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35721"/>
            <a:ext cx="9144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sz="5400" dirty="0">
              <a:cs typeface="B Ferdosi" panose="00000400000000000000" pitchFamily="2" charset="-78"/>
            </a:endParaRPr>
          </a:p>
          <a:p>
            <a:pPr algn="ctr"/>
            <a:r>
              <a:rPr sz="9600" b="1" dirty="0" err="1">
                <a:latin typeface="B Nazanin"/>
                <a:cs typeface="B Ferdosi" panose="00000400000000000000" pitchFamily="2" charset="-78"/>
              </a:rPr>
              <a:t>بِسْمِ</a:t>
            </a:r>
            <a:r>
              <a:rPr sz="9600" b="1" dirty="0">
                <a:latin typeface="B Nazanin"/>
                <a:cs typeface="B Ferdosi" panose="00000400000000000000" pitchFamily="2" charset="-78"/>
              </a:rPr>
              <a:t> </a:t>
            </a:r>
            <a:r>
              <a:rPr sz="9600" b="1" dirty="0" err="1">
                <a:latin typeface="B Nazanin"/>
                <a:cs typeface="B Ferdosi" panose="00000400000000000000" pitchFamily="2" charset="-78"/>
              </a:rPr>
              <a:t>اللهِ</a:t>
            </a:r>
            <a:r>
              <a:rPr sz="9600" b="1" dirty="0">
                <a:latin typeface="B Nazanin"/>
                <a:cs typeface="B Ferdosi" panose="00000400000000000000" pitchFamily="2" charset="-78"/>
              </a:rPr>
              <a:t> </a:t>
            </a:r>
            <a:r>
              <a:rPr sz="9600" b="1" dirty="0" err="1">
                <a:latin typeface="B Nazanin"/>
                <a:cs typeface="B Ferdosi" panose="00000400000000000000" pitchFamily="2" charset="-78"/>
              </a:rPr>
              <a:t>الرَّحْمنِ</a:t>
            </a:r>
            <a:r>
              <a:rPr sz="9600" b="1" dirty="0">
                <a:latin typeface="B Nazanin"/>
                <a:cs typeface="B Ferdosi" panose="00000400000000000000" pitchFamily="2" charset="-78"/>
              </a:rPr>
              <a:t> </a:t>
            </a:r>
            <a:r>
              <a:rPr sz="9600" b="1" dirty="0" err="1">
                <a:latin typeface="B Nazanin"/>
                <a:cs typeface="B Ferdosi" panose="00000400000000000000" pitchFamily="2" charset="-78"/>
              </a:rPr>
              <a:t>الرَّحيمِ</a:t>
            </a:r>
            <a:endParaRPr sz="9600" b="1" dirty="0">
              <a:latin typeface="B Nazanin"/>
              <a:cs typeface="B Ferdosi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54751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extBox 1"/>
          <p:cNvSpPr txBox="1"/>
          <p:nvPr/>
        </p:nvSpPr>
        <p:spPr>
          <a:xfrm>
            <a:off x="3186043" y="1590165"/>
            <a:ext cx="2771913" cy="32316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sz="2800" dirty="0"/>
          </a:p>
          <a:p>
            <a:pPr algn="ctr" rtl="1"/>
            <a:r>
              <a:rPr sz="4400" b="1" dirty="0" err="1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با</a:t>
            </a:r>
            <a:r>
              <a:rPr sz="4400" b="1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</a:t>
            </a:r>
            <a:r>
              <a:rPr sz="4400" b="1" dirty="0" err="1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تشکر</a:t>
            </a:r>
            <a: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از </a:t>
            </a:r>
            <a:b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</a:br>
            <a: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استاد هاشمی</a:t>
            </a:r>
            <a:b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</a:br>
            <a: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استاد یگهانه مهر</a:t>
            </a:r>
            <a:b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</a:br>
            <a: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و استاد محمدی</a:t>
            </a:r>
            <a:endParaRPr sz="4400" b="1" dirty="0"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عماد بیستونی | عنوان: Lore Pedia — 10/10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" y="6217920"/>
              <a:ext cx="301396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10/10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 smtClean="0">
                  <a:latin typeface="B Nazanin"/>
                  <a:cs typeface="B Homa" panose="00000400000000000000" pitchFamily="2" charset="-78"/>
                </a:rPr>
                <a:t>پایان</a:t>
              </a:r>
              <a:endParaRPr lang="fa-IR" sz="3600" dirty="0">
                <a:latin typeface="B Nazanin"/>
                <a:cs typeface="B Homa" panose="00000400000000000000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54751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extBox 1"/>
          <p:cNvSpPr txBox="1"/>
          <p:nvPr/>
        </p:nvSpPr>
        <p:spPr>
          <a:xfrm>
            <a:off x="3162486" y="1144116"/>
            <a:ext cx="554215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sz="2800" dirty="0">
              <a:cs typeface="B Homa" panose="00000400000000000000" pitchFamily="2" charset="-78"/>
            </a:endParaRPr>
          </a:p>
          <a:p>
            <a:pPr algn="r" rtl="1"/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عنوان</a:t>
            </a:r>
            <a:r>
              <a:rPr lang="fa-IR" sz="3600" dirty="0" smtClean="0">
                <a:latin typeface="B Nazanin"/>
                <a:cs typeface="B Homa" panose="00000400000000000000" pitchFamily="2" charset="-78"/>
              </a:rPr>
              <a:t>: لور-پدیا</a:t>
            </a:r>
            <a:br>
              <a:rPr lang="fa-IR" sz="3600" dirty="0" smtClean="0">
                <a:latin typeface="B Nazanin"/>
                <a:cs typeface="B Homa" panose="00000400000000000000" pitchFamily="2" charset="-78"/>
              </a:rPr>
            </a:b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دانشکده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فنی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الغدیر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زنجان</a:t>
            </a:r>
            <a:endParaRPr sz="3600" b="0" dirty="0">
              <a:latin typeface="B Nazanin"/>
              <a:cs typeface="B Homa" panose="00000400000000000000" pitchFamily="2" charset="-78"/>
            </a:endParaRPr>
          </a:p>
          <a:p>
            <a:pPr algn="r" rtl="1"/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رشته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: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کاردانی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کامپیوتر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- 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نرم‌افزار</a:t>
            </a:r>
            <a:endParaRPr sz="3600" b="0" dirty="0">
              <a:latin typeface="B Nazanin"/>
              <a:cs typeface="B Homa" panose="00000400000000000000" pitchFamily="2" charset="-78"/>
            </a:endParaRPr>
          </a:p>
          <a:p>
            <a:pPr algn="r" rtl="1"/>
            <a:r>
              <a:rPr sz="3600" b="0" dirty="0" err="1">
                <a:latin typeface="B Nazanin"/>
                <a:cs typeface="B Homa" panose="00000400000000000000" pitchFamily="2" charset="-78"/>
              </a:rPr>
              <a:t>نام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استاد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lang="fa-IR" sz="3600" dirty="0" smtClean="0">
                <a:latin typeface="B Nazanin"/>
                <a:cs typeface="B Homa" panose="00000400000000000000" pitchFamily="2" charset="-78"/>
              </a:rPr>
              <a:t>: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فرزاد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هاشمی</a:t>
            </a:r>
            <a:endParaRPr sz="3600" b="0" dirty="0">
              <a:latin typeface="B Nazanin"/>
              <a:cs typeface="B Homa" panose="00000400000000000000" pitchFamily="2" charset="-78"/>
            </a:endParaRPr>
          </a:p>
          <a:p>
            <a:pPr algn="r" rtl="1"/>
            <a:r>
              <a:rPr sz="3600" b="0" dirty="0" err="1">
                <a:latin typeface="B Nazanin"/>
                <a:cs typeface="B Homa" panose="00000400000000000000" pitchFamily="2" charset="-78"/>
              </a:rPr>
              <a:t>نام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دانشجو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lang="fa-IR" sz="3600" dirty="0" smtClean="0">
                <a:latin typeface="B Nazanin"/>
                <a:cs typeface="B Homa" panose="00000400000000000000" pitchFamily="2" charset="-78"/>
              </a:rPr>
              <a:t>: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عماد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بیستونی</a:t>
            </a:r>
            <a:endParaRPr sz="3600" b="0" dirty="0">
              <a:latin typeface="B Nazanin"/>
              <a:cs typeface="B Homa" panose="00000400000000000000" pitchFamily="2" charset="-78"/>
            </a:endParaRPr>
          </a:p>
          <a:p>
            <a:pPr algn="r" rtl="1"/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بهار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lang="en-US" sz="3600" b="0" dirty="0" smtClean="0">
                <a:latin typeface="B Nazanin"/>
                <a:cs typeface="B Homa" panose="00000400000000000000" pitchFamily="2" charset="-78"/>
              </a:rPr>
              <a:t>1404</a:t>
            </a:r>
            <a:endParaRPr sz="3600" b="0" dirty="0">
              <a:latin typeface="B Nazanin"/>
              <a:cs typeface="B Homa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عماد بیستونی | عنوان: Lore Pedia — 2/10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956446"/>
            <a:ext cx="2759926" cy="2759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44" y="1573957"/>
            <a:ext cx="585439" cy="5854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2/10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fa-IR" sz="1600" dirty="0">
                <a:cs typeface="B Ferdosi" panose="00000400000000000000" pitchFamily="2" charset="-78"/>
              </a:endParaRPr>
            </a:p>
            <a:p>
              <a:pPr algn="ctr"/>
              <a:r>
                <a:rPr lang="fa-IR" sz="3600" b="1" dirty="0">
                  <a:latin typeface="B Nazanin"/>
                  <a:cs typeface="B Ferdosi" panose="00000400000000000000" pitchFamily="2" charset="-78"/>
                </a:rPr>
                <a:t>بِسْمِ اللهِ الرَّحْمنِ الرَّحيمِ</a:t>
              </a:r>
            </a:p>
            <a:p>
              <a:pPr algn="ctr"/>
              <a:endParaRPr lang="fa-I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54751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/>
          <p:cNvSpPr txBox="1"/>
          <p:nvPr/>
        </p:nvSpPr>
        <p:spPr>
          <a:xfrm>
            <a:off x="274320" y="6217920"/>
            <a:ext cx="31105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>
                <a:solidFill>
                  <a:schemeClr val="bg1"/>
                </a:solidFill>
              </a:rPr>
              <a:t>عماد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بیستونی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|Lore </a:t>
            </a:r>
            <a:r>
              <a:rPr dirty="0" err="1">
                <a:solidFill>
                  <a:schemeClr val="bg1"/>
                </a:solidFill>
              </a:rPr>
              <a:t>Pedia</a:t>
            </a:r>
            <a:r>
              <a:rPr dirty="0">
                <a:solidFill>
                  <a:schemeClr val="bg1"/>
                </a:solidFill>
              </a:rPr>
              <a:t> — 3/10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200000"/>
              </a:lnSpc>
            </a:pPr>
            <a:r>
              <a:rPr lang="fa-IR" sz="3600" b="1" dirty="0">
                <a:latin typeface="B Nazanin"/>
                <a:cs typeface="B Homa" panose="00000400000000000000" pitchFamily="2" charset="-78"/>
              </a:rPr>
              <a:t>فهرست مطالب</a:t>
            </a:r>
          </a:p>
          <a:p>
            <a:pPr algn="ctr"/>
            <a:endParaRPr lang="fa-IR" dirty="0"/>
          </a:p>
        </p:txBody>
      </p:sp>
      <p:grpSp>
        <p:nvGrpSpPr>
          <p:cNvPr id="7" name="Group 6"/>
          <p:cNvGrpSpPr/>
          <p:nvPr/>
        </p:nvGrpSpPr>
        <p:grpSpPr>
          <a:xfrm>
            <a:off x="4172286" y="1505414"/>
            <a:ext cx="4331635" cy="3539430"/>
            <a:chOff x="4172285" y="1081668"/>
            <a:chExt cx="4331635" cy="3539430"/>
          </a:xfrm>
        </p:grpSpPr>
        <p:sp>
          <p:nvSpPr>
            <p:cNvPr id="2" name="TextBox 1"/>
            <p:cNvSpPr txBox="1"/>
            <p:nvPr/>
          </p:nvSpPr>
          <p:spPr>
            <a:xfrm>
              <a:off x="4172285" y="1081668"/>
              <a:ext cx="4331635" cy="35394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rtl="1"/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1</a:t>
              </a:r>
              <a:r>
                <a:rPr lang="fa-IR" sz="4400" dirty="0">
                  <a:latin typeface="B Nazanin"/>
                  <a:cs typeface="B Homa" panose="00000400000000000000" pitchFamily="2" charset="-78"/>
                </a:rPr>
                <a:t>.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</a:t>
              </a:r>
              <a:r>
                <a:rPr sz="4400" b="0" dirty="0" err="1">
                  <a:latin typeface="B Nazanin"/>
                  <a:cs typeface="B Homa" panose="00000400000000000000" pitchFamily="2" charset="-78"/>
                </a:rPr>
                <a:t>مقدمه</a:t>
              </a:r>
              <a:endParaRPr sz="4400" b="0" dirty="0">
                <a:latin typeface="B Nazanin"/>
                <a:cs typeface="B Homa" panose="00000400000000000000" pitchFamily="2" charset="-78"/>
              </a:endParaRPr>
            </a:p>
            <a:p>
              <a:pPr algn="r" rtl="1"/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2</a:t>
              </a:r>
              <a:r>
                <a:rPr lang="fa-IR" sz="4400" dirty="0">
                  <a:latin typeface="B Nazanin"/>
                  <a:cs typeface="B Homa" panose="00000400000000000000" pitchFamily="2" charset="-78"/>
                </a:rPr>
                <a:t>.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</a:t>
              </a:r>
              <a:r>
                <a:rPr sz="4400" b="0" dirty="0" err="1">
                  <a:latin typeface="B Nazanin"/>
                  <a:cs typeface="B Homa" panose="00000400000000000000" pitchFamily="2" charset="-78"/>
                </a:rPr>
                <a:t>تعریف</a:t>
              </a:r>
              <a:r>
                <a:rPr sz="4400" b="0" dirty="0">
                  <a:latin typeface="B Nazanin"/>
                  <a:cs typeface="B Homa" panose="00000400000000000000" pitchFamily="2" charset="-78"/>
                </a:rPr>
                <a:t> </a:t>
              </a:r>
              <a:r>
                <a:rPr lang="fa-IR" sz="4800" dirty="0" smtClean="0">
                  <a:cs typeface="B Homa" panose="00000400000000000000" pitchFamily="2" charset="-78"/>
                </a:rPr>
                <a:t>لور-پدیا</a:t>
              </a:r>
              <a:br>
                <a:rPr lang="fa-IR" sz="4800" dirty="0" smtClean="0">
                  <a:cs typeface="B Homa" panose="00000400000000000000" pitchFamily="2" charset="-78"/>
                </a:rPr>
              </a:b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3</a:t>
              </a:r>
              <a:r>
                <a:rPr lang="fa-IR" sz="4400" dirty="0">
                  <a:latin typeface="B Nazanin"/>
                  <a:cs typeface="B Homa" panose="00000400000000000000" pitchFamily="2" charset="-78"/>
                </a:rPr>
                <a:t>.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</a:t>
              </a:r>
              <a:r>
                <a:rPr sz="4400" b="0" dirty="0" err="1" smtClean="0">
                  <a:latin typeface="B Nazanin"/>
                  <a:cs typeface="B Homa" panose="00000400000000000000" pitchFamily="2" charset="-78"/>
                </a:rPr>
                <a:t>کاربردها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و </a:t>
              </a:r>
              <a:r>
                <a:rPr sz="4400" b="0" dirty="0" err="1" smtClean="0">
                  <a:latin typeface="B Nazanin"/>
                  <a:cs typeface="B Homa" panose="00000400000000000000" pitchFamily="2" charset="-78"/>
                </a:rPr>
                <a:t>ویژگی‌ها</a:t>
              </a:r>
              <a:endParaRPr sz="4400" b="0" dirty="0" smtClean="0">
                <a:latin typeface="B Nazanin"/>
                <a:cs typeface="B Homa" panose="00000400000000000000" pitchFamily="2" charset="-78"/>
              </a:endParaRPr>
            </a:p>
            <a:p>
              <a:pPr algn="r" rtl="1"/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4</a:t>
              </a:r>
              <a:r>
                <a:rPr lang="fa-IR" sz="4400" b="0" dirty="0" smtClean="0">
                  <a:latin typeface="B Nazanin"/>
                  <a:cs typeface="B Homa" panose="00000400000000000000" pitchFamily="2" charset="-78"/>
                </a:rPr>
                <a:t>. </a:t>
              </a:r>
              <a:r>
                <a:rPr sz="4400" b="0" dirty="0" err="1" smtClean="0">
                  <a:latin typeface="B Nazanin"/>
                  <a:cs typeface="B Homa" panose="00000400000000000000" pitchFamily="2" charset="-78"/>
                </a:rPr>
                <a:t>تحلیل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</a:t>
              </a:r>
              <a:r>
                <a:rPr sz="4400" b="0" dirty="0">
                  <a:latin typeface="B Nazanin"/>
                  <a:cs typeface="B Homa" panose="00000400000000000000" pitchFamily="2" charset="-78"/>
                </a:rPr>
                <a:t>و </a:t>
              </a:r>
              <a:r>
                <a:rPr sz="4400" b="0" dirty="0" err="1">
                  <a:latin typeface="B Nazanin"/>
                  <a:cs typeface="B Homa" panose="00000400000000000000" pitchFamily="2" charset="-78"/>
                </a:rPr>
                <a:t>بررسی</a:t>
              </a:r>
              <a:endParaRPr sz="4400" b="0" dirty="0">
                <a:latin typeface="B Nazanin"/>
                <a:cs typeface="B Homa" panose="00000400000000000000" pitchFamily="2" charset="-78"/>
              </a:endParaRPr>
            </a:p>
            <a:p>
              <a:pPr algn="r" rtl="1"/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5</a:t>
              </a:r>
              <a:r>
                <a:rPr lang="fa-IR" sz="4400" b="0" dirty="0" smtClean="0">
                  <a:latin typeface="B Nazanin"/>
                  <a:cs typeface="B Homa" panose="00000400000000000000" pitchFamily="2" charset="-78"/>
                </a:rPr>
                <a:t>. </a:t>
              </a:r>
              <a:r>
                <a:rPr sz="4400" b="0" dirty="0" err="1" smtClean="0">
                  <a:latin typeface="B Nazanin"/>
                  <a:cs typeface="B Homa" panose="00000400000000000000" pitchFamily="2" charset="-78"/>
                </a:rPr>
                <a:t>نتیجه‌گیری</a:t>
              </a:r>
              <a:endParaRPr sz="4400" b="0" dirty="0">
                <a:latin typeface="B Nazanin"/>
                <a:cs typeface="B Homa" panose="00000400000000000000" pitchFamily="2" charset="-7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286" y="1833950"/>
              <a:ext cx="585439" cy="58543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3/10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lnSpc>
                  <a:spcPct val="200000"/>
                </a:lnSpc>
              </a:pPr>
              <a:r>
                <a:rPr lang="fa-IR" sz="3600" b="1" dirty="0" smtClean="0">
                  <a:latin typeface="B Nazanin"/>
                  <a:cs typeface="B Homa" panose="00000400000000000000" pitchFamily="2" charset="-78"/>
                </a:rPr>
                <a:t>فهرست مطالب</a:t>
              </a:r>
              <a:endParaRPr lang="fa-IR" sz="3600" b="1" dirty="0">
                <a:latin typeface="B Nazanin"/>
                <a:cs typeface="B Homa" panose="00000400000000000000" pitchFamily="2" charset="-78"/>
              </a:endParaRPr>
            </a:p>
            <a:p>
              <a:pPr algn="ctr"/>
              <a:endParaRPr lang="fa-I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4/10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lnSpc>
                  <a:spcPct val="200000"/>
                </a:lnSpc>
              </a:pPr>
              <a:r>
                <a:rPr lang="fa-IR" sz="3600" b="1" dirty="0" smtClean="0">
                  <a:latin typeface="B Nazanin"/>
                  <a:cs typeface="B Homa" panose="00000400000000000000" pitchFamily="2" charset="-78"/>
                </a:rPr>
                <a:t>مقدمه</a:t>
              </a:r>
              <a:endParaRPr lang="fa-IR" sz="3600" b="1" dirty="0">
                <a:latin typeface="B Nazanin"/>
                <a:cs typeface="B Homa" panose="00000400000000000000" pitchFamily="2" charset="-78"/>
              </a:endParaRPr>
            </a:p>
            <a:p>
              <a:pPr algn="ctr"/>
              <a:endParaRPr lang="fa-IR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60088" y="1155267"/>
            <a:ext cx="6623824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dirty="0">
                <a:cs typeface="B Homa" panose="00000400000000000000" pitchFamily="2" charset="-78"/>
              </a:rPr>
              <a:t>سایت </a:t>
            </a:r>
            <a:r>
              <a:rPr lang="en-US" sz="2800" b="1" dirty="0">
                <a:cs typeface="B Homa" panose="00000400000000000000" pitchFamily="2" charset="-78"/>
              </a:rPr>
              <a:t>Lore </a:t>
            </a:r>
            <a:r>
              <a:rPr lang="en-US" sz="2800" b="1" dirty="0" err="1">
                <a:cs typeface="B Homa" panose="00000400000000000000" pitchFamily="2" charset="-78"/>
              </a:rPr>
              <a:t>Pedia</a:t>
            </a:r>
            <a:r>
              <a:rPr lang="en-US" sz="2800" dirty="0">
                <a:cs typeface="B Homa" panose="00000400000000000000" pitchFamily="2" charset="-78"/>
              </a:rPr>
              <a:t> </a:t>
            </a:r>
            <a:r>
              <a:rPr lang="fa-IR" sz="2800" dirty="0" smtClean="0">
                <a:cs typeface="B Homa" panose="00000400000000000000" pitchFamily="2" charset="-78"/>
              </a:rPr>
              <a:t> به‌عنوان </a:t>
            </a:r>
            <a:r>
              <a:rPr lang="fa-IR" sz="2800" dirty="0">
                <a:cs typeface="B Homa" panose="00000400000000000000" pitchFamily="2" charset="-78"/>
              </a:rPr>
              <a:t>تمرینی برای تقویت مهارت‌های طراحی و برنامه‌نویسی وب انجام شده و شامل بخش‌هایی مانند معرفی محتوا، دسته‌بندی‌ها و امکان مدیریت مطالب می‌باشد</a:t>
            </a:r>
            <a:r>
              <a:rPr lang="fa-IR" sz="2800" dirty="0" smtClean="0">
                <a:cs typeface="B Homa" panose="00000400000000000000" pitchFamily="2" charset="-78"/>
              </a:rPr>
              <a:t>.</a:t>
            </a:r>
            <a:br>
              <a:rPr lang="fa-IR" sz="2800" dirty="0" smtClean="0">
                <a:cs typeface="B Homa" panose="00000400000000000000" pitchFamily="2" charset="-78"/>
              </a:rPr>
            </a:br>
            <a:r>
              <a:rPr lang="fa-IR" sz="2800" dirty="0" smtClean="0">
                <a:cs typeface="B Homa" panose="00000400000000000000" pitchFamily="2" charset="-78"/>
              </a:rPr>
              <a:t>در این سایت از هیچ فریم ورکی استفاده نشده و یک سایت </a:t>
            </a:r>
            <a:r>
              <a:rPr lang="en-US" sz="2800" dirty="0" smtClean="0">
                <a:cs typeface="B Homa" panose="00000400000000000000" pitchFamily="2" charset="-78"/>
              </a:rPr>
              <a:t> 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Responsive</a:t>
            </a:r>
            <a:r>
              <a:rPr lang="fa-IR" sz="2800" dirty="0" smtClean="0">
                <a:cs typeface="B Homa" panose="00000400000000000000" pitchFamily="2" charset="-78"/>
              </a:rPr>
              <a:t>با استفاده از </a:t>
            </a:r>
            <a:r>
              <a:rPr lang="en-US" sz="2800" dirty="0" smtClean="0">
                <a:cs typeface="B Homa" panose="00000400000000000000" pitchFamily="2" charset="-78"/>
              </a:rPr>
              <a:t> 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Bootstrap</a:t>
            </a:r>
            <a:r>
              <a:rPr lang="fa-IR" sz="2800" dirty="0" smtClean="0">
                <a:cs typeface="B Homa" panose="00000400000000000000" pitchFamily="2" charset="-78"/>
              </a:rPr>
              <a:t>نسخه 5 ساخته شده </a:t>
            </a:r>
            <a:br>
              <a:rPr lang="fa-IR" sz="2800" dirty="0" smtClean="0">
                <a:cs typeface="B Homa" panose="00000400000000000000" pitchFamily="2" charset="-78"/>
              </a:rPr>
            </a:br>
            <a:r>
              <a:rPr lang="fa-IR" sz="2800" dirty="0" smtClean="0">
                <a:cs typeface="B Homa" panose="00000400000000000000" pitchFamily="2" charset="-78"/>
              </a:rPr>
              <a:t>و در اکثر بخش های سایت که تسلط کافی برای نوشتن کد نبوده از برنامه هوش مصنوعی </a:t>
            </a:r>
            <a:r>
              <a:rPr lang="fa-IR" sz="2800" dirty="0">
                <a:cs typeface="B Homa" panose="00000400000000000000" pitchFamily="2" charset="-78"/>
              </a:rPr>
              <a:t/>
            </a:r>
            <a:br>
              <a:rPr lang="fa-IR" sz="2800" dirty="0">
                <a:cs typeface="B Homa" panose="00000400000000000000" pitchFamily="2" charset="-78"/>
              </a:rPr>
            </a:br>
            <a:r>
              <a:rPr lang="en-US" sz="2800" dirty="0" smtClean="0">
                <a:cs typeface="B Homa" panose="00000400000000000000" pitchFamily="2" charset="-78"/>
              </a:rPr>
              <a:t> </a:t>
            </a:r>
            <a:r>
              <a:rPr lang="en-US" sz="2800" dirty="0" err="1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ChatGPT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o4 </a:t>
            </a:r>
            <a:r>
              <a:rPr lang="fa-IR" sz="2800" dirty="0" smtClean="0">
                <a:cs typeface="B Homa" panose="00000400000000000000" pitchFamily="2" charset="-78"/>
              </a:rPr>
              <a:t>استفاده شده</a:t>
            </a:r>
            <a:endParaRPr lang="fa-IR" sz="2800" dirty="0">
              <a:cs typeface="B Hom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62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5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3600" dirty="0">
                  <a:latin typeface="B Nazanin"/>
                  <a:cs typeface="B Homa" panose="00000400000000000000" pitchFamily="2" charset="-78"/>
                </a:rPr>
                <a:t>تعریف</a:t>
              </a:r>
              <a:r>
                <a:rPr lang="fa-IR" sz="3200" dirty="0">
                  <a:latin typeface="B Nazanin"/>
                  <a:cs typeface="B Homa" panose="00000400000000000000" pitchFamily="2" charset="-78"/>
                </a:rPr>
                <a:t> </a:t>
              </a:r>
              <a:r>
                <a:rPr lang="fa-IR" sz="3600" dirty="0">
                  <a:cs typeface="B Homa" panose="00000400000000000000" pitchFamily="2" charset="-78"/>
                </a:rPr>
                <a:t>لور-پدیا</a:t>
              </a:r>
              <a:endParaRPr lang="fa-IR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320" y="1166418"/>
            <a:ext cx="863550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Homa" panose="00000400000000000000" pitchFamily="2" charset="-78"/>
              </a:rPr>
              <a:t>لور یا 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Lore</a:t>
            </a:r>
            <a:r>
              <a:rPr lang="fa-IR" sz="2800" dirty="0" smtClean="0">
                <a:cs typeface="B Homa" panose="00000400000000000000" pitchFamily="2" charset="-78"/>
              </a:rPr>
              <a:t> </a:t>
            </a:r>
            <a:r>
              <a:rPr lang="fa-IR" sz="2800" dirty="0">
                <a:cs typeface="B Homa" panose="00000400000000000000" pitchFamily="2" charset="-78"/>
              </a:rPr>
              <a:t>به مجموعه‌ای از اطلاعات، داستان‌ها، پیش‌زمینه‌ها و افسانه‌هایی گفته می‌شود که درباره‌ی یک دنیای خیالی یا فرهنگی خاص روایت می‌شود. مثلاً لور یک بازی یا کتاب می‌تونه تاریخچه، شخصیت‌ها و وقایع مهم اون دنیا رو توضیح بده.</a:t>
            </a:r>
          </a:p>
          <a:p>
            <a:pPr algn="ctr" rtl="1"/>
            <a:endParaRPr lang="fa-IR" sz="2800" dirty="0" smtClean="0">
              <a:cs typeface="B Homa" panose="000004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Homa" panose="00000400000000000000" pitchFamily="2" charset="-78"/>
              </a:rPr>
              <a:t>پدیا یا </a:t>
            </a:r>
            <a:r>
              <a:rPr lang="en-US" sz="2800" dirty="0" err="1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Pedia</a:t>
            </a:r>
            <a:r>
              <a:rPr lang="fa-IR" sz="2800" dirty="0" smtClean="0">
                <a:cs typeface="B Homa" panose="00000400000000000000" pitchFamily="2" charset="-78"/>
              </a:rPr>
              <a:t> </a:t>
            </a:r>
            <a:r>
              <a:rPr lang="fa-IR" sz="2800" dirty="0">
                <a:cs typeface="B Homa" panose="00000400000000000000" pitchFamily="2" charset="-78"/>
              </a:rPr>
              <a:t>از واژه‌ی 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”encyclopedia” </a:t>
            </a:r>
            <a:r>
              <a:rPr lang="fa-IR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</a:t>
            </a:r>
            <a:r>
              <a:rPr lang="fa-IR" sz="2800" dirty="0" smtClean="0">
                <a:cs typeface="B Homa" panose="00000400000000000000" pitchFamily="2" charset="-78"/>
              </a:rPr>
              <a:t>گرفته </a:t>
            </a:r>
            <a:r>
              <a:rPr lang="fa-IR" sz="2800" dirty="0">
                <a:cs typeface="B Homa" panose="00000400000000000000" pitchFamily="2" charset="-78"/>
              </a:rPr>
              <a:t>شده و به معنای دانشنامه یا مرجع اطلاعاتی است. معمولاً به سایت‌ها یا منابعی گفته می‌شود که هدفشان آموزش و ارائه‌ی اطلاعات دسته‌بندی‌شده است.</a:t>
            </a:r>
          </a:p>
        </p:txBody>
      </p:sp>
    </p:spTree>
    <p:extLst>
      <p:ext uri="{BB962C8B-B14F-4D97-AF65-F5344CB8AC3E}">
        <p14:creationId xmlns:p14="http://schemas.microsoft.com/office/powerpoint/2010/main" val="13407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6/10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>
                  <a:latin typeface="B Nazanin"/>
                  <a:cs typeface="B Homa" panose="00000400000000000000" pitchFamily="2" charset="-78"/>
                </a:rPr>
                <a:t>کاربردها و ویژگی‌ها</a:t>
              </a: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74319" y="1351086"/>
            <a:ext cx="865780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ثبت اطلاعات ساختارمند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اضافه کردن کارت‌هایی شامل عنوان، توضیح، محتوای کامل و تصویر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پنل مدیریتی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مخصوص مدیر برای مدیریت کارت‌ها و کاربران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بخش نظرات (قابل توسعه)</a:t>
            </a: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برای تعامل کاربران در زیر هر کارت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مدیریت کاربران</a:t>
            </a: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مشاهده، ویرایش و حذف کاربران فقط توسط ادمین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محیط ساده و قابل فهم</a:t>
            </a: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مناسب برای دانشجویان، تولیدکنندگان محتوا یا طراحان بازی برای مستندسازی داستان‌ها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8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7/10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>
                  <a:latin typeface="B Nazanin"/>
                  <a:cs typeface="B Homa" panose="00000400000000000000" pitchFamily="2" charset="-78"/>
                </a:rPr>
                <a:t>تحلیل و بررسی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27756" y="1165281"/>
            <a:ext cx="409249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Homa" panose="00000400000000000000" pitchFamily="2" charset="-78"/>
              </a:rPr>
              <a:t>۱</a:t>
            </a:r>
            <a:r>
              <a:rPr lang="fa-IR" b="1" dirty="0">
                <a:cs typeface="B Homa" panose="00000400000000000000" pitchFamily="2" charset="-78"/>
              </a:rPr>
              <a:t>. فنی </a:t>
            </a:r>
            <a:r>
              <a:rPr lang="fa-IR" b="1" dirty="0" smtClean="0">
                <a:cs typeface="B Homa" panose="00000400000000000000" pitchFamily="2" charset="-78"/>
              </a:rPr>
              <a:t>(</a:t>
            </a:r>
            <a:r>
              <a:rPr lang="en-US" b="1" dirty="0" smtClean="0">
                <a:cs typeface="B Homa" panose="00000400000000000000" pitchFamily="2" charset="-78"/>
              </a:rPr>
              <a:t> + </a:t>
            </a:r>
            <a:r>
              <a:rPr lang="en-US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Backend</a:t>
            </a:r>
            <a:r>
              <a:rPr lang="en-US" b="1" dirty="0" smtClean="0">
                <a:cs typeface="B Homa" panose="00000400000000000000" pitchFamily="2" charset="-78"/>
              </a:rPr>
              <a:t> </a:t>
            </a:r>
            <a:r>
              <a:rPr lang="fa-IR" b="1" dirty="0" smtClean="0">
                <a:cs typeface="B Homa" panose="00000400000000000000" pitchFamily="2" charset="-78"/>
              </a:rPr>
              <a:t>مدیریت محتوا ):</a:t>
            </a:r>
            <a:endParaRPr lang="fa-IR" dirty="0">
              <a:cs typeface="B Homa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استفاده از </a:t>
            </a:r>
            <a:r>
              <a:rPr lang="en-US" dirty="0" smtClean="0">
                <a:cs typeface="B Homa" panose="00000400000000000000" pitchFamily="2" charset="-78"/>
              </a:rPr>
              <a:t> 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PHP</a:t>
            </a:r>
            <a:r>
              <a:rPr lang="en-US" dirty="0" smtClean="0">
                <a:cs typeface="B Homa" panose="00000400000000000000" pitchFamily="2" charset="-78"/>
              </a:rPr>
              <a:t> </a:t>
            </a:r>
            <a:r>
              <a:rPr lang="fa-IR" dirty="0">
                <a:cs typeface="B Homa" panose="00000400000000000000" pitchFamily="2" charset="-78"/>
              </a:rPr>
              <a:t>و </a:t>
            </a:r>
            <a:r>
              <a:rPr lang="en-US" dirty="0" smtClean="0">
                <a:cs typeface="B Homa" panose="00000400000000000000" pitchFamily="2" charset="-78"/>
              </a:rPr>
              <a:t> 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PDO</a:t>
            </a:r>
            <a:r>
              <a:rPr lang="en-US" dirty="0" smtClean="0">
                <a:cs typeface="B Homa" panose="00000400000000000000" pitchFamily="2" charset="-78"/>
              </a:rPr>
              <a:t> </a:t>
            </a:r>
            <a:r>
              <a:rPr lang="fa-IR" dirty="0">
                <a:cs typeface="B Homa" panose="00000400000000000000" pitchFamily="2" charset="-78"/>
              </a:rPr>
              <a:t>برای ارتباط امن با دیتابیس.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فرم‌های افزودن/ویرایش محتوا با پشتیبانی از آپلود تصویر.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مدیریت کاربران و کنترل سطح دسترسی (ادمین/کاربر عادی).</a:t>
            </a:r>
          </a:p>
          <a:p>
            <a:pPr algn="r" rtl="1"/>
            <a:endParaRPr lang="fa-IR" dirty="0">
              <a:cs typeface="B Homa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" y="1165281"/>
            <a:ext cx="406350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>
                <a:cs typeface="B Homa" panose="00000400000000000000" pitchFamily="2" charset="-78"/>
              </a:rPr>
              <a:t>۲. رابط کاربری </a:t>
            </a:r>
            <a:r>
              <a:rPr lang="fa-IR" b="1" dirty="0" smtClean="0">
                <a:cs typeface="B Homa" panose="00000400000000000000" pitchFamily="2" charset="-78"/>
              </a:rPr>
              <a:t>(</a:t>
            </a:r>
            <a:r>
              <a:rPr lang="en-US" b="1" dirty="0" smtClean="0">
                <a:cs typeface="B Homa" panose="00000400000000000000" pitchFamily="2" charset="-78"/>
              </a:rPr>
              <a:t>(</a:t>
            </a:r>
            <a:r>
              <a:rPr lang="en-US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UI</a:t>
            </a:r>
            <a:r>
              <a:rPr lang="fa-IR" b="1" dirty="0" smtClean="0">
                <a:cs typeface="B Homa" panose="00000400000000000000" pitchFamily="2" charset="-78"/>
              </a:rPr>
              <a:t>:</a:t>
            </a:r>
            <a:endParaRPr lang="en-US" dirty="0">
              <a:cs typeface="B Homa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محیط ساده و خوانا، مناسب برای استفاده سریع و مستقیم.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فرم‌ها و جدول‌ها با </a:t>
            </a:r>
            <a:r>
              <a:rPr lang="en-US" dirty="0">
                <a:cs typeface="B Homa" panose="00000400000000000000" pitchFamily="2" charset="-78"/>
              </a:rPr>
              <a:t>Bootstrap </a:t>
            </a:r>
            <a:r>
              <a:rPr lang="fa-IR" dirty="0">
                <a:cs typeface="B Homa" panose="00000400000000000000" pitchFamily="2" charset="-78"/>
              </a:rPr>
              <a:t>پیاده‌سازی شده‌اند.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استفاده از مدال‌ها برای ویرایش بدون خروج از صفحه.</a:t>
            </a:r>
          </a:p>
          <a:p>
            <a:pPr algn="r" rtl="1"/>
            <a:endParaRPr lang="fa-IR" dirty="0">
              <a:cs typeface="B Homa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5278" y="3563952"/>
            <a:ext cx="4973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b="1" dirty="0">
                <a:cs typeface="B Homa" panose="00000400000000000000" pitchFamily="2" charset="-78"/>
              </a:rPr>
              <a:t>۳. امنیتی:</a:t>
            </a:r>
            <a:endParaRPr lang="fa-IR" dirty="0">
              <a:cs typeface="B Homa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Homa" panose="00000400000000000000" pitchFamily="2" charset="-78"/>
              </a:rPr>
              <a:t>  بررسی </a:t>
            </a:r>
            <a:r>
              <a:rPr lang="fa-IR" dirty="0">
                <a:cs typeface="B Homa" panose="00000400000000000000" pitchFamily="2" charset="-78"/>
              </a:rPr>
              <a:t>دسترسی فقط برای مدیران </a:t>
            </a:r>
            <a:r>
              <a:rPr lang="fa-IR" dirty="0" smtClean="0">
                <a:cs typeface="B Homa" panose="00000400000000000000" pitchFamily="2" charset="-78"/>
              </a:rPr>
              <a:t>توسط 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.(</a:t>
            </a:r>
            <a:r>
              <a:rPr lang="en-US" dirty="0" err="1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is_admin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)</a:t>
            </a:r>
            <a:b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</a:br>
            <a:endParaRPr lang="en-US" dirty="0"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Homa" panose="00000400000000000000" pitchFamily="2" charset="-78"/>
              </a:rPr>
              <a:t>  فیلتر </a:t>
            </a:r>
            <a:r>
              <a:rPr lang="fa-IR" dirty="0">
                <a:cs typeface="B Homa" panose="00000400000000000000" pitchFamily="2" charset="-78"/>
              </a:rPr>
              <a:t>کردن ورودی‌های فرم و جلوگیری از 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SQL infection</a:t>
            </a:r>
            <a:r>
              <a:rPr lang="fa-IR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.</a:t>
            </a:r>
            <a:r>
              <a:rPr lang="fa-IR" dirty="0" smtClean="0">
                <a:cs typeface="B Homa" panose="00000400000000000000" pitchFamily="2" charset="-78"/>
              </a:rPr>
              <a:t/>
            </a:r>
            <a:br>
              <a:rPr lang="fa-IR" dirty="0" smtClean="0">
                <a:cs typeface="B Homa" panose="00000400000000000000" pitchFamily="2" charset="-78"/>
              </a:rPr>
            </a:br>
            <a:endParaRPr lang="en-US" dirty="0" smtClean="0">
              <a:cs typeface="B Homa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Homa" panose="00000400000000000000" pitchFamily="2" charset="-78"/>
              </a:rPr>
              <a:t>  تأییدیه‌های حذف </a:t>
            </a:r>
            <a:r>
              <a:rPr lang="fa-IR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(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Confirm</a:t>
            </a:r>
            <a:r>
              <a:rPr lang="fa-IR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) </a:t>
            </a:r>
            <a:r>
              <a:rPr lang="fa-IR" dirty="0" smtClean="0">
                <a:cs typeface="B Homa" panose="00000400000000000000" pitchFamily="2" charset="-78"/>
              </a:rPr>
              <a:t>برای جلوگیری از حذف تصادفی.</a:t>
            </a:r>
            <a:endParaRPr lang="fa-IR" dirty="0">
              <a:cs typeface="B Hom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20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8/10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>
                  <a:latin typeface="B Nazanin"/>
                  <a:cs typeface="B Homa" panose="00000400000000000000" pitchFamily="2" charset="-78"/>
                </a:rPr>
                <a:t>نتیجه‌گیری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4320" y="1166418"/>
            <a:ext cx="854629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Homa" panose="00000400000000000000" pitchFamily="2" charset="-78"/>
              </a:rPr>
              <a:t>تمامی </a:t>
            </a:r>
            <a:r>
              <a:rPr lang="fa-IR" sz="2400" dirty="0">
                <a:cs typeface="B Homa" panose="00000400000000000000" pitchFamily="2" charset="-78"/>
              </a:rPr>
              <a:t>طراحی‌ها، روش‌ها و افزونه‌هایی که در این سایت به کار رفته‌اند، حاصل آموخته‌های دانشجو در دوران تحصیل در دانشکده فنی و مهارت‌های حرفه‌ای الغدیر بوده‌اند</a:t>
            </a:r>
            <a:r>
              <a:rPr lang="fa-IR" sz="2400" dirty="0" smtClean="0">
                <a:cs typeface="B Homa" panose="00000400000000000000" pitchFamily="2" charset="-78"/>
              </a:rPr>
              <a:t>.</a:t>
            </a:r>
            <a:br>
              <a:rPr lang="fa-IR" sz="2400" dirty="0" smtClean="0">
                <a:cs typeface="B Homa" panose="00000400000000000000" pitchFamily="2" charset="-78"/>
              </a:rPr>
            </a:br>
            <a:r>
              <a:rPr lang="fa-IR" sz="2400" dirty="0" smtClean="0">
                <a:cs typeface="B Homa" panose="00000400000000000000" pitchFamily="2" charset="-78"/>
              </a:rPr>
              <a:t> </a:t>
            </a:r>
            <a:r>
              <a:rPr lang="fa-IR" sz="2400" dirty="0">
                <a:cs typeface="B Homa" panose="00000400000000000000" pitchFamily="2" charset="-78"/>
              </a:rPr>
              <a:t>علاوه بر این، چند مورد از امکانات و ویژگی‌هایی که به منظور تکمیل عملکرد سایت ضروری بودند، با کمک ابزار هوش مصنوعی </a:t>
            </a:r>
            <a:r>
              <a:rPr lang="en-US" sz="2400" dirty="0" err="1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ChatGPT</a:t>
            </a:r>
            <a:r>
              <a:rPr lang="en-US" sz="2400" dirty="0">
                <a:cs typeface="B Homa" panose="00000400000000000000" pitchFamily="2" charset="-78"/>
              </a:rPr>
              <a:t> </a:t>
            </a:r>
            <a:r>
              <a:rPr lang="fa-IR" sz="2400" dirty="0" smtClean="0">
                <a:cs typeface="B Homa" panose="00000400000000000000" pitchFamily="2" charset="-78"/>
              </a:rPr>
              <a:t> و </a:t>
            </a:r>
            <a:r>
              <a:rPr lang="fa-IR" sz="2400" dirty="0">
                <a:cs typeface="B Homa" panose="00000400000000000000" pitchFamily="2" charset="-78"/>
              </a:rPr>
              <a:t>از طریق مطالعه و یادگیری خودآموز توسط دانشجو به پروژه افزوده شده‌اند</a:t>
            </a:r>
            <a:r>
              <a:rPr lang="fa-IR" sz="2400" dirty="0" smtClean="0">
                <a:cs typeface="B Homa" panose="00000400000000000000" pitchFamily="2" charset="-78"/>
              </a:rPr>
              <a:t>.</a:t>
            </a:r>
            <a:br>
              <a:rPr lang="fa-IR" sz="2400" dirty="0" smtClean="0">
                <a:cs typeface="B Homa" panose="00000400000000000000" pitchFamily="2" charset="-78"/>
              </a:rPr>
            </a:br>
            <a:r>
              <a:rPr lang="fa-IR" sz="2400" dirty="0" smtClean="0">
                <a:cs typeface="B Homa" panose="00000400000000000000" pitchFamily="2" charset="-78"/>
              </a:rPr>
              <a:t/>
            </a:r>
            <a:br>
              <a:rPr lang="fa-IR" sz="2400" dirty="0" smtClean="0">
                <a:cs typeface="B Homa" panose="00000400000000000000" pitchFamily="2" charset="-78"/>
              </a:rPr>
            </a:br>
            <a:r>
              <a:rPr lang="fa-IR" sz="2400" dirty="0">
                <a:cs typeface="B Homa" panose="00000400000000000000" pitchFamily="2" charset="-78"/>
              </a:rPr>
              <a:t>با وجود آن‌که این سایت قابلیت و پتانسیل بالایی برای ارتقاء و توسعه بیشتر دارد، به‌منظور حفظ تسلط کامل دانشجو در جلسه دفاع، از افزودن بخش‌ها و کدهای پیچیده‌تر که نیاز به دانش عمیق‌تر داشتند، خودداری شده است. در نتیجه، سعی شده تا پروژه در عین کاربردی بودن، متناسب با سطح یادگیری و توانمندی فعلی ارائه گردد تا بتوان آن را با اطمینان و تسلط کافی معرفی و تحلیل کرد.</a:t>
            </a:r>
          </a:p>
        </p:txBody>
      </p:sp>
    </p:spTree>
    <p:extLst>
      <p:ext uri="{BB962C8B-B14F-4D97-AF65-F5344CB8AC3E}">
        <p14:creationId xmlns:p14="http://schemas.microsoft.com/office/powerpoint/2010/main" val="4334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54751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عماد بیستونی | عنوان: Lore Pedia — 9/10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9/10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 smtClean="0">
                  <a:latin typeface="B Nazanin"/>
                  <a:cs typeface="B Homa" panose="00000400000000000000" pitchFamily="2" charset="-78"/>
                </a:rPr>
                <a:t>مراجع</a:t>
              </a:r>
              <a:endParaRPr lang="fa-IR" sz="3600" dirty="0">
                <a:latin typeface="B Nazanin"/>
                <a:cs typeface="B Homa" panose="00000400000000000000" pitchFamily="2" charset="-78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74321" y="955370"/>
            <a:ext cx="87358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جزوات و آموزش‌های دروس تخصصی رشته نرم‌افزار – دانشکده فنی و حرفه‌ای الغدیر زنجان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/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منابع درسی دوره کاردانی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(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طراحی وب، پایگاه داده، زبان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PHP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و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...)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وب‌سایت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W3Schools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–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برای بررسی نمونه کدهای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HTML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،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CSS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،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JavaScript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و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PHP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هوش مصنوعی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ChatGPT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–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برای یادگیری و رفع اشکال در برخی مفاهیم و روش‌های برنامه‌نویسی</a:t>
            </a: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a-IR" altLang="fa-IR" sz="2400" dirty="0"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a-IR" altLang="fa-IR" sz="2400" dirty="0" smtClean="0">
                <a:latin typeface="Arial" panose="020B0604020202020204" pitchFamily="34" charset="0"/>
                <a:cs typeface="B Homa" panose="00000400000000000000" pitchFamily="2" charset="-78"/>
              </a:rPr>
              <a:t>افزونه </a:t>
            </a:r>
            <a:r>
              <a:rPr lang="en-US" altLang="fa-IR" sz="24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Bootstrap 5</a:t>
            </a:r>
            <a:r>
              <a:rPr lang="fa-IR" altLang="fa-IR" sz="2400" dirty="0" smtClean="0">
                <a:latin typeface="Arial" panose="020B0604020202020204" pitchFamily="34" charset="0"/>
                <a:cs typeface="B Homa" panose="00000400000000000000" pitchFamily="2" charset="-78"/>
              </a:rPr>
              <a:t> برای طراحی های </a:t>
            </a:r>
            <a:r>
              <a:rPr lang="en-US" altLang="fa-IR" sz="24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CSS</a:t>
            </a:r>
            <a:r>
              <a:rPr lang="fa-IR" altLang="fa-IR" sz="2400" dirty="0" smtClean="0">
                <a:latin typeface="Arial" panose="020B0604020202020204" pitchFamily="34" charset="0"/>
                <a:cs typeface="B Homa" panose="00000400000000000000" pitchFamily="2" charset="-78"/>
              </a:rPr>
              <a:t> در سایت</a:t>
            </a: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395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 Hayat</vt:lpstr>
      <vt:lpstr>Arial</vt:lpstr>
      <vt:lpstr>B Ferdosi</vt:lpstr>
      <vt:lpstr>B Homa</vt:lpstr>
      <vt:lpstr>B Nazanin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Dadeh Negar</dc:creator>
  <cp:keywords/>
  <dc:description>generated using python-pptx</dc:description>
  <cp:lastModifiedBy>Dadeh Negar</cp:lastModifiedBy>
  <cp:revision>22</cp:revision>
  <dcterms:created xsi:type="dcterms:W3CDTF">2013-01-27T09:14:16Z</dcterms:created>
  <dcterms:modified xsi:type="dcterms:W3CDTF">2025-06-09T05:15:24Z</dcterms:modified>
  <cp:category/>
</cp:coreProperties>
</file>