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1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35721"/>
            <a:ext cx="9144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sz="5400" dirty="0">
              <a:cs typeface="B Ferdosi" panose="00000400000000000000" pitchFamily="2" charset="-78"/>
            </a:endParaRPr>
          </a:p>
          <a:p>
            <a:pPr algn="ctr"/>
            <a:r>
              <a:rPr sz="9600" b="1" dirty="0" err="1">
                <a:latin typeface="B Nazanin"/>
                <a:cs typeface="B Ferdosi" panose="00000400000000000000" pitchFamily="2" charset="-78"/>
              </a:rPr>
              <a:t>بِسْمِ</a:t>
            </a:r>
            <a:r>
              <a:rPr sz="9600" b="1" dirty="0">
                <a:latin typeface="B Nazanin"/>
                <a:cs typeface="B Ferdosi" panose="00000400000000000000" pitchFamily="2" charset="-78"/>
              </a:rPr>
              <a:t> </a:t>
            </a:r>
            <a:r>
              <a:rPr sz="9600" b="1" dirty="0" err="1">
                <a:latin typeface="B Nazanin"/>
                <a:cs typeface="B Ferdosi" panose="00000400000000000000" pitchFamily="2" charset="-78"/>
              </a:rPr>
              <a:t>اللهِ</a:t>
            </a:r>
            <a:r>
              <a:rPr sz="9600" b="1" dirty="0">
                <a:latin typeface="B Nazanin"/>
                <a:cs typeface="B Ferdosi" panose="00000400000000000000" pitchFamily="2" charset="-78"/>
              </a:rPr>
              <a:t> </a:t>
            </a:r>
            <a:r>
              <a:rPr sz="9600" b="1" dirty="0" err="1">
                <a:latin typeface="B Nazanin"/>
                <a:cs typeface="B Ferdosi" panose="00000400000000000000" pitchFamily="2" charset="-78"/>
              </a:rPr>
              <a:t>الرَّحْمنِ</a:t>
            </a:r>
            <a:r>
              <a:rPr sz="9600" b="1" dirty="0">
                <a:latin typeface="B Nazanin"/>
                <a:cs typeface="B Ferdosi" panose="00000400000000000000" pitchFamily="2" charset="-78"/>
              </a:rPr>
              <a:t> </a:t>
            </a:r>
            <a:r>
              <a:rPr sz="9600" b="1" dirty="0" err="1">
                <a:latin typeface="B Nazanin"/>
                <a:cs typeface="B Ferdosi" panose="00000400000000000000" pitchFamily="2" charset="-78"/>
              </a:rPr>
              <a:t>الرَّحيمِ</a:t>
            </a:r>
            <a:endParaRPr sz="9600" b="1" dirty="0">
              <a:latin typeface="B Nazanin"/>
              <a:cs typeface="B Ferdosi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54751"/>
            <a:ext cx="9144000" cy="9032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" name="TextBox 1"/>
          <p:cNvSpPr txBox="1"/>
          <p:nvPr/>
        </p:nvSpPr>
        <p:spPr>
          <a:xfrm>
            <a:off x="3186043" y="1590165"/>
            <a:ext cx="2771913" cy="32316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sz="2800" dirty="0"/>
          </a:p>
          <a:p>
            <a:pPr algn="ctr" rtl="1"/>
            <a:r>
              <a:rPr sz="4400" b="1" dirty="0" err="1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با</a:t>
            </a:r>
            <a:r>
              <a:rPr sz="4400" b="1" dirty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 </a:t>
            </a:r>
            <a:r>
              <a:rPr sz="4400" b="1" dirty="0" err="1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تشکر</a:t>
            </a:r>
            <a:r>
              <a:rPr lang="fa-IR" sz="4400" b="1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 از </a:t>
            </a:r>
            <a:br>
              <a:rPr lang="fa-IR" sz="4400" b="1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</a:br>
            <a:r>
              <a:rPr lang="fa-IR" sz="4400" b="1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استاد هاشمی</a:t>
            </a:r>
            <a:br>
              <a:rPr lang="fa-IR" sz="4400" b="1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</a:br>
            <a:r>
              <a:rPr lang="fa-IR" sz="4400" b="1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استاد یگهانه مهر</a:t>
            </a:r>
            <a:br>
              <a:rPr lang="fa-IR" sz="4400" b="1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</a:br>
            <a:r>
              <a:rPr lang="fa-IR" sz="4400" b="1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و استاد محمدی</a:t>
            </a:r>
            <a:endParaRPr sz="4400" b="1" dirty="0">
              <a:latin typeface="A Hayat" panose="020B0800040000020004" pitchFamily="34" charset="-78"/>
              <a:ea typeface="A Hayat" panose="020B0800040000020004" pitchFamily="34" charset="-78"/>
              <a:cs typeface="A Hayat" panose="020B0800040000020004" pitchFamily="34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عماد بیستونی | عنوان: Lore Pedia — 10/10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5954751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320" y="6217920"/>
              <a:ext cx="3013967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عماد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بیستونی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smtClean="0">
                  <a:solidFill>
                    <a:schemeClr val="bg1"/>
                  </a:solidFill>
                </a:rPr>
                <a:t>|</a:t>
              </a:r>
              <a:r>
                <a:rPr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Lore </a:t>
              </a:r>
              <a:r>
                <a:rPr dirty="0" err="1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Pedia</a:t>
              </a:r>
              <a:r>
                <a:rPr dirty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 — </a:t>
              </a:r>
              <a:r>
                <a:rPr lang="fa-IR"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10</a:t>
              </a:r>
              <a:r>
                <a:rPr lang="fa-IR"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/10</a:t>
              </a:r>
              <a:endParaRPr dirty="0">
                <a:solidFill>
                  <a:schemeClr val="bg1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fa-IR" sz="3600" dirty="0" smtClean="0">
                  <a:latin typeface="B Nazanin"/>
                  <a:cs typeface="B Homa" panose="00000400000000000000" pitchFamily="2" charset="-78"/>
                </a:rPr>
                <a:t>پایان</a:t>
              </a:r>
              <a:endParaRPr lang="fa-IR" sz="3600" dirty="0">
                <a:latin typeface="B Nazanin"/>
                <a:cs typeface="B Homa" panose="00000400000000000000" pitchFamily="2" charset="-7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54751"/>
            <a:ext cx="9144000" cy="9032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" name="TextBox 1"/>
          <p:cNvSpPr txBox="1"/>
          <p:nvPr/>
        </p:nvSpPr>
        <p:spPr>
          <a:xfrm>
            <a:off x="3162486" y="1144116"/>
            <a:ext cx="5542156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endParaRPr sz="2800" dirty="0">
              <a:cs typeface="B Homa" panose="00000400000000000000" pitchFamily="2" charset="-78"/>
            </a:endParaRPr>
          </a:p>
          <a:p>
            <a:pPr algn="r" rtl="1"/>
            <a:r>
              <a:rPr sz="3600" b="0" dirty="0" err="1" smtClean="0">
                <a:latin typeface="B Nazanin"/>
                <a:cs typeface="B Homa" panose="00000400000000000000" pitchFamily="2" charset="-78"/>
              </a:rPr>
              <a:t>عنوان</a:t>
            </a:r>
            <a:r>
              <a:rPr lang="fa-IR" sz="3600" dirty="0" smtClean="0">
                <a:latin typeface="B Nazanin"/>
                <a:cs typeface="B Homa" panose="00000400000000000000" pitchFamily="2" charset="-78"/>
              </a:rPr>
              <a:t>: لور-پدیا</a:t>
            </a:r>
            <a:br>
              <a:rPr lang="fa-IR" sz="3600" dirty="0" smtClean="0">
                <a:latin typeface="B Nazanin"/>
                <a:cs typeface="B Homa" panose="00000400000000000000" pitchFamily="2" charset="-78"/>
              </a:rPr>
            </a:br>
            <a:r>
              <a:rPr sz="3600" b="0" dirty="0" err="1" smtClean="0">
                <a:latin typeface="B Nazanin"/>
                <a:cs typeface="B Homa" panose="00000400000000000000" pitchFamily="2" charset="-78"/>
              </a:rPr>
              <a:t>دانشکده</a:t>
            </a:r>
            <a:r>
              <a:rPr sz="3600" b="0" dirty="0" smtClean="0">
                <a:latin typeface="B Nazanin"/>
                <a:cs typeface="B Homa" panose="00000400000000000000" pitchFamily="2" charset="-78"/>
              </a:rPr>
              <a:t> </a:t>
            </a:r>
            <a:r>
              <a:rPr sz="3600" b="0" dirty="0" err="1">
                <a:latin typeface="B Nazanin"/>
                <a:cs typeface="B Homa" panose="00000400000000000000" pitchFamily="2" charset="-78"/>
              </a:rPr>
              <a:t>فنی</a:t>
            </a:r>
            <a:r>
              <a:rPr sz="3600" b="0" dirty="0">
                <a:latin typeface="B Nazanin"/>
                <a:cs typeface="B Homa" panose="00000400000000000000" pitchFamily="2" charset="-78"/>
              </a:rPr>
              <a:t> </a:t>
            </a:r>
            <a:r>
              <a:rPr sz="3600" b="0" dirty="0" err="1">
                <a:latin typeface="B Nazanin"/>
                <a:cs typeface="B Homa" panose="00000400000000000000" pitchFamily="2" charset="-78"/>
              </a:rPr>
              <a:t>الغدیر</a:t>
            </a:r>
            <a:r>
              <a:rPr sz="3600" b="0" dirty="0">
                <a:latin typeface="B Nazanin"/>
                <a:cs typeface="B Homa" panose="00000400000000000000" pitchFamily="2" charset="-78"/>
              </a:rPr>
              <a:t> </a:t>
            </a:r>
            <a:r>
              <a:rPr sz="3600" b="0" dirty="0" err="1">
                <a:latin typeface="B Nazanin"/>
                <a:cs typeface="B Homa" panose="00000400000000000000" pitchFamily="2" charset="-78"/>
              </a:rPr>
              <a:t>زنجان</a:t>
            </a:r>
            <a:endParaRPr sz="3600" b="0" dirty="0">
              <a:latin typeface="B Nazanin"/>
              <a:cs typeface="B Homa" panose="00000400000000000000" pitchFamily="2" charset="-78"/>
            </a:endParaRPr>
          </a:p>
          <a:p>
            <a:pPr algn="r" rtl="1"/>
            <a:r>
              <a:rPr sz="3600" b="0" dirty="0" err="1" smtClean="0">
                <a:latin typeface="B Nazanin"/>
                <a:cs typeface="B Homa" panose="00000400000000000000" pitchFamily="2" charset="-78"/>
              </a:rPr>
              <a:t>رشته</a:t>
            </a:r>
            <a:r>
              <a:rPr sz="3600" b="0" dirty="0" smtClean="0">
                <a:latin typeface="B Nazanin"/>
                <a:cs typeface="B Homa" panose="00000400000000000000" pitchFamily="2" charset="-78"/>
              </a:rPr>
              <a:t> </a:t>
            </a:r>
            <a:r>
              <a:rPr lang="fa-IR" sz="3600" b="0" dirty="0" smtClean="0">
                <a:latin typeface="B Nazanin"/>
                <a:cs typeface="B Homa" panose="00000400000000000000" pitchFamily="2" charset="-78"/>
              </a:rPr>
              <a:t>: </a:t>
            </a:r>
            <a:r>
              <a:rPr sz="3600" b="0" dirty="0" err="1" smtClean="0">
                <a:latin typeface="B Nazanin"/>
                <a:cs typeface="B Homa" panose="00000400000000000000" pitchFamily="2" charset="-78"/>
              </a:rPr>
              <a:t>کاردانی</a:t>
            </a:r>
            <a:r>
              <a:rPr sz="3600" b="0" dirty="0" smtClean="0">
                <a:latin typeface="B Nazanin"/>
                <a:cs typeface="B Homa" panose="00000400000000000000" pitchFamily="2" charset="-78"/>
              </a:rPr>
              <a:t> </a:t>
            </a:r>
            <a:r>
              <a:rPr sz="3600" b="0" dirty="0" err="1">
                <a:latin typeface="B Nazanin"/>
                <a:cs typeface="B Homa" panose="00000400000000000000" pitchFamily="2" charset="-78"/>
              </a:rPr>
              <a:t>کامپیوتر</a:t>
            </a:r>
            <a:r>
              <a:rPr sz="3600" b="0" dirty="0">
                <a:latin typeface="B Nazanin"/>
                <a:cs typeface="B Homa" panose="00000400000000000000" pitchFamily="2" charset="-78"/>
              </a:rPr>
              <a:t> - </a:t>
            </a:r>
            <a:r>
              <a:rPr lang="fa-IR" sz="3600" b="0" dirty="0" smtClean="0">
                <a:latin typeface="B Nazanin"/>
                <a:cs typeface="B Homa" panose="00000400000000000000" pitchFamily="2" charset="-78"/>
              </a:rPr>
              <a:t> </a:t>
            </a:r>
            <a:r>
              <a:rPr sz="3600" b="0" dirty="0" err="1" smtClean="0">
                <a:latin typeface="B Nazanin"/>
                <a:cs typeface="B Homa" panose="00000400000000000000" pitchFamily="2" charset="-78"/>
              </a:rPr>
              <a:t>نرم‌افزار</a:t>
            </a:r>
            <a:endParaRPr sz="3600" b="0" dirty="0">
              <a:latin typeface="B Nazanin"/>
              <a:cs typeface="B Homa" panose="00000400000000000000" pitchFamily="2" charset="-78"/>
            </a:endParaRPr>
          </a:p>
          <a:p>
            <a:pPr algn="r" rtl="1"/>
            <a:r>
              <a:rPr sz="3600" b="0" dirty="0" err="1">
                <a:latin typeface="B Nazanin"/>
                <a:cs typeface="B Homa" panose="00000400000000000000" pitchFamily="2" charset="-78"/>
              </a:rPr>
              <a:t>نام</a:t>
            </a:r>
            <a:r>
              <a:rPr sz="3600" b="0" dirty="0">
                <a:latin typeface="B Nazanin"/>
                <a:cs typeface="B Homa" panose="00000400000000000000" pitchFamily="2" charset="-78"/>
              </a:rPr>
              <a:t> </a:t>
            </a:r>
            <a:r>
              <a:rPr sz="3600" b="0" dirty="0" err="1" smtClean="0">
                <a:latin typeface="B Nazanin"/>
                <a:cs typeface="B Homa" panose="00000400000000000000" pitchFamily="2" charset="-78"/>
              </a:rPr>
              <a:t>استاد</a:t>
            </a:r>
            <a:r>
              <a:rPr lang="fa-IR" sz="3600" b="0" dirty="0" smtClean="0">
                <a:latin typeface="B Nazanin"/>
                <a:cs typeface="B Homa" panose="00000400000000000000" pitchFamily="2" charset="-78"/>
              </a:rPr>
              <a:t> </a:t>
            </a:r>
            <a:r>
              <a:rPr lang="fa-IR" sz="3600" dirty="0" smtClean="0">
                <a:latin typeface="B Nazanin"/>
                <a:cs typeface="B Homa" panose="00000400000000000000" pitchFamily="2" charset="-78"/>
              </a:rPr>
              <a:t>:</a:t>
            </a:r>
            <a:r>
              <a:rPr lang="fa-IR" sz="3600" b="0" dirty="0" smtClean="0">
                <a:latin typeface="B Nazanin"/>
                <a:cs typeface="B Homa" panose="00000400000000000000" pitchFamily="2" charset="-78"/>
              </a:rPr>
              <a:t> </a:t>
            </a:r>
            <a:r>
              <a:rPr sz="3600" b="0" dirty="0" err="1" smtClean="0">
                <a:latin typeface="B Nazanin"/>
                <a:cs typeface="B Homa" panose="00000400000000000000" pitchFamily="2" charset="-78"/>
              </a:rPr>
              <a:t>فرزاد</a:t>
            </a:r>
            <a:r>
              <a:rPr sz="3600" b="0" dirty="0" smtClean="0">
                <a:latin typeface="B Nazanin"/>
                <a:cs typeface="B Homa" panose="00000400000000000000" pitchFamily="2" charset="-78"/>
              </a:rPr>
              <a:t> </a:t>
            </a:r>
            <a:r>
              <a:rPr sz="3600" b="0" dirty="0" err="1">
                <a:latin typeface="B Nazanin"/>
                <a:cs typeface="B Homa" panose="00000400000000000000" pitchFamily="2" charset="-78"/>
              </a:rPr>
              <a:t>هاشمی</a:t>
            </a:r>
            <a:endParaRPr sz="3600" b="0" dirty="0">
              <a:latin typeface="B Nazanin"/>
              <a:cs typeface="B Homa" panose="00000400000000000000" pitchFamily="2" charset="-78"/>
            </a:endParaRPr>
          </a:p>
          <a:p>
            <a:pPr algn="r" rtl="1"/>
            <a:r>
              <a:rPr sz="3600" b="0" dirty="0" err="1">
                <a:latin typeface="B Nazanin"/>
                <a:cs typeface="B Homa" panose="00000400000000000000" pitchFamily="2" charset="-78"/>
              </a:rPr>
              <a:t>نام</a:t>
            </a:r>
            <a:r>
              <a:rPr sz="3600" b="0" dirty="0">
                <a:latin typeface="B Nazanin"/>
                <a:cs typeface="B Homa" panose="00000400000000000000" pitchFamily="2" charset="-78"/>
              </a:rPr>
              <a:t> </a:t>
            </a:r>
            <a:r>
              <a:rPr sz="3600" b="0" dirty="0" err="1" smtClean="0">
                <a:latin typeface="B Nazanin"/>
                <a:cs typeface="B Homa" panose="00000400000000000000" pitchFamily="2" charset="-78"/>
              </a:rPr>
              <a:t>دانشجو</a:t>
            </a:r>
            <a:r>
              <a:rPr lang="fa-IR" sz="3600" b="0" dirty="0" smtClean="0">
                <a:latin typeface="B Nazanin"/>
                <a:cs typeface="B Homa" panose="00000400000000000000" pitchFamily="2" charset="-78"/>
              </a:rPr>
              <a:t> </a:t>
            </a:r>
            <a:r>
              <a:rPr lang="fa-IR" sz="3600" dirty="0" smtClean="0">
                <a:latin typeface="B Nazanin"/>
                <a:cs typeface="B Homa" panose="00000400000000000000" pitchFamily="2" charset="-78"/>
              </a:rPr>
              <a:t>:</a:t>
            </a:r>
            <a:r>
              <a:rPr sz="3600" b="0" dirty="0" smtClean="0">
                <a:latin typeface="B Nazanin"/>
                <a:cs typeface="B Homa" panose="00000400000000000000" pitchFamily="2" charset="-78"/>
              </a:rPr>
              <a:t> </a:t>
            </a:r>
            <a:r>
              <a:rPr sz="3600" b="0" dirty="0" err="1">
                <a:latin typeface="B Nazanin"/>
                <a:cs typeface="B Homa" panose="00000400000000000000" pitchFamily="2" charset="-78"/>
              </a:rPr>
              <a:t>عماد</a:t>
            </a:r>
            <a:r>
              <a:rPr sz="3600" b="0" dirty="0">
                <a:latin typeface="B Nazanin"/>
                <a:cs typeface="B Homa" panose="00000400000000000000" pitchFamily="2" charset="-78"/>
              </a:rPr>
              <a:t> </a:t>
            </a:r>
            <a:r>
              <a:rPr sz="3600" b="0" dirty="0" err="1">
                <a:latin typeface="B Nazanin"/>
                <a:cs typeface="B Homa" panose="00000400000000000000" pitchFamily="2" charset="-78"/>
              </a:rPr>
              <a:t>بیستونی</a:t>
            </a:r>
            <a:endParaRPr sz="3600" b="0" dirty="0">
              <a:latin typeface="B Nazanin"/>
              <a:cs typeface="B Homa" panose="00000400000000000000" pitchFamily="2" charset="-78"/>
            </a:endParaRPr>
          </a:p>
          <a:p>
            <a:pPr algn="r" rtl="1"/>
            <a:r>
              <a:rPr sz="3600" b="0" dirty="0" smtClean="0">
                <a:latin typeface="B Nazanin"/>
                <a:cs typeface="B Homa" panose="00000400000000000000" pitchFamily="2" charset="-78"/>
              </a:rPr>
              <a:t> </a:t>
            </a:r>
            <a:r>
              <a:rPr sz="3600" b="0" dirty="0" err="1">
                <a:latin typeface="B Nazanin"/>
                <a:cs typeface="B Homa" panose="00000400000000000000" pitchFamily="2" charset="-78"/>
              </a:rPr>
              <a:t>بهار</a:t>
            </a:r>
            <a:r>
              <a:rPr sz="3600" b="0" dirty="0">
                <a:latin typeface="B Nazanin"/>
                <a:cs typeface="B Homa" panose="00000400000000000000" pitchFamily="2" charset="-78"/>
              </a:rPr>
              <a:t> </a:t>
            </a:r>
            <a:r>
              <a:rPr lang="en-US" sz="3600" b="0" dirty="0" smtClean="0">
                <a:latin typeface="B Nazanin"/>
                <a:cs typeface="B Homa" panose="00000400000000000000" pitchFamily="2" charset="-78"/>
              </a:rPr>
              <a:t>1404</a:t>
            </a:r>
            <a:endParaRPr sz="3600" b="0" dirty="0">
              <a:latin typeface="B Nazanin"/>
              <a:cs typeface="B Homa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عماد بیستونی | عنوان: Lore Pedia — 2/10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9032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1956446"/>
            <a:ext cx="2759926" cy="2759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844" y="1573957"/>
            <a:ext cx="585439" cy="58543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5954751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4320" y="6217920"/>
              <a:ext cx="292099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عماد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بیستونی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smtClean="0">
                  <a:solidFill>
                    <a:schemeClr val="bg1"/>
                  </a:solidFill>
                </a:rPr>
                <a:t>|</a:t>
              </a:r>
              <a:r>
                <a:rPr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Lore </a:t>
              </a:r>
              <a:r>
                <a:rPr dirty="0" err="1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Pedia</a:t>
              </a:r>
              <a:r>
                <a:rPr dirty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 — </a:t>
              </a:r>
              <a:r>
                <a:rPr lang="fa-IR"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2/10</a:t>
              </a:r>
              <a:endParaRPr dirty="0">
                <a:solidFill>
                  <a:schemeClr val="bg1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0" y="0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fa-IR" sz="1600" dirty="0">
                <a:cs typeface="B Ferdosi" panose="00000400000000000000" pitchFamily="2" charset="-78"/>
              </a:endParaRPr>
            </a:p>
            <a:p>
              <a:pPr algn="ctr"/>
              <a:r>
                <a:rPr lang="fa-IR" sz="3600" b="1" dirty="0">
                  <a:latin typeface="B Nazanin"/>
                  <a:cs typeface="B Ferdosi" panose="00000400000000000000" pitchFamily="2" charset="-78"/>
                </a:rPr>
                <a:t>بِسْمِ اللهِ الرَّحْمنِ الرَّحيمِ</a:t>
              </a:r>
            </a:p>
            <a:p>
              <a:pPr algn="ctr"/>
              <a:endParaRPr lang="fa-I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54751"/>
            <a:ext cx="9144000" cy="9032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" name="TextBox 2"/>
          <p:cNvSpPr txBox="1"/>
          <p:nvPr/>
        </p:nvSpPr>
        <p:spPr>
          <a:xfrm>
            <a:off x="274320" y="6217920"/>
            <a:ext cx="311053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 err="1">
                <a:solidFill>
                  <a:schemeClr val="bg1"/>
                </a:solidFill>
              </a:rPr>
              <a:t>عماد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بیستونی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smtClean="0">
                <a:solidFill>
                  <a:schemeClr val="bg1"/>
                </a:solidFill>
              </a:rPr>
              <a:t>|Lore </a:t>
            </a:r>
            <a:r>
              <a:rPr dirty="0" err="1">
                <a:solidFill>
                  <a:schemeClr val="bg1"/>
                </a:solidFill>
              </a:rPr>
              <a:t>Pedia</a:t>
            </a:r>
            <a:r>
              <a:rPr dirty="0">
                <a:solidFill>
                  <a:schemeClr val="bg1"/>
                </a:solidFill>
              </a:rPr>
              <a:t> — 3/10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9032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lnSpc>
                <a:spcPct val="200000"/>
              </a:lnSpc>
            </a:pPr>
            <a:r>
              <a:rPr lang="fa-IR" sz="3600" b="1" dirty="0">
                <a:latin typeface="B Nazanin"/>
                <a:cs typeface="B Homa" panose="00000400000000000000" pitchFamily="2" charset="-78"/>
              </a:rPr>
              <a:t>فهرست مطالب</a:t>
            </a:r>
          </a:p>
          <a:p>
            <a:pPr algn="ctr"/>
            <a:endParaRPr lang="fa-IR" dirty="0"/>
          </a:p>
        </p:txBody>
      </p:sp>
      <p:grpSp>
        <p:nvGrpSpPr>
          <p:cNvPr id="7" name="Group 6"/>
          <p:cNvGrpSpPr/>
          <p:nvPr/>
        </p:nvGrpSpPr>
        <p:grpSpPr>
          <a:xfrm>
            <a:off x="4172286" y="1505414"/>
            <a:ext cx="4331635" cy="3539430"/>
            <a:chOff x="4172285" y="1081668"/>
            <a:chExt cx="4331635" cy="3539430"/>
          </a:xfrm>
        </p:grpSpPr>
        <p:sp>
          <p:nvSpPr>
            <p:cNvPr id="2" name="TextBox 1"/>
            <p:cNvSpPr txBox="1"/>
            <p:nvPr/>
          </p:nvSpPr>
          <p:spPr>
            <a:xfrm>
              <a:off x="4172285" y="1081668"/>
              <a:ext cx="4331635" cy="35394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rtl="1"/>
              <a:r>
                <a:rPr sz="4400" b="0" dirty="0" smtClean="0">
                  <a:latin typeface="B Nazanin"/>
                  <a:cs typeface="B Homa" panose="00000400000000000000" pitchFamily="2" charset="-78"/>
                </a:rPr>
                <a:t>1</a:t>
              </a:r>
              <a:r>
                <a:rPr lang="fa-IR" sz="4400" dirty="0">
                  <a:latin typeface="B Nazanin"/>
                  <a:cs typeface="B Homa" panose="00000400000000000000" pitchFamily="2" charset="-78"/>
                </a:rPr>
                <a:t>.</a:t>
              </a:r>
              <a:r>
                <a:rPr sz="4400" b="0" dirty="0" smtClean="0">
                  <a:latin typeface="B Nazanin"/>
                  <a:cs typeface="B Homa" panose="00000400000000000000" pitchFamily="2" charset="-78"/>
                </a:rPr>
                <a:t> </a:t>
              </a:r>
              <a:r>
                <a:rPr sz="4400" b="0" dirty="0" err="1">
                  <a:latin typeface="B Nazanin"/>
                  <a:cs typeface="B Homa" panose="00000400000000000000" pitchFamily="2" charset="-78"/>
                </a:rPr>
                <a:t>مقدمه</a:t>
              </a:r>
              <a:endParaRPr sz="4400" b="0" dirty="0">
                <a:latin typeface="B Nazanin"/>
                <a:cs typeface="B Homa" panose="00000400000000000000" pitchFamily="2" charset="-78"/>
              </a:endParaRPr>
            </a:p>
            <a:p>
              <a:pPr algn="r" rtl="1"/>
              <a:r>
                <a:rPr sz="4400" b="0" dirty="0" smtClean="0">
                  <a:latin typeface="B Nazanin"/>
                  <a:cs typeface="B Homa" panose="00000400000000000000" pitchFamily="2" charset="-78"/>
                </a:rPr>
                <a:t>2</a:t>
              </a:r>
              <a:r>
                <a:rPr lang="fa-IR" sz="4400" dirty="0">
                  <a:latin typeface="B Nazanin"/>
                  <a:cs typeface="B Homa" panose="00000400000000000000" pitchFamily="2" charset="-78"/>
                </a:rPr>
                <a:t>.</a:t>
              </a:r>
              <a:r>
                <a:rPr sz="4400" b="0" dirty="0" smtClean="0">
                  <a:latin typeface="B Nazanin"/>
                  <a:cs typeface="B Homa" panose="00000400000000000000" pitchFamily="2" charset="-78"/>
                </a:rPr>
                <a:t> </a:t>
              </a:r>
              <a:r>
                <a:rPr sz="4400" b="0" dirty="0" err="1">
                  <a:latin typeface="B Nazanin"/>
                  <a:cs typeface="B Homa" panose="00000400000000000000" pitchFamily="2" charset="-78"/>
                </a:rPr>
                <a:t>تعریف</a:t>
              </a:r>
              <a:r>
                <a:rPr sz="4400" b="0" dirty="0">
                  <a:latin typeface="B Nazanin"/>
                  <a:cs typeface="B Homa" panose="00000400000000000000" pitchFamily="2" charset="-78"/>
                </a:rPr>
                <a:t> </a:t>
              </a:r>
              <a:r>
                <a:rPr lang="fa-IR" sz="4800" dirty="0" smtClean="0">
                  <a:cs typeface="B Homa" panose="00000400000000000000" pitchFamily="2" charset="-78"/>
                </a:rPr>
                <a:t>لور-پدیا</a:t>
              </a:r>
              <a:r>
                <a:rPr lang="fa-IR" sz="4800" dirty="0" smtClean="0">
                  <a:cs typeface="B Homa" panose="00000400000000000000" pitchFamily="2" charset="-78"/>
                </a:rPr>
                <a:t/>
              </a:r>
              <a:br>
                <a:rPr lang="fa-IR" sz="4800" dirty="0" smtClean="0">
                  <a:cs typeface="B Homa" panose="00000400000000000000" pitchFamily="2" charset="-78"/>
                </a:rPr>
              </a:br>
              <a:r>
                <a:rPr sz="4400" b="0" dirty="0" smtClean="0">
                  <a:latin typeface="B Nazanin"/>
                  <a:cs typeface="B Homa" panose="00000400000000000000" pitchFamily="2" charset="-78"/>
                </a:rPr>
                <a:t>3</a:t>
              </a:r>
              <a:r>
                <a:rPr lang="fa-IR" sz="4400" dirty="0">
                  <a:latin typeface="B Nazanin"/>
                  <a:cs typeface="B Homa" panose="00000400000000000000" pitchFamily="2" charset="-78"/>
                </a:rPr>
                <a:t>.</a:t>
              </a:r>
              <a:r>
                <a:rPr sz="4400" b="0" dirty="0" smtClean="0">
                  <a:latin typeface="B Nazanin"/>
                  <a:cs typeface="B Homa" panose="00000400000000000000" pitchFamily="2" charset="-78"/>
                </a:rPr>
                <a:t> </a:t>
              </a:r>
              <a:r>
                <a:rPr sz="4400" b="0" dirty="0" err="1" smtClean="0">
                  <a:latin typeface="B Nazanin"/>
                  <a:cs typeface="B Homa" panose="00000400000000000000" pitchFamily="2" charset="-78"/>
                </a:rPr>
                <a:t>کاربردها</a:t>
              </a:r>
              <a:r>
                <a:rPr sz="4400" b="0" dirty="0" smtClean="0">
                  <a:latin typeface="B Nazanin"/>
                  <a:cs typeface="B Homa" panose="00000400000000000000" pitchFamily="2" charset="-78"/>
                </a:rPr>
                <a:t> و </a:t>
              </a:r>
              <a:r>
                <a:rPr sz="4400" b="0" dirty="0" err="1" smtClean="0">
                  <a:latin typeface="B Nazanin"/>
                  <a:cs typeface="B Homa" panose="00000400000000000000" pitchFamily="2" charset="-78"/>
                </a:rPr>
                <a:t>ویژگی‌ها</a:t>
              </a:r>
              <a:endParaRPr sz="4400" b="0" dirty="0" smtClean="0">
                <a:latin typeface="B Nazanin"/>
                <a:cs typeface="B Homa" panose="00000400000000000000" pitchFamily="2" charset="-78"/>
              </a:endParaRPr>
            </a:p>
            <a:p>
              <a:pPr algn="r" rtl="1"/>
              <a:r>
                <a:rPr sz="4400" b="0" dirty="0" smtClean="0">
                  <a:latin typeface="B Nazanin"/>
                  <a:cs typeface="B Homa" panose="00000400000000000000" pitchFamily="2" charset="-78"/>
                </a:rPr>
                <a:t>4</a:t>
              </a:r>
              <a:r>
                <a:rPr lang="fa-IR" sz="4400" b="0" dirty="0" smtClean="0">
                  <a:latin typeface="B Nazanin"/>
                  <a:cs typeface="B Homa" panose="00000400000000000000" pitchFamily="2" charset="-78"/>
                </a:rPr>
                <a:t>. </a:t>
              </a:r>
              <a:r>
                <a:rPr sz="4400" b="0" dirty="0" err="1" smtClean="0">
                  <a:latin typeface="B Nazanin"/>
                  <a:cs typeface="B Homa" panose="00000400000000000000" pitchFamily="2" charset="-78"/>
                </a:rPr>
                <a:t>تحلیل</a:t>
              </a:r>
              <a:r>
                <a:rPr sz="4400" b="0" dirty="0" smtClean="0">
                  <a:latin typeface="B Nazanin"/>
                  <a:cs typeface="B Homa" panose="00000400000000000000" pitchFamily="2" charset="-78"/>
                </a:rPr>
                <a:t> </a:t>
              </a:r>
              <a:r>
                <a:rPr sz="4400" b="0" dirty="0">
                  <a:latin typeface="B Nazanin"/>
                  <a:cs typeface="B Homa" panose="00000400000000000000" pitchFamily="2" charset="-78"/>
                </a:rPr>
                <a:t>و </a:t>
              </a:r>
              <a:r>
                <a:rPr sz="4400" b="0" dirty="0" err="1">
                  <a:latin typeface="B Nazanin"/>
                  <a:cs typeface="B Homa" panose="00000400000000000000" pitchFamily="2" charset="-78"/>
                </a:rPr>
                <a:t>بررسی</a:t>
              </a:r>
              <a:endParaRPr sz="4400" b="0" dirty="0">
                <a:latin typeface="B Nazanin"/>
                <a:cs typeface="B Homa" panose="00000400000000000000" pitchFamily="2" charset="-78"/>
              </a:endParaRPr>
            </a:p>
            <a:p>
              <a:pPr algn="r" rtl="1"/>
              <a:r>
                <a:rPr sz="4400" b="0" dirty="0" smtClean="0">
                  <a:latin typeface="B Nazanin"/>
                  <a:cs typeface="B Homa" panose="00000400000000000000" pitchFamily="2" charset="-78"/>
                </a:rPr>
                <a:t>5</a:t>
              </a:r>
              <a:r>
                <a:rPr lang="fa-IR" sz="4400" b="0" dirty="0" smtClean="0">
                  <a:latin typeface="B Nazanin"/>
                  <a:cs typeface="B Homa" panose="00000400000000000000" pitchFamily="2" charset="-78"/>
                </a:rPr>
                <a:t>. </a:t>
              </a:r>
              <a:r>
                <a:rPr sz="4400" b="0" dirty="0" err="1" smtClean="0">
                  <a:latin typeface="B Nazanin"/>
                  <a:cs typeface="B Homa" panose="00000400000000000000" pitchFamily="2" charset="-78"/>
                </a:rPr>
                <a:t>نتیجه‌گیری</a:t>
              </a:r>
              <a:endParaRPr sz="4400" b="0" dirty="0">
                <a:latin typeface="B Nazanin"/>
                <a:cs typeface="B Homa" panose="00000400000000000000" pitchFamily="2" charset="-78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2286" y="1833950"/>
              <a:ext cx="585439" cy="585439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5954751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4320" y="6217920"/>
              <a:ext cx="292099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عماد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بیستونی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smtClean="0">
                  <a:solidFill>
                    <a:schemeClr val="bg1"/>
                  </a:solidFill>
                </a:rPr>
                <a:t>|</a:t>
              </a:r>
              <a:r>
                <a:rPr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Lore </a:t>
              </a:r>
              <a:r>
                <a:rPr dirty="0" err="1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Pedia</a:t>
              </a:r>
              <a:r>
                <a:rPr dirty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 — </a:t>
              </a:r>
              <a:r>
                <a:rPr lang="fa-IR"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3/10</a:t>
              </a:r>
              <a:endParaRPr dirty="0">
                <a:solidFill>
                  <a:schemeClr val="bg1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0" y="0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lnSpc>
                  <a:spcPct val="200000"/>
                </a:lnSpc>
              </a:pPr>
              <a:r>
                <a:rPr lang="fa-IR" sz="3600" b="1" dirty="0" smtClean="0">
                  <a:latin typeface="B Nazanin"/>
                  <a:cs typeface="B Homa" panose="00000400000000000000" pitchFamily="2" charset="-78"/>
                </a:rPr>
                <a:t>فهرست مطالب</a:t>
              </a:r>
              <a:endParaRPr lang="fa-IR" sz="3600" b="1" dirty="0">
                <a:latin typeface="B Nazanin"/>
                <a:cs typeface="B Homa" panose="00000400000000000000" pitchFamily="2" charset="-78"/>
              </a:endParaRPr>
            </a:p>
            <a:p>
              <a:pPr algn="ctr"/>
              <a:endParaRPr lang="fa-I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" name="Rectangle 1"/>
            <p:cNvSpPr/>
            <p:nvPr/>
          </p:nvSpPr>
          <p:spPr>
            <a:xfrm>
              <a:off x="0" y="5954751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74320" y="6217920"/>
              <a:ext cx="292099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عماد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بیستونی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smtClean="0">
                  <a:solidFill>
                    <a:schemeClr val="bg1"/>
                  </a:solidFill>
                </a:rPr>
                <a:t>|</a:t>
              </a:r>
              <a:r>
                <a:rPr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Lore </a:t>
              </a:r>
              <a:r>
                <a:rPr dirty="0" err="1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Pedia</a:t>
              </a:r>
              <a:r>
                <a:rPr dirty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 — </a:t>
              </a:r>
              <a:r>
                <a:rPr lang="fa-IR"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4/10</a:t>
              </a:r>
              <a:endParaRPr dirty="0">
                <a:solidFill>
                  <a:schemeClr val="bg1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0" y="0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lnSpc>
                  <a:spcPct val="200000"/>
                </a:lnSpc>
              </a:pPr>
              <a:r>
                <a:rPr lang="fa-IR" sz="3600" b="1" dirty="0" smtClean="0">
                  <a:latin typeface="B Nazanin"/>
                  <a:cs typeface="B Homa" panose="00000400000000000000" pitchFamily="2" charset="-78"/>
                </a:rPr>
                <a:t>مقدمه</a:t>
              </a:r>
              <a:endParaRPr lang="fa-IR" sz="3600" b="1" dirty="0">
                <a:latin typeface="B Nazanin"/>
                <a:cs typeface="B Homa" panose="00000400000000000000" pitchFamily="2" charset="-78"/>
              </a:endParaRPr>
            </a:p>
            <a:p>
              <a:pPr algn="ctr"/>
              <a:endParaRPr lang="fa-IR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260088" y="1155267"/>
            <a:ext cx="6623824" cy="440120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fa-IR" sz="2800" dirty="0">
                <a:cs typeface="B Homa" panose="00000400000000000000" pitchFamily="2" charset="-78"/>
              </a:rPr>
              <a:t>سایت </a:t>
            </a:r>
            <a:r>
              <a:rPr lang="en-US" sz="2800" b="1" dirty="0">
                <a:cs typeface="B Homa" panose="00000400000000000000" pitchFamily="2" charset="-78"/>
              </a:rPr>
              <a:t>Lore </a:t>
            </a:r>
            <a:r>
              <a:rPr lang="en-US" sz="2800" b="1" dirty="0" err="1">
                <a:cs typeface="B Homa" panose="00000400000000000000" pitchFamily="2" charset="-78"/>
              </a:rPr>
              <a:t>Pedia</a:t>
            </a:r>
            <a:r>
              <a:rPr lang="en-US" sz="2800" dirty="0">
                <a:cs typeface="B Homa" panose="00000400000000000000" pitchFamily="2" charset="-78"/>
              </a:rPr>
              <a:t> </a:t>
            </a:r>
            <a:r>
              <a:rPr lang="fa-IR" sz="2800" dirty="0" smtClean="0">
                <a:cs typeface="B Homa" panose="00000400000000000000" pitchFamily="2" charset="-78"/>
              </a:rPr>
              <a:t> به‌عنوان </a:t>
            </a:r>
            <a:r>
              <a:rPr lang="fa-IR" sz="2800" dirty="0">
                <a:cs typeface="B Homa" panose="00000400000000000000" pitchFamily="2" charset="-78"/>
              </a:rPr>
              <a:t>تمرینی برای تقویت مهارت‌های طراحی و برنامه‌نویسی وب انجام شده و شامل بخش‌هایی مانند معرفی محتوا، دسته‌بندی‌ها و امکان مدیریت مطالب می‌باشد</a:t>
            </a:r>
            <a:r>
              <a:rPr lang="fa-IR" sz="2800" dirty="0" smtClean="0">
                <a:cs typeface="B Homa" panose="00000400000000000000" pitchFamily="2" charset="-78"/>
              </a:rPr>
              <a:t>.</a:t>
            </a:r>
            <a:br>
              <a:rPr lang="fa-IR" sz="2800" dirty="0" smtClean="0">
                <a:cs typeface="B Homa" panose="00000400000000000000" pitchFamily="2" charset="-78"/>
              </a:rPr>
            </a:br>
            <a:r>
              <a:rPr lang="fa-IR" sz="2800" dirty="0" smtClean="0">
                <a:cs typeface="B Homa" panose="00000400000000000000" pitchFamily="2" charset="-78"/>
              </a:rPr>
              <a:t>در این سایت از هیچ فریم ورکی استفاده نشده و یک سایت </a:t>
            </a:r>
            <a:r>
              <a:rPr lang="en-US" sz="2800" dirty="0" smtClean="0">
                <a:cs typeface="B Homa" panose="00000400000000000000" pitchFamily="2" charset="-78"/>
              </a:rPr>
              <a:t> </a:t>
            </a:r>
            <a:r>
              <a:rPr lang="en-US" sz="2800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Responsive</a:t>
            </a:r>
            <a:r>
              <a:rPr lang="fa-IR" sz="2800" dirty="0" smtClean="0">
                <a:cs typeface="B Homa" panose="00000400000000000000" pitchFamily="2" charset="-78"/>
              </a:rPr>
              <a:t>با استفاده از </a:t>
            </a:r>
            <a:r>
              <a:rPr lang="en-US" sz="2800" dirty="0" smtClean="0">
                <a:cs typeface="B Homa" panose="00000400000000000000" pitchFamily="2" charset="-78"/>
              </a:rPr>
              <a:t> </a:t>
            </a:r>
            <a:r>
              <a:rPr lang="en-US" sz="2800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Bootstrap</a:t>
            </a:r>
            <a:r>
              <a:rPr lang="fa-IR" sz="2800" dirty="0" smtClean="0">
                <a:cs typeface="B Homa" panose="00000400000000000000" pitchFamily="2" charset="-78"/>
              </a:rPr>
              <a:t>نسخه 5 ساخته شده </a:t>
            </a:r>
            <a:br>
              <a:rPr lang="fa-IR" sz="2800" dirty="0" smtClean="0">
                <a:cs typeface="B Homa" panose="00000400000000000000" pitchFamily="2" charset="-78"/>
              </a:rPr>
            </a:br>
            <a:r>
              <a:rPr lang="fa-IR" sz="2800" dirty="0" smtClean="0">
                <a:cs typeface="B Homa" panose="00000400000000000000" pitchFamily="2" charset="-78"/>
              </a:rPr>
              <a:t>و در اکثر بخش های سایت که تسلط کافی برای نوشتن کد نبوده از برنامه هوش مصنوعی </a:t>
            </a:r>
            <a:r>
              <a:rPr lang="fa-IR" sz="2800" dirty="0">
                <a:cs typeface="B Homa" panose="00000400000000000000" pitchFamily="2" charset="-78"/>
              </a:rPr>
              <a:t/>
            </a:r>
            <a:br>
              <a:rPr lang="fa-IR" sz="2800" dirty="0">
                <a:cs typeface="B Homa" panose="00000400000000000000" pitchFamily="2" charset="-78"/>
              </a:rPr>
            </a:br>
            <a:r>
              <a:rPr lang="en-US" sz="2800" dirty="0" smtClean="0">
                <a:cs typeface="B Homa" panose="00000400000000000000" pitchFamily="2" charset="-78"/>
              </a:rPr>
              <a:t> </a:t>
            </a:r>
            <a:r>
              <a:rPr lang="en-US" sz="2800" dirty="0" err="1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ChatGPT</a:t>
            </a:r>
            <a:r>
              <a:rPr lang="en-US" sz="2800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 o4 </a:t>
            </a:r>
            <a:r>
              <a:rPr lang="fa-IR" sz="2800" dirty="0" smtClean="0">
                <a:cs typeface="B Homa" panose="00000400000000000000" pitchFamily="2" charset="-78"/>
              </a:rPr>
              <a:t>استفاده شده</a:t>
            </a:r>
            <a:endParaRPr lang="fa-IR" sz="2800" dirty="0">
              <a:cs typeface="B Hom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2625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Rectangle 3"/>
            <p:cNvSpPr/>
            <p:nvPr/>
          </p:nvSpPr>
          <p:spPr>
            <a:xfrm>
              <a:off x="0" y="5954751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4320" y="6217920"/>
              <a:ext cx="292099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عماد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بیستونی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smtClean="0">
                  <a:solidFill>
                    <a:schemeClr val="bg1"/>
                  </a:solidFill>
                </a:rPr>
                <a:t>|</a:t>
              </a:r>
              <a:r>
                <a:rPr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Lore </a:t>
              </a:r>
              <a:r>
                <a:rPr dirty="0" err="1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Pedia</a:t>
              </a:r>
              <a:r>
                <a:rPr dirty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 — </a:t>
              </a:r>
              <a:r>
                <a:rPr lang="fa-IR" dirty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5</a:t>
              </a:r>
              <a:r>
                <a:rPr lang="fa-IR"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/10</a:t>
              </a:r>
              <a:endParaRPr dirty="0">
                <a:solidFill>
                  <a:schemeClr val="bg1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0" y="0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fa-IR" sz="3600" dirty="0">
                  <a:latin typeface="B Nazanin"/>
                  <a:cs typeface="B Homa" panose="00000400000000000000" pitchFamily="2" charset="-78"/>
                </a:rPr>
                <a:t>تعریف</a:t>
              </a:r>
              <a:r>
                <a:rPr lang="fa-IR" sz="3200" dirty="0">
                  <a:latin typeface="B Nazanin"/>
                  <a:cs typeface="B Homa" panose="00000400000000000000" pitchFamily="2" charset="-78"/>
                </a:rPr>
                <a:t> </a:t>
              </a:r>
              <a:r>
                <a:rPr lang="fa-IR" sz="3600" dirty="0">
                  <a:cs typeface="B Homa" panose="00000400000000000000" pitchFamily="2" charset="-78"/>
                </a:rPr>
                <a:t>لور-پدیا</a:t>
              </a:r>
              <a:endParaRPr lang="fa-IR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4320" y="1166418"/>
            <a:ext cx="8635504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Homa" panose="00000400000000000000" pitchFamily="2" charset="-78"/>
              </a:rPr>
              <a:t>لور یا </a:t>
            </a:r>
            <a:r>
              <a:rPr lang="en-US" sz="2800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Lore</a:t>
            </a:r>
            <a:r>
              <a:rPr lang="fa-IR" sz="2800" dirty="0" smtClean="0">
                <a:cs typeface="B Homa" panose="00000400000000000000" pitchFamily="2" charset="-78"/>
              </a:rPr>
              <a:t> </a:t>
            </a:r>
            <a:r>
              <a:rPr lang="fa-IR" sz="2800" dirty="0">
                <a:cs typeface="B Homa" panose="00000400000000000000" pitchFamily="2" charset="-78"/>
              </a:rPr>
              <a:t>به مجموعه‌ای از اطلاعات، داستان‌ها، پیش‌زمینه‌ها و افسانه‌هایی گفته می‌شود که درباره‌ی یک دنیای خیالی یا فرهنگی خاص روایت می‌شود. مثلاً لور یک بازی یا کتاب می‌تونه تاریخچه، شخصیت‌ها و وقایع مهم اون دنیا رو توضیح بده.</a:t>
            </a:r>
          </a:p>
          <a:p>
            <a:pPr algn="ctr" rtl="1"/>
            <a:endParaRPr lang="fa-IR" sz="2800" dirty="0" smtClean="0">
              <a:cs typeface="B Homa" panose="00000400000000000000" pitchFamily="2" charset="-78"/>
            </a:endParaRP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Homa" panose="00000400000000000000" pitchFamily="2" charset="-78"/>
              </a:rPr>
              <a:t>پدیا یا </a:t>
            </a:r>
            <a:r>
              <a:rPr lang="en-US" sz="2800" dirty="0" err="1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Pedia</a:t>
            </a:r>
            <a:r>
              <a:rPr lang="fa-IR" sz="2800" dirty="0" smtClean="0">
                <a:cs typeface="B Homa" panose="00000400000000000000" pitchFamily="2" charset="-78"/>
              </a:rPr>
              <a:t> </a:t>
            </a:r>
            <a:r>
              <a:rPr lang="fa-IR" sz="2800" dirty="0">
                <a:cs typeface="B Homa" panose="00000400000000000000" pitchFamily="2" charset="-78"/>
              </a:rPr>
              <a:t>از واژه‌ی </a:t>
            </a:r>
            <a:r>
              <a:rPr lang="en-US" sz="2800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”encyclopedia” </a:t>
            </a:r>
            <a:r>
              <a:rPr lang="fa-IR" sz="2800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 </a:t>
            </a:r>
            <a:r>
              <a:rPr lang="fa-IR" sz="2800" dirty="0" smtClean="0">
                <a:cs typeface="B Homa" panose="00000400000000000000" pitchFamily="2" charset="-78"/>
              </a:rPr>
              <a:t>گرفته </a:t>
            </a:r>
            <a:r>
              <a:rPr lang="fa-IR" sz="2800" dirty="0">
                <a:cs typeface="B Homa" panose="00000400000000000000" pitchFamily="2" charset="-78"/>
              </a:rPr>
              <a:t>شده و به معنای دانشنامه یا مرجع اطلاعاتی است. معمولاً به سایت‌ها یا منابعی گفته می‌شود که هدفشان آموزش و ارائه‌ی اطلاعات دسته‌بندی‌شده است.</a:t>
            </a:r>
          </a:p>
        </p:txBody>
      </p:sp>
    </p:spTree>
    <p:extLst>
      <p:ext uri="{BB962C8B-B14F-4D97-AF65-F5344CB8AC3E}">
        <p14:creationId xmlns:p14="http://schemas.microsoft.com/office/powerpoint/2010/main" val="134077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5954751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4320" y="6217920"/>
              <a:ext cx="292099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عماد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بیستونی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smtClean="0">
                  <a:solidFill>
                    <a:schemeClr val="bg1"/>
                  </a:solidFill>
                </a:rPr>
                <a:t>|</a:t>
              </a:r>
              <a:r>
                <a:rPr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Lore </a:t>
              </a:r>
              <a:r>
                <a:rPr dirty="0" err="1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Pedia</a:t>
              </a:r>
              <a:r>
                <a:rPr dirty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 — </a:t>
              </a:r>
              <a:r>
                <a:rPr lang="fa-IR"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6</a:t>
              </a:r>
              <a:r>
                <a:rPr lang="fa-IR"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/10</a:t>
              </a:r>
              <a:endParaRPr dirty="0">
                <a:solidFill>
                  <a:schemeClr val="bg1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0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fa-IR" sz="3600" dirty="0">
                  <a:latin typeface="B Nazanin"/>
                  <a:cs typeface="B Homa" panose="00000400000000000000" pitchFamily="2" charset="-78"/>
                </a:rPr>
                <a:t>کاربردها و ویژگی‌ها</a:t>
              </a:r>
            </a:p>
          </p:txBody>
        </p:sp>
      </p:grp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274319" y="1351086"/>
            <a:ext cx="865780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 </a:t>
            </a:r>
            <a:r>
              <a:rPr kumimoji="0" lang="ar-SA" altLang="fa-I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ثبت اطلاعات ساختارمند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: </a:t>
            </a:r>
            <a:r>
              <a:rPr kumimoji="0" lang="ar-SA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اضافه کردن کارت‌هایی شامل عنوان، توضیح، محتوای کامل و تصویر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.</a:t>
            </a:r>
            <a:b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</a:br>
            <a:endParaRPr kumimoji="0" lang="fa-IR" altLang="fa-I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Homa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 </a:t>
            </a:r>
            <a:r>
              <a:rPr kumimoji="0" lang="ar-SA" altLang="fa-I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پنل مدیریتی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: </a:t>
            </a:r>
            <a:r>
              <a:rPr kumimoji="0" lang="ar-SA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مخصوص مدیر برای مدیریت کارت‌ها و کاربران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.</a:t>
            </a:r>
            <a:b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</a:br>
            <a:endParaRPr kumimoji="0" lang="fa-IR" altLang="fa-I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Homa" panose="00000400000000000000" pitchFamily="2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a-IR" altLang="fa-I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 </a:t>
            </a:r>
            <a:r>
              <a:rPr kumimoji="0" lang="ar-SA" altLang="fa-I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بخش نظرات (قابل توسعه)</a:t>
            </a:r>
            <a:r>
              <a:rPr kumimoji="0" lang="fa-IR" altLang="fa-I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 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: </a:t>
            </a:r>
            <a:r>
              <a:rPr kumimoji="0" lang="ar-SA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برای تعامل کاربران در زیر هر کارت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.</a:t>
            </a:r>
            <a:b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</a:br>
            <a:endParaRPr kumimoji="0" lang="fa-IR" altLang="fa-I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Homa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 </a:t>
            </a:r>
            <a:r>
              <a:rPr kumimoji="0" lang="ar-SA" altLang="fa-I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مدیریت کاربران</a:t>
            </a:r>
            <a:r>
              <a:rPr kumimoji="0" lang="fa-IR" altLang="fa-I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 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: </a:t>
            </a:r>
            <a:r>
              <a:rPr kumimoji="0" lang="ar-SA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مشاهده، ویرایش و حذف کاربران فقط توسط ادمین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.</a:t>
            </a:r>
            <a:b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</a:br>
            <a:endParaRPr kumimoji="0" lang="fa-IR" altLang="fa-I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Homa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 </a:t>
            </a:r>
            <a:r>
              <a:rPr kumimoji="0" lang="ar-SA" altLang="fa-I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محیط ساده و قابل فهم</a:t>
            </a:r>
            <a:r>
              <a:rPr kumimoji="0" lang="fa-IR" altLang="fa-I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 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: </a:t>
            </a:r>
            <a:r>
              <a:rPr kumimoji="0" lang="ar-SA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مناسب برای دانشجویان، تولیدکنندگان محتوا یا طراحان بازی برای مستندسازی داستان‌ها</a:t>
            </a:r>
            <a:r>
              <a:rPr kumimoji="0" lang="fa-IR" altLang="fa-I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Homa" panose="00000400000000000000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85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5954751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4320" y="6217920"/>
              <a:ext cx="292099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عماد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بیستونی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smtClean="0">
                  <a:solidFill>
                    <a:schemeClr val="bg1"/>
                  </a:solidFill>
                </a:rPr>
                <a:t>|</a:t>
              </a:r>
              <a:r>
                <a:rPr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Lore </a:t>
              </a:r>
              <a:r>
                <a:rPr dirty="0" err="1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Pedia</a:t>
              </a:r>
              <a:r>
                <a:rPr dirty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 — </a:t>
              </a:r>
              <a:r>
                <a:rPr lang="fa-IR"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7</a:t>
              </a:r>
              <a:r>
                <a:rPr lang="fa-IR"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/10</a:t>
              </a:r>
              <a:endParaRPr dirty="0">
                <a:solidFill>
                  <a:schemeClr val="bg1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0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fa-IR" sz="3600" dirty="0">
                  <a:latin typeface="B Nazanin"/>
                  <a:cs typeface="B Homa" panose="00000400000000000000" pitchFamily="2" charset="-78"/>
                </a:rPr>
                <a:t>تحلیل و بررسی</a:t>
              </a:r>
              <a:endParaRPr lang="fa-IR" sz="3600" dirty="0">
                <a:latin typeface="B Nazanin"/>
                <a:cs typeface="B Homa" panose="00000400000000000000" pitchFamily="2" charset="-78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627756" y="1165281"/>
            <a:ext cx="4092498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b="1" dirty="0" smtClean="0">
                <a:cs typeface="B Homa" panose="00000400000000000000" pitchFamily="2" charset="-78"/>
              </a:rPr>
              <a:t>۱</a:t>
            </a:r>
            <a:r>
              <a:rPr lang="fa-IR" b="1" dirty="0">
                <a:cs typeface="B Homa" panose="00000400000000000000" pitchFamily="2" charset="-78"/>
              </a:rPr>
              <a:t>. فنی </a:t>
            </a:r>
            <a:r>
              <a:rPr lang="fa-IR" b="1" dirty="0" smtClean="0">
                <a:cs typeface="B Homa" panose="00000400000000000000" pitchFamily="2" charset="-78"/>
              </a:rPr>
              <a:t>(</a:t>
            </a:r>
            <a:r>
              <a:rPr lang="en-US" b="1" dirty="0" smtClean="0">
                <a:cs typeface="B Homa" panose="00000400000000000000" pitchFamily="2" charset="-78"/>
              </a:rPr>
              <a:t> + </a:t>
            </a:r>
            <a:r>
              <a:rPr lang="en-US" b="1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Backend</a:t>
            </a:r>
            <a:r>
              <a:rPr lang="en-US" b="1" dirty="0" smtClean="0">
                <a:cs typeface="B Homa" panose="00000400000000000000" pitchFamily="2" charset="-78"/>
              </a:rPr>
              <a:t> </a:t>
            </a:r>
            <a:r>
              <a:rPr lang="fa-IR" b="1" dirty="0" smtClean="0">
                <a:cs typeface="B Homa" panose="00000400000000000000" pitchFamily="2" charset="-78"/>
              </a:rPr>
              <a:t>مدیریت محتوا ):</a:t>
            </a:r>
            <a:endParaRPr lang="fa-IR" dirty="0">
              <a:cs typeface="B Homa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Homa" panose="00000400000000000000" pitchFamily="2" charset="-78"/>
              </a:rPr>
              <a:t>استفاده از </a:t>
            </a:r>
            <a:r>
              <a:rPr lang="en-US" dirty="0" smtClean="0">
                <a:cs typeface="B Homa" panose="00000400000000000000" pitchFamily="2" charset="-78"/>
              </a:rPr>
              <a:t> </a:t>
            </a:r>
            <a:r>
              <a:rPr lang="en-US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PHP</a:t>
            </a:r>
            <a:r>
              <a:rPr lang="en-US" dirty="0" smtClean="0">
                <a:cs typeface="B Homa" panose="00000400000000000000" pitchFamily="2" charset="-78"/>
              </a:rPr>
              <a:t> </a:t>
            </a:r>
            <a:r>
              <a:rPr lang="fa-IR" dirty="0">
                <a:cs typeface="B Homa" panose="00000400000000000000" pitchFamily="2" charset="-78"/>
              </a:rPr>
              <a:t>و </a:t>
            </a:r>
            <a:r>
              <a:rPr lang="en-US" dirty="0" smtClean="0">
                <a:cs typeface="B Homa" panose="00000400000000000000" pitchFamily="2" charset="-78"/>
              </a:rPr>
              <a:t> </a:t>
            </a:r>
            <a:r>
              <a:rPr lang="en-US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PDO</a:t>
            </a:r>
            <a:r>
              <a:rPr lang="en-US" dirty="0" smtClean="0">
                <a:cs typeface="B Homa" panose="00000400000000000000" pitchFamily="2" charset="-78"/>
              </a:rPr>
              <a:t> </a:t>
            </a:r>
            <a:r>
              <a:rPr lang="fa-IR" dirty="0">
                <a:cs typeface="B Homa" panose="00000400000000000000" pitchFamily="2" charset="-78"/>
              </a:rPr>
              <a:t>برای ارتباط امن با دیتابیس.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Homa" panose="00000400000000000000" pitchFamily="2" charset="-78"/>
              </a:rPr>
              <a:t>فرم‌های افزودن/ویرایش محتوا با پشتیبانی از آپلود تصویر.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Homa" panose="00000400000000000000" pitchFamily="2" charset="-78"/>
              </a:rPr>
              <a:t>مدیریت کاربران و کنترل سطح دسترسی (ادمین/کاربر عادی).</a:t>
            </a:r>
          </a:p>
          <a:p>
            <a:pPr algn="r" rtl="1"/>
            <a:endParaRPr lang="fa-IR" dirty="0">
              <a:cs typeface="B Homa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4320" y="1165281"/>
            <a:ext cx="4063504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b="1" dirty="0">
                <a:cs typeface="B Homa" panose="00000400000000000000" pitchFamily="2" charset="-78"/>
              </a:rPr>
              <a:t>۲. رابط کاربری </a:t>
            </a:r>
            <a:r>
              <a:rPr lang="fa-IR" b="1" dirty="0" smtClean="0">
                <a:cs typeface="B Homa" panose="00000400000000000000" pitchFamily="2" charset="-78"/>
              </a:rPr>
              <a:t>(</a:t>
            </a:r>
            <a:r>
              <a:rPr lang="en-US" b="1" dirty="0" smtClean="0">
                <a:cs typeface="B Homa" panose="00000400000000000000" pitchFamily="2" charset="-78"/>
              </a:rPr>
              <a:t>(</a:t>
            </a:r>
            <a:r>
              <a:rPr lang="en-US" b="1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UI</a:t>
            </a:r>
            <a:r>
              <a:rPr lang="fa-IR" b="1" dirty="0" smtClean="0">
                <a:cs typeface="B Homa" panose="00000400000000000000" pitchFamily="2" charset="-78"/>
              </a:rPr>
              <a:t>:</a:t>
            </a:r>
            <a:endParaRPr lang="en-US" dirty="0">
              <a:cs typeface="B Homa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Homa" panose="00000400000000000000" pitchFamily="2" charset="-78"/>
              </a:rPr>
              <a:t>محیط ساده و خوانا، مناسب برای استفاده سریع و مستقیم.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Homa" panose="00000400000000000000" pitchFamily="2" charset="-78"/>
              </a:rPr>
              <a:t>فرم‌ها و جدول‌ها با </a:t>
            </a:r>
            <a:r>
              <a:rPr lang="en-US" dirty="0">
                <a:cs typeface="B Homa" panose="00000400000000000000" pitchFamily="2" charset="-78"/>
              </a:rPr>
              <a:t>Bootstrap </a:t>
            </a:r>
            <a:r>
              <a:rPr lang="fa-IR" dirty="0">
                <a:cs typeface="B Homa" panose="00000400000000000000" pitchFamily="2" charset="-78"/>
              </a:rPr>
              <a:t>پیاده‌سازی شده‌اند.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dirty="0">
                <a:cs typeface="B Homa" panose="00000400000000000000" pitchFamily="2" charset="-78"/>
              </a:rPr>
              <a:t>استفاده از مدال‌ها برای ویرایش بدون خروج از صفحه.</a:t>
            </a:r>
          </a:p>
          <a:p>
            <a:pPr algn="r" rtl="1"/>
            <a:endParaRPr lang="fa-IR" dirty="0">
              <a:cs typeface="B Homa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85278" y="3563952"/>
            <a:ext cx="49734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b="1" dirty="0">
                <a:cs typeface="B Homa" panose="00000400000000000000" pitchFamily="2" charset="-78"/>
              </a:rPr>
              <a:t>۳. امنیتی:</a:t>
            </a:r>
            <a:endParaRPr lang="fa-IR" dirty="0">
              <a:cs typeface="B Homa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Homa" panose="00000400000000000000" pitchFamily="2" charset="-78"/>
              </a:rPr>
              <a:t>  بررسی </a:t>
            </a:r>
            <a:r>
              <a:rPr lang="fa-IR" dirty="0">
                <a:cs typeface="B Homa" panose="00000400000000000000" pitchFamily="2" charset="-78"/>
              </a:rPr>
              <a:t>دسترسی فقط برای مدیران </a:t>
            </a:r>
            <a:r>
              <a:rPr lang="fa-IR" dirty="0" smtClean="0">
                <a:cs typeface="B Homa" panose="00000400000000000000" pitchFamily="2" charset="-78"/>
              </a:rPr>
              <a:t>توسط </a:t>
            </a:r>
            <a:r>
              <a:rPr lang="en-US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.(</a:t>
            </a:r>
            <a:r>
              <a:rPr lang="en-US" dirty="0" err="1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is_admin</a:t>
            </a:r>
            <a:r>
              <a:rPr lang="en-US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)</a:t>
            </a:r>
            <a:br>
              <a:rPr lang="en-US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</a:br>
            <a:endParaRPr lang="en-US" dirty="0">
              <a:latin typeface="A Hayat" panose="020B0800040000020004" pitchFamily="34" charset="-78"/>
              <a:ea typeface="A Hayat" panose="020B0800040000020004" pitchFamily="34" charset="-78"/>
              <a:cs typeface="A Hayat" panose="020B0800040000020004" pitchFamily="34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Homa" panose="00000400000000000000" pitchFamily="2" charset="-78"/>
              </a:rPr>
              <a:t>  فیلتر </a:t>
            </a:r>
            <a:r>
              <a:rPr lang="fa-IR" dirty="0">
                <a:cs typeface="B Homa" panose="00000400000000000000" pitchFamily="2" charset="-78"/>
              </a:rPr>
              <a:t>کردن ورودی‌های فرم و جلوگیری از </a:t>
            </a:r>
            <a:r>
              <a:rPr lang="en-US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SQL infection</a:t>
            </a:r>
            <a:r>
              <a:rPr lang="fa-IR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 .</a:t>
            </a:r>
            <a:r>
              <a:rPr lang="fa-IR" dirty="0" smtClean="0">
                <a:cs typeface="B Homa" panose="00000400000000000000" pitchFamily="2" charset="-78"/>
              </a:rPr>
              <a:t/>
            </a:r>
            <a:br>
              <a:rPr lang="fa-IR" dirty="0" smtClean="0">
                <a:cs typeface="B Homa" panose="00000400000000000000" pitchFamily="2" charset="-78"/>
              </a:rPr>
            </a:br>
            <a:endParaRPr lang="en-US" dirty="0" smtClean="0">
              <a:cs typeface="B Homa" panose="00000400000000000000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Homa" panose="00000400000000000000" pitchFamily="2" charset="-78"/>
              </a:rPr>
              <a:t>  تأییدیه‌های حذف </a:t>
            </a:r>
            <a:r>
              <a:rPr lang="fa-IR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(</a:t>
            </a:r>
            <a:r>
              <a:rPr lang="en-US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Confirm</a:t>
            </a:r>
            <a:r>
              <a:rPr lang="fa-IR" dirty="0" smtClean="0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) </a:t>
            </a:r>
            <a:r>
              <a:rPr lang="fa-IR" dirty="0" smtClean="0">
                <a:cs typeface="B Homa" panose="00000400000000000000" pitchFamily="2" charset="-78"/>
              </a:rPr>
              <a:t>برای جلوگیری از حذف تصادفی.</a:t>
            </a:r>
            <a:endParaRPr lang="fa-IR" dirty="0">
              <a:cs typeface="B Homa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3207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Rectangle 2"/>
            <p:cNvSpPr/>
            <p:nvPr/>
          </p:nvSpPr>
          <p:spPr>
            <a:xfrm>
              <a:off x="0" y="5954751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4320" y="6217920"/>
              <a:ext cx="292099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عماد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بیستونی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smtClean="0">
                  <a:solidFill>
                    <a:schemeClr val="bg1"/>
                  </a:solidFill>
                </a:rPr>
                <a:t>|</a:t>
              </a:r>
              <a:r>
                <a:rPr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Lore </a:t>
              </a:r>
              <a:r>
                <a:rPr dirty="0" err="1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Pedia</a:t>
              </a:r>
              <a:r>
                <a:rPr dirty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 — </a:t>
              </a:r>
              <a:r>
                <a:rPr lang="fa-IR"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8</a:t>
              </a:r>
              <a:r>
                <a:rPr lang="fa-IR"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/10</a:t>
              </a:r>
              <a:endParaRPr dirty="0">
                <a:solidFill>
                  <a:schemeClr val="bg1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0" y="0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fa-IR" sz="3600" dirty="0">
                  <a:latin typeface="B Nazanin"/>
                  <a:cs typeface="B Homa" panose="00000400000000000000" pitchFamily="2" charset="-78"/>
                </a:rPr>
                <a:t>نتیجه‌گیری</a:t>
              </a:r>
              <a:endParaRPr lang="fa-IR" sz="3600" dirty="0">
                <a:latin typeface="B Nazanin"/>
                <a:cs typeface="B Homa" panose="00000400000000000000" pitchFamily="2" charset="-78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74320" y="1166418"/>
            <a:ext cx="8546295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 smtClean="0">
                <a:cs typeface="B Homa" panose="00000400000000000000" pitchFamily="2" charset="-78"/>
              </a:rPr>
              <a:t>تمامی </a:t>
            </a:r>
            <a:r>
              <a:rPr lang="fa-IR" sz="2400" dirty="0">
                <a:cs typeface="B Homa" panose="00000400000000000000" pitchFamily="2" charset="-78"/>
              </a:rPr>
              <a:t>طراحی‌ها، روش‌ها و افزونه‌هایی که در این سایت به کار رفته‌اند، حاصل آموخته‌های دانشجو در دوران تحصیل در دانشکده فنی و مهارت‌های حرفه‌ای الغدیر بوده‌اند</a:t>
            </a:r>
            <a:r>
              <a:rPr lang="fa-IR" sz="2400" dirty="0" smtClean="0">
                <a:cs typeface="B Homa" panose="00000400000000000000" pitchFamily="2" charset="-78"/>
              </a:rPr>
              <a:t>.</a:t>
            </a:r>
            <a:br>
              <a:rPr lang="fa-IR" sz="2400" dirty="0" smtClean="0">
                <a:cs typeface="B Homa" panose="00000400000000000000" pitchFamily="2" charset="-78"/>
              </a:rPr>
            </a:br>
            <a:r>
              <a:rPr lang="fa-IR" sz="2400" dirty="0" smtClean="0">
                <a:cs typeface="B Homa" panose="00000400000000000000" pitchFamily="2" charset="-78"/>
              </a:rPr>
              <a:t> </a:t>
            </a:r>
            <a:r>
              <a:rPr lang="fa-IR" sz="2400" dirty="0">
                <a:cs typeface="B Homa" panose="00000400000000000000" pitchFamily="2" charset="-78"/>
              </a:rPr>
              <a:t>علاوه بر این، چند مورد از امکانات و ویژگی‌هایی که به منظور تکمیل عملکرد سایت ضروری بودند، با کمک ابزار هوش مصنوعی </a:t>
            </a:r>
            <a:r>
              <a:rPr lang="en-US" sz="2400" dirty="0" err="1"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rPr>
              <a:t>ChatGPT</a:t>
            </a:r>
            <a:r>
              <a:rPr lang="en-US" sz="2400" dirty="0">
                <a:cs typeface="B Homa" panose="00000400000000000000" pitchFamily="2" charset="-78"/>
              </a:rPr>
              <a:t> </a:t>
            </a:r>
            <a:r>
              <a:rPr lang="fa-IR" sz="2400" dirty="0" smtClean="0">
                <a:cs typeface="B Homa" panose="00000400000000000000" pitchFamily="2" charset="-78"/>
              </a:rPr>
              <a:t> و </a:t>
            </a:r>
            <a:r>
              <a:rPr lang="fa-IR" sz="2400" dirty="0">
                <a:cs typeface="B Homa" panose="00000400000000000000" pitchFamily="2" charset="-78"/>
              </a:rPr>
              <a:t>از طریق مطالعه و یادگیری خودآموز توسط دانشجو به پروژه افزوده شده‌اند</a:t>
            </a:r>
            <a:r>
              <a:rPr lang="fa-IR" sz="2400" dirty="0" smtClean="0">
                <a:cs typeface="B Homa" panose="00000400000000000000" pitchFamily="2" charset="-78"/>
              </a:rPr>
              <a:t>.</a:t>
            </a:r>
            <a:br>
              <a:rPr lang="fa-IR" sz="2400" dirty="0" smtClean="0">
                <a:cs typeface="B Homa" panose="00000400000000000000" pitchFamily="2" charset="-78"/>
              </a:rPr>
            </a:br>
            <a:r>
              <a:rPr lang="fa-IR" sz="2400" dirty="0" smtClean="0">
                <a:cs typeface="B Homa" panose="00000400000000000000" pitchFamily="2" charset="-78"/>
              </a:rPr>
              <a:t/>
            </a:r>
            <a:br>
              <a:rPr lang="fa-IR" sz="2400" dirty="0" smtClean="0">
                <a:cs typeface="B Homa" panose="00000400000000000000" pitchFamily="2" charset="-78"/>
              </a:rPr>
            </a:br>
            <a:r>
              <a:rPr lang="fa-IR" sz="2400" dirty="0">
                <a:cs typeface="B Homa" panose="00000400000000000000" pitchFamily="2" charset="-78"/>
              </a:rPr>
              <a:t>با وجود آن‌که این سایت قابلیت و پتانسیل بالایی برای ارتقاء و توسعه بیشتر دارد، به‌منظور حفظ تسلط کامل دانشجو در جلسه دفاع، از افزودن بخش‌ها و کدهای پیچیده‌تر که نیاز به دانش عمیق‌تر داشتند، خودداری شده است. در نتیجه، سعی شده تا پروژه در عین کاربردی بودن، متناسب با سطح یادگیری و توانمندی فعلی ارائه گردد تا بتوان آن را با اطمینان و تسلط کافی معرفی و تحلیل کرد.</a:t>
            </a:r>
          </a:p>
        </p:txBody>
      </p:sp>
    </p:spTree>
    <p:extLst>
      <p:ext uri="{BB962C8B-B14F-4D97-AF65-F5344CB8AC3E}">
        <p14:creationId xmlns:p14="http://schemas.microsoft.com/office/powerpoint/2010/main" val="43341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954751"/>
            <a:ext cx="9144000" cy="9032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3" name="TextBox 2"/>
          <p:cNvSpPr txBox="1"/>
          <p:nvPr/>
        </p:nvSpPr>
        <p:spPr>
          <a:xfrm>
            <a:off x="27432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عماد بیستونی | عنوان: Lore Pedia — 9/10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6" name="Rectangle 5"/>
            <p:cNvSpPr/>
            <p:nvPr/>
          </p:nvSpPr>
          <p:spPr>
            <a:xfrm>
              <a:off x="0" y="5954751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4320" y="6217920"/>
              <a:ext cx="292099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عماد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err="1">
                  <a:solidFill>
                    <a:schemeClr val="bg1"/>
                  </a:solidFill>
                  <a:cs typeface="B Homa" panose="00000400000000000000" pitchFamily="2" charset="-78"/>
                </a:rPr>
                <a:t>بیستونی</a:t>
              </a:r>
              <a:r>
                <a:rPr dirty="0">
                  <a:solidFill>
                    <a:schemeClr val="bg1"/>
                  </a:solidFill>
                  <a:cs typeface="B Homa" panose="00000400000000000000" pitchFamily="2" charset="-78"/>
                </a:rPr>
                <a:t> </a:t>
              </a:r>
              <a:r>
                <a:rPr dirty="0" smtClean="0">
                  <a:solidFill>
                    <a:schemeClr val="bg1"/>
                  </a:solidFill>
                </a:rPr>
                <a:t>|</a:t>
              </a:r>
              <a:r>
                <a:rPr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Lore </a:t>
              </a:r>
              <a:r>
                <a:rPr dirty="0" err="1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Pedia</a:t>
              </a:r>
              <a:r>
                <a:rPr dirty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 — </a:t>
              </a:r>
              <a:r>
                <a:rPr lang="fa-IR"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9</a:t>
              </a:r>
              <a:r>
                <a:rPr lang="fa-IR" dirty="0" smtClean="0">
                  <a:solidFill>
                    <a:schemeClr val="bg1"/>
                  </a:solidFill>
                  <a:latin typeface="A Hayat" panose="020B0800040000020004" pitchFamily="34" charset="-78"/>
                  <a:ea typeface="A Hayat" panose="020B0800040000020004" pitchFamily="34" charset="-78"/>
                  <a:cs typeface="A Hayat" panose="020B0800040000020004" pitchFamily="34" charset="-78"/>
                </a:rPr>
                <a:t>/10</a:t>
              </a:r>
              <a:endParaRPr dirty="0">
                <a:solidFill>
                  <a:schemeClr val="bg1"/>
                </a:solidFill>
                <a:latin typeface="A Hayat" panose="020B0800040000020004" pitchFamily="34" charset="-78"/>
                <a:ea typeface="A Hayat" panose="020B0800040000020004" pitchFamily="34" charset="-78"/>
                <a:cs typeface="A Hayat" panose="020B0800040000020004" pitchFamily="34" charset="-78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9144000" cy="903249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r>
                <a:rPr lang="fa-IR" sz="3600" dirty="0" smtClean="0">
                  <a:latin typeface="B Nazanin"/>
                  <a:cs typeface="B Homa" panose="00000400000000000000" pitchFamily="2" charset="-78"/>
                </a:rPr>
                <a:t>مراجع</a:t>
              </a:r>
              <a:endParaRPr lang="fa-IR" sz="3600" dirty="0">
                <a:latin typeface="B Nazanin"/>
                <a:cs typeface="B Homa" panose="00000400000000000000" pitchFamily="2" charset="-78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380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 Hayat</vt:lpstr>
      <vt:lpstr>Arial</vt:lpstr>
      <vt:lpstr>B Ferdosi</vt:lpstr>
      <vt:lpstr>B Homa</vt:lpstr>
      <vt:lpstr>B Nazanin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Dadeh Negar</dc:creator>
  <cp:keywords/>
  <dc:description>generated using python-pptx</dc:description>
  <cp:lastModifiedBy>Dadeh Negar</cp:lastModifiedBy>
  <cp:revision>21</cp:revision>
  <dcterms:created xsi:type="dcterms:W3CDTF">2013-01-27T09:14:16Z</dcterms:created>
  <dcterms:modified xsi:type="dcterms:W3CDTF">2025-06-09T00:51:41Z</dcterms:modified>
  <cp:category/>
</cp:coreProperties>
</file>