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7" r:id="rId1"/>
  </p:sldMasterIdLst>
  <p:notesMasterIdLst>
    <p:notesMasterId r:id="rId93"/>
  </p:notesMasterIdLst>
  <p:sldIdLst>
    <p:sldId id="257" r:id="rId2"/>
    <p:sldId id="408" r:id="rId3"/>
    <p:sldId id="290" r:id="rId4"/>
    <p:sldId id="298" r:id="rId5"/>
    <p:sldId id="300" r:id="rId6"/>
    <p:sldId id="409" r:id="rId7"/>
    <p:sldId id="410" r:id="rId8"/>
    <p:sldId id="411" r:id="rId9"/>
    <p:sldId id="413" r:id="rId10"/>
    <p:sldId id="412" r:id="rId11"/>
    <p:sldId id="414" r:id="rId12"/>
    <p:sldId id="302" r:id="rId13"/>
    <p:sldId id="274" r:id="rId14"/>
    <p:sldId id="372" r:id="rId15"/>
    <p:sldId id="275" r:id="rId16"/>
    <p:sldId id="304" r:id="rId17"/>
    <p:sldId id="307" r:id="rId18"/>
    <p:sldId id="306" r:id="rId19"/>
    <p:sldId id="337" r:id="rId20"/>
    <p:sldId id="338" r:id="rId21"/>
    <p:sldId id="365"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3" r:id="rId36"/>
    <p:sldId id="354" r:id="rId37"/>
    <p:sldId id="355" r:id="rId38"/>
    <p:sldId id="356" r:id="rId39"/>
    <p:sldId id="357" r:id="rId40"/>
    <p:sldId id="358" r:id="rId41"/>
    <p:sldId id="310" r:id="rId42"/>
    <p:sldId id="333" r:id="rId43"/>
    <p:sldId id="376" r:id="rId44"/>
    <p:sldId id="377" r:id="rId45"/>
    <p:sldId id="379" r:id="rId46"/>
    <p:sldId id="382" r:id="rId47"/>
    <p:sldId id="383" r:id="rId48"/>
    <p:sldId id="368" r:id="rId49"/>
    <p:sldId id="381" r:id="rId50"/>
    <p:sldId id="380" r:id="rId51"/>
    <p:sldId id="373" r:id="rId52"/>
    <p:sldId id="374" r:id="rId53"/>
    <p:sldId id="375" r:id="rId54"/>
    <p:sldId id="370" r:id="rId55"/>
    <p:sldId id="260" r:id="rId56"/>
    <p:sldId id="261" r:id="rId57"/>
    <p:sldId id="262" r:id="rId58"/>
    <p:sldId id="263" r:id="rId59"/>
    <p:sldId id="415" r:id="rId60"/>
    <p:sldId id="359" r:id="rId61"/>
    <p:sldId id="360" r:id="rId62"/>
    <p:sldId id="378" r:id="rId63"/>
    <p:sldId id="312" r:id="rId64"/>
    <p:sldId id="362" r:id="rId65"/>
    <p:sldId id="314" r:id="rId66"/>
    <p:sldId id="318" r:id="rId67"/>
    <p:sldId id="269" r:id="rId68"/>
    <p:sldId id="363" r:id="rId69"/>
    <p:sldId id="288" r:id="rId70"/>
    <p:sldId id="316" r:id="rId71"/>
    <p:sldId id="389" r:id="rId72"/>
    <p:sldId id="390" r:id="rId73"/>
    <p:sldId id="416" r:id="rId74"/>
    <p:sldId id="271" r:id="rId75"/>
    <p:sldId id="272" r:id="rId76"/>
    <p:sldId id="273" r:id="rId77"/>
    <p:sldId id="324" r:id="rId78"/>
    <p:sldId id="364" r:id="rId79"/>
    <p:sldId id="322" r:id="rId80"/>
    <p:sldId id="321" r:id="rId81"/>
    <p:sldId id="391" r:id="rId82"/>
    <p:sldId id="393" r:id="rId83"/>
    <p:sldId id="396" r:id="rId84"/>
    <p:sldId id="420" r:id="rId85"/>
    <p:sldId id="400" r:id="rId86"/>
    <p:sldId id="401" r:id="rId87"/>
    <p:sldId id="418" r:id="rId88"/>
    <p:sldId id="402" r:id="rId89"/>
    <p:sldId id="403" r:id="rId90"/>
    <p:sldId id="419" r:id="rId91"/>
    <p:sldId id="404" r:id="rId92"/>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pitchFamily="34" charset="0"/>
        <a:ea typeface="+mn-ea"/>
        <a:cs typeface="Arial" pitchFamily="34" charset="0"/>
      </a:defRPr>
    </a:lvl1pPr>
    <a:lvl2pPr marL="457200" algn="r" rtl="1" fontAlgn="base">
      <a:spcBef>
        <a:spcPct val="0"/>
      </a:spcBef>
      <a:spcAft>
        <a:spcPct val="0"/>
      </a:spcAft>
      <a:defRPr kern="1200">
        <a:solidFill>
          <a:schemeClr val="tx1"/>
        </a:solidFill>
        <a:latin typeface="Arial" pitchFamily="34" charset="0"/>
        <a:ea typeface="+mn-ea"/>
        <a:cs typeface="Arial" pitchFamily="34" charset="0"/>
      </a:defRPr>
    </a:lvl2pPr>
    <a:lvl3pPr marL="914400" algn="r" rtl="1" fontAlgn="base">
      <a:spcBef>
        <a:spcPct val="0"/>
      </a:spcBef>
      <a:spcAft>
        <a:spcPct val="0"/>
      </a:spcAft>
      <a:defRPr kern="1200">
        <a:solidFill>
          <a:schemeClr val="tx1"/>
        </a:solidFill>
        <a:latin typeface="Arial" pitchFamily="34" charset="0"/>
        <a:ea typeface="+mn-ea"/>
        <a:cs typeface="Arial" pitchFamily="34" charset="0"/>
      </a:defRPr>
    </a:lvl3pPr>
    <a:lvl4pPr marL="1371600" algn="r" rtl="1" fontAlgn="base">
      <a:spcBef>
        <a:spcPct val="0"/>
      </a:spcBef>
      <a:spcAft>
        <a:spcPct val="0"/>
      </a:spcAft>
      <a:defRPr kern="1200">
        <a:solidFill>
          <a:schemeClr val="tx1"/>
        </a:solidFill>
        <a:latin typeface="Arial" pitchFamily="34" charset="0"/>
        <a:ea typeface="+mn-ea"/>
        <a:cs typeface="Arial" pitchFamily="34" charset="0"/>
      </a:defRPr>
    </a:lvl4pPr>
    <a:lvl5pPr marL="1828800" algn="r" rtl="1"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018"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DA374-8828-4EF0-B9B0-F3215717D78A}" type="doc">
      <dgm:prSet loTypeId="urn:microsoft.com/office/officeart/2005/8/layout/hierarchy1" loCatId="hierarchy" qsTypeId="urn:microsoft.com/office/officeart/2005/8/quickstyle/simple3" qsCatId="simple" csTypeId="urn:microsoft.com/office/officeart/2005/8/colors/accent4_2" csCatId="accent4" phldr="1"/>
      <dgm:spPr/>
      <dgm:t>
        <a:bodyPr/>
        <a:lstStyle/>
        <a:p>
          <a:endParaRPr lang="en-US"/>
        </a:p>
      </dgm:t>
    </dgm:pt>
    <dgm:pt modelId="{EFC10295-7EE8-40CE-89EF-2879B774705B}">
      <dgm:prSet phldrT="[Text]"/>
      <dgm:spPr/>
      <dgm:t>
        <a:bodyPr/>
        <a:lstStyle/>
        <a:p>
          <a:r>
            <a:rPr lang="en-US" dirty="0" smtClean="0"/>
            <a:t>PLD</a:t>
          </a:r>
          <a:endParaRPr lang="en-US" dirty="0"/>
        </a:p>
      </dgm:t>
    </dgm:pt>
    <dgm:pt modelId="{989D3EE8-2F22-4B01-9AB7-D9759C75A592}" type="parTrans" cxnId="{21717EC4-1670-4196-8FE7-90355B3CDFA9}">
      <dgm:prSet/>
      <dgm:spPr/>
      <dgm:t>
        <a:bodyPr/>
        <a:lstStyle/>
        <a:p>
          <a:endParaRPr lang="en-US"/>
        </a:p>
      </dgm:t>
    </dgm:pt>
    <dgm:pt modelId="{3D1FA924-08D1-4AD9-9A41-AB4682D9A9C5}" type="sibTrans" cxnId="{21717EC4-1670-4196-8FE7-90355B3CDFA9}">
      <dgm:prSet/>
      <dgm:spPr/>
      <dgm:t>
        <a:bodyPr/>
        <a:lstStyle/>
        <a:p>
          <a:endParaRPr lang="en-US"/>
        </a:p>
      </dgm:t>
    </dgm:pt>
    <dgm:pt modelId="{D74580F7-AA01-4C58-80A5-F10E053927DF}">
      <dgm:prSet phldrT="[Text]"/>
      <dgm:spPr/>
      <dgm:t>
        <a:bodyPr/>
        <a:lstStyle/>
        <a:p>
          <a:r>
            <a:rPr lang="en-US" dirty="0" smtClean="0"/>
            <a:t>SPLD </a:t>
          </a:r>
          <a:endParaRPr lang="en-US" dirty="0"/>
        </a:p>
      </dgm:t>
    </dgm:pt>
    <dgm:pt modelId="{2E5251CD-6EB1-4D4C-9A09-9BCB99201BCF}" type="parTrans" cxnId="{83DEF5CB-2CE8-40BE-BD6B-EE3DD381EBEA}">
      <dgm:prSet/>
      <dgm:spPr/>
      <dgm:t>
        <a:bodyPr/>
        <a:lstStyle/>
        <a:p>
          <a:endParaRPr lang="en-US"/>
        </a:p>
      </dgm:t>
    </dgm:pt>
    <dgm:pt modelId="{CDB63313-ED20-458F-8CF4-1A6E1F354C52}" type="sibTrans" cxnId="{83DEF5CB-2CE8-40BE-BD6B-EE3DD381EBEA}">
      <dgm:prSet/>
      <dgm:spPr/>
      <dgm:t>
        <a:bodyPr/>
        <a:lstStyle/>
        <a:p>
          <a:endParaRPr lang="en-US"/>
        </a:p>
      </dgm:t>
    </dgm:pt>
    <dgm:pt modelId="{A690B10A-2438-495B-B671-1C622E271C01}">
      <dgm:prSet phldrT="[Text]"/>
      <dgm:spPr/>
      <dgm:t>
        <a:bodyPr/>
        <a:lstStyle/>
        <a:p>
          <a:r>
            <a:rPr lang="en-US" dirty="0" smtClean="0"/>
            <a:t>PAL</a:t>
          </a:r>
          <a:endParaRPr lang="en-US" dirty="0"/>
        </a:p>
      </dgm:t>
    </dgm:pt>
    <dgm:pt modelId="{3FB2539A-DC8E-4255-9FFD-5E43B0B7C3F3}" type="parTrans" cxnId="{4B18FDBE-654A-4B65-9D19-CB331627BF3E}">
      <dgm:prSet/>
      <dgm:spPr/>
      <dgm:t>
        <a:bodyPr/>
        <a:lstStyle/>
        <a:p>
          <a:endParaRPr lang="en-US"/>
        </a:p>
      </dgm:t>
    </dgm:pt>
    <dgm:pt modelId="{FC7415B4-3FD3-4A04-AC6F-E1375D733511}" type="sibTrans" cxnId="{4B18FDBE-654A-4B65-9D19-CB331627BF3E}">
      <dgm:prSet/>
      <dgm:spPr/>
      <dgm:t>
        <a:bodyPr/>
        <a:lstStyle/>
        <a:p>
          <a:endParaRPr lang="en-US"/>
        </a:p>
      </dgm:t>
    </dgm:pt>
    <dgm:pt modelId="{E9B0C488-143A-4EA2-A92E-45FEAB44AE2F}">
      <dgm:prSet phldrT="[Text]"/>
      <dgm:spPr/>
      <dgm:t>
        <a:bodyPr/>
        <a:lstStyle/>
        <a:p>
          <a:r>
            <a:rPr lang="en-US" dirty="0" smtClean="0"/>
            <a:t>GAL</a:t>
          </a:r>
          <a:endParaRPr lang="en-US" dirty="0"/>
        </a:p>
      </dgm:t>
    </dgm:pt>
    <dgm:pt modelId="{0B55DAE7-8407-4864-8007-4AF6CD0BC0B3}" type="parTrans" cxnId="{7ACAD779-7BA1-49D5-848E-19E065099834}">
      <dgm:prSet/>
      <dgm:spPr/>
      <dgm:t>
        <a:bodyPr/>
        <a:lstStyle/>
        <a:p>
          <a:endParaRPr lang="en-US"/>
        </a:p>
      </dgm:t>
    </dgm:pt>
    <dgm:pt modelId="{8E112148-252B-45D8-BF08-62A93021CC5F}" type="sibTrans" cxnId="{7ACAD779-7BA1-49D5-848E-19E065099834}">
      <dgm:prSet/>
      <dgm:spPr/>
      <dgm:t>
        <a:bodyPr/>
        <a:lstStyle/>
        <a:p>
          <a:endParaRPr lang="en-US"/>
        </a:p>
      </dgm:t>
    </dgm:pt>
    <dgm:pt modelId="{E7C967C1-7315-46CD-8EF8-C1C75916E703}">
      <dgm:prSet phldrT="[Text]"/>
      <dgm:spPr/>
      <dgm:t>
        <a:bodyPr/>
        <a:lstStyle/>
        <a:p>
          <a:r>
            <a:rPr lang="en-US" dirty="0" smtClean="0"/>
            <a:t>HCPLD</a:t>
          </a:r>
          <a:endParaRPr lang="en-US" dirty="0"/>
        </a:p>
      </dgm:t>
    </dgm:pt>
    <dgm:pt modelId="{1D76D76B-8607-4543-AC6D-D18586143AA6}" type="parTrans" cxnId="{2BA7882F-9C45-41CD-897D-E25B05D5D815}">
      <dgm:prSet/>
      <dgm:spPr/>
      <dgm:t>
        <a:bodyPr/>
        <a:lstStyle/>
        <a:p>
          <a:endParaRPr lang="en-US"/>
        </a:p>
      </dgm:t>
    </dgm:pt>
    <dgm:pt modelId="{356013A0-2A14-4D2B-80DB-D4B639CC62F9}" type="sibTrans" cxnId="{2BA7882F-9C45-41CD-897D-E25B05D5D815}">
      <dgm:prSet/>
      <dgm:spPr/>
      <dgm:t>
        <a:bodyPr/>
        <a:lstStyle/>
        <a:p>
          <a:endParaRPr lang="en-US"/>
        </a:p>
      </dgm:t>
    </dgm:pt>
    <dgm:pt modelId="{5CAA06EB-C7BD-4D7D-A7B4-88CC2E231B47}">
      <dgm:prSet phldrT="[Text]"/>
      <dgm:spPr/>
      <dgm:t>
        <a:bodyPr/>
        <a:lstStyle/>
        <a:p>
          <a:r>
            <a:rPr lang="en-US" dirty="0" smtClean="0"/>
            <a:t>CPLD</a:t>
          </a:r>
          <a:endParaRPr lang="en-US" dirty="0"/>
        </a:p>
      </dgm:t>
    </dgm:pt>
    <dgm:pt modelId="{22B75ECA-1CDC-4575-A9C7-13EAFEBE7009}" type="parTrans" cxnId="{398E9E63-AC3A-401A-B6D1-BB81AE25B2D7}">
      <dgm:prSet/>
      <dgm:spPr/>
      <dgm:t>
        <a:bodyPr/>
        <a:lstStyle/>
        <a:p>
          <a:endParaRPr lang="en-US"/>
        </a:p>
      </dgm:t>
    </dgm:pt>
    <dgm:pt modelId="{94CBA932-E595-4A6D-871B-1D256AFCC85A}" type="sibTrans" cxnId="{398E9E63-AC3A-401A-B6D1-BB81AE25B2D7}">
      <dgm:prSet/>
      <dgm:spPr/>
      <dgm:t>
        <a:bodyPr/>
        <a:lstStyle/>
        <a:p>
          <a:endParaRPr lang="en-US"/>
        </a:p>
      </dgm:t>
    </dgm:pt>
    <dgm:pt modelId="{1D0C9807-5F4D-4537-B5E9-C0345DC4EE1A}">
      <dgm:prSet phldrT="[Text]"/>
      <dgm:spPr/>
      <dgm:t>
        <a:bodyPr/>
        <a:lstStyle/>
        <a:p>
          <a:r>
            <a:rPr lang="en-US" dirty="0" smtClean="0"/>
            <a:t>ROM</a:t>
          </a:r>
          <a:endParaRPr lang="en-US" dirty="0"/>
        </a:p>
      </dgm:t>
    </dgm:pt>
    <dgm:pt modelId="{380989F6-A601-435E-8705-DB7344246DF6}" type="parTrans" cxnId="{2788E443-2239-4C5A-84C2-2626F7E9AC6C}">
      <dgm:prSet/>
      <dgm:spPr/>
      <dgm:t>
        <a:bodyPr/>
        <a:lstStyle/>
        <a:p>
          <a:endParaRPr lang="en-US"/>
        </a:p>
      </dgm:t>
    </dgm:pt>
    <dgm:pt modelId="{081A9C58-C64E-41BB-8D38-09F60E14EA8A}" type="sibTrans" cxnId="{2788E443-2239-4C5A-84C2-2626F7E9AC6C}">
      <dgm:prSet/>
      <dgm:spPr/>
      <dgm:t>
        <a:bodyPr/>
        <a:lstStyle/>
        <a:p>
          <a:endParaRPr lang="en-US"/>
        </a:p>
      </dgm:t>
    </dgm:pt>
    <dgm:pt modelId="{C35DEAEA-320A-4464-9E6F-CCBC32DCE4FD}">
      <dgm:prSet phldrT="[Text]"/>
      <dgm:spPr/>
      <dgm:t>
        <a:bodyPr/>
        <a:lstStyle/>
        <a:p>
          <a:r>
            <a:rPr lang="en-US" dirty="0" smtClean="0"/>
            <a:t>PLA</a:t>
          </a:r>
          <a:endParaRPr lang="en-US" dirty="0"/>
        </a:p>
      </dgm:t>
    </dgm:pt>
    <dgm:pt modelId="{35A9463C-6A5C-482E-B6AF-5FD08CFB882F}" type="parTrans" cxnId="{DF68A460-FF41-4074-9564-6D7A9FD73ED5}">
      <dgm:prSet/>
      <dgm:spPr/>
      <dgm:t>
        <a:bodyPr/>
        <a:lstStyle/>
        <a:p>
          <a:endParaRPr lang="en-US"/>
        </a:p>
      </dgm:t>
    </dgm:pt>
    <dgm:pt modelId="{5D15212D-6687-447B-9C4B-74FDC7F17BD3}" type="sibTrans" cxnId="{DF68A460-FF41-4074-9564-6D7A9FD73ED5}">
      <dgm:prSet/>
      <dgm:spPr/>
      <dgm:t>
        <a:bodyPr/>
        <a:lstStyle/>
        <a:p>
          <a:endParaRPr lang="en-US"/>
        </a:p>
      </dgm:t>
    </dgm:pt>
    <dgm:pt modelId="{B1D84EDF-3D04-4235-A4C9-D272468A800D}">
      <dgm:prSet phldrT="[Text]"/>
      <dgm:spPr/>
      <dgm:t>
        <a:bodyPr/>
        <a:lstStyle/>
        <a:p>
          <a:r>
            <a:rPr lang="en-US" dirty="0" smtClean="0"/>
            <a:t>FPGA</a:t>
          </a:r>
          <a:endParaRPr lang="en-US" dirty="0"/>
        </a:p>
      </dgm:t>
    </dgm:pt>
    <dgm:pt modelId="{C8CD5A25-2822-41D8-862E-2E93C0535BB0}" type="parTrans" cxnId="{339D9AC3-D9B5-473B-8D5E-A8F8BAC941E4}">
      <dgm:prSet/>
      <dgm:spPr/>
      <dgm:t>
        <a:bodyPr/>
        <a:lstStyle/>
        <a:p>
          <a:endParaRPr lang="en-US"/>
        </a:p>
      </dgm:t>
    </dgm:pt>
    <dgm:pt modelId="{90A22BB2-C341-40BE-B399-B130442512D6}" type="sibTrans" cxnId="{339D9AC3-D9B5-473B-8D5E-A8F8BAC941E4}">
      <dgm:prSet/>
      <dgm:spPr/>
      <dgm:t>
        <a:bodyPr/>
        <a:lstStyle/>
        <a:p>
          <a:endParaRPr lang="en-US"/>
        </a:p>
      </dgm:t>
    </dgm:pt>
    <dgm:pt modelId="{0894F826-694D-4120-B8D2-D1725B5DABA9}" type="pres">
      <dgm:prSet presAssocID="{C9FDA374-8828-4EF0-B9B0-F3215717D78A}" presName="hierChild1" presStyleCnt="0">
        <dgm:presLayoutVars>
          <dgm:chPref val="1"/>
          <dgm:dir/>
          <dgm:animOne val="branch"/>
          <dgm:animLvl val="lvl"/>
          <dgm:resizeHandles/>
        </dgm:presLayoutVars>
      </dgm:prSet>
      <dgm:spPr/>
      <dgm:t>
        <a:bodyPr/>
        <a:lstStyle/>
        <a:p>
          <a:endParaRPr lang="en-US"/>
        </a:p>
      </dgm:t>
    </dgm:pt>
    <dgm:pt modelId="{5C83C6DA-8E7D-4E54-958F-90A15C6DD69B}" type="pres">
      <dgm:prSet presAssocID="{EFC10295-7EE8-40CE-89EF-2879B774705B}" presName="hierRoot1" presStyleCnt="0"/>
      <dgm:spPr/>
    </dgm:pt>
    <dgm:pt modelId="{1D791784-60AA-47D7-A5AE-5F15C95F8F6B}" type="pres">
      <dgm:prSet presAssocID="{EFC10295-7EE8-40CE-89EF-2879B774705B}" presName="composite" presStyleCnt="0"/>
      <dgm:spPr/>
    </dgm:pt>
    <dgm:pt modelId="{7462A198-ACA8-4298-88CE-6CFB54DF8BEE}" type="pres">
      <dgm:prSet presAssocID="{EFC10295-7EE8-40CE-89EF-2879B774705B}" presName="background" presStyleLbl="node0" presStyleIdx="0" presStyleCnt="1"/>
      <dgm:spPr/>
    </dgm:pt>
    <dgm:pt modelId="{6EED2522-7502-4016-BA5E-A14560E0B7C8}" type="pres">
      <dgm:prSet presAssocID="{EFC10295-7EE8-40CE-89EF-2879B774705B}" presName="text" presStyleLbl="fgAcc0" presStyleIdx="0" presStyleCnt="1">
        <dgm:presLayoutVars>
          <dgm:chPref val="3"/>
        </dgm:presLayoutVars>
      </dgm:prSet>
      <dgm:spPr/>
      <dgm:t>
        <a:bodyPr/>
        <a:lstStyle/>
        <a:p>
          <a:endParaRPr lang="en-US"/>
        </a:p>
      </dgm:t>
    </dgm:pt>
    <dgm:pt modelId="{57C9D100-CCA6-4998-8400-46A636ABAED5}" type="pres">
      <dgm:prSet presAssocID="{EFC10295-7EE8-40CE-89EF-2879B774705B}" presName="hierChild2" presStyleCnt="0"/>
      <dgm:spPr/>
    </dgm:pt>
    <dgm:pt modelId="{526A80F8-92A1-4ADB-B20B-D1C5C034240E}" type="pres">
      <dgm:prSet presAssocID="{2E5251CD-6EB1-4D4C-9A09-9BCB99201BCF}" presName="Name10" presStyleLbl="parChTrans1D2" presStyleIdx="0" presStyleCnt="2"/>
      <dgm:spPr/>
      <dgm:t>
        <a:bodyPr/>
        <a:lstStyle/>
        <a:p>
          <a:endParaRPr lang="en-US"/>
        </a:p>
      </dgm:t>
    </dgm:pt>
    <dgm:pt modelId="{EF688F65-1437-4CDF-9C73-FE298C6BFCF1}" type="pres">
      <dgm:prSet presAssocID="{D74580F7-AA01-4C58-80A5-F10E053927DF}" presName="hierRoot2" presStyleCnt="0"/>
      <dgm:spPr/>
    </dgm:pt>
    <dgm:pt modelId="{91AD82EE-AB26-44CF-B2DD-696574E3C039}" type="pres">
      <dgm:prSet presAssocID="{D74580F7-AA01-4C58-80A5-F10E053927DF}" presName="composite2" presStyleCnt="0"/>
      <dgm:spPr/>
    </dgm:pt>
    <dgm:pt modelId="{9EBC0BAB-BE29-4EDB-BD8C-1B81A846E95E}" type="pres">
      <dgm:prSet presAssocID="{D74580F7-AA01-4C58-80A5-F10E053927DF}" presName="background2" presStyleLbl="node2" presStyleIdx="0" presStyleCnt="2"/>
      <dgm:spPr/>
    </dgm:pt>
    <dgm:pt modelId="{FBE4B7F5-BDA0-4AB0-8A2D-8A2F7B59247A}" type="pres">
      <dgm:prSet presAssocID="{D74580F7-AA01-4C58-80A5-F10E053927DF}" presName="text2" presStyleLbl="fgAcc2" presStyleIdx="0" presStyleCnt="2">
        <dgm:presLayoutVars>
          <dgm:chPref val="3"/>
        </dgm:presLayoutVars>
      </dgm:prSet>
      <dgm:spPr/>
      <dgm:t>
        <a:bodyPr/>
        <a:lstStyle/>
        <a:p>
          <a:endParaRPr lang="en-US"/>
        </a:p>
      </dgm:t>
    </dgm:pt>
    <dgm:pt modelId="{AE127A19-3A50-4B7E-9FA4-C06774C7F490}" type="pres">
      <dgm:prSet presAssocID="{D74580F7-AA01-4C58-80A5-F10E053927DF}" presName="hierChild3" presStyleCnt="0"/>
      <dgm:spPr/>
    </dgm:pt>
    <dgm:pt modelId="{CB815578-9EE5-41FF-A488-E45AC9A22ACE}" type="pres">
      <dgm:prSet presAssocID="{380989F6-A601-435E-8705-DB7344246DF6}" presName="Name17" presStyleLbl="parChTrans1D3" presStyleIdx="0" presStyleCnt="6"/>
      <dgm:spPr/>
      <dgm:t>
        <a:bodyPr/>
        <a:lstStyle/>
        <a:p>
          <a:endParaRPr lang="en-US"/>
        </a:p>
      </dgm:t>
    </dgm:pt>
    <dgm:pt modelId="{AFB0F352-0BBB-4537-A4D0-B0FFA7FA1E1E}" type="pres">
      <dgm:prSet presAssocID="{1D0C9807-5F4D-4537-B5E9-C0345DC4EE1A}" presName="hierRoot3" presStyleCnt="0"/>
      <dgm:spPr/>
    </dgm:pt>
    <dgm:pt modelId="{F59C2AC3-6DC9-4E70-BF37-A6C5052D167A}" type="pres">
      <dgm:prSet presAssocID="{1D0C9807-5F4D-4537-B5E9-C0345DC4EE1A}" presName="composite3" presStyleCnt="0"/>
      <dgm:spPr/>
    </dgm:pt>
    <dgm:pt modelId="{2BE6F0A9-B987-4683-A3B1-DC7B09145657}" type="pres">
      <dgm:prSet presAssocID="{1D0C9807-5F4D-4537-B5E9-C0345DC4EE1A}" presName="background3" presStyleLbl="node3" presStyleIdx="0" presStyleCnt="6"/>
      <dgm:spPr/>
    </dgm:pt>
    <dgm:pt modelId="{EF09D97A-7650-4B03-9FA4-D39BE6D25E90}" type="pres">
      <dgm:prSet presAssocID="{1D0C9807-5F4D-4537-B5E9-C0345DC4EE1A}" presName="text3" presStyleLbl="fgAcc3" presStyleIdx="0" presStyleCnt="6">
        <dgm:presLayoutVars>
          <dgm:chPref val="3"/>
        </dgm:presLayoutVars>
      </dgm:prSet>
      <dgm:spPr/>
      <dgm:t>
        <a:bodyPr/>
        <a:lstStyle/>
        <a:p>
          <a:endParaRPr lang="en-US"/>
        </a:p>
      </dgm:t>
    </dgm:pt>
    <dgm:pt modelId="{3B939AEA-0AD2-42AC-AC91-EEB0B0EDDD20}" type="pres">
      <dgm:prSet presAssocID="{1D0C9807-5F4D-4537-B5E9-C0345DC4EE1A}" presName="hierChild4" presStyleCnt="0"/>
      <dgm:spPr/>
    </dgm:pt>
    <dgm:pt modelId="{D9AA49E5-B9E7-4FC6-AEA5-FEAFC59837A3}" type="pres">
      <dgm:prSet presAssocID="{35A9463C-6A5C-482E-B6AF-5FD08CFB882F}" presName="Name17" presStyleLbl="parChTrans1D3" presStyleIdx="1" presStyleCnt="6"/>
      <dgm:spPr/>
      <dgm:t>
        <a:bodyPr/>
        <a:lstStyle/>
        <a:p>
          <a:endParaRPr lang="en-US"/>
        </a:p>
      </dgm:t>
    </dgm:pt>
    <dgm:pt modelId="{3F803AFC-AC6B-45FB-B84A-283F3B513936}" type="pres">
      <dgm:prSet presAssocID="{C35DEAEA-320A-4464-9E6F-CCBC32DCE4FD}" presName="hierRoot3" presStyleCnt="0"/>
      <dgm:spPr/>
    </dgm:pt>
    <dgm:pt modelId="{79859F9F-ADFF-4CB1-A8B2-3133642C97B2}" type="pres">
      <dgm:prSet presAssocID="{C35DEAEA-320A-4464-9E6F-CCBC32DCE4FD}" presName="composite3" presStyleCnt="0"/>
      <dgm:spPr/>
    </dgm:pt>
    <dgm:pt modelId="{4B0DACF3-CE72-4831-B394-100DE20DF955}" type="pres">
      <dgm:prSet presAssocID="{C35DEAEA-320A-4464-9E6F-CCBC32DCE4FD}" presName="background3" presStyleLbl="node3" presStyleIdx="1" presStyleCnt="6"/>
      <dgm:spPr/>
    </dgm:pt>
    <dgm:pt modelId="{A5268745-A5F1-47F0-9ED1-78958D39EF35}" type="pres">
      <dgm:prSet presAssocID="{C35DEAEA-320A-4464-9E6F-CCBC32DCE4FD}" presName="text3" presStyleLbl="fgAcc3" presStyleIdx="1" presStyleCnt="6">
        <dgm:presLayoutVars>
          <dgm:chPref val="3"/>
        </dgm:presLayoutVars>
      </dgm:prSet>
      <dgm:spPr/>
      <dgm:t>
        <a:bodyPr/>
        <a:lstStyle/>
        <a:p>
          <a:endParaRPr lang="en-US"/>
        </a:p>
      </dgm:t>
    </dgm:pt>
    <dgm:pt modelId="{7CEFDEEC-CD77-4C9B-AF4F-6F94E5C2B2A6}" type="pres">
      <dgm:prSet presAssocID="{C35DEAEA-320A-4464-9E6F-CCBC32DCE4FD}" presName="hierChild4" presStyleCnt="0"/>
      <dgm:spPr/>
    </dgm:pt>
    <dgm:pt modelId="{BE68366D-7718-4006-806B-502DB49BC098}" type="pres">
      <dgm:prSet presAssocID="{3FB2539A-DC8E-4255-9FFD-5E43B0B7C3F3}" presName="Name17" presStyleLbl="parChTrans1D3" presStyleIdx="2" presStyleCnt="6"/>
      <dgm:spPr/>
      <dgm:t>
        <a:bodyPr/>
        <a:lstStyle/>
        <a:p>
          <a:endParaRPr lang="en-US"/>
        </a:p>
      </dgm:t>
    </dgm:pt>
    <dgm:pt modelId="{DC2B5CD5-AA66-4418-8196-4D9220FB069B}" type="pres">
      <dgm:prSet presAssocID="{A690B10A-2438-495B-B671-1C622E271C01}" presName="hierRoot3" presStyleCnt="0"/>
      <dgm:spPr/>
    </dgm:pt>
    <dgm:pt modelId="{673CC410-4A4F-4276-939B-FC1408B5CBBE}" type="pres">
      <dgm:prSet presAssocID="{A690B10A-2438-495B-B671-1C622E271C01}" presName="composite3" presStyleCnt="0"/>
      <dgm:spPr/>
    </dgm:pt>
    <dgm:pt modelId="{D397C602-C250-4975-848D-EE4C1210C4C8}" type="pres">
      <dgm:prSet presAssocID="{A690B10A-2438-495B-B671-1C622E271C01}" presName="background3" presStyleLbl="node3" presStyleIdx="2" presStyleCnt="6"/>
      <dgm:spPr/>
    </dgm:pt>
    <dgm:pt modelId="{8A5BAFDF-0BB0-426E-A931-E632BB5306FD}" type="pres">
      <dgm:prSet presAssocID="{A690B10A-2438-495B-B671-1C622E271C01}" presName="text3" presStyleLbl="fgAcc3" presStyleIdx="2" presStyleCnt="6">
        <dgm:presLayoutVars>
          <dgm:chPref val="3"/>
        </dgm:presLayoutVars>
      </dgm:prSet>
      <dgm:spPr/>
      <dgm:t>
        <a:bodyPr/>
        <a:lstStyle/>
        <a:p>
          <a:endParaRPr lang="en-US"/>
        </a:p>
      </dgm:t>
    </dgm:pt>
    <dgm:pt modelId="{26B06466-3A7D-4AA0-B7B0-8DAEA86CCBD4}" type="pres">
      <dgm:prSet presAssocID="{A690B10A-2438-495B-B671-1C622E271C01}" presName="hierChild4" presStyleCnt="0"/>
      <dgm:spPr/>
    </dgm:pt>
    <dgm:pt modelId="{173EFBD8-11CB-4562-9784-8FE532AA6650}" type="pres">
      <dgm:prSet presAssocID="{0B55DAE7-8407-4864-8007-4AF6CD0BC0B3}" presName="Name17" presStyleLbl="parChTrans1D3" presStyleIdx="3" presStyleCnt="6"/>
      <dgm:spPr/>
      <dgm:t>
        <a:bodyPr/>
        <a:lstStyle/>
        <a:p>
          <a:endParaRPr lang="en-US"/>
        </a:p>
      </dgm:t>
    </dgm:pt>
    <dgm:pt modelId="{6DF28185-23EB-4450-9E15-F65F2A020742}" type="pres">
      <dgm:prSet presAssocID="{E9B0C488-143A-4EA2-A92E-45FEAB44AE2F}" presName="hierRoot3" presStyleCnt="0"/>
      <dgm:spPr/>
    </dgm:pt>
    <dgm:pt modelId="{492F7571-C01A-4AE9-A2D3-39FAAF1312A7}" type="pres">
      <dgm:prSet presAssocID="{E9B0C488-143A-4EA2-A92E-45FEAB44AE2F}" presName="composite3" presStyleCnt="0"/>
      <dgm:spPr/>
    </dgm:pt>
    <dgm:pt modelId="{D4BE05A4-D4EC-4F3F-B448-F1C82103D849}" type="pres">
      <dgm:prSet presAssocID="{E9B0C488-143A-4EA2-A92E-45FEAB44AE2F}" presName="background3" presStyleLbl="node3" presStyleIdx="3" presStyleCnt="6"/>
      <dgm:spPr/>
    </dgm:pt>
    <dgm:pt modelId="{2D8604F0-5F81-471A-BF18-06EE3F95E1E1}" type="pres">
      <dgm:prSet presAssocID="{E9B0C488-143A-4EA2-A92E-45FEAB44AE2F}" presName="text3" presStyleLbl="fgAcc3" presStyleIdx="3" presStyleCnt="6">
        <dgm:presLayoutVars>
          <dgm:chPref val="3"/>
        </dgm:presLayoutVars>
      </dgm:prSet>
      <dgm:spPr/>
      <dgm:t>
        <a:bodyPr/>
        <a:lstStyle/>
        <a:p>
          <a:endParaRPr lang="en-US"/>
        </a:p>
      </dgm:t>
    </dgm:pt>
    <dgm:pt modelId="{63F596A7-A255-4B46-802E-0E9761C01E11}" type="pres">
      <dgm:prSet presAssocID="{E9B0C488-143A-4EA2-A92E-45FEAB44AE2F}" presName="hierChild4" presStyleCnt="0"/>
      <dgm:spPr/>
    </dgm:pt>
    <dgm:pt modelId="{CF7CAC0B-F2C6-4AC4-AA87-A33EBBE40FB8}" type="pres">
      <dgm:prSet presAssocID="{1D76D76B-8607-4543-AC6D-D18586143AA6}" presName="Name10" presStyleLbl="parChTrans1D2" presStyleIdx="1" presStyleCnt="2"/>
      <dgm:spPr/>
      <dgm:t>
        <a:bodyPr/>
        <a:lstStyle/>
        <a:p>
          <a:endParaRPr lang="en-US"/>
        </a:p>
      </dgm:t>
    </dgm:pt>
    <dgm:pt modelId="{315F7D46-541A-4592-BAE5-E9DDB0F69C58}" type="pres">
      <dgm:prSet presAssocID="{E7C967C1-7315-46CD-8EF8-C1C75916E703}" presName="hierRoot2" presStyleCnt="0"/>
      <dgm:spPr/>
    </dgm:pt>
    <dgm:pt modelId="{8D94EDAC-1EBE-4B08-A26D-4C034A1BD4D5}" type="pres">
      <dgm:prSet presAssocID="{E7C967C1-7315-46CD-8EF8-C1C75916E703}" presName="composite2" presStyleCnt="0"/>
      <dgm:spPr/>
    </dgm:pt>
    <dgm:pt modelId="{A002E676-C631-461F-8455-4F6ADF9500AE}" type="pres">
      <dgm:prSet presAssocID="{E7C967C1-7315-46CD-8EF8-C1C75916E703}" presName="background2" presStyleLbl="node2" presStyleIdx="1" presStyleCnt="2"/>
      <dgm:spPr/>
    </dgm:pt>
    <dgm:pt modelId="{94BCBCEF-92B3-40F6-B76F-BE77308C5BF1}" type="pres">
      <dgm:prSet presAssocID="{E7C967C1-7315-46CD-8EF8-C1C75916E703}" presName="text2" presStyleLbl="fgAcc2" presStyleIdx="1" presStyleCnt="2">
        <dgm:presLayoutVars>
          <dgm:chPref val="3"/>
        </dgm:presLayoutVars>
      </dgm:prSet>
      <dgm:spPr/>
      <dgm:t>
        <a:bodyPr/>
        <a:lstStyle/>
        <a:p>
          <a:endParaRPr lang="en-US"/>
        </a:p>
      </dgm:t>
    </dgm:pt>
    <dgm:pt modelId="{9832C020-BE6D-4836-8D69-87D5655E46A6}" type="pres">
      <dgm:prSet presAssocID="{E7C967C1-7315-46CD-8EF8-C1C75916E703}" presName="hierChild3" presStyleCnt="0"/>
      <dgm:spPr/>
    </dgm:pt>
    <dgm:pt modelId="{8F4789DD-9C40-4A52-90C0-F76BFF6E6E3A}" type="pres">
      <dgm:prSet presAssocID="{22B75ECA-1CDC-4575-A9C7-13EAFEBE7009}" presName="Name17" presStyleLbl="parChTrans1D3" presStyleIdx="4" presStyleCnt="6"/>
      <dgm:spPr/>
      <dgm:t>
        <a:bodyPr/>
        <a:lstStyle/>
        <a:p>
          <a:endParaRPr lang="en-US"/>
        </a:p>
      </dgm:t>
    </dgm:pt>
    <dgm:pt modelId="{2E78271B-2069-4778-8447-F0372310F87D}" type="pres">
      <dgm:prSet presAssocID="{5CAA06EB-C7BD-4D7D-A7B4-88CC2E231B47}" presName="hierRoot3" presStyleCnt="0"/>
      <dgm:spPr/>
    </dgm:pt>
    <dgm:pt modelId="{3BBEA8C2-8654-49BB-9AAA-68C6EEB2177F}" type="pres">
      <dgm:prSet presAssocID="{5CAA06EB-C7BD-4D7D-A7B4-88CC2E231B47}" presName="composite3" presStyleCnt="0"/>
      <dgm:spPr/>
    </dgm:pt>
    <dgm:pt modelId="{87097B1E-184D-4D9D-88AD-5EE02F735E5B}" type="pres">
      <dgm:prSet presAssocID="{5CAA06EB-C7BD-4D7D-A7B4-88CC2E231B47}" presName="background3" presStyleLbl="node3" presStyleIdx="4" presStyleCnt="6"/>
      <dgm:spPr/>
    </dgm:pt>
    <dgm:pt modelId="{E0080E70-9AC4-4189-A88D-6CDDB656FC8F}" type="pres">
      <dgm:prSet presAssocID="{5CAA06EB-C7BD-4D7D-A7B4-88CC2E231B47}" presName="text3" presStyleLbl="fgAcc3" presStyleIdx="4" presStyleCnt="6">
        <dgm:presLayoutVars>
          <dgm:chPref val="3"/>
        </dgm:presLayoutVars>
      </dgm:prSet>
      <dgm:spPr/>
      <dgm:t>
        <a:bodyPr/>
        <a:lstStyle/>
        <a:p>
          <a:endParaRPr lang="en-US"/>
        </a:p>
      </dgm:t>
    </dgm:pt>
    <dgm:pt modelId="{C33B20C3-8691-49C8-B2BF-8F2A43B6E6D7}" type="pres">
      <dgm:prSet presAssocID="{5CAA06EB-C7BD-4D7D-A7B4-88CC2E231B47}" presName="hierChild4" presStyleCnt="0"/>
      <dgm:spPr/>
    </dgm:pt>
    <dgm:pt modelId="{7FB35D10-ED4E-43C3-AF0C-FFEC272DD518}" type="pres">
      <dgm:prSet presAssocID="{C8CD5A25-2822-41D8-862E-2E93C0535BB0}" presName="Name17" presStyleLbl="parChTrans1D3" presStyleIdx="5" presStyleCnt="6"/>
      <dgm:spPr/>
      <dgm:t>
        <a:bodyPr/>
        <a:lstStyle/>
        <a:p>
          <a:endParaRPr lang="en-US"/>
        </a:p>
      </dgm:t>
    </dgm:pt>
    <dgm:pt modelId="{4D8C72FF-2B00-4C98-9A0D-55483C6D3A4B}" type="pres">
      <dgm:prSet presAssocID="{B1D84EDF-3D04-4235-A4C9-D272468A800D}" presName="hierRoot3" presStyleCnt="0"/>
      <dgm:spPr/>
    </dgm:pt>
    <dgm:pt modelId="{8682EC70-69F7-42A2-B449-D2F2036AF90D}" type="pres">
      <dgm:prSet presAssocID="{B1D84EDF-3D04-4235-A4C9-D272468A800D}" presName="composite3" presStyleCnt="0"/>
      <dgm:spPr/>
    </dgm:pt>
    <dgm:pt modelId="{F6611BA2-1D06-4435-88C5-E05EFA1A72D8}" type="pres">
      <dgm:prSet presAssocID="{B1D84EDF-3D04-4235-A4C9-D272468A800D}" presName="background3" presStyleLbl="node3" presStyleIdx="5" presStyleCnt="6"/>
      <dgm:spPr/>
    </dgm:pt>
    <dgm:pt modelId="{2B06CA59-7481-445F-8067-2FDC7971F3FD}" type="pres">
      <dgm:prSet presAssocID="{B1D84EDF-3D04-4235-A4C9-D272468A800D}" presName="text3" presStyleLbl="fgAcc3" presStyleIdx="5" presStyleCnt="6">
        <dgm:presLayoutVars>
          <dgm:chPref val="3"/>
        </dgm:presLayoutVars>
      </dgm:prSet>
      <dgm:spPr/>
      <dgm:t>
        <a:bodyPr/>
        <a:lstStyle/>
        <a:p>
          <a:endParaRPr lang="en-US"/>
        </a:p>
      </dgm:t>
    </dgm:pt>
    <dgm:pt modelId="{7F4E3F03-506F-48C2-AC30-0453C6CE5F3A}" type="pres">
      <dgm:prSet presAssocID="{B1D84EDF-3D04-4235-A4C9-D272468A800D}" presName="hierChild4" presStyleCnt="0"/>
      <dgm:spPr/>
    </dgm:pt>
  </dgm:ptLst>
  <dgm:cxnLst>
    <dgm:cxn modelId="{4E0CB1BC-7ED4-414D-A907-9E048A5A91B0}" type="presOf" srcId="{1D76D76B-8607-4543-AC6D-D18586143AA6}" destId="{CF7CAC0B-F2C6-4AC4-AA87-A33EBBE40FB8}" srcOrd="0" destOrd="0" presId="urn:microsoft.com/office/officeart/2005/8/layout/hierarchy1"/>
    <dgm:cxn modelId="{C7C082DB-FFD1-4091-9FA6-A9A7AA982D8B}" type="presOf" srcId="{35A9463C-6A5C-482E-B6AF-5FD08CFB882F}" destId="{D9AA49E5-B9E7-4FC6-AEA5-FEAFC59837A3}" srcOrd="0" destOrd="0" presId="urn:microsoft.com/office/officeart/2005/8/layout/hierarchy1"/>
    <dgm:cxn modelId="{97017477-52DC-4445-91AD-6B0D0F224EB7}" type="presOf" srcId="{A690B10A-2438-495B-B671-1C622E271C01}" destId="{8A5BAFDF-0BB0-426E-A931-E632BB5306FD}" srcOrd="0" destOrd="0" presId="urn:microsoft.com/office/officeart/2005/8/layout/hierarchy1"/>
    <dgm:cxn modelId="{2788E443-2239-4C5A-84C2-2626F7E9AC6C}" srcId="{D74580F7-AA01-4C58-80A5-F10E053927DF}" destId="{1D0C9807-5F4D-4537-B5E9-C0345DC4EE1A}" srcOrd="0" destOrd="0" parTransId="{380989F6-A601-435E-8705-DB7344246DF6}" sibTransId="{081A9C58-C64E-41BB-8D38-09F60E14EA8A}"/>
    <dgm:cxn modelId="{3AB1731C-D0DA-4399-B375-BF1A124B26B1}" type="presOf" srcId="{2E5251CD-6EB1-4D4C-9A09-9BCB99201BCF}" destId="{526A80F8-92A1-4ADB-B20B-D1C5C034240E}" srcOrd="0" destOrd="0" presId="urn:microsoft.com/office/officeart/2005/8/layout/hierarchy1"/>
    <dgm:cxn modelId="{ED803C71-FAB8-4DA3-A19E-F665BF289FC5}" type="presOf" srcId="{1D0C9807-5F4D-4537-B5E9-C0345DC4EE1A}" destId="{EF09D97A-7650-4B03-9FA4-D39BE6D25E90}" srcOrd="0" destOrd="0" presId="urn:microsoft.com/office/officeart/2005/8/layout/hierarchy1"/>
    <dgm:cxn modelId="{EDC30FE8-1D3D-4421-BA33-95679EF1AFFA}" type="presOf" srcId="{B1D84EDF-3D04-4235-A4C9-D272468A800D}" destId="{2B06CA59-7481-445F-8067-2FDC7971F3FD}" srcOrd="0" destOrd="0" presId="urn:microsoft.com/office/officeart/2005/8/layout/hierarchy1"/>
    <dgm:cxn modelId="{C384B84F-7465-451F-8D2C-8E2867EC4870}" type="presOf" srcId="{C9FDA374-8828-4EF0-B9B0-F3215717D78A}" destId="{0894F826-694D-4120-B8D2-D1725B5DABA9}" srcOrd="0" destOrd="0" presId="urn:microsoft.com/office/officeart/2005/8/layout/hierarchy1"/>
    <dgm:cxn modelId="{C3ABFC0B-D324-495A-A956-5F1F4F5C61ED}" type="presOf" srcId="{22B75ECA-1CDC-4575-A9C7-13EAFEBE7009}" destId="{8F4789DD-9C40-4A52-90C0-F76BFF6E6E3A}" srcOrd="0" destOrd="0" presId="urn:microsoft.com/office/officeart/2005/8/layout/hierarchy1"/>
    <dgm:cxn modelId="{398E9E63-AC3A-401A-B6D1-BB81AE25B2D7}" srcId="{E7C967C1-7315-46CD-8EF8-C1C75916E703}" destId="{5CAA06EB-C7BD-4D7D-A7B4-88CC2E231B47}" srcOrd="0" destOrd="0" parTransId="{22B75ECA-1CDC-4575-A9C7-13EAFEBE7009}" sibTransId="{94CBA932-E595-4A6D-871B-1D256AFCC85A}"/>
    <dgm:cxn modelId="{DF68A460-FF41-4074-9564-6D7A9FD73ED5}" srcId="{D74580F7-AA01-4C58-80A5-F10E053927DF}" destId="{C35DEAEA-320A-4464-9E6F-CCBC32DCE4FD}" srcOrd="1" destOrd="0" parTransId="{35A9463C-6A5C-482E-B6AF-5FD08CFB882F}" sibTransId="{5D15212D-6687-447B-9C4B-74FDC7F17BD3}"/>
    <dgm:cxn modelId="{0BE0E874-184F-4A67-A1F8-2BCD45A18057}" type="presOf" srcId="{5CAA06EB-C7BD-4D7D-A7B4-88CC2E231B47}" destId="{E0080E70-9AC4-4189-A88D-6CDDB656FC8F}" srcOrd="0" destOrd="0" presId="urn:microsoft.com/office/officeart/2005/8/layout/hierarchy1"/>
    <dgm:cxn modelId="{339D9AC3-D9B5-473B-8D5E-A8F8BAC941E4}" srcId="{E7C967C1-7315-46CD-8EF8-C1C75916E703}" destId="{B1D84EDF-3D04-4235-A4C9-D272468A800D}" srcOrd="1" destOrd="0" parTransId="{C8CD5A25-2822-41D8-862E-2E93C0535BB0}" sibTransId="{90A22BB2-C341-40BE-B399-B130442512D6}"/>
    <dgm:cxn modelId="{030B7146-16CB-45D6-9337-EA76085D6704}" type="presOf" srcId="{E9B0C488-143A-4EA2-A92E-45FEAB44AE2F}" destId="{2D8604F0-5F81-471A-BF18-06EE3F95E1E1}" srcOrd="0" destOrd="0" presId="urn:microsoft.com/office/officeart/2005/8/layout/hierarchy1"/>
    <dgm:cxn modelId="{4B18FDBE-654A-4B65-9D19-CB331627BF3E}" srcId="{D74580F7-AA01-4C58-80A5-F10E053927DF}" destId="{A690B10A-2438-495B-B671-1C622E271C01}" srcOrd="2" destOrd="0" parTransId="{3FB2539A-DC8E-4255-9FFD-5E43B0B7C3F3}" sibTransId="{FC7415B4-3FD3-4A04-AC6F-E1375D733511}"/>
    <dgm:cxn modelId="{063214D4-11E7-441D-9535-8500453ED122}" type="presOf" srcId="{3FB2539A-DC8E-4255-9FFD-5E43B0B7C3F3}" destId="{BE68366D-7718-4006-806B-502DB49BC098}" srcOrd="0" destOrd="0" presId="urn:microsoft.com/office/officeart/2005/8/layout/hierarchy1"/>
    <dgm:cxn modelId="{FD03A2A7-78F3-4C10-9BD6-4A1927B55776}" type="presOf" srcId="{D74580F7-AA01-4C58-80A5-F10E053927DF}" destId="{FBE4B7F5-BDA0-4AB0-8A2D-8A2F7B59247A}" srcOrd="0" destOrd="0" presId="urn:microsoft.com/office/officeart/2005/8/layout/hierarchy1"/>
    <dgm:cxn modelId="{92B0162F-ECE7-462E-8305-6E42B32912D0}" type="presOf" srcId="{C8CD5A25-2822-41D8-862E-2E93C0535BB0}" destId="{7FB35D10-ED4E-43C3-AF0C-FFEC272DD518}" srcOrd="0" destOrd="0" presId="urn:microsoft.com/office/officeart/2005/8/layout/hierarchy1"/>
    <dgm:cxn modelId="{2BA7882F-9C45-41CD-897D-E25B05D5D815}" srcId="{EFC10295-7EE8-40CE-89EF-2879B774705B}" destId="{E7C967C1-7315-46CD-8EF8-C1C75916E703}" srcOrd="1" destOrd="0" parTransId="{1D76D76B-8607-4543-AC6D-D18586143AA6}" sibTransId="{356013A0-2A14-4D2B-80DB-D4B639CC62F9}"/>
    <dgm:cxn modelId="{7CAD0B22-C86B-4C7D-A232-86FE9D6F6BD4}" type="presOf" srcId="{380989F6-A601-435E-8705-DB7344246DF6}" destId="{CB815578-9EE5-41FF-A488-E45AC9A22ACE}" srcOrd="0" destOrd="0" presId="urn:microsoft.com/office/officeart/2005/8/layout/hierarchy1"/>
    <dgm:cxn modelId="{A1BEA241-0CD7-413E-A08E-886C41684AFE}" type="presOf" srcId="{C35DEAEA-320A-4464-9E6F-CCBC32DCE4FD}" destId="{A5268745-A5F1-47F0-9ED1-78958D39EF35}" srcOrd="0" destOrd="0" presId="urn:microsoft.com/office/officeart/2005/8/layout/hierarchy1"/>
    <dgm:cxn modelId="{21717EC4-1670-4196-8FE7-90355B3CDFA9}" srcId="{C9FDA374-8828-4EF0-B9B0-F3215717D78A}" destId="{EFC10295-7EE8-40CE-89EF-2879B774705B}" srcOrd="0" destOrd="0" parTransId="{989D3EE8-2F22-4B01-9AB7-D9759C75A592}" sibTransId="{3D1FA924-08D1-4AD9-9A41-AB4682D9A9C5}"/>
    <dgm:cxn modelId="{506C662A-8920-4A24-B17E-E0A8AABC9BF7}" type="presOf" srcId="{0B55DAE7-8407-4864-8007-4AF6CD0BC0B3}" destId="{173EFBD8-11CB-4562-9784-8FE532AA6650}" srcOrd="0" destOrd="0" presId="urn:microsoft.com/office/officeart/2005/8/layout/hierarchy1"/>
    <dgm:cxn modelId="{83DEF5CB-2CE8-40BE-BD6B-EE3DD381EBEA}" srcId="{EFC10295-7EE8-40CE-89EF-2879B774705B}" destId="{D74580F7-AA01-4C58-80A5-F10E053927DF}" srcOrd="0" destOrd="0" parTransId="{2E5251CD-6EB1-4D4C-9A09-9BCB99201BCF}" sibTransId="{CDB63313-ED20-458F-8CF4-1A6E1F354C52}"/>
    <dgm:cxn modelId="{7ACAD779-7BA1-49D5-848E-19E065099834}" srcId="{D74580F7-AA01-4C58-80A5-F10E053927DF}" destId="{E9B0C488-143A-4EA2-A92E-45FEAB44AE2F}" srcOrd="3" destOrd="0" parTransId="{0B55DAE7-8407-4864-8007-4AF6CD0BC0B3}" sibTransId="{8E112148-252B-45D8-BF08-62A93021CC5F}"/>
    <dgm:cxn modelId="{0946DB81-7468-4A04-9E8C-72649E589CF3}" type="presOf" srcId="{E7C967C1-7315-46CD-8EF8-C1C75916E703}" destId="{94BCBCEF-92B3-40F6-B76F-BE77308C5BF1}" srcOrd="0" destOrd="0" presId="urn:microsoft.com/office/officeart/2005/8/layout/hierarchy1"/>
    <dgm:cxn modelId="{5B8FE0E5-2A49-4296-8149-02D9AD6F6402}" type="presOf" srcId="{EFC10295-7EE8-40CE-89EF-2879B774705B}" destId="{6EED2522-7502-4016-BA5E-A14560E0B7C8}" srcOrd="0" destOrd="0" presId="urn:microsoft.com/office/officeart/2005/8/layout/hierarchy1"/>
    <dgm:cxn modelId="{6B6C7244-85B7-4A64-9EDD-42E71F03B99D}" type="presParOf" srcId="{0894F826-694D-4120-B8D2-D1725B5DABA9}" destId="{5C83C6DA-8E7D-4E54-958F-90A15C6DD69B}" srcOrd="0" destOrd="0" presId="urn:microsoft.com/office/officeart/2005/8/layout/hierarchy1"/>
    <dgm:cxn modelId="{AB32E7A3-996D-4AD9-B48F-4FD353E92686}" type="presParOf" srcId="{5C83C6DA-8E7D-4E54-958F-90A15C6DD69B}" destId="{1D791784-60AA-47D7-A5AE-5F15C95F8F6B}" srcOrd="0" destOrd="0" presId="urn:microsoft.com/office/officeart/2005/8/layout/hierarchy1"/>
    <dgm:cxn modelId="{11206988-E9BA-41E5-8F04-ED1665B08CA2}" type="presParOf" srcId="{1D791784-60AA-47D7-A5AE-5F15C95F8F6B}" destId="{7462A198-ACA8-4298-88CE-6CFB54DF8BEE}" srcOrd="0" destOrd="0" presId="urn:microsoft.com/office/officeart/2005/8/layout/hierarchy1"/>
    <dgm:cxn modelId="{B4F5F053-FFAA-4EAD-8E3F-72EB8E55C870}" type="presParOf" srcId="{1D791784-60AA-47D7-A5AE-5F15C95F8F6B}" destId="{6EED2522-7502-4016-BA5E-A14560E0B7C8}" srcOrd="1" destOrd="0" presId="urn:microsoft.com/office/officeart/2005/8/layout/hierarchy1"/>
    <dgm:cxn modelId="{3A4FE810-669A-49BD-8217-38A29FAEE2BF}" type="presParOf" srcId="{5C83C6DA-8E7D-4E54-958F-90A15C6DD69B}" destId="{57C9D100-CCA6-4998-8400-46A636ABAED5}" srcOrd="1" destOrd="0" presId="urn:microsoft.com/office/officeart/2005/8/layout/hierarchy1"/>
    <dgm:cxn modelId="{E1B5DDBD-0E9F-49A1-9D5D-E5FA0A57A8F4}" type="presParOf" srcId="{57C9D100-CCA6-4998-8400-46A636ABAED5}" destId="{526A80F8-92A1-4ADB-B20B-D1C5C034240E}" srcOrd="0" destOrd="0" presId="urn:microsoft.com/office/officeart/2005/8/layout/hierarchy1"/>
    <dgm:cxn modelId="{2DFE2483-6F16-41BA-BCBD-1A0B00971ED2}" type="presParOf" srcId="{57C9D100-CCA6-4998-8400-46A636ABAED5}" destId="{EF688F65-1437-4CDF-9C73-FE298C6BFCF1}" srcOrd="1" destOrd="0" presId="urn:microsoft.com/office/officeart/2005/8/layout/hierarchy1"/>
    <dgm:cxn modelId="{52F49EA1-119F-4472-951C-445AE83583CD}" type="presParOf" srcId="{EF688F65-1437-4CDF-9C73-FE298C6BFCF1}" destId="{91AD82EE-AB26-44CF-B2DD-696574E3C039}" srcOrd="0" destOrd="0" presId="urn:microsoft.com/office/officeart/2005/8/layout/hierarchy1"/>
    <dgm:cxn modelId="{00B48847-A77F-4AEF-B766-89D161554BB7}" type="presParOf" srcId="{91AD82EE-AB26-44CF-B2DD-696574E3C039}" destId="{9EBC0BAB-BE29-4EDB-BD8C-1B81A846E95E}" srcOrd="0" destOrd="0" presId="urn:microsoft.com/office/officeart/2005/8/layout/hierarchy1"/>
    <dgm:cxn modelId="{351B0BBE-EC06-4B7C-90A9-214AF0C819A6}" type="presParOf" srcId="{91AD82EE-AB26-44CF-B2DD-696574E3C039}" destId="{FBE4B7F5-BDA0-4AB0-8A2D-8A2F7B59247A}" srcOrd="1" destOrd="0" presId="urn:microsoft.com/office/officeart/2005/8/layout/hierarchy1"/>
    <dgm:cxn modelId="{D256A3B9-2400-4B7E-A0E0-8C10B2CD8FE9}" type="presParOf" srcId="{EF688F65-1437-4CDF-9C73-FE298C6BFCF1}" destId="{AE127A19-3A50-4B7E-9FA4-C06774C7F490}" srcOrd="1" destOrd="0" presId="urn:microsoft.com/office/officeart/2005/8/layout/hierarchy1"/>
    <dgm:cxn modelId="{E8B5FC9D-E273-4F51-BE70-55F46F54F719}" type="presParOf" srcId="{AE127A19-3A50-4B7E-9FA4-C06774C7F490}" destId="{CB815578-9EE5-41FF-A488-E45AC9A22ACE}" srcOrd="0" destOrd="0" presId="urn:microsoft.com/office/officeart/2005/8/layout/hierarchy1"/>
    <dgm:cxn modelId="{2F744101-0772-425C-B304-48ECE8AF6E4E}" type="presParOf" srcId="{AE127A19-3A50-4B7E-9FA4-C06774C7F490}" destId="{AFB0F352-0BBB-4537-A4D0-B0FFA7FA1E1E}" srcOrd="1" destOrd="0" presId="urn:microsoft.com/office/officeart/2005/8/layout/hierarchy1"/>
    <dgm:cxn modelId="{9734913E-0F80-4CF2-BF0D-5EC727E0B4F5}" type="presParOf" srcId="{AFB0F352-0BBB-4537-A4D0-B0FFA7FA1E1E}" destId="{F59C2AC3-6DC9-4E70-BF37-A6C5052D167A}" srcOrd="0" destOrd="0" presId="urn:microsoft.com/office/officeart/2005/8/layout/hierarchy1"/>
    <dgm:cxn modelId="{1BC806C4-5C3D-4C04-AEF3-1A0A967CFD90}" type="presParOf" srcId="{F59C2AC3-6DC9-4E70-BF37-A6C5052D167A}" destId="{2BE6F0A9-B987-4683-A3B1-DC7B09145657}" srcOrd="0" destOrd="0" presId="urn:microsoft.com/office/officeart/2005/8/layout/hierarchy1"/>
    <dgm:cxn modelId="{8C0FAF41-0587-48DB-BB1F-9AD7E3908983}" type="presParOf" srcId="{F59C2AC3-6DC9-4E70-BF37-A6C5052D167A}" destId="{EF09D97A-7650-4B03-9FA4-D39BE6D25E90}" srcOrd="1" destOrd="0" presId="urn:microsoft.com/office/officeart/2005/8/layout/hierarchy1"/>
    <dgm:cxn modelId="{06F46C60-31C5-4B38-B6AE-0DA0CE245CB7}" type="presParOf" srcId="{AFB0F352-0BBB-4537-A4D0-B0FFA7FA1E1E}" destId="{3B939AEA-0AD2-42AC-AC91-EEB0B0EDDD20}" srcOrd="1" destOrd="0" presId="urn:microsoft.com/office/officeart/2005/8/layout/hierarchy1"/>
    <dgm:cxn modelId="{C152D7D0-2BDD-4948-B114-22AD00C51777}" type="presParOf" srcId="{AE127A19-3A50-4B7E-9FA4-C06774C7F490}" destId="{D9AA49E5-B9E7-4FC6-AEA5-FEAFC59837A3}" srcOrd="2" destOrd="0" presId="urn:microsoft.com/office/officeart/2005/8/layout/hierarchy1"/>
    <dgm:cxn modelId="{671C2BA3-0D69-4D48-A84E-E1E1B121B0AA}" type="presParOf" srcId="{AE127A19-3A50-4B7E-9FA4-C06774C7F490}" destId="{3F803AFC-AC6B-45FB-B84A-283F3B513936}" srcOrd="3" destOrd="0" presId="urn:microsoft.com/office/officeart/2005/8/layout/hierarchy1"/>
    <dgm:cxn modelId="{EA0460BA-78C4-4EC3-A114-F5BDEE71D707}" type="presParOf" srcId="{3F803AFC-AC6B-45FB-B84A-283F3B513936}" destId="{79859F9F-ADFF-4CB1-A8B2-3133642C97B2}" srcOrd="0" destOrd="0" presId="urn:microsoft.com/office/officeart/2005/8/layout/hierarchy1"/>
    <dgm:cxn modelId="{9FE090DE-3D94-4BD4-A2C6-0D3AB3D998F1}" type="presParOf" srcId="{79859F9F-ADFF-4CB1-A8B2-3133642C97B2}" destId="{4B0DACF3-CE72-4831-B394-100DE20DF955}" srcOrd="0" destOrd="0" presId="urn:microsoft.com/office/officeart/2005/8/layout/hierarchy1"/>
    <dgm:cxn modelId="{2B33AA22-916E-463F-8D97-23ED4AEA9E8C}" type="presParOf" srcId="{79859F9F-ADFF-4CB1-A8B2-3133642C97B2}" destId="{A5268745-A5F1-47F0-9ED1-78958D39EF35}" srcOrd="1" destOrd="0" presId="urn:microsoft.com/office/officeart/2005/8/layout/hierarchy1"/>
    <dgm:cxn modelId="{5DD44500-2D39-4C4B-92B5-0777C12AF747}" type="presParOf" srcId="{3F803AFC-AC6B-45FB-B84A-283F3B513936}" destId="{7CEFDEEC-CD77-4C9B-AF4F-6F94E5C2B2A6}" srcOrd="1" destOrd="0" presId="urn:microsoft.com/office/officeart/2005/8/layout/hierarchy1"/>
    <dgm:cxn modelId="{C8088829-3DD5-4C42-8D1D-01900FA943A6}" type="presParOf" srcId="{AE127A19-3A50-4B7E-9FA4-C06774C7F490}" destId="{BE68366D-7718-4006-806B-502DB49BC098}" srcOrd="4" destOrd="0" presId="urn:microsoft.com/office/officeart/2005/8/layout/hierarchy1"/>
    <dgm:cxn modelId="{4212D4D2-7FEC-409E-BCA4-08376DFD9554}" type="presParOf" srcId="{AE127A19-3A50-4B7E-9FA4-C06774C7F490}" destId="{DC2B5CD5-AA66-4418-8196-4D9220FB069B}" srcOrd="5" destOrd="0" presId="urn:microsoft.com/office/officeart/2005/8/layout/hierarchy1"/>
    <dgm:cxn modelId="{420E78BE-8E5B-48C6-B538-3C37A9140B36}" type="presParOf" srcId="{DC2B5CD5-AA66-4418-8196-4D9220FB069B}" destId="{673CC410-4A4F-4276-939B-FC1408B5CBBE}" srcOrd="0" destOrd="0" presId="urn:microsoft.com/office/officeart/2005/8/layout/hierarchy1"/>
    <dgm:cxn modelId="{6E5ED3F2-25FE-437B-A293-3141F076D530}" type="presParOf" srcId="{673CC410-4A4F-4276-939B-FC1408B5CBBE}" destId="{D397C602-C250-4975-848D-EE4C1210C4C8}" srcOrd="0" destOrd="0" presId="urn:microsoft.com/office/officeart/2005/8/layout/hierarchy1"/>
    <dgm:cxn modelId="{6904F1CE-624D-4D43-AE11-74863F9A7A2A}" type="presParOf" srcId="{673CC410-4A4F-4276-939B-FC1408B5CBBE}" destId="{8A5BAFDF-0BB0-426E-A931-E632BB5306FD}" srcOrd="1" destOrd="0" presId="urn:microsoft.com/office/officeart/2005/8/layout/hierarchy1"/>
    <dgm:cxn modelId="{8A1BC64C-E12D-40EF-84DC-EC6EE90EA009}" type="presParOf" srcId="{DC2B5CD5-AA66-4418-8196-4D9220FB069B}" destId="{26B06466-3A7D-4AA0-B7B0-8DAEA86CCBD4}" srcOrd="1" destOrd="0" presId="urn:microsoft.com/office/officeart/2005/8/layout/hierarchy1"/>
    <dgm:cxn modelId="{8308ED48-C280-4078-AC57-3B44788604E7}" type="presParOf" srcId="{AE127A19-3A50-4B7E-9FA4-C06774C7F490}" destId="{173EFBD8-11CB-4562-9784-8FE532AA6650}" srcOrd="6" destOrd="0" presId="urn:microsoft.com/office/officeart/2005/8/layout/hierarchy1"/>
    <dgm:cxn modelId="{C21E8583-9267-43B1-A2C0-64FF45E1805D}" type="presParOf" srcId="{AE127A19-3A50-4B7E-9FA4-C06774C7F490}" destId="{6DF28185-23EB-4450-9E15-F65F2A020742}" srcOrd="7" destOrd="0" presId="urn:microsoft.com/office/officeart/2005/8/layout/hierarchy1"/>
    <dgm:cxn modelId="{1BF39CB3-3BE7-4225-BF65-6C6F47C6F4F5}" type="presParOf" srcId="{6DF28185-23EB-4450-9E15-F65F2A020742}" destId="{492F7571-C01A-4AE9-A2D3-39FAAF1312A7}" srcOrd="0" destOrd="0" presId="urn:microsoft.com/office/officeart/2005/8/layout/hierarchy1"/>
    <dgm:cxn modelId="{1BB02187-1B17-4E95-8E13-D91A5377FF3E}" type="presParOf" srcId="{492F7571-C01A-4AE9-A2D3-39FAAF1312A7}" destId="{D4BE05A4-D4EC-4F3F-B448-F1C82103D849}" srcOrd="0" destOrd="0" presId="urn:microsoft.com/office/officeart/2005/8/layout/hierarchy1"/>
    <dgm:cxn modelId="{7F6E8CF5-D659-4EC8-A079-C5C4E5CA7151}" type="presParOf" srcId="{492F7571-C01A-4AE9-A2D3-39FAAF1312A7}" destId="{2D8604F0-5F81-471A-BF18-06EE3F95E1E1}" srcOrd="1" destOrd="0" presId="urn:microsoft.com/office/officeart/2005/8/layout/hierarchy1"/>
    <dgm:cxn modelId="{75FB75E8-470A-4AE0-AF42-66D1BC8EC95E}" type="presParOf" srcId="{6DF28185-23EB-4450-9E15-F65F2A020742}" destId="{63F596A7-A255-4B46-802E-0E9761C01E11}" srcOrd="1" destOrd="0" presId="urn:microsoft.com/office/officeart/2005/8/layout/hierarchy1"/>
    <dgm:cxn modelId="{50FF0D64-8DB2-45A4-A440-37AC1090DBF9}" type="presParOf" srcId="{57C9D100-CCA6-4998-8400-46A636ABAED5}" destId="{CF7CAC0B-F2C6-4AC4-AA87-A33EBBE40FB8}" srcOrd="2" destOrd="0" presId="urn:microsoft.com/office/officeart/2005/8/layout/hierarchy1"/>
    <dgm:cxn modelId="{894CAB01-6D12-4D00-B3E2-764FA4C732C1}" type="presParOf" srcId="{57C9D100-CCA6-4998-8400-46A636ABAED5}" destId="{315F7D46-541A-4592-BAE5-E9DDB0F69C58}" srcOrd="3" destOrd="0" presId="urn:microsoft.com/office/officeart/2005/8/layout/hierarchy1"/>
    <dgm:cxn modelId="{5F7312EC-C5DC-4346-B130-4DBA10C80F77}" type="presParOf" srcId="{315F7D46-541A-4592-BAE5-E9DDB0F69C58}" destId="{8D94EDAC-1EBE-4B08-A26D-4C034A1BD4D5}" srcOrd="0" destOrd="0" presId="urn:microsoft.com/office/officeart/2005/8/layout/hierarchy1"/>
    <dgm:cxn modelId="{4168B0FA-2909-4BC9-BC8F-F5AD063A4A59}" type="presParOf" srcId="{8D94EDAC-1EBE-4B08-A26D-4C034A1BD4D5}" destId="{A002E676-C631-461F-8455-4F6ADF9500AE}" srcOrd="0" destOrd="0" presId="urn:microsoft.com/office/officeart/2005/8/layout/hierarchy1"/>
    <dgm:cxn modelId="{C3E018C5-A7C8-4E97-B8B7-FC3A954DE077}" type="presParOf" srcId="{8D94EDAC-1EBE-4B08-A26D-4C034A1BD4D5}" destId="{94BCBCEF-92B3-40F6-B76F-BE77308C5BF1}" srcOrd="1" destOrd="0" presId="urn:microsoft.com/office/officeart/2005/8/layout/hierarchy1"/>
    <dgm:cxn modelId="{D21DB406-DD39-4A3E-870E-AB810355359D}" type="presParOf" srcId="{315F7D46-541A-4592-BAE5-E9DDB0F69C58}" destId="{9832C020-BE6D-4836-8D69-87D5655E46A6}" srcOrd="1" destOrd="0" presId="urn:microsoft.com/office/officeart/2005/8/layout/hierarchy1"/>
    <dgm:cxn modelId="{49692C88-2232-418D-97BD-28C0BD32ECED}" type="presParOf" srcId="{9832C020-BE6D-4836-8D69-87D5655E46A6}" destId="{8F4789DD-9C40-4A52-90C0-F76BFF6E6E3A}" srcOrd="0" destOrd="0" presId="urn:microsoft.com/office/officeart/2005/8/layout/hierarchy1"/>
    <dgm:cxn modelId="{B555F33B-15A1-4815-97A6-93A5B7619471}" type="presParOf" srcId="{9832C020-BE6D-4836-8D69-87D5655E46A6}" destId="{2E78271B-2069-4778-8447-F0372310F87D}" srcOrd="1" destOrd="0" presId="urn:microsoft.com/office/officeart/2005/8/layout/hierarchy1"/>
    <dgm:cxn modelId="{91CB7367-4303-4A5D-ABCD-B9D3DB02FB56}" type="presParOf" srcId="{2E78271B-2069-4778-8447-F0372310F87D}" destId="{3BBEA8C2-8654-49BB-9AAA-68C6EEB2177F}" srcOrd="0" destOrd="0" presId="urn:microsoft.com/office/officeart/2005/8/layout/hierarchy1"/>
    <dgm:cxn modelId="{0B3B83DC-9E9E-47B0-B158-F0983A82F120}" type="presParOf" srcId="{3BBEA8C2-8654-49BB-9AAA-68C6EEB2177F}" destId="{87097B1E-184D-4D9D-88AD-5EE02F735E5B}" srcOrd="0" destOrd="0" presId="urn:microsoft.com/office/officeart/2005/8/layout/hierarchy1"/>
    <dgm:cxn modelId="{2C2F30E9-7E3F-40AB-99AE-D1E0809B7488}" type="presParOf" srcId="{3BBEA8C2-8654-49BB-9AAA-68C6EEB2177F}" destId="{E0080E70-9AC4-4189-A88D-6CDDB656FC8F}" srcOrd="1" destOrd="0" presId="urn:microsoft.com/office/officeart/2005/8/layout/hierarchy1"/>
    <dgm:cxn modelId="{DE379500-D2FA-4BD1-993A-1E3AF4AFCA9F}" type="presParOf" srcId="{2E78271B-2069-4778-8447-F0372310F87D}" destId="{C33B20C3-8691-49C8-B2BF-8F2A43B6E6D7}" srcOrd="1" destOrd="0" presId="urn:microsoft.com/office/officeart/2005/8/layout/hierarchy1"/>
    <dgm:cxn modelId="{C205B522-9EF0-47B2-AB25-5CA8A8B339AA}" type="presParOf" srcId="{9832C020-BE6D-4836-8D69-87D5655E46A6}" destId="{7FB35D10-ED4E-43C3-AF0C-FFEC272DD518}" srcOrd="2" destOrd="0" presId="urn:microsoft.com/office/officeart/2005/8/layout/hierarchy1"/>
    <dgm:cxn modelId="{9A616A07-4791-4E0A-9121-EDFA05F13D40}" type="presParOf" srcId="{9832C020-BE6D-4836-8D69-87D5655E46A6}" destId="{4D8C72FF-2B00-4C98-9A0D-55483C6D3A4B}" srcOrd="3" destOrd="0" presId="urn:microsoft.com/office/officeart/2005/8/layout/hierarchy1"/>
    <dgm:cxn modelId="{76C0604D-B25E-4252-9516-66AC19F397EF}" type="presParOf" srcId="{4D8C72FF-2B00-4C98-9A0D-55483C6D3A4B}" destId="{8682EC70-69F7-42A2-B449-D2F2036AF90D}" srcOrd="0" destOrd="0" presId="urn:microsoft.com/office/officeart/2005/8/layout/hierarchy1"/>
    <dgm:cxn modelId="{85C2B383-4A03-4EA5-90C4-2A4142654AE2}" type="presParOf" srcId="{8682EC70-69F7-42A2-B449-D2F2036AF90D}" destId="{F6611BA2-1D06-4435-88C5-E05EFA1A72D8}" srcOrd="0" destOrd="0" presId="urn:microsoft.com/office/officeart/2005/8/layout/hierarchy1"/>
    <dgm:cxn modelId="{742D2666-4E4B-499E-A0A3-B2EEC338D1FD}" type="presParOf" srcId="{8682EC70-69F7-42A2-B449-D2F2036AF90D}" destId="{2B06CA59-7481-445F-8067-2FDC7971F3FD}" srcOrd="1" destOrd="0" presId="urn:microsoft.com/office/officeart/2005/8/layout/hierarchy1"/>
    <dgm:cxn modelId="{D2CCBF54-5200-4FD2-A32E-029891A72CAD}" type="presParOf" srcId="{4D8C72FF-2B00-4C98-9A0D-55483C6D3A4B}" destId="{7F4E3F03-506F-48C2-AC30-0453C6CE5F3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35D10-ED4E-43C3-AF0C-FFEC272DD518}">
      <dsp:nvSpPr>
        <dsp:cNvPr id="0" name=""/>
        <dsp:cNvSpPr/>
      </dsp:nvSpPr>
      <dsp:spPr>
        <a:xfrm>
          <a:off x="6836233" y="2945554"/>
          <a:ext cx="696180" cy="331318"/>
        </a:xfrm>
        <a:custGeom>
          <a:avLst/>
          <a:gdLst/>
          <a:ahLst/>
          <a:cxnLst/>
          <a:rect l="0" t="0" r="0" b="0"/>
          <a:pathLst>
            <a:path>
              <a:moveTo>
                <a:pt x="0" y="0"/>
              </a:moveTo>
              <a:lnTo>
                <a:pt x="0" y="225784"/>
              </a:lnTo>
              <a:lnTo>
                <a:pt x="696180" y="225784"/>
              </a:lnTo>
              <a:lnTo>
                <a:pt x="696180" y="33131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4789DD-9C40-4A52-90C0-F76BFF6E6E3A}">
      <dsp:nvSpPr>
        <dsp:cNvPr id="0" name=""/>
        <dsp:cNvSpPr/>
      </dsp:nvSpPr>
      <dsp:spPr>
        <a:xfrm>
          <a:off x="6140053" y="2945554"/>
          <a:ext cx="696180" cy="331318"/>
        </a:xfrm>
        <a:custGeom>
          <a:avLst/>
          <a:gdLst/>
          <a:ahLst/>
          <a:cxnLst/>
          <a:rect l="0" t="0" r="0" b="0"/>
          <a:pathLst>
            <a:path>
              <a:moveTo>
                <a:pt x="696180" y="0"/>
              </a:moveTo>
              <a:lnTo>
                <a:pt x="696180" y="225784"/>
              </a:lnTo>
              <a:lnTo>
                <a:pt x="0" y="225784"/>
              </a:lnTo>
              <a:lnTo>
                <a:pt x="0" y="33131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CAC0B-F2C6-4AC4-AA87-A33EBBE40FB8}">
      <dsp:nvSpPr>
        <dsp:cNvPr id="0" name=""/>
        <dsp:cNvSpPr/>
      </dsp:nvSpPr>
      <dsp:spPr>
        <a:xfrm>
          <a:off x="4747691" y="1890840"/>
          <a:ext cx="2088542" cy="331318"/>
        </a:xfrm>
        <a:custGeom>
          <a:avLst/>
          <a:gdLst/>
          <a:ahLst/>
          <a:cxnLst/>
          <a:rect l="0" t="0" r="0" b="0"/>
          <a:pathLst>
            <a:path>
              <a:moveTo>
                <a:pt x="0" y="0"/>
              </a:moveTo>
              <a:lnTo>
                <a:pt x="0" y="225784"/>
              </a:lnTo>
              <a:lnTo>
                <a:pt x="2088542" y="225784"/>
              </a:lnTo>
              <a:lnTo>
                <a:pt x="2088542" y="33131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3EFBD8-11CB-4562-9784-8FE532AA6650}">
      <dsp:nvSpPr>
        <dsp:cNvPr id="0" name=""/>
        <dsp:cNvSpPr/>
      </dsp:nvSpPr>
      <dsp:spPr>
        <a:xfrm>
          <a:off x="2659149" y="2945554"/>
          <a:ext cx="2088542" cy="331318"/>
        </a:xfrm>
        <a:custGeom>
          <a:avLst/>
          <a:gdLst/>
          <a:ahLst/>
          <a:cxnLst/>
          <a:rect l="0" t="0" r="0" b="0"/>
          <a:pathLst>
            <a:path>
              <a:moveTo>
                <a:pt x="0" y="0"/>
              </a:moveTo>
              <a:lnTo>
                <a:pt x="0" y="225784"/>
              </a:lnTo>
              <a:lnTo>
                <a:pt x="2088542" y="225784"/>
              </a:lnTo>
              <a:lnTo>
                <a:pt x="2088542" y="33131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68366D-7718-4006-806B-502DB49BC098}">
      <dsp:nvSpPr>
        <dsp:cNvPr id="0" name=""/>
        <dsp:cNvSpPr/>
      </dsp:nvSpPr>
      <dsp:spPr>
        <a:xfrm>
          <a:off x="2659149" y="2945554"/>
          <a:ext cx="696180" cy="331318"/>
        </a:xfrm>
        <a:custGeom>
          <a:avLst/>
          <a:gdLst/>
          <a:ahLst/>
          <a:cxnLst/>
          <a:rect l="0" t="0" r="0" b="0"/>
          <a:pathLst>
            <a:path>
              <a:moveTo>
                <a:pt x="0" y="0"/>
              </a:moveTo>
              <a:lnTo>
                <a:pt x="0" y="225784"/>
              </a:lnTo>
              <a:lnTo>
                <a:pt x="696180" y="225784"/>
              </a:lnTo>
              <a:lnTo>
                <a:pt x="696180" y="33131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AA49E5-B9E7-4FC6-AEA5-FEAFC59837A3}">
      <dsp:nvSpPr>
        <dsp:cNvPr id="0" name=""/>
        <dsp:cNvSpPr/>
      </dsp:nvSpPr>
      <dsp:spPr>
        <a:xfrm>
          <a:off x="1962968" y="2945554"/>
          <a:ext cx="696180" cy="331318"/>
        </a:xfrm>
        <a:custGeom>
          <a:avLst/>
          <a:gdLst/>
          <a:ahLst/>
          <a:cxnLst/>
          <a:rect l="0" t="0" r="0" b="0"/>
          <a:pathLst>
            <a:path>
              <a:moveTo>
                <a:pt x="696180" y="0"/>
              </a:moveTo>
              <a:lnTo>
                <a:pt x="696180" y="225784"/>
              </a:lnTo>
              <a:lnTo>
                <a:pt x="0" y="225784"/>
              </a:lnTo>
              <a:lnTo>
                <a:pt x="0" y="33131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815578-9EE5-41FF-A488-E45AC9A22ACE}">
      <dsp:nvSpPr>
        <dsp:cNvPr id="0" name=""/>
        <dsp:cNvSpPr/>
      </dsp:nvSpPr>
      <dsp:spPr>
        <a:xfrm>
          <a:off x="570607" y="2945554"/>
          <a:ext cx="2088542" cy="331318"/>
        </a:xfrm>
        <a:custGeom>
          <a:avLst/>
          <a:gdLst/>
          <a:ahLst/>
          <a:cxnLst/>
          <a:rect l="0" t="0" r="0" b="0"/>
          <a:pathLst>
            <a:path>
              <a:moveTo>
                <a:pt x="2088542" y="0"/>
              </a:moveTo>
              <a:lnTo>
                <a:pt x="2088542" y="225784"/>
              </a:lnTo>
              <a:lnTo>
                <a:pt x="0" y="225784"/>
              </a:lnTo>
              <a:lnTo>
                <a:pt x="0" y="331318"/>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6A80F8-92A1-4ADB-B20B-D1C5C034240E}">
      <dsp:nvSpPr>
        <dsp:cNvPr id="0" name=""/>
        <dsp:cNvSpPr/>
      </dsp:nvSpPr>
      <dsp:spPr>
        <a:xfrm>
          <a:off x="2659149" y="1890840"/>
          <a:ext cx="2088542" cy="331318"/>
        </a:xfrm>
        <a:custGeom>
          <a:avLst/>
          <a:gdLst/>
          <a:ahLst/>
          <a:cxnLst/>
          <a:rect l="0" t="0" r="0" b="0"/>
          <a:pathLst>
            <a:path>
              <a:moveTo>
                <a:pt x="2088542" y="0"/>
              </a:moveTo>
              <a:lnTo>
                <a:pt x="2088542" y="225784"/>
              </a:lnTo>
              <a:lnTo>
                <a:pt x="0" y="225784"/>
              </a:lnTo>
              <a:lnTo>
                <a:pt x="0" y="331318"/>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62A198-ACA8-4298-88CE-6CFB54DF8BEE}">
      <dsp:nvSpPr>
        <dsp:cNvPr id="0" name=""/>
        <dsp:cNvSpPr/>
      </dsp:nvSpPr>
      <dsp:spPr>
        <a:xfrm>
          <a:off x="4178089" y="1167445"/>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EED2522-7502-4016-BA5E-A14560E0B7C8}">
      <dsp:nvSpPr>
        <dsp:cNvPr id="0" name=""/>
        <dsp:cNvSpPr/>
      </dsp:nvSpPr>
      <dsp:spPr>
        <a:xfrm>
          <a:off x="4304667" y="1287694"/>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PLD</a:t>
          </a:r>
          <a:endParaRPr lang="en-US" sz="2100" kern="1200" dirty="0"/>
        </a:p>
      </dsp:txBody>
      <dsp:txXfrm>
        <a:off x="4325855" y="1308882"/>
        <a:ext cx="1096828" cy="681019"/>
      </dsp:txXfrm>
    </dsp:sp>
    <dsp:sp modelId="{9EBC0BAB-BE29-4EDB-BD8C-1B81A846E95E}">
      <dsp:nvSpPr>
        <dsp:cNvPr id="0" name=""/>
        <dsp:cNvSpPr/>
      </dsp:nvSpPr>
      <dsp:spPr>
        <a:xfrm>
          <a:off x="2089546" y="2222159"/>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BE4B7F5-BDA0-4AB0-8A2D-8A2F7B59247A}">
      <dsp:nvSpPr>
        <dsp:cNvPr id="0" name=""/>
        <dsp:cNvSpPr/>
      </dsp:nvSpPr>
      <dsp:spPr>
        <a:xfrm>
          <a:off x="2216125" y="2342408"/>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SPLD </a:t>
          </a:r>
          <a:endParaRPr lang="en-US" sz="2100" kern="1200" dirty="0"/>
        </a:p>
      </dsp:txBody>
      <dsp:txXfrm>
        <a:off x="2237313" y="2363596"/>
        <a:ext cx="1096828" cy="681019"/>
      </dsp:txXfrm>
    </dsp:sp>
    <dsp:sp modelId="{2BE6F0A9-B987-4683-A3B1-DC7B09145657}">
      <dsp:nvSpPr>
        <dsp:cNvPr id="0" name=""/>
        <dsp:cNvSpPr/>
      </dsp:nvSpPr>
      <dsp:spPr>
        <a:xfrm>
          <a:off x="1004" y="3276873"/>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09D97A-7650-4B03-9FA4-D39BE6D25E90}">
      <dsp:nvSpPr>
        <dsp:cNvPr id="0" name=""/>
        <dsp:cNvSpPr/>
      </dsp:nvSpPr>
      <dsp:spPr>
        <a:xfrm>
          <a:off x="127582" y="3397122"/>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ROM</a:t>
          </a:r>
          <a:endParaRPr lang="en-US" sz="2100" kern="1200" dirty="0"/>
        </a:p>
      </dsp:txBody>
      <dsp:txXfrm>
        <a:off x="148770" y="3418310"/>
        <a:ext cx="1096828" cy="681019"/>
      </dsp:txXfrm>
    </dsp:sp>
    <dsp:sp modelId="{4B0DACF3-CE72-4831-B394-100DE20DF955}">
      <dsp:nvSpPr>
        <dsp:cNvPr id="0" name=""/>
        <dsp:cNvSpPr/>
      </dsp:nvSpPr>
      <dsp:spPr>
        <a:xfrm>
          <a:off x="1393366" y="3276873"/>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268745-A5F1-47F0-9ED1-78958D39EF35}">
      <dsp:nvSpPr>
        <dsp:cNvPr id="0" name=""/>
        <dsp:cNvSpPr/>
      </dsp:nvSpPr>
      <dsp:spPr>
        <a:xfrm>
          <a:off x="1519944" y="3397122"/>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PLA</a:t>
          </a:r>
          <a:endParaRPr lang="en-US" sz="2100" kern="1200" dirty="0"/>
        </a:p>
      </dsp:txBody>
      <dsp:txXfrm>
        <a:off x="1541132" y="3418310"/>
        <a:ext cx="1096828" cy="681019"/>
      </dsp:txXfrm>
    </dsp:sp>
    <dsp:sp modelId="{D397C602-C250-4975-848D-EE4C1210C4C8}">
      <dsp:nvSpPr>
        <dsp:cNvPr id="0" name=""/>
        <dsp:cNvSpPr/>
      </dsp:nvSpPr>
      <dsp:spPr>
        <a:xfrm>
          <a:off x="2785727" y="3276873"/>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A5BAFDF-0BB0-426E-A931-E632BB5306FD}">
      <dsp:nvSpPr>
        <dsp:cNvPr id="0" name=""/>
        <dsp:cNvSpPr/>
      </dsp:nvSpPr>
      <dsp:spPr>
        <a:xfrm>
          <a:off x="2912305" y="3397122"/>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PAL</a:t>
          </a:r>
          <a:endParaRPr lang="en-US" sz="2100" kern="1200" dirty="0"/>
        </a:p>
      </dsp:txBody>
      <dsp:txXfrm>
        <a:off x="2933493" y="3418310"/>
        <a:ext cx="1096828" cy="681019"/>
      </dsp:txXfrm>
    </dsp:sp>
    <dsp:sp modelId="{D4BE05A4-D4EC-4F3F-B448-F1C82103D849}">
      <dsp:nvSpPr>
        <dsp:cNvPr id="0" name=""/>
        <dsp:cNvSpPr/>
      </dsp:nvSpPr>
      <dsp:spPr>
        <a:xfrm>
          <a:off x="4178089" y="3276873"/>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8604F0-5F81-471A-BF18-06EE3F95E1E1}">
      <dsp:nvSpPr>
        <dsp:cNvPr id="0" name=""/>
        <dsp:cNvSpPr/>
      </dsp:nvSpPr>
      <dsp:spPr>
        <a:xfrm>
          <a:off x="4304667" y="3397122"/>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GAL</a:t>
          </a:r>
          <a:endParaRPr lang="en-US" sz="2100" kern="1200" dirty="0"/>
        </a:p>
      </dsp:txBody>
      <dsp:txXfrm>
        <a:off x="4325855" y="3418310"/>
        <a:ext cx="1096828" cy="681019"/>
      </dsp:txXfrm>
    </dsp:sp>
    <dsp:sp modelId="{A002E676-C631-461F-8455-4F6ADF9500AE}">
      <dsp:nvSpPr>
        <dsp:cNvPr id="0" name=""/>
        <dsp:cNvSpPr/>
      </dsp:nvSpPr>
      <dsp:spPr>
        <a:xfrm>
          <a:off x="6266631" y="2222159"/>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BCBCEF-92B3-40F6-B76F-BE77308C5BF1}">
      <dsp:nvSpPr>
        <dsp:cNvPr id="0" name=""/>
        <dsp:cNvSpPr/>
      </dsp:nvSpPr>
      <dsp:spPr>
        <a:xfrm>
          <a:off x="6393209" y="2342408"/>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HCPLD</a:t>
          </a:r>
          <a:endParaRPr lang="en-US" sz="2100" kern="1200" dirty="0"/>
        </a:p>
      </dsp:txBody>
      <dsp:txXfrm>
        <a:off x="6414397" y="2363596"/>
        <a:ext cx="1096828" cy="681019"/>
      </dsp:txXfrm>
    </dsp:sp>
    <dsp:sp modelId="{87097B1E-184D-4D9D-88AD-5EE02F735E5B}">
      <dsp:nvSpPr>
        <dsp:cNvPr id="0" name=""/>
        <dsp:cNvSpPr/>
      </dsp:nvSpPr>
      <dsp:spPr>
        <a:xfrm>
          <a:off x="5570450" y="3276873"/>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0080E70-9AC4-4189-A88D-6CDDB656FC8F}">
      <dsp:nvSpPr>
        <dsp:cNvPr id="0" name=""/>
        <dsp:cNvSpPr/>
      </dsp:nvSpPr>
      <dsp:spPr>
        <a:xfrm>
          <a:off x="5697029" y="3397122"/>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CPLD</a:t>
          </a:r>
          <a:endParaRPr lang="en-US" sz="2100" kern="1200" dirty="0"/>
        </a:p>
      </dsp:txBody>
      <dsp:txXfrm>
        <a:off x="5718217" y="3418310"/>
        <a:ext cx="1096828" cy="681019"/>
      </dsp:txXfrm>
    </dsp:sp>
    <dsp:sp modelId="{F6611BA2-1D06-4435-88C5-E05EFA1A72D8}">
      <dsp:nvSpPr>
        <dsp:cNvPr id="0" name=""/>
        <dsp:cNvSpPr/>
      </dsp:nvSpPr>
      <dsp:spPr>
        <a:xfrm>
          <a:off x="6962812" y="3276873"/>
          <a:ext cx="1139204" cy="723395"/>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B06CA59-7481-445F-8067-2FDC7971F3FD}">
      <dsp:nvSpPr>
        <dsp:cNvPr id="0" name=""/>
        <dsp:cNvSpPr/>
      </dsp:nvSpPr>
      <dsp:spPr>
        <a:xfrm>
          <a:off x="7089390" y="3397122"/>
          <a:ext cx="1139204" cy="723395"/>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FPGA</a:t>
          </a:r>
          <a:endParaRPr lang="en-US" sz="2100" kern="1200" dirty="0"/>
        </a:p>
      </dsp:txBody>
      <dsp:txXfrm>
        <a:off x="7110578" y="3418310"/>
        <a:ext cx="1096828" cy="6810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hangingPunct="0">
              <a:defRPr sz="1200" b="1">
                <a:latin typeface="Times New Roman" charset="0"/>
                <a:cs typeface="Arial" charset="0"/>
              </a:defRPr>
            </a:lvl1pPr>
          </a:lstStyle>
          <a:p>
            <a:pPr>
              <a:defRPr/>
            </a:pPr>
            <a:endParaRPr lang="en-US"/>
          </a:p>
        </p:txBody>
      </p:sp>
      <p:sp>
        <p:nvSpPr>
          <p:cNvPr id="2355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rtl="0" eaLnBrk="0" hangingPunct="0">
              <a:defRPr sz="1200" b="1">
                <a:latin typeface="Times New Roman" charset="0"/>
                <a:cs typeface="Arial" charset="0"/>
              </a:defRPr>
            </a:lvl1pPr>
          </a:lstStyle>
          <a:p>
            <a:pPr>
              <a:defRPr/>
            </a:pPr>
            <a:endParaRPr lang="en-US"/>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hangingPunct="0">
              <a:defRPr sz="1200" b="1">
                <a:latin typeface="Times New Roman" charset="0"/>
                <a:cs typeface="Arial" charset="0"/>
              </a:defRPr>
            </a:lvl1pPr>
          </a:lstStyle>
          <a:p>
            <a:pPr>
              <a:defRPr/>
            </a:pPr>
            <a:endParaRPr lang="en-US"/>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rtl="0" eaLnBrk="0" hangingPunct="0">
              <a:defRPr sz="1200" b="1">
                <a:latin typeface="Times New Roman" charset="0"/>
                <a:cs typeface="Times New Roman" charset="0"/>
              </a:defRPr>
            </a:lvl1pPr>
          </a:lstStyle>
          <a:p>
            <a:pPr>
              <a:defRPr/>
            </a:pPr>
            <a:fld id="{6A06D0DB-7ED4-49DB-B8EA-D8BE2A8F67AD}" type="slidenum">
              <a:rPr lang="ar-SA"/>
              <a:pPr>
                <a:defRPr/>
              </a:pPr>
              <a:t>‹#›</a:t>
            </a:fld>
            <a:endParaRPr lang="en-US">
              <a:cs typeface="Arial" charset="0"/>
            </a:endParaRPr>
          </a:p>
        </p:txBody>
      </p:sp>
    </p:spTree>
    <p:extLst>
      <p:ext uri="{BB962C8B-B14F-4D97-AF65-F5344CB8AC3E}">
        <p14:creationId xmlns:p14="http://schemas.microsoft.com/office/powerpoint/2010/main" val="2433389060"/>
      </p:ext>
    </p:extLst>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r" rtl="1"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r" rtl="1"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E43B3CA5-D56E-440D-AA0E-E48835D6676A}" type="slidenum">
              <a:rPr lang="ar-SA" smtClean="0">
                <a:latin typeface="Times New Roman" pitchFamily="18" charset="0"/>
                <a:cs typeface="Times New Roman" pitchFamily="18" charset="0"/>
              </a:rPr>
              <a:pPr/>
              <a:t>1</a:t>
            </a:fld>
            <a:endParaRPr lang="en-US" smtClean="0">
              <a:latin typeface="Times New Roman" pitchFamily="18" charset="0"/>
              <a:cs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E0B9070-2221-4CBF-8057-424CEB6167E9}" type="slidenum">
              <a:rPr lang="en-US" b="0" smtClean="0"/>
              <a:pPr eaLnBrk="1" hangingPunct="1"/>
              <a:t>22</a:t>
            </a:fld>
            <a:endParaRPr lang="en-US" b="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7DC6E53-FFC9-423D-A88F-6A6CC91EC58D}" type="slidenum">
              <a:rPr lang="en-US" b="0" smtClean="0"/>
              <a:pPr eaLnBrk="1" hangingPunct="1"/>
              <a:t>23</a:t>
            </a:fld>
            <a:endParaRPr lang="en-US" b="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86536B5-BB16-4FB0-8E11-464CB1FC185F}" type="slidenum">
              <a:rPr lang="en-US" b="0" smtClean="0"/>
              <a:pPr eaLnBrk="1" hangingPunct="1"/>
              <a:t>24</a:t>
            </a:fld>
            <a:endParaRPr lang="en-US" b="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C532E80-0963-4ACE-BC5D-BB047C4778EE}" type="slidenum">
              <a:rPr lang="en-US" b="0" smtClean="0"/>
              <a:pPr eaLnBrk="1" hangingPunct="1"/>
              <a:t>25</a:t>
            </a:fld>
            <a:endParaRPr lang="en-US" b="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7D6F455-869C-4360-BB71-3BDED256FE6D}" type="slidenum">
              <a:rPr lang="en-US" b="0" smtClean="0"/>
              <a:pPr eaLnBrk="1" hangingPunct="1"/>
              <a:t>26</a:t>
            </a:fld>
            <a:endParaRPr lang="en-US" b="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8E373AF-679D-4C3E-B0CF-D5394EE318AC}" type="slidenum">
              <a:rPr lang="en-US" b="0" smtClean="0"/>
              <a:pPr eaLnBrk="1" hangingPunct="1"/>
              <a:t>27</a:t>
            </a:fld>
            <a:endParaRPr lang="en-US" b="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6938838-776F-43A4-9B5C-D0AD40B30765}" type="slidenum">
              <a:rPr lang="en-US" b="0" smtClean="0"/>
              <a:pPr eaLnBrk="1" hangingPunct="1"/>
              <a:t>28</a:t>
            </a:fld>
            <a:endParaRPr lang="en-US" b="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4FF55E4-F962-4786-B7FE-2A22A8F0C62F}" type="slidenum">
              <a:rPr lang="en-US" b="0" smtClean="0"/>
              <a:pPr eaLnBrk="1" hangingPunct="1"/>
              <a:t>29</a:t>
            </a:fld>
            <a:endParaRPr lang="en-US" b="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DC1F0D6-E886-4F4E-914F-F13DD44A7473}" type="slidenum">
              <a:rPr lang="en-US" b="0" smtClean="0"/>
              <a:pPr eaLnBrk="1" hangingPunct="1"/>
              <a:t>30</a:t>
            </a:fld>
            <a:endParaRPr lang="en-US" b="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B6ED475-E621-4A77-9152-1A0CC7394785}" type="slidenum">
              <a:rPr lang="en-US" b="0" smtClean="0"/>
              <a:pPr eaLnBrk="1" hangingPunct="1"/>
              <a:t>31</a:t>
            </a:fld>
            <a:endParaRPr lang="en-US" b="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p:spPr>
        <p:txBody>
          <a:bodyPr/>
          <a:lstStyle/>
          <a:p>
            <a:endParaRPr lang="en-US" smtClean="0">
              <a:latin typeface="Times New Roman" pitchFamily="18" charset="0"/>
              <a:cs typeface="Arial" pitchFamily="34" charset="0"/>
            </a:endParaRPr>
          </a:p>
        </p:txBody>
      </p:sp>
      <p:sp>
        <p:nvSpPr>
          <p:cNvPr id="113668"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ED4DBAF3-4D56-45A6-846C-C3A2F4296D3E}" type="slidenum">
              <a:rPr lang="en-US" smtClean="0">
                <a:latin typeface="Times New Roman" pitchFamily="18" charset="0"/>
                <a:cs typeface="Times New Roman" pitchFamily="18" charset="0"/>
              </a:rPr>
              <a:pPr/>
              <a:t>7</a:t>
            </a:fld>
            <a:endParaRPr lang="en-US" smtClean="0">
              <a:latin typeface="Times New Roman" pitchFamily="18" charset="0"/>
              <a:cs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2308B1B-1834-4669-ABFB-DAE8AF5B2D6C}" type="slidenum">
              <a:rPr lang="en-US" b="0" smtClean="0"/>
              <a:pPr eaLnBrk="1" hangingPunct="1"/>
              <a:t>32</a:t>
            </a:fld>
            <a:endParaRPr lang="en-US" b="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8BAD638-992A-4047-8000-FA8210005246}" type="slidenum">
              <a:rPr lang="en-US" b="0" smtClean="0"/>
              <a:pPr eaLnBrk="1" hangingPunct="1"/>
              <a:t>33</a:t>
            </a:fld>
            <a:endParaRPr lang="en-US" b="0"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9EEE8D2-58DE-4885-A5ED-31FA4CF1B79C}" type="slidenum">
              <a:rPr lang="en-US" b="0" smtClean="0"/>
              <a:pPr eaLnBrk="1" hangingPunct="1"/>
              <a:t>34</a:t>
            </a:fld>
            <a:endParaRPr lang="en-US" b="0"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89C5C25-9E94-4610-8831-8E15874F1D8C}" type="slidenum">
              <a:rPr lang="en-US" b="0" smtClean="0"/>
              <a:pPr eaLnBrk="1" hangingPunct="1"/>
              <a:t>35</a:t>
            </a:fld>
            <a:endParaRPr lang="en-US" b="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6FDC122-F9D7-4A55-8F7C-C1016925769B}" type="slidenum">
              <a:rPr lang="en-US" b="0" smtClean="0"/>
              <a:pPr eaLnBrk="1" hangingPunct="1"/>
              <a:t>36</a:t>
            </a:fld>
            <a:endParaRPr lang="en-US" b="0"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B157D28-BDD8-438B-8B35-26F57D4DDC35}" type="slidenum">
              <a:rPr lang="en-US" b="0" smtClean="0"/>
              <a:pPr eaLnBrk="1" hangingPunct="1"/>
              <a:t>37</a:t>
            </a:fld>
            <a:endParaRPr lang="en-US" b="0"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CAE895C-37DC-482C-B9E3-8F0200750991}" type="slidenum">
              <a:rPr lang="en-US" b="0" smtClean="0"/>
              <a:pPr eaLnBrk="1" hangingPunct="1"/>
              <a:t>38</a:t>
            </a:fld>
            <a:endParaRPr lang="en-US" b="0"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D44BB5D-5E37-4D5C-B012-440AF8DAAC01}" type="slidenum">
              <a:rPr lang="en-US" b="0" smtClean="0"/>
              <a:pPr eaLnBrk="1" hangingPunct="1"/>
              <a:t>39</a:t>
            </a:fld>
            <a:endParaRPr lang="en-US" b="0"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1679C54-45CE-4E67-B54E-889810633D12}" type="slidenum">
              <a:rPr lang="en-US" b="0" smtClean="0"/>
              <a:pPr eaLnBrk="1" hangingPunct="1"/>
              <a:t>40</a:t>
            </a:fld>
            <a:endParaRPr lang="en-US" b="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0D775C5D-E5A8-4172-A48D-CEC33E867F09}" type="slidenum">
              <a:rPr lang="ar-SA" smtClean="0">
                <a:latin typeface="Times New Roman" pitchFamily="18" charset="0"/>
                <a:cs typeface="Times New Roman" pitchFamily="18" charset="0"/>
              </a:rPr>
              <a:pPr/>
              <a:t>46</a:t>
            </a:fld>
            <a:endParaRPr lang="en-US" smtClean="0">
              <a:latin typeface="Times New Roman" pitchFamily="18" charset="0"/>
              <a:cs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p:spPr>
        <p:txBody>
          <a:bodyPr/>
          <a:lstStyle/>
          <a:p>
            <a:endParaRPr lang="en-US" smtClean="0">
              <a:latin typeface="Times New Roman" pitchFamily="18" charset="0"/>
              <a:cs typeface="Arial" pitchFamily="34" charset="0"/>
            </a:endParaRPr>
          </a:p>
        </p:txBody>
      </p:sp>
      <p:sp>
        <p:nvSpPr>
          <p:cNvPr id="114692"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8B39CABE-3171-491B-9974-B31E55019AF1}" type="slidenum">
              <a:rPr lang="en-US" smtClean="0">
                <a:latin typeface="Times New Roman" pitchFamily="18" charset="0"/>
                <a:cs typeface="Times New Roman" pitchFamily="18" charset="0"/>
              </a:rPr>
              <a:pPr/>
              <a:t>9</a:t>
            </a:fld>
            <a:endParaRPr lang="en-US" smtClean="0">
              <a:latin typeface="Times New Roman" pitchFamily="18" charset="0"/>
              <a:cs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26F8F91B-4D8A-4A20-B811-9C80F3A515E1}" type="slidenum">
              <a:rPr lang="ar-SA" smtClean="0">
                <a:latin typeface="Times New Roman" pitchFamily="18" charset="0"/>
                <a:cs typeface="Times New Roman" pitchFamily="18" charset="0"/>
              </a:rPr>
              <a:pPr/>
              <a:t>47</a:t>
            </a:fld>
            <a:endParaRPr lang="en-US" smtClean="0">
              <a:latin typeface="Times New Roman" pitchFamily="18" charset="0"/>
              <a:cs typeface="Times New Roman"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E780A23-49EC-49E9-81B4-4C1AE4C35484}" type="slidenum">
              <a:rPr lang="en-US" b="0" smtClean="0"/>
              <a:pPr eaLnBrk="1" hangingPunct="1"/>
              <a:t>48</a:t>
            </a:fld>
            <a:endParaRPr lang="en-US" b="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93C2DAAF-3081-49AA-819C-3B8C00EFF413}" type="slidenum">
              <a:rPr lang="ar-SA" smtClean="0">
                <a:latin typeface="Times New Roman" pitchFamily="18" charset="0"/>
                <a:cs typeface="Times New Roman" pitchFamily="18" charset="0"/>
              </a:rPr>
              <a:pPr/>
              <a:t>50</a:t>
            </a:fld>
            <a:endParaRPr lang="en-US" smtClean="0">
              <a:latin typeface="Times New Roman" pitchFamily="18" charset="0"/>
              <a:cs typeface="Times New Roman"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A4C1DB9E-EB4E-46EB-849B-21FEBC2117AC}" type="slidenum">
              <a:rPr lang="ar-SA" smtClean="0">
                <a:latin typeface="Times New Roman" pitchFamily="18" charset="0"/>
                <a:cs typeface="Times New Roman" pitchFamily="18" charset="0"/>
              </a:rPr>
              <a:pPr/>
              <a:t>54</a:t>
            </a:fld>
            <a:endParaRPr lang="en-US" smtClean="0">
              <a:latin typeface="Times New Roman" pitchFamily="18" charset="0"/>
              <a:cs typeface="Times New Roman"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A66DDBF1-6E74-493E-B2D4-3DBE0F048D9A}" type="slidenum">
              <a:rPr lang="ar-SA" smtClean="0">
                <a:latin typeface="Times New Roman" pitchFamily="18" charset="0"/>
                <a:cs typeface="Times New Roman" pitchFamily="18" charset="0"/>
              </a:rPr>
              <a:pPr/>
              <a:t>55</a:t>
            </a:fld>
            <a:endParaRPr lang="en-US" smtClean="0">
              <a:latin typeface="Times New Roman" pitchFamily="18" charset="0"/>
              <a:cs typeface="Times New Roman"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0154245B-17F6-4F6B-AD27-37DCC6AFCF11}" type="slidenum">
              <a:rPr lang="ar-SA" smtClean="0">
                <a:latin typeface="Times New Roman" pitchFamily="18" charset="0"/>
                <a:cs typeface="Times New Roman" pitchFamily="18" charset="0"/>
              </a:rPr>
              <a:pPr/>
              <a:t>56</a:t>
            </a:fld>
            <a:endParaRPr lang="en-US" smtClean="0">
              <a:latin typeface="Times New Roman" pitchFamily="18" charset="0"/>
              <a:cs typeface="Times New Roman"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FDAA206D-781B-4AEA-8E17-B2CFFBB80923}" type="slidenum">
              <a:rPr lang="ar-SA" smtClean="0">
                <a:latin typeface="Times New Roman" pitchFamily="18" charset="0"/>
                <a:cs typeface="Times New Roman" pitchFamily="18" charset="0"/>
              </a:rPr>
              <a:pPr/>
              <a:t>57</a:t>
            </a:fld>
            <a:endParaRPr lang="en-US" smtClean="0">
              <a:latin typeface="Times New Roman" pitchFamily="18" charset="0"/>
              <a:cs typeface="Times New Roman"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20BDA163-F7AA-474B-A81F-7CACC883A2DF}" type="slidenum">
              <a:rPr lang="ar-SA" smtClean="0">
                <a:latin typeface="Times New Roman" pitchFamily="18" charset="0"/>
                <a:cs typeface="Times New Roman" pitchFamily="18" charset="0"/>
              </a:rPr>
              <a:pPr/>
              <a:t>58</a:t>
            </a:fld>
            <a:endParaRPr lang="en-US" smtClean="0">
              <a:latin typeface="Times New Roman" pitchFamily="18" charset="0"/>
              <a:cs typeface="Times New Roman"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E1A7E0DE-0ACB-4BE8-8ECC-A39922D4EE5E}" type="slidenum">
              <a:rPr lang="ar-SA" smtClean="0">
                <a:latin typeface="Times New Roman" pitchFamily="18" charset="0"/>
                <a:cs typeface="Times New Roman" pitchFamily="18" charset="0"/>
              </a:rPr>
              <a:pPr/>
              <a:t>59</a:t>
            </a:fld>
            <a:endParaRPr lang="en-US" smtClean="0">
              <a:latin typeface="Times New Roman" pitchFamily="18" charset="0"/>
              <a:cs typeface="Times New Roman"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2A80186-FBB0-4DCE-8407-6461BF2CBD7C}" type="slidenum">
              <a:rPr lang="en-US" b="0" smtClean="0"/>
              <a:pPr eaLnBrk="1" hangingPunct="1"/>
              <a:t>60</a:t>
            </a:fld>
            <a:endParaRPr lang="en-US" b="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p:spPr>
        <p:txBody>
          <a:bodyPr/>
          <a:lstStyle/>
          <a:p>
            <a:endParaRPr lang="en-US" smtClean="0">
              <a:latin typeface="Times New Roman" pitchFamily="18" charset="0"/>
              <a:cs typeface="Arial" pitchFamily="34" charset="0"/>
            </a:endParaRPr>
          </a:p>
        </p:txBody>
      </p:sp>
      <p:sp>
        <p:nvSpPr>
          <p:cNvPr id="115716"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A0D31482-91C8-4AA8-836E-4C18695939CB}" type="slidenum">
              <a:rPr lang="en-US" smtClean="0">
                <a:latin typeface="Times New Roman" pitchFamily="18" charset="0"/>
                <a:cs typeface="Times New Roman" pitchFamily="18" charset="0"/>
              </a:rPr>
              <a:pPr/>
              <a:t>10</a:t>
            </a:fld>
            <a:endParaRPr lang="en-US" smtClean="0">
              <a:latin typeface="Times New Roman" pitchFamily="18" charset="0"/>
              <a:cs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EC5663F-8333-47CD-8D09-AF73A52D4821}" type="slidenum">
              <a:rPr lang="en-US" b="0" smtClean="0"/>
              <a:pPr eaLnBrk="1" hangingPunct="1"/>
              <a:t>61</a:t>
            </a:fld>
            <a:endParaRPr lang="en-US" b="0"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FBE74D-806C-4443-8E72-08B49806879E}" type="slidenum">
              <a:rPr lang="en-US" b="0" smtClean="0"/>
              <a:pPr eaLnBrk="1" hangingPunct="1"/>
              <a:t>64</a:t>
            </a:fld>
            <a:endParaRPr lang="en-US" b="0"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92B85235-2230-4547-B0F8-2482CCE18A36}" type="slidenum">
              <a:rPr lang="ar-SA" smtClean="0">
                <a:latin typeface="Times New Roman" pitchFamily="18" charset="0"/>
                <a:cs typeface="Times New Roman" pitchFamily="18" charset="0"/>
              </a:rPr>
              <a:pPr/>
              <a:t>67</a:t>
            </a:fld>
            <a:endParaRPr lang="en-US" smtClean="0">
              <a:latin typeface="Times New Roman" pitchFamily="18" charset="0"/>
              <a:cs typeface="Times New Roman"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7F61F03-5013-4EF2-BD25-A96204612DEC}" type="slidenum">
              <a:rPr lang="en-US" b="0" smtClean="0"/>
              <a:pPr eaLnBrk="1" hangingPunct="1"/>
              <a:t>68</a:t>
            </a:fld>
            <a:endParaRPr lang="en-US" b="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C88C68C4-1238-4ED3-AE66-21DDF34A038C}" type="slidenum">
              <a:rPr lang="ar-SA" smtClean="0">
                <a:latin typeface="Times New Roman" pitchFamily="18" charset="0"/>
                <a:cs typeface="Times New Roman" pitchFamily="18" charset="0"/>
              </a:rPr>
              <a:pPr/>
              <a:t>74</a:t>
            </a:fld>
            <a:endParaRPr lang="en-US" smtClean="0">
              <a:latin typeface="Times New Roman" pitchFamily="18" charset="0"/>
              <a:cs typeface="Times New Roman"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8D2944D6-2945-463D-827B-F7E124FDE47E}" type="slidenum">
              <a:rPr lang="ar-SA" smtClean="0">
                <a:latin typeface="Times New Roman" pitchFamily="18" charset="0"/>
                <a:cs typeface="Times New Roman" pitchFamily="18" charset="0"/>
              </a:rPr>
              <a:pPr/>
              <a:t>75</a:t>
            </a:fld>
            <a:endParaRPr lang="en-US" smtClean="0">
              <a:latin typeface="Times New Roman" pitchFamily="18" charset="0"/>
              <a:cs typeface="Times New Roman"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1BE26EBE-FE43-4517-85E4-E39C63A34778}" type="slidenum">
              <a:rPr lang="ar-SA" smtClean="0">
                <a:latin typeface="Times New Roman" pitchFamily="18" charset="0"/>
                <a:cs typeface="Times New Roman" pitchFamily="18" charset="0"/>
              </a:rPr>
              <a:pPr/>
              <a:t>76</a:t>
            </a:fld>
            <a:endParaRPr lang="en-US" smtClean="0">
              <a:latin typeface="Times New Roman" pitchFamily="18" charset="0"/>
              <a:cs typeface="Times New Roman"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E7080D5-A491-4CED-9E0A-6ACD56467476}" type="slidenum">
              <a:rPr lang="en-US" b="0" smtClean="0"/>
              <a:pPr eaLnBrk="1" hangingPunct="1"/>
              <a:t>78</a:t>
            </a:fld>
            <a:endParaRPr lang="en-US" b="0"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p:spPr>
        <p:txBody>
          <a:bodyPr/>
          <a:lstStyle/>
          <a:p>
            <a:endParaRPr lang="en-US" smtClean="0">
              <a:latin typeface="Times New Roman" pitchFamily="18" charset="0"/>
              <a:cs typeface="Arial" pitchFamily="34" charset="0"/>
            </a:endParaRPr>
          </a:p>
        </p:txBody>
      </p:sp>
      <p:sp>
        <p:nvSpPr>
          <p:cNvPr id="116740"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9A90832C-3A02-4060-B906-88A01270F61A}" type="slidenum">
              <a:rPr lang="en-US" smtClean="0">
                <a:latin typeface="Times New Roman" pitchFamily="18" charset="0"/>
                <a:cs typeface="Times New Roman" pitchFamily="18" charset="0"/>
              </a:rPr>
              <a:pPr/>
              <a:t>11</a:t>
            </a:fld>
            <a:endParaRPr lang="en-US"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EEBE2D1A-0E2E-4F97-A16B-929DC14E8B69}" type="slidenum">
              <a:rPr lang="ar-SA" smtClean="0">
                <a:latin typeface="Times New Roman" pitchFamily="18" charset="0"/>
                <a:cs typeface="Times New Roman" pitchFamily="18" charset="0"/>
              </a:rPr>
              <a:pPr/>
              <a:t>13</a:t>
            </a:fld>
            <a:endParaRPr lang="en-US" smtClean="0">
              <a:latin typeface="Times New Roman" pitchFamily="18" charset="0"/>
              <a:cs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fld id="{B195BA08-1800-4327-A930-F62BC24BC5CC}" type="slidenum">
              <a:rPr lang="ar-SA" smtClean="0">
                <a:latin typeface="Times New Roman" pitchFamily="18" charset="0"/>
                <a:cs typeface="Times New Roman" pitchFamily="18" charset="0"/>
              </a:rPr>
              <a:pPr/>
              <a:t>15</a:t>
            </a:fld>
            <a:endParaRPr lang="en-US" smtClean="0">
              <a:latin typeface="Times New Roman" pitchFamily="18" charset="0"/>
              <a:cs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0AC6C73-ED8D-4385-9D1E-2CE85CB421CC}" type="slidenum">
              <a:rPr lang="en-US" b="0" smtClean="0"/>
              <a:pPr eaLnBrk="1" hangingPunct="1"/>
              <a:t>19</a:t>
            </a:fld>
            <a:endParaRPr lang="en-US" b="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1AAE6BC-9A80-40BD-8E23-3345D3AE3595}" type="slidenum">
              <a:rPr lang="en-US" b="0" smtClean="0"/>
              <a:pPr eaLnBrk="1" hangingPunct="1"/>
              <a:t>20</a:t>
            </a:fld>
            <a:endParaRPr lang="en-US" b="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smtClean="0">
              <a:latin typeface="Times New Roman" pitchFamily="18"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73412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0396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091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303FC459-9C08-4953-9BA0-1336967A4CDD}" type="slidenum">
              <a:rPr lang="en-US"/>
              <a:pPr>
                <a:defRPr/>
              </a:pPr>
              <a:t>‹#›</a:t>
            </a:fld>
            <a:endParaRPr lang="en-US"/>
          </a:p>
        </p:txBody>
      </p:sp>
    </p:spTree>
    <p:extLst>
      <p:ext uri="{BB962C8B-B14F-4D97-AF65-F5344CB8AC3E}">
        <p14:creationId xmlns:p14="http://schemas.microsoft.com/office/powerpoint/2010/main" val="4243662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22263" y="317500"/>
            <a:ext cx="8229600" cy="758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052513"/>
            <a:ext cx="8347075" cy="2659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98463" y="3863975"/>
            <a:ext cx="8347075"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noChangeArrowheads="1"/>
          </p:cNvSpPr>
          <p:nvPr>
            <p:ph type="sldNum" sz="quarter" idx="10"/>
          </p:nvPr>
        </p:nvSpPr>
        <p:spPr>
          <a:xfrm>
            <a:off x="8291513" y="6616700"/>
            <a:ext cx="606425" cy="152400"/>
          </a:xfrm>
          <a:prstGeom prst="rect">
            <a:avLst/>
          </a:prstGeom>
        </p:spPr>
        <p:txBody>
          <a:bodyPr/>
          <a:lstStyle>
            <a:lvl1pPr>
              <a:defRPr/>
            </a:lvl1pPr>
          </a:lstStyle>
          <a:p>
            <a:pPr>
              <a:defRPr/>
            </a:pPr>
            <a:fld id="{9A7CA17E-8262-46CE-A310-CA1147AA9724}" type="slidenum">
              <a:rPr lang="zh-TW" altLang="en-US"/>
              <a:pPr>
                <a:defRPr/>
              </a:pPr>
              <a:t>‹#›</a:t>
            </a:fld>
            <a:endParaRPr lang="en-US" altLang="zh-TW"/>
          </a:p>
        </p:txBody>
      </p:sp>
    </p:spTree>
    <p:extLst>
      <p:ext uri="{BB962C8B-B14F-4D97-AF65-F5344CB8AC3E}">
        <p14:creationId xmlns:p14="http://schemas.microsoft.com/office/powerpoint/2010/main" val="3530928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22263" y="317500"/>
            <a:ext cx="8229600" cy="758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8463" y="1052513"/>
            <a:ext cx="8347075" cy="2659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8463" y="3863975"/>
            <a:ext cx="8347075"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noChangeArrowheads="1"/>
          </p:cNvSpPr>
          <p:nvPr>
            <p:ph type="sldNum" sz="quarter" idx="10"/>
          </p:nvPr>
        </p:nvSpPr>
        <p:spPr>
          <a:xfrm>
            <a:off x="8291513" y="6616700"/>
            <a:ext cx="606425" cy="152400"/>
          </a:xfrm>
          <a:prstGeom prst="rect">
            <a:avLst/>
          </a:prstGeom>
        </p:spPr>
        <p:txBody>
          <a:bodyPr/>
          <a:lstStyle>
            <a:lvl1pPr>
              <a:defRPr/>
            </a:lvl1pPr>
          </a:lstStyle>
          <a:p>
            <a:pPr>
              <a:defRPr/>
            </a:pPr>
            <a:fld id="{C9EE1545-9861-4944-91B6-42E3A5ABD833}" type="slidenum">
              <a:rPr lang="zh-TW" altLang="en-US"/>
              <a:pPr>
                <a:defRPr/>
              </a:pPr>
              <a:t>‹#›</a:t>
            </a:fld>
            <a:endParaRPr lang="en-US" altLang="zh-TW"/>
          </a:p>
        </p:txBody>
      </p:sp>
    </p:spTree>
    <p:extLst>
      <p:ext uri="{BB962C8B-B14F-4D97-AF65-F5344CB8AC3E}">
        <p14:creationId xmlns:p14="http://schemas.microsoft.com/office/powerpoint/2010/main" val="15743202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22263" y="317500"/>
            <a:ext cx="8229600" cy="758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8463" y="1052513"/>
            <a:ext cx="8347075" cy="5472112"/>
          </a:xfrm>
        </p:spPr>
        <p:txBody>
          <a:bodyPr/>
          <a:lstStyle/>
          <a:p>
            <a:pPr lvl="0"/>
            <a:endParaRPr lang="en-US" noProof="0" smtClean="0"/>
          </a:p>
        </p:txBody>
      </p:sp>
      <p:sp>
        <p:nvSpPr>
          <p:cNvPr id="4" name="Rectangle 4"/>
          <p:cNvSpPr>
            <a:spLocks noGrp="1" noChangeArrowheads="1"/>
          </p:cNvSpPr>
          <p:nvPr>
            <p:ph type="sldNum" sz="quarter" idx="10"/>
          </p:nvPr>
        </p:nvSpPr>
        <p:spPr>
          <a:xfrm>
            <a:off x="8291513" y="6616700"/>
            <a:ext cx="606425" cy="152400"/>
          </a:xfrm>
          <a:prstGeom prst="rect">
            <a:avLst/>
          </a:prstGeom>
        </p:spPr>
        <p:txBody>
          <a:bodyPr/>
          <a:lstStyle>
            <a:lvl1pPr>
              <a:defRPr/>
            </a:lvl1pPr>
          </a:lstStyle>
          <a:p>
            <a:pPr>
              <a:defRPr/>
            </a:pPr>
            <a:fld id="{DF761130-1FA0-4ABC-B689-8D577FEE0355}" type="slidenum">
              <a:rPr lang="zh-TW" altLang="en-US"/>
              <a:pPr>
                <a:defRPr/>
              </a:pPr>
              <a:t>‹#›</a:t>
            </a:fld>
            <a:endParaRPr lang="en-US" altLang="zh-TW"/>
          </a:p>
        </p:txBody>
      </p:sp>
    </p:spTree>
    <p:extLst>
      <p:ext uri="{BB962C8B-B14F-4D97-AF65-F5344CB8AC3E}">
        <p14:creationId xmlns:p14="http://schemas.microsoft.com/office/powerpoint/2010/main" val="64372248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22263" y="317500"/>
            <a:ext cx="8229600" cy="758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8463" y="1052513"/>
            <a:ext cx="4097337" cy="5472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052513"/>
            <a:ext cx="4097338" cy="2659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63975"/>
            <a:ext cx="4097338"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sldNum" sz="quarter" idx="10"/>
          </p:nvPr>
        </p:nvSpPr>
        <p:spPr>
          <a:xfrm>
            <a:off x="8291513" y="6616700"/>
            <a:ext cx="606425" cy="152400"/>
          </a:xfrm>
          <a:prstGeom prst="rect">
            <a:avLst/>
          </a:prstGeom>
        </p:spPr>
        <p:txBody>
          <a:bodyPr/>
          <a:lstStyle>
            <a:lvl1pPr>
              <a:defRPr/>
            </a:lvl1pPr>
          </a:lstStyle>
          <a:p>
            <a:pPr>
              <a:defRPr/>
            </a:pPr>
            <a:fld id="{F9067FB2-53FC-47BE-A23E-6E776C862F87}" type="slidenum">
              <a:rPr lang="zh-TW" altLang="en-US"/>
              <a:pPr>
                <a:defRPr/>
              </a:pPr>
              <a:t>‹#›</a:t>
            </a:fld>
            <a:endParaRPr lang="en-US" altLang="zh-TW"/>
          </a:p>
        </p:txBody>
      </p:sp>
    </p:spTree>
    <p:extLst>
      <p:ext uri="{BB962C8B-B14F-4D97-AF65-F5344CB8AC3E}">
        <p14:creationId xmlns:p14="http://schemas.microsoft.com/office/powerpoint/2010/main" val="3813590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0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46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762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518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204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56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32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375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p:txStyles>
    <p:titleStyle>
      <a:lvl1pPr algn="ctr" rtl="1" eaLnBrk="0" fontAlgn="base" hangingPunct="0">
        <a:spcBef>
          <a:spcPct val="0"/>
        </a:spcBef>
        <a:spcAft>
          <a:spcPct val="0"/>
        </a:spcAft>
        <a:defRPr sz="44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Arial" charset="0"/>
          <a:cs typeface="Arial" charset="0"/>
        </a:defRPr>
      </a:lvl2pPr>
      <a:lvl3pPr algn="ctr" rtl="1" eaLnBrk="0" fontAlgn="base" hangingPunct="0">
        <a:spcBef>
          <a:spcPct val="0"/>
        </a:spcBef>
        <a:spcAft>
          <a:spcPct val="0"/>
        </a:spcAft>
        <a:defRPr sz="4400">
          <a:solidFill>
            <a:schemeClr val="tx2"/>
          </a:solidFill>
          <a:latin typeface="Arial" charset="0"/>
          <a:cs typeface="Arial" charset="0"/>
        </a:defRPr>
      </a:lvl3pPr>
      <a:lvl4pPr algn="ctr" rtl="1" eaLnBrk="0" fontAlgn="base" hangingPunct="0">
        <a:spcBef>
          <a:spcPct val="0"/>
        </a:spcBef>
        <a:spcAft>
          <a:spcPct val="0"/>
        </a:spcAft>
        <a:defRPr sz="4400">
          <a:solidFill>
            <a:schemeClr val="tx2"/>
          </a:solidFill>
          <a:latin typeface="Arial" charset="0"/>
          <a:cs typeface="Arial" charset="0"/>
        </a:defRPr>
      </a:lvl4pPr>
      <a:lvl5pPr algn="ctr" rtl="1" eaLnBrk="0" fontAlgn="base" hangingPunct="0">
        <a:spcBef>
          <a:spcPct val="0"/>
        </a:spcBef>
        <a:spcAft>
          <a:spcPct val="0"/>
        </a:spcAft>
        <a:defRPr sz="4400">
          <a:solidFill>
            <a:schemeClr val="tx2"/>
          </a:solidFill>
          <a:latin typeface="Arial" charset="0"/>
          <a:cs typeface="Arial" charset="0"/>
        </a:defRPr>
      </a:lvl5pPr>
      <a:lvl6pPr marL="457200" algn="ctr" rtl="1" fontAlgn="base">
        <a:spcBef>
          <a:spcPct val="0"/>
        </a:spcBef>
        <a:spcAft>
          <a:spcPct val="0"/>
        </a:spcAft>
        <a:defRPr sz="4400">
          <a:solidFill>
            <a:schemeClr val="tx2"/>
          </a:solidFill>
          <a:latin typeface="Arial" charset="0"/>
          <a:cs typeface="Arial" charset="0"/>
        </a:defRPr>
      </a:lvl6pPr>
      <a:lvl7pPr marL="914400" algn="ctr" rtl="1" fontAlgn="base">
        <a:spcBef>
          <a:spcPct val="0"/>
        </a:spcBef>
        <a:spcAft>
          <a:spcPct val="0"/>
        </a:spcAft>
        <a:defRPr sz="4400">
          <a:solidFill>
            <a:schemeClr val="tx2"/>
          </a:solidFill>
          <a:latin typeface="Arial" charset="0"/>
          <a:cs typeface="Arial" charset="0"/>
        </a:defRPr>
      </a:lvl7pPr>
      <a:lvl8pPr marL="1371600" algn="ctr" rtl="1" fontAlgn="base">
        <a:spcBef>
          <a:spcPct val="0"/>
        </a:spcBef>
        <a:spcAft>
          <a:spcPct val="0"/>
        </a:spcAft>
        <a:defRPr sz="4400">
          <a:solidFill>
            <a:schemeClr val="tx2"/>
          </a:solidFill>
          <a:latin typeface="Arial" charset="0"/>
          <a:cs typeface="Arial" charset="0"/>
        </a:defRPr>
      </a:lvl8pPr>
      <a:lvl9pPr marL="1828800" algn="ctr" rtl="1"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58763" y="628650"/>
            <a:ext cx="6899275" cy="1803400"/>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lnSpc>
                <a:spcPct val="87000"/>
              </a:lnSpc>
            </a:pPr>
            <a:r>
              <a:rPr lang="en-US" sz="6600" smtClean="0"/>
              <a:t>Programmable Logic Devices</a:t>
            </a:r>
            <a:endParaRPr lang="en-US" sz="5400" smtClean="0">
              <a:solidFill>
                <a:schemeClr val="tx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SPLDs </a:t>
            </a:r>
          </a:p>
        </p:txBody>
      </p:sp>
      <p:sp>
        <p:nvSpPr>
          <p:cNvPr id="3" name="Content Placeholder 2"/>
          <p:cNvSpPr>
            <a:spLocks noGrp="1"/>
          </p:cNvSpPr>
          <p:nvPr>
            <p:ph idx="1"/>
          </p:nvPr>
        </p:nvSpPr>
        <p:spPr/>
        <p:txBody>
          <a:bodyPr>
            <a:normAutofit lnSpcReduction="10000"/>
          </a:bodyPr>
          <a:lstStyle/>
          <a:p>
            <a:pPr>
              <a:defRPr/>
            </a:pPr>
            <a:r>
              <a:rPr lang="en-US" dirty="0" smtClean="0"/>
              <a:t>In ROM, the input connection matrix is hardwired and the user can only modify the output connection matrix. </a:t>
            </a:r>
          </a:p>
          <a:p>
            <a:pPr>
              <a:defRPr/>
            </a:pPr>
            <a:r>
              <a:rPr lang="en-US" dirty="0" smtClean="0"/>
              <a:t>In PAL and GAL the output connection matrix is also hardwired and the user can modify the input connection matrix. </a:t>
            </a:r>
          </a:p>
          <a:p>
            <a:pPr>
              <a:defRPr/>
            </a:pPr>
            <a:r>
              <a:rPr lang="en-US" dirty="0" smtClean="0"/>
              <a:t>In PLA the user can modify both the input connection matrix and the output connection matrix.</a:t>
            </a:r>
          </a:p>
          <a:p>
            <a:pP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HCPLDs</a:t>
            </a:r>
          </a:p>
        </p:txBody>
      </p:sp>
      <p:sp>
        <p:nvSpPr>
          <p:cNvPr id="3" name="Content Placeholder 2"/>
          <p:cNvSpPr>
            <a:spLocks noGrp="1"/>
          </p:cNvSpPr>
          <p:nvPr>
            <p:ph idx="1"/>
          </p:nvPr>
        </p:nvSpPr>
        <p:spPr/>
        <p:txBody>
          <a:bodyPr>
            <a:normAutofit fontScale="92500" lnSpcReduction="10000"/>
          </a:bodyPr>
          <a:lstStyle/>
          <a:p>
            <a:pPr>
              <a:defRPr/>
            </a:pPr>
            <a:r>
              <a:rPr lang="en-US" dirty="0" smtClean="0"/>
              <a:t>CPLD (Complex Programmable Logic Device)</a:t>
            </a:r>
          </a:p>
          <a:p>
            <a:pPr lvl="1">
              <a:defRPr/>
            </a:pPr>
            <a:r>
              <a:rPr lang="en-US" dirty="0" smtClean="0"/>
              <a:t>Lies between PALs and FPGAs in degree of complexity.</a:t>
            </a:r>
          </a:p>
          <a:p>
            <a:pPr lvl="1">
              <a:defRPr/>
            </a:pPr>
            <a:r>
              <a:rPr lang="en-US" dirty="0" smtClean="0"/>
              <a:t>Inexpensive </a:t>
            </a:r>
          </a:p>
          <a:p>
            <a:pPr>
              <a:defRPr/>
            </a:pPr>
            <a:r>
              <a:rPr lang="en-US" dirty="0" smtClean="0"/>
              <a:t>FPGA (Field-Programmable Gate Array)</a:t>
            </a:r>
          </a:p>
          <a:p>
            <a:pPr lvl="1">
              <a:defRPr/>
            </a:pPr>
            <a:r>
              <a:rPr lang="en-US" dirty="0" smtClean="0"/>
              <a:t>Truly parallel design and operation</a:t>
            </a:r>
          </a:p>
          <a:p>
            <a:pPr lvl="1">
              <a:defRPr/>
            </a:pPr>
            <a:r>
              <a:rPr lang="en-US" dirty="0" smtClean="0"/>
              <a:t>Fast turnaround design</a:t>
            </a:r>
          </a:p>
          <a:p>
            <a:pPr lvl="1">
              <a:defRPr/>
            </a:pPr>
            <a:r>
              <a:rPr lang="en-US" dirty="0" smtClean="0"/>
              <a:t>Array of logic cells surrounded by programmable I/O blocks</a:t>
            </a:r>
          </a:p>
          <a:p>
            <a:pPr lvl="1">
              <a:defRPr/>
            </a:pPr>
            <a:endParaRPr lang="en-US" dirty="0" smtClean="0"/>
          </a:p>
          <a:p>
            <a:pPr lvl="1">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914400" y="228600"/>
            <a:ext cx="8229600" cy="914400"/>
          </a:xfrm>
        </p:spPr>
        <p:txBody>
          <a:bodyPr/>
          <a:lstStyle/>
          <a:p>
            <a:pPr eaLnBrk="1" hangingPunct="1"/>
            <a:r>
              <a:rPr lang="en-US" altLang="en-US" b="1" smtClean="0"/>
              <a:t>General structure of PLDs.</a:t>
            </a:r>
            <a:endParaRPr lang="en-US" smtClean="0"/>
          </a:p>
        </p:txBody>
      </p:sp>
      <p:pic>
        <p:nvPicPr>
          <p:cNvPr id="20483" name="Picture 5" descr="giv52503_0548"/>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19125" y="1708150"/>
            <a:ext cx="7986713" cy="3411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sng">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4" name="Rectangle 7"/>
          <p:cNvSpPr>
            <a:spLocks noChangeArrowheads="1"/>
          </p:cNvSpPr>
          <p:nvPr/>
        </p:nvSpPr>
        <p:spPr bwMode="auto">
          <a:xfrm>
            <a:off x="3395663" y="2867025"/>
            <a:ext cx="1404937"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85" name="Rectangle 8"/>
          <p:cNvSpPr>
            <a:spLocks noChangeArrowheads="1"/>
          </p:cNvSpPr>
          <p:nvPr/>
        </p:nvSpPr>
        <p:spPr bwMode="auto">
          <a:xfrm>
            <a:off x="6062663" y="2876550"/>
            <a:ext cx="1404937"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Programmable Logic Organization</a:t>
            </a:r>
          </a:p>
        </p:txBody>
      </p:sp>
      <p:sp>
        <p:nvSpPr>
          <p:cNvPr id="21507" name="Rectangle 3"/>
          <p:cNvSpPr>
            <a:spLocks noGrp="1" noChangeArrowheads="1"/>
          </p:cNvSpPr>
          <p:nvPr>
            <p:ph type="body" idx="1"/>
          </p:nvPr>
        </p:nvSpPr>
        <p:spPr>
          <a:xfrm>
            <a:off x="457200" y="1600200"/>
            <a:ext cx="8229600" cy="1039813"/>
          </a:xfrm>
        </p:spPr>
        <p:txBody>
          <a:bodyPr/>
          <a:lstStyle/>
          <a:p>
            <a:pPr eaLnBrk="1" hangingPunct="1">
              <a:lnSpc>
                <a:spcPct val="85000"/>
              </a:lnSpc>
            </a:pPr>
            <a:r>
              <a:rPr lang="en-US" sz="2000" b="1" smtClean="0"/>
              <a:t>Pre-fabricated building block of many AND/OR gates (or NOR, NAND)</a:t>
            </a:r>
          </a:p>
          <a:p>
            <a:pPr eaLnBrk="1" hangingPunct="1">
              <a:lnSpc>
                <a:spcPct val="85000"/>
              </a:lnSpc>
            </a:pPr>
            <a:r>
              <a:rPr lang="en-US" sz="2000" b="1" smtClean="0"/>
              <a:t>"Personalized" by making or breaking connections among the gates</a:t>
            </a:r>
          </a:p>
        </p:txBody>
      </p:sp>
      <p:sp>
        <p:nvSpPr>
          <p:cNvPr id="21508" name="Rectangle 4"/>
          <p:cNvSpPr>
            <a:spLocks noChangeArrowheads="1"/>
          </p:cNvSpPr>
          <p:nvPr/>
        </p:nvSpPr>
        <p:spPr bwMode="auto">
          <a:xfrm>
            <a:off x="1524000" y="5791200"/>
            <a:ext cx="5426075" cy="231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sz="1400" b="1" i="1">
                <a:solidFill>
                  <a:schemeClr val="accent2"/>
                </a:solidFill>
              </a:rPr>
              <a:t>Programmable Array Block Diagram for Sum of Products Form</a:t>
            </a:r>
          </a:p>
        </p:txBody>
      </p:sp>
      <p:sp>
        <p:nvSpPr>
          <p:cNvPr id="21509" name="Rectangle 6"/>
          <p:cNvSpPr>
            <a:spLocks noChangeArrowheads="1"/>
          </p:cNvSpPr>
          <p:nvPr/>
        </p:nvSpPr>
        <p:spPr bwMode="auto">
          <a:xfrm>
            <a:off x="1676400" y="3024188"/>
            <a:ext cx="5867400" cy="2193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Rectangle 7"/>
          <p:cNvSpPr>
            <a:spLocks noChangeArrowheads="1"/>
          </p:cNvSpPr>
          <p:nvPr/>
        </p:nvSpPr>
        <p:spPr bwMode="auto">
          <a:xfrm>
            <a:off x="2024063" y="3308350"/>
            <a:ext cx="1789112" cy="15446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Rectangle 8"/>
          <p:cNvSpPr>
            <a:spLocks noChangeArrowheads="1"/>
          </p:cNvSpPr>
          <p:nvPr/>
        </p:nvSpPr>
        <p:spPr bwMode="auto">
          <a:xfrm>
            <a:off x="5365750" y="3308350"/>
            <a:ext cx="1790700" cy="15446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Rectangle 9"/>
          <p:cNvSpPr>
            <a:spLocks noChangeArrowheads="1"/>
          </p:cNvSpPr>
          <p:nvPr/>
        </p:nvSpPr>
        <p:spPr bwMode="auto">
          <a:xfrm>
            <a:off x="2674938" y="3048000"/>
            <a:ext cx="792162" cy="309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600">
                <a:solidFill>
                  <a:srgbClr val="FF0000"/>
                </a:solidFill>
              </a:rPr>
              <a:t>Inputs </a:t>
            </a:r>
          </a:p>
        </p:txBody>
      </p:sp>
      <p:grpSp>
        <p:nvGrpSpPr>
          <p:cNvPr id="21513" name="Group 10"/>
          <p:cNvGrpSpPr>
            <a:grpSpLocks/>
          </p:cNvGrpSpPr>
          <p:nvPr/>
        </p:nvGrpSpPr>
        <p:grpSpPr bwMode="auto">
          <a:xfrm>
            <a:off x="2286000" y="3800475"/>
            <a:ext cx="1571625" cy="493713"/>
            <a:chOff x="1085" y="2572"/>
            <a:chExt cx="1231" cy="387"/>
          </a:xfrm>
        </p:grpSpPr>
        <p:sp>
          <p:nvSpPr>
            <p:cNvPr id="21530" name="Rectangle 11"/>
            <p:cNvSpPr>
              <a:spLocks noChangeArrowheads="1"/>
            </p:cNvSpPr>
            <p:nvPr/>
          </p:nvSpPr>
          <p:spPr bwMode="auto">
            <a:xfrm>
              <a:off x="1085" y="2572"/>
              <a:ext cx="1231" cy="2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600">
                  <a:solidFill>
                    <a:schemeClr val="accent2"/>
                  </a:solidFill>
                </a:rPr>
                <a:t>Dense array of </a:t>
              </a:r>
            </a:p>
          </p:txBody>
        </p:sp>
        <p:sp>
          <p:nvSpPr>
            <p:cNvPr id="21531" name="Rectangle 12"/>
            <p:cNvSpPr>
              <a:spLocks noChangeArrowheads="1"/>
            </p:cNvSpPr>
            <p:nvPr/>
          </p:nvSpPr>
          <p:spPr bwMode="auto">
            <a:xfrm>
              <a:off x="1197" y="2716"/>
              <a:ext cx="955" cy="2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600">
                  <a:solidFill>
                    <a:schemeClr val="accent2"/>
                  </a:solidFill>
                </a:rPr>
                <a:t>AND gates </a:t>
              </a:r>
            </a:p>
          </p:txBody>
        </p:sp>
      </p:grpSp>
      <p:grpSp>
        <p:nvGrpSpPr>
          <p:cNvPr id="21514" name="Group 13"/>
          <p:cNvGrpSpPr>
            <a:grpSpLocks/>
          </p:cNvGrpSpPr>
          <p:nvPr/>
        </p:nvGrpSpPr>
        <p:grpSpPr bwMode="auto">
          <a:xfrm>
            <a:off x="4060825" y="3984625"/>
            <a:ext cx="995363" cy="492125"/>
            <a:chOff x="2476" y="2716"/>
            <a:chExt cx="780" cy="386"/>
          </a:xfrm>
        </p:grpSpPr>
        <p:sp>
          <p:nvSpPr>
            <p:cNvPr id="21528" name="Rectangle 14"/>
            <p:cNvSpPr>
              <a:spLocks noChangeArrowheads="1"/>
            </p:cNvSpPr>
            <p:nvPr/>
          </p:nvSpPr>
          <p:spPr bwMode="auto">
            <a:xfrm>
              <a:off x="2476" y="2716"/>
              <a:ext cx="780" cy="2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600">
                  <a:solidFill>
                    <a:srgbClr val="CC9900"/>
                  </a:solidFill>
                </a:rPr>
                <a:t>Product  </a:t>
              </a:r>
            </a:p>
          </p:txBody>
        </p:sp>
        <p:sp>
          <p:nvSpPr>
            <p:cNvPr id="21529" name="Rectangle 15"/>
            <p:cNvSpPr>
              <a:spLocks noChangeArrowheads="1"/>
            </p:cNvSpPr>
            <p:nvPr/>
          </p:nvSpPr>
          <p:spPr bwMode="auto">
            <a:xfrm>
              <a:off x="2555" y="2859"/>
              <a:ext cx="586" cy="2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600">
                  <a:solidFill>
                    <a:srgbClr val="CC9900"/>
                  </a:solidFill>
                </a:rPr>
                <a:t>terms </a:t>
              </a:r>
            </a:p>
          </p:txBody>
        </p:sp>
      </p:grpSp>
      <p:grpSp>
        <p:nvGrpSpPr>
          <p:cNvPr id="21515" name="Group 16"/>
          <p:cNvGrpSpPr>
            <a:grpSpLocks/>
          </p:cNvGrpSpPr>
          <p:nvPr/>
        </p:nvGrpSpPr>
        <p:grpSpPr bwMode="auto">
          <a:xfrm>
            <a:off x="5648325" y="3800475"/>
            <a:ext cx="1571625" cy="493713"/>
            <a:chOff x="3720" y="2572"/>
            <a:chExt cx="1231" cy="387"/>
          </a:xfrm>
        </p:grpSpPr>
        <p:sp>
          <p:nvSpPr>
            <p:cNvPr id="21526" name="Rectangle 17"/>
            <p:cNvSpPr>
              <a:spLocks noChangeArrowheads="1"/>
            </p:cNvSpPr>
            <p:nvPr/>
          </p:nvSpPr>
          <p:spPr bwMode="auto">
            <a:xfrm>
              <a:off x="3720" y="2572"/>
              <a:ext cx="1231" cy="2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600">
                  <a:solidFill>
                    <a:schemeClr val="accent2"/>
                  </a:solidFill>
                </a:rPr>
                <a:t>Dense array of </a:t>
              </a:r>
            </a:p>
          </p:txBody>
        </p:sp>
        <p:sp>
          <p:nvSpPr>
            <p:cNvPr id="21527" name="Rectangle 18"/>
            <p:cNvSpPr>
              <a:spLocks noChangeArrowheads="1"/>
            </p:cNvSpPr>
            <p:nvPr/>
          </p:nvSpPr>
          <p:spPr bwMode="auto">
            <a:xfrm>
              <a:off x="3880" y="2716"/>
              <a:ext cx="860" cy="2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600">
                  <a:solidFill>
                    <a:schemeClr val="accent2"/>
                  </a:solidFill>
                </a:rPr>
                <a:t>OR gates </a:t>
              </a:r>
            </a:p>
          </p:txBody>
        </p:sp>
      </p:grpSp>
      <p:sp>
        <p:nvSpPr>
          <p:cNvPr id="21516" name="Rectangle 19"/>
          <p:cNvSpPr>
            <a:spLocks noChangeArrowheads="1"/>
          </p:cNvSpPr>
          <p:nvPr/>
        </p:nvSpPr>
        <p:spPr bwMode="auto">
          <a:xfrm>
            <a:off x="5954713" y="4899025"/>
            <a:ext cx="950912" cy="309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600">
                <a:solidFill>
                  <a:srgbClr val="008000"/>
                </a:solidFill>
              </a:rPr>
              <a:t>Outputs</a:t>
            </a:r>
            <a:r>
              <a:rPr lang="en-US" sz="1600">
                <a:solidFill>
                  <a:srgbClr val="000000"/>
                </a:solidFill>
              </a:rPr>
              <a:t> </a:t>
            </a:r>
          </a:p>
        </p:txBody>
      </p:sp>
      <p:sp>
        <p:nvSpPr>
          <p:cNvPr id="21517" name="Line 20"/>
          <p:cNvSpPr>
            <a:spLocks noChangeShapeType="1"/>
          </p:cNvSpPr>
          <p:nvPr/>
        </p:nvSpPr>
        <p:spPr bwMode="auto">
          <a:xfrm>
            <a:off x="3816350" y="3567113"/>
            <a:ext cx="15414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21"/>
          <p:cNvSpPr>
            <a:spLocks noChangeShapeType="1"/>
          </p:cNvSpPr>
          <p:nvPr/>
        </p:nvSpPr>
        <p:spPr bwMode="auto">
          <a:xfrm>
            <a:off x="3816350" y="3811588"/>
            <a:ext cx="1538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Line 22"/>
          <p:cNvSpPr>
            <a:spLocks noChangeShapeType="1"/>
          </p:cNvSpPr>
          <p:nvPr/>
        </p:nvSpPr>
        <p:spPr bwMode="auto">
          <a:xfrm>
            <a:off x="3816350" y="4625975"/>
            <a:ext cx="15446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Line 23"/>
          <p:cNvSpPr>
            <a:spLocks noChangeShapeType="1"/>
          </p:cNvSpPr>
          <p:nvPr/>
        </p:nvSpPr>
        <p:spPr bwMode="auto">
          <a:xfrm>
            <a:off x="2160588" y="2514600"/>
            <a:ext cx="0" cy="7905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Line 24"/>
          <p:cNvSpPr>
            <a:spLocks noChangeShapeType="1"/>
          </p:cNvSpPr>
          <p:nvPr/>
        </p:nvSpPr>
        <p:spPr bwMode="auto">
          <a:xfrm>
            <a:off x="2425700" y="2514600"/>
            <a:ext cx="0" cy="7842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Line 25"/>
          <p:cNvSpPr>
            <a:spLocks noChangeShapeType="1"/>
          </p:cNvSpPr>
          <p:nvPr/>
        </p:nvSpPr>
        <p:spPr bwMode="auto">
          <a:xfrm>
            <a:off x="3648075" y="2514600"/>
            <a:ext cx="0" cy="7905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Line 26"/>
          <p:cNvSpPr>
            <a:spLocks noChangeShapeType="1"/>
          </p:cNvSpPr>
          <p:nvPr/>
        </p:nvSpPr>
        <p:spPr bwMode="auto">
          <a:xfrm>
            <a:off x="5564188" y="4859338"/>
            <a:ext cx="0" cy="7318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4" name="Line 27"/>
          <p:cNvSpPr>
            <a:spLocks noChangeShapeType="1"/>
          </p:cNvSpPr>
          <p:nvPr/>
        </p:nvSpPr>
        <p:spPr bwMode="auto">
          <a:xfrm>
            <a:off x="5767388" y="4854575"/>
            <a:ext cx="0" cy="736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5" name="Line 28"/>
          <p:cNvSpPr>
            <a:spLocks noChangeShapeType="1"/>
          </p:cNvSpPr>
          <p:nvPr/>
        </p:nvSpPr>
        <p:spPr bwMode="auto">
          <a:xfrm>
            <a:off x="6970713" y="4864100"/>
            <a:ext cx="0" cy="7270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p:txBody>
          <a:bodyPr/>
          <a:lstStyle/>
          <a:p>
            <a:r>
              <a:rPr lang="en-US" smtClean="0"/>
              <a:t>PLD as a Black Box</a:t>
            </a:r>
          </a:p>
          <a:p>
            <a:pPr lvl="1"/>
            <a:endParaRPr lang="en-US" sz="2400" smtClean="0"/>
          </a:p>
          <a:p>
            <a:pPr lvl="1"/>
            <a:endParaRPr lang="en-US" sz="2400" smtClean="0"/>
          </a:p>
        </p:txBody>
      </p:sp>
      <p:grpSp>
        <p:nvGrpSpPr>
          <p:cNvPr id="22531" name="Group 48"/>
          <p:cNvGrpSpPr>
            <a:grpSpLocks/>
          </p:cNvGrpSpPr>
          <p:nvPr/>
        </p:nvGrpSpPr>
        <p:grpSpPr bwMode="auto">
          <a:xfrm>
            <a:off x="871538" y="2286000"/>
            <a:ext cx="7407275" cy="3689350"/>
            <a:chOff x="549" y="1440"/>
            <a:chExt cx="4666" cy="2324"/>
          </a:xfrm>
        </p:grpSpPr>
        <p:sp>
          <p:nvSpPr>
            <p:cNvPr id="22532" name="Rectangle 3"/>
            <p:cNvSpPr>
              <a:spLocks noChangeArrowheads="1"/>
            </p:cNvSpPr>
            <p:nvPr/>
          </p:nvSpPr>
          <p:spPr bwMode="auto">
            <a:xfrm>
              <a:off x="2064" y="1440"/>
              <a:ext cx="1514" cy="232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33" name="Rectangle 4"/>
            <p:cNvSpPr>
              <a:spLocks noChangeArrowheads="1"/>
            </p:cNvSpPr>
            <p:nvPr/>
          </p:nvSpPr>
          <p:spPr bwMode="auto">
            <a:xfrm>
              <a:off x="2547" y="2213"/>
              <a:ext cx="7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System"/>
                </a:rPr>
                <a:t>Logic gates </a:t>
              </a:r>
              <a:endParaRPr lang="en-US" sz="1600">
                <a:latin typeface="Times New Roman" pitchFamily="18" charset="0"/>
              </a:endParaRPr>
            </a:p>
          </p:txBody>
        </p:sp>
        <p:sp>
          <p:nvSpPr>
            <p:cNvPr id="22534" name="Rectangle 5"/>
            <p:cNvSpPr>
              <a:spLocks noChangeArrowheads="1"/>
            </p:cNvSpPr>
            <p:nvPr/>
          </p:nvSpPr>
          <p:spPr bwMode="auto">
            <a:xfrm>
              <a:off x="2737" y="2359"/>
              <a:ext cx="2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System"/>
                </a:rPr>
                <a:t>and </a:t>
              </a:r>
              <a:endParaRPr lang="en-US" sz="1600">
                <a:latin typeface="Times New Roman" pitchFamily="18" charset="0"/>
              </a:endParaRPr>
            </a:p>
          </p:txBody>
        </p:sp>
        <p:sp>
          <p:nvSpPr>
            <p:cNvPr id="22535" name="Rectangle 6"/>
            <p:cNvSpPr>
              <a:spLocks noChangeArrowheads="1"/>
            </p:cNvSpPr>
            <p:nvPr/>
          </p:nvSpPr>
          <p:spPr bwMode="auto">
            <a:xfrm>
              <a:off x="2475" y="2506"/>
              <a:ext cx="88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System"/>
                </a:rPr>
                <a:t>programmable</a:t>
              </a:r>
              <a:endParaRPr lang="en-US" sz="1600">
                <a:latin typeface="Times New Roman" pitchFamily="18" charset="0"/>
              </a:endParaRPr>
            </a:p>
          </p:txBody>
        </p:sp>
        <p:sp>
          <p:nvSpPr>
            <p:cNvPr id="22536" name="Freeform 7"/>
            <p:cNvSpPr>
              <a:spLocks/>
            </p:cNvSpPr>
            <p:nvPr/>
          </p:nvSpPr>
          <p:spPr bwMode="auto">
            <a:xfrm>
              <a:off x="3949" y="1799"/>
              <a:ext cx="80" cy="39"/>
            </a:xfrm>
            <a:custGeom>
              <a:avLst/>
              <a:gdLst>
                <a:gd name="T0" fmla="*/ 0 w 159"/>
                <a:gd name="T1" fmla="*/ 0 h 80"/>
                <a:gd name="T2" fmla="*/ 2 w 159"/>
                <a:gd name="T3" fmla="*/ 0 h 80"/>
                <a:gd name="T4" fmla="*/ 0 w 159"/>
                <a:gd name="T5" fmla="*/ 0 h 80"/>
                <a:gd name="T6" fmla="*/ 0 w 159"/>
                <a:gd name="T7" fmla="*/ 0 h 80"/>
                <a:gd name="T8" fmla="*/ 0 w 159"/>
                <a:gd name="T9" fmla="*/ 0 h 80"/>
                <a:gd name="T10" fmla="*/ 0 60000 65536"/>
                <a:gd name="T11" fmla="*/ 0 60000 65536"/>
                <a:gd name="T12" fmla="*/ 0 60000 65536"/>
                <a:gd name="T13" fmla="*/ 0 60000 65536"/>
                <a:gd name="T14" fmla="*/ 0 60000 65536"/>
                <a:gd name="T15" fmla="*/ 0 w 159"/>
                <a:gd name="T16" fmla="*/ 0 h 80"/>
                <a:gd name="T17" fmla="*/ 159 w 159"/>
                <a:gd name="T18" fmla="*/ 80 h 80"/>
              </a:gdLst>
              <a:ahLst/>
              <a:cxnLst>
                <a:cxn ang="T10">
                  <a:pos x="T0" y="T1"/>
                </a:cxn>
                <a:cxn ang="T11">
                  <a:pos x="T2" y="T3"/>
                </a:cxn>
                <a:cxn ang="T12">
                  <a:pos x="T4" y="T5"/>
                </a:cxn>
                <a:cxn ang="T13">
                  <a:pos x="T6" y="T7"/>
                </a:cxn>
                <a:cxn ang="T14">
                  <a:pos x="T8" y="T9"/>
                </a:cxn>
              </a:cxnLst>
              <a:rect l="T15" t="T16" r="T17" b="T18"/>
              <a:pathLst>
                <a:path w="159" h="80">
                  <a:moveTo>
                    <a:pt x="0" y="80"/>
                  </a:moveTo>
                  <a:lnTo>
                    <a:pt x="159" y="27"/>
                  </a:lnTo>
                  <a:lnTo>
                    <a:pt x="0" y="0"/>
                  </a:lnTo>
                  <a:lnTo>
                    <a:pt x="0" y="27"/>
                  </a:lnTo>
                  <a:lnTo>
                    <a:pt x="0" y="80"/>
                  </a:lnTo>
                  <a:close/>
                </a:path>
              </a:pathLst>
            </a:custGeom>
            <a:solidFill>
              <a:srgbClr val="000000"/>
            </a:solidFill>
            <a:ln w="20638">
              <a:solidFill>
                <a:srgbClr val="000000"/>
              </a:solidFill>
              <a:round/>
              <a:headEnd/>
              <a:tailEnd/>
            </a:ln>
          </p:spPr>
          <p:txBody>
            <a:bodyPr/>
            <a:lstStyle/>
            <a:p>
              <a:endParaRPr lang="en-US"/>
            </a:p>
          </p:txBody>
        </p:sp>
        <p:sp>
          <p:nvSpPr>
            <p:cNvPr id="22537" name="Line 8"/>
            <p:cNvSpPr>
              <a:spLocks noChangeShapeType="1"/>
            </p:cNvSpPr>
            <p:nvPr/>
          </p:nvSpPr>
          <p:spPr bwMode="auto">
            <a:xfrm flipH="1">
              <a:off x="3578" y="1812"/>
              <a:ext cx="35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Freeform 9"/>
            <p:cNvSpPr>
              <a:spLocks/>
            </p:cNvSpPr>
            <p:nvPr/>
          </p:nvSpPr>
          <p:spPr bwMode="auto">
            <a:xfrm>
              <a:off x="3949" y="2078"/>
              <a:ext cx="80" cy="39"/>
            </a:xfrm>
            <a:custGeom>
              <a:avLst/>
              <a:gdLst>
                <a:gd name="T0" fmla="*/ 0 w 159"/>
                <a:gd name="T1" fmla="*/ 0 h 80"/>
                <a:gd name="T2" fmla="*/ 2 w 159"/>
                <a:gd name="T3" fmla="*/ 0 h 80"/>
                <a:gd name="T4" fmla="*/ 0 w 159"/>
                <a:gd name="T5" fmla="*/ 0 h 80"/>
                <a:gd name="T6" fmla="*/ 0 w 159"/>
                <a:gd name="T7" fmla="*/ 0 h 80"/>
                <a:gd name="T8" fmla="*/ 0 w 159"/>
                <a:gd name="T9" fmla="*/ 0 h 80"/>
                <a:gd name="T10" fmla="*/ 0 60000 65536"/>
                <a:gd name="T11" fmla="*/ 0 60000 65536"/>
                <a:gd name="T12" fmla="*/ 0 60000 65536"/>
                <a:gd name="T13" fmla="*/ 0 60000 65536"/>
                <a:gd name="T14" fmla="*/ 0 60000 65536"/>
                <a:gd name="T15" fmla="*/ 0 w 159"/>
                <a:gd name="T16" fmla="*/ 0 h 80"/>
                <a:gd name="T17" fmla="*/ 159 w 159"/>
                <a:gd name="T18" fmla="*/ 80 h 80"/>
              </a:gdLst>
              <a:ahLst/>
              <a:cxnLst>
                <a:cxn ang="T10">
                  <a:pos x="T0" y="T1"/>
                </a:cxn>
                <a:cxn ang="T11">
                  <a:pos x="T2" y="T3"/>
                </a:cxn>
                <a:cxn ang="T12">
                  <a:pos x="T4" y="T5"/>
                </a:cxn>
                <a:cxn ang="T13">
                  <a:pos x="T6" y="T7"/>
                </a:cxn>
                <a:cxn ang="T14">
                  <a:pos x="T8" y="T9"/>
                </a:cxn>
              </a:cxnLst>
              <a:rect l="T15" t="T16" r="T17" b="T18"/>
              <a:pathLst>
                <a:path w="159" h="80">
                  <a:moveTo>
                    <a:pt x="0" y="80"/>
                  </a:moveTo>
                  <a:lnTo>
                    <a:pt x="159" y="53"/>
                  </a:lnTo>
                  <a:lnTo>
                    <a:pt x="0" y="0"/>
                  </a:lnTo>
                  <a:lnTo>
                    <a:pt x="0" y="53"/>
                  </a:lnTo>
                  <a:lnTo>
                    <a:pt x="0" y="80"/>
                  </a:lnTo>
                  <a:close/>
                </a:path>
              </a:pathLst>
            </a:custGeom>
            <a:solidFill>
              <a:srgbClr val="000000"/>
            </a:solidFill>
            <a:ln w="20638">
              <a:solidFill>
                <a:srgbClr val="000000"/>
              </a:solidFill>
              <a:round/>
              <a:headEnd/>
              <a:tailEnd/>
            </a:ln>
          </p:spPr>
          <p:txBody>
            <a:bodyPr/>
            <a:lstStyle/>
            <a:p>
              <a:endParaRPr lang="en-US"/>
            </a:p>
          </p:txBody>
        </p:sp>
        <p:sp>
          <p:nvSpPr>
            <p:cNvPr id="22539" name="Line 10"/>
            <p:cNvSpPr>
              <a:spLocks noChangeShapeType="1"/>
            </p:cNvSpPr>
            <p:nvPr/>
          </p:nvSpPr>
          <p:spPr bwMode="auto">
            <a:xfrm flipH="1">
              <a:off x="3578" y="2104"/>
              <a:ext cx="35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Freeform 11"/>
            <p:cNvSpPr>
              <a:spLocks/>
            </p:cNvSpPr>
            <p:nvPr/>
          </p:nvSpPr>
          <p:spPr bwMode="auto">
            <a:xfrm>
              <a:off x="3949" y="2370"/>
              <a:ext cx="80" cy="26"/>
            </a:xfrm>
            <a:custGeom>
              <a:avLst/>
              <a:gdLst>
                <a:gd name="T0" fmla="*/ 0 w 159"/>
                <a:gd name="T1" fmla="*/ 0 h 54"/>
                <a:gd name="T2" fmla="*/ 2 w 159"/>
                <a:gd name="T3" fmla="*/ 0 h 54"/>
                <a:gd name="T4" fmla="*/ 0 w 159"/>
                <a:gd name="T5" fmla="*/ 0 h 54"/>
                <a:gd name="T6" fmla="*/ 0 w 159"/>
                <a:gd name="T7" fmla="*/ 0 h 54"/>
                <a:gd name="T8" fmla="*/ 0 w 159"/>
                <a:gd name="T9" fmla="*/ 0 h 54"/>
                <a:gd name="T10" fmla="*/ 0 60000 65536"/>
                <a:gd name="T11" fmla="*/ 0 60000 65536"/>
                <a:gd name="T12" fmla="*/ 0 60000 65536"/>
                <a:gd name="T13" fmla="*/ 0 60000 65536"/>
                <a:gd name="T14" fmla="*/ 0 60000 65536"/>
                <a:gd name="T15" fmla="*/ 0 w 159"/>
                <a:gd name="T16" fmla="*/ 0 h 54"/>
                <a:gd name="T17" fmla="*/ 159 w 159"/>
                <a:gd name="T18" fmla="*/ 54 h 54"/>
              </a:gdLst>
              <a:ahLst/>
              <a:cxnLst>
                <a:cxn ang="T10">
                  <a:pos x="T0" y="T1"/>
                </a:cxn>
                <a:cxn ang="T11">
                  <a:pos x="T2" y="T3"/>
                </a:cxn>
                <a:cxn ang="T12">
                  <a:pos x="T4" y="T5"/>
                </a:cxn>
                <a:cxn ang="T13">
                  <a:pos x="T6" y="T7"/>
                </a:cxn>
                <a:cxn ang="T14">
                  <a:pos x="T8" y="T9"/>
                </a:cxn>
              </a:cxnLst>
              <a:rect l="T15" t="T16" r="T17" b="T18"/>
              <a:pathLst>
                <a:path w="159" h="54">
                  <a:moveTo>
                    <a:pt x="0" y="54"/>
                  </a:moveTo>
                  <a:lnTo>
                    <a:pt x="159" y="27"/>
                  </a:lnTo>
                  <a:lnTo>
                    <a:pt x="0" y="0"/>
                  </a:lnTo>
                  <a:lnTo>
                    <a:pt x="0" y="27"/>
                  </a:lnTo>
                  <a:lnTo>
                    <a:pt x="0" y="54"/>
                  </a:lnTo>
                  <a:close/>
                </a:path>
              </a:pathLst>
            </a:custGeom>
            <a:solidFill>
              <a:srgbClr val="000000"/>
            </a:solidFill>
            <a:ln w="20638">
              <a:solidFill>
                <a:srgbClr val="000000"/>
              </a:solidFill>
              <a:round/>
              <a:headEnd/>
              <a:tailEnd/>
            </a:ln>
          </p:spPr>
          <p:txBody>
            <a:bodyPr/>
            <a:lstStyle/>
            <a:p>
              <a:endParaRPr lang="en-US"/>
            </a:p>
          </p:txBody>
        </p:sp>
        <p:sp>
          <p:nvSpPr>
            <p:cNvPr id="22541" name="Line 12"/>
            <p:cNvSpPr>
              <a:spLocks noChangeShapeType="1"/>
            </p:cNvSpPr>
            <p:nvPr/>
          </p:nvSpPr>
          <p:spPr bwMode="auto">
            <a:xfrm flipH="1">
              <a:off x="3578" y="2383"/>
              <a:ext cx="35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Freeform 13"/>
            <p:cNvSpPr>
              <a:spLocks/>
            </p:cNvSpPr>
            <p:nvPr/>
          </p:nvSpPr>
          <p:spPr bwMode="auto">
            <a:xfrm>
              <a:off x="3949" y="2649"/>
              <a:ext cx="80" cy="26"/>
            </a:xfrm>
            <a:custGeom>
              <a:avLst/>
              <a:gdLst>
                <a:gd name="T0" fmla="*/ 0 w 159"/>
                <a:gd name="T1" fmla="*/ 0 h 53"/>
                <a:gd name="T2" fmla="*/ 2 w 159"/>
                <a:gd name="T3" fmla="*/ 0 h 53"/>
                <a:gd name="T4" fmla="*/ 0 w 159"/>
                <a:gd name="T5" fmla="*/ 0 h 53"/>
                <a:gd name="T6" fmla="*/ 0 w 159"/>
                <a:gd name="T7" fmla="*/ 0 h 53"/>
                <a:gd name="T8" fmla="*/ 0 w 159"/>
                <a:gd name="T9" fmla="*/ 0 h 53"/>
                <a:gd name="T10" fmla="*/ 0 60000 65536"/>
                <a:gd name="T11" fmla="*/ 0 60000 65536"/>
                <a:gd name="T12" fmla="*/ 0 60000 65536"/>
                <a:gd name="T13" fmla="*/ 0 60000 65536"/>
                <a:gd name="T14" fmla="*/ 0 60000 65536"/>
                <a:gd name="T15" fmla="*/ 0 w 159"/>
                <a:gd name="T16" fmla="*/ 0 h 53"/>
                <a:gd name="T17" fmla="*/ 159 w 159"/>
                <a:gd name="T18" fmla="*/ 53 h 53"/>
              </a:gdLst>
              <a:ahLst/>
              <a:cxnLst>
                <a:cxn ang="T10">
                  <a:pos x="T0" y="T1"/>
                </a:cxn>
                <a:cxn ang="T11">
                  <a:pos x="T2" y="T3"/>
                </a:cxn>
                <a:cxn ang="T12">
                  <a:pos x="T4" y="T5"/>
                </a:cxn>
                <a:cxn ang="T13">
                  <a:pos x="T6" y="T7"/>
                </a:cxn>
                <a:cxn ang="T14">
                  <a:pos x="T8" y="T9"/>
                </a:cxn>
              </a:cxnLst>
              <a:rect l="T15" t="T16" r="T17" b="T18"/>
              <a:pathLst>
                <a:path w="159" h="53">
                  <a:moveTo>
                    <a:pt x="0" y="53"/>
                  </a:moveTo>
                  <a:lnTo>
                    <a:pt x="159" y="27"/>
                  </a:lnTo>
                  <a:lnTo>
                    <a:pt x="0" y="0"/>
                  </a:lnTo>
                  <a:lnTo>
                    <a:pt x="0" y="27"/>
                  </a:lnTo>
                  <a:lnTo>
                    <a:pt x="0" y="53"/>
                  </a:lnTo>
                  <a:close/>
                </a:path>
              </a:pathLst>
            </a:custGeom>
            <a:solidFill>
              <a:srgbClr val="000000"/>
            </a:solidFill>
            <a:ln w="20638">
              <a:solidFill>
                <a:srgbClr val="000000"/>
              </a:solidFill>
              <a:round/>
              <a:headEnd/>
              <a:tailEnd/>
            </a:ln>
          </p:spPr>
          <p:txBody>
            <a:bodyPr/>
            <a:lstStyle/>
            <a:p>
              <a:endParaRPr lang="en-US"/>
            </a:p>
          </p:txBody>
        </p:sp>
        <p:sp>
          <p:nvSpPr>
            <p:cNvPr id="22543" name="Line 14"/>
            <p:cNvSpPr>
              <a:spLocks noChangeShapeType="1"/>
            </p:cNvSpPr>
            <p:nvPr/>
          </p:nvSpPr>
          <p:spPr bwMode="auto">
            <a:xfrm flipH="1">
              <a:off x="3578" y="2662"/>
              <a:ext cx="35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Freeform 15"/>
            <p:cNvSpPr>
              <a:spLocks/>
            </p:cNvSpPr>
            <p:nvPr/>
          </p:nvSpPr>
          <p:spPr bwMode="auto">
            <a:xfrm>
              <a:off x="3803" y="2755"/>
              <a:ext cx="27" cy="26"/>
            </a:xfrm>
            <a:custGeom>
              <a:avLst/>
              <a:gdLst>
                <a:gd name="T0" fmla="*/ 1 w 54"/>
                <a:gd name="T1" fmla="*/ 0 h 53"/>
                <a:gd name="T2" fmla="*/ 1 w 54"/>
                <a:gd name="T3" fmla="*/ 0 h 53"/>
                <a:gd name="T4" fmla="*/ 1 w 54"/>
                <a:gd name="T5" fmla="*/ 0 h 53"/>
                <a:gd name="T6" fmla="*/ 1 w 54"/>
                <a:gd name="T7" fmla="*/ 0 h 53"/>
                <a:gd name="T8" fmla="*/ 1 w 54"/>
                <a:gd name="T9" fmla="*/ 0 h 53"/>
                <a:gd name="T10" fmla="*/ 1 w 54"/>
                <a:gd name="T11" fmla="*/ 0 h 53"/>
                <a:gd name="T12" fmla="*/ 1 w 54"/>
                <a:gd name="T13" fmla="*/ 0 h 53"/>
                <a:gd name="T14" fmla="*/ 1 w 54"/>
                <a:gd name="T15" fmla="*/ 0 h 53"/>
                <a:gd name="T16" fmla="*/ 1 w 54"/>
                <a:gd name="T17" fmla="*/ 0 h 53"/>
                <a:gd name="T18" fmla="*/ 0 w 54"/>
                <a:gd name="T19" fmla="*/ 0 h 53"/>
                <a:gd name="T20" fmla="*/ 0 w 54"/>
                <a:gd name="T21" fmla="*/ 0 h 53"/>
                <a:gd name="T22" fmla="*/ 0 w 54"/>
                <a:gd name="T23" fmla="*/ 0 h 53"/>
                <a:gd name="T24" fmla="*/ 0 w 54"/>
                <a:gd name="T25" fmla="*/ 0 h 53"/>
                <a:gd name="T26" fmla="*/ 1 w 54"/>
                <a:gd name="T27" fmla="*/ 0 h 53"/>
                <a:gd name="T28" fmla="*/ 1 w 54"/>
                <a:gd name="T29" fmla="*/ 0 h 53"/>
                <a:gd name="T30" fmla="*/ 1 w 54"/>
                <a:gd name="T31" fmla="*/ 0 h 53"/>
                <a:gd name="T32" fmla="*/ 1 w 54"/>
                <a:gd name="T33" fmla="*/ 0 h 53"/>
                <a:gd name="T34" fmla="*/ 1 w 54"/>
                <a:gd name="T35" fmla="*/ 0 h 53"/>
                <a:gd name="T36" fmla="*/ 1 w 54"/>
                <a:gd name="T37" fmla="*/ 0 h 53"/>
                <a:gd name="T38" fmla="*/ 1 w 54"/>
                <a:gd name="T39" fmla="*/ 0 h 53"/>
                <a:gd name="T40" fmla="*/ 1 w 54"/>
                <a:gd name="T41" fmla="*/ 0 h 53"/>
                <a:gd name="T42" fmla="*/ 1 w 54"/>
                <a:gd name="T43" fmla="*/ 0 h 53"/>
                <a:gd name="T44" fmla="*/ 1 w 54"/>
                <a:gd name="T45" fmla="*/ 0 h 53"/>
                <a:gd name="T46" fmla="*/ 1 w 54"/>
                <a:gd name="T47" fmla="*/ 0 h 53"/>
                <a:gd name="T48" fmla="*/ 1 w 54"/>
                <a:gd name="T49" fmla="*/ 0 h 53"/>
                <a:gd name="T50" fmla="*/ 1 w 54"/>
                <a:gd name="T51" fmla="*/ 0 h 53"/>
                <a:gd name="T52" fmla="*/ 1 w 54"/>
                <a:gd name="T53" fmla="*/ 0 h 53"/>
                <a:gd name="T54" fmla="*/ 1 w 54"/>
                <a:gd name="T55" fmla="*/ 0 h 53"/>
                <a:gd name="T56" fmla="*/ 1 w 54"/>
                <a:gd name="T57" fmla="*/ 0 h 53"/>
                <a:gd name="T58" fmla="*/ 1 w 54"/>
                <a:gd name="T59" fmla="*/ 0 h 53"/>
                <a:gd name="T60" fmla="*/ 1 w 54"/>
                <a:gd name="T61" fmla="*/ 0 h 53"/>
                <a:gd name="T62" fmla="*/ 1 w 54"/>
                <a:gd name="T63" fmla="*/ 0 h 53"/>
                <a:gd name="T64" fmla="*/ 1 w 54"/>
                <a:gd name="T65" fmla="*/ 0 h 53"/>
                <a:gd name="T66" fmla="*/ 1 w 54"/>
                <a:gd name="T67" fmla="*/ 0 h 53"/>
                <a:gd name="T68" fmla="*/ 1 w 54"/>
                <a:gd name="T69" fmla="*/ 0 h 53"/>
                <a:gd name="T70" fmla="*/ 1 w 54"/>
                <a:gd name="T71" fmla="*/ 0 h 53"/>
                <a:gd name="T72" fmla="*/ 1 w 54"/>
                <a:gd name="T73" fmla="*/ 0 h 53"/>
                <a:gd name="T74" fmla="*/ 1 w 54"/>
                <a:gd name="T75" fmla="*/ 0 h 53"/>
                <a:gd name="T76" fmla="*/ 1 w 54"/>
                <a:gd name="T77" fmla="*/ 0 h 53"/>
                <a:gd name="T78" fmla="*/ 1 w 54"/>
                <a:gd name="T79" fmla="*/ 0 h 53"/>
                <a:gd name="T80" fmla="*/ 1 w 54"/>
                <a:gd name="T81" fmla="*/ 0 h 53"/>
                <a:gd name="T82" fmla="*/ 1 w 54"/>
                <a:gd name="T83" fmla="*/ 0 h 53"/>
                <a:gd name="T84" fmla="*/ 1 w 54"/>
                <a:gd name="T85" fmla="*/ 0 h 53"/>
                <a:gd name="T86" fmla="*/ 1 w 54"/>
                <a:gd name="T87" fmla="*/ 0 h 53"/>
                <a:gd name="T88" fmla="*/ 1 w 54"/>
                <a:gd name="T89" fmla="*/ 0 h 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4"/>
                <a:gd name="T136" fmla="*/ 0 h 53"/>
                <a:gd name="T137" fmla="*/ 54 w 54"/>
                <a:gd name="T138" fmla="*/ 53 h 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4" h="53">
                  <a:moveTo>
                    <a:pt x="27" y="26"/>
                  </a:moveTo>
                  <a:lnTo>
                    <a:pt x="27" y="0"/>
                  </a:lnTo>
                  <a:lnTo>
                    <a:pt x="26" y="1"/>
                  </a:lnTo>
                  <a:lnTo>
                    <a:pt x="24" y="1"/>
                  </a:lnTo>
                  <a:lnTo>
                    <a:pt x="23" y="1"/>
                  </a:lnTo>
                  <a:lnTo>
                    <a:pt x="22" y="1"/>
                  </a:lnTo>
                  <a:lnTo>
                    <a:pt x="20" y="1"/>
                  </a:lnTo>
                  <a:lnTo>
                    <a:pt x="19" y="1"/>
                  </a:lnTo>
                  <a:lnTo>
                    <a:pt x="18" y="2"/>
                  </a:lnTo>
                  <a:lnTo>
                    <a:pt x="16" y="2"/>
                  </a:lnTo>
                  <a:lnTo>
                    <a:pt x="15" y="2"/>
                  </a:lnTo>
                  <a:lnTo>
                    <a:pt x="14" y="4"/>
                  </a:lnTo>
                  <a:lnTo>
                    <a:pt x="12" y="5"/>
                  </a:lnTo>
                  <a:lnTo>
                    <a:pt x="11" y="5"/>
                  </a:lnTo>
                  <a:lnTo>
                    <a:pt x="10" y="6"/>
                  </a:lnTo>
                  <a:lnTo>
                    <a:pt x="8" y="8"/>
                  </a:lnTo>
                  <a:lnTo>
                    <a:pt x="7" y="9"/>
                  </a:lnTo>
                  <a:lnTo>
                    <a:pt x="6" y="10"/>
                  </a:lnTo>
                  <a:lnTo>
                    <a:pt x="6" y="12"/>
                  </a:lnTo>
                  <a:lnTo>
                    <a:pt x="4" y="12"/>
                  </a:lnTo>
                  <a:lnTo>
                    <a:pt x="4" y="13"/>
                  </a:lnTo>
                  <a:lnTo>
                    <a:pt x="3" y="14"/>
                  </a:lnTo>
                  <a:lnTo>
                    <a:pt x="3" y="16"/>
                  </a:lnTo>
                  <a:lnTo>
                    <a:pt x="2" y="17"/>
                  </a:lnTo>
                  <a:lnTo>
                    <a:pt x="2" y="18"/>
                  </a:lnTo>
                  <a:lnTo>
                    <a:pt x="2" y="20"/>
                  </a:lnTo>
                  <a:lnTo>
                    <a:pt x="0" y="21"/>
                  </a:lnTo>
                  <a:lnTo>
                    <a:pt x="0" y="22"/>
                  </a:lnTo>
                  <a:lnTo>
                    <a:pt x="0" y="24"/>
                  </a:lnTo>
                  <a:lnTo>
                    <a:pt x="0" y="25"/>
                  </a:lnTo>
                  <a:lnTo>
                    <a:pt x="0" y="26"/>
                  </a:lnTo>
                  <a:lnTo>
                    <a:pt x="0" y="29"/>
                  </a:lnTo>
                  <a:lnTo>
                    <a:pt x="0" y="30"/>
                  </a:lnTo>
                  <a:lnTo>
                    <a:pt x="0" y="32"/>
                  </a:lnTo>
                  <a:lnTo>
                    <a:pt x="0" y="33"/>
                  </a:lnTo>
                  <a:lnTo>
                    <a:pt x="2" y="33"/>
                  </a:lnTo>
                  <a:lnTo>
                    <a:pt x="2" y="34"/>
                  </a:lnTo>
                  <a:lnTo>
                    <a:pt x="2" y="36"/>
                  </a:lnTo>
                  <a:lnTo>
                    <a:pt x="2" y="37"/>
                  </a:lnTo>
                  <a:lnTo>
                    <a:pt x="3" y="38"/>
                  </a:lnTo>
                  <a:lnTo>
                    <a:pt x="3" y="40"/>
                  </a:lnTo>
                  <a:lnTo>
                    <a:pt x="4" y="41"/>
                  </a:lnTo>
                  <a:lnTo>
                    <a:pt x="4" y="42"/>
                  </a:lnTo>
                  <a:lnTo>
                    <a:pt x="6" y="42"/>
                  </a:lnTo>
                  <a:lnTo>
                    <a:pt x="6" y="44"/>
                  </a:lnTo>
                  <a:lnTo>
                    <a:pt x="7" y="45"/>
                  </a:lnTo>
                  <a:lnTo>
                    <a:pt x="8" y="46"/>
                  </a:lnTo>
                  <a:lnTo>
                    <a:pt x="10" y="48"/>
                  </a:lnTo>
                  <a:lnTo>
                    <a:pt x="11" y="49"/>
                  </a:lnTo>
                  <a:lnTo>
                    <a:pt x="12" y="49"/>
                  </a:lnTo>
                  <a:lnTo>
                    <a:pt x="14" y="50"/>
                  </a:lnTo>
                  <a:lnTo>
                    <a:pt x="15" y="52"/>
                  </a:lnTo>
                  <a:lnTo>
                    <a:pt x="16" y="52"/>
                  </a:lnTo>
                  <a:lnTo>
                    <a:pt x="18" y="52"/>
                  </a:lnTo>
                  <a:lnTo>
                    <a:pt x="19" y="53"/>
                  </a:lnTo>
                  <a:lnTo>
                    <a:pt x="20" y="53"/>
                  </a:lnTo>
                  <a:lnTo>
                    <a:pt x="22" y="53"/>
                  </a:lnTo>
                  <a:lnTo>
                    <a:pt x="23" y="53"/>
                  </a:lnTo>
                  <a:lnTo>
                    <a:pt x="24" y="53"/>
                  </a:lnTo>
                  <a:lnTo>
                    <a:pt x="26" y="53"/>
                  </a:lnTo>
                  <a:lnTo>
                    <a:pt x="27" y="53"/>
                  </a:lnTo>
                  <a:lnTo>
                    <a:pt x="28" y="53"/>
                  </a:lnTo>
                  <a:lnTo>
                    <a:pt x="30" y="53"/>
                  </a:lnTo>
                  <a:lnTo>
                    <a:pt x="31" y="53"/>
                  </a:lnTo>
                  <a:lnTo>
                    <a:pt x="32" y="53"/>
                  </a:lnTo>
                  <a:lnTo>
                    <a:pt x="34" y="53"/>
                  </a:lnTo>
                  <a:lnTo>
                    <a:pt x="35" y="53"/>
                  </a:lnTo>
                  <a:lnTo>
                    <a:pt x="36" y="52"/>
                  </a:lnTo>
                  <a:lnTo>
                    <a:pt x="38" y="52"/>
                  </a:lnTo>
                  <a:lnTo>
                    <a:pt x="39" y="52"/>
                  </a:lnTo>
                  <a:lnTo>
                    <a:pt x="39" y="50"/>
                  </a:lnTo>
                  <a:lnTo>
                    <a:pt x="40" y="50"/>
                  </a:lnTo>
                  <a:lnTo>
                    <a:pt x="42" y="49"/>
                  </a:lnTo>
                  <a:lnTo>
                    <a:pt x="43" y="49"/>
                  </a:lnTo>
                  <a:lnTo>
                    <a:pt x="44" y="48"/>
                  </a:lnTo>
                  <a:lnTo>
                    <a:pt x="44" y="46"/>
                  </a:lnTo>
                  <a:lnTo>
                    <a:pt x="46" y="46"/>
                  </a:lnTo>
                  <a:lnTo>
                    <a:pt x="47" y="45"/>
                  </a:lnTo>
                  <a:lnTo>
                    <a:pt x="47" y="44"/>
                  </a:lnTo>
                  <a:lnTo>
                    <a:pt x="48" y="42"/>
                  </a:lnTo>
                  <a:lnTo>
                    <a:pt x="50" y="41"/>
                  </a:lnTo>
                  <a:lnTo>
                    <a:pt x="50" y="40"/>
                  </a:lnTo>
                  <a:lnTo>
                    <a:pt x="51" y="38"/>
                  </a:lnTo>
                  <a:lnTo>
                    <a:pt x="51" y="37"/>
                  </a:lnTo>
                  <a:lnTo>
                    <a:pt x="52" y="36"/>
                  </a:lnTo>
                  <a:lnTo>
                    <a:pt x="52" y="34"/>
                  </a:lnTo>
                  <a:lnTo>
                    <a:pt x="52" y="33"/>
                  </a:lnTo>
                  <a:lnTo>
                    <a:pt x="54" y="32"/>
                  </a:lnTo>
                  <a:lnTo>
                    <a:pt x="54" y="30"/>
                  </a:lnTo>
                  <a:lnTo>
                    <a:pt x="54" y="29"/>
                  </a:lnTo>
                  <a:lnTo>
                    <a:pt x="54" y="26"/>
                  </a:lnTo>
                  <a:lnTo>
                    <a:pt x="54" y="25"/>
                  </a:lnTo>
                  <a:lnTo>
                    <a:pt x="54" y="24"/>
                  </a:lnTo>
                  <a:lnTo>
                    <a:pt x="54" y="22"/>
                  </a:lnTo>
                  <a:lnTo>
                    <a:pt x="52" y="21"/>
                  </a:lnTo>
                  <a:lnTo>
                    <a:pt x="52" y="20"/>
                  </a:lnTo>
                  <a:lnTo>
                    <a:pt x="52" y="18"/>
                  </a:lnTo>
                  <a:lnTo>
                    <a:pt x="51" y="17"/>
                  </a:lnTo>
                  <a:lnTo>
                    <a:pt x="51" y="16"/>
                  </a:lnTo>
                  <a:lnTo>
                    <a:pt x="50" y="14"/>
                  </a:lnTo>
                  <a:lnTo>
                    <a:pt x="50" y="13"/>
                  </a:lnTo>
                  <a:lnTo>
                    <a:pt x="48" y="12"/>
                  </a:lnTo>
                  <a:lnTo>
                    <a:pt x="47" y="10"/>
                  </a:lnTo>
                  <a:lnTo>
                    <a:pt x="47" y="9"/>
                  </a:lnTo>
                  <a:lnTo>
                    <a:pt x="46" y="8"/>
                  </a:lnTo>
                  <a:lnTo>
                    <a:pt x="44" y="8"/>
                  </a:lnTo>
                  <a:lnTo>
                    <a:pt x="44" y="6"/>
                  </a:lnTo>
                  <a:lnTo>
                    <a:pt x="43" y="5"/>
                  </a:lnTo>
                  <a:lnTo>
                    <a:pt x="42" y="5"/>
                  </a:lnTo>
                  <a:lnTo>
                    <a:pt x="40" y="4"/>
                  </a:lnTo>
                  <a:lnTo>
                    <a:pt x="39" y="4"/>
                  </a:lnTo>
                  <a:lnTo>
                    <a:pt x="39" y="2"/>
                  </a:lnTo>
                  <a:lnTo>
                    <a:pt x="38" y="2"/>
                  </a:lnTo>
                  <a:lnTo>
                    <a:pt x="36" y="2"/>
                  </a:lnTo>
                  <a:lnTo>
                    <a:pt x="35" y="1"/>
                  </a:lnTo>
                  <a:lnTo>
                    <a:pt x="34" y="1"/>
                  </a:lnTo>
                  <a:lnTo>
                    <a:pt x="32" y="1"/>
                  </a:lnTo>
                  <a:lnTo>
                    <a:pt x="31" y="1"/>
                  </a:lnTo>
                  <a:lnTo>
                    <a:pt x="30" y="1"/>
                  </a:lnTo>
                  <a:lnTo>
                    <a:pt x="28" y="1"/>
                  </a:lnTo>
                  <a:lnTo>
                    <a:pt x="27" y="0"/>
                  </a:ln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5" name="Freeform 16"/>
            <p:cNvSpPr>
              <a:spLocks/>
            </p:cNvSpPr>
            <p:nvPr/>
          </p:nvSpPr>
          <p:spPr bwMode="auto">
            <a:xfrm>
              <a:off x="3798" y="2764"/>
              <a:ext cx="20" cy="19"/>
            </a:xfrm>
            <a:custGeom>
              <a:avLst/>
              <a:gdLst>
                <a:gd name="T0" fmla="*/ 1 w 40"/>
                <a:gd name="T1" fmla="*/ 0 h 40"/>
                <a:gd name="T2" fmla="*/ 1 w 40"/>
                <a:gd name="T3" fmla="*/ 0 h 40"/>
                <a:gd name="T4" fmla="*/ 1 w 40"/>
                <a:gd name="T5" fmla="*/ 0 h 40"/>
                <a:gd name="T6" fmla="*/ 1 w 40"/>
                <a:gd name="T7" fmla="*/ 0 h 40"/>
                <a:gd name="T8" fmla="*/ 1 w 40"/>
                <a:gd name="T9" fmla="*/ 0 h 40"/>
                <a:gd name="T10" fmla="*/ 1 w 40"/>
                <a:gd name="T11" fmla="*/ 0 h 40"/>
                <a:gd name="T12" fmla="*/ 1 w 40"/>
                <a:gd name="T13" fmla="*/ 0 h 40"/>
                <a:gd name="T14" fmla="*/ 1 w 40"/>
                <a:gd name="T15" fmla="*/ 0 h 40"/>
                <a:gd name="T16" fmla="*/ 1 w 40"/>
                <a:gd name="T17" fmla="*/ 0 h 40"/>
                <a:gd name="T18" fmla="*/ 1 w 40"/>
                <a:gd name="T19" fmla="*/ 0 h 40"/>
                <a:gd name="T20" fmla="*/ 0 w 40"/>
                <a:gd name="T21" fmla="*/ 0 h 40"/>
                <a:gd name="T22" fmla="*/ 1 w 40"/>
                <a:gd name="T23" fmla="*/ 0 h 40"/>
                <a:gd name="T24" fmla="*/ 1 w 40"/>
                <a:gd name="T25" fmla="*/ 0 h 40"/>
                <a:gd name="T26" fmla="*/ 1 w 40"/>
                <a:gd name="T27" fmla="*/ 0 h 40"/>
                <a:gd name="T28" fmla="*/ 1 w 40"/>
                <a:gd name="T29" fmla="*/ 0 h 40"/>
                <a:gd name="T30" fmla="*/ 1 w 40"/>
                <a:gd name="T31" fmla="*/ 0 h 40"/>
                <a:gd name="T32" fmla="*/ 1 w 40"/>
                <a:gd name="T33" fmla="*/ 0 h 40"/>
                <a:gd name="T34" fmla="*/ 1 w 40"/>
                <a:gd name="T35" fmla="*/ 0 h 40"/>
                <a:gd name="T36" fmla="*/ 1 w 40"/>
                <a:gd name="T37" fmla="*/ 0 h 40"/>
                <a:gd name="T38" fmla="*/ 1 w 40"/>
                <a:gd name="T39" fmla="*/ 0 h 40"/>
                <a:gd name="T40" fmla="*/ 1 w 40"/>
                <a:gd name="T41" fmla="*/ 0 h 40"/>
                <a:gd name="T42" fmla="*/ 1 w 40"/>
                <a:gd name="T43" fmla="*/ 0 h 40"/>
                <a:gd name="T44" fmla="*/ 1 w 40"/>
                <a:gd name="T45" fmla="*/ 0 h 40"/>
                <a:gd name="T46" fmla="*/ 1 w 40"/>
                <a:gd name="T47" fmla="*/ 0 h 40"/>
                <a:gd name="T48" fmla="*/ 1 w 40"/>
                <a:gd name="T49" fmla="*/ 0 h 40"/>
                <a:gd name="T50" fmla="*/ 1 w 40"/>
                <a:gd name="T51" fmla="*/ 0 h 40"/>
                <a:gd name="T52" fmla="*/ 1 w 40"/>
                <a:gd name="T53" fmla="*/ 0 h 40"/>
                <a:gd name="T54" fmla="*/ 1 w 40"/>
                <a:gd name="T55" fmla="*/ 0 h 40"/>
                <a:gd name="T56" fmla="*/ 1 w 40"/>
                <a:gd name="T57" fmla="*/ 0 h 40"/>
                <a:gd name="T58" fmla="*/ 1 w 40"/>
                <a:gd name="T59" fmla="*/ 0 h 40"/>
                <a:gd name="T60" fmla="*/ 1 w 40"/>
                <a:gd name="T61" fmla="*/ 0 h 40"/>
                <a:gd name="T62" fmla="*/ 1 w 40"/>
                <a:gd name="T63" fmla="*/ 0 h 40"/>
                <a:gd name="T64" fmla="*/ 1 w 40"/>
                <a:gd name="T65" fmla="*/ 0 h 40"/>
                <a:gd name="T66" fmla="*/ 1 w 40"/>
                <a:gd name="T67" fmla="*/ 0 h 40"/>
                <a:gd name="T68" fmla="*/ 1 w 40"/>
                <a:gd name="T69" fmla="*/ 0 h 40"/>
                <a:gd name="T70" fmla="*/ 1 w 40"/>
                <a:gd name="T71" fmla="*/ 0 h 40"/>
                <a:gd name="T72" fmla="*/ 1 w 40"/>
                <a:gd name="T73" fmla="*/ 0 h 40"/>
                <a:gd name="T74" fmla="*/ 1 w 40"/>
                <a:gd name="T75" fmla="*/ 0 h 40"/>
                <a:gd name="T76" fmla="*/ 1 w 40"/>
                <a:gd name="T77" fmla="*/ 0 h 40"/>
                <a:gd name="T78" fmla="*/ 1 w 40"/>
                <a:gd name="T79" fmla="*/ 0 h 40"/>
                <a:gd name="T80" fmla="*/ 1 w 40"/>
                <a:gd name="T81" fmla="*/ 0 h 40"/>
                <a:gd name="T82" fmla="*/ 1 w 40"/>
                <a:gd name="T83" fmla="*/ 0 h 40"/>
                <a:gd name="T84" fmla="*/ 1 w 40"/>
                <a:gd name="T85" fmla="*/ 0 h 40"/>
                <a:gd name="T86" fmla="*/ 1 w 40"/>
                <a:gd name="T87" fmla="*/ 0 h 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40"/>
                <a:gd name="T134" fmla="*/ 40 w 40"/>
                <a:gd name="T135" fmla="*/ 40 h 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40">
                  <a:moveTo>
                    <a:pt x="20" y="0"/>
                  </a:moveTo>
                  <a:lnTo>
                    <a:pt x="20" y="0"/>
                  </a:lnTo>
                  <a:lnTo>
                    <a:pt x="18" y="0"/>
                  </a:lnTo>
                  <a:lnTo>
                    <a:pt x="17" y="0"/>
                  </a:lnTo>
                  <a:lnTo>
                    <a:pt x="16" y="0"/>
                  </a:lnTo>
                  <a:lnTo>
                    <a:pt x="16" y="1"/>
                  </a:lnTo>
                  <a:lnTo>
                    <a:pt x="14" y="1"/>
                  </a:lnTo>
                  <a:lnTo>
                    <a:pt x="13" y="1"/>
                  </a:lnTo>
                  <a:lnTo>
                    <a:pt x="12" y="3"/>
                  </a:lnTo>
                  <a:lnTo>
                    <a:pt x="10" y="3"/>
                  </a:lnTo>
                  <a:lnTo>
                    <a:pt x="9" y="4"/>
                  </a:lnTo>
                  <a:lnTo>
                    <a:pt x="8" y="4"/>
                  </a:lnTo>
                  <a:lnTo>
                    <a:pt x="6" y="5"/>
                  </a:lnTo>
                  <a:lnTo>
                    <a:pt x="5" y="7"/>
                  </a:lnTo>
                  <a:lnTo>
                    <a:pt x="4" y="8"/>
                  </a:lnTo>
                  <a:lnTo>
                    <a:pt x="4" y="9"/>
                  </a:lnTo>
                  <a:lnTo>
                    <a:pt x="3" y="11"/>
                  </a:lnTo>
                  <a:lnTo>
                    <a:pt x="3" y="12"/>
                  </a:lnTo>
                  <a:lnTo>
                    <a:pt x="1" y="13"/>
                  </a:lnTo>
                  <a:lnTo>
                    <a:pt x="1" y="15"/>
                  </a:lnTo>
                  <a:lnTo>
                    <a:pt x="1" y="16"/>
                  </a:lnTo>
                  <a:lnTo>
                    <a:pt x="1" y="17"/>
                  </a:lnTo>
                  <a:lnTo>
                    <a:pt x="1" y="19"/>
                  </a:lnTo>
                  <a:lnTo>
                    <a:pt x="0" y="20"/>
                  </a:lnTo>
                  <a:lnTo>
                    <a:pt x="1" y="21"/>
                  </a:lnTo>
                  <a:lnTo>
                    <a:pt x="1" y="23"/>
                  </a:lnTo>
                  <a:lnTo>
                    <a:pt x="1" y="24"/>
                  </a:lnTo>
                  <a:lnTo>
                    <a:pt x="1" y="25"/>
                  </a:lnTo>
                  <a:lnTo>
                    <a:pt x="1" y="27"/>
                  </a:lnTo>
                  <a:lnTo>
                    <a:pt x="3" y="28"/>
                  </a:lnTo>
                  <a:lnTo>
                    <a:pt x="3" y="29"/>
                  </a:lnTo>
                  <a:lnTo>
                    <a:pt x="4" y="31"/>
                  </a:lnTo>
                  <a:lnTo>
                    <a:pt x="4" y="32"/>
                  </a:lnTo>
                  <a:lnTo>
                    <a:pt x="5" y="32"/>
                  </a:lnTo>
                  <a:lnTo>
                    <a:pt x="5" y="33"/>
                  </a:lnTo>
                  <a:lnTo>
                    <a:pt x="6" y="33"/>
                  </a:lnTo>
                  <a:lnTo>
                    <a:pt x="6" y="35"/>
                  </a:lnTo>
                  <a:lnTo>
                    <a:pt x="8" y="35"/>
                  </a:lnTo>
                  <a:lnTo>
                    <a:pt x="8" y="36"/>
                  </a:lnTo>
                  <a:lnTo>
                    <a:pt x="9" y="36"/>
                  </a:lnTo>
                  <a:lnTo>
                    <a:pt x="10" y="37"/>
                  </a:lnTo>
                  <a:lnTo>
                    <a:pt x="12" y="37"/>
                  </a:lnTo>
                  <a:lnTo>
                    <a:pt x="13" y="39"/>
                  </a:lnTo>
                  <a:lnTo>
                    <a:pt x="14" y="39"/>
                  </a:lnTo>
                  <a:lnTo>
                    <a:pt x="16" y="39"/>
                  </a:lnTo>
                  <a:lnTo>
                    <a:pt x="17" y="40"/>
                  </a:lnTo>
                  <a:lnTo>
                    <a:pt x="18" y="40"/>
                  </a:lnTo>
                  <a:lnTo>
                    <a:pt x="20" y="40"/>
                  </a:lnTo>
                  <a:lnTo>
                    <a:pt x="21" y="40"/>
                  </a:lnTo>
                  <a:lnTo>
                    <a:pt x="22" y="40"/>
                  </a:lnTo>
                  <a:lnTo>
                    <a:pt x="24" y="40"/>
                  </a:lnTo>
                  <a:lnTo>
                    <a:pt x="24" y="39"/>
                  </a:lnTo>
                  <a:lnTo>
                    <a:pt x="25" y="39"/>
                  </a:lnTo>
                  <a:lnTo>
                    <a:pt x="26" y="39"/>
                  </a:lnTo>
                  <a:lnTo>
                    <a:pt x="28" y="39"/>
                  </a:lnTo>
                  <a:lnTo>
                    <a:pt x="29" y="37"/>
                  </a:lnTo>
                  <a:lnTo>
                    <a:pt x="30" y="37"/>
                  </a:lnTo>
                  <a:lnTo>
                    <a:pt x="32" y="36"/>
                  </a:lnTo>
                  <a:lnTo>
                    <a:pt x="33" y="35"/>
                  </a:lnTo>
                  <a:lnTo>
                    <a:pt x="34" y="33"/>
                  </a:lnTo>
                  <a:lnTo>
                    <a:pt x="36" y="32"/>
                  </a:lnTo>
                  <a:lnTo>
                    <a:pt x="37" y="31"/>
                  </a:lnTo>
                  <a:lnTo>
                    <a:pt x="37" y="29"/>
                  </a:lnTo>
                  <a:lnTo>
                    <a:pt x="38" y="28"/>
                  </a:lnTo>
                  <a:lnTo>
                    <a:pt x="38" y="27"/>
                  </a:lnTo>
                  <a:lnTo>
                    <a:pt x="38" y="25"/>
                  </a:lnTo>
                  <a:lnTo>
                    <a:pt x="40" y="25"/>
                  </a:lnTo>
                  <a:lnTo>
                    <a:pt x="40" y="24"/>
                  </a:lnTo>
                  <a:lnTo>
                    <a:pt x="40" y="23"/>
                  </a:lnTo>
                  <a:lnTo>
                    <a:pt x="40" y="21"/>
                  </a:lnTo>
                  <a:lnTo>
                    <a:pt x="40" y="20"/>
                  </a:lnTo>
                  <a:lnTo>
                    <a:pt x="40" y="19"/>
                  </a:lnTo>
                  <a:lnTo>
                    <a:pt x="40" y="17"/>
                  </a:lnTo>
                  <a:lnTo>
                    <a:pt x="40" y="16"/>
                  </a:lnTo>
                  <a:lnTo>
                    <a:pt x="40" y="15"/>
                  </a:lnTo>
                  <a:lnTo>
                    <a:pt x="38" y="13"/>
                  </a:lnTo>
                  <a:lnTo>
                    <a:pt x="38" y="12"/>
                  </a:lnTo>
                  <a:lnTo>
                    <a:pt x="38" y="11"/>
                  </a:lnTo>
                  <a:lnTo>
                    <a:pt x="37" y="11"/>
                  </a:lnTo>
                  <a:lnTo>
                    <a:pt x="37" y="9"/>
                  </a:lnTo>
                  <a:lnTo>
                    <a:pt x="36" y="8"/>
                  </a:lnTo>
                  <a:lnTo>
                    <a:pt x="36" y="7"/>
                  </a:lnTo>
                  <a:lnTo>
                    <a:pt x="34" y="7"/>
                  </a:lnTo>
                  <a:lnTo>
                    <a:pt x="34" y="5"/>
                  </a:lnTo>
                  <a:lnTo>
                    <a:pt x="33" y="5"/>
                  </a:lnTo>
                  <a:lnTo>
                    <a:pt x="33" y="4"/>
                  </a:lnTo>
                  <a:lnTo>
                    <a:pt x="32" y="4"/>
                  </a:lnTo>
                  <a:lnTo>
                    <a:pt x="30" y="3"/>
                  </a:lnTo>
                  <a:lnTo>
                    <a:pt x="29" y="3"/>
                  </a:lnTo>
                  <a:lnTo>
                    <a:pt x="28" y="1"/>
                  </a:lnTo>
                  <a:lnTo>
                    <a:pt x="26" y="1"/>
                  </a:lnTo>
                  <a:lnTo>
                    <a:pt x="25" y="1"/>
                  </a:lnTo>
                  <a:lnTo>
                    <a:pt x="24" y="0"/>
                  </a:lnTo>
                  <a:lnTo>
                    <a:pt x="22" y="0"/>
                  </a:lnTo>
                  <a:lnTo>
                    <a:pt x="21" y="0"/>
                  </a:lnTo>
                  <a:lnTo>
                    <a:pt x="2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6" name="Freeform 17"/>
            <p:cNvSpPr>
              <a:spLocks/>
            </p:cNvSpPr>
            <p:nvPr/>
          </p:nvSpPr>
          <p:spPr bwMode="auto">
            <a:xfrm>
              <a:off x="3803" y="2861"/>
              <a:ext cx="27" cy="27"/>
            </a:xfrm>
            <a:custGeom>
              <a:avLst/>
              <a:gdLst>
                <a:gd name="T0" fmla="*/ 1 w 54"/>
                <a:gd name="T1" fmla="*/ 1 h 53"/>
                <a:gd name="T2" fmla="*/ 1 w 54"/>
                <a:gd name="T3" fmla="*/ 1 h 53"/>
                <a:gd name="T4" fmla="*/ 1 w 54"/>
                <a:gd name="T5" fmla="*/ 1 h 53"/>
                <a:gd name="T6" fmla="*/ 1 w 54"/>
                <a:gd name="T7" fmla="*/ 1 h 53"/>
                <a:gd name="T8" fmla="*/ 1 w 54"/>
                <a:gd name="T9" fmla="*/ 1 h 53"/>
                <a:gd name="T10" fmla="*/ 1 w 54"/>
                <a:gd name="T11" fmla="*/ 1 h 53"/>
                <a:gd name="T12" fmla="*/ 1 w 54"/>
                <a:gd name="T13" fmla="*/ 1 h 53"/>
                <a:gd name="T14" fmla="*/ 1 w 54"/>
                <a:gd name="T15" fmla="*/ 1 h 53"/>
                <a:gd name="T16" fmla="*/ 1 w 54"/>
                <a:gd name="T17" fmla="*/ 1 h 53"/>
                <a:gd name="T18" fmla="*/ 0 w 54"/>
                <a:gd name="T19" fmla="*/ 1 h 53"/>
                <a:gd name="T20" fmla="*/ 0 w 54"/>
                <a:gd name="T21" fmla="*/ 1 h 53"/>
                <a:gd name="T22" fmla="*/ 0 w 54"/>
                <a:gd name="T23" fmla="*/ 1 h 53"/>
                <a:gd name="T24" fmla="*/ 0 w 54"/>
                <a:gd name="T25" fmla="*/ 1 h 53"/>
                <a:gd name="T26" fmla="*/ 1 w 54"/>
                <a:gd name="T27" fmla="*/ 1 h 53"/>
                <a:gd name="T28" fmla="*/ 1 w 54"/>
                <a:gd name="T29" fmla="*/ 1 h 53"/>
                <a:gd name="T30" fmla="*/ 1 w 54"/>
                <a:gd name="T31" fmla="*/ 1 h 53"/>
                <a:gd name="T32" fmla="*/ 1 w 54"/>
                <a:gd name="T33" fmla="*/ 1 h 53"/>
                <a:gd name="T34" fmla="*/ 1 w 54"/>
                <a:gd name="T35" fmla="*/ 1 h 53"/>
                <a:gd name="T36" fmla="*/ 1 w 54"/>
                <a:gd name="T37" fmla="*/ 1 h 53"/>
                <a:gd name="T38" fmla="*/ 1 w 54"/>
                <a:gd name="T39" fmla="*/ 1 h 53"/>
                <a:gd name="T40" fmla="*/ 1 w 54"/>
                <a:gd name="T41" fmla="*/ 1 h 53"/>
                <a:gd name="T42" fmla="*/ 1 w 54"/>
                <a:gd name="T43" fmla="*/ 1 h 53"/>
                <a:gd name="T44" fmla="*/ 1 w 54"/>
                <a:gd name="T45" fmla="*/ 1 h 53"/>
                <a:gd name="T46" fmla="*/ 1 w 54"/>
                <a:gd name="T47" fmla="*/ 1 h 53"/>
                <a:gd name="T48" fmla="*/ 1 w 54"/>
                <a:gd name="T49" fmla="*/ 1 h 53"/>
                <a:gd name="T50" fmla="*/ 1 w 54"/>
                <a:gd name="T51" fmla="*/ 1 h 53"/>
                <a:gd name="T52" fmla="*/ 1 w 54"/>
                <a:gd name="T53" fmla="*/ 1 h 53"/>
                <a:gd name="T54" fmla="*/ 1 w 54"/>
                <a:gd name="T55" fmla="*/ 1 h 53"/>
                <a:gd name="T56" fmla="*/ 1 w 54"/>
                <a:gd name="T57" fmla="*/ 1 h 53"/>
                <a:gd name="T58" fmla="*/ 1 w 54"/>
                <a:gd name="T59" fmla="*/ 1 h 53"/>
                <a:gd name="T60" fmla="*/ 1 w 54"/>
                <a:gd name="T61" fmla="*/ 1 h 53"/>
                <a:gd name="T62" fmla="*/ 1 w 54"/>
                <a:gd name="T63" fmla="*/ 1 h 53"/>
                <a:gd name="T64" fmla="*/ 1 w 54"/>
                <a:gd name="T65" fmla="*/ 1 h 53"/>
                <a:gd name="T66" fmla="*/ 1 w 54"/>
                <a:gd name="T67" fmla="*/ 1 h 53"/>
                <a:gd name="T68" fmla="*/ 1 w 54"/>
                <a:gd name="T69" fmla="*/ 1 h 53"/>
                <a:gd name="T70" fmla="*/ 1 w 54"/>
                <a:gd name="T71" fmla="*/ 1 h 53"/>
                <a:gd name="T72" fmla="*/ 1 w 54"/>
                <a:gd name="T73" fmla="*/ 1 h 53"/>
                <a:gd name="T74" fmla="*/ 1 w 54"/>
                <a:gd name="T75" fmla="*/ 1 h 53"/>
                <a:gd name="T76" fmla="*/ 1 w 54"/>
                <a:gd name="T77" fmla="*/ 1 h 53"/>
                <a:gd name="T78" fmla="*/ 1 w 54"/>
                <a:gd name="T79" fmla="*/ 1 h 53"/>
                <a:gd name="T80" fmla="*/ 1 w 54"/>
                <a:gd name="T81" fmla="*/ 1 h 53"/>
                <a:gd name="T82" fmla="*/ 1 w 54"/>
                <a:gd name="T83" fmla="*/ 1 h 53"/>
                <a:gd name="T84" fmla="*/ 1 w 54"/>
                <a:gd name="T85" fmla="*/ 1 h 53"/>
                <a:gd name="T86" fmla="*/ 1 w 54"/>
                <a:gd name="T87" fmla="*/ 1 h 53"/>
                <a:gd name="T88" fmla="*/ 1 w 54"/>
                <a:gd name="T89" fmla="*/ 1 h 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4"/>
                <a:gd name="T136" fmla="*/ 0 h 53"/>
                <a:gd name="T137" fmla="*/ 54 w 54"/>
                <a:gd name="T138" fmla="*/ 53 h 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4" h="53">
                  <a:moveTo>
                    <a:pt x="27" y="27"/>
                  </a:moveTo>
                  <a:lnTo>
                    <a:pt x="27" y="0"/>
                  </a:lnTo>
                  <a:lnTo>
                    <a:pt x="26" y="2"/>
                  </a:lnTo>
                  <a:lnTo>
                    <a:pt x="24" y="2"/>
                  </a:lnTo>
                  <a:lnTo>
                    <a:pt x="23" y="2"/>
                  </a:lnTo>
                  <a:lnTo>
                    <a:pt x="22" y="2"/>
                  </a:lnTo>
                  <a:lnTo>
                    <a:pt x="20" y="2"/>
                  </a:lnTo>
                  <a:lnTo>
                    <a:pt x="19" y="2"/>
                  </a:lnTo>
                  <a:lnTo>
                    <a:pt x="18" y="3"/>
                  </a:lnTo>
                  <a:lnTo>
                    <a:pt x="16" y="3"/>
                  </a:lnTo>
                  <a:lnTo>
                    <a:pt x="15" y="3"/>
                  </a:lnTo>
                  <a:lnTo>
                    <a:pt x="14" y="4"/>
                  </a:lnTo>
                  <a:lnTo>
                    <a:pt x="12" y="6"/>
                  </a:lnTo>
                  <a:lnTo>
                    <a:pt x="11" y="6"/>
                  </a:lnTo>
                  <a:lnTo>
                    <a:pt x="10" y="7"/>
                  </a:lnTo>
                  <a:lnTo>
                    <a:pt x="8" y="8"/>
                  </a:lnTo>
                  <a:lnTo>
                    <a:pt x="7" y="10"/>
                  </a:lnTo>
                  <a:lnTo>
                    <a:pt x="6" y="11"/>
                  </a:lnTo>
                  <a:lnTo>
                    <a:pt x="6" y="12"/>
                  </a:lnTo>
                  <a:lnTo>
                    <a:pt x="4" y="12"/>
                  </a:lnTo>
                  <a:lnTo>
                    <a:pt x="4" y="14"/>
                  </a:lnTo>
                  <a:lnTo>
                    <a:pt x="3" y="15"/>
                  </a:lnTo>
                  <a:lnTo>
                    <a:pt x="3" y="16"/>
                  </a:lnTo>
                  <a:lnTo>
                    <a:pt x="2" y="18"/>
                  </a:lnTo>
                  <a:lnTo>
                    <a:pt x="2" y="19"/>
                  </a:lnTo>
                  <a:lnTo>
                    <a:pt x="2" y="20"/>
                  </a:lnTo>
                  <a:lnTo>
                    <a:pt x="0" y="22"/>
                  </a:lnTo>
                  <a:lnTo>
                    <a:pt x="0" y="23"/>
                  </a:lnTo>
                  <a:lnTo>
                    <a:pt x="0" y="24"/>
                  </a:lnTo>
                  <a:lnTo>
                    <a:pt x="0" y="26"/>
                  </a:lnTo>
                  <a:lnTo>
                    <a:pt x="0" y="27"/>
                  </a:lnTo>
                  <a:lnTo>
                    <a:pt x="0" y="30"/>
                  </a:lnTo>
                  <a:lnTo>
                    <a:pt x="0" y="31"/>
                  </a:lnTo>
                  <a:lnTo>
                    <a:pt x="0" y="32"/>
                  </a:lnTo>
                  <a:lnTo>
                    <a:pt x="0" y="34"/>
                  </a:lnTo>
                  <a:lnTo>
                    <a:pt x="2" y="34"/>
                  </a:lnTo>
                  <a:lnTo>
                    <a:pt x="2" y="35"/>
                  </a:lnTo>
                  <a:lnTo>
                    <a:pt x="2" y="36"/>
                  </a:lnTo>
                  <a:lnTo>
                    <a:pt x="2" y="38"/>
                  </a:lnTo>
                  <a:lnTo>
                    <a:pt x="3" y="39"/>
                  </a:lnTo>
                  <a:lnTo>
                    <a:pt x="3" y="40"/>
                  </a:lnTo>
                  <a:lnTo>
                    <a:pt x="4" y="42"/>
                  </a:lnTo>
                  <a:lnTo>
                    <a:pt x="4" y="43"/>
                  </a:lnTo>
                  <a:lnTo>
                    <a:pt x="6" y="43"/>
                  </a:lnTo>
                  <a:lnTo>
                    <a:pt x="6" y="44"/>
                  </a:lnTo>
                  <a:lnTo>
                    <a:pt x="7" y="46"/>
                  </a:lnTo>
                  <a:lnTo>
                    <a:pt x="8" y="47"/>
                  </a:lnTo>
                  <a:lnTo>
                    <a:pt x="10" y="48"/>
                  </a:lnTo>
                  <a:lnTo>
                    <a:pt x="11" y="49"/>
                  </a:lnTo>
                  <a:lnTo>
                    <a:pt x="12" y="49"/>
                  </a:lnTo>
                  <a:lnTo>
                    <a:pt x="14" y="51"/>
                  </a:lnTo>
                  <a:lnTo>
                    <a:pt x="15" y="52"/>
                  </a:lnTo>
                  <a:lnTo>
                    <a:pt x="16" y="52"/>
                  </a:lnTo>
                  <a:lnTo>
                    <a:pt x="18" y="52"/>
                  </a:lnTo>
                  <a:lnTo>
                    <a:pt x="19" y="53"/>
                  </a:lnTo>
                  <a:lnTo>
                    <a:pt x="20" y="53"/>
                  </a:lnTo>
                  <a:lnTo>
                    <a:pt x="22" y="53"/>
                  </a:lnTo>
                  <a:lnTo>
                    <a:pt x="23" y="53"/>
                  </a:lnTo>
                  <a:lnTo>
                    <a:pt x="24" y="53"/>
                  </a:lnTo>
                  <a:lnTo>
                    <a:pt x="26" y="53"/>
                  </a:lnTo>
                  <a:lnTo>
                    <a:pt x="27" y="53"/>
                  </a:lnTo>
                  <a:lnTo>
                    <a:pt x="28" y="53"/>
                  </a:lnTo>
                  <a:lnTo>
                    <a:pt x="30" y="53"/>
                  </a:lnTo>
                  <a:lnTo>
                    <a:pt x="31" y="53"/>
                  </a:lnTo>
                  <a:lnTo>
                    <a:pt x="32" y="53"/>
                  </a:lnTo>
                  <a:lnTo>
                    <a:pt x="34" y="53"/>
                  </a:lnTo>
                  <a:lnTo>
                    <a:pt x="35" y="53"/>
                  </a:lnTo>
                  <a:lnTo>
                    <a:pt x="36" y="52"/>
                  </a:lnTo>
                  <a:lnTo>
                    <a:pt x="38" y="52"/>
                  </a:lnTo>
                  <a:lnTo>
                    <a:pt x="39" y="52"/>
                  </a:lnTo>
                  <a:lnTo>
                    <a:pt x="39" y="51"/>
                  </a:lnTo>
                  <a:lnTo>
                    <a:pt x="40" y="51"/>
                  </a:lnTo>
                  <a:lnTo>
                    <a:pt x="42" y="49"/>
                  </a:lnTo>
                  <a:lnTo>
                    <a:pt x="43" y="49"/>
                  </a:lnTo>
                  <a:lnTo>
                    <a:pt x="44" y="48"/>
                  </a:lnTo>
                  <a:lnTo>
                    <a:pt x="44" y="47"/>
                  </a:lnTo>
                  <a:lnTo>
                    <a:pt x="46" y="47"/>
                  </a:lnTo>
                  <a:lnTo>
                    <a:pt x="47" y="46"/>
                  </a:lnTo>
                  <a:lnTo>
                    <a:pt x="47" y="44"/>
                  </a:lnTo>
                  <a:lnTo>
                    <a:pt x="48" y="43"/>
                  </a:lnTo>
                  <a:lnTo>
                    <a:pt x="50" y="42"/>
                  </a:lnTo>
                  <a:lnTo>
                    <a:pt x="50" y="40"/>
                  </a:lnTo>
                  <a:lnTo>
                    <a:pt x="51" y="39"/>
                  </a:lnTo>
                  <a:lnTo>
                    <a:pt x="51" y="38"/>
                  </a:lnTo>
                  <a:lnTo>
                    <a:pt x="52" y="36"/>
                  </a:lnTo>
                  <a:lnTo>
                    <a:pt x="52" y="35"/>
                  </a:lnTo>
                  <a:lnTo>
                    <a:pt x="52" y="34"/>
                  </a:lnTo>
                  <a:lnTo>
                    <a:pt x="54" y="32"/>
                  </a:lnTo>
                  <a:lnTo>
                    <a:pt x="54" y="31"/>
                  </a:lnTo>
                  <a:lnTo>
                    <a:pt x="54" y="30"/>
                  </a:lnTo>
                  <a:lnTo>
                    <a:pt x="54" y="27"/>
                  </a:lnTo>
                  <a:lnTo>
                    <a:pt x="54" y="26"/>
                  </a:lnTo>
                  <a:lnTo>
                    <a:pt x="54" y="24"/>
                  </a:lnTo>
                  <a:lnTo>
                    <a:pt x="54" y="23"/>
                  </a:lnTo>
                  <a:lnTo>
                    <a:pt x="52" y="22"/>
                  </a:lnTo>
                  <a:lnTo>
                    <a:pt x="52" y="20"/>
                  </a:lnTo>
                  <a:lnTo>
                    <a:pt x="52" y="19"/>
                  </a:lnTo>
                  <a:lnTo>
                    <a:pt x="51" y="18"/>
                  </a:lnTo>
                  <a:lnTo>
                    <a:pt x="51" y="16"/>
                  </a:lnTo>
                  <a:lnTo>
                    <a:pt x="50" y="15"/>
                  </a:lnTo>
                  <a:lnTo>
                    <a:pt x="50" y="14"/>
                  </a:lnTo>
                  <a:lnTo>
                    <a:pt x="48" y="12"/>
                  </a:lnTo>
                  <a:lnTo>
                    <a:pt x="47" y="11"/>
                  </a:lnTo>
                  <a:lnTo>
                    <a:pt x="47" y="10"/>
                  </a:lnTo>
                  <a:lnTo>
                    <a:pt x="46" y="8"/>
                  </a:lnTo>
                  <a:lnTo>
                    <a:pt x="44" y="8"/>
                  </a:lnTo>
                  <a:lnTo>
                    <a:pt x="44" y="7"/>
                  </a:lnTo>
                  <a:lnTo>
                    <a:pt x="43" y="6"/>
                  </a:lnTo>
                  <a:lnTo>
                    <a:pt x="42" y="6"/>
                  </a:lnTo>
                  <a:lnTo>
                    <a:pt x="40" y="4"/>
                  </a:lnTo>
                  <a:lnTo>
                    <a:pt x="39" y="4"/>
                  </a:lnTo>
                  <a:lnTo>
                    <a:pt x="39" y="3"/>
                  </a:lnTo>
                  <a:lnTo>
                    <a:pt x="38" y="3"/>
                  </a:lnTo>
                  <a:lnTo>
                    <a:pt x="36" y="3"/>
                  </a:lnTo>
                  <a:lnTo>
                    <a:pt x="35" y="2"/>
                  </a:lnTo>
                  <a:lnTo>
                    <a:pt x="34" y="2"/>
                  </a:lnTo>
                  <a:lnTo>
                    <a:pt x="32" y="2"/>
                  </a:lnTo>
                  <a:lnTo>
                    <a:pt x="31" y="2"/>
                  </a:lnTo>
                  <a:lnTo>
                    <a:pt x="30" y="2"/>
                  </a:lnTo>
                  <a:lnTo>
                    <a:pt x="28" y="2"/>
                  </a:lnTo>
                  <a:lnTo>
                    <a:pt x="27" y="0"/>
                  </a:lnTo>
                  <a:lnTo>
                    <a:pt x="2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7" name="Freeform 18"/>
            <p:cNvSpPr>
              <a:spLocks/>
            </p:cNvSpPr>
            <p:nvPr/>
          </p:nvSpPr>
          <p:spPr bwMode="auto">
            <a:xfrm>
              <a:off x="3798" y="2870"/>
              <a:ext cx="20" cy="20"/>
            </a:xfrm>
            <a:custGeom>
              <a:avLst/>
              <a:gdLst>
                <a:gd name="T0" fmla="*/ 1 w 40"/>
                <a:gd name="T1" fmla="*/ 0 h 39"/>
                <a:gd name="T2" fmla="*/ 1 w 40"/>
                <a:gd name="T3" fmla="*/ 1 h 39"/>
                <a:gd name="T4" fmla="*/ 1 w 40"/>
                <a:gd name="T5" fmla="*/ 1 h 39"/>
                <a:gd name="T6" fmla="*/ 1 w 40"/>
                <a:gd name="T7" fmla="*/ 1 h 39"/>
                <a:gd name="T8" fmla="*/ 1 w 40"/>
                <a:gd name="T9" fmla="*/ 1 h 39"/>
                <a:gd name="T10" fmla="*/ 1 w 40"/>
                <a:gd name="T11" fmla="*/ 1 h 39"/>
                <a:gd name="T12" fmla="*/ 1 w 40"/>
                <a:gd name="T13" fmla="*/ 1 h 39"/>
                <a:gd name="T14" fmla="*/ 1 w 40"/>
                <a:gd name="T15" fmla="*/ 1 h 39"/>
                <a:gd name="T16" fmla="*/ 1 w 40"/>
                <a:gd name="T17" fmla="*/ 1 h 39"/>
                <a:gd name="T18" fmla="*/ 1 w 40"/>
                <a:gd name="T19" fmla="*/ 1 h 39"/>
                <a:gd name="T20" fmla="*/ 0 w 40"/>
                <a:gd name="T21" fmla="*/ 1 h 39"/>
                <a:gd name="T22" fmla="*/ 1 w 40"/>
                <a:gd name="T23" fmla="*/ 1 h 39"/>
                <a:gd name="T24" fmla="*/ 1 w 40"/>
                <a:gd name="T25" fmla="*/ 1 h 39"/>
                <a:gd name="T26" fmla="*/ 1 w 40"/>
                <a:gd name="T27" fmla="*/ 1 h 39"/>
                <a:gd name="T28" fmla="*/ 1 w 40"/>
                <a:gd name="T29" fmla="*/ 1 h 39"/>
                <a:gd name="T30" fmla="*/ 1 w 40"/>
                <a:gd name="T31" fmla="*/ 1 h 39"/>
                <a:gd name="T32" fmla="*/ 1 w 40"/>
                <a:gd name="T33" fmla="*/ 1 h 39"/>
                <a:gd name="T34" fmla="*/ 1 w 40"/>
                <a:gd name="T35" fmla="*/ 1 h 39"/>
                <a:gd name="T36" fmla="*/ 1 w 40"/>
                <a:gd name="T37" fmla="*/ 1 h 39"/>
                <a:gd name="T38" fmla="*/ 1 w 40"/>
                <a:gd name="T39" fmla="*/ 1 h 39"/>
                <a:gd name="T40" fmla="*/ 1 w 40"/>
                <a:gd name="T41" fmla="*/ 1 h 39"/>
                <a:gd name="T42" fmla="*/ 1 w 40"/>
                <a:gd name="T43" fmla="*/ 1 h 39"/>
                <a:gd name="T44" fmla="*/ 1 w 40"/>
                <a:gd name="T45" fmla="*/ 1 h 39"/>
                <a:gd name="T46" fmla="*/ 1 w 40"/>
                <a:gd name="T47" fmla="*/ 1 h 39"/>
                <a:gd name="T48" fmla="*/ 1 w 40"/>
                <a:gd name="T49" fmla="*/ 1 h 39"/>
                <a:gd name="T50" fmla="*/ 1 w 40"/>
                <a:gd name="T51" fmla="*/ 1 h 39"/>
                <a:gd name="T52" fmla="*/ 1 w 40"/>
                <a:gd name="T53" fmla="*/ 1 h 39"/>
                <a:gd name="T54" fmla="*/ 1 w 40"/>
                <a:gd name="T55" fmla="*/ 1 h 39"/>
                <a:gd name="T56" fmla="*/ 1 w 40"/>
                <a:gd name="T57" fmla="*/ 1 h 39"/>
                <a:gd name="T58" fmla="*/ 1 w 40"/>
                <a:gd name="T59" fmla="*/ 1 h 39"/>
                <a:gd name="T60" fmla="*/ 1 w 40"/>
                <a:gd name="T61" fmla="*/ 1 h 39"/>
                <a:gd name="T62" fmla="*/ 1 w 40"/>
                <a:gd name="T63" fmla="*/ 1 h 39"/>
                <a:gd name="T64" fmla="*/ 1 w 40"/>
                <a:gd name="T65" fmla="*/ 1 h 39"/>
                <a:gd name="T66" fmla="*/ 1 w 40"/>
                <a:gd name="T67" fmla="*/ 1 h 39"/>
                <a:gd name="T68" fmla="*/ 1 w 40"/>
                <a:gd name="T69" fmla="*/ 1 h 39"/>
                <a:gd name="T70" fmla="*/ 1 w 40"/>
                <a:gd name="T71" fmla="*/ 1 h 39"/>
                <a:gd name="T72" fmla="*/ 1 w 40"/>
                <a:gd name="T73" fmla="*/ 1 h 39"/>
                <a:gd name="T74" fmla="*/ 1 w 40"/>
                <a:gd name="T75" fmla="*/ 1 h 39"/>
                <a:gd name="T76" fmla="*/ 1 w 40"/>
                <a:gd name="T77" fmla="*/ 1 h 39"/>
                <a:gd name="T78" fmla="*/ 1 w 40"/>
                <a:gd name="T79" fmla="*/ 1 h 39"/>
                <a:gd name="T80" fmla="*/ 1 w 40"/>
                <a:gd name="T81" fmla="*/ 1 h 39"/>
                <a:gd name="T82" fmla="*/ 1 w 40"/>
                <a:gd name="T83" fmla="*/ 1 h 39"/>
                <a:gd name="T84" fmla="*/ 1 w 40"/>
                <a:gd name="T85" fmla="*/ 0 h 39"/>
                <a:gd name="T86" fmla="*/ 1 w 40"/>
                <a:gd name="T87" fmla="*/ 0 h 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39"/>
                <a:gd name="T134" fmla="*/ 40 w 40"/>
                <a:gd name="T135" fmla="*/ 39 h 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39">
                  <a:moveTo>
                    <a:pt x="20" y="0"/>
                  </a:moveTo>
                  <a:lnTo>
                    <a:pt x="20" y="0"/>
                  </a:lnTo>
                  <a:lnTo>
                    <a:pt x="18" y="0"/>
                  </a:lnTo>
                  <a:lnTo>
                    <a:pt x="17" y="0"/>
                  </a:lnTo>
                  <a:lnTo>
                    <a:pt x="16" y="0"/>
                  </a:lnTo>
                  <a:lnTo>
                    <a:pt x="16" y="1"/>
                  </a:lnTo>
                  <a:lnTo>
                    <a:pt x="14" y="1"/>
                  </a:lnTo>
                  <a:lnTo>
                    <a:pt x="13" y="1"/>
                  </a:lnTo>
                  <a:lnTo>
                    <a:pt x="12" y="2"/>
                  </a:lnTo>
                  <a:lnTo>
                    <a:pt x="10" y="2"/>
                  </a:lnTo>
                  <a:lnTo>
                    <a:pt x="9" y="4"/>
                  </a:lnTo>
                  <a:lnTo>
                    <a:pt x="8" y="4"/>
                  </a:lnTo>
                  <a:lnTo>
                    <a:pt x="6" y="5"/>
                  </a:lnTo>
                  <a:lnTo>
                    <a:pt x="5" y="6"/>
                  </a:lnTo>
                  <a:lnTo>
                    <a:pt x="4" y="8"/>
                  </a:lnTo>
                  <a:lnTo>
                    <a:pt x="4" y="9"/>
                  </a:lnTo>
                  <a:lnTo>
                    <a:pt x="3" y="10"/>
                  </a:lnTo>
                  <a:lnTo>
                    <a:pt x="3" y="12"/>
                  </a:lnTo>
                  <a:lnTo>
                    <a:pt x="1" y="13"/>
                  </a:lnTo>
                  <a:lnTo>
                    <a:pt x="1" y="14"/>
                  </a:lnTo>
                  <a:lnTo>
                    <a:pt x="1" y="16"/>
                  </a:lnTo>
                  <a:lnTo>
                    <a:pt x="1" y="17"/>
                  </a:lnTo>
                  <a:lnTo>
                    <a:pt x="1" y="18"/>
                  </a:lnTo>
                  <a:lnTo>
                    <a:pt x="0" y="20"/>
                  </a:lnTo>
                  <a:lnTo>
                    <a:pt x="1" y="21"/>
                  </a:lnTo>
                  <a:lnTo>
                    <a:pt x="1" y="22"/>
                  </a:lnTo>
                  <a:lnTo>
                    <a:pt x="1" y="24"/>
                  </a:lnTo>
                  <a:lnTo>
                    <a:pt x="1" y="25"/>
                  </a:lnTo>
                  <a:lnTo>
                    <a:pt x="1" y="26"/>
                  </a:lnTo>
                  <a:lnTo>
                    <a:pt x="3" y="28"/>
                  </a:lnTo>
                  <a:lnTo>
                    <a:pt x="3" y="29"/>
                  </a:lnTo>
                  <a:lnTo>
                    <a:pt x="4" y="30"/>
                  </a:lnTo>
                  <a:lnTo>
                    <a:pt x="4" y="31"/>
                  </a:lnTo>
                  <a:lnTo>
                    <a:pt x="5" y="31"/>
                  </a:lnTo>
                  <a:lnTo>
                    <a:pt x="5" y="33"/>
                  </a:lnTo>
                  <a:lnTo>
                    <a:pt x="6" y="33"/>
                  </a:lnTo>
                  <a:lnTo>
                    <a:pt x="6" y="34"/>
                  </a:lnTo>
                  <a:lnTo>
                    <a:pt x="8" y="34"/>
                  </a:lnTo>
                  <a:lnTo>
                    <a:pt x="8" y="35"/>
                  </a:lnTo>
                  <a:lnTo>
                    <a:pt x="9" y="35"/>
                  </a:lnTo>
                  <a:lnTo>
                    <a:pt x="10" y="37"/>
                  </a:lnTo>
                  <a:lnTo>
                    <a:pt x="12" y="37"/>
                  </a:lnTo>
                  <a:lnTo>
                    <a:pt x="13" y="38"/>
                  </a:lnTo>
                  <a:lnTo>
                    <a:pt x="14" y="38"/>
                  </a:lnTo>
                  <a:lnTo>
                    <a:pt x="16" y="38"/>
                  </a:lnTo>
                  <a:lnTo>
                    <a:pt x="17" y="39"/>
                  </a:lnTo>
                  <a:lnTo>
                    <a:pt x="18" y="39"/>
                  </a:lnTo>
                  <a:lnTo>
                    <a:pt x="20" y="39"/>
                  </a:lnTo>
                  <a:lnTo>
                    <a:pt x="21" y="39"/>
                  </a:lnTo>
                  <a:lnTo>
                    <a:pt x="22" y="39"/>
                  </a:lnTo>
                  <a:lnTo>
                    <a:pt x="24" y="39"/>
                  </a:lnTo>
                  <a:lnTo>
                    <a:pt x="24" y="38"/>
                  </a:lnTo>
                  <a:lnTo>
                    <a:pt x="25" y="38"/>
                  </a:lnTo>
                  <a:lnTo>
                    <a:pt x="26" y="38"/>
                  </a:lnTo>
                  <a:lnTo>
                    <a:pt x="28" y="38"/>
                  </a:lnTo>
                  <a:lnTo>
                    <a:pt x="29" y="37"/>
                  </a:lnTo>
                  <a:lnTo>
                    <a:pt x="30" y="37"/>
                  </a:lnTo>
                  <a:lnTo>
                    <a:pt x="32" y="35"/>
                  </a:lnTo>
                  <a:lnTo>
                    <a:pt x="33" y="34"/>
                  </a:lnTo>
                  <a:lnTo>
                    <a:pt x="34" y="33"/>
                  </a:lnTo>
                  <a:lnTo>
                    <a:pt x="36" y="31"/>
                  </a:lnTo>
                  <a:lnTo>
                    <a:pt x="37" y="30"/>
                  </a:lnTo>
                  <a:lnTo>
                    <a:pt x="37" y="29"/>
                  </a:lnTo>
                  <a:lnTo>
                    <a:pt x="38" y="28"/>
                  </a:lnTo>
                  <a:lnTo>
                    <a:pt x="38" y="26"/>
                  </a:lnTo>
                  <a:lnTo>
                    <a:pt x="38" y="25"/>
                  </a:lnTo>
                  <a:lnTo>
                    <a:pt x="40" y="25"/>
                  </a:lnTo>
                  <a:lnTo>
                    <a:pt x="40" y="24"/>
                  </a:lnTo>
                  <a:lnTo>
                    <a:pt x="40" y="22"/>
                  </a:lnTo>
                  <a:lnTo>
                    <a:pt x="40" y="21"/>
                  </a:lnTo>
                  <a:lnTo>
                    <a:pt x="40" y="20"/>
                  </a:lnTo>
                  <a:lnTo>
                    <a:pt x="40" y="18"/>
                  </a:lnTo>
                  <a:lnTo>
                    <a:pt x="40" y="17"/>
                  </a:lnTo>
                  <a:lnTo>
                    <a:pt x="40" y="16"/>
                  </a:lnTo>
                  <a:lnTo>
                    <a:pt x="40" y="14"/>
                  </a:lnTo>
                  <a:lnTo>
                    <a:pt x="38" y="13"/>
                  </a:lnTo>
                  <a:lnTo>
                    <a:pt x="38" y="12"/>
                  </a:lnTo>
                  <a:lnTo>
                    <a:pt x="38" y="10"/>
                  </a:lnTo>
                  <a:lnTo>
                    <a:pt x="37" y="10"/>
                  </a:lnTo>
                  <a:lnTo>
                    <a:pt x="37" y="9"/>
                  </a:lnTo>
                  <a:lnTo>
                    <a:pt x="36" y="8"/>
                  </a:lnTo>
                  <a:lnTo>
                    <a:pt x="36" y="6"/>
                  </a:lnTo>
                  <a:lnTo>
                    <a:pt x="34" y="6"/>
                  </a:lnTo>
                  <a:lnTo>
                    <a:pt x="34" y="5"/>
                  </a:lnTo>
                  <a:lnTo>
                    <a:pt x="33" y="5"/>
                  </a:lnTo>
                  <a:lnTo>
                    <a:pt x="33" y="4"/>
                  </a:lnTo>
                  <a:lnTo>
                    <a:pt x="32" y="4"/>
                  </a:lnTo>
                  <a:lnTo>
                    <a:pt x="30" y="2"/>
                  </a:lnTo>
                  <a:lnTo>
                    <a:pt x="29" y="2"/>
                  </a:lnTo>
                  <a:lnTo>
                    <a:pt x="28" y="1"/>
                  </a:lnTo>
                  <a:lnTo>
                    <a:pt x="26" y="1"/>
                  </a:lnTo>
                  <a:lnTo>
                    <a:pt x="25" y="1"/>
                  </a:lnTo>
                  <a:lnTo>
                    <a:pt x="24" y="0"/>
                  </a:lnTo>
                  <a:lnTo>
                    <a:pt x="22" y="0"/>
                  </a:lnTo>
                  <a:lnTo>
                    <a:pt x="21" y="0"/>
                  </a:lnTo>
                  <a:lnTo>
                    <a:pt x="2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8" name="Freeform 19"/>
            <p:cNvSpPr>
              <a:spLocks/>
            </p:cNvSpPr>
            <p:nvPr/>
          </p:nvSpPr>
          <p:spPr bwMode="auto">
            <a:xfrm>
              <a:off x="3803" y="2967"/>
              <a:ext cx="27" cy="27"/>
            </a:xfrm>
            <a:custGeom>
              <a:avLst/>
              <a:gdLst>
                <a:gd name="T0" fmla="*/ 1 w 54"/>
                <a:gd name="T1" fmla="*/ 1 h 53"/>
                <a:gd name="T2" fmla="*/ 1 w 54"/>
                <a:gd name="T3" fmla="*/ 1 h 53"/>
                <a:gd name="T4" fmla="*/ 1 w 54"/>
                <a:gd name="T5" fmla="*/ 1 h 53"/>
                <a:gd name="T6" fmla="*/ 1 w 54"/>
                <a:gd name="T7" fmla="*/ 1 h 53"/>
                <a:gd name="T8" fmla="*/ 1 w 54"/>
                <a:gd name="T9" fmla="*/ 1 h 53"/>
                <a:gd name="T10" fmla="*/ 1 w 54"/>
                <a:gd name="T11" fmla="*/ 1 h 53"/>
                <a:gd name="T12" fmla="*/ 1 w 54"/>
                <a:gd name="T13" fmla="*/ 1 h 53"/>
                <a:gd name="T14" fmla="*/ 1 w 54"/>
                <a:gd name="T15" fmla="*/ 1 h 53"/>
                <a:gd name="T16" fmla="*/ 1 w 54"/>
                <a:gd name="T17" fmla="*/ 1 h 53"/>
                <a:gd name="T18" fmla="*/ 0 w 54"/>
                <a:gd name="T19" fmla="*/ 1 h 53"/>
                <a:gd name="T20" fmla="*/ 0 w 54"/>
                <a:gd name="T21" fmla="*/ 1 h 53"/>
                <a:gd name="T22" fmla="*/ 0 w 54"/>
                <a:gd name="T23" fmla="*/ 1 h 53"/>
                <a:gd name="T24" fmla="*/ 0 w 54"/>
                <a:gd name="T25" fmla="*/ 1 h 53"/>
                <a:gd name="T26" fmla="*/ 1 w 54"/>
                <a:gd name="T27" fmla="*/ 1 h 53"/>
                <a:gd name="T28" fmla="*/ 1 w 54"/>
                <a:gd name="T29" fmla="*/ 1 h 53"/>
                <a:gd name="T30" fmla="*/ 1 w 54"/>
                <a:gd name="T31" fmla="*/ 1 h 53"/>
                <a:gd name="T32" fmla="*/ 1 w 54"/>
                <a:gd name="T33" fmla="*/ 1 h 53"/>
                <a:gd name="T34" fmla="*/ 1 w 54"/>
                <a:gd name="T35" fmla="*/ 1 h 53"/>
                <a:gd name="T36" fmla="*/ 1 w 54"/>
                <a:gd name="T37" fmla="*/ 1 h 53"/>
                <a:gd name="T38" fmla="*/ 1 w 54"/>
                <a:gd name="T39" fmla="*/ 1 h 53"/>
                <a:gd name="T40" fmla="*/ 1 w 54"/>
                <a:gd name="T41" fmla="*/ 1 h 53"/>
                <a:gd name="T42" fmla="*/ 1 w 54"/>
                <a:gd name="T43" fmla="*/ 1 h 53"/>
                <a:gd name="T44" fmla="*/ 1 w 54"/>
                <a:gd name="T45" fmla="*/ 1 h 53"/>
                <a:gd name="T46" fmla="*/ 1 w 54"/>
                <a:gd name="T47" fmla="*/ 1 h 53"/>
                <a:gd name="T48" fmla="*/ 1 w 54"/>
                <a:gd name="T49" fmla="*/ 1 h 53"/>
                <a:gd name="T50" fmla="*/ 1 w 54"/>
                <a:gd name="T51" fmla="*/ 1 h 53"/>
                <a:gd name="T52" fmla="*/ 1 w 54"/>
                <a:gd name="T53" fmla="*/ 1 h 53"/>
                <a:gd name="T54" fmla="*/ 1 w 54"/>
                <a:gd name="T55" fmla="*/ 1 h 53"/>
                <a:gd name="T56" fmla="*/ 1 w 54"/>
                <a:gd name="T57" fmla="*/ 1 h 53"/>
                <a:gd name="T58" fmla="*/ 1 w 54"/>
                <a:gd name="T59" fmla="*/ 1 h 53"/>
                <a:gd name="T60" fmla="*/ 1 w 54"/>
                <a:gd name="T61" fmla="*/ 1 h 53"/>
                <a:gd name="T62" fmla="*/ 1 w 54"/>
                <a:gd name="T63" fmla="*/ 1 h 53"/>
                <a:gd name="T64" fmla="*/ 1 w 54"/>
                <a:gd name="T65" fmla="*/ 1 h 53"/>
                <a:gd name="T66" fmla="*/ 1 w 54"/>
                <a:gd name="T67" fmla="*/ 1 h 53"/>
                <a:gd name="T68" fmla="*/ 1 w 54"/>
                <a:gd name="T69" fmla="*/ 1 h 53"/>
                <a:gd name="T70" fmla="*/ 1 w 54"/>
                <a:gd name="T71" fmla="*/ 1 h 53"/>
                <a:gd name="T72" fmla="*/ 1 w 54"/>
                <a:gd name="T73" fmla="*/ 1 h 53"/>
                <a:gd name="T74" fmla="*/ 1 w 54"/>
                <a:gd name="T75" fmla="*/ 1 h 53"/>
                <a:gd name="T76" fmla="*/ 1 w 54"/>
                <a:gd name="T77" fmla="*/ 1 h 53"/>
                <a:gd name="T78" fmla="*/ 1 w 54"/>
                <a:gd name="T79" fmla="*/ 1 h 53"/>
                <a:gd name="T80" fmla="*/ 1 w 54"/>
                <a:gd name="T81" fmla="*/ 1 h 53"/>
                <a:gd name="T82" fmla="*/ 1 w 54"/>
                <a:gd name="T83" fmla="*/ 1 h 53"/>
                <a:gd name="T84" fmla="*/ 1 w 54"/>
                <a:gd name="T85" fmla="*/ 1 h 53"/>
                <a:gd name="T86" fmla="*/ 1 w 54"/>
                <a:gd name="T87" fmla="*/ 1 h 53"/>
                <a:gd name="T88" fmla="*/ 1 w 54"/>
                <a:gd name="T89" fmla="*/ 1 h 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4"/>
                <a:gd name="T136" fmla="*/ 0 h 53"/>
                <a:gd name="T137" fmla="*/ 54 w 54"/>
                <a:gd name="T138" fmla="*/ 53 h 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4" h="53">
                  <a:moveTo>
                    <a:pt x="27" y="26"/>
                  </a:moveTo>
                  <a:lnTo>
                    <a:pt x="27" y="0"/>
                  </a:lnTo>
                  <a:lnTo>
                    <a:pt x="26" y="1"/>
                  </a:lnTo>
                  <a:lnTo>
                    <a:pt x="24" y="1"/>
                  </a:lnTo>
                  <a:lnTo>
                    <a:pt x="23" y="1"/>
                  </a:lnTo>
                  <a:lnTo>
                    <a:pt x="22" y="1"/>
                  </a:lnTo>
                  <a:lnTo>
                    <a:pt x="20" y="1"/>
                  </a:lnTo>
                  <a:lnTo>
                    <a:pt x="19" y="1"/>
                  </a:lnTo>
                  <a:lnTo>
                    <a:pt x="18" y="3"/>
                  </a:lnTo>
                  <a:lnTo>
                    <a:pt x="16" y="3"/>
                  </a:lnTo>
                  <a:lnTo>
                    <a:pt x="15" y="3"/>
                  </a:lnTo>
                  <a:lnTo>
                    <a:pt x="14" y="4"/>
                  </a:lnTo>
                  <a:lnTo>
                    <a:pt x="12" y="5"/>
                  </a:lnTo>
                  <a:lnTo>
                    <a:pt x="11" y="5"/>
                  </a:lnTo>
                  <a:lnTo>
                    <a:pt x="10" y="6"/>
                  </a:lnTo>
                  <a:lnTo>
                    <a:pt x="8" y="8"/>
                  </a:lnTo>
                  <a:lnTo>
                    <a:pt x="7" y="9"/>
                  </a:lnTo>
                  <a:lnTo>
                    <a:pt x="6" y="10"/>
                  </a:lnTo>
                  <a:lnTo>
                    <a:pt x="6" y="12"/>
                  </a:lnTo>
                  <a:lnTo>
                    <a:pt x="4" y="12"/>
                  </a:lnTo>
                  <a:lnTo>
                    <a:pt x="4" y="13"/>
                  </a:lnTo>
                  <a:lnTo>
                    <a:pt x="3" y="14"/>
                  </a:lnTo>
                  <a:lnTo>
                    <a:pt x="3" y="16"/>
                  </a:lnTo>
                  <a:lnTo>
                    <a:pt x="2" y="17"/>
                  </a:lnTo>
                  <a:lnTo>
                    <a:pt x="2" y="18"/>
                  </a:lnTo>
                  <a:lnTo>
                    <a:pt x="2" y="20"/>
                  </a:lnTo>
                  <a:lnTo>
                    <a:pt x="0" y="21"/>
                  </a:lnTo>
                  <a:lnTo>
                    <a:pt x="0" y="22"/>
                  </a:lnTo>
                  <a:lnTo>
                    <a:pt x="0" y="24"/>
                  </a:lnTo>
                  <a:lnTo>
                    <a:pt x="0" y="25"/>
                  </a:lnTo>
                  <a:lnTo>
                    <a:pt x="0" y="26"/>
                  </a:lnTo>
                  <a:lnTo>
                    <a:pt x="0" y="29"/>
                  </a:lnTo>
                  <a:lnTo>
                    <a:pt x="0" y="30"/>
                  </a:lnTo>
                  <a:lnTo>
                    <a:pt x="0" y="32"/>
                  </a:lnTo>
                  <a:lnTo>
                    <a:pt x="0" y="33"/>
                  </a:lnTo>
                  <a:lnTo>
                    <a:pt x="2" y="33"/>
                  </a:lnTo>
                  <a:lnTo>
                    <a:pt x="2" y="34"/>
                  </a:lnTo>
                  <a:lnTo>
                    <a:pt x="2" y="36"/>
                  </a:lnTo>
                  <a:lnTo>
                    <a:pt x="2" y="37"/>
                  </a:lnTo>
                  <a:lnTo>
                    <a:pt x="3" y="38"/>
                  </a:lnTo>
                  <a:lnTo>
                    <a:pt x="3" y="40"/>
                  </a:lnTo>
                  <a:lnTo>
                    <a:pt x="4" y="41"/>
                  </a:lnTo>
                  <a:lnTo>
                    <a:pt x="4" y="42"/>
                  </a:lnTo>
                  <a:lnTo>
                    <a:pt x="6" y="42"/>
                  </a:lnTo>
                  <a:lnTo>
                    <a:pt x="6" y="44"/>
                  </a:lnTo>
                  <a:lnTo>
                    <a:pt x="7" y="45"/>
                  </a:lnTo>
                  <a:lnTo>
                    <a:pt x="8" y="46"/>
                  </a:lnTo>
                  <a:lnTo>
                    <a:pt x="10" y="48"/>
                  </a:lnTo>
                  <a:lnTo>
                    <a:pt x="11" y="49"/>
                  </a:lnTo>
                  <a:lnTo>
                    <a:pt x="12" y="49"/>
                  </a:lnTo>
                  <a:lnTo>
                    <a:pt x="14" y="50"/>
                  </a:lnTo>
                  <a:lnTo>
                    <a:pt x="15" y="52"/>
                  </a:lnTo>
                  <a:lnTo>
                    <a:pt x="16" y="52"/>
                  </a:lnTo>
                  <a:lnTo>
                    <a:pt x="18" y="52"/>
                  </a:lnTo>
                  <a:lnTo>
                    <a:pt x="19" y="53"/>
                  </a:lnTo>
                  <a:lnTo>
                    <a:pt x="20" y="53"/>
                  </a:lnTo>
                  <a:lnTo>
                    <a:pt x="22" y="53"/>
                  </a:lnTo>
                  <a:lnTo>
                    <a:pt x="23" y="53"/>
                  </a:lnTo>
                  <a:lnTo>
                    <a:pt x="24" y="53"/>
                  </a:lnTo>
                  <a:lnTo>
                    <a:pt x="26" y="53"/>
                  </a:lnTo>
                  <a:lnTo>
                    <a:pt x="27" y="53"/>
                  </a:lnTo>
                  <a:lnTo>
                    <a:pt x="28" y="53"/>
                  </a:lnTo>
                  <a:lnTo>
                    <a:pt x="30" y="53"/>
                  </a:lnTo>
                  <a:lnTo>
                    <a:pt x="31" y="53"/>
                  </a:lnTo>
                  <a:lnTo>
                    <a:pt x="32" y="53"/>
                  </a:lnTo>
                  <a:lnTo>
                    <a:pt x="34" y="53"/>
                  </a:lnTo>
                  <a:lnTo>
                    <a:pt x="35" y="53"/>
                  </a:lnTo>
                  <a:lnTo>
                    <a:pt x="36" y="52"/>
                  </a:lnTo>
                  <a:lnTo>
                    <a:pt x="38" y="52"/>
                  </a:lnTo>
                  <a:lnTo>
                    <a:pt x="39" y="52"/>
                  </a:lnTo>
                  <a:lnTo>
                    <a:pt x="39" y="50"/>
                  </a:lnTo>
                  <a:lnTo>
                    <a:pt x="40" y="50"/>
                  </a:lnTo>
                  <a:lnTo>
                    <a:pt x="42" y="49"/>
                  </a:lnTo>
                  <a:lnTo>
                    <a:pt x="43" y="49"/>
                  </a:lnTo>
                  <a:lnTo>
                    <a:pt x="44" y="48"/>
                  </a:lnTo>
                  <a:lnTo>
                    <a:pt x="44" y="46"/>
                  </a:lnTo>
                  <a:lnTo>
                    <a:pt x="46" y="46"/>
                  </a:lnTo>
                  <a:lnTo>
                    <a:pt x="47" y="45"/>
                  </a:lnTo>
                  <a:lnTo>
                    <a:pt x="47" y="44"/>
                  </a:lnTo>
                  <a:lnTo>
                    <a:pt x="48" y="42"/>
                  </a:lnTo>
                  <a:lnTo>
                    <a:pt x="50" y="41"/>
                  </a:lnTo>
                  <a:lnTo>
                    <a:pt x="50" y="40"/>
                  </a:lnTo>
                  <a:lnTo>
                    <a:pt x="51" y="38"/>
                  </a:lnTo>
                  <a:lnTo>
                    <a:pt x="51" y="37"/>
                  </a:lnTo>
                  <a:lnTo>
                    <a:pt x="52" y="36"/>
                  </a:lnTo>
                  <a:lnTo>
                    <a:pt x="52" y="34"/>
                  </a:lnTo>
                  <a:lnTo>
                    <a:pt x="52" y="33"/>
                  </a:lnTo>
                  <a:lnTo>
                    <a:pt x="54" y="32"/>
                  </a:lnTo>
                  <a:lnTo>
                    <a:pt x="54" y="30"/>
                  </a:lnTo>
                  <a:lnTo>
                    <a:pt x="54" y="29"/>
                  </a:lnTo>
                  <a:lnTo>
                    <a:pt x="54" y="26"/>
                  </a:lnTo>
                  <a:lnTo>
                    <a:pt x="54" y="25"/>
                  </a:lnTo>
                  <a:lnTo>
                    <a:pt x="54" y="24"/>
                  </a:lnTo>
                  <a:lnTo>
                    <a:pt x="54" y="22"/>
                  </a:lnTo>
                  <a:lnTo>
                    <a:pt x="52" y="21"/>
                  </a:lnTo>
                  <a:lnTo>
                    <a:pt x="52" y="20"/>
                  </a:lnTo>
                  <a:lnTo>
                    <a:pt x="52" y="18"/>
                  </a:lnTo>
                  <a:lnTo>
                    <a:pt x="51" y="17"/>
                  </a:lnTo>
                  <a:lnTo>
                    <a:pt x="51" y="16"/>
                  </a:lnTo>
                  <a:lnTo>
                    <a:pt x="50" y="14"/>
                  </a:lnTo>
                  <a:lnTo>
                    <a:pt x="50" y="13"/>
                  </a:lnTo>
                  <a:lnTo>
                    <a:pt x="48" y="12"/>
                  </a:lnTo>
                  <a:lnTo>
                    <a:pt x="47" y="10"/>
                  </a:lnTo>
                  <a:lnTo>
                    <a:pt x="47" y="9"/>
                  </a:lnTo>
                  <a:lnTo>
                    <a:pt x="46" y="8"/>
                  </a:lnTo>
                  <a:lnTo>
                    <a:pt x="44" y="8"/>
                  </a:lnTo>
                  <a:lnTo>
                    <a:pt x="44" y="6"/>
                  </a:lnTo>
                  <a:lnTo>
                    <a:pt x="43" y="5"/>
                  </a:lnTo>
                  <a:lnTo>
                    <a:pt x="42" y="5"/>
                  </a:lnTo>
                  <a:lnTo>
                    <a:pt x="40" y="4"/>
                  </a:lnTo>
                  <a:lnTo>
                    <a:pt x="39" y="4"/>
                  </a:lnTo>
                  <a:lnTo>
                    <a:pt x="39" y="3"/>
                  </a:lnTo>
                  <a:lnTo>
                    <a:pt x="38" y="3"/>
                  </a:lnTo>
                  <a:lnTo>
                    <a:pt x="36" y="3"/>
                  </a:lnTo>
                  <a:lnTo>
                    <a:pt x="35" y="1"/>
                  </a:lnTo>
                  <a:lnTo>
                    <a:pt x="34" y="1"/>
                  </a:lnTo>
                  <a:lnTo>
                    <a:pt x="32" y="1"/>
                  </a:lnTo>
                  <a:lnTo>
                    <a:pt x="31" y="1"/>
                  </a:lnTo>
                  <a:lnTo>
                    <a:pt x="30" y="1"/>
                  </a:lnTo>
                  <a:lnTo>
                    <a:pt x="28" y="1"/>
                  </a:lnTo>
                  <a:lnTo>
                    <a:pt x="27" y="0"/>
                  </a:lnTo>
                  <a:lnTo>
                    <a:pt x="27"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49" name="Freeform 20"/>
            <p:cNvSpPr>
              <a:spLocks/>
            </p:cNvSpPr>
            <p:nvPr/>
          </p:nvSpPr>
          <p:spPr bwMode="auto">
            <a:xfrm>
              <a:off x="3798" y="2963"/>
              <a:ext cx="20" cy="20"/>
            </a:xfrm>
            <a:custGeom>
              <a:avLst/>
              <a:gdLst>
                <a:gd name="T0" fmla="*/ 1 w 40"/>
                <a:gd name="T1" fmla="*/ 0 h 39"/>
                <a:gd name="T2" fmla="*/ 1 w 40"/>
                <a:gd name="T3" fmla="*/ 1 h 39"/>
                <a:gd name="T4" fmla="*/ 1 w 40"/>
                <a:gd name="T5" fmla="*/ 1 h 39"/>
                <a:gd name="T6" fmla="*/ 1 w 40"/>
                <a:gd name="T7" fmla="*/ 1 h 39"/>
                <a:gd name="T8" fmla="*/ 1 w 40"/>
                <a:gd name="T9" fmla="*/ 1 h 39"/>
                <a:gd name="T10" fmla="*/ 1 w 40"/>
                <a:gd name="T11" fmla="*/ 1 h 39"/>
                <a:gd name="T12" fmla="*/ 1 w 40"/>
                <a:gd name="T13" fmla="*/ 1 h 39"/>
                <a:gd name="T14" fmla="*/ 1 w 40"/>
                <a:gd name="T15" fmla="*/ 1 h 39"/>
                <a:gd name="T16" fmla="*/ 1 w 40"/>
                <a:gd name="T17" fmla="*/ 1 h 39"/>
                <a:gd name="T18" fmla="*/ 1 w 40"/>
                <a:gd name="T19" fmla="*/ 1 h 39"/>
                <a:gd name="T20" fmla="*/ 0 w 40"/>
                <a:gd name="T21" fmla="*/ 1 h 39"/>
                <a:gd name="T22" fmla="*/ 1 w 40"/>
                <a:gd name="T23" fmla="*/ 1 h 39"/>
                <a:gd name="T24" fmla="*/ 1 w 40"/>
                <a:gd name="T25" fmla="*/ 1 h 39"/>
                <a:gd name="T26" fmla="*/ 1 w 40"/>
                <a:gd name="T27" fmla="*/ 1 h 39"/>
                <a:gd name="T28" fmla="*/ 1 w 40"/>
                <a:gd name="T29" fmla="*/ 1 h 39"/>
                <a:gd name="T30" fmla="*/ 1 w 40"/>
                <a:gd name="T31" fmla="*/ 1 h 39"/>
                <a:gd name="T32" fmla="*/ 1 w 40"/>
                <a:gd name="T33" fmla="*/ 1 h 39"/>
                <a:gd name="T34" fmla="*/ 1 w 40"/>
                <a:gd name="T35" fmla="*/ 1 h 39"/>
                <a:gd name="T36" fmla="*/ 1 w 40"/>
                <a:gd name="T37" fmla="*/ 1 h 39"/>
                <a:gd name="T38" fmla="*/ 1 w 40"/>
                <a:gd name="T39" fmla="*/ 1 h 39"/>
                <a:gd name="T40" fmla="*/ 1 w 40"/>
                <a:gd name="T41" fmla="*/ 1 h 39"/>
                <a:gd name="T42" fmla="*/ 1 w 40"/>
                <a:gd name="T43" fmla="*/ 1 h 39"/>
                <a:gd name="T44" fmla="*/ 1 w 40"/>
                <a:gd name="T45" fmla="*/ 1 h 39"/>
                <a:gd name="T46" fmla="*/ 1 w 40"/>
                <a:gd name="T47" fmla="*/ 1 h 39"/>
                <a:gd name="T48" fmla="*/ 1 w 40"/>
                <a:gd name="T49" fmla="*/ 1 h 39"/>
                <a:gd name="T50" fmla="*/ 1 w 40"/>
                <a:gd name="T51" fmla="*/ 1 h 39"/>
                <a:gd name="T52" fmla="*/ 1 w 40"/>
                <a:gd name="T53" fmla="*/ 1 h 39"/>
                <a:gd name="T54" fmla="*/ 1 w 40"/>
                <a:gd name="T55" fmla="*/ 1 h 39"/>
                <a:gd name="T56" fmla="*/ 1 w 40"/>
                <a:gd name="T57" fmla="*/ 1 h 39"/>
                <a:gd name="T58" fmla="*/ 1 w 40"/>
                <a:gd name="T59" fmla="*/ 1 h 39"/>
                <a:gd name="T60" fmla="*/ 1 w 40"/>
                <a:gd name="T61" fmla="*/ 1 h 39"/>
                <a:gd name="T62" fmla="*/ 1 w 40"/>
                <a:gd name="T63" fmla="*/ 1 h 39"/>
                <a:gd name="T64" fmla="*/ 1 w 40"/>
                <a:gd name="T65" fmla="*/ 1 h 39"/>
                <a:gd name="T66" fmla="*/ 1 w 40"/>
                <a:gd name="T67" fmla="*/ 1 h 39"/>
                <a:gd name="T68" fmla="*/ 1 w 40"/>
                <a:gd name="T69" fmla="*/ 1 h 39"/>
                <a:gd name="T70" fmla="*/ 1 w 40"/>
                <a:gd name="T71" fmla="*/ 1 h 39"/>
                <a:gd name="T72" fmla="*/ 1 w 40"/>
                <a:gd name="T73" fmla="*/ 1 h 39"/>
                <a:gd name="T74" fmla="*/ 1 w 40"/>
                <a:gd name="T75" fmla="*/ 1 h 39"/>
                <a:gd name="T76" fmla="*/ 1 w 40"/>
                <a:gd name="T77" fmla="*/ 1 h 39"/>
                <a:gd name="T78" fmla="*/ 1 w 40"/>
                <a:gd name="T79" fmla="*/ 1 h 39"/>
                <a:gd name="T80" fmla="*/ 1 w 40"/>
                <a:gd name="T81" fmla="*/ 1 h 39"/>
                <a:gd name="T82" fmla="*/ 1 w 40"/>
                <a:gd name="T83" fmla="*/ 1 h 39"/>
                <a:gd name="T84" fmla="*/ 1 w 40"/>
                <a:gd name="T85" fmla="*/ 0 h 39"/>
                <a:gd name="T86" fmla="*/ 1 w 40"/>
                <a:gd name="T87" fmla="*/ 0 h 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39"/>
                <a:gd name="T134" fmla="*/ 40 w 40"/>
                <a:gd name="T135" fmla="*/ 39 h 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39">
                  <a:moveTo>
                    <a:pt x="20" y="0"/>
                  </a:moveTo>
                  <a:lnTo>
                    <a:pt x="20" y="0"/>
                  </a:lnTo>
                  <a:lnTo>
                    <a:pt x="18" y="0"/>
                  </a:lnTo>
                  <a:lnTo>
                    <a:pt x="17" y="0"/>
                  </a:lnTo>
                  <a:lnTo>
                    <a:pt x="16" y="0"/>
                  </a:lnTo>
                  <a:lnTo>
                    <a:pt x="16" y="1"/>
                  </a:lnTo>
                  <a:lnTo>
                    <a:pt x="14" y="1"/>
                  </a:lnTo>
                  <a:lnTo>
                    <a:pt x="13" y="1"/>
                  </a:lnTo>
                  <a:lnTo>
                    <a:pt x="12" y="2"/>
                  </a:lnTo>
                  <a:lnTo>
                    <a:pt x="10" y="2"/>
                  </a:lnTo>
                  <a:lnTo>
                    <a:pt x="9" y="4"/>
                  </a:lnTo>
                  <a:lnTo>
                    <a:pt x="8" y="4"/>
                  </a:lnTo>
                  <a:lnTo>
                    <a:pt x="6" y="5"/>
                  </a:lnTo>
                  <a:lnTo>
                    <a:pt x="5" y="6"/>
                  </a:lnTo>
                  <a:lnTo>
                    <a:pt x="4" y="8"/>
                  </a:lnTo>
                  <a:lnTo>
                    <a:pt x="4" y="9"/>
                  </a:lnTo>
                  <a:lnTo>
                    <a:pt x="3" y="10"/>
                  </a:lnTo>
                  <a:lnTo>
                    <a:pt x="3" y="12"/>
                  </a:lnTo>
                  <a:lnTo>
                    <a:pt x="1" y="13"/>
                  </a:lnTo>
                  <a:lnTo>
                    <a:pt x="1" y="14"/>
                  </a:lnTo>
                  <a:lnTo>
                    <a:pt x="1" y="15"/>
                  </a:lnTo>
                  <a:lnTo>
                    <a:pt x="1" y="17"/>
                  </a:lnTo>
                  <a:lnTo>
                    <a:pt x="1" y="18"/>
                  </a:lnTo>
                  <a:lnTo>
                    <a:pt x="0" y="19"/>
                  </a:lnTo>
                  <a:lnTo>
                    <a:pt x="1" y="21"/>
                  </a:lnTo>
                  <a:lnTo>
                    <a:pt x="1" y="22"/>
                  </a:lnTo>
                  <a:lnTo>
                    <a:pt x="1" y="23"/>
                  </a:lnTo>
                  <a:lnTo>
                    <a:pt x="1" y="25"/>
                  </a:lnTo>
                  <a:lnTo>
                    <a:pt x="1" y="26"/>
                  </a:lnTo>
                  <a:lnTo>
                    <a:pt x="3" y="27"/>
                  </a:lnTo>
                  <a:lnTo>
                    <a:pt x="3" y="29"/>
                  </a:lnTo>
                  <a:lnTo>
                    <a:pt x="4" y="30"/>
                  </a:lnTo>
                  <a:lnTo>
                    <a:pt x="4" y="31"/>
                  </a:lnTo>
                  <a:lnTo>
                    <a:pt x="5" y="31"/>
                  </a:lnTo>
                  <a:lnTo>
                    <a:pt x="5" y="33"/>
                  </a:lnTo>
                  <a:lnTo>
                    <a:pt x="6" y="33"/>
                  </a:lnTo>
                  <a:lnTo>
                    <a:pt x="6" y="34"/>
                  </a:lnTo>
                  <a:lnTo>
                    <a:pt x="8" y="34"/>
                  </a:lnTo>
                  <a:lnTo>
                    <a:pt x="8" y="35"/>
                  </a:lnTo>
                  <a:lnTo>
                    <a:pt x="9" y="35"/>
                  </a:lnTo>
                  <a:lnTo>
                    <a:pt x="10" y="37"/>
                  </a:lnTo>
                  <a:lnTo>
                    <a:pt x="12" y="37"/>
                  </a:lnTo>
                  <a:lnTo>
                    <a:pt x="13" y="38"/>
                  </a:lnTo>
                  <a:lnTo>
                    <a:pt x="14" y="38"/>
                  </a:lnTo>
                  <a:lnTo>
                    <a:pt x="16" y="38"/>
                  </a:lnTo>
                  <a:lnTo>
                    <a:pt x="17" y="39"/>
                  </a:lnTo>
                  <a:lnTo>
                    <a:pt x="18" y="39"/>
                  </a:lnTo>
                  <a:lnTo>
                    <a:pt x="20" y="39"/>
                  </a:lnTo>
                  <a:lnTo>
                    <a:pt x="21" y="39"/>
                  </a:lnTo>
                  <a:lnTo>
                    <a:pt x="22" y="39"/>
                  </a:lnTo>
                  <a:lnTo>
                    <a:pt x="24" y="39"/>
                  </a:lnTo>
                  <a:lnTo>
                    <a:pt x="24" y="38"/>
                  </a:lnTo>
                  <a:lnTo>
                    <a:pt x="25" y="38"/>
                  </a:lnTo>
                  <a:lnTo>
                    <a:pt x="26" y="38"/>
                  </a:lnTo>
                  <a:lnTo>
                    <a:pt x="28" y="38"/>
                  </a:lnTo>
                  <a:lnTo>
                    <a:pt x="29" y="37"/>
                  </a:lnTo>
                  <a:lnTo>
                    <a:pt x="30" y="37"/>
                  </a:lnTo>
                  <a:lnTo>
                    <a:pt x="32" y="35"/>
                  </a:lnTo>
                  <a:lnTo>
                    <a:pt x="33" y="34"/>
                  </a:lnTo>
                  <a:lnTo>
                    <a:pt x="34" y="33"/>
                  </a:lnTo>
                  <a:lnTo>
                    <a:pt x="36" y="31"/>
                  </a:lnTo>
                  <a:lnTo>
                    <a:pt x="37" y="30"/>
                  </a:lnTo>
                  <a:lnTo>
                    <a:pt x="37" y="29"/>
                  </a:lnTo>
                  <a:lnTo>
                    <a:pt x="38" y="27"/>
                  </a:lnTo>
                  <a:lnTo>
                    <a:pt x="38" y="26"/>
                  </a:lnTo>
                  <a:lnTo>
                    <a:pt x="38" y="25"/>
                  </a:lnTo>
                  <a:lnTo>
                    <a:pt x="40" y="25"/>
                  </a:lnTo>
                  <a:lnTo>
                    <a:pt x="40" y="23"/>
                  </a:lnTo>
                  <a:lnTo>
                    <a:pt x="40" y="22"/>
                  </a:lnTo>
                  <a:lnTo>
                    <a:pt x="40" y="21"/>
                  </a:lnTo>
                  <a:lnTo>
                    <a:pt x="40" y="19"/>
                  </a:lnTo>
                  <a:lnTo>
                    <a:pt x="40" y="18"/>
                  </a:lnTo>
                  <a:lnTo>
                    <a:pt x="40" y="17"/>
                  </a:lnTo>
                  <a:lnTo>
                    <a:pt x="40" y="15"/>
                  </a:lnTo>
                  <a:lnTo>
                    <a:pt x="40" y="14"/>
                  </a:lnTo>
                  <a:lnTo>
                    <a:pt x="38" y="13"/>
                  </a:lnTo>
                  <a:lnTo>
                    <a:pt x="38" y="12"/>
                  </a:lnTo>
                  <a:lnTo>
                    <a:pt x="38" y="10"/>
                  </a:lnTo>
                  <a:lnTo>
                    <a:pt x="37" y="10"/>
                  </a:lnTo>
                  <a:lnTo>
                    <a:pt x="37" y="9"/>
                  </a:lnTo>
                  <a:lnTo>
                    <a:pt x="36" y="8"/>
                  </a:lnTo>
                  <a:lnTo>
                    <a:pt x="36" y="6"/>
                  </a:lnTo>
                  <a:lnTo>
                    <a:pt x="34" y="6"/>
                  </a:lnTo>
                  <a:lnTo>
                    <a:pt x="34" y="5"/>
                  </a:lnTo>
                  <a:lnTo>
                    <a:pt x="33" y="5"/>
                  </a:lnTo>
                  <a:lnTo>
                    <a:pt x="33" y="4"/>
                  </a:lnTo>
                  <a:lnTo>
                    <a:pt x="32" y="4"/>
                  </a:lnTo>
                  <a:lnTo>
                    <a:pt x="30" y="2"/>
                  </a:lnTo>
                  <a:lnTo>
                    <a:pt x="29" y="2"/>
                  </a:lnTo>
                  <a:lnTo>
                    <a:pt x="28" y="1"/>
                  </a:lnTo>
                  <a:lnTo>
                    <a:pt x="26" y="1"/>
                  </a:lnTo>
                  <a:lnTo>
                    <a:pt x="25" y="1"/>
                  </a:lnTo>
                  <a:lnTo>
                    <a:pt x="24" y="0"/>
                  </a:lnTo>
                  <a:lnTo>
                    <a:pt x="22" y="0"/>
                  </a:lnTo>
                  <a:lnTo>
                    <a:pt x="21" y="0"/>
                  </a:lnTo>
                  <a:lnTo>
                    <a:pt x="2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0" name="Freeform 21"/>
            <p:cNvSpPr>
              <a:spLocks/>
            </p:cNvSpPr>
            <p:nvPr/>
          </p:nvSpPr>
          <p:spPr bwMode="auto">
            <a:xfrm>
              <a:off x="3949" y="3074"/>
              <a:ext cx="80" cy="26"/>
            </a:xfrm>
            <a:custGeom>
              <a:avLst/>
              <a:gdLst>
                <a:gd name="T0" fmla="*/ 0 w 159"/>
                <a:gd name="T1" fmla="*/ 0 h 53"/>
                <a:gd name="T2" fmla="*/ 2 w 159"/>
                <a:gd name="T3" fmla="*/ 0 h 53"/>
                <a:gd name="T4" fmla="*/ 0 w 159"/>
                <a:gd name="T5" fmla="*/ 0 h 53"/>
                <a:gd name="T6" fmla="*/ 0 w 159"/>
                <a:gd name="T7" fmla="*/ 0 h 53"/>
                <a:gd name="T8" fmla="*/ 0 w 159"/>
                <a:gd name="T9" fmla="*/ 0 h 53"/>
                <a:gd name="T10" fmla="*/ 0 60000 65536"/>
                <a:gd name="T11" fmla="*/ 0 60000 65536"/>
                <a:gd name="T12" fmla="*/ 0 60000 65536"/>
                <a:gd name="T13" fmla="*/ 0 60000 65536"/>
                <a:gd name="T14" fmla="*/ 0 60000 65536"/>
                <a:gd name="T15" fmla="*/ 0 w 159"/>
                <a:gd name="T16" fmla="*/ 0 h 53"/>
                <a:gd name="T17" fmla="*/ 159 w 159"/>
                <a:gd name="T18" fmla="*/ 53 h 53"/>
              </a:gdLst>
              <a:ahLst/>
              <a:cxnLst>
                <a:cxn ang="T10">
                  <a:pos x="T0" y="T1"/>
                </a:cxn>
                <a:cxn ang="T11">
                  <a:pos x="T2" y="T3"/>
                </a:cxn>
                <a:cxn ang="T12">
                  <a:pos x="T4" y="T5"/>
                </a:cxn>
                <a:cxn ang="T13">
                  <a:pos x="T6" y="T7"/>
                </a:cxn>
                <a:cxn ang="T14">
                  <a:pos x="T8" y="T9"/>
                </a:cxn>
              </a:cxnLst>
              <a:rect l="T15" t="T16" r="T17" b="T18"/>
              <a:pathLst>
                <a:path w="159" h="53">
                  <a:moveTo>
                    <a:pt x="0" y="53"/>
                  </a:moveTo>
                  <a:lnTo>
                    <a:pt x="159" y="27"/>
                  </a:lnTo>
                  <a:lnTo>
                    <a:pt x="0" y="0"/>
                  </a:lnTo>
                  <a:lnTo>
                    <a:pt x="0" y="27"/>
                  </a:lnTo>
                  <a:lnTo>
                    <a:pt x="0" y="53"/>
                  </a:lnTo>
                  <a:close/>
                </a:path>
              </a:pathLst>
            </a:custGeom>
            <a:solidFill>
              <a:srgbClr val="000000"/>
            </a:solidFill>
            <a:ln w="20638">
              <a:solidFill>
                <a:srgbClr val="000000"/>
              </a:solidFill>
              <a:round/>
              <a:headEnd/>
              <a:tailEnd/>
            </a:ln>
          </p:spPr>
          <p:txBody>
            <a:bodyPr/>
            <a:lstStyle/>
            <a:p>
              <a:endParaRPr lang="en-US"/>
            </a:p>
          </p:txBody>
        </p:sp>
        <p:sp>
          <p:nvSpPr>
            <p:cNvPr id="22551" name="Line 22"/>
            <p:cNvSpPr>
              <a:spLocks noChangeShapeType="1"/>
            </p:cNvSpPr>
            <p:nvPr/>
          </p:nvSpPr>
          <p:spPr bwMode="auto">
            <a:xfrm flipH="1">
              <a:off x="3578" y="3087"/>
              <a:ext cx="35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Freeform 23"/>
            <p:cNvSpPr>
              <a:spLocks/>
            </p:cNvSpPr>
            <p:nvPr/>
          </p:nvSpPr>
          <p:spPr bwMode="auto">
            <a:xfrm>
              <a:off x="3949" y="3353"/>
              <a:ext cx="80" cy="39"/>
            </a:xfrm>
            <a:custGeom>
              <a:avLst/>
              <a:gdLst>
                <a:gd name="T0" fmla="*/ 0 w 159"/>
                <a:gd name="T1" fmla="*/ 0 h 80"/>
                <a:gd name="T2" fmla="*/ 2 w 159"/>
                <a:gd name="T3" fmla="*/ 0 h 80"/>
                <a:gd name="T4" fmla="*/ 0 w 159"/>
                <a:gd name="T5" fmla="*/ 0 h 80"/>
                <a:gd name="T6" fmla="*/ 0 w 159"/>
                <a:gd name="T7" fmla="*/ 0 h 80"/>
                <a:gd name="T8" fmla="*/ 0 w 159"/>
                <a:gd name="T9" fmla="*/ 0 h 80"/>
                <a:gd name="T10" fmla="*/ 0 60000 65536"/>
                <a:gd name="T11" fmla="*/ 0 60000 65536"/>
                <a:gd name="T12" fmla="*/ 0 60000 65536"/>
                <a:gd name="T13" fmla="*/ 0 60000 65536"/>
                <a:gd name="T14" fmla="*/ 0 60000 65536"/>
                <a:gd name="T15" fmla="*/ 0 w 159"/>
                <a:gd name="T16" fmla="*/ 0 h 80"/>
                <a:gd name="T17" fmla="*/ 159 w 159"/>
                <a:gd name="T18" fmla="*/ 80 h 80"/>
              </a:gdLst>
              <a:ahLst/>
              <a:cxnLst>
                <a:cxn ang="T10">
                  <a:pos x="T0" y="T1"/>
                </a:cxn>
                <a:cxn ang="T11">
                  <a:pos x="T2" y="T3"/>
                </a:cxn>
                <a:cxn ang="T12">
                  <a:pos x="T4" y="T5"/>
                </a:cxn>
                <a:cxn ang="T13">
                  <a:pos x="T6" y="T7"/>
                </a:cxn>
                <a:cxn ang="T14">
                  <a:pos x="T8" y="T9"/>
                </a:cxn>
              </a:cxnLst>
              <a:rect l="T15" t="T16" r="T17" b="T18"/>
              <a:pathLst>
                <a:path w="159" h="80">
                  <a:moveTo>
                    <a:pt x="0" y="80"/>
                  </a:moveTo>
                  <a:lnTo>
                    <a:pt x="159" y="27"/>
                  </a:lnTo>
                  <a:lnTo>
                    <a:pt x="0" y="0"/>
                  </a:lnTo>
                  <a:lnTo>
                    <a:pt x="0" y="27"/>
                  </a:lnTo>
                  <a:lnTo>
                    <a:pt x="0" y="80"/>
                  </a:lnTo>
                  <a:close/>
                </a:path>
              </a:pathLst>
            </a:custGeom>
            <a:solidFill>
              <a:srgbClr val="000000"/>
            </a:solidFill>
            <a:ln w="20638">
              <a:solidFill>
                <a:srgbClr val="000000"/>
              </a:solidFill>
              <a:round/>
              <a:headEnd/>
              <a:tailEnd/>
            </a:ln>
          </p:spPr>
          <p:txBody>
            <a:bodyPr/>
            <a:lstStyle/>
            <a:p>
              <a:endParaRPr lang="en-US"/>
            </a:p>
          </p:txBody>
        </p:sp>
        <p:sp>
          <p:nvSpPr>
            <p:cNvPr id="22553" name="Line 24"/>
            <p:cNvSpPr>
              <a:spLocks noChangeShapeType="1"/>
            </p:cNvSpPr>
            <p:nvPr/>
          </p:nvSpPr>
          <p:spPr bwMode="auto">
            <a:xfrm flipH="1">
              <a:off x="3578" y="3366"/>
              <a:ext cx="358"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Freeform 25"/>
            <p:cNvSpPr>
              <a:spLocks/>
            </p:cNvSpPr>
            <p:nvPr/>
          </p:nvSpPr>
          <p:spPr bwMode="auto">
            <a:xfrm>
              <a:off x="1971" y="1799"/>
              <a:ext cx="80" cy="39"/>
            </a:xfrm>
            <a:custGeom>
              <a:avLst/>
              <a:gdLst>
                <a:gd name="T0" fmla="*/ 0 w 159"/>
                <a:gd name="T1" fmla="*/ 0 h 80"/>
                <a:gd name="T2" fmla="*/ 2 w 159"/>
                <a:gd name="T3" fmla="*/ 0 h 80"/>
                <a:gd name="T4" fmla="*/ 0 w 159"/>
                <a:gd name="T5" fmla="*/ 0 h 80"/>
                <a:gd name="T6" fmla="*/ 0 w 159"/>
                <a:gd name="T7" fmla="*/ 0 h 80"/>
                <a:gd name="T8" fmla="*/ 0 w 159"/>
                <a:gd name="T9" fmla="*/ 0 h 80"/>
                <a:gd name="T10" fmla="*/ 0 60000 65536"/>
                <a:gd name="T11" fmla="*/ 0 60000 65536"/>
                <a:gd name="T12" fmla="*/ 0 60000 65536"/>
                <a:gd name="T13" fmla="*/ 0 60000 65536"/>
                <a:gd name="T14" fmla="*/ 0 60000 65536"/>
                <a:gd name="T15" fmla="*/ 0 w 159"/>
                <a:gd name="T16" fmla="*/ 0 h 80"/>
                <a:gd name="T17" fmla="*/ 159 w 159"/>
                <a:gd name="T18" fmla="*/ 80 h 80"/>
              </a:gdLst>
              <a:ahLst/>
              <a:cxnLst>
                <a:cxn ang="T10">
                  <a:pos x="T0" y="T1"/>
                </a:cxn>
                <a:cxn ang="T11">
                  <a:pos x="T2" y="T3"/>
                </a:cxn>
                <a:cxn ang="T12">
                  <a:pos x="T4" y="T5"/>
                </a:cxn>
                <a:cxn ang="T13">
                  <a:pos x="T6" y="T7"/>
                </a:cxn>
                <a:cxn ang="T14">
                  <a:pos x="T8" y="T9"/>
                </a:cxn>
              </a:cxnLst>
              <a:rect l="T15" t="T16" r="T17" b="T18"/>
              <a:pathLst>
                <a:path w="159" h="80">
                  <a:moveTo>
                    <a:pt x="0" y="80"/>
                  </a:moveTo>
                  <a:lnTo>
                    <a:pt x="159" y="27"/>
                  </a:lnTo>
                  <a:lnTo>
                    <a:pt x="0" y="0"/>
                  </a:lnTo>
                  <a:lnTo>
                    <a:pt x="0" y="27"/>
                  </a:lnTo>
                  <a:lnTo>
                    <a:pt x="0" y="80"/>
                  </a:lnTo>
                  <a:close/>
                </a:path>
              </a:pathLst>
            </a:custGeom>
            <a:solidFill>
              <a:srgbClr val="000000"/>
            </a:solidFill>
            <a:ln w="20638">
              <a:solidFill>
                <a:srgbClr val="000000"/>
              </a:solidFill>
              <a:round/>
              <a:headEnd/>
              <a:tailEnd/>
            </a:ln>
          </p:spPr>
          <p:txBody>
            <a:bodyPr/>
            <a:lstStyle/>
            <a:p>
              <a:endParaRPr lang="en-US"/>
            </a:p>
          </p:txBody>
        </p:sp>
        <p:sp>
          <p:nvSpPr>
            <p:cNvPr id="22555" name="Line 26"/>
            <p:cNvSpPr>
              <a:spLocks noChangeShapeType="1"/>
            </p:cNvSpPr>
            <p:nvPr/>
          </p:nvSpPr>
          <p:spPr bwMode="auto">
            <a:xfrm flipH="1">
              <a:off x="1599" y="1812"/>
              <a:ext cx="37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Freeform 27"/>
            <p:cNvSpPr>
              <a:spLocks/>
            </p:cNvSpPr>
            <p:nvPr/>
          </p:nvSpPr>
          <p:spPr bwMode="auto">
            <a:xfrm>
              <a:off x="1971" y="2078"/>
              <a:ext cx="80" cy="39"/>
            </a:xfrm>
            <a:custGeom>
              <a:avLst/>
              <a:gdLst>
                <a:gd name="T0" fmla="*/ 0 w 159"/>
                <a:gd name="T1" fmla="*/ 0 h 80"/>
                <a:gd name="T2" fmla="*/ 2 w 159"/>
                <a:gd name="T3" fmla="*/ 0 h 80"/>
                <a:gd name="T4" fmla="*/ 0 w 159"/>
                <a:gd name="T5" fmla="*/ 0 h 80"/>
                <a:gd name="T6" fmla="*/ 0 w 159"/>
                <a:gd name="T7" fmla="*/ 0 h 80"/>
                <a:gd name="T8" fmla="*/ 0 w 159"/>
                <a:gd name="T9" fmla="*/ 0 h 80"/>
                <a:gd name="T10" fmla="*/ 0 60000 65536"/>
                <a:gd name="T11" fmla="*/ 0 60000 65536"/>
                <a:gd name="T12" fmla="*/ 0 60000 65536"/>
                <a:gd name="T13" fmla="*/ 0 60000 65536"/>
                <a:gd name="T14" fmla="*/ 0 60000 65536"/>
                <a:gd name="T15" fmla="*/ 0 w 159"/>
                <a:gd name="T16" fmla="*/ 0 h 80"/>
                <a:gd name="T17" fmla="*/ 159 w 159"/>
                <a:gd name="T18" fmla="*/ 80 h 80"/>
              </a:gdLst>
              <a:ahLst/>
              <a:cxnLst>
                <a:cxn ang="T10">
                  <a:pos x="T0" y="T1"/>
                </a:cxn>
                <a:cxn ang="T11">
                  <a:pos x="T2" y="T3"/>
                </a:cxn>
                <a:cxn ang="T12">
                  <a:pos x="T4" y="T5"/>
                </a:cxn>
                <a:cxn ang="T13">
                  <a:pos x="T6" y="T7"/>
                </a:cxn>
                <a:cxn ang="T14">
                  <a:pos x="T8" y="T9"/>
                </a:cxn>
              </a:cxnLst>
              <a:rect l="T15" t="T16" r="T17" b="T18"/>
              <a:pathLst>
                <a:path w="159" h="80">
                  <a:moveTo>
                    <a:pt x="0" y="80"/>
                  </a:moveTo>
                  <a:lnTo>
                    <a:pt x="159" y="53"/>
                  </a:lnTo>
                  <a:lnTo>
                    <a:pt x="0" y="0"/>
                  </a:lnTo>
                  <a:lnTo>
                    <a:pt x="0" y="53"/>
                  </a:lnTo>
                  <a:lnTo>
                    <a:pt x="0" y="80"/>
                  </a:lnTo>
                  <a:close/>
                </a:path>
              </a:pathLst>
            </a:custGeom>
            <a:solidFill>
              <a:srgbClr val="000000"/>
            </a:solidFill>
            <a:ln w="20638">
              <a:solidFill>
                <a:srgbClr val="000000"/>
              </a:solidFill>
              <a:round/>
              <a:headEnd/>
              <a:tailEnd/>
            </a:ln>
          </p:spPr>
          <p:txBody>
            <a:bodyPr/>
            <a:lstStyle/>
            <a:p>
              <a:endParaRPr lang="en-US"/>
            </a:p>
          </p:txBody>
        </p:sp>
        <p:sp>
          <p:nvSpPr>
            <p:cNvPr id="22557" name="Line 28"/>
            <p:cNvSpPr>
              <a:spLocks noChangeShapeType="1"/>
            </p:cNvSpPr>
            <p:nvPr/>
          </p:nvSpPr>
          <p:spPr bwMode="auto">
            <a:xfrm flipH="1">
              <a:off x="1599" y="2104"/>
              <a:ext cx="37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Freeform 29"/>
            <p:cNvSpPr>
              <a:spLocks/>
            </p:cNvSpPr>
            <p:nvPr/>
          </p:nvSpPr>
          <p:spPr bwMode="auto">
            <a:xfrm>
              <a:off x="1971" y="2370"/>
              <a:ext cx="80" cy="26"/>
            </a:xfrm>
            <a:custGeom>
              <a:avLst/>
              <a:gdLst>
                <a:gd name="T0" fmla="*/ 0 w 159"/>
                <a:gd name="T1" fmla="*/ 0 h 54"/>
                <a:gd name="T2" fmla="*/ 2 w 159"/>
                <a:gd name="T3" fmla="*/ 0 h 54"/>
                <a:gd name="T4" fmla="*/ 0 w 159"/>
                <a:gd name="T5" fmla="*/ 0 h 54"/>
                <a:gd name="T6" fmla="*/ 0 w 159"/>
                <a:gd name="T7" fmla="*/ 0 h 54"/>
                <a:gd name="T8" fmla="*/ 0 w 159"/>
                <a:gd name="T9" fmla="*/ 0 h 54"/>
                <a:gd name="T10" fmla="*/ 0 60000 65536"/>
                <a:gd name="T11" fmla="*/ 0 60000 65536"/>
                <a:gd name="T12" fmla="*/ 0 60000 65536"/>
                <a:gd name="T13" fmla="*/ 0 60000 65536"/>
                <a:gd name="T14" fmla="*/ 0 60000 65536"/>
                <a:gd name="T15" fmla="*/ 0 w 159"/>
                <a:gd name="T16" fmla="*/ 0 h 54"/>
                <a:gd name="T17" fmla="*/ 159 w 159"/>
                <a:gd name="T18" fmla="*/ 54 h 54"/>
              </a:gdLst>
              <a:ahLst/>
              <a:cxnLst>
                <a:cxn ang="T10">
                  <a:pos x="T0" y="T1"/>
                </a:cxn>
                <a:cxn ang="T11">
                  <a:pos x="T2" y="T3"/>
                </a:cxn>
                <a:cxn ang="T12">
                  <a:pos x="T4" y="T5"/>
                </a:cxn>
                <a:cxn ang="T13">
                  <a:pos x="T6" y="T7"/>
                </a:cxn>
                <a:cxn ang="T14">
                  <a:pos x="T8" y="T9"/>
                </a:cxn>
              </a:cxnLst>
              <a:rect l="T15" t="T16" r="T17" b="T18"/>
              <a:pathLst>
                <a:path w="159" h="54">
                  <a:moveTo>
                    <a:pt x="0" y="54"/>
                  </a:moveTo>
                  <a:lnTo>
                    <a:pt x="159" y="27"/>
                  </a:lnTo>
                  <a:lnTo>
                    <a:pt x="0" y="0"/>
                  </a:lnTo>
                  <a:lnTo>
                    <a:pt x="0" y="27"/>
                  </a:lnTo>
                  <a:lnTo>
                    <a:pt x="0" y="54"/>
                  </a:lnTo>
                  <a:close/>
                </a:path>
              </a:pathLst>
            </a:custGeom>
            <a:solidFill>
              <a:srgbClr val="000000"/>
            </a:solidFill>
            <a:ln w="20638">
              <a:solidFill>
                <a:srgbClr val="000000"/>
              </a:solidFill>
              <a:round/>
              <a:headEnd/>
              <a:tailEnd/>
            </a:ln>
          </p:spPr>
          <p:txBody>
            <a:bodyPr/>
            <a:lstStyle/>
            <a:p>
              <a:endParaRPr lang="en-US"/>
            </a:p>
          </p:txBody>
        </p:sp>
        <p:sp>
          <p:nvSpPr>
            <p:cNvPr id="22559" name="Line 30"/>
            <p:cNvSpPr>
              <a:spLocks noChangeShapeType="1"/>
            </p:cNvSpPr>
            <p:nvPr/>
          </p:nvSpPr>
          <p:spPr bwMode="auto">
            <a:xfrm flipH="1">
              <a:off x="1599" y="2383"/>
              <a:ext cx="37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Freeform 31"/>
            <p:cNvSpPr>
              <a:spLocks/>
            </p:cNvSpPr>
            <p:nvPr/>
          </p:nvSpPr>
          <p:spPr bwMode="auto">
            <a:xfrm>
              <a:off x="1971" y="2649"/>
              <a:ext cx="80" cy="26"/>
            </a:xfrm>
            <a:custGeom>
              <a:avLst/>
              <a:gdLst>
                <a:gd name="T0" fmla="*/ 0 w 159"/>
                <a:gd name="T1" fmla="*/ 0 h 53"/>
                <a:gd name="T2" fmla="*/ 2 w 159"/>
                <a:gd name="T3" fmla="*/ 0 h 53"/>
                <a:gd name="T4" fmla="*/ 0 w 159"/>
                <a:gd name="T5" fmla="*/ 0 h 53"/>
                <a:gd name="T6" fmla="*/ 0 w 159"/>
                <a:gd name="T7" fmla="*/ 0 h 53"/>
                <a:gd name="T8" fmla="*/ 0 w 159"/>
                <a:gd name="T9" fmla="*/ 0 h 53"/>
                <a:gd name="T10" fmla="*/ 0 60000 65536"/>
                <a:gd name="T11" fmla="*/ 0 60000 65536"/>
                <a:gd name="T12" fmla="*/ 0 60000 65536"/>
                <a:gd name="T13" fmla="*/ 0 60000 65536"/>
                <a:gd name="T14" fmla="*/ 0 60000 65536"/>
                <a:gd name="T15" fmla="*/ 0 w 159"/>
                <a:gd name="T16" fmla="*/ 0 h 53"/>
                <a:gd name="T17" fmla="*/ 159 w 159"/>
                <a:gd name="T18" fmla="*/ 53 h 53"/>
              </a:gdLst>
              <a:ahLst/>
              <a:cxnLst>
                <a:cxn ang="T10">
                  <a:pos x="T0" y="T1"/>
                </a:cxn>
                <a:cxn ang="T11">
                  <a:pos x="T2" y="T3"/>
                </a:cxn>
                <a:cxn ang="T12">
                  <a:pos x="T4" y="T5"/>
                </a:cxn>
                <a:cxn ang="T13">
                  <a:pos x="T6" y="T7"/>
                </a:cxn>
                <a:cxn ang="T14">
                  <a:pos x="T8" y="T9"/>
                </a:cxn>
              </a:cxnLst>
              <a:rect l="T15" t="T16" r="T17" b="T18"/>
              <a:pathLst>
                <a:path w="159" h="53">
                  <a:moveTo>
                    <a:pt x="0" y="53"/>
                  </a:moveTo>
                  <a:lnTo>
                    <a:pt x="159" y="27"/>
                  </a:lnTo>
                  <a:lnTo>
                    <a:pt x="0" y="0"/>
                  </a:lnTo>
                  <a:lnTo>
                    <a:pt x="0" y="27"/>
                  </a:lnTo>
                  <a:lnTo>
                    <a:pt x="0" y="53"/>
                  </a:lnTo>
                  <a:close/>
                </a:path>
              </a:pathLst>
            </a:custGeom>
            <a:solidFill>
              <a:srgbClr val="000000"/>
            </a:solidFill>
            <a:ln w="20638">
              <a:solidFill>
                <a:srgbClr val="000000"/>
              </a:solidFill>
              <a:round/>
              <a:headEnd/>
              <a:tailEnd/>
            </a:ln>
          </p:spPr>
          <p:txBody>
            <a:bodyPr/>
            <a:lstStyle/>
            <a:p>
              <a:endParaRPr lang="en-US"/>
            </a:p>
          </p:txBody>
        </p:sp>
        <p:sp>
          <p:nvSpPr>
            <p:cNvPr id="22561" name="Line 32"/>
            <p:cNvSpPr>
              <a:spLocks noChangeShapeType="1"/>
            </p:cNvSpPr>
            <p:nvPr/>
          </p:nvSpPr>
          <p:spPr bwMode="auto">
            <a:xfrm flipH="1">
              <a:off x="1599" y="2662"/>
              <a:ext cx="37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Freeform 33"/>
            <p:cNvSpPr>
              <a:spLocks/>
            </p:cNvSpPr>
            <p:nvPr/>
          </p:nvSpPr>
          <p:spPr bwMode="auto">
            <a:xfrm>
              <a:off x="1825" y="2755"/>
              <a:ext cx="26" cy="26"/>
            </a:xfrm>
            <a:custGeom>
              <a:avLst/>
              <a:gdLst>
                <a:gd name="T0" fmla="*/ 0 w 53"/>
                <a:gd name="T1" fmla="*/ 0 h 53"/>
                <a:gd name="T2" fmla="*/ 0 w 53"/>
                <a:gd name="T3" fmla="*/ 0 h 53"/>
                <a:gd name="T4" fmla="*/ 0 w 53"/>
                <a:gd name="T5" fmla="*/ 0 h 53"/>
                <a:gd name="T6" fmla="*/ 0 w 53"/>
                <a:gd name="T7" fmla="*/ 0 h 53"/>
                <a:gd name="T8" fmla="*/ 0 w 53"/>
                <a:gd name="T9" fmla="*/ 0 h 53"/>
                <a:gd name="T10" fmla="*/ 0 w 53"/>
                <a:gd name="T11" fmla="*/ 0 h 53"/>
                <a:gd name="T12" fmla="*/ 0 w 53"/>
                <a:gd name="T13" fmla="*/ 0 h 53"/>
                <a:gd name="T14" fmla="*/ 0 w 53"/>
                <a:gd name="T15" fmla="*/ 0 h 53"/>
                <a:gd name="T16" fmla="*/ 0 w 53"/>
                <a:gd name="T17" fmla="*/ 0 h 53"/>
                <a:gd name="T18" fmla="*/ 0 w 53"/>
                <a:gd name="T19" fmla="*/ 0 h 53"/>
                <a:gd name="T20" fmla="*/ 0 w 53"/>
                <a:gd name="T21" fmla="*/ 0 h 53"/>
                <a:gd name="T22" fmla="*/ 0 w 53"/>
                <a:gd name="T23" fmla="*/ 0 h 53"/>
                <a:gd name="T24" fmla="*/ 0 w 53"/>
                <a:gd name="T25" fmla="*/ 0 h 53"/>
                <a:gd name="T26" fmla="*/ 0 w 53"/>
                <a:gd name="T27" fmla="*/ 0 h 53"/>
                <a:gd name="T28" fmla="*/ 0 w 53"/>
                <a:gd name="T29" fmla="*/ 0 h 53"/>
                <a:gd name="T30" fmla="*/ 0 w 53"/>
                <a:gd name="T31" fmla="*/ 0 h 53"/>
                <a:gd name="T32" fmla="*/ 0 w 53"/>
                <a:gd name="T33" fmla="*/ 0 h 53"/>
                <a:gd name="T34" fmla="*/ 0 w 53"/>
                <a:gd name="T35" fmla="*/ 0 h 53"/>
                <a:gd name="T36" fmla="*/ 0 w 53"/>
                <a:gd name="T37" fmla="*/ 0 h 53"/>
                <a:gd name="T38" fmla="*/ 0 w 53"/>
                <a:gd name="T39" fmla="*/ 0 h 53"/>
                <a:gd name="T40" fmla="*/ 0 w 53"/>
                <a:gd name="T41" fmla="*/ 0 h 53"/>
                <a:gd name="T42" fmla="*/ 0 w 53"/>
                <a:gd name="T43" fmla="*/ 0 h 53"/>
                <a:gd name="T44" fmla="*/ 0 w 53"/>
                <a:gd name="T45" fmla="*/ 0 h 53"/>
                <a:gd name="T46" fmla="*/ 0 w 53"/>
                <a:gd name="T47" fmla="*/ 0 h 53"/>
                <a:gd name="T48" fmla="*/ 0 w 53"/>
                <a:gd name="T49" fmla="*/ 0 h 53"/>
                <a:gd name="T50" fmla="*/ 0 w 53"/>
                <a:gd name="T51" fmla="*/ 0 h 53"/>
                <a:gd name="T52" fmla="*/ 0 w 53"/>
                <a:gd name="T53" fmla="*/ 0 h 53"/>
                <a:gd name="T54" fmla="*/ 0 w 53"/>
                <a:gd name="T55" fmla="*/ 0 h 53"/>
                <a:gd name="T56" fmla="*/ 0 w 53"/>
                <a:gd name="T57" fmla="*/ 0 h 53"/>
                <a:gd name="T58" fmla="*/ 0 w 53"/>
                <a:gd name="T59" fmla="*/ 0 h 53"/>
                <a:gd name="T60" fmla="*/ 0 w 53"/>
                <a:gd name="T61" fmla="*/ 0 h 53"/>
                <a:gd name="T62" fmla="*/ 0 w 53"/>
                <a:gd name="T63" fmla="*/ 0 h 53"/>
                <a:gd name="T64" fmla="*/ 0 w 53"/>
                <a:gd name="T65" fmla="*/ 0 h 53"/>
                <a:gd name="T66" fmla="*/ 0 w 53"/>
                <a:gd name="T67" fmla="*/ 0 h 53"/>
                <a:gd name="T68" fmla="*/ 0 w 53"/>
                <a:gd name="T69" fmla="*/ 0 h 53"/>
                <a:gd name="T70" fmla="*/ 0 w 53"/>
                <a:gd name="T71" fmla="*/ 0 h 53"/>
                <a:gd name="T72" fmla="*/ 0 w 53"/>
                <a:gd name="T73" fmla="*/ 0 h 53"/>
                <a:gd name="T74" fmla="*/ 0 w 53"/>
                <a:gd name="T75" fmla="*/ 0 h 53"/>
                <a:gd name="T76" fmla="*/ 0 w 53"/>
                <a:gd name="T77" fmla="*/ 0 h 53"/>
                <a:gd name="T78" fmla="*/ 0 w 53"/>
                <a:gd name="T79" fmla="*/ 0 h 53"/>
                <a:gd name="T80" fmla="*/ 0 w 53"/>
                <a:gd name="T81" fmla="*/ 0 h 53"/>
                <a:gd name="T82" fmla="*/ 0 w 53"/>
                <a:gd name="T83" fmla="*/ 0 h 53"/>
                <a:gd name="T84" fmla="*/ 0 w 53"/>
                <a:gd name="T85" fmla="*/ 0 h 53"/>
                <a:gd name="T86" fmla="*/ 0 w 53"/>
                <a:gd name="T87" fmla="*/ 0 h 53"/>
                <a:gd name="T88" fmla="*/ 0 w 53"/>
                <a:gd name="T89" fmla="*/ 0 h 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3"/>
                <a:gd name="T136" fmla="*/ 0 h 53"/>
                <a:gd name="T137" fmla="*/ 53 w 53"/>
                <a:gd name="T138" fmla="*/ 53 h 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3" h="53">
                  <a:moveTo>
                    <a:pt x="26" y="26"/>
                  </a:moveTo>
                  <a:lnTo>
                    <a:pt x="26" y="0"/>
                  </a:lnTo>
                  <a:lnTo>
                    <a:pt x="25" y="1"/>
                  </a:lnTo>
                  <a:lnTo>
                    <a:pt x="24" y="1"/>
                  </a:lnTo>
                  <a:lnTo>
                    <a:pt x="22" y="1"/>
                  </a:lnTo>
                  <a:lnTo>
                    <a:pt x="21" y="1"/>
                  </a:lnTo>
                  <a:lnTo>
                    <a:pt x="20" y="1"/>
                  </a:lnTo>
                  <a:lnTo>
                    <a:pt x="18" y="1"/>
                  </a:lnTo>
                  <a:lnTo>
                    <a:pt x="17" y="2"/>
                  </a:lnTo>
                  <a:lnTo>
                    <a:pt x="16" y="2"/>
                  </a:lnTo>
                  <a:lnTo>
                    <a:pt x="14" y="2"/>
                  </a:lnTo>
                  <a:lnTo>
                    <a:pt x="13" y="4"/>
                  </a:lnTo>
                  <a:lnTo>
                    <a:pt x="12" y="5"/>
                  </a:lnTo>
                  <a:lnTo>
                    <a:pt x="10" y="5"/>
                  </a:lnTo>
                  <a:lnTo>
                    <a:pt x="9" y="6"/>
                  </a:lnTo>
                  <a:lnTo>
                    <a:pt x="8" y="8"/>
                  </a:lnTo>
                  <a:lnTo>
                    <a:pt x="6" y="9"/>
                  </a:lnTo>
                  <a:lnTo>
                    <a:pt x="5" y="10"/>
                  </a:lnTo>
                  <a:lnTo>
                    <a:pt x="5" y="12"/>
                  </a:lnTo>
                  <a:lnTo>
                    <a:pt x="4" y="12"/>
                  </a:lnTo>
                  <a:lnTo>
                    <a:pt x="4" y="13"/>
                  </a:lnTo>
                  <a:lnTo>
                    <a:pt x="2" y="14"/>
                  </a:lnTo>
                  <a:lnTo>
                    <a:pt x="2" y="16"/>
                  </a:lnTo>
                  <a:lnTo>
                    <a:pt x="1" y="17"/>
                  </a:lnTo>
                  <a:lnTo>
                    <a:pt x="1" y="18"/>
                  </a:lnTo>
                  <a:lnTo>
                    <a:pt x="1" y="20"/>
                  </a:lnTo>
                  <a:lnTo>
                    <a:pt x="0" y="21"/>
                  </a:lnTo>
                  <a:lnTo>
                    <a:pt x="0" y="22"/>
                  </a:lnTo>
                  <a:lnTo>
                    <a:pt x="0" y="24"/>
                  </a:lnTo>
                  <a:lnTo>
                    <a:pt x="0" y="25"/>
                  </a:lnTo>
                  <a:lnTo>
                    <a:pt x="0" y="26"/>
                  </a:lnTo>
                  <a:lnTo>
                    <a:pt x="0" y="29"/>
                  </a:lnTo>
                  <a:lnTo>
                    <a:pt x="0" y="30"/>
                  </a:lnTo>
                  <a:lnTo>
                    <a:pt x="0" y="32"/>
                  </a:lnTo>
                  <a:lnTo>
                    <a:pt x="0" y="33"/>
                  </a:lnTo>
                  <a:lnTo>
                    <a:pt x="1" y="33"/>
                  </a:lnTo>
                  <a:lnTo>
                    <a:pt x="1" y="34"/>
                  </a:lnTo>
                  <a:lnTo>
                    <a:pt x="1" y="36"/>
                  </a:lnTo>
                  <a:lnTo>
                    <a:pt x="1" y="37"/>
                  </a:lnTo>
                  <a:lnTo>
                    <a:pt x="2" y="38"/>
                  </a:lnTo>
                  <a:lnTo>
                    <a:pt x="2" y="40"/>
                  </a:lnTo>
                  <a:lnTo>
                    <a:pt x="4" y="41"/>
                  </a:lnTo>
                  <a:lnTo>
                    <a:pt x="4" y="42"/>
                  </a:lnTo>
                  <a:lnTo>
                    <a:pt x="5" y="42"/>
                  </a:lnTo>
                  <a:lnTo>
                    <a:pt x="5" y="44"/>
                  </a:lnTo>
                  <a:lnTo>
                    <a:pt x="6" y="45"/>
                  </a:lnTo>
                  <a:lnTo>
                    <a:pt x="8" y="46"/>
                  </a:lnTo>
                  <a:lnTo>
                    <a:pt x="9" y="48"/>
                  </a:lnTo>
                  <a:lnTo>
                    <a:pt x="10" y="49"/>
                  </a:lnTo>
                  <a:lnTo>
                    <a:pt x="12" y="49"/>
                  </a:lnTo>
                  <a:lnTo>
                    <a:pt x="13" y="50"/>
                  </a:lnTo>
                  <a:lnTo>
                    <a:pt x="14" y="52"/>
                  </a:lnTo>
                  <a:lnTo>
                    <a:pt x="16" y="52"/>
                  </a:lnTo>
                  <a:lnTo>
                    <a:pt x="17" y="52"/>
                  </a:lnTo>
                  <a:lnTo>
                    <a:pt x="18" y="53"/>
                  </a:lnTo>
                  <a:lnTo>
                    <a:pt x="20" y="53"/>
                  </a:lnTo>
                  <a:lnTo>
                    <a:pt x="21" y="53"/>
                  </a:lnTo>
                  <a:lnTo>
                    <a:pt x="22" y="53"/>
                  </a:lnTo>
                  <a:lnTo>
                    <a:pt x="24" y="53"/>
                  </a:lnTo>
                  <a:lnTo>
                    <a:pt x="25" y="53"/>
                  </a:lnTo>
                  <a:lnTo>
                    <a:pt x="26" y="53"/>
                  </a:lnTo>
                  <a:lnTo>
                    <a:pt x="28" y="53"/>
                  </a:lnTo>
                  <a:lnTo>
                    <a:pt x="29" y="53"/>
                  </a:lnTo>
                  <a:lnTo>
                    <a:pt x="30" y="53"/>
                  </a:lnTo>
                  <a:lnTo>
                    <a:pt x="32" y="53"/>
                  </a:lnTo>
                  <a:lnTo>
                    <a:pt x="33" y="53"/>
                  </a:lnTo>
                  <a:lnTo>
                    <a:pt x="34" y="53"/>
                  </a:lnTo>
                  <a:lnTo>
                    <a:pt x="36" y="52"/>
                  </a:lnTo>
                  <a:lnTo>
                    <a:pt x="37" y="52"/>
                  </a:lnTo>
                  <a:lnTo>
                    <a:pt x="38" y="52"/>
                  </a:lnTo>
                  <a:lnTo>
                    <a:pt x="38" y="50"/>
                  </a:lnTo>
                  <a:lnTo>
                    <a:pt x="40" y="50"/>
                  </a:lnTo>
                  <a:lnTo>
                    <a:pt x="41" y="49"/>
                  </a:lnTo>
                  <a:lnTo>
                    <a:pt x="42" y="49"/>
                  </a:lnTo>
                  <a:lnTo>
                    <a:pt x="44" y="48"/>
                  </a:lnTo>
                  <a:lnTo>
                    <a:pt x="44" y="46"/>
                  </a:lnTo>
                  <a:lnTo>
                    <a:pt x="45" y="46"/>
                  </a:lnTo>
                  <a:lnTo>
                    <a:pt x="46" y="45"/>
                  </a:lnTo>
                  <a:lnTo>
                    <a:pt x="46" y="44"/>
                  </a:lnTo>
                  <a:lnTo>
                    <a:pt x="48" y="42"/>
                  </a:lnTo>
                  <a:lnTo>
                    <a:pt x="49" y="41"/>
                  </a:lnTo>
                  <a:lnTo>
                    <a:pt x="49" y="40"/>
                  </a:lnTo>
                  <a:lnTo>
                    <a:pt x="50" y="38"/>
                  </a:lnTo>
                  <a:lnTo>
                    <a:pt x="50" y="37"/>
                  </a:lnTo>
                  <a:lnTo>
                    <a:pt x="52" y="36"/>
                  </a:lnTo>
                  <a:lnTo>
                    <a:pt x="52" y="34"/>
                  </a:lnTo>
                  <a:lnTo>
                    <a:pt x="52" y="33"/>
                  </a:lnTo>
                  <a:lnTo>
                    <a:pt x="53" y="32"/>
                  </a:lnTo>
                  <a:lnTo>
                    <a:pt x="53" y="30"/>
                  </a:lnTo>
                  <a:lnTo>
                    <a:pt x="53" y="29"/>
                  </a:lnTo>
                  <a:lnTo>
                    <a:pt x="53" y="26"/>
                  </a:lnTo>
                  <a:lnTo>
                    <a:pt x="53" y="25"/>
                  </a:lnTo>
                  <a:lnTo>
                    <a:pt x="53" y="24"/>
                  </a:lnTo>
                  <a:lnTo>
                    <a:pt x="53" y="22"/>
                  </a:lnTo>
                  <a:lnTo>
                    <a:pt x="52" y="21"/>
                  </a:lnTo>
                  <a:lnTo>
                    <a:pt x="52" y="20"/>
                  </a:lnTo>
                  <a:lnTo>
                    <a:pt x="52" y="18"/>
                  </a:lnTo>
                  <a:lnTo>
                    <a:pt x="50" y="17"/>
                  </a:lnTo>
                  <a:lnTo>
                    <a:pt x="50" y="16"/>
                  </a:lnTo>
                  <a:lnTo>
                    <a:pt x="49" y="14"/>
                  </a:lnTo>
                  <a:lnTo>
                    <a:pt x="49" y="13"/>
                  </a:lnTo>
                  <a:lnTo>
                    <a:pt x="48" y="12"/>
                  </a:lnTo>
                  <a:lnTo>
                    <a:pt x="46" y="10"/>
                  </a:lnTo>
                  <a:lnTo>
                    <a:pt x="46" y="9"/>
                  </a:lnTo>
                  <a:lnTo>
                    <a:pt x="45" y="8"/>
                  </a:lnTo>
                  <a:lnTo>
                    <a:pt x="44" y="8"/>
                  </a:lnTo>
                  <a:lnTo>
                    <a:pt x="44" y="6"/>
                  </a:lnTo>
                  <a:lnTo>
                    <a:pt x="42" y="5"/>
                  </a:lnTo>
                  <a:lnTo>
                    <a:pt x="41" y="5"/>
                  </a:lnTo>
                  <a:lnTo>
                    <a:pt x="40" y="4"/>
                  </a:lnTo>
                  <a:lnTo>
                    <a:pt x="38" y="4"/>
                  </a:lnTo>
                  <a:lnTo>
                    <a:pt x="38" y="2"/>
                  </a:lnTo>
                  <a:lnTo>
                    <a:pt x="37" y="2"/>
                  </a:lnTo>
                  <a:lnTo>
                    <a:pt x="36" y="2"/>
                  </a:lnTo>
                  <a:lnTo>
                    <a:pt x="34" y="1"/>
                  </a:lnTo>
                  <a:lnTo>
                    <a:pt x="33" y="1"/>
                  </a:lnTo>
                  <a:lnTo>
                    <a:pt x="32" y="1"/>
                  </a:lnTo>
                  <a:lnTo>
                    <a:pt x="30" y="1"/>
                  </a:lnTo>
                  <a:lnTo>
                    <a:pt x="29" y="1"/>
                  </a:lnTo>
                  <a:lnTo>
                    <a:pt x="28" y="1"/>
                  </a:lnTo>
                  <a:lnTo>
                    <a:pt x="26" y="0"/>
                  </a:lnTo>
                  <a:lnTo>
                    <a:pt x="2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3" name="Freeform 34"/>
            <p:cNvSpPr>
              <a:spLocks/>
            </p:cNvSpPr>
            <p:nvPr/>
          </p:nvSpPr>
          <p:spPr bwMode="auto">
            <a:xfrm>
              <a:off x="1820" y="2764"/>
              <a:ext cx="19" cy="19"/>
            </a:xfrm>
            <a:custGeom>
              <a:avLst/>
              <a:gdLst>
                <a:gd name="T0" fmla="*/ 0 w 40"/>
                <a:gd name="T1" fmla="*/ 0 h 40"/>
                <a:gd name="T2" fmla="*/ 0 w 40"/>
                <a:gd name="T3" fmla="*/ 0 h 40"/>
                <a:gd name="T4" fmla="*/ 0 w 40"/>
                <a:gd name="T5" fmla="*/ 0 h 40"/>
                <a:gd name="T6" fmla="*/ 0 w 40"/>
                <a:gd name="T7" fmla="*/ 0 h 40"/>
                <a:gd name="T8" fmla="*/ 0 w 40"/>
                <a:gd name="T9" fmla="*/ 0 h 40"/>
                <a:gd name="T10" fmla="*/ 0 w 40"/>
                <a:gd name="T11" fmla="*/ 0 h 40"/>
                <a:gd name="T12" fmla="*/ 0 w 40"/>
                <a:gd name="T13" fmla="*/ 0 h 40"/>
                <a:gd name="T14" fmla="*/ 0 w 40"/>
                <a:gd name="T15" fmla="*/ 0 h 40"/>
                <a:gd name="T16" fmla="*/ 0 w 40"/>
                <a:gd name="T17" fmla="*/ 0 h 40"/>
                <a:gd name="T18" fmla="*/ 0 w 40"/>
                <a:gd name="T19" fmla="*/ 0 h 40"/>
                <a:gd name="T20" fmla="*/ 0 w 40"/>
                <a:gd name="T21" fmla="*/ 0 h 40"/>
                <a:gd name="T22" fmla="*/ 0 w 40"/>
                <a:gd name="T23" fmla="*/ 0 h 40"/>
                <a:gd name="T24" fmla="*/ 0 w 40"/>
                <a:gd name="T25" fmla="*/ 0 h 40"/>
                <a:gd name="T26" fmla="*/ 0 w 40"/>
                <a:gd name="T27" fmla="*/ 0 h 40"/>
                <a:gd name="T28" fmla="*/ 0 w 40"/>
                <a:gd name="T29" fmla="*/ 0 h 40"/>
                <a:gd name="T30" fmla="*/ 0 w 40"/>
                <a:gd name="T31" fmla="*/ 0 h 40"/>
                <a:gd name="T32" fmla="*/ 0 w 40"/>
                <a:gd name="T33" fmla="*/ 0 h 40"/>
                <a:gd name="T34" fmla="*/ 0 w 40"/>
                <a:gd name="T35" fmla="*/ 0 h 40"/>
                <a:gd name="T36" fmla="*/ 0 w 40"/>
                <a:gd name="T37" fmla="*/ 0 h 40"/>
                <a:gd name="T38" fmla="*/ 0 w 40"/>
                <a:gd name="T39" fmla="*/ 0 h 40"/>
                <a:gd name="T40" fmla="*/ 0 w 40"/>
                <a:gd name="T41" fmla="*/ 0 h 40"/>
                <a:gd name="T42" fmla="*/ 0 w 40"/>
                <a:gd name="T43" fmla="*/ 0 h 40"/>
                <a:gd name="T44" fmla="*/ 0 w 40"/>
                <a:gd name="T45" fmla="*/ 0 h 40"/>
                <a:gd name="T46" fmla="*/ 0 w 40"/>
                <a:gd name="T47" fmla="*/ 0 h 40"/>
                <a:gd name="T48" fmla="*/ 0 w 40"/>
                <a:gd name="T49" fmla="*/ 0 h 40"/>
                <a:gd name="T50" fmla="*/ 0 w 40"/>
                <a:gd name="T51" fmla="*/ 0 h 40"/>
                <a:gd name="T52" fmla="*/ 0 w 40"/>
                <a:gd name="T53" fmla="*/ 0 h 40"/>
                <a:gd name="T54" fmla="*/ 0 w 40"/>
                <a:gd name="T55" fmla="*/ 0 h 40"/>
                <a:gd name="T56" fmla="*/ 0 w 40"/>
                <a:gd name="T57" fmla="*/ 0 h 40"/>
                <a:gd name="T58" fmla="*/ 0 w 40"/>
                <a:gd name="T59" fmla="*/ 0 h 40"/>
                <a:gd name="T60" fmla="*/ 0 w 40"/>
                <a:gd name="T61" fmla="*/ 0 h 40"/>
                <a:gd name="T62" fmla="*/ 0 w 40"/>
                <a:gd name="T63" fmla="*/ 0 h 40"/>
                <a:gd name="T64" fmla="*/ 0 w 40"/>
                <a:gd name="T65" fmla="*/ 0 h 40"/>
                <a:gd name="T66" fmla="*/ 0 w 40"/>
                <a:gd name="T67" fmla="*/ 0 h 40"/>
                <a:gd name="T68" fmla="*/ 0 w 40"/>
                <a:gd name="T69" fmla="*/ 0 h 40"/>
                <a:gd name="T70" fmla="*/ 0 w 40"/>
                <a:gd name="T71" fmla="*/ 0 h 40"/>
                <a:gd name="T72" fmla="*/ 0 w 40"/>
                <a:gd name="T73" fmla="*/ 0 h 40"/>
                <a:gd name="T74" fmla="*/ 0 w 40"/>
                <a:gd name="T75" fmla="*/ 0 h 40"/>
                <a:gd name="T76" fmla="*/ 0 w 40"/>
                <a:gd name="T77" fmla="*/ 0 h 40"/>
                <a:gd name="T78" fmla="*/ 0 w 40"/>
                <a:gd name="T79" fmla="*/ 0 h 40"/>
                <a:gd name="T80" fmla="*/ 0 w 40"/>
                <a:gd name="T81" fmla="*/ 0 h 40"/>
                <a:gd name="T82" fmla="*/ 0 w 40"/>
                <a:gd name="T83" fmla="*/ 0 h 40"/>
                <a:gd name="T84" fmla="*/ 0 w 40"/>
                <a:gd name="T85" fmla="*/ 0 h 40"/>
                <a:gd name="T86" fmla="*/ 0 w 40"/>
                <a:gd name="T87" fmla="*/ 0 h 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40"/>
                <a:gd name="T134" fmla="*/ 40 w 40"/>
                <a:gd name="T135" fmla="*/ 40 h 4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40">
                  <a:moveTo>
                    <a:pt x="20" y="0"/>
                  </a:moveTo>
                  <a:lnTo>
                    <a:pt x="20" y="0"/>
                  </a:lnTo>
                  <a:lnTo>
                    <a:pt x="19" y="0"/>
                  </a:lnTo>
                  <a:lnTo>
                    <a:pt x="17" y="0"/>
                  </a:lnTo>
                  <a:lnTo>
                    <a:pt x="16" y="0"/>
                  </a:lnTo>
                  <a:lnTo>
                    <a:pt x="16" y="1"/>
                  </a:lnTo>
                  <a:lnTo>
                    <a:pt x="15" y="1"/>
                  </a:lnTo>
                  <a:lnTo>
                    <a:pt x="13" y="1"/>
                  </a:lnTo>
                  <a:lnTo>
                    <a:pt x="12" y="3"/>
                  </a:lnTo>
                  <a:lnTo>
                    <a:pt x="11" y="3"/>
                  </a:lnTo>
                  <a:lnTo>
                    <a:pt x="9" y="4"/>
                  </a:lnTo>
                  <a:lnTo>
                    <a:pt x="8" y="4"/>
                  </a:lnTo>
                  <a:lnTo>
                    <a:pt x="7" y="5"/>
                  </a:lnTo>
                  <a:lnTo>
                    <a:pt x="5" y="7"/>
                  </a:lnTo>
                  <a:lnTo>
                    <a:pt x="4" y="8"/>
                  </a:lnTo>
                  <a:lnTo>
                    <a:pt x="4" y="9"/>
                  </a:lnTo>
                  <a:lnTo>
                    <a:pt x="3" y="11"/>
                  </a:lnTo>
                  <a:lnTo>
                    <a:pt x="3" y="12"/>
                  </a:lnTo>
                  <a:lnTo>
                    <a:pt x="1" y="13"/>
                  </a:lnTo>
                  <a:lnTo>
                    <a:pt x="1" y="15"/>
                  </a:lnTo>
                  <a:lnTo>
                    <a:pt x="1" y="16"/>
                  </a:lnTo>
                  <a:lnTo>
                    <a:pt x="1" y="17"/>
                  </a:lnTo>
                  <a:lnTo>
                    <a:pt x="1" y="19"/>
                  </a:lnTo>
                  <a:lnTo>
                    <a:pt x="0" y="20"/>
                  </a:lnTo>
                  <a:lnTo>
                    <a:pt x="1" y="21"/>
                  </a:lnTo>
                  <a:lnTo>
                    <a:pt x="1" y="23"/>
                  </a:lnTo>
                  <a:lnTo>
                    <a:pt x="1" y="24"/>
                  </a:lnTo>
                  <a:lnTo>
                    <a:pt x="1" y="25"/>
                  </a:lnTo>
                  <a:lnTo>
                    <a:pt x="1" y="27"/>
                  </a:lnTo>
                  <a:lnTo>
                    <a:pt x="3" y="28"/>
                  </a:lnTo>
                  <a:lnTo>
                    <a:pt x="3" y="29"/>
                  </a:lnTo>
                  <a:lnTo>
                    <a:pt x="4" y="31"/>
                  </a:lnTo>
                  <a:lnTo>
                    <a:pt x="4" y="32"/>
                  </a:lnTo>
                  <a:lnTo>
                    <a:pt x="5" y="32"/>
                  </a:lnTo>
                  <a:lnTo>
                    <a:pt x="5" y="33"/>
                  </a:lnTo>
                  <a:lnTo>
                    <a:pt x="7" y="33"/>
                  </a:lnTo>
                  <a:lnTo>
                    <a:pt x="7" y="35"/>
                  </a:lnTo>
                  <a:lnTo>
                    <a:pt x="8" y="35"/>
                  </a:lnTo>
                  <a:lnTo>
                    <a:pt x="8" y="36"/>
                  </a:lnTo>
                  <a:lnTo>
                    <a:pt x="9" y="36"/>
                  </a:lnTo>
                  <a:lnTo>
                    <a:pt x="11" y="37"/>
                  </a:lnTo>
                  <a:lnTo>
                    <a:pt x="12" y="37"/>
                  </a:lnTo>
                  <a:lnTo>
                    <a:pt x="13" y="39"/>
                  </a:lnTo>
                  <a:lnTo>
                    <a:pt x="15" y="39"/>
                  </a:lnTo>
                  <a:lnTo>
                    <a:pt x="16" y="39"/>
                  </a:lnTo>
                  <a:lnTo>
                    <a:pt x="17" y="40"/>
                  </a:lnTo>
                  <a:lnTo>
                    <a:pt x="19" y="40"/>
                  </a:lnTo>
                  <a:lnTo>
                    <a:pt x="20" y="40"/>
                  </a:lnTo>
                  <a:lnTo>
                    <a:pt x="21" y="40"/>
                  </a:lnTo>
                  <a:lnTo>
                    <a:pt x="23" y="40"/>
                  </a:lnTo>
                  <a:lnTo>
                    <a:pt x="24" y="40"/>
                  </a:lnTo>
                  <a:lnTo>
                    <a:pt x="24" y="39"/>
                  </a:lnTo>
                  <a:lnTo>
                    <a:pt x="25" y="39"/>
                  </a:lnTo>
                  <a:lnTo>
                    <a:pt x="27" y="39"/>
                  </a:lnTo>
                  <a:lnTo>
                    <a:pt x="28" y="39"/>
                  </a:lnTo>
                  <a:lnTo>
                    <a:pt x="29" y="37"/>
                  </a:lnTo>
                  <a:lnTo>
                    <a:pt x="31" y="37"/>
                  </a:lnTo>
                  <a:lnTo>
                    <a:pt x="32" y="36"/>
                  </a:lnTo>
                  <a:lnTo>
                    <a:pt x="33" y="35"/>
                  </a:lnTo>
                  <a:lnTo>
                    <a:pt x="35" y="33"/>
                  </a:lnTo>
                  <a:lnTo>
                    <a:pt x="36" y="32"/>
                  </a:lnTo>
                  <a:lnTo>
                    <a:pt x="37" y="31"/>
                  </a:lnTo>
                  <a:lnTo>
                    <a:pt x="37" y="29"/>
                  </a:lnTo>
                  <a:lnTo>
                    <a:pt x="39" y="28"/>
                  </a:lnTo>
                  <a:lnTo>
                    <a:pt x="39" y="27"/>
                  </a:lnTo>
                  <a:lnTo>
                    <a:pt x="39" y="25"/>
                  </a:lnTo>
                  <a:lnTo>
                    <a:pt x="40" y="25"/>
                  </a:lnTo>
                  <a:lnTo>
                    <a:pt x="40" y="24"/>
                  </a:lnTo>
                  <a:lnTo>
                    <a:pt x="40" y="23"/>
                  </a:lnTo>
                  <a:lnTo>
                    <a:pt x="40" y="21"/>
                  </a:lnTo>
                  <a:lnTo>
                    <a:pt x="40" y="20"/>
                  </a:lnTo>
                  <a:lnTo>
                    <a:pt x="40" y="19"/>
                  </a:lnTo>
                  <a:lnTo>
                    <a:pt x="40" y="17"/>
                  </a:lnTo>
                  <a:lnTo>
                    <a:pt x="40" y="16"/>
                  </a:lnTo>
                  <a:lnTo>
                    <a:pt x="40" y="15"/>
                  </a:lnTo>
                  <a:lnTo>
                    <a:pt x="39" y="13"/>
                  </a:lnTo>
                  <a:lnTo>
                    <a:pt x="39" y="12"/>
                  </a:lnTo>
                  <a:lnTo>
                    <a:pt x="39" y="11"/>
                  </a:lnTo>
                  <a:lnTo>
                    <a:pt x="37" y="11"/>
                  </a:lnTo>
                  <a:lnTo>
                    <a:pt x="37" y="9"/>
                  </a:lnTo>
                  <a:lnTo>
                    <a:pt x="36" y="8"/>
                  </a:lnTo>
                  <a:lnTo>
                    <a:pt x="36" y="7"/>
                  </a:lnTo>
                  <a:lnTo>
                    <a:pt x="35" y="7"/>
                  </a:lnTo>
                  <a:lnTo>
                    <a:pt x="35" y="5"/>
                  </a:lnTo>
                  <a:lnTo>
                    <a:pt x="33" y="5"/>
                  </a:lnTo>
                  <a:lnTo>
                    <a:pt x="33" y="4"/>
                  </a:lnTo>
                  <a:lnTo>
                    <a:pt x="32" y="4"/>
                  </a:lnTo>
                  <a:lnTo>
                    <a:pt x="31" y="3"/>
                  </a:lnTo>
                  <a:lnTo>
                    <a:pt x="29" y="3"/>
                  </a:lnTo>
                  <a:lnTo>
                    <a:pt x="28" y="1"/>
                  </a:lnTo>
                  <a:lnTo>
                    <a:pt x="27" y="1"/>
                  </a:lnTo>
                  <a:lnTo>
                    <a:pt x="25" y="1"/>
                  </a:lnTo>
                  <a:lnTo>
                    <a:pt x="24" y="0"/>
                  </a:lnTo>
                  <a:lnTo>
                    <a:pt x="23" y="0"/>
                  </a:lnTo>
                  <a:lnTo>
                    <a:pt x="21" y="0"/>
                  </a:lnTo>
                  <a:lnTo>
                    <a:pt x="2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4" name="Freeform 35"/>
            <p:cNvSpPr>
              <a:spLocks/>
            </p:cNvSpPr>
            <p:nvPr/>
          </p:nvSpPr>
          <p:spPr bwMode="auto">
            <a:xfrm>
              <a:off x="1825" y="2861"/>
              <a:ext cx="26" cy="27"/>
            </a:xfrm>
            <a:custGeom>
              <a:avLst/>
              <a:gdLst>
                <a:gd name="T0" fmla="*/ 0 w 53"/>
                <a:gd name="T1" fmla="*/ 1 h 53"/>
                <a:gd name="T2" fmla="*/ 0 w 53"/>
                <a:gd name="T3" fmla="*/ 1 h 53"/>
                <a:gd name="T4" fmla="*/ 0 w 53"/>
                <a:gd name="T5" fmla="*/ 1 h 53"/>
                <a:gd name="T6" fmla="*/ 0 w 53"/>
                <a:gd name="T7" fmla="*/ 1 h 53"/>
                <a:gd name="T8" fmla="*/ 0 w 53"/>
                <a:gd name="T9" fmla="*/ 1 h 53"/>
                <a:gd name="T10" fmla="*/ 0 w 53"/>
                <a:gd name="T11" fmla="*/ 1 h 53"/>
                <a:gd name="T12" fmla="*/ 0 w 53"/>
                <a:gd name="T13" fmla="*/ 1 h 53"/>
                <a:gd name="T14" fmla="*/ 0 w 53"/>
                <a:gd name="T15" fmla="*/ 1 h 53"/>
                <a:gd name="T16" fmla="*/ 0 w 53"/>
                <a:gd name="T17" fmla="*/ 1 h 53"/>
                <a:gd name="T18" fmla="*/ 0 w 53"/>
                <a:gd name="T19" fmla="*/ 1 h 53"/>
                <a:gd name="T20" fmla="*/ 0 w 53"/>
                <a:gd name="T21" fmla="*/ 1 h 53"/>
                <a:gd name="T22" fmla="*/ 0 w 53"/>
                <a:gd name="T23" fmla="*/ 1 h 53"/>
                <a:gd name="T24" fmla="*/ 0 w 53"/>
                <a:gd name="T25" fmla="*/ 1 h 53"/>
                <a:gd name="T26" fmla="*/ 0 w 53"/>
                <a:gd name="T27" fmla="*/ 1 h 53"/>
                <a:gd name="T28" fmla="*/ 0 w 53"/>
                <a:gd name="T29" fmla="*/ 1 h 53"/>
                <a:gd name="T30" fmla="*/ 0 w 53"/>
                <a:gd name="T31" fmla="*/ 1 h 53"/>
                <a:gd name="T32" fmla="*/ 0 w 53"/>
                <a:gd name="T33" fmla="*/ 1 h 53"/>
                <a:gd name="T34" fmla="*/ 0 w 53"/>
                <a:gd name="T35" fmla="*/ 1 h 53"/>
                <a:gd name="T36" fmla="*/ 0 w 53"/>
                <a:gd name="T37" fmla="*/ 1 h 53"/>
                <a:gd name="T38" fmla="*/ 0 w 53"/>
                <a:gd name="T39" fmla="*/ 1 h 53"/>
                <a:gd name="T40" fmla="*/ 0 w 53"/>
                <a:gd name="T41" fmla="*/ 1 h 53"/>
                <a:gd name="T42" fmla="*/ 0 w 53"/>
                <a:gd name="T43" fmla="*/ 1 h 53"/>
                <a:gd name="T44" fmla="*/ 0 w 53"/>
                <a:gd name="T45" fmla="*/ 1 h 53"/>
                <a:gd name="T46" fmla="*/ 0 w 53"/>
                <a:gd name="T47" fmla="*/ 1 h 53"/>
                <a:gd name="T48" fmla="*/ 0 w 53"/>
                <a:gd name="T49" fmla="*/ 1 h 53"/>
                <a:gd name="T50" fmla="*/ 0 w 53"/>
                <a:gd name="T51" fmla="*/ 1 h 53"/>
                <a:gd name="T52" fmla="*/ 0 w 53"/>
                <a:gd name="T53" fmla="*/ 1 h 53"/>
                <a:gd name="T54" fmla="*/ 0 w 53"/>
                <a:gd name="T55" fmla="*/ 1 h 53"/>
                <a:gd name="T56" fmla="*/ 0 w 53"/>
                <a:gd name="T57" fmla="*/ 1 h 53"/>
                <a:gd name="T58" fmla="*/ 0 w 53"/>
                <a:gd name="T59" fmla="*/ 1 h 53"/>
                <a:gd name="T60" fmla="*/ 0 w 53"/>
                <a:gd name="T61" fmla="*/ 1 h 53"/>
                <a:gd name="T62" fmla="*/ 0 w 53"/>
                <a:gd name="T63" fmla="*/ 1 h 53"/>
                <a:gd name="T64" fmla="*/ 0 w 53"/>
                <a:gd name="T65" fmla="*/ 1 h 53"/>
                <a:gd name="T66" fmla="*/ 0 w 53"/>
                <a:gd name="T67" fmla="*/ 1 h 53"/>
                <a:gd name="T68" fmla="*/ 0 w 53"/>
                <a:gd name="T69" fmla="*/ 1 h 53"/>
                <a:gd name="T70" fmla="*/ 0 w 53"/>
                <a:gd name="T71" fmla="*/ 1 h 53"/>
                <a:gd name="T72" fmla="*/ 0 w 53"/>
                <a:gd name="T73" fmla="*/ 1 h 53"/>
                <a:gd name="T74" fmla="*/ 0 w 53"/>
                <a:gd name="T75" fmla="*/ 1 h 53"/>
                <a:gd name="T76" fmla="*/ 0 w 53"/>
                <a:gd name="T77" fmla="*/ 1 h 53"/>
                <a:gd name="T78" fmla="*/ 0 w 53"/>
                <a:gd name="T79" fmla="*/ 1 h 53"/>
                <a:gd name="T80" fmla="*/ 0 w 53"/>
                <a:gd name="T81" fmla="*/ 1 h 53"/>
                <a:gd name="T82" fmla="*/ 0 w 53"/>
                <a:gd name="T83" fmla="*/ 1 h 53"/>
                <a:gd name="T84" fmla="*/ 0 w 53"/>
                <a:gd name="T85" fmla="*/ 1 h 53"/>
                <a:gd name="T86" fmla="*/ 0 w 53"/>
                <a:gd name="T87" fmla="*/ 1 h 53"/>
                <a:gd name="T88" fmla="*/ 0 w 53"/>
                <a:gd name="T89" fmla="*/ 1 h 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3"/>
                <a:gd name="T136" fmla="*/ 0 h 53"/>
                <a:gd name="T137" fmla="*/ 53 w 53"/>
                <a:gd name="T138" fmla="*/ 53 h 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3" h="53">
                  <a:moveTo>
                    <a:pt x="26" y="27"/>
                  </a:moveTo>
                  <a:lnTo>
                    <a:pt x="26" y="0"/>
                  </a:lnTo>
                  <a:lnTo>
                    <a:pt x="25" y="2"/>
                  </a:lnTo>
                  <a:lnTo>
                    <a:pt x="24" y="2"/>
                  </a:lnTo>
                  <a:lnTo>
                    <a:pt x="22" y="2"/>
                  </a:lnTo>
                  <a:lnTo>
                    <a:pt x="21" y="2"/>
                  </a:lnTo>
                  <a:lnTo>
                    <a:pt x="20" y="2"/>
                  </a:lnTo>
                  <a:lnTo>
                    <a:pt x="18" y="2"/>
                  </a:lnTo>
                  <a:lnTo>
                    <a:pt x="17" y="3"/>
                  </a:lnTo>
                  <a:lnTo>
                    <a:pt x="16" y="3"/>
                  </a:lnTo>
                  <a:lnTo>
                    <a:pt x="14" y="3"/>
                  </a:lnTo>
                  <a:lnTo>
                    <a:pt x="13" y="4"/>
                  </a:lnTo>
                  <a:lnTo>
                    <a:pt x="12" y="6"/>
                  </a:lnTo>
                  <a:lnTo>
                    <a:pt x="10" y="6"/>
                  </a:lnTo>
                  <a:lnTo>
                    <a:pt x="9" y="7"/>
                  </a:lnTo>
                  <a:lnTo>
                    <a:pt x="8" y="8"/>
                  </a:lnTo>
                  <a:lnTo>
                    <a:pt x="6" y="10"/>
                  </a:lnTo>
                  <a:lnTo>
                    <a:pt x="5" y="11"/>
                  </a:lnTo>
                  <a:lnTo>
                    <a:pt x="5" y="12"/>
                  </a:lnTo>
                  <a:lnTo>
                    <a:pt x="4" y="12"/>
                  </a:lnTo>
                  <a:lnTo>
                    <a:pt x="4" y="14"/>
                  </a:lnTo>
                  <a:lnTo>
                    <a:pt x="2" y="15"/>
                  </a:lnTo>
                  <a:lnTo>
                    <a:pt x="2" y="16"/>
                  </a:lnTo>
                  <a:lnTo>
                    <a:pt x="1" y="18"/>
                  </a:lnTo>
                  <a:lnTo>
                    <a:pt x="1" y="19"/>
                  </a:lnTo>
                  <a:lnTo>
                    <a:pt x="1" y="20"/>
                  </a:lnTo>
                  <a:lnTo>
                    <a:pt x="0" y="22"/>
                  </a:lnTo>
                  <a:lnTo>
                    <a:pt x="0" y="23"/>
                  </a:lnTo>
                  <a:lnTo>
                    <a:pt x="0" y="24"/>
                  </a:lnTo>
                  <a:lnTo>
                    <a:pt x="0" y="26"/>
                  </a:lnTo>
                  <a:lnTo>
                    <a:pt x="0" y="27"/>
                  </a:lnTo>
                  <a:lnTo>
                    <a:pt x="0" y="30"/>
                  </a:lnTo>
                  <a:lnTo>
                    <a:pt x="0" y="31"/>
                  </a:lnTo>
                  <a:lnTo>
                    <a:pt x="0" y="32"/>
                  </a:lnTo>
                  <a:lnTo>
                    <a:pt x="0" y="34"/>
                  </a:lnTo>
                  <a:lnTo>
                    <a:pt x="1" y="34"/>
                  </a:lnTo>
                  <a:lnTo>
                    <a:pt x="1" y="35"/>
                  </a:lnTo>
                  <a:lnTo>
                    <a:pt x="1" y="36"/>
                  </a:lnTo>
                  <a:lnTo>
                    <a:pt x="1" y="38"/>
                  </a:lnTo>
                  <a:lnTo>
                    <a:pt x="2" y="39"/>
                  </a:lnTo>
                  <a:lnTo>
                    <a:pt x="2" y="40"/>
                  </a:lnTo>
                  <a:lnTo>
                    <a:pt x="4" y="42"/>
                  </a:lnTo>
                  <a:lnTo>
                    <a:pt x="4" y="43"/>
                  </a:lnTo>
                  <a:lnTo>
                    <a:pt x="5" y="43"/>
                  </a:lnTo>
                  <a:lnTo>
                    <a:pt x="5" y="44"/>
                  </a:lnTo>
                  <a:lnTo>
                    <a:pt x="6" y="46"/>
                  </a:lnTo>
                  <a:lnTo>
                    <a:pt x="8" y="47"/>
                  </a:lnTo>
                  <a:lnTo>
                    <a:pt x="9" y="48"/>
                  </a:lnTo>
                  <a:lnTo>
                    <a:pt x="10" y="49"/>
                  </a:lnTo>
                  <a:lnTo>
                    <a:pt x="12" y="49"/>
                  </a:lnTo>
                  <a:lnTo>
                    <a:pt x="13" y="51"/>
                  </a:lnTo>
                  <a:lnTo>
                    <a:pt x="14" y="52"/>
                  </a:lnTo>
                  <a:lnTo>
                    <a:pt x="16" y="52"/>
                  </a:lnTo>
                  <a:lnTo>
                    <a:pt x="17" y="52"/>
                  </a:lnTo>
                  <a:lnTo>
                    <a:pt x="18" y="53"/>
                  </a:lnTo>
                  <a:lnTo>
                    <a:pt x="20" y="53"/>
                  </a:lnTo>
                  <a:lnTo>
                    <a:pt x="21" y="53"/>
                  </a:lnTo>
                  <a:lnTo>
                    <a:pt x="22" y="53"/>
                  </a:lnTo>
                  <a:lnTo>
                    <a:pt x="24" y="53"/>
                  </a:lnTo>
                  <a:lnTo>
                    <a:pt x="25" y="53"/>
                  </a:lnTo>
                  <a:lnTo>
                    <a:pt x="26" y="53"/>
                  </a:lnTo>
                  <a:lnTo>
                    <a:pt x="28" y="53"/>
                  </a:lnTo>
                  <a:lnTo>
                    <a:pt x="29" y="53"/>
                  </a:lnTo>
                  <a:lnTo>
                    <a:pt x="30" y="53"/>
                  </a:lnTo>
                  <a:lnTo>
                    <a:pt x="32" y="53"/>
                  </a:lnTo>
                  <a:lnTo>
                    <a:pt x="33" y="53"/>
                  </a:lnTo>
                  <a:lnTo>
                    <a:pt x="34" y="53"/>
                  </a:lnTo>
                  <a:lnTo>
                    <a:pt x="36" y="52"/>
                  </a:lnTo>
                  <a:lnTo>
                    <a:pt x="37" y="52"/>
                  </a:lnTo>
                  <a:lnTo>
                    <a:pt x="38" y="52"/>
                  </a:lnTo>
                  <a:lnTo>
                    <a:pt x="38" y="51"/>
                  </a:lnTo>
                  <a:lnTo>
                    <a:pt x="40" y="51"/>
                  </a:lnTo>
                  <a:lnTo>
                    <a:pt x="41" y="49"/>
                  </a:lnTo>
                  <a:lnTo>
                    <a:pt x="42" y="49"/>
                  </a:lnTo>
                  <a:lnTo>
                    <a:pt x="44" y="48"/>
                  </a:lnTo>
                  <a:lnTo>
                    <a:pt x="44" y="47"/>
                  </a:lnTo>
                  <a:lnTo>
                    <a:pt x="45" y="47"/>
                  </a:lnTo>
                  <a:lnTo>
                    <a:pt x="46" y="46"/>
                  </a:lnTo>
                  <a:lnTo>
                    <a:pt x="46" y="44"/>
                  </a:lnTo>
                  <a:lnTo>
                    <a:pt x="48" y="43"/>
                  </a:lnTo>
                  <a:lnTo>
                    <a:pt x="49" y="42"/>
                  </a:lnTo>
                  <a:lnTo>
                    <a:pt x="49" y="40"/>
                  </a:lnTo>
                  <a:lnTo>
                    <a:pt x="50" y="39"/>
                  </a:lnTo>
                  <a:lnTo>
                    <a:pt x="50" y="38"/>
                  </a:lnTo>
                  <a:lnTo>
                    <a:pt x="52" y="36"/>
                  </a:lnTo>
                  <a:lnTo>
                    <a:pt x="52" y="35"/>
                  </a:lnTo>
                  <a:lnTo>
                    <a:pt x="52" y="34"/>
                  </a:lnTo>
                  <a:lnTo>
                    <a:pt x="53" y="32"/>
                  </a:lnTo>
                  <a:lnTo>
                    <a:pt x="53" y="31"/>
                  </a:lnTo>
                  <a:lnTo>
                    <a:pt x="53" y="30"/>
                  </a:lnTo>
                  <a:lnTo>
                    <a:pt x="53" y="27"/>
                  </a:lnTo>
                  <a:lnTo>
                    <a:pt x="53" y="26"/>
                  </a:lnTo>
                  <a:lnTo>
                    <a:pt x="53" y="24"/>
                  </a:lnTo>
                  <a:lnTo>
                    <a:pt x="53" y="23"/>
                  </a:lnTo>
                  <a:lnTo>
                    <a:pt x="52" y="22"/>
                  </a:lnTo>
                  <a:lnTo>
                    <a:pt x="52" y="20"/>
                  </a:lnTo>
                  <a:lnTo>
                    <a:pt x="52" y="19"/>
                  </a:lnTo>
                  <a:lnTo>
                    <a:pt x="50" y="18"/>
                  </a:lnTo>
                  <a:lnTo>
                    <a:pt x="50" y="16"/>
                  </a:lnTo>
                  <a:lnTo>
                    <a:pt x="49" y="15"/>
                  </a:lnTo>
                  <a:lnTo>
                    <a:pt x="49" y="14"/>
                  </a:lnTo>
                  <a:lnTo>
                    <a:pt x="48" y="12"/>
                  </a:lnTo>
                  <a:lnTo>
                    <a:pt x="46" y="11"/>
                  </a:lnTo>
                  <a:lnTo>
                    <a:pt x="46" y="10"/>
                  </a:lnTo>
                  <a:lnTo>
                    <a:pt x="45" y="8"/>
                  </a:lnTo>
                  <a:lnTo>
                    <a:pt x="44" y="8"/>
                  </a:lnTo>
                  <a:lnTo>
                    <a:pt x="44" y="7"/>
                  </a:lnTo>
                  <a:lnTo>
                    <a:pt x="42" y="6"/>
                  </a:lnTo>
                  <a:lnTo>
                    <a:pt x="41" y="6"/>
                  </a:lnTo>
                  <a:lnTo>
                    <a:pt x="40" y="4"/>
                  </a:lnTo>
                  <a:lnTo>
                    <a:pt x="38" y="4"/>
                  </a:lnTo>
                  <a:lnTo>
                    <a:pt x="38" y="3"/>
                  </a:lnTo>
                  <a:lnTo>
                    <a:pt x="37" y="3"/>
                  </a:lnTo>
                  <a:lnTo>
                    <a:pt x="36" y="3"/>
                  </a:lnTo>
                  <a:lnTo>
                    <a:pt x="34" y="2"/>
                  </a:lnTo>
                  <a:lnTo>
                    <a:pt x="33" y="2"/>
                  </a:lnTo>
                  <a:lnTo>
                    <a:pt x="32" y="2"/>
                  </a:lnTo>
                  <a:lnTo>
                    <a:pt x="30" y="2"/>
                  </a:lnTo>
                  <a:lnTo>
                    <a:pt x="29" y="2"/>
                  </a:lnTo>
                  <a:lnTo>
                    <a:pt x="28" y="2"/>
                  </a:lnTo>
                  <a:lnTo>
                    <a:pt x="26" y="0"/>
                  </a:lnTo>
                  <a:lnTo>
                    <a:pt x="26"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5" name="Freeform 36"/>
            <p:cNvSpPr>
              <a:spLocks/>
            </p:cNvSpPr>
            <p:nvPr/>
          </p:nvSpPr>
          <p:spPr bwMode="auto">
            <a:xfrm>
              <a:off x="1820" y="2870"/>
              <a:ext cx="19" cy="20"/>
            </a:xfrm>
            <a:custGeom>
              <a:avLst/>
              <a:gdLst>
                <a:gd name="T0" fmla="*/ 0 w 40"/>
                <a:gd name="T1" fmla="*/ 0 h 39"/>
                <a:gd name="T2" fmla="*/ 0 w 40"/>
                <a:gd name="T3" fmla="*/ 1 h 39"/>
                <a:gd name="T4" fmla="*/ 0 w 40"/>
                <a:gd name="T5" fmla="*/ 1 h 39"/>
                <a:gd name="T6" fmla="*/ 0 w 40"/>
                <a:gd name="T7" fmla="*/ 1 h 39"/>
                <a:gd name="T8" fmla="*/ 0 w 40"/>
                <a:gd name="T9" fmla="*/ 1 h 39"/>
                <a:gd name="T10" fmla="*/ 0 w 40"/>
                <a:gd name="T11" fmla="*/ 1 h 39"/>
                <a:gd name="T12" fmla="*/ 0 w 40"/>
                <a:gd name="T13" fmla="*/ 1 h 39"/>
                <a:gd name="T14" fmla="*/ 0 w 40"/>
                <a:gd name="T15" fmla="*/ 1 h 39"/>
                <a:gd name="T16" fmla="*/ 0 w 40"/>
                <a:gd name="T17" fmla="*/ 1 h 39"/>
                <a:gd name="T18" fmla="*/ 0 w 40"/>
                <a:gd name="T19" fmla="*/ 1 h 39"/>
                <a:gd name="T20" fmla="*/ 0 w 40"/>
                <a:gd name="T21" fmla="*/ 1 h 39"/>
                <a:gd name="T22" fmla="*/ 0 w 40"/>
                <a:gd name="T23" fmla="*/ 1 h 39"/>
                <a:gd name="T24" fmla="*/ 0 w 40"/>
                <a:gd name="T25" fmla="*/ 1 h 39"/>
                <a:gd name="T26" fmla="*/ 0 w 40"/>
                <a:gd name="T27" fmla="*/ 1 h 39"/>
                <a:gd name="T28" fmla="*/ 0 w 40"/>
                <a:gd name="T29" fmla="*/ 1 h 39"/>
                <a:gd name="T30" fmla="*/ 0 w 40"/>
                <a:gd name="T31" fmla="*/ 1 h 39"/>
                <a:gd name="T32" fmla="*/ 0 w 40"/>
                <a:gd name="T33" fmla="*/ 1 h 39"/>
                <a:gd name="T34" fmla="*/ 0 w 40"/>
                <a:gd name="T35" fmla="*/ 1 h 39"/>
                <a:gd name="T36" fmla="*/ 0 w 40"/>
                <a:gd name="T37" fmla="*/ 1 h 39"/>
                <a:gd name="T38" fmla="*/ 0 w 40"/>
                <a:gd name="T39" fmla="*/ 1 h 39"/>
                <a:gd name="T40" fmla="*/ 0 w 40"/>
                <a:gd name="T41" fmla="*/ 1 h 39"/>
                <a:gd name="T42" fmla="*/ 0 w 40"/>
                <a:gd name="T43" fmla="*/ 1 h 39"/>
                <a:gd name="T44" fmla="*/ 0 w 40"/>
                <a:gd name="T45" fmla="*/ 1 h 39"/>
                <a:gd name="T46" fmla="*/ 0 w 40"/>
                <a:gd name="T47" fmla="*/ 1 h 39"/>
                <a:gd name="T48" fmla="*/ 0 w 40"/>
                <a:gd name="T49" fmla="*/ 1 h 39"/>
                <a:gd name="T50" fmla="*/ 0 w 40"/>
                <a:gd name="T51" fmla="*/ 1 h 39"/>
                <a:gd name="T52" fmla="*/ 0 w 40"/>
                <a:gd name="T53" fmla="*/ 1 h 39"/>
                <a:gd name="T54" fmla="*/ 0 w 40"/>
                <a:gd name="T55" fmla="*/ 1 h 39"/>
                <a:gd name="T56" fmla="*/ 0 w 40"/>
                <a:gd name="T57" fmla="*/ 1 h 39"/>
                <a:gd name="T58" fmla="*/ 0 w 40"/>
                <a:gd name="T59" fmla="*/ 1 h 39"/>
                <a:gd name="T60" fmla="*/ 0 w 40"/>
                <a:gd name="T61" fmla="*/ 1 h 39"/>
                <a:gd name="T62" fmla="*/ 0 w 40"/>
                <a:gd name="T63" fmla="*/ 1 h 39"/>
                <a:gd name="T64" fmla="*/ 0 w 40"/>
                <a:gd name="T65" fmla="*/ 1 h 39"/>
                <a:gd name="T66" fmla="*/ 0 w 40"/>
                <a:gd name="T67" fmla="*/ 1 h 39"/>
                <a:gd name="T68" fmla="*/ 0 w 40"/>
                <a:gd name="T69" fmla="*/ 1 h 39"/>
                <a:gd name="T70" fmla="*/ 0 w 40"/>
                <a:gd name="T71" fmla="*/ 1 h 39"/>
                <a:gd name="T72" fmla="*/ 0 w 40"/>
                <a:gd name="T73" fmla="*/ 1 h 39"/>
                <a:gd name="T74" fmla="*/ 0 w 40"/>
                <a:gd name="T75" fmla="*/ 1 h 39"/>
                <a:gd name="T76" fmla="*/ 0 w 40"/>
                <a:gd name="T77" fmla="*/ 1 h 39"/>
                <a:gd name="T78" fmla="*/ 0 w 40"/>
                <a:gd name="T79" fmla="*/ 1 h 39"/>
                <a:gd name="T80" fmla="*/ 0 w 40"/>
                <a:gd name="T81" fmla="*/ 1 h 39"/>
                <a:gd name="T82" fmla="*/ 0 w 40"/>
                <a:gd name="T83" fmla="*/ 1 h 39"/>
                <a:gd name="T84" fmla="*/ 0 w 40"/>
                <a:gd name="T85" fmla="*/ 0 h 39"/>
                <a:gd name="T86" fmla="*/ 0 w 40"/>
                <a:gd name="T87" fmla="*/ 0 h 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39"/>
                <a:gd name="T134" fmla="*/ 40 w 40"/>
                <a:gd name="T135" fmla="*/ 39 h 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39">
                  <a:moveTo>
                    <a:pt x="20" y="0"/>
                  </a:moveTo>
                  <a:lnTo>
                    <a:pt x="20" y="0"/>
                  </a:lnTo>
                  <a:lnTo>
                    <a:pt x="19" y="0"/>
                  </a:lnTo>
                  <a:lnTo>
                    <a:pt x="17" y="0"/>
                  </a:lnTo>
                  <a:lnTo>
                    <a:pt x="16" y="0"/>
                  </a:lnTo>
                  <a:lnTo>
                    <a:pt x="16" y="1"/>
                  </a:lnTo>
                  <a:lnTo>
                    <a:pt x="15" y="1"/>
                  </a:lnTo>
                  <a:lnTo>
                    <a:pt x="13" y="1"/>
                  </a:lnTo>
                  <a:lnTo>
                    <a:pt x="12" y="2"/>
                  </a:lnTo>
                  <a:lnTo>
                    <a:pt x="11" y="2"/>
                  </a:lnTo>
                  <a:lnTo>
                    <a:pt x="9" y="4"/>
                  </a:lnTo>
                  <a:lnTo>
                    <a:pt x="8" y="4"/>
                  </a:lnTo>
                  <a:lnTo>
                    <a:pt x="7" y="5"/>
                  </a:lnTo>
                  <a:lnTo>
                    <a:pt x="5" y="6"/>
                  </a:lnTo>
                  <a:lnTo>
                    <a:pt x="4" y="8"/>
                  </a:lnTo>
                  <a:lnTo>
                    <a:pt x="4" y="9"/>
                  </a:lnTo>
                  <a:lnTo>
                    <a:pt x="3" y="10"/>
                  </a:lnTo>
                  <a:lnTo>
                    <a:pt x="3" y="12"/>
                  </a:lnTo>
                  <a:lnTo>
                    <a:pt x="1" y="13"/>
                  </a:lnTo>
                  <a:lnTo>
                    <a:pt x="1" y="14"/>
                  </a:lnTo>
                  <a:lnTo>
                    <a:pt x="1" y="16"/>
                  </a:lnTo>
                  <a:lnTo>
                    <a:pt x="1" y="17"/>
                  </a:lnTo>
                  <a:lnTo>
                    <a:pt x="1" y="18"/>
                  </a:lnTo>
                  <a:lnTo>
                    <a:pt x="0" y="20"/>
                  </a:lnTo>
                  <a:lnTo>
                    <a:pt x="1" y="21"/>
                  </a:lnTo>
                  <a:lnTo>
                    <a:pt x="1" y="22"/>
                  </a:lnTo>
                  <a:lnTo>
                    <a:pt x="1" y="24"/>
                  </a:lnTo>
                  <a:lnTo>
                    <a:pt x="1" y="25"/>
                  </a:lnTo>
                  <a:lnTo>
                    <a:pt x="1" y="26"/>
                  </a:lnTo>
                  <a:lnTo>
                    <a:pt x="3" y="28"/>
                  </a:lnTo>
                  <a:lnTo>
                    <a:pt x="3" y="29"/>
                  </a:lnTo>
                  <a:lnTo>
                    <a:pt x="4" y="30"/>
                  </a:lnTo>
                  <a:lnTo>
                    <a:pt x="4" y="31"/>
                  </a:lnTo>
                  <a:lnTo>
                    <a:pt x="5" y="31"/>
                  </a:lnTo>
                  <a:lnTo>
                    <a:pt x="5" y="33"/>
                  </a:lnTo>
                  <a:lnTo>
                    <a:pt x="7" y="33"/>
                  </a:lnTo>
                  <a:lnTo>
                    <a:pt x="7" y="34"/>
                  </a:lnTo>
                  <a:lnTo>
                    <a:pt x="8" y="34"/>
                  </a:lnTo>
                  <a:lnTo>
                    <a:pt x="8" y="35"/>
                  </a:lnTo>
                  <a:lnTo>
                    <a:pt x="9" y="35"/>
                  </a:lnTo>
                  <a:lnTo>
                    <a:pt x="11" y="37"/>
                  </a:lnTo>
                  <a:lnTo>
                    <a:pt x="12" y="37"/>
                  </a:lnTo>
                  <a:lnTo>
                    <a:pt x="13" y="38"/>
                  </a:lnTo>
                  <a:lnTo>
                    <a:pt x="15" y="38"/>
                  </a:lnTo>
                  <a:lnTo>
                    <a:pt x="16" y="38"/>
                  </a:lnTo>
                  <a:lnTo>
                    <a:pt x="17" y="39"/>
                  </a:lnTo>
                  <a:lnTo>
                    <a:pt x="19" y="39"/>
                  </a:lnTo>
                  <a:lnTo>
                    <a:pt x="20" y="39"/>
                  </a:lnTo>
                  <a:lnTo>
                    <a:pt x="21" y="39"/>
                  </a:lnTo>
                  <a:lnTo>
                    <a:pt x="23" y="39"/>
                  </a:lnTo>
                  <a:lnTo>
                    <a:pt x="24" y="39"/>
                  </a:lnTo>
                  <a:lnTo>
                    <a:pt x="24" y="38"/>
                  </a:lnTo>
                  <a:lnTo>
                    <a:pt x="25" y="38"/>
                  </a:lnTo>
                  <a:lnTo>
                    <a:pt x="27" y="38"/>
                  </a:lnTo>
                  <a:lnTo>
                    <a:pt x="28" y="38"/>
                  </a:lnTo>
                  <a:lnTo>
                    <a:pt x="29" y="37"/>
                  </a:lnTo>
                  <a:lnTo>
                    <a:pt x="31" y="37"/>
                  </a:lnTo>
                  <a:lnTo>
                    <a:pt x="32" y="35"/>
                  </a:lnTo>
                  <a:lnTo>
                    <a:pt x="33" y="34"/>
                  </a:lnTo>
                  <a:lnTo>
                    <a:pt x="35" y="33"/>
                  </a:lnTo>
                  <a:lnTo>
                    <a:pt x="36" y="31"/>
                  </a:lnTo>
                  <a:lnTo>
                    <a:pt x="37" y="30"/>
                  </a:lnTo>
                  <a:lnTo>
                    <a:pt x="37" y="29"/>
                  </a:lnTo>
                  <a:lnTo>
                    <a:pt x="39" y="28"/>
                  </a:lnTo>
                  <a:lnTo>
                    <a:pt x="39" y="26"/>
                  </a:lnTo>
                  <a:lnTo>
                    <a:pt x="39" y="25"/>
                  </a:lnTo>
                  <a:lnTo>
                    <a:pt x="40" y="25"/>
                  </a:lnTo>
                  <a:lnTo>
                    <a:pt x="40" y="24"/>
                  </a:lnTo>
                  <a:lnTo>
                    <a:pt x="40" y="22"/>
                  </a:lnTo>
                  <a:lnTo>
                    <a:pt x="40" y="21"/>
                  </a:lnTo>
                  <a:lnTo>
                    <a:pt x="40" y="20"/>
                  </a:lnTo>
                  <a:lnTo>
                    <a:pt x="40" y="18"/>
                  </a:lnTo>
                  <a:lnTo>
                    <a:pt x="40" y="17"/>
                  </a:lnTo>
                  <a:lnTo>
                    <a:pt x="40" y="16"/>
                  </a:lnTo>
                  <a:lnTo>
                    <a:pt x="40" y="14"/>
                  </a:lnTo>
                  <a:lnTo>
                    <a:pt x="39" y="13"/>
                  </a:lnTo>
                  <a:lnTo>
                    <a:pt x="39" y="12"/>
                  </a:lnTo>
                  <a:lnTo>
                    <a:pt x="39" y="10"/>
                  </a:lnTo>
                  <a:lnTo>
                    <a:pt x="37" y="10"/>
                  </a:lnTo>
                  <a:lnTo>
                    <a:pt x="37" y="9"/>
                  </a:lnTo>
                  <a:lnTo>
                    <a:pt x="36" y="8"/>
                  </a:lnTo>
                  <a:lnTo>
                    <a:pt x="36" y="6"/>
                  </a:lnTo>
                  <a:lnTo>
                    <a:pt x="35" y="6"/>
                  </a:lnTo>
                  <a:lnTo>
                    <a:pt x="35" y="5"/>
                  </a:lnTo>
                  <a:lnTo>
                    <a:pt x="33" y="5"/>
                  </a:lnTo>
                  <a:lnTo>
                    <a:pt x="33" y="4"/>
                  </a:lnTo>
                  <a:lnTo>
                    <a:pt x="32" y="4"/>
                  </a:lnTo>
                  <a:lnTo>
                    <a:pt x="31" y="2"/>
                  </a:lnTo>
                  <a:lnTo>
                    <a:pt x="29" y="2"/>
                  </a:lnTo>
                  <a:lnTo>
                    <a:pt x="28" y="1"/>
                  </a:lnTo>
                  <a:lnTo>
                    <a:pt x="27" y="1"/>
                  </a:lnTo>
                  <a:lnTo>
                    <a:pt x="25" y="1"/>
                  </a:lnTo>
                  <a:lnTo>
                    <a:pt x="24" y="0"/>
                  </a:lnTo>
                  <a:lnTo>
                    <a:pt x="23" y="0"/>
                  </a:lnTo>
                  <a:lnTo>
                    <a:pt x="21" y="0"/>
                  </a:lnTo>
                  <a:lnTo>
                    <a:pt x="2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6" name="Freeform 37"/>
            <p:cNvSpPr>
              <a:spLocks/>
            </p:cNvSpPr>
            <p:nvPr/>
          </p:nvSpPr>
          <p:spPr bwMode="auto">
            <a:xfrm>
              <a:off x="1825" y="2967"/>
              <a:ext cx="26" cy="27"/>
            </a:xfrm>
            <a:custGeom>
              <a:avLst/>
              <a:gdLst>
                <a:gd name="T0" fmla="*/ 0 w 53"/>
                <a:gd name="T1" fmla="*/ 1 h 53"/>
                <a:gd name="T2" fmla="*/ 0 w 53"/>
                <a:gd name="T3" fmla="*/ 1 h 53"/>
                <a:gd name="T4" fmla="*/ 0 w 53"/>
                <a:gd name="T5" fmla="*/ 1 h 53"/>
                <a:gd name="T6" fmla="*/ 0 w 53"/>
                <a:gd name="T7" fmla="*/ 1 h 53"/>
                <a:gd name="T8" fmla="*/ 0 w 53"/>
                <a:gd name="T9" fmla="*/ 1 h 53"/>
                <a:gd name="T10" fmla="*/ 0 w 53"/>
                <a:gd name="T11" fmla="*/ 1 h 53"/>
                <a:gd name="T12" fmla="*/ 0 w 53"/>
                <a:gd name="T13" fmla="*/ 1 h 53"/>
                <a:gd name="T14" fmla="*/ 0 w 53"/>
                <a:gd name="T15" fmla="*/ 1 h 53"/>
                <a:gd name="T16" fmla="*/ 0 w 53"/>
                <a:gd name="T17" fmla="*/ 1 h 53"/>
                <a:gd name="T18" fmla="*/ 0 w 53"/>
                <a:gd name="T19" fmla="*/ 1 h 53"/>
                <a:gd name="T20" fmla="*/ 0 w 53"/>
                <a:gd name="T21" fmla="*/ 1 h 53"/>
                <a:gd name="T22" fmla="*/ 0 w 53"/>
                <a:gd name="T23" fmla="*/ 1 h 53"/>
                <a:gd name="T24" fmla="*/ 0 w 53"/>
                <a:gd name="T25" fmla="*/ 1 h 53"/>
                <a:gd name="T26" fmla="*/ 0 w 53"/>
                <a:gd name="T27" fmla="*/ 1 h 53"/>
                <a:gd name="T28" fmla="*/ 0 w 53"/>
                <a:gd name="T29" fmla="*/ 1 h 53"/>
                <a:gd name="T30" fmla="*/ 0 w 53"/>
                <a:gd name="T31" fmla="*/ 1 h 53"/>
                <a:gd name="T32" fmla="*/ 0 w 53"/>
                <a:gd name="T33" fmla="*/ 1 h 53"/>
                <a:gd name="T34" fmla="*/ 0 w 53"/>
                <a:gd name="T35" fmla="*/ 1 h 53"/>
                <a:gd name="T36" fmla="*/ 0 w 53"/>
                <a:gd name="T37" fmla="*/ 1 h 53"/>
                <a:gd name="T38" fmla="*/ 0 w 53"/>
                <a:gd name="T39" fmla="*/ 1 h 53"/>
                <a:gd name="T40" fmla="*/ 0 w 53"/>
                <a:gd name="T41" fmla="*/ 1 h 53"/>
                <a:gd name="T42" fmla="*/ 0 w 53"/>
                <a:gd name="T43" fmla="*/ 1 h 53"/>
                <a:gd name="T44" fmla="*/ 0 w 53"/>
                <a:gd name="T45" fmla="*/ 1 h 53"/>
                <a:gd name="T46" fmla="*/ 0 w 53"/>
                <a:gd name="T47" fmla="*/ 1 h 53"/>
                <a:gd name="T48" fmla="*/ 0 w 53"/>
                <a:gd name="T49" fmla="*/ 1 h 53"/>
                <a:gd name="T50" fmla="*/ 0 w 53"/>
                <a:gd name="T51" fmla="*/ 1 h 53"/>
                <a:gd name="T52" fmla="*/ 0 w 53"/>
                <a:gd name="T53" fmla="*/ 1 h 53"/>
                <a:gd name="T54" fmla="*/ 0 w 53"/>
                <a:gd name="T55" fmla="*/ 1 h 53"/>
                <a:gd name="T56" fmla="*/ 0 w 53"/>
                <a:gd name="T57" fmla="*/ 1 h 53"/>
                <a:gd name="T58" fmla="*/ 0 w 53"/>
                <a:gd name="T59" fmla="*/ 1 h 53"/>
                <a:gd name="T60" fmla="*/ 0 w 53"/>
                <a:gd name="T61" fmla="*/ 1 h 53"/>
                <a:gd name="T62" fmla="*/ 0 w 53"/>
                <a:gd name="T63" fmla="*/ 1 h 53"/>
                <a:gd name="T64" fmla="*/ 0 w 53"/>
                <a:gd name="T65" fmla="*/ 1 h 53"/>
                <a:gd name="T66" fmla="*/ 0 w 53"/>
                <a:gd name="T67" fmla="*/ 1 h 53"/>
                <a:gd name="T68" fmla="*/ 0 w 53"/>
                <a:gd name="T69" fmla="*/ 1 h 53"/>
                <a:gd name="T70" fmla="*/ 0 w 53"/>
                <a:gd name="T71" fmla="*/ 1 h 53"/>
                <a:gd name="T72" fmla="*/ 0 w 53"/>
                <a:gd name="T73" fmla="*/ 1 h 53"/>
                <a:gd name="T74" fmla="*/ 0 w 53"/>
                <a:gd name="T75" fmla="*/ 1 h 53"/>
                <a:gd name="T76" fmla="*/ 0 w 53"/>
                <a:gd name="T77" fmla="*/ 1 h 53"/>
                <a:gd name="T78" fmla="*/ 0 w 53"/>
                <a:gd name="T79" fmla="*/ 1 h 53"/>
                <a:gd name="T80" fmla="*/ 0 w 53"/>
                <a:gd name="T81" fmla="*/ 1 h 53"/>
                <a:gd name="T82" fmla="*/ 0 w 53"/>
                <a:gd name="T83" fmla="*/ 1 h 53"/>
                <a:gd name="T84" fmla="*/ 0 w 53"/>
                <a:gd name="T85" fmla="*/ 1 h 53"/>
                <a:gd name="T86" fmla="*/ 0 w 53"/>
                <a:gd name="T87" fmla="*/ 1 h 53"/>
                <a:gd name="T88" fmla="*/ 0 w 53"/>
                <a:gd name="T89" fmla="*/ 1 h 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3"/>
                <a:gd name="T136" fmla="*/ 0 h 53"/>
                <a:gd name="T137" fmla="*/ 53 w 53"/>
                <a:gd name="T138" fmla="*/ 53 h 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3" h="53">
                  <a:moveTo>
                    <a:pt x="26" y="26"/>
                  </a:moveTo>
                  <a:lnTo>
                    <a:pt x="26" y="0"/>
                  </a:lnTo>
                  <a:lnTo>
                    <a:pt x="25" y="1"/>
                  </a:lnTo>
                  <a:lnTo>
                    <a:pt x="24" y="1"/>
                  </a:lnTo>
                  <a:lnTo>
                    <a:pt x="22" y="1"/>
                  </a:lnTo>
                  <a:lnTo>
                    <a:pt x="21" y="1"/>
                  </a:lnTo>
                  <a:lnTo>
                    <a:pt x="20" y="1"/>
                  </a:lnTo>
                  <a:lnTo>
                    <a:pt x="18" y="1"/>
                  </a:lnTo>
                  <a:lnTo>
                    <a:pt x="17" y="3"/>
                  </a:lnTo>
                  <a:lnTo>
                    <a:pt x="16" y="3"/>
                  </a:lnTo>
                  <a:lnTo>
                    <a:pt x="14" y="3"/>
                  </a:lnTo>
                  <a:lnTo>
                    <a:pt x="13" y="4"/>
                  </a:lnTo>
                  <a:lnTo>
                    <a:pt x="12" y="5"/>
                  </a:lnTo>
                  <a:lnTo>
                    <a:pt x="10" y="5"/>
                  </a:lnTo>
                  <a:lnTo>
                    <a:pt x="9" y="6"/>
                  </a:lnTo>
                  <a:lnTo>
                    <a:pt x="8" y="8"/>
                  </a:lnTo>
                  <a:lnTo>
                    <a:pt x="6" y="9"/>
                  </a:lnTo>
                  <a:lnTo>
                    <a:pt x="5" y="10"/>
                  </a:lnTo>
                  <a:lnTo>
                    <a:pt x="5" y="12"/>
                  </a:lnTo>
                  <a:lnTo>
                    <a:pt x="4" y="12"/>
                  </a:lnTo>
                  <a:lnTo>
                    <a:pt x="4" y="13"/>
                  </a:lnTo>
                  <a:lnTo>
                    <a:pt x="2" y="14"/>
                  </a:lnTo>
                  <a:lnTo>
                    <a:pt x="2" y="16"/>
                  </a:lnTo>
                  <a:lnTo>
                    <a:pt x="1" y="17"/>
                  </a:lnTo>
                  <a:lnTo>
                    <a:pt x="1" y="18"/>
                  </a:lnTo>
                  <a:lnTo>
                    <a:pt x="1" y="20"/>
                  </a:lnTo>
                  <a:lnTo>
                    <a:pt x="0" y="21"/>
                  </a:lnTo>
                  <a:lnTo>
                    <a:pt x="0" y="22"/>
                  </a:lnTo>
                  <a:lnTo>
                    <a:pt x="0" y="24"/>
                  </a:lnTo>
                  <a:lnTo>
                    <a:pt x="0" y="25"/>
                  </a:lnTo>
                  <a:lnTo>
                    <a:pt x="0" y="26"/>
                  </a:lnTo>
                  <a:lnTo>
                    <a:pt x="0" y="29"/>
                  </a:lnTo>
                  <a:lnTo>
                    <a:pt x="0" y="30"/>
                  </a:lnTo>
                  <a:lnTo>
                    <a:pt x="0" y="32"/>
                  </a:lnTo>
                  <a:lnTo>
                    <a:pt x="0" y="33"/>
                  </a:lnTo>
                  <a:lnTo>
                    <a:pt x="1" y="33"/>
                  </a:lnTo>
                  <a:lnTo>
                    <a:pt x="1" y="34"/>
                  </a:lnTo>
                  <a:lnTo>
                    <a:pt x="1" y="36"/>
                  </a:lnTo>
                  <a:lnTo>
                    <a:pt x="1" y="37"/>
                  </a:lnTo>
                  <a:lnTo>
                    <a:pt x="2" y="38"/>
                  </a:lnTo>
                  <a:lnTo>
                    <a:pt x="2" y="40"/>
                  </a:lnTo>
                  <a:lnTo>
                    <a:pt x="4" y="41"/>
                  </a:lnTo>
                  <a:lnTo>
                    <a:pt x="4" y="42"/>
                  </a:lnTo>
                  <a:lnTo>
                    <a:pt x="5" y="42"/>
                  </a:lnTo>
                  <a:lnTo>
                    <a:pt x="5" y="44"/>
                  </a:lnTo>
                  <a:lnTo>
                    <a:pt x="6" y="45"/>
                  </a:lnTo>
                  <a:lnTo>
                    <a:pt x="8" y="46"/>
                  </a:lnTo>
                  <a:lnTo>
                    <a:pt x="9" y="48"/>
                  </a:lnTo>
                  <a:lnTo>
                    <a:pt x="10" y="49"/>
                  </a:lnTo>
                  <a:lnTo>
                    <a:pt x="12" y="49"/>
                  </a:lnTo>
                  <a:lnTo>
                    <a:pt x="13" y="50"/>
                  </a:lnTo>
                  <a:lnTo>
                    <a:pt x="14" y="52"/>
                  </a:lnTo>
                  <a:lnTo>
                    <a:pt x="16" y="52"/>
                  </a:lnTo>
                  <a:lnTo>
                    <a:pt x="17" y="52"/>
                  </a:lnTo>
                  <a:lnTo>
                    <a:pt x="18" y="53"/>
                  </a:lnTo>
                  <a:lnTo>
                    <a:pt x="20" y="53"/>
                  </a:lnTo>
                  <a:lnTo>
                    <a:pt x="21" y="53"/>
                  </a:lnTo>
                  <a:lnTo>
                    <a:pt x="22" y="53"/>
                  </a:lnTo>
                  <a:lnTo>
                    <a:pt x="24" y="53"/>
                  </a:lnTo>
                  <a:lnTo>
                    <a:pt x="25" y="53"/>
                  </a:lnTo>
                  <a:lnTo>
                    <a:pt x="26" y="53"/>
                  </a:lnTo>
                  <a:lnTo>
                    <a:pt x="28" y="53"/>
                  </a:lnTo>
                  <a:lnTo>
                    <a:pt x="29" y="53"/>
                  </a:lnTo>
                  <a:lnTo>
                    <a:pt x="30" y="53"/>
                  </a:lnTo>
                  <a:lnTo>
                    <a:pt x="32" y="53"/>
                  </a:lnTo>
                  <a:lnTo>
                    <a:pt x="33" y="53"/>
                  </a:lnTo>
                  <a:lnTo>
                    <a:pt x="34" y="53"/>
                  </a:lnTo>
                  <a:lnTo>
                    <a:pt x="36" y="52"/>
                  </a:lnTo>
                  <a:lnTo>
                    <a:pt x="37" y="52"/>
                  </a:lnTo>
                  <a:lnTo>
                    <a:pt x="38" y="52"/>
                  </a:lnTo>
                  <a:lnTo>
                    <a:pt x="38" y="50"/>
                  </a:lnTo>
                  <a:lnTo>
                    <a:pt x="40" y="50"/>
                  </a:lnTo>
                  <a:lnTo>
                    <a:pt x="41" y="49"/>
                  </a:lnTo>
                  <a:lnTo>
                    <a:pt x="42" y="49"/>
                  </a:lnTo>
                  <a:lnTo>
                    <a:pt x="44" y="48"/>
                  </a:lnTo>
                  <a:lnTo>
                    <a:pt x="44" y="46"/>
                  </a:lnTo>
                  <a:lnTo>
                    <a:pt x="45" y="46"/>
                  </a:lnTo>
                  <a:lnTo>
                    <a:pt x="46" y="45"/>
                  </a:lnTo>
                  <a:lnTo>
                    <a:pt x="46" y="44"/>
                  </a:lnTo>
                  <a:lnTo>
                    <a:pt x="48" y="42"/>
                  </a:lnTo>
                  <a:lnTo>
                    <a:pt x="49" y="41"/>
                  </a:lnTo>
                  <a:lnTo>
                    <a:pt x="49" y="40"/>
                  </a:lnTo>
                  <a:lnTo>
                    <a:pt x="50" y="38"/>
                  </a:lnTo>
                  <a:lnTo>
                    <a:pt x="50" y="37"/>
                  </a:lnTo>
                  <a:lnTo>
                    <a:pt x="52" y="36"/>
                  </a:lnTo>
                  <a:lnTo>
                    <a:pt x="52" y="34"/>
                  </a:lnTo>
                  <a:lnTo>
                    <a:pt x="52" y="33"/>
                  </a:lnTo>
                  <a:lnTo>
                    <a:pt x="53" y="32"/>
                  </a:lnTo>
                  <a:lnTo>
                    <a:pt x="53" y="30"/>
                  </a:lnTo>
                  <a:lnTo>
                    <a:pt x="53" y="29"/>
                  </a:lnTo>
                  <a:lnTo>
                    <a:pt x="53" y="26"/>
                  </a:lnTo>
                  <a:lnTo>
                    <a:pt x="53" y="25"/>
                  </a:lnTo>
                  <a:lnTo>
                    <a:pt x="53" y="24"/>
                  </a:lnTo>
                  <a:lnTo>
                    <a:pt x="53" y="22"/>
                  </a:lnTo>
                  <a:lnTo>
                    <a:pt x="52" y="21"/>
                  </a:lnTo>
                  <a:lnTo>
                    <a:pt x="52" y="20"/>
                  </a:lnTo>
                  <a:lnTo>
                    <a:pt x="52" y="18"/>
                  </a:lnTo>
                  <a:lnTo>
                    <a:pt x="50" y="17"/>
                  </a:lnTo>
                  <a:lnTo>
                    <a:pt x="50" y="16"/>
                  </a:lnTo>
                  <a:lnTo>
                    <a:pt x="49" y="14"/>
                  </a:lnTo>
                  <a:lnTo>
                    <a:pt x="49" y="13"/>
                  </a:lnTo>
                  <a:lnTo>
                    <a:pt x="48" y="12"/>
                  </a:lnTo>
                  <a:lnTo>
                    <a:pt x="46" y="10"/>
                  </a:lnTo>
                  <a:lnTo>
                    <a:pt x="46" y="9"/>
                  </a:lnTo>
                  <a:lnTo>
                    <a:pt x="45" y="8"/>
                  </a:lnTo>
                  <a:lnTo>
                    <a:pt x="44" y="8"/>
                  </a:lnTo>
                  <a:lnTo>
                    <a:pt x="44" y="6"/>
                  </a:lnTo>
                  <a:lnTo>
                    <a:pt x="42" y="5"/>
                  </a:lnTo>
                  <a:lnTo>
                    <a:pt x="41" y="5"/>
                  </a:lnTo>
                  <a:lnTo>
                    <a:pt x="40" y="4"/>
                  </a:lnTo>
                  <a:lnTo>
                    <a:pt x="38" y="4"/>
                  </a:lnTo>
                  <a:lnTo>
                    <a:pt x="38" y="3"/>
                  </a:lnTo>
                  <a:lnTo>
                    <a:pt x="37" y="3"/>
                  </a:lnTo>
                  <a:lnTo>
                    <a:pt x="36" y="3"/>
                  </a:lnTo>
                  <a:lnTo>
                    <a:pt x="34" y="1"/>
                  </a:lnTo>
                  <a:lnTo>
                    <a:pt x="33" y="1"/>
                  </a:lnTo>
                  <a:lnTo>
                    <a:pt x="32" y="1"/>
                  </a:lnTo>
                  <a:lnTo>
                    <a:pt x="30" y="1"/>
                  </a:lnTo>
                  <a:lnTo>
                    <a:pt x="29" y="1"/>
                  </a:lnTo>
                  <a:lnTo>
                    <a:pt x="28" y="1"/>
                  </a:lnTo>
                  <a:lnTo>
                    <a:pt x="26" y="0"/>
                  </a:lnTo>
                  <a:lnTo>
                    <a:pt x="26"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7" name="Freeform 38"/>
            <p:cNvSpPr>
              <a:spLocks/>
            </p:cNvSpPr>
            <p:nvPr/>
          </p:nvSpPr>
          <p:spPr bwMode="auto">
            <a:xfrm>
              <a:off x="1820" y="2963"/>
              <a:ext cx="19" cy="20"/>
            </a:xfrm>
            <a:custGeom>
              <a:avLst/>
              <a:gdLst>
                <a:gd name="T0" fmla="*/ 0 w 40"/>
                <a:gd name="T1" fmla="*/ 0 h 39"/>
                <a:gd name="T2" fmla="*/ 0 w 40"/>
                <a:gd name="T3" fmla="*/ 1 h 39"/>
                <a:gd name="T4" fmla="*/ 0 w 40"/>
                <a:gd name="T5" fmla="*/ 1 h 39"/>
                <a:gd name="T6" fmla="*/ 0 w 40"/>
                <a:gd name="T7" fmla="*/ 1 h 39"/>
                <a:gd name="T8" fmla="*/ 0 w 40"/>
                <a:gd name="T9" fmla="*/ 1 h 39"/>
                <a:gd name="T10" fmla="*/ 0 w 40"/>
                <a:gd name="T11" fmla="*/ 1 h 39"/>
                <a:gd name="T12" fmla="*/ 0 w 40"/>
                <a:gd name="T13" fmla="*/ 1 h 39"/>
                <a:gd name="T14" fmla="*/ 0 w 40"/>
                <a:gd name="T15" fmla="*/ 1 h 39"/>
                <a:gd name="T16" fmla="*/ 0 w 40"/>
                <a:gd name="T17" fmla="*/ 1 h 39"/>
                <a:gd name="T18" fmla="*/ 0 w 40"/>
                <a:gd name="T19" fmla="*/ 1 h 39"/>
                <a:gd name="T20" fmla="*/ 0 w 40"/>
                <a:gd name="T21" fmla="*/ 1 h 39"/>
                <a:gd name="T22" fmla="*/ 0 w 40"/>
                <a:gd name="T23" fmla="*/ 1 h 39"/>
                <a:gd name="T24" fmla="*/ 0 w 40"/>
                <a:gd name="T25" fmla="*/ 1 h 39"/>
                <a:gd name="T26" fmla="*/ 0 w 40"/>
                <a:gd name="T27" fmla="*/ 1 h 39"/>
                <a:gd name="T28" fmla="*/ 0 w 40"/>
                <a:gd name="T29" fmla="*/ 1 h 39"/>
                <a:gd name="T30" fmla="*/ 0 w 40"/>
                <a:gd name="T31" fmla="*/ 1 h 39"/>
                <a:gd name="T32" fmla="*/ 0 w 40"/>
                <a:gd name="T33" fmla="*/ 1 h 39"/>
                <a:gd name="T34" fmla="*/ 0 w 40"/>
                <a:gd name="T35" fmla="*/ 1 h 39"/>
                <a:gd name="T36" fmla="*/ 0 w 40"/>
                <a:gd name="T37" fmla="*/ 1 h 39"/>
                <a:gd name="T38" fmla="*/ 0 w 40"/>
                <a:gd name="T39" fmla="*/ 1 h 39"/>
                <a:gd name="T40" fmla="*/ 0 w 40"/>
                <a:gd name="T41" fmla="*/ 1 h 39"/>
                <a:gd name="T42" fmla="*/ 0 w 40"/>
                <a:gd name="T43" fmla="*/ 1 h 39"/>
                <a:gd name="T44" fmla="*/ 0 w 40"/>
                <a:gd name="T45" fmla="*/ 1 h 39"/>
                <a:gd name="T46" fmla="*/ 0 w 40"/>
                <a:gd name="T47" fmla="*/ 1 h 39"/>
                <a:gd name="T48" fmla="*/ 0 w 40"/>
                <a:gd name="T49" fmla="*/ 1 h 39"/>
                <a:gd name="T50" fmla="*/ 0 w 40"/>
                <a:gd name="T51" fmla="*/ 1 h 39"/>
                <a:gd name="T52" fmla="*/ 0 w 40"/>
                <a:gd name="T53" fmla="*/ 1 h 39"/>
                <a:gd name="T54" fmla="*/ 0 w 40"/>
                <a:gd name="T55" fmla="*/ 1 h 39"/>
                <a:gd name="T56" fmla="*/ 0 w 40"/>
                <a:gd name="T57" fmla="*/ 1 h 39"/>
                <a:gd name="T58" fmla="*/ 0 w 40"/>
                <a:gd name="T59" fmla="*/ 1 h 39"/>
                <a:gd name="T60" fmla="*/ 0 w 40"/>
                <a:gd name="T61" fmla="*/ 1 h 39"/>
                <a:gd name="T62" fmla="*/ 0 w 40"/>
                <a:gd name="T63" fmla="*/ 1 h 39"/>
                <a:gd name="T64" fmla="*/ 0 w 40"/>
                <a:gd name="T65" fmla="*/ 1 h 39"/>
                <a:gd name="T66" fmla="*/ 0 w 40"/>
                <a:gd name="T67" fmla="*/ 1 h 39"/>
                <a:gd name="T68" fmla="*/ 0 w 40"/>
                <a:gd name="T69" fmla="*/ 1 h 39"/>
                <a:gd name="T70" fmla="*/ 0 w 40"/>
                <a:gd name="T71" fmla="*/ 1 h 39"/>
                <a:gd name="T72" fmla="*/ 0 w 40"/>
                <a:gd name="T73" fmla="*/ 1 h 39"/>
                <a:gd name="T74" fmla="*/ 0 w 40"/>
                <a:gd name="T75" fmla="*/ 1 h 39"/>
                <a:gd name="T76" fmla="*/ 0 w 40"/>
                <a:gd name="T77" fmla="*/ 1 h 39"/>
                <a:gd name="T78" fmla="*/ 0 w 40"/>
                <a:gd name="T79" fmla="*/ 1 h 39"/>
                <a:gd name="T80" fmla="*/ 0 w 40"/>
                <a:gd name="T81" fmla="*/ 1 h 39"/>
                <a:gd name="T82" fmla="*/ 0 w 40"/>
                <a:gd name="T83" fmla="*/ 1 h 39"/>
                <a:gd name="T84" fmla="*/ 0 w 40"/>
                <a:gd name="T85" fmla="*/ 0 h 39"/>
                <a:gd name="T86" fmla="*/ 0 w 40"/>
                <a:gd name="T87" fmla="*/ 0 h 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
                <a:gd name="T133" fmla="*/ 0 h 39"/>
                <a:gd name="T134" fmla="*/ 40 w 40"/>
                <a:gd name="T135" fmla="*/ 39 h 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 h="39">
                  <a:moveTo>
                    <a:pt x="20" y="0"/>
                  </a:moveTo>
                  <a:lnTo>
                    <a:pt x="20" y="0"/>
                  </a:lnTo>
                  <a:lnTo>
                    <a:pt x="19" y="0"/>
                  </a:lnTo>
                  <a:lnTo>
                    <a:pt x="17" y="0"/>
                  </a:lnTo>
                  <a:lnTo>
                    <a:pt x="16" y="0"/>
                  </a:lnTo>
                  <a:lnTo>
                    <a:pt x="16" y="1"/>
                  </a:lnTo>
                  <a:lnTo>
                    <a:pt x="15" y="1"/>
                  </a:lnTo>
                  <a:lnTo>
                    <a:pt x="13" y="1"/>
                  </a:lnTo>
                  <a:lnTo>
                    <a:pt x="12" y="2"/>
                  </a:lnTo>
                  <a:lnTo>
                    <a:pt x="11" y="2"/>
                  </a:lnTo>
                  <a:lnTo>
                    <a:pt x="9" y="4"/>
                  </a:lnTo>
                  <a:lnTo>
                    <a:pt x="8" y="4"/>
                  </a:lnTo>
                  <a:lnTo>
                    <a:pt x="7" y="5"/>
                  </a:lnTo>
                  <a:lnTo>
                    <a:pt x="5" y="6"/>
                  </a:lnTo>
                  <a:lnTo>
                    <a:pt x="4" y="8"/>
                  </a:lnTo>
                  <a:lnTo>
                    <a:pt x="4" y="9"/>
                  </a:lnTo>
                  <a:lnTo>
                    <a:pt x="3" y="10"/>
                  </a:lnTo>
                  <a:lnTo>
                    <a:pt x="3" y="12"/>
                  </a:lnTo>
                  <a:lnTo>
                    <a:pt x="1" y="13"/>
                  </a:lnTo>
                  <a:lnTo>
                    <a:pt x="1" y="14"/>
                  </a:lnTo>
                  <a:lnTo>
                    <a:pt x="1" y="15"/>
                  </a:lnTo>
                  <a:lnTo>
                    <a:pt x="1" y="17"/>
                  </a:lnTo>
                  <a:lnTo>
                    <a:pt x="1" y="18"/>
                  </a:lnTo>
                  <a:lnTo>
                    <a:pt x="0" y="19"/>
                  </a:lnTo>
                  <a:lnTo>
                    <a:pt x="1" y="21"/>
                  </a:lnTo>
                  <a:lnTo>
                    <a:pt x="1" y="22"/>
                  </a:lnTo>
                  <a:lnTo>
                    <a:pt x="1" y="23"/>
                  </a:lnTo>
                  <a:lnTo>
                    <a:pt x="1" y="25"/>
                  </a:lnTo>
                  <a:lnTo>
                    <a:pt x="1" y="26"/>
                  </a:lnTo>
                  <a:lnTo>
                    <a:pt x="3" y="27"/>
                  </a:lnTo>
                  <a:lnTo>
                    <a:pt x="3" y="29"/>
                  </a:lnTo>
                  <a:lnTo>
                    <a:pt x="4" y="30"/>
                  </a:lnTo>
                  <a:lnTo>
                    <a:pt x="4" y="31"/>
                  </a:lnTo>
                  <a:lnTo>
                    <a:pt x="5" y="31"/>
                  </a:lnTo>
                  <a:lnTo>
                    <a:pt x="5" y="33"/>
                  </a:lnTo>
                  <a:lnTo>
                    <a:pt x="7" y="33"/>
                  </a:lnTo>
                  <a:lnTo>
                    <a:pt x="7" y="34"/>
                  </a:lnTo>
                  <a:lnTo>
                    <a:pt x="8" y="34"/>
                  </a:lnTo>
                  <a:lnTo>
                    <a:pt x="8" y="35"/>
                  </a:lnTo>
                  <a:lnTo>
                    <a:pt x="9" y="35"/>
                  </a:lnTo>
                  <a:lnTo>
                    <a:pt x="11" y="37"/>
                  </a:lnTo>
                  <a:lnTo>
                    <a:pt x="12" y="37"/>
                  </a:lnTo>
                  <a:lnTo>
                    <a:pt x="13" y="38"/>
                  </a:lnTo>
                  <a:lnTo>
                    <a:pt x="15" y="38"/>
                  </a:lnTo>
                  <a:lnTo>
                    <a:pt x="16" y="38"/>
                  </a:lnTo>
                  <a:lnTo>
                    <a:pt x="17" y="39"/>
                  </a:lnTo>
                  <a:lnTo>
                    <a:pt x="19" y="39"/>
                  </a:lnTo>
                  <a:lnTo>
                    <a:pt x="20" y="39"/>
                  </a:lnTo>
                  <a:lnTo>
                    <a:pt x="21" y="39"/>
                  </a:lnTo>
                  <a:lnTo>
                    <a:pt x="23" y="39"/>
                  </a:lnTo>
                  <a:lnTo>
                    <a:pt x="24" y="39"/>
                  </a:lnTo>
                  <a:lnTo>
                    <a:pt x="24" y="38"/>
                  </a:lnTo>
                  <a:lnTo>
                    <a:pt x="25" y="38"/>
                  </a:lnTo>
                  <a:lnTo>
                    <a:pt x="27" y="38"/>
                  </a:lnTo>
                  <a:lnTo>
                    <a:pt x="28" y="38"/>
                  </a:lnTo>
                  <a:lnTo>
                    <a:pt x="29" y="37"/>
                  </a:lnTo>
                  <a:lnTo>
                    <a:pt x="31" y="37"/>
                  </a:lnTo>
                  <a:lnTo>
                    <a:pt x="32" y="35"/>
                  </a:lnTo>
                  <a:lnTo>
                    <a:pt x="33" y="34"/>
                  </a:lnTo>
                  <a:lnTo>
                    <a:pt x="35" y="33"/>
                  </a:lnTo>
                  <a:lnTo>
                    <a:pt x="36" y="31"/>
                  </a:lnTo>
                  <a:lnTo>
                    <a:pt x="37" y="30"/>
                  </a:lnTo>
                  <a:lnTo>
                    <a:pt x="37" y="29"/>
                  </a:lnTo>
                  <a:lnTo>
                    <a:pt x="39" y="27"/>
                  </a:lnTo>
                  <a:lnTo>
                    <a:pt x="39" y="26"/>
                  </a:lnTo>
                  <a:lnTo>
                    <a:pt x="39" y="25"/>
                  </a:lnTo>
                  <a:lnTo>
                    <a:pt x="40" y="25"/>
                  </a:lnTo>
                  <a:lnTo>
                    <a:pt x="40" y="23"/>
                  </a:lnTo>
                  <a:lnTo>
                    <a:pt x="40" y="22"/>
                  </a:lnTo>
                  <a:lnTo>
                    <a:pt x="40" y="21"/>
                  </a:lnTo>
                  <a:lnTo>
                    <a:pt x="40" y="19"/>
                  </a:lnTo>
                  <a:lnTo>
                    <a:pt x="40" y="18"/>
                  </a:lnTo>
                  <a:lnTo>
                    <a:pt x="40" y="17"/>
                  </a:lnTo>
                  <a:lnTo>
                    <a:pt x="40" y="15"/>
                  </a:lnTo>
                  <a:lnTo>
                    <a:pt x="40" y="14"/>
                  </a:lnTo>
                  <a:lnTo>
                    <a:pt x="39" y="13"/>
                  </a:lnTo>
                  <a:lnTo>
                    <a:pt x="39" y="12"/>
                  </a:lnTo>
                  <a:lnTo>
                    <a:pt x="39" y="10"/>
                  </a:lnTo>
                  <a:lnTo>
                    <a:pt x="37" y="10"/>
                  </a:lnTo>
                  <a:lnTo>
                    <a:pt x="37" y="9"/>
                  </a:lnTo>
                  <a:lnTo>
                    <a:pt x="36" y="8"/>
                  </a:lnTo>
                  <a:lnTo>
                    <a:pt x="36" y="6"/>
                  </a:lnTo>
                  <a:lnTo>
                    <a:pt x="35" y="6"/>
                  </a:lnTo>
                  <a:lnTo>
                    <a:pt x="35" y="5"/>
                  </a:lnTo>
                  <a:lnTo>
                    <a:pt x="33" y="5"/>
                  </a:lnTo>
                  <a:lnTo>
                    <a:pt x="33" y="4"/>
                  </a:lnTo>
                  <a:lnTo>
                    <a:pt x="32" y="4"/>
                  </a:lnTo>
                  <a:lnTo>
                    <a:pt x="31" y="2"/>
                  </a:lnTo>
                  <a:lnTo>
                    <a:pt x="29" y="2"/>
                  </a:lnTo>
                  <a:lnTo>
                    <a:pt x="28" y="1"/>
                  </a:lnTo>
                  <a:lnTo>
                    <a:pt x="27" y="1"/>
                  </a:lnTo>
                  <a:lnTo>
                    <a:pt x="25" y="1"/>
                  </a:lnTo>
                  <a:lnTo>
                    <a:pt x="24" y="0"/>
                  </a:lnTo>
                  <a:lnTo>
                    <a:pt x="23" y="0"/>
                  </a:lnTo>
                  <a:lnTo>
                    <a:pt x="21" y="0"/>
                  </a:lnTo>
                  <a:lnTo>
                    <a:pt x="2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8" name="Freeform 39"/>
            <p:cNvSpPr>
              <a:spLocks/>
            </p:cNvSpPr>
            <p:nvPr/>
          </p:nvSpPr>
          <p:spPr bwMode="auto">
            <a:xfrm>
              <a:off x="1971" y="3074"/>
              <a:ext cx="80" cy="26"/>
            </a:xfrm>
            <a:custGeom>
              <a:avLst/>
              <a:gdLst>
                <a:gd name="T0" fmla="*/ 0 w 159"/>
                <a:gd name="T1" fmla="*/ 0 h 53"/>
                <a:gd name="T2" fmla="*/ 2 w 159"/>
                <a:gd name="T3" fmla="*/ 0 h 53"/>
                <a:gd name="T4" fmla="*/ 0 w 159"/>
                <a:gd name="T5" fmla="*/ 0 h 53"/>
                <a:gd name="T6" fmla="*/ 0 w 159"/>
                <a:gd name="T7" fmla="*/ 0 h 53"/>
                <a:gd name="T8" fmla="*/ 0 w 159"/>
                <a:gd name="T9" fmla="*/ 0 h 53"/>
                <a:gd name="T10" fmla="*/ 0 60000 65536"/>
                <a:gd name="T11" fmla="*/ 0 60000 65536"/>
                <a:gd name="T12" fmla="*/ 0 60000 65536"/>
                <a:gd name="T13" fmla="*/ 0 60000 65536"/>
                <a:gd name="T14" fmla="*/ 0 60000 65536"/>
                <a:gd name="T15" fmla="*/ 0 w 159"/>
                <a:gd name="T16" fmla="*/ 0 h 53"/>
                <a:gd name="T17" fmla="*/ 159 w 159"/>
                <a:gd name="T18" fmla="*/ 53 h 53"/>
              </a:gdLst>
              <a:ahLst/>
              <a:cxnLst>
                <a:cxn ang="T10">
                  <a:pos x="T0" y="T1"/>
                </a:cxn>
                <a:cxn ang="T11">
                  <a:pos x="T2" y="T3"/>
                </a:cxn>
                <a:cxn ang="T12">
                  <a:pos x="T4" y="T5"/>
                </a:cxn>
                <a:cxn ang="T13">
                  <a:pos x="T6" y="T7"/>
                </a:cxn>
                <a:cxn ang="T14">
                  <a:pos x="T8" y="T9"/>
                </a:cxn>
              </a:cxnLst>
              <a:rect l="T15" t="T16" r="T17" b="T18"/>
              <a:pathLst>
                <a:path w="159" h="53">
                  <a:moveTo>
                    <a:pt x="0" y="53"/>
                  </a:moveTo>
                  <a:lnTo>
                    <a:pt x="159" y="27"/>
                  </a:lnTo>
                  <a:lnTo>
                    <a:pt x="0" y="0"/>
                  </a:lnTo>
                  <a:lnTo>
                    <a:pt x="0" y="27"/>
                  </a:lnTo>
                  <a:lnTo>
                    <a:pt x="0" y="53"/>
                  </a:lnTo>
                  <a:close/>
                </a:path>
              </a:pathLst>
            </a:custGeom>
            <a:solidFill>
              <a:srgbClr val="000000"/>
            </a:solidFill>
            <a:ln w="20638">
              <a:solidFill>
                <a:srgbClr val="000000"/>
              </a:solidFill>
              <a:round/>
              <a:headEnd/>
              <a:tailEnd/>
            </a:ln>
          </p:spPr>
          <p:txBody>
            <a:bodyPr/>
            <a:lstStyle/>
            <a:p>
              <a:endParaRPr lang="en-US"/>
            </a:p>
          </p:txBody>
        </p:sp>
        <p:sp>
          <p:nvSpPr>
            <p:cNvPr id="22569" name="Line 40"/>
            <p:cNvSpPr>
              <a:spLocks noChangeShapeType="1"/>
            </p:cNvSpPr>
            <p:nvPr/>
          </p:nvSpPr>
          <p:spPr bwMode="auto">
            <a:xfrm flipH="1">
              <a:off x="1599" y="3087"/>
              <a:ext cx="37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Freeform 41"/>
            <p:cNvSpPr>
              <a:spLocks/>
            </p:cNvSpPr>
            <p:nvPr/>
          </p:nvSpPr>
          <p:spPr bwMode="auto">
            <a:xfrm>
              <a:off x="1971" y="3353"/>
              <a:ext cx="80" cy="39"/>
            </a:xfrm>
            <a:custGeom>
              <a:avLst/>
              <a:gdLst>
                <a:gd name="T0" fmla="*/ 0 w 159"/>
                <a:gd name="T1" fmla="*/ 0 h 80"/>
                <a:gd name="T2" fmla="*/ 2 w 159"/>
                <a:gd name="T3" fmla="*/ 0 h 80"/>
                <a:gd name="T4" fmla="*/ 0 w 159"/>
                <a:gd name="T5" fmla="*/ 0 h 80"/>
                <a:gd name="T6" fmla="*/ 0 w 159"/>
                <a:gd name="T7" fmla="*/ 0 h 80"/>
                <a:gd name="T8" fmla="*/ 0 w 159"/>
                <a:gd name="T9" fmla="*/ 0 h 80"/>
                <a:gd name="T10" fmla="*/ 0 60000 65536"/>
                <a:gd name="T11" fmla="*/ 0 60000 65536"/>
                <a:gd name="T12" fmla="*/ 0 60000 65536"/>
                <a:gd name="T13" fmla="*/ 0 60000 65536"/>
                <a:gd name="T14" fmla="*/ 0 60000 65536"/>
                <a:gd name="T15" fmla="*/ 0 w 159"/>
                <a:gd name="T16" fmla="*/ 0 h 80"/>
                <a:gd name="T17" fmla="*/ 159 w 159"/>
                <a:gd name="T18" fmla="*/ 80 h 80"/>
              </a:gdLst>
              <a:ahLst/>
              <a:cxnLst>
                <a:cxn ang="T10">
                  <a:pos x="T0" y="T1"/>
                </a:cxn>
                <a:cxn ang="T11">
                  <a:pos x="T2" y="T3"/>
                </a:cxn>
                <a:cxn ang="T12">
                  <a:pos x="T4" y="T5"/>
                </a:cxn>
                <a:cxn ang="T13">
                  <a:pos x="T6" y="T7"/>
                </a:cxn>
                <a:cxn ang="T14">
                  <a:pos x="T8" y="T9"/>
                </a:cxn>
              </a:cxnLst>
              <a:rect l="T15" t="T16" r="T17" b="T18"/>
              <a:pathLst>
                <a:path w="159" h="80">
                  <a:moveTo>
                    <a:pt x="0" y="80"/>
                  </a:moveTo>
                  <a:lnTo>
                    <a:pt x="159" y="27"/>
                  </a:lnTo>
                  <a:lnTo>
                    <a:pt x="0" y="0"/>
                  </a:lnTo>
                  <a:lnTo>
                    <a:pt x="0" y="27"/>
                  </a:lnTo>
                  <a:lnTo>
                    <a:pt x="0" y="80"/>
                  </a:lnTo>
                  <a:close/>
                </a:path>
              </a:pathLst>
            </a:custGeom>
            <a:solidFill>
              <a:srgbClr val="000000"/>
            </a:solidFill>
            <a:ln w="20638">
              <a:solidFill>
                <a:srgbClr val="000000"/>
              </a:solidFill>
              <a:round/>
              <a:headEnd/>
              <a:tailEnd/>
            </a:ln>
          </p:spPr>
          <p:txBody>
            <a:bodyPr/>
            <a:lstStyle/>
            <a:p>
              <a:endParaRPr lang="en-US"/>
            </a:p>
          </p:txBody>
        </p:sp>
        <p:sp>
          <p:nvSpPr>
            <p:cNvPr id="22571" name="Line 42"/>
            <p:cNvSpPr>
              <a:spLocks noChangeShapeType="1"/>
            </p:cNvSpPr>
            <p:nvPr/>
          </p:nvSpPr>
          <p:spPr bwMode="auto">
            <a:xfrm flipH="1">
              <a:off x="1599" y="3366"/>
              <a:ext cx="37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2" name="Rectangle 43"/>
            <p:cNvSpPr>
              <a:spLocks noChangeArrowheads="1"/>
            </p:cNvSpPr>
            <p:nvPr/>
          </p:nvSpPr>
          <p:spPr bwMode="auto">
            <a:xfrm>
              <a:off x="2601" y="2653"/>
              <a:ext cx="5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System"/>
                </a:rPr>
                <a:t>switches</a:t>
              </a:r>
              <a:endParaRPr lang="en-US" sz="1600">
                <a:latin typeface="Times New Roman" pitchFamily="18" charset="0"/>
              </a:endParaRPr>
            </a:p>
          </p:txBody>
        </p:sp>
        <p:sp>
          <p:nvSpPr>
            <p:cNvPr id="22573" name="Rectangle 44"/>
            <p:cNvSpPr>
              <a:spLocks noChangeArrowheads="1"/>
            </p:cNvSpPr>
            <p:nvPr/>
          </p:nvSpPr>
          <p:spPr bwMode="auto">
            <a:xfrm>
              <a:off x="833" y="2308"/>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System"/>
                </a:rPr>
                <a:t>Inputs</a:t>
              </a:r>
              <a:endParaRPr lang="en-US" sz="1600">
                <a:latin typeface="Times New Roman" pitchFamily="18" charset="0"/>
              </a:endParaRPr>
            </a:p>
          </p:txBody>
        </p:sp>
        <p:sp>
          <p:nvSpPr>
            <p:cNvPr id="22574" name="Rectangle 45"/>
            <p:cNvSpPr>
              <a:spLocks noChangeArrowheads="1"/>
            </p:cNvSpPr>
            <p:nvPr/>
          </p:nvSpPr>
          <p:spPr bwMode="auto">
            <a:xfrm>
              <a:off x="549" y="2526"/>
              <a:ext cx="99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(logic variables) </a:t>
              </a:r>
              <a:endParaRPr lang="en-US" sz="2400">
                <a:latin typeface="Times-Roman" charset="0"/>
              </a:endParaRPr>
            </a:p>
          </p:txBody>
        </p:sp>
        <p:sp>
          <p:nvSpPr>
            <p:cNvPr id="22575" name="Rectangle 46"/>
            <p:cNvSpPr>
              <a:spLocks noChangeArrowheads="1"/>
            </p:cNvSpPr>
            <p:nvPr/>
          </p:nvSpPr>
          <p:spPr bwMode="auto">
            <a:xfrm>
              <a:off x="4474" y="2391"/>
              <a:ext cx="52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rgbClr val="000000"/>
                  </a:solidFill>
                  <a:latin typeface="Times-Roman" charset="0"/>
                </a:rPr>
                <a:t>Outputs</a:t>
              </a:r>
              <a:r>
                <a:rPr lang="en-US" sz="1600">
                  <a:solidFill>
                    <a:srgbClr val="000000"/>
                  </a:solidFill>
                  <a:latin typeface="Times-Roman" charset="0"/>
                </a:rPr>
                <a:t> </a:t>
              </a:r>
              <a:endParaRPr lang="en-US" sz="1600">
                <a:latin typeface="Times New Roman" pitchFamily="18" charset="0"/>
              </a:endParaRPr>
            </a:p>
          </p:txBody>
        </p:sp>
        <p:sp>
          <p:nvSpPr>
            <p:cNvPr id="22576" name="Rectangle 47"/>
            <p:cNvSpPr>
              <a:spLocks noChangeArrowheads="1"/>
            </p:cNvSpPr>
            <p:nvPr/>
          </p:nvSpPr>
          <p:spPr bwMode="auto">
            <a:xfrm>
              <a:off x="4223" y="2526"/>
              <a:ext cx="99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(logic functions) </a:t>
              </a: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Basic Programmable Logic Organizations</a:t>
            </a:r>
          </a:p>
        </p:txBody>
      </p:sp>
      <p:sp>
        <p:nvSpPr>
          <p:cNvPr id="23555" name="Rectangle 3"/>
          <p:cNvSpPr>
            <a:spLocks noGrp="1" noChangeArrowheads="1"/>
          </p:cNvSpPr>
          <p:nvPr>
            <p:ph type="body" idx="1"/>
          </p:nvPr>
        </p:nvSpPr>
        <p:spPr>
          <a:xfrm>
            <a:off x="457200" y="1600200"/>
            <a:ext cx="8229600" cy="1531938"/>
          </a:xfrm>
        </p:spPr>
        <p:txBody>
          <a:bodyPr/>
          <a:lstStyle/>
          <a:p>
            <a:pPr eaLnBrk="1" hangingPunct="1"/>
            <a:r>
              <a:rPr lang="en-US" smtClean="0"/>
              <a:t>Depending on which of the AND/OR logic arrays is programmable, we have three basic organizations</a:t>
            </a:r>
          </a:p>
        </p:txBody>
      </p:sp>
      <p:grpSp>
        <p:nvGrpSpPr>
          <p:cNvPr id="23556" name="Group 10"/>
          <p:cNvGrpSpPr>
            <a:grpSpLocks/>
          </p:cNvGrpSpPr>
          <p:nvPr/>
        </p:nvGrpSpPr>
        <p:grpSpPr bwMode="auto">
          <a:xfrm>
            <a:off x="838200" y="2971800"/>
            <a:ext cx="7466013" cy="2819400"/>
            <a:chOff x="288" y="1872"/>
            <a:chExt cx="4703" cy="1776"/>
          </a:xfrm>
        </p:grpSpPr>
        <p:sp>
          <p:nvSpPr>
            <p:cNvPr id="23557" name="Text Box 4"/>
            <p:cNvSpPr txBox="1">
              <a:spLocks noChangeArrowheads="1"/>
            </p:cNvSpPr>
            <p:nvPr/>
          </p:nvSpPr>
          <p:spPr bwMode="auto">
            <a:xfrm>
              <a:off x="2255" y="1872"/>
              <a:ext cx="1276"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rtl="0"/>
              <a:r>
                <a:rPr lang="en-US" sz="2400" b="1">
                  <a:latin typeface="Times New Roman" pitchFamily="18" charset="0"/>
                </a:rPr>
                <a:t>AND ARRAY</a:t>
              </a:r>
            </a:p>
            <a:p>
              <a:pPr algn="ctr" rtl="0"/>
              <a:endParaRPr lang="en-US" sz="2400" b="1">
                <a:latin typeface="Times New Roman" pitchFamily="18" charset="0"/>
              </a:endParaRPr>
            </a:p>
            <a:p>
              <a:pPr algn="ctr" rtl="0"/>
              <a:r>
                <a:rPr lang="en-US" sz="2400" b="1">
                  <a:latin typeface="Times New Roman" pitchFamily="18" charset="0"/>
                </a:rPr>
                <a:t>PROG.</a:t>
              </a:r>
            </a:p>
            <a:p>
              <a:pPr algn="ctr" rtl="0"/>
              <a:endParaRPr lang="en-US" sz="2400" b="1">
                <a:latin typeface="Times New Roman" pitchFamily="18" charset="0"/>
              </a:endParaRPr>
            </a:p>
            <a:p>
              <a:pPr algn="ctr" rtl="0"/>
              <a:r>
                <a:rPr lang="en-US" sz="2400" b="1">
                  <a:latin typeface="Times New Roman" pitchFamily="18" charset="0"/>
                </a:rPr>
                <a:t>FIXED</a:t>
              </a:r>
            </a:p>
            <a:p>
              <a:pPr algn="ctr" rtl="0"/>
              <a:endParaRPr lang="en-US" sz="2400" b="1">
                <a:latin typeface="Times New Roman" pitchFamily="18" charset="0"/>
              </a:endParaRPr>
            </a:p>
            <a:p>
              <a:pPr algn="ctr" rtl="0"/>
              <a:r>
                <a:rPr lang="en-US" sz="2400" b="1">
                  <a:latin typeface="Times New Roman" pitchFamily="18" charset="0"/>
                </a:rPr>
                <a:t>PROG.</a:t>
              </a:r>
            </a:p>
          </p:txBody>
        </p:sp>
        <p:sp>
          <p:nvSpPr>
            <p:cNvPr id="23558" name="Text Box 5"/>
            <p:cNvSpPr txBox="1">
              <a:spLocks noChangeArrowheads="1"/>
            </p:cNvSpPr>
            <p:nvPr/>
          </p:nvSpPr>
          <p:spPr bwMode="auto">
            <a:xfrm>
              <a:off x="3743" y="1872"/>
              <a:ext cx="1147"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rtl="0"/>
              <a:r>
                <a:rPr lang="en-US" sz="2400" b="1">
                  <a:latin typeface="Times New Roman" pitchFamily="18" charset="0"/>
                </a:rPr>
                <a:t>OR ARRAY</a:t>
              </a:r>
            </a:p>
            <a:p>
              <a:pPr algn="ctr" rtl="0"/>
              <a:endParaRPr lang="en-US" sz="2400" b="1">
                <a:latin typeface="Times New Roman" pitchFamily="18" charset="0"/>
              </a:endParaRPr>
            </a:p>
            <a:p>
              <a:pPr algn="ctr" rtl="0"/>
              <a:r>
                <a:rPr lang="en-US" sz="2400" b="1">
                  <a:latin typeface="Times New Roman" pitchFamily="18" charset="0"/>
                </a:rPr>
                <a:t>FIXED</a:t>
              </a:r>
            </a:p>
            <a:p>
              <a:pPr algn="ctr" rtl="0"/>
              <a:endParaRPr lang="en-US" sz="2400" b="1">
                <a:latin typeface="Times New Roman" pitchFamily="18" charset="0"/>
              </a:endParaRPr>
            </a:p>
            <a:p>
              <a:pPr algn="ctr" rtl="0"/>
              <a:r>
                <a:rPr lang="en-US" sz="2400" b="1">
                  <a:latin typeface="Times New Roman" pitchFamily="18" charset="0"/>
                </a:rPr>
                <a:t>PROG.</a:t>
              </a:r>
            </a:p>
            <a:p>
              <a:pPr algn="ctr" rtl="0"/>
              <a:endParaRPr lang="en-US" sz="2400" b="1">
                <a:latin typeface="Times New Roman" pitchFamily="18" charset="0"/>
              </a:endParaRPr>
            </a:p>
            <a:p>
              <a:pPr algn="ctr" rtl="0"/>
              <a:r>
                <a:rPr lang="en-US" sz="2400" b="1">
                  <a:latin typeface="Times New Roman" pitchFamily="18" charset="0"/>
                </a:rPr>
                <a:t>PROG.</a:t>
              </a:r>
            </a:p>
          </p:txBody>
        </p:sp>
        <p:sp>
          <p:nvSpPr>
            <p:cNvPr id="23559" name="Text Box 6"/>
            <p:cNvSpPr txBox="1">
              <a:spLocks noChangeArrowheads="1"/>
            </p:cNvSpPr>
            <p:nvPr/>
          </p:nvSpPr>
          <p:spPr bwMode="auto">
            <a:xfrm>
              <a:off x="384" y="1872"/>
              <a:ext cx="1664"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rtl="0"/>
              <a:r>
                <a:rPr lang="en-US" sz="2400" b="1">
                  <a:latin typeface="Times New Roman" pitchFamily="18" charset="0"/>
                </a:rPr>
                <a:t>ORGANIZATION</a:t>
              </a:r>
            </a:p>
            <a:p>
              <a:pPr algn="ctr" rtl="0"/>
              <a:endParaRPr lang="en-US" sz="2400" b="1">
                <a:latin typeface="Times New Roman" pitchFamily="18" charset="0"/>
              </a:endParaRPr>
            </a:p>
            <a:p>
              <a:pPr algn="ctr" rtl="0"/>
              <a:r>
                <a:rPr lang="en-US" sz="2400" b="1">
                  <a:latin typeface="Times New Roman" pitchFamily="18" charset="0"/>
                </a:rPr>
                <a:t>PAL</a:t>
              </a:r>
            </a:p>
            <a:p>
              <a:pPr algn="ctr" rtl="0"/>
              <a:endParaRPr lang="en-US" sz="2400" b="1">
                <a:latin typeface="Times New Roman" pitchFamily="18" charset="0"/>
              </a:endParaRPr>
            </a:p>
            <a:p>
              <a:pPr algn="ctr" rtl="0"/>
              <a:r>
                <a:rPr lang="en-US" sz="2400" b="1">
                  <a:latin typeface="Times New Roman" pitchFamily="18" charset="0"/>
                </a:rPr>
                <a:t>PROM</a:t>
              </a:r>
            </a:p>
            <a:p>
              <a:pPr algn="ctr" rtl="0"/>
              <a:endParaRPr lang="en-US" sz="2400" b="1">
                <a:latin typeface="Times New Roman" pitchFamily="18" charset="0"/>
              </a:endParaRPr>
            </a:p>
            <a:p>
              <a:pPr algn="ctr" rtl="0"/>
              <a:r>
                <a:rPr lang="en-US" sz="2400" b="1">
                  <a:latin typeface="Times New Roman" pitchFamily="18" charset="0"/>
                </a:rPr>
                <a:t>PLA</a:t>
              </a:r>
            </a:p>
          </p:txBody>
        </p:sp>
        <p:sp>
          <p:nvSpPr>
            <p:cNvPr id="23560" name="Line 7"/>
            <p:cNvSpPr>
              <a:spLocks noChangeShapeType="1"/>
            </p:cNvSpPr>
            <p:nvPr/>
          </p:nvSpPr>
          <p:spPr bwMode="auto">
            <a:xfrm>
              <a:off x="2112" y="1920"/>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Line 8"/>
            <p:cNvSpPr>
              <a:spLocks noChangeShapeType="1"/>
            </p:cNvSpPr>
            <p:nvPr/>
          </p:nvSpPr>
          <p:spPr bwMode="auto">
            <a:xfrm flipH="1">
              <a:off x="288" y="2256"/>
              <a:ext cx="47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990600" y="54864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7" rIns="91436" bIns="4571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400" b="1">
                <a:latin typeface="Times New Roman" pitchFamily="18" charset="0"/>
              </a:rPr>
              <a:t>(</a:t>
            </a:r>
            <a:r>
              <a:rPr lang="en-US" altLang="en-US" sz="2400" b="1" i="1">
                <a:latin typeface="Times New Roman" pitchFamily="18" charset="0"/>
              </a:rPr>
              <a:t>a</a:t>
            </a:r>
            <a:r>
              <a:rPr lang="en-US" altLang="en-US" sz="2400" b="1">
                <a:latin typeface="Times New Roman" pitchFamily="18" charset="0"/>
              </a:rPr>
              <a:t>) Before programming.            (</a:t>
            </a:r>
            <a:r>
              <a:rPr lang="en-US" altLang="en-US" sz="2400" b="1" i="1">
                <a:latin typeface="Times New Roman" pitchFamily="18" charset="0"/>
              </a:rPr>
              <a:t>b</a:t>
            </a:r>
            <a:r>
              <a:rPr lang="en-US" altLang="en-US" sz="2400" b="1">
                <a:latin typeface="Times New Roman" pitchFamily="18" charset="0"/>
              </a:rPr>
              <a:t>) After programming.</a:t>
            </a:r>
            <a:endParaRPr lang="en-US" altLang="en-US">
              <a:latin typeface="Times New Roman" pitchFamily="18" charset="0"/>
            </a:endParaRPr>
          </a:p>
        </p:txBody>
      </p:sp>
      <p:sp>
        <p:nvSpPr>
          <p:cNvPr id="24579" name="Rectangle 3"/>
          <p:cNvSpPr>
            <a:spLocks noGrp="1" noChangeArrowheads="1"/>
          </p:cNvSpPr>
          <p:nvPr>
            <p:ph type="title"/>
          </p:nvPr>
        </p:nvSpPr>
        <p:spPr>
          <a:xfrm>
            <a:off x="990600" y="304800"/>
            <a:ext cx="7772400" cy="1143000"/>
          </a:xfrm>
        </p:spPr>
        <p:txBody>
          <a:bodyPr/>
          <a:lstStyle/>
          <a:p>
            <a:pPr eaLnBrk="1" hangingPunct="1"/>
            <a:r>
              <a:rPr lang="en-US" altLang="en-US" sz="4000" b="1" smtClean="0"/>
              <a:t>Programming by blowing fuses. </a:t>
            </a:r>
            <a:endParaRPr lang="en-US" sz="4000" b="1" smtClean="0"/>
          </a:p>
        </p:txBody>
      </p:sp>
      <p:pic>
        <p:nvPicPr>
          <p:cNvPr id="24580" name="Picture 4" descr="giv52503_0550"/>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2019300"/>
            <a:ext cx="79883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sng">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AND - PLD Notation</a:t>
            </a:r>
          </a:p>
        </p:txBody>
      </p:sp>
      <p:pic>
        <p:nvPicPr>
          <p:cNvPr id="2560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66800" y="1828800"/>
            <a:ext cx="7772400" cy="4114800"/>
          </a:xfrm>
          <a:extLst>
            <a:ext uri="{91240B29-F687-4F45-9708-019B960494DF}">
              <a14:hiddenLine xmlns:a14="http://schemas.microsoft.com/office/drawing/2010/main" w="76200" cmpd="sng">
                <a:solidFill>
                  <a:srgbClr val="CC0099"/>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OR - PLD Notation</a:t>
            </a:r>
          </a:p>
        </p:txBody>
      </p:sp>
      <p:pic>
        <p:nvPicPr>
          <p:cNvPr id="26627"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66800" y="1828800"/>
            <a:ext cx="7772400" cy="4114800"/>
          </a:xfrm>
          <a:extLst>
            <a:ext uri="{91240B29-F687-4F45-9708-019B960494DF}">
              <a14:hiddenLine xmlns:a14="http://schemas.microsoft.com/office/drawing/2010/main" w="76200" cmpd="sng">
                <a:solidFill>
                  <a:srgbClr val="CC0099"/>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1547813" y="2085975"/>
            <a:ext cx="741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sz="2800">
                <a:solidFill>
                  <a:schemeClr val="tx2"/>
                </a:solidFill>
                <a:latin typeface="Franklin Gothic Demi" pitchFamily="34" charset="0"/>
              </a:rPr>
              <a:t/>
            </a:r>
            <a:br>
              <a:rPr lang="en-US" sz="2800">
                <a:solidFill>
                  <a:schemeClr val="tx2"/>
                </a:solidFill>
                <a:latin typeface="Franklin Gothic Demi" pitchFamily="34" charset="0"/>
              </a:rPr>
            </a:br>
            <a:r>
              <a:rPr lang="en-US" sz="2800">
                <a:solidFill>
                  <a:schemeClr val="tx2"/>
                </a:solidFill>
                <a:latin typeface="Franklin Gothic Demi" pitchFamily="34" charset="0"/>
              </a:rPr>
              <a:t/>
            </a:r>
            <a:br>
              <a:rPr lang="en-US" sz="2800">
                <a:solidFill>
                  <a:schemeClr val="tx2"/>
                </a:solidFill>
                <a:latin typeface="Franklin Gothic Demi" pitchFamily="34" charset="0"/>
              </a:rPr>
            </a:br>
            <a:r>
              <a:rPr lang="en-US" sz="2800">
                <a:solidFill>
                  <a:schemeClr val="tx2"/>
                </a:solidFill>
                <a:latin typeface="Franklin Gothic Demi" pitchFamily="34" charset="0"/>
              </a:rPr>
              <a:t>Memory and Programmable Logic</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Definitions</a:t>
            </a:r>
          </a:p>
        </p:txBody>
      </p:sp>
      <p:sp>
        <p:nvSpPr>
          <p:cNvPr id="3" name="Content Placeholder 2"/>
          <p:cNvSpPr>
            <a:spLocks noGrp="1"/>
          </p:cNvSpPr>
          <p:nvPr>
            <p:ph idx="1"/>
          </p:nvPr>
        </p:nvSpPr>
        <p:spPr/>
        <p:txBody>
          <a:bodyPr/>
          <a:lstStyle/>
          <a:p>
            <a:pPr>
              <a:defRPr/>
            </a:pPr>
            <a:r>
              <a:rPr lang="en-US" dirty="0" smtClean="0"/>
              <a:t>Programmable Logic Device (PLD):</a:t>
            </a:r>
          </a:p>
          <a:p>
            <a:pPr lvl="1">
              <a:defRPr/>
            </a:pPr>
            <a:r>
              <a:rPr lang="en-US" dirty="0" smtClean="0"/>
              <a:t>Also known as “Field Programmable Logic Device (FPLD)”</a:t>
            </a:r>
          </a:p>
          <a:p>
            <a:pPr lvl="1">
              <a:defRPr/>
            </a:pPr>
            <a:r>
              <a:rPr lang="en-US" dirty="0" smtClean="0"/>
              <a:t>An integrated circuit chip that can be configured by the user to implement different digital hardware.</a:t>
            </a:r>
          </a:p>
          <a:p>
            <a:pPr marL="457200" lvl="1" indent="0">
              <a:buFontTx/>
              <a:buNone/>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Memory</a:t>
            </a:r>
          </a:p>
        </p:txBody>
      </p:sp>
      <p:sp>
        <p:nvSpPr>
          <p:cNvPr id="28675" name="Rectangle 3"/>
          <p:cNvSpPr>
            <a:spLocks noGrp="1" noChangeArrowheads="1"/>
          </p:cNvSpPr>
          <p:nvPr>
            <p:ph type="body" idx="1"/>
          </p:nvPr>
        </p:nvSpPr>
        <p:spPr>
          <a:xfrm>
            <a:off x="228600" y="1295400"/>
            <a:ext cx="8726488" cy="5181600"/>
          </a:xfrm>
        </p:spPr>
        <p:txBody>
          <a:bodyPr/>
          <a:lstStyle/>
          <a:p>
            <a:pPr eaLnBrk="1" hangingPunct="1">
              <a:lnSpc>
                <a:spcPct val="80000"/>
              </a:lnSpc>
            </a:pPr>
            <a:r>
              <a:rPr lang="en-US" sz="2800" smtClean="0"/>
              <a:t>Random Access Memory (RAM)</a:t>
            </a:r>
          </a:p>
          <a:p>
            <a:pPr lvl="1" eaLnBrk="1" hangingPunct="1">
              <a:lnSpc>
                <a:spcPct val="80000"/>
              </a:lnSpc>
            </a:pPr>
            <a:r>
              <a:rPr lang="en-US" sz="2400" smtClean="0"/>
              <a:t>Contrary to Serial Access Memory (e.g. Tape)</a:t>
            </a:r>
          </a:p>
          <a:p>
            <a:pPr lvl="1" eaLnBrk="1" hangingPunct="1">
              <a:lnSpc>
                <a:spcPct val="80000"/>
              </a:lnSpc>
            </a:pPr>
            <a:r>
              <a:rPr lang="en-US" sz="2400" smtClean="0"/>
              <a:t>Static Random Access Memory (SRAM)</a:t>
            </a:r>
          </a:p>
          <a:p>
            <a:pPr lvl="2" eaLnBrk="1" hangingPunct="1">
              <a:lnSpc>
                <a:spcPct val="80000"/>
              </a:lnSpc>
            </a:pPr>
            <a:r>
              <a:rPr lang="en-US" sz="2000" smtClean="0"/>
              <a:t>Data stored so long as Vdd is applied</a:t>
            </a:r>
          </a:p>
          <a:p>
            <a:pPr lvl="2" eaLnBrk="1" hangingPunct="1">
              <a:lnSpc>
                <a:spcPct val="80000"/>
              </a:lnSpc>
            </a:pPr>
            <a:r>
              <a:rPr lang="en-US" sz="2000" smtClean="0"/>
              <a:t>6-transistors per cell</a:t>
            </a:r>
          </a:p>
          <a:p>
            <a:pPr lvl="2" eaLnBrk="1" hangingPunct="1">
              <a:lnSpc>
                <a:spcPct val="80000"/>
              </a:lnSpc>
            </a:pPr>
            <a:r>
              <a:rPr lang="en-US" sz="2000" smtClean="0"/>
              <a:t>Faster</a:t>
            </a:r>
          </a:p>
          <a:p>
            <a:pPr lvl="2" eaLnBrk="1" hangingPunct="1">
              <a:lnSpc>
                <a:spcPct val="80000"/>
              </a:lnSpc>
            </a:pPr>
            <a:r>
              <a:rPr lang="en-US" sz="2000" smtClean="0"/>
              <a:t>Differential</a:t>
            </a:r>
          </a:p>
          <a:p>
            <a:pPr lvl="1" eaLnBrk="1" hangingPunct="1">
              <a:lnSpc>
                <a:spcPct val="80000"/>
              </a:lnSpc>
            </a:pPr>
            <a:r>
              <a:rPr lang="en-US" sz="2400" smtClean="0"/>
              <a:t>Dynamic Random Access Memory (DRAM)</a:t>
            </a:r>
          </a:p>
          <a:p>
            <a:pPr lvl="2" eaLnBrk="1" hangingPunct="1">
              <a:lnSpc>
                <a:spcPct val="80000"/>
              </a:lnSpc>
            </a:pPr>
            <a:r>
              <a:rPr lang="en-US" sz="2000" smtClean="0"/>
              <a:t>Require periodic refresh</a:t>
            </a:r>
          </a:p>
          <a:p>
            <a:pPr lvl="2" eaLnBrk="1" hangingPunct="1">
              <a:lnSpc>
                <a:spcPct val="80000"/>
              </a:lnSpc>
            </a:pPr>
            <a:r>
              <a:rPr lang="en-US" sz="2000" smtClean="0"/>
              <a:t>Smaller (can be implemented with 1 or 3 transistor)</a:t>
            </a:r>
          </a:p>
          <a:p>
            <a:pPr lvl="2" eaLnBrk="1" hangingPunct="1">
              <a:lnSpc>
                <a:spcPct val="80000"/>
              </a:lnSpc>
            </a:pPr>
            <a:r>
              <a:rPr lang="en-US" sz="2000" smtClean="0"/>
              <a:t>Slower</a:t>
            </a:r>
          </a:p>
          <a:p>
            <a:pPr lvl="2" eaLnBrk="1" hangingPunct="1">
              <a:lnSpc>
                <a:spcPct val="80000"/>
              </a:lnSpc>
            </a:pPr>
            <a:r>
              <a:rPr lang="en-US" sz="2000" smtClean="0"/>
              <a:t>Single-Ended</a:t>
            </a:r>
          </a:p>
          <a:p>
            <a:pPr lvl="1" eaLnBrk="1" hangingPunct="1">
              <a:lnSpc>
                <a:spcPct val="80000"/>
              </a:lnSpc>
            </a:pPr>
            <a:r>
              <a:rPr lang="en-US" sz="2400" smtClean="0"/>
              <a:t>Can be read and written</a:t>
            </a:r>
          </a:p>
          <a:p>
            <a:pPr lvl="1" eaLnBrk="1" hangingPunct="1">
              <a:lnSpc>
                <a:spcPct val="80000"/>
              </a:lnSpc>
            </a:pPr>
            <a:r>
              <a:rPr lang="en-US" sz="2400" smtClean="0"/>
              <a:t>Typically, addressable at </a:t>
            </a:r>
            <a:r>
              <a:rPr lang="en-US" sz="2400" b="1" smtClean="0"/>
              <a:t>byte</a:t>
            </a:r>
            <a:r>
              <a:rPr lang="en-US" sz="2400" smtClean="0"/>
              <a:t> granularity</a:t>
            </a:r>
          </a:p>
          <a:p>
            <a:pPr eaLnBrk="1" hangingPunct="1">
              <a:lnSpc>
                <a:spcPct val="80000"/>
              </a:lnSpc>
            </a:pPr>
            <a:r>
              <a:rPr lang="en-US" sz="2800" smtClean="0"/>
              <a:t>Read-Only Memory (ROM)</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ROM Types</a:t>
            </a:r>
          </a:p>
        </p:txBody>
      </p:sp>
      <p:sp>
        <p:nvSpPr>
          <p:cNvPr id="29699" name="Rectangle 3"/>
          <p:cNvSpPr>
            <a:spLocks noGrp="1" noChangeArrowheads="1"/>
          </p:cNvSpPr>
          <p:nvPr>
            <p:ph type="body" idx="1"/>
          </p:nvPr>
        </p:nvSpPr>
        <p:spPr>
          <a:xfrm>
            <a:off x="533400" y="1981200"/>
            <a:ext cx="8077200" cy="4114800"/>
          </a:xfrm>
        </p:spPr>
        <p:txBody>
          <a:bodyPr/>
          <a:lstStyle/>
          <a:p>
            <a:r>
              <a:rPr lang="en-US" smtClean="0"/>
              <a:t>Mask programmable ROM</a:t>
            </a:r>
          </a:p>
          <a:p>
            <a:pPr lvl="1"/>
            <a:r>
              <a:rPr lang="en-US" smtClean="0"/>
              <a:t>fuses programmed during manufacture</a:t>
            </a:r>
          </a:p>
          <a:p>
            <a:r>
              <a:rPr lang="en-US" smtClean="0"/>
              <a:t>Programmable ROM (PROM)</a:t>
            </a:r>
          </a:p>
          <a:p>
            <a:pPr lvl="1"/>
            <a:r>
              <a:rPr lang="en-US" smtClean="0"/>
              <a:t>0’s programmed by blowing fuses or “burning”</a:t>
            </a:r>
          </a:p>
          <a:p>
            <a:r>
              <a:rPr lang="en-US" smtClean="0"/>
              <a:t>Erasable PROM (EPROM)</a:t>
            </a:r>
          </a:p>
          <a:p>
            <a:pPr lvl="1"/>
            <a:r>
              <a:rPr lang="en-US" smtClean="0"/>
              <a:t>programming erased by UV light</a:t>
            </a:r>
          </a:p>
          <a:p>
            <a:r>
              <a:rPr lang="en-US" smtClean="0"/>
              <a:t>Electrically erasable PROM (EEPROM)</a:t>
            </a:r>
          </a:p>
          <a:p>
            <a:pPr lvl="1"/>
            <a:r>
              <a:rPr lang="en-US" smtClean="0"/>
              <a:t>programming erased via control signals</a:t>
            </a:r>
          </a:p>
          <a:p>
            <a:pPr lvl="1"/>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1C63D5D-52B6-415B-8A6B-52548ADA79E8}" type="slidenum">
              <a:rPr lang="zh-TW" altLang="en-US" smtClean="0">
                <a:ea typeface="PMingLiU" pitchFamily="18" charset="-120"/>
              </a:rPr>
              <a:pPr eaLnBrk="1" hangingPunct="1"/>
              <a:t>22</a:t>
            </a:fld>
            <a:endParaRPr lang="en-US" altLang="zh-TW" smtClean="0">
              <a:ea typeface="PMingLiU" pitchFamily="18" charset="-120"/>
            </a:endParaRPr>
          </a:p>
        </p:txBody>
      </p:sp>
      <p:sp>
        <p:nvSpPr>
          <p:cNvPr id="30723" name="Rectangle 2"/>
          <p:cNvSpPr>
            <a:spLocks noGrp="1" noChangeArrowheads="1"/>
          </p:cNvSpPr>
          <p:nvPr>
            <p:ph type="title"/>
          </p:nvPr>
        </p:nvSpPr>
        <p:spPr/>
        <p:txBody>
          <a:bodyPr/>
          <a:lstStyle/>
          <a:p>
            <a:pPr eaLnBrk="1" hangingPunct="1"/>
            <a:r>
              <a:rPr lang="en-US" smtClean="0"/>
              <a:t>Block Diagram of Memory</a:t>
            </a:r>
          </a:p>
        </p:txBody>
      </p:sp>
      <p:sp>
        <p:nvSpPr>
          <p:cNvPr id="30724" name="Rectangle 24"/>
          <p:cNvSpPr>
            <a:spLocks noGrp="1" noChangeArrowheads="1"/>
          </p:cNvSpPr>
          <p:nvPr>
            <p:ph type="body" sz="half" idx="2"/>
          </p:nvPr>
        </p:nvSpPr>
        <p:spPr>
          <a:xfrm>
            <a:off x="228600" y="4953000"/>
            <a:ext cx="8726488" cy="1447800"/>
          </a:xfrm>
        </p:spPr>
        <p:txBody>
          <a:bodyPr/>
          <a:lstStyle/>
          <a:p>
            <a:pPr eaLnBrk="1" hangingPunct="1"/>
            <a:r>
              <a:rPr lang="en-US" sz="2800" smtClean="0"/>
              <a:t>Example: 2MB memory, byte-addressable</a:t>
            </a:r>
          </a:p>
          <a:p>
            <a:pPr lvl="1" eaLnBrk="1" hangingPunct="1"/>
            <a:r>
              <a:rPr lang="en-US" sz="2400" smtClean="0"/>
              <a:t>N = 8 (because of byte-addressability)</a:t>
            </a:r>
          </a:p>
          <a:p>
            <a:pPr lvl="1" eaLnBrk="1" hangingPunct="1"/>
            <a:r>
              <a:rPr lang="en-US" sz="2400" smtClean="0"/>
              <a:t>K = 21 (1 word = 8-bit)</a:t>
            </a:r>
          </a:p>
        </p:txBody>
      </p:sp>
      <p:sp>
        <p:nvSpPr>
          <p:cNvPr id="30725" name="Rectangle 4"/>
          <p:cNvSpPr>
            <a:spLocks noChangeArrowheads="1"/>
          </p:cNvSpPr>
          <p:nvPr/>
        </p:nvSpPr>
        <p:spPr bwMode="auto">
          <a:xfrm>
            <a:off x="3124200" y="1905000"/>
            <a:ext cx="2971800" cy="21336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Text Box 5"/>
          <p:cNvSpPr txBox="1">
            <a:spLocks noChangeArrowheads="1"/>
          </p:cNvSpPr>
          <p:nvPr/>
        </p:nvSpPr>
        <p:spPr bwMode="auto">
          <a:xfrm>
            <a:off x="3573463" y="2835275"/>
            <a:ext cx="2136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ahoma" pitchFamily="34" charset="0"/>
              </a:rPr>
              <a:t>2</a:t>
            </a:r>
            <a:r>
              <a:rPr lang="en-US" sz="2400" baseline="30000">
                <a:latin typeface="Tahoma" pitchFamily="34" charset="0"/>
              </a:rPr>
              <a:t>k</a:t>
            </a:r>
            <a:r>
              <a:rPr lang="en-US" sz="2400">
                <a:latin typeface="Tahoma" pitchFamily="34" charset="0"/>
              </a:rPr>
              <a:t> words</a:t>
            </a:r>
          </a:p>
          <a:p>
            <a:pPr eaLnBrk="1" hangingPunct="1"/>
            <a:r>
              <a:rPr lang="en-US" sz="2400">
                <a:latin typeface="Tahoma" pitchFamily="34" charset="0"/>
              </a:rPr>
              <a:t>N-bit per word</a:t>
            </a:r>
          </a:p>
        </p:txBody>
      </p:sp>
      <p:sp>
        <p:nvSpPr>
          <p:cNvPr id="30727" name="Text Box 6"/>
          <p:cNvSpPr txBox="1">
            <a:spLocks noChangeArrowheads="1"/>
          </p:cNvSpPr>
          <p:nvPr/>
        </p:nvSpPr>
        <p:spPr bwMode="auto">
          <a:xfrm>
            <a:off x="3587750" y="2090738"/>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2400">
                <a:latin typeface="Tahoma" pitchFamily="34" charset="0"/>
              </a:rPr>
              <a:t>Memory Unit</a:t>
            </a:r>
          </a:p>
        </p:txBody>
      </p:sp>
      <p:sp>
        <p:nvSpPr>
          <p:cNvPr id="30728" name="Line 7"/>
          <p:cNvSpPr>
            <a:spLocks noChangeShapeType="1"/>
          </p:cNvSpPr>
          <p:nvPr/>
        </p:nvSpPr>
        <p:spPr bwMode="auto">
          <a:xfrm>
            <a:off x="4557713" y="1371600"/>
            <a:ext cx="0" cy="533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8"/>
          <p:cNvSpPr>
            <a:spLocks noChangeShapeType="1"/>
          </p:cNvSpPr>
          <p:nvPr/>
        </p:nvSpPr>
        <p:spPr bwMode="auto">
          <a:xfrm flipV="1">
            <a:off x="4452938" y="1600200"/>
            <a:ext cx="228600" cy="76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Text Box 9"/>
          <p:cNvSpPr txBox="1">
            <a:spLocks noChangeArrowheads="1"/>
          </p:cNvSpPr>
          <p:nvPr/>
        </p:nvSpPr>
        <p:spPr bwMode="auto">
          <a:xfrm>
            <a:off x="4705350" y="1066800"/>
            <a:ext cx="2381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2400">
                <a:solidFill>
                  <a:srgbClr val="0000FF"/>
                </a:solidFill>
                <a:latin typeface="Tahoma" pitchFamily="34" charset="0"/>
              </a:rPr>
              <a:t>N-bit Data Input</a:t>
            </a:r>
          </a:p>
          <a:p>
            <a:pPr algn="l" eaLnBrk="1" hangingPunct="1"/>
            <a:r>
              <a:rPr lang="en-US" sz="2400">
                <a:solidFill>
                  <a:srgbClr val="0000FF"/>
                </a:solidFill>
                <a:latin typeface="Tahoma" pitchFamily="34" charset="0"/>
              </a:rPr>
              <a:t>(for Write)</a:t>
            </a:r>
          </a:p>
        </p:txBody>
      </p:sp>
      <p:sp>
        <p:nvSpPr>
          <p:cNvPr id="30731" name="Line 10"/>
          <p:cNvSpPr>
            <a:spLocks noChangeShapeType="1"/>
          </p:cNvSpPr>
          <p:nvPr/>
        </p:nvSpPr>
        <p:spPr bwMode="auto">
          <a:xfrm>
            <a:off x="4600575" y="4038600"/>
            <a:ext cx="0" cy="533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Line 11"/>
          <p:cNvSpPr>
            <a:spLocks noChangeShapeType="1"/>
          </p:cNvSpPr>
          <p:nvPr/>
        </p:nvSpPr>
        <p:spPr bwMode="auto">
          <a:xfrm flipV="1">
            <a:off x="4495800" y="4267200"/>
            <a:ext cx="228600" cy="76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Text Box 12"/>
          <p:cNvSpPr txBox="1">
            <a:spLocks noChangeArrowheads="1"/>
          </p:cNvSpPr>
          <p:nvPr/>
        </p:nvSpPr>
        <p:spPr bwMode="auto">
          <a:xfrm>
            <a:off x="4724400" y="4114800"/>
            <a:ext cx="2584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2400">
                <a:solidFill>
                  <a:srgbClr val="0000FF"/>
                </a:solidFill>
                <a:latin typeface="Tahoma" pitchFamily="34" charset="0"/>
              </a:rPr>
              <a:t>N-bit Data Output</a:t>
            </a:r>
          </a:p>
          <a:p>
            <a:pPr algn="l" eaLnBrk="1" hangingPunct="1"/>
            <a:r>
              <a:rPr lang="en-US" sz="2400">
                <a:solidFill>
                  <a:srgbClr val="0000FF"/>
                </a:solidFill>
                <a:latin typeface="Tahoma" pitchFamily="34" charset="0"/>
              </a:rPr>
              <a:t>(for Read)</a:t>
            </a:r>
          </a:p>
        </p:txBody>
      </p:sp>
      <p:sp>
        <p:nvSpPr>
          <p:cNvPr id="30734" name="Text Box 13"/>
          <p:cNvSpPr txBox="1">
            <a:spLocks noChangeArrowheads="1"/>
          </p:cNvSpPr>
          <p:nvPr/>
        </p:nvSpPr>
        <p:spPr bwMode="auto">
          <a:xfrm>
            <a:off x="1143000" y="1752600"/>
            <a:ext cx="198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spcBef>
                <a:spcPct val="50000"/>
              </a:spcBef>
            </a:pPr>
            <a:r>
              <a:rPr lang="en-US" sz="2400">
                <a:solidFill>
                  <a:srgbClr val="0000FF"/>
                </a:solidFill>
                <a:latin typeface="Tahoma" pitchFamily="34" charset="0"/>
              </a:rPr>
              <a:t>K-bit address lines</a:t>
            </a:r>
          </a:p>
        </p:txBody>
      </p:sp>
      <p:grpSp>
        <p:nvGrpSpPr>
          <p:cNvPr id="30735" name="Group 16"/>
          <p:cNvGrpSpPr>
            <a:grpSpLocks/>
          </p:cNvGrpSpPr>
          <p:nvPr/>
        </p:nvGrpSpPr>
        <p:grpSpPr bwMode="auto">
          <a:xfrm rot="16200000" flipH="1">
            <a:off x="2743200" y="2209800"/>
            <a:ext cx="228600" cy="533400"/>
            <a:chOff x="1440" y="2928"/>
            <a:chExt cx="144" cy="336"/>
          </a:xfrm>
        </p:grpSpPr>
        <p:sp>
          <p:nvSpPr>
            <p:cNvPr id="30745" name="Line 14"/>
            <p:cNvSpPr>
              <a:spLocks noChangeShapeType="1"/>
            </p:cNvSpPr>
            <p:nvPr/>
          </p:nvSpPr>
          <p:spPr bwMode="auto">
            <a:xfrm>
              <a:off x="1506" y="2928"/>
              <a:ext cx="0" cy="336"/>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6" name="Line 15"/>
            <p:cNvSpPr>
              <a:spLocks noChangeShapeType="1"/>
            </p:cNvSpPr>
            <p:nvPr/>
          </p:nvSpPr>
          <p:spPr bwMode="auto">
            <a:xfrm flipV="1">
              <a:off x="1440" y="3072"/>
              <a:ext cx="144" cy="4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36" name="Line 17"/>
          <p:cNvSpPr>
            <a:spLocks noChangeShapeType="1"/>
          </p:cNvSpPr>
          <p:nvPr/>
        </p:nvSpPr>
        <p:spPr bwMode="auto">
          <a:xfrm>
            <a:off x="2514600" y="3276600"/>
            <a:ext cx="6096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737" name="Group 20"/>
          <p:cNvGrpSpPr>
            <a:grpSpLocks/>
          </p:cNvGrpSpPr>
          <p:nvPr/>
        </p:nvGrpSpPr>
        <p:grpSpPr bwMode="auto">
          <a:xfrm>
            <a:off x="1125538" y="2819400"/>
            <a:ext cx="1693862" cy="457200"/>
            <a:chOff x="480" y="2400"/>
            <a:chExt cx="1067" cy="288"/>
          </a:xfrm>
        </p:grpSpPr>
        <p:sp>
          <p:nvSpPr>
            <p:cNvPr id="30743" name="Text Box 18"/>
            <p:cNvSpPr txBox="1">
              <a:spLocks noChangeArrowheads="1"/>
            </p:cNvSpPr>
            <p:nvPr/>
          </p:nvSpPr>
          <p:spPr bwMode="auto">
            <a:xfrm>
              <a:off x="480" y="2400"/>
              <a:ext cx="10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2400">
                  <a:solidFill>
                    <a:srgbClr val="0000FF"/>
                  </a:solidFill>
                  <a:latin typeface="Tahoma" pitchFamily="34" charset="0"/>
                </a:rPr>
                <a:t>Read/Write</a:t>
              </a:r>
            </a:p>
          </p:txBody>
        </p:sp>
        <p:sp>
          <p:nvSpPr>
            <p:cNvPr id="30744" name="Line 19"/>
            <p:cNvSpPr>
              <a:spLocks noChangeShapeType="1"/>
            </p:cNvSpPr>
            <p:nvPr/>
          </p:nvSpPr>
          <p:spPr bwMode="auto">
            <a:xfrm>
              <a:off x="516" y="2448"/>
              <a:ext cx="4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738" name="Line 21"/>
          <p:cNvSpPr>
            <a:spLocks noChangeShapeType="1"/>
          </p:cNvSpPr>
          <p:nvPr/>
        </p:nvSpPr>
        <p:spPr bwMode="auto">
          <a:xfrm>
            <a:off x="2514600" y="3886200"/>
            <a:ext cx="6096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9" name="Text Box 22"/>
          <p:cNvSpPr txBox="1">
            <a:spLocks noChangeArrowheads="1"/>
          </p:cNvSpPr>
          <p:nvPr/>
        </p:nvSpPr>
        <p:spPr bwMode="auto">
          <a:xfrm>
            <a:off x="1143000" y="3462338"/>
            <a:ext cx="1770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2400">
                <a:solidFill>
                  <a:srgbClr val="0000FF"/>
                </a:solidFill>
                <a:latin typeface="Tahoma" pitchFamily="34" charset="0"/>
              </a:rPr>
              <a:t>Chip Enable</a:t>
            </a:r>
          </a:p>
        </p:txBody>
      </p:sp>
      <p:sp>
        <p:nvSpPr>
          <p:cNvPr id="30740" name="Text Box 25"/>
          <p:cNvSpPr txBox="1">
            <a:spLocks noChangeArrowheads="1"/>
          </p:cNvSpPr>
          <p:nvPr/>
        </p:nvSpPr>
        <p:spPr bwMode="auto">
          <a:xfrm>
            <a:off x="4114800" y="148113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rgbClr val="0000FF"/>
                </a:solidFill>
                <a:latin typeface="Tahoma" pitchFamily="34" charset="0"/>
              </a:rPr>
              <a:t>N</a:t>
            </a:r>
          </a:p>
        </p:txBody>
      </p:sp>
      <p:sp>
        <p:nvSpPr>
          <p:cNvPr id="30741" name="Text Box 26"/>
          <p:cNvSpPr txBox="1">
            <a:spLocks noChangeArrowheads="1"/>
          </p:cNvSpPr>
          <p:nvPr/>
        </p:nvSpPr>
        <p:spPr bwMode="auto">
          <a:xfrm>
            <a:off x="4191000" y="41148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rgbClr val="0000FF"/>
                </a:solidFill>
                <a:latin typeface="Tahoma" pitchFamily="34" charset="0"/>
              </a:rPr>
              <a:t>N</a:t>
            </a:r>
          </a:p>
        </p:txBody>
      </p:sp>
      <p:sp>
        <p:nvSpPr>
          <p:cNvPr id="30742" name="Text Box 27"/>
          <p:cNvSpPr txBox="1">
            <a:spLocks noChangeArrowheads="1"/>
          </p:cNvSpPr>
          <p:nvPr/>
        </p:nvSpPr>
        <p:spPr bwMode="auto">
          <a:xfrm>
            <a:off x="2728913" y="2528888"/>
            <a:ext cx="319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rgbClr val="0000FF"/>
                </a:solidFill>
                <a:latin typeface="Tahoma" pitchFamily="34" charset="0"/>
              </a:rPr>
              <a:t>K</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684E9A8-931D-4E11-B5E5-7CD7C0B774E0}" type="slidenum">
              <a:rPr lang="zh-TW" altLang="en-US" smtClean="0">
                <a:ea typeface="PMingLiU" pitchFamily="18" charset="-120"/>
              </a:rPr>
              <a:pPr eaLnBrk="1" hangingPunct="1"/>
              <a:t>23</a:t>
            </a:fld>
            <a:endParaRPr lang="en-US" altLang="zh-TW" smtClean="0">
              <a:ea typeface="PMingLiU" pitchFamily="18" charset="-120"/>
            </a:endParaRPr>
          </a:p>
        </p:txBody>
      </p:sp>
      <p:sp>
        <p:nvSpPr>
          <p:cNvPr id="31747" name="Rectangle 2"/>
          <p:cNvSpPr>
            <a:spLocks noGrp="1" noChangeArrowheads="1"/>
          </p:cNvSpPr>
          <p:nvPr>
            <p:ph type="title"/>
          </p:nvPr>
        </p:nvSpPr>
        <p:spPr/>
        <p:txBody>
          <a:bodyPr/>
          <a:lstStyle/>
          <a:p>
            <a:pPr eaLnBrk="1" hangingPunct="1"/>
            <a:r>
              <a:rPr lang="en-US" smtClean="0"/>
              <a:t>Memory Description</a:t>
            </a:r>
          </a:p>
        </p:txBody>
      </p:sp>
      <p:sp>
        <p:nvSpPr>
          <p:cNvPr id="31748" name="Rectangle 3"/>
          <p:cNvSpPr>
            <a:spLocks noGrp="1" noChangeArrowheads="1"/>
          </p:cNvSpPr>
          <p:nvPr>
            <p:ph type="body" sz="half" idx="1"/>
          </p:nvPr>
        </p:nvSpPr>
        <p:spPr>
          <a:xfrm>
            <a:off x="398463" y="1052513"/>
            <a:ext cx="8347075" cy="2649537"/>
          </a:xfrm>
        </p:spPr>
        <p:txBody>
          <a:bodyPr/>
          <a:lstStyle/>
          <a:p>
            <a:pPr eaLnBrk="1" hangingPunct="1"/>
            <a:r>
              <a:rPr lang="en-US" sz="2800" smtClean="0"/>
              <a:t>Capacity of a memory is described as </a:t>
            </a:r>
          </a:p>
          <a:p>
            <a:pPr lvl="1" eaLnBrk="1" hangingPunct="1"/>
            <a:r>
              <a:rPr lang="en-US" sz="2400" smtClean="0"/>
              <a:t># addresses x Word size</a:t>
            </a:r>
          </a:p>
          <a:p>
            <a:pPr lvl="1" eaLnBrk="1" hangingPunct="1"/>
            <a:r>
              <a:rPr lang="en-US" sz="2400" smtClean="0"/>
              <a:t>Examples:</a:t>
            </a:r>
          </a:p>
        </p:txBody>
      </p:sp>
      <p:graphicFrame>
        <p:nvGraphicFramePr>
          <p:cNvPr id="179318" name="Group 118"/>
          <p:cNvGraphicFramePr>
            <a:graphicFrameLocks noGrp="1"/>
          </p:cNvGraphicFramePr>
          <p:nvPr>
            <p:ph sz="half" idx="2"/>
          </p:nvPr>
        </p:nvGraphicFramePr>
        <p:xfrm>
          <a:off x="600075" y="2973388"/>
          <a:ext cx="8162925" cy="2741612"/>
        </p:xfrm>
        <a:graphic>
          <a:graphicData uri="http://schemas.openxmlformats.org/drawingml/2006/table">
            <a:tbl>
              <a:tblPr/>
              <a:tblGrid>
                <a:gridCol w="1276350"/>
                <a:gridCol w="1347788"/>
                <a:gridCol w="1822450"/>
                <a:gridCol w="1820862"/>
                <a:gridCol w="1895475"/>
              </a:tblGrid>
              <a:tr h="447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Memory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 of addr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 of data lines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 of addr lines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 of total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1M x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1,048,576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 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2M x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2,097,152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 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1K x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512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4M x 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4,194,304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16 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16K x 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16,384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128 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2"/>
          <p:cNvSpPr>
            <a:spLocks noGrp="1"/>
          </p:cNvSpPr>
          <p:nvPr>
            <p:ph type="sldNum" sz="quarter" idx="4294967295"/>
          </p:nvPr>
        </p:nvSpPr>
        <p:spPr bwMode="auto">
          <a:xfrm>
            <a:off x="8291513" y="6616700"/>
            <a:ext cx="606425" cy="15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C593A8-71B8-4714-AD72-785319197C69}" type="slidenum">
              <a:rPr lang="zh-TW" altLang="en-US">
                <a:ea typeface="PMingLiU" pitchFamily="18" charset="-120"/>
              </a:rPr>
              <a:pPr eaLnBrk="1" hangingPunct="1"/>
              <a:t>24</a:t>
            </a:fld>
            <a:endParaRPr lang="en-US" altLang="zh-TW">
              <a:ea typeface="PMingLiU" pitchFamily="18" charset="-120"/>
            </a:endParaRPr>
          </a:p>
        </p:txBody>
      </p:sp>
      <p:sp>
        <p:nvSpPr>
          <p:cNvPr id="32771" name="Rectangle 2"/>
          <p:cNvSpPr>
            <a:spLocks noGrp="1" noChangeArrowheads="1"/>
          </p:cNvSpPr>
          <p:nvPr>
            <p:ph type="title"/>
          </p:nvPr>
        </p:nvSpPr>
        <p:spPr/>
        <p:txBody>
          <a:bodyPr/>
          <a:lstStyle/>
          <a:p>
            <a:pPr eaLnBrk="1" hangingPunct="1"/>
            <a:r>
              <a:rPr lang="en-US" smtClean="0"/>
              <a:t>How to Address Memory</a:t>
            </a:r>
          </a:p>
        </p:txBody>
      </p:sp>
      <p:sp>
        <p:nvSpPr>
          <p:cNvPr id="32772" name="Rectangle 4"/>
          <p:cNvSpPr>
            <a:spLocks noChangeArrowheads="1"/>
          </p:cNvSpPr>
          <p:nvPr/>
        </p:nvSpPr>
        <p:spPr bwMode="auto">
          <a:xfrm>
            <a:off x="914400" y="1600200"/>
            <a:ext cx="1600200" cy="3200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73" name="Group 7"/>
          <p:cNvGrpSpPr>
            <a:grpSpLocks/>
          </p:cNvGrpSpPr>
          <p:nvPr/>
        </p:nvGrpSpPr>
        <p:grpSpPr bwMode="auto">
          <a:xfrm>
            <a:off x="3124200" y="2209800"/>
            <a:ext cx="492125" cy="381000"/>
            <a:chOff x="2124" y="1296"/>
            <a:chExt cx="310" cy="240"/>
          </a:xfrm>
        </p:grpSpPr>
        <p:sp>
          <p:nvSpPr>
            <p:cNvPr id="32964" name="Rectangle 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65" name="Text Box 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74" name="Group 8"/>
          <p:cNvGrpSpPr>
            <a:grpSpLocks/>
          </p:cNvGrpSpPr>
          <p:nvPr/>
        </p:nvGrpSpPr>
        <p:grpSpPr bwMode="auto">
          <a:xfrm>
            <a:off x="3733800" y="2209800"/>
            <a:ext cx="492125" cy="381000"/>
            <a:chOff x="2124" y="1296"/>
            <a:chExt cx="310" cy="240"/>
          </a:xfrm>
        </p:grpSpPr>
        <p:sp>
          <p:nvSpPr>
            <p:cNvPr id="32962" name="Rectangle 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63" name="Text Box 1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75" name="Group 11"/>
          <p:cNvGrpSpPr>
            <a:grpSpLocks/>
          </p:cNvGrpSpPr>
          <p:nvPr/>
        </p:nvGrpSpPr>
        <p:grpSpPr bwMode="auto">
          <a:xfrm>
            <a:off x="4343400" y="2209800"/>
            <a:ext cx="492125" cy="381000"/>
            <a:chOff x="2124" y="1296"/>
            <a:chExt cx="310" cy="240"/>
          </a:xfrm>
        </p:grpSpPr>
        <p:sp>
          <p:nvSpPr>
            <p:cNvPr id="32960" name="Rectangle 1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61" name="Text Box 1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76" name="Group 14"/>
          <p:cNvGrpSpPr>
            <a:grpSpLocks/>
          </p:cNvGrpSpPr>
          <p:nvPr/>
        </p:nvGrpSpPr>
        <p:grpSpPr bwMode="auto">
          <a:xfrm>
            <a:off x="4953000" y="2209800"/>
            <a:ext cx="492125" cy="381000"/>
            <a:chOff x="2124" y="1296"/>
            <a:chExt cx="310" cy="240"/>
          </a:xfrm>
        </p:grpSpPr>
        <p:sp>
          <p:nvSpPr>
            <p:cNvPr id="32958" name="Rectangle 1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59" name="Text Box 1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77" name="Group 29"/>
          <p:cNvGrpSpPr>
            <a:grpSpLocks/>
          </p:cNvGrpSpPr>
          <p:nvPr/>
        </p:nvGrpSpPr>
        <p:grpSpPr bwMode="auto">
          <a:xfrm>
            <a:off x="5562600" y="2209800"/>
            <a:ext cx="492125" cy="381000"/>
            <a:chOff x="2124" y="1296"/>
            <a:chExt cx="310" cy="240"/>
          </a:xfrm>
        </p:grpSpPr>
        <p:sp>
          <p:nvSpPr>
            <p:cNvPr id="32956" name="Rectangle 3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57" name="Text Box 3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78" name="Group 32"/>
          <p:cNvGrpSpPr>
            <a:grpSpLocks/>
          </p:cNvGrpSpPr>
          <p:nvPr/>
        </p:nvGrpSpPr>
        <p:grpSpPr bwMode="auto">
          <a:xfrm>
            <a:off x="6172200" y="2209800"/>
            <a:ext cx="492125" cy="381000"/>
            <a:chOff x="2124" y="1296"/>
            <a:chExt cx="310" cy="240"/>
          </a:xfrm>
        </p:grpSpPr>
        <p:sp>
          <p:nvSpPr>
            <p:cNvPr id="32954" name="Rectangle 3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55" name="Text Box 3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79" name="Group 35"/>
          <p:cNvGrpSpPr>
            <a:grpSpLocks/>
          </p:cNvGrpSpPr>
          <p:nvPr/>
        </p:nvGrpSpPr>
        <p:grpSpPr bwMode="auto">
          <a:xfrm>
            <a:off x="6781800" y="2209800"/>
            <a:ext cx="492125" cy="381000"/>
            <a:chOff x="2124" y="1296"/>
            <a:chExt cx="310" cy="240"/>
          </a:xfrm>
        </p:grpSpPr>
        <p:sp>
          <p:nvSpPr>
            <p:cNvPr id="32952" name="Rectangle 3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53" name="Text Box 3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80" name="Group 38"/>
          <p:cNvGrpSpPr>
            <a:grpSpLocks/>
          </p:cNvGrpSpPr>
          <p:nvPr/>
        </p:nvGrpSpPr>
        <p:grpSpPr bwMode="auto">
          <a:xfrm>
            <a:off x="7391400" y="2209800"/>
            <a:ext cx="492125" cy="381000"/>
            <a:chOff x="2124" y="1296"/>
            <a:chExt cx="310" cy="240"/>
          </a:xfrm>
        </p:grpSpPr>
        <p:sp>
          <p:nvSpPr>
            <p:cNvPr id="32950" name="Rectangle 3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51" name="Text Box 4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2781" name="Line 65"/>
          <p:cNvSpPr>
            <a:spLocks noChangeShapeType="1"/>
          </p:cNvSpPr>
          <p:nvPr/>
        </p:nvSpPr>
        <p:spPr bwMode="auto">
          <a:xfrm>
            <a:off x="2514600" y="2057400"/>
            <a:ext cx="5562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66"/>
          <p:cNvSpPr>
            <a:spLocks noChangeShapeType="1"/>
          </p:cNvSpPr>
          <p:nvPr/>
        </p:nvSpPr>
        <p:spPr bwMode="auto">
          <a:xfrm>
            <a:off x="33528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67"/>
          <p:cNvSpPr>
            <a:spLocks noChangeShapeType="1"/>
          </p:cNvSpPr>
          <p:nvPr/>
        </p:nvSpPr>
        <p:spPr bwMode="auto">
          <a:xfrm>
            <a:off x="39624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Line 68"/>
          <p:cNvSpPr>
            <a:spLocks noChangeShapeType="1"/>
          </p:cNvSpPr>
          <p:nvPr/>
        </p:nvSpPr>
        <p:spPr bwMode="auto">
          <a:xfrm>
            <a:off x="45720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5" name="Line 69"/>
          <p:cNvSpPr>
            <a:spLocks noChangeShapeType="1"/>
          </p:cNvSpPr>
          <p:nvPr/>
        </p:nvSpPr>
        <p:spPr bwMode="auto">
          <a:xfrm>
            <a:off x="51816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Line 70"/>
          <p:cNvSpPr>
            <a:spLocks noChangeShapeType="1"/>
          </p:cNvSpPr>
          <p:nvPr/>
        </p:nvSpPr>
        <p:spPr bwMode="auto">
          <a:xfrm>
            <a:off x="57912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Line 71"/>
          <p:cNvSpPr>
            <a:spLocks noChangeShapeType="1"/>
          </p:cNvSpPr>
          <p:nvPr/>
        </p:nvSpPr>
        <p:spPr bwMode="auto">
          <a:xfrm>
            <a:off x="64008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Line 72"/>
          <p:cNvSpPr>
            <a:spLocks noChangeShapeType="1"/>
          </p:cNvSpPr>
          <p:nvPr/>
        </p:nvSpPr>
        <p:spPr bwMode="auto">
          <a:xfrm>
            <a:off x="70104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9" name="Line 73"/>
          <p:cNvSpPr>
            <a:spLocks noChangeShapeType="1"/>
          </p:cNvSpPr>
          <p:nvPr/>
        </p:nvSpPr>
        <p:spPr bwMode="auto">
          <a:xfrm>
            <a:off x="76200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790" name="Group 74"/>
          <p:cNvGrpSpPr>
            <a:grpSpLocks/>
          </p:cNvGrpSpPr>
          <p:nvPr/>
        </p:nvGrpSpPr>
        <p:grpSpPr bwMode="auto">
          <a:xfrm>
            <a:off x="3124200" y="2895600"/>
            <a:ext cx="492125" cy="381000"/>
            <a:chOff x="2124" y="1296"/>
            <a:chExt cx="310" cy="240"/>
          </a:xfrm>
        </p:grpSpPr>
        <p:sp>
          <p:nvSpPr>
            <p:cNvPr id="32948" name="Rectangle 7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49" name="Text Box 7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91" name="Group 77"/>
          <p:cNvGrpSpPr>
            <a:grpSpLocks/>
          </p:cNvGrpSpPr>
          <p:nvPr/>
        </p:nvGrpSpPr>
        <p:grpSpPr bwMode="auto">
          <a:xfrm>
            <a:off x="3733800" y="2895600"/>
            <a:ext cx="492125" cy="381000"/>
            <a:chOff x="2124" y="1296"/>
            <a:chExt cx="310" cy="240"/>
          </a:xfrm>
        </p:grpSpPr>
        <p:sp>
          <p:nvSpPr>
            <p:cNvPr id="32946" name="Rectangle 7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47" name="Text Box 7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92" name="Group 80"/>
          <p:cNvGrpSpPr>
            <a:grpSpLocks/>
          </p:cNvGrpSpPr>
          <p:nvPr/>
        </p:nvGrpSpPr>
        <p:grpSpPr bwMode="auto">
          <a:xfrm>
            <a:off x="4343400" y="2895600"/>
            <a:ext cx="492125" cy="381000"/>
            <a:chOff x="2124" y="1296"/>
            <a:chExt cx="310" cy="240"/>
          </a:xfrm>
        </p:grpSpPr>
        <p:sp>
          <p:nvSpPr>
            <p:cNvPr id="32944" name="Rectangle 8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45" name="Text Box 8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93" name="Group 83"/>
          <p:cNvGrpSpPr>
            <a:grpSpLocks/>
          </p:cNvGrpSpPr>
          <p:nvPr/>
        </p:nvGrpSpPr>
        <p:grpSpPr bwMode="auto">
          <a:xfrm>
            <a:off x="4953000" y="2895600"/>
            <a:ext cx="492125" cy="381000"/>
            <a:chOff x="2124" y="1296"/>
            <a:chExt cx="310" cy="240"/>
          </a:xfrm>
        </p:grpSpPr>
        <p:sp>
          <p:nvSpPr>
            <p:cNvPr id="32942" name="Rectangle 8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43" name="Text Box 8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94" name="Group 86"/>
          <p:cNvGrpSpPr>
            <a:grpSpLocks/>
          </p:cNvGrpSpPr>
          <p:nvPr/>
        </p:nvGrpSpPr>
        <p:grpSpPr bwMode="auto">
          <a:xfrm>
            <a:off x="5562600" y="2895600"/>
            <a:ext cx="492125" cy="381000"/>
            <a:chOff x="2124" y="1296"/>
            <a:chExt cx="310" cy="240"/>
          </a:xfrm>
        </p:grpSpPr>
        <p:sp>
          <p:nvSpPr>
            <p:cNvPr id="32940" name="Rectangle 8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41" name="Text Box 8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95" name="Group 89"/>
          <p:cNvGrpSpPr>
            <a:grpSpLocks/>
          </p:cNvGrpSpPr>
          <p:nvPr/>
        </p:nvGrpSpPr>
        <p:grpSpPr bwMode="auto">
          <a:xfrm>
            <a:off x="6172200" y="2895600"/>
            <a:ext cx="492125" cy="381000"/>
            <a:chOff x="2124" y="1296"/>
            <a:chExt cx="310" cy="240"/>
          </a:xfrm>
        </p:grpSpPr>
        <p:sp>
          <p:nvSpPr>
            <p:cNvPr id="32938" name="Rectangle 9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39" name="Text Box 9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96" name="Group 92"/>
          <p:cNvGrpSpPr>
            <a:grpSpLocks/>
          </p:cNvGrpSpPr>
          <p:nvPr/>
        </p:nvGrpSpPr>
        <p:grpSpPr bwMode="auto">
          <a:xfrm>
            <a:off x="6781800" y="2895600"/>
            <a:ext cx="492125" cy="381000"/>
            <a:chOff x="2124" y="1296"/>
            <a:chExt cx="310" cy="240"/>
          </a:xfrm>
        </p:grpSpPr>
        <p:sp>
          <p:nvSpPr>
            <p:cNvPr id="32936" name="Rectangle 9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37" name="Text Box 9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797" name="Group 95"/>
          <p:cNvGrpSpPr>
            <a:grpSpLocks/>
          </p:cNvGrpSpPr>
          <p:nvPr/>
        </p:nvGrpSpPr>
        <p:grpSpPr bwMode="auto">
          <a:xfrm>
            <a:off x="7391400" y="2895600"/>
            <a:ext cx="492125" cy="381000"/>
            <a:chOff x="2124" y="1296"/>
            <a:chExt cx="310" cy="240"/>
          </a:xfrm>
        </p:grpSpPr>
        <p:sp>
          <p:nvSpPr>
            <p:cNvPr id="32934" name="Rectangle 9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35" name="Text Box 9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2798" name="Line 98"/>
          <p:cNvSpPr>
            <a:spLocks noChangeShapeType="1"/>
          </p:cNvSpPr>
          <p:nvPr/>
        </p:nvSpPr>
        <p:spPr bwMode="auto">
          <a:xfrm>
            <a:off x="2514600" y="2743200"/>
            <a:ext cx="5562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9" name="Line 99"/>
          <p:cNvSpPr>
            <a:spLocks noChangeShapeType="1"/>
          </p:cNvSpPr>
          <p:nvPr/>
        </p:nvSpPr>
        <p:spPr bwMode="auto">
          <a:xfrm>
            <a:off x="3352800" y="27432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0" name="Line 100"/>
          <p:cNvSpPr>
            <a:spLocks noChangeShapeType="1"/>
          </p:cNvSpPr>
          <p:nvPr/>
        </p:nvSpPr>
        <p:spPr bwMode="auto">
          <a:xfrm>
            <a:off x="3962400" y="27432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1" name="Line 101"/>
          <p:cNvSpPr>
            <a:spLocks noChangeShapeType="1"/>
          </p:cNvSpPr>
          <p:nvPr/>
        </p:nvSpPr>
        <p:spPr bwMode="auto">
          <a:xfrm>
            <a:off x="4572000" y="27432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2" name="Line 102"/>
          <p:cNvSpPr>
            <a:spLocks noChangeShapeType="1"/>
          </p:cNvSpPr>
          <p:nvPr/>
        </p:nvSpPr>
        <p:spPr bwMode="auto">
          <a:xfrm>
            <a:off x="5181600" y="27432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3" name="Line 103"/>
          <p:cNvSpPr>
            <a:spLocks noChangeShapeType="1"/>
          </p:cNvSpPr>
          <p:nvPr/>
        </p:nvSpPr>
        <p:spPr bwMode="auto">
          <a:xfrm>
            <a:off x="5791200" y="27432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4" name="Line 104"/>
          <p:cNvSpPr>
            <a:spLocks noChangeShapeType="1"/>
          </p:cNvSpPr>
          <p:nvPr/>
        </p:nvSpPr>
        <p:spPr bwMode="auto">
          <a:xfrm>
            <a:off x="6400800" y="27432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5" name="Line 105"/>
          <p:cNvSpPr>
            <a:spLocks noChangeShapeType="1"/>
          </p:cNvSpPr>
          <p:nvPr/>
        </p:nvSpPr>
        <p:spPr bwMode="auto">
          <a:xfrm>
            <a:off x="7010400" y="27432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06" name="Line 106"/>
          <p:cNvSpPr>
            <a:spLocks noChangeShapeType="1"/>
          </p:cNvSpPr>
          <p:nvPr/>
        </p:nvSpPr>
        <p:spPr bwMode="auto">
          <a:xfrm>
            <a:off x="7620000" y="27432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807" name="Group 107"/>
          <p:cNvGrpSpPr>
            <a:grpSpLocks/>
          </p:cNvGrpSpPr>
          <p:nvPr/>
        </p:nvGrpSpPr>
        <p:grpSpPr bwMode="auto">
          <a:xfrm>
            <a:off x="3124200" y="3581400"/>
            <a:ext cx="492125" cy="381000"/>
            <a:chOff x="2124" y="1296"/>
            <a:chExt cx="310" cy="240"/>
          </a:xfrm>
        </p:grpSpPr>
        <p:sp>
          <p:nvSpPr>
            <p:cNvPr id="32932" name="Rectangle 10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33" name="Text Box 10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08" name="Group 110"/>
          <p:cNvGrpSpPr>
            <a:grpSpLocks/>
          </p:cNvGrpSpPr>
          <p:nvPr/>
        </p:nvGrpSpPr>
        <p:grpSpPr bwMode="auto">
          <a:xfrm>
            <a:off x="3733800" y="3581400"/>
            <a:ext cx="492125" cy="381000"/>
            <a:chOff x="2124" y="1296"/>
            <a:chExt cx="310" cy="240"/>
          </a:xfrm>
        </p:grpSpPr>
        <p:sp>
          <p:nvSpPr>
            <p:cNvPr id="32930" name="Rectangle 11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31" name="Text Box 11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09" name="Group 113"/>
          <p:cNvGrpSpPr>
            <a:grpSpLocks/>
          </p:cNvGrpSpPr>
          <p:nvPr/>
        </p:nvGrpSpPr>
        <p:grpSpPr bwMode="auto">
          <a:xfrm>
            <a:off x="4343400" y="3581400"/>
            <a:ext cx="492125" cy="381000"/>
            <a:chOff x="2124" y="1296"/>
            <a:chExt cx="310" cy="240"/>
          </a:xfrm>
        </p:grpSpPr>
        <p:sp>
          <p:nvSpPr>
            <p:cNvPr id="32928" name="Rectangle 11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29" name="Text Box 11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10" name="Group 116"/>
          <p:cNvGrpSpPr>
            <a:grpSpLocks/>
          </p:cNvGrpSpPr>
          <p:nvPr/>
        </p:nvGrpSpPr>
        <p:grpSpPr bwMode="auto">
          <a:xfrm>
            <a:off x="4953000" y="3581400"/>
            <a:ext cx="492125" cy="381000"/>
            <a:chOff x="2124" y="1296"/>
            <a:chExt cx="310" cy="240"/>
          </a:xfrm>
        </p:grpSpPr>
        <p:sp>
          <p:nvSpPr>
            <p:cNvPr id="32926" name="Rectangle 11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27" name="Text Box 11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11" name="Group 119"/>
          <p:cNvGrpSpPr>
            <a:grpSpLocks/>
          </p:cNvGrpSpPr>
          <p:nvPr/>
        </p:nvGrpSpPr>
        <p:grpSpPr bwMode="auto">
          <a:xfrm>
            <a:off x="5562600" y="3581400"/>
            <a:ext cx="492125" cy="381000"/>
            <a:chOff x="2124" y="1296"/>
            <a:chExt cx="310" cy="240"/>
          </a:xfrm>
        </p:grpSpPr>
        <p:sp>
          <p:nvSpPr>
            <p:cNvPr id="32924" name="Rectangle 12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25" name="Text Box 12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12" name="Group 122"/>
          <p:cNvGrpSpPr>
            <a:grpSpLocks/>
          </p:cNvGrpSpPr>
          <p:nvPr/>
        </p:nvGrpSpPr>
        <p:grpSpPr bwMode="auto">
          <a:xfrm>
            <a:off x="6172200" y="3581400"/>
            <a:ext cx="492125" cy="381000"/>
            <a:chOff x="2124" y="1296"/>
            <a:chExt cx="310" cy="240"/>
          </a:xfrm>
        </p:grpSpPr>
        <p:sp>
          <p:nvSpPr>
            <p:cNvPr id="32922" name="Rectangle 12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23" name="Text Box 12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13" name="Group 125"/>
          <p:cNvGrpSpPr>
            <a:grpSpLocks/>
          </p:cNvGrpSpPr>
          <p:nvPr/>
        </p:nvGrpSpPr>
        <p:grpSpPr bwMode="auto">
          <a:xfrm>
            <a:off x="6781800" y="3581400"/>
            <a:ext cx="492125" cy="381000"/>
            <a:chOff x="2124" y="1296"/>
            <a:chExt cx="310" cy="240"/>
          </a:xfrm>
        </p:grpSpPr>
        <p:sp>
          <p:nvSpPr>
            <p:cNvPr id="32920" name="Rectangle 12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21" name="Text Box 12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14" name="Group 128"/>
          <p:cNvGrpSpPr>
            <a:grpSpLocks/>
          </p:cNvGrpSpPr>
          <p:nvPr/>
        </p:nvGrpSpPr>
        <p:grpSpPr bwMode="auto">
          <a:xfrm>
            <a:off x="7391400" y="3581400"/>
            <a:ext cx="492125" cy="381000"/>
            <a:chOff x="2124" y="1296"/>
            <a:chExt cx="310" cy="240"/>
          </a:xfrm>
        </p:grpSpPr>
        <p:sp>
          <p:nvSpPr>
            <p:cNvPr id="32918" name="Rectangle 12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19" name="Text Box 13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2815" name="Line 131"/>
          <p:cNvSpPr>
            <a:spLocks noChangeShapeType="1"/>
          </p:cNvSpPr>
          <p:nvPr/>
        </p:nvSpPr>
        <p:spPr bwMode="auto">
          <a:xfrm>
            <a:off x="2514600" y="3429000"/>
            <a:ext cx="5562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6" name="Line 132"/>
          <p:cNvSpPr>
            <a:spLocks noChangeShapeType="1"/>
          </p:cNvSpPr>
          <p:nvPr/>
        </p:nvSpPr>
        <p:spPr bwMode="auto">
          <a:xfrm>
            <a:off x="33528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7" name="Line 133"/>
          <p:cNvSpPr>
            <a:spLocks noChangeShapeType="1"/>
          </p:cNvSpPr>
          <p:nvPr/>
        </p:nvSpPr>
        <p:spPr bwMode="auto">
          <a:xfrm>
            <a:off x="39624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8" name="Line 134"/>
          <p:cNvSpPr>
            <a:spLocks noChangeShapeType="1"/>
          </p:cNvSpPr>
          <p:nvPr/>
        </p:nvSpPr>
        <p:spPr bwMode="auto">
          <a:xfrm>
            <a:off x="45720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19" name="Line 135"/>
          <p:cNvSpPr>
            <a:spLocks noChangeShapeType="1"/>
          </p:cNvSpPr>
          <p:nvPr/>
        </p:nvSpPr>
        <p:spPr bwMode="auto">
          <a:xfrm>
            <a:off x="51816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0" name="Line 136"/>
          <p:cNvSpPr>
            <a:spLocks noChangeShapeType="1"/>
          </p:cNvSpPr>
          <p:nvPr/>
        </p:nvSpPr>
        <p:spPr bwMode="auto">
          <a:xfrm>
            <a:off x="57912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1" name="Line 137"/>
          <p:cNvSpPr>
            <a:spLocks noChangeShapeType="1"/>
          </p:cNvSpPr>
          <p:nvPr/>
        </p:nvSpPr>
        <p:spPr bwMode="auto">
          <a:xfrm>
            <a:off x="64008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2" name="Line 138"/>
          <p:cNvSpPr>
            <a:spLocks noChangeShapeType="1"/>
          </p:cNvSpPr>
          <p:nvPr/>
        </p:nvSpPr>
        <p:spPr bwMode="auto">
          <a:xfrm>
            <a:off x="70104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3" name="Line 139"/>
          <p:cNvSpPr>
            <a:spLocks noChangeShapeType="1"/>
          </p:cNvSpPr>
          <p:nvPr/>
        </p:nvSpPr>
        <p:spPr bwMode="auto">
          <a:xfrm>
            <a:off x="76200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2824" name="Group 140"/>
          <p:cNvGrpSpPr>
            <a:grpSpLocks/>
          </p:cNvGrpSpPr>
          <p:nvPr/>
        </p:nvGrpSpPr>
        <p:grpSpPr bwMode="auto">
          <a:xfrm>
            <a:off x="3124200" y="4267200"/>
            <a:ext cx="492125" cy="381000"/>
            <a:chOff x="2124" y="1296"/>
            <a:chExt cx="310" cy="240"/>
          </a:xfrm>
        </p:grpSpPr>
        <p:sp>
          <p:nvSpPr>
            <p:cNvPr id="32916" name="Rectangle 14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17" name="Text Box 14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25" name="Group 143"/>
          <p:cNvGrpSpPr>
            <a:grpSpLocks/>
          </p:cNvGrpSpPr>
          <p:nvPr/>
        </p:nvGrpSpPr>
        <p:grpSpPr bwMode="auto">
          <a:xfrm>
            <a:off x="3733800" y="4267200"/>
            <a:ext cx="492125" cy="381000"/>
            <a:chOff x="2124" y="1296"/>
            <a:chExt cx="310" cy="240"/>
          </a:xfrm>
        </p:grpSpPr>
        <p:sp>
          <p:nvSpPr>
            <p:cNvPr id="32914" name="Rectangle 14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15" name="Text Box 14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26" name="Group 146"/>
          <p:cNvGrpSpPr>
            <a:grpSpLocks/>
          </p:cNvGrpSpPr>
          <p:nvPr/>
        </p:nvGrpSpPr>
        <p:grpSpPr bwMode="auto">
          <a:xfrm>
            <a:off x="4343400" y="4267200"/>
            <a:ext cx="492125" cy="381000"/>
            <a:chOff x="2124" y="1296"/>
            <a:chExt cx="310" cy="240"/>
          </a:xfrm>
        </p:grpSpPr>
        <p:sp>
          <p:nvSpPr>
            <p:cNvPr id="32912" name="Rectangle 14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13" name="Text Box 14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27" name="Group 149"/>
          <p:cNvGrpSpPr>
            <a:grpSpLocks/>
          </p:cNvGrpSpPr>
          <p:nvPr/>
        </p:nvGrpSpPr>
        <p:grpSpPr bwMode="auto">
          <a:xfrm>
            <a:off x="4953000" y="4267200"/>
            <a:ext cx="492125" cy="381000"/>
            <a:chOff x="2124" y="1296"/>
            <a:chExt cx="310" cy="240"/>
          </a:xfrm>
        </p:grpSpPr>
        <p:sp>
          <p:nvSpPr>
            <p:cNvPr id="32910" name="Rectangle 15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11" name="Text Box 15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28" name="Group 152"/>
          <p:cNvGrpSpPr>
            <a:grpSpLocks/>
          </p:cNvGrpSpPr>
          <p:nvPr/>
        </p:nvGrpSpPr>
        <p:grpSpPr bwMode="auto">
          <a:xfrm>
            <a:off x="5562600" y="4267200"/>
            <a:ext cx="492125" cy="381000"/>
            <a:chOff x="2124" y="1296"/>
            <a:chExt cx="310" cy="240"/>
          </a:xfrm>
        </p:grpSpPr>
        <p:sp>
          <p:nvSpPr>
            <p:cNvPr id="32908" name="Rectangle 15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09" name="Text Box 15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29" name="Group 155"/>
          <p:cNvGrpSpPr>
            <a:grpSpLocks/>
          </p:cNvGrpSpPr>
          <p:nvPr/>
        </p:nvGrpSpPr>
        <p:grpSpPr bwMode="auto">
          <a:xfrm>
            <a:off x="6172200" y="4267200"/>
            <a:ext cx="492125" cy="381000"/>
            <a:chOff x="2124" y="1296"/>
            <a:chExt cx="310" cy="240"/>
          </a:xfrm>
        </p:grpSpPr>
        <p:sp>
          <p:nvSpPr>
            <p:cNvPr id="32906" name="Rectangle 15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07" name="Text Box 15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30" name="Group 158"/>
          <p:cNvGrpSpPr>
            <a:grpSpLocks/>
          </p:cNvGrpSpPr>
          <p:nvPr/>
        </p:nvGrpSpPr>
        <p:grpSpPr bwMode="auto">
          <a:xfrm>
            <a:off x="6781800" y="4267200"/>
            <a:ext cx="492125" cy="381000"/>
            <a:chOff x="2124" y="1296"/>
            <a:chExt cx="310" cy="240"/>
          </a:xfrm>
        </p:grpSpPr>
        <p:sp>
          <p:nvSpPr>
            <p:cNvPr id="32904" name="Rectangle 15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05" name="Text Box 16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2831" name="Group 161"/>
          <p:cNvGrpSpPr>
            <a:grpSpLocks/>
          </p:cNvGrpSpPr>
          <p:nvPr/>
        </p:nvGrpSpPr>
        <p:grpSpPr bwMode="auto">
          <a:xfrm>
            <a:off x="7391400" y="4267200"/>
            <a:ext cx="492125" cy="381000"/>
            <a:chOff x="2124" y="1296"/>
            <a:chExt cx="310" cy="240"/>
          </a:xfrm>
        </p:grpSpPr>
        <p:sp>
          <p:nvSpPr>
            <p:cNvPr id="32902" name="Rectangle 16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03" name="Text Box 16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2832" name="Line 164"/>
          <p:cNvSpPr>
            <a:spLocks noChangeShapeType="1"/>
          </p:cNvSpPr>
          <p:nvPr/>
        </p:nvSpPr>
        <p:spPr bwMode="auto">
          <a:xfrm>
            <a:off x="2514600" y="4114800"/>
            <a:ext cx="5562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3" name="Line 165"/>
          <p:cNvSpPr>
            <a:spLocks noChangeShapeType="1"/>
          </p:cNvSpPr>
          <p:nvPr/>
        </p:nvSpPr>
        <p:spPr bwMode="auto">
          <a:xfrm>
            <a:off x="33528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4" name="Line 166"/>
          <p:cNvSpPr>
            <a:spLocks noChangeShapeType="1"/>
          </p:cNvSpPr>
          <p:nvPr/>
        </p:nvSpPr>
        <p:spPr bwMode="auto">
          <a:xfrm>
            <a:off x="39624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5" name="Line 167"/>
          <p:cNvSpPr>
            <a:spLocks noChangeShapeType="1"/>
          </p:cNvSpPr>
          <p:nvPr/>
        </p:nvSpPr>
        <p:spPr bwMode="auto">
          <a:xfrm>
            <a:off x="45720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6" name="Line 168"/>
          <p:cNvSpPr>
            <a:spLocks noChangeShapeType="1"/>
          </p:cNvSpPr>
          <p:nvPr/>
        </p:nvSpPr>
        <p:spPr bwMode="auto">
          <a:xfrm>
            <a:off x="51816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7" name="Line 169"/>
          <p:cNvSpPr>
            <a:spLocks noChangeShapeType="1"/>
          </p:cNvSpPr>
          <p:nvPr/>
        </p:nvSpPr>
        <p:spPr bwMode="auto">
          <a:xfrm>
            <a:off x="57912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8" name="Line 170"/>
          <p:cNvSpPr>
            <a:spLocks noChangeShapeType="1"/>
          </p:cNvSpPr>
          <p:nvPr/>
        </p:nvSpPr>
        <p:spPr bwMode="auto">
          <a:xfrm>
            <a:off x="64008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39" name="Line 171"/>
          <p:cNvSpPr>
            <a:spLocks noChangeShapeType="1"/>
          </p:cNvSpPr>
          <p:nvPr/>
        </p:nvSpPr>
        <p:spPr bwMode="auto">
          <a:xfrm>
            <a:off x="70104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0" name="Line 172"/>
          <p:cNvSpPr>
            <a:spLocks noChangeShapeType="1"/>
          </p:cNvSpPr>
          <p:nvPr/>
        </p:nvSpPr>
        <p:spPr bwMode="auto">
          <a:xfrm>
            <a:off x="76200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1" name="Text Box 173"/>
          <p:cNvSpPr txBox="1">
            <a:spLocks noChangeArrowheads="1"/>
          </p:cNvSpPr>
          <p:nvPr/>
        </p:nvSpPr>
        <p:spPr bwMode="auto">
          <a:xfrm>
            <a:off x="2209800" y="18621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0</a:t>
            </a:r>
          </a:p>
        </p:txBody>
      </p:sp>
      <p:sp>
        <p:nvSpPr>
          <p:cNvPr id="32842" name="Text Box 174"/>
          <p:cNvSpPr txBox="1">
            <a:spLocks noChangeArrowheads="1"/>
          </p:cNvSpPr>
          <p:nvPr/>
        </p:nvSpPr>
        <p:spPr bwMode="auto">
          <a:xfrm>
            <a:off x="2209800" y="25908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1</a:t>
            </a:r>
          </a:p>
        </p:txBody>
      </p:sp>
      <p:sp>
        <p:nvSpPr>
          <p:cNvPr id="32843" name="Text Box 175"/>
          <p:cNvSpPr txBox="1">
            <a:spLocks noChangeArrowheads="1"/>
          </p:cNvSpPr>
          <p:nvPr/>
        </p:nvSpPr>
        <p:spPr bwMode="auto">
          <a:xfrm>
            <a:off x="2209800" y="32908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2</a:t>
            </a:r>
          </a:p>
        </p:txBody>
      </p:sp>
      <p:sp>
        <p:nvSpPr>
          <p:cNvPr id="32844" name="Text Box 176"/>
          <p:cNvSpPr txBox="1">
            <a:spLocks noChangeArrowheads="1"/>
          </p:cNvSpPr>
          <p:nvPr/>
        </p:nvSpPr>
        <p:spPr bwMode="auto">
          <a:xfrm>
            <a:off x="2209800" y="39766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a:t>
            </a:r>
          </a:p>
        </p:txBody>
      </p:sp>
      <p:sp>
        <p:nvSpPr>
          <p:cNvPr id="32845" name="Line 177"/>
          <p:cNvSpPr>
            <a:spLocks noChangeShapeType="1"/>
          </p:cNvSpPr>
          <p:nvPr/>
        </p:nvSpPr>
        <p:spPr bwMode="auto">
          <a:xfrm>
            <a:off x="3019425"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6" name="Line 179"/>
          <p:cNvSpPr>
            <a:spLocks noChangeShapeType="1"/>
          </p:cNvSpPr>
          <p:nvPr/>
        </p:nvSpPr>
        <p:spPr bwMode="auto">
          <a:xfrm flipH="1">
            <a:off x="3019425"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7" name="Line 180"/>
          <p:cNvSpPr>
            <a:spLocks noChangeShapeType="1"/>
          </p:cNvSpPr>
          <p:nvPr/>
        </p:nvSpPr>
        <p:spPr bwMode="auto">
          <a:xfrm flipH="1">
            <a:off x="3019425"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8" name="Line 181"/>
          <p:cNvSpPr>
            <a:spLocks noChangeShapeType="1"/>
          </p:cNvSpPr>
          <p:nvPr/>
        </p:nvSpPr>
        <p:spPr bwMode="auto">
          <a:xfrm flipH="1">
            <a:off x="3019425" y="31242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9" name="Line 182"/>
          <p:cNvSpPr>
            <a:spLocks noChangeShapeType="1"/>
          </p:cNvSpPr>
          <p:nvPr/>
        </p:nvSpPr>
        <p:spPr bwMode="auto">
          <a:xfrm flipH="1">
            <a:off x="3019425"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0" name="Line 183"/>
          <p:cNvSpPr>
            <a:spLocks noChangeShapeType="1"/>
          </p:cNvSpPr>
          <p:nvPr/>
        </p:nvSpPr>
        <p:spPr bwMode="auto">
          <a:xfrm>
            <a:off x="3629025"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1" name="Line 184"/>
          <p:cNvSpPr>
            <a:spLocks noChangeShapeType="1"/>
          </p:cNvSpPr>
          <p:nvPr/>
        </p:nvSpPr>
        <p:spPr bwMode="auto">
          <a:xfrm flipH="1">
            <a:off x="3629025"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2" name="Line 185"/>
          <p:cNvSpPr>
            <a:spLocks noChangeShapeType="1"/>
          </p:cNvSpPr>
          <p:nvPr/>
        </p:nvSpPr>
        <p:spPr bwMode="auto">
          <a:xfrm flipH="1">
            <a:off x="3629025"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3" name="Line 186"/>
          <p:cNvSpPr>
            <a:spLocks noChangeShapeType="1"/>
          </p:cNvSpPr>
          <p:nvPr/>
        </p:nvSpPr>
        <p:spPr bwMode="auto">
          <a:xfrm flipH="1">
            <a:off x="3629025" y="31242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4" name="Line 187"/>
          <p:cNvSpPr>
            <a:spLocks noChangeShapeType="1"/>
          </p:cNvSpPr>
          <p:nvPr/>
        </p:nvSpPr>
        <p:spPr bwMode="auto">
          <a:xfrm flipH="1">
            <a:off x="3629025"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5" name="Line 188"/>
          <p:cNvSpPr>
            <a:spLocks noChangeShapeType="1"/>
          </p:cNvSpPr>
          <p:nvPr/>
        </p:nvSpPr>
        <p:spPr bwMode="auto">
          <a:xfrm>
            <a:off x="4248150" y="2428875"/>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6" name="Line 189"/>
          <p:cNvSpPr>
            <a:spLocks noChangeShapeType="1"/>
          </p:cNvSpPr>
          <p:nvPr/>
        </p:nvSpPr>
        <p:spPr bwMode="auto">
          <a:xfrm flipH="1">
            <a:off x="4248150" y="4486275"/>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7" name="Line 190"/>
          <p:cNvSpPr>
            <a:spLocks noChangeShapeType="1"/>
          </p:cNvSpPr>
          <p:nvPr/>
        </p:nvSpPr>
        <p:spPr bwMode="auto">
          <a:xfrm flipH="1">
            <a:off x="4248150" y="3800475"/>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8" name="Line 191"/>
          <p:cNvSpPr>
            <a:spLocks noChangeShapeType="1"/>
          </p:cNvSpPr>
          <p:nvPr/>
        </p:nvSpPr>
        <p:spPr bwMode="auto">
          <a:xfrm flipH="1">
            <a:off x="4248150" y="3114675"/>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59" name="Line 192"/>
          <p:cNvSpPr>
            <a:spLocks noChangeShapeType="1"/>
          </p:cNvSpPr>
          <p:nvPr/>
        </p:nvSpPr>
        <p:spPr bwMode="auto">
          <a:xfrm flipH="1">
            <a:off x="4248150" y="2428875"/>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0" name="Line 193"/>
          <p:cNvSpPr>
            <a:spLocks noChangeShapeType="1"/>
          </p:cNvSpPr>
          <p:nvPr/>
        </p:nvSpPr>
        <p:spPr bwMode="auto">
          <a:xfrm>
            <a:off x="4857750"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1" name="Line 194"/>
          <p:cNvSpPr>
            <a:spLocks noChangeShapeType="1"/>
          </p:cNvSpPr>
          <p:nvPr/>
        </p:nvSpPr>
        <p:spPr bwMode="auto">
          <a:xfrm flipH="1">
            <a:off x="4857750"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2" name="Line 195"/>
          <p:cNvSpPr>
            <a:spLocks noChangeShapeType="1"/>
          </p:cNvSpPr>
          <p:nvPr/>
        </p:nvSpPr>
        <p:spPr bwMode="auto">
          <a:xfrm flipH="1">
            <a:off x="4857750"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3" name="Line 196"/>
          <p:cNvSpPr>
            <a:spLocks noChangeShapeType="1"/>
          </p:cNvSpPr>
          <p:nvPr/>
        </p:nvSpPr>
        <p:spPr bwMode="auto">
          <a:xfrm flipH="1">
            <a:off x="4857750" y="31242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4" name="Line 197"/>
          <p:cNvSpPr>
            <a:spLocks noChangeShapeType="1"/>
          </p:cNvSpPr>
          <p:nvPr/>
        </p:nvSpPr>
        <p:spPr bwMode="auto">
          <a:xfrm flipH="1">
            <a:off x="4857750"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5" name="Line 198"/>
          <p:cNvSpPr>
            <a:spLocks noChangeShapeType="1"/>
          </p:cNvSpPr>
          <p:nvPr/>
        </p:nvSpPr>
        <p:spPr bwMode="auto">
          <a:xfrm>
            <a:off x="5467350"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6" name="Line 199"/>
          <p:cNvSpPr>
            <a:spLocks noChangeShapeType="1"/>
          </p:cNvSpPr>
          <p:nvPr/>
        </p:nvSpPr>
        <p:spPr bwMode="auto">
          <a:xfrm flipH="1">
            <a:off x="5467350"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7" name="Line 200"/>
          <p:cNvSpPr>
            <a:spLocks noChangeShapeType="1"/>
          </p:cNvSpPr>
          <p:nvPr/>
        </p:nvSpPr>
        <p:spPr bwMode="auto">
          <a:xfrm flipH="1">
            <a:off x="5467350"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8" name="Line 201"/>
          <p:cNvSpPr>
            <a:spLocks noChangeShapeType="1"/>
          </p:cNvSpPr>
          <p:nvPr/>
        </p:nvSpPr>
        <p:spPr bwMode="auto">
          <a:xfrm flipH="1">
            <a:off x="5467350" y="31242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69" name="Line 202"/>
          <p:cNvSpPr>
            <a:spLocks noChangeShapeType="1"/>
          </p:cNvSpPr>
          <p:nvPr/>
        </p:nvSpPr>
        <p:spPr bwMode="auto">
          <a:xfrm flipH="1">
            <a:off x="5467350"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0" name="Line 203"/>
          <p:cNvSpPr>
            <a:spLocks noChangeShapeType="1"/>
          </p:cNvSpPr>
          <p:nvPr/>
        </p:nvSpPr>
        <p:spPr bwMode="auto">
          <a:xfrm>
            <a:off x="6076950"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1" name="Line 204"/>
          <p:cNvSpPr>
            <a:spLocks noChangeShapeType="1"/>
          </p:cNvSpPr>
          <p:nvPr/>
        </p:nvSpPr>
        <p:spPr bwMode="auto">
          <a:xfrm flipH="1">
            <a:off x="6076950"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2" name="Line 205"/>
          <p:cNvSpPr>
            <a:spLocks noChangeShapeType="1"/>
          </p:cNvSpPr>
          <p:nvPr/>
        </p:nvSpPr>
        <p:spPr bwMode="auto">
          <a:xfrm flipH="1">
            <a:off x="6076950"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3" name="Line 206"/>
          <p:cNvSpPr>
            <a:spLocks noChangeShapeType="1"/>
          </p:cNvSpPr>
          <p:nvPr/>
        </p:nvSpPr>
        <p:spPr bwMode="auto">
          <a:xfrm flipH="1">
            <a:off x="6076950" y="31242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4" name="Line 207"/>
          <p:cNvSpPr>
            <a:spLocks noChangeShapeType="1"/>
          </p:cNvSpPr>
          <p:nvPr/>
        </p:nvSpPr>
        <p:spPr bwMode="auto">
          <a:xfrm flipH="1">
            <a:off x="6076950"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5" name="Line 208"/>
          <p:cNvSpPr>
            <a:spLocks noChangeShapeType="1"/>
          </p:cNvSpPr>
          <p:nvPr/>
        </p:nvSpPr>
        <p:spPr bwMode="auto">
          <a:xfrm>
            <a:off x="6686550"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6" name="Line 209"/>
          <p:cNvSpPr>
            <a:spLocks noChangeShapeType="1"/>
          </p:cNvSpPr>
          <p:nvPr/>
        </p:nvSpPr>
        <p:spPr bwMode="auto">
          <a:xfrm flipH="1">
            <a:off x="6686550"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7" name="Line 210"/>
          <p:cNvSpPr>
            <a:spLocks noChangeShapeType="1"/>
          </p:cNvSpPr>
          <p:nvPr/>
        </p:nvSpPr>
        <p:spPr bwMode="auto">
          <a:xfrm flipH="1">
            <a:off x="6686550"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8" name="Line 211"/>
          <p:cNvSpPr>
            <a:spLocks noChangeShapeType="1"/>
          </p:cNvSpPr>
          <p:nvPr/>
        </p:nvSpPr>
        <p:spPr bwMode="auto">
          <a:xfrm flipH="1">
            <a:off x="6686550" y="31242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79" name="Line 212"/>
          <p:cNvSpPr>
            <a:spLocks noChangeShapeType="1"/>
          </p:cNvSpPr>
          <p:nvPr/>
        </p:nvSpPr>
        <p:spPr bwMode="auto">
          <a:xfrm flipH="1">
            <a:off x="6686550"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80" name="Line 213"/>
          <p:cNvSpPr>
            <a:spLocks noChangeShapeType="1"/>
          </p:cNvSpPr>
          <p:nvPr/>
        </p:nvSpPr>
        <p:spPr bwMode="auto">
          <a:xfrm>
            <a:off x="7286625"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81" name="Line 214"/>
          <p:cNvSpPr>
            <a:spLocks noChangeShapeType="1"/>
          </p:cNvSpPr>
          <p:nvPr/>
        </p:nvSpPr>
        <p:spPr bwMode="auto">
          <a:xfrm flipH="1">
            <a:off x="7286625"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82" name="Line 215"/>
          <p:cNvSpPr>
            <a:spLocks noChangeShapeType="1"/>
          </p:cNvSpPr>
          <p:nvPr/>
        </p:nvSpPr>
        <p:spPr bwMode="auto">
          <a:xfrm flipH="1">
            <a:off x="7286625"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83" name="Line 216"/>
          <p:cNvSpPr>
            <a:spLocks noChangeShapeType="1"/>
          </p:cNvSpPr>
          <p:nvPr/>
        </p:nvSpPr>
        <p:spPr bwMode="auto">
          <a:xfrm flipH="1">
            <a:off x="7286625" y="31242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84" name="Line 217"/>
          <p:cNvSpPr>
            <a:spLocks noChangeShapeType="1"/>
          </p:cNvSpPr>
          <p:nvPr/>
        </p:nvSpPr>
        <p:spPr bwMode="auto">
          <a:xfrm flipH="1">
            <a:off x="7286625"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85" name="Text Box 218"/>
          <p:cNvSpPr txBox="1">
            <a:spLocks noChangeArrowheads="1"/>
          </p:cNvSpPr>
          <p:nvPr/>
        </p:nvSpPr>
        <p:spPr bwMode="auto">
          <a:xfrm>
            <a:off x="2819400" y="5214938"/>
            <a:ext cx="465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D7</a:t>
            </a:r>
          </a:p>
        </p:txBody>
      </p:sp>
      <p:sp>
        <p:nvSpPr>
          <p:cNvPr id="32886" name="Text Box 219"/>
          <p:cNvSpPr txBox="1">
            <a:spLocks noChangeArrowheads="1"/>
          </p:cNvSpPr>
          <p:nvPr/>
        </p:nvSpPr>
        <p:spPr bwMode="auto">
          <a:xfrm>
            <a:off x="3421063" y="521017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D6</a:t>
            </a:r>
          </a:p>
        </p:txBody>
      </p:sp>
      <p:sp>
        <p:nvSpPr>
          <p:cNvPr id="32887" name="Text Box 220"/>
          <p:cNvSpPr txBox="1">
            <a:spLocks noChangeArrowheads="1"/>
          </p:cNvSpPr>
          <p:nvPr/>
        </p:nvSpPr>
        <p:spPr bwMode="auto">
          <a:xfrm>
            <a:off x="4038600" y="5214938"/>
            <a:ext cx="465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D5</a:t>
            </a:r>
          </a:p>
        </p:txBody>
      </p:sp>
      <p:sp>
        <p:nvSpPr>
          <p:cNvPr id="32888" name="Text Box 221"/>
          <p:cNvSpPr txBox="1">
            <a:spLocks noChangeArrowheads="1"/>
          </p:cNvSpPr>
          <p:nvPr/>
        </p:nvSpPr>
        <p:spPr bwMode="auto">
          <a:xfrm>
            <a:off x="4640263" y="521017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D4</a:t>
            </a:r>
          </a:p>
        </p:txBody>
      </p:sp>
      <p:sp>
        <p:nvSpPr>
          <p:cNvPr id="32889" name="Text Box 222"/>
          <p:cNvSpPr txBox="1">
            <a:spLocks noChangeArrowheads="1"/>
          </p:cNvSpPr>
          <p:nvPr/>
        </p:nvSpPr>
        <p:spPr bwMode="auto">
          <a:xfrm>
            <a:off x="5257800" y="5214938"/>
            <a:ext cx="465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D3</a:t>
            </a:r>
          </a:p>
        </p:txBody>
      </p:sp>
      <p:sp>
        <p:nvSpPr>
          <p:cNvPr id="32890" name="Text Box 223"/>
          <p:cNvSpPr txBox="1">
            <a:spLocks noChangeArrowheads="1"/>
          </p:cNvSpPr>
          <p:nvPr/>
        </p:nvSpPr>
        <p:spPr bwMode="auto">
          <a:xfrm>
            <a:off x="5859463" y="521017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D2</a:t>
            </a:r>
          </a:p>
        </p:txBody>
      </p:sp>
      <p:sp>
        <p:nvSpPr>
          <p:cNvPr id="32891" name="Text Box 224"/>
          <p:cNvSpPr txBox="1">
            <a:spLocks noChangeArrowheads="1"/>
          </p:cNvSpPr>
          <p:nvPr/>
        </p:nvSpPr>
        <p:spPr bwMode="auto">
          <a:xfrm>
            <a:off x="6477000" y="5214938"/>
            <a:ext cx="465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D1</a:t>
            </a:r>
          </a:p>
        </p:txBody>
      </p:sp>
      <p:sp>
        <p:nvSpPr>
          <p:cNvPr id="32892" name="Text Box 225"/>
          <p:cNvSpPr txBox="1">
            <a:spLocks noChangeArrowheads="1"/>
          </p:cNvSpPr>
          <p:nvPr/>
        </p:nvSpPr>
        <p:spPr bwMode="auto">
          <a:xfrm>
            <a:off x="7078663" y="521017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D0</a:t>
            </a:r>
          </a:p>
        </p:txBody>
      </p:sp>
      <p:sp>
        <p:nvSpPr>
          <p:cNvPr id="182498" name="Text Box 226"/>
          <p:cNvSpPr txBox="1">
            <a:spLocks noChangeArrowheads="1"/>
          </p:cNvSpPr>
          <p:nvPr/>
        </p:nvSpPr>
        <p:spPr bwMode="auto">
          <a:xfrm>
            <a:off x="4343400" y="1219200"/>
            <a:ext cx="1677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solidFill>
                  <a:srgbClr val="0000FF"/>
                </a:solidFill>
                <a:effectLst>
                  <a:outerShdw blurRad="38100" dist="38100" dir="2700000" algn="tl">
                    <a:srgbClr val="C0C0C0"/>
                  </a:outerShdw>
                </a:effectLst>
                <a:latin typeface="Tahoma" pitchFamily="34" charset="0"/>
              </a:rPr>
              <a:t>4x8  Memory</a:t>
            </a:r>
          </a:p>
        </p:txBody>
      </p:sp>
      <p:sp>
        <p:nvSpPr>
          <p:cNvPr id="182499" name="Text Box 227"/>
          <p:cNvSpPr txBox="1">
            <a:spLocks noChangeArrowheads="1"/>
          </p:cNvSpPr>
          <p:nvPr/>
        </p:nvSpPr>
        <p:spPr bwMode="auto">
          <a:xfrm>
            <a:off x="1143000" y="1598613"/>
            <a:ext cx="10191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latin typeface="Tahoma" pitchFamily="34" charset="0"/>
              </a:rPr>
              <a:t>2-to-4</a:t>
            </a:r>
          </a:p>
          <a:p>
            <a:pPr>
              <a:defRPr/>
            </a:pPr>
            <a:endParaRPr lang="en-US">
              <a:effectLst>
                <a:outerShdw blurRad="38100" dist="38100" dir="2700000" algn="tl">
                  <a:srgbClr val="C0C0C0"/>
                </a:outerShdw>
              </a:effectLst>
              <a:latin typeface="Tahoma" pitchFamily="34" charset="0"/>
            </a:endParaRPr>
          </a:p>
          <a:p>
            <a:pPr>
              <a:defRPr/>
            </a:pPr>
            <a:r>
              <a:rPr lang="en-US">
                <a:effectLst>
                  <a:outerShdw blurRad="38100" dist="38100" dir="2700000" algn="tl">
                    <a:srgbClr val="C0C0C0"/>
                  </a:outerShdw>
                </a:effectLst>
                <a:latin typeface="Tahoma" pitchFamily="34" charset="0"/>
              </a:rPr>
              <a:t>Decoder</a:t>
            </a:r>
          </a:p>
        </p:txBody>
      </p:sp>
      <p:sp>
        <p:nvSpPr>
          <p:cNvPr id="32895" name="Line 228"/>
          <p:cNvSpPr>
            <a:spLocks noChangeShapeType="1"/>
          </p:cNvSpPr>
          <p:nvPr/>
        </p:nvSpPr>
        <p:spPr bwMode="auto">
          <a:xfrm>
            <a:off x="609600" y="2819400"/>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96" name="Line 229"/>
          <p:cNvSpPr>
            <a:spLocks noChangeShapeType="1"/>
          </p:cNvSpPr>
          <p:nvPr/>
        </p:nvSpPr>
        <p:spPr bwMode="auto">
          <a:xfrm>
            <a:off x="609600" y="4038600"/>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97" name="Text Box 230"/>
          <p:cNvSpPr txBox="1">
            <a:spLocks noChangeArrowheads="1"/>
          </p:cNvSpPr>
          <p:nvPr/>
        </p:nvSpPr>
        <p:spPr bwMode="auto">
          <a:xfrm>
            <a:off x="239713" y="2547938"/>
            <a:ext cx="446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sp>
        <p:nvSpPr>
          <p:cNvPr id="32898" name="Text Box 231"/>
          <p:cNvSpPr txBox="1">
            <a:spLocks noChangeArrowheads="1"/>
          </p:cNvSpPr>
          <p:nvPr/>
        </p:nvSpPr>
        <p:spPr bwMode="auto">
          <a:xfrm>
            <a:off x="239713" y="373380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a:t>
            </a:r>
          </a:p>
        </p:txBody>
      </p:sp>
      <p:sp>
        <p:nvSpPr>
          <p:cNvPr id="32899" name="Line 232"/>
          <p:cNvSpPr>
            <a:spLocks noChangeShapeType="1"/>
          </p:cNvSpPr>
          <p:nvPr/>
        </p:nvSpPr>
        <p:spPr bwMode="auto">
          <a:xfrm>
            <a:off x="1676400" y="4800600"/>
            <a:ext cx="0" cy="457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900" name="Text Box 233"/>
          <p:cNvSpPr txBox="1">
            <a:spLocks noChangeArrowheads="1"/>
          </p:cNvSpPr>
          <p:nvPr/>
        </p:nvSpPr>
        <p:spPr bwMode="auto">
          <a:xfrm>
            <a:off x="1431925" y="445293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sp>
        <p:nvSpPr>
          <p:cNvPr id="32901" name="Text Box 235"/>
          <p:cNvSpPr txBox="1">
            <a:spLocks noChangeArrowheads="1"/>
          </p:cNvSpPr>
          <p:nvPr/>
        </p:nvSpPr>
        <p:spPr bwMode="auto">
          <a:xfrm>
            <a:off x="1347788" y="5149850"/>
            <a:ext cx="7858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Chip</a:t>
            </a:r>
          </a:p>
          <a:p>
            <a:pPr algn="l" eaLnBrk="1" hangingPunct="1"/>
            <a:r>
              <a:rPr lang="en-US">
                <a:latin typeface="Tahoma" pitchFamily="34" charset="0"/>
              </a:rPr>
              <a:t>Select</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2"/>
          <p:cNvSpPr>
            <a:spLocks noGrp="1"/>
          </p:cNvSpPr>
          <p:nvPr>
            <p:ph type="sldNum" sz="quarter" idx="4294967295"/>
          </p:nvPr>
        </p:nvSpPr>
        <p:spPr bwMode="auto">
          <a:xfrm>
            <a:off x="8291513" y="6616700"/>
            <a:ext cx="606425" cy="15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AC6597A-0ACD-4B2E-92B7-D1BA593C3632}" type="slidenum">
              <a:rPr lang="zh-TW" altLang="en-US">
                <a:ea typeface="PMingLiU" pitchFamily="18" charset="-120"/>
              </a:rPr>
              <a:pPr eaLnBrk="1" hangingPunct="1"/>
              <a:t>25</a:t>
            </a:fld>
            <a:endParaRPr lang="en-US" altLang="zh-TW">
              <a:ea typeface="PMingLiU" pitchFamily="18" charset="-120"/>
            </a:endParaRPr>
          </a:p>
        </p:txBody>
      </p:sp>
      <p:sp>
        <p:nvSpPr>
          <p:cNvPr id="33795" name="Rectangle 2"/>
          <p:cNvSpPr>
            <a:spLocks noGrp="1" noChangeArrowheads="1"/>
          </p:cNvSpPr>
          <p:nvPr>
            <p:ph type="title"/>
          </p:nvPr>
        </p:nvSpPr>
        <p:spPr/>
        <p:txBody>
          <a:bodyPr/>
          <a:lstStyle/>
          <a:p>
            <a:pPr eaLnBrk="1" hangingPunct="1"/>
            <a:r>
              <a:rPr lang="en-US" smtClean="0"/>
              <a:t>How to Address Memory</a:t>
            </a:r>
          </a:p>
        </p:txBody>
      </p:sp>
      <p:sp>
        <p:nvSpPr>
          <p:cNvPr id="33796" name="Rectangle 3"/>
          <p:cNvSpPr>
            <a:spLocks noChangeArrowheads="1"/>
          </p:cNvSpPr>
          <p:nvPr/>
        </p:nvSpPr>
        <p:spPr bwMode="auto">
          <a:xfrm>
            <a:off x="914400" y="1600200"/>
            <a:ext cx="1600200" cy="3200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797" name="Group 4"/>
          <p:cNvGrpSpPr>
            <a:grpSpLocks/>
          </p:cNvGrpSpPr>
          <p:nvPr/>
        </p:nvGrpSpPr>
        <p:grpSpPr bwMode="auto">
          <a:xfrm>
            <a:off x="3124200" y="2209800"/>
            <a:ext cx="492125" cy="381000"/>
            <a:chOff x="2124" y="1296"/>
            <a:chExt cx="310" cy="240"/>
          </a:xfrm>
        </p:grpSpPr>
        <p:sp>
          <p:nvSpPr>
            <p:cNvPr id="33989" name="Rectangle 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90" name="Text Box 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798" name="Group 7"/>
          <p:cNvGrpSpPr>
            <a:grpSpLocks/>
          </p:cNvGrpSpPr>
          <p:nvPr/>
        </p:nvGrpSpPr>
        <p:grpSpPr bwMode="auto">
          <a:xfrm>
            <a:off x="3733800" y="2209800"/>
            <a:ext cx="492125" cy="381000"/>
            <a:chOff x="2124" y="1296"/>
            <a:chExt cx="310" cy="240"/>
          </a:xfrm>
        </p:grpSpPr>
        <p:sp>
          <p:nvSpPr>
            <p:cNvPr id="33987" name="Rectangle 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88" name="Text Box 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799" name="Group 10"/>
          <p:cNvGrpSpPr>
            <a:grpSpLocks/>
          </p:cNvGrpSpPr>
          <p:nvPr/>
        </p:nvGrpSpPr>
        <p:grpSpPr bwMode="auto">
          <a:xfrm>
            <a:off x="4343400" y="2209800"/>
            <a:ext cx="492125" cy="381000"/>
            <a:chOff x="2124" y="1296"/>
            <a:chExt cx="310" cy="240"/>
          </a:xfrm>
        </p:grpSpPr>
        <p:sp>
          <p:nvSpPr>
            <p:cNvPr id="33985" name="Rectangle 1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86" name="Text Box 1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00" name="Group 13"/>
          <p:cNvGrpSpPr>
            <a:grpSpLocks/>
          </p:cNvGrpSpPr>
          <p:nvPr/>
        </p:nvGrpSpPr>
        <p:grpSpPr bwMode="auto">
          <a:xfrm>
            <a:off x="4953000" y="2209800"/>
            <a:ext cx="492125" cy="381000"/>
            <a:chOff x="2124" y="1296"/>
            <a:chExt cx="310" cy="240"/>
          </a:xfrm>
        </p:grpSpPr>
        <p:sp>
          <p:nvSpPr>
            <p:cNvPr id="33983" name="Rectangle 1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84" name="Text Box 1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01" name="Group 16"/>
          <p:cNvGrpSpPr>
            <a:grpSpLocks/>
          </p:cNvGrpSpPr>
          <p:nvPr/>
        </p:nvGrpSpPr>
        <p:grpSpPr bwMode="auto">
          <a:xfrm>
            <a:off x="5562600" y="2209800"/>
            <a:ext cx="492125" cy="381000"/>
            <a:chOff x="2124" y="1296"/>
            <a:chExt cx="310" cy="240"/>
          </a:xfrm>
        </p:grpSpPr>
        <p:sp>
          <p:nvSpPr>
            <p:cNvPr id="33981" name="Rectangle 1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82" name="Text Box 1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02" name="Group 19"/>
          <p:cNvGrpSpPr>
            <a:grpSpLocks/>
          </p:cNvGrpSpPr>
          <p:nvPr/>
        </p:nvGrpSpPr>
        <p:grpSpPr bwMode="auto">
          <a:xfrm>
            <a:off x="6172200" y="2209800"/>
            <a:ext cx="492125" cy="381000"/>
            <a:chOff x="2124" y="1296"/>
            <a:chExt cx="310" cy="240"/>
          </a:xfrm>
        </p:grpSpPr>
        <p:sp>
          <p:nvSpPr>
            <p:cNvPr id="33979" name="Rectangle 2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80" name="Text Box 2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03" name="Group 22"/>
          <p:cNvGrpSpPr>
            <a:grpSpLocks/>
          </p:cNvGrpSpPr>
          <p:nvPr/>
        </p:nvGrpSpPr>
        <p:grpSpPr bwMode="auto">
          <a:xfrm>
            <a:off x="6781800" y="2209800"/>
            <a:ext cx="492125" cy="381000"/>
            <a:chOff x="2124" y="1296"/>
            <a:chExt cx="310" cy="240"/>
          </a:xfrm>
        </p:grpSpPr>
        <p:sp>
          <p:nvSpPr>
            <p:cNvPr id="33977" name="Rectangle 2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78" name="Text Box 2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04" name="Group 25"/>
          <p:cNvGrpSpPr>
            <a:grpSpLocks/>
          </p:cNvGrpSpPr>
          <p:nvPr/>
        </p:nvGrpSpPr>
        <p:grpSpPr bwMode="auto">
          <a:xfrm>
            <a:off x="7391400" y="2209800"/>
            <a:ext cx="492125" cy="381000"/>
            <a:chOff x="2124" y="1296"/>
            <a:chExt cx="310" cy="240"/>
          </a:xfrm>
        </p:grpSpPr>
        <p:sp>
          <p:nvSpPr>
            <p:cNvPr id="33975" name="Rectangle 2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76" name="Text Box 2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3805" name="Line 28"/>
          <p:cNvSpPr>
            <a:spLocks noChangeShapeType="1"/>
          </p:cNvSpPr>
          <p:nvPr/>
        </p:nvSpPr>
        <p:spPr bwMode="auto">
          <a:xfrm>
            <a:off x="2514600" y="2057400"/>
            <a:ext cx="5562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6" name="Line 29"/>
          <p:cNvSpPr>
            <a:spLocks noChangeShapeType="1"/>
          </p:cNvSpPr>
          <p:nvPr/>
        </p:nvSpPr>
        <p:spPr bwMode="auto">
          <a:xfrm>
            <a:off x="33528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30"/>
          <p:cNvSpPr>
            <a:spLocks noChangeShapeType="1"/>
          </p:cNvSpPr>
          <p:nvPr/>
        </p:nvSpPr>
        <p:spPr bwMode="auto">
          <a:xfrm>
            <a:off x="39624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8" name="Line 31"/>
          <p:cNvSpPr>
            <a:spLocks noChangeShapeType="1"/>
          </p:cNvSpPr>
          <p:nvPr/>
        </p:nvSpPr>
        <p:spPr bwMode="auto">
          <a:xfrm>
            <a:off x="45720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9" name="Line 32"/>
          <p:cNvSpPr>
            <a:spLocks noChangeShapeType="1"/>
          </p:cNvSpPr>
          <p:nvPr/>
        </p:nvSpPr>
        <p:spPr bwMode="auto">
          <a:xfrm>
            <a:off x="51816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0" name="Line 33"/>
          <p:cNvSpPr>
            <a:spLocks noChangeShapeType="1"/>
          </p:cNvSpPr>
          <p:nvPr/>
        </p:nvSpPr>
        <p:spPr bwMode="auto">
          <a:xfrm>
            <a:off x="57912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Line 34"/>
          <p:cNvSpPr>
            <a:spLocks noChangeShapeType="1"/>
          </p:cNvSpPr>
          <p:nvPr/>
        </p:nvSpPr>
        <p:spPr bwMode="auto">
          <a:xfrm>
            <a:off x="64008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2" name="Line 35"/>
          <p:cNvSpPr>
            <a:spLocks noChangeShapeType="1"/>
          </p:cNvSpPr>
          <p:nvPr/>
        </p:nvSpPr>
        <p:spPr bwMode="auto">
          <a:xfrm>
            <a:off x="70104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3" name="Line 36"/>
          <p:cNvSpPr>
            <a:spLocks noChangeShapeType="1"/>
          </p:cNvSpPr>
          <p:nvPr/>
        </p:nvSpPr>
        <p:spPr bwMode="auto">
          <a:xfrm>
            <a:off x="7620000" y="20574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4" name="Rectangle 38"/>
          <p:cNvSpPr>
            <a:spLocks noChangeArrowheads="1"/>
          </p:cNvSpPr>
          <p:nvPr/>
        </p:nvSpPr>
        <p:spPr bwMode="auto">
          <a:xfrm>
            <a:off x="3181350" y="2895600"/>
            <a:ext cx="381000" cy="381000"/>
          </a:xfrm>
          <a:prstGeom prst="rect">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Tahoma" pitchFamily="34" charset="0"/>
            </a:endParaRPr>
          </a:p>
        </p:txBody>
      </p:sp>
      <p:sp>
        <p:nvSpPr>
          <p:cNvPr id="33815" name="Text Box 39"/>
          <p:cNvSpPr txBox="1">
            <a:spLocks noChangeArrowheads="1"/>
          </p:cNvSpPr>
          <p:nvPr/>
        </p:nvSpPr>
        <p:spPr bwMode="auto">
          <a:xfrm>
            <a:off x="3124200" y="29559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solidFill>
                  <a:schemeClr val="bg1"/>
                </a:solidFill>
                <a:latin typeface="Tahoma" pitchFamily="34" charset="0"/>
              </a:rPr>
              <a:t>1-bit</a:t>
            </a:r>
          </a:p>
        </p:txBody>
      </p:sp>
      <p:sp>
        <p:nvSpPr>
          <p:cNvPr id="33816" name="Rectangle 41"/>
          <p:cNvSpPr>
            <a:spLocks noChangeArrowheads="1"/>
          </p:cNvSpPr>
          <p:nvPr/>
        </p:nvSpPr>
        <p:spPr bwMode="auto">
          <a:xfrm>
            <a:off x="3790950" y="2895600"/>
            <a:ext cx="381000" cy="381000"/>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Text Box 42"/>
          <p:cNvSpPr txBox="1">
            <a:spLocks noChangeArrowheads="1"/>
          </p:cNvSpPr>
          <p:nvPr/>
        </p:nvSpPr>
        <p:spPr bwMode="auto">
          <a:xfrm>
            <a:off x="3733800" y="29559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solidFill>
                  <a:schemeClr val="bg1"/>
                </a:solidFill>
                <a:latin typeface="Tahoma" pitchFamily="34" charset="0"/>
              </a:rPr>
              <a:t>1-bit</a:t>
            </a:r>
          </a:p>
        </p:txBody>
      </p:sp>
      <p:sp>
        <p:nvSpPr>
          <p:cNvPr id="33818" name="Rectangle 44"/>
          <p:cNvSpPr>
            <a:spLocks noChangeArrowheads="1"/>
          </p:cNvSpPr>
          <p:nvPr/>
        </p:nvSpPr>
        <p:spPr bwMode="auto">
          <a:xfrm>
            <a:off x="4400550" y="2895600"/>
            <a:ext cx="381000" cy="381000"/>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9" name="Text Box 45"/>
          <p:cNvSpPr txBox="1">
            <a:spLocks noChangeArrowheads="1"/>
          </p:cNvSpPr>
          <p:nvPr/>
        </p:nvSpPr>
        <p:spPr bwMode="auto">
          <a:xfrm>
            <a:off x="4343400" y="29559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solidFill>
                  <a:schemeClr val="bg1"/>
                </a:solidFill>
                <a:latin typeface="Tahoma" pitchFamily="34" charset="0"/>
              </a:rPr>
              <a:t>1-bit</a:t>
            </a:r>
          </a:p>
        </p:txBody>
      </p:sp>
      <p:sp>
        <p:nvSpPr>
          <p:cNvPr id="33820" name="Rectangle 47"/>
          <p:cNvSpPr>
            <a:spLocks noChangeArrowheads="1"/>
          </p:cNvSpPr>
          <p:nvPr/>
        </p:nvSpPr>
        <p:spPr bwMode="auto">
          <a:xfrm>
            <a:off x="5010150" y="2895600"/>
            <a:ext cx="381000" cy="381000"/>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1" name="Text Box 48"/>
          <p:cNvSpPr txBox="1">
            <a:spLocks noChangeArrowheads="1"/>
          </p:cNvSpPr>
          <p:nvPr/>
        </p:nvSpPr>
        <p:spPr bwMode="auto">
          <a:xfrm>
            <a:off x="4953000" y="29559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solidFill>
                  <a:schemeClr val="bg1"/>
                </a:solidFill>
                <a:latin typeface="Tahoma" pitchFamily="34" charset="0"/>
              </a:rPr>
              <a:t>1-bit</a:t>
            </a:r>
          </a:p>
        </p:txBody>
      </p:sp>
      <p:sp>
        <p:nvSpPr>
          <p:cNvPr id="33822" name="Rectangle 50"/>
          <p:cNvSpPr>
            <a:spLocks noChangeArrowheads="1"/>
          </p:cNvSpPr>
          <p:nvPr/>
        </p:nvSpPr>
        <p:spPr bwMode="auto">
          <a:xfrm>
            <a:off x="5619750" y="2895600"/>
            <a:ext cx="381000" cy="381000"/>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3" name="Text Box 51"/>
          <p:cNvSpPr txBox="1">
            <a:spLocks noChangeArrowheads="1"/>
          </p:cNvSpPr>
          <p:nvPr/>
        </p:nvSpPr>
        <p:spPr bwMode="auto">
          <a:xfrm>
            <a:off x="5562600" y="29559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solidFill>
                  <a:schemeClr val="bg1"/>
                </a:solidFill>
                <a:latin typeface="Tahoma" pitchFamily="34" charset="0"/>
              </a:rPr>
              <a:t>1-bit</a:t>
            </a:r>
          </a:p>
        </p:txBody>
      </p:sp>
      <p:sp>
        <p:nvSpPr>
          <p:cNvPr id="33824" name="Rectangle 53"/>
          <p:cNvSpPr>
            <a:spLocks noChangeArrowheads="1"/>
          </p:cNvSpPr>
          <p:nvPr/>
        </p:nvSpPr>
        <p:spPr bwMode="auto">
          <a:xfrm>
            <a:off x="6229350" y="2895600"/>
            <a:ext cx="381000" cy="381000"/>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Text Box 54"/>
          <p:cNvSpPr txBox="1">
            <a:spLocks noChangeArrowheads="1"/>
          </p:cNvSpPr>
          <p:nvPr/>
        </p:nvSpPr>
        <p:spPr bwMode="auto">
          <a:xfrm>
            <a:off x="6172200" y="29559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solidFill>
                  <a:schemeClr val="bg1"/>
                </a:solidFill>
                <a:latin typeface="Tahoma" pitchFamily="34" charset="0"/>
              </a:rPr>
              <a:t>1-bit</a:t>
            </a:r>
          </a:p>
        </p:txBody>
      </p:sp>
      <p:sp>
        <p:nvSpPr>
          <p:cNvPr id="33826" name="Rectangle 56"/>
          <p:cNvSpPr>
            <a:spLocks noChangeArrowheads="1"/>
          </p:cNvSpPr>
          <p:nvPr/>
        </p:nvSpPr>
        <p:spPr bwMode="auto">
          <a:xfrm>
            <a:off x="6838950" y="2895600"/>
            <a:ext cx="381000" cy="381000"/>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7" name="Text Box 57"/>
          <p:cNvSpPr txBox="1">
            <a:spLocks noChangeArrowheads="1"/>
          </p:cNvSpPr>
          <p:nvPr/>
        </p:nvSpPr>
        <p:spPr bwMode="auto">
          <a:xfrm>
            <a:off x="6781800" y="29559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solidFill>
                  <a:schemeClr val="bg1"/>
                </a:solidFill>
                <a:latin typeface="Tahoma" pitchFamily="34" charset="0"/>
              </a:rPr>
              <a:t>1-bit</a:t>
            </a:r>
          </a:p>
        </p:txBody>
      </p:sp>
      <p:sp>
        <p:nvSpPr>
          <p:cNvPr id="33828" name="Rectangle 59"/>
          <p:cNvSpPr>
            <a:spLocks noChangeArrowheads="1"/>
          </p:cNvSpPr>
          <p:nvPr/>
        </p:nvSpPr>
        <p:spPr bwMode="auto">
          <a:xfrm>
            <a:off x="7448550" y="2895600"/>
            <a:ext cx="381000" cy="381000"/>
          </a:xfrm>
          <a:prstGeom prst="rect">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Text Box 60"/>
          <p:cNvSpPr txBox="1">
            <a:spLocks noChangeArrowheads="1"/>
          </p:cNvSpPr>
          <p:nvPr/>
        </p:nvSpPr>
        <p:spPr bwMode="auto">
          <a:xfrm>
            <a:off x="7391400" y="29559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solidFill>
                  <a:schemeClr val="bg1"/>
                </a:solidFill>
                <a:latin typeface="Tahoma" pitchFamily="34" charset="0"/>
              </a:rPr>
              <a:t>1-bit</a:t>
            </a:r>
          </a:p>
        </p:txBody>
      </p:sp>
      <p:sp>
        <p:nvSpPr>
          <p:cNvPr id="33830" name="Line 61"/>
          <p:cNvSpPr>
            <a:spLocks noChangeShapeType="1"/>
          </p:cNvSpPr>
          <p:nvPr/>
        </p:nvSpPr>
        <p:spPr bwMode="auto">
          <a:xfrm>
            <a:off x="2514600" y="2743200"/>
            <a:ext cx="55626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Line 62"/>
          <p:cNvSpPr>
            <a:spLocks noChangeShapeType="1"/>
          </p:cNvSpPr>
          <p:nvPr/>
        </p:nvSpPr>
        <p:spPr bwMode="auto">
          <a:xfrm>
            <a:off x="3352800" y="2743200"/>
            <a:ext cx="0" cy="152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2" name="Line 63"/>
          <p:cNvSpPr>
            <a:spLocks noChangeShapeType="1"/>
          </p:cNvSpPr>
          <p:nvPr/>
        </p:nvSpPr>
        <p:spPr bwMode="auto">
          <a:xfrm>
            <a:off x="3962400" y="2743200"/>
            <a:ext cx="0" cy="152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3" name="Line 64"/>
          <p:cNvSpPr>
            <a:spLocks noChangeShapeType="1"/>
          </p:cNvSpPr>
          <p:nvPr/>
        </p:nvSpPr>
        <p:spPr bwMode="auto">
          <a:xfrm>
            <a:off x="4572000" y="2743200"/>
            <a:ext cx="0" cy="152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4" name="Line 65"/>
          <p:cNvSpPr>
            <a:spLocks noChangeShapeType="1"/>
          </p:cNvSpPr>
          <p:nvPr/>
        </p:nvSpPr>
        <p:spPr bwMode="auto">
          <a:xfrm>
            <a:off x="5181600" y="2743200"/>
            <a:ext cx="0" cy="152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5" name="Line 66"/>
          <p:cNvSpPr>
            <a:spLocks noChangeShapeType="1"/>
          </p:cNvSpPr>
          <p:nvPr/>
        </p:nvSpPr>
        <p:spPr bwMode="auto">
          <a:xfrm>
            <a:off x="5791200" y="2743200"/>
            <a:ext cx="0" cy="152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6" name="Line 67"/>
          <p:cNvSpPr>
            <a:spLocks noChangeShapeType="1"/>
          </p:cNvSpPr>
          <p:nvPr/>
        </p:nvSpPr>
        <p:spPr bwMode="auto">
          <a:xfrm>
            <a:off x="6400800" y="2743200"/>
            <a:ext cx="0" cy="152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7" name="Line 68"/>
          <p:cNvSpPr>
            <a:spLocks noChangeShapeType="1"/>
          </p:cNvSpPr>
          <p:nvPr/>
        </p:nvSpPr>
        <p:spPr bwMode="auto">
          <a:xfrm>
            <a:off x="7010400" y="2743200"/>
            <a:ext cx="0" cy="152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8" name="Line 69"/>
          <p:cNvSpPr>
            <a:spLocks noChangeShapeType="1"/>
          </p:cNvSpPr>
          <p:nvPr/>
        </p:nvSpPr>
        <p:spPr bwMode="auto">
          <a:xfrm>
            <a:off x="7620000" y="2743200"/>
            <a:ext cx="0" cy="1524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839" name="Group 70"/>
          <p:cNvGrpSpPr>
            <a:grpSpLocks/>
          </p:cNvGrpSpPr>
          <p:nvPr/>
        </p:nvGrpSpPr>
        <p:grpSpPr bwMode="auto">
          <a:xfrm>
            <a:off x="3124200" y="3581400"/>
            <a:ext cx="492125" cy="381000"/>
            <a:chOff x="2124" y="1296"/>
            <a:chExt cx="310" cy="240"/>
          </a:xfrm>
        </p:grpSpPr>
        <p:sp>
          <p:nvSpPr>
            <p:cNvPr id="33973" name="Rectangle 7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74" name="Text Box 7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40" name="Group 73"/>
          <p:cNvGrpSpPr>
            <a:grpSpLocks/>
          </p:cNvGrpSpPr>
          <p:nvPr/>
        </p:nvGrpSpPr>
        <p:grpSpPr bwMode="auto">
          <a:xfrm>
            <a:off x="3733800" y="3581400"/>
            <a:ext cx="492125" cy="381000"/>
            <a:chOff x="2124" y="1296"/>
            <a:chExt cx="310" cy="240"/>
          </a:xfrm>
        </p:grpSpPr>
        <p:sp>
          <p:nvSpPr>
            <p:cNvPr id="33971" name="Rectangle 7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72" name="Text Box 7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41" name="Group 76"/>
          <p:cNvGrpSpPr>
            <a:grpSpLocks/>
          </p:cNvGrpSpPr>
          <p:nvPr/>
        </p:nvGrpSpPr>
        <p:grpSpPr bwMode="auto">
          <a:xfrm>
            <a:off x="4343400" y="3581400"/>
            <a:ext cx="492125" cy="381000"/>
            <a:chOff x="2124" y="1296"/>
            <a:chExt cx="310" cy="240"/>
          </a:xfrm>
        </p:grpSpPr>
        <p:sp>
          <p:nvSpPr>
            <p:cNvPr id="33969" name="Rectangle 7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70" name="Text Box 7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42" name="Group 79"/>
          <p:cNvGrpSpPr>
            <a:grpSpLocks/>
          </p:cNvGrpSpPr>
          <p:nvPr/>
        </p:nvGrpSpPr>
        <p:grpSpPr bwMode="auto">
          <a:xfrm>
            <a:off x="4953000" y="3581400"/>
            <a:ext cx="492125" cy="381000"/>
            <a:chOff x="2124" y="1296"/>
            <a:chExt cx="310" cy="240"/>
          </a:xfrm>
        </p:grpSpPr>
        <p:sp>
          <p:nvSpPr>
            <p:cNvPr id="33967" name="Rectangle 8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68" name="Text Box 8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43" name="Group 82"/>
          <p:cNvGrpSpPr>
            <a:grpSpLocks/>
          </p:cNvGrpSpPr>
          <p:nvPr/>
        </p:nvGrpSpPr>
        <p:grpSpPr bwMode="auto">
          <a:xfrm>
            <a:off x="5562600" y="3581400"/>
            <a:ext cx="492125" cy="381000"/>
            <a:chOff x="2124" y="1296"/>
            <a:chExt cx="310" cy="240"/>
          </a:xfrm>
        </p:grpSpPr>
        <p:sp>
          <p:nvSpPr>
            <p:cNvPr id="33965" name="Rectangle 8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66" name="Text Box 8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44" name="Group 85"/>
          <p:cNvGrpSpPr>
            <a:grpSpLocks/>
          </p:cNvGrpSpPr>
          <p:nvPr/>
        </p:nvGrpSpPr>
        <p:grpSpPr bwMode="auto">
          <a:xfrm>
            <a:off x="6172200" y="3581400"/>
            <a:ext cx="492125" cy="381000"/>
            <a:chOff x="2124" y="1296"/>
            <a:chExt cx="310" cy="240"/>
          </a:xfrm>
        </p:grpSpPr>
        <p:sp>
          <p:nvSpPr>
            <p:cNvPr id="33963" name="Rectangle 8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64" name="Text Box 8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45" name="Group 88"/>
          <p:cNvGrpSpPr>
            <a:grpSpLocks/>
          </p:cNvGrpSpPr>
          <p:nvPr/>
        </p:nvGrpSpPr>
        <p:grpSpPr bwMode="auto">
          <a:xfrm>
            <a:off x="6781800" y="3581400"/>
            <a:ext cx="492125" cy="381000"/>
            <a:chOff x="2124" y="1296"/>
            <a:chExt cx="310" cy="240"/>
          </a:xfrm>
        </p:grpSpPr>
        <p:sp>
          <p:nvSpPr>
            <p:cNvPr id="33961" name="Rectangle 8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62" name="Text Box 9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46" name="Group 91"/>
          <p:cNvGrpSpPr>
            <a:grpSpLocks/>
          </p:cNvGrpSpPr>
          <p:nvPr/>
        </p:nvGrpSpPr>
        <p:grpSpPr bwMode="auto">
          <a:xfrm>
            <a:off x="7391400" y="3581400"/>
            <a:ext cx="492125" cy="381000"/>
            <a:chOff x="2124" y="1296"/>
            <a:chExt cx="310" cy="240"/>
          </a:xfrm>
        </p:grpSpPr>
        <p:sp>
          <p:nvSpPr>
            <p:cNvPr id="33959" name="Rectangle 9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60" name="Text Box 9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3847" name="Line 94"/>
          <p:cNvSpPr>
            <a:spLocks noChangeShapeType="1"/>
          </p:cNvSpPr>
          <p:nvPr/>
        </p:nvSpPr>
        <p:spPr bwMode="auto">
          <a:xfrm>
            <a:off x="2514600" y="3429000"/>
            <a:ext cx="5562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48" name="Line 95"/>
          <p:cNvSpPr>
            <a:spLocks noChangeShapeType="1"/>
          </p:cNvSpPr>
          <p:nvPr/>
        </p:nvSpPr>
        <p:spPr bwMode="auto">
          <a:xfrm>
            <a:off x="33528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49" name="Line 96"/>
          <p:cNvSpPr>
            <a:spLocks noChangeShapeType="1"/>
          </p:cNvSpPr>
          <p:nvPr/>
        </p:nvSpPr>
        <p:spPr bwMode="auto">
          <a:xfrm>
            <a:off x="39624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0" name="Line 97"/>
          <p:cNvSpPr>
            <a:spLocks noChangeShapeType="1"/>
          </p:cNvSpPr>
          <p:nvPr/>
        </p:nvSpPr>
        <p:spPr bwMode="auto">
          <a:xfrm>
            <a:off x="45720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1" name="Line 98"/>
          <p:cNvSpPr>
            <a:spLocks noChangeShapeType="1"/>
          </p:cNvSpPr>
          <p:nvPr/>
        </p:nvSpPr>
        <p:spPr bwMode="auto">
          <a:xfrm>
            <a:off x="51816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2" name="Line 99"/>
          <p:cNvSpPr>
            <a:spLocks noChangeShapeType="1"/>
          </p:cNvSpPr>
          <p:nvPr/>
        </p:nvSpPr>
        <p:spPr bwMode="auto">
          <a:xfrm>
            <a:off x="57912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3" name="Line 100"/>
          <p:cNvSpPr>
            <a:spLocks noChangeShapeType="1"/>
          </p:cNvSpPr>
          <p:nvPr/>
        </p:nvSpPr>
        <p:spPr bwMode="auto">
          <a:xfrm>
            <a:off x="64008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4" name="Line 101"/>
          <p:cNvSpPr>
            <a:spLocks noChangeShapeType="1"/>
          </p:cNvSpPr>
          <p:nvPr/>
        </p:nvSpPr>
        <p:spPr bwMode="auto">
          <a:xfrm>
            <a:off x="70104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5" name="Line 102"/>
          <p:cNvSpPr>
            <a:spLocks noChangeShapeType="1"/>
          </p:cNvSpPr>
          <p:nvPr/>
        </p:nvSpPr>
        <p:spPr bwMode="auto">
          <a:xfrm>
            <a:off x="7620000" y="34290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856" name="Group 103"/>
          <p:cNvGrpSpPr>
            <a:grpSpLocks/>
          </p:cNvGrpSpPr>
          <p:nvPr/>
        </p:nvGrpSpPr>
        <p:grpSpPr bwMode="auto">
          <a:xfrm>
            <a:off x="3124200" y="4267200"/>
            <a:ext cx="492125" cy="381000"/>
            <a:chOff x="2124" y="1296"/>
            <a:chExt cx="310" cy="240"/>
          </a:xfrm>
        </p:grpSpPr>
        <p:sp>
          <p:nvSpPr>
            <p:cNvPr id="33957" name="Rectangle 10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58" name="Text Box 10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57" name="Group 106"/>
          <p:cNvGrpSpPr>
            <a:grpSpLocks/>
          </p:cNvGrpSpPr>
          <p:nvPr/>
        </p:nvGrpSpPr>
        <p:grpSpPr bwMode="auto">
          <a:xfrm>
            <a:off x="3733800" y="4267200"/>
            <a:ext cx="492125" cy="381000"/>
            <a:chOff x="2124" y="1296"/>
            <a:chExt cx="310" cy="240"/>
          </a:xfrm>
        </p:grpSpPr>
        <p:sp>
          <p:nvSpPr>
            <p:cNvPr id="33955" name="Rectangle 10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56" name="Text Box 10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58" name="Group 109"/>
          <p:cNvGrpSpPr>
            <a:grpSpLocks/>
          </p:cNvGrpSpPr>
          <p:nvPr/>
        </p:nvGrpSpPr>
        <p:grpSpPr bwMode="auto">
          <a:xfrm>
            <a:off x="4343400" y="4267200"/>
            <a:ext cx="492125" cy="381000"/>
            <a:chOff x="2124" y="1296"/>
            <a:chExt cx="310" cy="240"/>
          </a:xfrm>
        </p:grpSpPr>
        <p:sp>
          <p:nvSpPr>
            <p:cNvPr id="33953" name="Rectangle 11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54" name="Text Box 11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59" name="Group 112"/>
          <p:cNvGrpSpPr>
            <a:grpSpLocks/>
          </p:cNvGrpSpPr>
          <p:nvPr/>
        </p:nvGrpSpPr>
        <p:grpSpPr bwMode="auto">
          <a:xfrm>
            <a:off x="4953000" y="4267200"/>
            <a:ext cx="492125" cy="381000"/>
            <a:chOff x="2124" y="1296"/>
            <a:chExt cx="310" cy="240"/>
          </a:xfrm>
        </p:grpSpPr>
        <p:sp>
          <p:nvSpPr>
            <p:cNvPr id="33951" name="Rectangle 11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52" name="Text Box 11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60" name="Group 115"/>
          <p:cNvGrpSpPr>
            <a:grpSpLocks/>
          </p:cNvGrpSpPr>
          <p:nvPr/>
        </p:nvGrpSpPr>
        <p:grpSpPr bwMode="auto">
          <a:xfrm>
            <a:off x="5562600" y="4267200"/>
            <a:ext cx="492125" cy="381000"/>
            <a:chOff x="2124" y="1296"/>
            <a:chExt cx="310" cy="240"/>
          </a:xfrm>
        </p:grpSpPr>
        <p:sp>
          <p:nvSpPr>
            <p:cNvPr id="33949" name="Rectangle 11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50" name="Text Box 11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61" name="Group 118"/>
          <p:cNvGrpSpPr>
            <a:grpSpLocks/>
          </p:cNvGrpSpPr>
          <p:nvPr/>
        </p:nvGrpSpPr>
        <p:grpSpPr bwMode="auto">
          <a:xfrm>
            <a:off x="6172200" y="4267200"/>
            <a:ext cx="492125" cy="381000"/>
            <a:chOff x="2124" y="1296"/>
            <a:chExt cx="310" cy="240"/>
          </a:xfrm>
        </p:grpSpPr>
        <p:sp>
          <p:nvSpPr>
            <p:cNvPr id="33947" name="Rectangle 11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48" name="Text Box 12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62" name="Group 121"/>
          <p:cNvGrpSpPr>
            <a:grpSpLocks/>
          </p:cNvGrpSpPr>
          <p:nvPr/>
        </p:nvGrpSpPr>
        <p:grpSpPr bwMode="auto">
          <a:xfrm>
            <a:off x="6781800" y="4267200"/>
            <a:ext cx="492125" cy="381000"/>
            <a:chOff x="2124" y="1296"/>
            <a:chExt cx="310" cy="240"/>
          </a:xfrm>
        </p:grpSpPr>
        <p:sp>
          <p:nvSpPr>
            <p:cNvPr id="33945" name="Rectangle 12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46" name="Text Box 12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3863" name="Group 124"/>
          <p:cNvGrpSpPr>
            <a:grpSpLocks/>
          </p:cNvGrpSpPr>
          <p:nvPr/>
        </p:nvGrpSpPr>
        <p:grpSpPr bwMode="auto">
          <a:xfrm>
            <a:off x="7391400" y="4267200"/>
            <a:ext cx="492125" cy="381000"/>
            <a:chOff x="2124" y="1296"/>
            <a:chExt cx="310" cy="240"/>
          </a:xfrm>
        </p:grpSpPr>
        <p:sp>
          <p:nvSpPr>
            <p:cNvPr id="33943" name="Rectangle 12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44" name="Text Box 12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3864" name="Line 127"/>
          <p:cNvSpPr>
            <a:spLocks noChangeShapeType="1"/>
          </p:cNvSpPr>
          <p:nvPr/>
        </p:nvSpPr>
        <p:spPr bwMode="auto">
          <a:xfrm>
            <a:off x="2514600" y="4114800"/>
            <a:ext cx="5562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5" name="Line 128"/>
          <p:cNvSpPr>
            <a:spLocks noChangeShapeType="1"/>
          </p:cNvSpPr>
          <p:nvPr/>
        </p:nvSpPr>
        <p:spPr bwMode="auto">
          <a:xfrm>
            <a:off x="33528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6" name="Line 129"/>
          <p:cNvSpPr>
            <a:spLocks noChangeShapeType="1"/>
          </p:cNvSpPr>
          <p:nvPr/>
        </p:nvSpPr>
        <p:spPr bwMode="auto">
          <a:xfrm>
            <a:off x="39624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7" name="Line 130"/>
          <p:cNvSpPr>
            <a:spLocks noChangeShapeType="1"/>
          </p:cNvSpPr>
          <p:nvPr/>
        </p:nvSpPr>
        <p:spPr bwMode="auto">
          <a:xfrm>
            <a:off x="45720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8" name="Line 131"/>
          <p:cNvSpPr>
            <a:spLocks noChangeShapeType="1"/>
          </p:cNvSpPr>
          <p:nvPr/>
        </p:nvSpPr>
        <p:spPr bwMode="auto">
          <a:xfrm>
            <a:off x="51816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9" name="Line 132"/>
          <p:cNvSpPr>
            <a:spLocks noChangeShapeType="1"/>
          </p:cNvSpPr>
          <p:nvPr/>
        </p:nvSpPr>
        <p:spPr bwMode="auto">
          <a:xfrm>
            <a:off x="57912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133"/>
          <p:cNvSpPr>
            <a:spLocks noChangeShapeType="1"/>
          </p:cNvSpPr>
          <p:nvPr/>
        </p:nvSpPr>
        <p:spPr bwMode="auto">
          <a:xfrm>
            <a:off x="64008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134"/>
          <p:cNvSpPr>
            <a:spLocks noChangeShapeType="1"/>
          </p:cNvSpPr>
          <p:nvPr/>
        </p:nvSpPr>
        <p:spPr bwMode="auto">
          <a:xfrm>
            <a:off x="70104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Line 135"/>
          <p:cNvSpPr>
            <a:spLocks noChangeShapeType="1"/>
          </p:cNvSpPr>
          <p:nvPr/>
        </p:nvSpPr>
        <p:spPr bwMode="auto">
          <a:xfrm>
            <a:off x="7620000" y="4114800"/>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3" name="Text Box 136"/>
          <p:cNvSpPr txBox="1">
            <a:spLocks noChangeArrowheads="1"/>
          </p:cNvSpPr>
          <p:nvPr/>
        </p:nvSpPr>
        <p:spPr bwMode="auto">
          <a:xfrm>
            <a:off x="2209800" y="186213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0</a:t>
            </a:r>
          </a:p>
        </p:txBody>
      </p:sp>
      <p:sp>
        <p:nvSpPr>
          <p:cNvPr id="33874" name="Text Box 137"/>
          <p:cNvSpPr txBox="1">
            <a:spLocks noChangeArrowheads="1"/>
          </p:cNvSpPr>
          <p:nvPr/>
        </p:nvSpPr>
        <p:spPr bwMode="auto">
          <a:xfrm>
            <a:off x="2209800" y="2590800"/>
            <a:ext cx="309563"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chemeClr val="hlink"/>
                </a:solidFill>
                <a:latin typeface="Tahoma" pitchFamily="34" charset="0"/>
              </a:rPr>
              <a:t>1</a:t>
            </a:r>
          </a:p>
        </p:txBody>
      </p:sp>
      <p:sp>
        <p:nvSpPr>
          <p:cNvPr id="33875" name="Text Box 138"/>
          <p:cNvSpPr txBox="1">
            <a:spLocks noChangeArrowheads="1"/>
          </p:cNvSpPr>
          <p:nvPr/>
        </p:nvSpPr>
        <p:spPr bwMode="auto">
          <a:xfrm>
            <a:off x="2209800" y="32908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2</a:t>
            </a:r>
          </a:p>
        </p:txBody>
      </p:sp>
      <p:sp>
        <p:nvSpPr>
          <p:cNvPr id="33876" name="Text Box 139"/>
          <p:cNvSpPr txBox="1">
            <a:spLocks noChangeArrowheads="1"/>
          </p:cNvSpPr>
          <p:nvPr/>
        </p:nvSpPr>
        <p:spPr bwMode="auto">
          <a:xfrm>
            <a:off x="2209800" y="39766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a:t>
            </a:r>
          </a:p>
        </p:txBody>
      </p:sp>
      <p:sp>
        <p:nvSpPr>
          <p:cNvPr id="33877" name="Line 140"/>
          <p:cNvSpPr>
            <a:spLocks noChangeShapeType="1"/>
          </p:cNvSpPr>
          <p:nvPr/>
        </p:nvSpPr>
        <p:spPr bwMode="auto">
          <a:xfrm>
            <a:off x="3019425"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8" name="Line 141"/>
          <p:cNvSpPr>
            <a:spLocks noChangeShapeType="1"/>
          </p:cNvSpPr>
          <p:nvPr/>
        </p:nvSpPr>
        <p:spPr bwMode="auto">
          <a:xfrm flipH="1">
            <a:off x="3019425"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9" name="Line 142"/>
          <p:cNvSpPr>
            <a:spLocks noChangeShapeType="1"/>
          </p:cNvSpPr>
          <p:nvPr/>
        </p:nvSpPr>
        <p:spPr bwMode="auto">
          <a:xfrm flipH="1">
            <a:off x="3019425"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Line 143"/>
          <p:cNvSpPr>
            <a:spLocks noChangeShapeType="1"/>
          </p:cNvSpPr>
          <p:nvPr/>
        </p:nvSpPr>
        <p:spPr bwMode="auto">
          <a:xfrm flipH="1">
            <a:off x="3019425" y="3124200"/>
            <a:ext cx="1524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1" name="Line 144"/>
          <p:cNvSpPr>
            <a:spLocks noChangeShapeType="1"/>
          </p:cNvSpPr>
          <p:nvPr/>
        </p:nvSpPr>
        <p:spPr bwMode="auto">
          <a:xfrm flipH="1">
            <a:off x="3019425"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2" name="Line 145"/>
          <p:cNvSpPr>
            <a:spLocks noChangeShapeType="1"/>
          </p:cNvSpPr>
          <p:nvPr/>
        </p:nvSpPr>
        <p:spPr bwMode="auto">
          <a:xfrm>
            <a:off x="3629025"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3" name="Line 146"/>
          <p:cNvSpPr>
            <a:spLocks noChangeShapeType="1"/>
          </p:cNvSpPr>
          <p:nvPr/>
        </p:nvSpPr>
        <p:spPr bwMode="auto">
          <a:xfrm flipH="1">
            <a:off x="3629025"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Line 147"/>
          <p:cNvSpPr>
            <a:spLocks noChangeShapeType="1"/>
          </p:cNvSpPr>
          <p:nvPr/>
        </p:nvSpPr>
        <p:spPr bwMode="auto">
          <a:xfrm flipH="1">
            <a:off x="3629025"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5" name="Line 148"/>
          <p:cNvSpPr>
            <a:spLocks noChangeShapeType="1"/>
          </p:cNvSpPr>
          <p:nvPr/>
        </p:nvSpPr>
        <p:spPr bwMode="auto">
          <a:xfrm flipH="1">
            <a:off x="3629025" y="3124200"/>
            <a:ext cx="1524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6" name="Line 149"/>
          <p:cNvSpPr>
            <a:spLocks noChangeShapeType="1"/>
          </p:cNvSpPr>
          <p:nvPr/>
        </p:nvSpPr>
        <p:spPr bwMode="auto">
          <a:xfrm flipH="1">
            <a:off x="3629025"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7" name="Line 150"/>
          <p:cNvSpPr>
            <a:spLocks noChangeShapeType="1"/>
          </p:cNvSpPr>
          <p:nvPr/>
        </p:nvSpPr>
        <p:spPr bwMode="auto">
          <a:xfrm>
            <a:off x="4248150" y="2428875"/>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8" name="Line 151"/>
          <p:cNvSpPr>
            <a:spLocks noChangeShapeType="1"/>
          </p:cNvSpPr>
          <p:nvPr/>
        </p:nvSpPr>
        <p:spPr bwMode="auto">
          <a:xfrm flipH="1">
            <a:off x="4248150" y="4486275"/>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9" name="Line 152"/>
          <p:cNvSpPr>
            <a:spLocks noChangeShapeType="1"/>
          </p:cNvSpPr>
          <p:nvPr/>
        </p:nvSpPr>
        <p:spPr bwMode="auto">
          <a:xfrm flipH="1">
            <a:off x="4248150" y="3800475"/>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0" name="Line 153"/>
          <p:cNvSpPr>
            <a:spLocks noChangeShapeType="1"/>
          </p:cNvSpPr>
          <p:nvPr/>
        </p:nvSpPr>
        <p:spPr bwMode="auto">
          <a:xfrm flipH="1">
            <a:off x="4248150" y="3114675"/>
            <a:ext cx="1524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1" name="Line 154"/>
          <p:cNvSpPr>
            <a:spLocks noChangeShapeType="1"/>
          </p:cNvSpPr>
          <p:nvPr/>
        </p:nvSpPr>
        <p:spPr bwMode="auto">
          <a:xfrm flipH="1">
            <a:off x="4248150" y="2428875"/>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2" name="Line 155"/>
          <p:cNvSpPr>
            <a:spLocks noChangeShapeType="1"/>
          </p:cNvSpPr>
          <p:nvPr/>
        </p:nvSpPr>
        <p:spPr bwMode="auto">
          <a:xfrm>
            <a:off x="4857750"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3" name="Line 156"/>
          <p:cNvSpPr>
            <a:spLocks noChangeShapeType="1"/>
          </p:cNvSpPr>
          <p:nvPr/>
        </p:nvSpPr>
        <p:spPr bwMode="auto">
          <a:xfrm flipH="1">
            <a:off x="4857750"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4" name="Line 157"/>
          <p:cNvSpPr>
            <a:spLocks noChangeShapeType="1"/>
          </p:cNvSpPr>
          <p:nvPr/>
        </p:nvSpPr>
        <p:spPr bwMode="auto">
          <a:xfrm flipH="1">
            <a:off x="4857750"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5" name="Line 158"/>
          <p:cNvSpPr>
            <a:spLocks noChangeShapeType="1"/>
          </p:cNvSpPr>
          <p:nvPr/>
        </p:nvSpPr>
        <p:spPr bwMode="auto">
          <a:xfrm flipH="1">
            <a:off x="4857750" y="3124200"/>
            <a:ext cx="1524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6" name="Line 159"/>
          <p:cNvSpPr>
            <a:spLocks noChangeShapeType="1"/>
          </p:cNvSpPr>
          <p:nvPr/>
        </p:nvSpPr>
        <p:spPr bwMode="auto">
          <a:xfrm flipH="1">
            <a:off x="4857750"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7" name="Line 160"/>
          <p:cNvSpPr>
            <a:spLocks noChangeShapeType="1"/>
          </p:cNvSpPr>
          <p:nvPr/>
        </p:nvSpPr>
        <p:spPr bwMode="auto">
          <a:xfrm>
            <a:off x="5467350"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8" name="Line 161"/>
          <p:cNvSpPr>
            <a:spLocks noChangeShapeType="1"/>
          </p:cNvSpPr>
          <p:nvPr/>
        </p:nvSpPr>
        <p:spPr bwMode="auto">
          <a:xfrm flipH="1">
            <a:off x="5467350"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9" name="Line 162"/>
          <p:cNvSpPr>
            <a:spLocks noChangeShapeType="1"/>
          </p:cNvSpPr>
          <p:nvPr/>
        </p:nvSpPr>
        <p:spPr bwMode="auto">
          <a:xfrm flipH="1">
            <a:off x="5467350"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0" name="Line 163"/>
          <p:cNvSpPr>
            <a:spLocks noChangeShapeType="1"/>
          </p:cNvSpPr>
          <p:nvPr/>
        </p:nvSpPr>
        <p:spPr bwMode="auto">
          <a:xfrm flipH="1">
            <a:off x="5467350" y="3124200"/>
            <a:ext cx="1524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1" name="Line 164"/>
          <p:cNvSpPr>
            <a:spLocks noChangeShapeType="1"/>
          </p:cNvSpPr>
          <p:nvPr/>
        </p:nvSpPr>
        <p:spPr bwMode="auto">
          <a:xfrm flipH="1">
            <a:off x="5467350"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2" name="Line 165"/>
          <p:cNvSpPr>
            <a:spLocks noChangeShapeType="1"/>
          </p:cNvSpPr>
          <p:nvPr/>
        </p:nvSpPr>
        <p:spPr bwMode="auto">
          <a:xfrm>
            <a:off x="6076950"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3" name="Line 166"/>
          <p:cNvSpPr>
            <a:spLocks noChangeShapeType="1"/>
          </p:cNvSpPr>
          <p:nvPr/>
        </p:nvSpPr>
        <p:spPr bwMode="auto">
          <a:xfrm flipH="1">
            <a:off x="6076950"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4" name="Line 167"/>
          <p:cNvSpPr>
            <a:spLocks noChangeShapeType="1"/>
          </p:cNvSpPr>
          <p:nvPr/>
        </p:nvSpPr>
        <p:spPr bwMode="auto">
          <a:xfrm flipH="1">
            <a:off x="6076950"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5" name="Line 168"/>
          <p:cNvSpPr>
            <a:spLocks noChangeShapeType="1"/>
          </p:cNvSpPr>
          <p:nvPr/>
        </p:nvSpPr>
        <p:spPr bwMode="auto">
          <a:xfrm flipH="1">
            <a:off x="6076950" y="3124200"/>
            <a:ext cx="1524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6" name="Line 169"/>
          <p:cNvSpPr>
            <a:spLocks noChangeShapeType="1"/>
          </p:cNvSpPr>
          <p:nvPr/>
        </p:nvSpPr>
        <p:spPr bwMode="auto">
          <a:xfrm flipH="1">
            <a:off x="6076950"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7" name="Line 170"/>
          <p:cNvSpPr>
            <a:spLocks noChangeShapeType="1"/>
          </p:cNvSpPr>
          <p:nvPr/>
        </p:nvSpPr>
        <p:spPr bwMode="auto">
          <a:xfrm>
            <a:off x="6686550"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8" name="Line 171"/>
          <p:cNvSpPr>
            <a:spLocks noChangeShapeType="1"/>
          </p:cNvSpPr>
          <p:nvPr/>
        </p:nvSpPr>
        <p:spPr bwMode="auto">
          <a:xfrm flipH="1">
            <a:off x="6686550"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9" name="Line 172"/>
          <p:cNvSpPr>
            <a:spLocks noChangeShapeType="1"/>
          </p:cNvSpPr>
          <p:nvPr/>
        </p:nvSpPr>
        <p:spPr bwMode="auto">
          <a:xfrm flipH="1">
            <a:off x="6686550"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0" name="Line 173"/>
          <p:cNvSpPr>
            <a:spLocks noChangeShapeType="1"/>
          </p:cNvSpPr>
          <p:nvPr/>
        </p:nvSpPr>
        <p:spPr bwMode="auto">
          <a:xfrm flipH="1">
            <a:off x="6686550" y="3124200"/>
            <a:ext cx="1524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1" name="Line 174"/>
          <p:cNvSpPr>
            <a:spLocks noChangeShapeType="1"/>
          </p:cNvSpPr>
          <p:nvPr/>
        </p:nvSpPr>
        <p:spPr bwMode="auto">
          <a:xfrm flipH="1">
            <a:off x="6686550"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2" name="Line 175"/>
          <p:cNvSpPr>
            <a:spLocks noChangeShapeType="1"/>
          </p:cNvSpPr>
          <p:nvPr/>
        </p:nvSpPr>
        <p:spPr bwMode="auto">
          <a:xfrm>
            <a:off x="7286625" y="2438400"/>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3" name="Line 176"/>
          <p:cNvSpPr>
            <a:spLocks noChangeShapeType="1"/>
          </p:cNvSpPr>
          <p:nvPr/>
        </p:nvSpPr>
        <p:spPr bwMode="auto">
          <a:xfrm flipH="1">
            <a:off x="7286625" y="44958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4" name="Line 177"/>
          <p:cNvSpPr>
            <a:spLocks noChangeShapeType="1"/>
          </p:cNvSpPr>
          <p:nvPr/>
        </p:nvSpPr>
        <p:spPr bwMode="auto">
          <a:xfrm flipH="1">
            <a:off x="7286625" y="38100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5" name="Line 178"/>
          <p:cNvSpPr>
            <a:spLocks noChangeShapeType="1"/>
          </p:cNvSpPr>
          <p:nvPr/>
        </p:nvSpPr>
        <p:spPr bwMode="auto">
          <a:xfrm flipH="1">
            <a:off x="7286625" y="3124200"/>
            <a:ext cx="1524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6" name="Line 179"/>
          <p:cNvSpPr>
            <a:spLocks noChangeShapeType="1"/>
          </p:cNvSpPr>
          <p:nvPr/>
        </p:nvSpPr>
        <p:spPr bwMode="auto">
          <a:xfrm flipH="1">
            <a:off x="7286625" y="2438400"/>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7" name="Text Box 180"/>
          <p:cNvSpPr txBox="1">
            <a:spLocks noChangeArrowheads="1"/>
          </p:cNvSpPr>
          <p:nvPr/>
        </p:nvSpPr>
        <p:spPr bwMode="auto">
          <a:xfrm>
            <a:off x="2819400" y="5214938"/>
            <a:ext cx="465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D7</a:t>
            </a:r>
          </a:p>
        </p:txBody>
      </p:sp>
      <p:sp>
        <p:nvSpPr>
          <p:cNvPr id="33918" name="Text Box 181"/>
          <p:cNvSpPr txBox="1">
            <a:spLocks noChangeArrowheads="1"/>
          </p:cNvSpPr>
          <p:nvPr/>
        </p:nvSpPr>
        <p:spPr bwMode="auto">
          <a:xfrm>
            <a:off x="3421063" y="521017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D6</a:t>
            </a:r>
          </a:p>
        </p:txBody>
      </p:sp>
      <p:sp>
        <p:nvSpPr>
          <p:cNvPr id="33919" name="Text Box 182"/>
          <p:cNvSpPr txBox="1">
            <a:spLocks noChangeArrowheads="1"/>
          </p:cNvSpPr>
          <p:nvPr/>
        </p:nvSpPr>
        <p:spPr bwMode="auto">
          <a:xfrm>
            <a:off x="4038600" y="5214938"/>
            <a:ext cx="465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D5</a:t>
            </a:r>
          </a:p>
        </p:txBody>
      </p:sp>
      <p:sp>
        <p:nvSpPr>
          <p:cNvPr id="33920" name="Text Box 183"/>
          <p:cNvSpPr txBox="1">
            <a:spLocks noChangeArrowheads="1"/>
          </p:cNvSpPr>
          <p:nvPr/>
        </p:nvSpPr>
        <p:spPr bwMode="auto">
          <a:xfrm>
            <a:off x="4640263" y="521017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D4</a:t>
            </a:r>
          </a:p>
        </p:txBody>
      </p:sp>
      <p:sp>
        <p:nvSpPr>
          <p:cNvPr id="33921" name="Text Box 184"/>
          <p:cNvSpPr txBox="1">
            <a:spLocks noChangeArrowheads="1"/>
          </p:cNvSpPr>
          <p:nvPr/>
        </p:nvSpPr>
        <p:spPr bwMode="auto">
          <a:xfrm>
            <a:off x="5257800" y="5214938"/>
            <a:ext cx="465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D3</a:t>
            </a:r>
          </a:p>
        </p:txBody>
      </p:sp>
      <p:sp>
        <p:nvSpPr>
          <p:cNvPr id="33922" name="Text Box 185"/>
          <p:cNvSpPr txBox="1">
            <a:spLocks noChangeArrowheads="1"/>
          </p:cNvSpPr>
          <p:nvPr/>
        </p:nvSpPr>
        <p:spPr bwMode="auto">
          <a:xfrm>
            <a:off x="5859463" y="521017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D2</a:t>
            </a:r>
          </a:p>
        </p:txBody>
      </p:sp>
      <p:sp>
        <p:nvSpPr>
          <p:cNvPr id="33923" name="Text Box 186"/>
          <p:cNvSpPr txBox="1">
            <a:spLocks noChangeArrowheads="1"/>
          </p:cNvSpPr>
          <p:nvPr/>
        </p:nvSpPr>
        <p:spPr bwMode="auto">
          <a:xfrm>
            <a:off x="6477000" y="5214938"/>
            <a:ext cx="465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D1</a:t>
            </a:r>
          </a:p>
        </p:txBody>
      </p:sp>
      <p:sp>
        <p:nvSpPr>
          <p:cNvPr id="33924" name="Text Box 187"/>
          <p:cNvSpPr txBox="1">
            <a:spLocks noChangeArrowheads="1"/>
          </p:cNvSpPr>
          <p:nvPr/>
        </p:nvSpPr>
        <p:spPr bwMode="auto">
          <a:xfrm>
            <a:off x="7078663" y="5210175"/>
            <a:ext cx="4651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D0</a:t>
            </a:r>
          </a:p>
        </p:txBody>
      </p:sp>
      <p:sp>
        <p:nvSpPr>
          <p:cNvPr id="184508" name="Text Box 188"/>
          <p:cNvSpPr txBox="1">
            <a:spLocks noChangeArrowheads="1"/>
          </p:cNvSpPr>
          <p:nvPr/>
        </p:nvSpPr>
        <p:spPr bwMode="auto">
          <a:xfrm>
            <a:off x="4343400" y="1219200"/>
            <a:ext cx="1677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solidFill>
                  <a:srgbClr val="0000FF"/>
                </a:solidFill>
                <a:effectLst>
                  <a:outerShdw blurRad="38100" dist="38100" dir="2700000" algn="tl">
                    <a:srgbClr val="C0C0C0"/>
                  </a:outerShdw>
                </a:effectLst>
                <a:latin typeface="Tahoma" pitchFamily="34" charset="0"/>
              </a:rPr>
              <a:t>4x8  Memory</a:t>
            </a:r>
          </a:p>
        </p:txBody>
      </p:sp>
      <p:sp>
        <p:nvSpPr>
          <p:cNvPr id="184509" name="Text Box 189"/>
          <p:cNvSpPr txBox="1">
            <a:spLocks noChangeArrowheads="1"/>
          </p:cNvSpPr>
          <p:nvPr/>
        </p:nvSpPr>
        <p:spPr bwMode="auto">
          <a:xfrm>
            <a:off x="1143000" y="1598613"/>
            <a:ext cx="10191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latin typeface="Tahoma" pitchFamily="34" charset="0"/>
              </a:rPr>
              <a:t>2-to-4</a:t>
            </a:r>
          </a:p>
          <a:p>
            <a:pPr>
              <a:defRPr/>
            </a:pPr>
            <a:endParaRPr lang="en-US">
              <a:effectLst>
                <a:outerShdw blurRad="38100" dist="38100" dir="2700000" algn="tl">
                  <a:srgbClr val="C0C0C0"/>
                </a:outerShdw>
              </a:effectLst>
              <a:latin typeface="Tahoma" pitchFamily="34" charset="0"/>
            </a:endParaRPr>
          </a:p>
          <a:p>
            <a:pPr>
              <a:defRPr/>
            </a:pPr>
            <a:r>
              <a:rPr lang="en-US">
                <a:effectLst>
                  <a:outerShdw blurRad="38100" dist="38100" dir="2700000" algn="tl">
                    <a:srgbClr val="C0C0C0"/>
                  </a:outerShdw>
                </a:effectLst>
                <a:latin typeface="Tahoma" pitchFamily="34" charset="0"/>
              </a:rPr>
              <a:t>Decoder</a:t>
            </a:r>
          </a:p>
        </p:txBody>
      </p:sp>
      <p:sp>
        <p:nvSpPr>
          <p:cNvPr id="33927" name="Line 190"/>
          <p:cNvSpPr>
            <a:spLocks noChangeShapeType="1"/>
          </p:cNvSpPr>
          <p:nvPr/>
        </p:nvSpPr>
        <p:spPr bwMode="auto">
          <a:xfrm>
            <a:off x="609600" y="2819400"/>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28" name="Line 191"/>
          <p:cNvSpPr>
            <a:spLocks noChangeShapeType="1"/>
          </p:cNvSpPr>
          <p:nvPr/>
        </p:nvSpPr>
        <p:spPr bwMode="auto">
          <a:xfrm>
            <a:off x="609600" y="4038600"/>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29" name="Text Box 192"/>
          <p:cNvSpPr txBox="1">
            <a:spLocks noChangeArrowheads="1"/>
          </p:cNvSpPr>
          <p:nvPr/>
        </p:nvSpPr>
        <p:spPr bwMode="auto">
          <a:xfrm>
            <a:off x="152400" y="2438400"/>
            <a:ext cx="738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chemeClr val="hlink"/>
                </a:solidFill>
                <a:latin typeface="Tahoma" pitchFamily="34" charset="0"/>
              </a:rPr>
              <a:t>A0=1</a:t>
            </a:r>
          </a:p>
        </p:txBody>
      </p:sp>
      <p:sp>
        <p:nvSpPr>
          <p:cNvPr id="33930" name="Text Box 193"/>
          <p:cNvSpPr txBox="1">
            <a:spLocks noChangeArrowheads="1"/>
          </p:cNvSpPr>
          <p:nvPr/>
        </p:nvSpPr>
        <p:spPr bwMode="auto">
          <a:xfrm>
            <a:off x="152400" y="3657600"/>
            <a:ext cx="738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chemeClr val="hlink"/>
                </a:solidFill>
                <a:latin typeface="Tahoma" pitchFamily="34" charset="0"/>
              </a:rPr>
              <a:t>A1=0</a:t>
            </a:r>
          </a:p>
        </p:txBody>
      </p:sp>
      <p:sp>
        <p:nvSpPr>
          <p:cNvPr id="33931" name="Text Box 194"/>
          <p:cNvSpPr txBox="1">
            <a:spLocks noChangeArrowheads="1"/>
          </p:cNvSpPr>
          <p:nvPr/>
        </p:nvSpPr>
        <p:spPr bwMode="auto">
          <a:xfrm>
            <a:off x="304800" y="5881688"/>
            <a:ext cx="2379663" cy="366712"/>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chemeClr val="bg1"/>
                </a:solidFill>
                <a:latin typeface="Tahoma" pitchFamily="34" charset="0"/>
              </a:rPr>
              <a:t>Access address = 0x1</a:t>
            </a:r>
          </a:p>
        </p:txBody>
      </p:sp>
      <p:sp>
        <p:nvSpPr>
          <p:cNvPr id="33932" name="Line 195"/>
          <p:cNvSpPr>
            <a:spLocks noChangeShapeType="1"/>
          </p:cNvSpPr>
          <p:nvPr/>
        </p:nvSpPr>
        <p:spPr bwMode="auto">
          <a:xfrm>
            <a:off x="3019425" y="3124200"/>
            <a:ext cx="0" cy="21336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33" name="Line 196"/>
          <p:cNvSpPr>
            <a:spLocks noChangeShapeType="1"/>
          </p:cNvSpPr>
          <p:nvPr/>
        </p:nvSpPr>
        <p:spPr bwMode="auto">
          <a:xfrm>
            <a:off x="3629025" y="3124200"/>
            <a:ext cx="0" cy="21336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34" name="Line 197"/>
          <p:cNvSpPr>
            <a:spLocks noChangeShapeType="1"/>
          </p:cNvSpPr>
          <p:nvPr/>
        </p:nvSpPr>
        <p:spPr bwMode="auto">
          <a:xfrm>
            <a:off x="4248150" y="3124200"/>
            <a:ext cx="0" cy="21336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35" name="Line 198"/>
          <p:cNvSpPr>
            <a:spLocks noChangeShapeType="1"/>
          </p:cNvSpPr>
          <p:nvPr/>
        </p:nvSpPr>
        <p:spPr bwMode="auto">
          <a:xfrm>
            <a:off x="4867275" y="3124200"/>
            <a:ext cx="0" cy="21336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36" name="Line 199"/>
          <p:cNvSpPr>
            <a:spLocks noChangeShapeType="1"/>
          </p:cNvSpPr>
          <p:nvPr/>
        </p:nvSpPr>
        <p:spPr bwMode="auto">
          <a:xfrm>
            <a:off x="5467350" y="3124200"/>
            <a:ext cx="0" cy="21336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37" name="Line 200"/>
          <p:cNvSpPr>
            <a:spLocks noChangeShapeType="1"/>
          </p:cNvSpPr>
          <p:nvPr/>
        </p:nvSpPr>
        <p:spPr bwMode="auto">
          <a:xfrm>
            <a:off x="6086475" y="3124200"/>
            <a:ext cx="0" cy="21336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38" name="Line 201"/>
          <p:cNvSpPr>
            <a:spLocks noChangeShapeType="1"/>
          </p:cNvSpPr>
          <p:nvPr/>
        </p:nvSpPr>
        <p:spPr bwMode="auto">
          <a:xfrm>
            <a:off x="6696075" y="3124200"/>
            <a:ext cx="0" cy="21336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39" name="Line 202"/>
          <p:cNvSpPr>
            <a:spLocks noChangeShapeType="1"/>
          </p:cNvSpPr>
          <p:nvPr/>
        </p:nvSpPr>
        <p:spPr bwMode="auto">
          <a:xfrm>
            <a:off x="7286625" y="3124200"/>
            <a:ext cx="0" cy="213360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40" name="Line 203"/>
          <p:cNvSpPr>
            <a:spLocks noChangeShapeType="1"/>
          </p:cNvSpPr>
          <p:nvPr/>
        </p:nvSpPr>
        <p:spPr bwMode="auto">
          <a:xfrm>
            <a:off x="1676400" y="4800600"/>
            <a:ext cx="0" cy="457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41" name="Text Box 204"/>
          <p:cNvSpPr txBox="1">
            <a:spLocks noChangeArrowheads="1"/>
          </p:cNvSpPr>
          <p:nvPr/>
        </p:nvSpPr>
        <p:spPr bwMode="auto">
          <a:xfrm>
            <a:off x="1431925" y="445293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sp>
        <p:nvSpPr>
          <p:cNvPr id="33942" name="Text Box 205"/>
          <p:cNvSpPr txBox="1">
            <a:spLocks noChangeArrowheads="1"/>
          </p:cNvSpPr>
          <p:nvPr/>
        </p:nvSpPr>
        <p:spPr bwMode="auto">
          <a:xfrm>
            <a:off x="1347788" y="5149850"/>
            <a:ext cx="10779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Chip</a:t>
            </a:r>
          </a:p>
          <a:p>
            <a:pPr algn="l" eaLnBrk="1" hangingPunct="1"/>
            <a:r>
              <a:rPr lang="en-US">
                <a:latin typeface="Tahoma" pitchFamily="34" charset="0"/>
              </a:rPr>
              <a:t>Select=1</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Use 2 Decoders</a:t>
            </a:r>
          </a:p>
        </p:txBody>
      </p:sp>
      <p:sp>
        <p:nvSpPr>
          <p:cNvPr id="34819" name="Rectangle 3"/>
          <p:cNvSpPr>
            <a:spLocks noChangeArrowheads="1"/>
          </p:cNvSpPr>
          <p:nvPr/>
        </p:nvSpPr>
        <p:spPr bwMode="auto">
          <a:xfrm>
            <a:off x="914400" y="1296988"/>
            <a:ext cx="1600200" cy="3200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20" name="Group 4"/>
          <p:cNvGrpSpPr>
            <a:grpSpLocks/>
          </p:cNvGrpSpPr>
          <p:nvPr/>
        </p:nvGrpSpPr>
        <p:grpSpPr bwMode="auto">
          <a:xfrm>
            <a:off x="3124200" y="1906588"/>
            <a:ext cx="492125" cy="381000"/>
            <a:chOff x="2124" y="1296"/>
            <a:chExt cx="310" cy="240"/>
          </a:xfrm>
        </p:grpSpPr>
        <p:sp>
          <p:nvSpPr>
            <p:cNvPr id="35061" name="Rectangle 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62" name="Text Box 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21" name="Group 7"/>
          <p:cNvGrpSpPr>
            <a:grpSpLocks/>
          </p:cNvGrpSpPr>
          <p:nvPr/>
        </p:nvGrpSpPr>
        <p:grpSpPr bwMode="auto">
          <a:xfrm>
            <a:off x="3733800" y="1906588"/>
            <a:ext cx="492125" cy="381000"/>
            <a:chOff x="2124" y="1296"/>
            <a:chExt cx="310" cy="240"/>
          </a:xfrm>
        </p:grpSpPr>
        <p:sp>
          <p:nvSpPr>
            <p:cNvPr id="35059" name="Rectangle 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60" name="Text Box 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22" name="Group 10"/>
          <p:cNvGrpSpPr>
            <a:grpSpLocks/>
          </p:cNvGrpSpPr>
          <p:nvPr/>
        </p:nvGrpSpPr>
        <p:grpSpPr bwMode="auto">
          <a:xfrm>
            <a:off x="4343400" y="1906588"/>
            <a:ext cx="492125" cy="381000"/>
            <a:chOff x="2124" y="1296"/>
            <a:chExt cx="310" cy="240"/>
          </a:xfrm>
        </p:grpSpPr>
        <p:sp>
          <p:nvSpPr>
            <p:cNvPr id="35057" name="Rectangle 1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8" name="Text Box 1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23" name="Group 13"/>
          <p:cNvGrpSpPr>
            <a:grpSpLocks/>
          </p:cNvGrpSpPr>
          <p:nvPr/>
        </p:nvGrpSpPr>
        <p:grpSpPr bwMode="auto">
          <a:xfrm>
            <a:off x="4953000" y="1906588"/>
            <a:ext cx="492125" cy="381000"/>
            <a:chOff x="2124" y="1296"/>
            <a:chExt cx="310" cy="240"/>
          </a:xfrm>
        </p:grpSpPr>
        <p:sp>
          <p:nvSpPr>
            <p:cNvPr id="35055" name="Rectangle 1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6" name="Text Box 1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24" name="Group 16"/>
          <p:cNvGrpSpPr>
            <a:grpSpLocks/>
          </p:cNvGrpSpPr>
          <p:nvPr/>
        </p:nvGrpSpPr>
        <p:grpSpPr bwMode="auto">
          <a:xfrm>
            <a:off x="5562600" y="1906588"/>
            <a:ext cx="492125" cy="381000"/>
            <a:chOff x="2124" y="1296"/>
            <a:chExt cx="310" cy="240"/>
          </a:xfrm>
        </p:grpSpPr>
        <p:sp>
          <p:nvSpPr>
            <p:cNvPr id="35053" name="Rectangle 1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4" name="Text Box 1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25" name="Group 19"/>
          <p:cNvGrpSpPr>
            <a:grpSpLocks/>
          </p:cNvGrpSpPr>
          <p:nvPr/>
        </p:nvGrpSpPr>
        <p:grpSpPr bwMode="auto">
          <a:xfrm>
            <a:off x="6172200" y="1906588"/>
            <a:ext cx="492125" cy="381000"/>
            <a:chOff x="2124" y="1296"/>
            <a:chExt cx="310" cy="240"/>
          </a:xfrm>
        </p:grpSpPr>
        <p:sp>
          <p:nvSpPr>
            <p:cNvPr id="35051" name="Rectangle 2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2" name="Text Box 2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26" name="Group 22"/>
          <p:cNvGrpSpPr>
            <a:grpSpLocks/>
          </p:cNvGrpSpPr>
          <p:nvPr/>
        </p:nvGrpSpPr>
        <p:grpSpPr bwMode="auto">
          <a:xfrm>
            <a:off x="6781800" y="1906588"/>
            <a:ext cx="492125" cy="381000"/>
            <a:chOff x="2124" y="1296"/>
            <a:chExt cx="310" cy="240"/>
          </a:xfrm>
        </p:grpSpPr>
        <p:sp>
          <p:nvSpPr>
            <p:cNvPr id="35049" name="Rectangle 2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50" name="Text Box 2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27" name="Group 25"/>
          <p:cNvGrpSpPr>
            <a:grpSpLocks/>
          </p:cNvGrpSpPr>
          <p:nvPr/>
        </p:nvGrpSpPr>
        <p:grpSpPr bwMode="auto">
          <a:xfrm>
            <a:off x="7391400" y="1906588"/>
            <a:ext cx="492125" cy="381000"/>
            <a:chOff x="2124" y="1296"/>
            <a:chExt cx="310" cy="240"/>
          </a:xfrm>
        </p:grpSpPr>
        <p:sp>
          <p:nvSpPr>
            <p:cNvPr id="35047" name="Rectangle 2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8" name="Text Box 2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4828" name="Line 28"/>
          <p:cNvSpPr>
            <a:spLocks noChangeShapeType="1"/>
          </p:cNvSpPr>
          <p:nvPr/>
        </p:nvSpPr>
        <p:spPr bwMode="auto">
          <a:xfrm>
            <a:off x="2514600" y="1754188"/>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Line 29"/>
          <p:cNvSpPr>
            <a:spLocks noChangeShapeType="1"/>
          </p:cNvSpPr>
          <p:nvPr/>
        </p:nvSpPr>
        <p:spPr bwMode="auto">
          <a:xfrm>
            <a:off x="3352800" y="17541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Line 30"/>
          <p:cNvSpPr>
            <a:spLocks noChangeShapeType="1"/>
          </p:cNvSpPr>
          <p:nvPr/>
        </p:nvSpPr>
        <p:spPr bwMode="auto">
          <a:xfrm>
            <a:off x="3962400" y="17541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Line 31"/>
          <p:cNvSpPr>
            <a:spLocks noChangeShapeType="1"/>
          </p:cNvSpPr>
          <p:nvPr/>
        </p:nvSpPr>
        <p:spPr bwMode="auto">
          <a:xfrm>
            <a:off x="4572000" y="17541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Line 32"/>
          <p:cNvSpPr>
            <a:spLocks noChangeShapeType="1"/>
          </p:cNvSpPr>
          <p:nvPr/>
        </p:nvSpPr>
        <p:spPr bwMode="auto">
          <a:xfrm>
            <a:off x="5181600" y="17541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Line 33"/>
          <p:cNvSpPr>
            <a:spLocks noChangeShapeType="1"/>
          </p:cNvSpPr>
          <p:nvPr/>
        </p:nvSpPr>
        <p:spPr bwMode="auto">
          <a:xfrm>
            <a:off x="5791200" y="17541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Line 34"/>
          <p:cNvSpPr>
            <a:spLocks noChangeShapeType="1"/>
          </p:cNvSpPr>
          <p:nvPr/>
        </p:nvSpPr>
        <p:spPr bwMode="auto">
          <a:xfrm>
            <a:off x="6400800" y="17541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Line 35"/>
          <p:cNvSpPr>
            <a:spLocks noChangeShapeType="1"/>
          </p:cNvSpPr>
          <p:nvPr/>
        </p:nvSpPr>
        <p:spPr bwMode="auto">
          <a:xfrm>
            <a:off x="7010400" y="17541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Line 36"/>
          <p:cNvSpPr>
            <a:spLocks noChangeShapeType="1"/>
          </p:cNvSpPr>
          <p:nvPr/>
        </p:nvSpPr>
        <p:spPr bwMode="auto">
          <a:xfrm>
            <a:off x="7620000" y="17541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37" name="Group 37"/>
          <p:cNvGrpSpPr>
            <a:grpSpLocks/>
          </p:cNvGrpSpPr>
          <p:nvPr/>
        </p:nvGrpSpPr>
        <p:grpSpPr bwMode="auto">
          <a:xfrm>
            <a:off x="3124200" y="2592388"/>
            <a:ext cx="492125" cy="381000"/>
            <a:chOff x="2124" y="1296"/>
            <a:chExt cx="310" cy="240"/>
          </a:xfrm>
        </p:grpSpPr>
        <p:sp>
          <p:nvSpPr>
            <p:cNvPr id="35045" name="Rectangle 3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6" name="Text Box 3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38" name="Group 40"/>
          <p:cNvGrpSpPr>
            <a:grpSpLocks/>
          </p:cNvGrpSpPr>
          <p:nvPr/>
        </p:nvGrpSpPr>
        <p:grpSpPr bwMode="auto">
          <a:xfrm>
            <a:off x="3733800" y="2592388"/>
            <a:ext cx="492125" cy="381000"/>
            <a:chOff x="2124" y="1296"/>
            <a:chExt cx="310" cy="240"/>
          </a:xfrm>
        </p:grpSpPr>
        <p:sp>
          <p:nvSpPr>
            <p:cNvPr id="35043" name="Rectangle 4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4" name="Text Box 4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39" name="Group 43"/>
          <p:cNvGrpSpPr>
            <a:grpSpLocks/>
          </p:cNvGrpSpPr>
          <p:nvPr/>
        </p:nvGrpSpPr>
        <p:grpSpPr bwMode="auto">
          <a:xfrm>
            <a:off x="4343400" y="2592388"/>
            <a:ext cx="492125" cy="381000"/>
            <a:chOff x="2124" y="1296"/>
            <a:chExt cx="310" cy="240"/>
          </a:xfrm>
        </p:grpSpPr>
        <p:sp>
          <p:nvSpPr>
            <p:cNvPr id="35041" name="Rectangle 4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2" name="Text Box 4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40" name="Group 46"/>
          <p:cNvGrpSpPr>
            <a:grpSpLocks/>
          </p:cNvGrpSpPr>
          <p:nvPr/>
        </p:nvGrpSpPr>
        <p:grpSpPr bwMode="auto">
          <a:xfrm>
            <a:off x="4953000" y="2592388"/>
            <a:ext cx="492125" cy="381000"/>
            <a:chOff x="2124" y="1296"/>
            <a:chExt cx="310" cy="240"/>
          </a:xfrm>
        </p:grpSpPr>
        <p:sp>
          <p:nvSpPr>
            <p:cNvPr id="35039" name="Rectangle 4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40" name="Text Box 4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41" name="Group 49"/>
          <p:cNvGrpSpPr>
            <a:grpSpLocks/>
          </p:cNvGrpSpPr>
          <p:nvPr/>
        </p:nvGrpSpPr>
        <p:grpSpPr bwMode="auto">
          <a:xfrm>
            <a:off x="5562600" y="2592388"/>
            <a:ext cx="492125" cy="381000"/>
            <a:chOff x="2124" y="1296"/>
            <a:chExt cx="310" cy="240"/>
          </a:xfrm>
        </p:grpSpPr>
        <p:sp>
          <p:nvSpPr>
            <p:cNvPr id="35037" name="Rectangle 5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8" name="Text Box 5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42" name="Group 52"/>
          <p:cNvGrpSpPr>
            <a:grpSpLocks/>
          </p:cNvGrpSpPr>
          <p:nvPr/>
        </p:nvGrpSpPr>
        <p:grpSpPr bwMode="auto">
          <a:xfrm>
            <a:off x="6172200" y="2592388"/>
            <a:ext cx="492125" cy="381000"/>
            <a:chOff x="2124" y="1296"/>
            <a:chExt cx="310" cy="240"/>
          </a:xfrm>
        </p:grpSpPr>
        <p:sp>
          <p:nvSpPr>
            <p:cNvPr id="35035" name="Rectangle 5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6" name="Text Box 5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43" name="Group 55"/>
          <p:cNvGrpSpPr>
            <a:grpSpLocks/>
          </p:cNvGrpSpPr>
          <p:nvPr/>
        </p:nvGrpSpPr>
        <p:grpSpPr bwMode="auto">
          <a:xfrm>
            <a:off x="6781800" y="2592388"/>
            <a:ext cx="492125" cy="381000"/>
            <a:chOff x="2124" y="1296"/>
            <a:chExt cx="310" cy="240"/>
          </a:xfrm>
        </p:grpSpPr>
        <p:sp>
          <p:nvSpPr>
            <p:cNvPr id="35033" name="Rectangle 5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4" name="Text Box 5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44" name="Group 58"/>
          <p:cNvGrpSpPr>
            <a:grpSpLocks/>
          </p:cNvGrpSpPr>
          <p:nvPr/>
        </p:nvGrpSpPr>
        <p:grpSpPr bwMode="auto">
          <a:xfrm>
            <a:off x="7391400" y="2592388"/>
            <a:ext cx="492125" cy="381000"/>
            <a:chOff x="2124" y="1296"/>
            <a:chExt cx="310" cy="240"/>
          </a:xfrm>
        </p:grpSpPr>
        <p:sp>
          <p:nvSpPr>
            <p:cNvPr id="35031" name="Rectangle 5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2" name="Text Box 6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4845" name="Line 61"/>
          <p:cNvSpPr>
            <a:spLocks noChangeShapeType="1"/>
          </p:cNvSpPr>
          <p:nvPr/>
        </p:nvSpPr>
        <p:spPr bwMode="auto">
          <a:xfrm>
            <a:off x="2514600" y="2439988"/>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62"/>
          <p:cNvSpPr>
            <a:spLocks noChangeShapeType="1"/>
          </p:cNvSpPr>
          <p:nvPr/>
        </p:nvSpPr>
        <p:spPr bwMode="auto">
          <a:xfrm>
            <a:off x="3352800" y="24399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63"/>
          <p:cNvSpPr>
            <a:spLocks noChangeShapeType="1"/>
          </p:cNvSpPr>
          <p:nvPr/>
        </p:nvSpPr>
        <p:spPr bwMode="auto">
          <a:xfrm>
            <a:off x="3962400" y="24399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64"/>
          <p:cNvSpPr>
            <a:spLocks noChangeShapeType="1"/>
          </p:cNvSpPr>
          <p:nvPr/>
        </p:nvSpPr>
        <p:spPr bwMode="auto">
          <a:xfrm>
            <a:off x="4572000" y="24399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Line 65"/>
          <p:cNvSpPr>
            <a:spLocks noChangeShapeType="1"/>
          </p:cNvSpPr>
          <p:nvPr/>
        </p:nvSpPr>
        <p:spPr bwMode="auto">
          <a:xfrm>
            <a:off x="5181600" y="24399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0" name="Line 66"/>
          <p:cNvSpPr>
            <a:spLocks noChangeShapeType="1"/>
          </p:cNvSpPr>
          <p:nvPr/>
        </p:nvSpPr>
        <p:spPr bwMode="auto">
          <a:xfrm>
            <a:off x="5791200" y="24399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67"/>
          <p:cNvSpPr>
            <a:spLocks noChangeShapeType="1"/>
          </p:cNvSpPr>
          <p:nvPr/>
        </p:nvSpPr>
        <p:spPr bwMode="auto">
          <a:xfrm>
            <a:off x="6400800" y="24399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2" name="Line 68"/>
          <p:cNvSpPr>
            <a:spLocks noChangeShapeType="1"/>
          </p:cNvSpPr>
          <p:nvPr/>
        </p:nvSpPr>
        <p:spPr bwMode="auto">
          <a:xfrm>
            <a:off x="7010400" y="24399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69"/>
          <p:cNvSpPr>
            <a:spLocks noChangeShapeType="1"/>
          </p:cNvSpPr>
          <p:nvPr/>
        </p:nvSpPr>
        <p:spPr bwMode="auto">
          <a:xfrm>
            <a:off x="7620000" y="24399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54" name="Group 70"/>
          <p:cNvGrpSpPr>
            <a:grpSpLocks/>
          </p:cNvGrpSpPr>
          <p:nvPr/>
        </p:nvGrpSpPr>
        <p:grpSpPr bwMode="auto">
          <a:xfrm>
            <a:off x="3124200" y="3278188"/>
            <a:ext cx="492125" cy="381000"/>
            <a:chOff x="2124" y="1296"/>
            <a:chExt cx="310" cy="240"/>
          </a:xfrm>
        </p:grpSpPr>
        <p:sp>
          <p:nvSpPr>
            <p:cNvPr id="35029" name="Rectangle 7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30" name="Text Box 7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55" name="Group 73"/>
          <p:cNvGrpSpPr>
            <a:grpSpLocks/>
          </p:cNvGrpSpPr>
          <p:nvPr/>
        </p:nvGrpSpPr>
        <p:grpSpPr bwMode="auto">
          <a:xfrm>
            <a:off x="3733800" y="3278188"/>
            <a:ext cx="492125" cy="381000"/>
            <a:chOff x="2124" y="1296"/>
            <a:chExt cx="310" cy="240"/>
          </a:xfrm>
        </p:grpSpPr>
        <p:sp>
          <p:nvSpPr>
            <p:cNvPr id="35027" name="Rectangle 7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8" name="Text Box 7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56" name="Group 76"/>
          <p:cNvGrpSpPr>
            <a:grpSpLocks/>
          </p:cNvGrpSpPr>
          <p:nvPr/>
        </p:nvGrpSpPr>
        <p:grpSpPr bwMode="auto">
          <a:xfrm>
            <a:off x="4343400" y="3278188"/>
            <a:ext cx="492125" cy="381000"/>
            <a:chOff x="2124" y="1296"/>
            <a:chExt cx="310" cy="240"/>
          </a:xfrm>
        </p:grpSpPr>
        <p:sp>
          <p:nvSpPr>
            <p:cNvPr id="35025" name="Rectangle 7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6" name="Text Box 7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57" name="Group 79"/>
          <p:cNvGrpSpPr>
            <a:grpSpLocks/>
          </p:cNvGrpSpPr>
          <p:nvPr/>
        </p:nvGrpSpPr>
        <p:grpSpPr bwMode="auto">
          <a:xfrm>
            <a:off x="4953000" y="3278188"/>
            <a:ext cx="492125" cy="381000"/>
            <a:chOff x="2124" y="1296"/>
            <a:chExt cx="310" cy="240"/>
          </a:xfrm>
        </p:grpSpPr>
        <p:sp>
          <p:nvSpPr>
            <p:cNvPr id="35023" name="Rectangle 8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 name="Text Box 8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58" name="Group 82"/>
          <p:cNvGrpSpPr>
            <a:grpSpLocks/>
          </p:cNvGrpSpPr>
          <p:nvPr/>
        </p:nvGrpSpPr>
        <p:grpSpPr bwMode="auto">
          <a:xfrm>
            <a:off x="5562600" y="3278188"/>
            <a:ext cx="492125" cy="381000"/>
            <a:chOff x="2124" y="1296"/>
            <a:chExt cx="310" cy="240"/>
          </a:xfrm>
        </p:grpSpPr>
        <p:sp>
          <p:nvSpPr>
            <p:cNvPr id="35021" name="Rectangle 8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 name="Text Box 8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59" name="Group 85"/>
          <p:cNvGrpSpPr>
            <a:grpSpLocks/>
          </p:cNvGrpSpPr>
          <p:nvPr/>
        </p:nvGrpSpPr>
        <p:grpSpPr bwMode="auto">
          <a:xfrm>
            <a:off x="6172200" y="3278188"/>
            <a:ext cx="492125" cy="381000"/>
            <a:chOff x="2124" y="1296"/>
            <a:chExt cx="310" cy="240"/>
          </a:xfrm>
        </p:grpSpPr>
        <p:sp>
          <p:nvSpPr>
            <p:cNvPr id="35019" name="Rectangle 8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0" name="Text Box 8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60" name="Group 88"/>
          <p:cNvGrpSpPr>
            <a:grpSpLocks/>
          </p:cNvGrpSpPr>
          <p:nvPr/>
        </p:nvGrpSpPr>
        <p:grpSpPr bwMode="auto">
          <a:xfrm>
            <a:off x="6781800" y="3278188"/>
            <a:ext cx="492125" cy="381000"/>
            <a:chOff x="2124" y="1296"/>
            <a:chExt cx="310" cy="240"/>
          </a:xfrm>
        </p:grpSpPr>
        <p:sp>
          <p:nvSpPr>
            <p:cNvPr id="35017" name="Rectangle 8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8" name="Text Box 9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61" name="Group 91"/>
          <p:cNvGrpSpPr>
            <a:grpSpLocks/>
          </p:cNvGrpSpPr>
          <p:nvPr/>
        </p:nvGrpSpPr>
        <p:grpSpPr bwMode="auto">
          <a:xfrm>
            <a:off x="7391400" y="3278188"/>
            <a:ext cx="492125" cy="381000"/>
            <a:chOff x="2124" y="1296"/>
            <a:chExt cx="310" cy="240"/>
          </a:xfrm>
        </p:grpSpPr>
        <p:sp>
          <p:nvSpPr>
            <p:cNvPr id="35015" name="Rectangle 9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6" name="Text Box 9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4862" name="Line 94"/>
          <p:cNvSpPr>
            <a:spLocks noChangeShapeType="1"/>
          </p:cNvSpPr>
          <p:nvPr/>
        </p:nvSpPr>
        <p:spPr bwMode="auto">
          <a:xfrm>
            <a:off x="2514600" y="3125788"/>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3" name="Line 95"/>
          <p:cNvSpPr>
            <a:spLocks noChangeShapeType="1"/>
          </p:cNvSpPr>
          <p:nvPr/>
        </p:nvSpPr>
        <p:spPr bwMode="auto">
          <a:xfrm>
            <a:off x="3352800" y="31257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4" name="Line 96"/>
          <p:cNvSpPr>
            <a:spLocks noChangeShapeType="1"/>
          </p:cNvSpPr>
          <p:nvPr/>
        </p:nvSpPr>
        <p:spPr bwMode="auto">
          <a:xfrm>
            <a:off x="3962400" y="31257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5" name="Line 97"/>
          <p:cNvSpPr>
            <a:spLocks noChangeShapeType="1"/>
          </p:cNvSpPr>
          <p:nvPr/>
        </p:nvSpPr>
        <p:spPr bwMode="auto">
          <a:xfrm>
            <a:off x="4572000" y="31257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6" name="Line 98"/>
          <p:cNvSpPr>
            <a:spLocks noChangeShapeType="1"/>
          </p:cNvSpPr>
          <p:nvPr/>
        </p:nvSpPr>
        <p:spPr bwMode="auto">
          <a:xfrm>
            <a:off x="5181600" y="31257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7" name="Line 99"/>
          <p:cNvSpPr>
            <a:spLocks noChangeShapeType="1"/>
          </p:cNvSpPr>
          <p:nvPr/>
        </p:nvSpPr>
        <p:spPr bwMode="auto">
          <a:xfrm>
            <a:off x="5791200" y="31257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8" name="Line 100"/>
          <p:cNvSpPr>
            <a:spLocks noChangeShapeType="1"/>
          </p:cNvSpPr>
          <p:nvPr/>
        </p:nvSpPr>
        <p:spPr bwMode="auto">
          <a:xfrm>
            <a:off x="6400800" y="31257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9" name="Line 101"/>
          <p:cNvSpPr>
            <a:spLocks noChangeShapeType="1"/>
          </p:cNvSpPr>
          <p:nvPr/>
        </p:nvSpPr>
        <p:spPr bwMode="auto">
          <a:xfrm>
            <a:off x="7010400" y="31257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0" name="Line 102"/>
          <p:cNvSpPr>
            <a:spLocks noChangeShapeType="1"/>
          </p:cNvSpPr>
          <p:nvPr/>
        </p:nvSpPr>
        <p:spPr bwMode="auto">
          <a:xfrm>
            <a:off x="7620000" y="31257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71" name="Group 103"/>
          <p:cNvGrpSpPr>
            <a:grpSpLocks/>
          </p:cNvGrpSpPr>
          <p:nvPr/>
        </p:nvGrpSpPr>
        <p:grpSpPr bwMode="auto">
          <a:xfrm>
            <a:off x="3124200" y="3963988"/>
            <a:ext cx="492125" cy="381000"/>
            <a:chOff x="2124" y="1296"/>
            <a:chExt cx="310" cy="240"/>
          </a:xfrm>
        </p:grpSpPr>
        <p:sp>
          <p:nvSpPr>
            <p:cNvPr id="35013" name="Rectangle 10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4" name="Text Box 10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72" name="Group 106"/>
          <p:cNvGrpSpPr>
            <a:grpSpLocks/>
          </p:cNvGrpSpPr>
          <p:nvPr/>
        </p:nvGrpSpPr>
        <p:grpSpPr bwMode="auto">
          <a:xfrm>
            <a:off x="3733800" y="3963988"/>
            <a:ext cx="492125" cy="381000"/>
            <a:chOff x="2124" y="1296"/>
            <a:chExt cx="310" cy="240"/>
          </a:xfrm>
        </p:grpSpPr>
        <p:sp>
          <p:nvSpPr>
            <p:cNvPr id="35011" name="Rectangle 10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2" name="Text Box 10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73" name="Group 109"/>
          <p:cNvGrpSpPr>
            <a:grpSpLocks/>
          </p:cNvGrpSpPr>
          <p:nvPr/>
        </p:nvGrpSpPr>
        <p:grpSpPr bwMode="auto">
          <a:xfrm>
            <a:off x="4343400" y="3963988"/>
            <a:ext cx="492125" cy="381000"/>
            <a:chOff x="2124" y="1296"/>
            <a:chExt cx="310" cy="240"/>
          </a:xfrm>
        </p:grpSpPr>
        <p:sp>
          <p:nvSpPr>
            <p:cNvPr id="35009" name="Rectangle 11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10" name="Text Box 11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74" name="Group 112"/>
          <p:cNvGrpSpPr>
            <a:grpSpLocks/>
          </p:cNvGrpSpPr>
          <p:nvPr/>
        </p:nvGrpSpPr>
        <p:grpSpPr bwMode="auto">
          <a:xfrm>
            <a:off x="4953000" y="3963988"/>
            <a:ext cx="492125" cy="381000"/>
            <a:chOff x="2124" y="1296"/>
            <a:chExt cx="310" cy="240"/>
          </a:xfrm>
        </p:grpSpPr>
        <p:sp>
          <p:nvSpPr>
            <p:cNvPr id="35007" name="Rectangle 11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8" name="Text Box 11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75" name="Group 115"/>
          <p:cNvGrpSpPr>
            <a:grpSpLocks/>
          </p:cNvGrpSpPr>
          <p:nvPr/>
        </p:nvGrpSpPr>
        <p:grpSpPr bwMode="auto">
          <a:xfrm>
            <a:off x="5562600" y="3963988"/>
            <a:ext cx="492125" cy="381000"/>
            <a:chOff x="2124" y="1296"/>
            <a:chExt cx="310" cy="240"/>
          </a:xfrm>
        </p:grpSpPr>
        <p:sp>
          <p:nvSpPr>
            <p:cNvPr id="35005" name="Rectangle 11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6" name="Text Box 11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76" name="Group 118"/>
          <p:cNvGrpSpPr>
            <a:grpSpLocks/>
          </p:cNvGrpSpPr>
          <p:nvPr/>
        </p:nvGrpSpPr>
        <p:grpSpPr bwMode="auto">
          <a:xfrm>
            <a:off x="6172200" y="3963988"/>
            <a:ext cx="492125" cy="381000"/>
            <a:chOff x="2124" y="1296"/>
            <a:chExt cx="310" cy="240"/>
          </a:xfrm>
        </p:grpSpPr>
        <p:sp>
          <p:nvSpPr>
            <p:cNvPr id="35003" name="Rectangle 11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4" name="Text Box 12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77" name="Group 121"/>
          <p:cNvGrpSpPr>
            <a:grpSpLocks/>
          </p:cNvGrpSpPr>
          <p:nvPr/>
        </p:nvGrpSpPr>
        <p:grpSpPr bwMode="auto">
          <a:xfrm>
            <a:off x="6781800" y="3963988"/>
            <a:ext cx="492125" cy="381000"/>
            <a:chOff x="2124" y="1296"/>
            <a:chExt cx="310" cy="240"/>
          </a:xfrm>
        </p:grpSpPr>
        <p:sp>
          <p:nvSpPr>
            <p:cNvPr id="35001" name="Rectangle 12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2" name="Text Box 12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4878" name="Group 124"/>
          <p:cNvGrpSpPr>
            <a:grpSpLocks/>
          </p:cNvGrpSpPr>
          <p:nvPr/>
        </p:nvGrpSpPr>
        <p:grpSpPr bwMode="auto">
          <a:xfrm>
            <a:off x="7391400" y="3963988"/>
            <a:ext cx="492125" cy="381000"/>
            <a:chOff x="2124" y="1296"/>
            <a:chExt cx="310" cy="240"/>
          </a:xfrm>
        </p:grpSpPr>
        <p:sp>
          <p:nvSpPr>
            <p:cNvPr id="34999" name="Rectangle 12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00" name="Text Box 12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4879" name="Line 127"/>
          <p:cNvSpPr>
            <a:spLocks noChangeShapeType="1"/>
          </p:cNvSpPr>
          <p:nvPr/>
        </p:nvSpPr>
        <p:spPr bwMode="auto">
          <a:xfrm>
            <a:off x="2514600" y="3811588"/>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0" name="Line 128"/>
          <p:cNvSpPr>
            <a:spLocks noChangeShapeType="1"/>
          </p:cNvSpPr>
          <p:nvPr/>
        </p:nvSpPr>
        <p:spPr bwMode="auto">
          <a:xfrm>
            <a:off x="3352800" y="38115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1" name="Line 129"/>
          <p:cNvSpPr>
            <a:spLocks noChangeShapeType="1"/>
          </p:cNvSpPr>
          <p:nvPr/>
        </p:nvSpPr>
        <p:spPr bwMode="auto">
          <a:xfrm>
            <a:off x="3962400" y="38115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2" name="Line 130"/>
          <p:cNvSpPr>
            <a:spLocks noChangeShapeType="1"/>
          </p:cNvSpPr>
          <p:nvPr/>
        </p:nvSpPr>
        <p:spPr bwMode="auto">
          <a:xfrm>
            <a:off x="4572000" y="38115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3" name="Line 131"/>
          <p:cNvSpPr>
            <a:spLocks noChangeShapeType="1"/>
          </p:cNvSpPr>
          <p:nvPr/>
        </p:nvSpPr>
        <p:spPr bwMode="auto">
          <a:xfrm>
            <a:off x="5181600" y="38115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4" name="Line 132"/>
          <p:cNvSpPr>
            <a:spLocks noChangeShapeType="1"/>
          </p:cNvSpPr>
          <p:nvPr/>
        </p:nvSpPr>
        <p:spPr bwMode="auto">
          <a:xfrm>
            <a:off x="5791200" y="38115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5" name="Line 133"/>
          <p:cNvSpPr>
            <a:spLocks noChangeShapeType="1"/>
          </p:cNvSpPr>
          <p:nvPr/>
        </p:nvSpPr>
        <p:spPr bwMode="auto">
          <a:xfrm>
            <a:off x="6400800" y="38115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6" name="Line 134"/>
          <p:cNvSpPr>
            <a:spLocks noChangeShapeType="1"/>
          </p:cNvSpPr>
          <p:nvPr/>
        </p:nvSpPr>
        <p:spPr bwMode="auto">
          <a:xfrm>
            <a:off x="7010400" y="38115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7" name="Line 135"/>
          <p:cNvSpPr>
            <a:spLocks noChangeShapeType="1"/>
          </p:cNvSpPr>
          <p:nvPr/>
        </p:nvSpPr>
        <p:spPr bwMode="auto">
          <a:xfrm>
            <a:off x="7620000" y="3811588"/>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8" name="Text Box 136"/>
          <p:cNvSpPr txBox="1">
            <a:spLocks noChangeArrowheads="1"/>
          </p:cNvSpPr>
          <p:nvPr/>
        </p:nvSpPr>
        <p:spPr bwMode="auto">
          <a:xfrm>
            <a:off x="2209800" y="155892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0</a:t>
            </a:r>
          </a:p>
        </p:txBody>
      </p:sp>
      <p:sp>
        <p:nvSpPr>
          <p:cNvPr id="34889" name="Text Box 137"/>
          <p:cNvSpPr txBox="1">
            <a:spLocks noChangeArrowheads="1"/>
          </p:cNvSpPr>
          <p:nvPr/>
        </p:nvSpPr>
        <p:spPr bwMode="auto">
          <a:xfrm>
            <a:off x="2209800" y="2287588"/>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1</a:t>
            </a:r>
          </a:p>
        </p:txBody>
      </p:sp>
      <p:sp>
        <p:nvSpPr>
          <p:cNvPr id="34890" name="Text Box 138"/>
          <p:cNvSpPr txBox="1">
            <a:spLocks noChangeArrowheads="1"/>
          </p:cNvSpPr>
          <p:nvPr/>
        </p:nvSpPr>
        <p:spPr bwMode="auto">
          <a:xfrm>
            <a:off x="2209800" y="29876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2</a:t>
            </a:r>
          </a:p>
        </p:txBody>
      </p:sp>
      <p:sp>
        <p:nvSpPr>
          <p:cNvPr id="34891" name="Text Box 139"/>
          <p:cNvSpPr txBox="1">
            <a:spLocks noChangeArrowheads="1"/>
          </p:cNvSpPr>
          <p:nvPr/>
        </p:nvSpPr>
        <p:spPr bwMode="auto">
          <a:xfrm>
            <a:off x="2209800" y="3673475"/>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a:t>
            </a:r>
          </a:p>
        </p:txBody>
      </p:sp>
      <p:sp>
        <p:nvSpPr>
          <p:cNvPr id="34892" name="Line 140"/>
          <p:cNvSpPr>
            <a:spLocks noChangeShapeType="1"/>
          </p:cNvSpPr>
          <p:nvPr/>
        </p:nvSpPr>
        <p:spPr bwMode="auto">
          <a:xfrm>
            <a:off x="3019425" y="2135188"/>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3" name="Line 141"/>
          <p:cNvSpPr>
            <a:spLocks noChangeShapeType="1"/>
          </p:cNvSpPr>
          <p:nvPr/>
        </p:nvSpPr>
        <p:spPr bwMode="auto">
          <a:xfrm flipH="1">
            <a:off x="3019425" y="4192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4" name="Line 142"/>
          <p:cNvSpPr>
            <a:spLocks noChangeShapeType="1"/>
          </p:cNvSpPr>
          <p:nvPr/>
        </p:nvSpPr>
        <p:spPr bwMode="auto">
          <a:xfrm flipH="1">
            <a:off x="3019425" y="3506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5" name="Line 143"/>
          <p:cNvSpPr>
            <a:spLocks noChangeShapeType="1"/>
          </p:cNvSpPr>
          <p:nvPr/>
        </p:nvSpPr>
        <p:spPr bwMode="auto">
          <a:xfrm flipH="1">
            <a:off x="3019425" y="28209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6" name="Line 144"/>
          <p:cNvSpPr>
            <a:spLocks noChangeShapeType="1"/>
          </p:cNvSpPr>
          <p:nvPr/>
        </p:nvSpPr>
        <p:spPr bwMode="auto">
          <a:xfrm flipH="1">
            <a:off x="3019425" y="2135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7" name="Line 145"/>
          <p:cNvSpPr>
            <a:spLocks noChangeShapeType="1"/>
          </p:cNvSpPr>
          <p:nvPr/>
        </p:nvSpPr>
        <p:spPr bwMode="auto">
          <a:xfrm>
            <a:off x="3629025" y="2135188"/>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8" name="Line 146"/>
          <p:cNvSpPr>
            <a:spLocks noChangeShapeType="1"/>
          </p:cNvSpPr>
          <p:nvPr/>
        </p:nvSpPr>
        <p:spPr bwMode="auto">
          <a:xfrm flipH="1">
            <a:off x="3629025" y="4192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9" name="Line 147"/>
          <p:cNvSpPr>
            <a:spLocks noChangeShapeType="1"/>
          </p:cNvSpPr>
          <p:nvPr/>
        </p:nvSpPr>
        <p:spPr bwMode="auto">
          <a:xfrm flipH="1">
            <a:off x="3629025" y="3506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0" name="Line 148"/>
          <p:cNvSpPr>
            <a:spLocks noChangeShapeType="1"/>
          </p:cNvSpPr>
          <p:nvPr/>
        </p:nvSpPr>
        <p:spPr bwMode="auto">
          <a:xfrm flipH="1">
            <a:off x="3629025" y="28209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1" name="Line 149"/>
          <p:cNvSpPr>
            <a:spLocks noChangeShapeType="1"/>
          </p:cNvSpPr>
          <p:nvPr/>
        </p:nvSpPr>
        <p:spPr bwMode="auto">
          <a:xfrm flipH="1">
            <a:off x="3629025" y="2135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2" name="Line 150"/>
          <p:cNvSpPr>
            <a:spLocks noChangeShapeType="1"/>
          </p:cNvSpPr>
          <p:nvPr/>
        </p:nvSpPr>
        <p:spPr bwMode="auto">
          <a:xfrm>
            <a:off x="4248150" y="2125663"/>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3" name="Line 151"/>
          <p:cNvSpPr>
            <a:spLocks noChangeShapeType="1"/>
          </p:cNvSpPr>
          <p:nvPr/>
        </p:nvSpPr>
        <p:spPr bwMode="auto">
          <a:xfrm flipH="1">
            <a:off x="4248150" y="418306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4" name="Line 152"/>
          <p:cNvSpPr>
            <a:spLocks noChangeShapeType="1"/>
          </p:cNvSpPr>
          <p:nvPr/>
        </p:nvSpPr>
        <p:spPr bwMode="auto">
          <a:xfrm flipH="1">
            <a:off x="4248150" y="349726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5" name="Line 153"/>
          <p:cNvSpPr>
            <a:spLocks noChangeShapeType="1"/>
          </p:cNvSpPr>
          <p:nvPr/>
        </p:nvSpPr>
        <p:spPr bwMode="auto">
          <a:xfrm flipH="1">
            <a:off x="4248150" y="281146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6" name="Line 154"/>
          <p:cNvSpPr>
            <a:spLocks noChangeShapeType="1"/>
          </p:cNvSpPr>
          <p:nvPr/>
        </p:nvSpPr>
        <p:spPr bwMode="auto">
          <a:xfrm flipH="1">
            <a:off x="4248150" y="212566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7" name="Line 155"/>
          <p:cNvSpPr>
            <a:spLocks noChangeShapeType="1"/>
          </p:cNvSpPr>
          <p:nvPr/>
        </p:nvSpPr>
        <p:spPr bwMode="auto">
          <a:xfrm>
            <a:off x="4857750" y="2125663"/>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8" name="Line 156"/>
          <p:cNvSpPr>
            <a:spLocks noChangeShapeType="1"/>
          </p:cNvSpPr>
          <p:nvPr/>
        </p:nvSpPr>
        <p:spPr bwMode="auto">
          <a:xfrm flipH="1">
            <a:off x="4857750" y="4192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9" name="Line 157"/>
          <p:cNvSpPr>
            <a:spLocks noChangeShapeType="1"/>
          </p:cNvSpPr>
          <p:nvPr/>
        </p:nvSpPr>
        <p:spPr bwMode="auto">
          <a:xfrm flipH="1">
            <a:off x="4857750" y="3506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0" name="Line 158"/>
          <p:cNvSpPr>
            <a:spLocks noChangeShapeType="1"/>
          </p:cNvSpPr>
          <p:nvPr/>
        </p:nvSpPr>
        <p:spPr bwMode="auto">
          <a:xfrm flipH="1">
            <a:off x="4857750" y="28209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1" name="Line 159"/>
          <p:cNvSpPr>
            <a:spLocks noChangeShapeType="1"/>
          </p:cNvSpPr>
          <p:nvPr/>
        </p:nvSpPr>
        <p:spPr bwMode="auto">
          <a:xfrm flipH="1">
            <a:off x="4857750" y="2135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2" name="Line 160"/>
          <p:cNvSpPr>
            <a:spLocks noChangeShapeType="1"/>
          </p:cNvSpPr>
          <p:nvPr/>
        </p:nvSpPr>
        <p:spPr bwMode="auto">
          <a:xfrm>
            <a:off x="5467350" y="2135188"/>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3" name="Line 161"/>
          <p:cNvSpPr>
            <a:spLocks noChangeShapeType="1"/>
          </p:cNvSpPr>
          <p:nvPr/>
        </p:nvSpPr>
        <p:spPr bwMode="auto">
          <a:xfrm flipH="1">
            <a:off x="5467350" y="4192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4" name="Line 162"/>
          <p:cNvSpPr>
            <a:spLocks noChangeShapeType="1"/>
          </p:cNvSpPr>
          <p:nvPr/>
        </p:nvSpPr>
        <p:spPr bwMode="auto">
          <a:xfrm flipH="1">
            <a:off x="5467350" y="3506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5" name="Line 163"/>
          <p:cNvSpPr>
            <a:spLocks noChangeShapeType="1"/>
          </p:cNvSpPr>
          <p:nvPr/>
        </p:nvSpPr>
        <p:spPr bwMode="auto">
          <a:xfrm flipH="1">
            <a:off x="5467350" y="28209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6" name="Line 164"/>
          <p:cNvSpPr>
            <a:spLocks noChangeShapeType="1"/>
          </p:cNvSpPr>
          <p:nvPr/>
        </p:nvSpPr>
        <p:spPr bwMode="auto">
          <a:xfrm flipH="1">
            <a:off x="5467350" y="2135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7" name="Line 165"/>
          <p:cNvSpPr>
            <a:spLocks noChangeShapeType="1"/>
          </p:cNvSpPr>
          <p:nvPr/>
        </p:nvSpPr>
        <p:spPr bwMode="auto">
          <a:xfrm>
            <a:off x="6076950" y="2135188"/>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8" name="Line 166"/>
          <p:cNvSpPr>
            <a:spLocks noChangeShapeType="1"/>
          </p:cNvSpPr>
          <p:nvPr/>
        </p:nvSpPr>
        <p:spPr bwMode="auto">
          <a:xfrm flipH="1">
            <a:off x="6076950" y="4192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19" name="Line 167"/>
          <p:cNvSpPr>
            <a:spLocks noChangeShapeType="1"/>
          </p:cNvSpPr>
          <p:nvPr/>
        </p:nvSpPr>
        <p:spPr bwMode="auto">
          <a:xfrm flipH="1">
            <a:off x="6076950" y="3506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0" name="Line 168"/>
          <p:cNvSpPr>
            <a:spLocks noChangeShapeType="1"/>
          </p:cNvSpPr>
          <p:nvPr/>
        </p:nvSpPr>
        <p:spPr bwMode="auto">
          <a:xfrm flipH="1">
            <a:off x="6076950" y="28209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1" name="Line 169"/>
          <p:cNvSpPr>
            <a:spLocks noChangeShapeType="1"/>
          </p:cNvSpPr>
          <p:nvPr/>
        </p:nvSpPr>
        <p:spPr bwMode="auto">
          <a:xfrm flipH="1">
            <a:off x="6076950" y="2135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2" name="Line 170"/>
          <p:cNvSpPr>
            <a:spLocks noChangeShapeType="1"/>
          </p:cNvSpPr>
          <p:nvPr/>
        </p:nvSpPr>
        <p:spPr bwMode="auto">
          <a:xfrm>
            <a:off x="6686550" y="2135188"/>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3" name="Line 171"/>
          <p:cNvSpPr>
            <a:spLocks noChangeShapeType="1"/>
          </p:cNvSpPr>
          <p:nvPr/>
        </p:nvSpPr>
        <p:spPr bwMode="auto">
          <a:xfrm flipH="1">
            <a:off x="6686550" y="4192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4" name="Line 172"/>
          <p:cNvSpPr>
            <a:spLocks noChangeShapeType="1"/>
          </p:cNvSpPr>
          <p:nvPr/>
        </p:nvSpPr>
        <p:spPr bwMode="auto">
          <a:xfrm flipH="1">
            <a:off x="6686550" y="3506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5" name="Line 173"/>
          <p:cNvSpPr>
            <a:spLocks noChangeShapeType="1"/>
          </p:cNvSpPr>
          <p:nvPr/>
        </p:nvSpPr>
        <p:spPr bwMode="auto">
          <a:xfrm flipH="1">
            <a:off x="6686550" y="28209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6" name="Line 174"/>
          <p:cNvSpPr>
            <a:spLocks noChangeShapeType="1"/>
          </p:cNvSpPr>
          <p:nvPr/>
        </p:nvSpPr>
        <p:spPr bwMode="auto">
          <a:xfrm flipH="1">
            <a:off x="6686550" y="2135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7" name="Line 175"/>
          <p:cNvSpPr>
            <a:spLocks noChangeShapeType="1"/>
          </p:cNvSpPr>
          <p:nvPr/>
        </p:nvSpPr>
        <p:spPr bwMode="auto">
          <a:xfrm>
            <a:off x="7286625" y="2135188"/>
            <a:ext cx="0" cy="281940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8" name="Line 176"/>
          <p:cNvSpPr>
            <a:spLocks noChangeShapeType="1"/>
          </p:cNvSpPr>
          <p:nvPr/>
        </p:nvSpPr>
        <p:spPr bwMode="auto">
          <a:xfrm flipH="1">
            <a:off x="7286625" y="4192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29" name="Line 177"/>
          <p:cNvSpPr>
            <a:spLocks noChangeShapeType="1"/>
          </p:cNvSpPr>
          <p:nvPr/>
        </p:nvSpPr>
        <p:spPr bwMode="auto">
          <a:xfrm flipH="1">
            <a:off x="7286625" y="3506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30" name="Line 178"/>
          <p:cNvSpPr>
            <a:spLocks noChangeShapeType="1"/>
          </p:cNvSpPr>
          <p:nvPr/>
        </p:nvSpPr>
        <p:spPr bwMode="auto">
          <a:xfrm flipH="1">
            <a:off x="7286625" y="28209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31" name="Line 179"/>
          <p:cNvSpPr>
            <a:spLocks noChangeShapeType="1"/>
          </p:cNvSpPr>
          <p:nvPr/>
        </p:nvSpPr>
        <p:spPr bwMode="auto">
          <a:xfrm flipH="1">
            <a:off x="7286625" y="2135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532" name="Text Box 188"/>
          <p:cNvSpPr txBox="1">
            <a:spLocks noChangeArrowheads="1"/>
          </p:cNvSpPr>
          <p:nvPr/>
        </p:nvSpPr>
        <p:spPr bwMode="auto">
          <a:xfrm>
            <a:off x="4114800" y="1143000"/>
            <a:ext cx="1677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solidFill>
                  <a:srgbClr val="FF0000"/>
                </a:solidFill>
                <a:effectLst>
                  <a:outerShdw blurRad="38100" dist="38100" dir="2700000" algn="tl">
                    <a:srgbClr val="C0C0C0"/>
                  </a:outerShdw>
                </a:effectLst>
                <a:latin typeface="Tahoma" pitchFamily="34" charset="0"/>
              </a:rPr>
              <a:t>8x4  Memory</a:t>
            </a:r>
          </a:p>
        </p:txBody>
      </p:sp>
      <p:sp>
        <p:nvSpPr>
          <p:cNvPr id="185533" name="Text Box 189"/>
          <p:cNvSpPr txBox="1">
            <a:spLocks noChangeArrowheads="1"/>
          </p:cNvSpPr>
          <p:nvPr/>
        </p:nvSpPr>
        <p:spPr bwMode="auto">
          <a:xfrm>
            <a:off x="1143000" y="1295400"/>
            <a:ext cx="10191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latin typeface="Tahoma" pitchFamily="34" charset="0"/>
              </a:rPr>
              <a:t>2-to-4</a:t>
            </a:r>
          </a:p>
          <a:p>
            <a:pPr>
              <a:defRPr/>
            </a:pPr>
            <a:endParaRPr lang="en-US">
              <a:effectLst>
                <a:outerShdw blurRad="38100" dist="38100" dir="2700000" algn="tl">
                  <a:srgbClr val="C0C0C0"/>
                </a:outerShdw>
              </a:effectLst>
              <a:latin typeface="Tahoma" pitchFamily="34" charset="0"/>
            </a:endParaRPr>
          </a:p>
          <a:p>
            <a:pPr>
              <a:defRPr/>
            </a:pPr>
            <a:r>
              <a:rPr lang="en-US">
                <a:effectLst>
                  <a:outerShdw blurRad="38100" dist="38100" dir="2700000" algn="tl">
                    <a:srgbClr val="C0C0C0"/>
                  </a:outerShdw>
                </a:effectLst>
                <a:latin typeface="Tahoma" pitchFamily="34" charset="0"/>
              </a:rPr>
              <a:t>Decoder</a:t>
            </a:r>
          </a:p>
          <a:p>
            <a:pPr>
              <a:defRPr/>
            </a:pPr>
            <a:endParaRPr lang="en-US">
              <a:effectLst>
                <a:outerShdw blurRad="38100" dist="38100" dir="2700000" algn="tl">
                  <a:srgbClr val="C0C0C0"/>
                </a:outerShdw>
              </a:effectLst>
              <a:latin typeface="Tahoma" pitchFamily="34" charset="0"/>
            </a:endParaRPr>
          </a:p>
          <a:p>
            <a:pPr>
              <a:defRPr/>
            </a:pPr>
            <a:r>
              <a:rPr lang="en-US">
                <a:solidFill>
                  <a:srgbClr val="0000FF"/>
                </a:solidFill>
                <a:effectLst>
                  <a:outerShdw blurRad="38100" dist="38100" dir="2700000" algn="tl">
                    <a:srgbClr val="C0C0C0"/>
                  </a:outerShdw>
                </a:effectLst>
                <a:latin typeface="Tahoma" pitchFamily="34" charset="0"/>
              </a:rPr>
              <a:t>Row</a:t>
            </a:r>
          </a:p>
          <a:p>
            <a:pPr>
              <a:defRPr/>
            </a:pPr>
            <a:r>
              <a:rPr lang="en-US">
                <a:solidFill>
                  <a:srgbClr val="0000FF"/>
                </a:solidFill>
                <a:effectLst>
                  <a:outerShdw blurRad="38100" dist="38100" dir="2700000" algn="tl">
                    <a:srgbClr val="C0C0C0"/>
                  </a:outerShdw>
                </a:effectLst>
                <a:latin typeface="Tahoma" pitchFamily="34" charset="0"/>
              </a:rPr>
              <a:t>Decoder</a:t>
            </a:r>
          </a:p>
        </p:txBody>
      </p:sp>
      <p:sp>
        <p:nvSpPr>
          <p:cNvPr id="34934" name="Line 190"/>
          <p:cNvSpPr>
            <a:spLocks noChangeShapeType="1"/>
          </p:cNvSpPr>
          <p:nvPr/>
        </p:nvSpPr>
        <p:spPr bwMode="auto">
          <a:xfrm>
            <a:off x="609600" y="2516188"/>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35" name="Line 191"/>
          <p:cNvSpPr>
            <a:spLocks noChangeShapeType="1"/>
          </p:cNvSpPr>
          <p:nvPr/>
        </p:nvSpPr>
        <p:spPr bwMode="auto">
          <a:xfrm>
            <a:off x="609600" y="3735388"/>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36" name="Text Box 192"/>
          <p:cNvSpPr txBox="1">
            <a:spLocks noChangeArrowheads="1"/>
          </p:cNvSpPr>
          <p:nvPr/>
        </p:nvSpPr>
        <p:spPr bwMode="auto">
          <a:xfrm>
            <a:off x="239713" y="2244725"/>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a:t>
            </a:r>
          </a:p>
        </p:txBody>
      </p:sp>
      <p:sp>
        <p:nvSpPr>
          <p:cNvPr id="34937" name="Text Box 193"/>
          <p:cNvSpPr txBox="1">
            <a:spLocks noChangeArrowheads="1"/>
          </p:cNvSpPr>
          <p:nvPr/>
        </p:nvSpPr>
        <p:spPr bwMode="auto">
          <a:xfrm>
            <a:off x="239713" y="3430588"/>
            <a:ext cx="446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A2</a:t>
            </a:r>
          </a:p>
        </p:txBody>
      </p:sp>
      <p:sp>
        <p:nvSpPr>
          <p:cNvPr id="34938" name="Rectangle 194"/>
          <p:cNvSpPr>
            <a:spLocks noChangeArrowheads="1"/>
          </p:cNvSpPr>
          <p:nvPr/>
        </p:nvSpPr>
        <p:spPr bwMode="auto">
          <a:xfrm>
            <a:off x="2209800" y="5715000"/>
            <a:ext cx="3886200" cy="685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9" name="Line 203"/>
          <p:cNvSpPr>
            <a:spLocks noChangeShapeType="1"/>
          </p:cNvSpPr>
          <p:nvPr/>
        </p:nvSpPr>
        <p:spPr bwMode="auto">
          <a:xfrm flipV="1">
            <a:off x="2819400" y="4953000"/>
            <a:ext cx="0" cy="7620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0" name="Line 205"/>
          <p:cNvSpPr>
            <a:spLocks noChangeShapeType="1"/>
          </p:cNvSpPr>
          <p:nvPr/>
        </p:nvSpPr>
        <p:spPr bwMode="auto">
          <a:xfrm>
            <a:off x="2819400" y="5029200"/>
            <a:ext cx="18288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1" name="Line 206"/>
          <p:cNvSpPr>
            <a:spLocks noChangeShapeType="1"/>
          </p:cNvSpPr>
          <p:nvPr/>
        </p:nvSpPr>
        <p:spPr bwMode="auto">
          <a:xfrm flipV="1">
            <a:off x="4648200" y="480060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2" name="Line 207"/>
          <p:cNvSpPr>
            <a:spLocks noChangeShapeType="1"/>
          </p:cNvSpPr>
          <p:nvPr/>
        </p:nvSpPr>
        <p:spPr bwMode="auto">
          <a:xfrm>
            <a:off x="4648200" y="480060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3" name="Line 208"/>
          <p:cNvSpPr>
            <a:spLocks noChangeShapeType="1"/>
          </p:cNvSpPr>
          <p:nvPr/>
        </p:nvSpPr>
        <p:spPr bwMode="auto">
          <a:xfrm flipV="1">
            <a:off x="4038600" y="480060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4" name="Line 209"/>
          <p:cNvSpPr>
            <a:spLocks noChangeShapeType="1"/>
          </p:cNvSpPr>
          <p:nvPr/>
        </p:nvSpPr>
        <p:spPr bwMode="auto">
          <a:xfrm>
            <a:off x="4038600" y="480060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5" name="Line 210"/>
          <p:cNvSpPr>
            <a:spLocks noChangeShapeType="1"/>
          </p:cNvSpPr>
          <p:nvPr/>
        </p:nvSpPr>
        <p:spPr bwMode="auto">
          <a:xfrm flipV="1">
            <a:off x="3429000" y="480060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6" name="Line 211"/>
          <p:cNvSpPr>
            <a:spLocks noChangeShapeType="1"/>
          </p:cNvSpPr>
          <p:nvPr/>
        </p:nvSpPr>
        <p:spPr bwMode="auto">
          <a:xfrm>
            <a:off x="3429000" y="480060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7" name="Line 212"/>
          <p:cNvSpPr>
            <a:spLocks noChangeShapeType="1"/>
          </p:cNvSpPr>
          <p:nvPr/>
        </p:nvSpPr>
        <p:spPr bwMode="auto">
          <a:xfrm flipV="1">
            <a:off x="2819400" y="480060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8" name="Line 213"/>
          <p:cNvSpPr>
            <a:spLocks noChangeShapeType="1"/>
          </p:cNvSpPr>
          <p:nvPr/>
        </p:nvSpPr>
        <p:spPr bwMode="auto">
          <a:xfrm>
            <a:off x="2819400" y="480060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49" name="Line 215"/>
          <p:cNvSpPr>
            <a:spLocks noChangeShapeType="1"/>
          </p:cNvSpPr>
          <p:nvPr/>
        </p:nvSpPr>
        <p:spPr bwMode="auto">
          <a:xfrm flipV="1">
            <a:off x="5257800" y="4953000"/>
            <a:ext cx="0" cy="7620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0" name="Line 216"/>
          <p:cNvSpPr>
            <a:spLocks noChangeShapeType="1"/>
          </p:cNvSpPr>
          <p:nvPr/>
        </p:nvSpPr>
        <p:spPr bwMode="auto">
          <a:xfrm>
            <a:off x="5257800" y="5029200"/>
            <a:ext cx="18288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1" name="Line 217"/>
          <p:cNvSpPr>
            <a:spLocks noChangeShapeType="1"/>
          </p:cNvSpPr>
          <p:nvPr/>
        </p:nvSpPr>
        <p:spPr bwMode="auto">
          <a:xfrm flipV="1">
            <a:off x="7086600" y="480060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2" name="Line 218"/>
          <p:cNvSpPr>
            <a:spLocks noChangeShapeType="1"/>
          </p:cNvSpPr>
          <p:nvPr/>
        </p:nvSpPr>
        <p:spPr bwMode="auto">
          <a:xfrm>
            <a:off x="7086600" y="480060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3" name="Line 219"/>
          <p:cNvSpPr>
            <a:spLocks noChangeShapeType="1"/>
          </p:cNvSpPr>
          <p:nvPr/>
        </p:nvSpPr>
        <p:spPr bwMode="auto">
          <a:xfrm flipV="1">
            <a:off x="6477000" y="480060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4" name="Line 220"/>
          <p:cNvSpPr>
            <a:spLocks noChangeShapeType="1"/>
          </p:cNvSpPr>
          <p:nvPr/>
        </p:nvSpPr>
        <p:spPr bwMode="auto">
          <a:xfrm>
            <a:off x="6477000" y="480060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5" name="Line 221"/>
          <p:cNvSpPr>
            <a:spLocks noChangeShapeType="1"/>
          </p:cNvSpPr>
          <p:nvPr/>
        </p:nvSpPr>
        <p:spPr bwMode="auto">
          <a:xfrm flipV="1">
            <a:off x="5867400" y="480060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6" name="Line 222"/>
          <p:cNvSpPr>
            <a:spLocks noChangeShapeType="1"/>
          </p:cNvSpPr>
          <p:nvPr/>
        </p:nvSpPr>
        <p:spPr bwMode="auto">
          <a:xfrm>
            <a:off x="5867400" y="480060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7" name="Line 223"/>
          <p:cNvSpPr>
            <a:spLocks noChangeShapeType="1"/>
          </p:cNvSpPr>
          <p:nvPr/>
        </p:nvSpPr>
        <p:spPr bwMode="auto">
          <a:xfrm flipV="1">
            <a:off x="5257800" y="480060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58" name="Line 224"/>
          <p:cNvSpPr>
            <a:spLocks noChangeShapeType="1"/>
          </p:cNvSpPr>
          <p:nvPr/>
        </p:nvSpPr>
        <p:spPr bwMode="auto">
          <a:xfrm>
            <a:off x="5257800" y="480060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5569" name="Text Box 225"/>
          <p:cNvSpPr txBox="1">
            <a:spLocks noChangeArrowheads="1"/>
          </p:cNvSpPr>
          <p:nvPr/>
        </p:nvSpPr>
        <p:spPr bwMode="auto">
          <a:xfrm>
            <a:off x="2514600" y="5900738"/>
            <a:ext cx="3443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effectLst>
                  <a:outerShdw blurRad="38100" dist="38100" dir="2700000" algn="tl">
                    <a:srgbClr val="C0C0C0"/>
                  </a:outerShdw>
                </a:effectLst>
                <a:latin typeface="Tahoma" pitchFamily="34" charset="0"/>
              </a:rPr>
              <a:t>1-to-2 Decoder </a:t>
            </a:r>
            <a:r>
              <a:rPr lang="en-US">
                <a:solidFill>
                  <a:srgbClr val="0000FF"/>
                </a:solidFill>
                <a:effectLst>
                  <a:outerShdw blurRad="38100" dist="38100" dir="2700000" algn="tl">
                    <a:srgbClr val="C0C0C0"/>
                  </a:outerShdw>
                </a:effectLst>
                <a:latin typeface="Tahoma" pitchFamily="34" charset="0"/>
              </a:rPr>
              <a:t>Column Decoder</a:t>
            </a:r>
          </a:p>
        </p:txBody>
      </p:sp>
      <p:sp>
        <p:nvSpPr>
          <p:cNvPr id="34960" name="Line 226"/>
          <p:cNvSpPr>
            <a:spLocks noChangeShapeType="1"/>
          </p:cNvSpPr>
          <p:nvPr/>
        </p:nvSpPr>
        <p:spPr bwMode="auto">
          <a:xfrm>
            <a:off x="4838700" y="4933950"/>
            <a:ext cx="0" cy="304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61" name="Line 227"/>
          <p:cNvSpPr>
            <a:spLocks noChangeShapeType="1"/>
          </p:cNvSpPr>
          <p:nvPr/>
        </p:nvSpPr>
        <p:spPr bwMode="auto">
          <a:xfrm>
            <a:off x="4838700" y="5238750"/>
            <a:ext cx="29718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62" name="Line 228"/>
          <p:cNvSpPr>
            <a:spLocks noChangeShapeType="1"/>
          </p:cNvSpPr>
          <p:nvPr/>
        </p:nvSpPr>
        <p:spPr bwMode="auto">
          <a:xfrm>
            <a:off x="7277100" y="4933950"/>
            <a:ext cx="0" cy="304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63" name="Oval 229"/>
          <p:cNvSpPr>
            <a:spLocks noChangeArrowheads="1"/>
          </p:cNvSpPr>
          <p:nvPr/>
        </p:nvSpPr>
        <p:spPr bwMode="auto">
          <a:xfrm>
            <a:off x="7229475" y="5200650"/>
            <a:ext cx="76200" cy="762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64" name="Line 240"/>
          <p:cNvSpPr>
            <a:spLocks noChangeShapeType="1"/>
          </p:cNvSpPr>
          <p:nvPr/>
        </p:nvSpPr>
        <p:spPr bwMode="auto">
          <a:xfrm>
            <a:off x="6667500" y="4895850"/>
            <a:ext cx="0" cy="457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65" name="Line 241"/>
          <p:cNvSpPr>
            <a:spLocks noChangeShapeType="1"/>
          </p:cNvSpPr>
          <p:nvPr/>
        </p:nvSpPr>
        <p:spPr bwMode="auto">
          <a:xfrm>
            <a:off x="4229100" y="4895850"/>
            <a:ext cx="0" cy="457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66" name="Line 242"/>
          <p:cNvSpPr>
            <a:spLocks noChangeShapeType="1"/>
          </p:cNvSpPr>
          <p:nvPr/>
        </p:nvSpPr>
        <p:spPr bwMode="auto">
          <a:xfrm>
            <a:off x="4229100" y="5353050"/>
            <a:ext cx="35814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67" name="Oval 243"/>
          <p:cNvSpPr>
            <a:spLocks noChangeArrowheads="1"/>
          </p:cNvSpPr>
          <p:nvPr/>
        </p:nvSpPr>
        <p:spPr bwMode="auto">
          <a:xfrm>
            <a:off x="6629400" y="5305425"/>
            <a:ext cx="76200" cy="762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68" name="Line 244"/>
          <p:cNvSpPr>
            <a:spLocks noChangeShapeType="1"/>
          </p:cNvSpPr>
          <p:nvPr/>
        </p:nvSpPr>
        <p:spPr bwMode="auto">
          <a:xfrm>
            <a:off x="3609975" y="4943475"/>
            <a:ext cx="0" cy="533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69" name="Line 245"/>
          <p:cNvSpPr>
            <a:spLocks noChangeShapeType="1"/>
          </p:cNvSpPr>
          <p:nvPr/>
        </p:nvSpPr>
        <p:spPr bwMode="auto">
          <a:xfrm>
            <a:off x="6048375" y="4943475"/>
            <a:ext cx="0" cy="533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70" name="Line 246"/>
          <p:cNvSpPr>
            <a:spLocks noChangeShapeType="1"/>
          </p:cNvSpPr>
          <p:nvPr/>
        </p:nvSpPr>
        <p:spPr bwMode="auto">
          <a:xfrm>
            <a:off x="3609975" y="5476875"/>
            <a:ext cx="41910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71" name="Oval 248"/>
          <p:cNvSpPr>
            <a:spLocks noChangeArrowheads="1"/>
          </p:cNvSpPr>
          <p:nvPr/>
        </p:nvSpPr>
        <p:spPr bwMode="auto">
          <a:xfrm>
            <a:off x="6000750" y="5429250"/>
            <a:ext cx="76200" cy="762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2" name="Line 249"/>
          <p:cNvSpPr>
            <a:spLocks noChangeShapeType="1"/>
          </p:cNvSpPr>
          <p:nvPr/>
        </p:nvSpPr>
        <p:spPr bwMode="auto">
          <a:xfrm>
            <a:off x="5448300" y="4914900"/>
            <a:ext cx="0" cy="685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73" name="Line 250"/>
          <p:cNvSpPr>
            <a:spLocks noChangeShapeType="1"/>
          </p:cNvSpPr>
          <p:nvPr/>
        </p:nvSpPr>
        <p:spPr bwMode="auto">
          <a:xfrm>
            <a:off x="3009900" y="4914900"/>
            <a:ext cx="0" cy="685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74" name="Line 251"/>
          <p:cNvSpPr>
            <a:spLocks noChangeShapeType="1"/>
          </p:cNvSpPr>
          <p:nvPr/>
        </p:nvSpPr>
        <p:spPr bwMode="auto">
          <a:xfrm>
            <a:off x="3009900" y="5600700"/>
            <a:ext cx="4800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75" name="Oval 252"/>
          <p:cNvSpPr>
            <a:spLocks noChangeArrowheads="1"/>
          </p:cNvSpPr>
          <p:nvPr/>
        </p:nvSpPr>
        <p:spPr bwMode="auto">
          <a:xfrm>
            <a:off x="5400675" y="5553075"/>
            <a:ext cx="76200" cy="762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6" name="AutoShape 195"/>
          <p:cNvSpPr>
            <a:spLocks noChangeArrowheads="1"/>
          </p:cNvSpPr>
          <p:nvPr/>
        </p:nvSpPr>
        <p:spPr bwMode="auto">
          <a:xfrm flipH="1" flipV="1">
            <a:off x="2819400" y="4648200"/>
            <a:ext cx="3810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7" name="AutoShape 196"/>
          <p:cNvSpPr>
            <a:spLocks noChangeArrowheads="1"/>
          </p:cNvSpPr>
          <p:nvPr/>
        </p:nvSpPr>
        <p:spPr bwMode="auto">
          <a:xfrm flipH="1" flipV="1">
            <a:off x="3429000" y="4648200"/>
            <a:ext cx="3810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8" name="AutoShape 197"/>
          <p:cNvSpPr>
            <a:spLocks noChangeArrowheads="1"/>
          </p:cNvSpPr>
          <p:nvPr/>
        </p:nvSpPr>
        <p:spPr bwMode="auto">
          <a:xfrm flipH="1" flipV="1">
            <a:off x="4038600" y="4648200"/>
            <a:ext cx="3810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79" name="AutoShape 198"/>
          <p:cNvSpPr>
            <a:spLocks noChangeArrowheads="1"/>
          </p:cNvSpPr>
          <p:nvPr/>
        </p:nvSpPr>
        <p:spPr bwMode="auto">
          <a:xfrm flipH="1" flipV="1">
            <a:off x="4648200" y="4648200"/>
            <a:ext cx="3810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0" name="AutoShape 199"/>
          <p:cNvSpPr>
            <a:spLocks noChangeArrowheads="1"/>
          </p:cNvSpPr>
          <p:nvPr/>
        </p:nvSpPr>
        <p:spPr bwMode="auto">
          <a:xfrm flipH="1" flipV="1">
            <a:off x="5257800" y="4648200"/>
            <a:ext cx="3810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1" name="AutoShape 200"/>
          <p:cNvSpPr>
            <a:spLocks noChangeArrowheads="1"/>
          </p:cNvSpPr>
          <p:nvPr/>
        </p:nvSpPr>
        <p:spPr bwMode="auto">
          <a:xfrm flipH="1" flipV="1">
            <a:off x="5867400" y="4648200"/>
            <a:ext cx="3810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2" name="AutoShape 201"/>
          <p:cNvSpPr>
            <a:spLocks noChangeArrowheads="1"/>
          </p:cNvSpPr>
          <p:nvPr/>
        </p:nvSpPr>
        <p:spPr bwMode="auto">
          <a:xfrm flipH="1" flipV="1">
            <a:off x="6477000" y="4648200"/>
            <a:ext cx="3810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3" name="AutoShape 202"/>
          <p:cNvSpPr>
            <a:spLocks noChangeArrowheads="1"/>
          </p:cNvSpPr>
          <p:nvPr/>
        </p:nvSpPr>
        <p:spPr bwMode="auto">
          <a:xfrm flipH="1" flipV="1">
            <a:off x="7086600" y="4648200"/>
            <a:ext cx="3810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84" name="Text Box 253"/>
          <p:cNvSpPr txBox="1">
            <a:spLocks noChangeArrowheads="1"/>
          </p:cNvSpPr>
          <p:nvPr/>
        </p:nvSpPr>
        <p:spPr bwMode="auto">
          <a:xfrm>
            <a:off x="7696200" y="5029200"/>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D0</a:t>
            </a:r>
          </a:p>
        </p:txBody>
      </p:sp>
      <p:sp>
        <p:nvSpPr>
          <p:cNvPr id="34985" name="Text Box 254"/>
          <p:cNvSpPr txBox="1">
            <a:spLocks noChangeArrowheads="1"/>
          </p:cNvSpPr>
          <p:nvPr/>
        </p:nvSpPr>
        <p:spPr bwMode="auto">
          <a:xfrm>
            <a:off x="7704138" y="51816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D1</a:t>
            </a:r>
          </a:p>
        </p:txBody>
      </p:sp>
      <p:sp>
        <p:nvSpPr>
          <p:cNvPr id="34986" name="Text Box 255"/>
          <p:cNvSpPr txBox="1">
            <a:spLocks noChangeArrowheads="1"/>
          </p:cNvSpPr>
          <p:nvPr/>
        </p:nvSpPr>
        <p:spPr bwMode="auto">
          <a:xfrm>
            <a:off x="7704138" y="53340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D2</a:t>
            </a:r>
          </a:p>
        </p:txBody>
      </p:sp>
      <p:sp>
        <p:nvSpPr>
          <p:cNvPr id="34987" name="Text Box 256"/>
          <p:cNvSpPr txBox="1">
            <a:spLocks noChangeArrowheads="1"/>
          </p:cNvSpPr>
          <p:nvPr/>
        </p:nvSpPr>
        <p:spPr bwMode="auto">
          <a:xfrm>
            <a:off x="7704138" y="54864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D3</a:t>
            </a:r>
          </a:p>
        </p:txBody>
      </p:sp>
      <p:sp>
        <p:nvSpPr>
          <p:cNvPr id="34988" name="Line 257"/>
          <p:cNvSpPr>
            <a:spLocks noChangeShapeType="1"/>
          </p:cNvSpPr>
          <p:nvPr/>
        </p:nvSpPr>
        <p:spPr bwMode="auto">
          <a:xfrm flipH="1">
            <a:off x="7543800" y="4800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89" name="Text Box 258"/>
          <p:cNvSpPr txBox="1">
            <a:spLocks noChangeArrowheads="1"/>
          </p:cNvSpPr>
          <p:nvPr/>
        </p:nvSpPr>
        <p:spPr bwMode="auto">
          <a:xfrm>
            <a:off x="7996238" y="4343400"/>
            <a:ext cx="8620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Tristate</a:t>
            </a:r>
          </a:p>
          <a:p>
            <a:pPr algn="l" eaLnBrk="1" hangingPunct="1"/>
            <a:r>
              <a:rPr lang="en-US" sz="1600">
                <a:latin typeface="Tahoma" pitchFamily="34" charset="0"/>
              </a:rPr>
              <a:t>Buffer </a:t>
            </a:r>
          </a:p>
          <a:p>
            <a:pPr algn="l" eaLnBrk="1" hangingPunct="1"/>
            <a:r>
              <a:rPr lang="en-US" sz="1600">
                <a:latin typeface="Tahoma" pitchFamily="34" charset="0"/>
              </a:rPr>
              <a:t>(read)</a:t>
            </a:r>
          </a:p>
        </p:txBody>
      </p:sp>
      <p:sp>
        <p:nvSpPr>
          <p:cNvPr id="34990" name="Text Box 259"/>
          <p:cNvSpPr txBox="1">
            <a:spLocks noChangeArrowheads="1"/>
          </p:cNvSpPr>
          <p:nvPr/>
        </p:nvSpPr>
        <p:spPr bwMode="auto">
          <a:xfrm>
            <a:off x="2662238" y="56721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0</a:t>
            </a:r>
          </a:p>
        </p:txBody>
      </p:sp>
      <p:sp>
        <p:nvSpPr>
          <p:cNvPr id="34991" name="Text Box 260"/>
          <p:cNvSpPr txBox="1">
            <a:spLocks noChangeArrowheads="1"/>
          </p:cNvSpPr>
          <p:nvPr/>
        </p:nvSpPr>
        <p:spPr bwMode="auto">
          <a:xfrm>
            <a:off x="5100638" y="56721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1</a:t>
            </a:r>
          </a:p>
        </p:txBody>
      </p:sp>
      <p:sp>
        <p:nvSpPr>
          <p:cNvPr id="34992" name="Text Box 261"/>
          <p:cNvSpPr txBox="1">
            <a:spLocks noChangeArrowheads="1"/>
          </p:cNvSpPr>
          <p:nvPr/>
        </p:nvSpPr>
        <p:spPr bwMode="auto">
          <a:xfrm>
            <a:off x="4049713" y="6491288"/>
            <a:ext cx="446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sp>
        <p:nvSpPr>
          <p:cNvPr id="34993" name="Line 262"/>
          <p:cNvSpPr>
            <a:spLocks noChangeShapeType="1"/>
          </p:cNvSpPr>
          <p:nvPr/>
        </p:nvSpPr>
        <p:spPr bwMode="auto">
          <a:xfrm flipV="1">
            <a:off x="4114800" y="6400800"/>
            <a:ext cx="0" cy="304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94" name="Line 263"/>
          <p:cNvSpPr>
            <a:spLocks noChangeShapeType="1"/>
          </p:cNvSpPr>
          <p:nvPr/>
        </p:nvSpPr>
        <p:spPr bwMode="auto">
          <a:xfrm>
            <a:off x="1676400" y="4495800"/>
            <a:ext cx="0" cy="1600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95" name="Text Box 264"/>
          <p:cNvSpPr txBox="1">
            <a:spLocks noChangeArrowheads="1"/>
          </p:cNvSpPr>
          <p:nvPr/>
        </p:nvSpPr>
        <p:spPr bwMode="auto">
          <a:xfrm>
            <a:off x="1431925" y="41148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sp>
        <p:nvSpPr>
          <p:cNvPr id="34996" name="Text Box 265"/>
          <p:cNvSpPr txBox="1">
            <a:spLocks noChangeArrowheads="1"/>
          </p:cNvSpPr>
          <p:nvPr/>
        </p:nvSpPr>
        <p:spPr bwMode="auto">
          <a:xfrm>
            <a:off x="457200" y="5715000"/>
            <a:ext cx="785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Chip</a:t>
            </a:r>
          </a:p>
          <a:p>
            <a:pPr algn="l" eaLnBrk="1" hangingPunct="1"/>
            <a:r>
              <a:rPr lang="en-US">
                <a:latin typeface="Tahoma" pitchFamily="34" charset="0"/>
              </a:rPr>
              <a:t>Select</a:t>
            </a:r>
          </a:p>
        </p:txBody>
      </p:sp>
      <p:sp>
        <p:nvSpPr>
          <p:cNvPr id="34997" name="Text Box 266"/>
          <p:cNvSpPr txBox="1">
            <a:spLocks noChangeArrowheads="1"/>
          </p:cNvSpPr>
          <p:nvPr/>
        </p:nvSpPr>
        <p:spPr bwMode="auto">
          <a:xfrm>
            <a:off x="2133600" y="58816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sp>
        <p:nvSpPr>
          <p:cNvPr id="34998" name="Line 267"/>
          <p:cNvSpPr>
            <a:spLocks noChangeShapeType="1"/>
          </p:cNvSpPr>
          <p:nvPr/>
        </p:nvSpPr>
        <p:spPr bwMode="auto">
          <a:xfrm>
            <a:off x="1219200" y="6096000"/>
            <a:ext cx="990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bwMode="auto">
          <a:xfrm>
            <a:off x="6858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E773700-D0E5-4433-BC5D-DBA2875044F5}" type="slidenum">
              <a:rPr lang="zh-TW" altLang="en-US" smtClean="0">
                <a:ea typeface="PMingLiU" pitchFamily="18" charset="-120"/>
              </a:rPr>
              <a:pPr eaLnBrk="1" hangingPunct="1"/>
              <a:t>27</a:t>
            </a:fld>
            <a:endParaRPr lang="en-US" altLang="zh-TW" smtClean="0">
              <a:ea typeface="PMingLiU" pitchFamily="18" charset="-120"/>
            </a:endParaRPr>
          </a:p>
        </p:txBody>
      </p:sp>
      <p:sp>
        <p:nvSpPr>
          <p:cNvPr id="35843" name="Rectangle 2"/>
          <p:cNvSpPr>
            <a:spLocks noGrp="1" noChangeArrowheads="1"/>
          </p:cNvSpPr>
          <p:nvPr>
            <p:ph type="title"/>
          </p:nvPr>
        </p:nvSpPr>
        <p:spPr/>
        <p:txBody>
          <a:bodyPr/>
          <a:lstStyle/>
          <a:p>
            <a:pPr eaLnBrk="1" hangingPunct="1"/>
            <a:r>
              <a:rPr lang="en-US" smtClean="0"/>
              <a:t>Tristate Buffer</a:t>
            </a:r>
          </a:p>
        </p:txBody>
      </p:sp>
      <p:sp>
        <p:nvSpPr>
          <p:cNvPr id="35844" name="Rectangle 13"/>
          <p:cNvSpPr>
            <a:spLocks noGrp="1" noChangeArrowheads="1"/>
          </p:cNvSpPr>
          <p:nvPr>
            <p:ph type="body" sz="half" idx="2"/>
          </p:nvPr>
        </p:nvSpPr>
        <p:spPr>
          <a:xfrm>
            <a:off x="4343400" y="3352800"/>
            <a:ext cx="4648200" cy="2819400"/>
          </a:xfrm>
        </p:spPr>
        <p:txBody>
          <a:bodyPr/>
          <a:lstStyle/>
          <a:p>
            <a:pPr eaLnBrk="1" hangingPunct="1">
              <a:lnSpc>
                <a:spcPct val="90000"/>
              </a:lnSpc>
            </a:pPr>
            <a:r>
              <a:rPr lang="en-US" sz="2400" smtClean="0"/>
              <a:t>Similar to Transmission Gate</a:t>
            </a:r>
          </a:p>
          <a:p>
            <a:pPr eaLnBrk="1" hangingPunct="1">
              <a:lnSpc>
                <a:spcPct val="90000"/>
              </a:lnSpc>
            </a:pPr>
            <a:endParaRPr lang="en-US" sz="2400" smtClean="0"/>
          </a:p>
          <a:p>
            <a:pPr eaLnBrk="1" hangingPunct="1">
              <a:lnSpc>
                <a:spcPct val="90000"/>
              </a:lnSpc>
            </a:pPr>
            <a:r>
              <a:rPr lang="en-US" sz="2400" smtClean="0"/>
              <a:t>Could amplify signal (in contrast to a TG)</a:t>
            </a:r>
          </a:p>
          <a:p>
            <a:pPr eaLnBrk="1" hangingPunct="1">
              <a:lnSpc>
                <a:spcPct val="90000"/>
              </a:lnSpc>
            </a:pPr>
            <a:endParaRPr lang="en-US" sz="2400" smtClean="0"/>
          </a:p>
          <a:p>
            <a:pPr eaLnBrk="1" hangingPunct="1">
              <a:lnSpc>
                <a:spcPct val="90000"/>
              </a:lnSpc>
            </a:pPr>
            <a:r>
              <a:rPr lang="en-US" sz="2400" smtClean="0"/>
              <a:t>Typically used for signal traveling, e.g. bus</a:t>
            </a:r>
          </a:p>
        </p:txBody>
      </p:sp>
      <p:sp>
        <p:nvSpPr>
          <p:cNvPr id="35845" name="AutoShape 4"/>
          <p:cNvSpPr>
            <a:spLocks noChangeArrowheads="1"/>
          </p:cNvSpPr>
          <p:nvPr/>
        </p:nvSpPr>
        <p:spPr bwMode="auto">
          <a:xfrm rot="5400000">
            <a:off x="1749425" y="1852613"/>
            <a:ext cx="762000" cy="68580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Line 5"/>
          <p:cNvSpPr>
            <a:spLocks noChangeShapeType="1"/>
          </p:cNvSpPr>
          <p:nvPr/>
        </p:nvSpPr>
        <p:spPr bwMode="auto">
          <a:xfrm>
            <a:off x="1177925" y="2195513"/>
            <a:ext cx="609600" cy="15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Line 7"/>
          <p:cNvSpPr>
            <a:spLocks noChangeShapeType="1"/>
          </p:cNvSpPr>
          <p:nvPr/>
        </p:nvSpPr>
        <p:spPr bwMode="auto">
          <a:xfrm flipH="1">
            <a:off x="2473325" y="2195513"/>
            <a:ext cx="285750" cy="15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Line 8"/>
          <p:cNvSpPr>
            <a:spLocks noChangeShapeType="1"/>
          </p:cNvSpPr>
          <p:nvPr/>
        </p:nvSpPr>
        <p:spPr bwMode="auto">
          <a:xfrm>
            <a:off x="2168525" y="1585913"/>
            <a:ext cx="0" cy="457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Text Box 9"/>
          <p:cNvSpPr txBox="1">
            <a:spLocks noChangeArrowheads="1"/>
          </p:cNvSpPr>
          <p:nvPr/>
        </p:nvSpPr>
        <p:spPr bwMode="auto">
          <a:xfrm>
            <a:off x="568325" y="1890713"/>
            <a:ext cx="72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Input</a:t>
            </a:r>
          </a:p>
        </p:txBody>
      </p:sp>
      <p:sp>
        <p:nvSpPr>
          <p:cNvPr id="35850" name="Text Box 10"/>
          <p:cNvSpPr txBox="1">
            <a:spLocks noChangeArrowheads="1"/>
          </p:cNvSpPr>
          <p:nvPr/>
        </p:nvSpPr>
        <p:spPr bwMode="auto">
          <a:xfrm>
            <a:off x="2473325" y="1890713"/>
            <a:ext cx="879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Output</a:t>
            </a:r>
          </a:p>
        </p:txBody>
      </p:sp>
      <p:sp>
        <p:nvSpPr>
          <p:cNvPr id="35851" name="Text Box 11"/>
          <p:cNvSpPr txBox="1">
            <a:spLocks noChangeArrowheads="1"/>
          </p:cNvSpPr>
          <p:nvPr/>
        </p:nvSpPr>
        <p:spPr bwMode="auto">
          <a:xfrm>
            <a:off x="1822450" y="1219200"/>
            <a:ext cx="439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En</a:t>
            </a:r>
          </a:p>
        </p:txBody>
      </p:sp>
      <p:grpSp>
        <p:nvGrpSpPr>
          <p:cNvPr id="186498" name="Group 130"/>
          <p:cNvGrpSpPr>
            <a:grpSpLocks/>
          </p:cNvGrpSpPr>
          <p:nvPr/>
        </p:nvGrpSpPr>
        <p:grpSpPr bwMode="auto">
          <a:xfrm>
            <a:off x="4260850" y="1295400"/>
            <a:ext cx="3968750" cy="1604963"/>
            <a:chOff x="2684" y="816"/>
            <a:chExt cx="2500" cy="1011"/>
          </a:xfrm>
        </p:grpSpPr>
        <p:sp>
          <p:nvSpPr>
            <p:cNvPr id="35853" name="Text Box 46"/>
            <p:cNvSpPr txBox="1">
              <a:spLocks noChangeArrowheads="1"/>
            </p:cNvSpPr>
            <p:nvPr/>
          </p:nvSpPr>
          <p:spPr bwMode="auto">
            <a:xfrm>
              <a:off x="2684" y="1128"/>
              <a:ext cx="4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Input</a:t>
              </a:r>
            </a:p>
          </p:txBody>
        </p:sp>
        <p:sp>
          <p:nvSpPr>
            <p:cNvPr id="35854" name="AutoShape 49"/>
            <p:cNvSpPr>
              <a:spLocks noChangeArrowheads="1"/>
            </p:cNvSpPr>
            <p:nvPr/>
          </p:nvSpPr>
          <p:spPr bwMode="auto">
            <a:xfrm rot="5400000">
              <a:off x="3256" y="1167"/>
              <a:ext cx="336" cy="276"/>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5" name="Line 50"/>
            <p:cNvSpPr>
              <a:spLocks noChangeShapeType="1"/>
            </p:cNvSpPr>
            <p:nvPr/>
          </p:nvSpPr>
          <p:spPr bwMode="auto">
            <a:xfrm>
              <a:off x="3058" y="1329"/>
              <a:ext cx="2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6" name="Oval 51"/>
            <p:cNvSpPr>
              <a:spLocks noChangeArrowheads="1"/>
            </p:cNvSpPr>
            <p:nvPr/>
          </p:nvSpPr>
          <p:spPr bwMode="auto">
            <a:xfrm>
              <a:off x="3550" y="1275"/>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7" name="Line 52"/>
            <p:cNvSpPr>
              <a:spLocks noChangeShapeType="1"/>
            </p:cNvSpPr>
            <p:nvPr/>
          </p:nvSpPr>
          <p:spPr bwMode="auto">
            <a:xfrm flipH="1">
              <a:off x="3610" y="1316"/>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8" name="Line 56"/>
            <p:cNvSpPr>
              <a:spLocks noChangeShapeType="1"/>
            </p:cNvSpPr>
            <p:nvPr/>
          </p:nvSpPr>
          <p:spPr bwMode="auto">
            <a:xfrm flipH="1">
              <a:off x="4138" y="1299"/>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9" name="Group 68"/>
            <p:cNvGrpSpPr>
              <a:grpSpLocks/>
            </p:cNvGrpSpPr>
            <p:nvPr/>
          </p:nvGrpSpPr>
          <p:grpSpPr bwMode="auto">
            <a:xfrm>
              <a:off x="4300" y="1152"/>
              <a:ext cx="288" cy="303"/>
              <a:chOff x="4464" y="1455"/>
              <a:chExt cx="432" cy="432"/>
            </a:xfrm>
          </p:grpSpPr>
          <p:sp>
            <p:nvSpPr>
              <p:cNvPr id="35867" name="AutoShape 57"/>
              <p:cNvSpPr>
                <a:spLocks noChangeArrowheads="1"/>
              </p:cNvSpPr>
              <p:nvPr/>
            </p:nvSpPr>
            <p:spPr bwMode="auto">
              <a:xfrm rot="5400000">
                <a:off x="4464" y="1455"/>
                <a:ext cx="432" cy="432"/>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8" name="AutoShape 58"/>
              <p:cNvSpPr>
                <a:spLocks noChangeArrowheads="1"/>
              </p:cNvSpPr>
              <p:nvPr/>
            </p:nvSpPr>
            <p:spPr bwMode="auto">
              <a:xfrm rot="16200000" flipH="1">
                <a:off x="4464" y="1455"/>
                <a:ext cx="432" cy="432"/>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9" name="Oval 59"/>
              <p:cNvSpPr>
                <a:spLocks noChangeArrowheads="1"/>
              </p:cNvSpPr>
              <p:nvPr/>
            </p:nvSpPr>
            <p:spPr bwMode="auto">
              <a:xfrm>
                <a:off x="4628" y="1460"/>
                <a:ext cx="96" cy="96"/>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60" name="Line 61"/>
            <p:cNvSpPr>
              <a:spLocks noChangeShapeType="1"/>
            </p:cNvSpPr>
            <p:nvPr/>
          </p:nvSpPr>
          <p:spPr bwMode="auto">
            <a:xfrm>
              <a:off x="4582" y="1311"/>
              <a:ext cx="28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1" name="Line 62"/>
            <p:cNvSpPr>
              <a:spLocks noChangeShapeType="1"/>
            </p:cNvSpPr>
            <p:nvPr/>
          </p:nvSpPr>
          <p:spPr bwMode="auto">
            <a:xfrm>
              <a:off x="4446" y="1395"/>
              <a:ext cx="0" cy="33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2" name="Line 63"/>
            <p:cNvSpPr>
              <a:spLocks noChangeShapeType="1"/>
            </p:cNvSpPr>
            <p:nvPr/>
          </p:nvSpPr>
          <p:spPr bwMode="auto">
            <a:xfrm>
              <a:off x="4438" y="816"/>
              <a:ext cx="0" cy="33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3" name="Text Box 64"/>
            <p:cNvSpPr txBox="1">
              <a:spLocks noChangeArrowheads="1"/>
            </p:cNvSpPr>
            <p:nvPr/>
          </p:nvSpPr>
          <p:spPr bwMode="auto">
            <a:xfrm>
              <a:off x="4630" y="1098"/>
              <a:ext cx="5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Output</a:t>
              </a:r>
            </a:p>
          </p:txBody>
        </p:sp>
        <p:sp>
          <p:nvSpPr>
            <p:cNvPr id="35864" name="Text Box 65"/>
            <p:cNvSpPr txBox="1">
              <a:spLocks noChangeArrowheads="1"/>
            </p:cNvSpPr>
            <p:nvPr/>
          </p:nvSpPr>
          <p:spPr bwMode="auto">
            <a:xfrm>
              <a:off x="4426" y="1596"/>
              <a:ext cx="2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En</a:t>
              </a:r>
            </a:p>
          </p:txBody>
        </p:sp>
        <p:sp>
          <p:nvSpPr>
            <p:cNvPr id="35865" name="AutoShape 66"/>
            <p:cNvSpPr>
              <a:spLocks noChangeArrowheads="1"/>
            </p:cNvSpPr>
            <p:nvPr/>
          </p:nvSpPr>
          <p:spPr bwMode="auto">
            <a:xfrm rot="5400000">
              <a:off x="3772" y="1167"/>
              <a:ext cx="336" cy="276"/>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66" name="Oval 67"/>
            <p:cNvSpPr>
              <a:spLocks noChangeArrowheads="1"/>
            </p:cNvSpPr>
            <p:nvPr/>
          </p:nvSpPr>
          <p:spPr bwMode="auto">
            <a:xfrm>
              <a:off x="4066" y="1275"/>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6498"/>
                                        </p:tgtEl>
                                        <p:attrNameLst>
                                          <p:attrName>style.visibility</p:attrName>
                                        </p:attrNameLst>
                                      </p:cBhvr>
                                      <p:to>
                                        <p:strVal val="visible"/>
                                      </p:to>
                                    </p:set>
                                    <p:animEffect transition="in" filter="blinds(horizontal)">
                                      <p:cBhvr>
                                        <p:cTn id="7" dur="500"/>
                                        <p:tgtEl>
                                          <p:spTgt spid="18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2400" smtClean="0"/>
              <a:t>Bi-directional Bus using Tri-state Buffer</a:t>
            </a:r>
          </a:p>
        </p:txBody>
      </p:sp>
      <p:sp>
        <p:nvSpPr>
          <p:cNvPr id="36867" name="AutoShape 13"/>
          <p:cNvSpPr>
            <a:spLocks noChangeArrowheads="1"/>
          </p:cNvSpPr>
          <p:nvPr/>
        </p:nvSpPr>
        <p:spPr bwMode="auto">
          <a:xfrm rot="5400000">
            <a:off x="3216275" y="2770188"/>
            <a:ext cx="969963" cy="833437"/>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Line 14"/>
          <p:cNvSpPr>
            <a:spLocks noChangeShapeType="1"/>
          </p:cNvSpPr>
          <p:nvPr/>
        </p:nvSpPr>
        <p:spPr bwMode="auto">
          <a:xfrm flipV="1">
            <a:off x="1482725" y="3189288"/>
            <a:ext cx="1801813" cy="158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Line 15"/>
          <p:cNvSpPr>
            <a:spLocks noChangeShapeType="1"/>
          </p:cNvSpPr>
          <p:nvPr/>
        </p:nvSpPr>
        <p:spPr bwMode="auto">
          <a:xfrm>
            <a:off x="3746500" y="2409825"/>
            <a:ext cx="0" cy="58261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Line 16"/>
          <p:cNvSpPr>
            <a:spLocks noChangeShapeType="1"/>
          </p:cNvSpPr>
          <p:nvPr/>
        </p:nvSpPr>
        <p:spPr bwMode="auto">
          <a:xfrm>
            <a:off x="4086225" y="3190875"/>
            <a:ext cx="3228975" cy="142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AutoShape 17"/>
          <p:cNvSpPr>
            <a:spLocks noChangeArrowheads="1"/>
          </p:cNvSpPr>
          <p:nvPr/>
        </p:nvSpPr>
        <p:spPr bwMode="auto">
          <a:xfrm rot="16200000" flipH="1">
            <a:off x="4052094" y="4050506"/>
            <a:ext cx="971550" cy="833438"/>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2" name="Line 18"/>
          <p:cNvSpPr>
            <a:spLocks noChangeShapeType="1"/>
          </p:cNvSpPr>
          <p:nvPr/>
        </p:nvSpPr>
        <p:spPr bwMode="auto">
          <a:xfrm flipH="1">
            <a:off x="4954588" y="4467225"/>
            <a:ext cx="739775"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Line 19"/>
          <p:cNvSpPr>
            <a:spLocks noChangeShapeType="1"/>
          </p:cNvSpPr>
          <p:nvPr/>
        </p:nvSpPr>
        <p:spPr bwMode="auto">
          <a:xfrm flipH="1">
            <a:off x="4491038" y="3690938"/>
            <a:ext cx="0" cy="58261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Line 20"/>
          <p:cNvSpPr>
            <a:spLocks noChangeShapeType="1"/>
          </p:cNvSpPr>
          <p:nvPr/>
        </p:nvSpPr>
        <p:spPr bwMode="auto">
          <a:xfrm flipH="1">
            <a:off x="1447800" y="4471988"/>
            <a:ext cx="2703513" cy="2381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Oval 21"/>
          <p:cNvSpPr>
            <a:spLocks noChangeArrowheads="1"/>
          </p:cNvSpPr>
          <p:nvPr/>
        </p:nvSpPr>
        <p:spPr bwMode="auto">
          <a:xfrm>
            <a:off x="4398963" y="4054475"/>
            <a:ext cx="185737" cy="195263"/>
          </a:xfrm>
          <a:prstGeom prst="ellipse">
            <a:avLst/>
          </a:prstGeom>
          <a:solidFill>
            <a:schemeClr val="bg1"/>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Line 22"/>
          <p:cNvSpPr>
            <a:spLocks noChangeShapeType="1"/>
          </p:cNvSpPr>
          <p:nvPr/>
        </p:nvSpPr>
        <p:spPr bwMode="auto">
          <a:xfrm>
            <a:off x="3738563" y="2428875"/>
            <a:ext cx="74136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Line 23"/>
          <p:cNvSpPr>
            <a:spLocks noChangeShapeType="1"/>
          </p:cNvSpPr>
          <p:nvPr/>
        </p:nvSpPr>
        <p:spPr bwMode="auto">
          <a:xfrm>
            <a:off x="4491038" y="2428875"/>
            <a:ext cx="0" cy="126206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Line 24"/>
          <p:cNvSpPr>
            <a:spLocks noChangeShapeType="1"/>
          </p:cNvSpPr>
          <p:nvPr/>
        </p:nvSpPr>
        <p:spPr bwMode="auto">
          <a:xfrm flipV="1">
            <a:off x="2871788" y="3205163"/>
            <a:ext cx="0" cy="12620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9" name="Line 25"/>
          <p:cNvSpPr>
            <a:spLocks noChangeShapeType="1"/>
          </p:cNvSpPr>
          <p:nvPr/>
        </p:nvSpPr>
        <p:spPr bwMode="auto">
          <a:xfrm flipV="1">
            <a:off x="5672138" y="3205163"/>
            <a:ext cx="0" cy="126206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0" name="Oval 26"/>
          <p:cNvSpPr>
            <a:spLocks noChangeArrowheads="1"/>
          </p:cNvSpPr>
          <p:nvPr/>
        </p:nvSpPr>
        <p:spPr bwMode="auto">
          <a:xfrm>
            <a:off x="5626100" y="3155950"/>
            <a:ext cx="92075" cy="98425"/>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1" name="Oval 27"/>
          <p:cNvSpPr>
            <a:spLocks noChangeArrowheads="1"/>
          </p:cNvSpPr>
          <p:nvPr/>
        </p:nvSpPr>
        <p:spPr bwMode="auto">
          <a:xfrm>
            <a:off x="2825750" y="3132138"/>
            <a:ext cx="92075" cy="96837"/>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2" name="Line 28"/>
          <p:cNvSpPr>
            <a:spLocks noChangeShapeType="1"/>
          </p:cNvSpPr>
          <p:nvPr/>
        </p:nvSpPr>
        <p:spPr bwMode="auto">
          <a:xfrm flipV="1">
            <a:off x="4491038" y="1936750"/>
            <a:ext cx="0" cy="4857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Oval 29"/>
          <p:cNvSpPr>
            <a:spLocks noChangeArrowheads="1"/>
          </p:cNvSpPr>
          <p:nvPr/>
        </p:nvSpPr>
        <p:spPr bwMode="auto">
          <a:xfrm>
            <a:off x="4445000" y="2373313"/>
            <a:ext cx="92075" cy="96837"/>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4" name="Text Box 30"/>
          <p:cNvSpPr txBox="1">
            <a:spLocks noChangeArrowheads="1"/>
          </p:cNvSpPr>
          <p:nvPr/>
        </p:nvSpPr>
        <p:spPr bwMode="auto">
          <a:xfrm>
            <a:off x="4559300" y="1676400"/>
            <a:ext cx="351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Direction</a:t>
            </a:r>
          </a:p>
          <a:p>
            <a:pPr algn="l" eaLnBrk="1" hangingPunct="1"/>
            <a:r>
              <a:rPr lang="en-US">
                <a:latin typeface="Tahoma" pitchFamily="34" charset="0"/>
              </a:rPr>
              <a:t>(control data flow for read/write)</a:t>
            </a:r>
          </a:p>
        </p:txBody>
      </p:sp>
      <p:sp>
        <p:nvSpPr>
          <p:cNvPr id="36885" name="Text Box 31"/>
          <p:cNvSpPr txBox="1">
            <a:spLocks noChangeArrowheads="1"/>
          </p:cNvSpPr>
          <p:nvPr/>
        </p:nvSpPr>
        <p:spPr bwMode="auto">
          <a:xfrm>
            <a:off x="1371600" y="26654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36886" name="Text Box 32"/>
          <p:cNvSpPr txBox="1">
            <a:spLocks noChangeArrowheads="1"/>
          </p:cNvSpPr>
          <p:nvPr/>
        </p:nvSpPr>
        <p:spPr bwMode="auto">
          <a:xfrm>
            <a:off x="1371600" y="4114800"/>
            <a:ext cx="319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36887" name="Oval 35"/>
          <p:cNvSpPr>
            <a:spLocks noChangeArrowheads="1"/>
          </p:cNvSpPr>
          <p:nvPr/>
        </p:nvSpPr>
        <p:spPr bwMode="auto">
          <a:xfrm>
            <a:off x="2819400" y="4427538"/>
            <a:ext cx="92075" cy="96837"/>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8" name="Text Box 36"/>
          <p:cNvSpPr txBox="1">
            <a:spLocks noChangeArrowheads="1"/>
          </p:cNvSpPr>
          <p:nvPr/>
        </p:nvSpPr>
        <p:spPr bwMode="auto">
          <a:xfrm>
            <a:off x="6689725" y="2776538"/>
            <a:ext cx="1509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Input/Output</a:t>
            </a:r>
          </a:p>
        </p:txBody>
      </p:sp>
      <p:sp>
        <p:nvSpPr>
          <p:cNvPr id="36889" name="Line 37"/>
          <p:cNvSpPr>
            <a:spLocks noChangeShapeType="1"/>
          </p:cNvSpPr>
          <p:nvPr/>
        </p:nvSpPr>
        <p:spPr bwMode="auto">
          <a:xfrm>
            <a:off x="1676400" y="3048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0" name="Line 38"/>
          <p:cNvSpPr>
            <a:spLocks noChangeShapeType="1"/>
          </p:cNvSpPr>
          <p:nvPr/>
        </p:nvSpPr>
        <p:spPr bwMode="auto">
          <a:xfrm flipH="1">
            <a:off x="1676400" y="4343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solidFill>
                  <a:srgbClr val="0000FF"/>
                </a:solidFill>
              </a:rPr>
              <a:t>Read</a:t>
            </a:r>
            <a:r>
              <a:rPr lang="en-US" smtClean="0"/>
              <a:t>/Write Memory</a:t>
            </a:r>
          </a:p>
        </p:txBody>
      </p:sp>
      <p:sp>
        <p:nvSpPr>
          <p:cNvPr id="37891" name="Rectangle 3"/>
          <p:cNvSpPr>
            <a:spLocks noChangeArrowheads="1"/>
          </p:cNvSpPr>
          <p:nvPr/>
        </p:nvSpPr>
        <p:spPr bwMode="auto">
          <a:xfrm>
            <a:off x="914400" y="1154113"/>
            <a:ext cx="1600200" cy="3200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892" name="Group 4"/>
          <p:cNvGrpSpPr>
            <a:grpSpLocks/>
          </p:cNvGrpSpPr>
          <p:nvPr/>
        </p:nvGrpSpPr>
        <p:grpSpPr bwMode="auto">
          <a:xfrm>
            <a:off x="3124200" y="1763713"/>
            <a:ext cx="492125" cy="381000"/>
            <a:chOff x="2124" y="1296"/>
            <a:chExt cx="310" cy="240"/>
          </a:xfrm>
        </p:grpSpPr>
        <p:sp>
          <p:nvSpPr>
            <p:cNvPr id="38289" name="Rectangle 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90" name="Text Box 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893" name="Group 7"/>
          <p:cNvGrpSpPr>
            <a:grpSpLocks/>
          </p:cNvGrpSpPr>
          <p:nvPr/>
        </p:nvGrpSpPr>
        <p:grpSpPr bwMode="auto">
          <a:xfrm>
            <a:off x="3733800" y="1763713"/>
            <a:ext cx="492125" cy="381000"/>
            <a:chOff x="2124" y="1296"/>
            <a:chExt cx="310" cy="240"/>
          </a:xfrm>
        </p:grpSpPr>
        <p:sp>
          <p:nvSpPr>
            <p:cNvPr id="38287" name="Rectangle 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88" name="Text Box 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894" name="Group 10"/>
          <p:cNvGrpSpPr>
            <a:grpSpLocks/>
          </p:cNvGrpSpPr>
          <p:nvPr/>
        </p:nvGrpSpPr>
        <p:grpSpPr bwMode="auto">
          <a:xfrm>
            <a:off x="4343400" y="1763713"/>
            <a:ext cx="492125" cy="381000"/>
            <a:chOff x="2124" y="1296"/>
            <a:chExt cx="310" cy="240"/>
          </a:xfrm>
        </p:grpSpPr>
        <p:sp>
          <p:nvSpPr>
            <p:cNvPr id="38285" name="Rectangle 1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86" name="Text Box 1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895" name="Group 13"/>
          <p:cNvGrpSpPr>
            <a:grpSpLocks/>
          </p:cNvGrpSpPr>
          <p:nvPr/>
        </p:nvGrpSpPr>
        <p:grpSpPr bwMode="auto">
          <a:xfrm>
            <a:off x="4953000" y="1763713"/>
            <a:ext cx="492125" cy="381000"/>
            <a:chOff x="2124" y="1296"/>
            <a:chExt cx="310" cy="240"/>
          </a:xfrm>
        </p:grpSpPr>
        <p:sp>
          <p:nvSpPr>
            <p:cNvPr id="38283" name="Rectangle 1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84" name="Text Box 1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896" name="Group 16"/>
          <p:cNvGrpSpPr>
            <a:grpSpLocks/>
          </p:cNvGrpSpPr>
          <p:nvPr/>
        </p:nvGrpSpPr>
        <p:grpSpPr bwMode="auto">
          <a:xfrm>
            <a:off x="5562600" y="1763713"/>
            <a:ext cx="492125" cy="381000"/>
            <a:chOff x="2124" y="1296"/>
            <a:chExt cx="310" cy="240"/>
          </a:xfrm>
        </p:grpSpPr>
        <p:sp>
          <p:nvSpPr>
            <p:cNvPr id="38281" name="Rectangle 1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82" name="Text Box 1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897" name="Group 19"/>
          <p:cNvGrpSpPr>
            <a:grpSpLocks/>
          </p:cNvGrpSpPr>
          <p:nvPr/>
        </p:nvGrpSpPr>
        <p:grpSpPr bwMode="auto">
          <a:xfrm>
            <a:off x="6172200" y="1763713"/>
            <a:ext cx="492125" cy="381000"/>
            <a:chOff x="2124" y="1296"/>
            <a:chExt cx="310" cy="240"/>
          </a:xfrm>
        </p:grpSpPr>
        <p:sp>
          <p:nvSpPr>
            <p:cNvPr id="38279" name="Rectangle 2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80" name="Text Box 2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898" name="Group 22"/>
          <p:cNvGrpSpPr>
            <a:grpSpLocks/>
          </p:cNvGrpSpPr>
          <p:nvPr/>
        </p:nvGrpSpPr>
        <p:grpSpPr bwMode="auto">
          <a:xfrm>
            <a:off x="6781800" y="1763713"/>
            <a:ext cx="492125" cy="381000"/>
            <a:chOff x="2124" y="1296"/>
            <a:chExt cx="310" cy="240"/>
          </a:xfrm>
        </p:grpSpPr>
        <p:sp>
          <p:nvSpPr>
            <p:cNvPr id="38277" name="Rectangle 2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78" name="Text Box 2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899" name="Group 25"/>
          <p:cNvGrpSpPr>
            <a:grpSpLocks/>
          </p:cNvGrpSpPr>
          <p:nvPr/>
        </p:nvGrpSpPr>
        <p:grpSpPr bwMode="auto">
          <a:xfrm>
            <a:off x="7391400" y="1763713"/>
            <a:ext cx="492125" cy="381000"/>
            <a:chOff x="2124" y="1296"/>
            <a:chExt cx="310" cy="240"/>
          </a:xfrm>
        </p:grpSpPr>
        <p:sp>
          <p:nvSpPr>
            <p:cNvPr id="38275" name="Rectangle 2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76" name="Text Box 2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7900" name="Line 28"/>
          <p:cNvSpPr>
            <a:spLocks noChangeShapeType="1"/>
          </p:cNvSpPr>
          <p:nvPr/>
        </p:nvSpPr>
        <p:spPr bwMode="auto">
          <a:xfrm>
            <a:off x="2514600" y="1611313"/>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29"/>
          <p:cNvSpPr>
            <a:spLocks noChangeShapeType="1"/>
          </p:cNvSpPr>
          <p:nvPr/>
        </p:nvSpPr>
        <p:spPr bwMode="auto">
          <a:xfrm>
            <a:off x="33528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Line 30"/>
          <p:cNvSpPr>
            <a:spLocks noChangeShapeType="1"/>
          </p:cNvSpPr>
          <p:nvPr/>
        </p:nvSpPr>
        <p:spPr bwMode="auto">
          <a:xfrm>
            <a:off x="39624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31"/>
          <p:cNvSpPr>
            <a:spLocks noChangeShapeType="1"/>
          </p:cNvSpPr>
          <p:nvPr/>
        </p:nvSpPr>
        <p:spPr bwMode="auto">
          <a:xfrm>
            <a:off x="45720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Line 32"/>
          <p:cNvSpPr>
            <a:spLocks noChangeShapeType="1"/>
          </p:cNvSpPr>
          <p:nvPr/>
        </p:nvSpPr>
        <p:spPr bwMode="auto">
          <a:xfrm>
            <a:off x="51816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Line 33"/>
          <p:cNvSpPr>
            <a:spLocks noChangeShapeType="1"/>
          </p:cNvSpPr>
          <p:nvPr/>
        </p:nvSpPr>
        <p:spPr bwMode="auto">
          <a:xfrm>
            <a:off x="57912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Line 34"/>
          <p:cNvSpPr>
            <a:spLocks noChangeShapeType="1"/>
          </p:cNvSpPr>
          <p:nvPr/>
        </p:nvSpPr>
        <p:spPr bwMode="auto">
          <a:xfrm>
            <a:off x="64008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7" name="Line 35"/>
          <p:cNvSpPr>
            <a:spLocks noChangeShapeType="1"/>
          </p:cNvSpPr>
          <p:nvPr/>
        </p:nvSpPr>
        <p:spPr bwMode="auto">
          <a:xfrm>
            <a:off x="70104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36"/>
          <p:cNvSpPr>
            <a:spLocks noChangeShapeType="1"/>
          </p:cNvSpPr>
          <p:nvPr/>
        </p:nvSpPr>
        <p:spPr bwMode="auto">
          <a:xfrm>
            <a:off x="76200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09" name="Group 37"/>
          <p:cNvGrpSpPr>
            <a:grpSpLocks/>
          </p:cNvGrpSpPr>
          <p:nvPr/>
        </p:nvGrpSpPr>
        <p:grpSpPr bwMode="auto">
          <a:xfrm>
            <a:off x="3124200" y="2449513"/>
            <a:ext cx="492125" cy="381000"/>
            <a:chOff x="2124" y="1296"/>
            <a:chExt cx="310" cy="240"/>
          </a:xfrm>
        </p:grpSpPr>
        <p:sp>
          <p:nvSpPr>
            <p:cNvPr id="38273" name="Rectangle 3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74" name="Text Box 3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10" name="Group 40"/>
          <p:cNvGrpSpPr>
            <a:grpSpLocks/>
          </p:cNvGrpSpPr>
          <p:nvPr/>
        </p:nvGrpSpPr>
        <p:grpSpPr bwMode="auto">
          <a:xfrm>
            <a:off x="3733800" y="2449513"/>
            <a:ext cx="492125" cy="381000"/>
            <a:chOff x="2124" y="1296"/>
            <a:chExt cx="310" cy="240"/>
          </a:xfrm>
        </p:grpSpPr>
        <p:sp>
          <p:nvSpPr>
            <p:cNvPr id="38271" name="Rectangle 4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72" name="Text Box 4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11" name="Group 43"/>
          <p:cNvGrpSpPr>
            <a:grpSpLocks/>
          </p:cNvGrpSpPr>
          <p:nvPr/>
        </p:nvGrpSpPr>
        <p:grpSpPr bwMode="auto">
          <a:xfrm>
            <a:off x="4343400" y="2449513"/>
            <a:ext cx="492125" cy="381000"/>
            <a:chOff x="2124" y="1296"/>
            <a:chExt cx="310" cy="240"/>
          </a:xfrm>
        </p:grpSpPr>
        <p:sp>
          <p:nvSpPr>
            <p:cNvPr id="38269" name="Rectangle 4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70" name="Text Box 4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12" name="Group 46"/>
          <p:cNvGrpSpPr>
            <a:grpSpLocks/>
          </p:cNvGrpSpPr>
          <p:nvPr/>
        </p:nvGrpSpPr>
        <p:grpSpPr bwMode="auto">
          <a:xfrm>
            <a:off x="4953000" y="2449513"/>
            <a:ext cx="492125" cy="381000"/>
            <a:chOff x="2124" y="1296"/>
            <a:chExt cx="310" cy="240"/>
          </a:xfrm>
        </p:grpSpPr>
        <p:sp>
          <p:nvSpPr>
            <p:cNvPr id="38267" name="Rectangle 4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68" name="Text Box 4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13" name="Group 49"/>
          <p:cNvGrpSpPr>
            <a:grpSpLocks/>
          </p:cNvGrpSpPr>
          <p:nvPr/>
        </p:nvGrpSpPr>
        <p:grpSpPr bwMode="auto">
          <a:xfrm>
            <a:off x="5562600" y="2449513"/>
            <a:ext cx="492125" cy="381000"/>
            <a:chOff x="2124" y="1296"/>
            <a:chExt cx="310" cy="240"/>
          </a:xfrm>
        </p:grpSpPr>
        <p:sp>
          <p:nvSpPr>
            <p:cNvPr id="38265" name="Rectangle 5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66" name="Text Box 5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14" name="Group 52"/>
          <p:cNvGrpSpPr>
            <a:grpSpLocks/>
          </p:cNvGrpSpPr>
          <p:nvPr/>
        </p:nvGrpSpPr>
        <p:grpSpPr bwMode="auto">
          <a:xfrm>
            <a:off x="6172200" y="2449513"/>
            <a:ext cx="492125" cy="381000"/>
            <a:chOff x="2124" y="1296"/>
            <a:chExt cx="310" cy="240"/>
          </a:xfrm>
        </p:grpSpPr>
        <p:sp>
          <p:nvSpPr>
            <p:cNvPr id="38263" name="Rectangle 5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64" name="Text Box 5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15" name="Group 55"/>
          <p:cNvGrpSpPr>
            <a:grpSpLocks/>
          </p:cNvGrpSpPr>
          <p:nvPr/>
        </p:nvGrpSpPr>
        <p:grpSpPr bwMode="auto">
          <a:xfrm>
            <a:off x="6781800" y="2449513"/>
            <a:ext cx="492125" cy="381000"/>
            <a:chOff x="2124" y="1296"/>
            <a:chExt cx="310" cy="240"/>
          </a:xfrm>
        </p:grpSpPr>
        <p:sp>
          <p:nvSpPr>
            <p:cNvPr id="38261" name="Rectangle 5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62" name="Text Box 5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16" name="Group 58"/>
          <p:cNvGrpSpPr>
            <a:grpSpLocks/>
          </p:cNvGrpSpPr>
          <p:nvPr/>
        </p:nvGrpSpPr>
        <p:grpSpPr bwMode="auto">
          <a:xfrm>
            <a:off x="7391400" y="2449513"/>
            <a:ext cx="492125" cy="381000"/>
            <a:chOff x="2124" y="1296"/>
            <a:chExt cx="310" cy="240"/>
          </a:xfrm>
        </p:grpSpPr>
        <p:sp>
          <p:nvSpPr>
            <p:cNvPr id="38259" name="Rectangle 5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60" name="Text Box 6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7917" name="Line 61"/>
          <p:cNvSpPr>
            <a:spLocks noChangeShapeType="1"/>
          </p:cNvSpPr>
          <p:nvPr/>
        </p:nvSpPr>
        <p:spPr bwMode="auto">
          <a:xfrm>
            <a:off x="2514600" y="2297113"/>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8" name="Line 62"/>
          <p:cNvSpPr>
            <a:spLocks noChangeShapeType="1"/>
          </p:cNvSpPr>
          <p:nvPr/>
        </p:nvSpPr>
        <p:spPr bwMode="auto">
          <a:xfrm>
            <a:off x="33528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9" name="Line 63"/>
          <p:cNvSpPr>
            <a:spLocks noChangeShapeType="1"/>
          </p:cNvSpPr>
          <p:nvPr/>
        </p:nvSpPr>
        <p:spPr bwMode="auto">
          <a:xfrm>
            <a:off x="39624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0" name="Line 64"/>
          <p:cNvSpPr>
            <a:spLocks noChangeShapeType="1"/>
          </p:cNvSpPr>
          <p:nvPr/>
        </p:nvSpPr>
        <p:spPr bwMode="auto">
          <a:xfrm>
            <a:off x="45720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1" name="Line 65"/>
          <p:cNvSpPr>
            <a:spLocks noChangeShapeType="1"/>
          </p:cNvSpPr>
          <p:nvPr/>
        </p:nvSpPr>
        <p:spPr bwMode="auto">
          <a:xfrm>
            <a:off x="51816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2" name="Line 66"/>
          <p:cNvSpPr>
            <a:spLocks noChangeShapeType="1"/>
          </p:cNvSpPr>
          <p:nvPr/>
        </p:nvSpPr>
        <p:spPr bwMode="auto">
          <a:xfrm>
            <a:off x="57912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3" name="Line 67"/>
          <p:cNvSpPr>
            <a:spLocks noChangeShapeType="1"/>
          </p:cNvSpPr>
          <p:nvPr/>
        </p:nvSpPr>
        <p:spPr bwMode="auto">
          <a:xfrm>
            <a:off x="64008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4" name="Line 68"/>
          <p:cNvSpPr>
            <a:spLocks noChangeShapeType="1"/>
          </p:cNvSpPr>
          <p:nvPr/>
        </p:nvSpPr>
        <p:spPr bwMode="auto">
          <a:xfrm>
            <a:off x="70104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5" name="Line 69"/>
          <p:cNvSpPr>
            <a:spLocks noChangeShapeType="1"/>
          </p:cNvSpPr>
          <p:nvPr/>
        </p:nvSpPr>
        <p:spPr bwMode="auto">
          <a:xfrm>
            <a:off x="76200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26" name="Group 70"/>
          <p:cNvGrpSpPr>
            <a:grpSpLocks/>
          </p:cNvGrpSpPr>
          <p:nvPr/>
        </p:nvGrpSpPr>
        <p:grpSpPr bwMode="auto">
          <a:xfrm>
            <a:off x="3124200" y="3135313"/>
            <a:ext cx="492125" cy="381000"/>
            <a:chOff x="2124" y="1296"/>
            <a:chExt cx="310" cy="240"/>
          </a:xfrm>
        </p:grpSpPr>
        <p:sp>
          <p:nvSpPr>
            <p:cNvPr id="38257" name="Rectangle 7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58" name="Text Box 7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27" name="Group 73"/>
          <p:cNvGrpSpPr>
            <a:grpSpLocks/>
          </p:cNvGrpSpPr>
          <p:nvPr/>
        </p:nvGrpSpPr>
        <p:grpSpPr bwMode="auto">
          <a:xfrm>
            <a:off x="3733800" y="3135313"/>
            <a:ext cx="492125" cy="381000"/>
            <a:chOff x="2124" y="1296"/>
            <a:chExt cx="310" cy="240"/>
          </a:xfrm>
        </p:grpSpPr>
        <p:sp>
          <p:nvSpPr>
            <p:cNvPr id="38255" name="Rectangle 7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56" name="Text Box 7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28" name="Group 76"/>
          <p:cNvGrpSpPr>
            <a:grpSpLocks/>
          </p:cNvGrpSpPr>
          <p:nvPr/>
        </p:nvGrpSpPr>
        <p:grpSpPr bwMode="auto">
          <a:xfrm>
            <a:off x="4343400" y="3135313"/>
            <a:ext cx="492125" cy="381000"/>
            <a:chOff x="2124" y="1296"/>
            <a:chExt cx="310" cy="240"/>
          </a:xfrm>
        </p:grpSpPr>
        <p:sp>
          <p:nvSpPr>
            <p:cNvPr id="38253" name="Rectangle 7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54" name="Text Box 7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29" name="Group 79"/>
          <p:cNvGrpSpPr>
            <a:grpSpLocks/>
          </p:cNvGrpSpPr>
          <p:nvPr/>
        </p:nvGrpSpPr>
        <p:grpSpPr bwMode="auto">
          <a:xfrm>
            <a:off x="4953000" y="3135313"/>
            <a:ext cx="492125" cy="381000"/>
            <a:chOff x="2124" y="1296"/>
            <a:chExt cx="310" cy="240"/>
          </a:xfrm>
        </p:grpSpPr>
        <p:sp>
          <p:nvSpPr>
            <p:cNvPr id="38251" name="Rectangle 8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52" name="Text Box 8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30" name="Group 82"/>
          <p:cNvGrpSpPr>
            <a:grpSpLocks/>
          </p:cNvGrpSpPr>
          <p:nvPr/>
        </p:nvGrpSpPr>
        <p:grpSpPr bwMode="auto">
          <a:xfrm>
            <a:off x="5562600" y="3135313"/>
            <a:ext cx="492125" cy="381000"/>
            <a:chOff x="2124" y="1296"/>
            <a:chExt cx="310" cy="240"/>
          </a:xfrm>
        </p:grpSpPr>
        <p:sp>
          <p:nvSpPr>
            <p:cNvPr id="38249" name="Rectangle 8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50" name="Text Box 8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31" name="Group 85"/>
          <p:cNvGrpSpPr>
            <a:grpSpLocks/>
          </p:cNvGrpSpPr>
          <p:nvPr/>
        </p:nvGrpSpPr>
        <p:grpSpPr bwMode="auto">
          <a:xfrm>
            <a:off x="6172200" y="3135313"/>
            <a:ext cx="492125" cy="381000"/>
            <a:chOff x="2124" y="1296"/>
            <a:chExt cx="310" cy="240"/>
          </a:xfrm>
        </p:grpSpPr>
        <p:sp>
          <p:nvSpPr>
            <p:cNvPr id="38247" name="Rectangle 8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48" name="Text Box 8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32" name="Group 88"/>
          <p:cNvGrpSpPr>
            <a:grpSpLocks/>
          </p:cNvGrpSpPr>
          <p:nvPr/>
        </p:nvGrpSpPr>
        <p:grpSpPr bwMode="auto">
          <a:xfrm>
            <a:off x="6781800" y="3135313"/>
            <a:ext cx="492125" cy="381000"/>
            <a:chOff x="2124" y="1296"/>
            <a:chExt cx="310" cy="240"/>
          </a:xfrm>
        </p:grpSpPr>
        <p:sp>
          <p:nvSpPr>
            <p:cNvPr id="38245" name="Rectangle 8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46" name="Text Box 9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33" name="Group 91"/>
          <p:cNvGrpSpPr>
            <a:grpSpLocks/>
          </p:cNvGrpSpPr>
          <p:nvPr/>
        </p:nvGrpSpPr>
        <p:grpSpPr bwMode="auto">
          <a:xfrm>
            <a:off x="7391400" y="3135313"/>
            <a:ext cx="492125" cy="381000"/>
            <a:chOff x="2124" y="1296"/>
            <a:chExt cx="310" cy="240"/>
          </a:xfrm>
        </p:grpSpPr>
        <p:sp>
          <p:nvSpPr>
            <p:cNvPr id="38243" name="Rectangle 9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44" name="Text Box 9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7934" name="Line 94"/>
          <p:cNvSpPr>
            <a:spLocks noChangeShapeType="1"/>
          </p:cNvSpPr>
          <p:nvPr/>
        </p:nvSpPr>
        <p:spPr bwMode="auto">
          <a:xfrm>
            <a:off x="2514600" y="2982913"/>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5" name="Line 95"/>
          <p:cNvSpPr>
            <a:spLocks noChangeShapeType="1"/>
          </p:cNvSpPr>
          <p:nvPr/>
        </p:nvSpPr>
        <p:spPr bwMode="auto">
          <a:xfrm>
            <a:off x="33528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6" name="Line 96"/>
          <p:cNvSpPr>
            <a:spLocks noChangeShapeType="1"/>
          </p:cNvSpPr>
          <p:nvPr/>
        </p:nvSpPr>
        <p:spPr bwMode="auto">
          <a:xfrm>
            <a:off x="39624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7" name="Line 97"/>
          <p:cNvSpPr>
            <a:spLocks noChangeShapeType="1"/>
          </p:cNvSpPr>
          <p:nvPr/>
        </p:nvSpPr>
        <p:spPr bwMode="auto">
          <a:xfrm>
            <a:off x="45720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8" name="Line 98"/>
          <p:cNvSpPr>
            <a:spLocks noChangeShapeType="1"/>
          </p:cNvSpPr>
          <p:nvPr/>
        </p:nvSpPr>
        <p:spPr bwMode="auto">
          <a:xfrm>
            <a:off x="51816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9" name="Line 99"/>
          <p:cNvSpPr>
            <a:spLocks noChangeShapeType="1"/>
          </p:cNvSpPr>
          <p:nvPr/>
        </p:nvSpPr>
        <p:spPr bwMode="auto">
          <a:xfrm>
            <a:off x="57912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0" name="Line 100"/>
          <p:cNvSpPr>
            <a:spLocks noChangeShapeType="1"/>
          </p:cNvSpPr>
          <p:nvPr/>
        </p:nvSpPr>
        <p:spPr bwMode="auto">
          <a:xfrm>
            <a:off x="64008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1" name="Line 101"/>
          <p:cNvSpPr>
            <a:spLocks noChangeShapeType="1"/>
          </p:cNvSpPr>
          <p:nvPr/>
        </p:nvSpPr>
        <p:spPr bwMode="auto">
          <a:xfrm>
            <a:off x="70104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2" name="Line 102"/>
          <p:cNvSpPr>
            <a:spLocks noChangeShapeType="1"/>
          </p:cNvSpPr>
          <p:nvPr/>
        </p:nvSpPr>
        <p:spPr bwMode="auto">
          <a:xfrm>
            <a:off x="76200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7943" name="Group 103"/>
          <p:cNvGrpSpPr>
            <a:grpSpLocks/>
          </p:cNvGrpSpPr>
          <p:nvPr/>
        </p:nvGrpSpPr>
        <p:grpSpPr bwMode="auto">
          <a:xfrm>
            <a:off x="3124200" y="3821113"/>
            <a:ext cx="492125" cy="381000"/>
            <a:chOff x="2124" y="1296"/>
            <a:chExt cx="310" cy="240"/>
          </a:xfrm>
        </p:grpSpPr>
        <p:sp>
          <p:nvSpPr>
            <p:cNvPr id="38241" name="Rectangle 10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42" name="Text Box 10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44" name="Group 106"/>
          <p:cNvGrpSpPr>
            <a:grpSpLocks/>
          </p:cNvGrpSpPr>
          <p:nvPr/>
        </p:nvGrpSpPr>
        <p:grpSpPr bwMode="auto">
          <a:xfrm>
            <a:off x="3733800" y="3821113"/>
            <a:ext cx="492125" cy="381000"/>
            <a:chOff x="2124" y="1296"/>
            <a:chExt cx="310" cy="240"/>
          </a:xfrm>
        </p:grpSpPr>
        <p:sp>
          <p:nvSpPr>
            <p:cNvPr id="38239" name="Rectangle 10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40" name="Text Box 10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45" name="Group 109"/>
          <p:cNvGrpSpPr>
            <a:grpSpLocks/>
          </p:cNvGrpSpPr>
          <p:nvPr/>
        </p:nvGrpSpPr>
        <p:grpSpPr bwMode="auto">
          <a:xfrm>
            <a:off x="4343400" y="3821113"/>
            <a:ext cx="492125" cy="381000"/>
            <a:chOff x="2124" y="1296"/>
            <a:chExt cx="310" cy="240"/>
          </a:xfrm>
        </p:grpSpPr>
        <p:sp>
          <p:nvSpPr>
            <p:cNvPr id="38237" name="Rectangle 11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38" name="Text Box 11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46" name="Group 112"/>
          <p:cNvGrpSpPr>
            <a:grpSpLocks/>
          </p:cNvGrpSpPr>
          <p:nvPr/>
        </p:nvGrpSpPr>
        <p:grpSpPr bwMode="auto">
          <a:xfrm>
            <a:off x="4953000" y="3821113"/>
            <a:ext cx="492125" cy="381000"/>
            <a:chOff x="2124" y="1296"/>
            <a:chExt cx="310" cy="240"/>
          </a:xfrm>
        </p:grpSpPr>
        <p:sp>
          <p:nvSpPr>
            <p:cNvPr id="38235" name="Rectangle 11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36" name="Text Box 11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47" name="Group 115"/>
          <p:cNvGrpSpPr>
            <a:grpSpLocks/>
          </p:cNvGrpSpPr>
          <p:nvPr/>
        </p:nvGrpSpPr>
        <p:grpSpPr bwMode="auto">
          <a:xfrm>
            <a:off x="5562600" y="3821113"/>
            <a:ext cx="492125" cy="381000"/>
            <a:chOff x="2124" y="1296"/>
            <a:chExt cx="310" cy="240"/>
          </a:xfrm>
        </p:grpSpPr>
        <p:sp>
          <p:nvSpPr>
            <p:cNvPr id="38233" name="Rectangle 11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34" name="Text Box 11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48" name="Group 118"/>
          <p:cNvGrpSpPr>
            <a:grpSpLocks/>
          </p:cNvGrpSpPr>
          <p:nvPr/>
        </p:nvGrpSpPr>
        <p:grpSpPr bwMode="auto">
          <a:xfrm>
            <a:off x="6172200" y="3821113"/>
            <a:ext cx="492125" cy="381000"/>
            <a:chOff x="2124" y="1296"/>
            <a:chExt cx="310" cy="240"/>
          </a:xfrm>
        </p:grpSpPr>
        <p:sp>
          <p:nvSpPr>
            <p:cNvPr id="38231" name="Rectangle 11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32" name="Text Box 12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49" name="Group 121"/>
          <p:cNvGrpSpPr>
            <a:grpSpLocks/>
          </p:cNvGrpSpPr>
          <p:nvPr/>
        </p:nvGrpSpPr>
        <p:grpSpPr bwMode="auto">
          <a:xfrm>
            <a:off x="6781800" y="3821113"/>
            <a:ext cx="492125" cy="381000"/>
            <a:chOff x="2124" y="1296"/>
            <a:chExt cx="310" cy="240"/>
          </a:xfrm>
        </p:grpSpPr>
        <p:sp>
          <p:nvSpPr>
            <p:cNvPr id="38229" name="Rectangle 12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30" name="Text Box 12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7950" name="Group 124"/>
          <p:cNvGrpSpPr>
            <a:grpSpLocks/>
          </p:cNvGrpSpPr>
          <p:nvPr/>
        </p:nvGrpSpPr>
        <p:grpSpPr bwMode="auto">
          <a:xfrm>
            <a:off x="7391400" y="3821113"/>
            <a:ext cx="492125" cy="381000"/>
            <a:chOff x="2124" y="1296"/>
            <a:chExt cx="310" cy="240"/>
          </a:xfrm>
        </p:grpSpPr>
        <p:sp>
          <p:nvSpPr>
            <p:cNvPr id="38227" name="Rectangle 12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28" name="Text Box 12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7951" name="Line 127"/>
          <p:cNvSpPr>
            <a:spLocks noChangeShapeType="1"/>
          </p:cNvSpPr>
          <p:nvPr/>
        </p:nvSpPr>
        <p:spPr bwMode="auto">
          <a:xfrm>
            <a:off x="2514600" y="3668713"/>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2" name="Line 128"/>
          <p:cNvSpPr>
            <a:spLocks noChangeShapeType="1"/>
          </p:cNvSpPr>
          <p:nvPr/>
        </p:nvSpPr>
        <p:spPr bwMode="auto">
          <a:xfrm>
            <a:off x="33528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3" name="Line 129"/>
          <p:cNvSpPr>
            <a:spLocks noChangeShapeType="1"/>
          </p:cNvSpPr>
          <p:nvPr/>
        </p:nvSpPr>
        <p:spPr bwMode="auto">
          <a:xfrm>
            <a:off x="39624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4" name="Line 130"/>
          <p:cNvSpPr>
            <a:spLocks noChangeShapeType="1"/>
          </p:cNvSpPr>
          <p:nvPr/>
        </p:nvSpPr>
        <p:spPr bwMode="auto">
          <a:xfrm>
            <a:off x="45720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5" name="Line 131"/>
          <p:cNvSpPr>
            <a:spLocks noChangeShapeType="1"/>
          </p:cNvSpPr>
          <p:nvPr/>
        </p:nvSpPr>
        <p:spPr bwMode="auto">
          <a:xfrm>
            <a:off x="51816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6" name="Line 132"/>
          <p:cNvSpPr>
            <a:spLocks noChangeShapeType="1"/>
          </p:cNvSpPr>
          <p:nvPr/>
        </p:nvSpPr>
        <p:spPr bwMode="auto">
          <a:xfrm>
            <a:off x="57912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7" name="Line 133"/>
          <p:cNvSpPr>
            <a:spLocks noChangeShapeType="1"/>
          </p:cNvSpPr>
          <p:nvPr/>
        </p:nvSpPr>
        <p:spPr bwMode="auto">
          <a:xfrm>
            <a:off x="64008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8" name="Line 134"/>
          <p:cNvSpPr>
            <a:spLocks noChangeShapeType="1"/>
          </p:cNvSpPr>
          <p:nvPr/>
        </p:nvSpPr>
        <p:spPr bwMode="auto">
          <a:xfrm>
            <a:off x="70104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59" name="Line 135"/>
          <p:cNvSpPr>
            <a:spLocks noChangeShapeType="1"/>
          </p:cNvSpPr>
          <p:nvPr/>
        </p:nvSpPr>
        <p:spPr bwMode="auto">
          <a:xfrm>
            <a:off x="76200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0" name="Text Box 136"/>
          <p:cNvSpPr txBox="1">
            <a:spLocks noChangeArrowheads="1"/>
          </p:cNvSpPr>
          <p:nvPr/>
        </p:nvSpPr>
        <p:spPr bwMode="auto">
          <a:xfrm>
            <a:off x="2209800" y="14160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0</a:t>
            </a:r>
          </a:p>
        </p:txBody>
      </p:sp>
      <p:sp>
        <p:nvSpPr>
          <p:cNvPr id="37961" name="Text Box 137"/>
          <p:cNvSpPr txBox="1">
            <a:spLocks noChangeArrowheads="1"/>
          </p:cNvSpPr>
          <p:nvPr/>
        </p:nvSpPr>
        <p:spPr bwMode="auto">
          <a:xfrm>
            <a:off x="2209800" y="21447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1</a:t>
            </a:r>
          </a:p>
        </p:txBody>
      </p:sp>
      <p:sp>
        <p:nvSpPr>
          <p:cNvPr id="37962" name="Text Box 138"/>
          <p:cNvSpPr txBox="1">
            <a:spLocks noChangeArrowheads="1"/>
          </p:cNvSpPr>
          <p:nvPr/>
        </p:nvSpPr>
        <p:spPr bwMode="auto">
          <a:xfrm>
            <a:off x="2209800" y="28448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2</a:t>
            </a:r>
          </a:p>
        </p:txBody>
      </p:sp>
      <p:sp>
        <p:nvSpPr>
          <p:cNvPr id="37963" name="Text Box 139"/>
          <p:cNvSpPr txBox="1">
            <a:spLocks noChangeArrowheads="1"/>
          </p:cNvSpPr>
          <p:nvPr/>
        </p:nvSpPr>
        <p:spPr bwMode="auto">
          <a:xfrm>
            <a:off x="2209800" y="35306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a:t>
            </a:r>
          </a:p>
        </p:txBody>
      </p:sp>
      <p:sp>
        <p:nvSpPr>
          <p:cNvPr id="37964" name="Line 140"/>
          <p:cNvSpPr>
            <a:spLocks noChangeShapeType="1"/>
          </p:cNvSpPr>
          <p:nvPr/>
        </p:nvSpPr>
        <p:spPr bwMode="auto">
          <a:xfrm flipH="1">
            <a:off x="3019425"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5" name="Line 141"/>
          <p:cNvSpPr>
            <a:spLocks noChangeShapeType="1"/>
          </p:cNvSpPr>
          <p:nvPr/>
        </p:nvSpPr>
        <p:spPr bwMode="auto">
          <a:xfrm flipH="1">
            <a:off x="3019425"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6" name="Line 142"/>
          <p:cNvSpPr>
            <a:spLocks noChangeShapeType="1"/>
          </p:cNvSpPr>
          <p:nvPr/>
        </p:nvSpPr>
        <p:spPr bwMode="auto">
          <a:xfrm flipH="1">
            <a:off x="3019425"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7" name="Line 143"/>
          <p:cNvSpPr>
            <a:spLocks noChangeShapeType="1"/>
          </p:cNvSpPr>
          <p:nvPr/>
        </p:nvSpPr>
        <p:spPr bwMode="auto">
          <a:xfrm flipH="1">
            <a:off x="3019425"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8" name="Line 144"/>
          <p:cNvSpPr>
            <a:spLocks noChangeShapeType="1"/>
          </p:cNvSpPr>
          <p:nvPr/>
        </p:nvSpPr>
        <p:spPr bwMode="auto">
          <a:xfrm flipH="1">
            <a:off x="3629025"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69" name="Line 145"/>
          <p:cNvSpPr>
            <a:spLocks noChangeShapeType="1"/>
          </p:cNvSpPr>
          <p:nvPr/>
        </p:nvSpPr>
        <p:spPr bwMode="auto">
          <a:xfrm flipH="1">
            <a:off x="3629025"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0" name="Line 146"/>
          <p:cNvSpPr>
            <a:spLocks noChangeShapeType="1"/>
          </p:cNvSpPr>
          <p:nvPr/>
        </p:nvSpPr>
        <p:spPr bwMode="auto">
          <a:xfrm flipH="1">
            <a:off x="3629025"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1" name="Line 147"/>
          <p:cNvSpPr>
            <a:spLocks noChangeShapeType="1"/>
          </p:cNvSpPr>
          <p:nvPr/>
        </p:nvSpPr>
        <p:spPr bwMode="auto">
          <a:xfrm flipH="1">
            <a:off x="3629025"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2" name="Line 148"/>
          <p:cNvSpPr>
            <a:spLocks noChangeShapeType="1"/>
          </p:cNvSpPr>
          <p:nvPr/>
        </p:nvSpPr>
        <p:spPr bwMode="auto">
          <a:xfrm flipH="1">
            <a:off x="4248150" y="4040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3" name="Line 149"/>
          <p:cNvSpPr>
            <a:spLocks noChangeShapeType="1"/>
          </p:cNvSpPr>
          <p:nvPr/>
        </p:nvSpPr>
        <p:spPr bwMode="auto">
          <a:xfrm flipH="1">
            <a:off x="4248150" y="33543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4" name="Line 150"/>
          <p:cNvSpPr>
            <a:spLocks noChangeShapeType="1"/>
          </p:cNvSpPr>
          <p:nvPr/>
        </p:nvSpPr>
        <p:spPr bwMode="auto">
          <a:xfrm flipH="1">
            <a:off x="4248150" y="2668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5" name="Line 151"/>
          <p:cNvSpPr>
            <a:spLocks noChangeShapeType="1"/>
          </p:cNvSpPr>
          <p:nvPr/>
        </p:nvSpPr>
        <p:spPr bwMode="auto">
          <a:xfrm flipH="1">
            <a:off x="4248150" y="1982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6" name="Line 152"/>
          <p:cNvSpPr>
            <a:spLocks noChangeShapeType="1"/>
          </p:cNvSpPr>
          <p:nvPr/>
        </p:nvSpPr>
        <p:spPr bwMode="auto">
          <a:xfrm flipH="1">
            <a:off x="4857750"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7" name="Line 153"/>
          <p:cNvSpPr>
            <a:spLocks noChangeShapeType="1"/>
          </p:cNvSpPr>
          <p:nvPr/>
        </p:nvSpPr>
        <p:spPr bwMode="auto">
          <a:xfrm flipH="1">
            <a:off x="4857750"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8" name="Line 154"/>
          <p:cNvSpPr>
            <a:spLocks noChangeShapeType="1"/>
          </p:cNvSpPr>
          <p:nvPr/>
        </p:nvSpPr>
        <p:spPr bwMode="auto">
          <a:xfrm flipH="1">
            <a:off x="4857750"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79" name="Line 155"/>
          <p:cNvSpPr>
            <a:spLocks noChangeShapeType="1"/>
          </p:cNvSpPr>
          <p:nvPr/>
        </p:nvSpPr>
        <p:spPr bwMode="auto">
          <a:xfrm flipH="1">
            <a:off x="4857750"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0" name="Line 156"/>
          <p:cNvSpPr>
            <a:spLocks noChangeShapeType="1"/>
          </p:cNvSpPr>
          <p:nvPr/>
        </p:nvSpPr>
        <p:spPr bwMode="auto">
          <a:xfrm flipH="1">
            <a:off x="5467350"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1" name="Line 157"/>
          <p:cNvSpPr>
            <a:spLocks noChangeShapeType="1"/>
          </p:cNvSpPr>
          <p:nvPr/>
        </p:nvSpPr>
        <p:spPr bwMode="auto">
          <a:xfrm flipH="1">
            <a:off x="5467350"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2" name="Line 158"/>
          <p:cNvSpPr>
            <a:spLocks noChangeShapeType="1"/>
          </p:cNvSpPr>
          <p:nvPr/>
        </p:nvSpPr>
        <p:spPr bwMode="auto">
          <a:xfrm flipH="1">
            <a:off x="5467350"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3" name="Line 159"/>
          <p:cNvSpPr>
            <a:spLocks noChangeShapeType="1"/>
          </p:cNvSpPr>
          <p:nvPr/>
        </p:nvSpPr>
        <p:spPr bwMode="auto">
          <a:xfrm flipH="1">
            <a:off x="5467350"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4" name="Line 160"/>
          <p:cNvSpPr>
            <a:spLocks noChangeShapeType="1"/>
          </p:cNvSpPr>
          <p:nvPr/>
        </p:nvSpPr>
        <p:spPr bwMode="auto">
          <a:xfrm flipH="1">
            <a:off x="6076950"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5" name="Line 161"/>
          <p:cNvSpPr>
            <a:spLocks noChangeShapeType="1"/>
          </p:cNvSpPr>
          <p:nvPr/>
        </p:nvSpPr>
        <p:spPr bwMode="auto">
          <a:xfrm flipH="1">
            <a:off x="6076950"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6" name="Line 162"/>
          <p:cNvSpPr>
            <a:spLocks noChangeShapeType="1"/>
          </p:cNvSpPr>
          <p:nvPr/>
        </p:nvSpPr>
        <p:spPr bwMode="auto">
          <a:xfrm flipH="1">
            <a:off x="6076950"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7" name="Line 163"/>
          <p:cNvSpPr>
            <a:spLocks noChangeShapeType="1"/>
          </p:cNvSpPr>
          <p:nvPr/>
        </p:nvSpPr>
        <p:spPr bwMode="auto">
          <a:xfrm flipH="1">
            <a:off x="6076950"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8" name="Line 164"/>
          <p:cNvSpPr>
            <a:spLocks noChangeShapeType="1"/>
          </p:cNvSpPr>
          <p:nvPr/>
        </p:nvSpPr>
        <p:spPr bwMode="auto">
          <a:xfrm flipH="1">
            <a:off x="6686550"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89" name="Line 165"/>
          <p:cNvSpPr>
            <a:spLocks noChangeShapeType="1"/>
          </p:cNvSpPr>
          <p:nvPr/>
        </p:nvSpPr>
        <p:spPr bwMode="auto">
          <a:xfrm flipH="1">
            <a:off x="6686550"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0" name="Line 166"/>
          <p:cNvSpPr>
            <a:spLocks noChangeShapeType="1"/>
          </p:cNvSpPr>
          <p:nvPr/>
        </p:nvSpPr>
        <p:spPr bwMode="auto">
          <a:xfrm flipH="1">
            <a:off x="6686550"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1" name="Line 167"/>
          <p:cNvSpPr>
            <a:spLocks noChangeShapeType="1"/>
          </p:cNvSpPr>
          <p:nvPr/>
        </p:nvSpPr>
        <p:spPr bwMode="auto">
          <a:xfrm flipH="1">
            <a:off x="6686550"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2" name="Line 168"/>
          <p:cNvSpPr>
            <a:spLocks noChangeShapeType="1"/>
          </p:cNvSpPr>
          <p:nvPr/>
        </p:nvSpPr>
        <p:spPr bwMode="auto">
          <a:xfrm flipH="1">
            <a:off x="7286625"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3" name="Line 169"/>
          <p:cNvSpPr>
            <a:spLocks noChangeShapeType="1"/>
          </p:cNvSpPr>
          <p:nvPr/>
        </p:nvSpPr>
        <p:spPr bwMode="auto">
          <a:xfrm flipH="1">
            <a:off x="7286625"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4" name="Line 170"/>
          <p:cNvSpPr>
            <a:spLocks noChangeShapeType="1"/>
          </p:cNvSpPr>
          <p:nvPr/>
        </p:nvSpPr>
        <p:spPr bwMode="auto">
          <a:xfrm flipH="1">
            <a:off x="7286625"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5" name="Line 171"/>
          <p:cNvSpPr>
            <a:spLocks noChangeShapeType="1"/>
          </p:cNvSpPr>
          <p:nvPr/>
        </p:nvSpPr>
        <p:spPr bwMode="auto">
          <a:xfrm flipH="1">
            <a:off x="7286625"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700" name="Text Box 172"/>
          <p:cNvSpPr txBox="1">
            <a:spLocks noChangeArrowheads="1"/>
          </p:cNvSpPr>
          <p:nvPr/>
        </p:nvSpPr>
        <p:spPr bwMode="auto">
          <a:xfrm>
            <a:off x="4114800" y="1081088"/>
            <a:ext cx="1677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solidFill>
                  <a:srgbClr val="FF0000"/>
                </a:solidFill>
                <a:effectLst>
                  <a:outerShdw blurRad="38100" dist="38100" dir="2700000" algn="tl">
                    <a:srgbClr val="C0C0C0"/>
                  </a:outerShdw>
                </a:effectLst>
                <a:latin typeface="Tahoma" pitchFamily="34" charset="0"/>
              </a:rPr>
              <a:t>8x4  Memory</a:t>
            </a:r>
          </a:p>
        </p:txBody>
      </p:sp>
      <p:sp>
        <p:nvSpPr>
          <p:cNvPr id="278701" name="Text Box 173"/>
          <p:cNvSpPr txBox="1">
            <a:spLocks noChangeArrowheads="1"/>
          </p:cNvSpPr>
          <p:nvPr/>
        </p:nvSpPr>
        <p:spPr bwMode="auto">
          <a:xfrm>
            <a:off x="1143000" y="2208213"/>
            <a:ext cx="10191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latin typeface="Tahoma" pitchFamily="34" charset="0"/>
              </a:rPr>
              <a:t>2-to-4</a:t>
            </a:r>
          </a:p>
          <a:p>
            <a:pPr>
              <a:defRPr/>
            </a:pPr>
            <a:r>
              <a:rPr lang="en-US">
                <a:effectLst>
                  <a:outerShdw blurRad="38100" dist="38100" dir="2700000" algn="tl">
                    <a:srgbClr val="C0C0C0"/>
                  </a:outerShdw>
                </a:effectLst>
                <a:latin typeface="Tahoma" pitchFamily="34" charset="0"/>
              </a:rPr>
              <a:t>Row</a:t>
            </a:r>
          </a:p>
          <a:p>
            <a:pPr>
              <a:defRPr/>
            </a:pPr>
            <a:r>
              <a:rPr lang="en-US">
                <a:effectLst>
                  <a:outerShdw blurRad="38100" dist="38100" dir="2700000" algn="tl">
                    <a:srgbClr val="C0C0C0"/>
                  </a:outerShdw>
                </a:effectLst>
                <a:latin typeface="Tahoma" pitchFamily="34" charset="0"/>
              </a:rPr>
              <a:t>Decoder</a:t>
            </a:r>
          </a:p>
        </p:txBody>
      </p:sp>
      <p:sp>
        <p:nvSpPr>
          <p:cNvPr id="37998" name="Line 174"/>
          <p:cNvSpPr>
            <a:spLocks noChangeShapeType="1"/>
          </p:cNvSpPr>
          <p:nvPr/>
        </p:nvSpPr>
        <p:spPr bwMode="auto">
          <a:xfrm>
            <a:off x="609600" y="2373313"/>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99" name="Line 175"/>
          <p:cNvSpPr>
            <a:spLocks noChangeShapeType="1"/>
          </p:cNvSpPr>
          <p:nvPr/>
        </p:nvSpPr>
        <p:spPr bwMode="auto">
          <a:xfrm>
            <a:off x="609600" y="3592513"/>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0" name="Text Box 176"/>
          <p:cNvSpPr txBox="1">
            <a:spLocks noChangeArrowheads="1"/>
          </p:cNvSpPr>
          <p:nvPr/>
        </p:nvSpPr>
        <p:spPr bwMode="auto">
          <a:xfrm>
            <a:off x="239713" y="210185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a:t>
            </a:r>
          </a:p>
        </p:txBody>
      </p:sp>
      <p:sp>
        <p:nvSpPr>
          <p:cNvPr id="38001" name="Text Box 177"/>
          <p:cNvSpPr txBox="1">
            <a:spLocks noChangeArrowheads="1"/>
          </p:cNvSpPr>
          <p:nvPr/>
        </p:nvSpPr>
        <p:spPr bwMode="auto">
          <a:xfrm>
            <a:off x="239713" y="3287713"/>
            <a:ext cx="446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A2</a:t>
            </a:r>
          </a:p>
        </p:txBody>
      </p:sp>
      <p:sp>
        <p:nvSpPr>
          <p:cNvPr id="38002" name="Rectangle 178"/>
          <p:cNvSpPr>
            <a:spLocks noChangeArrowheads="1"/>
          </p:cNvSpPr>
          <p:nvPr/>
        </p:nvSpPr>
        <p:spPr bwMode="auto">
          <a:xfrm>
            <a:off x="2209800" y="5715000"/>
            <a:ext cx="3886200" cy="685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03" name="Line 179"/>
          <p:cNvSpPr>
            <a:spLocks noChangeShapeType="1"/>
          </p:cNvSpPr>
          <p:nvPr/>
        </p:nvSpPr>
        <p:spPr bwMode="auto">
          <a:xfrm flipV="1">
            <a:off x="2819400" y="5019675"/>
            <a:ext cx="0" cy="6953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4" name="Line 180"/>
          <p:cNvSpPr>
            <a:spLocks noChangeShapeType="1"/>
          </p:cNvSpPr>
          <p:nvPr/>
        </p:nvSpPr>
        <p:spPr bwMode="auto">
          <a:xfrm>
            <a:off x="2819400" y="5095875"/>
            <a:ext cx="1828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5" name="Line 181"/>
          <p:cNvSpPr>
            <a:spLocks noChangeShapeType="1"/>
          </p:cNvSpPr>
          <p:nvPr/>
        </p:nvSpPr>
        <p:spPr bwMode="auto">
          <a:xfrm flipV="1">
            <a:off x="4648200"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6" name="Line 182"/>
          <p:cNvSpPr>
            <a:spLocks noChangeShapeType="1"/>
          </p:cNvSpPr>
          <p:nvPr/>
        </p:nvSpPr>
        <p:spPr bwMode="auto">
          <a:xfrm>
            <a:off x="46482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7" name="Line 183"/>
          <p:cNvSpPr>
            <a:spLocks noChangeShapeType="1"/>
          </p:cNvSpPr>
          <p:nvPr/>
        </p:nvSpPr>
        <p:spPr bwMode="auto">
          <a:xfrm flipV="1">
            <a:off x="4038600"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8" name="Line 184"/>
          <p:cNvSpPr>
            <a:spLocks noChangeShapeType="1"/>
          </p:cNvSpPr>
          <p:nvPr/>
        </p:nvSpPr>
        <p:spPr bwMode="auto">
          <a:xfrm>
            <a:off x="40386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09" name="Line 185"/>
          <p:cNvSpPr>
            <a:spLocks noChangeShapeType="1"/>
          </p:cNvSpPr>
          <p:nvPr/>
        </p:nvSpPr>
        <p:spPr bwMode="auto">
          <a:xfrm flipV="1">
            <a:off x="3429000"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0" name="Line 186"/>
          <p:cNvSpPr>
            <a:spLocks noChangeShapeType="1"/>
          </p:cNvSpPr>
          <p:nvPr/>
        </p:nvSpPr>
        <p:spPr bwMode="auto">
          <a:xfrm>
            <a:off x="34290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1" name="Line 187"/>
          <p:cNvSpPr>
            <a:spLocks noChangeShapeType="1"/>
          </p:cNvSpPr>
          <p:nvPr/>
        </p:nvSpPr>
        <p:spPr bwMode="auto">
          <a:xfrm flipV="1">
            <a:off x="2819400" y="4876800"/>
            <a:ext cx="0" cy="1524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2" name="Line 188"/>
          <p:cNvSpPr>
            <a:spLocks noChangeShapeType="1"/>
          </p:cNvSpPr>
          <p:nvPr/>
        </p:nvSpPr>
        <p:spPr bwMode="auto">
          <a:xfrm>
            <a:off x="28194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3" name="Line 189"/>
          <p:cNvSpPr>
            <a:spLocks noChangeShapeType="1"/>
          </p:cNvSpPr>
          <p:nvPr/>
        </p:nvSpPr>
        <p:spPr bwMode="auto">
          <a:xfrm flipV="1">
            <a:off x="5257800" y="4953000"/>
            <a:ext cx="0" cy="7620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4" name="Line 190"/>
          <p:cNvSpPr>
            <a:spLocks noChangeShapeType="1"/>
          </p:cNvSpPr>
          <p:nvPr/>
        </p:nvSpPr>
        <p:spPr bwMode="auto">
          <a:xfrm>
            <a:off x="5257800" y="5095875"/>
            <a:ext cx="18288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5" name="Line 191"/>
          <p:cNvSpPr>
            <a:spLocks noChangeShapeType="1"/>
          </p:cNvSpPr>
          <p:nvPr/>
        </p:nvSpPr>
        <p:spPr bwMode="auto">
          <a:xfrm flipV="1">
            <a:off x="7086600" y="4867275"/>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6" name="Line 192"/>
          <p:cNvSpPr>
            <a:spLocks noChangeShapeType="1"/>
          </p:cNvSpPr>
          <p:nvPr/>
        </p:nvSpPr>
        <p:spPr bwMode="auto">
          <a:xfrm>
            <a:off x="7086600" y="4867275"/>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7" name="Line 193"/>
          <p:cNvSpPr>
            <a:spLocks noChangeShapeType="1"/>
          </p:cNvSpPr>
          <p:nvPr/>
        </p:nvSpPr>
        <p:spPr bwMode="auto">
          <a:xfrm flipV="1">
            <a:off x="6477000" y="4867275"/>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8" name="Line 194"/>
          <p:cNvSpPr>
            <a:spLocks noChangeShapeType="1"/>
          </p:cNvSpPr>
          <p:nvPr/>
        </p:nvSpPr>
        <p:spPr bwMode="auto">
          <a:xfrm>
            <a:off x="6477000" y="4867275"/>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19" name="Line 195"/>
          <p:cNvSpPr>
            <a:spLocks noChangeShapeType="1"/>
          </p:cNvSpPr>
          <p:nvPr/>
        </p:nvSpPr>
        <p:spPr bwMode="auto">
          <a:xfrm flipV="1">
            <a:off x="5867400" y="4867275"/>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0" name="Line 196"/>
          <p:cNvSpPr>
            <a:spLocks noChangeShapeType="1"/>
          </p:cNvSpPr>
          <p:nvPr/>
        </p:nvSpPr>
        <p:spPr bwMode="auto">
          <a:xfrm>
            <a:off x="5867400" y="4867275"/>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1" name="Line 197"/>
          <p:cNvSpPr>
            <a:spLocks noChangeShapeType="1"/>
          </p:cNvSpPr>
          <p:nvPr/>
        </p:nvSpPr>
        <p:spPr bwMode="auto">
          <a:xfrm flipV="1">
            <a:off x="5257800" y="4867275"/>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2" name="Line 198"/>
          <p:cNvSpPr>
            <a:spLocks noChangeShapeType="1"/>
          </p:cNvSpPr>
          <p:nvPr/>
        </p:nvSpPr>
        <p:spPr bwMode="auto">
          <a:xfrm>
            <a:off x="5257800" y="4867275"/>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727" name="Text Box 199"/>
          <p:cNvSpPr txBox="1">
            <a:spLocks noChangeArrowheads="1"/>
          </p:cNvSpPr>
          <p:nvPr/>
        </p:nvSpPr>
        <p:spPr bwMode="auto">
          <a:xfrm>
            <a:off x="2971800" y="5900738"/>
            <a:ext cx="2536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effectLst>
                  <a:outerShdw blurRad="38100" dist="38100" dir="2700000" algn="tl">
                    <a:srgbClr val="C0C0C0"/>
                  </a:outerShdw>
                </a:effectLst>
                <a:latin typeface="Tahoma" pitchFamily="34" charset="0"/>
              </a:rPr>
              <a:t>1-to-2 Column Decoder</a:t>
            </a:r>
          </a:p>
        </p:txBody>
      </p:sp>
      <p:sp>
        <p:nvSpPr>
          <p:cNvPr id="38024" name="Line 200"/>
          <p:cNvSpPr>
            <a:spLocks noChangeShapeType="1"/>
          </p:cNvSpPr>
          <p:nvPr/>
        </p:nvSpPr>
        <p:spPr bwMode="auto">
          <a:xfrm>
            <a:off x="4838700" y="4975225"/>
            <a:ext cx="0" cy="263525"/>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5" name="Line 201"/>
          <p:cNvSpPr>
            <a:spLocks noChangeShapeType="1"/>
          </p:cNvSpPr>
          <p:nvPr/>
        </p:nvSpPr>
        <p:spPr bwMode="auto">
          <a:xfrm>
            <a:off x="4838700" y="5238750"/>
            <a:ext cx="29718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6" name="Line 202"/>
          <p:cNvSpPr>
            <a:spLocks noChangeShapeType="1"/>
          </p:cNvSpPr>
          <p:nvPr/>
        </p:nvSpPr>
        <p:spPr bwMode="auto">
          <a:xfrm>
            <a:off x="7277100" y="4986338"/>
            <a:ext cx="0" cy="2524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7" name="Oval 203"/>
          <p:cNvSpPr>
            <a:spLocks noChangeArrowheads="1"/>
          </p:cNvSpPr>
          <p:nvPr/>
        </p:nvSpPr>
        <p:spPr bwMode="auto">
          <a:xfrm>
            <a:off x="7229475" y="5200650"/>
            <a:ext cx="76200" cy="762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28" name="Line 204"/>
          <p:cNvSpPr>
            <a:spLocks noChangeShapeType="1"/>
          </p:cNvSpPr>
          <p:nvPr/>
        </p:nvSpPr>
        <p:spPr bwMode="auto">
          <a:xfrm>
            <a:off x="6664325" y="4984750"/>
            <a:ext cx="3175" cy="3746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29" name="Line 205"/>
          <p:cNvSpPr>
            <a:spLocks noChangeShapeType="1"/>
          </p:cNvSpPr>
          <p:nvPr/>
        </p:nvSpPr>
        <p:spPr bwMode="auto">
          <a:xfrm flipH="1">
            <a:off x="4229100" y="4965700"/>
            <a:ext cx="3175" cy="387350"/>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0" name="Line 206"/>
          <p:cNvSpPr>
            <a:spLocks noChangeShapeType="1"/>
          </p:cNvSpPr>
          <p:nvPr/>
        </p:nvSpPr>
        <p:spPr bwMode="auto">
          <a:xfrm>
            <a:off x="4229100" y="5353050"/>
            <a:ext cx="35814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1" name="Oval 207"/>
          <p:cNvSpPr>
            <a:spLocks noChangeArrowheads="1"/>
          </p:cNvSpPr>
          <p:nvPr/>
        </p:nvSpPr>
        <p:spPr bwMode="auto">
          <a:xfrm>
            <a:off x="6629400" y="5305425"/>
            <a:ext cx="76200" cy="762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32" name="Line 208"/>
          <p:cNvSpPr>
            <a:spLocks noChangeShapeType="1"/>
          </p:cNvSpPr>
          <p:nvPr/>
        </p:nvSpPr>
        <p:spPr bwMode="auto">
          <a:xfrm>
            <a:off x="3609975" y="4981575"/>
            <a:ext cx="0" cy="495300"/>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3" name="Line 209"/>
          <p:cNvSpPr>
            <a:spLocks noChangeShapeType="1"/>
          </p:cNvSpPr>
          <p:nvPr/>
        </p:nvSpPr>
        <p:spPr bwMode="auto">
          <a:xfrm>
            <a:off x="6048375" y="4984750"/>
            <a:ext cx="0" cy="49212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4" name="Line 210"/>
          <p:cNvSpPr>
            <a:spLocks noChangeShapeType="1"/>
          </p:cNvSpPr>
          <p:nvPr/>
        </p:nvSpPr>
        <p:spPr bwMode="auto">
          <a:xfrm>
            <a:off x="3609975" y="5476875"/>
            <a:ext cx="41910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5" name="Oval 211"/>
          <p:cNvSpPr>
            <a:spLocks noChangeArrowheads="1"/>
          </p:cNvSpPr>
          <p:nvPr/>
        </p:nvSpPr>
        <p:spPr bwMode="auto">
          <a:xfrm>
            <a:off x="6000750" y="5429250"/>
            <a:ext cx="76200" cy="762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36" name="Line 212"/>
          <p:cNvSpPr>
            <a:spLocks noChangeShapeType="1"/>
          </p:cNvSpPr>
          <p:nvPr/>
        </p:nvSpPr>
        <p:spPr bwMode="auto">
          <a:xfrm>
            <a:off x="5448300" y="4984750"/>
            <a:ext cx="0" cy="61595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7" name="Line 213"/>
          <p:cNvSpPr>
            <a:spLocks noChangeShapeType="1"/>
          </p:cNvSpPr>
          <p:nvPr/>
        </p:nvSpPr>
        <p:spPr bwMode="auto">
          <a:xfrm>
            <a:off x="3009900" y="4978400"/>
            <a:ext cx="0" cy="622300"/>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8" name="Line 214"/>
          <p:cNvSpPr>
            <a:spLocks noChangeShapeType="1"/>
          </p:cNvSpPr>
          <p:nvPr/>
        </p:nvSpPr>
        <p:spPr bwMode="auto">
          <a:xfrm>
            <a:off x="3009900" y="5600700"/>
            <a:ext cx="4800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39" name="Oval 215"/>
          <p:cNvSpPr>
            <a:spLocks noChangeArrowheads="1"/>
          </p:cNvSpPr>
          <p:nvPr/>
        </p:nvSpPr>
        <p:spPr bwMode="auto">
          <a:xfrm>
            <a:off x="5400675" y="5553075"/>
            <a:ext cx="76200" cy="76200"/>
          </a:xfrm>
          <a:prstGeom prst="ellipse">
            <a:avLst/>
          </a:prstGeom>
          <a:solidFill>
            <a:schemeClr val="hlink"/>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40" name="Text Box 216"/>
          <p:cNvSpPr txBox="1">
            <a:spLocks noChangeArrowheads="1"/>
          </p:cNvSpPr>
          <p:nvPr/>
        </p:nvSpPr>
        <p:spPr bwMode="auto">
          <a:xfrm>
            <a:off x="7696200" y="5029200"/>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D0</a:t>
            </a:r>
          </a:p>
        </p:txBody>
      </p:sp>
      <p:sp>
        <p:nvSpPr>
          <p:cNvPr id="38041" name="Text Box 217"/>
          <p:cNvSpPr txBox="1">
            <a:spLocks noChangeArrowheads="1"/>
          </p:cNvSpPr>
          <p:nvPr/>
        </p:nvSpPr>
        <p:spPr bwMode="auto">
          <a:xfrm>
            <a:off x="7704138" y="51816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D1</a:t>
            </a:r>
          </a:p>
        </p:txBody>
      </p:sp>
      <p:sp>
        <p:nvSpPr>
          <p:cNvPr id="38042" name="Text Box 218"/>
          <p:cNvSpPr txBox="1">
            <a:spLocks noChangeArrowheads="1"/>
          </p:cNvSpPr>
          <p:nvPr/>
        </p:nvSpPr>
        <p:spPr bwMode="auto">
          <a:xfrm>
            <a:off x="7704138" y="53340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D2</a:t>
            </a:r>
          </a:p>
        </p:txBody>
      </p:sp>
      <p:sp>
        <p:nvSpPr>
          <p:cNvPr id="38043" name="Text Box 219"/>
          <p:cNvSpPr txBox="1">
            <a:spLocks noChangeArrowheads="1"/>
          </p:cNvSpPr>
          <p:nvPr/>
        </p:nvSpPr>
        <p:spPr bwMode="auto">
          <a:xfrm>
            <a:off x="7704138" y="54864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D3</a:t>
            </a:r>
          </a:p>
        </p:txBody>
      </p:sp>
      <p:sp>
        <p:nvSpPr>
          <p:cNvPr id="38044" name="Text Box 220"/>
          <p:cNvSpPr txBox="1">
            <a:spLocks noChangeArrowheads="1"/>
          </p:cNvSpPr>
          <p:nvPr/>
        </p:nvSpPr>
        <p:spPr bwMode="auto">
          <a:xfrm>
            <a:off x="2662238" y="56721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0</a:t>
            </a:r>
          </a:p>
        </p:txBody>
      </p:sp>
      <p:sp>
        <p:nvSpPr>
          <p:cNvPr id="38045" name="Text Box 221"/>
          <p:cNvSpPr txBox="1">
            <a:spLocks noChangeArrowheads="1"/>
          </p:cNvSpPr>
          <p:nvPr/>
        </p:nvSpPr>
        <p:spPr bwMode="auto">
          <a:xfrm>
            <a:off x="5100638" y="56721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1</a:t>
            </a:r>
          </a:p>
        </p:txBody>
      </p:sp>
      <p:sp>
        <p:nvSpPr>
          <p:cNvPr id="38046" name="Text Box 222"/>
          <p:cNvSpPr txBox="1">
            <a:spLocks noChangeArrowheads="1"/>
          </p:cNvSpPr>
          <p:nvPr/>
        </p:nvSpPr>
        <p:spPr bwMode="auto">
          <a:xfrm>
            <a:off x="4049713" y="6491288"/>
            <a:ext cx="446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sp>
        <p:nvSpPr>
          <p:cNvPr id="38047" name="Line 223"/>
          <p:cNvSpPr>
            <a:spLocks noChangeShapeType="1"/>
          </p:cNvSpPr>
          <p:nvPr/>
        </p:nvSpPr>
        <p:spPr bwMode="auto">
          <a:xfrm flipV="1">
            <a:off x="4114800" y="6400800"/>
            <a:ext cx="0" cy="304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8" name="Line 224"/>
          <p:cNvSpPr>
            <a:spLocks noChangeShapeType="1"/>
          </p:cNvSpPr>
          <p:nvPr/>
        </p:nvSpPr>
        <p:spPr bwMode="auto">
          <a:xfrm>
            <a:off x="1676400" y="4343400"/>
            <a:ext cx="0" cy="1752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49" name="Text Box 225"/>
          <p:cNvSpPr txBox="1">
            <a:spLocks noChangeArrowheads="1"/>
          </p:cNvSpPr>
          <p:nvPr/>
        </p:nvSpPr>
        <p:spPr bwMode="auto">
          <a:xfrm>
            <a:off x="1431925" y="3971925"/>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sp>
        <p:nvSpPr>
          <p:cNvPr id="38050" name="Text Box 226"/>
          <p:cNvSpPr txBox="1">
            <a:spLocks noChangeArrowheads="1"/>
          </p:cNvSpPr>
          <p:nvPr/>
        </p:nvSpPr>
        <p:spPr bwMode="auto">
          <a:xfrm>
            <a:off x="457200" y="5835650"/>
            <a:ext cx="1220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Chip</a:t>
            </a:r>
          </a:p>
          <a:p>
            <a:pPr algn="l" eaLnBrk="1" hangingPunct="1"/>
            <a:r>
              <a:rPr lang="en-US">
                <a:latin typeface="Tahoma" pitchFamily="34" charset="0"/>
              </a:rPr>
              <a:t>Select = 0</a:t>
            </a:r>
          </a:p>
        </p:txBody>
      </p:sp>
      <p:sp>
        <p:nvSpPr>
          <p:cNvPr id="38051" name="Text Box 227"/>
          <p:cNvSpPr txBox="1">
            <a:spLocks noChangeArrowheads="1"/>
          </p:cNvSpPr>
          <p:nvPr/>
        </p:nvSpPr>
        <p:spPr bwMode="auto">
          <a:xfrm>
            <a:off x="2133600" y="58816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sp>
        <p:nvSpPr>
          <p:cNvPr id="38052" name="Line 228"/>
          <p:cNvSpPr>
            <a:spLocks noChangeShapeType="1"/>
          </p:cNvSpPr>
          <p:nvPr/>
        </p:nvSpPr>
        <p:spPr bwMode="auto">
          <a:xfrm>
            <a:off x="1219200" y="6096000"/>
            <a:ext cx="990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3" name="Line 229"/>
          <p:cNvSpPr>
            <a:spLocks noChangeShapeType="1"/>
          </p:cNvSpPr>
          <p:nvPr/>
        </p:nvSpPr>
        <p:spPr bwMode="auto">
          <a:xfrm>
            <a:off x="3016250" y="1985963"/>
            <a:ext cx="0" cy="22812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4" name="Line 230"/>
          <p:cNvSpPr>
            <a:spLocks noChangeShapeType="1"/>
          </p:cNvSpPr>
          <p:nvPr/>
        </p:nvSpPr>
        <p:spPr bwMode="auto">
          <a:xfrm>
            <a:off x="3625850" y="1985963"/>
            <a:ext cx="0" cy="22812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5" name="Line 231"/>
          <p:cNvSpPr>
            <a:spLocks noChangeShapeType="1"/>
          </p:cNvSpPr>
          <p:nvPr/>
        </p:nvSpPr>
        <p:spPr bwMode="auto">
          <a:xfrm>
            <a:off x="4248150" y="1971675"/>
            <a:ext cx="0" cy="22812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6" name="Line 232"/>
          <p:cNvSpPr>
            <a:spLocks noChangeShapeType="1"/>
          </p:cNvSpPr>
          <p:nvPr/>
        </p:nvSpPr>
        <p:spPr bwMode="auto">
          <a:xfrm>
            <a:off x="4867275" y="1981200"/>
            <a:ext cx="0" cy="22812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7" name="Line 233"/>
          <p:cNvSpPr>
            <a:spLocks noChangeShapeType="1"/>
          </p:cNvSpPr>
          <p:nvPr/>
        </p:nvSpPr>
        <p:spPr bwMode="auto">
          <a:xfrm>
            <a:off x="5467350" y="1985963"/>
            <a:ext cx="0" cy="22812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8" name="Line 234"/>
          <p:cNvSpPr>
            <a:spLocks noChangeShapeType="1"/>
          </p:cNvSpPr>
          <p:nvPr/>
        </p:nvSpPr>
        <p:spPr bwMode="auto">
          <a:xfrm>
            <a:off x="6076950" y="1985963"/>
            <a:ext cx="0" cy="22812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59" name="Line 235"/>
          <p:cNvSpPr>
            <a:spLocks noChangeShapeType="1"/>
          </p:cNvSpPr>
          <p:nvPr/>
        </p:nvSpPr>
        <p:spPr bwMode="auto">
          <a:xfrm>
            <a:off x="6699250" y="1971675"/>
            <a:ext cx="0" cy="22812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60" name="Line 236"/>
          <p:cNvSpPr>
            <a:spLocks noChangeShapeType="1"/>
          </p:cNvSpPr>
          <p:nvPr/>
        </p:nvSpPr>
        <p:spPr bwMode="auto">
          <a:xfrm>
            <a:off x="7318375" y="1981200"/>
            <a:ext cx="0" cy="22812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61" name="Line 237"/>
          <p:cNvSpPr>
            <a:spLocks noChangeShapeType="1"/>
          </p:cNvSpPr>
          <p:nvPr/>
        </p:nvSpPr>
        <p:spPr bwMode="auto">
          <a:xfrm>
            <a:off x="457200" y="4686300"/>
            <a:ext cx="66294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062" name="Group 424"/>
          <p:cNvGrpSpPr>
            <a:grpSpLocks/>
          </p:cNvGrpSpPr>
          <p:nvPr/>
        </p:nvGrpSpPr>
        <p:grpSpPr bwMode="auto">
          <a:xfrm>
            <a:off x="190500" y="4419600"/>
            <a:ext cx="1263650" cy="366713"/>
            <a:chOff x="120" y="2982"/>
            <a:chExt cx="796" cy="231"/>
          </a:xfrm>
        </p:grpSpPr>
        <p:sp>
          <p:nvSpPr>
            <p:cNvPr id="38225" name="Text Box 239"/>
            <p:cNvSpPr txBox="1">
              <a:spLocks noChangeArrowheads="1"/>
            </p:cNvSpPr>
            <p:nvPr/>
          </p:nvSpPr>
          <p:spPr bwMode="auto">
            <a:xfrm>
              <a:off x="120" y="2982"/>
              <a:ext cx="7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Rd/Wr = 0</a:t>
              </a:r>
            </a:p>
          </p:txBody>
        </p:sp>
        <p:sp>
          <p:nvSpPr>
            <p:cNvPr id="38226" name="Line 240"/>
            <p:cNvSpPr>
              <a:spLocks noChangeShapeType="1"/>
            </p:cNvSpPr>
            <p:nvPr/>
          </p:nvSpPr>
          <p:spPr bwMode="auto">
            <a:xfrm flipV="1">
              <a:off x="168" y="3024"/>
              <a:ext cx="168"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063" name="AutoShape 242"/>
          <p:cNvSpPr>
            <a:spLocks noChangeArrowheads="1"/>
          </p:cNvSpPr>
          <p:nvPr/>
        </p:nvSpPr>
        <p:spPr bwMode="auto">
          <a:xfrm flipH="1" flipV="1">
            <a:off x="2828925" y="4365625"/>
            <a:ext cx="228600" cy="152400"/>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64" name="AutoShape 243"/>
          <p:cNvSpPr>
            <a:spLocks noChangeArrowheads="1"/>
          </p:cNvSpPr>
          <p:nvPr/>
        </p:nvSpPr>
        <p:spPr bwMode="auto">
          <a:xfrm flipH="1">
            <a:off x="3043238" y="4365625"/>
            <a:ext cx="2286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65" name="Line 244"/>
          <p:cNvSpPr>
            <a:spLocks noChangeShapeType="1"/>
          </p:cNvSpPr>
          <p:nvPr/>
        </p:nvSpPr>
        <p:spPr bwMode="auto">
          <a:xfrm flipV="1">
            <a:off x="3157538" y="4237038"/>
            <a:ext cx="0" cy="12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66" name="Line 245"/>
          <p:cNvSpPr>
            <a:spLocks noChangeShapeType="1"/>
          </p:cNvSpPr>
          <p:nvPr/>
        </p:nvSpPr>
        <p:spPr bwMode="auto">
          <a:xfrm flipV="1">
            <a:off x="2943225" y="4241800"/>
            <a:ext cx="0" cy="12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67" name="Line 246"/>
          <p:cNvSpPr>
            <a:spLocks noChangeShapeType="1"/>
          </p:cNvSpPr>
          <p:nvPr/>
        </p:nvSpPr>
        <p:spPr bwMode="auto">
          <a:xfrm>
            <a:off x="2938463" y="4241800"/>
            <a:ext cx="219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68" name="Line 247"/>
          <p:cNvSpPr>
            <a:spLocks noChangeShapeType="1"/>
          </p:cNvSpPr>
          <p:nvPr/>
        </p:nvSpPr>
        <p:spPr bwMode="auto">
          <a:xfrm flipV="1">
            <a:off x="3148013" y="4513263"/>
            <a:ext cx="9525" cy="269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69" name="Line 248"/>
          <p:cNvSpPr>
            <a:spLocks noChangeShapeType="1"/>
          </p:cNvSpPr>
          <p:nvPr/>
        </p:nvSpPr>
        <p:spPr bwMode="auto">
          <a:xfrm flipH="1" flipV="1">
            <a:off x="2943225" y="4518025"/>
            <a:ext cx="0" cy="242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70" name="Line 249"/>
          <p:cNvSpPr>
            <a:spLocks noChangeShapeType="1"/>
          </p:cNvSpPr>
          <p:nvPr/>
        </p:nvSpPr>
        <p:spPr bwMode="auto">
          <a:xfrm>
            <a:off x="2938463" y="4981575"/>
            <a:ext cx="219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71" name="Line 250"/>
          <p:cNvSpPr>
            <a:spLocks noChangeShapeType="1"/>
          </p:cNvSpPr>
          <p:nvPr/>
        </p:nvSpPr>
        <p:spPr bwMode="auto">
          <a:xfrm flipV="1">
            <a:off x="2790825" y="445770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72" name="Line 251"/>
          <p:cNvSpPr>
            <a:spLocks noChangeShapeType="1"/>
          </p:cNvSpPr>
          <p:nvPr/>
        </p:nvSpPr>
        <p:spPr bwMode="auto">
          <a:xfrm>
            <a:off x="2790825" y="44481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73" name="Oval 252"/>
          <p:cNvSpPr>
            <a:spLocks noChangeArrowheads="1"/>
          </p:cNvSpPr>
          <p:nvPr/>
        </p:nvSpPr>
        <p:spPr bwMode="auto">
          <a:xfrm>
            <a:off x="2838450" y="4422775"/>
            <a:ext cx="44450" cy="444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74" name="Line 253"/>
          <p:cNvSpPr>
            <a:spLocks noChangeShapeType="1"/>
          </p:cNvSpPr>
          <p:nvPr/>
        </p:nvSpPr>
        <p:spPr bwMode="auto">
          <a:xfrm flipV="1">
            <a:off x="2935288" y="4873625"/>
            <a:ext cx="0" cy="119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75" name="Line 254"/>
          <p:cNvSpPr>
            <a:spLocks noChangeShapeType="1"/>
          </p:cNvSpPr>
          <p:nvPr/>
        </p:nvSpPr>
        <p:spPr bwMode="auto">
          <a:xfrm flipV="1">
            <a:off x="3154363" y="4864100"/>
            <a:ext cx="0" cy="119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76" name="AutoShape 255"/>
          <p:cNvSpPr>
            <a:spLocks noChangeArrowheads="1"/>
          </p:cNvSpPr>
          <p:nvPr/>
        </p:nvSpPr>
        <p:spPr bwMode="auto">
          <a:xfrm flipH="1" flipV="1">
            <a:off x="2819400" y="4772025"/>
            <a:ext cx="228600" cy="152400"/>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77" name="AutoShape 256"/>
          <p:cNvSpPr>
            <a:spLocks noChangeArrowheads="1"/>
          </p:cNvSpPr>
          <p:nvPr/>
        </p:nvSpPr>
        <p:spPr bwMode="auto">
          <a:xfrm flipH="1">
            <a:off x="3033713" y="4772025"/>
            <a:ext cx="228600" cy="152400"/>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078" name="Group 257"/>
          <p:cNvGrpSpPr>
            <a:grpSpLocks/>
          </p:cNvGrpSpPr>
          <p:nvPr/>
        </p:nvGrpSpPr>
        <p:grpSpPr bwMode="auto">
          <a:xfrm>
            <a:off x="3409950" y="4246563"/>
            <a:ext cx="481013" cy="755650"/>
            <a:chOff x="1758" y="2669"/>
            <a:chExt cx="303" cy="476"/>
          </a:xfrm>
        </p:grpSpPr>
        <p:sp>
          <p:nvSpPr>
            <p:cNvPr id="38210" name="AutoShape 258"/>
            <p:cNvSpPr>
              <a:spLocks noChangeArrowheads="1"/>
            </p:cNvSpPr>
            <p:nvPr/>
          </p:nvSpPr>
          <p:spPr bwMode="auto">
            <a:xfrm flipH="1" flipV="1">
              <a:off x="1782"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11" name="AutoShape 259"/>
            <p:cNvSpPr>
              <a:spLocks noChangeArrowheads="1"/>
            </p:cNvSpPr>
            <p:nvPr/>
          </p:nvSpPr>
          <p:spPr bwMode="auto">
            <a:xfrm flipH="1">
              <a:off x="1917"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12" name="Line 260"/>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13" name="Line 261"/>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14" name="Line 262"/>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15" name="Line 263"/>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16" name="Line 264"/>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17" name="Line 265"/>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18" name="Line 266"/>
            <p:cNvSpPr>
              <a:spLocks noChangeShapeType="1"/>
            </p:cNvSpPr>
            <p:nvPr/>
          </p:nvSpPr>
          <p:spPr bwMode="auto">
            <a:xfrm flipV="1">
              <a:off x="1758" y="2808"/>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19" name="Line 267"/>
            <p:cNvSpPr>
              <a:spLocks noChangeShapeType="1"/>
            </p:cNvSpPr>
            <p:nvPr/>
          </p:nvSpPr>
          <p:spPr bwMode="auto">
            <a:xfrm>
              <a:off x="1758" y="2802"/>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20" name="Oval 268"/>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21" name="Line 269"/>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22" name="Line 270"/>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23" name="AutoShape 271"/>
            <p:cNvSpPr>
              <a:spLocks noChangeArrowheads="1"/>
            </p:cNvSpPr>
            <p:nvPr/>
          </p:nvSpPr>
          <p:spPr bwMode="auto">
            <a:xfrm flipH="1" flipV="1">
              <a:off x="1776"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24" name="AutoShape 272"/>
            <p:cNvSpPr>
              <a:spLocks noChangeArrowheads="1"/>
            </p:cNvSpPr>
            <p:nvPr/>
          </p:nvSpPr>
          <p:spPr bwMode="auto">
            <a:xfrm flipH="1">
              <a:off x="1911"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079" name="Group 273"/>
          <p:cNvGrpSpPr>
            <a:grpSpLocks/>
          </p:cNvGrpSpPr>
          <p:nvPr/>
        </p:nvGrpSpPr>
        <p:grpSpPr bwMode="auto">
          <a:xfrm>
            <a:off x="4014788" y="4254500"/>
            <a:ext cx="481012" cy="755650"/>
            <a:chOff x="1758" y="2669"/>
            <a:chExt cx="303" cy="476"/>
          </a:xfrm>
        </p:grpSpPr>
        <p:sp>
          <p:nvSpPr>
            <p:cNvPr id="38195" name="AutoShape 274"/>
            <p:cNvSpPr>
              <a:spLocks noChangeArrowheads="1"/>
            </p:cNvSpPr>
            <p:nvPr/>
          </p:nvSpPr>
          <p:spPr bwMode="auto">
            <a:xfrm flipH="1" flipV="1">
              <a:off x="1782"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 name="AutoShape 275"/>
            <p:cNvSpPr>
              <a:spLocks noChangeArrowheads="1"/>
            </p:cNvSpPr>
            <p:nvPr/>
          </p:nvSpPr>
          <p:spPr bwMode="auto">
            <a:xfrm flipH="1">
              <a:off x="1917"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 name="Line 276"/>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8" name="Line 277"/>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 name="Line 278"/>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0" name="Line 279"/>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1" name="Line 280"/>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2" name="Line 281"/>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3" name="Line 282"/>
            <p:cNvSpPr>
              <a:spLocks noChangeShapeType="1"/>
            </p:cNvSpPr>
            <p:nvPr/>
          </p:nvSpPr>
          <p:spPr bwMode="auto">
            <a:xfrm flipV="1">
              <a:off x="1758" y="2808"/>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4" name="Line 283"/>
            <p:cNvSpPr>
              <a:spLocks noChangeShapeType="1"/>
            </p:cNvSpPr>
            <p:nvPr/>
          </p:nvSpPr>
          <p:spPr bwMode="auto">
            <a:xfrm>
              <a:off x="1758" y="2802"/>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5" name="Oval 284"/>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6" name="Line 285"/>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7" name="Line 286"/>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208" name="AutoShape 287"/>
            <p:cNvSpPr>
              <a:spLocks noChangeArrowheads="1"/>
            </p:cNvSpPr>
            <p:nvPr/>
          </p:nvSpPr>
          <p:spPr bwMode="auto">
            <a:xfrm flipH="1" flipV="1">
              <a:off x="1776"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09" name="AutoShape 288"/>
            <p:cNvSpPr>
              <a:spLocks noChangeArrowheads="1"/>
            </p:cNvSpPr>
            <p:nvPr/>
          </p:nvSpPr>
          <p:spPr bwMode="auto">
            <a:xfrm flipH="1">
              <a:off x="1911"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080" name="Group 289"/>
          <p:cNvGrpSpPr>
            <a:grpSpLocks/>
          </p:cNvGrpSpPr>
          <p:nvPr/>
        </p:nvGrpSpPr>
        <p:grpSpPr bwMode="auto">
          <a:xfrm>
            <a:off x="4633913" y="4248150"/>
            <a:ext cx="481012" cy="755650"/>
            <a:chOff x="1758" y="2669"/>
            <a:chExt cx="303" cy="476"/>
          </a:xfrm>
        </p:grpSpPr>
        <p:sp>
          <p:nvSpPr>
            <p:cNvPr id="38180" name="AutoShape 290"/>
            <p:cNvSpPr>
              <a:spLocks noChangeArrowheads="1"/>
            </p:cNvSpPr>
            <p:nvPr/>
          </p:nvSpPr>
          <p:spPr bwMode="auto">
            <a:xfrm flipH="1" flipV="1">
              <a:off x="1782"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81" name="AutoShape 291"/>
            <p:cNvSpPr>
              <a:spLocks noChangeArrowheads="1"/>
            </p:cNvSpPr>
            <p:nvPr/>
          </p:nvSpPr>
          <p:spPr bwMode="auto">
            <a:xfrm flipH="1">
              <a:off x="1917"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82" name="Line 292"/>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83" name="Line 293"/>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84" name="Line 294"/>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85" name="Line 295"/>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86" name="Line 296"/>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87" name="Line 297"/>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88" name="Line 298"/>
            <p:cNvSpPr>
              <a:spLocks noChangeShapeType="1"/>
            </p:cNvSpPr>
            <p:nvPr/>
          </p:nvSpPr>
          <p:spPr bwMode="auto">
            <a:xfrm flipV="1">
              <a:off x="1758" y="2808"/>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89" name="Line 299"/>
            <p:cNvSpPr>
              <a:spLocks noChangeShapeType="1"/>
            </p:cNvSpPr>
            <p:nvPr/>
          </p:nvSpPr>
          <p:spPr bwMode="auto">
            <a:xfrm>
              <a:off x="1758" y="2802"/>
              <a:ext cx="4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0" name="Oval 300"/>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1" name="Line 301"/>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2" name="Line 302"/>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3" name="AutoShape 303"/>
            <p:cNvSpPr>
              <a:spLocks noChangeArrowheads="1"/>
            </p:cNvSpPr>
            <p:nvPr/>
          </p:nvSpPr>
          <p:spPr bwMode="auto">
            <a:xfrm flipH="1" flipV="1">
              <a:off x="1776"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4" name="AutoShape 304"/>
            <p:cNvSpPr>
              <a:spLocks noChangeArrowheads="1"/>
            </p:cNvSpPr>
            <p:nvPr/>
          </p:nvSpPr>
          <p:spPr bwMode="auto">
            <a:xfrm flipH="1">
              <a:off x="1911"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081" name="Group 305"/>
          <p:cNvGrpSpPr>
            <a:grpSpLocks/>
          </p:cNvGrpSpPr>
          <p:nvPr/>
        </p:nvGrpSpPr>
        <p:grpSpPr bwMode="auto">
          <a:xfrm>
            <a:off x="5229225" y="4254500"/>
            <a:ext cx="481013" cy="755650"/>
            <a:chOff x="1758" y="2669"/>
            <a:chExt cx="303" cy="476"/>
          </a:xfrm>
        </p:grpSpPr>
        <p:sp>
          <p:nvSpPr>
            <p:cNvPr id="38165" name="AutoShape 306"/>
            <p:cNvSpPr>
              <a:spLocks noChangeArrowheads="1"/>
            </p:cNvSpPr>
            <p:nvPr/>
          </p:nvSpPr>
          <p:spPr bwMode="auto">
            <a:xfrm flipH="1" flipV="1">
              <a:off x="1782"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66" name="AutoShape 307"/>
            <p:cNvSpPr>
              <a:spLocks noChangeArrowheads="1"/>
            </p:cNvSpPr>
            <p:nvPr/>
          </p:nvSpPr>
          <p:spPr bwMode="auto">
            <a:xfrm flipH="1">
              <a:off x="1917"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67" name="Line 308"/>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68" name="Line 309"/>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69" name="Line 310"/>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70" name="Line 311"/>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71" name="Line 312"/>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72" name="Line 313"/>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73" name="Line 314"/>
            <p:cNvSpPr>
              <a:spLocks noChangeShapeType="1"/>
            </p:cNvSpPr>
            <p:nvPr/>
          </p:nvSpPr>
          <p:spPr bwMode="auto">
            <a:xfrm flipV="1">
              <a:off x="1758" y="2808"/>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74" name="Line 315"/>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75" name="Oval 316"/>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76" name="Line 317"/>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77" name="Line 318"/>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78" name="AutoShape 319"/>
            <p:cNvSpPr>
              <a:spLocks noChangeArrowheads="1"/>
            </p:cNvSpPr>
            <p:nvPr/>
          </p:nvSpPr>
          <p:spPr bwMode="auto">
            <a:xfrm flipH="1" flipV="1">
              <a:off x="1776"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79" name="AutoShape 320"/>
            <p:cNvSpPr>
              <a:spLocks noChangeArrowheads="1"/>
            </p:cNvSpPr>
            <p:nvPr/>
          </p:nvSpPr>
          <p:spPr bwMode="auto">
            <a:xfrm flipH="1">
              <a:off x="1911"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082" name="Group 321"/>
          <p:cNvGrpSpPr>
            <a:grpSpLocks/>
          </p:cNvGrpSpPr>
          <p:nvPr/>
        </p:nvGrpSpPr>
        <p:grpSpPr bwMode="auto">
          <a:xfrm>
            <a:off x="5853113" y="4238625"/>
            <a:ext cx="481012" cy="755650"/>
            <a:chOff x="1758" y="2669"/>
            <a:chExt cx="303" cy="476"/>
          </a:xfrm>
        </p:grpSpPr>
        <p:sp>
          <p:nvSpPr>
            <p:cNvPr id="38150" name="AutoShape 322"/>
            <p:cNvSpPr>
              <a:spLocks noChangeArrowheads="1"/>
            </p:cNvSpPr>
            <p:nvPr/>
          </p:nvSpPr>
          <p:spPr bwMode="auto">
            <a:xfrm flipH="1" flipV="1">
              <a:off x="1782"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51" name="AutoShape 323"/>
            <p:cNvSpPr>
              <a:spLocks noChangeArrowheads="1"/>
            </p:cNvSpPr>
            <p:nvPr/>
          </p:nvSpPr>
          <p:spPr bwMode="auto">
            <a:xfrm flipH="1">
              <a:off x="1917"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52" name="Line 324"/>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53" name="Line 325"/>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54" name="Line 326"/>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55" name="Line 327"/>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56" name="Line 328"/>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57" name="Line 329"/>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58" name="Line 330"/>
            <p:cNvSpPr>
              <a:spLocks noChangeShapeType="1"/>
            </p:cNvSpPr>
            <p:nvPr/>
          </p:nvSpPr>
          <p:spPr bwMode="auto">
            <a:xfrm flipV="1">
              <a:off x="1758" y="2808"/>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59" name="Line 331"/>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60" name="Oval 332"/>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61" name="Line 333"/>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62" name="Line 334"/>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63" name="AutoShape 335"/>
            <p:cNvSpPr>
              <a:spLocks noChangeArrowheads="1"/>
            </p:cNvSpPr>
            <p:nvPr/>
          </p:nvSpPr>
          <p:spPr bwMode="auto">
            <a:xfrm flipH="1" flipV="1">
              <a:off x="1776"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64" name="AutoShape 336"/>
            <p:cNvSpPr>
              <a:spLocks noChangeArrowheads="1"/>
            </p:cNvSpPr>
            <p:nvPr/>
          </p:nvSpPr>
          <p:spPr bwMode="auto">
            <a:xfrm flipH="1">
              <a:off x="1911"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083" name="Group 337"/>
          <p:cNvGrpSpPr>
            <a:grpSpLocks/>
          </p:cNvGrpSpPr>
          <p:nvPr/>
        </p:nvGrpSpPr>
        <p:grpSpPr bwMode="auto">
          <a:xfrm>
            <a:off x="6477000" y="4238625"/>
            <a:ext cx="481013" cy="755650"/>
            <a:chOff x="1758" y="2669"/>
            <a:chExt cx="303" cy="476"/>
          </a:xfrm>
        </p:grpSpPr>
        <p:sp>
          <p:nvSpPr>
            <p:cNvPr id="38135" name="AutoShape 338"/>
            <p:cNvSpPr>
              <a:spLocks noChangeArrowheads="1"/>
            </p:cNvSpPr>
            <p:nvPr/>
          </p:nvSpPr>
          <p:spPr bwMode="auto">
            <a:xfrm flipH="1" flipV="1">
              <a:off x="1782"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36" name="AutoShape 339"/>
            <p:cNvSpPr>
              <a:spLocks noChangeArrowheads="1"/>
            </p:cNvSpPr>
            <p:nvPr/>
          </p:nvSpPr>
          <p:spPr bwMode="auto">
            <a:xfrm flipH="1">
              <a:off x="1917"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37" name="Line 340"/>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38" name="Line 341"/>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39" name="Line 342"/>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40" name="Line 343"/>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41" name="Line 344"/>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42" name="Line 345"/>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43" name="Line 346"/>
            <p:cNvSpPr>
              <a:spLocks noChangeShapeType="1"/>
            </p:cNvSpPr>
            <p:nvPr/>
          </p:nvSpPr>
          <p:spPr bwMode="auto">
            <a:xfrm flipV="1">
              <a:off x="1758" y="2808"/>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44" name="Line 347"/>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45" name="Oval 348"/>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46" name="Line 349"/>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47" name="Line 350"/>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48" name="AutoShape 351"/>
            <p:cNvSpPr>
              <a:spLocks noChangeArrowheads="1"/>
            </p:cNvSpPr>
            <p:nvPr/>
          </p:nvSpPr>
          <p:spPr bwMode="auto">
            <a:xfrm flipH="1" flipV="1">
              <a:off x="1776"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49" name="AutoShape 352"/>
            <p:cNvSpPr>
              <a:spLocks noChangeArrowheads="1"/>
            </p:cNvSpPr>
            <p:nvPr/>
          </p:nvSpPr>
          <p:spPr bwMode="auto">
            <a:xfrm flipH="1">
              <a:off x="1911"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084" name="Group 353"/>
          <p:cNvGrpSpPr>
            <a:grpSpLocks/>
          </p:cNvGrpSpPr>
          <p:nvPr/>
        </p:nvGrpSpPr>
        <p:grpSpPr bwMode="auto">
          <a:xfrm>
            <a:off x="7072313" y="4254500"/>
            <a:ext cx="481012" cy="755650"/>
            <a:chOff x="1758" y="2669"/>
            <a:chExt cx="303" cy="476"/>
          </a:xfrm>
        </p:grpSpPr>
        <p:sp>
          <p:nvSpPr>
            <p:cNvPr id="38120" name="AutoShape 354"/>
            <p:cNvSpPr>
              <a:spLocks noChangeArrowheads="1"/>
            </p:cNvSpPr>
            <p:nvPr/>
          </p:nvSpPr>
          <p:spPr bwMode="auto">
            <a:xfrm flipH="1" flipV="1">
              <a:off x="1782"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21" name="AutoShape 355"/>
            <p:cNvSpPr>
              <a:spLocks noChangeArrowheads="1"/>
            </p:cNvSpPr>
            <p:nvPr/>
          </p:nvSpPr>
          <p:spPr bwMode="auto">
            <a:xfrm flipH="1">
              <a:off x="1917"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22" name="Line 356"/>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23" name="Line 357"/>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24" name="Line 358"/>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25" name="Line 359"/>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26" name="Line 360"/>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27" name="Line 361"/>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28" name="Line 362"/>
            <p:cNvSpPr>
              <a:spLocks noChangeShapeType="1"/>
            </p:cNvSpPr>
            <p:nvPr/>
          </p:nvSpPr>
          <p:spPr bwMode="auto">
            <a:xfrm flipV="1">
              <a:off x="1758" y="2808"/>
              <a:ext cx="0" cy="144"/>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29" name="Line 363"/>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30" name="Oval 364"/>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31" name="Line 365"/>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32" name="Line 366"/>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33" name="AutoShape 367"/>
            <p:cNvSpPr>
              <a:spLocks noChangeArrowheads="1"/>
            </p:cNvSpPr>
            <p:nvPr/>
          </p:nvSpPr>
          <p:spPr bwMode="auto">
            <a:xfrm flipH="1" flipV="1">
              <a:off x="1776"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34" name="AutoShape 368"/>
            <p:cNvSpPr>
              <a:spLocks noChangeArrowheads="1"/>
            </p:cNvSpPr>
            <p:nvPr/>
          </p:nvSpPr>
          <p:spPr bwMode="auto">
            <a:xfrm flipH="1">
              <a:off x="1911"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085" name="Line 369"/>
          <p:cNvSpPr>
            <a:spLocks noChangeShapeType="1"/>
          </p:cNvSpPr>
          <p:nvPr/>
        </p:nvSpPr>
        <p:spPr bwMode="auto">
          <a:xfrm flipV="1">
            <a:off x="3324225" y="487680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86" name="Line 370"/>
          <p:cNvSpPr>
            <a:spLocks noChangeShapeType="1"/>
          </p:cNvSpPr>
          <p:nvPr/>
        </p:nvSpPr>
        <p:spPr bwMode="auto">
          <a:xfrm>
            <a:off x="3238500" y="487680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87" name="Line 371"/>
          <p:cNvSpPr>
            <a:spLocks noChangeShapeType="1"/>
          </p:cNvSpPr>
          <p:nvPr/>
        </p:nvSpPr>
        <p:spPr bwMode="auto">
          <a:xfrm flipV="1">
            <a:off x="3905250" y="484822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88" name="Line 372"/>
          <p:cNvSpPr>
            <a:spLocks noChangeShapeType="1"/>
          </p:cNvSpPr>
          <p:nvPr/>
        </p:nvSpPr>
        <p:spPr bwMode="auto">
          <a:xfrm>
            <a:off x="3819525" y="484822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89" name="Line 373"/>
          <p:cNvSpPr>
            <a:spLocks noChangeShapeType="1"/>
          </p:cNvSpPr>
          <p:nvPr/>
        </p:nvSpPr>
        <p:spPr bwMode="auto">
          <a:xfrm flipV="1">
            <a:off x="4505325" y="485775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0" name="Line 374"/>
          <p:cNvSpPr>
            <a:spLocks noChangeShapeType="1"/>
          </p:cNvSpPr>
          <p:nvPr/>
        </p:nvSpPr>
        <p:spPr bwMode="auto">
          <a:xfrm>
            <a:off x="4419600" y="485775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1" name="Line 375"/>
          <p:cNvSpPr>
            <a:spLocks noChangeShapeType="1"/>
          </p:cNvSpPr>
          <p:nvPr/>
        </p:nvSpPr>
        <p:spPr bwMode="auto">
          <a:xfrm flipV="1">
            <a:off x="5724525" y="4867275"/>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2" name="Line 376"/>
          <p:cNvSpPr>
            <a:spLocks noChangeShapeType="1"/>
          </p:cNvSpPr>
          <p:nvPr/>
        </p:nvSpPr>
        <p:spPr bwMode="auto">
          <a:xfrm>
            <a:off x="5638800" y="4867275"/>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3" name="Line 377"/>
          <p:cNvSpPr>
            <a:spLocks noChangeShapeType="1"/>
          </p:cNvSpPr>
          <p:nvPr/>
        </p:nvSpPr>
        <p:spPr bwMode="auto">
          <a:xfrm flipV="1">
            <a:off x="6353175" y="485775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4" name="Line 378"/>
          <p:cNvSpPr>
            <a:spLocks noChangeShapeType="1"/>
          </p:cNvSpPr>
          <p:nvPr/>
        </p:nvSpPr>
        <p:spPr bwMode="auto">
          <a:xfrm>
            <a:off x="6267450" y="485775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5" name="Line 379"/>
          <p:cNvSpPr>
            <a:spLocks noChangeShapeType="1"/>
          </p:cNvSpPr>
          <p:nvPr/>
        </p:nvSpPr>
        <p:spPr bwMode="auto">
          <a:xfrm flipV="1">
            <a:off x="7000875" y="485775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6" name="Line 380"/>
          <p:cNvSpPr>
            <a:spLocks noChangeShapeType="1"/>
          </p:cNvSpPr>
          <p:nvPr/>
        </p:nvSpPr>
        <p:spPr bwMode="auto">
          <a:xfrm>
            <a:off x="6915150" y="485775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7" name="Line 381"/>
          <p:cNvSpPr>
            <a:spLocks noChangeShapeType="1"/>
          </p:cNvSpPr>
          <p:nvPr/>
        </p:nvSpPr>
        <p:spPr bwMode="auto">
          <a:xfrm flipV="1">
            <a:off x="7572375" y="4857750"/>
            <a:ext cx="0" cy="2286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8" name="Line 382"/>
          <p:cNvSpPr>
            <a:spLocks noChangeShapeType="1"/>
          </p:cNvSpPr>
          <p:nvPr/>
        </p:nvSpPr>
        <p:spPr bwMode="auto">
          <a:xfrm>
            <a:off x="7486650" y="4857750"/>
            <a:ext cx="762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099" name="Line 383"/>
          <p:cNvSpPr>
            <a:spLocks noChangeShapeType="1"/>
          </p:cNvSpPr>
          <p:nvPr/>
        </p:nvSpPr>
        <p:spPr bwMode="auto">
          <a:xfrm flipV="1">
            <a:off x="5153025"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0" name="Line 384"/>
          <p:cNvSpPr>
            <a:spLocks noChangeShapeType="1"/>
          </p:cNvSpPr>
          <p:nvPr/>
        </p:nvSpPr>
        <p:spPr bwMode="auto">
          <a:xfrm>
            <a:off x="50673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1" name="Line 385"/>
          <p:cNvSpPr>
            <a:spLocks noChangeShapeType="1"/>
          </p:cNvSpPr>
          <p:nvPr/>
        </p:nvSpPr>
        <p:spPr bwMode="auto">
          <a:xfrm>
            <a:off x="4610100" y="5095875"/>
            <a:ext cx="533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2" name="Line 386"/>
          <p:cNvSpPr>
            <a:spLocks noChangeShapeType="1"/>
          </p:cNvSpPr>
          <p:nvPr/>
        </p:nvSpPr>
        <p:spPr bwMode="auto">
          <a:xfrm>
            <a:off x="7038975" y="5095875"/>
            <a:ext cx="5334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3" name="Line 405"/>
          <p:cNvSpPr>
            <a:spLocks noChangeShapeType="1"/>
          </p:cNvSpPr>
          <p:nvPr/>
        </p:nvSpPr>
        <p:spPr bwMode="auto">
          <a:xfrm flipV="1">
            <a:off x="3324225" y="4457700"/>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4" name="Line 406"/>
          <p:cNvSpPr>
            <a:spLocks noChangeShapeType="1"/>
          </p:cNvSpPr>
          <p:nvPr/>
        </p:nvSpPr>
        <p:spPr bwMode="auto">
          <a:xfrm>
            <a:off x="3248025" y="4448175"/>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5" name="Line 408"/>
          <p:cNvSpPr>
            <a:spLocks noChangeShapeType="1"/>
          </p:cNvSpPr>
          <p:nvPr/>
        </p:nvSpPr>
        <p:spPr bwMode="auto">
          <a:xfrm flipV="1">
            <a:off x="3933825" y="4457700"/>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6" name="Line 409"/>
          <p:cNvSpPr>
            <a:spLocks noChangeShapeType="1"/>
          </p:cNvSpPr>
          <p:nvPr/>
        </p:nvSpPr>
        <p:spPr bwMode="auto">
          <a:xfrm>
            <a:off x="3857625" y="4448175"/>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7" name="Line 410"/>
          <p:cNvSpPr>
            <a:spLocks noChangeShapeType="1"/>
          </p:cNvSpPr>
          <p:nvPr/>
        </p:nvSpPr>
        <p:spPr bwMode="auto">
          <a:xfrm flipV="1">
            <a:off x="4533900" y="4457700"/>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8" name="Line 411"/>
          <p:cNvSpPr>
            <a:spLocks noChangeShapeType="1"/>
          </p:cNvSpPr>
          <p:nvPr/>
        </p:nvSpPr>
        <p:spPr bwMode="auto">
          <a:xfrm>
            <a:off x="4457700" y="4448175"/>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09" name="Line 412"/>
          <p:cNvSpPr>
            <a:spLocks noChangeShapeType="1"/>
          </p:cNvSpPr>
          <p:nvPr/>
        </p:nvSpPr>
        <p:spPr bwMode="auto">
          <a:xfrm flipV="1">
            <a:off x="5143500" y="4467225"/>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0" name="Line 413"/>
          <p:cNvSpPr>
            <a:spLocks noChangeShapeType="1"/>
          </p:cNvSpPr>
          <p:nvPr/>
        </p:nvSpPr>
        <p:spPr bwMode="auto">
          <a:xfrm>
            <a:off x="5067300" y="4457700"/>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1" name="Line 414"/>
          <p:cNvSpPr>
            <a:spLocks noChangeShapeType="1"/>
          </p:cNvSpPr>
          <p:nvPr/>
        </p:nvSpPr>
        <p:spPr bwMode="auto">
          <a:xfrm flipV="1">
            <a:off x="5743575" y="4457700"/>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2" name="Line 415"/>
          <p:cNvSpPr>
            <a:spLocks noChangeShapeType="1"/>
          </p:cNvSpPr>
          <p:nvPr/>
        </p:nvSpPr>
        <p:spPr bwMode="auto">
          <a:xfrm>
            <a:off x="5667375" y="4448175"/>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3" name="Line 416"/>
          <p:cNvSpPr>
            <a:spLocks noChangeShapeType="1"/>
          </p:cNvSpPr>
          <p:nvPr/>
        </p:nvSpPr>
        <p:spPr bwMode="auto">
          <a:xfrm flipV="1">
            <a:off x="6362700" y="4448175"/>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4" name="Line 417"/>
          <p:cNvSpPr>
            <a:spLocks noChangeShapeType="1"/>
          </p:cNvSpPr>
          <p:nvPr/>
        </p:nvSpPr>
        <p:spPr bwMode="auto">
          <a:xfrm>
            <a:off x="6286500" y="4438650"/>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5" name="Line 418"/>
          <p:cNvSpPr>
            <a:spLocks noChangeShapeType="1"/>
          </p:cNvSpPr>
          <p:nvPr/>
        </p:nvSpPr>
        <p:spPr bwMode="auto">
          <a:xfrm flipV="1">
            <a:off x="6991350" y="4448175"/>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6" name="Line 419"/>
          <p:cNvSpPr>
            <a:spLocks noChangeShapeType="1"/>
          </p:cNvSpPr>
          <p:nvPr/>
        </p:nvSpPr>
        <p:spPr bwMode="auto">
          <a:xfrm>
            <a:off x="6915150" y="4438650"/>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7" name="Line 420"/>
          <p:cNvSpPr>
            <a:spLocks noChangeShapeType="1"/>
          </p:cNvSpPr>
          <p:nvPr/>
        </p:nvSpPr>
        <p:spPr bwMode="auto">
          <a:xfrm flipV="1">
            <a:off x="7591425" y="4467225"/>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8" name="Line 421"/>
          <p:cNvSpPr>
            <a:spLocks noChangeShapeType="1"/>
          </p:cNvSpPr>
          <p:nvPr/>
        </p:nvSpPr>
        <p:spPr bwMode="auto">
          <a:xfrm>
            <a:off x="7515225" y="4457700"/>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19" name="Line 422"/>
          <p:cNvSpPr>
            <a:spLocks noChangeShapeType="1"/>
          </p:cNvSpPr>
          <p:nvPr/>
        </p:nvSpPr>
        <p:spPr bwMode="auto">
          <a:xfrm>
            <a:off x="7067550" y="4686300"/>
            <a:ext cx="533400" cy="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76200"/>
            <a:ext cx="7772400" cy="533400"/>
          </a:xfrm>
        </p:spPr>
        <p:txBody>
          <a:bodyPr/>
          <a:lstStyle/>
          <a:p>
            <a:pPr eaLnBrk="1" hangingPunct="1"/>
            <a:r>
              <a:rPr lang="en-US" sz="2800" smtClean="0"/>
              <a:t>Programmable Logic Devices</a:t>
            </a:r>
          </a:p>
        </p:txBody>
      </p:sp>
      <p:sp>
        <p:nvSpPr>
          <p:cNvPr id="11267" name="Rectangle 3"/>
          <p:cNvSpPr>
            <a:spLocks noGrp="1" noChangeArrowheads="1"/>
          </p:cNvSpPr>
          <p:nvPr>
            <p:ph type="body" idx="1"/>
          </p:nvPr>
        </p:nvSpPr>
        <p:spPr>
          <a:xfrm>
            <a:off x="685800" y="685800"/>
            <a:ext cx="7772400" cy="5638800"/>
          </a:xfrm>
        </p:spPr>
        <p:txBody>
          <a:bodyPr/>
          <a:lstStyle/>
          <a:p>
            <a:pPr eaLnBrk="1" hangingPunct="1"/>
            <a:r>
              <a:rPr lang="en-US" sz="1800" smtClean="0"/>
              <a:t>PLD (generic)  </a:t>
            </a:r>
          </a:p>
          <a:p>
            <a:pPr lvl="1" eaLnBrk="1" hangingPunct="1"/>
            <a:r>
              <a:rPr lang="en-US" sz="1600" smtClean="0"/>
              <a:t>An IC where the logic function can be programmed into it after manufacture</a:t>
            </a:r>
          </a:p>
          <a:p>
            <a:pPr lvl="1" eaLnBrk="1" hangingPunct="1"/>
            <a:r>
              <a:rPr lang="en-US" sz="1600" smtClean="0"/>
              <a:t>In some cases, it can be reprogrammed if a bug in the design is discovered</a:t>
            </a:r>
          </a:p>
          <a:p>
            <a:pPr eaLnBrk="1" hangingPunct="1"/>
            <a:r>
              <a:rPr lang="en-US" sz="1800" smtClean="0"/>
              <a:t>PLA (programmable logic array)</a:t>
            </a:r>
          </a:p>
          <a:p>
            <a:pPr lvl="1" eaLnBrk="1" hangingPunct="1"/>
            <a:r>
              <a:rPr lang="en-US" sz="1600" smtClean="0"/>
              <a:t>The first PLD on the market</a:t>
            </a:r>
          </a:p>
          <a:p>
            <a:pPr lvl="1" eaLnBrk="1" hangingPunct="1"/>
            <a:r>
              <a:rPr lang="en-US" sz="1600" smtClean="0"/>
              <a:t>Two level AND/OR array structure with user programmable connections</a:t>
            </a:r>
          </a:p>
          <a:p>
            <a:pPr eaLnBrk="1" hangingPunct="1"/>
            <a:r>
              <a:rPr lang="en-US" sz="1800" smtClean="0"/>
              <a:t>PAL (programmable array logic)</a:t>
            </a:r>
          </a:p>
          <a:p>
            <a:pPr lvl="1" eaLnBrk="1" hangingPunct="1"/>
            <a:r>
              <a:rPr lang="en-US" sz="1600" smtClean="0"/>
              <a:t>Appeared on the scene after PLA’s</a:t>
            </a:r>
          </a:p>
          <a:p>
            <a:pPr lvl="1" eaLnBrk="1" hangingPunct="1"/>
            <a:r>
              <a:rPr lang="en-US" sz="1600" smtClean="0"/>
              <a:t>Lower cost</a:t>
            </a:r>
          </a:p>
          <a:p>
            <a:pPr lvl="1" eaLnBrk="1" hangingPunct="1"/>
            <a:r>
              <a:rPr lang="en-US" sz="1600" smtClean="0"/>
              <a:t>The MSI of the programmable industry;  sometimes simply called PLD</a:t>
            </a:r>
          </a:p>
          <a:p>
            <a:pPr eaLnBrk="1" hangingPunct="1"/>
            <a:r>
              <a:rPr lang="en-US" sz="1800" smtClean="0"/>
              <a:t>ROM (read-only memory)</a:t>
            </a:r>
          </a:p>
          <a:p>
            <a:pPr lvl="1" eaLnBrk="1" hangingPunct="1"/>
            <a:r>
              <a:rPr lang="en-US" sz="1600" smtClean="0"/>
              <a:t>Originally not thought of as a programmable device at all – simply a memory for holding machine specific information, such as the control store operation</a:t>
            </a:r>
          </a:p>
          <a:p>
            <a:pPr eaLnBrk="1" hangingPunct="1"/>
            <a:r>
              <a:rPr lang="en-US" sz="1800" smtClean="0"/>
              <a:t>CPLD (complex programmable logic device)</a:t>
            </a:r>
          </a:p>
          <a:p>
            <a:pPr lvl="1" eaLnBrk="1" hangingPunct="1"/>
            <a:r>
              <a:rPr lang="en-US" sz="1600" smtClean="0"/>
              <a:t>A collection of PLD’s on a chip with programmable on-chip interconnections</a:t>
            </a:r>
          </a:p>
          <a:p>
            <a:pPr eaLnBrk="1" hangingPunct="1"/>
            <a:r>
              <a:rPr lang="en-US" sz="1800" smtClean="0"/>
              <a:t>FPGA (field programmable gate array)</a:t>
            </a:r>
          </a:p>
          <a:p>
            <a:pPr lvl="1" eaLnBrk="1" hangingPunct="1"/>
            <a:r>
              <a:rPr lang="en-US" sz="1600" smtClean="0"/>
              <a:t>Another scheme developed same time as CPLD</a:t>
            </a:r>
          </a:p>
          <a:p>
            <a:pPr lvl="1" eaLnBrk="1" hangingPunct="1"/>
            <a:r>
              <a:rPr lang="en-US" sz="1600" smtClean="0"/>
              <a:t>Large number of basic logic blocks (simple gates) with prog X/Y interconnection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solidFill>
                  <a:schemeClr val="tx1"/>
                </a:solidFill>
              </a:rPr>
              <a:t>Read/</a:t>
            </a:r>
            <a:r>
              <a:rPr lang="en-US" smtClean="0">
                <a:solidFill>
                  <a:srgbClr val="0000FF"/>
                </a:solidFill>
              </a:rPr>
              <a:t>Write</a:t>
            </a:r>
            <a:r>
              <a:rPr lang="en-US" smtClean="0"/>
              <a:t> Memory</a:t>
            </a:r>
          </a:p>
        </p:txBody>
      </p:sp>
      <p:sp>
        <p:nvSpPr>
          <p:cNvPr id="38915" name="Rectangle 3"/>
          <p:cNvSpPr>
            <a:spLocks noChangeArrowheads="1"/>
          </p:cNvSpPr>
          <p:nvPr/>
        </p:nvSpPr>
        <p:spPr bwMode="auto">
          <a:xfrm>
            <a:off x="914400" y="1154113"/>
            <a:ext cx="1600200" cy="32004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16" name="Group 4"/>
          <p:cNvGrpSpPr>
            <a:grpSpLocks/>
          </p:cNvGrpSpPr>
          <p:nvPr/>
        </p:nvGrpSpPr>
        <p:grpSpPr bwMode="auto">
          <a:xfrm>
            <a:off x="3124200" y="1763713"/>
            <a:ext cx="492125" cy="381000"/>
            <a:chOff x="2124" y="1296"/>
            <a:chExt cx="310" cy="240"/>
          </a:xfrm>
        </p:grpSpPr>
        <p:sp>
          <p:nvSpPr>
            <p:cNvPr id="39313" name="Rectangle 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14" name="Text Box 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17" name="Group 7"/>
          <p:cNvGrpSpPr>
            <a:grpSpLocks/>
          </p:cNvGrpSpPr>
          <p:nvPr/>
        </p:nvGrpSpPr>
        <p:grpSpPr bwMode="auto">
          <a:xfrm>
            <a:off x="3733800" y="1763713"/>
            <a:ext cx="492125" cy="381000"/>
            <a:chOff x="2124" y="1296"/>
            <a:chExt cx="310" cy="240"/>
          </a:xfrm>
        </p:grpSpPr>
        <p:sp>
          <p:nvSpPr>
            <p:cNvPr id="39311" name="Rectangle 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12" name="Text Box 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18" name="Group 10"/>
          <p:cNvGrpSpPr>
            <a:grpSpLocks/>
          </p:cNvGrpSpPr>
          <p:nvPr/>
        </p:nvGrpSpPr>
        <p:grpSpPr bwMode="auto">
          <a:xfrm>
            <a:off x="4343400" y="1763713"/>
            <a:ext cx="492125" cy="381000"/>
            <a:chOff x="2124" y="1296"/>
            <a:chExt cx="310" cy="240"/>
          </a:xfrm>
        </p:grpSpPr>
        <p:sp>
          <p:nvSpPr>
            <p:cNvPr id="39309" name="Rectangle 1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10" name="Text Box 1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19" name="Group 13"/>
          <p:cNvGrpSpPr>
            <a:grpSpLocks/>
          </p:cNvGrpSpPr>
          <p:nvPr/>
        </p:nvGrpSpPr>
        <p:grpSpPr bwMode="auto">
          <a:xfrm>
            <a:off x="4953000" y="1763713"/>
            <a:ext cx="492125" cy="381000"/>
            <a:chOff x="2124" y="1296"/>
            <a:chExt cx="310" cy="240"/>
          </a:xfrm>
        </p:grpSpPr>
        <p:sp>
          <p:nvSpPr>
            <p:cNvPr id="39307" name="Rectangle 1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08" name="Text Box 1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20" name="Group 16"/>
          <p:cNvGrpSpPr>
            <a:grpSpLocks/>
          </p:cNvGrpSpPr>
          <p:nvPr/>
        </p:nvGrpSpPr>
        <p:grpSpPr bwMode="auto">
          <a:xfrm>
            <a:off x="5562600" y="1763713"/>
            <a:ext cx="492125" cy="381000"/>
            <a:chOff x="2124" y="1296"/>
            <a:chExt cx="310" cy="240"/>
          </a:xfrm>
        </p:grpSpPr>
        <p:sp>
          <p:nvSpPr>
            <p:cNvPr id="39305" name="Rectangle 1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06" name="Text Box 1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21" name="Group 19"/>
          <p:cNvGrpSpPr>
            <a:grpSpLocks/>
          </p:cNvGrpSpPr>
          <p:nvPr/>
        </p:nvGrpSpPr>
        <p:grpSpPr bwMode="auto">
          <a:xfrm>
            <a:off x="6172200" y="1763713"/>
            <a:ext cx="492125" cy="381000"/>
            <a:chOff x="2124" y="1296"/>
            <a:chExt cx="310" cy="240"/>
          </a:xfrm>
        </p:grpSpPr>
        <p:sp>
          <p:nvSpPr>
            <p:cNvPr id="39303" name="Rectangle 2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04" name="Text Box 2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22" name="Group 22"/>
          <p:cNvGrpSpPr>
            <a:grpSpLocks/>
          </p:cNvGrpSpPr>
          <p:nvPr/>
        </p:nvGrpSpPr>
        <p:grpSpPr bwMode="auto">
          <a:xfrm>
            <a:off x="6781800" y="1763713"/>
            <a:ext cx="492125" cy="381000"/>
            <a:chOff x="2124" y="1296"/>
            <a:chExt cx="310" cy="240"/>
          </a:xfrm>
        </p:grpSpPr>
        <p:sp>
          <p:nvSpPr>
            <p:cNvPr id="39301" name="Rectangle 2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02" name="Text Box 2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23" name="Group 25"/>
          <p:cNvGrpSpPr>
            <a:grpSpLocks/>
          </p:cNvGrpSpPr>
          <p:nvPr/>
        </p:nvGrpSpPr>
        <p:grpSpPr bwMode="auto">
          <a:xfrm>
            <a:off x="7391400" y="1763713"/>
            <a:ext cx="492125" cy="381000"/>
            <a:chOff x="2124" y="1296"/>
            <a:chExt cx="310" cy="240"/>
          </a:xfrm>
        </p:grpSpPr>
        <p:sp>
          <p:nvSpPr>
            <p:cNvPr id="39299" name="Rectangle 2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00" name="Text Box 2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8924" name="Line 28"/>
          <p:cNvSpPr>
            <a:spLocks noChangeShapeType="1"/>
          </p:cNvSpPr>
          <p:nvPr/>
        </p:nvSpPr>
        <p:spPr bwMode="auto">
          <a:xfrm>
            <a:off x="2514600" y="1611313"/>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29"/>
          <p:cNvSpPr>
            <a:spLocks noChangeShapeType="1"/>
          </p:cNvSpPr>
          <p:nvPr/>
        </p:nvSpPr>
        <p:spPr bwMode="auto">
          <a:xfrm>
            <a:off x="33528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30"/>
          <p:cNvSpPr>
            <a:spLocks noChangeShapeType="1"/>
          </p:cNvSpPr>
          <p:nvPr/>
        </p:nvSpPr>
        <p:spPr bwMode="auto">
          <a:xfrm>
            <a:off x="39624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Line 31"/>
          <p:cNvSpPr>
            <a:spLocks noChangeShapeType="1"/>
          </p:cNvSpPr>
          <p:nvPr/>
        </p:nvSpPr>
        <p:spPr bwMode="auto">
          <a:xfrm>
            <a:off x="45720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Line 32"/>
          <p:cNvSpPr>
            <a:spLocks noChangeShapeType="1"/>
          </p:cNvSpPr>
          <p:nvPr/>
        </p:nvSpPr>
        <p:spPr bwMode="auto">
          <a:xfrm>
            <a:off x="51816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Line 33"/>
          <p:cNvSpPr>
            <a:spLocks noChangeShapeType="1"/>
          </p:cNvSpPr>
          <p:nvPr/>
        </p:nvSpPr>
        <p:spPr bwMode="auto">
          <a:xfrm>
            <a:off x="57912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Line 34"/>
          <p:cNvSpPr>
            <a:spLocks noChangeShapeType="1"/>
          </p:cNvSpPr>
          <p:nvPr/>
        </p:nvSpPr>
        <p:spPr bwMode="auto">
          <a:xfrm>
            <a:off x="64008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Line 35"/>
          <p:cNvSpPr>
            <a:spLocks noChangeShapeType="1"/>
          </p:cNvSpPr>
          <p:nvPr/>
        </p:nvSpPr>
        <p:spPr bwMode="auto">
          <a:xfrm>
            <a:off x="70104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2" name="Line 36"/>
          <p:cNvSpPr>
            <a:spLocks noChangeShapeType="1"/>
          </p:cNvSpPr>
          <p:nvPr/>
        </p:nvSpPr>
        <p:spPr bwMode="auto">
          <a:xfrm>
            <a:off x="7620000" y="16113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933" name="Group 37"/>
          <p:cNvGrpSpPr>
            <a:grpSpLocks/>
          </p:cNvGrpSpPr>
          <p:nvPr/>
        </p:nvGrpSpPr>
        <p:grpSpPr bwMode="auto">
          <a:xfrm>
            <a:off x="3124200" y="2449513"/>
            <a:ext cx="492125" cy="381000"/>
            <a:chOff x="2124" y="1296"/>
            <a:chExt cx="310" cy="240"/>
          </a:xfrm>
        </p:grpSpPr>
        <p:sp>
          <p:nvSpPr>
            <p:cNvPr id="39297" name="Rectangle 38"/>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98" name="Text Box 39"/>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34" name="Group 40"/>
          <p:cNvGrpSpPr>
            <a:grpSpLocks/>
          </p:cNvGrpSpPr>
          <p:nvPr/>
        </p:nvGrpSpPr>
        <p:grpSpPr bwMode="auto">
          <a:xfrm>
            <a:off x="3733800" y="2449513"/>
            <a:ext cx="492125" cy="381000"/>
            <a:chOff x="2124" y="1296"/>
            <a:chExt cx="310" cy="240"/>
          </a:xfrm>
        </p:grpSpPr>
        <p:sp>
          <p:nvSpPr>
            <p:cNvPr id="39295" name="Rectangle 4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96" name="Text Box 4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35" name="Group 43"/>
          <p:cNvGrpSpPr>
            <a:grpSpLocks/>
          </p:cNvGrpSpPr>
          <p:nvPr/>
        </p:nvGrpSpPr>
        <p:grpSpPr bwMode="auto">
          <a:xfrm>
            <a:off x="4343400" y="2449513"/>
            <a:ext cx="492125" cy="381000"/>
            <a:chOff x="2124" y="1296"/>
            <a:chExt cx="310" cy="240"/>
          </a:xfrm>
        </p:grpSpPr>
        <p:sp>
          <p:nvSpPr>
            <p:cNvPr id="39293" name="Rectangle 4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94" name="Text Box 4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36" name="Group 46"/>
          <p:cNvGrpSpPr>
            <a:grpSpLocks/>
          </p:cNvGrpSpPr>
          <p:nvPr/>
        </p:nvGrpSpPr>
        <p:grpSpPr bwMode="auto">
          <a:xfrm>
            <a:off x="4953000" y="2449513"/>
            <a:ext cx="492125" cy="381000"/>
            <a:chOff x="2124" y="1296"/>
            <a:chExt cx="310" cy="240"/>
          </a:xfrm>
        </p:grpSpPr>
        <p:sp>
          <p:nvSpPr>
            <p:cNvPr id="39291" name="Rectangle 4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92" name="Text Box 4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37" name="Group 49"/>
          <p:cNvGrpSpPr>
            <a:grpSpLocks/>
          </p:cNvGrpSpPr>
          <p:nvPr/>
        </p:nvGrpSpPr>
        <p:grpSpPr bwMode="auto">
          <a:xfrm>
            <a:off x="5562600" y="2449513"/>
            <a:ext cx="492125" cy="381000"/>
            <a:chOff x="2124" y="1296"/>
            <a:chExt cx="310" cy="240"/>
          </a:xfrm>
        </p:grpSpPr>
        <p:sp>
          <p:nvSpPr>
            <p:cNvPr id="39289" name="Rectangle 5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90" name="Text Box 5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38" name="Group 52"/>
          <p:cNvGrpSpPr>
            <a:grpSpLocks/>
          </p:cNvGrpSpPr>
          <p:nvPr/>
        </p:nvGrpSpPr>
        <p:grpSpPr bwMode="auto">
          <a:xfrm>
            <a:off x="6172200" y="2449513"/>
            <a:ext cx="492125" cy="381000"/>
            <a:chOff x="2124" y="1296"/>
            <a:chExt cx="310" cy="240"/>
          </a:xfrm>
        </p:grpSpPr>
        <p:sp>
          <p:nvSpPr>
            <p:cNvPr id="39287" name="Rectangle 5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88" name="Text Box 5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39" name="Group 55"/>
          <p:cNvGrpSpPr>
            <a:grpSpLocks/>
          </p:cNvGrpSpPr>
          <p:nvPr/>
        </p:nvGrpSpPr>
        <p:grpSpPr bwMode="auto">
          <a:xfrm>
            <a:off x="6781800" y="2449513"/>
            <a:ext cx="492125" cy="381000"/>
            <a:chOff x="2124" y="1296"/>
            <a:chExt cx="310" cy="240"/>
          </a:xfrm>
        </p:grpSpPr>
        <p:sp>
          <p:nvSpPr>
            <p:cNvPr id="39285" name="Rectangle 5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86" name="Text Box 5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40" name="Group 58"/>
          <p:cNvGrpSpPr>
            <a:grpSpLocks/>
          </p:cNvGrpSpPr>
          <p:nvPr/>
        </p:nvGrpSpPr>
        <p:grpSpPr bwMode="auto">
          <a:xfrm>
            <a:off x="7391400" y="2449513"/>
            <a:ext cx="492125" cy="381000"/>
            <a:chOff x="2124" y="1296"/>
            <a:chExt cx="310" cy="240"/>
          </a:xfrm>
        </p:grpSpPr>
        <p:sp>
          <p:nvSpPr>
            <p:cNvPr id="39283" name="Rectangle 5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84" name="Text Box 6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8941" name="Line 61"/>
          <p:cNvSpPr>
            <a:spLocks noChangeShapeType="1"/>
          </p:cNvSpPr>
          <p:nvPr/>
        </p:nvSpPr>
        <p:spPr bwMode="auto">
          <a:xfrm>
            <a:off x="2514600" y="2297113"/>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2" name="Line 62"/>
          <p:cNvSpPr>
            <a:spLocks noChangeShapeType="1"/>
          </p:cNvSpPr>
          <p:nvPr/>
        </p:nvSpPr>
        <p:spPr bwMode="auto">
          <a:xfrm>
            <a:off x="33528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3" name="Line 63"/>
          <p:cNvSpPr>
            <a:spLocks noChangeShapeType="1"/>
          </p:cNvSpPr>
          <p:nvPr/>
        </p:nvSpPr>
        <p:spPr bwMode="auto">
          <a:xfrm>
            <a:off x="39624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4" name="Line 64"/>
          <p:cNvSpPr>
            <a:spLocks noChangeShapeType="1"/>
          </p:cNvSpPr>
          <p:nvPr/>
        </p:nvSpPr>
        <p:spPr bwMode="auto">
          <a:xfrm>
            <a:off x="45720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5" name="Line 65"/>
          <p:cNvSpPr>
            <a:spLocks noChangeShapeType="1"/>
          </p:cNvSpPr>
          <p:nvPr/>
        </p:nvSpPr>
        <p:spPr bwMode="auto">
          <a:xfrm>
            <a:off x="51816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6" name="Line 66"/>
          <p:cNvSpPr>
            <a:spLocks noChangeShapeType="1"/>
          </p:cNvSpPr>
          <p:nvPr/>
        </p:nvSpPr>
        <p:spPr bwMode="auto">
          <a:xfrm>
            <a:off x="57912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7" name="Line 67"/>
          <p:cNvSpPr>
            <a:spLocks noChangeShapeType="1"/>
          </p:cNvSpPr>
          <p:nvPr/>
        </p:nvSpPr>
        <p:spPr bwMode="auto">
          <a:xfrm>
            <a:off x="64008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8" name="Line 68"/>
          <p:cNvSpPr>
            <a:spLocks noChangeShapeType="1"/>
          </p:cNvSpPr>
          <p:nvPr/>
        </p:nvSpPr>
        <p:spPr bwMode="auto">
          <a:xfrm>
            <a:off x="70104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9" name="Line 69"/>
          <p:cNvSpPr>
            <a:spLocks noChangeShapeType="1"/>
          </p:cNvSpPr>
          <p:nvPr/>
        </p:nvSpPr>
        <p:spPr bwMode="auto">
          <a:xfrm>
            <a:off x="7620000" y="22971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950" name="Group 70"/>
          <p:cNvGrpSpPr>
            <a:grpSpLocks/>
          </p:cNvGrpSpPr>
          <p:nvPr/>
        </p:nvGrpSpPr>
        <p:grpSpPr bwMode="auto">
          <a:xfrm>
            <a:off x="3124200" y="3135313"/>
            <a:ext cx="492125" cy="381000"/>
            <a:chOff x="2124" y="1296"/>
            <a:chExt cx="310" cy="240"/>
          </a:xfrm>
        </p:grpSpPr>
        <p:sp>
          <p:nvSpPr>
            <p:cNvPr id="39281" name="Rectangle 71"/>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82" name="Text Box 72"/>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51" name="Group 73"/>
          <p:cNvGrpSpPr>
            <a:grpSpLocks/>
          </p:cNvGrpSpPr>
          <p:nvPr/>
        </p:nvGrpSpPr>
        <p:grpSpPr bwMode="auto">
          <a:xfrm>
            <a:off x="3733800" y="3135313"/>
            <a:ext cx="492125" cy="381000"/>
            <a:chOff x="2124" y="1296"/>
            <a:chExt cx="310" cy="240"/>
          </a:xfrm>
        </p:grpSpPr>
        <p:sp>
          <p:nvSpPr>
            <p:cNvPr id="39279" name="Rectangle 7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80" name="Text Box 7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52" name="Group 76"/>
          <p:cNvGrpSpPr>
            <a:grpSpLocks/>
          </p:cNvGrpSpPr>
          <p:nvPr/>
        </p:nvGrpSpPr>
        <p:grpSpPr bwMode="auto">
          <a:xfrm>
            <a:off x="4343400" y="3135313"/>
            <a:ext cx="492125" cy="381000"/>
            <a:chOff x="2124" y="1296"/>
            <a:chExt cx="310" cy="240"/>
          </a:xfrm>
        </p:grpSpPr>
        <p:sp>
          <p:nvSpPr>
            <p:cNvPr id="39277" name="Rectangle 7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78" name="Text Box 7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53" name="Group 79"/>
          <p:cNvGrpSpPr>
            <a:grpSpLocks/>
          </p:cNvGrpSpPr>
          <p:nvPr/>
        </p:nvGrpSpPr>
        <p:grpSpPr bwMode="auto">
          <a:xfrm>
            <a:off x="4953000" y="3135313"/>
            <a:ext cx="492125" cy="381000"/>
            <a:chOff x="2124" y="1296"/>
            <a:chExt cx="310" cy="240"/>
          </a:xfrm>
        </p:grpSpPr>
        <p:sp>
          <p:nvSpPr>
            <p:cNvPr id="39275" name="Rectangle 8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76" name="Text Box 8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54" name="Group 82"/>
          <p:cNvGrpSpPr>
            <a:grpSpLocks/>
          </p:cNvGrpSpPr>
          <p:nvPr/>
        </p:nvGrpSpPr>
        <p:grpSpPr bwMode="auto">
          <a:xfrm>
            <a:off x="5562600" y="3135313"/>
            <a:ext cx="492125" cy="381000"/>
            <a:chOff x="2124" y="1296"/>
            <a:chExt cx="310" cy="240"/>
          </a:xfrm>
        </p:grpSpPr>
        <p:sp>
          <p:nvSpPr>
            <p:cNvPr id="39273" name="Rectangle 8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74" name="Text Box 8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55" name="Group 85"/>
          <p:cNvGrpSpPr>
            <a:grpSpLocks/>
          </p:cNvGrpSpPr>
          <p:nvPr/>
        </p:nvGrpSpPr>
        <p:grpSpPr bwMode="auto">
          <a:xfrm>
            <a:off x="6172200" y="3135313"/>
            <a:ext cx="492125" cy="381000"/>
            <a:chOff x="2124" y="1296"/>
            <a:chExt cx="310" cy="240"/>
          </a:xfrm>
        </p:grpSpPr>
        <p:sp>
          <p:nvSpPr>
            <p:cNvPr id="39271" name="Rectangle 8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72" name="Text Box 8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56" name="Group 88"/>
          <p:cNvGrpSpPr>
            <a:grpSpLocks/>
          </p:cNvGrpSpPr>
          <p:nvPr/>
        </p:nvGrpSpPr>
        <p:grpSpPr bwMode="auto">
          <a:xfrm>
            <a:off x="6781800" y="3135313"/>
            <a:ext cx="492125" cy="381000"/>
            <a:chOff x="2124" y="1296"/>
            <a:chExt cx="310" cy="240"/>
          </a:xfrm>
        </p:grpSpPr>
        <p:sp>
          <p:nvSpPr>
            <p:cNvPr id="39269" name="Rectangle 8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70" name="Text Box 9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57" name="Group 91"/>
          <p:cNvGrpSpPr>
            <a:grpSpLocks/>
          </p:cNvGrpSpPr>
          <p:nvPr/>
        </p:nvGrpSpPr>
        <p:grpSpPr bwMode="auto">
          <a:xfrm>
            <a:off x="7391400" y="3135313"/>
            <a:ext cx="492125" cy="381000"/>
            <a:chOff x="2124" y="1296"/>
            <a:chExt cx="310" cy="240"/>
          </a:xfrm>
        </p:grpSpPr>
        <p:sp>
          <p:nvSpPr>
            <p:cNvPr id="39267" name="Rectangle 9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68" name="Text Box 9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8958" name="Line 94"/>
          <p:cNvSpPr>
            <a:spLocks noChangeShapeType="1"/>
          </p:cNvSpPr>
          <p:nvPr/>
        </p:nvSpPr>
        <p:spPr bwMode="auto">
          <a:xfrm>
            <a:off x="2514600" y="2982913"/>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9" name="Line 95"/>
          <p:cNvSpPr>
            <a:spLocks noChangeShapeType="1"/>
          </p:cNvSpPr>
          <p:nvPr/>
        </p:nvSpPr>
        <p:spPr bwMode="auto">
          <a:xfrm>
            <a:off x="33528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0" name="Line 96"/>
          <p:cNvSpPr>
            <a:spLocks noChangeShapeType="1"/>
          </p:cNvSpPr>
          <p:nvPr/>
        </p:nvSpPr>
        <p:spPr bwMode="auto">
          <a:xfrm>
            <a:off x="39624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1" name="Line 97"/>
          <p:cNvSpPr>
            <a:spLocks noChangeShapeType="1"/>
          </p:cNvSpPr>
          <p:nvPr/>
        </p:nvSpPr>
        <p:spPr bwMode="auto">
          <a:xfrm>
            <a:off x="45720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2" name="Line 98"/>
          <p:cNvSpPr>
            <a:spLocks noChangeShapeType="1"/>
          </p:cNvSpPr>
          <p:nvPr/>
        </p:nvSpPr>
        <p:spPr bwMode="auto">
          <a:xfrm>
            <a:off x="51816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3" name="Line 99"/>
          <p:cNvSpPr>
            <a:spLocks noChangeShapeType="1"/>
          </p:cNvSpPr>
          <p:nvPr/>
        </p:nvSpPr>
        <p:spPr bwMode="auto">
          <a:xfrm>
            <a:off x="57912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4" name="Line 100"/>
          <p:cNvSpPr>
            <a:spLocks noChangeShapeType="1"/>
          </p:cNvSpPr>
          <p:nvPr/>
        </p:nvSpPr>
        <p:spPr bwMode="auto">
          <a:xfrm>
            <a:off x="64008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5" name="Line 101"/>
          <p:cNvSpPr>
            <a:spLocks noChangeShapeType="1"/>
          </p:cNvSpPr>
          <p:nvPr/>
        </p:nvSpPr>
        <p:spPr bwMode="auto">
          <a:xfrm>
            <a:off x="70104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66" name="Line 102"/>
          <p:cNvSpPr>
            <a:spLocks noChangeShapeType="1"/>
          </p:cNvSpPr>
          <p:nvPr/>
        </p:nvSpPr>
        <p:spPr bwMode="auto">
          <a:xfrm>
            <a:off x="7620000" y="29829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8967" name="Group 103"/>
          <p:cNvGrpSpPr>
            <a:grpSpLocks/>
          </p:cNvGrpSpPr>
          <p:nvPr/>
        </p:nvGrpSpPr>
        <p:grpSpPr bwMode="auto">
          <a:xfrm>
            <a:off x="3124200" y="3821113"/>
            <a:ext cx="492125" cy="381000"/>
            <a:chOff x="2124" y="1296"/>
            <a:chExt cx="310" cy="240"/>
          </a:xfrm>
        </p:grpSpPr>
        <p:sp>
          <p:nvSpPr>
            <p:cNvPr id="39265" name="Rectangle 104"/>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66" name="Text Box 105"/>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68" name="Group 106"/>
          <p:cNvGrpSpPr>
            <a:grpSpLocks/>
          </p:cNvGrpSpPr>
          <p:nvPr/>
        </p:nvGrpSpPr>
        <p:grpSpPr bwMode="auto">
          <a:xfrm>
            <a:off x="3733800" y="3821113"/>
            <a:ext cx="492125" cy="381000"/>
            <a:chOff x="2124" y="1296"/>
            <a:chExt cx="310" cy="240"/>
          </a:xfrm>
        </p:grpSpPr>
        <p:sp>
          <p:nvSpPr>
            <p:cNvPr id="39263" name="Rectangle 107"/>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64" name="Text Box 108"/>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69" name="Group 109"/>
          <p:cNvGrpSpPr>
            <a:grpSpLocks/>
          </p:cNvGrpSpPr>
          <p:nvPr/>
        </p:nvGrpSpPr>
        <p:grpSpPr bwMode="auto">
          <a:xfrm>
            <a:off x="4343400" y="3821113"/>
            <a:ext cx="492125" cy="381000"/>
            <a:chOff x="2124" y="1296"/>
            <a:chExt cx="310" cy="240"/>
          </a:xfrm>
        </p:grpSpPr>
        <p:sp>
          <p:nvSpPr>
            <p:cNvPr id="39261" name="Rectangle 110"/>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62" name="Text Box 111"/>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70" name="Group 112"/>
          <p:cNvGrpSpPr>
            <a:grpSpLocks/>
          </p:cNvGrpSpPr>
          <p:nvPr/>
        </p:nvGrpSpPr>
        <p:grpSpPr bwMode="auto">
          <a:xfrm>
            <a:off x="4953000" y="3821113"/>
            <a:ext cx="492125" cy="381000"/>
            <a:chOff x="2124" y="1296"/>
            <a:chExt cx="310" cy="240"/>
          </a:xfrm>
        </p:grpSpPr>
        <p:sp>
          <p:nvSpPr>
            <p:cNvPr id="39259" name="Rectangle 113"/>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60" name="Text Box 114"/>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71" name="Group 115"/>
          <p:cNvGrpSpPr>
            <a:grpSpLocks/>
          </p:cNvGrpSpPr>
          <p:nvPr/>
        </p:nvGrpSpPr>
        <p:grpSpPr bwMode="auto">
          <a:xfrm>
            <a:off x="5562600" y="3821113"/>
            <a:ext cx="492125" cy="381000"/>
            <a:chOff x="2124" y="1296"/>
            <a:chExt cx="310" cy="240"/>
          </a:xfrm>
        </p:grpSpPr>
        <p:sp>
          <p:nvSpPr>
            <p:cNvPr id="39257" name="Rectangle 116"/>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58" name="Text Box 117"/>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72" name="Group 118"/>
          <p:cNvGrpSpPr>
            <a:grpSpLocks/>
          </p:cNvGrpSpPr>
          <p:nvPr/>
        </p:nvGrpSpPr>
        <p:grpSpPr bwMode="auto">
          <a:xfrm>
            <a:off x="6172200" y="3821113"/>
            <a:ext cx="492125" cy="381000"/>
            <a:chOff x="2124" y="1296"/>
            <a:chExt cx="310" cy="240"/>
          </a:xfrm>
        </p:grpSpPr>
        <p:sp>
          <p:nvSpPr>
            <p:cNvPr id="39255" name="Rectangle 119"/>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56" name="Text Box 120"/>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73" name="Group 121"/>
          <p:cNvGrpSpPr>
            <a:grpSpLocks/>
          </p:cNvGrpSpPr>
          <p:nvPr/>
        </p:nvGrpSpPr>
        <p:grpSpPr bwMode="auto">
          <a:xfrm>
            <a:off x="6781800" y="3821113"/>
            <a:ext cx="492125" cy="381000"/>
            <a:chOff x="2124" y="1296"/>
            <a:chExt cx="310" cy="240"/>
          </a:xfrm>
        </p:grpSpPr>
        <p:sp>
          <p:nvSpPr>
            <p:cNvPr id="39253" name="Rectangle 122"/>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54" name="Text Box 123"/>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grpSp>
        <p:nvGrpSpPr>
          <p:cNvPr id="38974" name="Group 124"/>
          <p:cNvGrpSpPr>
            <a:grpSpLocks/>
          </p:cNvGrpSpPr>
          <p:nvPr/>
        </p:nvGrpSpPr>
        <p:grpSpPr bwMode="auto">
          <a:xfrm>
            <a:off x="7391400" y="3821113"/>
            <a:ext cx="492125" cy="381000"/>
            <a:chOff x="2124" y="1296"/>
            <a:chExt cx="310" cy="240"/>
          </a:xfrm>
        </p:grpSpPr>
        <p:sp>
          <p:nvSpPr>
            <p:cNvPr id="39251" name="Rectangle 125"/>
            <p:cNvSpPr>
              <a:spLocks noChangeArrowheads="1"/>
            </p:cNvSpPr>
            <p:nvPr/>
          </p:nvSpPr>
          <p:spPr bwMode="auto">
            <a:xfrm>
              <a:off x="2160" y="1296"/>
              <a:ext cx="240" cy="24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52" name="Text Box 126"/>
            <p:cNvSpPr txBox="1">
              <a:spLocks noChangeArrowheads="1"/>
            </p:cNvSpPr>
            <p:nvPr/>
          </p:nvSpPr>
          <p:spPr bwMode="auto">
            <a:xfrm>
              <a:off x="2124" y="1334"/>
              <a:ext cx="3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1-bit</a:t>
              </a:r>
            </a:p>
          </p:txBody>
        </p:sp>
      </p:grpSp>
      <p:sp>
        <p:nvSpPr>
          <p:cNvPr id="38975" name="Line 127"/>
          <p:cNvSpPr>
            <a:spLocks noChangeShapeType="1"/>
          </p:cNvSpPr>
          <p:nvPr/>
        </p:nvSpPr>
        <p:spPr bwMode="auto">
          <a:xfrm>
            <a:off x="2514600" y="3668713"/>
            <a:ext cx="556260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6" name="Line 128"/>
          <p:cNvSpPr>
            <a:spLocks noChangeShapeType="1"/>
          </p:cNvSpPr>
          <p:nvPr/>
        </p:nvSpPr>
        <p:spPr bwMode="auto">
          <a:xfrm>
            <a:off x="33528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7" name="Line 129"/>
          <p:cNvSpPr>
            <a:spLocks noChangeShapeType="1"/>
          </p:cNvSpPr>
          <p:nvPr/>
        </p:nvSpPr>
        <p:spPr bwMode="auto">
          <a:xfrm>
            <a:off x="39624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8" name="Line 130"/>
          <p:cNvSpPr>
            <a:spLocks noChangeShapeType="1"/>
          </p:cNvSpPr>
          <p:nvPr/>
        </p:nvSpPr>
        <p:spPr bwMode="auto">
          <a:xfrm>
            <a:off x="45720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9" name="Line 131"/>
          <p:cNvSpPr>
            <a:spLocks noChangeShapeType="1"/>
          </p:cNvSpPr>
          <p:nvPr/>
        </p:nvSpPr>
        <p:spPr bwMode="auto">
          <a:xfrm>
            <a:off x="51816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0" name="Line 132"/>
          <p:cNvSpPr>
            <a:spLocks noChangeShapeType="1"/>
          </p:cNvSpPr>
          <p:nvPr/>
        </p:nvSpPr>
        <p:spPr bwMode="auto">
          <a:xfrm>
            <a:off x="57912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1" name="Line 133"/>
          <p:cNvSpPr>
            <a:spLocks noChangeShapeType="1"/>
          </p:cNvSpPr>
          <p:nvPr/>
        </p:nvSpPr>
        <p:spPr bwMode="auto">
          <a:xfrm>
            <a:off x="64008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2" name="Line 134"/>
          <p:cNvSpPr>
            <a:spLocks noChangeShapeType="1"/>
          </p:cNvSpPr>
          <p:nvPr/>
        </p:nvSpPr>
        <p:spPr bwMode="auto">
          <a:xfrm>
            <a:off x="70104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3" name="Line 135"/>
          <p:cNvSpPr>
            <a:spLocks noChangeShapeType="1"/>
          </p:cNvSpPr>
          <p:nvPr/>
        </p:nvSpPr>
        <p:spPr bwMode="auto">
          <a:xfrm>
            <a:off x="7620000" y="3668713"/>
            <a:ext cx="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4" name="Text Box 136"/>
          <p:cNvSpPr txBox="1">
            <a:spLocks noChangeArrowheads="1"/>
          </p:cNvSpPr>
          <p:nvPr/>
        </p:nvSpPr>
        <p:spPr bwMode="auto">
          <a:xfrm>
            <a:off x="2209800" y="141605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0</a:t>
            </a:r>
          </a:p>
        </p:txBody>
      </p:sp>
      <p:sp>
        <p:nvSpPr>
          <p:cNvPr id="38985" name="Text Box 137"/>
          <p:cNvSpPr txBox="1">
            <a:spLocks noChangeArrowheads="1"/>
          </p:cNvSpPr>
          <p:nvPr/>
        </p:nvSpPr>
        <p:spPr bwMode="auto">
          <a:xfrm>
            <a:off x="2209800" y="2144713"/>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1</a:t>
            </a:r>
          </a:p>
        </p:txBody>
      </p:sp>
      <p:sp>
        <p:nvSpPr>
          <p:cNvPr id="38986" name="Text Box 138"/>
          <p:cNvSpPr txBox="1">
            <a:spLocks noChangeArrowheads="1"/>
          </p:cNvSpPr>
          <p:nvPr/>
        </p:nvSpPr>
        <p:spPr bwMode="auto">
          <a:xfrm>
            <a:off x="2209800" y="28448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2</a:t>
            </a:r>
          </a:p>
        </p:txBody>
      </p:sp>
      <p:sp>
        <p:nvSpPr>
          <p:cNvPr id="38987" name="Text Box 139"/>
          <p:cNvSpPr txBox="1">
            <a:spLocks noChangeArrowheads="1"/>
          </p:cNvSpPr>
          <p:nvPr/>
        </p:nvSpPr>
        <p:spPr bwMode="auto">
          <a:xfrm>
            <a:off x="2209800" y="35306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a:t>
            </a:r>
          </a:p>
        </p:txBody>
      </p:sp>
      <p:sp>
        <p:nvSpPr>
          <p:cNvPr id="38988" name="Line 140"/>
          <p:cNvSpPr>
            <a:spLocks noChangeShapeType="1"/>
          </p:cNvSpPr>
          <p:nvPr/>
        </p:nvSpPr>
        <p:spPr bwMode="auto">
          <a:xfrm flipH="1">
            <a:off x="3019425"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9" name="Line 141"/>
          <p:cNvSpPr>
            <a:spLocks noChangeShapeType="1"/>
          </p:cNvSpPr>
          <p:nvPr/>
        </p:nvSpPr>
        <p:spPr bwMode="auto">
          <a:xfrm flipH="1">
            <a:off x="3019425"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0" name="Line 142"/>
          <p:cNvSpPr>
            <a:spLocks noChangeShapeType="1"/>
          </p:cNvSpPr>
          <p:nvPr/>
        </p:nvSpPr>
        <p:spPr bwMode="auto">
          <a:xfrm flipH="1">
            <a:off x="3019425"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1" name="Line 143"/>
          <p:cNvSpPr>
            <a:spLocks noChangeShapeType="1"/>
          </p:cNvSpPr>
          <p:nvPr/>
        </p:nvSpPr>
        <p:spPr bwMode="auto">
          <a:xfrm flipH="1">
            <a:off x="3019425"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2" name="Line 144"/>
          <p:cNvSpPr>
            <a:spLocks noChangeShapeType="1"/>
          </p:cNvSpPr>
          <p:nvPr/>
        </p:nvSpPr>
        <p:spPr bwMode="auto">
          <a:xfrm flipH="1">
            <a:off x="3629025"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3" name="Line 145"/>
          <p:cNvSpPr>
            <a:spLocks noChangeShapeType="1"/>
          </p:cNvSpPr>
          <p:nvPr/>
        </p:nvSpPr>
        <p:spPr bwMode="auto">
          <a:xfrm flipH="1">
            <a:off x="3629025"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4" name="Line 146"/>
          <p:cNvSpPr>
            <a:spLocks noChangeShapeType="1"/>
          </p:cNvSpPr>
          <p:nvPr/>
        </p:nvSpPr>
        <p:spPr bwMode="auto">
          <a:xfrm flipH="1">
            <a:off x="3629025"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5" name="Line 147"/>
          <p:cNvSpPr>
            <a:spLocks noChangeShapeType="1"/>
          </p:cNvSpPr>
          <p:nvPr/>
        </p:nvSpPr>
        <p:spPr bwMode="auto">
          <a:xfrm flipH="1">
            <a:off x="3629025"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6" name="Line 148"/>
          <p:cNvSpPr>
            <a:spLocks noChangeShapeType="1"/>
          </p:cNvSpPr>
          <p:nvPr/>
        </p:nvSpPr>
        <p:spPr bwMode="auto">
          <a:xfrm flipH="1">
            <a:off x="4248150" y="40401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7" name="Line 149"/>
          <p:cNvSpPr>
            <a:spLocks noChangeShapeType="1"/>
          </p:cNvSpPr>
          <p:nvPr/>
        </p:nvSpPr>
        <p:spPr bwMode="auto">
          <a:xfrm flipH="1">
            <a:off x="4248150" y="33543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8" name="Line 150"/>
          <p:cNvSpPr>
            <a:spLocks noChangeShapeType="1"/>
          </p:cNvSpPr>
          <p:nvPr/>
        </p:nvSpPr>
        <p:spPr bwMode="auto">
          <a:xfrm flipH="1">
            <a:off x="4248150" y="26685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9" name="Line 151"/>
          <p:cNvSpPr>
            <a:spLocks noChangeShapeType="1"/>
          </p:cNvSpPr>
          <p:nvPr/>
        </p:nvSpPr>
        <p:spPr bwMode="auto">
          <a:xfrm flipH="1">
            <a:off x="4248150" y="1982788"/>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0" name="Line 152"/>
          <p:cNvSpPr>
            <a:spLocks noChangeShapeType="1"/>
          </p:cNvSpPr>
          <p:nvPr/>
        </p:nvSpPr>
        <p:spPr bwMode="auto">
          <a:xfrm flipH="1">
            <a:off x="4857750"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1" name="Line 153"/>
          <p:cNvSpPr>
            <a:spLocks noChangeShapeType="1"/>
          </p:cNvSpPr>
          <p:nvPr/>
        </p:nvSpPr>
        <p:spPr bwMode="auto">
          <a:xfrm flipH="1">
            <a:off x="4857750"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2" name="Line 154"/>
          <p:cNvSpPr>
            <a:spLocks noChangeShapeType="1"/>
          </p:cNvSpPr>
          <p:nvPr/>
        </p:nvSpPr>
        <p:spPr bwMode="auto">
          <a:xfrm flipH="1">
            <a:off x="4857750"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3" name="Line 155"/>
          <p:cNvSpPr>
            <a:spLocks noChangeShapeType="1"/>
          </p:cNvSpPr>
          <p:nvPr/>
        </p:nvSpPr>
        <p:spPr bwMode="auto">
          <a:xfrm flipH="1">
            <a:off x="4857750"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4" name="Line 156"/>
          <p:cNvSpPr>
            <a:spLocks noChangeShapeType="1"/>
          </p:cNvSpPr>
          <p:nvPr/>
        </p:nvSpPr>
        <p:spPr bwMode="auto">
          <a:xfrm flipH="1">
            <a:off x="5467350"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5" name="Line 157"/>
          <p:cNvSpPr>
            <a:spLocks noChangeShapeType="1"/>
          </p:cNvSpPr>
          <p:nvPr/>
        </p:nvSpPr>
        <p:spPr bwMode="auto">
          <a:xfrm flipH="1">
            <a:off x="5467350"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6" name="Line 158"/>
          <p:cNvSpPr>
            <a:spLocks noChangeShapeType="1"/>
          </p:cNvSpPr>
          <p:nvPr/>
        </p:nvSpPr>
        <p:spPr bwMode="auto">
          <a:xfrm flipH="1">
            <a:off x="5467350"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7" name="Line 159"/>
          <p:cNvSpPr>
            <a:spLocks noChangeShapeType="1"/>
          </p:cNvSpPr>
          <p:nvPr/>
        </p:nvSpPr>
        <p:spPr bwMode="auto">
          <a:xfrm flipH="1">
            <a:off x="5467350"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8" name="Line 160"/>
          <p:cNvSpPr>
            <a:spLocks noChangeShapeType="1"/>
          </p:cNvSpPr>
          <p:nvPr/>
        </p:nvSpPr>
        <p:spPr bwMode="auto">
          <a:xfrm flipH="1">
            <a:off x="6076950"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9" name="Line 161"/>
          <p:cNvSpPr>
            <a:spLocks noChangeShapeType="1"/>
          </p:cNvSpPr>
          <p:nvPr/>
        </p:nvSpPr>
        <p:spPr bwMode="auto">
          <a:xfrm flipH="1">
            <a:off x="6076950"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0" name="Line 162"/>
          <p:cNvSpPr>
            <a:spLocks noChangeShapeType="1"/>
          </p:cNvSpPr>
          <p:nvPr/>
        </p:nvSpPr>
        <p:spPr bwMode="auto">
          <a:xfrm flipH="1">
            <a:off x="6076950"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1" name="Line 163"/>
          <p:cNvSpPr>
            <a:spLocks noChangeShapeType="1"/>
          </p:cNvSpPr>
          <p:nvPr/>
        </p:nvSpPr>
        <p:spPr bwMode="auto">
          <a:xfrm flipH="1">
            <a:off x="6076950"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2" name="Line 164"/>
          <p:cNvSpPr>
            <a:spLocks noChangeShapeType="1"/>
          </p:cNvSpPr>
          <p:nvPr/>
        </p:nvSpPr>
        <p:spPr bwMode="auto">
          <a:xfrm flipH="1">
            <a:off x="6686550"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3" name="Line 165"/>
          <p:cNvSpPr>
            <a:spLocks noChangeShapeType="1"/>
          </p:cNvSpPr>
          <p:nvPr/>
        </p:nvSpPr>
        <p:spPr bwMode="auto">
          <a:xfrm flipH="1">
            <a:off x="6686550"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4" name="Line 166"/>
          <p:cNvSpPr>
            <a:spLocks noChangeShapeType="1"/>
          </p:cNvSpPr>
          <p:nvPr/>
        </p:nvSpPr>
        <p:spPr bwMode="auto">
          <a:xfrm flipH="1">
            <a:off x="6686550"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5" name="Line 167"/>
          <p:cNvSpPr>
            <a:spLocks noChangeShapeType="1"/>
          </p:cNvSpPr>
          <p:nvPr/>
        </p:nvSpPr>
        <p:spPr bwMode="auto">
          <a:xfrm flipH="1">
            <a:off x="6686550"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6" name="Line 168"/>
          <p:cNvSpPr>
            <a:spLocks noChangeShapeType="1"/>
          </p:cNvSpPr>
          <p:nvPr/>
        </p:nvSpPr>
        <p:spPr bwMode="auto">
          <a:xfrm flipH="1">
            <a:off x="7286625" y="40497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7" name="Line 169"/>
          <p:cNvSpPr>
            <a:spLocks noChangeShapeType="1"/>
          </p:cNvSpPr>
          <p:nvPr/>
        </p:nvSpPr>
        <p:spPr bwMode="auto">
          <a:xfrm flipH="1">
            <a:off x="7286625" y="33639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8" name="Line 170"/>
          <p:cNvSpPr>
            <a:spLocks noChangeShapeType="1"/>
          </p:cNvSpPr>
          <p:nvPr/>
        </p:nvSpPr>
        <p:spPr bwMode="auto">
          <a:xfrm flipH="1">
            <a:off x="7286625" y="26781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9" name="Line 171"/>
          <p:cNvSpPr>
            <a:spLocks noChangeShapeType="1"/>
          </p:cNvSpPr>
          <p:nvPr/>
        </p:nvSpPr>
        <p:spPr bwMode="auto">
          <a:xfrm flipH="1">
            <a:off x="7286625" y="1992313"/>
            <a:ext cx="15240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1772" name="Text Box 172"/>
          <p:cNvSpPr txBox="1">
            <a:spLocks noChangeArrowheads="1"/>
          </p:cNvSpPr>
          <p:nvPr/>
        </p:nvSpPr>
        <p:spPr bwMode="auto">
          <a:xfrm>
            <a:off x="4114800" y="1081088"/>
            <a:ext cx="1677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solidFill>
                  <a:srgbClr val="FF0000"/>
                </a:solidFill>
                <a:effectLst>
                  <a:outerShdw blurRad="38100" dist="38100" dir="2700000" algn="tl">
                    <a:srgbClr val="C0C0C0"/>
                  </a:outerShdw>
                </a:effectLst>
                <a:latin typeface="Tahoma" pitchFamily="34" charset="0"/>
              </a:rPr>
              <a:t>8x4  Memory</a:t>
            </a:r>
          </a:p>
        </p:txBody>
      </p:sp>
      <p:sp>
        <p:nvSpPr>
          <p:cNvPr id="281773" name="Text Box 173"/>
          <p:cNvSpPr txBox="1">
            <a:spLocks noChangeArrowheads="1"/>
          </p:cNvSpPr>
          <p:nvPr/>
        </p:nvSpPr>
        <p:spPr bwMode="auto">
          <a:xfrm>
            <a:off x="1143000" y="2208213"/>
            <a:ext cx="10191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latin typeface="Tahoma" pitchFamily="34" charset="0"/>
              </a:rPr>
              <a:t>2-to-4</a:t>
            </a:r>
          </a:p>
          <a:p>
            <a:pPr>
              <a:defRPr/>
            </a:pPr>
            <a:r>
              <a:rPr lang="en-US">
                <a:effectLst>
                  <a:outerShdw blurRad="38100" dist="38100" dir="2700000" algn="tl">
                    <a:srgbClr val="C0C0C0"/>
                  </a:outerShdw>
                </a:effectLst>
                <a:latin typeface="Tahoma" pitchFamily="34" charset="0"/>
              </a:rPr>
              <a:t>Row</a:t>
            </a:r>
          </a:p>
          <a:p>
            <a:pPr>
              <a:defRPr/>
            </a:pPr>
            <a:r>
              <a:rPr lang="en-US">
                <a:effectLst>
                  <a:outerShdw blurRad="38100" dist="38100" dir="2700000" algn="tl">
                    <a:srgbClr val="C0C0C0"/>
                  </a:outerShdw>
                </a:effectLst>
                <a:latin typeface="Tahoma" pitchFamily="34" charset="0"/>
              </a:rPr>
              <a:t>Decoder</a:t>
            </a:r>
          </a:p>
        </p:txBody>
      </p:sp>
      <p:sp>
        <p:nvSpPr>
          <p:cNvPr id="39022" name="Line 174"/>
          <p:cNvSpPr>
            <a:spLocks noChangeShapeType="1"/>
          </p:cNvSpPr>
          <p:nvPr/>
        </p:nvSpPr>
        <p:spPr bwMode="auto">
          <a:xfrm>
            <a:off x="609600" y="2373313"/>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23" name="Line 175"/>
          <p:cNvSpPr>
            <a:spLocks noChangeShapeType="1"/>
          </p:cNvSpPr>
          <p:nvPr/>
        </p:nvSpPr>
        <p:spPr bwMode="auto">
          <a:xfrm>
            <a:off x="609600" y="3592513"/>
            <a:ext cx="304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24" name="Text Box 176"/>
          <p:cNvSpPr txBox="1">
            <a:spLocks noChangeArrowheads="1"/>
          </p:cNvSpPr>
          <p:nvPr/>
        </p:nvSpPr>
        <p:spPr bwMode="auto">
          <a:xfrm>
            <a:off x="239713" y="2101850"/>
            <a:ext cx="4460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a:t>
            </a:r>
          </a:p>
        </p:txBody>
      </p:sp>
      <p:sp>
        <p:nvSpPr>
          <p:cNvPr id="39025" name="Text Box 177"/>
          <p:cNvSpPr txBox="1">
            <a:spLocks noChangeArrowheads="1"/>
          </p:cNvSpPr>
          <p:nvPr/>
        </p:nvSpPr>
        <p:spPr bwMode="auto">
          <a:xfrm>
            <a:off x="239713" y="3287713"/>
            <a:ext cx="446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A2</a:t>
            </a:r>
          </a:p>
        </p:txBody>
      </p:sp>
      <p:sp>
        <p:nvSpPr>
          <p:cNvPr id="39026" name="Rectangle 178"/>
          <p:cNvSpPr>
            <a:spLocks noChangeArrowheads="1"/>
          </p:cNvSpPr>
          <p:nvPr/>
        </p:nvSpPr>
        <p:spPr bwMode="auto">
          <a:xfrm>
            <a:off x="2209800" y="5715000"/>
            <a:ext cx="3886200" cy="685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7" name="Line 179"/>
          <p:cNvSpPr>
            <a:spLocks noChangeShapeType="1"/>
          </p:cNvSpPr>
          <p:nvPr/>
        </p:nvSpPr>
        <p:spPr bwMode="auto">
          <a:xfrm flipV="1">
            <a:off x="2819400" y="5019675"/>
            <a:ext cx="0" cy="695325"/>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28" name="Line 180"/>
          <p:cNvSpPr>
            <a:spLocks noChangeShapeType="1"/>
          </p:cNvSpPr>
          <p:nvPr/>
        </p:nvSpPr>
        <p:spPr bwMode="auto">
          <a:xfrm>
            <a:off x="2819400" y="5095875"/>
            <a:ext cx="18288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29" name="Line 181"/>
          <p:cNvSpPr>
            <a:spLocks noChangeShapeType="1"/>
          </p:cNvSpPr>
          <p:nvPr/>
        </p:nvSpPr>
        <p:spPr bwMode="auto">
          <a:xfrm flipV="1">
            <a:off x="4648200" y="4867275"/>
            <a:ext cx="0" cy="2286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0" name="Line 182"/>
          <p:cNvSpPr>
            <a:spLocks noChangeShapeType="1"/>
          </p:cNvSpPr>
          <p:nvPr/>
        </p:nvSpPr>
        <p:spPr bwMode="auto">
          <a:xfrm>
            <a:off x="4648200" y="4867275"/>
            <a:ext cx="762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1" name="Line 183"/>
          <p:cNvSpPr>
            <a:spLocks noChangeShapeType="1"/>
          </p:cNvSpPr>
          <p:nvPr/>
        </p:nvSpPr>
        <p:spPr bwMode="auto">
          <a:xfrm flipV="1">
            <a:off x="4038600" y="4867275"/>
            <a:ext cx="0" cy="2286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2" name="Line 184"/>
          <p:cNvSpPr>
            <a:spLocks noChangeShapeType="1"/>
          </p:cNvSpPr>
          <p:nvPr/>
        </p:nvSpPr>
        <p:spPr bwMode="auto">
          <a:xfrm>
            <a:off x="4038600" y="4867275"/>
            <a:ext cx="762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3" name="Line 185"/>
          <p:cNvSpPr>
            <a:spLocks noChangeShapeType="1"/>
          </p:cNvSpPr>
          <p:nvPr/>
        </p:nvSpPr>
        <p:spPr bwMode="auto">
          <a:xfrm flipV="1">
            <a:off x="3429000" y="4867275"/>
            <a:ext cx="0" cy="2286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4" name="Line 186"/>
          <p:cNvSpPr>
            <a:spLocks noChangeShapeType="1"/>
          </p:cNvSpPr>
          <p:nvPr/>
        </p:nvSpPr>
        <p:spPr bwMode="auto">
          <a:xfrm>
            <a:off x="3429000" y="4867275"/>
            <a:ext cx="762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5" name="Line 187"/>
          <p:cNvSpPr>
            <a:spLocks noChangeShapeType="1"/>
          </p:cNvSpPr>
          <p:nvPr/>
        </p:nvSpPr>
        <p:spPr bwMode="auto">
          <a:xfrm flipV="1">
            <a:off x="2819400" y="4876800"/>
            <a:ext cx="0" cy="1524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6" name="Line 188"/>
          <p:cNvSpPr>
            <a:spLocks noChangeShapeType="1"/>
          </p:cNvSpPr>
          <p:nvPr/>
        </p:nvSpPr>
        <p:spPr bwMode="auto">
          <a:xfrm>
            <a:off x="2819400" y="4867275"/>
            <a:ext cx="762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7" name="Line 189"/>
          <p:cNvSpPr>
            <a:spLocks noChangeShapeType="1"/>
          </p:cNvSpPr>
          <p:nvPr/>
        </p:nvSpPr>
        <p:spPr bwMode="auto">
          <a:xfrm flipV="1">
            <a:off x="5257800" y="4953000"/>
            <a:ext cx="0" cy="7620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8" name="Line 190"/>
          <p:cNvSpPr>
            <a:spLocks noChangeShapeType="1"/>
          </p:cNvSpPr>
          <p:nvPr/>
        </p:nvSpPr>
        <p:spPr bwMode="auto">
          <a:xfrm>
            <a:off x="5257800" y="5095875"/>
            <a:ext cx="1828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9" name="Line 191"/>
          <p:cNvSpPr>
            <a:spLocks noChangeShapeType="1"/>
          </p:cNvSpPr>
          <p:nvPr/>
        </p:nvSpPr>
        <p:spPr bwMode="auto">
          <a:xfrm flipV="1">
            <a:off x="7086600"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0" name="Line 192"/>
          <p:cNvSpPr>
            <a:spLocks noChangeShapeType="1"/>
          </p:cNvSpPr>
          <p:nvPr/>
        </p:nvSpPr>
        <p:spPr bwMode="auto">
          <a:xfrm>
            <a:off x="70866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1" name="Line 193"/>
          <p:cNvSpPr>
            <a:spLocks noChangeShapeType="1"/>
          </p:cNvSpPr>
          <p:nvPr/>
        </p:nvSpPr>
        <p:spPr bwMode="auto">
          <a:xfrm flipV="1">
            <a:off x="6477000"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2" name="Line 194"/>
          <p:cNvSpPr>
            <a:spLocks noChangeShapeType="1"/>
          </p:cNvSpPr>
          <p:nvPr/>
        </p:nvSpPr>
        <p:spPr bwMode="auto">
          <a:xfrm>
            <a:off x="64770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3" name="Line 195"/>
          <p:cNvSpPr>
            <a:spLocks noChangeShapeType="1"/>
          </p:cNvSpPr>
          <p:nvPr/>
        </p:nvSpPr>
        <p:spPr bwMode="auto">
          <a:xfrm flipV="1">
            <a:off x="5867400"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4" name="Line 196"/>
          <p:cNvSpPr>
            <a:spLocks noChangeShapeType="1"/>
          </p:cNvSpPr>
          <p:nvPr/>
        </p:nvSpPr>
        <p:spPr bwMode="auto">
          <a:xfrm>
            <a:off x="58674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5" name="Line 197"/>
          <p:cNvSpPr>
            <a:spLocks noChangeShapeType="1"/>
          </p:cNvSpPr>
          <p:nvPr/>
        </p:nvSpPr>
        <p:spPr bwMode="auto">
          <a:xfrm flipV="1">
            <a:off x="5257800"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6" name="Line 198"/>
          <p:cNvSpPr>
            <a:spLocks noChangeShapeType="1"/>
          </p:cNvSpPr>
          <p:nvPr/>
        </p:nvSpPr>
        <p:spPr bwMode="auto">
          <a:xfrm>
            <a:off x="52578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1799" name="Text Box 199"/>
          <p:cNvSpPr txBox="1">
            <a:spLocks noChangeArrowheads="1"/>
          </p:cNvSpPr>
          <p:nvPr/>
        </p:nvSpPr>
        <p:spPr bwMode="auto">
          <a:xfrm>
            <a:off x="2971800" y="5900738"/>
            <a:ext cx="2536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effectLst>
                  <a:outerShdw blurRad="38100" dist="38100" dir="2700000" algn="tl">
                    <a:srgbClr val="C0C0C0"/>
                  </a:outerShdw>
                </a:effectLst>
                <a:latin typeface="Tahoma" pitchFamily="34" charset="0"/>
              </a:rPr>
              <a:t>1-to-2 Column Decoder</a:t>
            </a:r>
          </a:p>
        </p:txBody>
      </p:sp>
      <p:sp>
        <p:nvSpPr>
          <p:cNvPr id="39048" name="Line 200"/>
          <p:cNvSpPr>
            <a:spLocks noChangeShapeType="1"/>
          </p:cNvSpPr>
          <p:nvPr/>
        </p:nvSpPr>
        <p:spPr bwMode="auto">
          <a:xfrm>
            <a:off x="4838700" y="4975225"/>
            <a:ext cx="0" cy="263525"/>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9" name="Line 201"/>
          <p:cNvSpPr>
            <a:spLocks noChangeShapeType="1"/>
          </p:cNvSpPr>
          <p:nvPr/>
        </p:nvSpPr>
        <p:spPr bwMode="auto">
          <a:xfrm>
            <a:off x="4838700" y="5238750"/>
            <a:ext cx="29718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0" name="Line 202"/>
          <p:cNvSpPr>
            <a:spLocks noChangeShapeType="1"/>
          </p:cNvSpPr>
          <p:nvPr/>
        </p:nvSpPr>
        <p:spPr bwMode="auto">
          <a:xfrm>
            <a:off x="7277100" y="4986338"/>
            <a:ext cx="0" cy="252412"/>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1" name="Oval 203"/>
          <p:cNvSpPr>
            <a:spLocks noChangeArrowheads="1"/>
          </p:cNvSpPr>
          <p:nvPr/>
        </p:nvSpPr>
        <p:spPr bwMode="auto">
          <a:xfrm>
            <a:off x="7229475" y="5200650"/>
            <a:ext cx="76200" cy="76200"/>
          </a:xfrm>
          <a:prstGeom prst="ellipse">
            <a:avLst/>
          </a:prstGeom>
          <a:solidFill>
            <a:srgbClr val="CC0099"/>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52" name="Line 204"/>
          <p:cNvSpPr>
            <a:spLocks noChangeShapeType="1"/>
          </p:cNvSpPr>
          <p:nvPr/>
        </p:nvSpPr>
        <p:spPr bwMode="auto">
          <a:xfrm>
            <a:off x="6664325" y="4984750"/>
            <a:ext cx="3175" cy="374650"/>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3" name="Line 205"/>
          <p:cNvSpPr>
            <a:spLocks noChangeShapeType="1"/>
          </p:cNvSpPr>
          <p:nvPr/>
        </p:nvSpPr>
        <p:spPr bwMode="auto">
          <a:xfrm flipH="1">
            <a:off x="4229100" y="4965700"/>
            <a:ext cx="3175" cy="38735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4" name="Line 206"/>
          <p:cNvSpPr>
            <a:spLocks noChangeShapeType="1"/>
          </p:cNvSpPr>
          <p:nvPr/>
        </p:nvSpPr>
        <p:spPr bwMode="auto">
          <a:xfrm>
            <a:off x="4229100" y="5353050"/>
            <a:ext cx="35814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5" name="Oval 207"/>
          <p:cNvSpPr>
            <a:spLocks noChangeArrowheads="1"/>
          </p:cNvSpPr>
          <p:nvPr/>
        </p:nvSpPr>
        <p:spPr bwMode="auto">
          <a:xfrm>
            <a:off x="6629400" y="5305425"/>
            <a:ext cx="76200" cy="76200"/>
          </a:xfrm>
          <a:prstGeom prst="ellipse">
            <a:avLst/>
          </a:prstGeom>
          <a:solidFill>
            <a:srgbClr val="CC0099"/>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56" name="Line 208"/>
          <p:cNvSpPr>
            <a:spLocks noChangeShapeType="1"/>
          </p:cNvSpPr>
          <p:nvPr/>
        </p:nvSpPr>
        <p:spPr bwMode="auto">
          <a:xfrm>
            <a:off x="3609975" y="4981575"/>
            <a:ext cx="0" cy="4953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7" name="Line 209"/>
          <p:cNvSpPr>
            <a:spLocks noChangeShapeType="1"/>
          </p:cNvSpPr>
          <p:nvPr/>
        </p:nvSpPr>
        <p:spPr bwMode="auto">
          <a:xfrm>
            <a:off x="6048375" y="4984750"/>
            <a:ext cx="0" cy="492125"/>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8" name="Line 210"/>
          <p:cNvSpPr>
            <a:spLocks noChangeShapeType="1"/>
          </p:cNvSpPr>
          <p:nvPr/>
        </p:nvSpPr>
        <p:spPr bwMode="auto">
          <a:xfrm>
            <a:off x="3609975" y="5476875"/>
            <a:ext cx="41910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9" name="Oval 211"/>
          <p:cNvSpPr>
            <a:spLocks noChangeArrowheads="1"/>
          </p:cNvSpPr>
          <p:nvPr/>
        </p:nvSpPr>
        <p:spPr bwMode="auto">
          <a:xfrm>
            <a:off x="6000750" y="5429250"/>
            <a:ext cx="76200" cy="76200"/>
          </a:xfrm>
          <a:prstGeom prst="ellipse">
            <a:avLst/>
          </a:prstGeom>
          <a:solidFill>
            <a:srgbClr val="CC0099"/>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60" name="Line 212"/>
          <p:cNvSpPr>
            <a:spLocks noChangeShapeType="1"/>
          </p:cNvSpPr>
          <p:nvPr/>
        </p:nvSpPr>
        <p:spPr bwMode="auto">
          <a:xfrm>
            <a:off x="5448300" y="4984750"/>
            <a:ext cx="0" cy="615950"/>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61" name="Line 213"/>
          <p:cNvSpPr>
            <a:spLocks noChangeShapeType="1"/>
          </p:cNvSpPr>
          <p:nvPr/>
        </p:nvSpPr>
        <p:spPr bwMode="auto">
          <a:xfrm>
            <a:off x="3009900" y="4978400"/>
            <a:ext cx="0" cy="6223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62" name="Line 214"/>
          <p:cNvSpPr>
            <a:spLocks noChangeShapeType="1"/>
          </p:cNvSpPr>
          <p:nvPr/>
        </p:nvSpPr>
        <p:spPr bwMode="auto">
          <a:xfrm>
            <a:off x="3009900" y="5600700"/>
            <a:ext cx="48006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63" name="Oval 215"/>
          <p:cNvSpPr>
            <a:spLocks noChangeArrowheads="1"/>
          </p:cNvSpPr>
          <p:nvPr/>
        </p:nvSpPr>
        <p:spPr bwMode="auto">
          <a:xfrm>
            <a:off x="5400675" y="5553075"/>
            <a:ext cx="76200" cy="76200"/>
          </a:xfrm>
          <a:prstGeom prst="ellipse">
            <a:avLst/>
          </a:prstGeom>
          <a:solidFill>
            <a:srgbClr val="CC0099"/>
          </a:solidFill>
          <a:ln w="9525">
            <a:solidFill>
              <a:srgbClr val="CC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64" name="Text Box 216"/>
          <p:cNvSpPr txBox="1">
            <a:spLocks noChangeArrowheads="1"/>
          </p:cNvSpPr>
          <p:nvPr/>
        </p:nvSpPr>
        <p:spPr bwMode="auto">
          <a:xfrm>
            <a:off x="7696200" y="5029200"/>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D0</a:t>
            </a:r>
          </a:p>
        </p:txBody>
      </p:sp>
      <p:sp>
        <p:nvSpPr>
          <p:cNvPr id="39065" name="Text Box 217"/>
          <p:cNvSpPr txBox="1">
            <a:spLocks noChangeArrowheads="1"/>
          </p:cNvSpPr>
          <p:nvPr/>
        </p:nvSpPr>
        <p:spPr bwMode="auto">
          <a:xfrm>
            <a:off x="7704138" y="51816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D1</a:t>
            </a:r>
          </a:p>
        </p:txBody>
      </p:sp>
      <p:sp>
        <p:nvSpPr>
          <p:cNvPr id="39066" name="Text Box 218"/>
          <p:cNvSpPr txBox="1">
            <a:spLocks noChangeArrowheads="1"/>
          </p:cNvSpPr>
          <p:nvPr/>
        </p:nvSpPr>
        <p:spPr bwMode="auto">
          <a:xfrm>
            <a:off x="7704138" y="53340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D2</a:t>
            </a:r>
          </a:p>
        </p:txBody>
      </p:sp>
      <p:sp>
        <p:nvSpPr>
          <p:cNvPr id="39067" name="Text Box 219"/>
          <p:cNvSpPr txBox="1">
            <a:spLocks noChangeArrowheads="1"/>
          </p:cNvSpPr>
          <p:nvPr/>
        </p:nvSpPr>
        <p:spPr bwMode="auto">
          <a:xfrm>
            <a:off x="7704138" y="5486400"/>
            <a:ext cx="401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D3</a:t>
            </a:r>
          </a:p>
        </p:txBody>
      </p:sp>
      <p:sp>
        <p:nvSpPr>
          <p:cNvPr id="39068" name="Text Box 220"/>
          <p:cNvSpPr txBox="1">
            <a:spLocks noChangeArrowheads="1"/>
          </p:cNvSpPr>
          <p:nvPr/>
        </p:nvSpPr>
        <p:spPr bwMode="auto">
          <a:xfrm>
            <a:off x="2662238" y="56721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0</a:t>
            </a:r>
          </a:p>
        </p:txBody>
      </p:sp>
      <p:sp>
        <p:nvSpPr>
          <p:cNvPr id="39069" name="Text Box 221"/>
          <p:cNvSpPr txBox="1">
            <a:spLocks noChangeArrowheads="1"/>
          </p:cNvSpPr>
          <p:nvPr/>
        </p:nvSpPr>
        <p:spPr bwMode="auto">
          <a:xfrm>
            <a:off x="5100638" y="5672138"/>
            <a:ext cx="3095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1</a:t>
            </a:r>
          </a:p>
        </p:txBody>
      </p:sp>
      <p:sp>
        <p:nvSpPr>
          <p:cNvPr id="39070" name="Text Box 222"/>
          <p:cNvSpPr txBox="1">
            <a:spLocks noChangeArrowheads="1"/>
          </p:cNvSpPr>
          <p:nvPr/>
        </p:nvSpPr>
        <p:spPr bwMode="auto">
          <a:xfrm>
            <a:off x="4049713" y="6491288"/>
            <a:ext cx="446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sp>
        <p:nvSpPr>
          <p:cNvPr id="39071" name="Line 223"/>
          <p:cNvSpPr>
            <a:spLocks noChangeShapeType="1"/>
          </p:cNvSpPr>
          <p:nvPr/>
        </p:nvSpPr>
        <p:spPr bwMode="auto">
          <a:xfrm flipV="1">
            <a:off x="4114800" y="6400800"/>
            <a:ext cx="0" cy="304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72" name="Line 224"/>
          <p:cNvSpPr>
            <a:spLocks noChangeShapeType="1"/>
          </p:cNvSpPr>
          <p:nvPr/>
        </p:nvSpPr>
        <p:spPr bwMode="auto">
          <a:xfrm>
            <a:off x="1676400" y="4343400"/>
            <a:ext cx="0" cy="1752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73" name="Text Box 225"/>
          <p:cNvSpPr txBox="1">
            <a:spLocks noChangeArrowheads="1"/>
          </p:cNvSpPr>
          <p:nvPr/>
        </p:nvSpPr>
        <p:spPr bwMode="auto">
          <a:xfrm>
            <a:off x="1431925" y="3971925"/>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sp>
        <p:nvSpPr>
          <p:cNvPr id="39074" name="Text Box 226"/>
          <p:cNvSpPr txBox="1">
            <a:spLocks noChangeArrowheads="1"/>
          </p:cNvSpPr>
          <p:nvPr/>
        </p:nvSpPr>
        <p:spPr bwMode="auto">
          <a:xfrm>
            <a:off x="457200" y="5835650"/>
            <a:ext cx="1220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Chip</a:t>
            </a:r>
          </a:p>
          <a:p>
            <a:pPr algn="l" eaLnBrk="1" hangingPunct="1"/>
            <a:r>
              <a:rPr lang="en-US">
                <a:latin typeface="Tahoma" pitchFamily="34" charset="0"/>
              </a:rPr>
              <a:t>Select = 1</a:t>
            </a:r>
          </a:p>
        </p:txBody>
      </p:sp>
      <p:sp>
        <p:nvSpPr>
          <p:cNvPr id="39075" name="Text Box 227"/>
          <p:cNvSpPr txBox="1">
            <a:spLocks noChangeArrowheads="1"/>
          </p:cNvSpPr>
          <p:nvPr/>
        </p:nvSpPr>
        <p:spPr bwMode="auto">
          <a:xfrm>
            <a:off x="2133600" y="5881688"/>
            <a:ext cx="447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sp>
        <p:nvSpPr>
          <p:cNvPr id="39076" name="Line 228"/>
          <p:cNvSpPr>
            <a:spLocks noChangeShapeType="1"/>
          </p:cNvSpPr>
          <p:nvPr/>
        </p:nvSpPr>
        <p:spPr bwMode="auto">
          <a:xfrm>
            <a:off x="1219200" y="6096000"/>
            <a:ext cx="990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77" name="Line 229"/>
          <p:cNvSpPr>
            <a:spLocks noChangeShapeType="1"/>
          </p:cNvSpPr>
          <p:nvPr/>
        </p:nvSpPr>
        <p:spPr bwMode="auto">
          <a:xfrm>
            <a:off x="3016250" y="1985963"/>
            <a:ext cx="0" cy="22812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78" name="Line 230"/>
          <p:cNvSpPr>
            <a:spLocks noChangeShapeType="1"/>
          </p:cNvSpPr>
          <p:nvPr/>
        </p:nvSpPr>
        <p:spPr bwMode="auto">
          <a:xfrm>
            <a:off x="3625850" y="1985963"/>
            <a:ext cx="0" cy="22812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79" name="Line 231"/>
          <p:cNvSpPr>
            <a:spLocks noChangeShapeType="1"/>
          </p:cNvSpPr>
          <p:nvPr/>
        </p:nvSpPr>
        <p:spPr bwMode="auto">
          <a:xfrm>
            <a:off x="4248150" y="1971675"/>
            <a:ext cx="0" cy="22812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80" name="Line 232"/>
          <p:cNvSpPr>
            <a:spLocks noChangeShapeType="1"/>
          </p:cNvSpPr>
          <p:nvPr/>
        </p:nvSpPr>
        <p:spPr bwMode="auto">
          <a:xfrm>
            <a:off x="4867275" y="1981200"/>
            <a:ext cx="0" cy="22812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81" name="Line 233"/>
          <p:cNvSpPr>
            <a:spLocks noChangeShapeType="1"/>
          </p:cNvSpPr>
          <p:nvPr/>
        </p:nvSpPr>
        <p:spPr bwMode="auto">
          <a:xfrm>
            <a:off x="5467350" y="1985963"/>
            <a:ext cx="0" cy="22812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82" name="Line 234"/>
          <p:cNvSpPr>
            <a:spLocks noChangeShapeType="1"/>
          </p:cNvSpPr>
          <p:nvPr/>
        </p:nvSpPr>
        <p:spPr bwMode="auto">
          <a:xfrm>
            <a:off x="6076950" y="1985963"/>
            <a:ext cx="0" cy="22812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83" name="Line 235"/>
          <p:cNvSpPr>
            <a:spLocks noChangeShapeType="1"/>
          </p:cNvSpPr>
          <p:nvPr/>
        </p:nvSpPr>
        <p:spPr bwMode="auto">
          <a:xfrm>
            <a:off x="6699250" y="1971675"/>
            <a:ext cx="0" cy="22812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84" name="Line 236"/>
          <p:cNvSpPr>
            <a:spLocks noChangeShapeType="1"/>
          </p:cNvSpPr>
          <p:nvPr/>
        </p:nvSpPr>
        <p:spPr bwMode="auto">
          <a:xfrm>
            <a:off x="7318375" y="1981200"/>
            <a:ext cx="0" cy="228123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85" name="Line 237"/>
          <p:cNvSpPr>
            <a:spLocks noChangeShapeType="1"/>
          </p:cNvSpPr>
          <p:nvPr/>
        </p:nvSpPr>
        <p:spPr bwMode="auto">
          <a:xfrm>
            <a:off x="457200" y="4686300"/>
            <a:ext cx="66294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086" name="Group 238"/>
          <p:cNvGrpSpPr>
            <a:grpSpLocks/>
          </p:cNvGrpSpPr>
          <p:nvPr/>
        </p:nvGrpSpPr>
        <p:grpSpPr bwMode="auto">
          <a:xfrm>
            <a:off x="190500" y="4419600"/>
            <a:ext cx="1263650" cy="366713"/>
            <a:chOff x="120" y="2982"/>
            <a:chExt cx="796" cy="231"/>
          </a:xfrm>
        </p:grpSpPr>
        <p:sp>
          <p:nvSpPr>
            <p:cNvPr id="39249" name="Text Box 239"/>
            <p:cNvSpPr txBox="1">
              <a:spLocks noChangeArrowheads="1"/>
            </p:cNvSpPr>
            <p:nvPr/>
          </p:nvSpPr>
          <p:spPr bwMode="auto">
            <a:xfrm>
              <a:off x="120" y="2982"/>
              <a:ext cx="7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Rd/Wr = 1</a:t>
              </a:r>
            </a:p>
          </p:txBody>
        </p:sp>
        <p:sp>
          <p:nvSpPr>
            <p:cNvPr id="39250" name="Line 240"/>
            <p:cNvSpPr>
              <a:spLocks noChangeShapeType="1"/>
            </p:cNvSpPr>
            <p:nvPr/>
          </p:nvSpPr>
          <p:spPr bwMode="auto">
            <a:xfrm flipV="1">
              <a:off x="168" y="3024"/>
              <a:ext cx="168" cy="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087" name="AutoShape 241"/>
          <p:cNvSpPr>
            <a:spLocks noChangeArrowheads="1"/>
          </p:cNvSpPr>
          <p:nvPr/>
        </p:nvSpPr>
        <p:spPr bwMode="auto">
          <a:xfrm flipH="1" flipV="1">
            <a:off x="2828925" y="4365625"/>
            <a:ext cx="2286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88" name="AutoShape 242"/>
          <p:cNvSpPr>
            <a:spLocks noChangeArrowheads="1"/>
          </p:cNvSpPr>
          <p:nvPr/>
        </p:nvSpPr>
        <p:spPr bwMode="auto">
          <a:xfrm flipH="1">
            <a:off x="3043238" y="4365625"/>
            <a:ext cx="228600" cy="152400"/>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89" name="Line 243"/>
          <p:cNvSpPr>
            <a:spLocks noChangeShapeType="1"/>
          </p:cNvSpPr>
          <p:nvPr/>
        </p:nvSpPr>
        <p:spPr bwMode="auto">
          <a:xfrm flipV="1">
            <a:off x="3157538" y="4237038"/>
            <a:ext cx="0" cy="12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0" name="Line 244"/>
          <p:cNvSpPr>
            <a:spLocks noChangeShapeType="1"/>
          </p:cNvSpPr>
          <p:nvPr/>
        </p:nvSpPr>
        <p:spPr bwMode="auto">
          <a:xfrm flipV="1">
            <a:off x="2943225" y="4241800"/>
            <a:ext cx="0" cy="12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1" name="Line 245"/>
          <p:cNvSpPr>
            <a:spLocks noChangeShapeType="1"/>
          </p:cNvSpPr>
          <p:nvPr/>
        </p:nvSpPr>
        <p:spPr bwMode="auto">
          <a:xfrm>
            <a:off x="2938463" y="4241800"/>
            <a:ext cx="2190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2" name="Line 246"/>
          <p:cNvSpPr>
            <a:spLocks noChangeShapeType="1"/>
          </p:cNvSpPr>
          <p:nvPr/>
        </p:nvSpPr>
        <p:spPr bwMode="auto">
          <a:xfrm flipV="1">
            <a:off x="3148013" y="4513263"/>
            <a:ext cx="9525" cy="269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3" name="Line 247"/>
          <p:cNvSpPr>
            <a:spLocks noChangeShapeType="1"/>
          </p:cNvSpPr>
          <p:nvPr/>
        </p:nvSpPr>
        <p:spPr bwMode="auto">
          <a:xfrm flipH="1" flipV="1">
            <a:off x="2943225" y="4518025"/>
            <a:ext cx="0" cy="242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4" name="Line 248"/>
          <p:cNvSpPr>
            <a:spLocks noChangeShapeType="1"/>
          </p:cNvSpPr>
          <p:nvPr/>
        </p:nvSpPr>
        <p:spPr bwMode="auto">
          <a:xfrm>
            <a:off x="2938463" y="4981575"/>
            <a:ext cx="219075"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5" name="Line 249"/>
          <p:cNvSpPr>
            <a:spLocks noChangeShapeType="1"/>
          </p:cNvSpPr>
          <p:nvPr/>
        </p:nvSpPr>
        <p:spPr bwMode="auto">
          <a:xfrm flipV="1">
            <a:off x="2790825" y="4457700"/>
            <a:ext cx="0" cy="22860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6" name="Line 250"/>
          <p:cNvSpPr>
            <a:spLocks noChangeShapeType="1"/>
          </p:cNvSpPr>
          <p:nvPr/>
        </p:nvSpPr>
        <p:spPr bwMode="auto">
          <a:xfrm>
            <a:off x="2790825" y="4448175"/>
            <a:ext cx="76200"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7" name="Oval 251"/>
          <p:cNvSpPr>
            <a:spLocks noChangeArrowheads="1"/>
          </p:cNvSpPr>
          <p:nvPr/>
        </p:nvSpPr>
        <p:spPr bwMode="auto">
          <a:xfrm>
            <a:off x="2838450" y="4422775"/>
            <a:ext cx="44450" cy="4445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98" name="Line 252"/>
          <p:cNvSpPr>
            <a:spLocks noChangeShapeType="1"/>
          </p:cNvSpPr>
          <p:nvPr/>
        </p:nvSpPr>
        <p:spPr bwMode="auto">
          <a:xfrm flipV="1">
            <a:off x="2935288" y="4873625"/>
            <a:ext cx="0" cy="11906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99" name="Line 253"/>
          <p:cNvSpPr>
            <a:spLocks noChangeShapeType="1"/>
          </p:cNvSpPr>
          <p:nvPr/>
        </p:nvSpPr>
        <p:spPr bwMode="auto">
          <a:xfrm flipV="1">
            <a:off x="3154363" y="4864100"/>
            <a:ext cx="0" cy="119063"/>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00" name="AutoShape 254"/>
          <p:cNvSpPr>
            <a:spLocks noChangeArrowheads="1"/>
          </p:cNvSpPr>
          <p:nvPr/>
        </p:nvSpPr>
        <p:spPr bwMode="auto">
          <a:xfrm flipH="1" flipV="1">
            <a:off x="2819400" y="4772025"/>
            <a:ext cx="2286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01" name="AutoShape 255"/>
          <p:cNvSpPr>
            <a:spLocks noChangeArrowheads="1"/>
          </p:cNvSpPr>
          <p:nvPr/>
        </p:nvSpPr>
        <p:spPr bwMode="auto">
          <a:xfrm flipH="1">
            <a:off x="3033713" y="4772025"/>
            <a:ext cx="228600" cy="152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102" name="Group 256"/>
          <p:cNvGrpSpPr>
            <a:grpSpLocks/>
          </p:cNvGrpSpPr>
          <p:nvPr/>
        </p:nvGrpSpPr>
        <p:grpSpPr bwMode="auto">
          <a:xfrm>
            <a:off x="3409950" y="4246563"/>
            <a:ext cx="481013" cy="755650"/>
            <a:chOff x="1758" y="2669"/>
            <a:chExt cx="303" cy="476"/>
          </a:xfrm>
        </p:grpSpPr>
        <p:sp>
          <p:nvSpPr>
            <p:cNvPr id="39234" name="AutoShape 257"/>
            <p:cNvSpPr>
              <a:spLocks noChangeArrowheads="1"/>
            </p:cNvSpPr>
            <p:nvPr/>
          </p:nvSpPr>
          <p:spPr bwMode="auto">
            <a:xfrm flipH="1" flipV="1">
              <a:off x="1782"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35" name="AutoShape 258"/>
            <p:cNvSpPr>
              <a:spLocks noChangeArrowheads="1"/>
            </p:cNvSpPr>
            <p:nvPr/>
          </p:nvSpPr>
          <p:spPr bwMode="auto">
            <a:xfrm flipH="1">
              <a:off x="1917"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36" name="Line 259"/>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37" name="Line 260"/>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38" name="Line 261"/>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39" name="Line 262"/>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40" name="Line 263"/>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41" name="Line 264"/>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42" name="Line 265"/>
            <p:cNvSpPr>
              <a:spLocks noChangeShapeType="1"/>
            </p:cNvSpPr>
            <p:nvPr/>
          </p:nvSpPr>
          <p:spPr bwMode="auto">
            <a:xfrm flipV="1">
              <a:off x="1758" y="2808"/>
              <a:ext cx="0" cy="144"/>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43" name="Line 266"/>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44" name="Oval 267"/>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45" name="Line 268"/>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46" name="Line 269"/>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47" name="AutoShape 270"/>
            <p:cNvSpPr>
              <a:spLocks noChangeArrowheads="1"/>
            </p:cNvSpPr>
            <p:nvPr/>
          </p:nvSpPr>
          <p:spPr bwMode="auto">
            <a:xfrm flipH="1" flipV="1">
              <a:off x="1776"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48" name="AutoShape 271"/>
            <p:cNvSpPr>
              <a:spLocks noChangeArrowheads="1"/>
            </p:cNvSpPr>
            <p:nvPr/>
          </p:nvSpPr>
          <p:spPr bwMode="auto">
            <a:xfrm flipH="1">
              <a:off x="1911"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103" name="Group 272"/>
          <p:cNvGrpSpPr>
            <a:grpSpLocks/>
          </p:cNvGrpSpPr>
          <p:nvPr/>
        </p:nvGrpSpPr>
        <p:grpSpPr bwMode="auto">
          <a:xfrm>
            <a:off x="4014788" y="4254500"/>
            <a:ext cx="481012" cy="755650"/>
            <a:chOff x="1758" y="2669"/>
            <a:chExt cx="303" cy="476"/>
          </a:xfrm>
        </p:grpSpPr>
        <p:sp>
          <p:nvSpPr>
            <p:cNvPr id="39219" name="AutoShape 273"/>
            <p:cNvSpPr>
              <a:spLocks noChangeArrowheads="1"/>
            </p:cNvSpPr>
            <p:nvPr/>
          </p:nvSpPr>
          <p:spPr bwMode="auto">
            <a:xfrm flipH="1" flipV="1">
              <a:off x="1782"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20" name="AutoShape 274"/>
            <p:cNvSpPr>
              <a:spLocks noChangeArrowheads="1"/>
            </p:cNvSpPr>
            <p:nvPr/>
          </p:nvSpPr>
          <p:spPr bwMode="auto">
            <a:xfrm flipH="1">
              <a:off x="1917"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21" name="Line 275"/>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2" name="Line 276"/>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3" name="Line 277"/>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4" name="Line 278"/>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5" name="Line 279"/>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6" name="Line 280"/>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7" name="Line 281"/>
            <p:cNvSpPr>
              <a:spLocks noChangeShapeType="1"/>
            </p:cNvSpPr>
            <p:nvPr/>
          </p:nvSpPr>
          <p:spPr bwMode="auto">
            <a:xfrm flipV="1">
              <a:off x="1758" y="2808"/>
              <a:ext cx="0" cy="144"/>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8" name="Line 282"/>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29" name="Oval 283"/>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30" name="Line 284"/>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31" name="Line 285"/>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32" name="AutoShape 286"/>
            <p:cNvSpPr>
              <a:spLocks noChangeArrowheads="1"/>
            </p:cNvSpPr>
            <p:nvPr/>
          </p:nvSpPr>
          <p:spPr bwMode="auto">
            <a:xfrm flipH="1" flipV="1">
              <a:off x="1776"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33" name="AutoShape 287"/>
            <p:cNvSpPr>
              <a:spLocks noChangeArrowheads="1"/>
            </p:cNvSpPr>
            <p:nvPr/>
          </p:nvSpPr>
          <p:spPr bwMode="auto">
            <a:xfrm flipH="1">
              <a:off x="1911"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104" name="Group 288"/>
          <p:cNvGrpSpPr>
            <a:grpSpLocks/>
          </p:cNvGrpSpPr>
          <p:nvPr/>
        </p:nvGrpSpPr>
        <p:grpSpPr bwMode="auto">
          <a:xfrm>
            <a:off x="4633913" y="4248150"/>
            <a:ext cx="481012" cy="755650"/>
            <a:chOff x="1758" y="2669"/>
            <a:chExt cx="303" cy="476"/>
          </a:xfrm>
        </p:grpSpPr>
        <p:sp>
          <p:nvSpPr>
            <p:cNvPr id="39204" name="AutoShape 289"/>
            <p:cNvSpPr>
              <a:spLocks noChangeArrowheads="1"/>
            </p:cNvSpPr>
            <p:nvPr/>
          </p:nvSpPr>
          <p:spPr bwMode="auto">
            <a:xfrm flipH="1" flipV="1">
              <a:off x="1782"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05" name="AutoShape 290"/>
            <p:cNvSpPr>
              <a:spLocks noChangeArrowheads="1"/>
            </p:cNvSpPr>
            <p:nvPr/>
          </p:nvSpPr>
          <p:spPr bwMode="auto">
            <a:xfrm flipH="1">
              <a:off x="1917"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06" name="Line 291"/>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07" name="Line 292"/>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08" name="Line 293"/>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09" name="Line 294"/>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10" name="Line 295"/>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11" name="Line 296"/>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12" name="Line 297"/>
            <p:cNvSpPr>
              <a:spLocks noChangeShapeType="1"/>
            </p:cNvSpPr>
            <p:nvPr/>
          </p:nvSpPr>
          <p:spPr bwMode="auto">
            <a:xfrm flipV="1">
              <a:off x="1758" y="2808"/>
              <a:ext cx="0" cy="144"/>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13" name="Line 298"/>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14" name="Oval 299"/>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15" name="Line 300"/>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16" name="Line 301"/>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17" name="AutoShape 302"/>
            <p:cNvSpPr>
              <a:spLocks noChangeArrowheads="1"/>
            </p:cNvSpPr>
            <p:nvPr/>
          </p:nvSpPr>
          <p:spPr bwMode="auto">
            <a:xfrm flipH="1" flipV="1">
              <a:off x="1776"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18" name="AutoShape 303"/>
            <p:cNvSpPr>
              <a:spLocks noChangeArrowheads="1"/>
            </p:cNvSpPr>
            <p:nvPr/>
          </p:nvSpPr>
          <p:spPr bwMode="auto">
            <a:xfrm flipH="1">
              <a:off x="1911" y="3006"/>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105" name="Group 304"/>
          <p:cNvGrpSpPr>
            <a:grpSpLocks/>
          </p:cNvGrpSpPr>
          <p:nvPr/>
        </p:nvGrpSpPr>
        <p:grpSpPr bwMode="auto">
          <a:xfrm>
            <a:off x="5229225" y="4254500"/>
            <a:ext cx="481013" cy="755650"/>
            <a:chOff x="1758" y="2669"/>
            <a:chExt cx="303" cy="476"/>
          </a:xfrm>
        </p:grpSpPr>
        <p:sp>
          <p:nvSpPr>
            <p:cNvPr id="39189" name="AutoShape 305"/>
            <p:cNvSpPr>
              <a:spLocks noChangeArrowheads="1"/>
            </p:cNvSpPr>
            <p:nvPr/>
          </p:nvSpPr>
          <p:spPr bwMode="auto">
            <a:xfrm flipH="1" flipV="1">
              <a:off x="1782"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90" name="AutoShape 306"/>
            <p:cNvSpPr>
              <a:spLocks noChangeArrowheads="1"/>
            </p:cNvSpPr>
            <p:nvPr/>
          </p:nvSpPr>
          <p:spPr bwMode="auto">
            <a:xfrm flipH="1">
              <a:off x="1917"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91" name="Line 307"/>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92" name="Line 308"/>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93" name="Line 309"/>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94" name="Line 310"/>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95" name="Line 311"/>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96" name="Line 312"/>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97" name="Line 313"/>
            <p:cNvSpPr>
              <a:spLocks noChangeShapeType="1"/>
            </p:cNvSpPr>
            <p:nvPr/>
          </p:nvSpPr>
          <p:spPr bwMode="auto">
            <a:xfrm flipV="1">
              <a:off x="1758" y="2808"/>
              <a:ext cx="0" cy="144"/>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98" name="Line 314"/>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99" name="Oval 315"/>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00" name="Line 316"/>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01" name="Line 317"/>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202" name="AutoShape 318"/>
            <p:cNvSpPr>
              <a:spLocks noChangeArrowheads="1"/>
            </p:cNvSpPr>
            <p:nvPr/>
          </p:nvSpPr>
          <p:spPr bwMode="auto">
            <a:xfrm flipH="1" flipV="1">
              <a:off x="1776"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03" name="AutoShape 319"/>
            <p:cNvSpPr>
              <a:spLocks noChangeArrowheads="1"/>
            </p:cNvSpPr>
            <p:nvPr/>
          </p:nvSpPr>
          <p:spPr bwMode="auto">
            <a:xfrm flipH="1">
              <a:off x="1911"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106" name="Group 320"/>
          <p:cNvGrpSpPr>
            <a:grpSpLocks/>
          </p:cNvGrpSpPr>
          <p:nvPr/>
        </p:nvGrpSpPr>
        <p:grpSpPr bwMode="auto">
          <a:xfrm>
            <a:off x="5853113" y="4238625"/>
            <a:ext cx="481012" cy="755650"/>
            <a:chOff x="1758" y="2669"/>
            <a:chExt cx="303" cy="476"/>
          </a:xfrm>
        </p:grpSpPr>
        <p:sp>
          <p:nvSpPr>
            <p:cNvPr id="39174" name="AutoShape 321"/>
            <p:cNvSpPr>
              <a:spLocks noChangeArrowheads="1"/>
            </p:cNvSpPr>
            <p:nvPr/>
          </p:nvSpPr>
          <p:spPr bwMode="auto">
            <a:xfrm flipH="1" flipV="1">
              <a:off x="1782"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75" name="AutoShape 322"/>
            <p:cNvSpPr>
              <a:spLocks noChangeArrowheads="1"/>
            </p:cNvSpPr>
            <p:nvPr/>
          </p:nvSpPr>
          <p:spPr bwMode="auto">
            <a:xfrm flipH="1">
              <a:off x="1917"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76" name="Line 323"/>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77" name="Line 324"/>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78" name="Line 325"/>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79" name="Line 326"/>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80" name="Line 327"/>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81" name="Line 328"/>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82" name="Line 329"/>
            <p:cNvSpPr>
              <a:spLocks noChangeShapeType="1"/>
            </p:cNvSpPr>
            <p:nvPr/>
          </p:nvSpPr>
          <p:spPr bwMode="auto">
            <a:xfrm flipV="1">
              <a:off x="1758" y="2808"/>
              <a:ext cx="0" cy="144"/>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83" name="Line 330"/>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84" name="Oval 331"/>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85" name="Line 332"/>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86" name="Line 333"/>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87" name="AutoShape 334"/>
            <p:cNvSpPr>
              <a:spLocks noChangeArrowheads="1"/>
            </p:cNvSpPr>
            <p:nvPr/>
          </p:nvSpPr>
          <p:spPr bwMode="auto">
            <a:xfrm flipH="1" flipV="1">
              <a:off x="1776"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88" name="AutoShape 335"/>
            <p:cNvSpPr>
              <a:spLocks noChangeArrowheads="1"/>
            </p:cNvSpPr>
            <p:nvPr/>
          </p:nvSpPr>
          <p:spPr bwMode="auto">
            <a:xfrm flipH="1">
              <a:off x="1911"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107" name="Group 336"/>
          <p:cNvGrpSpPr>
            <a:grpSpLocks/>
          </p:cNvGrpSpPr>
          <p:nvPr/>
        </p:nvGrpSpPr>
        <p:grpSpPr bwMode="auto">
          <a:xfrm>
            <a:off x="6477000" y="4238625"/>
            <a:ext cx="481013" cy="755650"/>
            <a:chOff x="1758" y="2669"/>
            <a:chExt cx="303" cy="476"/>
          </a:xfrm>
        </p:grpSpPr>
        <p:sp>
          <p:nvSpPr>
            <p:cNvPr id="39159" name="AutoShape 337"/>
            <p:cNvSpPr>
              <a:spLocks noChangeArrowheads="1"/>
            </p:cNvSpPr>
            <p:nvPr/>
          </p:nvSpPr>
          <p:spPr bwMode="auto">
            <a:xfrm flipH="1" flipV="1">
              <a:off x="1782"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60" name="AutoShape 338"/>
            <p:cNvSpPr>
              <a:spLocks noChangeArrowheads="1"/>
            </p:cNvSpPr>
            <p:nvPr/>
          </p:nvSpPr>
          <p:spPr bwMode="auto">
            <a:xfrm flipH="1">
              <a:off x="1917"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61" name="Line 339"/>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62" name="Line 340"/>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63" name="Line 341"/>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64" name="Line 342"/>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65" name="Line 343"/>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66" name="Line 344"/>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67" name="Line 345"/>
            <p:cNvSpPr>
              <a:spLocks noChangeShapeType="1"/>
            </p:cNvSpPr>
            <p:nvPr/>
          </p:nvSpPr>
          <p:spPr bwMode="auto">
            <a:xfrm flipV="1">
              <a:off x="1758" y="2808"/>
              <a:ext cx="0" cy="144"/>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68" name="Line 346"/>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69" name="Oval 347"/>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70" name="Line 348"/>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71" name="Line 349"/>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72" name="AutoShape 350"/>
            <p:cNvSpPr>
              <a:spLocks noChangeArrowheads="1"/>
            </p:cNvSpPr>
            <p:nvPr/>
          </p:nvSpPr>
          <p:spPr bwMode="auto">
            <a:xfrm flipH="1" flipV="1">
              <a:off x="1776"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73" name="AutoShape 351"/>
            <p:cNvSpPr>
              <a:spLocks noChangeArrowheads="1"/>
            </p:cNvSpPr>
            <p:nvPr/>
          </p:nvSpPr>
          <p:spPr bwMode="auto">
            <a:xfrm flipH="1">
              <a:off x="1911"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108" name="Group 352"/>
          <p:cNvGrpSpPr>
            <a:grpSpLocks/>
          </p:cNvGrpSpPr>
          <p:nvPr/>
        </p:nvGrpSpPr>
        <p:grpSpPr bwMode="auto">
          <a:xfrm>
            <a:off x="7072313" y="4254500"/>
            <a:ext cx="481012" cy="755650"/>
            <a:chOff x="1758" y="2669"/>
            <a:chExt cx="303" cy="476"/>
          </a:xfrm>
        </p:grpSpPr>
        <p:sp>
          <p:nvSpPr>
            <p:cNvPr id="39144" name="AutoShape 353"/>
            <p:cNvSpPr>
              <a:spLocks noChangeArrowheads="1"/>
            </p:cNvSpPr>
            <p:nvPr/>
          </p:nvSpPr>
          <p:spPr bwMode="auto">
            <a:xfrm flipH="1" flipV="1">
              <a:off x="1782" y="2750"/>
              <a:ext cx="144" cy="9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45" name="AutoShape 354"/>
            <p:cNvSpPr>
              <a:spLocks noChangeArrowheads="1"/>
            </p:cNvSpPr>
            <p:nvPr/>
          </p:nvSpPr>
          <p:spPr bwMode="auto">
            <a:xfrm flipH="1">
              <a:off x="1917" y="2750"/>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46" name="Line 355"/>
            <p:cNvSpPr>
              <a:spLocks noChangeShapeType="1"/>
            </p:cNvSpPr>
            <p:nvPr/>
          </p:nvSpPr>
          <p:spPr bwMode="auto">
            <a:xfrm flipV="1">
              <a:off x="1989" y="2669"/>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47" name="Line 356"/>
            <p:cNvSpPr>
              <a:spLocks noChangeShapeType="1"/>
            </p:cNvSpPr>
            <p:nvPr/>
          </p:nvSpPr>
          <p:spPr bwMode="auto">
            <a:xfrm flipV="1">
              <a:off x="1854" y="2672"/>
              <a:ext cx="0" cy="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48" name="Line 357"/>
            <p:cNvSpPr>
              <a:spLocks noChangeShapeType="1"/>
            </p:cNvSpPr>
            <p:nvPr/>
          </p:nvSpPr>
          <p:spPr bwMode="auto">
            <a:xfrm>
              <a:off x="1851" y="2672"/>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49" name="Line 358"/>
            <p:cNvSpPr>
              <a:spLocks noChangeShapeType="1"/>
            </p:cNvSpPr>
            <p:nvPr/>
          </p:nvSpPr>
          <p:spPr bwMode="auto">
            <a:xfrm flipV="1">
              <a:off x="1983" y="2843"/>
              <a:ext cx="6" cy="17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50" name="Line 359"/>
            <p:cNvSpPr>
              <a:spLocks noChangeShapeType="1"/>
            </p:cNvSpPr>
            <p:nvPr/>
          </p:nvSpPr>
          <p:spPr bwMode="auto">
            <a:xfrm flipH="1" flipV="1">
              <a:off x="1854" y="2846"/>
              <a:ext cx="0" cy="1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51" name="Line 360"/>
            <p:cNvSpPr>
              <a:spLocks noChangeShapeType="1"/>
            </p:cNvSpPr>
            <p:nvPr/>
          </p:nvSpPr>
          <p:spPr bwMode="auto">
            <a:xfrm>
              <a:off x="1851" y="3138"/>
              <a:ext cx="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52" name="Line 361"/>
            <p:cNvSpPr>
              <a:spLocks noChangeShapeType="1"/>
            </p:cNvSpPr>
            <p:nvPr/>
          </p:nvSpPr>
          <p:spPr bwMode="auto">
            <a:xfrm flipV="1">
              <a:off x="1758" y="2808"/>
              <a:ext cx="0" cy="144"/>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53" name="Line 362"/>
            <p:cNvSpPr>
              <a:spLocks noChangeShapeType="1"/>
            </p:cNvSpPr>
            <p:nvPr/>
          </p:nvSpPr>
          <p:spPr bwMode="auto">
            <a:xfrm>
              <a:off x="1758" y="2802"/>
              <a:ext cx="48" cy="0"/>
            </a:xfrm>
            <a:prstGeom prst="line">
              <a:avLst/>
            </a:prstGeom>
            <a:noFill/>
            <a:ln w="9525">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54" name="Oval 363"/>
            <p:cNvSpPr>
              <a:spLocks noChangeArrowheads="1"/>
            </p:cNvSpPr>
            <p:nvPr/>
          </p:nvSpPr>
          <p:spPr bwMode="auto">
            <a:xfrm>
              <a:off x="1788" y="2786"/>
              <a:ext cx="28" cy="2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55" name="Line 364"/>
            <p:cNvSpPr>
              <a:spLocks noChangeShapeType="1"/>
            </p:cNvSpPr>
            <p:nvPr/>
          </p:nvSpPr>
          <p:spPr bwMode="auto">
            <a:xfrm flipV="1">
              <a:off x="1849" y="3070"/>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56" name="Line 365"/>
            <p:cNvSpPr>
              <a:spLocks noChangeShapeType="1"/>
            </p:cNvSpPr>
            <p:nvPr/>
          </p:nvSpPr>
          <p:spPr bwMode="auto">
            <a:xfrm flipV="1">
              <a:off x="1987" y="3064"/>
              <a:ext cx="0" cy="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57" name="AutoShape 366"/>
            <p:cNvSpPr>
              <a:spLocks noChangeArrowheads="1"/>
            </p:cNvSpPr>
            <p:nvPr/>
          </p:nvSpPr>
          <p:spPr bwMode="auto">
            <a:xfrm flipH="1" flipV="1">
              <a:off x="1776"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58" name="AutoShape 367"/>
            <p:cNvSpPr>
              <a:spLocks noChangeArrowheads="1"/>
            </p:cNvSpPr>
            <p:nvPr/>
          </p:nvSpPr>
          <p:spPr bwMode="auto">
            <a:xfrm flipH="1">
              <a:off x="1911" y="3006"/>
              <a:ext cx="144" cy="96"/>
            </a:xfrm>
            <a:prstGeom prst="triangle">
              <a:avLst>
                <a:gd name="adj"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109" name="Line 368"/>
          <p:cNvSpPr>
            <a:spLocks noChangeShapeType="1"/>
          </p:cNvSpPr>
          <p:nvPr/>
        </p:nvSpPr>
        <p:spPr bwMode="auto">
          <a:xfrm flipV="1">
            <a:off x="3324225" y="4876800"/>
            <a:ext cx="0" cy="2286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0" name="Line 369"/>
          <p:cNvSpPr>
            <a:spLocks noChangeShapeType="1"/>
          </p:cNvSpPr>
          <p:nvPr/>
        </p:nvSpPr>
        <p:spPr bwMode="auto">
          <a:xfrm>
            <a:off x="3238500" y="4876800"/>
            <a:ext cx="762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1" name="Line 370"/>
          <p:cNvSpPr>
            <a:spLocks noChangeShapeType="1"/>
          </p:cNvSpPr>
          <p:nvPr/>
        </p:nvSpPr>
        <p:spPr bwMode="auto">
          <a:xfrm flipV="1">
            <a:off x="3905250" y="4848225"/>
            <a:ext cx="0" cy="2286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2" name="Line 371"/>
          <p:cNvSpPr>
            <a:spLocks noChangeShapeType="1"/>
          </p:cNvSpPr>
          <p:nvPr/>
        </p:nvSpPr>
        <p:spPr bwMode="auto">
          <a:xfrm>
            <a:off x="3819525" y="4848225"/>
            <a:ext cx="762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3" name="Line 372"/>
          <p:cNvSpPr>
            <a:spLocks noChangeShapeType="1"/>
          </p:cNvSpPr>
          <p:nvPr/>
        </p:nvSpPr>
        <p:spPr bwMode="auto">
          <a:xfrm flipV="1">
            <a:off x="4505325" y="4857750"/>
            <a:ext cx="0" cy="2286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4" name="Line 373"/>
          <p:cNvSpPr>
            <a:spLocks noChangeShapeType="1"/>
          </p:cNvSpPr>
          <p:nvPr/>
        </p:nvSpPr>
        <p:spPr bwMode="auto">
          <a:xfrm>
            <a:off x="4419600" y="4857750"/>
            <a:ext cx="762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5" name="Line 374"/>
          <p:cNvSpPr>
            <a:spLocks noChangeShapeType="1"/>
          </p:cNvSpPr>
          <p:nvPr/>
        </p:nvSpPr>
        <p:spPr bwMode="auto">
          <a:xfrm flipV="1">
            <a:off x="5724525" y="48672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6" name="Line 375"/>
          <p:cNvSpPr>
            <a:spLocks noChangeShapeType="1"/>
          </p:cNvSpPr>
          <p:nvPr/>
        </p:nvSpPr>
        <p:spPr bwMode="auto">
          <a:xfrm>
            <a:off x="5638800" y="48672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7" name="Line 376"/>
          <p:cNvSpPr>
            <a:spLocks noChangeShapeType="1"/>
          </p:cNvSpPr>
          <p:nvPr/>
        </p:nvSpPr>
        <p:spPr bwMode="auto">
          <a:xfrm flipV="1">
            <a:off x="6353175" y="485775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8" name="Line 377"/>
          <p:cNvSpPr>
            <a:spLocks noChangeShapeType="1"/>
          </p:cNvSpPr>
          <p:nvPr/>
        </p:nvSpPr>
        <p:spPr bwMode="auto">
          <a:xfrm>
            <a:off x="6267450" y="485775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19" name="Line 378"/>
          <p:cNvSpPr>
            <a:spLocks noChangeShapeType="1"/>
          </p:cNvSpPr>
          <p:nvPr/>
        </p:nvSpPr>
        <p:spPr bwMode="auto">
          <a:xfrm flipV="1">
            <a:off x="7000875" y="485775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0" name="Line 379"/>
          <p:cNvSpPr>
            <a:spLocks noChangeShapeType="1"/>
          </p:cNvSpPr>
          <p:nvPr/>
        </p:nvSpPr>
        <p:spPr bwMode="auto">
          <a:xfrm>
            <a:off x="6915150" y="485775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1" name="Line 380"/>
          <p:cNvSpPr>
            <a:spLocks noChangeShapeType="1"/>
          </p:cNvSpPr>
          <p:nvPr/>
        </p:nvSpPr>
        <p:spPr bwMode="auto">
          <a:xfrm flipV="1">
            <a:off x="7572375" y="485775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2" name="Line 381"/>
          <p:cNvSpPr>
            <a:spLocks noChangeShapeType="1"/>
          </p:cNvSpPr>
          <p:nvPr/>
        </p:nvSpPr>
        <p:spPr bwMode="auto">
          <a:xfrm>
            <a:off x="7486650" y="485775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3" name="Line 382"/>
          <p:cNvSpPr>
            <a:spLocks noChangeShapeType="1"/>
          </p:cNvSpPr>
          <p:nvPr/>
        </p:nvSpPr>
        <p:spPr bwMode="auto">
          <a:xfrm flipV="1">
            <a:off x="5153025" y="4867275"/>
            <a:ext cx="0" cy="22860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4" name="Line 383"/>
          <p:cNvSpPr>
            <a:spLocks noChangeShapeType="1"/>
          </p:cNvSpPr>
          <p:nvPr/>
        </p:nvSpPr>
        <p:spPr bwMode="auto">
          <a:xfrm>
            <a:off x="5067300" y="4867275"/>
            <a:ext cx="762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5" name="Line 384"/>
          <p:cNvSpPr>
            <a:spLocks noChangeShapeType="1"/>
          </p:cNvSpPr>
          <p:nvPr/>
        </p:nvSpPr>
        <p:spPr bwMode="auto">
          <a:xfrm>
            <a:off x="4610100" y="5095875"/>
            <a:ext cx="533400" cy="0"/>
          </a:xfrm>
          <a:prstGeom prst="line">
            <a:avLst/>
          </a:prstGeom>
          <a:noFill/>
          <a:ln w="95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6" name="Line 385"/>
          <p:cNvSpPr>
            <a:spLocks noChangeShapeType="1"/>
          </p:cNvSpPr>
          <p:nvPr/>
        </p:nvSpPr>
        <p:spPr bwMode="auto">
          <a:xfrm>
            <a:off x="7038975" y="5095875"/>
            <a:ext cx="533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7" name="Line 386"/>
          <p:cNvSpPr>
            <a:spLocks noChangeShapeType="1"/>
          </p:cNvSpPr>
          <p:nvPr/>
        </p:nvSpPr>
        <p:spPr bwMode="auto">
          <a:xfrm flipV="1">
            <a:off x="3324225" y="445770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8" name="Line 387"/>
          <p:cNvSpPr>
            <a:spLocks noChangeShapeType="1"/>
          </p:cNvSpPr>
          <p:nvPr/>
        </p:nvSpPr>
        <p:spPr bwMode="auto">
          <a:xfrm>
            <a:off x="3248025" y="44481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29" name="Line 388"/>
          <p:cNvSpPr>
            <a:spLocks noChangeShapeType="1"/>
          </p:cNvSpPr>
          <p:nvPr/>
        </p:nvSpPr>
        <p:spPr bwMode="auto">
          <a:xfrm flipV="1">
            <a:off x="3933825" y="445770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0" name="Line 389"/>
          <p:cNvSpPr>
            <a:spLocks noChangeShapeType="1"/>
          </p:cNvSpPr>
          <p:nvPr/>
        </p:nvSpPr>
        <p:spPr bwMode="auto">
          <a:xfrm>
            <a:off x="3857625" y="44481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1" name="Line 390"/>
          <p:cNvSpPr>
            <a:spLocks noChangeShapeType="1"/>
          </p:cNvSpPr>
          <p:nvPr/>
        </p:nvSpPr>
        <p:spPr bwMode="auto">
          <a:xfrm flipV="1">
            <a:off x="4533900" y="445770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2" name="Line 391"/>
          <p:cNvSpPr>
            <a:spLocks noChangeShapeType="1"/>
          </p:cNvSpPr>
          <p:nvPr/>
        </p:nvSpPr>
        <p:spPr bwMode="auto">
          <a:xfrm>
            <a:off x="4457700" y="44481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3" name="Line 392"/>
          <p:cNvSpPr>
            <a:spLocks noChangeShapeType="1"/>
          </p:cNvSpPr>
          <p:nvPr/>
        </p:nvSpPr>
        <p:spPr bwMode="auto">
          <a:xfrm flipV="1">
            <a:off x="5143500" y="446722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4" name="Line 393"/>
          <p:cNvSpPr>
            <a:spLocks noChangeShapeType="1"/>
          </p:cNvSpPr>
          <p:nvPr/>
        </p:nvSpPr>
        <p:spPr bwMode="auto">
          <a:xfrm>
            <a:off x="5067300" y="445770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5" name="Line 394"/>
          <p:cNvSpPr>
            <a:spLocks noChangeShapeType="1"/>
          </p:cNvSpPr>
          <p:nvPr/>
        </p:nvSpPr>
        <p:spPr bwMode="auto">
          <a:xfrm flipV="1">
            <a:off x="5743575" y="4457700"/>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6" name="Line 395"/>
          <p:cNvSpPr>
            <a:spLocks noChangeShapeType="1"/>
          </p:cNvSpPr>
          <p:nvPr/>
        </p:nvSpPr>
        <p:spPr bwMode="auto">
          <a:xfrm>
            <a:off x="5667375" y="4448175"/>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7" name="Line 396"/>
          <p:cNvSpPr>
            <a:spLocks noChangeShapeType="1"/>
          </p:cNvSpPr>
          <p:nvPr/>
        </p:nvSpPr>
        <p:spPr bwMode="auto">
          <a:xfrm flipV="1">
            <a:off x="6362700" y="44481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8" name="Line 397"/>
          <p:cNvSpPr>
            <a:spLocks noChangeShapeType="1"/>
          </p:cNvSpPr>
          <p:nvPr/>
        </p:nvSpPr>
        <p:spPr bwMode="auto">
          <a:xfrm>
            <a:off x="6286500" y="443865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39" name="Line 398"/>
          <p:cNvSpPr>
            <a:spLocks noChangeShapeType="1"/>
          </p:cNvSpPr>
          <p:nvPr/>
        </p:nvSpPr>
        <p:spPr bwMode="auto">
          <a:xfrm flipV="1">
            <a:off x="6991350" y="444817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40" name="Line 399"/>
          <p:cNvSpPr>
            <a:spLocks noChangeShapeType="1"/>
          </p:cNvSpPr>
          <p:nvPr/>
        </p:nvSpPr>
        <p:spPr bwMode="auto">
          <a:xfrm>
            <a:off x="6915150" y="443865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41" name="Line 400"/>
          <p:cNvSpPr>
            <a:spLocks noChangeShapeType="1"/>
          </p:cNvSpPr>
          <p:nvPr/>
        </p:nvSpPr>
        <p:spPr bwMode="auto">
          <a:xfrm flipV="1">
            <a:off x="7591425" y="4467225"/>
            <a:ext cx="0" cy="2286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42" name="Line 401"/>
          <p:cNvSpPr>
            <a:spLocks noChangeShapeType="1"/>
          </p:cNvSpPr>
          <p:nvPr/>
        </p:nvSpPr>
        <p:spPr bwMode="auto">
          <a:xfrm>
            <a:off x="7515225" y="4457700"/>
            <a:ext cx="762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143" name="Line 402"/>
          <p:cNvSpPr>
            <a:spLocks noChangeShapeType="1"/>
          </p:cNvSpPr>
          <p:nvPr/>
        </p:nvSpPr>
        <p:spPr bwMode="auto">
          <a:xfrm>
            <a:off x="7067550" y="4686300"/>
            <a:ext cx="533400" cy="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Building Memory in Hierarchy</a:t>
            </a:r>
          </a:p>
        </p:txBody>
      </p:sp>
      <p:sp>
        <p:nvSpPr>
          <p:cNvPr id="39939" name="Rectangle 3"/>
          <p:cNvSpPr>
            <a:spLocks noGrp="1" noChangeArrowheads="1"/>
          </p:cNvSpPr>
          <p:nvPr>
            <p:ph type="body" idx="1"/>
          </p:nvPr>
        </p:nvSpPr>
        <p:spPr>
          <a:xfrm>
            <a:off x="398463" y="1052513"/>
            <a:ext cx="8347075" cy="517525"/>
          </a:xfrm>
        </p:spPr>
        <p:txBody>
          <a:bodyPr/>
          <a:lstStyle/>
          <a:p>
            <a:pPr eaLnBrk="1" hangingPunct="1">
              <a:lnSpc>
                <a:spcPct val="80000"/>
              </a:lnSpc>
            </a:pPr>
            <a:r>
              <a:rPr lang="en-US" sz="2800" smtClean="0"/>
              <a:t>Design a 1Mx8 using 1Mx4 memory chips</a:t>
            </a:r>
          </a:p>
        </p:txBody>
      </p:sp>
      <p:grpSp>
        <p:nvGrpSpPr>
          <p:cNvPr id="190550" name="Group 86"/>
          <p:cNvGrpSpPr>
            <a:grpSpLocks/>
          </p:cNvGrpSpPr>
          <p:nvPr/>
        </p:nvGrpSpPr>
        <p:grpSpPr bwMode="auto">
          <a:xfrm>
            <a:off x="3040063" y="4038600"/>
            <a:ext cx="3284537" cy="2057400"/>
            <a:chOff x="1579" y="2832"/>
            <a:chExt cx="2069" cy="1296"/>
          </a:xfrm>
        </p:grpSpPr>
        <p:sp>
          <p:nvSpPr>
            <p:cNvPr id="39987" name="Line 7"/>
            <p:cNvSpPr>
              <a:spLocks noChangeShapeType="1"/>
            </p:cNvSpPr>
            <p:nvPr/>
          </p:nvSpPr>
          <p:spPr bwMode="auto">
            <a:xfrm>
              <a:off x="3115" y="3015"/>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8" name="Line 8"/>
            <p:cNvSpPr>
              <a:spLocks noChangeShapeType="1"/>
            </p:cNvSpPr>
            <p:nvPr/>
          </p:nvSpPr>
          <p:spPr bwMode="auto">
            <a:xfrm>
              <a:off x="3115" y="3312"/>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9" name="Line 9"/>
            <p:cNvSpPr>
              <a:spLocks noChangeShapeType="1"/>
            </p:cNvSpPr>
            <p:nvPr/>
          </p:nvSpPr>
          <p:spPr bwMode="auto">
            <a:xfrm>
              <a:off x="3115" y="3600"/>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0" name="Line 10"/>
            <p:cNvSpPr>
              <a:spLocks noChangeShapeType="1"/>
            </p:cNvSpPr>
            <p:nvPr/>
          </p:nvSpPr>
          <p:spPr bwMode="auto">
            <a:xfrm>
              <a:off x="3115" y="3888"/>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1" name="Text Box 11"/>
            <p:cNvSpPr txBox="1">
              <a:spLocks noChangeArrowheads="1"/>
            </p:cNvSpPr>
            <p:nvPr/>
          </p:nvSpPr>
          <p:spPr bwMode="auto">
            <a:xfrm>
              <a:off x="3345" y="2880"/>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D3</a:t>
              </a:r>
            </a:p>
          </p:txBody>
        </p:sp>
        <p:sp>
          <p:nvSpPr>
            <p:cNvPr id="39992" name="Text Box 12"/>
            <p:cNvSpPr txBox="1">
              <a:spLocks noChangeArrowheads="1"/>
            </p:cNvSpPr>
            <p:nvPr/>
          </p:nvSpPr>
          <p:spPr bwMode="auto">
            <a:xfrm>
              <a:off x="3355" y="3177"/>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D2</a:t>
              </a:r>
            </a:p>
          </p:txBody>
        </p:sp>
        <p:sp>
          <p:nvSpPr>
            <p:cNvPr id="39993" name="Text Box 13"/>
            <p:cNvSpPr txBox="1">
              <a:spLocks noChangeArrowheads="1"/>
            </p:cNvSpPr>
            <p:nvPr/>
          </p:nvSpPr>
          <p:spPr bwMode="auto">
            <a:xfrm>
              <a:off x="3355" y="3465"/>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D1</a:t>
              </a:r>
            </a:p>
          </p:txBody>
        </p:sp>
        <p:sp>
          <p:nvSpPr>
            <p:cNvPr id="39994" name="Text Box 14"/>
            <p:cNvSpPr txBox="1">
              <a:spLocks noChangeArrowheads="1"/>
            </p:cNvSpPr>
            <p:nvPr/>
          </p:nvSpPr>
          <p:spPr bwMode="auto">
            <a:xfrm>
              <a:off x="3355" y="3753"/>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D0</a:t>
              </a:r>
            </a:p>
          </p:txBody>
        </p:sp>
        <p:sp>
          <p:nvSpPr>
            <p:cNvPr id="39995" name="Line 15"/>
            <p:cNvSpPr>
              <a:spLocks noChangeShapeType="1"/>
            </p:cNvSpPr>
            <p:nvPr/>
          </p:nvSpPr>
          <p:spPr bwMode="auto">
            <a:xfrm>
              <a:off x="1915" y="2976"/>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6" name="Line 16"/>
            <p:cNvSpPr>
              <a:spLocks noChangeShapeType="1"/>
            </p:cNvSpPr>
            <p:nvPr/>
          </p:nvSpPr>
          <p:spPr bwMode="auto">
            <a:xfrm>
              <a:off x="1915" y="3120"/>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7" name="Line 17"/>
            <p:cNvSpPr>
              <a:spLocks noChangeShapeType="1"/>
            </p:cNvSpPr>
            <p:nvPr/>
          </p:nvSpPr>
          <p:spPr bwMode="auto">
            <a:xfrm>
              <a:off x="1915" y="3264"/>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8" name="Line 18"/>
            <p:cNvSpPr>
              <a:spLocks noChangeShapeType="1"/>
            </p:cNvSpPr>
            <p:nvPr/>
          </p:nvSpPr>
          <p:spPr bwMode="auto">
            <a:xfrm>
              <a:off x="1915" y="3936"/>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9" name="Oval 19"/>
            <p:cNvSpPr>
              <a:spLocks noChangeArrowheads="1"/>
            </p:cNvSpPr>
            <p:nvPr/>
          </p:nvSpPr>
          <p:spPr bwMode="auto">
            <a:xfrm>
              <a:off x="2011" y="3504"/>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0" name="Oval 20"/>
            <p:cNvSpPr>
              <a:spLocks noChangeArrowheads="1"/>
            </p:cNvSpPr>
            <p:nvPr/>
          </p:nvSpPr>
          <p:spPr bwMode="auto">
            <a:xfrm>
              <a:off x="2011" y="3600"/>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1" name="Oval 21"/>
            <p:cNvSpPr>
              <a:spLocks noChangeArrowheads="1"/>
            </p:cNvSpPr>
            <p:nvPr/>
          </p:nvSpPr>
          <p:spPr bwMode="auto">
            <a:xfrm>
              <a:off x="2011" y="3696"/>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2" name="Oval 22"/>
            <p:cNvSpPr>
              <a:spLocks noChangeArrowheads="1"/>
            </p:cNvSpPr>
            <p:nvPr/>
          </p:nvSpPr>
          <p:spPr bwMode="auto">
            <a:xfrm>
              <a:off x="2011" y="3792"/>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3" name="Oval 23"/>
            <p:cNvSpPr>
              <a:spLocks noChangeArrowheads="1"/>
            </p:cNvSpPr>
            <p:nvPr/>
          </p:nvSpPr>
          <p:spPr bwMode="auto">
            <a:xfrm>
              <a:off x="2011" y="3408"/>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04" name="Text Box 24"/>
            <p:cNvSpPr txBox="1">
              <a:spLocks noChangeArrowheads="1"/>
            </p:cNvSpPr>
            <p:nvPr/>
          </p:nvSpPr>
          <p:spPr bwMode="auto">
            <a:xfrm>
              <a:off x="1579" y="2832"/>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A19</a:t>
              </a:r>
            </a:p>
          </p:txBody>
        </p:sp>
        <p:sp>
          <p:nvSpPr>
            <p:cNvPr id="40005" name="Text Box 25"/>
            <p:cNvSpPr txBox="1">
              <a:spLocks noChangeArrowheads="1"/>
            </p:cNvSpPr>
            <p:nvPr/>
          </p:nvSpPr>
          <p:spPr bwMode="auto">
            <a:xfrm>
              <a:off x="1579" y="2985"/>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A18</a:t>
              </a:r>
            </a:p>
          </p:txBody>
        </p:sp>
        <p:sp>
          <p:nvSpPr>
            <p:cNvPr id="40006" name="Text Box 26"/>
            <p:cNvSpPr txBox="1">
              <a:spLocks noChangeArrowheads="1"/>
            </p:cNvSpPr>
            <p:nvPr/>
          </p:nvSpPr>
          <p:spPr bwMode="auto">
            <a:xfrm>
              <a:off x="1579" y="3129"/>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A17</a:t>
              </a:r>
            </a:p>
          </p:txBody>
        </p:sp>
        <p:sp>
          <p:nvSpPr>
            <p:cNvPr id="40007" name="Text Box 27"/>
            <p:cNvSpPr txBox="1">
              <a:spLocks noChangeArrowheads="1"/>
            </p:cNvSpPr>
            <p:nvPr/>
          </p:nvSpPr>
          <p:spPr bwMode="auto">
            <a:xfrm>
              <a:off x="1579" y="3792"/>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grpSp>
          <p:nvGrpSpPr>
            <p:cNvPr id="40008" name="Group 57"/>
            <p:cNvGrpSpPr>
              <a:grpSpLocks/>
            </p:cNvGrpSpPr>
            <p:nvPr/>
          </p:nvGrpSpPr>
          <p:grpSpPr bwMode="auto">
            <a:xfrm>
              <a:off x="2155" y="2880"/>
              <a:ext cx="960" cy="1248"/>
              <a:chOff x="2155" y="2880"/>
              <a:chExt cx="960" cy="1248"/>
            </a:xfrm>
          </p:grpSpPr>
          <p:sp>
            <p:nvSpPr>
              <p:cNvPr id="190468" name="Rectangle 4"/>
              <p:cNvSpPr>
                <a:spLocks noChangeArrowheads="1"/>
              </p:cNvSpPr>
              <p:nvPr/>
            </p:nvSpPr>
            <p:spPr bwMode="auto">
              <a:xfrm>
                <a:off x="2155" y="2880"/>
                <a:ext cx="960" cy="1152"/>
              </a:xfrm>
              <a:prstGeom prst="rect">
                <a:avLst/>
              </a:prstGeom>
              <a:solidFill>
                <a:srgbClr val="FFCC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effectLst>
                      <a:outerShdw blurRad="38100" dist="38100" dir="2700000" algn="tl">
                        <a:srgbClr val="FFFFFF"/>
                      </a:outerShdw>
                    </a:effectLst>
                    <a:latin typeface="Tahoma" pitchFamily="34" charset="0"/>
                  </a:rPr>
                  <a:t>1Mx4</a:t>
                </a:r>
              </a:p>
            </p:txBody>
          </p:sp>
          <p:sp>
            <p:nvSpPr>
              <p:cNvPr id="40010" name="Line 51"/>
              <p:cNvSpPr>
                <a:spLocks noChangeShapeType="1"/>
              </p:cNvSpPr>
              <p:nvPr/>
            </p:nvSpPr>
            <p:spPr bwMode="auto">
              <a:xfrm>
                <a:off x="2448" y="4032"/>
                <a:ext cx="0" cy="9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1" name="Line 52"/>
              <p:cNvSpPr>
                <a:spLocks noChangeShapeType="1"/>
              </p:cNvSpPr>
              <p:nvPr/>
            </p:nvSpPr>
            <p:spPr bwMode="auto">
              <a:xfrm>
                <a:off x="2832" y="4032"/>
                <a:ext cx="0" cy="9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012" name="Text Box 53"/>
              <p:cNvSpPr txBox="1">
                <a:spLocks noChangeArrowheads="1"/>
              </p:cNvSpPr>
              <p:nvPr/>
            </p:nvSpPr>
            <p:spPr bwMode="auto">
              <a:xfrm>
                <a:off x="2665" y="3868"/>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R/W</a:t>
                </a:r>
              </a:p>
            </p:txBody>
          </p:sp>
          <p:sp>
            <p:nvSpPr>
              <p:cNvPr id="40013" name="Text Box 54"/>
              <p:cNvSpPr txBox="1">
                <a:spLocks noChangeArrowheads="1"/>
              </p:cNvSpPr>
              <p:nvPr/>
            </p:nvSpPr>
            <p:spPr bwMode="auto">
              <a:xfrm>
                <a:off x="2304" y="3874"/>
                <a:ext cx="2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CS</a:t>
                </a:r>
              </a:p>
            </p:txBody>
          </p:sp>
          <p:sp>
            <p:nvSpPr>
              <p:cNvPr id="40014" name="Line 56"/>
              <p:cNvSpPr>
                <a:spLocks noChangeShapeType="1"/>
              </p:cNvSpPr>
              <p:nvPr/>
            </p:nvSpPr>
            <p:spPr bwMode="auto">
              <a:xfrm>
                <a:off x="2688" y="3906"/>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90552" name="Line 88"/>
          <p:cNvSpPr>
            <a:spLocks noChangeShapeType="1"/>
          </p:cNvSpPr>
          <p:nvPr/>
        </p:nvSpPr>
        <p:spPr bwMode="auto">
          <a:xfrm flipV="1">
            <a:off x="2514600" y="1828800"/>
            <a:ext cx="0" cy="2438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55" name="Line 91"/>
          <p:cNvSpPr>
            <a:spLocks noChangeShapeType="1"/>
          </p:cNvSpPr>
          <p:nvPr/>
        </p:nvSpPr>
        <p:spPr bwMode="auto">
          <a:xfrm flipV="1">
            <a:off x="2667000" y="2057400"/>
            <a:ext cx="0" cy="2438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59" name="Line 95"/>
          <p:cNvSpPr>
            <a:spLocks noChangeShapeType="1"/>
          </p:cNvSpPr>
          <p:nvPr/>
        </p:nvSpPr>
        <p:spPr bwMode="auto">
          <a:xfrm flipV="1">
            <a:off x="2819400" y="2286000"/>
            <a:ext cx="0" cy="2438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0562" name="Line 98"/>
          <p:cNvSpPr>
            <a:spLocks noChangeShapeType="1"/>
          </p:cNvSpPr>
          <p:nvPr/>
        </p:nvSpPr>
        <p:spPr bwMode="auto">
          <a:xfrm flipV="1">
            <a:off x="3048000" y="3352800"/>
            <a:ext cx="0" cy="2438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90565" name="Group 101"/>
          <p:cNvGrpSpPr>
            <a:grpSpLocks/>
          </p:cNvGrpSpPr>
          <p:nvPr/>
        </p:nvGrpSpPr>
        <p:grpSpPr bwMode="auto">
          <a:xfrm>
            <a:off x="1828800" y="1676400"/>
            <a:ext cx="4495800" cy="4267200"/>
            <a:chOff x="816" y="1344"/>
            <a:chExt cx="2832" cy="2688"/>
          </a:xfrm>
        </p:grpSpPr>
        <p:sp>
          <p:nvSpPr>
            <p:cNvPr id="39951" name="Line 58"/>
            <p:cNvSpPr>
              <a:spLocks noChangeShapeType="1"/>
            </p:cNvSpPr>
            <p:nvPr/>
          </p:nvSpPr>
          <p:spPr bwMode="auto">
            <a:xfrm>
              <a:off x="3115" y="1479"/>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Line 59"/>
            <p:cNvSpPr>
              <a:spLocks noChangeShapeType="1"/>
            </p:cNvSpPr>
            <p:nvPr/>
          </p:nvSpPr>
          <p:spPr bwMode="auto">
            <a:xfrm>
              <a:off x="3115" y="1776"/>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3" name="Line 60"/>
            <p:cNvSpPr>
              <a:spLocks noChangeShapeType="1"/>
            </p:cNvSpPr>
            <p:nvPr/>
          </p:nvSpPr>
          <p:spPr bwMode="auto">
            <a:xfrm>
              <a:off x="3115" y="2064"/>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4" name="Line 61"/>
            <p:cNvSpPr>
              <a:spLocks noChangeShapeType="1"/>
            </p:cNvSpPr>
            <p:nvPr/>
          </p:nvSpPr>
          <p:spPr bwMode="auto">
            <a:xfrm>
              <a:off x="3115" y="2352"/>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Text Box 62"/>
            <p:cNvSpPr txBox="1">
              <a:spLocks noChangeArrowheads="1"/>
            </p:cNvSpPr>
            <p:nvPr/>
          </p:nvSpPr>
          <p:spPr bwMode="auto">
            <a:xfrm>
              <a:off x="3345" y="1344"/>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D7</a:t>
              </a:r>
            </a:p>
          </p:txBody>
        </p:sp>
        <p:sp>
          <p:nvSpPr>
            <p:cNvPr id="39956" name="Text Box 63"/>
            <p:cNvSpPr txBox="1">
              <a:spLocks noChangeArrowheads="1"/>
            </p:cNvSpPr>
            <p:nvPr/>
          </p:nvSpPr>
          <p:spPr bwMode="auto">
            <a:xfrm>
              <a:off x="3355" y="1641"/>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D6</a:t>
              </a:r>
            </a:p>
          </p:txBody>
        </p:sp>
        <p:sp>
          <p:nvSpPr>
            <p:cNvPr id="39957" name="Text Box 64"/>
            <p:cNvSpPr txBox="1">
              <a:spLocks noChangeArrowheads="1"/>
            </p:cNvSpPr>
            <p:nvPr/>
          </p:nvSpPr>
          <p:spPr bwMode="auto">
            <a:xfrm>
              <a:off x="3355" y="1929"/>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D5</a:t>
              </a:r>
            </a:p>
          </p:txBody>
        </p:sp>
        <p:sp>
          <p:nvSpPr>
            <p:cNvPr id="39958" name="Text Box 65"/>
            <p:cNvSpPr txBox="1">
              <a:spLocks noChangeArrowheads="1"/>
            </p:cNvSpPr>
            <p:nvPr/>
          </p:nvSpPr>
          <p:spPr bwMode="auto">
            <a:xfrm>
              <a:off x="3355" y="2217"/>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D4</a:t>
              </a:r>
            </a:p>
          </p:txBody>
        </p:sp>
        <p:sp>
          <p:nvSpPr>
            <p:cNvPr id="39959" name="Line 66"/>
            <p:cNvSpPr>
              <a:spLocks noChangeShapeType="1"/>
            </p:cNvSpPr>
            <p:nvPr/>
          </p:nvSpPr>
          <p:spPr bwMode="auto">
            <a:xfrm>
              <a:off x="1915" y="1440"/>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0" name="Line 67"/>
            <p:cNvSpPr>
              <a:spLocks noChangeShapeType="1"/>
            </p:cNvSpPr>
            <p:nvPr/>
          </p:nvSpPr>
          <p:spPr bwMode="auto">
            <a:xfrm>
              <a:off x="1915" y="1584"/>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1" name="Line 68"/>
            <p:cNvSpPr>
              <a:spLocks noChangeShapeType="1"/>
            </p:cNvSpPr>
            <p:nvPr/>
          </p:nvSpPr>
          <p:spPr bwMode="auto">
            <a:xfrm>
              <a:off x="1915" y="1728"/>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2" name="Line 69"/>
            <p:cNvSpPr>
              <a:spLocks noChangeShapeType="1"/>
            </p:cNvSpPr>
            <p:nvPr/>
          </p:nvSpPr>
          <p:spPr bwMode="auto">
            <a:xfrm>
              <a:off x="1915" y="2400"/>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3" name="Oval 70"/>
            <p:cNvSpPr>
              <a:spLocks noChangeArrowheads="1"/>
            </p:cNvSpPr>
            <p:nvPr/>
          </p:nvSpPr>
          <p:spPr bwMode="auto">
            <a:xfrm>
              <a:off x="2011" y="1968"/>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4" name="Oval 71"/>
            <p:cNvSpPr>
              <a:spLocks noChangeArrowheads="1"/>
            </p:cNvSpPr>
            <p:nvPr/>
          </p:nvSpPr>
          <p:spPr bwMode="auto">
            <a:xfrm>
              <a:off x="2011" y="2064"/>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5" name="Oval 72"/>
            <p:cNvSpPr>
              <a:spLocks noChangeArrowheads="1"/>
            </p:cNvSpPr>
            <p:nvPr/>
          </p:nvSpPr>
          <p:spPr bwMode="auto">
            <a:xfrm>
              <a:off x="2011" y="2160"/>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6" name="Oval 73"/>
            <p:cNvSpPr>
              <a:spLocks noChangeArrowheads="1"/>
            </p:cNvSpPr>
            <p:nvPr/>
          </p:nvSpPr>
          <p:spPr bwMode="auto">
            <a:xfrm>
              <a:off x="2011" y="2256"/>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7" name="Oval 74"/>
            <p:cNvSpPr>
              <a:spLocks noChangeArrowheads="1"/>
            </p:cNvSpPr>
            <p:nvPr/>
          </p:nvSpPr>
          <p:spPr bwMode="auto">
            <a:xfrm>
              <a:off x="2011" y="1872"/>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8" name="Text Box 75"/>
            <p:cNvSpPr txBox="1">
              <a:spLocks noChangeArrowheads="1"/>
            </p:cNvSpPr>
            <p:nvPr/>
          </p:nvSpPr>
          <p:spPr bwMode="auto">
            <a:xfrm>
              <a:off x="816" y="2841"/>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A19</a:t>
              </a:r>
            </a:p>
          </p:txBody>
        </p:sp>
        <p:sp>
          <p:nvSpPr>
            <p:cNvPr id="39969" name="Text Box 76"/>
            <p:cNvSpPr txBox="1">
              <a:spLocks noChangeArrowheads="1"/>
            </p:cNvSpPr>
            <p:nvPr/>
          </p:nvSpPr>
          <p:spPr bwMode="auto">
            <a:xfrm>
              <a:off x="816" y="2976"/>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A18</a:t>
              </a:r>
            </a:p>
          </p:txBody>
        </p:sp>
        <p:grpSp>
          <p:nvGrpSpPr>
            <p:cNvPr id="39970" name="Group 79"/>
            <p:cNvGrpSpPr>
              <a:grpSpLocks/>
            </p:cNvGrpSpPr>
            <p:nvPr/>
          </p:nvGrpSpPr>
          <p:grpSpPr bwMode="auto">
            <a:xfrm>
              <a:off x="2155" y="1344"/>
              <a:ext cx="960" cy="1248"/>
              <a:chOff x="2155" y="2880"/>
              <a:chExt cx="960" cy="1248"/>
            </a:xfrm>
          </p:grpSpPr>
          <p:sp>
            <p:nvSpPr>
              <p:cNvPr id="190544" name="Rectangle 80"/>
              <p:cNvSpPr>
                <a:spLocks noChangeArrowheads="1"/>
              </p:cNvSpPr>
              <p:nvPr/>
            </p:nvSpPr>
            <p:spPr bwMode="auto">
              <a:xfrm>
                <a:off x="2155" y="2880"/>
                <a:ext cx="960" cy="1152"/>
              </a:xfrm>
              <a:prstGeom prst="rect">
                <a:avLst/>
              </a:prstGeom>
              <a:solidFill>
                <a:srgbClr val="FFCC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effectLst>
                      <a:outerShdw blurRad="38100" dist="38100" dir="2700000" algn="tl">
                        <a:srgbClr val="FFFFFF"/>
                      </a:outerShdw>
                    </a:effectLst>
                    <a:latin typeface="Tahoma" pitchFamily="34" charset="0"/>
                  </a:rPr>
                  <a:t>1Mx4</a:t>
                </a:r>
              </a:p>
            </p:txBody>
          </p:sp>
          <p:sp>
            <p:nvSpPr>
              <p:cNvPr id="39982" name="Line 81"/>
              <p:cNvSpPr>
                <a:spLocks noChangeShapeType="1"/>
              </p:cNvSpPr>
              <p:nvPr/>
            </p:nvSpPr>
            <p:spPr bwMode="auto">
              <a:xfrm>
                <a:off x="2448" y="4032"/>
                <a:ext cx="0" cy="9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3" name="Line 82"/>
              <p:cNvSpPr>
                <a:spLocks noChangeShapeType="1"/>
              </p:cNvSpPr>
              <p:nvPr/>
            </p:nvSpPr>
            <p:spPr bwMode="auto">
              <a:xfrm>
                <a:off x="2832" y="4032"/>
                <a:ext cx="0" cy="9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4" name="Text Box 83"/>
              <p:cNvSpPr txBox="1">
                <a:spLocks noChangeArrowheads="1"/>
              </p:cNvSpPr>
              <p:nvPr/>
            </p:nvSpPr>
            <p:spPr bwMode="auto">
              <a:xfrm>
                <a:off x="2665" y="3868"/>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R/W</a:t>
                </a:r>
              </a:p>
            </p:txBody>
          </p:sp>
          <p:sp>
            <p:nvSpPr>
              <p:cNvPr id="39985" name="Text Box 84"/>
              <p:cNvSpPr txBox="1">
                <a:spLocks noChangeArrowheads="1"/>
              </p:cNvSpPr>
              <p:nvPr/>
            </p:nvSpPr>
            <p:spPr bwMode="auto">
              <a:xfrm>
                <a:off x="2304" y="3874"/>
                <a:ext cx="2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CS</a:t>
                </a:r>
              </a:p>
            </p:txBody>
          </p:sp>
          <p:sp>
            <p:nvSpPr>
              <p:cNvPr id="39986" name="Line 85"/>
              <p:cNvSpPr>
                <a:spLocks noChangeShapeType="1"/>
              </p:cNvSpPr>
              <p:nvPr/>
            </p:nvSpPr>
            <p:spPr bwMode="auto">
              <a:xfrm>
                <a:off x="2688" y="3906"/>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71" name="Line 87"/>
            <p:cNvSpPr>
              <a:spLocks noChangeShapeType="1"/>
            </p:cNvSpPr>
            <p:nvPr/>
          </p:nvSpPr>
          <p:spPr bwMode="auto">
            <a:xfrm flipH="1">
              <a:off x="1152" y="2976"/>
              <a:ext cx="48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2" name="Line 89"/>
            <p:cNvSpPr>
              <a:spLocks noChangeShapeType="1"/>
            </p:cNvSpPr>
            <p:nvPr/>
          </p:nvSpPr>
          <p:spPr bwMode="auto">
            <a:xfrm>
              <a:off x="1248" y="1440"/>
              <a:ext cx="72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3" name="Line 90"/>
            <p:cNvSpPr>
              <a:spLocks noChangeShapeType="1"/>
            </p:cNvSpPr>
            <p:nvPr/>
          </p:nvSpPr>
          <p:spPr bwMode="auto">
            <a:xfrm flipH="1">
              <a:off x="1152" y="3120"/>
              <a:ext cx="48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4" name="Line 92"/>
            <p:cNvSpPr>
              <a:spLocks noChangeShapeType="1"/>
            </p:cNvSpPr>
            <p:nvPr/>
          </p:nvSpPr>
          <p:spPr bwMode="auto">
            <a:xfrm>
              <a:off x="1344" y="1584"/>
              <a:ext cx="62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5" name="Line 93"/>
            <p:cNvSpPr>
              <a:spLocks noChangeShapeType="1"/>
            </p:cNvSpPr>
            <p:nvPr/>
          </p:nvSpPr>
          <p:spPr bwMode="auto">
            <a:xfrm flipH="1">
              <a:off x="1152" y="3264"/>
              <a:ext cx="48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6" name="Text Box 94"/>
            <p:cNvSpPr txBox="1">
              <a:spLocks noChangeArrowheads="1"/>
            </p:cNvSpPr>
            <p:nvPr/>
          </p:nvSpPr>
          <p:spPr bwMode="auto">
            <a:xfrm>
              <a:off x="816" y="3129"/>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A17</a:t>
              </a:r>
            </a:p>
          </p:txBody>
        </p:sp>
        <p:sp>
          <p:nvSpPr>
            <p:cNvPr id="39977" name="Line 96"/>
            <p:cNvSpPr>
              <a:spLocks noChangeShapeType="1"/>
            </p:cNvSpPr>
            <p:nvPr/>
          </p:nvSpPr>
          <p:spPr bwMode="auto">
            <a:xfrm>
              <a:off x="1440" y="1728"/>
              <a:ext cx="62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8" name="Line 97"/>
            <p:cNvSpPr>
              <a:spLocks noChangeShapeType="1"/>
            </p:cNvSpPr>
            <p:nvPr/>
          </p:nvSpPr>
          <p:spPr bwMode="auto">
            <a:xfrm flipH="1">
              <a:off x="1152" y="3936"/>
              <a:ext cx="48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79" name="Line 99"/>
            <p:cNvSpPr>
              <a:spLocks noChangeShapeType="1"/>
            </p:cNvSpPr>
            <p:nvPr/>
          </p:nvSpPr>
          <p:spPr bwMode="auto">
            <a:xfrm>
              <a:off x="1584" y="2400"/>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0" name="Text Box 100"/>
            <p:cNvSpPr txBox="1">
              <a:spLocks noChangeArrowheads="1"/>
            </p:cNvSpPr>
            <p:nvPr/>
          </p:nvSpPr>
          <p:spPr bwMode="auto">
            <a:xfrm>
              <a:off x="816" y="3801"/>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grpSp>
      <p:grpSp>
        <p:nvGrpSpPr>
          <p:cNvPr id="190570" name="Group 106"/>
          <p:cNvGrpSpPr>
            <a:grpSpLocks/>
          </p:cNvGrpSpPr>
          <p:nvPr/>
        </p:nvGrpSpPr>
        <p:grpSpPr bwMode="auto">
          <a:xfrm>
            <a:off x="898525" y="3657600"/>
            <a:ext cx="3521075" cy="2457450"/>
            <a:chOff x="230" y="2592"/>
            <a:chExt cx="2218" cy="1548"/>
          </a:xfrm>
        </p:grpSpPr>
        <p:sp>
          <p:nvSpPr>
            <p:cNvPr id="39947" name="Line 102"/>
            <p:cNvSpPr>
              <a:spLocks noChangeShapeType="1"/>
            </p:cNvSpPr>
            <p:nvPr/>
          </p:nvSpPr>
          <p:spPr bwMode="auto">
            <a:xfrm flipH="1">
              <a:off x="240" y="4128"/>
              <a:ext cx="220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Line 103"/>
            <p:cNvSpPr>
              <a:spLocks noChangeShapeType="1"/>
            </p:cNvSpPr>
            <p:nvPr/>
          </p:nvSpPr>
          <p:spPr bwMode="auto">
            <a:xfrm flipH="1">
              <a:off x="624" y="2592"/>
              <a:ext cx="182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9" name="Line 104"/>
            <p:cNvSpPr>
              <a:spLocks noChangeShapeType="1"/>
            </p:cNvSpPr>
            <p:nvPr/>
          </p:nvSpPr>
          <p:spPr bwMode="auto">
            <a:xfrm>
              <a:off x="624" y="2592"/>
              <a:ext cx="0" cy="153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Text Box 105"/>
            <p:cNvSpPr txBox="1">
              <a:spLocks noChangeArrowheads="1"/>
            </p:cNvSpPr>
            <p:nvPr/>
          </p:nvSpPr>
          <p:spPr bwMode="auto">
            <a:xfrm>
              <a:off x="230" y="3909"/>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550"/>
                                        </p:tgtEl>
                                        <p:attrNameLst>
                                          <p:attrName>style.visibility</p:attrName>
                                        </p:attrNameLst>
                                      </p:cBhvr>
                                      <p:to>
                                        <p:strVal val="visible"/>
                                      </p:to>
                                    </p:set>
                                    <p:animEffect transition="in" filter="blinds(horizontal)">
                                      <p:cBhvr>
                                        <p:cTn id="7" dur="500"/>
                                        <p:tgtEl>
                                          <p:spTgt spid="190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0565"/>
                                        </p:tgtEl>
                                        <p:attrNameLst>
                                          <p:attrName>style.visibility</p:attrName>
                                        </p:attrNameLst>
                                      </p:cBhvr>
                                      <p:to>
                                        <p:strVal val="visible"/>
                                      </p:to>
                                    </p:set>
                                    <p:animEffect transition="in" filter="blinds(horizontal)">
                                      <p:cBhvr>
                                        <p:cTn id="12" dur="500"/>
                                        <p:tgtEl>
                                          <p:spTgt spid="19056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0552"/>
                                        </p:tgtEl>
                                        <p:attrNameLst>
                                          <p:attrName>style.visibility</p:attrName>
                                        </p:attrNameLst>
                                      </p:cBhvr>
                                      <p:to>
                                        <p:strVal val="visible"/>
                                      </p:to>
                                    </p:set>
                                    <p:animEffect transition="in" filter="blinds(horizontal)">
                                      <p:cBhvr>
                                        <p:cTn id="15" dur="500"/>
                                        <p:tgtEl>
                                          <p:spTgt spid="19055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90555"/>
                                        </p:tgtEl>
                                        <p:attrNameLst>
                                          <p:attrName>style.visibility</p:attrName>
                                        </p:attrNameLst>
                                      </p:cBhvr>
                                      <p:to>
                                        <p:strVal val="visible"/>
                                      </p:to>
                                    </p:set>
                                    <p:animEffect transition="in" filter="blinds(horizontal)">
                                      <p:cBhvr>
                                        <p:cTn id="18" dur="500"/>
                                        <p:tgtEl>
                                          <p:spTgt spid="19055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0559"/>
                                        </p:tgtEl>
                                        <p:attrNameLst>
                                          <p:attrName>style.visibility</p:attrName>
                                        </p:attrNameLst>
                                      </p:cBhvr>
                                      <p:to>
                                        <p:strVal val="visible"/>
                                      </p:to>
                                    </p:set>
                                    <p:animEffect transition="in" filter="blinds(horizontal)">
                                      <p:cBhvr>
                                        <p:cTn id="21" dur="500"/>
                                        <p:tgtEl>
                                          <p:spTgt spid="19055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90562"/>
                                        </p:tgtEl>
                                        <p:attrNameLst>
                                          <p:attrName>style.visibility</p:attrName>
                                        </p:attrNameLst>
                                      </p:cBhvr>
                                      <p:to>
                                        <p:strVal val="visible"/>
                                      </p:to>
                                    </p:set>
                                    <p:animEffect transition="in" filter="blinds(horizontal)">
                                      <p:cBhvr>
                                        <p:cTn id="24" dur="500"/>
                                        <p:tgtEl>
                                          <p:spTgt spid="1905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90570"/>
                                        </p:tgtEl>
                                        <p:attrNameLst>
                                          <p:attrName>style.visibility</p:attrName>
                                        </p:attrNameLst>
                                      </p:cBhvr>
                                      <p:to>
                                        <p:strVal val="visible"/>
                                      </p:to>
                                    </p:set>
                                    <p:animEffect transition="in" filter="blinds(horizontal)">
                                      <p:cBhvr>
                                        <p:cTn id="29" dur="500"/>
                                        <p:tgtEl>
                                          <p:spTgt spid="190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552" grpId="0" animBg="1"/>
      <p:bldP spid="190555" grpId="0" animBg="1"/>
      <p:bldP spid="190559" grpId="0" animBg="1"/>
      <p:bldP spid="19056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Building Memory in Hierarchy</a:t>
            </a:r>
          </a:p>
        </p:txBody>
      </p:sp>
      <p:sp>
        <p:nvSpPr>
          <p:cNvPr id="40963" name="Rectangle 3"/>
          <p:cNvSpPr>
            <a:spLocks noGrp="1" noChangeArrowheads="1"/>
          </p:cNvSpPr>
          <p:nvPr>
            <p:ph type="body" idx="1"/>
          </p:nvPr>
        </p:nvSpPr>
        <p:spPr>
          <a:xfrm>
            <a:off x="398463" y="1052513"/>
            <a:ext cx="8347075" cy="517525"/>
          </a:xfrm>
        </p:spPr>
        <p:txBody>
          <a:bodyPr/>
          <a:lstStyle/>
          <a:p>
            <a:pPr eaLnBrk="1" hangingPunct="1">
              <a:lnSpc>
                <a:spcPct val="80000"/>
              </a:lnSpc>
            </a:pPr>
            <a:r>
              <a:rPr lang="en-US" sz="2800" smtClean="0"/>
              <a:t>Design a 2Mx4 using 1Mx4 memory chips</a:t>
            </a:r>
          </a:p>
        </p:txBody>
      </p:sp>
      <p:grpSp>
        <p:nvGrpSpPr>
          <p:cNvPr id="192591" name="Group 79"/>
          <p:cNvGrpSpPr>
            <a:grpSpLocks/>
          </p:cNvGrpSpPr>
          <p:nvPr/>
        </p:nvGrpSpPr>
        <p:grpSpPr bwMode="auto">
          <a:xfrm>
            <a:off x="3040063" y="4191000"/>
            <a:ext cx="2819400" cy="2057400"/>
            <a:chOff x="1915" y="2832"/>
            <a:chExt cx="1776" cy="1296"/>
          </a:xfrm>
        </p:grpSpPr>
        <p:sp>
          <p:nvSpPr>
            <p:cNvPr id="41020" name="Line 5"/>
            <p:cNvSpPr>
              <a:spLocks noChangeShapeType="1"/>
            </p:cNvSpPr>
            <p:nvPr/>
          </p:nvSpPr>
          <p:spPr bwMode="auto">
            <a:xfrm>
              <a:off x="3451" y="3015"/>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1" name="Line 6"/>
            <p:cNvSpPr>
              <a:spLocks noChangeShapeType="1"/>
            </p:cNvSpPr>
            <p:nvPr/>
          </p:nvSpPr>
          <p:spPr bwMode="auto">
            <a:xfrm>
              <a:off x="3451" y="3312"/>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2" name="Line 7"/>
            <p:cNvSpPr>
              <a:spLocks noChangeShapeType="1"/>
            </p:cNvSpPr>
            <p:nvPr/>
          </p:nvSpPr>
          <p:spPr bwMode="auto">
            <a:xfrm>
              <a:off x="3451" y="3600"/>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3" name="Line 8"/>
            <p:cNvSpPr>
              <a:spLocks noChangeShapeType="1"/>
            </p:cNvSpPr>
            <p:nvPr/>
          </p:nvSpPr>
          <p:spPr bwMode="auto">
            <a:xfrm>
              <a:off x="3451" y="3888"/>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4" name="Line 13"/>
            <p:cNvSpPr>
              <a:spLocks noChangeShapeType="1"/>
            </p:cNvSpPr>
            <p:nvPr/>
          </p:nvSpPr>
          <p:spPr bwMode="auto">
            <a:xfrm>
              <a:off x="2251" y="2976"/>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5" name="Line 14"/>
            <p:cNvSpPr>
              <a:spLocks noChangeShapeType="1"/>
            </p:cNvSpPr>
            <p:nvPr/>
          </p:nvSpPr>
          <p:spPr bwMode="auto">
            <a:xfrm>
              <a:off x="2251" y="3120"/>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6" name="Line 15"/>
            <p:cNvSpPr>
              <a:spLocks noChangeShapeType="1"/>
            </p:cNvSpPr>
            <p:nvPr/>
          </p:nvSpPr>
          <p:spPr bwMode="auto">
            <a:xfrm>
              <a:off x="2251" y="3264"/>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7" name="Line 16"/>
            <p:cNvSpPr>
              <a:spLocks noChangeShapeType="1"/>
            </p:cNvSpPr>
            <p:nvPr/>
          </p:nvSpPr>
          <p:spPr bwMode="auto">
            <a:xfrm>
              <a:off x="2251" y="3936"/>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8" name="Oval 17"/>
            <p:cNvSpPr>
              <a:spLocks noChangeArrowheads="1"/>
            </p:cNvSpPr>
            <p:nvPr/>
          </p:nvSpPr>
          <p:spPr bwMode="auto">
            <a:xfrm>
              <a:off x="2347" y="3504"/>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9" name="Oval 18"/>
            <p:cNvSpPr>
              <a:spLocks noChangeArrowheads="1"/>
            </p:cNvSpPr>
            <p:nvPr/>
          </p:nvSpPr>
          <p:spPr bwMode="auto">
            <a:xfrm>
              <a:off x="2347" y="3600"/>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0" name="Oval 19"/>
            <p:cNvSpPr>
              <a:spLocks noChangeArrowheads="1"/>
            </p:cNvSpPr>
            <p:nvPr/>
          </p:nvSpPr>
          <p:spPr bwMode="auto">
            <a:xfrm>
              <a:off x="2347" y="3696"/>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1" name="Oval 20"/>
            <p:cNvSpPr>
              <a:spLocks noChangeArrowheads="1"/>
            </p:cNvSpPr>
            <p:nvPr/>
          </p:nvSpPr>
          <p:spPr bwMode="auto">
            <a:xfrm>
              <a:off x="2347" y="3792"/>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2" name="Oval 21"/>
            <p:cNvSpPr>
              <a:spLocks noChangeArrowheads="1"/>
            </p:cNvSpPr>
            <p:nvPr/>
          </p:nvSpPr>
          <p:spPr bwMode="auto">
            <a:xfrm>
              <a:off x="2347" y="3408"/>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3" name="Text Box 22"/>
            <p:cNvSpPr txBox="1">
              <a:spLocks noChangeArrowheads="1"/>
            </p:cNvSpPr>
            <p:nvPr/>
          </p:nvSpPr>
          <p:spPr bwMode="auto">
            <a:xfrm>
              <a:off x="1915" y="2832"/>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A19</a:t>
              </a:r>
            </a:p>
          </p:txBody>
        </p:sp>
        <p:sp>
          <p:nvSpPr>
            <p:cNvPr id="41034" name="Text Box 23"/>
            <p:cNvSpPr txBox="1">
              <a:spLocks noChangeArrowheads="1"/>
            </p:cNvSpPr>
            <p:nvPr/>
          </p:nvSpPr>
          <p:spPr bwMode="auto">
            <a:xfrm>
              <a:off x="1915" y="2985"/>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A18</a:t>
              </a:r>
            </a:p>
          </p:txBody>
        </p:sp>
        <p:sp>
          <p:nvSpPr>
            <p:cNvPr id="41035" name="Text Box 24"/>
            <p:cNvSpPr txBox="1">
              <a:spLocks noChangeArrowheads="1"/>
            </p:cNvSpPr>
            <p:nvPr/>
          </p:nvSpPr>
          <p:spPr bwMode="auto">
            <a:xfrm>
              <a:off x="1915" y="3129"/>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A17</a:t>
              </a:r>
            </a:p>
          </p:txBody>
        </p:sp>
        <p:sp>
          <p:nvSpPr>
            <p:cNvPr id="41036" name="Text Box 25"/>
            <p:cNvSpPr txBox="1">
              <a:spLocks noChangeArrowheads="1"/>
            </p:cNvSpPr>
            <p:nvPr/>
          </p:nvSpPr>
          <p:spPr bwMode="auto">
            <a:xfrm>
              <a:off x="1915" y="3792"/>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grpSp>
          <p:nvGrpSpPr>
            <p:cNvPr id="41037" name="Group 26"/>
            <p:cNvGrpSpPr>
              <a:grpSpLocks/>
            </p:cNvGrpSpPr>
            <p:nvPr/>
          </p:nvGrpSpPr>
          <p:grpSpPr bwMode="auto">
            <a:xfrm>
              <a:off x="2491" y="2880"/>
              <a:ext cx="960" cy="1248"/>
              <a:chOff x="2155" y="2880"/>
              <a:chExt cx="960" cy="1248"/>
            </a:xfrm>
          </p:grpSpPr>
          <p:sp>
            <p:nvSpPr>
              <p:cNvPr id="192539" name="Rectangle 27"/>
              <p:cNvSpPr>
                <a:spLocks noChangeArrowheads="1"/>
              </p:cNvSpPr>
              <p:nvPr/>
            </p:nvSpPr>
            <p:spPr bwMode="auto">
              <a:xfrm>
                <a:off x="2155" y="2880"/>
                <a:ext cx="960" cy="1152"/>
              </a:xfrm>
              <a:prstGeom prst="rect">
                <a:avLst/>
              </a:prstGeom>
              <a:solidFill>
                <a:srgbClr val="FFCC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effectLst>
                      <a:outerShdw blurRad="38100" dist="38100" dir="2700000" algn="tl">
                        <a:srgbClr val="FFFFFF"/>
                      </a:outerShdw>
                    </a:effectLst>
                    <a:latin typeface="Tahoma" pitchFamily="34" charset="0"/>
                  </a:rPr>
                  <a:t>1Mx4</a:t>
                </a:r>
              </a:p>
            </p:txBody>
          </p:sp>
          <p:sp>
            <p:nvSpPr>
              <p:cNvPr id="41039" name="Line 28"/>
              <p:cNvSpPr>
                <a:spLocks noChangeShapeType="1"/>
              </p:cNvSpPr>
              <p:nvPr/>
            </p:nvSpPr>
            <p:spPr bwMode="auto">
              <a:xfrm>
                <a:off x="2448" y="4032"/>
                <a:ext cx="0" cy="9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0" name="Line 29"/>
              <p:cNvSpPr>
                <a:spLocks noChangeShapeType="1"/>
              </p:cNvSpPr>
              <p:nvPr/>
            </p:nvSpPr>
            <p:spPr bwMode="auto">
              <a:xfrm>
                <a:off x="2832" y="4032"/>
                <a:ext cx="0" cy="9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1" name="Text Box 30"/>
              <p:cNvSpPr txBox="1">
                <a:spLocks noChangeArrowheads="1"/>
              </p:cNvSpPr>
              <p:nvPr/>
            </p:nvSpPr>
            <p:spPr bwMode="auto">
              <a:xfrm>
                <a:off x="2665" y="3868"/>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R/W</a:t>
                </a:r>
              </a:p>
            </p:txBody>
          </p:sp>
          <p:sp>
            <p:nvSpPr>
              <p:cNvPr id="41042" name="Text Box 31"/>
              <p:cNvSpPr txBox="1">
                <a:spLocks noChangeArrowheads="1"/>
              </p:cNvSpPr>
              <p:nvPr/>
            </p:nvSpPr>
            <p:spPr bwMode="auto">
              <a:xfrm>
                <a:off x="2304" y="3874"/>
                <a:ext cx="2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CS</a:t>
                </a:r>
              </a:p>
            </p:txBody>
          </p:sp>
          <p:sp>
            <p:nvSpPr>
              <p:cNvPr id="41043" name="Line 32"/>
              <p:cNvSpPr>
                <a:spLocks noChangeShapeType="1"/>
              </p:cNvSpPr>
              <p:nvPr/>
            </p:nvSpPr>
            <p:spPr bwMode="auto">
              <a:xfrm>
                <a:off x="2688" y="3906"/>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92592" name="Group 80"/>
          <p:cNvGrpSpPr>
            <a:grpSpLocks/>
          </p:cNvGrpSpPr>
          <p:nvPr/>
        </p:nvGrpSpPr>
        <p:grpSpPr bwMode="auto">
          <a:xfrm>
            <a:off x="3048000" y="1676400"/>
            <a:ext cx="2819400" cy="2057400"/>
            <a:chOff x="1915" y="2832"/>
            <a:chExt cx="1776" cy="1296"/>
          </a:xfrm>
        </p:grpSpPr>
        <p:sp>
          <p:nvSpPr>
            <p:cNvPr id="40996" name="Line 81"/>
            <p:cNvSpPr>
              <a:spLocks noChangeShapeType="1"/>
            </p:cNvSpPr>
            <p:nvPr/>
          </p:nvSpPr>
          <p:spPr bwMode="auto">
            <a:xfrm>
              <a:off x="3451" y="3015"/>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7" name="Line 82"/>
            <p:cNvSpPr>
              <a:spLocks noChangeShapeType="1"/>
            </p:cNvSpPr>
            <p:nvPr/>
          </p:nvSpPr>
          <p:spPr bwMode="auto">
            <a:xfrm>
              <a:off x="3451" y="3312"/>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8" name="Line 83"/>
            <p:cNvSpPr>
              <a:spLocks noChangeShapeType="1"/>
            </p:cNvSpPr>
            <p:nvPr/>
          </p:nvSpPr>
          <p:spPr bwMode="auto">
            <a:xfrm>
              <a:off x="3451" y="3600"/>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9" name="Line 84"/>
            <p:cNvSpPr>
              <a:spLocks noChangeShapeType="1"/>
            </p:cNvSpPr>
            <p:nvPr/>
          </p:nvSpPr>
          <p:spPr bwMode="auto">
            <a:xfrm>
              <a:off x="3451" y="3888"/>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0" name="Line 85"/>
            <p:cNvSpPr>
              <a:spLocks noChangeShapeType="1"/>
            </p:cNvSpPr>
            <p:nvPr/>
          </p:nvSpPr>
          <p:spPr bwMode="auto">
            <a:xfrm>
              <a:off x="2251" y="2976"/>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1" name="Line 86"/>
            <p:cNvSpPr>
              <a:spLocks noChangeShapeType="1"/>
            </p:cNvSpPr>
            <p:nvPr/>
          </p:nvSpPr>
          <p:spPr bwMode="auto">
            <a:xfrm>
              <a:off x="2251" y="3120"/>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2" name="Line 87"/>
            <p:cNvSpPr>
              <a:spLocks noChangeShapeType="1"/>
            </p:cNvSpPr>
            <p:nvPr/>
          </p:nvSpPr>
          <p:spPr bwMode="auto">
            <a:xfrm>
              <a:off x="2251" y="3264"/>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3" name="Line 88"/>
            <p:cNvSpPr>
              <a:spLocks noChangeShapeType="1"/>
            </p:cNvSpPr>
            <p:nvPr/>
          </p:nvSpPr>
          <p:spPr bwMode="auto">
            <a:xfrm>
              <a:off x="2251" y="3936"/>
              <a:ext cx="24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4" name="Oval 89"/>
            <p:cNvSpPr>
              <a:spLocks noChangeArrowheads="1"/>
            </p:cNvSpPr>
            <p:nvPr/>
          </p:nvSpPr>
          <p:spPr bwMode="auto">
            <a:xfrm>
              <a:off x="2347" y="3504"/>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5" name="Oval 90"/>
            <p:cNvSpPr>
              <a:spLocks noChangeArrowheads="1"/>
            </p:cNvSpPr>
            <p:nvPr/>
          </p:nvSpPr>
          <p:spPr bwMode="auto">
            <a:xfrm>
              <a:off x="2347" y="3600"/>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6" name="Oval 91"/>
            <p:cNvSpPr>
              <a:spLocks noChangeArrowheads="1"/>
            </p:cNvSpPr>
            <p:nvPr/>
          </p:nvSpPr>
          <p:spPr bwMode="auto">
            <a:xfrm>
              <a:off x="2347" y="3696"/>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7" name="Oval 92"/>
            <p:cNvSpPr>
              <a:spLocks noChangeArrowheads="1"/>
            </p:cNvSpPr>
            <p:nvPr/>
          </p:nvSpPr>
          <p:spPr bwMode="auto">
            <a:xfrm>
              <a:off x="2347" y="3792"/>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8" name="Oval 93"/>
            <p:cNvSpPr>
              <a:spLocks noChangeArrowheads="1"/>
            </p:cNvSpPr>
            <p:nvPr/>
          </p:nvSpPr>
          <p:spPr bwMode="auto">
            <a:xfrm>
              <a:off x="2347" y="3408"/>
              <a:ext cx="48" cy="48"/>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9" name="Text Box 94"/>
            <p:cNvSpPr txBox="1">
              <a:spLocks noChangeArrowheads="1"/>
            </p:cNvSpPr>
            <p:nvPr/>
          </p:nvSpPr>
          <p:spPr bwMode="auto">
            <a:xfrm>
              <a:off x="1915" y="2832"/>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A19</a:t>
              </a:r>
            </a:p>
          </p:txBody>
        </p:sp>
        <p:sp>
          <p:nvSpPr>
            <p:cNvPr id="41010" name="Text Box 95"/>
            <p:cNvSpPr txBox="1">
              <a:spLocks noChangeArrowheads="1"/>
            </p:cNvSpPr>
            <p:nvPr/>
          </p:nvSpPr>
          <p:spPr bwMode="auto">
            <a:xfrm>
              <a:off x="1915" y="2985"/>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A18</a:t>
              </a:r>
            </a:p>
          </p:txBody>
        </p:sp>
        <p:sp>
          <p:nvSpPr>
            <p:cNvPr id="41011" name="Text Box 96"/>
            <p:cNvSpPr txBox="1">
              <a:spLocks noChangeArrowheads="1"/>
            </p:cNvSpPr>
            <p:nvPr/>
          </p:nvSpPr>
          <p:spPr bwMode="auto">
            <a:xfrm>
              <a:off x="1915" y="3129"/>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A17</a:t>
              </a:r>
            </a:p>
          </p:txBody>
        </p:sp>
        <p:sp>
          <p:nvSpPr>
            <p:cNvPr id="41012" name="Text Box 97"/>
            <p:cNvSpPr txBox="1">
              <a:spLocks noChangeArrowheads="1"/>
            </p:cNvSpPr>
            <p:nvPr/>
          </p:nvSpPr>
          <p:spPr bwMode="auto">
            <a:xfrm>
              <a:off x="1915" y="3792"/>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grpSp>
          <p:nvGrpSpPr>
            <p:cNvPr id="41013" name="Group 98"/>
            <p:cNvGrpSpPr>
              <a:grpSpLocks/>
            </p:cNvGrpSpPr>
            <p:nvPr/>
          </p:nvGrpSpPr>
          <p:grpSpPr bwMode="auto">
            <a:xfrm>
              <a:off x="2491" y="2880"/>
              <a:ext cx="960" cy="1248"/>
              <a:chOff x="2155" y="2880"/>
              <a:chExt cx="960" cy="1248"/>
            </a:xfrm>
          </p:grpSpPr>
          <p:sp>
            <p:nvSpPr>
              <p:cNvPr id="192611" name="Rectangle 99"/>
              <p:cNvSpPr>
                <a:spLocks noChangeArrowheads="1"/>
              </p:cNvSpPr>
              <p:nvPr/>
            </p:nvSpPr>
            <p:spPr bwMode="auto">
              <a:xfrm>
                <a:off x="2155" y="2880"/>
                <a:ext cx="960" cy="1152"/>
              </a:xfrm>
              <a:prstGeom prst="rect">
                <a:avLst/>
              </a:prstGeom>
              <a:solidFill>
                <a:srgbClr val="FFCC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effectLst>
                      <a:outerShdw blurRad="38100" dist="38100" dir="2700000" algn="tl">
                        <a:srgbClr val="FFFFFF"/>
                      </a:outerShdw>
                    </a:effectLst>
                    <a:latin typeface="Tahoma" pitchFamily="34" charset="0"/>
                  </a:rPr>
                  <a:t>1Mx4</a:t>
                </a:r>
              </a:p>
            </p:txBody>
          </p:sp>
          <p:sp>
            <p:nvSpPr>
              <p:cNvPr id="41015" name="Line 100"/>
              <p:cNvSpPr>
                <a:spLocks noChangeShapeType="1"/>
              </p:cNvSpPr>
              <p:nvPr/>
            </p:nvSpPr>
            <p:spPr bwMode="auto">
              <a:xfrm>
                <a:off x="2448" y="4032"/>
                <a:ext cx="0" cy="9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6" name="Line 101"/>
              <p:cNvSpPr>
                <a:spLocks noChangeShapeType="1"/>
              </p:cNvSpPr>
              <p:nvPr/>
            </p:nvSpPr>
            <p:spPr bwMode="auto">
              <a:xfrm>
                <a:off x="2832" y="4032"/>
                <a:ext cx="0" cy="9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7" name="Text Box 102"/>
              <p:cNvSpPr txBox="1">
                <a:spLocks noChangeArrowheads="1"/>
              </p:cNvSpPr>
              <p:nvPr/>
            </p:nvSpPr>
            <p:spPr bwMode="auto">
              <a:xfrm>
                <a:off x="2665" y="3868"/>
                <a:ext cx="3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R/W</a:t>
                </a:r>
              </a:p>
            </p:txBody>
          </p:sp>
          <p:sp>
            <p:nvSpPr>
              <p:cNvPr id="41018" name="Text Box 103"/>
              <p:cNvSpPr txBox="1">
                <a:spLocks noChangeArrowheads="1"/>
              </p:cNvSpPr>
              <p:nvPr/>
            </p:nvSpPr>
            <p:spPr bwMode="auto">
              <a:xfrm>
                <a:off x="2304" y="3874"/>
                <a:ext cx="2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600">
                    <a:latin typeface="Tahoma" pitchFamily="34" charset="0"/>
                  </a:rPr>
                  <a:t>CS</a:t>
                </a:r>
              </a:p>
            </p:txBody>
          </p:sp>
          <p:sp>
            <p:nvSpPr>
              <p:cNvPr id="41019" name="Line 104"/>
              <p:cNvSpPr>
                <a:spLocks noChangeShapeType="1"/>
              </p:cNvSpPr>
              <p:nvPr/>
            </p:nvSpPr>
            <p:spPr bwMode="auto">
              <a:xfrm>
                <a:off x="2688" y="3906"/>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92624" name="Group 112"/>
          <p:cNvGrpSpPr>
            <a:grpSpLocks/>
          </p:cNvGrpSpPr>
          <p:nvPr/>
        </p:nvGrpSpPr>
        <p:grpSpPr bwMode="auto">
          <a:xfrm>
            <a:off x="114300" y="3638550"/>
            <a:ext cx="723900" cy="366713"/>
            <a:chOff x="72" y="2484"/>
            <a:chExt cx="456" cy="231"/>
          </a:xfrm>
        </p:grpSpPr>
        <p:sp>
          <p:nvSpPr>
            <p:cNvPr id="40994" name="Line 105"/>
            <p:cNvSpPr>
              <a:spLocks noChangeShapeType="1"/>
            </p:cNvSpPr>
            <p:nvPr/>
          </p:nvSpPr>
          <p:spPr bwMode="auto">
            <a:xfrm>
              <a:off x="144" y="2715"/>
              <a:ext cx="38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5" name="Text Box 106"/>
            <p:cNvSpPr txBox="1">
              <a:spLocks noChangeArrowheads="1"/>
            </p:cNvSpPr>
            <p:nvPr/>
          </p:nvSpPr>
          <p:spPr bwMode="auto">
            <a:xfrm>
              <a:off x="72" y="2484"/>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A20</a:t>
              </a:r>
            </a:p>
          </p:txBody>
        </p:sp>
      </p:grpSp>
      <p:grpSp>
        <p:nvGrpSpPr>
          <p:cNvPr id="192632" name="Group 120"/>
          <p:cNvGrpSpPr>
            <a:grpSpLocks/>
          </p:cNvGrpSpPr>
          <p:nvPr/>
        </p:nvGrpSpPr>
        <p:grpSpPr bwMode="auto">
          <a:xfrm>
            <a:off x="838200" y="3486150"/>
            <a:ext cx="3581400" cy="2762250"/>
            <a:chOff x="528" y="2388"/>
            <a:chExt cx="2256" cy="1740"/>
          </a:xfrm>
        </p:grpSpPr>
        <p:sp>
          <p:nvSpPr>
            <p:cNvPr id="40985" name="Rectangle 107"/>
            <p:cNvSpPr>
              <a:spLocks noChangeArrowheads="1"/>
            </p:cNvSpPr>
            <p:nvPr/>
          </p:nvSpPr>
          <p:spPr bwMode="auto">
            <a:xfrm>
              <a:off x="528" y="2388"/>
              <a:ext cx="624" cy="624"/>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latin typeface="Tahoma" pitchFamily="34" charset="0"/>
                </a:rPr>
                <a:t>1-to-2</a:t>
              </a:r>
            </a:p>
            <a:p>
              <a:r>
                <a:rPr lang="en-US" sz="1600">
                  <a:latin typeface="Tahoma" pitchFamily="34" charset="0"/>
                </a:rPr>
                <a:t>Decoder</a:t>
              </a:r>
            </a:p>
          </p:txBody>
        </p:sp>
        <p:sp>
          <p:nvSpPr>
            <p:cNvPr id="40986" name="Line 109"/>
            <p:cNvSpPr>
              <a:spLocks noChangeShapeType="1"/>
            </p:cNvSpPr>
            <p:nvPr/>
          </p:nvSpPr>
          <p:spPr bwMode="auto">
            <a:xfrm>
              <a:off x="864" y="3012"/>
              <a:ext cx="0" cy="19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7" name="Text Box 111"/>
            <p:cNvSpPr txBox="1">
              <a:spLocks noChangeArrowheads="1"/>
            </p:cNvSpPr>
            <p:nvPr/>
          </p:nvSpPr>
          <p:spPr bwMode="auto">
            <a:xfrm>
              <a:off x="710" y="3177"/>
              <a:ext cx="3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 </a:t>
              </a:r>
            </a:p>
          </p:txBody>
        </p:sp>
        <p:sp>
          <p:nvSpPr>
            <p:cNvPr id="40988" name="Line 113"/>
            <p:cNvSpPr>
              <a:spLocks noChangeShapeType="1"/>
            </p:cNvSpPr>
            <p:nvPr/>
          </p:nvSpPr>
          <p:spPr bwMode="auto">
            <a:xfrm>
              <a:off x="1152" y="2544"/>
              <a:ext cx="163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9" name="Line 114"/>
            <p:cNvSpPr>
              <a:spLocks noChangeShapeType="1"/>
            </p:cNvSpPr>
            <p:nvPr/>
          </p:nvSpPr>
          <p:spPr bwMode="auto">
            <a:xfrm>
              <a:off x="1152" y="2880"/>
              <a:ext cx="38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0" name="Line 116"/>
            <p:cNvSpPr>
              <a:spLocks noChangeShapeType="1"/>
            </p:cNvSpPr>
            <p:nvPr/>
          </p:nvSpPr>
          <p:spPr bwMode="auto">
            <a:xfrm>
              <a:off x="1536" y="2880"/>
              <a:ext cx="0" cy="124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1" name="Line 117"/>
            <p:cNvSpPr>
              <a:spLocks noChangeShapeType="1"/>
            </p:cNvSpPr>
            <p:nvPr/>
          </p:nvSpPr>
          <p:spPr bwMode="auto">
            <a:xfrm>
              <a:off x="1536" y="4128"/>
              <a:ext cx="124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2" name="Text Box 118"/>
            <p:cNvSpPr txBox="1">
              <a:spLocks noChangeArrowheads="1"/>
            </p:cNvSpPr>
            <p:nvPr/>
          </p:nvSpPr>
          <p:spPr bwMode="auto">
            <a:xfrm>
              <a:off x="1022" y="2447"/>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solidFill>
                    <a:srgbClr val="0000FF"/>
                  </a:solidFill>
                  <a:latin typeface="Tahoma" pitchFamily="34" charset="0"/>
                </a:rPr>
                <a:t>1</a:t>
              </a:r>
            </a:p>
          </p:txBody>
        </p:sp>
        <p:sp>
          <p:nvSpPr>
            <p:cNvPr id="40993" name="Text Box 119"/>
            <p:cNvSpPr txBox="1">
              <a:spLocks noChangeArrowheads="1"/>
            </p:cNvSpPr>
            <p:nvPr/>
          </p:nvSpPr>
          <p:spPr bwMode="auto">
            <a:xfrm>
              <a:off x="1023" y="2784"/>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solidFill>
                    <a:srgbClr val="0000FF"/>
                  </a:solidFill>
                  <a:latin typeface="Tahoma" pitchFamily="34" charset="0"/>
                </a:rPr>
                <a:t>0</a:t>
              </a:r>
            </a:p>
          </p:txBody>
        </p:sp>
      </p:grpSp>
      <p:grpSp>
        <p:nvGrpSpPr>
          <p:cNvPr id="192649" name="Group 137"/>
          <p:cNvGrpSpPr>
            <a:grpSpLocks/>
          </p:cNvGrpSpPr>
          <p:nvPr/>
        </p:nvGrpSpPr>
        <p:grpSpPr bwMode="auto">
          <a:xfrm>
            <a:off x="5791200" y="1676400"/>
            <a:ext cx="1624013" cy="4191000"/>
            <a:chOff x="3648" y="1248"/>
            <a:chExt cx="1023" cy="2640"/>
          </a:xfrm>
        </p:grpSpPr>
        <p:sp>
          <p:nvSpPr>
            <p:cNvPr id="40970" name="Text Box 9"/>
            <p:cNvSpPr txBox="1">
              <a:spLocks noChangeArrowheads="1"/>
            </p:cNvSpPr>
            <p:nvPr/>
          </p:nvSpPr>
          <p:spPr bwMode="auto">
            <a:xfrm>
              <a:off x="4368" y="1248"/>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D3</a:t>
              </a:r>
            </a:p>
          </p:txBody>
        </p:sp>
        <p:sp>
          <p:nvSpPr>
            <p:cNvPr id="40971" name="Text Box 10"/>
            <p:cNvSpPr txBox="1">
              <a:spLocks noChangeArrowheads="1"/>
            </p:cNvSpPr>
            <p:nvPr/>
          </p:nvSpPr>
          <p:spPr bwMode="auto">
            <a:xfrm>
              <a:off x="4378" y="1545"/>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D2</a:t>
              </a:r>
            </a:p>
          </p:txBody>
        </p:sp>
        <p:sp>
          <p:nvSpPr>
            <p:cNvPr id="40972" name="Text Box 11"/>
            <p:cNvSpPr txBox="1">
              <a:spLocks noChangeArrowheads="1"/>
            </p:cNvSpPr>
            <p:nvPr/>
          </p:nvSpPr>
          <p:spPr bwMode="auto">
            <a:xfrm>
              <a:off x="4378" y="1833"/>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D1</a:t>
              </a:r>
            </a:p>
          </p:txBody>
        </p:sp>
        <p:sp>
          <p:nvSpPr>
            <p:cNvPr id="40973" name="Text Box 12"/>
            <p:cNvSpPr txBox="1">
              <a:spLocks noChangeArrowheads="1"/>
            </p:cNvSpPr>
            <p:nvPr/>
          </p:nvSpPr>
          <p:spPr bwMode="auto">
            <a:xfrm>
              <a:off x="4378" y="2121"/>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D0</a:t>
              </a:r>
            </a:p>
          </p:txBody>
        </p:sp>
        <p:sp>
          <p:nvSpPr>
            <p:cNvPr id="40974" name="Line 124"/>
            <p:cNvSpPr>
              <a:spLocks noChangeShapeType="1"/>
            </p:cNvSpPr>
            <p:nvPr/>
          </p:nvSpPr>
          <p:spPr bwMode="auto">
            <a:xfrm>
              <a:off x="3648" y="1728"/>
              <a:ext cx="76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5" name="Line 125"/>
            <p:cNvSpPr>
              <a:spLocks noChangeShapeType="1"/>
            </p:cNvSpPr>
            <p:nvPr/>
          </p:nvSpPr>
          <p:spPr bwMode="auto">
            <a:xfrm>
              <a:off x="3648" y="2016"/>
              <a:ext cx="76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6" name="Line 126"/>
            <p:cNvSpPr>
              <a:spLocks noChangeShapeType="1"/>
            </p:cNvSpPr>
            <p:nvPr/>
          </p:nvSpPr>
          <p:spPr bwMode="auto">
            <a:xfrm>
              <a:off x="3648" y="2304"/>
              <a:ext cx="76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7" name="Line 128"/>
            <p:cNvSpPr>
              <a:spLocks noChangeShapeType="1"/>
            </p:cNvSpPr>
            <p:nvPr/>
          </p:nvSpPr>
          <p:spPr bwMode="auto">
            <a:xfrm>
              <a:off x="3648" y="1434"/>
              <a:ext cx="76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8" name="Line 129"/>
            <p:cNvSpPr>
              <a:spLocks noChangeShapeType="1"/>
            </p:cNvSpPr>
            <p:nvPr/>
          </p:nvSpPr>
          <p:spPr bwMode="auto">
            <a:xfrm flipV="1">
              <a:off x="3696" y="1440"/>
              <a:ext cx="0" cy="158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9" name="Line 130"/>
            <p:cNvSpPr>
              <a:spLocks noChangeShapeType="1"/>
            </p:cNvSpPr>
            <p:nvPr/>
          </p:nvSpPr>
          <p:spPr bwMode="auto">
            <a:xfrm>
              <a:off x="3648" y="3312"/>
              <a:ext cx="19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0" name="Line 131"/>
            <p:cNvSpPr>
              <a:spLocks noChangeShapeType="1"/>
            </p:cNvSpPr>
            <p:nvPr/>
          </p:nvSpPr>
          <p:spPr bwMode="auto">
            <a:xfrm>
              <a:off x="3648" y="3600"/>
              <a:ext cx="33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1" name="Line 132"/>
            <p:cNvSpPr>
              <a:spLocks noChangeShapeType="1"/>
            </p:cNvSpPr>
            <p:nvPr/>
          </p:nvSpPr>
          <p:spPr bwMode="auto">
            <a:xfrm>
              <a:off x="3648" y="3888"/>
              <a:ext cx="48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2" name="Line 134"/>
            <p:cNvSpPr>
              <a:spLocks noChangeShapeType="1"/>
            </p:cNvSpPr>
            <p:nvPr/>
          </p:nvSpPr>
          <p:spPr bwMode="auto">
            <a:xfrm flipV="1">
              <a:off x="3840" y="1728"/>
              <a:ext cx="0" cy="158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3" name="Line 135"/>
            <p:cNvSpPr>
              <a:spLocks noChangeShapeType="1"/>
            </p:cNvSpPr>
            <p:nvPr/>
          </p:nvSpPr>
          <p:spPr bwMode="auto">
            <a:xfrm flipV="1">
              <a:off x="3984" y="2016"/>
              <a:ext cx="0" cy="158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4" name="Line 136"/>
            <p:cNvSpPr>
              <a:spLocks noChangeShapeType="1"/>
            </p:cNvSpPr>
            <p:nvPr/>
          </p:nvSpPr>
          <p:spPr bwMode="auto">
            <a:xfrm flipV="1">
              <a:off x="4128" y="2304"/>
              <a:ext cx="0" cy="158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2650" name="Text Box 138"/>
          <p:cNvSpPr txBox="1">
            <a:spLocks noChangeArrowheads="1"/>
          </p:cNvSpPr>
          <p:nvPr/>
        </p:nvSpPr>
        <p:spPr bwMode="auto">
          <a:xfrm>
            <a:off x="304800" y="1828800"/>
            <a:ext cx="2108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Note that 1-to-2 </a:t>
            </a:r>
          </a:p>
          <a:p>
            <a:pPr algn="l" eaLnBrk="1" hangingPunct="1"/>
            <a:r>
              <a:rPr lang="en-US">
                <a:latin typeface="Tahoma" pitchFamily="34" charset="0"/>
              </a:rPr>
              <a:t>decoder is the wire</a:t>
            </a:r>
          </a:p>
          <a:p>
            <a:pPr algn="l" eaLnBrk="1" hangingPunct="1"/>
            <a:r>
              <a:rPr lang="en-US">
                <a:latin typeface="Tahoma" pitchFamily="34" charset="0"/>
              </a:rPr>
              <a:t>itself (or use </a:t>
            </a:r>
          </a:p>
          <a:p>
            <a:pPr algn="l" eaLnBrk="1" hangingPunct="1"/>
            <a:r>
              <a:rPr lang="en-US">
                <a:latin typeface="Tahoma" pitchFamily="34" charset="0"/>
              </a:rPr>
              <a:t>an inverter)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91"/>
                                        </p:tgtEl>
                                        <p:attrNameLst>
                                          <p:attrName>style.visibility</p:attrName>
                                        </p:attrNameLst>
                                      </p:cBhvr>
                                      <p:to>
                                        <p:strVal val="visible"/>
                                      </p:to>
                                    </p:set>
                                    <p:animEffect transition="in" filter="blinds(horizontal)">
                                      <p:cBhvr>
                                        <p:cTn id="7" dur="500"/>
                                        <p:tgtEl>
                                          <p:spTgt spid="1925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2592"/>
                                        </p:tgtEl>
                                        <p:attrNameLst>
                                          <p:attrName>style.visibility</p:attrName>
                                        </p:attrNameLst>
                                      </p:cBhvr>
                                      <p:to>
                                        <p:strVal val="visible"/>
                                      </p:to>
                                    </p:set>
                                    <p:animEffect transition="in" filter="blinds(horizontal)">
                                      <p:cBhvr>
                                        <p:cTn id="12" dur="500"/>
                                        <p:tgtEl>
                                          <p:spTgt spid="192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2624"/>
                                        </p:tgtEl>
                                        <p:attrNameLst>
                                          <p:attrName>style.visibility</p:attrName>
                                        </p:attrNameLst>
                                      </p:cBhvr>
                                      <p:to>
                                        <p:strVal val="visible"/>
                                      </p:to>
                                    </p:set>
                                    <p:animEffect transition="in" filter="blinds(horizontal)">
                                      <p:cBhvr>
                                        <p:cTn id="17" dur="500"/>
                                        <p:tgtEl>
                                          <p:spTgt spid="1926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2632"/>
                                        </p:tgtEl>
                                        <p:attrNameLst>
                                          <p:attrName>style.visibility</p:attrName>
                                        </p:attrNameLst>
                                      </p:cBhvr>
                                      <p:to>
                                        <p:strVal val="visible"/>
                                      </p:to>
                                    </p:set>
                                    <p:animEffect transition="in" filter="blinds(horizontal)">
                                      <p:cBhvr>
                                        <p:cTn id="22" dur="500"/>
                                        <p:tgtEl>
                                          <p:spTgt spid="1926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2649"/>
                                        </p:tgtEl>
                                        <p:attrNameLst>
                                          <p:attrName>style.visibility</p:attrName>
                                        </p:attrNameLst>
                                      </p:cBhvr>
                                      <p:to>
                                        <p:strVal val="visible"/>
                                      </p:to>
                                    </p:set>
                                    <p:animEffect transition="in" filter="blinds(horizontal)">
                                      <p:cBhvr>
                                        <p:cTn id="27" dur="500"/>
                                        <p:tgtEl>
                                          <p:spTgt spid="1926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2650"/>
                                        </p:tgtEl>
                                        <p:attrNameLst>
                                          <p:attrName>style.visibility</p:attrName>
                                        </p:attrNameLst>
                                      </p:cBhvr>
                                      <p:to>
                                        <p:strVal val="visible"/>
                                      </p:to>
                                    </p:set>
                                    <p:animEffect transition="in" filter="blinds(horizontal)">
                                      <p:cBhvr>
                                        <p:cTn id="32" dur="500"/>
                                        <p:tgtEl>
                                          <p:spTgt spid="192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65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Building Memory in Hierarchy</a:t>
            </a:r>
          </a:p>
        </p:txBody>
      </p:sp>
      <p:sp>
        <p:nvSpPr>
          <p:cNvPr id="41987" name="Rectangle 3"/>
          <p:cNvSpPr>
            <a:spLocks noGrp="1" noChangeArrowheads="1"/>
          </p:cNvSpPr>
          <p:nvPr>
            <p:ph type="body" idx="1"/>
          </p:nvPr>
        </p:nvSpPr>
        <p:spPr>
          <a:xfrm>
            <a:off x="228600" y="1219200"/>
            <a:ext cx="8726488" cy="457200"/>
          </a:xfrm>
        </p:spPr>
        <p:txBody>
          <a:bodyPr/>
          <a:lstStyle/>
          <a:p>
            <a:pPr eaLnBrk="1" hangingPunct="1">
              <a:lnSpc>
                <a:spcPct val="80000"/>
              </a:lnSpc>
            </a:pPr>
            <a:r>
              <a:rPr lang="en-US" sz="2800" smtClean="0"/>
              <a:t>Design a 2Mx8 using 1Mx4 memory chips</a:t>
            </a:r>
          </a:p>
        </p:txBody>
      </p:sp>
      <p:grpSp>
        <p:nvGrpSpPr>
          <p:cNvPr id="214262" name="Group 246"/>
          <p:cNvGrpSpPr>
            <a:grpSpLocks/>
          </p:cNvGrpSpPr>
          <p:nvPr/>
        </p:nvGrpSpPr>
        <p:grpSpPr bwMode="auto">
          <a:xfrm>
            <a:off x="2346325" y="1571625"/>
            <a:ext cx="4206875" cy="5210175"/>
            <a:chOff x="1478" y="990"/>
            <a:chExt cx="2650" cy="3282"/>
          </a:xfrm>
        </p:grpSpPr>
        <p:grpSp>
          <p:nvGrpSpPr>
            <p:cNvPr id="42008" name="Group 85"/>
            <p:cNvGrpSpPr>
              <a:grpSpLocks/>
            </p:cNvGrpSpPr>
            <p:nvPr/>
          </p:nvGrpSpPr>
          <p:grpSpPr bwMode="auto">
            <a:xfrm>
              <a:off x="2350" y="1056"/>
              <a:ext cx="1093" cy="783"/>
              <a:chOff x="2026" y="1121"/>
              <a:chExt cx="1093" cy="783"/>
            </a:xfrm>
          </p:grpSpPr>
          <p:sp>
            <p:nvSpPr>
              <p:cNvPr id="42148" name="Line 30"/>
              <p:cNvSpPr>
                <a:spLocks noChangeShapeType="1"/>
              </p:cNvSpPr>
              <p:nvPr/>
            </p:nvSpPr>
            <p:spPr bwMode="auto">
              <a:xfrm>
                <a:off x="2976" y="1234"/>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49" name="Line 31"/>
              <p:cNvSpPr>
                <a:spLocks noChangeShapeType="1"/>
              </p:cNvSpPr>
              <p:nvPr/>
            </p:nvSpPr>
            <p:spPr bwMode="auto">
              <a:xfrm>
                <a:off x="2976" y="1413"/>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50" name="Line 32"/>
              <p:cNvSpPr>
                <a:spLocks noChangeShapeType="1"/>
              </p:cNvSpPr>
              <p:nvPr/>
            </p:nvSpPr>
            <p:spPr bwMode="auto">
              <a:xfrm>
                <a:off x="2976" y="1586"/>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51" name="Line 33"/>
              <p:cNvSpPr>
                <a:spLocks noChangeShapeType="1"/>
              </p:cNvSpPr>
              <p:nvPr/>
            </p:nvSpPr>
            <p:spPr bwMode="auto">
              <a:xfrm>
                <a:off x="2976" y="1759"/>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52" name="Line 34"/>
              <p:cNvSpPr>
                <a:spLocks noChangeShapeType="1"/>
              </p:cNvSpPr>
              <p:nvPr/>
            </p:nvSpPr>
            <p:spPr bwMode="auto">
              <a:xfrm>
                <a:off x="2264" y="1210"/>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53" name="Line 35"/>
              <p:cNvSpPr>
                <a:spLocks noChangeShapeType="1"/>
              </p:cNvSpPr>
              <p:nvPr/>
            </p:nvSpPr>
            <p:spPr bwMode="auto">
              <a:xfrm>
                <a:off x="2264" y="1297"/>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54" name="Line 36"/>
              <p:cNvSpPr>
                <a:spLocks noChangeShapeType="1"/>
              </p:cNvSpPr>
              <p:nvPr/>
            </p:nvSpPr>
            <p:spPr bwMode="auto">
              <a:xfrm>
                <a:off x="2264" y="1384"/>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55" name="Line 37"/>
              <p:cNvSpPr>
                <a:spLocks noChangeShapeType="1"/>
              </p:cNvSpPr>
              <p:nvPr/>
            </p:nvSpPr>
            <p:spPr bwMode="auto">
              <a:xfrm>
                <a:off x="2264" y="1788"/>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56" name="Oval 38"/>
              <p:cNvSpPr>
                <a:spLocks noChangeArrowheads="1"/>
              </p:cNvSpPr>
              <p:nvPr/>
            </p:nvSpPr>
            <p:spPr bwMode="auto">
              <a:xfrm>
                <a:off x="2321" y="1528"/>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57" name="Oval 39"/>
              <p:cNvSpPr>
                <a:spLocks noChangeArrowheads="1"/>
              </p:cNvSpPr>
              <p:nvPr/>
            </p:nvSpPr>
            <p:spPr bwMode="auto">
              <a:xfrm>
                <a:off x="2321" y="1586"/>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58" name="Oval 40"/>
              <p:cNvSpPr>
                <a:spLocks noChangeArrowheads="1"/>
              </p:cNvSpPr>
              <p:nvPr/>
            </p:nvSpPr>
            <p:spPr bwMode="auto">
              <a:xfrm>
                <a:off x="2321" y="1644"/>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59" name="Oval 41"/>
              <p:cNvSpPr>
                <a:spLocks noChangeArrowheads="1"/>
              </p:cNvSpPr>
              <p:nvPr/>
            </p:nvSpPr>
            <p:spPr bwMode="auto">
              <a:xfrm>
                <a:off x="2321" y="1702"/>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60" name="Oval 42"/>
              <p:cNvSpPr>
                <a:spLocks noChangeArrowheads="1"/>
              </p:cNvSpPr>
              <p:nvPr/>
            </p:nvSpPr>
            <p:spPr bwMode="auto">
              <a:xfrm>
                <a:off x="2321" y="1470"/>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61" name="Text Box 43"/>
              <p:cNvSpPr txBox="1">
                <a:spLocks noChangeArrowheads="1"/>
              </p:cNvSpPr>
              <p:nvPr/>
            </p:nvSpPr>
            <p:spPr bwMode="auto">
              <a:xfrm>
                <a:off x="2026" y="1121"/>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A19</a:t>
                </a:r>
              </a:p>
            </p:txBody>
          </p:sp>
          <p:sp>
            <p:nvSpPr>
              <p:cNvPr id="42162" name="Text Box 44"/>
              <p:cNvSpPr txBox="1">
                <a:spLocks noChangeArrowheads="1"/>
              </p:cNvSpPr>
              <p:nvPr/>
            </p:nvSpPr>
            <p:spPr bwMode="auto">
              <a:xfrm>
                <a:off x="2026" y="1213"/>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A18</a:t>
                </a:r>
              </a:p>
            </p:txBody>
          </p:sp>
          <p:sp>
            <p:nvSpPr>
              <p:cNvPr id="42163" name="Text Box 45"/>
              <p:cNvSpPr txBox="1">
                <a:spLocks noChangeArrowheads="1"/>
              </p:cNvSpPr>
              <p:nvPr/>
            </p:nvSpPr>
            <p:spPr bwMode="auto">
              <a:xfrm>
                <a:off x="2026" y="1300"/>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A17</a:t>
                </a:r>
              </a:p>
            </p:txBody>
          </p:sp>
          <p:sp>
            <p:nvSpPr>
              <p:cNvPr id="42164" name="Text Box 46"/>
              <p:cNvSpPr txBox="1">
                <a:spLocks noChangeArrowheads="1"/>
              </p:cNvSpPr>
              <p:nvPr/>
            </p:nvSpPr>
            <p:spPr bwMode="auto">
              <a:xfrm>
                <a:off x="2026" y="1699"/>
                <a:ext cx="2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A0</a:t>
                </a:r>
              </a:p>
            </p:txBody>
          </p:sp>
          <p:grpSp>
            <p:nvGrpSpPr>
              <p:cNvPr id="42165" name="Group 84"/>
              <p:cNvGrpSpPr>
                <a:grpSpLocks/>
              </p:cNvGrpSpPr>
              <p:nvPr/>
            </p:nvGrpSpPr>
            <p:grpSpPr bwMode="auto">
              <a:xfrm>
                <a:off x="2400" y="1153"/>
                <a:ext cx="603" cy="751"/>
                <a:chOff x="1008" y="1153"/>
                <a:chExt cx="603" cy="751"/>
              </a:xfrm>
            </p:grpSpPr>
            <p:sp>
              <p:nvSpPr>
                <p:cNvPr id="214064" name="Rectangle 48"/>
                <p:cNvSpPr>
                  <a:spLocks noChangeArrowheads="1"/>
                </p:cNvSpPr>
                <p:nvPr/>
              </p:nvSpPr>
              <p:spPr bwMode="auto">
                <a:xfrm>
                  <a:off x="1008" y="1153"/>
                  <a:ext cx="571" cy="693"/>
                </a:xfrm>
                <a:prstGeom prst="rect">
                  <a:avLst/>
                </a:prstGeom>
                <a:solidFill>
                  <a:srgbClr val="FFCC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sz="1200">
                      <a:effectLst>
                        <a:outerShdw blurRad="38100" dist="38100" dir="2700000" algn="tl">
                          <a:srgbClr val="FFFFFF"/>
                        </a:outerShdw>
                      </a:effectLst>
                      <a:latin typeface="Tahoma" pitchFamily="34" charset="0"/>
                    </a:rPr>
                    <a:t>1Mx4</a:t>
                  </a:r>
                </a:p>
              </p:txBody>
            </p:sp>
            <p:sp>
              <p:nvSpPr>
                <p:cNvPr id="42167" name="Line 49"/>
                <p:cNvSpPr>
                  <a:spLocks noChangeShapeType="1"/>
                </p:cNvSpPr>
                <p:nvPr/>
              </p:nvSpPr>
              <p:spPr bwMode="auto">
                <a:xfrm>
                  <a:off x="1182" y="1846"/>
                  <a:ext cx="0" cy="5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68" name="Line 50"/>
                <p:cNvSpPr>
                  <a:spLocks noChangeShapeType="1"/>
                </p:cNvSpPr>
                <p:nvPr/>
              </p:nvSpPr>
              <p:spPr bwMode="auto">
                <a:xfrm>
                  <a:off x="1411" y="1846"/>
                  <a:ext cx="0" cy="5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69" name="Text Box 52"/>
                <p:cNvSpPr txBox="1">
                  <a:spLocks noChangeArrowheads="1"/>
                </p:cNvSpPr>
                <p:nvPr/>
              </p:nvSpPr>
              <p:spPr bwMode="auto">
                <a:xfrm>
                  <a:off x="1056" y="1680"/>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CS</a:t>
                  </a:r>
                </a:p>
              </p:txBody>
            </p:sp>
            <p:grpSp>
              <p:nvGrpSpPr>
                <p:cNvPr id="42170" name="Group 83"/>
                <p:cNvGrpSpPr>
                  <a:grpSpLocks/>
                </p:cNvGrpSpPr>
                <p:nvPr/>
              </p:nvGrpSpPr>
              <p:grpSpPr bwMode="auto">
                <a:xfrm>
                  <a:off x="1311" y="1680"/>
                  <a:ext cx="300" cy="173"/>
                  <a:chOff x="1311" y="1680"/>
                  <a:chExt cx="300" cy="173"/>
                </a:xfrm>
              </p:grpSpPr>
              <p:sp>
                <p:nvSpPr>
                  <p:cNvPr id="42171" name="Text Box 51"/>
                  <p:cNvSpPr txBox="1">
                    <a:spLocks noChangeArrowheads="1"/>
                  </p:cNvSpPr>
                  <p:nvPr/>
                </p:nvSpPr>
                <p:spPr bwMode="auto">
                  <a:xfrm>
                    <a:off x="1311" y="1680"/>
                    <a:ext cx="3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R/W</a:t>
                    </a:r>
                  </a:p>
                </p:txBody>
              </p:sp>
              <p:sp>
                <p:nvSpPr>
                  <p:cNvPr id="42172" name="Line 53"/>
                  <p:cNvSpPr>
                    <a:spLocks noChangeShapeType="1"/>
                  </p:cNvSpPr>
                  <p:nvPr/>
                </p:nvSpPr>
                <p:spPr bwMode="auto">
                  <a:xfrm>
                    <a:off x="1343" y="1716"/>
                    <a:ext cx="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2009" name="Group 86"/>
            <p:cNvGrpSpPr>
              <a:grpSpLocks/>
            </p:cNvGrpSpPr>
            <p:nvPr/>
          </p:nvGrpSpPr>
          <p:grpSpPr bwMode="auto">
            <a:xfrm>
              <a:off x="2339" y="1857"/>
              <a:ext cx="1093" cy="783"/>
              <a:chOff x="2026" y="1121"/>
              <a:chExt cx="1093" cy="783"/>
            </a:xfrm>
          </p:grpSpPr>
          <p:sp>
            <p:nvSpPr>
              <p:cNvPr id="42123" name="Line 87"/>
              <p:cNvSpPr>
                <a:spLocks noChangeShapeType="1"/>
              </p:cNvSpPr>
              <p:nvPr/>
            </p:nvSpPr>
            <p:spPr bwMode="auto">
              <a:xfrm>
                <a:off x="2976" y="1234"/>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24" name="Line 88"/>
              <p:cNvSpPr>
                <a:spLocks noChangeShapeType="1"/>
              </p:cNvSpPr>
              <p:nvPr/>
            </p:nvSpPr>
            <p:spPr bwMode="auto">
              <a:xfrm>
                <a:off x="2976" y="1413"/>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25" name="Line 89"/>
              <p:cNvSpPr>
                <a:spLocks noChangeShapeType="1"/>
              </p:cNvSpPr>
              <p:nvPr/>
            </p:nvSpPr>
            <p:spPr bwMode="auto">
              <a:xfrm>
                <a:off x="2976" y="1586"/>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26" name="Line 90"/>
              <p:cNvSpPr>
                <a:spLocks noChangeShapeType="1"/>
              </p:cNvSpPr>
              <p:nvPr/>
            </p:nvSpPr>
            <p:spPr bwMode="auto">
              <a:xfrm>
                <a:off x="2976" y="1759"/>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27" name="Line 91"/>
              <p:cNvSpPr>
                <a:spLocks noChangeShapeType="1"/>
              </p:cNvSpPr>
              <p:nvPr/>
            </p:nvSpPr>
            <p:spPr bwMode="auto">
              <a:xfrm>
                <a:off x="2264" y="1210"/>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28" name="Line 92"/>
              <p:cNvSpPr>
                <a:spLocks noChangeShapeType="1"/>
              </p:cNvSpPr>
              <p:nvPr/>
            </p:nvSpPr>
            <p:spPr bwMode="auto">
              <a:xfrm>
                <a:off x="2264" y="1297"/>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29" name="Line 93"/>
              <p:cNvSpPr>
                <a:spLocks noChangeShapeType="1"/>
              </p:cNvSpPr>
              <p:nvPr/>
            </p:nvSpPr>
            <p:spPr bwMode="auto">
              <a:xfrm>
                <a:off x="2264" y="1384"/>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30" name="Line 94"/>
              <p:cNvSpPr>
                <a:spLocks noChangeShapeType="1"/>
              </p:cNvSpPr>
              <p:nvPr/>
            </p:nvSpPr>
            <p:spPr bwMode="auto">
              <a:xfrm>
                <a:off x="2264" y="1788"/>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31" name="Oval 95"/>
              <p:cNvSpPr>
                <a:spLocks noChangeArrowheads="1"/>
              </p:cNvSpPr>
              <p:nvPr/>
            </p:nvSpPr>
            <p:spPr bwMode="auto">
              <a:xfrm>
                <a:off x="2321" y="1528"/>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32" name="Oval 96"/>
              <p:cNvSpPr>
                <a:spLocks noChangeArrowheads="1"/>
              </p:cNvSpPr>
              <p:nvPr/>
            </p:nvSpPr>
            <p:spPr bwMode="auto">
              <a:xfrm>
                <a:off x="2321" y="1586"/>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33" name="Oval 97"/>
              <p:cNvSpPr>
                <a:spLocks noChangeArrowheads="1"/>
              </p:cNvSpPr>
              <p:nvPr/>
            </p:nvSpPr>
            <p:spPr bwMode="auto">
              <a:xfrm>
                <a:off x="2321" y="1644"/>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34" name="Oval 98"/>
              <p:cNvSpPr>
                <a:spLocks noChangeArrowheads="1"/>
              </p:cNvSpPr>
              <p:nvPr/>
            </p:nvSpPr>
            <p:spPr bwMode="auto">
              <a:xfrm>
                <a:off x="2321" y="1702"/>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35" name="Oval 99"/>
              <p:cNvSpPr>
                <a:spLocks noChangeArrowheads="1"/>
              </p:cNvSpPr>
              <p:nvPr/>
            </p:nvSpPr>
            <p:spPr bwMode="auto">
              <a:xfrm>
                <a:off x="2321" y="1470"/>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36" name="Text Box 100"/>
              <p:cNvSpPr txBox="1">
                <a:spLocks noChangeArrowheads="1"/>
              </p:cNvSpPr>
              <p:nvPr/>
            </p:nvSpPr>
            <p:spPr bwMode="auto">
              <a:xfrm>
                <a:off x="2026" y="1121"/>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A19</a:t>
                </a:r>
              </a:p>
            </p:txBody>
          </p:sp>
          <p:sp>
            <p:nvSpPr>
              <p:cNvPr id="42137" name="Text Box 101"/>
              <p:cNvSpPr txBox="1">
                <a:spLocks noChangeArrowheads="1"/>
              </p:cNvSpPr>
              <p:nvPr/>
            </p:nvSpPr>
            <p:spPr bwMode="auto">
              <a:xfrm>
                <a:off x="2026" y="1213"/>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A18</a:t>
                </a:r>
              </a:p>
            </p:txBody>
          </p:sp>
          <p:sp>
            <p:nvSpPr>
              <p:cNvPr id="42138" name="Text Box 102"/>
              <p:cNvSpPr txBox="1">
                <a:spLocks noChangeArrowheads="1"/>
              </p:cNvSpPr>
              <p:nvPr/>
            </p:nvSpPr>
            <p:spPr bwMode="auto">
              <a:xfrm>
                <a:off x="2026" y="1300"/>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A17</a:t>
                </a:r>
              </a:p>
            </p:txBody>
          </p:sp>
          <p:sp>
            <p:nvSpPr>
              <p:cNvPr id="42139" name="Text Box 103"/>
              <p:cNvSpPr txBox="1">
                <a:spLocks noChangeArrowheads="1"/>
              </p:cNvSpPr>
              <p:nvPr/>
            </p:nvSpPr>
            <p:spPr bwMode="auto">
              <a:xfrm>
                <a:off x="2026" y="1699"/>
                <a:ext cx="2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A0</a:t>
                </a:r>
              </a:p>
            </p:txBody>
          </p:sp>
          <p:grpSp>
            <p:nvGrpSpPr>
              <p:cNvPr id="42140" name="Group 104"/>
              <p:cNvGrpSpPr>
                <a:grpSpLocks/>
              </p:cNvGrpSpPr>
              <p:nvPr/>
            </p:nvGrpSpPr>
            <p:grpSpPr bwMode="auto">
              <a:xfrm>
                <a:off x="2400" y="1153"/>
                <a:ext cx="603" cy="751"/>
                <a:chOff x="1008" y="1153"/>
                <a:chExt cx="603" cy="751"/>
              </a:xfrm>
            </p:grpSpPr>
            <p:sp>
              <p:nvSpPr>
                <p:cNvPr id="214121" name="Rectangle 105"/>
                <p:cNvSpPr>
                  <a:spLocks noChangeArrowheads="1"/>
                </p:cNvSpPr>
                <p:nvPr/>
              </p:nvSpPr>
              <p:spPr bwMode="auto">
                <a:xfrm>
                  <a:off x="1008" y="1153"/>
                  <a:ext cx="571" cy="693"/>
                </a:xfrm>
                <a:prstGeom prst="rect">
                  <a:avLst/>
                </a:prstGeom>
                <a:solidFill>
                  <a:srgbClr val="FFCC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sz="1200">
                      <a:effectLst>
                        <a:outerShdw blurRad="38100" dist="38100" dir="2700000" algn="tl">
                          <a:srgbClr val="FFFFFF"/>
                        </a:outerShdw>
                      </a:effectLst>
                      <a:latin typeface="Tahoma" pitchFamily="34" charset="0"/>
                    </a:rPr>
                    <a:t>1Mx4</a:t>
                  </a:r>
                </a:p>
              </p:txBody>
            </p:sp>
            <p:sp>
              <p:nvSpPr>
                <p:cNvPr id="42142" name="Line 106"/>
                <p:cNvSpPr>
                  <a:spLocks noChangeShapeType="1"/>
                </p:cNvSpPr>
                <p:nvPr/>
              </p:nvSpPr>
              <p:spPr bwMode="auto">
                <a:xfrm>
                  <a:off x="1182" y="1846"/>
                  <a:ext cx="0" cy="5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43" name="Line 107"/>
                <p:cNvSpPr>
                  <a:spLocks noChangeShapeType="1"/>
                </p:cNvSpPr>
                <p:nvPr/>
              </p:nvSpPr>
              <p:spPr bwMode="auto">
                <a:xfrm>
                  <a:off x="1411" y="1846"/>
                  <a:ext cx="0" cy="5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44" name="Text Box 108"/>
                <p:cNvSpPr txBox="1">
                  <a:spLocks noChangeArrowheads="1"/>
                </p:cNvSpPr>
                <p:nvPr/>
              </p:nvSpPr>
              <p:spPr bwMode="auto">
                <a:xfrm>
                  <a:off x="1056" y="1680"/>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CS</a:t>
                  </a:r>
                </a:p>
              </p:txBody>
            </p:sp>
            <p:grpSp>
              <p:nvGrpSpPr>
                <p:cNvPr id="42145" name="Group 109"/>
                <p:cNvGrpSpPr>
                  <a:grpSpLocks/>
                </p:cNvGrpSpPr>
                <p:nvPr/>
              </p:nvGrpSpPr>
              <p:grpSpPr bwMode="auto">
                <a:xfrm>
                  <a:off x="1311" y="1680"/>
                  <a:ext cx="300" cy="173"/>
                  <a:chOff x="1311" y="1680"/>
                  <a:chExt cx="300" cy="173"/>
                </a:xfrm>
              </p:grpSpPr>
              <p:sp>
                <p:nvSpPr>
                  <p:cNvPr id="42146" name="Text Box 110"/>
                  <p:cNvSpPr txBox="1">
                    <a:spLocks noChangeArrowheads="1"/>
                  </p:cNvSpPr>
                  <p:nvPr/>
                </p:nvSpPr>
                <p:spPr bwMode="auto">
                  <a:xfrm>
                    <a:off x="1311" y="1680"/>
                    <a:ext cx="3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R/W</a:t>
                    </a:r>
                  </a:p>
                </p:txBody>
              </p:sp>
              <p:sp>
                <p:nvSpPr>
                  <p:cNvPr id="42147" name="Line 111"/>
                  <p:cNvSpPr>
                    <a:spLocks noChangeShapeType="1"/>
                  </p:cNvSpPr>
                  <p:nvPr/>
                </p:nvSpPr>
                <p:spPr bwMode="auto">
                  <a:xfrm>
                    <a:off x="1343" y="1716"/>
                    <a:ext cx="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2010" name="Group 112"/>
            <p:cNvGrpSpPr>
              <a:grpSpLocks/>
            </p:cNvGrpSpPr>
            <p:nvPr/>
          </p:nvGrpSpPr>
          <p:grpSpPr bwMode="auto">
            <a:xfrm>
              <a:off x="2339" y="2673"/>
              <a:ext cx="1093" cy="783"/>
              <a:chOff x="2026" y="1121"/>
              <a:chExt cx="1093" cy="783"/>
            </a:xfrm>
          </p:grpSpPr>
          <p:sp>
            <p:nvSpPr>
              <p:cNvPr id="42098" name="Line 113"/>
              <p:cNvSpPr>
                <a:spLocks noChangeShapeType="1"/>
              </p:cNvSpPr>
              <p:nvPr/>
            </p:nvSpPr>
            <p:spPr bwMode="auto">
              <a:xfrm>
                <a:off x="2976" y="1234"/>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9" name="Line 114"/>
              <p:cNvSpPr>
                <a:spLocks noChangeShapeType="1"/>
              </p:cNvSpPr>
              <p:nvPr/>
            </p:nvSpPr>
            <p:spPr bwMode="auto">
              <a:xfrm>
                <a:off x="2976" y="1413"/>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0" name="Line 115"/>
              <p:cNvSpPr>
                <a:spLocks noChangeShapeType="1"/>
              </p:cNvSpPr>
              <p:nvPr/>
            </p:nvSpPr>
            <p:spPr bwMode="auto">
              <a:xfrm>
                <a:off x="2976" y="1586"/>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1" name="Line 116"/>
              <p:cNvSpPr>
                <a:spLocks noChangeShapeType="1"/>
              </p:cNvSpPr>
              <p:nvPr/>
            </p:nvSpPr>
            <p:spPr bwMode="auto">
              <a:xfrm>
                <a:off x="2976" y="1759"/>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2" name="Line 117"/>
              <p:cNvSpPr>
                <a:spLocks noChangeShapeType="1"/>
              </p:cNvSpPr>
              <p:nvPr/>
            </p:nvSpPr>
            <p:spPr bwMode="auto">
              <a:xfrm>
                <a:off x="2264" y="1210"/>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3" name="Line 118"/>
              <p:cNvSpPr>
                <a:spLocks noChangeShapeType="1"/>
              </p:cNvSpPr>
              <p:nvPr/>
            </p:nvSpPr>
            <p:spPr bwMode="auto">
              <a:xfrm>
                <a:off x="2264" y="1297"/>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4" name="Line 119"/>
              <p:cNvSpPr>
                <a:spLocks noChangeShapeType="1"/>
              </p:cNvSpPr>
              <p:nvPr/>
            </p:nvSpPr>
            <p:spPr bwMode="auto">
              <a:xfrm>
                <a:off x="2264" y="1384"/>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5" name="Line 120"/>
              <p:cNvSpPr>
                <a:spLocks noChangeShapeType="1"/>
              </p:cNvSpPr>
              <p:nvPr/>
            </p:nvSpPr>
            <p:spPr bwMode="auto">
              <a:xfrm>
                <a:off x="2264" y="1788"/>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6" name="Oval 121"/>
              <p:cNvSpPr>
                <a:spLocks noChangeArrowheads="1"/>
              </p:cNvSpPr>
              <p:nvPr/>
            </p:nvSpPr>
            <p:spPr bwMode="auto">
              <a:xfrm>
                <a:off x="2321" y="1528"/>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07" name="Oval 122"/>
              <p:cNvSpPr>
                <a:spLocks noChangeArrowheads="1"/>
              </p:cNvSpPr>
              <p:nvPr/>
            </p:nvSpPr>
            <p:spPr bwMode="auto">
              <a:xfrm>
                <a:off x="2321" y="1586"/>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08" name="Oval 123"/>
              <p:cNvSpPr>
                <a:spLocks noChangeArrowheads="1"/>
              </p:cNvSpPr>
              <p:nvPr/>
            </p:nvSpPr>
            <p:spPr bwMode="auto">
              <a:xfrm>
                <a:off x="2321" y="1644"/>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09" name="Oval 124"/>
              <p:cNvSpPr>
                <a:spLocks noChangeArrowheads="1"/>
              </p:cNvSpPr>
              <p:nvPr/>
            </p:nvSpPr>
            <p:spPr bwMode="auto">
              <a:xfrm>
                <a:off x="2321" y="1702"/>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10" name="Oval 125"/>
              <p:cNvSpPr>
                <a:spLocks noChangeArrowheads="1"/>
              </p:cNvSpPr>
              <p:nvPr/>
            </p:nvSpPr>
            <p:spPr bwMode="auto">
              <a:xfrm>
                <a:off x="2321" y="1470"/>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11" name="Text Box 126"/>
              <p:cNvSpPr txBox="1">
                <a:spLocks noChangeArrowheads="1"/>
              </p:cNvSpPr>
              <p:nvPr/>
            </p:nvSpPr>
            <p:spPr bwMode="auto">
              <a:xfrm>
                <a:off x="2026" y="1121"/>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A19</a:t>
                </a:r>
              </a:p>
            </p:txBody>
          </p:sp>
          <p:sp>
            <p:nvSpPr>
              <p:cNvPr id="42112" name="Text Box 127"/>
              <p:cNvSpPr txBox="1">
                <a:spLocks noChangeArrowheads="1"/>
              </p:cNvSpPr>
              <p:nvPr/>
            </p:nvSpPr>
            <p:spPr bwMode="auto">
              <a:xfrm>
                <a:off x="2026" y="1213"/>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A18</a:t>
                </a:r>
              </a:p>
            </p:txBody>
          </p:sp>
          <p:sp>
            <p:nvSpPr>
              <p:cNvPr id="42113" name="Text Box 128"/>
              <p:cNvSpPr txBox="1">
                <a:spLocks noChangeArrowheads="1"/>
              </p:cNvSpPr>
              <p:nvPr/>
            </p:nvSpPr>
            <p:spPr bwMode="auto">
              <a:xfrm>
                <a:off x="2026" y="1300"/>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A17</a:t>
                </a:r>
              </a:p>
            </p:txBody>
          </p:sp>
          <p:sp>
            <p:nvSpPr>
              <p:cNvPr id="42114" name="Text Box 129"/>
              <p:cNvSpPr txBox="1">
                <a:spLocks noChangeArrowheads="1"/>
              </p:cNvSpPr>
              <p:nvPr/>
            </p:nvSpPr>
            <p:spPr bwMode="auto">
              <a:xfrm>
                <a:off x="2026" y="1699"/>
                <a:ext cx="2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A0</a:t>
                </a:r>
              </a:p>
            </p:txBody>
          </p:sp>
          <p:grpSp>
            <p:nvGrpSpPr>
              <p:cNvPr id="42115" name="Group 130"/>
              <p:cNvGrpSpPr>
                <a:grpSpLocks/>
              </p:cNvGrpSpPr>
              <p:nvPr/>
            </p:nvGrpSpPr>
            <p:grpSpPr bwMode="auto">
              <a:xfrm>
                <a:off x="2400" y="1153"/>
                <a:ext cx="603" cy="751"/>
                <a:chOff x="1008" y="1153"/>
                <a:chExt cx="603" cy="751"/>
              </a:xfrm>
            </p:grpSpPr>
            <p:sp>
              <p:nvSpPr>
                <p:cNvPr id="214147" name="Rectangle 131"/>
                <p:cNvSpPr>
                  <a:spLocks noChangeArrowheads="1"/>
                </p:cNvSpPr>
                <p:nvPr/>
              </p:nvSpPr>
              <p:spPr bwMode="auto">
                <a:xfrm>
                  <a:off x="1008" y="1153"/>
                  <a:ext cx="571" cy="693"/>
                </a:xfrm>
                <a:prstGeom prst="rect">
                  <a:avLst/>
                </a:prstGeom>
                <a:solidFill>
                  <a:srgbClr val="FFCC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sz="1200">
                      <a:effectLst>
                        <a:outerShdw blurRad="38100" dist="38100" dir="2700000" algn="tl">
                          <a:srgbClr val="FFFFFF"/>
                        </a:outerShdw>
                      </a:effectLst>
                      <a:latin typeface="Tahoma" pitchFamily="34" charset="0"/>
                    </a:rPr>
                    <a:t>1Mx4</a:t>
                  </a:r>
                </a:p>
              </p:txBody>
            </p:sp>
            <p:sp>
              <p:nvSpPr>
                <p:cNvPr id="42117" name="Line 132"/>
                <p:cNvSpPr>
                  <a:spLocks noChangeShapeType="1"/>
                </p:cNvSpPr>
                <p:nvPr/>
              </p:nvSpPr>
              <p:spPr bwMode="auto">
                <a:xfrm>
                  <a:off x="1182" y="1846"/>
                  <a:ext cx="0" cy="5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18" name="Line 133"/>
                <p:cNvSpPr>
                  <a:spLocks noChangeShapeType="1"/>
                </p:cNvSpPr>
                <p:nvPr/>
              </p:nvSpPr>
              <p:spPr bwMode="auto">
                <a:xfrm>
                  <a:off x="1411" y="1846"/>
                  <a:ext cx="0" cy="5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19" name="Text Box 134"/>
                <p:cNvSpPr txBox="1">
                  <a:spLocks noChangeArrowheads="1"/>
                </p:cNvSpPr>
                <p:nvPr/>
              </p:nvSpPr>
              <p:spPr bwMode="auto">
                <a:xfrm>
                  <a:off x="1056" y="1680"/>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CS</a:t>
                  </a:r>
                </a:p>
              </p:txBody>
            </p:sp>
            <p:grpSp>
              <p:nvGrpSpPr>
                <p:cNvPr id="42120" name="Group 135"/>
                <p:cNvGrpSpPr>
                  <a:grpSpLocks/>
                </p:cNvGrpSpPr>
                <p:nvPr/>
              </p:nvGrpSpPr>
              <p:grpSpPr bwMode="auto">
                <a:xfrm>
                  <a:off x="1311" y="1680"/>
                  <a:ext cx="300" cy="173"/>
                  <a:chOff x="1311" y="1680"/>
                  <a:chExt cx="300" cy="173"/>
                </a:xfrm>
              </p:grpSpPr>
              <p:sp>
                <p:nvSpPr>
                  <p:cNvPr id="42121" name="Text Box 136"/>
                  <p:cNvSpPr txBox="1">
                    <a:spLocks noChangeArrowheads="1"/>
                  </p:cNvSpPr>
                  <p:nvPr/>
                </p:nvSpPr>
                <p:spPr bwMode="auto">
                  <a:xfrm>
                    <a:off x="1311" y="1680"/>
                    <a:ext cx="3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R/W</a:t>
                    </a:r>
                  </a:p>
                </p:txBody>
              </p:sp>
              <p:sp>
                <p:nvSpPr>
                  <p:cNvPr id="42122" name="Line 137"/>
                  <p:cNvSpPr>
                    <a:spLocks noChangeShapeType="1"/>
                  </p:cNvSpPr>
                  <p:nvPr/>
                </p:nvSpPr>
                <p:spPr bwMode="auto">
                  <a:xfrm>
                    <a:off x="1343" y="1716"/>
                    <a:ext cx="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nvGrpSpPr>
            <p:cNvPr id="42011" name="Group 138"/>
            <p:cNvGrpSpPr>
              <a:grpSpLocks/>
            </p:cNvGrpSpPr>
            <p:nvPr/>
          </p:nvGrpSpPr>
          <p:grpSpPr bwMode="auto">
            <a:xfrm>
              <a:off x="2339" y="3489"/>
              <a:ext cx="1093" cy="783"/>
              <a:chOff x="2026" y="1121"/>
              <a:chExt cx="1093" cy="783"/>
            </a:xfrm>
          </p:grpSpPr>
          <p:sp>
            <p:nvSpPr>
              <p:cNvPr id="42073" name="Line 139"/>
              <p:cNvSpPr>
                <a:spLocks noChangeShapeType="1"/>
              </p:cNvSpPr>
              <p:nvPr/>
            </p:nvSpPr>
            <p:spPr bwMode="auto">
              <a:xfrm>
                <a:off x="2976" y="1234"/>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4" name="Line 140"/>
              <p:cNvSpPr>
                <a:spLocks noChangeShapeType="1"/>
              </p:cNvSpPr>
              <p:nvPr/>
            </p:nvSpPr>
            <p:spPr bwMode="auto">
              <a:xfrm>
                <a:off x="2976" y="1413"/>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5" name="Line 141"/>
              <p:cNvSpPr>
                <a:spLocks noChangeShapeType="1"/>
              </p:cNvSpPr>
              <p:nvPr/>
            </p:nvSpPr>
            <p:spPr bwMode="auto">
              <a:xfrm>
                <a:off x="2976" y="1586"/>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6" name="Line 142"/>
              <p:cNvSpPr>
                <a:spLocks noChangeShapeType="1"/>
              </p:cNvSpPr>
              <p:nvPr/>
            </p:nvSpPr>
            <p:spPr bwMode="auto">
              <a:xfrm>
                <a:off x="2976" y="1759"/>
                <a:ext cx="14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7" name="Line 143"/>
              <p:cNvSpPr>
                <a:spLocks noChangeShapeType="1"/>
              </p:cNvSpPr>
              <p:nvPr/>
            </p:nvSpPr>
            <p:spPr bwMode="auto">
              <a:xfrm>
                <a:off x="2264" y="1210"/>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8" name="Line 144"/>
              <p:cNvSpPr>
                <a:spLocks noChangeShapeType="1"/>
              </p:cNvSpPr>
              <p:nvPr/>
            </p:nvSpPr>
            <p:spPr bwMode="auto">
              <a:xfrm>
                <a:off x="2264" y="1297"/>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79" name="Line 145"/>
              <p:cNvSpPr>
                <a:spLocks noChangeShapeType="1"/>
              </p:cNvSpPr>
              <p:nvPr/>
            </p:nvSpPr>
            <p:spPr bwMode="auto">
              <a:xfrm>
                <a:off x="2264" y="1384"/>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0" name="Line 146"/>
              <p:cNvSpPr>
                <a:spLocks noChangeShapeType="1"/>
              </p:cNvSpPr>
              <p:nvPr/>
            </p:nvSpPr>
            <p:spPr bwMode="auto">
              <a:xfrm>
                <a:off x="2264" y="1788"/>
                <a:ext cx="14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1" name="Oval 147"/>
              <p:cNvSpPr>
                <a:spLocks noChangeArrowheads="1"/>
              </p:cNvSpPr>
              <p:nvPr/>
            </p:nvSpPr>
            <p:spPr bwMode="auto">
              <a:xfrm>
                <a:off x="2321" y="1528"/>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2" name="Oval 148"/>
              <p:cNvSpPr>
                <a:spLocks noChangeArrowheads="1"/>
              </p:cNvSpPr>
              <p:nvPr/>
            </p:nvSpPr>
            <p:spPr bwMode="auto">
              <a:xfrm>
                <a:off x="2321" y="1586"/>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3" name="Oval 149"/>
              <p:cNvSpPr>
                <a:spLocks noChangeArrowheads="1"/>
              </p:cNvSpPr>
              <p:nvPr/>
            </p:nvSpPr>
            <p:spPr bwMode="auto">
              <a:xfrm>
                <a:off x="2321" y="1644"/>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4" name="Oval 150"/>
              <p:cNvSpPr>
                <a:spLocks noChangeArrowheads="1"/>
              </p:cNvSpPr>
              <p:nvPr/>
            </p:nvSpPr>
            <p:spPr bwMode="auto">
              <a:xfrm>
                <a:off x="2321" y="1702"/>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5" name="Oval 151"/>
              <p:cNvSpPr>
                <a:spLocks noChangeArrowheads="1"/>
              </p:cNvSpPr>
              <p:nvPr/>
            </p:nvSpPr>
            <p:spPr bwMode="auto">
              <a:xfrm>
                <a:off x="2321" y="1470"/>
                <a:ext cx="28" cy="29"/>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 name="Text Box 152"/>
              <p:cNvSpPr txBox="1">
                <a:spLocks noChangeArrowheads="1"/>
              </p:cNvSpPr>
              <p:nvPr/>
            </p:nvSpPr>
            <p:spPr bwMode="auto">
              <a:xfrm>
                <a:off x="2026" y="1121"/>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A19</a:t>
                </a:r>
              </a:p>
            </p:txBody>
          </p:sp>
          <p:sp>
            <p:nvSpPr>
              <p:cNvPr id="42087" name="Text Box 153"/>
              <p:cNvSpPr txBox="1">
                <a:spLocks noChangeArrowheads="1"/>
              </p:cNvSpPr>
              <p:nvPr/>
            </p:nvSpPr>
            <p:spPr bwMode="auto">
              <a:xfrm>
                <a:off x="2026" y="1213"/>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A18</a:t>
                </a:r>
              </a:p>
            </p:txBody>
          </p:sp>
          <p:sp>
            <p:nvSpPr>
              <p:cNvPr id="42088" name="Text Box 154"/>
              <p:cNvSpPr txBox="1">
                <a:spLocks noChangeArrowheads="1"/>
              </p:cNvSpPr>
              <p:nvPr/>
            </p:nvSpPr>
            <p:spPr bwMode="auto">
              <a:xfrm>
                <a:off x="2026" y="1300"/>
                <a:ext cx="27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A17</a:t>
                </a:r>
              </a:p>
            </p:txBody>
          </p:sp>
          <p:sp>
            <p:nvSpPr>
              <p:cNvPr id="42089" name="Text Box 155"/>
              <p:cNvSpPr txBox="1">
                <a:spLocks noChangeArrowheads="1"/>
              </p:cNvSpPr>
              <p:nvPr/>
            </p:nvSpPr>
            <p:spPr bwMode="auto">
              <a:xfrm>
                <a:off x="2026" y="1699"/>
                <a:ext cx="22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A0</a:t>
                </a:r>
              </a:p>
            </p:txBody>
          </p:sp>
          <p:grpSp>
            <p:nvGrpSpPr>
              <p:cNvPr id="42090" name="Group 156"/>
              <p:cNvGrpSpPr>
                <a:grpSpLocks/>
              </p:cNvGrpSpPr>
              <p:nvPr/>
            </p:nvGrpSpPr>
            <p:grpSpPr bwMode="auto">
              <a:xfrm>
                <a:off x="2400" y="1153"/>
                <a:ext cx="603" cy="751"/>
                <a:chOff x="1008" y="1153"/>
                <a:chExt cx="603" cy="751"/>
              </a:xfrm>
            </p:grpSpPr>
            <p:sp>
              <p:nvSpPr>
                <p:cNvPr id="214173" name="Rectangle 157"/>
                <p:cNvSpPr>
                  <a:spLocks noChangeArrowheads="1"/>
                </p:cNvSpPr>
                <p:nvPr/>
              </p:nvSpPr>
              <p:spPr bwMode="auto">
                <a:xfrm>
                  <a:off x="1008" y="1153"/>
                  <a:ext cx="571" cy="693"/>
                </a:xfrm>
                <a:prstGeom prst="rect">
                  <a:avLst/>
                </a:prstGeom>
                <a:solidFill>
                  <a:srgbClr val="FFCC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sz="1200">
                      <a:effectLst>
                        <a:outerShdw blurRad="38100" dist="38100" dir="2700000" algn="tl">
                          <a:srgbClr val="FFFFFF"/>
                        </a:outerShdw>
                      </a:effectLst>
                      <a:latin typeface="Tahoma" pitchFamily="34" charset="0"/>
                    </a:rPr>
                    <a:t>1Mx4</a:t>
                  </a:r>
                </a:p>
              </p:txBody>
            </p:sp>
            <p:sp>
              <p:nvSpPr>
                <p:cNvPr id="42092" name="Line 158"/>
                <p:cNvSpPr>
                  <a:spLocks noChangeShapeType="1"/>
                </p:cNvSpPr>
                <p:nvPr/>
              </p:nvSpPr>
              <p:spPr bwMode="auto">
                <a:xfrm>
                  <a:off x="1182" y="1846"/>
                  <a:ext cx="0" cy="5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3" name="Line 159"/>
                <p:cNvSpPr>
                  <a:spLocks noChangeShapeType="1"/>
                </p:cNvSpPr>
                <p:nvPr/>
              </p:nvSpPr>
              <p:spPr bwMode="auto">
                <a:xfrm>
                  <a:off x="1411" y="1846"/>
                  <a:ext cx="0" cy="5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4" name="Text Box 160"/>
                <p:cNvSpPr txBox="1">
                  <a:spLocks noChangeArrowheads="1"/>
                </p:cNvSpPr>
                <p:nvPr/>
              </p:nvSpPr>
              <p:spPr bwMode="auto">
                <a:xfrm>
                  <a:off x="1056" y="1680"/>
                  <a:ext cx="2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CS</a:t>
                  </a:r>
                </a:p>
              </p:txBody>
            </p:sp>
            <p:grpSp>
              <p:nvGrpSpPr>
                <p:cNvPr id="42095" name="Group 161"/>
                <p:cNvGrpSpPr>
                  <a:grpSpLocks/>
                </p:cNvGrpSpPr>
                <p:nvPr/>
              </p:nvGrpSpPr>
              <p:grpSpPr bwMode="auto">
                <a:xfrm>
                  <a:off x="1311" y="1680"/>
                  <a:ext cx="300" cy="173"/>
                  <a:chOff x="1311" y="1680"/>
                  <a:chExt cx="300" cy="173"/>
                </a:xfrm>
              </p:grpSpPr>
              <p:sp>
                <p:nvSpPr>
                  <p:cNvPr id="42096" name="Text Box 162"/>
                  <p:cNvSpPr txBox="1">
                    <a:spLocks noChangeArrowheads="1"/>
                  </p:cNvSpPr>
                  <p:nvPr/>
                </p:nvSpPr>
                <p:spPr bwMode="auto">
                  <a:xfrm>
                    <a:off x="1311" y="1680"/>
                    <a:ext cx="3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200">
                        <a:latin typeface="Tahoma" pitchFamily="34" charset="0"/>
                      </a:rPr>
                      <a:t>R/W</a:t>
                    </a:r>
                  </a:p>
                </p:txBody>
              </p:sp>
              <p:sp>
                <p:nvSpPr>
                  <p:cNvPr id="42097" name="Line 163"/>
                  <p:cNvSpPr>
                    <a:spLocks noChangeShapeType="1"/>
                  </p:cNvSpPr>
                  <p:nvPr/>
                </p:nvSpPr>
                <p:spPr bwMode="auto">
                  <a:xfrm>
                    <a:off x="1343" y="1716"/>
                    <a:ext cx="8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42012" name="Line 164"/>
            <p:cNvSpPr>
              <a:spLocks noChangeShapeType="1"/>
            </p:cNvSpPr>
            <p:nvPr/>
          </p:nvSpPr>
          <p:spPr bwMode="auto">
            <a:xfrm>
              <a:off x="3347" y="1170"/>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3" name="Line 165"/>
            <p:cNvSpPr>
              <a:spLocks noChangeShapeType="1"/>
            </p:cNvSpPr>
            <p:nvPr/>
          </p:nvSpPr>
          <p:spPr bwMode="auto">
            <a:xfrm>
              <a:off x="3347" y="1350"/>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4" name="Line 166"/>
            <p:cNvSpPr>
              <a:spLocks noChangeShapeType="1"/>
            </p:cNvSpPr>
            <p:nvPr/>
          </p:nvSpPr>
          <p:spPr bwMode="auto">
            <a:xfrm>
              <a:off x="3347" y="1524"/>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5" name="Line 167"/>
            <p:cNvSpPr>
              <a:spLocks noChangeShapeType="1"/>
            </p:cNvSpPr>
            <p:nvPr/>
          </p:nvSpPr>
          <p:spPr bwMode="auto">
            <a:xfrm>
              <a:off x="3347" y="1698"/>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6" name="Line 168"/>
            <p:cNvSpPr>
              <a:spLocks noChangeShapeType="1"/>
            </p:cNvSpPr>
            <p:nvPr/>
          </p:nvSpPr>
          <p:spPr bwMode="auto">
            <a:xfrm>
              <a:off x="3347" y="1968"/>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7" name="Line 169"/>
            <p:cNvSpPr>
              <a:spLocks noChangeShapeType="1"/>
            </p:cNvSpPr>
            <p:nvPr/>
          </p:nvSpPr>
          <p:spPr bwMode="auto">
            <a:xfrm>
              <a:off x="3347" y="2148"/>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8" name="Line 170"/>
            <p:cNvSpPr>
              <a:spLocks noChangeShapeType="1"/>
            </p:cNvSpPr>
            <p:nvPr/>
          </p:nvSpPr>
          <p:spPr bwMode="auto">
            <a:xfrm>
              <a:off x="3347" y="2322"/>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9" name="Line 171"/>
            <p:cNvSpPr>
              <a:spLocks noChangeShapeType="1"/>
            </p:cNvSpPr>
            <p:nvPr/>
          </p:nvSpPr>
          <p:spPr bwMode="auto">
            <a:xfrm>
              <a:off x="3347" y="2496"/>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0" name="Line 172"/>
            <p:cNvSpPr>
              <a:spLocks noChangeShapeType="1"/>
            </p:cNvSpPr>
            <p:nvPr/>
          </p:nvSpPr>
          <p:spPr bwMode="auto">
            <a:xfrm flipV="1">
              <a:off x="3437" y="1152"/>
              <a:ext cx="0" cy="16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1" name="Line 173"/>
            <p:cNvSpPr>
              <a:spLocks noChangeShapeType="1"/>
            </p:cNvSpPr>
            <p:nvPr/>
          </p:nvSpPr>
          <p:spPr bwMode="auto">
            <a:xfrm>
              <a:off x="3491" y="1344"/>
              <a:ext cx="0" cy="16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2" name="Line 174"/>
            <p:cNvSpPr>
              <a:spLocks noChangeShapeType="1"/>
            </p:cNvSpPr>
            <p:nvPr/>
          </p:nvSpPr>
          <p:spPr bwMode="auto">
            <a:xfrm>
              <a:off x="3539" y="1536"/>
              <a:ext cx="0" cy="16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3" name="Line 175"/>
            <p:cNvSpPr>
              <a:spLocks noChangeShapeType="1"/>
            </p:cNvSpPr>
            <p:nvPr/>
          </p:nvSpPr>
          <p:spPr bwMode="auto">
            <a:xfrm>
              <a:off x="3587" y="1692"/>
              <a:ext cx="0" cy="16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4" name="Line 176"/>
            <p:cNvSpPr>
              <a:spLocks noChangeShapeType="1"/>
            </p:cNvSpPr>
            <p:nvPr/>
          </p:nvSpPr>
          <p:spPr bwMode="auto">
            <a:xfrm>
              <a:off x="3635" y="1968"/>
              <a:ext cx="0" cy="16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5" name="Line 177"/>
            <p:cNvSpPr>
              <a:spLocks noChangeShapeType="1"/>
            </p:cNvSpPr>
            <p:nvPr/>
          </p:nvSpPr>
          <p:spPr bwMode="auto">
            <a:xfrm>
              <a:off x="3683" y="2148"/>
              <a:ext cx="0" cy="16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6" name="Line 178"/>
            <p:cNvSpPr>
              <a:spLocks noChangeShapeType="1"/>
            </p:cNvSpPr>
            <p:nvPr/>
          </p:nvSpPr>
          <p:spPr bwMode="auto">
            <a:xfrm>
              <a:off x="3731" y="2322"/>
              <a:ext cx="0" cy="16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7" name="Line 179"/>
            <p:cNvSpPr>
              <a:spLocks noChangeShapeType="1"/>
            </p:cNvSpPr>
            <p:nvPr/>
          </p:nvSpPr>
          <p:spPr bwMode="auto">
            <a:xfrm>
              <a:off x="3779" y="2496"/>
              <a:ext cx="0" cy="163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8" name="Line 180"/>
            <p:cNvSpPr>
              <a:spLocks noChangeShapeType="1"/>
            </p:cNvSpPr>
            <p:nvPr/>
          </p:nvSpPr>
          <p:spPr bwMode="auto">
            <a:xfrm>
              <a:off x="3395" y="2964"/>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9" name="Line 181"/>
            <p:cNvSpPr>
              <a:spLocks noChangeShapeType="1"/>
            </p:cNvSpPr>
            <p:nvPr/>
          </p:nvSpPr>
          <p:spPr bwMode="auto">
            <a:xfrm>
              <a:off x="3383" y="3138"/>
              <a:ext cx="14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0" name="Line 182"/>
            <p:cNvSpPr>
              <a:spLocks noChangeShapeType="1"/>
            </p:cNvSpPr>
            <p:nvPr/>
          </p:nvSpPr>
          <p:spPr bwMode="auto">
            <a:xfrm>
              <a:off x="3437" y="3312"/>
              <a:ext cx="14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1" name="Line 183"/>
            <p:cNvSpPr>
              <a:spLocks noChangeShapeType="1"/>
            </p:cNvSpPr>
            <p:nvPr/>
          </p:nvSpPr>
          <p:spPr bwMode="auto">
            <a:xfrm>
              <a:off x="3347" y="3600"/>
              <a:ext cx="28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2" name="Line 184"/>
            <p:cNvSpPr>
              <a:spLocks noChangeShapeType="1"/>
            </p:cNvSpPr>
            <p:nvPr/>
          </p:nvSpPr>
          <p:spPr bwMode="auto">
            <a:xfrm>
              <a:off x="3395" y="3780"/>
              <a:ext cx="28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3" name="Line 186"/>
            <p:cNvSpPr>
              <a:spLocks noChangeShapeType="1"/>
            </p:cNvSpPr>
            <p:nvPr/>
          </p:nvSpPr>
          <p:spPr bwMode="auto">
            <a:xfrm>
              <a:off x="3395" y="4128"/>
              <a:ext cx="38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4" name="Line 187"/>
            <p:cNvSpPr>
              <a:spLocks noChangeShapeType="1"/>
            </p:cNvSpPr>
            <p:nvPr/>
          </p:nvSpPr>
          <p:spPr bwMode="auto">
            <a:xfrm>
              <a:off x="3341" y="3954"/>
              <a:ext cx="38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5" name="Text Box 188"/>
            <p:cNvSpPr txBox="1">
              <a:spLocks noChangeArrowheads="1"/>
            </p:cNvSpPr>
            <p:nvPr/>
          </p:nvSpPr>
          <p:spPr bwMode="auto">
            <a:xfrm>
              <a:off x="3875" y="1056"/>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D7</a:t>
              </a:r>
            </a:p>
          </p:txBody>
        </p:sp>
        <p:sp>
          <p:nvSpPr>
            <p:cNvPr id="42036" name="Text Box 189"/>
            <p:cNvSpPr txBox="1">
              <a:spLocks noChangeArrowheads="1"/>
            </p:cNvSpPr>
            <p:nvPr/>
          </p:nvSpPr>
          <p:spPr bwMode="auto">
            <a:xfrm>
              <a:off x="3875" y="124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D6</a:t>
              </a:r>
            </a:p>
          </p:txBody>
        </p:sp>
        <p:sp>
          <p:nvSpPr>
            <p:cNvPr id="42037" name="Text Box 190"/>
            <p:cNvSpPr txBox="1">
              <a:spLocks noChangeArrowheads="1"/>
            </p:cNvSpPr>
            <p:nvPr/>
          </p:nvSpPr>
          <p:spPr bwMode="auto">
            <a:xfrm>
              <a:off x="3875" y="144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D5</a:t>
              </a:r>
            </a:p>
          </p:txBody>
        </p:sp>
        <p:sp>
          <p:nvSpPr>
            <p:cNvPr id="42038" name="Text Box 191"/>
            <p:cNvSpPr txBox="1">
              <a:spLocks noChangeArrowheads="1"/>
            </p:cNvSpPr>
            <p:nvPr/>
          </p:nvSpPr>
          <p:spPr bwMode="auto">
            <a:xfrm>
              <a:off x="3875" y="1632"/>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D4</a:t>
              </a:r>
            </a:p>
          </p:txBody>
        </p:sp>
        <p:sp>
          <p:nvSpPr>
            <p:cNvPr id="42039" name="Text Box 192"/>
            <p:cNvSpPr txBox="1">
              <a:spLocks noChangeArrowheads="1"/>
            </p:cNvSpPr>
            <p:nvPr/>
          </p:nvSpPr>
          <p:spPr bwMode="auto">
            <a:xfrm>
              <a:off x="3875" y="1824"/>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D3</a:t>
              </a:r>
            </a:p>
          </p:txBody>
        </p:sp>
        <p:sp>
          <p:nvSpPr>
            <p:cNvPr id="42040" name="Text Box 193"/>
            <p:cNvSpPr txBox="1">
              <a:spLocks noChangeArrowheads="1"/>
            </p:cNvSpPr>
            <p:nvPr/>
          </p:nvSpPr>
          <p:spPr bwMode="auto">
            <a:xfrm>
              <a:off x="3875" y="2016"/>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D2</a:t>
              </a:r>
            </a:p>
          </p:txBody>
        </p:sp>
        <p:sp>
          <p:nvSpPr>
            <p:cNvPr id="42041" name="Text Box 194"/>
            <p:cNvSpPr txBox="1">
              <a:spLocks noChangeArrowheads="1"/>
            </p:cNvSpPr>
            <p:nvPr/>
          </p:nvSpPr>
          <p:spPr bwMode="auto">
            <a:xfrm>
              <a:off x="3875" y="220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D1</a:t>
              </a:r>
            </a:p>
          </p:txBody>
        </p:sp>
        <p:sp>
          <p:nvSpPr>
            <p:cNvPr id="42042" name="Text Box 195"/>
            <p:cNvSpPr txBox="1">
              <a:spLocks noChangeArrowheads="1"/>
            </p:cNvSpPr>
            <p:nvPr/>
          </p:nvSpPr>
          <p:spPr bwMode="auto">
            <a:xfrm>
              <a:off x="3875" y="240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D0</a:t>
              </a:r>
            </a:p>
          </p:txBody>
        </p:sp>
        <p:sp>
          <p:nvSpPr>
            <p:cNvPr id="42043" name="Line 196"/>
            <p:cNvSpPr>
              <a:spLocks noChangeShapeType="1"/>
            </p:cNvSpPr>
            <p:nvPr/>
          </p:nvSpPr>
          <p:spPr bwMode="auto">
            <a:xfrm flipH="1">
              <a:off x="1859" y="1152"/>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4" name="Line 197"/>
            <p:cNvSpPr>
              <a:spLocks noChangeShapeType="1"/>
            </p:cNvSpPr>
            <p:nvPr/>
          </p:nvSpPr>
          <p:spPr bwMode="auto">
            <a:xfrm>
              <a:off x="2291" y="1152"/>
              <a:ext cx="0" cy="244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5" name="Line 198"/>
            <p:cNvSpPr>
              <a:spLocks noChangeShapeType="1"/>
            </p:cNvSpPr>
            <p:nvPr/>
          </p:nvSpPr>
          <p:spPr bwMode="auto">
            <a:xfrm>
              <a:off x="2291" y="1962"/>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6" name="Line 199"/>
            <p:cNvSpPr>
              <a:spLocks noChangeShapeType="1"/>
            </p:cNvSpPr>
            <p:nvPr/>
          </p:nvSpPr>
          <p:spPr bwMode="auto">
            <a:xfrm>
              <a:off x="2291" y="2772"/>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7" name="Line 200"/>
            <p:cNvSpPr>
              <a:spLocks noChangeShapeType="1"/>
            </p:cNvSpPr>
            <p:nvPr/>
          </p:nvSpPr>
          <p:spPr bwMode="auto">
            <a:xfrm>
              <a:off x="2291" y="3600"/>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8" name="Line 201"/>
            <p:cNvSpPr>
              <a:spLocks noChangeShapeType="1"/>
            </p:cNvSpPr>
            <p:nvPr/>
          </p:nvSpPr>
          <p:spPr bwMode="auto">
            <a:xfrm>
              <a:off x="2195" y="1236"/>
              <a:ext cx="0" cy="244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49" name="Line 205"/>
            <p:cNvSpPr>
              <a:spLocks noChangeShapeType="1"/>
            </p:cNvSpPr>
            <p:nvPr/>
          </p:nvSpPr>
          <p:spPr bwMode="auto">
            <a:xfrm>
              <a:off x="2189" y="3696"/>
              <a:ext cx="19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0" name="Line 206"/>
            <p:cNvSpPr>
              <a:spLocks noChangeShapeType="1"/>
            </p:cNvSpPr>
            <p:nvPr/>
          </p:nvSpPr>
          <p:spPr bwMode="auto">
            <a:xfrm>
              <a:off x="2195" y="2862"/>
              <a:ext cx="19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1" name="Line 207"/>
            <p:cNvSpPr>
              <a:spLocks noChangeShapeType="1"/>
            </p:cNvSpPr>
            <p:nvPr/>
          </p:nvSpPr>
          <p:spPr bwMode="auto">
            <a:xfrm>
              <a:off x="2195" y="2034"/>
              <a:ext cx="19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2" name="Line 208"/>
            <p:cNvSpPr>
              <a:spLocks noChangeShapeType="1"/>
            </p:cNvSpPr>
            <p:nvPr/>
          </p:nvSpPr>
          <p:spPr bwMode="auto">
            <a:xfrm>
              <a:off x="1859" y="1242"/>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3" name="Line 209"/>
            <p:cNvSpPr>
              <a:spLocks noChangeShapeType="1"/>
            </p:cNvSpPr>
            <p:nvPr/>
          </p:nvSpPr>
          <p:spPr bwMode="auto">
            <a:xfrm>
              <a:off x="1859" y="1326"/>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4" name="Line 210"/>
            <p:cNvSpPr>
              <a:spLocks noChangeShapeType="1"/>
            </p:cNvSpPr>
            <p:nvPr/>
          </p:nvSpPr>
          <p:spPr bwMode="auto">
            <a:xfrm>
              <a:off x="2099" y="1332"/>
              <a:ext cx="0" cy="244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5" name="Line 213"/>
            <p:cNvSpPr>
              <a:spLocks noChangeShapeType="1"/>
            </p:cNvSpPr>
            <p:nvPr/>
          </p:nvSpPr>
          <p:spPr bwMode="auto">
            <a:xfrm>
              <a:off x="2099" y="3774"/>
              <a:ext cx="28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6" name="Line 214"/>
            <p:cNvSpPr>
              <a:spLocks noChangeShapeType="1"/>
            </p:cNvSpPr>
            <p:nvPr/>
          </p:nvSpPr>
          <p:spPr bwMode="auto">
            <a:xfrm>
              <a:off x="2099" y="2940"/>
              <a:ext cx="28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7" name="Line 215"/>
            <p:cNvSpPr>
              <a:spLocks noChangeShapeType="1"/>
            </p:cNvSpPr>
            <p:nvPr/>
          </p:nvSpPr>
          <p:spPr bwMode="auto">
            <a:xfrm>
              <a:off x="2099" y="2112"/>
              <a:ext cx="28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8" name="Line 217"/>
            <p:cNvSpPr>
              <a:spLocks noChangeShapeType="1"/>
            </p:cNvSpPr>
            <p:nvPr/>
          </p:nvSpPr>
          <p:spPr bwMode="auto">
            <a:xfrm>
              <a:off x="1859" y="1728"/>
              <a:ext cx="528"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59" name="Line 219"/>
            <p:cNvSpPr>
              <a:spLocks noChangeShapeType="1"/>
            </p:cNvSpPr>
            <p:nvPr/>
          </p:nvSpPr>
          <p:spPr bwMode="auto">
            <a:xfrm>
              <a:off x="1907" y="1728"/>
              <a:ext cx="0" cy="244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60" name="Line 220"/>
            <p:cNvSpPr>
              <a:spLocks noChangeShapeType="1"/>
            </p:cNvSpPr>
            <p:nvPr/>
          </p:nvSpPr>
          <p:spPr bwMode="auto">
            <a:xfrm>
              <a:off x="1907" y="4164"/>
              <a:ext cx="48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061" name="Group 224"/>
            <p:cNvGrpSpPr>
              <a:grpSpLocks/>
            </p:cNvGrpSpPr>
            <p:nvPr/>
          </p:nvGrpSpPr>
          <p:grpSpPr bwMode="auto">
            <a:xfrm>
              <a:off x="1919" y="3216"/>
              <a:ext cx="141" cy="28"/>
              <a:chOff x="1349" y="4135"/>
              <a:chExt cx="141" cy="28"/>
            </a:xfrm>
          </p:grpSpPr>
          <p:sp>
            <p:nvSpPr>
              <p:cNvPr id="42070" name="Oval 221"/>
              <p:cNvSpPr>
                <a:spLocks noChangeArrowheads="1"/>
              </p:cNvSpPr>
              <p:nvPr/>
            </p:nvSpPr>
            <p:spPr bwMode="auto">
              <a:xfrm>
                <a:off x="1349" y="4135"/>
                <a:ext cx="33" cy="2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1" name="Oval 222"/>
              <p:cNvSpPr>
                <a:spLocks noChangeArrowheads="1"/>
              </p:cNvSpPr>
              <p:nvPr/>
            </p:nvSpPr>
            <p:spPr bwMode="auto">
              <a:xfrm>
                <a:off x="1403" y="4135"/>
                <a:ext cx="33" cy="2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2" name="Oval 223"/>
              <p:cNvSpPr>
                <a:spLocks noChangeArrowheads="1"/>
              </p:cNvSpPr>
              <p:nvPr/>
            </p:nvSpPr>
            <p:spPr bwMode="auto">
              <a:xfrm>
                <a:off x="1457" y="4135"/>
                <a:ext cx="33" cy="28"/>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62" name="Text Box 225"/>
            <p:cNvSpPr txBox="1">
              <a:spLocks noChangeArrowheads="1"/>
            </p:cNvSpPr>
            <p:nvPr/>
          </p:nvSpPr>
          <p:spPr bwMode="auto">
            <a:xfrm>
              <a:off x="1478" y="990"/>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A19</a:t>
              </a:r>
            </a:p>
          </p:txBody>
        </p:sp>
        <p:sp>
          <p:nvSpPr>
            <p:cNvPr id="42063" name="Text Box 226"/>
            <p:cNvSpPr txBox="1">
              <a:spLocks noChangeArrowheads="1"/>
            </p:cNvSpPr>
            <p:nvPr/>
          </p:nvSpPr>
          <p:spPr bwMode="auto">
            <a:xfrm>
              <a:off x="1482" y="1110"/>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A18</a:t>
              </a:r>
            </a:p>
          </p:txBody>
        </p:sp>
        <p:sp>
          <p:nvSpPr>
            <p:cNvPr id="42064" name="Text Box 227"/>
            <p:cNvSpPr txBox="1">
              <a:spLocks noChangeArrowheads="1"/>
            </p:cNvSpPr>
            <p:nvPr/>
          </p:nvSpPr>
          <p:spPr bwMode="auto">
            <a:xfrm>
              <a:off x="1488" y="1251"/>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A17</a:t>
              </a:r>
            </a:p>
          </p:txBody>
        </p:sp>
        <p:sp>
          <p:nvSpPr>
            <p:cNvPr id="42065" name="Text Box 228"/>
            <p:cNvSpPr txBox="1">
              <a:spLocks noChangeArrowheads="1"/>
            </p:cNvSpPr>
            <p:nvPr/>
          </p:nvSpPr>
          <p:spPr bwMode="auto">
            <a:xfrm>
              <a:off x="1488" y="1641"/>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grpSp>
          <p:nvGrpSpPr>
            <p:cNvPr id="42066" name="Group 229"/>
            <p:cNvGrpSpPr>
              <a:grpSpLocks/>
            </p:cNvGrpSpPr>
            <p:nvPr/>
          </p:nvGrpSpPr>
          <p:grpSpPr bwMode="auto">
            <a:xfrm rot="5400000">
              <a:off x="1595" y="1545"/>
              <a:ext cx="141" cy="28"/>
              <a:chOff x="1349" y="4135"/>
              <a:chExt cx="141" cy="28"/>
            </a:xfrm>
          </p:grpSpPr>
          <p:sp>
            <p:nvSpPr>
              <p:cNvPr id="42067" name="Oval 230"/>
              <p:cNvSpPr>
                <a:spLocks noChangeArrowheads="1"/>
              </p:cNvSpPr>
              <p:nvPr/>
            </p:nvSpPr>
            <p:spPr bwMode="auto">
              <a:xfrm>
                <a:off x="1349" y="4135"/>
                <a:ext cx="33" cy="2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8" name="Oval 231"/>
              <p:cNvSpPr>
                <a:spLocks noChangeArrowheads="1"/>
              </p:cNvSpPr>
              <p:nvPr/>
            </p:nvSpPr>
            <p:spPr bwMode="auto">
              <a:xfrm>
                <a:off x="1403" y="4135"/>
                <a:ext cx="33" cy="2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9" name="Oval 232"/>
              <p:cNvSpPr>
                <a:spLocks noChangeArrowheads="1"/>
              </p:cNvSpPr>
              <p:nvPr/>
            </p:nvSpPr>
            <p:spPr bwMode="auto">
              <a:xfrm>
                <a:off x="1457" y="4135"/>
                <a:ext cx="33" cy="2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14261" name="Group 245"/>
          <p:cNvGrpSpPr>
            <a:grpSpLocks/>
          </p:cNvGrpSpPr>
          <p:nvPr/>
        </p:nvGrpSpPr>
        <p:grpSpPr bwMode="auto">
          <a:xfrm>
            <a:off x="190500" y="2895600"/>
            <a:ext cx="4400550" cy="3886200"/>
            <a:chOff x="120" y="1824"/>
            <a:chExt cx="2772" cy="2448"/>
          </a:xfrm>
        </p:grpSpPr>
        <p:grpSp>
          <p:nvGrpSpPr>
            <p:cNvPr id="41990" name="Group 54"/>
            <p:cNvGrpSpPr>
              <a:grpSpLocks/>
            </p:cNvGrpSpPr>
            <p:nvPr/>
          </p:nvGrpSpPr>
          <p:grpSpPr bwMode="auto">
            <a:xfrm>
              <a:off x="120" y="1968"/>
              <a:ext cx="456" cy="231"/>
              <a:chOff x="72" y="2484"/>
              <a:chExt cx="456" cy="231"/>
            </a:xfrm>
          </p:grpSpPr>
          <p:sp>
            <p:nvSpPr>
              <p:cNvPr id="42006" name="Line 55"/>
              <p:cNvSpPr>
                <a:spLocks noChangeShapeType="1"/>
              </p:cNvSpPr>
              <p:nvPr/>
            </p:nvSpPr>
            <p:spPr bwMode="auto">
              <a:xfrm>
                <a:off x="144" y="2715"/>
                <a:ext cx="38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7" name="Text Box 56"/>
              <p:cNvSpPr txBox="1">
                <a:spLocks noChangeArrowheads="1"/>
              </p:cNvSpPr>
              <p:nvPr/>
            </p:nvSpPr>
            <p:spPr bwMode="auto">
              <a:xfrm>
                <a:off x="72" y="2484"/>
                <a:ext cx="3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A20</a:t>
                </a:r>
              </a:p>
            </p:txBody>
          </p:sp>
        </p:grpSp>
        <p:sp>
          <p:nvSpPr>
            <p:cNvPr id="41991" name="Rectangle 58"/>
            <p:cNvSpPr>
              <a:spLocks noChangeArrowheads="1"/>
            </p:cNvSpPr>
            <p:nvPr/>
          </p:nvSpPr>
          <p:spPr bwMode="auto">
            <a:xfrm>
              <a:off x="576" y="1872"/>
              <a:ext cx="624" cy="624"/>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latin typeface="Tahoma" pitchFamily="34" charset="0"/>
                </a:rPr>
                <a:t>1-to-2</a:t>
              </a:r>
            </a:p>
            <a:p>
              <a:r>
                <a:rPr lang="en-US" sz="1600">
                  <a:latin typeface="Tahoma" pitchFamily="34" charset="0"/>
                </a:rPr>
                <a:t>Decoder</a:t>
              </a:r>
            </a:p>
          </p:txBody>
        </p:sp>
        <p:sp>
          <p:nvSpPr>
            <p:cNvPr id="41992" name="Line 59"/>
            <p:cNvSpPr>
              <a:spLocks noChangeShapeType="1"/>
            </p:cNvSpPr>
            <p:nvPr/>
          </p:nvSpPr>
          <p:spPr bwMode="auto">
            <a:xfrm>
              <a:off x="912" y="2496"/>
              <a:ext cx="0" cy="19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3" name="Text Box 60"/>
            <p:cNvSpPr txBox="1">
              <a:spLocks noChangeArrowheads="1"/>
            </p:cNvSpPr>
            <p:nvPr/>
          </p:nvSpPr>
          <p:spPr bwMode="auto">
            <a:xfrm>
              <a:off x="758" y="2661"/>
              <a:ext cx="3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CS </a:t>
              </a:r>
            </a:p>
          </p:txBody>
        </p:sp>
        <p:sp>
          <p:nvSpPr>
            <p:cNvPr id="41994" name="Text Box 65"/>
            <p:cNvSpPr txBox="1">
              <a:spLocks noChangeArrowheads="1"/>
            </p:cNvSpPr>
            <p:nvPr/>
          </p:nvSpPr>
          <p:spPr bwMode="auto">
            <a:xfrm>
              <a:off x="1070" y="1931"/>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solidFill>
                    <a:srgbClr val="0000FF"/>
                  </a:solidFill>
                  <a:latin typeface="Tahoma" pitchFamily="34" charset="0"/>
                </a:rPr>
                <a:t>1</a:t>
              </a:r>
            </a:p>
          </p:txBody>
        </p:sp>
        <p:sp>
          <p:nvSpPr>
            <p:cNvPr id="41995" name="Text Box 66"/>
            <p:cNvSpPr txBox="1">
              <a:spLocks noChangeArrowheads="1"/>
            </p:cNvSpPr>
            <p:nvPr/>
          </p:nvSpPr>
          <p:spPr bwMode="auto">
            <a:xfrm>
              <a:off x="1071" y="2268"/>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solidFill>
                    <a:srgbClr val="0000FF"/>
                  </a:solidFill>
                  <a:latin typeface="Tahoma" pitchFamily="34" charset="0"/>
                </a:rPr>
                <a:t>0</a:t>
              </a:r>
            </a:p>
          </p:txBody>
        </p:sp>
        <p:sp>
          <p:nvSpPr>
            <p:cNvPr id="41996" name="Line 233"/>
            <p:cNvSpPr>
              <a:spLocks noChangeShapeType="1"/>
            </p:cNvSpPr>
            <p:nvPr/>
          </p:nvSpPr>
          <p:spPr bwMode="auto">
            <a:xfrm>
              <a:off x="1200" y="2016"/>
              <a:ext cx="528" cy="0"/>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7" name="Line 234"/>
            <p:cNvSpPr>
              <a:spLocks noChangeShapeType="1"/>
            </p:cNvSpPr>
            <p:nvPr/>
          </p:nvSpPr>
          <p:spPr bwMode="auto">
            <a:xfrm flipH="1">
              <a:off x="1728" y="2640"/>
              <a:ext cx="1152" cy="0"/>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8" name="Line 235"/>
            <p:cNvSpPr>
              <a:spLocks noChangeShapeType="1"/>
            </p:cNvSpPr>
            <p:nvPr/>
          </p:nvSpPr>
          <p:spPr bwMode="auto">
            <a:xfrm flipV="1">
              <a:off x="1728" y="2016"/>
              <a:ext cx="0" cy="624"/>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9" name="Line 237"/>
            <p:cNvSpPr>
              <a:spLocks noChangeShapeType="1"/>
            </p:cNvSpPr>
            <p:nvPr/>
          </p:nvSpPr>
          <p:spPr bwMode="auto">
            <a:xfrm flipH="1">
              <a:off x="1740" y="1830"/>
              <a:ext cx="1152" cy="0"/>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0" name="Line 238"/>
            <p:cNvSpPr>
              <a:spLocks noChangeShapeType="1"/>
            </p:cNvSpPr>
            <p:nvPr/>
          </p:nvSpPr>
          <p:spPr bwMode="auto">
            <a:xfrm>
              <a:off x="1728" y="1824"/>
              <a:ext cx="0" cy="240"/>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1" name="Line 239"/>
            <p:cNvSpPr>
              <a:spLocks noChangeShapeType="1"/>
            </p:cNvSpPr>
            <p:nvPr/>
          </p:nvSpPr>
          <p:spPr bwMode="auto">
            <a:xfrm>
              <a:off x="1200" y="2352"/>
              <a:ext cx="288" cy="0"/>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2" name="Line 240"/>
            <p:cNvSpPr>
              <a:spLocks noChangeShapeType="1"/>
            </p:cNvSpPr>
            <p:nvPr/>
          </p:nvSpPr>
          <p:spPr bwMode="auto">
            <a:xfrm flipH="1">
              <a:off x="1488" y="3456"/>
              <a:ext cx="1392" cy="0"/>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3" name="Line 241"/>
            <p:cNvSpPr>
              <a:spLocks noChangeShapeType="1"/>
            </p:cNvSpPr>
            <p:nvPr/>
          </p:nvSpPr>
          <p:spPr bwMode="auto">
            <a:xfrm flipV="1">
              <a:off x="1488" y="2352"/>
              <a:ext cx="0" cy="1104"/>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4" name="Line 243"/>
            <p:cNvSpPr>
              <a:spLocks noChangeShapeType="1"/>
            </p:cNvSpPr>
            <p:nvPr/>
          </p:nvSpPr>
          <p:spPr bwMode="auto">
            <a:xfrm flipH="1">
              <a:off x="1486" y="4272"/>
              <a:ext cx="1400" cy="0"/>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05" name="Line 244"/>
            <p:cNvSpPr>
              <a:spLocks noChangeShapeType="1"/>
            </p:cNvSpPr>
            <p:nvPr/>
          </p:nvSpPr>
          <p:spPr bwMode="auto">
            <a:xfrm flipV="1">
              <a:off x="1486" y="3385"/>
              <a:ext cx="0" cy="881"/>
            </a:xfrm>
            <a:prstGeom prst="line">
              <a:avLst/>
            </a:prstGeom>
            <a:noFill/>
            <a:ln w="19050">
              <a:solidFill>
                <a:srgbClr val="33CC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262"/>
                                        </p:tgtEl>
                                        <p:attrNameLst>
                                          <p:attrName>style.visibility</p:attrName>
                                        </p:attrNameLst>
                                      </p:cBhvr>
                                      <p:to>
                                        <p:strVal val="visible"/>
                                      </p:to>
                                    </p:set>
                                    <p:animEffect transition="in" filter="blinds(horizontal)">
                                      <p:cBhvr>
                                        <p:cTn id="7" dur="500"/>
                                        <p:tgtEl>
                                          <p:spTgt spid="214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261"/>
                                        </p:tgtEl>
                                        <p:attrNameLst>
                                          <p:attrName>style.visibility</p:attrName>
                                        </p:attrNameLst>
                                      </p:cBhvr>
                                      <p:to>
                                        <p:strVal val="visible"/>
                                      </p:to>
                                    </p:set>
                                    <p:animEffect transition="in" filter="blinds(horizontal)">
                                      <p:cBhvr>
                                        <p:cTn id="12" dur="500"/>
                                        <p:tgtEl>
                                          <p:spTgt spid="214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Read Only Memory (ROM)</a:t>
            </a:r>
          </a:p>
        </p:txBody>
      </p:sp>
      <p:sp>
        <p:nvSpPr>
          <p:cNvPr id="43011" name="Rectangle 3"/>
          <p:cNvSpPr>
            <a:spLocks noGrp="1" noChangeArrowheads="1"/>
          </p:cNvSpPr>
          <p:nvPr>
            <p:ph type="body" idx="1"/>
          </p:nvPr>
        </p:nvSpPr>
        <p:spPr>
          <a:xfrm>
            <a:off x="398463" y="1052513"/>
            <a:ext cx="8347075" cy="2068512"/>
          </a:xfrm>
        </p:spPr>
        <p:txBody>
          <a:bodyPr/>
          <a:lstStyle/>
          <a:p>
            <a:pPr eaLnBrk="1" hangingPunct="1"/>
            <a:r>
              <a:rPr lang="en-US" smtClean="0"/>
              <a:t>“Permanent” binary information is stored</a:t>
            </a:r>
          </a:p>
          <a:p>
            <a:pPr eaLnBrk="1" hangingPunct="1"/>
            <a:r>
              <a:rPr lang="en-US" smtClean="0"/>
              <a:t>Non-volatile memory</a:t>
            </a:r>
          </a:p>
          <a:p>
            <a:pPr lvl="1" eaLnBrk="1" hangingPunct="1"/>
            <a:r>
              <a:rPr lang="en-US" smtClean="0"/>
              <a:t>Power off does not erase information stored</a:t>
            </a:r>
          </a:p>
        </p:txBody>
      </p:sp>
      <p:sp>
        <p:nvSpPr>
          <p:cNvPr id="43012" name="Rectangle 14"/>
          <p:cNvSpPr>
            <a:spLocks noChangeArrowheads="1"/>
          </p:cNvSpPr>
          <p:nvPr/>
        </p:nvSpPr>
        <p:spPr bwMode="auto">
          <a:xfrm>
            <a:off x="2819400" y="3810000"/>
            <a:ext cx="2971800" cy="21336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Text Box 15"/>
          <p:cNvSpPr txBox="1">
            <a:spLocks noChangeArrowheads="1"/>
          </p:cNvSpPr>
          <p:nvPr/>
        </p:nvSpPr>
        <p:spPr bwMode="auto">
          <a:xfrm>
            <a:off x="3259138" y="4740275"/>
            <a:ext cx="21558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ahoma" pitchFamily="34" charset="0"/>
              </a:rPr>
              <a:t>2</a:t>
            </a:r>
            <a:r>
              <a:rPr lang="en-US" sz="2400" baseline="30000">
                <a:latin typeface="Tahoma" pitchFamily="34" charset="0"/>
              </a:rPr>
              <a:t>k</a:t>
            </a:r>
            <a:r>
              <a:rPr lang="en-US" sz="2400">
                <a:latin typeface="Tahoma" pitchFamily="34" charset="0"/>
              </a:rPr>
              <a:t> words</a:t>
            </a:r>
          </a:p>
          <a:p>
            <a:pPr eaLnBrk="1" hangingPunct="1"/>
            <a:r>
              <a:rPr lang="en-US" sz="2400">
                <a:latin typeface="Tahoma" pitchFamily="34" charset="0"/>
              </a:rPr>
              <a:t>N-bit per word</a:t>
            </a:r>
          </a:p>
        </p:txBody>
      </p:sp>
      <p:sp>
        <p:nvSpPr>
          <p:cNvPr id="173072" name="Text Box 16"/>
          <p:cNvSpPr txBox="1">
            <a:spLocks noChangeArrowheads="1"/>
          </p:cNvSpPr>
          <p:nvPr/>
        </p:nvSpPr>
        <p:spPr bwMode="auto">
          <a:xfrm>
            <a:off x="3721100" y="4068763"/>
            <a:ext cx="1155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sz="3200">
                <a:effectLst>
                  <a:outerShdw blurRad="38100" dist="38100" dir="2700000" algn="tl">
                    <a:srgbClr val="C0C0C0"/>
                  </a:outerShdw>
                </a:effectLst>
                <a:latin typeface="Tahoma" pitchFamily="34" charset="0"/>
              </a:rPr>
              <a:t>ROM</a:t>
            </a:r>
          </a:p>
        </p:txBody>
      </p:sp>
      <p:sp>
        <p:nvSpPr>
          <p:cNvPr id="43015" name="Text Box 22"/>
          <p:cNvSpPr txBox="1">
            <a:spLocks noChangeArrowheads="1"/>
          </p:cNvSpPr>
          <p:nvPr/>
        </p:nvSpPr>
        <p:spPr bwMode="auto">
          <a:xfrm>
            <a:off x="5873750" y="4419600"/>
            <a:ext cx="258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2400">
                <a:solidFill>
                  <a:srgbClr val="0000FF"/>
                </a:solidFill>
                <a:latin typeface="Tahoma" pitchFamily="34" charset="0"/>
              </a:rPr>
              <a:t>N-bit Data Output</a:t>
            </a:r>
          </a:p>
        </p:txBody>
      </p:sp>
      <p:sp>
        <p:nvSpPr>
          <p:cNvPr id="43016" name="Text Box 23"/>
          <p:cNvSpPr txBox="1">
            <a:spLocks noChangeArrowheads="1"/>
          </p:cNvSpPr>
          <p:nvPr/>
        </p:nvSpPr>
        <p:spPr bwMode="auto">
          <a:xfrm>
            <a:off x="838200" y="4267200"/>
            <a:ext cx="198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spcBef>
                <a:spcPct val="50000"/>
              </a:spcBef>
            </a:pPr>
            <a:r>
              <a:rPr lang="en-US" sz="2400">
                <a:solidFill>
                  <a:srgbClr val="0000FF"/>
                </a:solidFill>
                <a:latin typeface="Tahoma" pitchFamily="34" charset="0"/>
              </a:rPr>
              <a:t>K-bit address lines</a:t>
            </a:r>
          </a:p>
        </p:txBody>
      </p:sp>
      <p:grpSp>
        <p:nvGrpSpPr>
          <p:cNvPr id="43017" name="Group 24"/>
          <p:cNvGrpSpPr>
            <a:grpSpLocks/>
          </p:cNvGrpSpPr>
          <p:nvPr/>
        </p:nvGrpSpPr>
        <p:grpSpPr bwMode="auto">
          <a:xfrm rot="16200000" flipH="1">
            <a:off x="5943600" y="4724400"/>
            <a:ext cx="228600" cy="533400"/>
            <a:chOff x="1440" y="2928"/>
            <a:chExt cx="144" cy="336"/>
          </a:xfrm>
        </p:grpSpPr>
        <p:sp>
          <p:nvSpPr>
            <p:cNvPr id="43023" name="Line 25"/>
            <p:cNvSpPr>
              <a:spLocks noChangeShapeType="1"/>
            </p:cNvSpPr>
            <p:nvPr/>
          </p:nvSpPr>
          <p:spPr bwMode="auto">
            <a:xfrm>
              <a:off x="1506" y="2928"/>
              <a:ext cx="0" cy="336"/>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26"/>
            <p:cNvSpPr>
              <a:spLocks noChangeShapeType="1"/>
            </p:cNvSpPr>
            <p:nvPr/>
          </p:nvSpPr>
          <p:spPr bwMode="auto">
            <a:xfrm flipV="1">
              <a:off x="1440" y="3072"/>
              <a:ext cx="144" cy="4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18" name="Text Box 35"/>
          <p:cNvSpPr txBox="1">
            <a:spLocks noChangeArrowheads="1"/>
          </p:cNvSpPr>
          <p:nvPr/>
        </p:nvSpPr>
        <p:spPr bwMode="auto">
          <a:xfrm>
            <a:off x="5929313" y="50434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rgbClr val="0000FF"/>
                </a:solidFill>
                <a:latin typeface="Tahoma" pitchFamily="34" charset="0"/>
              </a:rPr>
              <a:t>N</a:t>
            </a:r>
          </a:p>
        </p:txBody>
      </p:sp>
      <p:grpSp>
        <p:nvGrpSpPr>
          <p:cNvPr id="43019" name="Group 36"/>
          <p:cNvGrpSpPr>
            <a:grpSpLocks/>
          </p:cNvGrpSpPr>
          <p:nvPr/>
        </p:nvGrpSpPr>
        <p:grpSpPr bwMode="auto">
          <a:xfrm rot="16200000" flipH="1">
            <a:off x="2438400" y="4648200"/>
            <a:ext cx="228600" cy="533400"/>
            <a:chOff x="1440" y="2928"/>
            <a:chExt cx="144" cy="336"/>
          </a:xfrm>
        </p:grpSpPr>
        <p:sp>
          <p:nvSpPr>
            <p:cNvPr id="43021" name="Line 37"/>
            <p:cNvSpPr>
              <a:spLocks noChangeShapeType="1"/>
            </p:cNvSpPr>
            <p:nvPr/>
          </p:nvSpPr>
          <p:spPr bwMode="auto">
            <a:xfrm>
              <a:off x="1506" y="2928"/>
              <a:ext cx="0" cy="336"/>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38"/>
            <p:cNvSpPr>
              <a:spLocks noChangeShapeType="1"/>
            </p:cNvSpPr>
            <p:nvPr/>
          </p:nvSpPr>
          <p:spPr bwMode="auto">
            <a:xfrm flipV="1">
              <a:off x="1440" y="3072"/>
              <a:ext cx="144" cy="4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20" name="Text Box 39"/>
          <p:cNvSpPr txBox="1">
            <a:spLocks noChangeArrowheads="1"/>
          </p:cNvSpPr>
          <p:nvPr/>
        </p:nvSpPr>
        <p:spPr bwMode="auto">
          <a:xfrm>
            <a:off x="2424113" y="4967288"/>
            <a:ext cx="3190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rgbClr val="0000FF"/>
                </a:solidFill>
                <a:latin typeface="Tahoma" pitchFamily="34" charset="0"/>
              </a:rPr>
              <a:t>K</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91CA9FF-CAAE-4161-8B5A-34DB82C54ECF}" type="slidenum">
              <a:rPr lang="zh-TW" altLang="en-US" smtClean="0">
                <a:ea typeface="PMingLiU" pitchFamily="18" charset="-120"/>
              </a:rPr>
              <a:pPr eaLnBrk="1" hangingPunct="1"/>
              <a:t>35</a:t>
            </a:fld>
            <a:endParaRPr lang="en-US" altLang="zh-TW" smtClean="0">
              <a:ea typeface="PMingLiU" pitchFamily="18" charset="-120"/>
            </a:endParaRPr>
          </a:p>
        </p:txBody>
      </p:sp>
      <p:sp>
        <p:nvSpPr>
          <p:cNvPr id="44035" name="Rectangle 199"/>
          <p:cNvSpPr>
            <a:spLocks noGrp="1" noChangeArrowheads="1"/>
          </p:cNvSpPr>
          <p:nvPr>
            <p:ph type="title"/>
          </p:nvPr>
        </p:nvSpPr>
        <p:spPr/>
        <p:txBody>
          <a:bodyPr/>
          <a:lstStyle/>
          <a:p>
            <a:pPr eaLnBrk="1" hangingPunct="1"/>
            <a:r>
              <a:rPr lang="en-US" smtClean="0"/>
              <a:t>Programming the 32x8 ROM</a:t>
            </a:r>
          </a:p>
        </p:txBody>
      </p:sp>
      <p:graphicFrame>
        <p:nvGraphicFramePr>
          <p:cNvPr id="196096" name="Group 512"/>
          <p:cNvGraphicFramePr>
            <a:graphicFrameLocks noGrp="1"/>
          </p:cNvGraphicFramePr>
          <p:nvPr>
            <p:ph idx="1"/>
          </p:nvPr>
        </p:nvGraphicFramePr>
        <p:xfrm>
          <a:off x="1828800" y="1143000"/>
          <a:ext cx="5715000" cy="2209800"/>
        </p:xfrm>
        <a:graphic>
          <a:graphicData uri="http://schemas.openxmlformats.org/drawingml/2006/table">
            <a:tbl>
              <a:tblPr/>
              <a:tblGrid>
                <a:gridCol w="452438"/>
                <a:gridCol w="428625"/>
                <a:gridCol w="438150"/>
                <a:gridCol w="442912"/>
                <a:gridCol w="438150"/>
                <a:gridCol w="434975"/>
                <a:gridCol w="444500"/>
                <a:gridCol w="434975"/>
                <a:gridCol w="438150"/>
                <a:gridCol w="442913"/>
                <a:gridCol w="438150"/>
                <a:gridCol w="442912"/>
                <a:gridCol w="438150"/>
              </a:tblGrid>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D7</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D4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D0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4164" name="Group 513"/>
          <p:cNvGrpSpPr>
            <a:grpSpLocks/>
          </p:cNvGrpSpPr>
          <p:nvPr/>
        </p:nvGrpSpPr>
        <p:grpSpPr bwMode="auto">
          <a:xfrm>
            <a:off x="990600" y="3614738"/>
            <a:ext cx="6172200" cy="3243262"/>
            <a:chOff x="624" y="2277"/>
            <a:chExt cx="3888" cy="2043"/>
          </a:xfrm>
        </p:grpSpPr>
        <p:sp>
          <p:nvSpPr>
            <p:cNvPr id="44230" name="Rectangle 5"/>
            <p:cNvSpPr>
              <a:spLocks noChangeArrowheads="1"/>
            </p:cNvSpPr>
            <p:nvPr/>
          </p:nvSpPr>
          <p:spPr bwMode="auto">
            <a:xfrm>
              <a:off x="1030" y="2277"/>
              <a:ext cx="837" cy="1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1" name="AutoShape 6"/>
            <p:cNvSpPr>
              <a:spLocks noChangeArrowheads="1"/>
            </p:cNvSpPr>
            <p:nvPr/>
          </p:nvSpPr>
          <p:spPr bwMode="auto">
            <a:xfrm rot="16200000" flipV="1">
              <a:off x="1914" y="3699"/>
              <a:ext cx="281" cy="243"/>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2" name="Line 7"/>
            <p:cNvSpPr>
              <a:spLocks noChangeShapeType="1"/>
            </p:cNvSpPr>
            <p:nvPr/>
          </p:nvSpPr>
          <p:spPr bwMode="auto">
            <a:xfrm rot="16200000" flipV="1">
              <a:off x="1985" y="4030"/>
              <a:ext cx="1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3" name="Line 8"/>
            <p:cNvSpPr>
              <a:spLocks noChangeShapeType="1"/>
            </p:cNvSpPr>
            <p:nvPr/>
          </p:nvSpPr>
          <p:spPr bwMode="auto">
            <a:xfrm>
              <a:off x="1867" y="2357"/>
              <a:ext cx="264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34" name="Line 9"/>
            <p:cNvSpPr>
              <a:spLocks noChangeShapeType="1"/>
            </p:cNvSpPr>
            <p:nvPr/>
          </p:nvSpPr>
          <p:spPr bwMode="auto">
            <a:xfrm>
              <a:off x="1867" y="2477"/>
              <a:ext cx="264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35" name="Line 10"/>
            <p:cNvSpPr>
              <a:spLocks noChangeShapeType="1"/>
            </p:cNvSpPr>
            <p:nvPr/>
          </p:nvSpPr>
          <p:spPr bwMode="auto">
            <a:xfrm>
              <a:off x="1867" y="2598"/>
              <a:ext cx="264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36" name="Line 13"/>
            <p:cNvSpPr>
              <a:spLocks noChangeShapeType="1"/>
            </p:cNvSpPr>
            <p:nvPr/>
          </p:nvSpPr>
          <p:spPr bwMode="auto">
            <a:xfrm>
              <a:off x="1867" y="3319"/>
              <a:ext cx="264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37" name="Line 14"/>
            <p:cNvSpPr>
              <a:spLocks noChangeShapeType="1"/>
            </p:cNvSpPr>
            <p:nvPr/>
          </p:nvSpPr>
          <p:spPr bwMode="auto">
            <a:xfrm>
              <a:off x="1867" y="3440"/>
              <a:ext cx="264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38" name="Line 15"/>
            <p:cNvSpPr>
              <a:spLocks noChangeShapeType="1"/>
            </p:cNvSpPr>
            <p:nvPr/>
          </p:nvSpPr>
          <p:spPr bwMode="auto">
            <a:xfrm>
              <a:off x="1867" y="3560"/>
              <a:ext cx="2645"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39" name="Line 16"/>
            <p:cNvSpPr>
              <a:spLocks noChangeShapeType="1"/>
            </p:cNvSpPr>
            <p:nvPr/>
          </p:nvSpPr>
          <p:spPr bwMode="auto">
            <a:xfrm>
              <a:off x="2059" y="2282"/>
              <a:ext cx="0" cy="144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0" name="AutoShape 17"/>
            <p:cNvSpPr>
              <a:spLocks noChangeArrowheads="1"/>
            </p:cNvSpPr>
            <p:nvPr/>
          </p:nvSpPr>
          <p:spPr bwMode="auto">
            <a:xfrm rot="16200000" flipV="1">
              <a:off x="2222" y="3699"/>
              <a:ext cx="281" cy="243"/>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 name="Line 18"/>
            <p:cNvSpPr>
              <a:spLocks noChangeShapeType="1"/>
            </p:cNvSpPr>
            <p:nvPr/>
          </p:nvSpPr>
          <p:spPr bwMode="auto">
            <a:xfrm rot="16200000" flipV="1">
              <a:off x="2293" y="4030"/>
              <a:ext cx="1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2" name="Line 19"/>
            <p:cNvSpPr>
              <a:spLocks noChangeShapeType="1"/>
            </p:cNvSpPr>
            <p:nvPr/>
          </p:nvSpPr>
          <p:spPr bwMode="auto">
            <a:xfrm>
              <a:off x="2368" y="2277"/>
              <a:ext cx="0" cy="144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3" name="AutoShape 20"/>
            <p:cNvSpPr>
              <a:spLocks noChangeArrowheads="1"/>
            </p:cNvSpPr>
            <p:nvPr/>
          </p:nvSpPr>
          <p:spPr bwMode="auto">
            <a:xfrm rot="16200000" flipV="1">
              <a:off x="2531" y="3699"/>
              <a:ext cx="281" cy="243"/>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 name="Line 21"/>
            <p:cNvSpPr>
              <a:spLocks noChangeShapeType="1"/>
            </p:cNvSpPr>
            <p:nvPr/>
          </p:nvSpPr>
          <p:spPr bwMode="auto">
            <a:xfrm rot="16200000" flipV="1">
              <a:off x="2602" y="4030"/>
              <a:ext cx="1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5" name="Line 22"/>
            <p:cNvSpPr>
              <a:spLocks noChangeShapeType="1"/>
            </p:cNvSpPr>
            <p:nvPr/>
          </p:nvSpPr>
          <p:spPr bwMode="auto">
            <a:xfrm>
              <a:off x="2676" y="2282"/>
              <a:ext cx="0" cy="144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6" name="AutoShape 23"/>
            <p:cNvSpPr>
              <a:spLocks noChangeArrowheads="1"/>
            </p:cNvSpPr>
            <p:nvPr/>
          </p:nvSpPr>
          <p:spPr bwMode="auto">
            <a:xfrm rot="16200000" flipV="1">
              <a:off x="2839" y="3699"/>
              <a:ext cx="281" cy="244"/>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7" name="Line 24"/>
            <p:cNvSpPr>
              <a:spLocks noChangeShapeType="1"/>
            </p:cNvSpPr>
            <p:nvPr/>
          </p:nvSpPr>
          <p:spPr bwMode="auto">
            <a:xfrm rot="16200000" flipV="1">
              <a:off x="2910" y="4030"/>
              <a:ext cx="1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8" name="Line 25"/>
            <p:cNvSpPr>
              <a:spLocks noChangeShapeType="1"/>
            </p:cNvSpPr>
            <p:nvPr/>
          </p:nvSpPr>
          <p:spPr bwMode="auto">
            <a:xfrm>
              <a:off x="2985" y="2277"/>
              <a:ext cx="0" cy="144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49" name="AutoShape 26"/>
            <p:cNvSpPr>
              <a:spLocks noChangeArrowheads="1"/>
            </p:cNvSpPr>
            <p:nvPr/>
          </p:nvSpPr>
          <p:spPr bwMode="auto">
            <a:xfrm rot="16200000" flipV="1">
              <a:off x="3148" y="3699"/>
              <a:ext cx="281" cy="243"/>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0" name="Line 27"/>
            <p:cNvSpPr>
              <a:spLocks noChangeShapeType="1"/>
            </p:cNvSpPr>
            <p:nvPr/>
          </p:nvSpPr>
          <p:spPr bwMode="auto">
            <a:xfrm rot="16200000" flipV="1">
              <a:off x="3219" y="4030"/>
              <a:ext cx="1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1" name="Line 28"/>
            <p:cNvSpPr>
              <a:spLocks noChangeShapeType="1"/>
            </p:cNvSpPr>
            <p:nvPr/>
          </p:nvSpPr>
          <p:spPr bwMode="auto">
            <a:xfrm>
              <a:off x="3293" y="2282"/>
              <a:ext cx="0" cy="144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52" name="AutoShape 29"/>
            <p:cNvSpPr>
              <a:spLocks noChangeArrowheads="1"/>
            </p:cNvSpPr>
            <p:nvPr/>
          </p:nvSpPr>
          <p:spPr bwMode="auto">
            <a:xfrm rot="16200000" flipV="1">
              <a:off x="3456" y="3699"/>
              <a:ext cx="281" cy="244"/>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3" name="Line 30"/>
            <p:cNvSpPr>
              <a:spLocks noChangeShapeType="1"/>
            </p:cNvSpPr>
            <p:nvPr/>
          </p:nvSpPr>
          <p:spPr bwMode="auto">
            <a:xfrm rot="16200000" flipV="1">
              <a:off x="3527" y="4030"/>
              <a:ext cx="1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4" name="Line 31"/>
            <p:cNvSpPr>
              <a:spLocks noChangeShapeType="1"/>
            </p:cNvSpPr>
            <p:nvPr/>
          </p:nvSpPr>
          <p:spPr bwMode="auto">
            <a:xfrm>
              <a:off x="3602" y="2277"/>
              <a:ext cx="0" cy="144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55" name="AutoShape 32"/>
            <p:cNvSpPr>
              <a:spLocks noChangeArrowheads="1"/>
            </p:cNvSpPr>
            <p:nvPr/>
          </p:nvSpPr>
          <p:spPr bwMode="auto">
            <a:xfrm rot="16200000" flipV="1">
              <a:off x="3765" y="3699"/>
              <a:ext cx="281" cy="243"/>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6" name="Line 33"/>
            <p:cNvSpPr>
              <a:spLocks noChangeShapeType="1"/>
            </p:cNvSpPr>
            <p:nvPr/>
          </p:nvSpPr>
          <p:spPr bwMode="auto">
            <a:xfrm rot="16200000" flipV="1">
              <a:off x="3836" y="4030"/>
              <a:ext cx="1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7" name="Line 34"/>
            <p:cNvSpPr>
              <a:spLocks noChangeShapeType="1"/>
            </p:cNvSpPr>
            <p:nvPr/>
          </p:nvSpPr>
          <p:spPr bwMode="auto">
            <a:xfrm>
              <a:off x="3911" y="2282"/>
              <a:ext cx="0" cy="144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58" name="AutoShape 35"/>
            <p:cNvSpPr>
              <a:spLocks noChangeArrowheads="1"/>
            </p:cNvSpPr>
            <p:nvPr/>
          </p:nvSpPr>
          <p:spPr bwMode="auto">
            <a:xfrm rot="16200000" flipV="1">
              <a:off x="4073" y="3699"/>
              <a:ext cx="281" cy="244"/>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9" name="Line 36"/>
            <p:cNvSpPr>
              <a:spLocks noChangeShapeType="1"/>
            </p:cNvSpPr>
            <p:nvPr/>
          </p:nvSpPr>
          <p:spPr bwMode="auto">
            <a:xfrm rot="16200000" flipV="1">
              <a:off x="4144" y="4031"/>
              <a:ext cx="139"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60" name="Line 37"/>
            <p:cNvSpPr>
              <a:spLocks noChangeShapeType="1"/>
            </p:cNvSpPr>
            <p:nvPr/>
          </p:nvSpPr>
          <p:spPr bwMode="auto">
            <a:xfrm>
              <a:off x="4219" y="2277"/>
              <a:ext cx="0" cy="144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61" name="Text Box 38"/>
            <p:cNvSpPr txBox="1">
              <a:spLocks noChangeArrowheads="1"/>
            </p:cNvSpPr>
            <p:nvPr/>
          </p:nvSpPr>
          <p:spPr bwMode="auto">
            <a:xfrm>
              <a:off x="1726" y="2280"/>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0</a:t>
              </a:r>
            </a:p>
          </p:txBody>
        </p:sp>
        <p:sp>
          <p:nvSpPr>
            <p:cNvPr id="44262" name="Text Box 39"/>
            <p:cNvSpPr txBox="1">
              <a:spLocks noChangeArrowheads="1"/>
            </p:cNvSpPr>
            <p:nvPr/>
          </p:nvSpPr>
          <p:spPr bwMode="auto">
            <a:xfrm>
              <a:off x="1722" y="2396"/>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1</a:t>
              </a:r>
            </a:p>
          </p:txBody>
        </p:sp>
        <p:sp>
          <p:nvSpPr>
            <p:cNvPr id="44263" name="Text Box 40"/>
            <p:cNvSpPr txBox="1">
              <a:spLocks noChangeArrowheads="1"/>
            </p:cNvSpPr>
            <p:nvPr/>
          </p:nvSpPr>
          <p:spPr bwMode="auto">
            <a:xfrm>
              <a:off x="1719" y="2518"/>
              <a:ext cx="1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2</a:t>
              </a:r>
            </a:p>
          </p:txBody>
        </p:sp>
        <p:sp>
          <p:nvSpPr>
            <p:cNvPr id="44264" name="Text Box 43"/>
            <p:cNvSpPr txBox="1">
              <a:spLocks noChangeArrowheads="1"/>
            </p:cNvSpPr>
            <p:nvPr/>
          </p:nvSpPr>
          <p:spPr bwMode="auto">
            <a:xfrm>
              <a:off x="1692" y="3239"/>
              <a:ext cx="2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29</a:t>
              </a:r>
            </a:p>
          </p:txBody>
        </p:sp>
        <p:sp>
          <p:nvSpPr>
            <p:cNvPr id="44265" name="Text Box 44"/>
            <p:cNvSpPr txBox="1">
              <a:spLocks noChangeArrowheads="1"/>
            </p:cNvSpPr>
            <p:nvPr/>
          </p:nvSpPr>
          <p:spPr bwMode="auto">
            <a:xfrm>
              <a:off x="1692" y="3359"/>
              <a:ext cx="2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30</a:t>
              </a:r>
            </a:p>
          </p:txBody>
        </p:sp>
        <p:sp>
          <p:nvSpPr>
            <p:cNvPr id="44266" name="Text Box 45"/>
            <p:cNvSpPr txBox="1">
              <a:spLocks noChangeArrowheads="1"/>
            </p:cNvSpPr>
            <p:nvPr/>
          </p:nvSpPr>
          <p:spPr bwMode="auto">
            <a:xfrm>
              <a:off x="1692" y="3481"/>
              <a:ext cx="2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31</a:t>
              </a:r>
            </a:p>
          </p:txBody>
        </p:sp>
        <p:sp>
          <p:nvSpPr>
            <p:cNvPr id="44267" name="Text Box 46"/>
            <p:cNvSpPr txBox="1">
              <a:spLocks noChangeArrowheads="1"/>
            </p:cNvSpPr>
            <p:nvPr/>
          </p:nvSpPr>
          <p:spPr bwMode="auto">
            <a:xfrm>
              <a:off x="1912" y="4089"/>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D7</a:t>
              </a:r>
            </a:p>
          </p:txBody>
        </p:sp>
        <p:sp>
          <p:nvSpPr>
            <p:cNvPr id="44268" name="Text Box 47"/>
            <p:cNvSpPr txBox="1">
              <a:spLocks noChangeArrowheads="1"/>
            </p:cNvSpPr>
            <p:nvPr/>
          </p:nvSpPr>
          <p:spPr bwMode="auto">
            <a:xfrm>
              <a:off x="2215" y="4089"/>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D6</a:t>
              </a:r>
            </a:p>
          </p:txBody>
        </p:sp>
        <p:sp>
          <p:nvSpPr>
            <p:cNvPr id="44269" name="Text Box 48"/>
            <p:cNvSpPr txBox="1">
              <a:spLocks noChangeArrowheads="1"/>
            </p:cNvSpPr>
            <p:nvPr/>
          </p:nvSpPr>
          <p:spPr bwMode="auto">
            <a:xfrm>
              <a:off x="2525" y="4089"/>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D5</a:t>
              </a:r>
            </a:p>
          </p:txBody>
        </p:sp>
        <p:sp>
          <p:nvSpPr>
            <p:cNvPr id="44270" name="Text Box 49"/>
            <p:cNvSpPr txBox="1">
              <a:spLocks noChangeArrowheads="1"/>
            </p:cNvSpPr>
            <p:nvPr/>
          </p:nvSpPr>
          <p:spPr bwMode="auto">
            <a:xfrm>
              <a:off x="2836" y="4089"/>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D4</a:t>
              </a:r>
            </a:p>
          </p:txBody>
        </p:sp>
        <p:sp>
          <p:nvSpPr>
            <p:cNvPr id="44271" name="Text Box 50"/>
            <p:cNvSpPr txBox="1">
              <a:spLocks noChangeArrowheads="1"/>
            </p:cNvSpPr>
            <p:nvPr/>
          </p:nvSpPr>
          <p:spPr bwMode="auto">
            <a:xfrm>
              <a:off x="3141" y="4089"/>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D3</a:t>
              </a:r>
            </a:p>
          </p:txBody>
        </p:sp>
        <p:sp>
          <p:nvSpPr>
            <p:cNvPr id="44272" name="Text Box 51"/>
            <p:cNvSpPr txBox="1">
              <a:spLocks noChangeArrowheads="1"/>
            </p:cNvSpPr>
            <p:nvPr/>
          </p:nvSpPr>
          <p:spPr bwMode="auto">
            <a:xfrm>
              <a:off x="3450" y="4089"/>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D2</a:t>
              </a:r>
            </a:p>
          </p:txBody>
        </p:sp>
        <p:sp>
          <p:nvSpPr>
            <p:cNvPr id="44273" name="Text Box 52"/>
            <p:cNvSpPr txBox="1">
              <a:spLocks noChangeArrowheads="1"/>
            </p:cNvSpPr>
            <p:nvPr/>
          </p:nvSpPr>
          <p:spPr bwMode="auto">
            <a:xfrm>
              <a:off x="3763" y="4082"/>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D1</a:t>
              </a:r>
            </a:p>
          </p:txBody>
        </p:sp>
        <p:sp>
          <p:nvSpPr>
            <p:cNvPr id="44274" name="Text Box 53"/>
            <p:cNvSpPr txBox="1">
              <a:spLocks noChangeArrowheads="1"/>
            </p:cNvSpPr>
            <p:nvPr/>
          </p:nvSpPr>
          <p:spPr bwMode="auto">
            <a:xfrm>
              <a:off x="4066" y="4080"/>
              <a:ext cx="29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D0</a:t>
              </a:r>
            </a:p>
          </p:txBody>
        </p:sp>
        <p:sp>
          <p:nvSpPr>
            <p:cNvPr id="44275" name="Line 54"/>
            <p:cNvSpPr>
              <a:spLocks noChangeShapeType="1"/>
            </p:cNvSpPr>
            <p:nvPr/>
          </p:nvSpPr>
          <p:spPr bwMode="auto">
            <a:xfrm>
              <a:off x="809" y="2477"/>
              <a:ext cx="22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76" name="Line 55"/>
            <p:cNvSpPr>
              <a:spLocks noChangeShapeType="1"/>
            </p:cNvSpPr>
            <p:nvPr/>
          </p:nvSpPr>
          <p:spPr bwMode="auto">
            <a:xfrm>
              <a:off x="809" y="2718"/>
              <a:ext cx="22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77" name="Line 56"/>
            <p:cNvSpPr>
              <a:spLocks noChangeShapeType="1"/>
            </p:cNvSpPr>
            <p:nvPr/>
          </p:nvSpPr>
          <p:spPr bwMode="auto">
            <a:xfrm>
              <a:off x="809" y="2959"/>
              <a:ext cx="22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78" name="Line 57"/>
            <p:cNvSpPr>
              <a:spLocks noChangeShapeType="1"/>
            </p:cNvSpPr>
            <p:nvPr/>
          </p:nvSpPr>
          <p:spPr bwMode="auto">
            <a:xfrm>
              <a:off x="809" y="3199"/>
              <a:ext cx="22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79" name="Line 58"/>
            <p:cNvSpPr>
              <a:spLocks noChangeShapeType="1"/>
            </p:cNvSpPr>
            <p:nvPr/>
          </p:nvSpPr>
          <p:spPr bwMode="auto">
            <a:xfrm>
              <a:off x="809" y="3440"/>
              <a:ext cx="22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80" name="Text Box 59"/>
            <p:cNvSpPr txBox="1">
              <a:spLocks noChangeArrowheads="1"/>
            </p:cNvSpPr>
            <p:nvPr/>
          </p:nvSpPr>
          <p:spPr bwMode="auto">
            <a:xfrm>
              <a:off x="624" y="2318"/>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A4</a:t>
              </a:r>
            </a:p>
          </p:txBody>
        </p:sp>
        <p:sp>
          <p:nvSpPr>
            <p:cNvPr id="44281" name="Text Box 60"/>
            <p:cNvSpPr txBox="1">
              <a:spLocks noChangeArrowheads="1"/>
            </p:cNvSpPr>
            <p:nvPr/>
          </p:nvSpPr>
          <p:spPr bwMode="auto">
            <a:xfrm>
              <a:off x="634" y="2548"/>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A3</a:t>
              </a:r>
            </a:p>
          </p:txBody>
        </p:sp>
        <p:sp>
          <p:nvSpPr>
            <p:cNvPr id="44282" name="Text Box 61"/>
            <p:cNvSpPr txBox="1">
              <a:spLocks noChangeArrowheads="1"/>
            </p:cNvSpPr>
            <p:nvPr/>
          </p:nvSpPr>
          <p:spPr bwMode="auto">
            <a:xfrm>
              <a:off x="634" y="2788"/>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A2</a:t>
              </a:r>
            </a:p>
          </p:txBody>
        </p:sp>
        <p:sp>
          <p:nvSpPr>
            <p:cNvPr id="44283" name="Text Box 62"/>
            <p:cNvSpPr txBox="1">
              <a:spLocks noChangeArrowheads="1"/>
            </p:cNvSpPr>
            <p:nvPr/>
          </p:nvSpPr>
          <p:spPr bwMode="auto">
            <a:xfrm>
              <a:off x="634" y="3029"/>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A1</a:t>
              </a:r>
            </a:p>
          </p:txBody>
        </p:sp>
        <p:sp>
          <p:nvSpPr>
            <p:cNvPr id="44284" name="Text Box 63"/>
            <p:cNvSpPr txBox="1">
              <a:spLocks noChangeArrowheads="1"/>
            </p:cNvSpPr>
            <p:nvPr/>
          </p:nvSpPr>
          <p:spPr bwMode="auto">
            <a:xfrm>
              <a:off x="634" y="3268"/>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A0</a:t>
              </a:r>
            </a:p>
          </p:txBody>
        </p:sp>
        <p:grpSp>
          <p:nvGrpSpPr>
            <p:cNvPr id="44285" name="Group 64"/>
            <p:cNvGrpSpPr>
              <a:grpSpLocks/>
            </p:cNvGrpSpPr>
            <p:nvPr/>
          </p:nvGrpSpPr>
          <p:grpSpPr bwMode="auto">
            <a:xfrm>
              <a:off x="1787" y="2736"/>
              <a:ext cx="30" cy="188"/>
              <a:chOff x="803" y="3720"/>
              <a:chExt cx="33" cy="225"/>
            </a:xfrm>
          </p:grpSpPr>
          <p:sp>
            <p:nvSpPr>
              <p:cNvPr id="44291" name="Oval 65"/>
              <p:cNvSpPr>
                <a:spLocks noChangeArrowheads="1"/>
              </p:cNvSpPr>
              <p:nvPr/>
            </p:nvSpPr>
            <p:spPr bwMode="auto">
              <a:xfrm>
                <a:off x="803" y="3720"/>
                <a:ext cx="33" cy="39"/>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92" name="Oval 66"/>
              <p:cNvSpPr>
                <a:spLocks noChangeArrowheads="1"/>
              </p:cNvSpPr>
              <p:nvPr/>
            </p:nvSpPr>
            <p:spPr bwMode="auto">
              <a:xfrm>
                <a:off x="803" y="3816"/>
                <a:ext cx="33" cy="39"/>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93" name="Oval 67"/>
              <p:cNvSpPr>
                <a:spLocks noChangeArrowheads="1"/>
              </p:cNvSpPr>
              <p:nvPr/>
            </p:nvSpPr>
            <p:spPr bwMode="auto">
              <a:xfrm>
                <a:off x="803" y="3906"/>
                <a:ext cx="33" cy="39"/>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286" name="Text Box 68"/>
            <p:cNvSpPr txBox="1">
              <a:spLocks noChangeArrowheads="1"/>
            </p:cNvSpPr>
            <p:nvPr/>
          </p:nvSpPr>
          <p:spPr bwMode="auto">
            <a:xfrm>
              <a:off x="1129" y="2616"/>
              <a:ext cx="64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5-to-32</a:t>
              </a:r>
            </a:p>
            <a:p>
              <a:pPr algn="l" eaLnBrk="1" hangingPunct="1"/>
              <a:endParaRPr lang="en-US">
                <a:latin typeface="Tahoma" pitchFamily="34" charset="0"/>
              </a:endParaRPr>
            </a:p>
            <a:p>
              <a:pPr algn="l" eaLnBrk="1" hangingPunct="1"/>
              <a:r>
                <a:rPr lang="en-US">
                  <a:latin typeface="Tahoma" pitchFamily="34" charset="0"/>
                </a:rPr>
                <a:t>Decoder</a:t>
              </a:r>
            </a:p>
          </p:txBody>
        </p:sp>
        <p:grpSp>
          <p:nvGrpSpPr>
            <p:cNvPr id="44287" name="Group 207"/>
            <p:cNvGrpSpPr>
              <a:grpSpLocks/>
            </p:cNvGrpSpPr>
            <p:nvPr/>
          </p:nvGrpSpPr>
          <p:grpSpPr bwMode="auto">
            <a:xfrm>
              <a:off x="1788" y="2976"/>
              <a:ext cx="30" cy="188"/>
              <a:chOff x="803" y="3720"/>
              <a:chExt cx="33" cy="225"/>
            </a:xfrm>
          </p:grpSpPr>
          <p:sp>
            <p:nvSpPr>
              <p:cNvPr id="44288" name="Oval 208"/>
              <p:cNvSpPr>
                <a:spLocks noChangeArrowheads="1"/>
              </p:cNvSpPr>
              <p:nvPr/>
            </p:nvSpPr>
            <p:spPr bwMode="auto">
              <a:xfrm>
                <a:off x="803" y="3720"/>
                <a:ext cx="33" cy="39"/>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89" name="Oval 209"/>
              <p:cNvSpPr>
                <a:spLocks noChangeArrowheads="1"/>
              </p:cNvSpPr>
              <p:nvPr/>
            </p:nvSpPr>
            <p:spPr bwMode="auto">
              <a:xfrm>
                <a:off x="803" y="3816"/>
                <a:ext cx="33" cy="39"/>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90" name="Oval 210"/>
              <p:cNvSpPr>
                <a:spLocks noChangeArrowheads="1"/>
              </p:cNvSpPr>
              <p:nvPr/>
            </p:nvSpPr>
            <p:spPr bwMode="auto">
              <a:xfrm>
                <a:off x="803" y="3906"/>
                <a:ext cx="33" cy="39"/>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6110" name="Group 526"/>
          <p:cNvGrpSpPr>
            <a:grpSpLocks/>
          </p:cNvGrpSpPr>
          <p:nvPr/>
        </p:nvGrpSpPr>
        <p:grpSpPr bwMode="auto">
          <a:xfrm>
            <a:off x="3200400" y="3657600"/>
            <a:ext cx="3581400" cy="152400"/>
            <a:chOff x="2016" y="2304"/>
            <a:chExt cx="2256" cy="96"/>
          </a:xfrm>
        </p:grpSpPr>
        <p:grpSp>
          <p:nvGrpSpPr>
            <p:cNvPr id="44218" name="Group 516"/>
            <p:cNvGrpSpPr>
              <a:grpSpLocks/>
            </p:cNvGrpSpPr>
            <p:nvPr/>
          </p:nvGrpSpPr>
          <p:grpSpPr bwMode="auto">
            <a:xfrm>
              <a:off x="2016" y="2304"/>
              <a:ext cx="96" cy="96"/>
              <a:chOff x="336" y="1776"/>
              <a:chExt cx="96" cy="96"/>
            </a:xfrm>
          </p:grpSpPr>
          <p:sp>
            <p:nvSpPr>
              <p:cNvPr id="44228" name="Line 51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29" name="Line 51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219" name="Group 517"/>
            <p:cNvGrpSpPr>
              <a:grpSpLocks/>
            </p:cNvGrpSpPr>
            <p:nvPr/>
          </p:nvGrpSpPr>
          <p:grpSpPr bwMode="auto">
            <a:xfrm>
              <a:off x="2304" y="2304"/>
              <a:ext cx="96" cy="96"/>
              <a:chOff x="336" y="1776"/>
              <a:chExt cx="96" cy="96"/>
            </a:xfrm>
          </p:grpSpPr>
          <p:sp>
            <p:nvSpPr>
              <p:cNvPr id="44226" name="Line 51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27" name="Line 51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220" name="Group 520"/>
            <p:cNvGrpSpPr>
              <a:grpSpLocks/>
            </p:cNvGrpSpPr>
            <p:nvPr/>
          </p:nvGrpSpPr>
          <p:grpSpPr bwMode="auto">
            <a:xfrm>
              <a:off x="3552" y="2304"/>
              <a:ext cx="96" cy="96"/>
              <a:chOff x="336" y="1776"/>
              <a:chExt cx="96" cy="96"/>
            </a:xfrm>
          </p:grpSpPr>
          <p:sp>
            <p:nvSpPr>
              <p:cNvPr id="44224" name="Line 52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25" name="Line 52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221" name="Group 523"/>
            <p:cNvGrpSpPr>
              <a:grpSpLocks/>
            </p:cNvGrpSpPr>
            <p:nvPr/>
          </p:nvGrpSpPr>
          <p:grpSpPr bwMode="auto">
            <a:xfrm>
              <a:off x="4176" y="2304"/>
              <a:ext cx="96" cy="96"/>
              <a:chOff x="336" y="1776"/>
              <a:chExt cx="96" cy="96"/>
            </a:xfrm>
          </p:grpSpPr>
          <p:sp>
            <p:nvSpPr>
              <p:cNvPr id="44222" name="Line 52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23" name="Line 52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96123" name="Group 539"/>
          <p:cNvGrpSpPr>
            <a:grpSpLocks/>
          </p:cNvGrpSpPr>
          <p:nvPr/>
        </p:nvGrpSpPr>
        <p:grpSpPr bwMode="auto">
          <a:xfrm>
            <a:off x="3200400" y="3848100"/>
            <a:ext cx="3562350" cy="171450"/>
            <a:chOff x="2016" y="2424"/>
            <a:chExt cx="2244" cy="108"/>
          </a:xfrm>
        </p:grpSpPr>
        <p:grpSp>
          <p:nvGrpSpPr>
            <p:cNvPr id="44206" name="Group 527"/>
            <p:cNvGrpSpPr>
              <a:grpSpLocks/>
            </p:cNvGrpSpPr>
            <p:nvPr/>
          </p:nvGrpSpPr>
          <p:grpSpPr bwMode="auto">
            <a:xfrm>
              <a:off x="2016" y="2436"/>
              <a:ext cx="96" cy="96"/>
              <a:chOff x="336" y="1776"/>
              <a:chExt cx="96" cy="96"/>
            </a:xfrm>
          </p:grpSpPr>
          <p:sp>
            <p:nvSpPr>
              <p:cNvPr id="44216" name="Line 52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17" name="Line 52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207" name="Group 530"/>
            <p:cNvGrpSpPr>
              <a:grpSpLocks/>
            </p:cNvGrpSpPr>
            <p:nvPr/>
          </p:nvGrpSpPr>
          <p:grpSpPr bwMode="auto">
            <a:xfrm>
              <a:off x="3246" y="2424"/>
              <a:ext cx="96" cy="96"/>
              <a:chOff x="336" y="1776"/>
              <a:chExt cx="96" cy="96"/>
            </a:xfrm>
          </p:grpSpPr>
          <p:sp>
            <p:nvSpPr>
              <p:cNvPr id="44214" name="Line 53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15" name="Line 53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208" name="Group 533"/>
            <p:cNvGrpSpPr>
              <a:grpSpLocks/>
            </p:cNvGrpSpPr>
            <p:nvPr/>
          </p:nvGrpSpPr>
          <p:grpSpPr bwMode="auto">
            <a:xfrm>
              <a:off x="3858" y="2436"/>
              <a:ext cx="96" cy="96"/>
              <a:chOff x="336" y="1776"/>
              <a:chExt cx="96" cy="96"/>
            </a:xfrm>
          </p:grpSpPr>
          <p:sp>
            <p:nvSpPr>
              <p:cNvPr id="44212" name="Line 53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13" name="Line 53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209" name="Group 536"/>
            <p:cNvGrpSpPr>
              <a:grpSpLocks/>
            </p:cNvGrpSpPr>
            <p:nvPr/>
          </p:nvGrpSpPr>
          <p:grpSpPr bwMode="auto">
            <a:xfrm>
              <a:off x="4164" y="2430"/>
              <a:ext cx="96" cy="96"/>
              <a:chOff x="336" y="1776"/>
              <a:chExt cx="96" cy="96"/>
            </a:xfrm>
          </p:grpSpPr>
          <p:sp>
            <p:nvSpPr>
              <p:cNvPr id="44210" name="Line 53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11" name="Line 53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96136" name="Group 552"/>
          <p:cNvGrpSpPr>
            <a:grpSpLocks/>
          </p:cNvGrpSpPr>
          <p:nvPr/>
        </p:nvGrpSpPr>
        <p:grpSpPr bwMode="auto">
          <a:xfrm>
            <a:off x="3200400" y="4038600"/>
            <a:ext cx="1600200" cy="152400"/>
            <a:chOff x="2016" y="2544"/>
            <a:chExt cx="1008" cy="96"/>
          </a:xfrm>
        </p:grpSpPr>
        <p:grpSp>
          <p:nvGrpSpPr>
            <p:cNvPr id="44197" name="Group 540"/>
            <p:cNvGrpSpPr>
              <a:grpSpLocks/>
            </p:cNvGrpSpPr>
            <p:nvPr/>
          </p:nvGrpSpPr>
          <p:grpSpPr bwMode="auto">
            <a:xfrm>
              <a:off x="2016" y="2544"/>
              <a:ext cx="96" cy="96"/>
              <a:chOff x="336" y="1776"/>
              <a:chExt cx="96" cy="96"/>
            </a:xfrm>
          </p:grpSpPr>
          <p:sp>
            <p:nvSpPr>
              <p:cNvPr id="44204" name="Line 54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05" name="Line 54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98" name="Group 543"/>
            <p:cNvGrpSpPr>
              <a:grpSpLocks/>
            </p:cNvGrpSpPr>
            <p:nvPr/>
          </p:nvGrpSpPr>
          <p:grpSpPr bwMode="auto">
            <a:xfrm>
              <a:off x="2928" y="2544"/>
              <a:ext cx="96" cy="96"/>
              <a:chOff x="336" y="1776"/>
              <a:chExt cx="96" cy="96"/>
            </a:xfrm>
          </p:grpSpPr>
          <p:sp>
            <p:nvSpPr>
              <p:cNvPr id="44202" name="Line 54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03" name="Line 54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99" name="Group 546"/>
            <p:cNvGrpSpPr>
              <a:grpSpLocks/>
            </p:cNvGrpSpPr>
            <p:nvPr/>
          </p:nvGrpSpPr>
          <p:grpSpPr bwMode="auto">
            <a:xfrm>
              <a:off x="2640" y="2544"/>
              <a:ext cx="96" cy="96"/>
              <a:chOff x="336" y="1776"/>
              <a:chExt cx="96" cy="96"/>
            </a:xfrm>
          </p:grpSpPr>
          <p:sp>
            <p:nvSpPr>
              <p:cNvPr id="44200" name="Line 54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201" name="Line 54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96137" name="Group 553"/>
          <p:cNvGrpSpPr>
            <a:grpSpLocks/>
          </p:cNvGrpSpPr>
          <p:nvPr/>
        </p:nvGrpSpPr>
        <p:grpSpPr bwMode="auto">
          <a:xfrm>
            <a:off x="4648200" y="5181600"/>
            <a:ext cx="152400" cy="152400"/>
            <a:chOff x="336" y="1776"/>
            <a:chExt cx="96" cy="96"/>
          </a:xfrm>
        </p:grpSpPr>
        <p:sp>
          <p:nvSpPr>
            <p:cNvPr id="44195" name="Line 55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96" name="Line 55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152" name="Group 568"/>
          <p:cNvGrpSpPr>
            <a:grpSpLocks/>
          </p:cNvGrpSpPr>
          <p:nvPr/>
        </p:nvGrpSpPr>
        <p:grpSpPr bwMode="auto">
          <a:xfrm>
            <a:off x="3667125" y="5400675"/>
            <a:ext cx="2619375" cy="161925"/>
            <a:chOff x="2310" y="3402"/>
            <a:chExt cx="1650" cy="102"/>
          </a:xfrm>
        </p:grpSpPr>
        <p:grpSp>
          <p:nvGrpSpPr>
            <p:cNvPr id="44183" name="Group 556"/>
            <p:cNvGrpSpPr>
              <a:grpSpLocks/>
            </p:cNvGrpSpPr>
            <p:nvPr/>
          </p:nvGrpSpPr>
          <p:grpSpPr bwMode="auto">
            <a:xfrm>
              <a:off x="2310" y="3402"/>
              <a:ext cx="96" cy="96"/>
              <a:chOff x="336" y="1776"/>
              <a:chExt cx="96" cy="96"/>
            </a:xfrm>
          </p:grpSpPr>
          <p:sp>
            <p:nvSpPr>
              <p:cNvPr id="44193" name="Line 55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94" name="Line 55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84" name="Group 559"/>
            <p:cNvGrpSpPr>
              <a:grpSpLocks/>
            </p:cNvGrpSpPr>
            <p:nvPr/>
          </p:nvGrpSpPr>
          <p:grpSpPr bwMode="auto">
            <a:xfrm>
              <a:off x="2928" y="3402"/>
              <a:ext cx="96" cy="96"/>
              <a:chOff x="336" y="1776"/>
              <a:chExt cx="96" cy="96"/>
            </a:xfrm>
          </p:grpSpPr>
          <p:sp>
            <p:nvSpPr>
              <p:cNvPr id="44191" name="Line 56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92" name="Line 56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85" name="Group 562"/>
            <p:cNvGrpSpPr>
              <a:grpSpLocks/>
            </p:cNvGrpSpPr>
            <p:nvPr/>
          </p:nvGrpSpPr>
          <p:grpSpPr bwMode="auto">
            <a:xfrm>
              <a:off x="3552" y="3408"/>
              <a:ext cx="96" cy="96"/>
              <a:chOff x="336" y="1776"/>
              <a:chExt cx="96" cy="96"/>
            </a:xfrm>
          </p:grpSpPr>
          <p:sp>
            <p:nvSpPr>
              <p:cNvPr id="44189" name="Line 56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90" name="Line 56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86" name="Group 565"/>
            <p:cNvGrpSpPr>
              <a:grpSpLocks/>
            </p:cNvGrpSpPr>
            <p:nvPr/>
          </p:nvGrpSpPr>
          <p:grpSpPr bwMode="auto">
            <a:xfrm>
              <a:off x="3864" y="3402"/>
              <a:ext cx="96" cy="96"/>
              <a:chOff x="336" y="1776"/>
              <a:chExt cx="96" cy="96"/>
            </a:xfrm>
          </p:grpSpPr>
          <p:sp>
            <p:nvSpPr>
              <p:cNvPr id="44187" name="Line 56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88" name="Line 56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96165" name="Group 581"/>
          <p:cNvGrpSpPr>
            <a:grpSpLocks/>
          </p:cNvGrpSpPr>
          <p:nvPr/>
        </p:nvGrpSpPr>
        <p:grpSpPr bwMode="auto">
          <a:xfrm>
            <a:off x="3200400" y="5562600"/>
            <a:ext cx="3581400" cy="152400"/>
            <a:chOff x="2016" y="3504"/>
            <a:chExt cx="2256" cy="96"/>
          </a:xfrm>
        </p:grpSpPr>
        <p:grpSp>
          <p:nvGrpSpPr>
            <p:cNvPr id="44171" name="Group 569"/>
            <p:cNvGrpSpPr>
              <a:grpSpLocks/>
            </p:cNvGrpSpPr>
            <p:nvPr/>
          </p:nvGrpSpPr>
          <p:grpSpPr bwMode="auto">
            <a:xfrm>
              <a:off x="2016" y="3504"/>
              <a:ext cx="96" cy="96"/>
              <a:chOff x="336" y="1776"/>
              <a:chExt cx="96" cy="96"/>
            </a:xfrm>
          </p:grpSpPr>
          <p:sp>
            <p:nvSpPr>
              <p:cNvPr id="44181" name="Line 57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82" name="Line 57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72" name="Group 572"/>
            <p:cNvGrpSpPr>
              <a:grpSpLocks/>
            </p:cNvGrpSpPr>
            <p:nvPr/>
          </p:nvGrpSpPr>
          <p:grpSpPr bwMode="auto">
            <a:xfrm>
              <a:off x="2304" y="3504"/>
              <a:ext cx="96" cy="96"/>
              <a:chOff x="336" y="1776"/>
              <a:chExt cx="96" cy="96"/>
            </a:xfrm>
          </p:grpSpPr>
          <p:sp>
            <p:nvSpPr>
              <p:cNvPr id="44179" name="Line 57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80" name="Line 57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73" name="Group 575"/>
            <p:cNvGrpSpPr>
              <a:grpSpLocks/>
            </p:cNvGrpSpPr>
            <p:nvPr/>
          </p:nvGrpSpPr>
          <p:grpSpPr bwMode="auto">
            <a:xfrm>
              <a:off x="2640" y="3504"/>
              <a:ext cx="96" cy="96"/>
              <a:chOff x="336" y="1776"/>
              <a:chExt cx="96" cy="96"/>
            </a:xfrm>
          </p:grpSpPr>
          <p:sp>
            <p:nvSpPr>
              <p:cNvPr id="44177" name="Line 57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78" name="Line 57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174" name="Group 578"/>
            <p:cNvGrpSpPr>
              <a:grpSpLocks/>
            </p:cNvGrpSpPr>
            <p:nvPr/>
          </p:nvGrpSpPr>
          <p:grpSpPr bwMode="auto">
            <a:xfrm>
              <a:off x="4176" y="3504"/>
              <a:ext cx="96" cy="96"/>
              <a:chOff x="336" y="1776"/>
              <a:chExt cx="96" cy="96"/>
            </a:xfrm>
          </p:grpSpPr>
          <p:sp>
            <p:nvSpPr>
              <p:cNvPr id="44175" name="Line 57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76" name="Line 58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6110"/>
                                        </p:tgtEl>
                                        <p:attrNameLst>
                                          <p:attrName>style.visibility</p:attrName>
                                        </p:attrNameLst>
                                      </p:cBhvr>
                                      <p:to>
                                        <p:strVal val="visible"/>
                                      </p:to>
                                    </p:set>
                                    <p:animEffect transition="in" filter="wipe(left)">
                                      <p:cBhvr>
                                        <p:cTn id="7" dur="500"/>
                                        <p:tgtEl>
                                          <p:spTgt spid="196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6123"/>
                                        </p:tgtEl>
                                        <p:attrNameLst>
                                          <p:attrName>style.visibility</p:attrName>
                                        </p:attrNameLst>
                                      </p:cBhvr>
                                      <p:to>
                                        <p:strVal val="visible"/>
                                      </p:to>
                                    </p:set>
                                    <p:animEffect transition="in" filter="wipe(left)">
                                      <p:cBhvr>
                                        <p:cTn id="12" dur="500"/>
                                        <p:tgtEl>
                                          <p:spTgt spid="196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6136"/>
                                        </p:tgtEl>
                                        <p:attrNameLst>
                                          <p:attrName>style.visibility</p:attrName>
                                        </p:attrNameLst>
                                      </p:cBhvr>
                                      <p:to>
                                        <p:strVal val="visible"/>
                                      </p:to>
                                    </p:set>
                                    <p:animEffect transition="in" filter="wipe(left)">
                                      <p:cBhvr>
                                        <p:cTn id="17" dur="500"/>
                                        <p:tgtEl>
                                          <p:spTgt spid="1961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6137"/>
                                        </p:tgtEl>
                                        <p:attrNameLst>
                                          <p:attrName>style.visibility</p:attrName>
                                        </p:attrNameLst>
                                      </p:cBhvr>
                                      <p:to>
                                        <p:strVal val="visible"/>
                                      </p:to>
                                    </p:set>
                                    <p:animEffect transition="in" filter="wipe(left)">
                                      <p:cBhvr>
                                        <p:cTn id="22" dur="500"/>
                                        <p:tgtEl>
                                          <p:spTgt spid="1961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6152"/>
                                        </p:tgtEl>
                                        <p:attrNameLst>
                                          <p:attrName>style.visibility</p:attrName>
                                        </p:attrNameLst>
                                      </p:cBhvr>
                                      <p:to>
                                        <p:strVal val="visible"/>
                                      </p:to>
                                    </p:set>
                                    <p:animEffect transition="in" filter="wipe(left)">
                                      <p:cBhvr>
                                        <p:cTn id="27" dur="500"/>
                                        <p:tgtEl>
                                          <p:spTgt spid="1961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6165"/>
                                        </p:tgtEl>
                                        <p:attrNameLst>
                                          <p:attrName>style.visibility</p:attrName>
                                        </p:attrNameLst>
                                      </p:cBhvr>
                                      <p:to>
                                        <p:strVal val="visible"/>
                                      </p:to>
                                    </p:set>
                                    <p:animEffect transition="in" filter="wipe(left)">
                                      <p:cBhvr>
                                        <p:cTn id="32" dur="500"/>
                                        <p:tgtEl>
                                          <p:spTgt spid="196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B3203D3-BF98-4E76-B9B8-11642A7C7799}" type="slidenum">
              <a:rPr lang="zh-TW" altLang="en-US" smtClean="0">
                <a:ea typeface="PMingLiU" pitchFamily="18" charset="-120"/>
              </a:rPr>
              <a:pPr eaLnBrk="1" hangingPunct="1"/>
              <a:t>36</a:t>
            </a:fld>
            <a:endParaRPr lang="en-US" altLang="zh-TW" smtClean="0">
              <a:ea typeface="PMingLiU" pitchFamily="18" charset="-120"/>
            </a:endParaRPr>
          </a:p>
        </p:txBody>
      </p:sp>
      <p:sp>
        <p:nvSpPr>
          <p:cNvPr id="45059" name="Rectangle 2"/>
          <p:cNvSpPr>
            <a:spLocks noGrp="1" noChangeArrowheads="1"/>
          </p:cNvSpPr>
          <p:nvPr>
            <p:ph type="title"/>
          </p:nvPr>
        </p:nvSpPr>
        <p:spPr/>
        <p:txBody>
          <a:bodyPr/>
          <a:lstStyle/>
          <a:p>
            <a:pPr eaLnBrk="1" hangingPunct="1"/>
            <a:r>
              <a:rPr lang="en-US" smtClean="0"/>
              <a:t>Example: Lookup Table</a:t>
            </a:r>
          </a:p>
        </p:txBody>
      </p:sp>
      <p:sp>
        <p:nvSpPr>
          <p:cNvPr id="198659" name="Rectangle 3"/>
          <p:cNvSpPr>
            <a:spLocks noGrp="1" noChangeArrowheads="1"/>
          </p:cNvSpPr>
          <p:nvPr>
            <p:ph type="body" sz="half" idx="1"/>
          </p:nvPr>
        </p:nvSpPr>
        <p:spPr>
          <a:xfrm>
            <a:off x="398463" y="1052513"/>
            <a:ext cx="8016875" cy="862012"/>
          </a:xfrm>
        </p:spPr>
        <p:txBody>
          <a:bodyPr/>
          <a:lstStyle/>
          <a:p>
            <a:pPr eaLnBrk="1" hangingPunct="1">
              <a:defRPr/>
            </a:pPr>
            <a:r>
              <a:rPr lang="en-US" sz="2400" smtClean="0"/>
              <a:t>Design a square lookup table for </a:t>
            </a:r>
            <a:r>
              <a:rPr lang="en-US" sz="2400" u="sng" smtClean="0">
                <a:effectLst>
                  <a:outerShdw blurRad="38100" dist="38100" dir="2700000" algn="tl">
                    <a:srgbClr val="C0C0C0"/>
                  </a:outerShdw>
                </a:effectLst>
              </a:rPr>
              <a:t>F(X) = X</a:t>
            </a:r>
            <a:r>
              <a:rPr lang="en-US" sz="2400" u="sng" baseline="34000" smtClean="0">
                <a:effectLst>
                  <a:outerShdw blurRad="38100" dist="38100" dir="2700000" algn="tl">
                    <a:srgbClr val="C0C0C0"/>
                  </a:outerShdw>
                </a:effectLst>
              </a:rPr>
              <a:t>2</a:t>
            </a:r>
            <a:r>
              <a:rPr lang="en-US" sz="2400" smtClean="0"/>
              <a:t> using ROM</a:t>
            </a:r>
          </a:p>
        </p:txBody>
      </p:sp>
      <p:graphicFrame>
        <p:nvGraphicFramePr>
          <p:cNvPr id="198739" name="Group 83"/>
          <p:cNvGraphicFramePr>
            <a:graphicFrameLocks noGrp="1"/>
          </p:cNvGraphicFramePr>
          <p:nvPr>
            <p:ph sz="quarter" idx="2"/>
          </p:nvPr>
        </p:nvGraphicFramePr>
        <p:xfrm>
          <a:off x="835025" y="2259013"/>
          <a:ext cx="2770188" cy="3717925"/>
        </p:xfrm>
        <a:graphic>
          <a:graphicData uri="http://schemas.openxmlformats.org/drawingml/2006/table">
            <a:tbl>
              <a:tblPr/>
              <a:tblGrid>
                <a:gridCol w="1211263"/>
                <a:gridCol w="1558925"/>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F(X)=X</a:t>
                      </a:r>
                      <a:r>
                        <a:rPr kumimoji="0" lang="en-US" sz="1800" b="0" i="0" u="none" strike="noStrike" cap="none" normalizeH="0" baseline="36000" smtClean="0">
                          <a:ln>
                            <a:noFill/>
                          </a:ln>
                          <a:solidFill>
                            <a:schemeClr val="tx1"/>
                          </a:solidFill>
                          <a:effectLst/>
                          <a:latin typeface="Franklin Gothic Book"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49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8744" name="Group 88"/>
          <p:cNvGraphicFramePr>
            <a:graphicFrameLocks noGrp="1"/>
          </p:cNvGraphicFramePr>
          <p:nvPr>
            <p:ph sz="quarter" idx="3"/>
          </p:nvPr>
        </p:nvGraphicFramePr>
        <p:xfrm>
          <a:off x="4625975" y="2259013"/>
          <a:ext cx="3498850" cy="3778250"/>
        </p:xfrm>
        <a:graphic>
          <a:graphicData uri="http://schemas.openxmlformats.org/drawingml/2006/table">
            <a:tbl>
              <a:tblPr/>
              <a:tblGrid>
                <a:gridCol w="1211263"/>
                <a:gridCol w="2287587"/>
              </a:tblGrid>
              <a:tr h="41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F(X)=X</a:t>
                      </a:r>
                      <a:r>
                        <a:rPr kumimoji="0" lang="en-US" sz="1800" b="0" i="0" u="none" strike="noStrike" cap="none" normalizeH="0" baseline="36000" smtClean="0">
                          <a:ln>
                            <a:noFill/>
                          </a:ln>
                          <a:solidFill>
                            <a:schemeClr val="tx1"/>
                          </a:solidFill>
                          <a:effectLst/>
                          <a:latin typeface="Franklin Gothic Book" pitchFamily="34" charset="0"/>
                        </a:rPr>
                        <a:t>2</a:t>
                      </a:r>
                      <a:endParaRPr kumimoji="0" lang="en-US" sz="1800" b="0" i="0" u="none" strike="noStrike" cap="none" normalizeH="0" baseline="0" smtClean="0">
                        <a:ln>
                          <a:noFill/>
                        </a:ln>
                        <a:solidFill>
                          <a:schemeClr val="tx1"/>
                        </a:solidFill>
                        <a:effectLst/>
                        <a:latin typeface="Franklin Gothic Boo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001001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011001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110001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8745" name="AutoShape 89"/>
          <p:cNvSpPr>
            <a:spLocks noChangeArrowheads="1"/>
          </p:cNvSpPr>
          <p:nvPr/>
        </p:nvSpPr>
        <p:spPr bwMode="auto">
          <a:xfrm>
            <a:off x="3886200" y="3886200"/>
            <a:ext cx="533400" cy="381000"/>
          </a:xfrm>
          <a:prstGeom prst="rightArrow">
            <a:avLst>
              <a:gd name="adj1" fmla="val 50000"/>
              <a:gd name="adj2" fmla="val 35000"/>
            </a:avLst>
          </a:prstGeom>
          <a:solidFill>
            <a:srgbClr val="FF660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8744"/>
                                        </p:tgtEl>
                                        <p:attrNameLst>
                                          <p:attrName>style.visibility</p:attrName>
                                        </p:attrNameLst>
                                      </p:cBhvr>
                                      <p:to>
                                        <p:strVal val="visible"/>
                                      </p:to>
                                    </p:set>
                                    <p:animEffect transition="in" filter="wipe(left)">
                                      <p:cBhvr>
                                        <p:cTn id="7" dur="500"/>
                                        <p:tgtEl>
                                          <p:spTgt spid="1987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8745"/>
                                        </p:tgtEl>
                                        <p:attrNameLst>
                                          <p:attrName>style.visibility</p:attrName>
                                        </p:attrNameLst>
                                      </p:cBhvr>
                                      <p:to>
                                        <p:strVal val="visible"/>
                                      </p:to>
                                    </p:set>
                                    <p:animEffect transition="in" filter="wipe(left)">
                                      <p:cBhvr>
                                        <p:cTn id="10" dur="500"/>
                                        <p:tgtEl>
                                          <p:spTgt spid="198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4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2FF12DC-56D3-4F4C-AD64-0A14A51E1DEC}" type="slidenum">
              <a:rPr lang="zh-TW" altLang="en-US" smtClean="0">
                <a:ea typeface="PMingLiU" pitchFamily="18" charset="-120"/>
              </a:rPr>
              <a:pPr eaLnBrk="1" hangingPunct="1"/>
              <a:t>37</a:t>
            </a:fld>
            <a:endParaRPr lang="en-US" altLang="zh-TW" smtClean="0">
              <a:ea typeface="PMingLiU" pitchFamily="18" charset="-120"/>
            </a:endParaRPr>
          </a:p>
        </p:txBody>
      </p:sp>
      <p:sp>
        <p:nvSpPr>
          <p:cNvPr id="46083" name="Rectangle 36"/>
          <p:cNvSpPr>
            <a:spLocks noGrp="1" noChangeArrowheads="1"/>
          </p:cNvSpPr>
          <p:nvPr>
            <p:ph type="title"/>
          </p:nvPr>
        </p:nvSpPr>
        <p:spPr/>
        <p:txBody>
          <a:bodyPr/>
          <a:lstStyle/>
          <a:p>
            <a:pPr eaLnBrk="1" hangingPunct="1"/>
            <a:r>
              <a:rPr lang="en-US" sz="3200" smtClean="0"/>
              <a:t>Square Lookup Table using ROM</a:t>
            </a:r>
          </a:p>
        </p:txBody>
      </p:sp>
      <p:graphicFrame>
        <p:nvGraphicFramePr>
          <p:cNvPr id="201771" name="Group 43"/>
          <p:cNvGraphicFramePr>
            <a:graphicFrameLocks noGrp="1"/>
          </p:cNvGraphicFramePr>
          <p:nvPr>
            <p:ph idx="1"/>
          </p:nvPr>
        </p:nvGraphicFramePr>
        <p:xfrm>
          <a:off x="398463" y="1981200"/>
          <a:ext cx="1530350" cy="3087688"/>
        </p:xfrm>
        <a:graphic>
          <a:graphicData uri="http://schemas.openxmlformats.org/drawingml/2006/table">
            <a:tbl>
              <a:tblPr/>
              <a:tblGrid>
                <a:gridCol w="655637"/>
                <a:gridCol w="874713"/>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F(X)=X</a:t>
                      </a:r>
                      <a:r>
                        <a:rPr kumimoji="0" lang="en-US" sz="1400" b="0" i="0" u="none" strike="noStrike" cap="none" normalizeH="0" baseline="36000" smtClean="0">
                          <a:ln>
                            <a:noFill/>
                          </a:ln>
                          <a:solidFill>
                            <a:schemeClr val="tx1"/>
                          </a:solidFill>
                          <a:effectLst/>
                          <a:latin typeface="Franklin Gothic Book" pitchFamily="34" charset="0"/>
                        </a:rPr>
                        <a:t>2</a:t>
                      </a:r>
                      <a:endParaRPr kumimoji="0" lang="en-US" sz="1400" b="0" i="0" u="none" strike="noStrike" cap="none" normalizeH="0" baseline="0" smtClean="0">
                        <a:ln>
                          <a:noFill/>
                        </a:ln>
                        <a:solidFill>
                          <a:schemeClr val="tx1"/>
                        </a:solidFill>
                        <a:effectLst/>
                        <a:latin typeface="Franklin Gothic Boo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16" name="Rectangle 44"/>
          <p:cNvSpPr>
            <a:spLocks noChangeArrowheads="1"/>
          </p:cNvSpPr>
          <p:nvPr/>
        </p:nvSpPr>
        <p:spPr bwMode="auto">
          <a:xfrm>
            <a:off x="2819400" y="1600200"/>
            <a:ext cx="14478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Line 47"/>
          <p:cNvSpPr>
            <a:spLocks noChangeShapeType="1"/>
          </p:cNvSpPr>
          <p:nvPr/>
        </p:nvSpPr>
        <p:spPr bwMode="auto">
          <a:xfrm>
            <a:off x="4267200" y="17526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8" name="Line 48"/>
          <p:cNvSpPr>
            <a:spLocks noChangeShapeType="1"/>
          </p:cNvSpPr>
          <p:nvPr/>
        </p:nvSpPr>
        <p:spPr bwMode="auto">
          <a:xfrm>
            <a:off x="4267200" y="20574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9" name="Line 49"/>
          <p:cNvSpPr>
            <a:spLocks noChangeShapeType="1"/>
          </p:cNvSpPr>
          <p:nvPr/>
        </p:nvSpPr>
        <p:spPr bwMode="auto">
          <a:xfrm>
            <a:off x="4267200" y="23622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0" name="Line 50"/>
          <p:cNvSpPr>
            <a:spLocks noChangeShapeType="1"/>
          </p:cNvSpPr>
          <p:nvPr/>
        </p:nvSpPr>
        <p:spPr bwMode="auto">
          <a:xfrm>
            <a:off x="4267200" y="26670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1" name="Line 51"/>
          <p:cNvSpPr>
            <a:spLocks noChangeShapeType="1"/>
          </p:cNvSpPr>
          <p:nvPr/>
        </p:nvSpPr>
        <p:spPr bwMode="auto">
          <a:xfrm>
            <a:off x="4267200" y="29718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2" name="Line 52"/>
          <p:cNvSpPr>
            <a:spLocks noChangeShapeType="1"/>
          </p:cNvSpPr>
          <p:nvPr/>
        </p:nvSpPr>
        <p:spPr bwMode="auto">
          <a:xfrm>
            <a:off x="4267200" y="32766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3" name="Line 53"/>
          <p:cNvSpPr>
            <a:spLocks noChangeShapeType="1"/>
          </p:cNvSpPr>
          <p:nvPr/>
        </p:nvSpPr>
        <p:spPr bwMode="auto">
          <a:xfrm>
            <a:off x="4267200" y="35814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4" name="Line 54"/>
          <p:cNvSpPr>
            <a:spLocks noChangeShapeType="1"/>
          </p:cNvSpPr>
          <p:nvPr/>
        </p:nvSpPr>
        <p:spPr bwMode="auto">
          <a:xfrm>
            <a:off x="4267200" y="38862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5" name="AutoShape 59"/>
          <p:cNvSpPr>
            <a:spLocks noChangeArrowheads="1"/>
          </p:cNvSpPr>
          <p:nvPr/>
        </p:nvSpPr>
        <p:spPr bwMode="auto">
          <a:xfrm rot="16200000" flipV="1">
            <a:off x="47124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6" name="Line 60"/>
          <p:cNvSpPr>
            <a:spLocks noChangeShapeType="1"/>
          </p:cNvSpPr>
          <p:nvPr/>
        </p:nvSpPr>
        <p:spPr bwMode="auto">
          <a:xfrm rot="16200000" flipV="1">
            <a:off x="48466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7" name="Line 61"/>
          <p:cNvSpPr>
            <a:spLocks noChangeShapeType="1"/>
          </p:cNvSpPr>
          <p:nvPr/>
        </p:nvSpPr>
        <p:spPr bwMode="auto">
          <a:xfrm>
            <a:off x="49879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28" name="AutoShape 62"/>
          <p:cNvSpPr>
            <a:spLocks noChangeArrowheads="1"/>
          </p:cNvSpPr>
          <p:nvPr/>
        </p:nvSpPr>
        <p:spPr bwMode="auto">
          <a:xfrm rot="16200000" flipV="1">
            <a:off x="52458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9" name="Line 63"/>
          <p:cNvSpPr>
            <a:spLocks noChangeShapeType="1"/>
          </p:cNvSpPr>
          <p:nvPr/>
        </p:nvSpPr>
        <p:spPr bwMode="auto">
          <a:xfrm rot="16200000" flipV="1">
            <a:off x="53800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0" name="Line 64"/>
          <p:cNvSpPr>
            <a:spLocks noChangeShapeType="1"/>
          </p:cNvSpPr>
          <p:nvPr/>
        </p:nvSpPr>
        <p:spPr bwMode="auto">
          <a:xfrm>
            <a:off x="55213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1" name="AutoShape 65"/>
          <p:cNvSpPr>
            <a:spLocks noChangeArrowheads="1"/>
          </p:cNvSpPr>
          <p:nvPr/>
        </p:nvSpPr>
        <p:spPr bwMode="auto">
          <a:xfrm rot="16200000" flipV="1">
            <a:off x="57792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2" name="Line 66"/>
          <p:cNvSpPr>
            <a:spLocks noChangeShapeType="1"/>
          </p:cNvSpPr>
          <p:nvPr/>
        </p:nvSpPr>
        <p:spPr bwMode="auto">
          <a:xfrm rot="16200000" flipV="1">
            <a:off x="59134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3" name="Line 67"/>
          <p:cNvSpPr>
            <a:spLocks noChangeShapeType="1"/>
          </p:cNvSpPr>
          <p:nvPr/>
        </p:nvSpPr>
        <p:spPr bwMode="auto">
          <a:xfrm>
            <a:off x="60547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4" name="AutoShape 68"/>
          <p:cNvSpPr>
            <a:spLocks noChangeArrowheads="1"/>
          </p:cNvSpPr>
          <p:nvPr/>
        </p:nvSpPr>
        <p:spPr bwMode="auto">
          <a:xfrm rot="16200000" flipV="1">
            <a:off x="63126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5" name="Line 69"/>
          <p:cNvSpPr>
            <a:spLocks noChangeShapeType="1"/>
          </p:cNvSpPr>
          <p:nvPr/>
        </p:nvSpPr>
        <p:spPr bwMode="auto">
          <a:xfrm rot="16200000" flipV="1">
            <a:off x="64468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6" name="Line 70"/>
          <p:cNvSpPr>
            <a:spLocks noChangeShapeType="1"/>
          </p:cNvSpPr>
          <p:nvPr/>
        </p:nvSpPr>
        <p:spPr bwMode="auto">
          <a:xfrm>
            <a:off x="65881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7" name="AutoShape 71"/>
          <p:cNvSpPr>
            <a:spLocks noChangeArrowheads="1"/>
          </p:cNvSpPr>
          <p:nvPr/>
        </p:nvSpPr>
        <p:spPr bwMode="auto">
          <a:xfrm rot="16200000" flipV="1">
            <a:off x="68460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8" name="Line 72"/>
          <p:cNvSpPr>
            <a:spLocks noChangeShapeType="1"/>
          </p:cNvSpPr>
          <p:nvPr/>
        </p:nvSpPr>
        <p:spPr bwMode="auto">
          <a:xfrm rot="16200000" flipV="1">
            <a:off x="69802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9" name="Line 73"/>
          <p:cNvSpPr>
            <a:spLocks noChangeShapeType="1"/>
          </p:cNvSpPr>
          <p:nvPr/>
        </p:nvSpPr>
        <p:spPr bwMode="auto">
          <a:xfrm>
            <a:off x="71215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40" name="AutoShape 74"/>
          <p:cNvSpPr>
            <a:spLocks noChangeArrowheads="1"/>
          </p:cNvSpPr>
          <p:nvPr/>
        </p:nvSpPr>
        <p:spPr bwMode="auto">
          <a:xfrm rot="16200000" flipV="1">
            <a:off x="73794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1" name="Line 75"/>
          <p:cNvSpPr>
            <a:spLocks noChangeShapeType="1"/>
          </p:cNvSpPr>
          <p:nvPr/>
        </p:nvSpPr>
        <p:spPr bwMode="auto">
          <a:xfrm rot="16200000" flipV="1">
            <a:off x="75136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2" name="Line 76"/>
          <p:cNvSpPr>
            <a:spLocks noChangeShapeType="1"/>
          </p:cNvSpPr>
          <p:nvPr/>
        </p:nvSpPr>
        <p:spPr bwMode="auto">
          <a:xfrm>
            <a:off x="76549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43" name="Text Box 77"/>
          <p:cNvSpPr txBox="1">
            <a:spLocks noChangeArrowheads="1"/>
          </p:cNvSpPr>
          <p:nvPr/>
        </p:nvSpPr>
        <p:spPr bwMode="auto">
          <a:xfrm>
            <a:off x="4051300" y="16002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0</a:t>
            </a:r>
          </a:p>
        </p:txBody>
      </p:sp>
      <p:sp>
        <p:nvSpPr>
          <p:cNvPr id="46144" name="Text Box 78"/>
          <p:cNvSpPr txBox="1">
            <a:spLocks noChangeArrowheads="1"/>
          </p:cNvSpPr>
          <p:nvPr/>
        </p:nvSpPr>
        <p:spPr bwMode="auto">
          <a:xfrm>
            <a:off x="4048125" y="19050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1</a:t>
            </a:r>
          </a:p>
        </p:txBody>
      </p:sp>
      <p:sp>
        <p:nvSpPr>
          <p:cNvPr id="46145" name="Text Box 79"/>
          <p:cNvSpPr txBox="1">
            <a:spLocks noChangeArrowheads="1"/>
          </p:cNvSpPr>
          <p:nvPr/>
        </p:nvSpPr>
        <p:spPr bwMode="auto">
          <a:xfrm>
            <a:off x="4038600" y="22098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2</a:t>
            </a:r>
          </a:p>
        </p:txBody>
      </p:sp>
      <p:sp>
        <p:nvSpPr>
          <p:cNvPr id="46146" name="Text Box 80"/>
          <p:cNvSpPr txBox="1">
            <a:spLocks noChangeArrowheads="1"/>
          </p:cNvSpPr>
          <p:nvPr/>
        </p:nvSpPr>
        <p:spPr bwMode="auto">
          <a:xfrm>
            <a:off x="4038600" y="25146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3</a:t>
            </a:r>
          </a:p>
        </p:txBody>
      </p:sp>
      <p:sp>
        <p:nvSpPr>
          <p:cNvPr id="46147" name="Text Box 87"/>
          <p:cNvSpPr txBox="1">
            <a:spLocks noChangeArrowheads="1"/>
          </p:cNvSpPr>
          <p:nvPr/>
        </p:nvSpPr>
        <p:spPr bwMode="auto">
          <a:xfrm>
            <a:off x="47244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F5</a:t>
            </a:r>
          </a:p>
        </p:txBody>
      </p:sp>
      <p:sp>
        <p:nvSpPr>
          <p:cNvPr id="46148" name="Text Box 88"/>
          <p:cNvSpPr txBox="1">
            <a:spLocks noChangeArrowheads="1"/>
          </p:cNvSpPr>
          <p:nvPr/>
        </p:nvSpPr>
        <p:spPr bwMode="auto">
          <a:xfrm>
            <a:off x="5265738"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F4</a:t>
            </a:r>
          </a:p>
        </p:txBody>
      </p:sp>
      <p:sp>
        <p:nvSpPr>
          <p:cNvPr id="46149" name="Text Box 89"/>
          <p:cNvSpPr txBox="1">
            <a:spLocks noChangeArrowheads="1"/>
          </p:cNvSpPr>
          <p:nvPr/>
        </p:nvSpPr>
        <p:spPr bwMode="auto">
          <a:xfrm>
            <a:off x="57912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F3</a:t>
            </a:r>
          </a:p>
        </p:txBody>
      </p:sp>
      <p:sp>
        <p:nvSpPr>
          <p:cNvPr id="46150" name="Text Box 90"/>
          <p:cNvSpPr txBox="1">
            <a:spLocks noChangeArrowheads="1"/>
          </p:cNvSpPr>
          <p:nvPr/>
        </p:nvSpPr>
        <p:spPr bwMode="auto">
          <a:xfrm>
            <a:off x="63246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F2</a:t>
            </a:r>
          </a:p>
        </p:txBody>
      </p:sp>
      <p:sp>
        <p:nvSpPr>
          <p:cNvPr id="46151" name="Text Box 91"/>
          <p:cNvSpPr txBox="1">
            <a:spLocks noChangeArrowheads="1"/>
          </p:cNvSpPr>
          <p:nvPr/>
        </p:nvSpPr>
        <p:spPr bwMode="auto">
          <a:xfrm>
            <a:off x="6865938" y="4876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F1</a:t>
            </a:r>
          </a:p>
        </p:txBody>
      </p:sp>
      <p:sp>
        <p:nvSpPr>
          <p:cNvPr id="46152" name="Text Box 92"/>
          <p:cNvSpPr txBox="1">
            <a:spLocks noChangeArrowheads="1"/>
          </p:cNvSpPr>
          <p:nvPr/>
        </p:nvSpPr>
        <p:spPr bwMode="auto">
          <a:xfrm>
            <a:off x="7391400" y="4876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F0</a:t>
            </a:r>
          </a:p>
        </p:txBody>
      </p:sp>
      <p:sp>
        <p:nvSpPr>
          <p:cNvPr id="46153" name="Line 94"/>
          <p:cNvSpPr>
            <a:spLocks noChangeShapeType="1"/>
          </p:cNvSpPr>
          <p:nvPr/>
        </p:nvSpPr>
        <p:spPr bwMode="auto">
          <a:xfrm>
            <a:off x="2438400" y="24384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54" name="Line 95"/>
          <p:cNvSpPr>
            <a:spLocks noChangeShapeType="1"/>
          </p:cNvSpPr>
          <p:nvPr/>
        </p:nvSpPr>
        <p:spPr bwMode="auto">
          <a:xfrm>
            <a:off x="2438400" y="28956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55" name="Line 96"/>
          <p:cNvSpPr>
            <a:spLocks noChangeShapeType="1"/>
          </p:cNvSpPr>
          <p:nvPr/>
        </p:nvSpPr>
        <p:spPr bwMode="auto">
          <a:xfrm>
            <a:off x="2438400" y="33528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56" name="Text Box 100"/>
          <p:cNvSpPr txBox="1">
            <a:spLocks noChangeArrowheads="1"/>
          </p:cNvSpPr>
          <p:nvPr/>
        </p:nvSpPr>
        <p:spPr bwMode="auto">
          <a:xfrm>
            <a:off x="2133600" y="21336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X2</a:t>
            </a:r>
          </a:p>
        </p:txBody>
      </p:sp>
      <p:sp>
        <p:nvSpPr>
          <p:cNvPr id="46157" name="Text Box 101"/>
          <p:cNvSpPr txBox="1">
            <a:spLocks noChangeArrowheads="1"/>
          </p:cNvSpPr>
          <p:nvPr/>
        </p:nvSpPr>
        <p:spPr bwMode="auto">
          <a:xfrm>
            <a:off x="2133600" y="25908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X1</a:t>
            </a:r>
          </a:p>
        </p:txBody>
      </p:sp>
      <p:sp>
        <p:nvSpPr>
          <p:cNvPr id="46158" name="Text Box 102"/>
          <p:cNvSpPr txBox="1">
            <a:spLocks noChangeArrowheads="1"/>
          </p:cNvSpPr>
          <p:nvPr/>
        </p:nvSpPr>
        <p:spPr bwMode="auto">
          <a:xfrm>
            <a:off x="2133600" y="30480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X0</a:t>
            </a:r>
          </a:p>
        </p:txBody>
      </p:sp>
      <p:sp>
        <p:nvSpPr>
          <p:cNvPr id="46159" name="Text Box 107"/>
          <p:cNvSpPr txBox="1">
            <a:spLocks noChangeArrowheads="1"/>
          </p:cNvSpPr>
          <p:nvPr/>
        </p:nvSpPr>
        <p:spPr bwMode="auto">
          <a:xfrm>
            <a:off x="2971800" y="2209800"/>
            <a:ext cx="10191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3-to-8</a:t>
            </a:r>
          </a:p>
          <a:p>
            <a:pPr algn="l" eaLnBrk="1" hangingPunct="1"/>
            <a:endParaRPr lang="en-US">
              <a:latin typeface="Tahoma" pitchFamily="34" charset="0"/>
            </a:endParaRPr>
          </a:p>
          <a:p>
            <a:pPr algn="l" eaLnBrk="1" hangingPunct="1"/>
            <a:r>
              <a:rPr lang="en-US">
                <a:latin typeface="Tahoma" pitchFamily="34" charset="0"/>
              </a:rPr>
              <a:t>Decoder</a:t>
            </a:r>
          </a:p>
        </p:txBody>
      </p:sp>
      <p:sp>
        <p:nvSpPr>
          <p:cNvPr id="46160" name="Text Box 108"/>
          <p:cNvSpPr txBox="1">
            <a:spLocks noChangeArrowheads="1"/>
          </p:cNvSpPr>
          <p:nvPr/>
        </p:nvSpPr>
        <p:spPr bwMode="auto">
          <a:xfrm>
            <a:off x="4038600" y="28194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4</a:t>
            </a:r>
          </a:p>
        </p:txBody>
      </p:sp>
      <p:sp>
        <p:nvSpPr>
          <p:cNvPr id="46161" name="Text Box 109"/>
          <p:cNvSpPr txBox="1">
            <a:spLocks noChangeArrowheads="1"/>
          </p:cNvSpPr>
          <p:nvPr/>
        </p:nvSpPr>
        <p:spPr bwMode="auto">
          <a:xfrm>
            <a:off x="4038600" y="31242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5</a:t>
            </a:r>
          </a:p>
        </p:txBody>
      </p:sp>
      <p:sp>
        <p:nvSpPr>
          <p:cNvPr id="46162" name="Text Box 110"/>
          <p:cNvSpPr txBox="1">
            <a:spLocks noChangeArrowheads="1"/>
          </p:cNvSpPr>
          <p:nvPr/>
        </p:nvSpPr>
        <p:spPr bwMode="auto">
          <a:xfrm>
            <a:off x="4038600" y="34290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6</a:t>
            </a:r>
          </a:p>
        </p:txBody>
      </p:sp>
      <p:sp>
        <p:nvSpPr>
          <p:cNvPr id="46163" name="Text Box 111"/>
          <p:cNvSpPr txBox="1">
            <a:spLocks noChangeArrowheads="1"/>
          </p:cNvSpPr>
          <p:nvPr/>
        </p:nvSpPr>
        <p:spPr bwMode="auto">
          <a:xfrm>
            <a:off x="4038600" y="37338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7</a:t>
            </a:r>
          </a:p>
        </p:txBody>
      </p:sp>
      <p:grpSp>
        <p:nvGrpSpPr>
          <p:cNvPr id="201880" name="Group 152"/>
          <p:cNvGrpSpPr>
            <a:grpSpLocks/>
          </p:cNvGrpSpPr>
          <p:nvPr/>
        </p:nvGrpSpPr>
        <p:grpSpPr bwMode="auto">
          <a:xfrm>
            <a:off x="4884738" y="1981200"/>
            <a:ext cx="2819400" cy="1981200"/>
            <a:chOff x="3077" y="1248"/>
            <a:chExt cx="1776" cy="1248"/>
          </a:xfrm>
        </p:grpSpPr>
        <p:grpSp>
          <p:nvGrpSpPr>
            <p:cNvPr id="46165" name="Group 112"/>
            <p:cNvGrpSpPr>
              <a:grpSpLocks/>
            </p:cNvGrpSpPr>
            <p:nvPr/>
          </p:nvGrpSpPr>
          <p:grpSpPr bwMode="auto">
            <a:xfrm>
              <a:off x="4757" y="1248"/>
              <a:ext cx="96" cy="96"/>
              <a:chOff x="336" y="1776"/>
              <a:chExt cx="96" cy="96"/>
            </a:xfrm>
          </p:grpSpPr>
          <p:sp>
            <p:nvSpPr>
              <p:cNvPr id="46202" name="Line 11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03" name="Line 11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66" name="Group 115"/>
            <p:cNvGrpSpPr>
              <a:grpSpLocks/>
            </p:cNvGrpSpPr>
            <p:nvPr/>
          </p:nvGrpSpPr>
          <p:grpSpPr bwMode="auto">
            <a:xfrm>
              <a:off x="4097" y="1440"/>
              <a:ext cx="96" cy="96"/>
              <a:chOff x="336" y="1776"/>
              <a:chExt cx="96" cy="96"/>
            </a:xfrm>
          </p:grpSpPr>
          <p:sp>
            <p:nvSpPr>
              <p:cNvPr id="46200" name="Line 11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01" name="Line 11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67" name="Group 118"/>
            <p:cNvGrpSpPr>
              <a:grpSpLocks/>
            </p:cNvGrpSpPr>
            <p:nvPr/>
          </p:nvGrpSpPr>
          <p:grpSpPr bwMode="auto">
            <a:xfrm>
              <a:off x="3761" y="1632"/>
              <a:ext cx="96" cy="96"/>
              <a:chOff x="336" y="1776"/>
              <a:chExt cx="96" cy="96"/>
            </a:xfrm>
          </p:grpSpPr>
          <p:sp>
            <p:nvSpPr>
              <p:cNvPr id="46198" name="Line 11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99" name="Line 12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68" name="Group 121"/>
            <p:cNvGrpSpPr>
              <a:grpSpLocks/>
            </p:cNvGrpSpPr>
            <p:nvPr/>
          </p:nvGrpSpPr>
          <p:grpSpPr bwMode="auto">
            <a:xfrm>
              <a:off x="4757" y="1632"/>
              <a:ext cx="96" cy="96"/>
              <a:chOff x="336" y="1776"/>
              <a:chExt cx="96" cy="96"/>
            </a:xfrm>
          </p:grpSpPr>
          <p:sp>
            <p:nvSpPr>
              <p:cNvPr id="46196" name="Line 122"/>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97" name="Line 123"/>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69" name="Group 124"/>
            <p:cNvGrpSpPr>
              <a:grpSpLocks/>
            </p:cNvGrpSpPr>
            <p:nvPr/>
          </p:nvGrpSpPr>
          <p:grpSpPr bwMode="auto">
            <a:xfrm>
              <a:off x="3413" y="1824"/>
              <a:ext cx="96" cy="96"/>
              <a:chOff x="336" y="1776"/>
              <a:chExt cx="96" cy="96"/>
            </a:xfrm>
          </p:grpSpPr>
          <p:sp>
            <p:nvSpPr>
              <p:cNvPr id="46194" name="Line 125"/>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95" name="Line 126"/>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70" name="Group 127"/>
            <p:cNvGrpSpPr>
              <a:grpSpLocks/>
            </p:cNvGrpSpPr>
            <p:nvPr/>
          </p:nvGrpSpPr>
          <p:grpSpPr bwMode="auto">
            <a:xfrm>
              <a:off x="3413" y="2016"/>
              <a:ext cx="96" cy="96"/>
              <a:chOff x="336" y="1776"/>
              <a:chExt cx="96" cy="96"/>
            </a:xfrm>
          </p:grpSpPr>
          <p:sp>
            <p:nvSpPr>
              <p:cNvPr id="46192" name="Line 12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93" name="Line 12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71" name="Group 130"/>
            <p:cNvGrpSpPr>
              <a:grpSpLocks/>
            </p:cNvGrpSpPr>
            <p:nvPr/>
          </p:nvGrpSpPr>
          <p:grpSpPr bwMode="auto">
            <a:xfrm>
              <a:off x="3749" y="2016"/>
              <a:ext cx="96" cy="96"/>
              <a:chOff x="336" y="1776"/>
              <a:chExt cx="96" cy="96"/>
            </a:xfrm>
          </p:grpSpPr>
          <p:sp>
            <p:nvSpPr>
              <p:cNvPr id="46190" name="Line 13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91" name="Line 13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72" name="Group 133"/>
            <p:cNvGrpSpPr>
              <a:grpSpLocks/>
            </p:cNvGrpSpPr>
            <p:nvPr/>
          </p:nvGrpSpPr>
          <p:grpSpPr bwMode="auto">
            <a:xfrm>
              <a:off x="4757" y="2016"/>
              <a:ext cx="96" cy="96"/>
              <a:chOff x="336" y="1776"/>
              <a:chExt cx="96" cy="96"/>
            </a:xfrm>
          </p:grpSpPr>
          <p:sp>
            <p:nvSpPr>
              <p:cNvPr id="46188" name="Line 13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9" name="Line 13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73" name="Group 136"/>
            <p:cNvGrpSpPr>
              <a:grpSpLocks/>
            </p:cNvGrpSpPr>
            <p:nvPr/>
          </p:nvGrpSpPr>
          <p:grpSpPr bwMode="auto">
            <a:xfrm>
              <a:off x="4085" y="2208"/>
              <a:ext cx="96" cy="96"/>
              <a:chOff x="336" y="1776"/>
              <a:chExt cx="96" cy="96"/>
            </a:xfrm>
          </p:grpSpPr>
          <p:sp>
            <p:nvSpPr>
              <p:cNvPr id="46186" name="Line 13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7" name="Line 13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74" name="Group 139"/>
            <p:cNvGrpSpPr>
              <a:grpSpLocks/>
            </p:cNvGrpSpPr>
            <p:nvPr/>
          </p:nvGrpSpPr>
          <p:grpSpPr bwMode="auto">
            <a:xfrm>
              <a:off x="3077" y="2208"/>
              <a:ext cx="96" cy="96"/>
              <a:chOff x="336" y="1776"/>
              <a:chExt cx="96" cy="96"/>
            </a:xfrm>
          </p:grpSpPr>
          <p:sp>
            <p:nvSpPr>
              <p:cNvPr id="46184" name="Line 14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5" name="Line 14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75" name="Group 142"/>
            <p:cNvGrpSpPr>
              <a:grpSpLocks/>
            </p:cNvGrpSpPr>
            <p:nvPr/>
          </p:nvGrpSpPr>
          <p:grpSpPr bwMode="auto">
            <a:xfrm>
              <a:off x="3077" y="2400"/>
              <a:ext cx="96" cy="96"/>
              <a:chOff x="336" y="1776"/>
              <a:chExt cx="96" cy="96"/>
            </a:xfrm>
          </p:grpSpPr>
          <p:sp>
            <p:nvSpPr>
              <p:cNvPr id="46182" name="Line 14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3" name="Line 14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76" name="Group 145"/>
            <p:cNvGrpSpPr>
              <a:grpSpLocks/>
            </p:cNvGrpSpPr>
            <p:nvPr/>
          </p:nvGrpSpPr>
          <p:grpSpPr bwMode="auto">
            <a:xfrm>
              <a:off x="3413" y="2400"/>
              <a:ext cx="96" cy="96"/>
              <a:chOff x="336" y="1776"/>
              <a:chExt cx="96" cy="96"/>
            </a:xfrm>
          </p:grpSpPr>
          <p:sp>
            <p:nvSpPr>
              <p:cNvPr id="46180" name="Line 14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81" name="Line 14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6177" name="Group 148"/>
            <p:cNvGrpSpPr>
              <a:grpSpLocks/>
            </p:cNvGrpSpPr>
            <p:nvPr/>
          </p:nvGrpSpPr>
          <p:grpSpPr bwMode="auto">
            <a:xfrm>
              <a:off x="4757" y="2400"/>
              <a:ext cx="96" cy="96"/>
              <a:chOff x="336" y="1776"/>
              <a:chExt cx="96" cy="96"/>
            </a:xfrm>
          </p:grpSpPr>
          <p:sp>
            <p:nvSpPr>
              <p:cNvPr id="46178" name="Line 14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79" name="Line 15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1880"/>
                                        </p:tgtEl>
                                        <p:attrNameLst>
                                          <p:attrName>style.visibility</p:attrName>
                                        </p:attrNameLst>
                                      </p:cBhvr>
                                      <p:to>
                                        <p:strVal val="visible"/>
                                      </p:to>
                                    </p:set>
                                    <p:animEffect transition="in" filter="checkerboard(across)">
                                      <p:cBhvr>
                                        <p:cTn id="7" dur="500"/>
                                        <p:tgtEl>
                                          <p:spTgt spid="201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39C8401-DF80-4B0B-9680-9268C19E8112}" type="slidenum">
              <a:rPr lang="zh-TW" altLang="en-US" smtClean="0">
                <a:ea typeface="PMingLiU" pitchFamily="18" charset="-120"/>
              </a:rPr>
              <a:pPr eaLnBrk="1" hangingPunct="1"/>
              <a:t>38</a:t>
            </a:fld>
            <a:endParaRPr lang="en-US" altLang="zh-TW" smtClean="0">
              <a:ea typeface="PMingLiU" pitchFamily="18" charset="-120"/>
            </a:endParaRPr>
          </a:p>
        </p:txBody>
      </p:sp>
      <p:sp>
        <p:nvSpPr>
          <p:cNvPr id="47107" name="Rectangle 36"/>
          <p:cNvSpPr>
            <a:spLocks noGrp="1" noChangeArrowheads="1"/>
          </p:cNvSpPr>
          <p:nvPr>
            <p:ph type="title"/>
          </p:nvPr>
        </p:nvSpPr>
        <p:spPr/>
        <p:txBody>
          <a:bodyPr/>
          <a:lstStyle/>
          <a:p>
            <a:pPr eaLnBrk="1" hangingPunct="1"/>
            <a:r>
              <a:rPr lang="en-US" sz="3200" smtClean="0"/>
              <a:t>Square Lookup Table using ROM</a:t>
            </a:r>
          </a:p>
        </p:txBody>
      </p:sp>
      <p:graphicFrame>
        <p:nvGraphicFramePr>
          <p:cNvPr id="201771" name="Group 43"/>
          <p:cNvGraphicFramePr>
            <a:graphicFrameLocks noGrp="1"/>
          </p:cNvGraphicFramePr>
          <p:nvPr>
            <p:ph idx="1"/>
          </p:nvPr>
        </p:nvGraphicFramePr>
        <p:xfrm>
          <a:off x="398463" y="1981200"/>
          <a:ext cx="1530350" cy="3087688"/>
        </p:xfrm>
        <a:graphic>
          <a:graphicData uri="http://schemas.openxmlformats.org/drawingml/2006/table">
            <a:tbl>
              <a:tblPr/>
              <a:tblGrid>
                <a:gridCol w="655637"/>
                <a:gridCol w="874713"/>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F(X)=X</a:t>
                      </a:r>
                      <a:r>
                        <a:rPr kumimoji="0" lang="en-US" sz="1400" b="0" i="0" u="none" strike="noStrike" cap="none" normalizeH="0" baseline="36000" smtClean="0">
                          <a:ln>
                            <a:noFill/>
                          </a:ln>
                          <a:solidFill>
                            <a:schemeClr val="tx1"/>
                          </a:solidFill>
                          <a:effectLst/>
                          <a:latin typeface="Franklin Gothic Book" pitchFamily="34" charset="0"/>
                        </a:rPr>
                        <a:t>2</a:t>
                      </a:r>
                      <a:endParaRPr kumimoji="0" lang="en-US" sz="1400" b="0" i="0" u="none" strike="noStrike" cap="none" normalizeH="0" baseline="0" smtClean="0">
                        <a:ln>
                          <a:noFill/>
                        </a:ln>
                        <a:solidFill>
                          <a:schemeClr val="tx1"/>
                        </a:solidFill>
                        <a:effectLst/>
                        <a:latin typeface="Franklin Gothic Boo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40" name="Rectangle 44"/>
          <p:cNvSpPr>
            <a:spLocks noChangeArrowheads="1"/>
          </p:cNvSpPr>
          <p:nvPr/>
        </p:nvSpPr>
        <p:spPr bwMode="auto">
          <a:xfrm>
            <a:off x="2819400" y="1600200"/>
            <a:ext cx="14478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1" name="Line 47"/>
          <p:cNvSpPr>
            <a:spLocks noChangeShapeType="1"/>
          </p:cNvSpPr>
          <p:nvPr/>
        </p:nvSpPr>
        <p:spPr bwMode="auto">
          <a:xfrm>
            <a:off x="4267200" y="17526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2" name="Line 48"/>
          <p:cNvSpPr>
            <a:spLocks noChangeShapeType="1"/>
          </p:cNvSpPr>
          <p:nvPr/>
        </p:nvSpPr>
        <p:spPr bwMode="auto">
          <a:xfrm>
            <a:off x="4267200" y="20574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3" name="Line 49"/>
          <p:cNvSpPr>
            <a:spLocks noChangeShapeType="1"/>
          </p:cNvSpPr>
          <p:nvPr/>
        </p:nvSpPr>
        <p:spPr bwMode="auto">
          <a:xfrm>
            <a:off x="4267200" y="23622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4" name="Line 50"/>
          <p:cNvSpPr>
            <a:spLocks noChangeShapeType="1"/>
          </p:cNvSpPr>
          <p:nvPr/>
        </p:nvSpPr>
        <p:spPr bwMode="auto">
          <a:xfrm>
            <a:off x="4267200" y="26670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5" name="Line 51"/>
          <p:cNvSpPr>
            <a:spLocks noChangeShapeType="1"/>
          </p:cNvSpPr>
          <p:nvPr/>
        </p:nvSpPr>
        <p:spPr bwMode="auto">
          <a:xfrm>
            <a:off x="4267200" y="29718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6" name="Line 52"/>
          <p:cNvSpPr>
            <a:spLocks noChangeShapeType="1"/>
          </p:cNvSpPr>
          <p:nvPr/>
        </p:nvSpPr>
        <p:spPr bwMode="auto">
          <a:xfrm>
            <a:off x="4267200" y="32766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7" name="Line 53"/>
          <p:cNvSpPr>
            <a:spLocks noChangeShapeType="1"/>
          </p:cNvSpPr>
          <p:nvPr/>
        </p:nvSpPr>
        <p:spPr bwMode="auto">
          <a:xfrm>
            <a:off x="4267200" y="35814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8" name="Line 54"/>
          <p:cNvSpPr>
            <a:spLocks noChangeShapeType="1"/>
          </p:cNvSpPr>
          <p:nvPr/>
        </p:nvSpPr>
        <p:spPr bwMode="auto">
          <a:xfrm>
            <a:off x="4267200" y="38862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9" name="AutoShape 59"/>
          <p:cNvSpPr>
            <a:spLocks noChangeArrowheads="1"/>
          </p:cNvSpPr>
          <p:nvPr/>
        </p:nvSpPr>
        <p:spPr bwMode="auto">
          <a:xfrm rot="16200000" flipV="1">
            <a:off x="47124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0" name="Line 60"/>
          <p:cNvSpPr>
            <a:spLocks noChangeShapeType="1"/>
          </p:cNvSpPr>
          <p:nvPr/>
        </p:nvSpPr>
        <p:spPr bwMode="auto">
          <a:xfrm rot="16200000" flipV="1">
            <a:off x="48466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Line 61"/>
          <p:cNvSpPr>
            <a:spLocks noChangeShapeType="1"/>
          </p:cNvSpPr>
          <p:nvPr/>
        </p:nvSpPr>
        <p:spPr bwMode="auto">
          <a:xfrm>
            <a:off x="49879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2" name="AutoShape 62"/>
          <p:cNvSpPr>
            <a:spLocks noChangeArrowheads="1"/>
          </p:cNvSpPr>
          <p:nvPr/>
        </p:nvSpPr>
        <p:spPr bwMode="auto">
          <a:xfrm rot="16200000" flipV="1">
            <a:off x="52458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3" name="Line 63"/>
          <p:cNvSpPr>
            <a:spLocks noChangeShapeType="1"/>
          </p:cNvSpPr>
          <p:nvPr/>
        </p:nvSpPr>
        <p:spPr bwMode="auto">
          <a:xfrm rot="16200000" flipV="1">
            <a:off x="53800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Line 64"/>
          <p:cNvSpPr>
            <a:spLocks noChangeShapeType="1"/>
          </p:cNvSpPr>
          <p:nvPr/>
        </p:nvSpPr>
        <p:spPr bwMode="auto">
          <a:xfrm>
            <a:off x="55213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5" name="AutoShape 65"/>
          <p:cNvSpPr>
            <a:spLocks noChangeArrowheads="1"/>
          </p:cNvSpPr>
          <p:nvPr/>
        </p:nvSpPr>
        <p:spPr bwMode="auto">
          <a:xfrm rot="16200000" flipV="1">
            <a:off x="57792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6" name="Line 66"/>
          <p:cNvSpPr>
            <a:spLocks noChangeShapeType="1"/>
          </p:cNvSpPr>
          <p:nvPr/>
        </p:nvSpPr>
        <p:spPr bwMode="auto">
          <a:xfrm rot="16200000" flipV="1">
            <a:off x="59134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7" name="Line 67"/>
          <p:cNvSpPr>
            <a:spLocks noChangeShapeType="1"/>
          </p:cNvSpPr>
          <p:nvPr/>
        </p:nvSpPr>
        <p:spPr bwMode="auto">
          <a:xfrm>
            <a:off x="60547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8" name="AutoShape 68"/>
          <p:cNvSpPr>
            <a:spLocks noChangeArrowheads="1"/>
          </p:cNvSpPr>
          <p:nvPr/>
        </p:nvSpPr>
        <p:spPr bwMode="auto">
          <a:xfrm rot="16200000" flipV="1">
            <a:off x="63126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9" name="Line 69"/>
          <p:cNvSpPr>
            <a:spLocks noChangeShapeType="1"/>
          </p:cNvSpPr>
          <p:nvPr/>
        </p:nvSpPr>
        <p:spPr bwMode="auto">
          <a:xfrm rot="16200000" flipV="1">
            <a:off x="64468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0" name="Line 70"/>
          <p:cNvSpPr>
            <a:spLocks noChangeShapeType="1"/>
          </p:cNvSpPr>
          <p:nvPr/>
        </p:nvSpPr>
        <p:spPr bwMode="auto">
          <a:xfrm>
            <a:off x="65881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1" name="AutoShape 71"/>
          <p:cNvSpPr>
            <a:spLocks noChangeArrowheads="1"/>
          </p:cNvSpPr>
          <p:nvPr/>
        </p:nvSpPr>
        <p:spPr bwMode="auto">
          <a:xfrm rot="16200000" flipV="1">
            <a:off x="68460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2" name="Line 72"/>
          <p:cNvSpPr>
            <a:spLocks noChangeShapeType="1"/>
          </p:cNvSpPr>
          <p:nvPr/>
        </p:nvSpPr>
        <p:spPr bwMode="auto">
          <a:xfrm rot="16200000" flipV="1">
            <a:off x="69802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3" name="Line 73"/>
          <p:cNvSpPr>
            <a:spLocks noChangeShapeType="1"/>
          </p:cNvSpPr>
          <p:nvPr/>
        </p:nvSpPr>
        <p:spPr bwMode="auto">
          <a:xfrm>
            <a:off x="71215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4" name="AutoShape 74"/>
          <p:cNvSpPr>
            <a:spLocks noChangeArrowheads="1"/>
          </p:cNvSpPr>
          <p:nvPr/>
        </p:nvSpPr>
        <p:spPr bwMode="auto">
          <a:xfrm rot="16200000" flipV="1">
            <a:off x="73794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5" name="Line 75"/>
          <p:cNvSpPr>
            <a:spLocks noChangeShapeType="1"/>
          </p:cNvSpPr>
          <p:nvPr/>
        </p:nvSpPr>
        <p:spPr bwMode="auto">
          <a:xfrm rot="16200000" flipV="1">
            <a:off x="75136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6" name="Line 76"/>
          <p:cNvSpPr>
            <a:spLocks noChangeShapeType="1"/>
          </p:cNvSpPr>
          <p:nvPr/>
        </p:nvSpPr>
        <p:spPr bwMode="auto">
          <a:xfrm>
            <a:off x="76549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7" name="Text Box 77"/>
          <p:cNvSpPr txBox="1">
            <a:spLocks noChangeArrowheads="1"/>
          </p:cNvSpPr>
          <p:nvPr/>
        </p:nvSpPr>
        <p:spPr bwMode="auto">
          <a:xfrm>
            <a:off x="4051300" y="16002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0</a:t>
            </a:r>
          </a:p>
        </p:txBody>
      </p:sp>
      <p:sp>
        <p:nvSpPr>
          <p:cNvPr id="47168" name="Text Box 78"/>
          <p:cNvSpPr txBox="1">
            <a:spLocks noChangeArrowheads="1"/>
          </p:cNvSpPr>
          <p:nvPr/>
        </p:nvSpPr>
        <p:spPr bwMode="auto">
          <a:xfrm>
            <a:off x="4048125" y="19050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1</a:t>
            </a:r>
          </a:p>
        </p:txBody>
      </p:sp>
      <p:sp>
        <p:nvSpPr>
          <p:cNvPr id="47169" name="Text Box 79"/>
          <p:cNvSpPr txBox="1">
            <a:spLocks noChangeArrowheads="1"/>
          </p:cNvSpPr>
          <p:nvPr/>
        </p:nvSpPr>
        <p:spPr bwMode="auto">
          <a:xfrm>
            <a:off x="4038600" y="22098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2</a:t>
            </a:r>
          </a:p>
        </p:txBody>
      </p:sp>
      <p:sp>
        <p:nvSpPr>
          <p:cNvPr id="47170" name="Text Box 80"/>
          <p:cNvSpPr txBox="1">
            <a:spLocks noChangeArrowheads="1"/>
          </p:cNvSpPr>
          <p:nvPr/>
        </p:nvSpPr>
        <p:spPr bwMode="auto">
          <a:xfrm>
            <a:off x="4038600" y="25146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3</a:t>
            </a:r>
          </a:p>
        </p:txBody>
      </p:sp>
      <p:sp>
        <p:nvSpPr>
          <p:cNvPr id="47171" name="Text Box 87"/>
          <p:cNvSpPr txBox="1">
            <a:spLocks noChangeArrowheads="1"/>
          </p:cNvSpPr>
          <p:nvPr/>
        </p:nvSpPr>
        <p:spPr bwMode="auto">
          <a:xfrm>
            <a:off x="47244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F5</a:t>
            </a:r>
          </a:p>
        </p:txBody>
      </p:sp>
      <p:sp>
        <p:nvSpPr>
          <p:cNvPr id="47172" name="Text Box 88"/>
          <p:cNvSpPr txBox="1">
            <a:spLocks noChangeArrowheads="1"/>
          </p:cNvSpPr>
          <p:nvPr/>
        </p:nvSpPr>
        <p:spPr bwMode="auto">
          <a:xfrm>
            <a:off x="5265738"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F4</a:t>
            </a:r>
          </a:p>
        </p:txBody>
      </p:sp>
      <p:sp>
        <p:nvSpPr>
          <p:cNvPr id="47173" name="Text Box 89"/>
          <p:cNvSpPr txBox="1">
            <a:spLocks noChangeArrowheads="1"/>
          </p:cNvSpPr>
          <p:nvPr/>
        </p:nvSpPr>
        <p:spPr bwMode="auto">
          <a:xfrm>
            <a:off x="57912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F3</a:t>
            </a:r>
          </a:p>
        </p:txBody>
      </p:sp>
      <p:sp>
        <p:nvSpPr>
          <p:cNvPr id="47174" name="Text Box 90"/>
          <p:cNvSpPr txBox="1">
            <a:spLocks noChangeArrowheads="1"/>
          </p:cNvSpPr>
          <p:nvPr/>
        </p:nvSpPr>
        <p:spPr bwMode="auto">
          <a:xfrm>
            <a:off x="63246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F2</a:t>
            </a:r>
          </a:p>
        </p:txBody>
      </p:sp>
      <p:sp>
        <p:nvSpPr>
          <p:cNvPr id="47175" name="Text Box 91"/>
          <p:cNvSpPr txBox="1">
            <a:spLocks noChangeArrowheads="1"/>
          </p:cNvSpPr>
          <p:nvPr/>
        </p:nvSpPr>
        <p:spPr bwMode="auto">
          <a:xfrm>
            <a:off x="6865938" y="4876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F1</a:t>
            </a:r>
          </a:p>
        </p:txBody>
      </p:sp>
      <p:sp>
        <p:nvSpPr>
          <p:cNvPr id="47176" name="Text Box 92"/>
          <p:cNvSpPr txBox="1">
            <a:spLocks noChangeArrowheads="1"/>
          </p:cNvSpPr>
          <p:nvPr/>
        </p:nvSpPr>
        <p:spPr bwMode="auto">
          <a:xfrm>
            <a:off x="7391400" y="4876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F0</a:t>
            </a:r>
          </a:p>
        </p:txBody>
      </p:sp>
      <p:sp>
        <p:nvSpPr>
          <p:cNvPr id="47177" name="Line 94"/>
          <p:cNvSpPr>
            <a:spLocks noChangeShapeType="1"/>
          </p:cNvSpPr>
          <p:nvPr/>
        </p:nvSpPr>
        <p:spPr bwMode="auto">
          <a:xfrm>
            <a:off x="2438400" y="24384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78" name="Line 95"/>
          <p:cNvSpPr>
            <a:spLocks noChangeShapeType="1"/>
          </p:cNvSpPr>
          <p:nvPr/>
        </p:nvSpPr>
        <p:spPr bwMode="auto">
          <a:xfrm>
            <a:off x="2438400" y="28956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79" name="Line 96"/>
          <p:cNvSpPr>
            <a:spLocks noChangeShapeType="1"/>
          </p:cNvSpPr>
          <p:nvPr/>
        </p:nvSpPr>
        <p:spPr bwMode="auto">
          <a:xfrm>
            <a:off x="2438400" y="33528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80" name="Text Box 100"/>
          <p:cNvSpPr txBox="1">
            <a:spLocks noChangeArrowheads="1"/>
          </p:cNvSpPr>
          <p:nvPr/>
        </p:nvSpPr>
        <p:spPr bwMode="auto">
          <a:xfrm>
            <a:off x="2133600" y="21336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X2</a:t>
            </a:r>
          </a:p>
        </p:txBody>
      </p:sp>
      <p:sp>
        <p:nvSpPr>
          <p:cNvPr id="47181" name="Text Box 101"/>
          <p:cNvSpPr txBox="1">
            <a:spLocks noChangeArrowheads="1"/>
          </p:cNvSpPr>
          <p:nvPr/>
        </p:nvSpPr>
        <p:spPr bwMode="auto">
          <a:xfrm>
            <a:off x="2133600" y="25908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X1</a:t>
            </a:r>
          </a:p>
        </p:txBody>
      </p:sp>
      <p:sp>
        <p:nvSpPr>
          <p:cNvPr id="47182" name="Text Box 102"/>
          <p:cNvSpPr txBox="1">
            <a:spLocks noChangeArrowheads="1"/>
          </p:cNvSpPr>
          <p:nvPr/>
        </p:nvSpPr>
        <p:spPr bwMode="auto">
          <a:xfrm>
            <a:off x="2133600" y="30480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X0</a:t>
            </a:r>
          </a:p>
        </p:txBody>
      </p:sp>
      <p:sp>
        <p:nvSpPr>
          <p:cNvPr id="47183" name="Text Box 107"/>
          <p:cNvSpPr txBox="1">
            <a:spLocks noChangeArrowheads="1"/>
          </p:cNvSpPr>
          <p:nvPr/>
        </p:nvSpPr>
        <p:spPr bwMode="auto">
          <a:xfrm>
            <a:off x="2971800" y="2209800"/>
            <a:ext cx="10191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3-to-8</a:t>
            </a:r>
          </a:p>
          <a:p>
            <a:pPr algn="l" eaLnBrk="1" hangingPunct="1"/>
            <a:endParaRPr lang="en-US">
              <a:latin typeface="Tahoma" pitchFamily="34" charset="0"/>
            </a:endParaRPr>
          </a:p>
          <a:p>
            <a:pPr algn="l" eaLnBrk="1" hangingPunct="1"/>
            <a:r>
              <a:rPr lang="en-US">
                <a:latin typeface="Tahoma" pitchFamily="34" charset="0"/>
              </a:rPr>
              <a:t>Decoder</a:t>
            </a:r>
          </a:p>
        </p:txBody>
      </p:sp>
      <p:sp>
        <p:nvSpPr>
          <p:cNvPr id="47184" name="Text Box 108"/>
          <p:cNvSpPr txBox="1">
            <a:spLocks noChangeArrowheads="1"/>
          </p:cNvSpPr>
          <p:nvPr/>
        </p:nvSpPr>
        <p:spPr bwMode="auto">
          <a:xfrm>
            <a:off x="4038600" y="28194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4</a:t>
            </a:r>
          </a:p>
        </p:txBody>
      </p:sp>
      <p:sp>
        <p:nvSpPr>
          <p:cNvPr id="47185" name="Text Box 109"/>
          <p:cNvSpPr txBox="1">
            <a:spLocks noChangeArrowheads="1"/>
          </p:cNvSpPr>
          <p:nvPr/>
        </p:nvSpPr>
        <p:spPr bwMode="auto">
          <a:xfrm>
            <a:off x="4038600" y="31242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5</a:t>
            </a:r>
          </a:p>
        </p:txBody>
      </p:sp>
      <p:sp>
        <p:nvSpPr>
          <p:cNvPr id="47186" name="Text Box 110"/>
          <p:cNvSpPr txBox="1">
            <a:spLocks noChangeArrowheads="1"/>
          </p:cNvSpPr>
          <p:nvPr/>
        </p:nvSpPr>
        <p:spPr bwMode="auto">
          <a:xfrm>
            <a:off x="4038600" y="34290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6</a:t>
            </a:r>
          </a:p>
        </p:txBody>
      </p:sp>
      <p:sp>
        <p:nvSpPr>
          <p:cNvPr id="47187" name="Text Box 111"/>
          <p:cNvSpPr txBox="1">
            <a:spLocks noChangeArrowheads="1"/>
          </p:cNvSpPr>
          <p:nvPr/>
        </p:nvSpPr>
        <p:spPr bwMode="auto">
          <a:xfrm>
            <a:off x="4038600" y="37338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7</a:t>
            </a:r>
          </a:p>
        </p:txBody>
      </p:sp>
      <p:grpSp>
        <p:nvGrpSpPr>
          <p:cNvPr id="201880" name="Group 152"/>
          <p:cNvGrpSpPr>
            <a:grpSpLocks/>
          </p:cNvGrpSpPr>
          <p:nvPr/>
        </p:nvGrpSpPr>
        <p:grpSpPr bwMode="auto">
          <a:xfrm>
            <a:off x="4884738" y="1981200"/>
            <a:ext cx="2819400" cy="1981200"/>
            <a:chOff x="3077" y="1248"/>
            <a:chExt cx="1776" cy="1248"/>
          </a:xfrm>
        </p:grpSpPr>
        <p:grpSp>
          <p:nvGrpSpPr>
            <p:cNvPr id="47189" name="Group 112"/>
            <p:cNvGrpSpPr>
              <a:grpSpLocks/>
            </p:cNvGrpSpPr>
            <p:nvPr/>
          </p:nvGrpSpPr>
          <p:grpSpPr bwMode="auto">
            <a:xfrm>
              <a:off x="4757" y="1248"/>
              <a:ext cx="96" cy="96"/>
              <a:chOff x="336" y="1776"/>
              <a:chExt cx="96" cy="96"/>
            </a:xfrm>
          </p:grpSpPr>
          <p:sp>
            <p:nvSpPr>
              <p:cNvPr id="47226" name="Line 11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27" name="Line 11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0" name="Group 115"/>
            <p:cNvGrpSpPr>
              <a:grpSpLocks/>
            </p:cNvGrpSpPr>
            <p:nvPr/>
          </p:nvGrpSpPr>
          <p:grpSpPr bwMode="auto">
            <a:xfrm>
              <a:off x="4097" y="1440"/>
              <a:ext cx="96" cy="96"/>
              <a:chOff x="336" y="1776"/>
              <a:chExt cx="96" cy="96"/>
            </a:xfrm>
          </p:grpSpPr>
          <p:sp>
            <p:nvSpPr>
              <p:cNvPr id="47224" name="Line 11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25" name="Line 11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1" name="Group 118"/>
            <p:cNvGrpSpPr>
              <a:grpSpLocks/>
            </p:cNvGrpSpPr>
            <p:nvPr/>
          </p:nvGrpSpPr>
          <p:grpSpPr bwMode="auto">
            <a:xfrm>
              <a:off x="3761" y="1632"/>
              <a:ext cx="96" cy="96"/>
              <a:chOff x="336" y="1776"/>
              <a:chExt cx="96" cy="96"/>
            </a:xfrm>
          </p:grpSpPr>
          <p:sp>
            <p:nvSpPr>
              <p:cNvPr id="47222" name="Line 11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23" name="Line 12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2" name="Group 121"/>
            <p:cNvGrpSpPr>
              <a:grpSpLocks/>
            </p:cNvGrpSpPr>
            <p:nvPr/>
          </p:nvGrpSpPr>
          <p:grpSpPr bwMode="auto">
            <a:xfrm>
              <a:off x="4757" y="1632"/>
              <a:ext cx="96" cy="96"/>
              <a:chOff x="336" y="1776"/>
              <a:chExt cx="96" cy="96"/>
            </a:xfrm>
          </p:grpSpPr>
          <p:sp>
            <p:nvSpPr>
              <p:cNvPr id="47220" name="Line 122"/>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21" name="Line 123"/>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3" name="Group 124"/>
            <p:cNvGrpSpPr>
              <a:grpSpLocks/>
            </p:cNvGrpSpPr>
            <p:nvPr/>
          </p:nvGrpSpPr>
          <p:grpSpPr bwMode="auto">
            <a:xfrm>
              <a:off x="3413" y="1824"/>
              <a:ext cx="96" cy="96"/>
              <a:chOff x="336" y="1776"/>
              <a:chExt cx="96" cy="96"/>
            </a:xfrm>
          </p:grpSpPr>
          <p:sp>
            <p:nvSpPr>
              <p:cNvPr id="47218" name="Line 125"/>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9" name="Line 126"/>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4" name="Group 127"/>
            <p:cNvGrpSpPr>
              <a:grpSpLocks/>
            </p:cNvGrpSpPr>
            <p:nvPr/>
          </p:nvGrpSpPr>
          <p:grpSpPr bwMode="auto">
            <a:xfrm>
              <a:off x="3413" y="2016"/>
              <a:ext cx="96" cy="96"/>
              <a:chOff x="336" y="1776"/>
              <a:chExt cx="96" cy="96"/>
            </a:xfrm>
          </p:grpSpPr>
          <p:sp>
            <p:nvSpPr>
              <p:cNvPr id="47216" name="Line 12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7" name="Line 12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5" name="Group 130"/>
            <p:cNvGrpSpPr>
              <a:grpSpLocks/>
            </p:cNvGrpSpPr>
            <p:nvPr/>
          </p:nvGrpSpPr>
          <p:grpSpPr bwMode="auto">
            <a:xfrm>
              <a:off x="3749" y="2016"/>
              <a:ext cx="96" cy="96"/>
              <a:chOff x="336" y="1776"/>
              <a:chExt cx="96" cy="96"/>
            </a:xfrm>
          </p:grpSpPr>
          <p:sp>
            <p:nvSpPr>
              <p:cNvPr id="47214" name="Line 13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5" name="Line 13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6" name="Group 133"/>
            <p:cNvGrpSpPr>
              <a:grpSpLocks/>
            </p:cNvGrpSpPr>
            <p:nvPr/>
          </p:nvGrpSpPr>
          <p:grpSpPr bwMode="auto">
            <a:xfrm>
              <a:off x="4757" y="2016"/>
              <a:ext cx="96" cy="96"/>
              <a:chOff x="336" y="1776"/>
              <a:chExt cx="96" cy="96"/>
            </a:xfrm>
          </p:grpSpPr>
          <p:sp>
            <p:nvSpPr>
              <p:cNvPr id="47212" name="Line 13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3" name="Line 13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7" name="Group 136"/>
            <p:cNvGrpSpPr>
              <a:grpSpLocks/>
            </p:cNvGrpSpPr>
            <p:nvPr/>
          </p:nvGrpSpPr>
          <p:grpSpPr bwMode="auto">
            <a:xfrm>
              <a:off x="4085" y="2208"/>
              <a:ext cx="96" cy="96"/>
              <a:chOff x="336" y="1776"/>
              <a:chExt cx="96" cy="96"/>
            </a:xfrm>
          </p:grpSpPr>
          <p:sp>
            <p:nvSpPr>
              <p:cNvPr id="47210" name="Line 13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1" name="Line 13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8" name="Group 139"/>
            <p:cNvGrpSpPr>
              <a:grpSpLocks/>
            </p:cNvGrpSpPr>
            <p:nvPr/>
          </p:nvGrpSpPr>
          <p:grpSpPr bwMode="auto">
            <a:xfrm>
              <a:off x="3077" y="2208"/>
              <a:ext cx="96" cy="96"/>
              <a:chOff x="336" y="1776"/>
              <a:chExt cx="96" cy="96"/>
            </a:xfrm>
          </p:grpSpPr>
          <p:sp>
            <p:nvSpPr>
              <p:cNvPr id="47208" name="Line 14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9" name="Line 14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199" name="Group 142"/>
            <p:cNvGrpSpPr>
              <a:grpSpLocks/>
            </p:cNvGrpSpPr>
            <p:nvPr/>
          </p:nvGrpSpPr>
          <p:grpSpPr bwMode="auto">
            <a:xfrm>
              <a:off x="3077" y="2400"/>
              <a:ext cx="96" cy="96"/>
              <a:chOff x="336" y="1776"/>
              <a:chExt cx="96" cy="96"/>
            </a:xfrm>
          </p:grpSpPr>
          <p:sp>
            <p:nvSpPr>
              <p:cNvPr id="47206" name="Line 14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7" name="Line 14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200" name="Group 145"/>
            <p:cNvGrpSpPr>
              <a:grpSpLocks/>
            </p:cNvGrpSpPr>
            <p:nvPr/>
          </p:nvGrpSpPr>
          <p:grpSpPr bwMode="auto">
            <a:xfrm>
              <a:off x="3413" y="2400"/>
              <a:ext cx="96" cy="96"/>
              <a:chOff x="336" y="1776"/>
              <a:chExt cx="96" cy="96"/>
            </a:xfrm>
          </p:grpSpPr>
          <p:sp>
            <p:nvSpPr>
              <p:cNvPr id="47204" name="Line 14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5" name="Line 14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201" name="Group 148"/>
            <p:cNvGrpSpPr>
              <a:grpSpLocks/>
            </p:cNvGrpSpPr>
            <p:nvPr/>
          </p:nvGrpSpPr>
          <p:grpSpPr bwMode="auto">
            <a:xfrm>
              <a:off x="4757" y="2400"/>
              <a:ext cx="96" cy="96"/>
              <a:chOff x="336" y="1776"/>
              <a:chExt cx="96" cy="96"/>
            </a:xfrm>
          </p:grpSpPr>
          <p:sp>
            <p:nvSpPr>
              <p:cNvPr id="47202" name="Line 14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3" name="Line 15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1880"/>
                                        </p:tgtEl>
                                        <p:attrNameLst>
                                          <p:attrName>style.visibility</p:attrName>
                                        </p:attrNameLst>
                                      </p:cBhvr>
                                      <p:to>
                                        <p:strVal val="visible"/>
                                      </p:to>
                                    </p:set>
                                    <p:animEffect transition="in" filter="checkerboard(across)">
                                      <p:cBhvr>
                                        <p:cTn id="7" dur="500"/>
                                        <p:tgtEl>
                                          <p:spTgt spid="201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BED63AB-8549-4D49-802C-A7ABB338D24B}" type="slidenum">
              <a:rPr lang="zh-TW" altLang="en-US" smtClean="0">
                <a:ea typeface="PMingLiU" pitchFamily="18" charset="-120"/>
              </a:rPr>
              <a:pPr eaLnBrk="1" hangingPunct="1"/>
              <a:t>39</a:t>
            </a:fld>
            <a:endParaRPr lang="en-US" altLang="zh-TW" smtClean="0">
              <a:ea typeface="PMingLiU" pitchFamily="18" charset="-120"/>
            </a:endParaRPr>
          </a:p>
        </p:txBody>
      </p:sp>
      <p:sp>
        <p:nvSpPr>
          <p:cNvPr id="48131" name="Rectangle 2"/>
          <p:cNvSpPr>
            <a:spLocks noGrp="1" noChangeArrowheads="1"/>
          </p:cNvSpPr>
          <p:nvPr>
            <p:ph type="title"/>
          </p:nvPr>
        </p:nvSpPr>
        <p:spPr/>
        <p:txBody>
          <a:bodyPr/>
          <a:lstStyle/>
          <a:p>
            <a:pPr eaLnBrk="1" hangingPunct="1"/>
            <a:r>
              <a:rPr lang="en-US" sz="3200" smtClean="0"/>
              <a:t>Square Lookup Table using ROM</a:t>
            </a:r>
          </a:p>
        </p:txBody>
      </p:sp>
      <p:graphicFrame>
        <p:nvGraphicFramePr>
          <p:cNvPr id="203779" name="Group 3"/>
          <p:cNvGraphicFramePr>
            <a:graphicFrameLocks noGrp="1"/>
          </p:cNvGraphicFramePr>
          <p:nvPr>
            <p:ph idx="1"/>
          </p:nvPr>
        </p:nvGraphicFramePr>
        <p:xfrm>
          <a:off x="398463" y="1981200"/>
          <a:ext cx="1530350" cy="3087688"/>
        </p:xfrm>
        <a:graphic>
          <a:graphicData uri="http://schemas.openxmlformats.org/drawingml/2006/table">
            <a:tbl>
              <a:tblPr/>
              <a:tblGrid>
                <a:gridCol w="655637"/>
                <a:gridCol w="874713"/>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F(X)=X</a:t>
                      </a:r>
                      <a:r>
                        <a:rPr kumimoji="0" lang="en-US" sz="1400" b="0" i="0" u="none" strike="noStrike" cap="none" normalizeH="0" baseline="36000" smtClean="0">
                          <a:ln>
                            <a:noFill/>
                          </a:ln>
                          <a:solidFill>
                            <a:schemeClr val="tx1"/>
                          </a:solidFill>
                          <a:effectLst/>
                          <a:latin typeface="Franklin Gothic Book" pitchFamily="34" charset="0"/>
                        </a:rPr>
                        <a:t>2</a:t>
                      </a:r>
                      <a:endParaRPr kumimoji="0" lang="en-US" sz="1400" b="0" i="0" u="none" strike="noStrike" cap="none" normalizeH="0" baseline="0" smtClean="0">
                        <a:ln>
                          <a:noFill/>
                        </a:ln>
                        <a:solidFill>
                          <a:schemeClr val="tx1"/>
                        </a:solidFill>
                        <a:effectLst/>
                        <a:latin typeface="Franklin Gothic Boo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03997" name="Group 221"/>
          <p:cNvGrpSpPr>
            <a:grpSpLocks/>
          </p:cNvGrpSpPr>
          <p:nvPr/>
        </p:nvGrpSpPr>
        <p:grpSpPr bwMode="auto">
          <a:xfrm>
            <a:off x="7696200" y="4038600"/>
            <a:ext cx="817563" cy="1509713"/>
            <a:chOff x="757" y="3120"/>
            <a:chExt cx="515" cy="951"/>
          </a:xfrm>
        </p:grpSpPr>
        <p:sp>
          <p:nvSpPr>
            <p:cNvPr id="48256" name="Line 127"/>
            <p:cNvSpPr>
              <a:spLocks noChangeShapeType="1"/>
            </p:cNvSpPr>
            <p:nvPr/>
          </p:nvSpPr>
          <p:spPr bwMode="auto">
            <a:xfrm>
              <a:off x="757" y="3120"/>
              <a:ext cx="240" cy="672"/>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904" name="Text Box 128"/>
            <p:cNvSpPr txBox="1">
              <a:spLocks noChangeArrowheads="1"/>
            </p:cNvSpPr>
            <p:nvPr/>
          </p:nvSpPr>
          <p:spPr bwMode="auto">
            <a:xfrm>
              <a:off x="805" y="3840"/>
              <a:ext cx="4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solidFill>
                    <a:srgbClr val="FF0000"/>
                  </a:solidFill>
                  <a:effectLst>
                    <a:outerShdw blurRad="38100" dist="38100" dir="2700000" algn="tl">
                      <a:srgbClr val="C0C0C0"/>
                    </a:outerShdw>
                  </a:effectLst>
                  <a:latin typeface="Tahoma" pitchFamily="34" charset="0"/>
                </a:rPr>
                <a:t>= X0</a:t>
              </a:r>
            </a:p>
          </p:txBody>
        </p:sp>
      </p:grpSp>
      <p:grpSp>
        <p:nvGrpSpPr>
          <p:cNvPr id="203908" name="Group 132"/>
          <p:cNvGrpSpPr>
            <a:grpSpLocks/>
          </p:cNvGrpSpPr>
          <p:nvPr/>
        </p:nvGrpSpPr>
        <p:grpSpPr bwMode="auto">
          <a:xfrm>
            <a:off x="6465888" y="3962400"/>
            <a:ext cx="1230312" cy="1695450"/>
            <a:chOff x="4214" y="2544"/>
            <a:chExt cx="775" cy="1068"/>
          </a:xfrm>
        </p:grpSpPr>
        <p:sp>
          <p:nvSpPr>
            <p:cNvPr id="48254" name="Line 130"/>
            <p:cNvSpPr>
              <a:spLocks noChangeShapeType="1"/>
            </p:cNvSpPr>
            <p:nvPr/>
          </p:nvSpPr>
          <p:spPr bwMode="auto">
            <a:xfrm flipV="1">
              <a:off x="4512" y="2544"/>
              <a:ext cx="96" cy="81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3907" name="Text Box 131"/>
            <p:cNvSpPr txBox="1">
              <a:spLocks noChangeArrowheads="1"/>
            </p:cNvSpPr>
            <p:nvPr/>
          </p:nvSpPr>
          <p:spPr bwMode="auto">
            <a:xfrm>
              <a:off x="4214" y="3381"/>
              <a:ext cx="7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solidFill>
                    <a:srgbClr val="FF0000"/>
                  </a:solidFill>
                  <a:effectLst>
                    <a:outerShdw blurRad="38100" dist="38100" dir="2700000" algn="tl">
                      <a:srgbClr val="C0C0C0"/>
                    </a:outerShdw>
                  </a:effectLst>
                  <a:latin typeface="Tahoma" pitchFamily="34" charset="0"/>
                </a:rPr>
                <a:t>Not Used</a:t>
              </a:r>
            </a:p>
          </p:txBody>
        </p:sp>
      </p:grpSp>
      <p:sp>
        <p:nvSpPr>
          <p:cNvPr id="48166" name="Rectangle 133"/>
          <p:cNvSpPr>
            <a:spLocks noChangeArrowheads="1"/>
          </p:cNvSpPr>
          <p:nvPr/>
        </p:nvSpPr>
        <p:spPr bwMode="auto">
          <a:xfrm>
            <a:off x="2819400" y="1600200"/>
            <a:ext cx="14478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7" name="Line 134"/>
          <p:cNvSpPr>
            <a:spLocks noChangeShapeType="1"/>
          </p:cNvSpPr>
          <p:nvPr/>
        </p:nvSpPr>
        <p:spPr bwMode="auto">
          <a:xfrm>
            <a:off x="4267200" y="17526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68" name="Line 135"/>
          <p:cNvSpPr>
            <a:spLocks noChangeShapeType="1"/>
          </p:cNvSpPr>
          <p:nvPr/>
        </p:nvSpPr>
        <p:spPr bwMode="auto">
          <a:xfrm>
            <a:off x="4267200" y="20574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69" name="Line 136"/>
          <p:cNvSpPr>
            <a:spLocks noChangeShapeType="1"/>
          </p:cNvSpPr>
          <p:nvPr/>
        </p:nvSpPr>
        <p:spPr bwMode="auto">
          <a:xfrm>
            <a:off x="4267200" y="23622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0" name="Line 137"/>
          <p:cNvSpPr>
            <a:spLocks noChangeShapeType="1"/>
          </p:cNvSpPr>
          <p:nvPr/>
        </p:nvSpPr>
        <p:spPr bwMode="auto">
          <a:xfrm>
            <a:off x="4267200" y="26670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1" name="Line 138"/>
          <p:cNvSpPr>
            <a:spLocks noChangeShapeType="1"/>
          </p:cNvSpPr>
          <p:nvPr/>
        </p:nvSpPr>
        <p:spPr bwMode="auto">
          <a:xfrm>
            <a:off x="4267200" y="29718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2" name="Line 139"/>
          <p:cNvSpPr>
            <a:spLocks noChangeShapeType="1"/>
          </p:cNvSpPr>
          <p:nvPr/>
        </p:nvSpPr>
        <p:spPr bwMode="auto">
          <a:xfrm>
            <a:off x="4267200" y="32766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3" name="Line 140"/>
          <p:cNvSpPr>
            <a:spLocks noChangeShapeType="1"/>
          </p:cNvSpPr>
          <p:nvPr/>
        </p:nvSpPr>
        <p:spPr bwMode="auto">
          <a:xfrm>
            <a:off x="4267200" y="35814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4" name="Line 141"/>
          <p:cNvSpPr>
            <a:spLocks noChangeShapeType="1"/>
          </p:cNvSpPr>
          <p:nvPr/>
        </p:nvSpPr>
        <p:spPr bwMode="auto">
          <a:xfrm>
            <a:off x="4267200" y="38862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5" name="AutoShape 142"/>
          <p:cNvSpPr>
            <a:spLocks noChangeArrowheads="1"/>
          </p:cNvSpPr>
          <p:nvPr/>
        </p:nvSpPr>
        <p:spPr bwMode="auto">
          <a:xfrm rot="16200000" flipV="1">
            <a:off x="47124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6" name="Line 143"/>
          <p:cNvSpPr>
            <a:spLocks noChangeShapeType="1"/>
          </p:cNvSpPr>
          <p:nvPr/>
        </p:nvSpPr>
        <p:spPr bwMode="auto">
          <a:xfrm rot="16200000" flipV="1">
            <a:off x="48466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7" name="Line 144"/>
          <p:cNvSpPr>
            <a:spLocks noChangeShapeType="1"/>
          </p:cNvSpPr>
          <p:nvPr/>
        </p:nvSpPr>
        <p:spPr bwMode="auto">
          <a:xfrm>
            <a:off x="49879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8" name="AutoShape 145"/>
          <p:cNvSpPr>
            <a:spLocks noChangeArrowheads="1"/>
          </p:cNvSpPr>
          <p:nvPr/>
        </p:nvSpPr>
        <p:spPr bwMode="auto">
          <a:xfrm rot="16200000" flipV="1">
            <a:off x="52458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9" name="Line 146"/>
          <p:cNvSpPr>
            <a:spLocks noChangeShapeType="1"/>
          </p:cNvSpPr>
          <p:nvPr/>
        </p:nvSpPr>
        <p:spPr bwMode="auto">
          <a:xfrm rot="16200000" flipV="1">
            <a:off x="53800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0" name="Line 147"/>
          <p:cNvSpPr>
            <a:spLocks noChangeShapeType="1"/>
          </p:cNvSpPr>
          <p:nvPr/>
        </p:nvSpPr>
        <p:spPr bwMode="auto">
          <a:xfrm>
            <a:off x="55213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1" name="AutoShape 148"/>
          <p:cNvSpPr>
            <a:spLocks noChangeArrowheads="1"/>
          </p:cNvSpPr>
          <p:nvPr/>
        </p:nvSpPr>
        <p:spPr bwMode="auto">
          <a:xfrm rot="16200000" flipV="1">
            <a:off x="57792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2" name="Line 149"/>
          <p:cNvSpPr>
            <a:spLocks noChangeShapeType="1"/>
          </p:cNvSpPr>
          <p:nvPr/>
        </p:nvSpPr>
        <p:spPr bwMode="auto">
          <a:xfrm rot="16200000" flipV="1">
            <a:off x="59134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3" name="Line 150"/>
          <p:cNvSpPr>
            <a:spLocks noChangeShapeType="1"/>
          </p:cNvSpPr>
          <p:nvPr/>
        </p:nvSpPr>
        <p:spPr bwMode="auto">
          <a:xfrm>
            <a:off x="60547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4" name="AutoShape 151"/>
          <p:cNvSpPr>
            <a:spLocks noChangeArrowheads="1"/>
          </p:cNvSpPr>
          <p:nvPr/>
        </p:nvSpPr>
        <p:spPr bwMode="auto">
          <a:xfrm rot="16200000" flipV="1">
            <a:off x="63126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5" name="Line 152"/>
          <p:cNvSpPr>
            <a:spLocks noChangeShapeType="1"/>
          </p:cNvSpPr>
          <p:nvPr/>
        </p:nvSpPr>
        <p:spPr bwMode="auto">
          <a:xfrm rot="16200000" flipV="1">
            <a:off x="64468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6" name="Line 153"/>
          <p:cNvSpPr>
            <a:spLocks noChangeShapeType="1"/>
          </p:cNvSpPr>
          <p:nvPr/>
        </p:nvSpPr>
        <p:spPr bwMode="auto">
          <a:xfrm>
            <a:off x="65881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7" name="AutoShape 154"/>
          <p:cNvSpPr>
            <a:spLocks noChangeArrowheads="1"/>
          </p:cNvSpPr>
          <p:nvPr/>
        </p:nvSpPr>
        <p:spPr bwMode="auto">
          <a:xfrm rot="16200000" flipV="1">
            <a:off x="68460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8" name="Line 155"/>
          <p:cNvSpPr>
            <a:spLocks noChangeShapeType="1"/>
          </p:cNvSpPr>
          <p:nvPr/>
        </p:nvSpPr>
        <p:spPr bwMode="auto">
          <a:xfrm rot="16200000" flipV="1">
            <a:off x="69802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89" name="Line 156"/>
          <p:cNvSpPr>
            <a:spLocks noChangeShapeType="1"/>
          </p:cNvSpPr>
          <p:nvPr/>
        </p:nvSpPr>
        <p:spPr bwMode="auto">
          <a:xfrm>
            <a:off x="71215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0" name="AutoShape 157"/>
          <p:cNvSpPr>
            <a:spLocks noChangeArrowheads="1"/>
          </p:cNvSpPr>
          <p:nvPr/>
        </p:nvSpPr>
        <p:spPr bwMode="auto">
          <a:xfrm rot="16200000" flipV="1">
            <a:off x="73794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1" name="Line 158"/>
          <p:cNvSpPr>
            <a:spLocks noChangeShapeType="1"/>
          </p:cNvSpPr>
          <p:nvPr/>
        </p:nvSpPr>
        <p:spPr bwMode="auto">
          <a:xfrm rot="16200000" flipV="1">
            <a:off x="75136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2" name="Line 159"/>
          <p:cNvSpPr>
            <a:spLocks noChangeShapeType="1"/>
          </p:cNvSpPr>
          <p:nvPr/>
        </p:nvSpPr>
        <p:spPr bwMode="auto">
          <a:xfrm>
            <a:off x="76549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3" name="Text Box 160"/>
          <p:cNvSpPr txBox="1">
            <a:spLocks noChangeArrowheads="1"/>
          </p:cNvSpPr>
          <p:nvPr/>
        </p:nvSpPr>
        <p:spPr bwMode="auto">
          <a:xfrm>
            <a:off x="4051300" y="16002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0</a:t>
            </a:r>
          </a:p>
        </p:txBody>
      </p:sp>
      <p:sp>
        <p:nvSpPr>
          <p:cNvPr id="48194" name="Text Box 161"/>
          <p:cNvSpPr txBox="1">
            <a:spLocks noChangeArrowheads="1"/>
          </p:cNvSpPr>
          <p:nvPr/>
        </p:nvSpPr>
        <p:spPr bwMode="auto">
          <a:xfrm>
            <a:off x="4048125" y="19050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1</a:t>
            </a:r>
          </a:p>
        </p:txBody>
      </p:sp>
      <p:sp>
        <p:nvSpPr>
          <p:cNvPr id="48195" name="Text Box 162"/>
          <p:cNvSpPr txBox="1">
            <a:spLocks noChangeArrowheads="1"/>
          </p:cNvSpPr>
          <p:nvPr/>
        </p:nvSpPr>
        <p:spPr bwMode="auto">
          <a:xfrm>
            <a:off x="4038600" y="22098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2</a:t>
            </a:r>
          </a:p>
        </p:txBody>
      </p:sp>
      <p:sp>
        <p:nvSpPr>
          <p:cNvPr id="48196" name="Text Box 163"/>
          <p:cNvSpPr txBox="1">
            <a:spLocks noChangeArrowheads="1"/>
          </p:cNvSpPr>
          <p:nvPr/>
        </p:nvSpPr>
        <p:spPr bwMode="auto">
          <a:xfrm>
            <a:off x="4038600" y="25146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3</a:t>
            </a:r>
          </a:p>
        </p:txBody>
      </p:sp>
      <p:sp>
        <p:nvSpPr>
          <p:cNvPr id="48197" name="Text Box 164"/>
          <p:cNvSpPr txBox="1">
            <a:spLocks noChangeArrowheads="1"/>
          </p:cNvSpPr>
          <p:nvPr/>
        </p:nvSpPr>
        <p:spPr bwMode="auto">
          <a:xfrm>
            <a:off x="47244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F5</a:t>
            </a:r>
          </a:p>
        </p:txBody>
      </p:sp>
      <p:sp>
        <p:nvSpPr>
          <p:cNvPr id="48198" name="Text Box 165"/>
          <p:cNvSpPr txBox="1">
            <a:spLocks noChangeArrowheads="1"/>
          </p:cNvSpPr>
          <p:nvPr/>
        </p:nvSpPr>
        <p:spPr bwMode="auto">
          <a:xfrm>
            <a:off x="5265738"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F4</a:t>
            </a:r>
          </a:p>
        </p:txBody>
      </p:sp>
      <p:sp>
        <p:nvSpPr>
          <p:cNvPr id="48199" name="Text Box 166"/>
          <p:cNvSpPr txBox="1">
            <a:spLocks noChangeArrowheads="1"/>
          </p:cNvSpPr>
          <p:nvPr/>
        </p:nvSpPr>
        <p:spPr bwMode="auto">
          <a:xfrm>
            <a:off x="57912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F3</a:t>
            </a:r>
          </a:p>
        </p:txBody>
      </p:sp>
      <p:sp>
        <p:nvSpPr>
          <p:cNvPr id="48200" name="Text Box 167"/>
          <p:cNvSpPr txBox="1">
            <a:spLocks noChangeArrowheads="1"/>
          </p:cNvSpPr>
          <p:nvPr/>
        </p:nvSpPr>
        <p:spPr bwMode="auto">
          <a:xfrm>
            <a:off x="63246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F2</a:t>
            </a:r>
          </a:p>
        </p:txBody>
      </p:sp>
      <p:sp>
        <p:nvSpPr>
          <p:cNvPr id="48201" name="Text Box 168"/>
          <p:cNvSpPr txBox="1">
            <a:spLocks noChangeArrowheads="1"/>
          </p:cNvSpPr>
          <p:nvPr/>
        </p:nvSpPr>
        <p:spPr bwMode="auto">
          <a:xfrm>
            <a:off x="6865938" y="4876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F1</a:t>
            </a:r>
          </a:p>
        </p:txBody>
      </p:sp>
      <p:sp>
        <p:nvSpPr>
          <p:cNvPr id="48202" name="Text Box 169"/>
          <p:cNvSpPr txBox="1">
            <a:spLocks noChangeArrowheads="1"/>
          </p:cNvSpPr>
          <p:nvPr/>
        </p:nvSpPr>
        <p:spPr bwMode="auto">
          <a:xfrm>
            <a:off x="7391400" y="4876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F0</a:t>
            </a:r>
          </a:p>
        </p:txBody>
      </p:sp>
      <p:sp>
        <p:nvSpPr>
          <p:cNvPr id="48203" name="Line 170"/>
          <p:cNvSpPr>
            <a:spLocks noChangeShapeType="1"/>
          </p:cNvSpPr>
          <p:nvPr/>
        </p:nvSpPr>
        <p:spPr bwMode="auto">
          <a:xfrm>
            <a:off x="2438400" y="24384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04" name="Line 171"/>
          <p:cNvSpPr>
            <a:spLocks noChangeShapeType="1"/>
          </p:cNvSpPr>
          <p:nvPr/>
        </p:nvSpPr>
        <p:spPr bwMode="auto">
          <a:xfrm>
            <a:off x="2438400" y="28956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05" name="Line 172"/>
          <p:cNvSpPr>
            <a:spLocks noChangeShapeType="1"/>
          </p:cNvSpPr>
          <p:nvPr/>
        </p:nvSpPr>
        <p:spPr bwMode="auto">
          <a:xfrm>
            <a:off x="2438400" y="33528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06" name="Text Box 173"/>
          <p:cNvSpPr txBox="1">
            <a:spLocks noChangeArrowheads="1"/>
          </p:cNvSpPr>
          <p:nvPr/>
        </p:nvSpPr>
        <p:spPr bwMode="auto">
          <a:xfrm>
            <a:off x="2133600" y="21336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X2</a:t>
            </a:r>
          </a:p>
        </p:txBody>
      </p:sp>
      <p:sp>
        <p:nvSpPr>
          <p:cNvPr id="48207" name="Text Box 174"/>
          <p:cNvSpPr txBox="1">
            <a:spLocks noChangeArrowheads="1"/>
          </p:cNvSpPr>
          <p:nvPr/>
        </p:nvSpPr>
        <p:spPr bwMode="auto">
          <a:xfrm>
            <a:off x="2133600" y="25908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X1</a:t>
            </a:r>
          </a:p>
        </p:txBody>
      </p:sp>
      <p:sp>
        <p:nvSpPr>
          <p:cNvPr id="48208" name="Text Box 175"/>
          <p:cNvSpPr txBox="1">
            <a:spLocks noChangeArrowheads="1"/>
          </p:cNvSpPr>
          <p:nvPr/>
        </p:nvSpPr>
        <p:spPr bwMode="auto">
          <a:xfrm>
            <a:off x="2133600" y="30480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X0</a:t>
            </a:r>
          </a:p>
        </p:txBody>
      </p:sp>
      <p:sp>
        <p:nvSpPr>
          <p:cNvPr id="48209" name="Text Box 176"/>
          <p:cNvSpPr txBox="1">
            <a:spLocks noChangeArrowheads="1"/>
          </p:cNvSpPr>
          <p:nvPr/>
        </p:nvSpPr>
        <p:spPr bwMode="auto">
          <a:xfrm>
            <a:off x="2971800" y="2209800"/>
            <a:ext cx="10191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3-to-8</a:t>
            </a:r>
          </a:p>
          <a:p>
            <a:pPr algn="l" eaLnBrk="1" hangingPunct="1"/>
            <a:endParaRPr lang="en-US">
              <a:latin typeface="Tahoma" pitchFamily="34" charset="0"/>
            </a:endParaRPr>
          </a:p>
          <a:p>
            <a:pPr algn="l" eaLnBrk="1" hangingPunct="1"/>
            <a:r>
              <a:rPr lang="en-US">
                <a:latin typeface="Tahoma" pitchFamily="34" charset="0"/>
              </a:rPr>
              <a:t>Decoder</a:t>
            </a:r>
          </a:p>
        </p:txBody>
      </p:sp>
      <p:sp>
        <p:nvSpPr>
          <p:cNvPr id="48210" name="Text Box 177"/>
          <p:cNvSpPr txBox="1">
            <a:spLocks noChangeArrowheads="1"/>
          </p:cNvSpPr>
          <p:nvPr/>
        </p:nvSpPr>
        <p:spPr bwMode="auto">
          <a:xfrm>
            <a:off x="4038600" y="28194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4</a:t>
            </a:r>
          </a:p>
        </p:txBody>
      </p:sp>
      <p:sp>
        <p:nvSpPr>
          <p:cNvPr id="48211" name="Text Box 178"/>
          <p:cNvSpPr txBox="1">
            <a:spLocks noChangeArrowheads="1"/>
          </p:cNvSpPr>
          <p:nvPr/>
        </p:nvSpPr>
        <p:spPr bwMode="auto">
          <a:xfrm>
            <a:off x="4038600" y="31242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5</a:t>
            </a:r>
          </a:p>
        </p:txBody>
      </p:sp>
      <p:sp>
        <p:nvSpPr>
          <p:cNvPr id="48212" name="Text Box 179"/>
          <p:cNvSpPr txBox="1">
            <a:spLocks noChangeArrowheads="1"/>
          </p:cNvSpPr>
          <p:nvPr/>
        </p:nvSpPr>
        <p:spPr bwMode="auto">
          <a:xfrm>
            <a:off x="4038600" y="34290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6</a:t>
            </a:r>
          </a:p>
        </p:txBody>
      </p:sp>
      <p:sp>
        <p:nvSpPr>
          <p:cNvPr id="48213" name="Text Box 180"/>
          <p:cNvSpPr txBox="1">
            <a:spLocks noChangeArrowheads="1"/>
          </p:cNvSpPr>
          <p:nvPr/>
        </p:nvSpPr>
        <p:spPr bwMode="auto">
          <a:xfrm>
            <a:off x="4038600" y="37338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7</a:t>
            </a:r>
          </a:p>
        </p:txBody>
      </p:sp>
      <p:grpSp>
        <p:nvGrpSpPr>
          <p:cNvPr id="48214" name="Group 181"/>
          <p:cNvGrpSpPr>
            <a:grpSpLocks/>
          </p:cNvGrpSpPr>
          <p:nvPr/>
        </p:nvGrpSpPr>
        <p:grpSpPr bwMode="auto">
          <a:xfrm>
            <a:off x="4884738" y="1981200"/>
            <a:ext cx="2819400" cy="1981200"/>
            <a:chOff x="3077" y="1248"/>
            <a:chExt cx="1776" cy="1248"/>
          </a:xfrm>
        </p:grpSpPr>
        <p:grpSp>
          <p:nvGrpSpPr>
            <p:cNvPr id="48215" name="Group 182"/>
            <p:cNvGrpSpPr>
              <a:grpSpLocks/>
            </p:cNvGrpSpPr>
            <p:nvPr/>
          </p:nvGrpSpPr>
          <p:grpSpPr bwMode="auto">
            <a:xfrm>
              <a:off x="4757" y="1248"/>
              <a:ext cx="96" cy="96"/>
              <a:chOff x="336" y="1776"/>
              <a:chExt cx="96" cy="96"/>
            </a:xfrm>
          </p:grpSpPr>
          <p:sp>
            <p:nvSpPr>
              <p:cNvPr id="48252" name="Line 18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53" name="Line 18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16" name="Group 185"/>
            <p:cNvGrpSpPr>
              <a:grpSpLocks/>
            </p:cNvGrpSpPr>
            <p:nvPr/>
          </p:nvGrpSpPr>
          <p:grpSpPr bwMode="auto">
            <a:xfrm>
              <a:off x="4097" y="1440"/>
              <a:ext cx="96" cy="96"/>
              <a:chOff x="336" y="1776"/>
              <a:chExt cx="96" cy="96"/>
            </a:xfrm>
          </p:grpSpPr>
          <p:sp>
            <p:nvSpPr>
              <p:cNvPr id="48250" name="Line 18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51" name="Line 18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17" name="Group 188"/>
            <p:cNvGrpSpPr>
              <a:grpSpLocks/>
            </p:cNvGrpSpPr>
            <p:nvPr/>
          </p:nvGrpSpPr>
          <p:grpSpPr bwMode="auto">
            <a:xfrm>
              <a:off x="3761" y="1632"/>
              <a:ext cx="96" cy="96"/>
              <a:chOff x="336" y="1776"/>
              <a:chExt cx="96" cy="96"/>
            </a:xfrm>
          </p:grpSpPr>
          <p:sp>
            <p:nvSpPr>
              <p:cNvPr id="48248" name="Line 18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49" name="Line 19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18" name="Group 191"/>
            <p:cNvGrpSpPr>
              <a:grpSpLocks/>
            </p:cNvGrpSpPr>
            <p:nvPr/>
          </p:nvGrpSpPr>
          <p:grpSpPr bwMode="auto">
            <a:xfrm>
              <a:off x="4757" y="1632"/>
              <a:ext cx="96" cy="96"/>
              <a:chOff x="336" y="1776"/>
              <a:chExt cx="96" cy="96"/>
            </a:xfrm>
          </p:grpSpPr>
          <p:sp>
            <p:nvSpPr>
              <p:cNvPr id="48246" name="Line 192"/>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47" name="Line 193"/>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19" name="Group 194"/>
            <p:cNvGrpSpPr>
              <a:grpSpLocks/>
            </p:cNvGrpSpPr>
            <p:nvPr/>
          </p:nvGrpSpPr>
          <p:grpSpPr bwMode="auto">
            <a:xfrm>
              <a:off x="3413" y="1824"/>
              <a:ext cx="96" cy="96"/>
              <a:chOff x="336" y="1776"/>
              <a:chExt cx="96" cy="96"/>
            </a:xfrm>
          </p:grpSpPr>
          <p:sp>
            <p:nvSpPr>
              <p:cNvPr id="48244" name="Line 195"/>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45" name="Line 196"/>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20" name="Group 197"/>
            <p:cNvGrpSpPr>
              <a:grpSpLocks/>
            </p:cNvGrpSpPr>
            <p:nvPr/>
          </p:nvGrpSpPr>
          <p:grpSpPr bwMode="auto">
            <a:xfrm>
              <a:off x="3413" y="2016"/>
              <a:ext cx="96" cy="96"/>
              <a:chOff x="336" y="1776"/>
              <a:chExt cx="96" cy="96"/>
            </a:xfrm>
          </p:grpSpPr>
          <p:sp>
            <p:nvSpPr>
              <p:cNvPr id="48242" name="Line 19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43" name="Line 19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21" name="Group 200"/>
            <p:cNvGrpSpPr>
              <a:grpSpLocks/>
            </p:cNvGrpSpPr>
            <p:nvPr/>
          </p:nvGrpSpPr>
          <p:grpSpPr bwMode="auto">
            <a:xfrm>
              <a:off x="3749" y="2016"/>
              <a:ext cx="96" cy="96"/>
              <a:chOff x="336" y="1776"/>
              <a:chExt cx="96" cy="96"/>
            </a:xfrm>
          </p:grpSpPr>
          <p:sp>
            <p:nvSpPr>
              <p:cNvPr id="48240" name="Line 20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41" name="Line 20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22" name="Group 203"/>
            <p:cNvGrpSpPr>
              <a:grpSpLocks/>
            </p:cNvGrpSpPr>
            <p:nvPr/>
          </p:nvGrpSpPr>
          <p:grpSpPr bwMode="auto">
            <a:xfrm>
              <a:off x="4757" y="2016"/>
              <a:ext cx="96" cy="96"/>
              <a:chOff x="336" y="1776"/>
              <a:chExt cx="96" cy="96"/>
            </a:xfrm>
          </p:grpSpPr>
          <p:sp>
            <p:nvSpPr>
              <p:cNvPr id="48238" name="Line 20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9" name="Line 20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23" name="Group 206"/>
            <p:cNvGrpSpPr>
              <a:grpSpLocks/>
            </p:cNvGrpSpPr>
            <p:nvPr/>
          </p:nvGrpSpPr>
          <p:grpSpPr bwMode="auto">
            <a:xfrm>
              <a:off x="4085" y="2208"/>
              <a:ext cx="96" cy="96"/>
              <a:chOff x="336" y="1776"/>
              <a:chExt cx="96" cy="96"/>
            </a:xfrm>
          </p:grpSpPr>
          <p:sp>
            <p:nvSpPr>
              <p:cNvPr id="48236" name="Line 20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7" name="Line 20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24" name="Group 209"/>
            <p:cNvGrpSpPr>
              <a:grpSpLocks/>
            </p:cNvGrpSpPr>
            <p:nvPr/>
          </p:nvGrpSpPr>
          <p:grpSpPr bwMode="auto">
            <a:xfrm>
              <a:off x="3077" y="2208"/>
              <a:ext cx="96" cy="96"/>
              <a:chOff x="336" y="1776"/>
              <a:chExt cx="96" cy="96"/>
            </a:xfrm>
          </p:grpSpPr>
          <p:sp>
            <p:nvSpPr>
              <p:cNvPr id="48234" name="Line 21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5" name="Line 21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25" name="Group 212"/>
            <p:cNvGrpSpPr>
              <a:grpSpLocks/>
            </p:cNvGrpSpPr>
            <p:nvPr/>
          </p:nvGrpSpPr>
          <p:grpSpPr bwMode="auto">
            <a:xfrm>
              <a:off x="3077" y="2400"/>
              <a:ext cx="96" cy="96"/>
              <a:chOff x="336" y="1776"/>
              <a:chExt cx="96" cy="96"/>
            </a:xfrm>
          </p:grpSpPr>
          <p:sp>
            <p:nvSpPr>
              <p:cNvPr id="48232" name="Line 21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3" name="Line 21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26" name="Group 215"/>
            <p:cNvGrpSpPr>
              <a:grpSpLocks/>
            </p:cNvGrpSpPr>
            <p:nvPr/>
          </p:nvGrpSpPr>
          <p:grpSpPr bwMode="auto">
            <a:xfrm>
              <a:off x="3413" y="2400"/>
              <a:ext cx="96" cy="96"/>
              <a:chOff x="336" y="1776"/>
              <a:chExt cx="96" cy="96"/>
            </a:xfrm>
          </p:grpSpPr>
          <p:sp>
            <p:nvSpPr>
              <p:cNvPr id="48230" name="Line 21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31" name="Line 21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227" name="Group 218"/>
            <p:cNvGrpSpPr>
              <a:grpSpLocks/>
            </p:cNvGrpSpPr>
            <p:nvPr/>
          </p:nvGrpSpPr>
          <p:grpSpPr bwMode="auto">
            <a:xfrm>
              <a:off x="4757" y="2400"/>
              <a:ext cx="96" cy="96"/>
              <a:chOff x="336" y="1776"/>
              <a:chExt cx="96" cy="96"/>
            </a:xfrm>
          </p:grpSpPr>
          <p:sp>
            <p:nvSpPr>
              <p:cNvPr id="48228" name="Line 21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229" name="Line 22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03997"/>
                                        </p:tgtEl>
                                        <p:attrNameLst>
                                          <p:attrName>style.visibility</p:attrName>
                                        </p:attrNameLst>
                                      </p:cBhvr>
                                      <p:to>
                                        <p:strVal val="visible"/>
                                      </p:to>
                                    </p:set>
                                    <p:animEffect transition="in" filter="fade">
                                      <p:cBhvr>
                                        <p:cTn id="7" dur="1000"/>
                                        <p:tgtEl>
                                          <p:spTgt spid="203997"/>
                                        </p:tgtEl>
                                      </p:cBhvr>
                                    </p:animEffect>
                                    <p:anim calcmode="lin" valueType="num">
                                      <p:cBhvr>
                                        <p:cTn id="8" dur="1000" fill="hold"/>
                                        <p:tgtEl>
                                          <p:spTgt spid="203997"/>
                                        </p:tgtEl>
                                        <p:attrNameLst>
                                          <p:attrName>ppt_x</p:attrName>
                                        </p:attrNameLst>
                                      </p:cBhvr>
                                      <p:tavLst>
                                        <p:tav tm="0">
                                          <p:val>
                                            <p:strVal val="#ppt_x"/>
                                          </p:val>
                                        </p:tav>
                                        <p:tav tm="100000">
                                          <p:val>
                                            <p:strVal val="#ppt_x"/>
                                          </p:val>
                                        </p:tav>
                                      </p:tavLst>
                                    </p:anim>
                                    <p:anim calcmode="lin" valueType="num">
                                      <p:cBhvr>
                                        <p:cTn id="9" dur="900" decel="100000" fill="hold"/>
                                        <p:tgtEl>
                                          <p:spTgt spid="20399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0399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03908"/>
                                        </p:tgtEl>
                                        <p:attrNameLst>
                                          <p:attrName>style.visibility</p:attrName>
                                        </p:attrNameLst>
                                      </p:cBhvr>
                                      <p:to>
                                        <p:strVal val="visible"/>
                                      </p:to>
                                    </p:set>
                                    <p:animEffect transition="in" filter="fade">
                                      <p:cBhvr>
                                        <p:cTn id="15" dur="1000"/>
                                        <p:tgtEl>
                                          <p:spTgt spid="203908"/>
                                        </p:tgtEl>
                                      </p:cBhvr>
                                    </p:animEffect>
                                    <p:anim calcmode="lin" valueType="num">
                                      <p:cBhvr>
                                        <p:cTn id="16" dur="1000" fill="hold"/>
                                        <p:tgtEl>
                                          <p:spTgt spid="203908"/>
                                        </p:tgtEl>
                                        <p:attrNameLst>
                                          <p:attrName>ppt_x</p:attrName>
                                        </p:attrNameLst>
                                      </p:cBhvr>
                                      <p:tavLst>
                                        <p:tav tm="0">
                                          <p:val>
                                            <p:strVal val="#ppt_x"/>
                                          </p:val>
                                        </p:tav>
                                        <p:tav tm="100000">
                                          <p:val>
                                            <p:strVal val="#ppt_x"/>
                                          </p:val>
                                        </p:tav>
                                      </p:tavLst>
                                    </p:anim>
                                    <p:anim calcmode="lin" valueType="num">
                                      <p:cBhvr>
                                        <p:cTn id="17" dur="900" decel="100000" fill="hold"/>
                                        <p:tgtEl>
                                          <p:spTgt spid="203908"/>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0390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304800" y="1166813"/>
            <a:ext cx="8686800"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pPr>
            <a:r>
              <a:rPr lang="en-US" sz="3200">
                <a:latin typeface="Times New Roman" pitchFamily="18" charset="0"/>
              </a:rPr>
              <a:t>The first three varieties(ROM, PLA, PAL) are quite </a:t>
            </a:r>
          </a:p>
          <a:p>
            <a:pPr algn="l">
              <a:lnSpc>
                <a:spcPct val="90000"/>
              </a:lnSpc>
            </a:pPr>
            <a:r>
              <a:rPr lang="en-US" sz="3200">
                <a:latin typeface="Times New Roman" pitchFamily="18" charset="0"/>
              </a:rPr>
              <a:t>similar to each other:</a:t>
            </a:r>
          </a:p>
          <a:p>
            <a:pPr lvl="1" algn="l">
              <a:lnSpc>
                <a:spcPct val="90000"/>
              </a:lnSpc>
            </a:pPr>
            <a:r>
              <a:rPr lang="en-US" sz="3200">
                <a:latin typeface="Times New Roman" pitchFamily="18" charset="0"/>
              </a:rPr>
              <a:t>- </a:t>
            </a:r>
            <a:r>
              <a:rPr lang="en-US" sz="2800">
                <a:latin typeface="Times New Roman" pitchFamily="18" charset="0"/>
              </a:rPr>
              <a:t>They all have an input connection matrix, which connects the inputs of the device to an array of AND-gates.</a:t>
            </a:r>
          </a:p>
          <a:p>
            <a:pPr lvl="1" algn="l">
              <a:lnSpc>
                <a:spcPct val="90000"/>
              </a:lnSpc>
            </a:pPr>
            <a:r>
              <a:rPr lang="en-US" sz="2800">
                <a:latin typeface="Times New Roman" pitchFamily="18" charset="0"/>
              </a:rPr>
              <a:t>- They all have an output connection matrix, which connect the outputs of the AND-gates to the inputs of OR-gates which drive the outputs of the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6C1C56A-BD9C-417F-BD86-6A9B7DF8B0F4}" type="slidenum">
              <a:rPr lang="zh-TW" altLang="en-US" smtClean="0">
                <a:ea typeface="PMingLiU" pitchFamily="18" charset="-120"/>
              </a:rPr>
              <a:pPr eaLnBrk="1" hangingPunct="1"/>
              <a:t>40</a:t>
            </a:fld>
            <a:endParaRPr lang="en-US" altLang="zh-TW" smtClean="0">
              <a:ea typeface="PMingLiU" pitchFamily="18" charset="-120"/>
            </a:endParaRPr>
          </a:p>
        </p:txBody>
      </p:sp>
      <p:sp>
        <p:nvSpPr>
          <p:cNvPr id="49155" name="Rectangle 2"/>
          <p:cNvSpPr>
            <a:spLocks noGrp="1" noChangeArrowheads="1"/>
          </p:cNvSpPr>
          <p:nvPr>
            <p:ph type="title"/>
          </p:nvPr>
        </p:nvSpPr>
        <p:spPr/>
        <p:txBody>
          <a:bodyPr/>
          <a:lstStyle/>
          <a:p>
            <a:pPr eaLnBrk="1" hangingPunct="1"/>
            <a:r>
              <a:rPr lang="en-US" sz="3200" smtClean="0"/>
              <a:t>Square Lookup Table using ROM</a:t>
            </a:r>
          </a:p>
        </p:txBody>
      </p:sp>
      <p:graphicFrame>
        <p:nvGraphicFramePr>
          <p:cNvPr id="204803" name="Group 3"/>
          <p:cNvGraphicFramePr>
            <a:graphicFrameLocks noGrp="1"/>
          </p:cNvGraphicFramePr>
          <p:nvPr>
            <p:ph idx="1"/>
          </p:nvPr>
        </p:nvGraphicFramePr>
        <p:xfrm>
          <a:off x="398463" y="2057400"/>
          <a:ext cx="1530350" cy="3087688"/>
        </p:xfrm>
        <a:graphic>
          <a:graphicData uri="http://schemas.openxmlformats.org/drawingml/2006/table">
            <a:tbl>
              <a:tblPr/>
              <a:tblGrid>
                <a:gridCol w="655637"/>
                <a:gridCol w="874713"/>
              </a:tblGrid>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F(X)=X</a:t>
                      </a:r>
                      <a:r>
                        <a:rPr kumimoji="0" lang="en-US" sz="1400" b="0" i="0" u="none" strike="noStrike" cap="none" normalizeH="0" baseline="36000" smtClean="0">
                          <a:ln>
                            <a:noFill/>
                          </a:ln>
                          <a:solidFill>
                            <a:schemeClr val="tx1"/>
                          </a:solidFill>
                          <a:effectLst/>
                          <a:latin typeface="Franklin Gothic Book" pitchFamily="34" charset="0"/>
                        </a:rPr>
                        <a:t>2</a:t>
                      </a:r>
                      <a:endParaRPr kumimoji="0" lang="en-US" sz="1400" b="0" i="0" u="none" strike="noStrike" cap="none" normalizeH="0" baseline="0" smtClean="0">
                        <a:ln>
                          <a:noFill/>
                        </a:ln>
                        <a:solidFill>
                          <a:schemeClr val="tx1"/>
                        </a:solidFill>
                        <a:effectLst/>
                        <a:latin typeface="Franklin Gothic Book"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001001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011001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100100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Franklin Gothic Book" pitchFamily="34" charset="0"/>
                        </a:rPr>
                        <a:t>110001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88" name="Rectangle 41"/>
          <p:cNvSpPr>
            <a:spLocks noChangeArrowheads="1"/>
          </p:cNvSpPr>
          <p:nvPr/>
        </p:nvSpPr>
        <p:spPr bwMode="auto">
          <a:xfrm>
            <a:off x="2819400" y="1600200"/>
            <a:ext cx="1447800" cy="243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9" name="Line 42"/>
          <p:cNvSpPr>
            <a:spLocks noChangeShapeType="1"/>
          </p:cNvSpPr>
          <p:nvPr/>
        </p:nvSpPr>
        <p:spPr bwMode="auto">
          <a:xfrm>
            <a:off x="4267200" y="17526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0" name="Line 43"/>
          <p:cNvSpPr>
            <a:spLocks noChangeShapeType="1"/>
          </p:cNvSpPr>
          <p:nvPr/>
        </p:nvSpPr>
        <p:spPr bwMode="auto">
          <a:xfrm>
            <a:off x="4267200" y="20574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1" name="Line 44"/>
          <p:cNvSpPr>
            <a:spLocks noChangeShapeType="1"/>
          </p:cNvSpPr>
          <p:nvPr/>
        </p:nvSpPr>
        <p:spPr bwMode="auto">
          <a:xfrm>
            <a:off x="4267200" y="23622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2" name="Line 45"/>
          <p:cNvSpPr>
            <a:spLocks noChangeShapeType="1"/>
          </p:cNvSpPr>
          <p:nvPr/>
        </p:nvSpPr>
        <p:spPr bwMode="auto">
          <a:xfrm>
            <a:off x="4267200" y="26670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3" name="Line 46"/>
          <p:cNvSpPr>
            <a:spLocks noChangeShapeType="1"/>
          </p:cNvSpPr>
          <p:nvPr/>
        </p:nvSpPr>
        <p:spPr bwMode="auto">
          <a:xfrm>
            <a:off x="4267200" y="29718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4" name="Line 47"/>
          <p:cNvSpPr>
            <a:spLocks noChangeShapeType="1"/>
          </p:cNvSpPr>
          <p:nvPr/>
        </p:nvSpPr>
        <p:spPr bwMode="auto">
          <a:xfrm>
            <a:off x="4267200" y="32766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5" name="Line 48"/>
          <p:cNvSpPr>
            <a:spLocks noChangeShapeType="1"/>
          </p:cNvSpPr>
          <p:nvPr/>
        </p:nvSpPr>
        <p:spPr bwMode="auto">
          <a:xfrm>
            <a:off x="4267200" y="35814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6" name="Line 49"/>
          <p:cNvSpPr>
            <a:spLocks noChangeShapeType="1"/>
          </p:cNvSpPr>
          <p:nvPr/>
        </p:nvSpPr>
        <p:spPr bwMode="auto">
          <a:xfrm>
            <a:off x="4267200" y="3886200"/>
            <a:ext cx="4572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7" name="AutoShape 50"/>
          <p:cNvSpPr>
            <a:spLocks noChangeArrowheads="1"/>
          </p:cNvSpPr>
          <p:nvPr/>
        </p:nvSpPr>
        <p:spPr bwMode="auto">
          <a:xfrm rot="16200000" flipV="1">
            <a:off x="47124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8" name="Line 51"/>
          <p:cNvSpPr>
            <a:spLocks noChangeShapeType="1"/>
          </p:cNvSpPr>
          <p:nvPr/>
        </p:nvSpPr>
        <p:spPr bwMode="auto">
          <a:xfrm rot="16200000" flipV="1">
            <a:off x="48466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99" name="Line 52"/>
          <p:cNvSpPr>
            <a:spLocks noChangeShapeType="1"/>
          </p:cNvSpPr>
          <p:nvPr/>
        </p:nvSpPr>
        <p:spPr bwMode="auto">
          <a:xfrm>
            <a:off x="49879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0" name="AutoShape 53"/>
          <p:cNvSpPr>
            <a:spLocks noChangeArrowheads="1"/>
          </p:cNvSpPr>
          <p:nvPr/>
        </p:nvSpPr>
        <p:spPr bwMode="auto">
          <a:xfrm rot="16200000" flipV="1">
            <a:off x="52458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1" name="Line 54"/>
          <p:cNvSpPr>
            <a:spLocks noChangeShapeType="1"/>
          </p:cNvSpPr>
          <p:nvPr/>
        </p:nvSpPr>
        <p:spPr bwMode="auto">
          <a:xfrm rot="16200000" flipV="1">
            <a:off x="53800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2" name="Line 55"/>
          <p:cNvSpPr>
            <a:spLocks noChangeShapeType="1"/>
          </p:cNvSpPr>
          <p:nvPr/>
        </p:nvSpPr>
        <p:spPr bwMode="auto">
          <a:xfrm>
            <a:off x="55213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3" name="AutoShape 56"/>
          <p:cNvSpPr>
            <a:spLocks noChangeArrowheads="1"/>
          </p:cNvSpPr>
          <p:nvPr/>
        </p:nvSpPr>
        <p:spPr bwMode="auto">
          <a:xfrm rot="16200000" flipV="1">
            <a:off x="57792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4" name="Line 57"/>
          <p:cNvSpPr>
            <a:spLocks noChangeShapeType="1"/>
          </p:cNvSpPr>
          <p:nvPr/>
        </p:nvSpPr>
        <p:spPr bwMode="auto">
          <a:xfrm rot="16200000" flipV="1">
            <a:off x="59134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5" name="Line 58"/>
          <p:cNvSpPr>
            <a:spLocks noChangeShapeType="1"/>
          </p:cNvSpPr>
          <p:nvPr/>
        </p:nvSpPr>
        <p:spPr bwMode="auto">
          <a:xfrm>
            <a:off x="6054725" y="1457325"/>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6" name="AutoShape 59"/>
          <p:cNvSpPr>
            <a:spLocks noChangeArrowheads="1"/>
          </p:cNvSpPr>
          <p:nvPr/>
        </p:nvSpPr>
        <p:spPr bwMode="auto">
          <a:xfrm rot="16200000" flipV="1">
            <a:off x="6312694" y="4171156"/>
            <a:ext cx="533400" cy="420688"/>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7" name="Line 60"/>
          <p:cNvSpPr>
            <a:spLocks noChangeShapeType="1"/>
          </p:cNvSpPr>
          <p:nvPr/>
        </p:nvSpPr>
        <p:spPr bwMode="auto">
          <a:xfrm rot="16200000" flipV="1">
            <a:off x="6446837" y="4779963"/>
            <a:ext cx="265113"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08" name="Line 61"/>
          <p:cNvSpPr>
            <a:spLocks noChangeShapeType="1"/>
          </p:cNvSpPr>
          <p:nvPr/>
        </p:nvSpPr>
        <p:spPr bwMode="auto">
          <a:xfrm>
            <a:off x="6588125" y="1447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9" name="Text Box 68"/>
          <p:cNvSpPr txBox="1">
            <a:spLocks noChangeArrowheads="1"/>
          </p:cNvSpPr>
          <p:nvPr/>
        </p:nvSpPr>
        <p:spPr bwMode="auto">
          <a:xfrm>
            <a:off x="4051300" y="16002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0</a:t>
            </a:r>
          </a:p>
        </p:txBody>
      </p:sp>
      <p:sp>
        <p:nvSpPr>
          <p:cNvPr id="49210" name="Text Box 69"/>
          <p:cNvSpPr txBox="1">
            <a:spLocks noChangeArrowheads="1"/>
          </p:cNvSpPr>
          <p:nvPr/>
        </p:nvSpPr>
        <p:spPr bwMode="auto">
          <a:xfrm>
            <a:off x="4048125" y="19050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1</a:t>
            </a:r>
          </a:p>
        </p:txBody>
      </p:sp>
      <p:sp>
        <p:nvSpPr>
          <p:cNvPr id="49211" name="Text Box 70"/>
          <p:cNvSpPr txBox="1">
            <a:spLocks noChangeArrowheads="1"/>
          </p:cNvSpPr>
          <p:nvPr/>
        </p:nvSpPr>
        <p:spPr bwMode="auto">
          <a:xfrm>
            <a:off x="4038600" y="22098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2</a:t>
            </a:r>
          </a:p>
        </p:txBody>
      </p:sp>
      <p:sp>
        <p:nvSpPr>
          <p:cNvPr id="49212" name="Text Box 71"/>
          <p:cNvSpPr txBox="1">
            <a:spLocks noChangeArrowheads="1"/>
          </p:cNvSpPr>
          <p:nvPr/>
        </p:nvSpPr>
        <p:spPr bwMode="auto">
          <a:xfrm>
            <a:off x="4038600" y="25146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3</a:t>
            </a:r>
          </a:p>
        </p:txBody>
      </p:sp>
      <p:sp>
        <p:nvSpPr>
          <p:cNvPr id="49213" name="Text Box 72"/>
          <p:cNvSpPr txBox="1">
            <a:spLocks noChangeArrowheads="1"/>
          </p:cNvSpPr>
          <p:nvPr/>
        </p:nvSpPr>
        <p:spPr bwMode="auto">
          <a:xfrm>
            <a:off x="47244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F5</a:t>
            </a:r>
          </a:p>
        </p:txBody>
      </p:sp>
      <p:sp>
        <p:nvSpPr>
          <p:cNvPr id="49214" name="Text Box 73"/>
          <p:cNvSpPr txBox="1">
            <a:spLocks noChangeArrowheads="1"/>
          </p:cNvSpPr>
          <p:nvPr/>
        </p:nvSpPr>
        <p:spPr bwMode="auto">
          <a:xfrm>
            <a:off x="5265738"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F4</a:t>
            </a:r>
          </a:p>
        </p:txBody>
      </p:sp>
      <p:sp>
        <p:nvSpPr>
          <p:cNvPr id="49215" name="Text Box 74"/>
          <p:cNvSpPr txBox="1">
            <a:spLocks noChangeArrowheads="1"/>
          </p:cNvSpPr>
          <p:nvPr/>
        </p:nvSpPr>
        <p:spPr bwMode="auto">
          <a:xfrm>
            <a:off x="57912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F3</a:t>
            </a:r>
          </a:p>
        </p:txBody>
      </p:sp>
      <p:sp>
        <p:nvSpPr>
          <p:cNvPr id="49216" name="Text Box 75"/>
          <p:cNvSpPr txBox="1">
            <a:spLocks noChangeArrowheads="1"/>
          </p:cNvSpPr>
          <p:nvPr/>
        </p:nvSpPr>
        <p:spPr bwMode="auto">
          <a:xfrm>
            <a:off x="6324600" y="4891088"/>
            <a:ext cx="428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F2</a:t>
            </a:r>
          </a:p>
        </p:txBody>
      </p:sp>
      <p:sp>
        <p:nvSpPr>
          <p:cNvPr id="49217" name="Text Box 77"/>
          <p:cNvSpPr txBox="1">
            <a:spLocks noChangeArrowheads="1"/>
          </p:cNvSpPr>
          <p:nvPr/>
        </p:nvSpPr>
        <p:spPr bwMode="auto">
          <a:xfrm>
            <a:off x="7391400" y="4876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F0</a:t>
            </a:r>
          </a:p>
        </p:txBody>
      </p:sp>
      <p:sp>
        <p:nvSpPr>
          <p:cNvPr id="49218" name="Line 78"/>
          <p:cNvSpPr>
            <a:spLocks noChangeShapeType="1"/>
          </p:cNvSpPr>
          <p:nvPr/>
        </p:nvSpPr>
        <p:spPr bwMode="auto">
          <a:xfrm>
            <a:off x="2438400" y="24384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9" name="Line 79"/>
          <p:cNvSpPr>
            <a:spLocks noChangeShapeType="1"/>
          </p:cNvSpPr>
          <p:nvPr/>
        </p:nvSpPr>
        <p:spPr bwMode="auto">
          <a:xfrm>
            <a:off x="2438400" y="28956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0" name="Line 80"/>
          <p:cNvSpPr>
            <a:spLocks noChangeShapeType="1"/>
          </p:cNvSpPr>
          <p:nvPr/>
        </p:nvSpPr>
        <p:spPr bwMode="auto">
          <a:xfrm>
            <a:off x="2438400" y="3352800"/>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1" name="Text Box 81"/>
          <p:cNvSpPr txBox="1">
            <a:spLocks noChangeArrowheads="1"/>
          </p:cNvSpPr>
          <p:nvPr/>
        </p:nvSpPr>
        <p:spPr bwMode="auto">
          <a:xfrm>
            <a:off x="2133600" y="21336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X2</a:t>
            </a:r>
          </a:p>
        </p:txBody>
      </p:sp>
      <p:sp>
        <p:nvSpPr>
          <p:cNvPr id="49222" name="Text Box 82"/>
          <p:cNvSpPr txBox="1">
            <a:spLocks noChangeArrowheads="1"/>
          </p:cNvSpPr>
          <p:nvPr/>
        </p:nvSpPr>
        <p:spPr bwMode="auto">
          <a:xfrm>
            <a:off x="2133600" y="25908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X1</a:t>
            </a:r>
          </a:p>
        </p:txBody>
      </p:sp>
      <p:sp>
        <p:nvSpPr>
          <p:cNvPr id="49223" name="Text Box 83"/>
          <p:cNvSpPr txBox="1">
            <a:spLocks noChangeArrowheads="1"/>
          </p:cNvSpPr>
          <p:nvPr/>
        </p:nvSpPr>
        <p:spPr bwMode="auto">
          <a:xfrm>
            <a:off x="2133600" y="3048000"/>
            <a:ext cx="442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X0</a:t>
            </a:r>
          </a:p>
        </p:txBody>
      </p:sp>
      <p:sp>
        <p:nvSpPr>
          <p:cNvPr id="49224" name="Text Box 84"/>
          <p:cNvSpPr txBox="1">
            <a:spLocks noChangeArrowheads="1"/>
          </p:cNvSpPr>
          <p:nvPr/>
        </p:nvSpPr>
        <p:spPr bwMode="auto">
          <a:xfrm>
            <a:off x="2971800" y="2209800"/>
            <a:ext cx="10191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3-to-8</a:t>
            </a:r>
          </a:p>
          <a:p>
            <a:pPr algn="l" eaLnBrk="1" hangingPunct="1"/>
            <a:endParaRPr lang="en-US">
              <a:latin typeface="Tahoma" pitchFamily="34" charset="0"/>
            </a:endParaRPr>
          </a:p>
          <a:p>
            <a:pPr algn="l" eaLnBrk="1" hangingPunct="1"/>
            <a:r>
              <a:rPr lang="en-US">
                <a:latin typeface="Tahoma" pitchFamily="34" charset="0"/>
              </a:rPr>
              <a:t>Decoder</a:t>
            </a:r>
          </a:p>
        </p:txBody>
      </p:sp>
      <p:sp>
        <p:nvSpPr>
          <p:cNvPr id="49225" name="Text Box 85"/>
          <p:cNvSpPr txBox="1">
            <a:spLocks noChangeArrowheads="1"/>
          </p:cNvSpPr>
          <p:nvPr/>
        </p:nvSpPr>
        <p:spPr bwMode="auto">
          <a:xfrm>
            <a:off x="4038600" y="28194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4</a:t>
            </a:r>
          </a:p>
        </p:txBody>
      </p:sp>
      <p:sp>
        <p:nvSpPr>
          <p:cNvPr id="49226" name="Text Box 86"/>
          <p:cNvSpPr txBox="1">
            <a:spLocks noChangeArrowheads="1"/>
          </p:cNvSpPr>
          <p:nvPr/>
        </p:nvSpPr>
        <p:spPr bwMode="auto">
          <a:xfrm>
            <a:off x="4038600" y="31242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5</a:t>
            </a:r>
          </a:p>
        </p:txBody>
      </p:sp>
      <p:sp>
        <p:nvSpPr>
          <p:cNvPr id="49227" name="Text Box 87"/>
          <p:cNvSpPr txBox="1">
            <a:spLocks noChangeArrowheads="1"/>
          </p:cNvSpPr>
          <p:nvPr/>
        </p:nvSpPr>
        <p:spPr bwMode="auto">
          <a:xfrm>
            <a:off x="4038600" y="34290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6</a:t>
            </a:r>
          </a:p>
        </p:txBody>
      </p:sp>
      <p:sp>
        <p:nvSpPr>
          <p:cNvPr id="49228" name="Text Box 88"/>
          <p:cNvSpPr txBox="1">
            <a:spLocks noChangeArrowheads="1"/>
          </p:cNvSpPr>
          <p:nvPr/>
        </p:nvSpPr>
        <p:spPr bwMode="auto">
          <a:xfrm>
            <a:off x="4038600" y="3733800"/>
            <a:ext cx="280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latin typeface="Tahoma" pitchFamily="34" charset="0"/>
              </a:rPr>
              <a:t>7</a:t>
            </a:r>
          </a:p>
        </p:txBody>
      </p:sp>
      <p:grpSp>
        <p:nvGrpSpPr>
          <p:cNvPr id="49229" name="Group 93"/>
          <p:cNvGrpSpPr>
            <a:grpSpLocks/>
          </p:cNvGrpSpPr>
          <p:nvPr/>
        </p:nvGrpSpPr>
        <p:grpSpPr bwMode="auto">
          <a:xfrm>
            <a:off x="6503988" y="2286000"/>
            <a:ext cx="152400" cy="152400"/>
            <a:chOff x="336" y="1776"/>
            <a:chExt cx="96" cy="96"/>
          </a:xfrm>
        </p:grpSpPr>
        <p:sp>
          <p:nvSpPr>
            <p:cNvPr id="49266" name="Line 9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9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30" name="Group 96"/>
          <p:cNvGrpSpPr>
            <a:grpSpLocks/>
          </p:cNvGrpSpPr>
          <p:nvPr/>
        </p:nvGrpSpPr>
        <p:grpSpPr bwMode="auto">
          <a:xfrm>
            <a:off x="5970588" y="2590800"/>
            <a:ext cx="152400" cy="152400"/>
            <a:chOff x="336" y="1776"/>
            <a:chExt cx="96" cy="96"/>
          </a:xfrm>
        </p:grpSpPr>
        <p:sp>
          <p:nvSpPr>
            <p:cNvPr id="49264" name="Line 9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9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31" name="Group 102"/>
          <p:cNvGrpSpPr>
            <a:grpSpLocks/>
          </p:cNvGrpSpPr>
          <p:nvPr/>
        </p:nvGrpSpPr>
        <p:grpSpPr bwMode="auto">
          <a:xfrm>
            <a:off x="5418138" y="2895600"/>
            <a:ext cx="152400" cy="152400"/>
            <a:chOff x="336" y="1776"/>
            <a:chExt cx="96" cy="96"/>
          </a:xfrm>
        </p:grpSpPr>
        <p:sp>
          <p:nvSpPr>
            <p:cNvPr id="49262" name="Line 10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3" name="Line 10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32" name="Group 105"/>
          <p:cNvGrpSpPr>
            <a:grpSpLocks/>
          </p:cNvGrpSpPr>
          <p:nvPr/>
        </p:nvGrpSpPr>
        <p:grpSpPr bwMode="auto">
          <a:xfrm>
            <a:off x="5418138" y="3200400"/>
            <a:ext cx="152400" cy="152400"/>
            <a:chOff x="336" y="1776"/>
            <a:chExt cx="96" cy="96"/>
          </a:xfrm>
        </p:grpSpPr>
        <p:sp>
          <p:nvSpPr>
            <p:cNvPr id="49260" name="Line 10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33" name="Group 108"/>
          <p:cNvGrpSpPr>
            <a:grpSpLocks/>
          </p:cNvGrpSpPr>
          <p:nvPr/>
        </p:nvGrpSpPr>
        <p:grpSpPr bwMode="auto">
          <a:xfrm>
            <a:off x="5951538" y="3200400"/>
            <a:ext cx="152400" cy="152400"/>
            <a:chOff x="336" y="1776"/>
            <a:chExt cx="96" cy="96"/>
          </a:xfrm>
        </p:grpSpPr>
        <p:sp>
          <p:nvSpPr>
            <p:cNvPr id="49258" name="Line 10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1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34" name="Group 114"/>
          <p:cNvGrpSpPr>
            <a:grpSpLocks/>
          </p:cNvGrpSpPr>
          <p:nvPr/>
        </p:nvGrpSpPr>
        <p:grpSpPr bwMode="auto">
          <a:xfrm>
            <a:off x="6484938" y="3505200"/>
            <a:ext cx="152400" cy="152400"/>
            <a:chOff x="336" y="1776"/>
            <a:chExt cx="96" cy="96"/>
          </a:xfrm>
        </p:grpSpPr>
        <p:sp>
          <p:nvSpPr>
            <p:cNvPr id="49256" name="Line 115"/>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16"/>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35" name="Group 117"/>
          <p:cNvGrpSpPr>
            <a:grpSpLocks/>
          </p:cNvGrpSpPr>
          <p:nvPr/>
        </p:nvGrpSpPr>
        <p:grpSpPr bwMode="auto">
          <a:xfrm>
            <a:off x="4884738" y="3505200"/>
            <a:ext cx="152400" cy="152400"/>
            <a:chOff x="336" y="1776"/>
            <a:chExt cx="96" cy="96"/>
          </a:xfrm>
        </p:grpSpPr>
        <p:sp>
          <p:nvSpPr>
            <p:cNvPr id="49254" name="Line 11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1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36" name="Group 120"/>
          <p:cNvGrpSpPr>
            <a:grpSpLocks/>
          </p:cNvGrpSpPr>
          <p:nvPr/>
        </p:nvGrpSpPr>
        <p:grpSpPr bwMode="auto">
          <a:xfrm>
            <a:off x="4884738" y="3810000"/>
            <a:ext cx="152400" cy="152400"/>
            <a:chOff x="336" y="1776"/>
            <a:chExt cx="96" cy="96"/>
          </a:xfrm>
        </p:grpSpPr>
        <p:sp>
          <p:nvSpPr>
            <p:cNvPr id="49252" name="Line 12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2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37" name="Group 123"/>
          <p:cNvGrpSpPr>
            <a:grpSpLocks/>
          </p:cNvGrpSpPr>
          <p:nvPr/>
        </p:nvGrpSpPr>
        <p:grpSpPr bwMode="auto">
          <a:xfrm>
            <a:off x="5418138" y="3810000"/>
            <a:ext cx="152400" cy="152400"/>
            <a:chOff x="336" y="1776"/>
            <a:chExt cx="96" cy="96"/>
          </a:xfrm>
        </p:grpSpPr>
        <p:sp>
          <p:nvSpPr>
            <p:cNvPr id="49250" name="Line 12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12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238" name="Line 129"/>
          <p:cNvSpPr>
            <a:spLocks noChangeShapeType="1"/>
          </p:cNvSpPr>
          <p:nvPr/>
        </p:nvSpPr>
        <p:spPr bwMode="auto">
          <a:xfrm flipV="1">
            <a:off x="2590800" y="1143000"/>
            <a:ext cx="0" cy="2209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9" name="Line 130"/>
          <p:cNvSpPr>
            <a:spLocks noChangeShapeType="1"/>
          </p:cNvSpPr>
          <p:nvPr/>
        </p:nvSpPr>
        <p:spPr bwMode="auto">
          <a:xfrm>
            <a:off x="2590800" y="1143000"/>
            <a:ext cx="5029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0" name="Line 131"/>
          <p:cNvSpPr>
            <a:spLocks noChangeShapeType="1"/>
          </p:cNvSpPr>
          <p:nvPr/>
        </p:nvSpPr>
        <p:spPr bwMode="auto">
          <a:xfrm>
            <a:off x="7620000" y="1143000"/>
            <a:ext cx="0" cy="3657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1" name="Oval 132"/>
          <p:cNvSpPr>
            <a:spLocks noChangeArrowheads="1"/>
          </p:cNvSpPr>
          <p:nvPr/>
        </p:nvSpPr>
        <p:spPr bwMode="auto">
          <a:xfrm>
            <a:off x="2552700" y="3305175"/>
            <a:ext cx="76200" cy="76200"/>
          </a:xfrm>
          <a:prstGeom prst="ellipse">
            <a:avLst/>
          </a:prstGeom>
          <a:solidFill>
            <a:srgbClr val="0000FF"/>
          </a:solidFill>
          <a:ln>
            <a:noFill/>
          </a:ln>
          <a:effectLst/>
          <a:extLst>
            <a:ext uri="{91240B29-F687-4F45-9708-019B960494DF}">
              <a14:hiddenLine xmlns:a14="http://schemas.microsoft.com/office/drawing/2010/main" w="9525">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42" name="Text Box 133"/>
          <p:cNvSpPr txBox="1">
            <a:spLocks noChangeArrowheads="1"/>
          </p:cNvSpPr>
          <p:nvPr/>
        </p:nvSpPr>
        <p:spPr bwMode="auto">
          <a:xfrm>
            <a:off x="6865938" y="4876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F1</a:t>
            </a:r>
          </a:p>
        </p:txBody>
      </p:sp>
      <p:grpSp>
        <p:nvGrpSpPr>
          <p:cNvPr id="49243" name="Group 134"/>
          <p:cNvGrpSpPr>
            <a:grpSpLocks/>
          </p:cNvGrpSpPr>
          <p:nvPr/>
        </p:nvGrpSpPr>
        <p:grpSpPr bwMode="auto">
          <a:xfrm>
            <a:off x="7162800" y="4800600"/>
            <a:ext cx="304800" cy="76200"/>
            <a:chOff x="2016" y="3600"/>
            <a:chExt cx="192" cy="48"/>
          </a:xfrm>
        </p:grpSpPr>
        <p:sp>
          <p:nvSpPr>
            <p:cNvPr id="49247" name="Line 135"/>
            <p:cNvSpPr>
              <a:spLocks noChangeShapeType="1"/>
            </p:cNvSpPr>
            <p:nvPr/>
          </p:nvSpPr>
          <p:spPr bwMode="auto">
            <a:xfrm>
              <a:off x="2016" y="3600"/>
              <a:ext cx="19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8" name="Line 136"/>
            <p:cNvSpPr>
              <a:spLocks noChangeShapeType="1"/>
            </p:cNvSpPr>
            <p:nvPr/>
          </p:nvSpPr>
          <p:spPr bwMode="auto">
            <a:xfrm>
              <a:off x="2044" y="3624"/>
              <a:ext cx="144"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137"/>
            <p:cNvSpPr>
              <a:spLocks noChangeShapeType="1"/>
            </p:cNvSpPr>
            <p:nvPr/>
          </p:nvSpPr>
          <p:spPr bwMode="auto">
            <a:xfrm>
              <a:off x="2070" y="3648"/>
              <a:ext cx="9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244" name="Line 138"/>
          <p:cNvSpPr>
            <a:spLocks noChangeShapeType="1"/>
          </p:cNvSpPr>
          <p:nvPr/>
        </p:nvSpPr>
        <p:spPr bwMode="auto">
          <a:xfrm flipH="1" flipV="1">
            <a:off x="7315200" y="4572000"/>
            <a:ext cx="7938" cy="220663"/>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5" name="Line 139"/>
          <p:cNvSpPr>
            <a:spLocks noChangeShapeType="1"/>
          </p:cNvSpPr>
          <p:nvPr/>
        </p:nvSpPr>
        <p:spPr bwMode="auto">
          <a:xfrm flipV="1">
            <a:off x="7086600" y="4572000"/>
            <a:ext cx="0" cy="304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6" name="Line 140"/>
          <p:cNvSpPr>
            <a:spLocks noChangeShapeType="1"/>
          </p:cNvSpPr>
          <p:nvPr/>
        </p:nvSpPr>
        <p:spPr bwMode="auto">
          <a:xfrm>
            <a:off x="7086600" y="45720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PROM Notation</a:t>
            </a:r>
          </a:p>
        </p:txBody>
      </p:sp>
      <p:pic>
        <p:nvPicPr>
          <p:cNvPr id="50179" name="Picture 4" descr="giv52503_055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61988" y="1789113"/>
            <a:ext cx="7702550" cy="3163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sng">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0" name="Rectangle 5"/>
          <p:cNvSpPr>
            <a:spLocks noChangeArrowheads="1"/>
          </p:cNvSpPr>
          <p:nvPr/>
        </p:nvSpPr>
        <p:spPr bwMode="auto">
          <a:xfrm>
            <a:off x="2438400" y="2909888"/>
            <a:ext cx="1752600"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181" name="Rectangle 6"/>
          <p:cNvSpPr>
            <a:spLocks noChangeArrowheads="1"/>
          </p:cNvSpPr>
          <p:nvPr/>
        </p:nvSpPr>
        <p:spPr bwMode="auto">
          <a:xfrm>
            <a:off x="5805488" y="2909888"/>
            <a:ext cx="1752600" cy="190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90600" y="304800"/>
            <a:ext cx="8229600" cy="762000"/>
          </a:xfrm>
        </p:spPr>
        <p:txBody>
          <a:bodyPr/>
          <a:lstStyle/>
          <a:p>
            <a:pPr eaLnBrk="1" hangingPunct="1"/>
            <a:r>
              <a:rPr lang="en-US" altLang="en-US" sz="3600" b="1" smtClean="0"/>
              <a:t>Using a PROM for logic design</a:t>
            </a:r>
            <a:endParaRPr lang="en-US" sz="3600" smtClean="0"/>
          </a:p>
        </p:txBody>
      </p:sp>
      <p:sp>
        <p:nvSpPr>
          <p:cNvPr id="51203" name="Text Box 3"/>
          <p:cNvSpPr txBox="1">
            <a:spLocks noChangeArrowheads="1"/>
          </p:cNvSpPr>
          <p:nvPr/>
        </p:nvSpPr>
        <p:spPr bwMode="auto">
          <a:xfrm>
            <a:off x="1371600" y="5791200"/>
            <a:ext cx="6875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400" b="1">
                <a:latin typeface="Times New Roman" pitchFamily="18" charset="0"/>
              </a:rPr>
              <a:t>(</a:t>
            </a:r>
            <a:r>
              <a:rPr lang="en-US" altLang="en-US" sz="2400" b="1" i="1">
                <a:latin typeface="Times New Roman" pitchFamily="18" charset="0"/>
              </a:rPr>
              <a:t>a</a:t>
            </a:r>
            <a:r>
              <a:rPr lang="en-US" altLang="en-US" sz="2400" b="1">
                <a:latin typeface="Times New Roman" pitchFamily="18" charset="0"/>
              </a:rPr>
              <a:t>) Truth table.                      (</a:t>
            </a:r>
            <a:r>
              <a:rPr lang="en-US" altLang="en-US" sz="2400" b="1" i="1">
                <a:latin typeface="Times New Roman" pitchFamily="18" charset="0"/>
              </a:rPr>
              <a:t>b</a:t>
            </a:r>
            <a:r>
              <a:rPr lang="en-US" altLang="en-US" sz="2400" b="1">
                <a:latin typeface="Times New Roman" pitchFamily="18" charset="0"/>
              </a:rPr>
              <a:t>) PROM realization.</a:t>
            </a:r>
            <a:endParaRPr lang="en-US" sz="2400">
              <a:latin typeface="Times New Roman" pitchFamily="18" charset="0"/>
            </a:endParaRPr>
          </a:p>
        </p:txBody>
      </p:sp>
      <p:pic>
        <p:nvPicPr>
          <p:cNvPr id="51204" name="Picture 4" descr="giv52503_055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66800" y="1392238"/>
            <a:ext cx="7696200" cy="4322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sng">
                <a:solidFill>
                  <a:srgbClr val="CC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0" y="381000"/>
            <a:ext cx="9220200" cy="6477000"/>
          </a:xfrm>
        </p:spPr>
        <p:txBody>
          <a:bodyPr/>
          <a:lstStyle/>
          <a:p>
            <a:r>
              <a:rPr lang="en-US" smtClean="0"/>
              <a:t>Programmable Array Logic (PAL)</a:t>
            </a:r>
          </a:p>
          <a:p>
            <a:pPr lvl="1"/>
            <a:endParaRPr lang="en-US" sz="2400" smtClean="0"/>
          </a:p>
          <a:p>
            <a:pPr lvl="1"/>
            <a:r>
              <a:rPr lang="en-US" sz="2400" smtClean="0"/>
              <a:t>Also used to implement </a:t>
            </a:r>
            <a:br>
              <a:rPr lang="en-US" sz="2400" smtClean="0"/>
            </a:br>
            <a:r>
              <a:rPr lang="en-US" sz="2400" smtClean="0"/>
              <a:t>circuits in SOP form</a:t>
            </a:r>
          </a:p>
          <a:p>
            <a:pPr lvl="1"/>
            <a:endParaRPr lang="en-US" sz="2400" smtClean="0"/>
          </a:p>
          <a:p>
            <a:pPr lvl="1"/>
            <a:r>
              <a:rPr lang="en-US" sz="2400" smtClean="0"/>
              <a:t>The connections in</a:t>
            </a:r>
            <a:br>
              <a:rPr lang="en-US" sz="2400" smtClean="0"/>
            </a:br>
            <a:r>
              <a:rPr lang="en-US" sz="2400" smtClean="0"/>
              <a:t>the AND plane are</a:t>
            </a:r>
            <a:br>
              <a:rPr lang="en-US" sz="2400" smtClean="0"/>
            </a:br>
            <a:r>
              <a:rPr lang="en-US" sz="2400" smtClean="0"/>
              <a:t>programmable</a:t>
            </a:r>
          </a:p>
          <a:p>
            <a:pPr lvl="1"/>
            <a:endParaRPr lang="en-US" sz="2400" smtClean="0"/>
          </a:p>
          <a:p>
            <a:pPr lvl="1"/>
            <a:r>
              <a:rPr lang="en-US" sz="2400" smtClean="0"/>
              <a:t>The connections in</a:t>
            </a:r>
            <a:br>
              <a:rPr lang="en-US" sz="2400" smtClean="0"/>
            </a:br>
            <a:r>
              <a:rPr lang="en-US" sz="2400" smtClean="0"/>
              <a:t>the OR plane are</a:t>
            </a:r>
            <a:br>
              <a:rPr lang="en-US" sz="2400" smtClean="0"/>
            </a:br>
            <a:r>
              <a:rPr lang="en-US" sz="2400" u="sng" smtClean="0"/>
              <a:t>NOT</a:t>
            </a:r>
            <a:r>
              <a:rPr lang="en-US" sz="2400" smtClean="0"/>
              <a:t> programmable</a:t>
            </a:r>
          </a:p>
        </p:txBody>
      </p:sp>
      <p:sp>
        <p:nvSpPr>
          <p:cNvPr id="52227"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28"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29"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2230" name="Group 6"/>
          <p:cNvGrpSpPr>
            <a:grpSpLocks/>
          </p:cNvGrpSpPr>
          <p:nvPr/>
        </p:nvGrpSpPr>
        <p:grpSpPr bwMode="auto">
          <a:xfrm>
            <a:off x="4419600" y="1447800"/>
            <a:ext cx="4318000" cy="5221288"/>
            <a:chOff x="2784" y="912"/>
            <a:chExt cx="2720" cy="3289"/>
          </a:xfrm>
        </p:grpSpPr>
        <p:sp>
          <p:nvSpPr>
            <p:cNvPr id="52233" name="Freeform 7"/>
            <p:cNvSpPr>
              <a:spLocks/>
            </p:cNvSpPr>
            <p:nvPr/>
          </p:nvSpPr>
          <p:spPr bwMode="auto">
            <a:xfrm>
              <a:off x="4328" y="3072"/>
              <a:ext cx="30" cy="28"/>
            </a:xfrm>
            <a:custGeom>
              <a:avLst/>
              <a:gdLst>
                <a:gd name="T0" fmla="*/ 1 w 60"/>
                <a:gd name="T1" fmla="*/ 0 h 60"/>
                <a:gd name="T2" fmla="*/ 1 w 60"/>
                <a:gd name="T3" fmla="*/ 0 h 60"/>
                <a:gd name="T4" fmla="*/ 1 w 60"/>
                <a:gd name="T5" fmla="*/ 0 h 60"/>
                <a:gd name="T6" fmla="*/ 1 w 60"/>
                <a:gd name="T7" fmla="*/ 0 h 60"/>
                <a:gd name="T8" fmla="*/ 1 w 60"/>
                <a:gd name="T9" fmla="*/ 0 h 60"/>
                <a:gd name="T10" fmla="*/ 1 w 60"/>
                <a:gd name="T11" fmla="*/ 0 h 60"/>
                <a:gd name="T12" fmla="*/ 1 w 60"/>
                <a:gd name="T13" fmla="*/ 0 h 60"/>
                <a:gd name="T14" fmla="*/ 1 w 60"/>
                <a:gd name="T15" fmla="*/ 0 h 60"/>
                <a:gd name="T16" fmla="*/ 1 w 60"/>
                <a:gd name="T17" fmla="*/ 0 h 60"/>
                <a:gd name="T18" fmla="*/ 0 w 60"/>
                <a:gd name="T19" fmla="*/ 0 h 60"/>
                <a:gd name="T20" fmla="*/ 0 w 60"/>
                <a:gd name="T21" fmla="*/ 0 h 60"/>
                <a:gd name="T22" fmla="*/ 0 w 60"/>
                <a:gd name="T23" fmla="*/ 0 h 60"/>
                <a:gd name="T24" fmla="*/ 0 w 60"/>
                <a:gd name="T25" fmla="*/ 0 h 60"/>
                <a:gd name="T26" fmla="*/ 1 w 60"/>
                <a:gd name="T27" fmla="*/ 0 h 60"/>
                <a:gd name="T28" fmla="*/ 1 w 60"/>
                <a:gd name="T29" fmla="*/ 0 h 60"/>
                <a:gd name="T30" fmla="*/ 1 w 60"/>
                <a:gd name="T31" fmla="*/ 0 h 60"/>
                <a:gd name="T32" fmla="*/ 1 w 60"/>
                <a:gd name="T33" fmla="*/ 0 h 60"/>
                <a:gd name="T34" fmla="*/ 1 w 60"/>
                <a:gd name="T35" fmla="*/ 0 h 60"/>
                <a:gd name="T36" fmla="*/ 1 w 60"/>
                <a:gd name="T37" fmla="*/ 0 h 60"/>
                <a:gd name="T38" fmla="*/ 1 w 60"/>
                <a:gd name="T39" fmla="*/ 0 h 60"/>
                <a:gd name="T40" fmla="*/ 1 w 60"/>
                <a:gd name="T41" fmla="*/ 0 h 60"/>
                <a:gd name="T42" fmla="*/ 1 w 60"/>
                <a:gd name="T43" fmla="*/ 0 h 60"/>
                <a:gd name="T44" fmla="*/ 1 w 60"/>
                <a:gd name="T45" fmla="*/ 0 h 60"/>
                <a:gd name="T46" fmla="*/ 1 w 60"/>
                <a:gd name="T47" fmla="*/ 0 h 60"/>
                <a:gd name="T48" fmla="*/ 1 w 60"/>
                <a:gd name="T49" fmla="*/ 0 h 60"/>
                <a:gd name="T50" fmla="*/ 1 w 60"/>
                <a:gd name="T51" fmla="*/ 0 h 60"/>
                <a:gd name="T52" fmla="*/ 1 w 60"/>
                <a:gd name="T53" fmla="*/ 0 h 60"/>
                <a:gd name="T54" fmla="*/ 1 w 60"/>
                <a:gd name="T55" fmla="*/ 0 h 60"/>
                <a:gd name="T56" fmla="*/ 1 w 60"/>
                <a:gd name="T57" fmla="*/ 0 h 60"/>
                <a:gd name="T58" fmla="*/ 1 w 60"/>
                <a:gd name="T59" fmla="*/ 0 h 60"/>
                <a:gd name="T60" fmla="*/ 1 w 60"/>
                <a:gd name="T61" fmla="*/ 0 h 60"/>
                <a:gd name="T62" fmla="*/ 1 w 60"/>
                <a:gd name="T63" fmla="*/ 0 h 60"/>
                <a:gd name="T64" fmla="*/ 1 w 60"/>
                <a:gd name="T65" fmla="*/ 0 h 60"/>
                <a:gd name="T66" fmla="*/ 1 w 60"/>
                <a:gd name="T67" fmla="*/ 0 h 60"/>
                <a:gd name="T68" fmla="*/ 1 w 60"/>
                <a:gd name="T69" fmla="*/ 0 h 60"/>
                <a:gd name="T70" fmla="*/ 1 w 60"/>
                <a:gd name="T71" fmla="*/ 0 h 60"/>
                <a:gd name="T72" fmla="*/ 1 w 60"/>
                <a:gd name="T73" fmla="*/ 0 h 60"/>
                <a:gd name="T74" fmla="*/ 1 w 60"/>
                <a:gd name="T75" fmla="*/ 0 h 60"/>
                <a:gd name="T76" fmla="*/ 1 w 60"/>
                <a:gd name="T77" fmla="*/ 0 h 60"/>
                <a:gd name="T78" fmla="*/ 1 w 60"/>
                <a:gd name="T79" fmla="*/ 0 h 60"/>
                <a:gd name="T80" fmla="*/ 1 w 60"/>
                <a:gd name="T81" fmla="*/ 0 h 60"/>
                <a:gd name="T82" fmla="*/ 1 w 60"/>
                <a:gd name="T83" fmla="*/ 0 h 60"/>
                <a:gd name="T84" fmla="*/ 1 w 60"/>
                <a:gd name="T85" fmla="*/ 0 h 60"/>
                <a:gd name="T86" fmla="*/ 1 w 60"/>
                <a:gd name="T87" fmla="*/ 0 h 60"/>
                <a:gd name="T88" fmla="*/ 1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30" y="0"/>
                  </a:lnTo>
                  <a:lnTo>
                    <a:pt x="28" y="0"/>
                  </a:lnTo>
                  <a:lnTo>
                    <a:pt x="27" y="0"/>
                  </a:lnTo>
                  <a:lnTo>
                    <a:pt x="25" y="0"/>
                  </a:lnTo>
                  <a:lnTo>
                    <a:pt x="24" y="0"/>
                  </a:lnTo>
                  <a:lnTo>
                    <a:pt x="22" y="0"/>
                  </a:lnTo>
                  <a:lnTo>
                    <a:pt x="21" y="1"/>
                  </a:lnTo>
                  <a:lnTo>
                    <a:pt x="19" y="1"/>
                  </a:lnTo>
                  <a:lnTo>
                    <a:pt x="18" y="1"/>
                  </a:lnTo>
                  <a:lnTo>
                    <a:pt x="16" y="3"/>
                  </a:lnTo>
                  <a:lnTo>
                    <a:pt x="15" y="4"/>
                  </a:lnTo>
                  <a:lnTo>
                    <a:pt x="13" y="4"/>
                  </a:lnTo>
                  <a:lnTo>
                    <a:pt x="12" y="6"/>
                  </a:lnTo>
                  <a:lnTo>
                    <a:pt x="10" y="6"/>
                  </a:lnTo>
                  <a:lnTo>
                    <a:pt x="10" y="7"/>
                  </a:lnTo>
                  <a:lnTo>
                    <a:pt x="9" y="9"/>
                  </a:lnTo>
                  <a:lnTo>
                    <a:pt x="7" y="9"/>
                  </a:lnTo>
                  <a:lnTo>
                    <a:pt x="7" y="10"/>
                  </a:lnTo>
                  <a:lnTo>
                    <a:pt x="6" y="12"/>
                  </a:lnTo>
                  <a:lnTo>
                    <a:pt x="6" y="13"/>
                  </a:lnTo>
                  <a:lnTo>
                    <a:pt x="4" y="13"/>
                  </a:lnTo>
                  <a:lnTo>
                    <a:pt x="4" y="15"/>
                  </a:lnTo>
                  <a:lnTo>
                    <a:pt x="3" y="17"/>
                  </a:lnTo>
                  <a:lnTo>
                    <a:pt x="3" y="18"/>
                  </a:lnTo>
                  <a:lnTo>
                    <a:pt x="1" y="20"/>
                  </a:lnTo>
                  <a:lnTo>
                    <a:pt x="1" y="21"/>
                  </a:lnTo>
                  <a:lnTo>
                    <a:pt x="1" y="23"/>
                  </a:lnTo>
                  <a:lnTo>
                    <a:pt x="0" y="24"/>
                  </a:lnTo>
                  <a:lnTo>
                    <a:pt x="0" y="26"/>
                  </a:lnTo>
                  <a:lnTo>
                    <a:pt x="0" y="27"/>
                  </a:lnTo>
                  <a:lnTo>
                    <a:pt x="0" y="29"/>
                  </a:lnTo>
                  <a:lnTo>
                    <a:pt x="0" y="30"/>
                  </a:lnTo>
                  <a:lnTo>
                    <a:pt x="0" y="32"/>
                  </a:lnTo>
                  <a:lnTo>
                    <a:pt x="0" y="33"/>
                  </a:lnTo>
                  <a:lnTo>
                    <a:pt x="0" y="35"/>
                  </a:lnTo>
                  <a:lnTo>
                    <a:pt x="0" y="36"/>
                  </a:lnTo>
                  <a:lnTo>
                    <a:pt x="1" y="38"/>
                  </a:lnTo>
                  <a:lnTo>
                    <a:pt x="1" y="39"/>
                  </a:lnTo>
                  <a:lnTo>
                    <a:pt x="1" y="41"/>
                  </a:lnTo>
                  <a:lnTo>
                    <a:pt x="3" y="42"/>
                  </a:lnTo>
                  <a:lnTo>
                    <a:pt x="3" y="44"/>
                  </a:lnTo>
                  <a:lnTo>
                    <a:pt x="4" y="44"/>
                  </a:lnTo>
                  <a:lnTo>
                    <a:pt x="4" y="45"/>
                  </a:lnTo>
                  <a:lnTo>
                    <a:pt x="6" y="47"/>
                  </a:lnTo>
                  <a:lnTo>
                    <a:pt x="6" y="48"/>
                  </a:lnTo>
                  <a:lnTo>
                    <a:pt x="7" y="50"/>
                  </a:lnTo>
                  <a:lnTo>
                    <a:pt x="9" y="51"/>
                  </a:lnTo>
                  <a:lnTo>
                    <a:pt x="10" y="53"/>
                  </a:lnTo>
                  <a:lnTo>
                    <a:pt x="12" y="54"/>
                  </a:lnTo>
                  <a:lnTo>
                    <a:pt x="13" y="54"/>
                  </a:lnTo>
                  <a:lnTo>
                    <a:pt x="15" y="56"/>
                  </a:lnTo>
                  <a:lnTo>
                    <a:pt x="16" y="56"/>
                  </a:lnTo>
                  <a:lnTo>
                    <a:pt x="16" y="57"/>
                  </a:lnTo>
                  <a:lnTo>
                    <a:pt x="18" y="57"/>
                  </a:lnTo>
                  <a:lnTo>
                    <a:pt x="19" y="59"/>
                  </a:lnTo>
                  <a:lnTo>
                    <a:pt x="21" y="59"/>
                  </a:lnTo>
                  <a:lnTo>
                    <a:pt x="22" y="59"/>
                  </a:lnTo>
                  <a:lnTo>
                    <a:pt x="24" y="59"/>
                  </a:lnTo>
                  <a:lnTo>
                    <a:pt x="25" y="60"/>
                  </a:lnTo>
                  <a:lnTo>
                    <a:pt x="27" y="60"/>
                  </a:lnTo>
                  <a:lnTo>
                    <a:pt x="28" y="60"/>
                  </a:lnTo>
                  <a:lnTo>
                    <a:pt x="30" y="60"/>
                  </a:lnTo>
                  <a:lnTo>
                    <a:pt x="31" y="60"/>
                  </a:lnTo>
                  <a:lnTo>
                    <a:pt x="33" y="60"/>
                  </a:lnTo>
                  <a:lnTo>
                    <a:pt x="34" y="60"/>
                  </a:lnTo>
                  <a:lnTo>
                    <a:pt x="36" y="59"/>
                  </a:lnTo>
                  <a:lnTo>
                    <a:pt x="37" y="59"/>
                  </a:lnTo>
                  <a:lnTo>
                    <a:pt x="39" y="59"/>
                  </a:lnTo>
                  <a:lnTo>
                    <a:pt x="40" y="59"/>
                  </a:lnTo>
                  <a:lnTo>
                    <a:pt x="42" y="57"/>
                  </a:lnTo>
                  <a:lnTo>
                    <a:pt x="43" y="57"/>
                  </a:lnTo>
                  <a:lnTo>
                    <a:pt x="45" y="56"/>
                  </a:lnTo>
                  <a:lnTo>
                    <a:pt x="46" y="54"/>
                  </a:lnTo>
                  <a:lnTo>
                    <a:pt x="48" y="54"/>
                  </a:lnTo>
                  <a:lnTo>
                    <a:pt x="49" y="53"/>
                  </a:lnTo>
                  <a:lnTo>
                    <a:pt x="51" y="53"/>
                  </a:lnTo>
                  <a:lnTo>
                    <a:pt x="51" y="51"/>
                  </a:lnTo>
                  <a:lnTo>
                    <a:pt x="53" y="50"/>
                  </a:lnTo>
                  <a:lnTo>
                    <a:pt x="54" y="50"/>
                  </a:lnTo>
                  <a:lnTo>
                    <a:pt x="54" y="48"/>
                  </a:lnTo>
                  <a:lnTo>
                    <a:pt x="56" y="47"/>
                  </a:lnTo>
                  <a:lnTo>
                    <a:pt x="56" y="45"/>
                  </a:lnTo>
                  <a:lnTo>
                    <a:pt x="57" y="44"/>
                  </a:lnTo>
                  <a:lnTo>
                    <a:pt x="59" y="42"/>
                  </a:lnTo>
                  <a:lnTo>
                    <a:pt x="59" y="41"/>
                  </a:lnTo>
                  <a:lnTo>
                    <a:pt x="59" y="39"/>
                  </a:lnTo>
                  <a:lnTo>
                    <a:pt x="59" y="38"/>
                  </a:lnTo>
                  <a:lnTo>
                    <a:pt x="60" y="36"/>
                  </a:lnTo>
                  <a:lnTo>
                    <a:pt x="60" y="35"/>
                  </a:lnTo>
                  <a:lnTo>
                    <a:pt x="60" y="33"/>
                  </a:lnTo>
                  <a:lnTo>
                    <a:pt x="60" y="32"/>
                  </a:lnTo>
                  <a:lnTo>
                    <a:pt x="60" y="30"/>
                  </a:lnTo>
                  <a:lnTo>
                    <a:pt x="60" y="29"/>
                  </a:lnTo>
                  <a:lnTo>
                    <a:pt x="60" y="27"/>
                  </a:lnTo>
                  <a:lnTo>
                    <a:pt x="60" y="26"/>
                  </a:lnTo>
                  <a:lnTo>
                    <a:pt x="60" y="24"/>
                  </a:lnTo>
                  <a:lnTo>
                    <a:pt x="59" y="23"/>
                  </a:lnTo>
                  <a:lnTo>
                    <a:pt x="59" y="21"/>
                  </a:lnTo>
                  <a:lnTo>
                    <a:pt x="59" y="20"/>
                  </a:lnTo>
                  <a:lnTo>
                    <a:pt x="59" y="18"/>
                  </a:lnTo>
                  <a:lnTo>
                    <a:pt x="57" y="17"/>
                  </a:lnTo>
                  <a:lnTo>
                    <a:pt x="57" y="15"/>
                  </a:lnTo>
                  <a:lnTo>
                    <a:pt x="56" y="13"/>
                  </a:lnTo>
                  <a:lnTo>
                    <a:pt x="54" y="12"/>
                  </a:lnTo>
                  <a:lnTo>
                    <a:pt x="54" y="10"/>
                  </a:lnTo>
                  <a:lnTo>
                    <a:pt x="53" y="9"/>
                  </a:lnTo>
                  <a:lnTo>
                    <a:pt x="51" y="9"/>
                  </a:lnTo>
                  <a:lnTo>
                    <a:pt x="51" y="7"/>
                  </a:lnTo>
                  <a:lnTo>
                    <a:pt x="49" y="6"/>
                  </a:lnTo>
                  <a:lnTo>
                    <a:pt x="48" y="6"/>
                  </a:lnTo>
                  <a:lnTo>
                    <a:pt x="46" y="4"/>
                  </a:lnTo>
                  <a:lnTo>
                    <a:pt x="45" y="4"/>
                  </a:lnTo>
                  <a:lnTo>
                    <a:pt x="45" y="3"/>
                  </a:lnTo>
                  <a:lnTo>
                    <a:pt x="43" y="3"/>
                  </a:lnTo>
                  <a:lnTo>
                    <a:pt x="42" y="1"/>
                  </a:lnTo>
                  <a:lnTo>
                    <a:pt x="40" y="1"/>
                  </a:lnTo>
                  <a:lnTo>
                    <a:pt x="39" y="1"/>
                  </a:lnTo>
                  <a:lnTo>
                    <a:pt x="37" y="0"/>
                  </a:lnTo>
                  <a:lnTo>
                    <a:pt x="36" y="0"/>
                  </a:lnTo>
                  <a:lnTo>
                    <a:pt x="34" y="0"/>
                  </a:lnTo>
                  <a:lnTo>
                    <a:pt x="33" y="0"/>
                  </a:lnTo>
                  <a:lnTo>
                    <a:pt x="31" y="0"/>
                  </a:lnTo>
                  <a:lnTo>
                    <a:pt x="30" y="0"/>
                  </a:lnTo>
                  <a:lnTo>
                    <a:pt x="30" y="30"/>
                  </a:lnTo>
                  <a:close/>
                </a:path>
              </a:pathLst>
            </a:custGeom>
            <a:solidFill>
              <a:srgbClr val="FFFFFF"/>
            </a:solidFill>
            <a:ln w="0">
              <a:solidFill>
                <a:srgbClr val="000000"/>
              </a:solidFill>
              <a:round/>
              <a:headEnd/>
              <a:tailEnd/>
            </a:ln>
          </p:spPr>
          <p:txBody>
            <a:bodyPr/>
            <a:lstStyle/>
            <a:p>
              <a:endParaRPr lang="en-US"/>
            </a:p>
          </p:txBody>
        </p:sp>
        <p:sp>
          <p:nvSpPr>
            <p:cNvPr id="52234" name="Freeform 8"/>
            <p:cNvSpPr>
              <a:spLocks/>
            </p:cNvSpPr>
            <p:nvPr/>
          </p:nvSpPr>
          <p:spPr bwMode="auto">
            <a:xfrm>
              <a:off x="4338" y="3066"/>
              <a:ext cx="22" cy="21"/>
            </a:xfrm>
            <a:custGeom>
              <a:avLst/>
              <a:gdLst>
                <a:gd name="T0" fmla="*/ 1 w 44"/>
                <a:gd name="T1" fmla="*/ 0 h 45"/>
                <a:gd name="T2" fmla="*/ 1 w 44"/>
                <a:gd name="T3" fmla="*/ 0 h 45"/>
                <a:gd name="T4" fmla="*/ 1 w 44"/>
                <a:gd name="T5" fmla="*/ 0 h 45"/>
                <a:gd name="T6" fmla="*/ 1 w 44"/>
                <a:gd name="T7" fmla="*/ 0 h 45"/>
                <a:gd name="T8" fmla="*/ 1 w 44"/>
                <a:gd name="T9" fmla="*/ 0 h 45"/>
                <a:gd name="T10" fmla="*/ 1 w 44"/>
                <a:gd name="T11" fmla="*/ 0 h 45"/>
                <a:gd name="T12" fmla="*/ 1 w 44"/>
                <a:gd name="T13" fmla="*/ 0 h 45"/>
                <a:gd name="T14" fmla="*/ 1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1 w 44"/>
                <a:gd name="T27" fmla="*/ 0 h 45"/>
                <a:gd name="T28" fmla="*/ 1 w 44"/>
                <a:gd name="T29" fmla="*/ 0 h 45"/>
                <a:gd name="T30" fmla="*/ 1 w 44"/>
                <a:gd name="T31" fmla="*/ 0 h 45"/>
                <a:gd name="T32" fmla="*/ 1 w 44"/>
                <a:gd name="T33" fmla="*/ 0 h 45"/>
                <a:gd name="T34" fmla="*/ 1 w 44"/>
                <a:gd name="T35" fmla="*/ 0 h 45"/>
                <a:gd name="T36" fmla="*/ 1 w 44"/>
                <a:gd name="T37" fmla="*/ 0 h 45"/>
                <a:gd name="T38" fmla="*/ 1 w 44"/>
                <a:gd name="T39" fmla="*/ 0 h 45"/>
                <a:gd name="T40" fmla="*/ 1 w 44"/>
                <a:gd name="T41" fmla="*/ 0 h 45"/>
                <a:gd name="T42" fmla="*/ 1 w 44"/>
                <a:gd name="T43" fmla="*/ 0 h 45"/>
                <a:gd name="T44" fmla="*/ 1 w 44"/>
                <a:gd name="T45" fmla="*/ 0 h 45"/>
                <a:gd name="T46" fmla="*/ 1 w 44"/>
                <a:gd name="T47" fmla="*/ 0 h 45"/>
                <a:gd name="T48" fmla="*/ 1 w 44"/>
                <a:gd name="T49" fmla="*/ 0 h 45"/>
                <a:gd name="T50" fmla="*/ 1 w 44"/>
                <a:gd name="T51" fmla="*/ 0 h 45"/>
                <a:gd name="T52" fmla="*/ 1 w 44"/>
                <a:gd name="T53" fmla="*/ 0 h 45"/>
                <a:gd name="T54" fmla="*/ 1 w 44"/>
                <a:gd name="T55" fmla="*/ 0 h 45"/>
                <a:gd name="T56" fmla="*/ 1 w 44"/>
                <a:gd name="T57" fmla="*/ 0 h 45"/>
                <a:gd name="T58" fmla="*/ 1 w 44"/>
                <a:gd name="T59" fmla="*/ 0 h 45"/>
                <a:gd name="T60" fmla="*/ 1 w 44"/>
                <a:gd name="T61" fmla="*/ 0 h 45"/>
                <a:gd name="T62" fmla="*/ 1 w 44"/>
                <a:gd name="T63" fmla="*/ 0 h 45"/>
                <a:gd name="T64" fmla="*/ 1 w 44"/>
                <a:gd name="T65" fmla="*/ 0 h 45"/>
                <a:gd name="T66" fmla="*/ 1 w 44"/>
                <a:gd name="T67" fmla="*/ 0 h 45"/>
                <a:gd name="T68" fmla="*/ 1 w 44"/>
                <a:gd name="T69" fmla="*/ 0 h 45"/>
                <a:gd name="T70" fmla="*/ 1 w 44"/>
                <a:gd name="T71" fmla="*/ 0 h 45"/>
                <a:gd name="T72" fmla="*/ 1 w 44"/>
                <a:gd name="T73" fmla="*/ 0 h 45"/>
                <a:gd name="T74" fmla="*/ 1 w 44"/>
                <a:gd name="T75" fmla="*/ 0 h 45"/>
                <a:gd name="T76" fmla="*/ 1 w 44"/>
                <a:gd name="T77" fmla="*/ 0 h 45"/>
                <a:gd name="T78" fmla="*/ 1 w 44"/>
                <a:gd name="T79" fmla="*/ 0 h 45"/>
                <a:gd name="T80" fmla="*/ 1 w 44"/>
                <a:gd name="T81" fmla="*/ 0 h 45"/>
                <a:gd name="T82" fmla="*/ 1 w 44"/>
                <a:gd name="T83" fmla="*/ 0 h 45"/>
                <a:gd name="T84" fmla="*/ 1 w 44"/>
                <a:gd name="T85" fmla="*/ 0 h 45"/>
                <a:gd name="T86" fmla="*/ 1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21" y="0"/>
                  </a:moveTo>
                  <a:lnTo>
                    <a:pt x="21" y="0"/>
                  </a:lnTo>
                  <a:lnTo>
                    <a:pt x="20" y="1"/>
                  </a:lnTo>
                  <a:lnTo>
                    <a:pt x="18" y="1"/>
                  </a:lnTo>
                  <a:lnTo>
                    <a:pt x="17" y="1"/>
                  </a:lnTo>
                  <a:lnTo>
                    <a:pt x="15" y="1"/>
                  </a:lnTo>
                  <a:lnTo>
                    <a:pt x="14" y="1"/>
                  </a:lnTo>
                  <a:lnTo>
                    <a:pt x="14" y="3"/>
                  </a:lnTo>
                  <a:lnTo>
                    <a:pt x="12" y="3"/>
                  </a:lnTo>
                  <a:lnTo>
                    <a:pt x="11" y="3"/>
                  </a:lnTo>
                  <a:lnTo>
                    <a:pt x="11" y="4"/>
                  </a:lnTo>
                  <a:lnTo>
                    <a:pt x="9" y="4"/>
                  </a:lnTo>
                  <a:lnTo>
                    <a:pt x="8" y="6"/>
                  </a:lnTo>
                  <a:lnTo>
                    <a:pt x="6" y="7"/>
                  </a:lnTo>
                  <a:lnTo>
                    <a:pt x="5" y="9"/>
                  </a:lnTo>
                  <a:lnTo>
                    <a:pt x="3" y="10"/>
                  </a:lnTo>
                  <a:lnTo>
                    <a:pt x="3" y="12"/>
                  </a:lnTo>
                  <a:lnTo>
                    <a:pt x="2" y="12"/>
                  </a:lnTo>
                  <a:lnTo>
                    <a:pt x="2" y="13"/>
                  </a:lnTo>
                  <a:lnTo>
                    <a:pt x="2" y="15"/>
                  </a:lnTo>
                  <a:lnTo>
                    <a:pt x="0" y="16"/>
                  </a:lnTo>
                  <a:lnTo>
                    <a:pt x="0" y="18"/>
                  </a:lnTo>
                  <a:lnTo>
                    <a:pt x="0" y="19"/>
                  </a:lnTo>
                  <a:lnTo>
                    <a:pt x="0" y="21"/>
                  </a:lnTo>
                  <a:lnTo>
                    <a:pt x="0" y="22"/>
                  </a:lnTo>
                  <a:lnTo>
                    <a:pt x="0" y="24"/>
                  </a:lnTo>
                  <a:lnTo>
                    <a:pt x="0" y="25"/>
                  </a:lnTo>
                  <a:lnTo>
                    <a:pt x="0" y="27"/>
                  </a:lnTo>
                  <a:lnTo>
                    <a:pt x="0" y="29"/>
                  </a:lnTo>
                  <a:lnTo>
                    <a:pt x="0" y="30"/>
                  </a:lnTo>
                  <a:lnTo>
                    <a:pt x="2" y="30"/>
                  </a:lnTo>
                  <a:lnTo>
                    <a:pt x="2" y="32"/>
                  </a:lnTo>
                  <a:lnTo>
                    <a:pt x="2" y="33"/>
                  </a:lnTo>
                  <a:lnTo>
                    <a:pt x="3" y="35"/>
                  </a:lnTo>
                  <a:lnTo>
                    <a:pt x="3" y="36"/>
                  </a:lnTo>
                  <a:lnTo>
                    <a:pt x="5" y="36"/>
                  </a:lnTo>
                  <a:lnTo>
                    <a:pt x="5" y="38"/>
                  </a:lnTo>
                  <a:lnTo>
                    <a:pt x="6" y="38"/>
                  </a:lnTo>
                  <a:lnTo>
                    <a:pt x="6" y="39"/>
                  </a:lnTo>
                  <a:lnTo>
                    <a:pt x="8" y="39"/>
                  </a:lnTo>
                  <a:lnTo>
                    <a:pt x="8" y="41"/>
                  </a:lnTo>
                  <a:lnTo>
                    <a:pt x="9" y="41"/>
                  </a:lnTo>
                  <a:lnTo>
                    <a:pt x="9" y="42"/>
                  </a:lnTo>
                  <a:lnTo>
                    <a:pt x="11" y="42"/>
                  </a:lnTo>
                  <a:lnTo>
                    <a:pt x="12" y="44"/>
                  </a:lnTo>
                  <a:lnTo>
                    <a:pt x="14" y="44"/>
                  </a:lnTo>
                  <a:lnTo>
                    <a:pt x="15" y="44"/>
                  </a:lnTo>
                  <a:lnTo>
                    <a:pt x="17" y="45"/>
                  </a:lnTo>
                  <a:lnTo>
                    <a:pt x="18" y="45"/>
                  </a:lnTo>
                  <a:lnTo>
                    <a:pt x="20" y="45"/>
                  </a:lnTo>
                  <a:lnTo>
                    <a:pt x="21" y="45"/>
                  </a:lnTo>
                  <a:lnTo>
                    <a:pt x="23" y="45"/>
                  </a:lnTo>
                  <a:lnTo>
                    <a:pt x="24" y="45"/>
                  </a:lnTo>
                  <a:lnTo>
                    <a:pt x="26" y="45"/>
                  </a:lnTo>
                  <a:lnTo>
                    <a:pt x="27" y="45"/>
                  </a:lnTo>
                  <a:lnTo>
                    <a:pt x="29" y="44"/>
                  </a:lnTo>
                  <a:lnTo>
                    <a:pt x="30" y="44"/>
                  </a:lnTo>
                  <a:lnTo>
                    <a:pt x="32" y="44"/>
                  </a:lnTo>
                  <a:lnTo>
                    <a:pt x="34" y="42"/>
                  </a:lnTo>
                  <a:lnTo>
                    <a:pt x="35" y="42"/>
                  </a:lnTo>
                  <a:lnTo>
                    <a:pt x="35" y="41"/>
                  </a:lnTo>
                  <a:lnTo>
                    <a:pt x="37" y="41"/>
                  </a:lnTo>
                  <a:lnTo>
                    <a:pt x="37" y="39"/>
                  </a:lnTo>
                  <a:lnTo>
                    <a:pt x="38" y="39"/>
                  </a:lnTo>
                  <a:lnTo>
                    <a:pt x="38" y="38"/>
                  </a:lnTo>
                  <a:lnTo>
                    <a:pt x="40" y="38"/>
                  </a:lnTo>
                  <a:lnTo>
                    <a:pt x="40" y="36"/>
                  </a:lnTo>
                  <a:lnTo>
                    <a:pt x="41" y="36"/>
                  </a:lnTo>
                  <a:lnTo>
                    <a:pt x="41" y="35"/>
                  </a:lnTo>
                  <a:lnTo>
                    <a:pt x="43" y="33"/>
                  </a:lnTo>
                  <a:lnTo>
                    <a:pt x="43" y="32"/>
                  </a:lnTo>
                  <a:lnTo>
                    <a:pt x="43" y="30"/>
                  </a:lnTo>
                  <a:lnTo>
                    <a:pt x="44" y="30"/>
                  </a:lnTo>
                  <a:lnTo>
                    <a:pt x="44" y="29"/>
                  </a:lnTo>
                  <a:lnTo>
                    <a:pt x="44" y="27"/>
                  </a:lnTo>
                  <a:lnTo>
                    <a:pt x="44" y="25"/>
                  </a:lnTo>
                  <a:lnTo>
                    <a:pt x="44" y="24"/>
                  </a:lnTo>
                  <a:lnTo>
                    <a:pt x="44" y="22"/>
                  </a:lnTo>
                  <a:lnTo>
                    <a:pt x="44" y="21"/>
                  </a:lnTo>
                  <a:lnTo>
                    <a:pt x="44" y="19"/>
                  </a:lnTo>
                  <a:lnTo>
                    <a:pt x="44" y="18"/>
                  </a:lnTo>
                  <a:lnTo>
                    <a:pt x="44" y="16"/>
                  </a:lnTo>
                  <a:lnTo>
                    <a:pt x="43" y="15"/>
                  </a:lnTo>
                  <a:lnTo>
                    <a:pt x="43" y="13"/>
                  </a:lnTo>
                  <a:lnTo>
                    <a:pt x="43" y="12"/>
                  </a:lnTo>
                  <a:lnTo>
                    <a:pt x="41" y="12"/>
                  </a:lnTo>
                  <a:lnTo>
                    <a:pt x="41" y="10"/>
                  </a:lnTo>
                  <a:lnTo>
                    <a:pt x="40" y="9"/>
                  </a:lnTo>
                  <a:lnTo>
                    <a:pt x="38" y="7"/>
                  </a:lnTo>
                  <a:lnTo>
                    <a:pt x="37" y="6"/>
                  </a:lnTo>
                  <a:lnTo>
                    <a:pt x="35" y="4"/>
                  </a:lnTo>
                  <a:lnTo>
                    <a:pt x="34" y="4"/>
                  </a:lnTo>
                  <a:lnTo>
                    <a:pt x="34" y="3"/>
                  </a:lnTo>
                  <a:lnTo>
                    <a:pt x="32" y="3"/>
                  </a:lnTo>
                  <a:lnTo>
                    <a:pt x="30" y="3"/>
                  </a:lnTo>
                  <a:lnTo>
                    <a:pt x="30" y="1"/>
                  </a:lnTo>
                  <a:lnTo>
                    <a:pt x="29" y="1"/>
                  </a:lnTo>
                  <a:lnTo>
                    <a:pt x="27" y="1"/>
                  </a:lnTo>
                  <a:lnTo>
                    <a:pt x="26" y="1"/>
                  </a:lnTo>
                  <a:lnTo>
                    <a:pt x="24" y="1"/>
                  </a:lnTo>
                  <a:lnTo>
                    <a:pt x="23" y="0"/>
                  </a:lnTo>
                  <a:lnTo>
                    <a:pt x="2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35" name="Freeform 9"/>
            <p:cNvSpPr>
              <a:spLocks/>
            </p:cNvSpPr>
            <p:nvPr/>
          </p:nvSpPr>
          <p:spPr bwMode="auto">
            <a:xfrm>
              <a:off x="4328" y="3180"/>
              <a:ext cx="30" cy="27"/>
            </a:xfrm>
            <a:custGeom>
              <a:avLst/>
              <a:gdLst>
                <a:gd name="T0" fmla="*/ 1 w 60"/>
                <a:gd name="T1" fmla="*/ 0 h 60"/>
                <a:gd name="T2" fmla="*/ 1 w 60"/>
                <a:gd name="T3" fmla="*/ 0 h 60"/>
                <a:gd name="T4" fmla="*/ 1 w 60"/>
                <a:gd name="T5" fmla="*/ 0 h 60"/>
                <a:gd name="T6" fmla="*/ 1 w 60"/>
                <a:gd name="T7" fmla="*/ 0 h 60"/>
                <a:gd name="T8" fmla="*/ 1 w 60"/>
                <a:gd name="T9" fmla="*/ 0 h 60"/>
                <a:gd name="T10" fmla="*/ 1 w 60"/>
                <a:gd name="T11" fmla="*/ 0 h 60"/>
                <a:gd name="T12" fmla="*/ 1 w 60"/>
                <a:gd name="T13" fmla="*/ 0 h 60"/>
                <a:gd name="T14" fmla="*/ 1 w 60"/>
                <a:gd name="T15" fmla="*/ 0 h 60"/>
                <a:gd name="T16" fmla="*/ 1 w 60"/>
                <a:gd name="T17" fmla="*/ 0 h 60"/>
                <a:gd name="T18" fmla="*/ 0 w 60"/>
                <a:gd name="T19" fmla="*/ 0 h 60"/>
                <a:gd name="T20" fmla="*/ 0 w 60"/>
                <a:gd name="T21" fmla="*/ 0 h 60"/>
                <a:gd name="T22" fmla="*/ 0 w 60"/>
                <a:gd name="T23" fmla="*/ 0 h 60"/>
                <a:gd name="T24" fmla="*/ 0 w 60"/>
                <a:gd name="T25" fmla="*/ 0 h 60"/>
                <a:gd name="T26" fmla="*/ 1 w 60"/>
                <a:gd name="T27" fmla="*/ 0 h 60"/>
                <a:gd name="T28" fmla="*/ 1 w 60"/>
                <a:gd name="T29" fmla="*/ 0 h 60"/>
                <a:gd name="T30" fmla="*/ 1 w 60"/>
                <a:gd name="T31" fmla="*/ 0 h 60"/>
                <a:gd name="T32" fmla="*/ 1 w 60"/>
                <a:gd name="T33" fmla="*/ 0 h 60"/>
                <a:gd name="T34" fmla="*/ 1 w 60"/>
                <a:gd name="T35" fmla="*/ 0 h 60"/>
                <a:gd name="T36" fmla="*/ 1 w 60"/>
                <a:gd name="T37" fmla="*/ 0 h 60"/>
                <a:gd name="T38" fmla="*/ 1 w 60"/>
                <a:gd name="T39" fmla="*/ 0 h 60"/>
                <a:gd name="T40" fmla="*/ 1 w 60"/>
                <a:gd name="T41" fmla="*/ 0 h 60"/>
                <a:gd name="T42" fmla="*/ 1 w 60"/>
                <a:gd name="T43" fmla="*/ 0 h 60"/>
                <a:gd name="T44" fmla="*/ 1 w 60"/>
                <a:gd name="T45" fmla="*/ 0 h 60"/>
                <a:gd name="T46" fmla="*/ 1 w 60"/>
                <a:gd name="T47" fmla="*/ 0 h 60"/>
                <a:gd name="T48" fmla="*/ 1 w 60"/>
                <a:gd name="T49" fmla="*/ 0 h 60"/>
                <a:gd name="T50" fmla="*/ 1 w 60"/>
                <a:gd name="T51" fmla="*/ 0 h 60"/>
                <a:gd name="T52" fmla="*/ 1 w 60"/>
                <a:gd name="T53" fmla="*/ 0 h 60"/>
                <a:gd name="T54" fmla="*/ 1 w 60"/>
                <a:gd name="T55" fmla="*/ 0 h 60"/>
                <a:gd name="T56" fmla="*/ 1 w 60"/>
                <a:gd name="T57" fmla="*/ 0 h 60"/>
                <a:gd name="T58" fmla="*/ 1 w 60"/>
                <a:gd name="T59" fmla="*/ 0 h 60"/>
                <a:gd name="T60" fmla="*/ 1 w 60"/>
                <a:gd name="T61" fmla="*/ 0 h 60"/>
                <a:gd name="T62" fmla="*/ 1 w 60"/>
                <a:gd name="T63" fmla="*/ 0 h 60"/>
                <a:gd name="T64" fmla="*/ 1 w 60"/>
                <a:gd name="T65" fmla="*/ 0 h 60"/>
                <a:gd name="T66" fmla="*/ 1 w 60"/>
                <a:gd name="T67" fmla="*/ 0 h 60"/>
                <a:gd name="T68" fmla="*/ 1 w 60"/>
                <a:gd name="T69" fmla="*/ 0 h 60"/>
                <a:gd name="T70" fmla="*/ 1 w 60"/>
                <a:gd name="T71" fmla="*/ 0 h 60"/>
                <a:gd name="T72" fmla="*/ 1 w 60"/>
                <a:gd name="T73" fmla="*/ 0 h 60"/>
                <a:gd name="T74" fmla="*/ 1 w 60"/>
                <a:gd name="T75" fmla="*/ 0 h 60"/>
                <a:gd name="T76" fmla="*/ 1 w 60"/>
                <a:gd name="T77" fmla="*/ 0 h 60"/>
                <a:gd name="T78" fmla="*/ 1 w 60"/>
                <a:gd name="T79" fmla="*/ 0 h 60"/>
                <a:gd name="T80" fmla="*/ 1 w 60"/>
                <a:gd name="T81" fmla="*/ 0 h 60"/>
                <a:gd name="T82" fmla="*/ 1 w 60"/>
                <a:gd name="T83" fmla="*/ 0 h 60"/>
                <a:gd name="T84" fmla="*/ 1 w 60"/>
                <a:gd name="T85" fmla="*/ 0 h 60"/>
                <a:gd name="T86" fmla="*/ 1 w 60"/>
                <a:gd name="T87" fmla="*/ 0 h 60"/>
                <a:gd name="T88" fmla="*/ 1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30" y="0"/>
                  </a:lnTo>
                  <a:lnTo>
                    <a:pt x="28" y="0"/>
                  </a:lnTo>
                  <a:lnTo>
                    <a:pt x="27" y="0"/>
                  </a:lnTo>
                  <a:lnTo>
                    <a:pt x="25" y="0"/>
                  </a:lnTo>
                  <a:lnTo>
                    <a:pt x="24" y="0"/>
                  </a:lnTo>
                  <a:lnTo>
                    <a:pt x="22" y="0"/>
                  </a:lnTo>
                  <a:lnTo>
                    <a:pt x="21" y="1"/>
                  </a:lnTo>
                  <a:lnTo>
                    <a:pt x="19" y="1"/>
                  </a:lnTo>
                  <a:lnTo>
                    <a:pt x="18" y="1"/>
                  </a:lnTo>
                  <a:lnTo>
                    <a:pt x="16" y="3"/>
                  </a:lnTo>
                  <a:lnTo>
                    <a:pt x="15" y="4"/>
                  </a:lnTo>
                  <a:lnTo>
                    <a:pt x="13" y="4"/>
                  </a:lnTo>
                  <a:lnTo>
                    <a:pt x="12" y="6"/>
                  </a:lnTo>
                  <a:lnTo>
                    <a:pt x="10" y="6"/>
                  </a:lnTo>
                  <a:lnTo>
                    <a:pt x="10" y="7"/>
                  </a:lnTo>
                  <a:lnTo>
                    <a:pt x="9" y="9"/>
                  </a:lnTo>
                  <a:lnTo>
                    <a:pt x="7" y="9"/>
                  </a:lnTo>
                  <a:lnTo>
                    <a:pt x="7" y="10"/>
                  </a:lnTo>
                  <a:lnTo>
                    <a:pt x="6" y="12"/>
                  </a:lnTo>
                  <a:lnTo>
                    <a:pt x="6" y="13"/>
                  </a:lnTo>
                  <a:lnTo>
                    <a:pt x="4" y="13"/>
                  </a:lnTo>
                  <a:lnTo>
                    <a:pt x="4" y="15"/>
                  </a:lnTo>
                  <a:lnTo>
                    <a:pt x="3" y="16"/>
                  </a:lnTo>
                  <a:lnTo>
                    <a:pt x="3" y="18"/>
                  </a:lnTo>
                  <a:lnTo>
                    <a:pt x="1" y="19"/>
                  </a:lnTo>
                  <a:lnTo>
                    <a:pt x="1" y="21"/>
                  </a:lnTo>
                  <a:lnTo>
                    <a:pt x="1" y="22"/>
                  </a:lnTo>
                  <a:lnTo>
                    <a:pt x="0" y="24"/>
                  </a:lnTo>
                  <a:lnTo>
                    <a:pt x="0" y="25"/>
                  </a:lnTo>
                  <a:lnTo>
                    <a:pt x="0" y="27"/>
                  </a:lnTo>
                  <a:lnTo>
                    <a:pt x="0" y="28"/>
                  </a:lnTo>
                  <a:lnTo>
                    <a:pt x="0" y="30"/>
                  </a:lnTo>
                  <a:lnTo>
                    <a:pt x="0" y="31"/>
                  </a:lnTo>
                  <a:lnTo>
                    <a:pt x="0" y="33"/>
                  </a:lnTo>
                  <a:lnTo>
                    <a:pt x="0" y="34"/>
                  </a:lnTo>
                  <a:lnTo>
                    <a:pt x="0" y="36"/>
                  </a:lnTo>
                  <a:lnTo>
                    <a:pt x="1" y="37"/>
                  </a:lnTo>
                  <a:lnTo>
                    <a:pt x="1" y="39"/>
                  </a:lnTo>
                  <a:lnTo>
                    <a:pt x="1" y="40"/>
                  </a:lnTo>
                  <a:lnTo>
                    <a:pt x="3" y="42"/>
                  </a:lnTo>
                  <a:lnTo>
                    <a:pt x="3" y="43"/>
                  </a:lnTo>
                  <a:lnTo>
                    <a:pt x="4" y="43"/>
                  </a:lnTo>
                  <a:lnTo>
                    <a:pt x="4" y="45"/>
                  </a:lnTo>
                  <a:lnTo>
                    <a:pt x="6" y="46"/>
                  </a:lnTo>
                  <a:lnTo>
                    <a:pt x="6" y="48"/>
                  </a:lnTo>
                  <a:lnTo>
                    <a:pt x="7" y="49"/>
                  </a:lnTo>
                  <a:lnTo>
                    <a:pt x="9" y="51"/>
                  </a:lnTo>
                  <a:lnTo>
                    <a:pt x="10" y="52"/>
                  </a:lnTo>
                  <a:lnTo>
                    <a:pt x="12" y="54"/>
                  </a:lnTo>
                  <a:lnTo>
                    <a:pt x="13" y="54"/>
                  </a:lnTo>
                  <a:lnTo>
                    <a:pt x="15" y="55"/>
                  </a:lnTo>
                  <a:lnTo>
                    <a:pt x="16" y="55"/>
                  </a:lnTo>
                  <a:lnTo>
                    <a:pt x="16" y="57"/>
                  </a:lnTo>
                  <a:lnTo>
                    <a:pt x="18" y="57"/>
                  </a:lnTo>
                  <a:lnTo>
                    <a:pt x="19" y="58"/>
                  </a:lnTo>
                  <a:lnTo>
                    <a:pt x="21" y="58"/>
                  </a:lnTo>
                  <a:lnTo>
                    <a:pt x="22" y="58"/>
                  </a:lnTo>
                  <a:lnTo>
                    <a:pt x="24" y="58"/>
                  </a:lnTo>
                  <a:lnTo>
                    <a:pt x="25" y="60"/>
                  </a:lnTo>
                  <a:lnTo>
                    <a:pt x="27" y="60"/>
                  </a:lnTo>
                  <a:lnTo>
                    <a:pt x="28" y="60"/>
                  </a:lnTo>
                  <a:lnTo>
                    <a:pt x="30" y="60"/>
                  </a:lnTo>
                  <a:lnTo>
                    <a:pt x="31" y="60"/>
                  </a:lnTo>
                  <a:lnTo>
                    <a:pt x="33" y="60"/>
                  </a:lnTo>
                  <a:lnTo>
                    <a:pt x="34" y="60"/>
                  </a:lnTo>
                  <a:lnTo>
                    <a:pt x="36" y="58"/>
                  </a:lnTo>
                  <a:lnTo>
                    <a:pt x="37" y="58"/>
                  </a:lnTo>
                  <a:lnTo>
                    <a:pt x="39" y="58"/>
                  </a:lnTo>
                  <a:lnTo>
                    <a:pt x="40" y="58"/>
                  </a:lnTo>
                  <a:lnTo>
                    <a:pt x="42" y="57"/>
                  </a:lnTo>
                  <a:lnTo>
                    <a:pt x="43" y="57"/>
                  </a:lnTo>
                  <a:lnTo>
                    <a:pt x="45" y="55"/>
                  </a:lnTo>
                  <a:lnTo>
                    <a:pt x="46" y="54"/>
                  </a:lnTo>
                  <a:lnTo>
                    <a:pt x="48" y="54"/>
                  </a:lnTo>
                  <a:lnTo>
                    <a:pt x="49" y="52"/>
                  </a:lnTo>
                  <a:lnTo>
                    <a:pt x="51" y="52"/>
                  </a:lnTo>
                  <a:lnTo>
                    <a:pt x="51" y="51"/>
                  </a:lnTo>
                  <a:lnTo>
                    <a:pt x="53" y="49"/>
                  </a:lnTo>
                  <a:lnTo>
                    <a:pt x="54" y="49"/>
                  </a:lnTo>
                  <a:lnTo>
                    <a:pt x="54" y="48"/>
                  </a:lnTo>
                  <a:lnTo>
                    <a:pt x="56" y="46"/>
                  </a:lnTo>
                  <a:lnTo>
                    <a:pt x="56" y="45"/>
                  </a:lnTo>
                  <a:lnTo>
                    <a:pt x="57" y="43"/>
                  </a:lnTo>
                  <a:lnTo>
                    <a:pt x="59" y="42"/>
                  </a:lnTo>
                  <a:lnTo>
                    <a:pt x="59" y="40"/>
                  </a:lnTo>
                  <a:lnTo>
                    <a:pt x="59" y="39"/>
                  </a:lnTo>
                  <a:lnTo>
                    <a:pt x="59" y="37"/>
                  </a:lnTo>
                  <a:lnTo>
                    <a:pt x="60" y="36"/>
                  </a:lnTo>
                  <a:lnTo>
                    <a:pt x="60" y="34"/>
                  </a:lnTo>
                  <a:lnTo>
                    <a:pt x="60" y="33"/>
                  </a:lnTo>
                  <a:lnTo>
                    <a:pt x="60" y="31"/>
                  </a:lnTo>
                  <a:lnTo>
                    <a:pt x="60" y="30"/>
                  </a:lnTo>
                  <a:lnTo>
                    <a:pt x="60" y="28"/>
                  </a:lnTo>
                  <a:lnTo>
                    <a:pt x="60" y="27"/>
                  </a:lnTo>
                  <a:lnTo>
                    <a:pt x="60" y="25"/>
                  </a:lnTo>
                  <a:lnTo>
                    <a:pt x="60" y="24"/>
                  </a:lnTo>
                  <a:lnTo>
                    <a:pt x="59" y="22"/>
                  </a:lnTo>
                  <a:lnTo>
                    <a:pt x="59" y="21"/>
                  </a:lnTo>
                  <a:lnTo>
                    <a:pt x="59" y="19"/>
                  </a:lnTo>
                  <a:lnTo>
                    <a:pt x="59" y="18"/>
                  </a:lnTo>
                  <a:lnTo>
                    <a:pt x="57" y="16"/>
                  </a:lnTo>
                  <a:lnTo>
                    <a:pt x="57" y="15"/>
                  </a:lnTo>
                  <a:lnTo>
                    <a:pt x="56" y="13"/>
                  </a:lnTo>
                  <a:lnTo>
                    <a:pt x="54" y="12"/>
                  </a:lnTo>
                  <a:lnTo>
                    <a:pt x="54" y="10"/>
                  </a:lnTo>
                  <a:lnTo>
                    <a:pt x="53" y="9"/>
                  </a:lnTo>
                  <a:lnTo>
                    <a:pt x="51" y="9"/>
                  </a:lnTo>
                  <a:lnTo>
                    <a:pt x="51" y="7"/>
                  </a:lnTo>
                  <a:lnTo>
                    <a:pt x="49" y="6"/>
                  </a:lnTo>
                  <a:lnTo>
                    <a:pt x="48" y="6"/>
                  </a:lnTo>
                  <a:lnTo>
                    <a:pt x="46" y="4"/>
                  </a:lnTo>
                  <a:lnTo>
                    <a:pt x="45" y="4"/>
                  </a:lnTo>
                  <a:lnTo>
                    <a:pt x="45" y="3"/>
                  </a:lnTo>
                  <a:lnTo>
                    <a:pt x="43" y="3"/>
                  </a:lnTo>
                  <a:lnTo>
                    <a:pt x="42" y="1"/>
                  </a:lnTo>
                  <a:lnTo>
                    <a:pt x="40" y="1"/>
                  </a:lnTo>
                  <a:lnTo>
                    <a:pt x="39" y="1"/>
                  </a:lnTo>
                  <a:lnTo>
                    <a:pt x="37" y="0"/>
                  </a:lnTo>
                  <a:lnTo>
                    <a:pt x="36" y="0"/>
                  </a:lnTo>
                  <a:lnTo>
                    <a:pt x="34" y="0"/>
                  </a:lnTo>
                  <a:lnTo>
                    <a:pt x="33" y="0"/>
                  </a:lnTo>
                  <a:lnTo>
                    <a:pt x="31" y="0"/>
                  </a:lnTo>
                  <a:lnTo>
                    <a:pt x="30" y="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36" name="Freeform 10"/>
            <p:cNvSpPr>
              <a:spLocks/>
            </p:cNvSpPr>
            <p:nvPr/>
          </p:nvSpPr>
          <p:spPr bwMode="auto">
            <a:xfrm>
              <a:off x="4338" y="3175"/>
              <a:ext cx="22" cy="20"/>
            </a:xfrm>
            <a:custGeom>
              <a:avLst/>
              <a:gdLst>
                <a:gd name="T0" fmla="*/ 1 w 44"/>
                <a:gd name="T1" fmla="*/ 0 h 45"/>
                <a:gd name="T2" fmla="*/ 1 w 44"/>
                <a:gd name="T3" fmla="*/ 0 h 45"/>
                <a:gd name="T4" fmla="*/ 1 w 44"/>
                <a:gd name="T5" fmla="*/ 0 h 45"/>
                <a:gd name="T6" fmla="*/ 1 w 44"/>
                <a:gd name="T7" fmla="*/ 0 h 45"/>
                <a:gd name="T8" fmla="*/ 1 w 44"/>
                <a:gd name="T9" fmla="*/ 0 h 45"/>
                <a:gd name="T10" fmla="*/ 1 w 44"/>
                <a:gd name="T11" fmla="*/ 0 h 45"/>
                <a:gd name="T12" fmla="*/ 1 w 44"/>
                <a:gd name="T13" fmla="*/ 0 h 45"/>
                <a:gd name="T14" fmla="*/ 1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1 w 44"/>
                <a:gd name="T27" fmla="*/ 0 h 45"/>
                <a:gd name="T28" fmla="*/ 1 w 44"/>
                <a:gd name="T29" fmla="*/ 0 h 45"/>
                <a:gd name="T30" fmla="*/ 1 w 44"/>
                <a:gd name="T31" fmla="*/ 0 h 45"/>
                <a:gd name="T32" fmla="*/ 1 w 44"/>
                <a:gd name="T33" fmla="*/ 0 h 45"/>
                <a:gd name="T34" fmla="*/ 1 w 44"/>
                <a:gd name="T35" fmla="*/ 0 h 45"/>
                <a:gd name="T36" fmla="*/ 1 w 44"/>
                <a:gd name="T37" fmla="*/ 0 h 45"/>
                <a:gd name="T38" fmla="*/ 1 w 44"/>
                <a:gd name="T39" fmla="*/ 0 h 45"/>
                <a:gd name="T40" fmla="*/ 1 w 44"/>
                <a:gd name="T41" fmla="*/ 0 h 45"/>
                <a:gd name="T42" fmla="*/ 1 w 44"/>
                <a:gd name="T43" fmla="*/ 0 h 45"/>
                <a:gd name="T44" fmla="*/ 1 w 44"/>
                <a:gd name="T45" fmla="*/ 0 h 45"/>
                <a:gd name="T46" fmla="*/ 1 w 44"/>
                <a:gd name="T47" fmla="*/ 0 h 45"/>
                <a:gd name="T48" fmla="*/ 1 w 44"/>
                <a:gd name="T49" fmla="*/ 0 h 45"/>
                <a:gd name="T50" fmla="*/ 1 w 44"/>
                <a:gd name="T51" fmla="*/ 0 h 45"/>
                <a:gd name="T52" fmla="*/ 1 w 44"/>
                <a:gd name="T53" fmla="*/ 0 h 45"/>
                <a:gd name="T54" fmla="*/ 1 w 44"/>
                <a:gd name="T55" fmla="*/ 0 h 45"/>
                <a:gd name="T56" fmla="*/ 1 w 44"/>
                <a:gd name="T57" fmla="*/ 0 h 45"/>
                <a:gd name="T58" fmla="*/ 1 w 44"/>
                <a:gd name="T59" fmla="*/ 0 h 45"/>
                <a:gd name="T60" fmla="*/ 1 w 44"/>
                <a:gd name="T61" fmla="*/ 0 h 45"/>
                <a:gd name="T62" fmla="*/ 1 w 44"/>
                <a:gd name="T63" fmla="*/ 0 h 45"/>
                <a:gd name="T64" fmla="*/ 1 w 44"/>
                <a:gd name="T65" fmla="*/ 0 h 45"/>
                <a:gd name="T66" fmla="*/ 1 w 44"/>
                <a:gd name="T67" fmla="*/ 0 h 45"/>
                <a:gd name="T68" fmla="*/ 1 w 44"/>
                <a:gd name="T69" fmla="*/ 0 h 45"/>
                <a:gd name="T70" fmla="*/ 1 w 44"/>
                <a:gd name="T71" fmla="*/ 0 h 45"/>
                <a:gd name="T72" fmla="*/ 1 w 44"/>
                <a:gd name="T73" fmla="*/ 0 h 45"/>
                <a:gd name="T74" fmla="*/ 1 w 44"/>
                <a:gd name="T75" fmla="*/ 0 h 45"/>
                <a:gd name="T76" fmla="*/ 1 w 44"/>
                <a:gd name="T77" fmla="*/ 0 h 45"/>
                <a:gd name="T78" fmla="*/ 1 w 44"/>
                <a:gd name="T79" fmla="*/ 0 h 45"/>
                <a:gd name="T80" fmla="*/ 1 w 44"/>
                <a:gd name="T81" fmla="*/ 0 h 45"/>
                <a:gd name="T82" fmla="*/ 1 w 44"/>
                <a:gd name="T83" fmla="*/ 0 h 45"/>
                <a:gd name="T84" fmla="*/ 1 w 44"/>
                <a:gd name="T85" fmla="*/ 0 h 45"/>
                <a:gd name="T86" fmla="*/ 1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21" y="0"/>
                  </a:moveTo>
                  <a:lnTo>
                    <a:pt x="21" y="0"/>
                  </a:lnTo>
                  <a:lnTo>
                    <a:pt x="20" y="1"/>
                  </a:lnTo>
                  <a:lnTo>
                    <a:pt x="18" y="1"/>
                  </a:lnTo>
                  <a:lnTo>
                    <a:pt x="17" y="1"/>
                  </a:lnTo>
                  <a:lnTo>
                    <a:pt x="15" y="1"/>
                  </a:lnTo>
                  <a:lnTo>
                    <a:pt x="14" y="1"/>
                  </a:lnTo>
                  <a:lnTo>
                    <a:pt x="14" y="3"/>
                  </a:lnTo>
                  <a:lnTo>
                    <a:pt x="12" y="3"/>
                  </a:lnTo>
                  <a:lnTo>
                    <a:pt x="11" y="3"/>
                  </a:lnTo>
                  <a:lnTo>
                    <a:pt x="11" y="4"/>
                  </a:lnTo>
                  <a:lnTo>
                    <a:pt x="9" y="4"/>
                  </a:lnTo>
                  <a:lnTo>
                    <a:pt x="8" y="6"/>
                  </a:lnTo>
                  <a:lnTo>
                    <a:pt x="6" y="7"/>
                  </a:lnTo>
                  <a:lnTo>
                    <a:pt x="5" y="9"/>
                  </a:lnTo>
                  <a:lnTo>
                    <a:pt x="3" y="10"/>
                  </a:lnTo>
                  <a:lnTo>
                    <a:pt x="3" y="12"/>
                  </a:lnTo>
                  <a:lnTo>
                    <a:pt x="2" y="12"/>
                  </a:lnTo>
                  <a:lnTo>
                    <a:pt x="2" y="13"/>
                  </a:lnTo>
                  <a:lnTo>
                    <a:pt x="2" y="15"/>
                  </a:lnTo>
                  <a:lnTo>
                    <a:pt x="0" y="16"/>
                  </a:lnTo>
                  <a:lnTo>
                    <a:pt x="0" y="18"/>
                  </a:lnTo>
                  <a:lnTo>
                    <a:pt x="0" y="19"/>
                  </a:lnTo>
                  <a:lnTo>
                    <a:pt x="0" y="21"/>
                  </a:lnTo>
                  <a:lnTo>
                    <a:pt x="0" y="22"/>
                  </a:lnTo>
                  <a:lnTo>
                    <a:pt x="0" y="24"/>
                  </a:lnTo>
                  <a:lnTo>
                    <a:pt x="0" y="25"/>
                  </a:lnTo>
                  <a:lnTo>
                    <a:pt x="0" y="27"/>
                  </a:lnTo>
                  <a:lnTo>
                    <a:pt x="0" y="28"/>
                  </a:lnTo>
                  <a:lnTo>
                    <a:pt x="0" y="30"/>
                  </a:lnTo>
                  <a:lnTo>
                    <a:pt x="2" y="30"/>
                  </a:lnTo>
                  <a:lnTo>
                    <a:pt x="2" y="31"/>
                  </a:lnTo>
                  <a:lnTo>
                    <a:pt x="2" y="33"/>
                  </a:lnTo>
                  <a:lnTo>
                    <a:pt x="3" y="34"/>
                  </a:lnTo>
                  <a:lnTo>
                    <a:pt x="3" y="36"/>
                  </a:lnTo>
                  <a:lnTo>
                    <a:pt x="5" y="36"/>
                  </a:lnTo>
                  <a:lnTo>
                    <a:pt x="5" y="37"/>
                  </a:lnTo>
                  <a:lnTo>
                    <a:pt x="6" y="37"/>
                  </a:lnTo>
                  <a:lnTo>
                    <a:pt x="6" y="39"/>
                  </a:lnTo>
                  <a:lnTo>
                    <a:pt x="8" y="39"/>
                  </a:lnTo>
                  <a:lnTo>
                    <a:pt x="8" y="40"/>
                  </a:lnTo>
                  <a:lnTo>
                    <a:pt x="9" y="40"/>
                  </a:lnTo>
                  <a:lnTo>
                    <a:pt x="9" y="42"/>
                  </a:lnTo>
                  <a:lnTo>
                    <a:pt x="11" y="42"/>
                  </a:lnTo>
                  <a:lnTo>
                    <a:pt x="12" y="43"/>
                  </a:lnTo>
                  <a:lnTo>
                    <a:pt x="14" y="43"/>
                  </a:lnTo>
                  <a:lnTo>
                    <a:pt x="15" y="43"/>
                  </a:lnTo>
                  <a:lnTo>
                    <a:pt x="17" y="45"/>
                  </a:lnTo>
                  <a:lnTo>
                    <a:pt x="18" y="45"/>
                  </a:lnTo>
                  <a:lnTo>
                    <a:pt x="20" y="45"/>
                  </a:lnTo>
                  <a:lnTo>
                    <a:pt x="21" y="45"/>
                  </a:lnTo>
                  <a:lnTo>
                    <a:pt x="23" y="45"/>
                  </a:lnTo>
                  <a:lnTo>
                    <a:pt x="24" y="45"/>
                  </a:lnTo>
                  <a:lnTo>
                    <a:pt x="26" y="45"/>
                  </a:lnTo>
                  <a:lnTo>
                    <a:pt x="27" y="45"/>
                  </a:lnTo>
                  <a:lnTo>
                    <a:pt x="29" y="43"/>
                  </a:lnTo>
                  <a:lnTo>
                    <a:pt x="30" y="43"/>
                  </a:lnTo>
                  <a:lnTo>
                    <a:pt x="32" y="43"/>
                  </a:lnTo>
                  <a:lnTo>
                    <a:pt x="34" y="42"/>
                  </a:lnTo>
                  <a:lnTo>
                    <a:pt x="35" y="42"/>
                  </a:lnTo>
                  <a:lnTo>
                    <a:pt x="35" y="40"/>
                  </a:lnTo>
                  <a:lnTo>
                    <a:pt x="37" y="40"/>
                  </a:lnTo>
                  <a:lnTo>
                    <a:pt x="37" y="39"/>
                  </a:lnTo>
                  <a:lnTo>
                    <a:pt x="38" y="39"/>
                  </a:lnTo>
                  <a:lnTo>
                    <a:pt x="38" y="37"/>
                  </a:lnTo>
                  <a:lnTo>
                    <a:pt x="40" y="37"/>
                  </a:lnTo>
                  <a:lnTo>
                    <a:pt x="40" y="36"/>
                  </a:lnTo>
                  <a:lnTo>
                    <a:pt x="41" y="36"/>
                  </a:lnTo>
                  <a:lnTo>
                    <a:pt x="41" y="34"/>
                  </a:lnTo>
                  <a:lnTo>
                    <a:pt x="43" y="33"/>
                  </a:lnTo>
                  <a:lnTo>
                    <a:pt x="43" y="31"/>
                  </a:lnTo>
                  <a:lnTo>
                    <a:pt x="43" y="30"/>
                  </a:lnTo>
                  <a:lnTo>
                    <a:pt x="44" y="30"/>
                  </a:lnTo>
                  <a:lnTo>
                    <a:pt x="44" y="28"/>
                  </a:lnTo>
                  <a:lnTo>
                    <a:pt x="44" y="27"/>
                  </a:lnTo>
                  <a:lnTo>
                    <a:pt x="44" y="25"/>
                  </a:lnTo>
                  <a:lnTo>
                    <a:pt x="44" y="24"/>
                  </a:lnTo>
                  <a:lnTo>
                    <a:pt x="44" y="22"/>
                  </a:lnTo>
                  <a:lnTo>
                    <a:pt x="44" y="21"/>
                  </a:lnTo>
                  <a:lnTo>
                    <a:pt x="44" y="19"/>
                  </a:lnTo>
                  <a:lnTo>
                    <a:pt x="44" y="18"/>
                  </a:lnTo>
                  <a:lnTo>
                    <a:pt x="44" y="16"/>
                  </a:lnTo>
                  <a:lnTo>
                    <a:pt x="43" y="15"/>
                  </a:lnTo>
                  <a:lnTo>
                    <a:pt x="43" y="13"/>
                  </a:lnTo>
                  <a:lnTo>
                    <a:pt x="43" y="12"/>
                  </a:lnTo>
                  <a:lnTo>
                    <a:pt x="41" y="12"/>
                  </a:lnTo>
                  <a:lnTo>
                    <a:pt x="41" y="10"/>
                  </a:lnTo>
                  <a:lnTo>
                    <a:pt x="40" y="9"/>
                  </a:lnTo>
                  <a:lnTo>
                    <a:pt x="38" y="7"/>
                  </a:lnTo>
                  <a:lnTo>
                    <a:pt x="37" y="6"/>
                  </a:lnTo>
                  <a:lnTo>
                    <a:pt x="35" y="4"/>
                  </a:lnTo>
                  <a:lnTo>
                    <a:pt x="34" y="4"/>
                  </a:lnTo>
                  <a:lnTo>
                    <a:pt x="34" y="3"/>
                  </a:lnTo>
                  <a:lnTo>
                    <a:pt x="32" y="3"/>
                  </a:lnTo>
                  <a:lnTo>
                    <a:pt x="30" y="3"/>
                  </a:lnTo>
                  <a:lnTo>
                    <a:pt x="30" y="1"/>
                  </a:lnTo>
                  <a:lnTo>
                    <a:pt x="29" y="1"/>
                  </a:lnTo>
                  <a:lnTo>
                    <a:pt x="27" y="1"/>
                  </a:lnTo>
                  <a:lnTo>
                    <a:pt x="26" y="1"/>
                  </a:lnTo>
                  <a:lnTo>
                    <a:pt x="24" y="1"/>
                  </a:lnTo>
                  <a:lnTo>
                    <a:pt x="23" y="0"/>
                  </a:lnTo>
                  <a:lnTo>
                    <a:pt x="2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37" name="Freeform 11"/>
            <p:cNvSpPr>
              <a:spLocks/>
            </p:cNvSpPr>
            <p:nvPr/>
          </p:nvSpPr>
          <p:spPr bwMode="auto">
            <a:xfrm>
              <a:off x="4328" y="3274"/>
              <a:ext cx="30" cy="27"/>
            </a:xfrm>
            <a:custGeom>
              <a:avLst/>
              <a:gdLst>
                <a:gd name="T0" fmla="*/ 1 w 60"/>
                <a:gd name="T1" fmla="*/ 0 h 61"/>
                <a:gd name="T2" fmla="*/ 1 w 60"/>
                <a:gd name="T3" fmla="*/ 0 h 61"/>
                <a:gd name="T4" fmla="*/ 1 w 60"/>
                <a:gd name="T5" fmla="*/ 0 h 61"/>
                <a:gd name="T6" fmla="*/ 1 w 60"/>
                <a:gd name="T7" fmla="*/ 0 h 61"/>
                <a:gd name="T8" fmla="*/ 1 w 60"/>
                <a:gd name="T9" fmla="*/ 0 h 61"/>
                <a:gd name="T10" fmla="*/ 1 w 60"/>
                <a:gd name="T11" fmla="*/ 0 h 61"/>
                <a:gd name="T12" fmla="*/ 1 w 60"/>
                <a:gd name="T13" fmla="*/ 0 h 61"/>
                <a:gd name="T14" fmla="*/ 1 w 60"/>
                <a:gd name="T15" fmla="*/ 0 h 61"/>
                <a:gd name="T16" fmla="*/ 1 w 60"/>
                <a:gd name="T17" fmla="*/ 0 h 61"/>
                <a:gd name="T18" fmla="*/ 0 w 60"/>
                <a:gd name="T19" fmla="*/ 0 h 61"/>
                <a:gd name="T20" fmla="*/ 0 w 60"/>
                <a:gd name="T21" fmla="*/ 0 h 61"/>
                <a:gd name="T22" fmla="*/ 0 w 60"/>
                <a:gd name="T23" fmla="*/ 0 h 61"/>
                <a:gd name="T24" fmla="*/ 0 w 60"/>
                <a:gd name="T25" fmla="*/ 0 h 61"/>
                <a:gd name="T26" fmla="*/ 1 w 60"/>
                <a:gd name="T27" fmla="*/ 0 h 61"/>
                <a:gd name="T28" fmla="*/ 1 w 60"/>
                <a:gd name="T29" fmla="*/ 0 h 61"/>
                <a:gd name="T30" fmla="*/ 1 w 60"/>
                <a:gd name="T31" fmla="*/ 0 h 61"/>
                <a:gd name="T32" fmla="*/ 1 w 60"/>
                <a:gd name="T33" fmla="*/ 0 h 61"/>
                <a:gd name="T34" fmla="*/ 1 w 60"/>
                <a:gd name="T35" fmla="*/ 0 h 61"/>
                <a:gd name="T36" fmla="*/ 1 w 60"/>
                <a:gd name="T37" fmla="*/ 0 h 61"/>
                <a:gd name="T38" fmla="*/ 1 w 60"/>
                <a:gd name="T39" fmla="*/ 0 h 61"/>
                <a:gd name="T40" fmla="*/ 1 w 60"/>
                <a:gd name="T41" fmla="*/ 0 h 61"/>
                <a:gd name="T42" fmla="*/ 1 w 60"/>
                <a:gd name="T43" fmla="*/ 0 h 61"/>
                <a:gd name="T44" fmla="*/ 1 w 60"/>
                <a:gd name="T45" fmla="*/ 0 h 61"/>
                <a:gd name="T46" fmla="*/ 1 w 60"/>
                <a:gd name="T47" fmla="*/ 0 h 61"/>
                <a:gd name="T48" fmla="*/ 1 w 60"/>
                <a:gd name="T49" fmla="*/ 0 h 61"/>
                <a:gd name="T50" fmla="*/ 1 w 60"/>
                <a:gd name="T51" fmla="*/ 0 h 61"/>
                <a:gd name="T52" fmla="*/ 1 w 60"/>
                <a:gd name="T53" fmla="*/ 0 h 61"/>
                <a:gd name="T54" fmla="*/ 1 w 60"/>
                <a:gd name="T55" fmla="*/ 0 h 61"/>
                <a:gd name="T56" fmla="*/ 1 w 60"/>
                <a:gd name="T57" fmla="*/ 0 h 61"/>
                <a:gd name="T58" fmla="*/ 1 w 60"/>
                <a:gd name="T59" fmla="*/ 0 h 61"/>
                <a:gd name="T60" fmla="*/ 1 w 60"/>
                <a:gd name="T61" fmla="*/ 0 h 61"/>
                <a:gd name="T62" fmla="*/ 1 w 60"/>
                <a:gd name="T63" fmla="*/ 0 h 61"/>
                <a:gd name="T64" fmla="*/ 1 w 60"/>
                <a:gd name="T65" fmla="*/ 0 h 61"/>
                <a:gd name="T66" fmla="*/ 1 w 60"/>
                <a:gd name="T67" fmla="*/ 0 h 61"/>
                <a:gd name="T68" fmla="*/ 1 w 60"/>
                <a:gd name="T69" fmla="*/ 0 h 61"/>
                <a:gd name="T70" fmla="*/ 1 w 60"/>
                <a:gd name="T71" fmla="*/ 0 h 61"/>
                <a:gd name="T72" fmla="*/ 1 w 60"/>
                <a:gd name="T73" fmla="*/ 0 h 61"/>
                <a:gd name="T74" fmla="*/ 1 w 60"/>
                <a:gd name="T75" fmla="*/ 0 h 61"/>
                <a:gd name="T76" fmla="*/ 1 w 60"/>
                <a:gd name="T77" fmla="*/ 0 h 61"/>
                <a:gd name="T78" fmla="*/ 1 w 60"/>
                <a:gd name="T79" fmla="*/ 0 h 61"/>
                <a:gd name="T80" fmla="*/ 1 w 60"/>
                <a:gd name="T81" fmla="*/ 0 h 61"/>
                <a:gd name="T82" fmla="*/ 1 w 60"/>
                <a:gd name="T83" fmla="*/ 0 h 61"/>
                <a:gd name="T84" fmla="*/ 1 w 60"/>
                <a:gd name="T85" fmla="*/ 0 h 61"/>
                <a:gd name="T86" fmla="*/ 1 w 60"/>
                <a:gd name="T87" fmla="*/ 0 h 61"/>
                <a:gd name="T88" fmla="*/ 1 w 60"/>
                <a:gd name="T89" fmla="*/ 0 h 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1"/>
                <a:gd name="T137" fmla="*/ 60 w 60"/>
                <a:gd name="T138" fmla="*/ 61 h 6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1">
                  <a:moveTo>
                    <a:pt x="30" y="31"/>
                  </a:moveTo>
                  <a:lnTo>
                    <a:pt x="30" y="0"/>
                  </a:lnTo>
                  <a:lnTo>
                    <a:pt x="28" y="0"/>
                  </a:lnTo>
                  <a:lnTo>
                    <a:pt x="27" y="0"/>
                  </a:lnTo>
                  <a:lnTo>
                    <a:pt x="25" y="0"/>
                  </a:lnTo>
                  <a:lnTo>
                    <a:pt x="24" y="0"/>
                  </a:lnTo>
                  <a:lnTo>
                    <a:pt x="22" y="0"/>
                  </a:lnTo>
                  <a:lnTo>
                    <a:pt x="21" y="2"/>
                  </a:lnTo>
                  <a:lnTo>
                    <a:pt x="19" y="2"/>
                  </a:lnTo>
                  <a:lnTo>
                    <a:pt x="18" y="2"/>
                  </a:lnTo>
                  <a:lnTo>
                    <a:pt x="16" y="3"/>
                  </a:lnTo>
                  <a:lnTo>
                    <a:pt x="15" y="5"/>
                  </a:lnTo>
                  <a:lnTo>
                    <a:pt x="13" y="5"/>
                  </a:lnTo>
                  <a:lnTo>
                    <a:pt x="12" y="6"/>
                  </a:lnTo>
                  <a:lnTo>
                    <a:pt x="10" y="6"/>
                  </a:lnTo>
                  <a:lnTo>
                    <a:pt x="10" y="8"/>
                  </a:lnTo>
                  <a:lnTo>
                    <a:pt x="9" y="9"/>
                  </a:lnTo>
                  <a:lnTo>
                    <a:pt x="7" y="9"/>
                  </a:lnTo>
                  <a:lnTo>
                    <a:pt x="7" y="11"/>
                  </a:lnTo>
                  <a:lnTo>
                    <a:pt x="6" y="12"/>
                  </a:lnTo>
                  <a:lnTo>
                    <a:pt x="6" y="14"/>
                  </a:lnTo>
                  <a:lnTo>
                    <a:pt x="4" y="14"/>
                  </a:lnTo>
                  <a:lnTo>
                    <a:pt x="4" y="15"/>
                  </a:lnTo>
                  <a:lnTo>
                    <a:pt x="3" y="17"/>
                  </a:lnTo>
                  <a:lnTo>
                    <a:pt x="3" y="18"/>
                  </a:lnTo>
                  <a:lnTo>
                    <a:pt x="1" y="20"/>
                  </a:lnTo>
                  <a:lnTo>
                    <a:pt x="1" y="22"/>
                  </a:lnTo>
                  <a:lnTo>
                    <a:pt x="1" y="23"/>
                  </a:lnTo>
                  <a:lnTo>
                    <a:pt x="0" y="25"/>
                  </a:lnTo>
                  <a:lnTo>
                    <a:pt x="0" y="26"/>
                  </a:lnTo>
                  <a:lnTo>
                    <a:pt x="0" y="28"/>
                  </a:lnTo>
                  <a:lnTo>
                    <a:pt x="0" y="29"/>
                  </a:lnTo>
                  <a:lnTo>
                    <a:pt x="0" y="31"/>
                  </a:lnTo>
                  <a:lnTo>
                    <a:pt x="0" y="32"/>
                  </a:lnTo>
                  <a:lnTo>
                    <a:pt x="0" y="34"/>
                  </a:lnTo>
                  <a:lnTo>
                    <a:pt x="0" y="35"/>
                  </a:lnTo>
                  <a:lnTo>
                    <a:pt x="0" y="37"/>
                  </a:lnTo>
                  <a:lnTo>
                    <a:pt x="1" y="38"/>
                  </a:lnTo>
                  <a:lnTo>
                    <a:pt x="1" y="40"/>
                  </a:lnTo>
                  <a:lnTo>
                    <a:pt x="1" y="41"/>
                  </a:lnTo>
                  <a:lnTo>
                    <a:pt x="3" y="43"/>
                  </a:lnTo>
                  <a:lnTo>
                    <a:pt x="3" y="44"/>
                  </a:lnTo>
                  <a:lnTo>
                    <a:pt x="4" y="44"/>
                  </a:lnTo>
                  <a:lnTo>
                    <a:pt x="4" y="46"/>
                  </a:lnTo>
                  <a:lnTo>
                    <a:pt x="6" y="47"/>
                  </a:lnTo>
                  <a:lnTo>
                    <a:pt x="6" y="49"/>
                  </a:lnTo>
                  <a:lnTo>
                    <a:pt x="7" y="50"/>
                  </a:lnTo>
                  <a:lnTo>
                    <a:pt x="9" y="52"/>
                  </a:lnTo>
                  <a:lnTo>
                    <a:pt x="10" y="53"/>
                  </a:lnTo>
                  <a:lnTo>
                    <a:pt x="12" y="55"/>
                  </a:lnTo>
                  <a:lnTo>
                    <a:pt x="13" y="55"/>
                  </a:lnTo>
                  <a:lnTo>
                    <a:pt x="15" y="56"/>
                  </a:lnTo>
                  <a:lnTo>
                    <a:pt x="16" y="56"/>
                  </a:lnTo>
                  <a:lnTo>
                    <a:pt x="16" y="58"/>
                  </a:lnTo>
                  <a:lnTo>
                    <a:pt x="18" y="58"/>
                  </a:lnTo>
                  <a:lnTo>
                    <a:pt x="19" y="59"/>
                  </a:lnTo>
                  <a:lnTo>
                    <a:pt x="21" y="59"/>
                  </a:lnTo>
                  <a:lnTo>
                    <a:pt x="22" y="59"/>
                  </a:lnTo>
                  <a:lnTo>
                    <a:pt x="24" y="59"/>
                  </a:lnTo>
                  <a:lnTo>
                    <a:pt x="25" y="61"/>
                  </a:lnTo>
                  <a:lnTo>
                    <a:pt x="27" y="61"/>
                  </a:lnTo>
                  <a:lnTo>
                    <a:pt x="28" y="61"/>
                  </a:lnTo>
                  <a:lnTo>
                    <a:pt x="30" y="61"/>
                  </a:lnTo>
                  <a:lnTo>
                    <a:pt x="31" y="61"/>
                  </a:lnTo>
                  <a:lnTo>
                    <a:pt x="33" y="61"/>
                  </a:lnTo>
                  <a:lnTo>
                    <a:pt x="34" y="61"/>
                  </a:lnTo>
                  <a:lnTo>
                    <a:pt x="36" y="59"/>
                  </a:lnTo>
                  <a:lnTo>
                    <a:pt x="37" y="59"/>
                  </a:lnTo>
                  <a:lnTo>
                    <a:pt x="39" y="59"/>
                  </a:lnTo>
                  <a:lnTo>
                    <a:pt x="40" y="59"/>
                  </a:lnTo>
                  <a:lnTo>
                    <a:pt x="42" y="58"/>
                  </a:lnTo>
                  <a:lnTo>
                    <a:pt x="43" y="58"/>
                  </a:lnTo>
                  <a:lnTo>
                    <a:pt x="45" y="56"/>
                  </a:lnTo>
                  <a:lnTo>
                    <a:pt x="46" y="55"/>
                  </a:lnTo>
                  <a:lnTo>
                    <a:pt x="48" y="55"/>
                  </a:lnTo>
                  <a:lnTo>
                    <a:pt x="49" y="53"/>
                  </a:lnTo>
                  <a:lnTo>
                    <a:pt x="51" y="53"/>
                  </a:lnTo>
                  <a:lnTo>
                    <a:pt x="51" y="52"/>
                  </a:lnTo>
                  <a:lnTo>
                    <a:pt x="53" y="50"/>
                  </a:lnTo>
                  <a:lnTo>
                    <a:pt x="54" y="50"/>
                  </a:lnTo>
                  <a:lnTo>
                    <a:pt x="54" y="49"/>
                  </a:lnTo>
                  <a:lnTo>
                    <a:pt x="56" y="47"/>
                  </a:lnTo>
                  <a:lnTo>
                    <a:pt x="56" y="46"/>
                  </a:lnTo>
                  <a:lnTo>
                    <a:pt x="57" y="44"/>
                  </a:lnTo>
                  <a:lnTo>
                    <a:pt x="59" y="43"/>
                  </a:lnTo>
                  <a:lnTo>
                    <a:pt x="59" y="41"/>
                  </a:lnTo>
                  <a:lnTo>
                    <a:pt x="59" y="40"/>
                  </a:lnTo>
                  <a:lnTo>
                    <a:pt x="59" y="38"/>
                  </a:lnTo>
                  <a:lnTo>
                    <a:pt x="60" y="37"/>
                  </a:lnTo>
                  <a:lnTo>
                    <a:pt x="60" y="35"/>
                  </a:lnTo>
                  <a:lnTo>
                    <a:pt x="60" y="34"/>
                  </a:lnTo>
                  <a:lnTo>
                    <a:pt x="60" y="32"/>
                  </a:lnTo>
                  <a:lnTo>
                    <a:pt x="60" y="31"/>
                  </a:lnTo>
                  <a:lnTo>
                    <a:pt x="60" y="29"/>
                  </a:lnTo>
                  <a:lnTo>
                    <a:pt x="60" y="28"/>
                  </a:lnTo>
                  <a:lnTo>
                    <a:pt x="60" y="26"/>
                  </a:lnTo>
                  <a:lnTo>
                    <a:pt x="60" y="25"/>
                  </a:lnTo>
                  <a:lnTo>
                    <a:pt x="59" y="23"/>
                  </a:lnTo>
                  <a:lnTo>
                    <a:pt x="59" y="22"/>
                  </a:lnTo>
                  <a:lnTo>
                    <a:pt x="59" y="20"/>
                  </a:lnTo>
                  <a:lnTo>
                    <a:pt x="59" y="18"/>
                  </a:lnTo>
                  <a:lnTo>
                    <a:pt x="57" y="17"/>
                  </a:lnTo>
                  <a:lnTo>
                    <a:pt x="57" y="15"/>
                  </a:lnTo>
                  <a:lnTo>
                    <a:pt x="56" y="14"/>
                  </a:lnTo>
                  <a:lnTo>
                    <a:pt x="54" y="12"/>
                  </a:lnTo>
                  <a:lnTo>
                    <a:pt x="54" y="11"/>
                  </a:lnTo>
                  <a:lnTo>
                    <a:pt x="53" y="9"/>
                  </a:lnTo>
                  <a:lnTo>
                    <a:pt x="51" y="9"/>
                  </a:lnTo>
                  <a:lnTo>
                    <a:pt x="51" y="8"/>
                  </a:lnTo>
                  <a:lnTo>
                    <a:pt x="49" y="6"/>
                  </a:lnTo>
                  <a:lnTo>
                    <a:pt x="48" y="6"/>
                  </a:lnTo>
                  <a:lnTo>
                    <a:pt x="46" y="5"/>
                  </a:lnTo>
                  <a:lnTo>
                    <a:pt x="45" y="5"/>
                  </a:lnTo>
                  <a:lnTo>
                    <a:pt x="45" y="3"/>
                  </a:lnTo>
                  <a:lnTo>
                    <a:pt x="43" y="3"/>
                  </a:lnTo>
                  <a:lnTo>
                    <a:pt x="42" y="2"/>
                  </a:lnTo>
                  <a:lnTo>
                    <a:pt x="40" y="2"/>
                  </a:lnTo>
                  <a:lnTo>
                    <a:pt x="39" y="2"/>
                  </a:lnTo>
                  <a:lnTo>
                    <a:pt x="37" y="0"/>
                  </a:lnTo>
                  <a:lnTo>
                    <a:pt x="36" y="0"/>
                  </a:lnTo>
                  <a:lnTo>
                    <a:pt x="34" y="0"/>
                  </a:lnTo>
                  <a:lnTo>
                    <a:pt x="33" y="0"/>
                  </a:lnTo>
                  <a:lnTo>
                    <a:pt x="31" y="0"/>
                  </a:lnTo>
                  <a:lnTo>
                    <a:pt x="30" y="0"/>
                  </a:lnTo>
                  <a:lnTo>
                    <a:pt x="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38" name="Freeform 12"/>
            <p:cNvSpPr>
              <a:spLocks/>
            </p:cNvSpPr>
            <p:nvPr/>
          </p:nvSpPr>
          <p:spPr bwMode="auto">
            <a:xfrm>
              <a:off x="4338" y="3282"/>
              <a:ext cx="22" cy="21"/>
            </a:xfrm>
            <a:custGeom>
              <a:avLst/>
              <a:gdLst>
                <a:gd name="T0" fmla="*/ 1 w 44"/>
                <a:gd name="T1" fmla="*/ 0 h 46"/>
                <a:gd name="T2" fmla="*/ 1 w 44"/>
                <a:gd name="T3" fmla="*/ 0 h 46"/>
                <a:gd name="T4" fmla="*/ 1 w 44"/>
                <a:gd name="T5" fmla="*/ 0 h 46"/>
                <a:gd name="T6" fmla="*/ 1 w 44"/>
                <a:gd name="T7" fmla="*/ 0 h 46"/>
                <a:gd name="T8" fmla="*/ 1 w 44"/>
                <a:gd name="T9" fmla="*/ 0 h 46"/>
                <a:gd name="T10" fmla="*/ 1 w 44"/>
                <a:gd name="T11" fmla="*/ 0 h 46"/>
                <a:gd name="T12" fmla="*/ 1 w 44"/>
                <a:gd name="T13" fmla="*/ 0 h 46"/>
                <a:gd name="T14" fmla="*/ 1 w 44"/>
                <a:gd name="T15" fmla="*/ 0 h 46"/>
                <a:gd name="T16" fmla="*/ 0 w 44"/>
                <a:gd name="T17" fmla="*/ 0 h 46"/>
                <a:gd name="T18" fmla="*/ 0 w 44"/>
                <a:gd name="T19" fmla="*/ 0 h 46"/>
                <a:gd name="T20" fmla="*/ 0 w 44"/>
                <a:gd name="T21" fmla="*/ 0 h 46"/>
                <a:gd name="T22" fmla="*/ 0 w 44"/>
                <a:gd name="T23" fmla="*/ 0 h 46"/>
                <a:gd name="T24" fmla="*/ 0 w 44"/>
                <a:gd name="T25" fmla="*/ 0 h 46"/>
                <a:gd name="T26" fmla="*/ 1 w 44"/>
                <a:gd name="T27" fmla="*/ 0 h 46"/>
                <a:gd name="T28" fmla="*/ 1 w 44"/>
                <a:gd name="T29" fmla="*/ 0 h 46"/>
                <a:gd name="T30" fmla="*/ 1 w 44"/>
                <a:gd name="T31" fmla="*/ 0 h 46"/>
                <a:gd name="T32" fmla="*/ 1 w 44"/>
                <a:gd name="T33" fmla="*/ 0 h 46"/>
                <a:gd name="T34" fmla="*/ 1 w 44"/>
                <a:gd name="T35" fmla="*/ 0 h 46"/>
                <a:gd name="T36" fmla="*/ 1 w 44"/>
                <a:gd name="T37" fmla="*/ 0 h 46"/>
                <a:gd name="T38" fmla="*/ 1 w 44"/>
                <a:gd name="T39" fmla="*/ 0 h 46"/>
                <a:gd name="T40" fmla="*/ 1 w 44"/>
                <a:gd name="T41" fmla="*/ 0 h 46"/>
                <a:gd name="T42" fmla="*/ 1 w 44"/>
                <a:gd name="T43" fmla="*/ 0 h 46"/>
                <a:gd name="T44" fmla="*/ 1 w 44"/>
                <a:gd name="T45" fmla="*/ 0 h 46"/>
                <a:gd name="T46" fmla="*/ 1 w 44"/>
                <a:gd name="T47" fmla="*/ 0 h 46"/>
                <a:gd name="T48" fmla="*/ 1 w 44"/>
                <a:gd name="T49" fmla="*/ 0 h 46"/>
                <a:gd name="T50" fmla="*/ 1 w 44"/>
                <a:gd name="T51" fmla="*/ 0 h 46"/>
                <a:gd name="T52" fmla="*/ 1 w 44"/>
                <a:gd name="T53" fmla="*/ 0 h 46"/>
                <a:gd name="T54" fmla="*/ 1 w 44"/>
                <a:gd name="T55" fmla="*/ 0 h 46"/>
                <a:gd name="T56" fmla="*/ 1 w 44"/>
                <a:gd name="T57" fmla="*/ 0 h 46"/>
                <a:gd name="T58" fmla="*/ 1 w 44"/>
                <a:gd name="T59" fmla="*/ 0 h 46"/>
                <a:gd name="T60" fmla="*/ 1 w 44"/>
                <a:gd name="T61" fmla="*/ 0 h 46"/>
                <a:gd name="T62" fmla="*/ 1 w 44"/>
                <a:gd name="T63" fmla="*/ 0 h 46"/>
                <a:gd name="T64" fmla="*/ 1 w 44"/>
                <a:gd name="T65" fmla="*/ 0 h 46"/>
                <a:gd name="T66" fmla="*/ 1 w 44"/>
                <a:gd name="T67" fmla="*/ 0 h 46"/>
                <a:gd name="T68" fmla="*/ 1 w 44"/>
                <a:gd name="T69" fmla="*/ 0 h 46"/>
                <a:gd name="T70" fmla="*/ 1 w 44"/>
                <a:gd name="T71" fmla="*/ 0 h 46"/>
                <a:gd name="T72" fmla="*/ 1 w 44"/>
                <a:gd name="T73" fmla="*/ 0 h 46"/>
                <a:gd name="T74" fmla="*/ 1 w 44"/>
                <a:gd name="T75" fmla="*/ 0 h 46"/>
                <a:gd name="T76" fmla="*/ 1 w 44"/>
                <a:gd name="T77" fmla="*/ 0 h 46"/>
                <a:gd name="T78" fmla="*/ 1 w 44"/>
                <a:gd name="T79" fmla="*/ 0 h 46"/>
                <a:gd name="T80" fmla="*/ 1 w 44"/>
                <a:gd name="T81" fmla="*/ 0 h 46"/>
                <a:gd name="T82" fmla="*/ 1 w 44"/>
                <a:gd name="T83" fmla="*/ 0 h 46"/>
                <a:gd name="T84" fmla="*/ 1 w 44"/>
                <a:gd name="T85" fmla="*/ 0 h 46"/>
                <a:gd name="T86" fmla="*/ 1 w 44"/>
                <a:gd name="T87" fmla="*/ 0 h 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6"/>
                <a:gd name="T134" fmla="*/ 44 w 44"/>
                <a:gd name="T135" fmla="*/ 46 h 4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6">
                  <a:moveTo>
                    <a:pt x="21" y="0"/>
                  </a:moveTo>
                  <a:lnTo>
                    <a:pt x="21" y="0"/>
                  </a:lnTo>
                  <a:lnTo>
                    <a:pt x="20" y="2"/>
                  </a:lnTo>
                  <a:lnTo>
                    <a:pt x="18" y="2"/>
                  </a:lnTo>
                  <a:lnTo>
                    <a:pt x="17" y="2"/>
                  </a:lnTo>
                  <a:lnTo>
                    <a:pt x="15" y="2"/>
                  </a:lnTo>
                  <a:lnTo>
                    <a:pt x="14" y="2"/>
                  </a:lnTo>
                  <a:lnTo>
                    <a:pt x="14" y="4"/>
                  </a:lnTo>
                  <a:lnTo>
                    <a:pt x="12" y="4"/>
                  </a:lnTo>
                  <a:lnTo>
                    <a:pt x="11" y="4"/>
                  </a:lnTo>
                  <a:lnTo>
                    <a:pt x="11" y="5"/>
                  </a:lnTo>
                  <a:lnTo>
                    <a:pt x="9" y="5"/>
                  </a:lnTo>
                  <a:lnTo>
                    <a:pt x="8" y="7"/>
                  </a:lnTo>
                  <a:lnTo>
                    <a:pt x="6" y="8"/>
                  </a:lnTo>
                  <a:lnTo>
                    <a:pt x="5" y="10"/>
                  </a:lnTo>
                  <a:lnTo>
                    <a:pt x="3" y="11"/>
                  </a:lnTo>
                  <a:lnTo>
                    <a:pt x="3" y="13"/>
                  </a:lnTo>
                  <a:lnTo>
                    <a:pt x="2" y="13"/>
                  </a:lnTo>
                  <a:lnTo>
                    <a:pt x="2" y="14"/>
                  </a:lnTo>
                  <a:lnTo>
                    <a:pt x="2" y="16"/>
                  </a:lnTo>
                  <a:lnTo>
                    <a:pt x="0" y="17"/>
                  </a:lnTo>
                  <a:lnTo>
                    <a:pt x="0" y="19"/>
                  </a:lnTo>
                  <a:lnTo>
                    <a:pt x="0" y="20"/>
                  </a:lnTo>
                  <a:lnTo>
                    <a:pt x="0" y="22"/>
                  </a:lnTo>
                  <a:lnTo>
                    <a:pt x="0" y="23"/>
                  </a:lnTo>
                  <a:lnTo>
                    <a:pt x="0" y="25"/>
                  </a:lnTo>
                  <a:lnTo>
                    <a:pt x="0" y="26"/>
                  </a:lnTo>
                  <a:lnTo>
                    <a:pt x="0" y="28"/>
                  </a:lnTo>
                  <a:lnTo>
                    <a:pt x="0" y="29"/>
                  </a:lnTo>
                  <a:lnTo>
                    <a:pt x="0" y="31"/>
                  </a:lnTo>
                  <a:lnTo>
                    <a:pt x="2" y="31"/>
                  </a:lnTo>
                  <a:lnTo>
                    <a:pt x="2" y="32"/>
                  </a:lnTo>
                  <a:lnTo>
                    <a:pt x="2" y="34"/>
                  </a:lnTo>
                  <a:lnTo>
                    <a:pt x="3" y="35"/>
                  </a:lnTo>
                  <a:lnTo>
                    <a:pt x="3" y="37"/>
                  </a:lnTo>
                  <a:lnTo>
                    <a:pt x="5" y="37"/>
                  </a:lnTo>
                  <a:lnTo>
                    <a:pt x="5" y="38"/>
                  </a:lnTo>
                  <a:lnTo>
                    <a:pt x="6" y="38"/>
                  </a:lnTo>
                  <a:lnTo>
                    <a:pt x="6" y="40"/>
                  </a:lnTo>
                  <a:lnTo>
                    <a:pt x="8" y="40"/>
                  </a:lnTo>
                  <a:lnTo>
                    <a:pt x="8" y="41"/>
                  </a:lnTo>
                  <a:lnTo>
                    <a:pt x="9" y="41"/>
                  </a:lnTo>
                  <a:lnTo>
                    <a:pt x="9" y="43"/>
                  </a:lnTo>
                  <a:lnTo>
                    <a:pt x="11" y="43"/>
                  </a:lnTo>
                  <a:lnTo>
                    <a:pt x="12" y="44"/>
                  </a:lnTo>
                  <a:lnTo>
                    <a:pt x="14" y="44"/>
                  </a:lnTo>
                  <a:lnTo>
                    <a:pt x="15" y="44"/>
                  </a:lnTo>
                  <a:lnTo>
                    <a:pt x="17" y="46"/>
                  </a:lnTo>
                  <a:lnTo>
                    <a:pt x="18" y="46"/>
                  </a:lnTo>
                  <a:lnTo>
                    <a:pt x="20" y="46"/>
                  </a:lnTo>
                  <a:lnTo>
                    <a:pt x="21" y="46"/>
                  </a:lnTo>
                  <a:lnTo>
                    <a:pt x="23" y="46"/>
                  </a:lnTo>
                  <a:lnTo>
                    <a:pt x="24" y="46"/>
                  </a:lnTo>
                  <a:lnTo>
                    <a:pt x="26" y="46"/>
                  </a:lnTo>
                  <a:lnTo>
                    <a:pt x="27" y="46"/>
                  </a:lnTo>
                  <a:lnTo>
                    <a:pt x="29" y="44"/>
                  </a:lnTo>
                  <a:lnTo>
                    <a:pt x="30" y="44"/>
                  </a:lnTo>
                  <a:lnTo>
                    <a:pt x="32" y="44"/>
                  </a:lnTo>
                  <a:lnTo>
                    <a:pt x="34" y="43"/>
                  </a:lnTo>
                  <a:lnTo>
                    <a:pt x="35" y="43"/>
                  </a:lnTo>
                  <a:lnTo>
                    <a:pt x="35" y="41"/>
                  </a:lnTo>
                  <a:lnTo>
                    <a:pt x="37" y="41"/>
                  </a:lnTo>
                  <a:lnTo>
                    <a:pt x="37" y="40"/>
                  </a:lnTo>
                  <a:lnTo>
                    <a:pt x="38" y="40"/>
                  </a:lnTo>
                  <a:lnTo>
                    <a:pt x="38" y="38"/>
                  </a:lnTo>
                  <a:lnTo>
                    <a:pt x="40" y="38"/>
                  </a:lnTo>
                  <a:lnTo>
                    <a:pt x="40" y="37"/>
                  </a:lnTo>
                  <a:lnTo>
                    <a:pt x="41" y="37"/>
                  </a:lnTo>
                  <a:lnTo>
                    <a:pt x="41" y="35"/>
                  </a:lnTo>
                  <a:lnTo>
                    <a:pt x="43" y="34"/>
                  </a:lnTo>
                  <a:lnTo>
                    <a:pt x="43" y="32"/>
                  </a:lnTo>
                  <a:lnTo>
                    <a:pt x="43" y="31"/>
                  </a:lnTo>
                  <a:lnTo>
                    <a:pt x="44" y="31"/>
                  </a:lnTo>
                  <a:lnTo>
                    <a:pt x="44" y="29"/>
                  </a:lnTo>
                  <a:lnTo>
                    <a:pt x="44" y="28"/>
                  </a:lnTo>
                  <a:lnTo>
                    <a:pt x="44" y="26"/>
                  </a:lnTo>
                  <a:lnTo>
                    <a:pt x="44" y="25"/>
                  </a:lnTo>
                  <a:lnTo>
                    <a:pt x="44" y="23"/>
                  </a:lnTo>
                  <a:lnTo>
                    <a:pt x="44" y="22"/>
                  </a:lnTo>
                  <a:lnTo>
                    <a:pt x="44" y="20"/>
                  </a:lnTo>
                  <a:lnTo>
                    <a:pt x="44" y="19"/>
                  </a:lnTo>
                  <a:lnTo>
                    <a:pt x="44" y="17"/>
                  </a:lnTo>
                  <a:lnTo>
                    <a:pt x="43" y="16"/>
                  </a:lnTo>
                  <a:lnTo>
                    <a:pt x="43" y="14"/>
                  </a:lnTo>
                  <a:lnTo>
                    <a:pt x="43" y="13"/>
                  </a:lnTo>
                  <a:lnTo>
                    <a:pt x="41" y="13"/>
                  </a:lnTo>
                  <a:lnTo>
                    <a:pt x="41" y="11"/>
                  </a:lnTo>
                  <a:lnTo>
                    <a:pt x="40" y="10"/>
                  </a:lnTo>
                  <a:lnTo>
                    <a:pt x="38" y="8"/>
                  </a:lnTo>
                  <a:lnTo>
                    <a:pt x="37" y="7"/>
                  </a:lnTo>
                  <a:lnTo>
                    <a:pt x="35" y="5"/>
                  </a:lnTo>
                  <a:lnTo>
                    <a:pt x="34" y="5"/>
                  </a:lnTo>
                  <a:lnTo>
                    <a:pt x="34" y="4"/>
                  </a:lnTo>
                  <a:lnTo>
                    <a:pt x="32" y="4"/>
                  </a:lnTo>
                  <a:lnTo>
                    <a:pt x="30" y="4"/>
                  </a:lnTo>
                  <a:lnTo>
                    <a:pt x="30" y="2"/>
                  </a:lnTo>
                  <a:lnTo>
                    <a:pt x="29" y="2"/>
                  </a:lnTo>
                  <a:lnTo>
                    <a:pt x="27" y="2"/>
                  </a:lnTo>
                  <a:lnTo>
                    <a:pt x="26" y="2"/>
                  </a:lnTo>
                  <a:lnTo>
                    <a:pt x="24" y="2"/>
                  </a:lnTo>
                  <a:lnTo>
                    <a:pt x="23" y="0"/>
                  </a:lnTo>
                  <a:lnTo>
                    <a:pt x="2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39" name="Rectangle 13"/>
            <p:cNvSpPr>
              <a:spLocks noChangeArrowheads="1"/>
            </p:cNvSpPr>
            <p:nvPr/>
          </p:nvSpPr>
          <p:spPr bwMode="auto">
            <a:xfrm>
              <a:off x="4831" y="4017"/>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f </a:t>
              </a:r>
              <a:endParaRPr lang="en-US" sz="2400">
                <a:latin typeface="Times New Roman" pitchFamily="18" charset="0"/>
              </a:endParaRPr>
            </a:p>
          </p:txBody>
        </p:sp>
        <p:sp>
          <p:nvSpPr>
            <p:cNvPr id="52240" name="Freeform 14"/>
            <p:cNvSpPr>
              <a:spLocks/>
            </p:cNvSpPr>
            <p:nvPr/>
          </p:nvSpPr>
          <p:spPr bwMode="auto">
            <a:xfrm>
              <a:off x="4858" y="3894"/>
              <a:ext cx="44" cy="81"/>
            </a:xfrm>
            <a:custGeom>
              <a:avLst/>
              <a:gdLst>
                <a:gd name="T0" fmla="*/ 0 w 90"/>
                <a:gd name="T1" fmla="*/ 0 h 181"/>
                <a:gd name="T2" fmla="*/ 0 w 90"/>
                <a:gd name="T3" fmla="*/ 0 h 181"/>
                <a:gd name="T4" fmla="*/ 0 w 90"/>
                <a:gd name="T5" fmla="*/ 0 h 181"/>
                <a:gd name="T6" fmla="*/ 0 w 90"/>
                <a:gd name="T7" fmla="*/ 0 h 181"/>
                <a:gd name="T8" fmla="*/ 0 w 90"/>
                <a:gd name="T9" fmla="*/ 0 h 181"/>
                <a:gd name="T10" fmla="*/ 0 60000 65536"/>
                <a:gd name="T11" fmla="*/ 0 60000 65536"/>
                <a:gd name="T12" fmla="*/ 0 60000 65536"/>
                <a:gd name="T13" fmla="*/ 0 60000 65536"/>
                <a:gd name="T14" fmla="*/ 0 60000 65536"/>
                <a:gd name="T15" fmla="*/ 0 w 90"/>
                <a:gd name="T16" fmla="*/ 0 h 181"/>
                <a:gd name="T17" fmla="*/ 90 w 90"/>
                <a:gd name="T18" fmla="*/ 181 h 181"/>
              </a:gdLst>
              <a:ahLst/>
              <a:cxnLst>
                <a:cxn ang="T10">
                  <a:pos x="T0" y="T1"/>
                </a:cxn>
                <a:cxn ang="T11">
                  <a:pos x="T2" y="T3"/>
                </a:cxn>
                <a:cxn ang="T12">
                  <a:pos x="T4" y="T5"/>
                </a:cxn>
                <a:cxn ang="T13">
                  <a:pos x="T6" y="T7"/>
                </a:cxn>
                <a:cxn ang="T14">
                  <a:pos x="T8" y="T9"/>
                </a:cxn>
              </a:cxnLst>
              <a:rect l="T15" t="T16" r="T17" b="T18"/>
              <a:pathLst>
                <a:path w="90" h="181">
                  <a:moveTo>
                    <a:pt x="0" y="0"/>
                  </a:moveTo>
                  <a:lnTo>
                    <a:pt x="30" y="181"/>
                  </a:lnTo>
                  <a:lnTo>
                    <a:pt x="90"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241" name="Line 15"/>
            <p:cNvSpPr>
              <a:spLocks noChangeShapeType="1"/>
            </p:cNvSpPr>
            <p:nvPr/>
          </p:nvSpPr>
          <p:spPr bwMode="auto">
            <a:xfrm flipV="1">
              <a:off x="4873" y="3584"/>
              <a:ext cx="1" cy="31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Freeform 16"/>
            <p:cNvSpPr>
              <a:spLocks/>
            </p:cNvSpPr>
            <p:nvPr/>
          </p:nvSpPr>
          <p:spPr bwMode="auto">
            <a:xfrm>
              <a:off x="3696" y="2708"/>
              <a:ext cx="44" cy="81"/>
            </a:xfrm>
            <a:custGeom>
              <a:avLst/>
              <a:gdLst>
                <a:gd name="T0" fmla="*/ 0 w 90"/>
                <a:gd name="T1" fmla="*/ 0 h 181"/>
                <a:gd name="T2" fmla="*/ 0 w 90"/>
                <a:gd name="T3" fmla="*/ 0 h 181"/>
                <a:gd name="T4" fmla="*/ 0 w 90"/>
                <a:gd name="T5" fmla="*/ 0 h 181"/>
                <a:gd name="T6" fmla="*/ 0 w 90"/>
                <a:gd name="T7" fmla="*/ 0 h 181"/>
                <a:gd name="T8" fmla="*/ 0 w 90"/>
                <a:gd name="T9" fmla="*/ 0 h 181"/>
                <a:gd name="T10" fmla="*/ 0 60000 65536"/>
                <a:gd name="T11" fmla="*/ 0 60000 65536"/>
                <a:gd name="T12" fmla="*/ 0 60000 65536"/>
                <a:gd name="T13" fmla="*/ 0 60000 65536"/>
                <a:gd name="T14" fmla="*/ 0 60000 65536"/>
                <a:gd name="T15" fmla="*/ 0 w 90"/>
                <a:gd name="T16" fmla="*/ 0 h 181"/>
                <a:gd name="T17" fmla="*/ 90 w 90"/>
                <a:gd name="T18" fmla="*/ 181 h 181"/>
              </a:gdLst>
              <a:ahLst/>
              <a:cxnLst>
                <a:cxn ang="T10">
                  <a:pos x="T0" y="T1"/>
                </a:cxn>
                <a:cxn ang="T11">
                  <a:pos x="T2" y="T3"/>
                </a:cxn>
                <a:cxn ang="T12">
                  <a:pos x="T4" y="T5"/>
                </a:cxn>
                <a:cxn ang="T13">
                  <a:pos x="T6" y="T7"/>
                </a:cxn>
                <a:cxn ang="T14">
                  <a:pos x="T8" y="T9"/>
                </a:cxn>
              </a:cxnLst>
              <a:rect l="T15" t="T16" r="T17" b="T18"/>
              <a:pathLst>
                <a:path w="90" h="181">
                  <a:moveTo>
                    <a:pt x="0" y="0"/>
                  </a:moveTo>
                  <a:lnTo>
                    <a:pt x="60" y="181"/>
                  </a:lnTo>
                  <a:lnTo>
                    <a:pt x="90" y="0"/>
                  </a:lnTo>
                  <a:lnTo>
                    <a:pt x="6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243" name="Line 17"/>
            <p:cNvSpPr>
              <a:spLocks noChangeShapeType="1"/>
            </p:cNvSpPr>
            <p:nvPr/>
          </p:nvSpPr>
          <p:spPr bwMode="auto">
            <a:xfrm flipV="1">
              <a:off x="3725" y="2264"/>
              <a:ext cx="1"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Rectangle 18"/>
            <p:cNvSpPr>
              <a:spLocks noChangeArrowheads="1"/>
            </p:cNvSpPr>
            <p:nvPr/>
          </p:nvSpPr>
          <p:spPr bwMode="auto">
            <a:xfrm>
              <a:off x="4867" y="4068"/>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52245" name="Freeform 19"/>
            <p:cNvSpPr>
              <a:spLocks/>
            </p:cNvSpPr>
            <p:nvPr/>
          </p:nvSpPr>
          <p:spPr bwMode="auto">
            <a:xfrm>
              <a:off x="3064" y="1387"/>
              <a:ext cx="44" cy="82"/>
            </a:xfrm>
            <a:custGeom>
              <a:avLst/>
              <a:gdLst>
                <a:gd name="T0" fmla="*/ 0 w 90"/>
                <a:gd name="T1" fmla="*/ 0 h 180"/>
                <a:gd name="T2" fmla="*/ 0 w 90"/>
                <a:gd name="T3" fmla="*/ 1 h 180"/>
                <a:gd name="T4" fmla="*/ 0 w 90"/>
                <a:gd name="T5" fmla="*/ 0 h 180"/>
                <a:gd name="T6" fmla="*/ 0 w 90"/>
                <a:gd name="T7" fmla="*/ 0 h 180"/>
                <a:gd name="T8" fmla="*/ 0 w 90"/>
                <a:gd name="T9" fmla="*/ 0 h 180"/>
                <a:gd name="T10" fmla="*/ 0 60000 65536"/>
                <a:gd name="T11" fmla="*/ 0 60000 65536"/>
                <a:gd name="T12" fmla="*/ 0 60000 65536"/>
                <a:gd name="T13" fmla="*/ 0 60000 65536"/>
                <a:gd name="T14" fmla="*/ 0 60000 65536"/>
                <a:gd name="T15" fmla="*/ 0 w 90"/>
                <a:gd name="T16" fmla="*/ 0 h 180"/>
                <a:gd name="T17" fmla="*/ 90 w 90"/>
                <a:gd name="T18" fmla="*/ 180 h 180"/>
              </a:gdLst>
              <a:ahLst/>
              <a:cxnLst>
                <a:cxn ang="T10">
                  <a:pos x="T0" y="T1"/>
                </a:cxn>
                <a:cxn ang="T11">
                  <a:pos x="T2" y="T3"/>
                </a:cxn>
                <a:cxn ang="T12">
                  <a:pos x="T4" y="T5"/>
                </a:cxn>
                <a:cxn ang="T13">
                  <a:pos x="T6" y="T7"/>
                </a:cxn>
                <a:cxn ang="T14">
                  <a:pos x="T8" y="T9"/>
                </a:cxn>
              </a:cxnLst>
              <a:rect l="T15" t="T16" r="T17" b="T18"/>
              <a:pathLst>
                <a:path w="90" h="180">
                  <a:moveTo>
                    <a:pt x="0" y="0"/>
                  </a:moveTo>
                  <a:lnTo>
                    <a:pt x="30" y="180"/>
                  </a:lnTo>
                  <a:lnTo>
                    <a:pt x="90"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246" name="Line 20"/>
            <p:cNvSpPr>
              <a:spLocks noChangeShapeType="1"/>
            </p:cNvSpPr>
            <p:nvPr/>
          </p:nvSpPr>
          <p:spPr bwMode="auto">
            <a:xfrm flipV="1">
              <a:off x="3078" y="1105"/>
              <a:ext cx="1" cy="28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7" name="Freeform 21"/>
            <p:cNvSpPr>
              <a:spLocks/>
            </p:cNvSpPr>
            <p:nvPr/>
          </p:nvSpPr>
          <p:spPr bwMode="auto">
            <a:xfrm>
              <a:off x="3240" y="1387"/>
              <a:ext cx="30" cy="82"/>
            </a:xfrm>
            <a:custGeom>
              <a:avLst/>
              <a:gdLst>
                <a:gd name="T0" fmla="*/ 0 w 60"/>
                <a:gd name="T1" fmla="*/ 0 h 180"/>
                <a:gd name="T2" fmla="*/ 1 w 60"/>
                <a:gd name="T3" fmla="*/ 1 h 180"/>
                <a:gd name="T4" fmla="*/ 1 w 60"/>
                <a:gd name="T5" fmla="*/ 0 h 180"/>
                <a:gd name="T6" fmla="*/ 1 w 60"/>
                <a:gd name="T7" fmla="*/ 0 h 180"/>
                <a:gd name="T8" fmla="*/ 0 w 60"/>
                <a:gd name="T9" fmla="*/ 0 h 180"/>
                <a:gd name="T10" fmla="*/ 0 60000 65536"/>
                <a:gd name="T11" fmla="*/ 0 60000 65536"/>
                <a:gd name="T12" fmla="*/ 0 60000 65536"/>
                <a:gd name="T13" fmla="*/ 0 60000 65536"/>
                <a:gd name="T14" fmla="*/ 0 60000 65536"/>
                <a:gd name="T15" fmla="*/ 0 w 60"/>
                <a:gd name="T16" fmla="*/ 0 h 180"/>
                <a:gd name="T17" fmla="*/ 60 w 60"/>
                <a:gd name="T18" fmla="*/ 180 h 180"/>
              </a:gdLst>
              <a:ahLst/>
              <a:cxnLst>
                <a:cxn ang="T10">
                  <a:pos x="T0" y="T1"/>
                </a:cxn>
                <a:cxn ang="T11">
                  <a:pos x="T2" y="T3"/>
                </a:cxn>
                <a:cxn ang="T12">
                  <a:pos x="T4" y="T5"/>
                </a:cxn>
                <a:cxn ang="T13">
                  <a:pos x="T6" y="T7"/>
                </a:cxn>
                <a:cxn ang="T14">
                  <a:pos x="T8" y="T9"/>
                </a:cxn>
              </a:cxnLst>
              <a:rect l="T15" t="T16" r="T17" b="T18"/>
              <a:pathLst>
                <a:path w="60" h="180">
                  <a:moveTo>
                    <a:pt x="0" y="0"/>
                  </a:moveTo>
                  <a:lnTo>
                    <a:pt x="30" y="180"/>
                  </a:lnTo>
                  <a:lnTo>
                    <a:pt x="60"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248" name="Line 22"/>
            <p:cNvSpPr>
              <a:spLocks noChangeShapeType="1"/>
            </p:cNvSpPr>
            <p:nvPr/>
          </p:nvSpPr>
          <p:spPr bwMode="auto">
            <a:xfrm flipV="1">
              <a:off x="3255" y="1105"/>
              <a:ext cx="1" cy="28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9" name="Freeform 23"/>
            <p:cNvSpPr>
              <a:spLocks/>
            </p:cNvSpPr>
            <p:nvPr/>
          </p:nvSpPr>
          <p:spPr bwMode="auto">
            <a:xfrm>
              <a:off x="3740" y="1387"/>
              <a:ext cx="44" cy="82"/>
            </a:xfrm>
            <a:custGeom>
              <a:avLst/>
              <a:gdLst>
                <a:gd name="T0" fmla="*/ 0 w 91"/>
                <a:gd name="T1" fmla="*/ 0 h 180"/>
                <a:gd name="T2" fmla="*/ 0 w 91"/>
                <a:gd name="T3" fmla="*/ 1 h 180"/>
                <a:gd name="T4" fmla="*/ 0 w 91"/>
                <a:gd name="T5" fmla="*/ 0 h 180"/>
                <a:gd name="T6" fmla="*/ 0 w 91"/>
                <a:gd name="T7" fmla="*/ 0 h 180"/>
                <a:gd name="T8" fmla="*/ 0 w 91"/>
                <a:gd name="T9" fmla="*/ 0 h 180"/>
                <a:gd name="T10" fmla="*/ 0 60000 65536"/>
                <a:gd name="T11" fmla="*/ 0 60000 65536"/>
                <a:gd name="T12" fmla="*/ 0 60000 65536"/>
                <a:gd name="T13" fmla="*/ 0 60000 65536"/>
                <a:gd name="T14" fmla="*/ 0 60000 65536"/>
                <a:gd name="T15" fmla="*/ 0 w 91"/>
                <a:gd name="T16" fmla="*/ 0 h 180"/>
                <a:gd name="T17" fmla="*/ 91 w 91"/>
                <a:gd name="T18" fmla="*/ 180 h 180"/>
              </a:gdLst>
              <a:ahLst/>
              <a:cxnLst>
                <a:cxn ang="T10">
                  <a:pos x="T0" y="T1"/>
                </a:cxn>
                <a:cxn ang="T11">
                  <a:pos x="T2" y="T3"/>
                </a:cxn>
                <a:cxn ang="T12">
                  <a:pos x="T4" y="T5"/>
                </a:cxn>
                <a:cxn ang="T13">
                  <a:pos x="T6" y="T7"/>
                </a:cxn>
                <a:cxn ang="T14">
                  <a:pos x="T8" y="T9"/>
                </a:cxn>
              </a:cxnLst>
              <a:rect l="T15" t="T16" r="T17" b="T18"/>
              <a:pathLst>
                <a:path w="91" h="180">
                  <a:moveTo>
                    <a:pt x="0" y="0"/>
                  </a:moveTo>
                  <a:lnTo>
                    <a:pt x="30" y="180"/>
                  </a:lnTo>
                  <a:lnTo>
                    <a:pt x="91"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250" name="Line 24"/>
            <p:cNvSpPr>
              <a:spLocks noChangeShapeType="1"/>
            </p:cNvSpPr>
            <p:nvPr/>
          </p:nvSpPr>
          <p:spPr bwMode="auto">
            <a:xfrm flipV="1">
              <a:off x="3755" y="1105"/>
              <a:ext cx="0" cy="28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1" name="Freeform 25"/>
            <p:cNvSpPr>
              <a:spLocks/>
            </p:cNvSpPr>
            <p:nvPr/>
          </p:nvSpPr>
          <p:spPr bwMode="auto">
            <a:xfrm>
              <a:off x="2917" y="2708"/>
              <a:ext cx="44" cy="81"/>
            </a:xfrm>
            <a:custGeom>
              <a:avLst/>
              <a:gdLst>
                <a:gd name="T0" fmla="*/ 0 w 91"/>
                <a:gd name="T1" fmla="*/ 0 h 181"/>
                <a:gd name="T2" fmla="*/ 0 w 91"/>
                <a:gd name="T3" fmla="*/ 0 h 181"/>
                <a:gd name="T4" fmla="*/ 0 w 91"/>
                <a:gd name="T5" fmla="*/ 0 h 181"/>
                <a:gd name="T6" fmla="*/ 0 w 91"/>
                <a:gd name="T7" fmla="*/ 0 h 181"/>
                <a:gd name="T8" fmla="*/ 0 w 91"/>
                <a:gd name="T9" fmla="*/ 0 h 181"/>
                <a:gd name="T10" fmla="*/ 0 60000 65536"/>
                <a:gd name="T11" fmla="*/ 0 60000 65536"/>
                <a:gd name="T12" fmla="*/ 0 60000 65536"/>
                <a:gd name="T13" fmla="*/ 0 60000 65536"/>
                <a:gd name="T14" fmla="*/ 0 60000 65536"/>
                <a:gd name="T15" fmla="*/ 0 w 91"/>
                <a:gd name="T16" fmla="*/ 0 h 181"/>
                <a:gd name="T17" fmla="*/ 91 w 91"/>
                <a:gd name="T18" fmla="*/ 181 h 181"/>
              </a:gdLst>
              <a:ahLst/>
              <a:cxnLst>
                <a:cxn ang="T10">
                  <a:pos x="T0" y="T1"/>
                </a:cxn>
                <a:cxn ang="T11">
                  <a:pos x="T2" y="T3"/>
                </a:cxn>
                <a:cxn ang="T12">
                  <a:pos x="T4" y="T5"/>
                </a:cxn>
                <a:cxn ang="T13">
                  <a:pos x="T6" y="T7"/>
                </a:cxn>
                <a:cxn ang="T14">
                  <a:pos x="T8" y="T9"/>
                </a:cxn>
              </a:cxnLst>
              <a:rect l="T15" t="T16" r="T17" b="T18"/>
              <a:pathLst>
                <a:path w="91" h="181">
                  <a:moveTo>
                    <a:pt x="0" y="0"/>
                  </a:moveTo>
                  <a:lnTo>
                    <a:pt x="30" y="181"/>
                  </a:lnTo>
                  <a:lnTo>
                    <a:pt x="91"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252" name="Line 26"/>
            <p:cNvSpPr>
              <a:spLocks noChangeShapeType="1"/>
            </p:cNvSpPr>
            <p:nvPr/>
          </p:nvSpPr>
          <p:spPr bwMode="auto">
            <a:xfrm flipV="1">
              <a:off x="2932" y="2264"/>
              <a:ext cx="1"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Freeform 27"/>
            <p:cNvSpPr>
              <a:spLocks/>
            </p:cNvSpPr>
            <p:nvPr/>
          </p:nvSpPr>
          <p:spPr bwMode="auto">
            <a:xfrm>
              <a:off x="4549" y="2911"/>
              <a:ext cx="88" cy="27"/>
            </a:xfrm>
            <a:custGeom>
              <a:avLst/>
              <a:gdLst>
                <a:gd name="T0" fmla="*/ 0 w 181"/>
                <a:gd name="T1" fmla="*/ 0 h 60"/>
                <a:gd name="T2" fmla="*/ 1 w 181"/>
                <a:gd name="T3" fmla="*/ 0 h 60"/>
                <a:gd name="T4" fmla="*/ 0 w 181"/>
                <a:gd name="T5" fmla="*/ 0 h 60"/>
                <a:gd name="T6" fmla="*/ 0 w 181"/>
                <a:gd name="T7" fmla="*/ 0 h 60"/>
                <a:gd name="T8" fmla="*/ 0 w 181"/>
                <a:gd name="T9" fmla="*/ 0 h 60"/>
                <a:gd name="T10" fmla="*/ 0 60000 65536"/>
                <a:gd name="T11" fmla="*/ 0 60000 65536"/>
                <a:gd name="T12" fmla="*/ 0 60000 65536"/>
                <a:gd name="T13" fmla="*/ 0 60000 65536"/>
                <a:gd name="T14" fmla="*/ 0 60000 65536"/>
                <a:gd name="T15" fmla="*/ 0 w 181"/>
                <a:gd name="T16" fmla="*/ 0 h 60"/>
                <a:gd name="T17" fmla="*/ 181 w 181"/>
                <a:gd name="T18" fmla="*/ 60 h 60"/>
              </a:gdLst>
              <a:ahLst/>
              <a:cxnLst>
                <a:cxn ang="T10">
                  <a:pos x="T0" y="T1"/>
                </a:cxn>
                <a:cxn ang="T11">
                  <a:pos x="T2" y="T3"/>
                </a:cxn>
                <a:cxn ang="T12">
                  <a:pos x="T4" y="T5"/>
                </a:cxn>
                <a:cxn ang="T13">
                  <a:pos x="T6" y="T7"/>
                </a:cxn>
                <a:cxn ang="T14">
                  <a:pos x="T8" y="T9"/>
                </a:cxn>
              </a:cxnLst>
              <a:rect l="T15" t="T16" r="T17" b="T18"/>
              <a:pathLst>
                <a:path w="181" h="60">
                  <a:moveTo>
                    <a:pt x="0" y="60"/>
                  </a:moveTo>
                  <a:lnTo>
                    <a:pt x="181" y="30"/>
                  </a:lnTo>
                  <a:lnTo>
                    <a:pt x="0" y="0"/>
                  </a:lnTo>
                  <a:lnTo>
                    <a:pt x="0" y="30"/>
                  </a:lnTo>
                  <a:lnTo>
                    <a:pt x="0" y="60"/>
                  </a:lnTo>
                  <a:close/>
                </a:path>
              </a:pathLst>
            </a:custGeom>
            <a:solidFill>
              <a:srgbClr val="000000"/>
            </a:solidFill>
            <a:ln w="22225">
              <a:solidFill>
                <a:srgbClr val="000000"/>
              </a:solidFill>
              <a:round/>
              <a:headEnd/>
              <a:tailEnd/>
            </a:ln>
          </p:spPr>
          <p:txBody>
            <a:bodyPr/>
            <a:lstStyle/>
            <a:p>
              <a:endParaRPr lang="en-US"/>
            </a:p>
          </p:txBody>
        </p:sp>
        <p:sp>
          <p:nvSpPr>
            <p:cNvPr id="52254" name="Line 28"/>
            <p:cNvSpPr>
              <a:spLocks noChangeShapeType="1"/>
            </p:cNvSpPr>
            <p:nvPr/>
          </p:nvSpPr>
          <p:spPr bwMode="auto">
            <a:xfrm flipH="1">
              <a:off x="4034" y="2924"/>
              <a:ext cx="51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Freeform 29"/>
            <p:cNvSpPr>
              <a:spLocks/>
            </p:cNvSpPr>
            <p:nvPr/>
          </p:nvSpPr>
          <p:spPr bwMode="auto">
            <a:xfrm>
              <a:off x="4549" y="3436"/>
              <a:ext cx="88" cy="27"/>
            </a:xfrm>
            <a:custGeom>
              <a:avLst/>
              <a:gdLst>
                <a:gd name="T0" fmla="*/ 0 w 181"/>
                <a:gd name="T1" fmla="*/ 0 h 60"/>
                <a:gd name="T2" fmla="*/ 1 w 181"/>
                <a:gd name="T3" fmla="*/ 0 h 60"/>
                <a:gd name="T4" fmla="*/ 0 w 181"/>
                <a:gd name="T5" fmla="*/ 0 h 60"/>
                <a:gd name="T6" fmla="*/ 0 w 181"/>
                <a:gd name="T7" fmla="*/ 0 h 60"/>
                <a:gd name="T8" fmla="*/ 0 w 181"/>
                <a:gd name="T9" fmla="*/ 0 h 60"/>
                <a:gd name="T10" fmla="*/ 0 60000 65536"/>
                <a:gd name="T11" fmla="*/ 0 60000 65536"/>
                <a:gd name="T12" fmla="*/ 0 60000 65536"/>
                <a:gd name="T13" fmla="*/ 0 60000 65536"/>
                <a:gd name="T14" fmla="*/ 0 60000 65536"/>
                <a:gd name="T15" fmla="*/ 0 w 181"/>
                <a:gd name="T16" fmla="*/ 0 h 60"/>
                <a:gd name="T17" fmla="*/ 181 w 181"/>
                <a:gd name="T18" fmla="*/ 60 h 60"/>
              </a:gdLst>
              <a:ahLst/>
              <a:cxnLst>
                <a:cxn ang="T10">
                  <a:pos x="T0" y="T1"/>
                </a:cxn>
                <a:cxn ang="T11">
                  <a:pos x="T2" y="T3"/>
                </a:cxn>
                <a:cxn ang="T12">
                  <a:pos x="T4" y="T5"/>
                </a:cxn>
                <a:cxn ang="T13">
                  <a:pos x="T6" y="T7"/>
                </a:cxn>
                <a:cxn ang="T14">
                  <a:pos x="T8" y="T9"/>
                </a:cxn>
              </a:cxnLst>
              <a:rect l="T15" t="T16" r="T17" b="T18"/>
              <a:pathLst>
                <a:path w="181" h="60">
                  <a:moveTo>
                    <a:pt x="0" y="60"/>
                  </a:moveTo>
                  <a:lnTo>
                    <a:pt x="181" y="30"/>
                  </a:lnTo>
                  <a:lnTo>
                    <a:pt x="0" y="0"/>
                  </a:lnTo>
                  <a:lnTo>
                    <a:pt x="0" y="30"/>
                  </a:lnTo>
                  <a:lnTo>
                    <a:pt x="0" y="60"/>
                  </a:lnTo>
                  <a:close/>
                </a:path>
              </a:pathLst>
            </a:custGeom>
            <a:solidFill>
              <a:srgbClr val="000000"/>
            </a:solidFill>
            <a:ln w="22225">
              <a:solidFill>
                <a:srgbClr val="000000"/>
              </a:solidFill>
              <a:round/>
              <a:headEnd/>
              <a:tailEnd/>
            </a:ln>
          </p:spPr>
          <p:txBody>
            <a:bodyPr/>
            <a:lstStyle/>
            <a:p>
              <a:endParaRPr lang="en-US"/>
            </a:p>
          </p:txBody>
        </p:sp>
        <p:sp>
          <p:nvSpPr>
            <p:cNvPr id="52256" name="Line 30"/>
            <p:cNvSpPr>
              <a:spLocks noChangeShapeType="1"/>
            </p:cNvSpPr>
            <p:nvPr/>
          </p:nvSpPr>
          <p:spPr bwMode="auto">
            <a:xfrm flipH="1">
              <a:off x="4034" y="3450"/>
              <a:ext cx="51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7" name="Freeform 31"/>
            <p:cNvSpPr>
              <a:spLocks/>
            </p:cNvSpPr>
            <p:nvPr/>
          </p:nvSpPr>
          <p:spPr bwMode="auto">
            <a:xfrm>
              <a:off x="5269" y="3894"/>
              <a:ext cx="44" cy="81"/>
            </a:xfrm>
            <a:custGeom>
              <a:avLst/>
              <a:gdLst>
                <a:gd name="T0" fmla="*/ 0 w 90"/>
                <a:gd name="T1" fmla="*/ 0 h 181"/>
                <a:gd name="T2" fmla="*/ 0 w 90"/>
                <a:gd name="T3" fmla="*/ 0 h 181"/>
                <a:gd name="T4" fmla="*/ 0 w 90"/>
                <a:gd name="T5" fmla="*/ 0 h 181"/>
                <a:gd name="T6" fmla="*/ 0 w 90"/>
                <a:gd name="T7" fmla="*/ 0 h 181"/>
                <a:gd name="T8" fmla="*/ 0 w 90"/>
                <a:gd name="T9" fmla="*/ 0 h 181"/>
                <a:gd name="T10" fmla="*/ 0 60000 65536"/>
                <a:gd name="T11" fmla="*/ 0 60000 65536"/>
                <a:gd name="T12" fmla="*/ 0 60000 65536"/>
                <a:gd name="T13" fmla="*/ 0 60000 65536"/>
                <a:gd name="T14" fmla="*/ 0 60000 65536"/>
                <a:gd name="T15" fmla="*/ 0 w 90"/>
                <a:gd name="T16" fmla="*/ 0 h 181"/>
                <a:gd name="T17" fmla="*/ 90 w 90"/>
                <a:gd name="T18" fmla="*/ 181 h 181"/>
              </a:gdLst>
              <a:ahLst/>
              <a:cxnLst>
                <a:cxn ang="T10">
                  <a:pos x="T0" y="T1"/>
                </a:cxn>
                <a:cxn ang="T11">
                  <a:pos x="T2" y="T3"/>
                </a:cxn>
                <a:cxn ang="T12">
                  <a:pos x="T4" y="T5"/>
                </a:cxn>
                <a:cxn ang="T13">
                  <a:pos x="T6" y="T7"/>
                </a:cxn>
                <a:cxn ang="T14">
                  <a:pos x="T8" y="T9"/>
                </a:cxn>
              </a:cxnLst>
              <a:rect l="T15" t="T16" r="T17" b="T18"/>
              <a:pathLst>
                <a:path w="90" h="181">
                  <a:moveTo>
                    <a:pt x="0" y="0"/>
                  </a:moveTo>
                  <a:lnTo>
                    <a:pt x="60" y="181"/>
                  </a:lnTo>
                  <a:lnTo>
                    <a:pt x="90" y="0"/>
                  </a:lnTo>
                  <a:lnTo>
                    <a:pt x="6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258" name="Line 32"/>
            <p:cNvSpPr>
              <a:spLocks noChangeShapeType="1"/>
            </p:cNvSpPr>
            <p:nvPr/>
          </p:nvSpPr>
          <p:spPr bwMode="auto">
            <a:xfrm flipV="1">
              <a:off x="5299" y="3584"/>
              <a:ext cx="1" cy="31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9" name="Rectangle 33"/>
            <p:cNvSpPr>
              <a:spLocks noChangeArrowheads="1"/>
            </p:cNvSpPr>
            <p:nvPr/>
          </p:nvSpPr>
          <p:spPr bwMode="auto">
            <a:xfrm>
              <a:off x="3119" y="3148"/>
              <a:ext cx="6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AND plane </a:t>
              </a:r>
              <a:endParaRPr lang="en-US" sz="2400">
                <a:latin typeface="Times New Roman" pitchFamily="18" charset="0"/>
              </a:endParaRPr>
            </a:p>
          </p:txBody>
        </p:sp>
        <p:sp>
          <p:nvSpPr>
            <p:cNvPr id="52260" name="Rectangle 34"/>
            <p:cNvSpPr>
              <a:spLocks noChangeArrowheads="1"/>
            </p:cNvSpPr>
            <p:nvPr/>
          </p:nvSpPr>
          <p:spPr bwMode="auto">
            <a:xfrm>
              <a:off x="4835" y="3124"/>
              <a:ext cx="5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OR plane</a:t>
              </a:r>
              <a:endParaRPr lang="en-US" sz="2400">
                <a:latin typeface="Times New Roman" pitchFamily="18" charset="0"/>
              </a:endParaRPr>
            </a:p>
          </p:txBody>
        </p:sp>
        <p:sp>
          <p:nvSpPr>
            <p:cNvPr id="52261" name="Rectangle 35"/>
            <p:cNvSpPr>
              <a:spLocks noChangeArrowheads="1"/>
            </p:cNvSpPr>
            <p:nvPr/>
          </p:nvSpPr>
          <p:spPr bwMode="auto">
            <a:xfrm>
              <a:off x="3079" y="1673"/>
              <a:ext cx="7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Input buffers </a:t>
              </a:r>
              <a:endParaRPr lang="en-US" sz="2400">
                <a:latin typeface="Times New Roman" pitchFamily="18" charset="0"/>
              </a:endParaRPr>
            </a:p>
          </p:txBody>
        </p:sp>
        <p:sp>
          <p:nvSpPr>
            <p:cNvPr id="52262" name="Rectangle 36"/>
            <p:cNvSpPr>
              <a:spLocks noChangeArrowheads="1"/>
            </p:cNvSpPr>
            <p:nvPr/>
          </p:nvSpPr>
          <p:spPr bwMode="auto">
            <a:xfrm>
              <a:off x="3190" y="1956"/>
              <a:ext cx="5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inverters </a:t>
              </a:r>
              <a:endParaRPr lang="en-US" sz="2400">
                <a:latin typeface="Times New Roman" pitchFamily="18" charset="0"/>
              </a:endParaRPr>
            </a:p>
          </p:txBody>
        </p:sp>
        <p:sp>
          <p:nvSpPr>
            <p:cNvPr id="52263" name="Rectangle 37"/>
            <p:cNvSpPr>
              <a:spLocks noChangeArrowheads="1"/>
            </p:cNvSpPr>
            <p:nvPr/>
          </p:nvSpPr>
          <p:spPr bwMode="auto">
            <a:xfrm>
              <a:off x="3327" y="1816"/>
              <a:ext cx="26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and </a:t>
              </a:r>
              <a:endParaRPr lang="en-US" sz="2400">
                <a:latin typeface="Times New Roman" pitchFamily="18" charset="0"/>
              </a:endParaRPr>
            </a:p>
          </p:txBody>
        </p:sp>
        <p:sp>
          <p:nvSpPr>
            <p:cNvPr id="52264" name="Rectangle 38"/>
            <p:cNvSpPr>
              <a:spLocks noChangeArrowheads="1"/>
            </p:cNvSpPr>
            <p:nvPr/>
          </p:nvSpPr>
          <p:spPr bwMode="auto">
            <a:xfrm>
              <a:off x="4135" y="2743"/>
              <a:ext cx="12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P </a:t>
              </a:r>
              <a:endParaRPr lang="en-US" sz="2400">
                <a:latin typeface="Times New Roman" pitchFamily="18" charset="0"/>
              </a:endParaRPr>
            </a:p>
          </p:txBody>
        </p:sp>
        <p:sp>
          <p:nvSpPr>
            <p:cNvPr id="52265" name="Rectangle 39"/>
            <p:cNvSpPr>
              <a:spLocks noChangeArrowheads="1"/>
            </p:cNvSpPr>
            <p:nvPr/>
          </p:nvSpPr>
          <p:spPr bwMode="auto">
            <a:xfrm>
              <a:off x="4209" y="2801"/>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52266" name="Rectangle 40"/>
            <p:cNvSpPr>
              <a:spLocks noChangeArrowheads="1"/>
            </p:cNvSpPr>
            <p:nvPr/>
          </p:nvSpPr>
          <p:spPr bwMode="auto">
            <a:xfrm>
              <a:off x="4139" y="3271"/>
              <a:ext cx="12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P </a:t>
              </a:r>
              <a:endParaRPr lang="en-US" sz="2400">
                <a:latin typeface="Times New Roman" pitchFamily="18" charset="0"/>
              </a:endParaRPr>
            </a:p>
          </p:txBody>
        </p:sp>
        <p:sp>
          <p:nvSpPr>
            <p:cNvPr id="52267" name="Rectangle 41"/>
            <p:cNvSpPr>
              <a:spLocks noChangeArrowheads="1"/>
            </p:cNvSpPr>
            <p:nvPr/>
          </p:nvSpPr>
          <p:spPr bwMode="auto">
            <a:xfrm>
              <a:off x="4213" y="3326"/>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k </a:t>
              </a:r>
              <a:endParaRPr lang="en-US" sz="2400">
                <a:latin typeface="Times New Roman" pitchFamily="18" charset="0"/>
              </a:endParaRPr>
            </a:p>
          </p:txBody>
        </p:sp>
        <p:sp>
          <p:nvSpPr>
            <p:cNvPr id="52268" name="Rectangle 42"/>
            <p:cNvSpPr>
              <a:spLocks noChangeArrowheads="1"/>
            </p:cNvSpPr>
            <p:nvPr/>
          </p:nvSpPr>
          <p:spPr bwMode="auto">
            <a:xfrm>
              <a:off x="5227" y="4016"/>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f </a:t>
              </a:r>
              <a:endParaRPr lang="en-US" sz="2400">
                <a:latin typeface="Times New Roman" pitchFamily="18" charset="0"/>
              </a:endParaRPr>
            </a:p>
          </p:txBody>
        </p:sp>
        <p:sp>
          <p:nvSpPr>
            <p:cNvPr id="52269" name="Freeform 43"/>
            <p:cNvSpPr>
              <a:spLocks/>
            </p:cNvSpPr>
            <p:nvPr/>
          </p:nvSpPr>
          <p:spPr bwMode="auto">
            <a:xfrm>
              <a:off x="4961" y="3773"/>
              <a:ext cx="29" cy="27"/>
            </a:xfrm>
            <a:custGeom>
              <a:avLst/>
              <a:gdLst>
                <a:gd name="T0" fmla="*/ 0 w 60"/>
                <a:gd name="T1" fmla="*/ 0 h 60"/>
                <a:gd name="T2" fmla="*/ 0 w 60"/>
                <a:gd name="T3" fmla="*/ 0 h 60"/>
                <a:gd name="T4" fmla="*/ 0 w 60"/>
                <a:gd name="T5" fmla="*/ 0 h 60"/>
                <a:gd name="T6" fmla="*/ 0 w 60"/>
                <a:gd name="T7" fmla="*/ 0 h 60"/>
                <a:gd name="T8" fmla="*/ 0 w 60"/>
                <a:gd name="T9" fmla="*/ 0 h 60"/>
                <a:gd name="T10" fmla="*/ 0 w 60"/>
                <a:gd name="T11" fmla="*/ 0 h 60"/>
                <a:gd name="T12" fmla="*/ 0 w 60"/>
                <a:gd name="T13" fmla="*/ 0 h 60"/>
                <a:gd name="T14" fmla="*/ 0 w 60"/>
                <a:gd name="T15" fmla="*/ 0 h 60"/>
                <a:gd name="T16" fmla="*/ 0 w 60"/>
                <a:gd name="T17" fmla="*/ 0 h 60"/>
                <a:gd name="T18" fmla="*/ 0 w 60"/>
                <a:gd name="T19" fmla="*/ 0 h 60"/>
                <a:gd name="T20" fmla="*/ 0 w 60"/>
                <a:gd name="T21" fmla="*/ 0 h 60"/>
                <a:gd name="T22" fmla="*/ 0 w 60"/>
                <a:gd name="T23" fmla="*/ 0 h 60"/>
                <a:gd name="T24" fmla="*/ 0 w 60"/>
                <a:gd name="T25" fmla="*/ 0 h 60"/>
                <a:gd name="T26" fmla="*/ 0 w 60"/>
                <a:gd name="T27" fmla="*/ 0 h 60"/>
                <a:gd name="T28" fmla="*/ 0 w 60"/>
                <a:gd name="T29" fmla="*/ 0 h 60"/>
                <a:gd name="T30" fmla="*/ 0 w 60"/>
                <a:gd name="T31" fmla="*/ 0 h 60"/>
                <a:gd name="T32" fmla="*/ 0 w 60"/>
                <a:gd name="T33" fmla="*/ 0 h 60"/>
                <a:gd name="T34" fmla="*/ 0 w 60"/>
                <a:gd name="T35" fmla="*/ 0 h 60"/>
                <a:gd name="T36" fmla="*/ 0 w 60"/>
                <a:gd name="T37" fmla="*/ 0 h 60"/>
                <a:gd name="T38" fmla="*/ 0 w 60"/>
                <a:gd name="T39" fmla="*/ 0 h 60"/>
                <a:gd name="T40" fmla="*/ 0 w 60"/>
                <a:gd name="T41" fmla="*/ 0 h 60"/>
                <a:gd name="T42" fmla="*/ 0 w 60"/>
                <a:gd name="T43" fmla="*/ 0 h 60"/>
                <a:gd name="T44" fmla="*/ 0 w 60"/>
                <a:gd name="T45" fmla="*/ 0 h 60"/>
                <a:gd name="T46" fmla="*/ 0 w 60"/>
                <a:gd name="T47" fmla="*/ 0 h 60"/>
                <a:gd name="T48" fmla="*/ 0 w 60"/>
                <a:gd name="T49" fmla="*/ 0 h 60"/>
                <a:gd name="T50" fmla="*/ 0 w 60"/>
                <a:gd name="T51" fmla="*/ 0 h 60"/>
                <a:gd name="T52" fmla="*/ 0 w 60"/>
                <a:gd name="T53" fmla="*/ 0 h 60"/>
                <a:gd name="T54" fmla="*/ 0 w 60"/>
                <a:gd name="T55" fmla="*/ 0 h 60"/>
                <a:gd name="T56" fmla="*/ 0 w 60"/>
                <a:gd name="T57" fmla="*/ 0 h 60"/>
                <a:gd name="T58" fmla="*/ 0 w 60"/>
                <a:gd name="T59" fmla="*/ 0 h 60"/>
                <a:gd name="T60" fmla="*/ 0 w 60"/>
                <a:gd name="T61" fmla="*/ 0 h 60"/>
                <a:gd name="T62" fmla="*/ 0 w 60"/>
                <a:gd name="T63" fmla="*/ 0 h 60"/>
                <a:gd name="T64" fmla="*/ 0 w 60"/>
                <a:gd name="T65" fmla="*/ 0 h 60"/>
                <a:gd name="T66" fmla="*/ 0 w 60"/>
                <a:gd name="T67" fmla="*/ 0 h 60"/>
                <a:gd name="T68" fmla="*/ 0 w 60"/>
                <a:gd name="T69" fmla="*/ 0 h 60"/>
                <a:gd name="T70" fmla="*/ 0 w 60"/>
                <a:gd name="T71" fmla="*/ 0 h 60"/>
                <a:gd name="T72" fmla="*/ 0 w 60"/>
                <a:gd name="T73" fmla="*/ 0 h 60"/>
                <a:gd name="T74" fmla="*/ 0 w 60"/>
                <a:gd name="T75" fmla="*/ 0 h 60"/>
                <a:gd name="T76" fmla="*/ 0 w 60"/>
                <a:gd name="T77" fmla="*/ 0 h 60"/>
                <a:gd name="T78" fmla="*/ 0 w 60"/>
                <a:gd name="T79" fmla="*/ 0 h 60"/>
                <a:gd name="T80" fmla="*/ 0 w 60"/>
                <a:gd name="T81" fmla="*/ 0 h 60"/>
                <a:gd name="T82" fmla="*/ 0 w 60"/>
                <a:gd name="T83" fmla="*/ 0 h 60"/>
                <a:gd name="T84" fmla="*/ 0 w 60"/>
                <a:gd name="T85" fmla="*/ 0 h 60"/>
                <a:gd name="T86" fmla="*/ 0 w 60"/>
                <a:gd name="T87" fmla="*/ 0 h 60"/>
                <a:gd name="T88" fmla="*/ 0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2"/>
                  </a:lnTo>
                  <a:lnTo>
                    <a:pt x="0" y="33"/>
                  </a:lnTo>
                  <a:lnTo>
                    <a:pt x="0" y="35"/>
                  </a:lnTo>
                  <a:lnTo>
                    <a:pt x="0" y="36"/>
                  </a:lnTo>
                  <a:lnTo>
                    <a:pt x="1" y="38"/>
                  </a:lnTo>
                  <a:lnTo>
                    <a:pt x="1" y="39"/>
                  </a:lnTo>
                  <a:lnTo>
                    <a:pt x="1" y="41"/>
                  </a:lnTo>
                  <a:lnTo>
                    <a:pt x="3" y="42"/>
                  </a:lnTo>
                  <a:lnTo>
                    <a:pt x="3" y="44"/>
                  </a:lnTo>
                  <a:lnTo>
                    <a:pt x="4" y="44"/>
                  </a:lnTo>
                  <a:lnTo>
                    <a:pt x="4" y="45"/>
                  </a:lnTo>
                  <a:lnTo>
                    <a:pt x="6" y="47"/>
                  </a:lnTo>
                  <a:lnTo>
                    <a:pt x="6" y="48"/>
                  </a:lnTo>
                  <a:lnTo>
                    <a:pt x="7" y="50"/>
                  </a:lnTo>
                  <a:lnTo>
                    <a:pt x="9" y="51"/>
                  </a:lnTo>
                  <a:lnTo>
                    <a:pt x="10" y="53"/>
                  </a:lnTo>
                  <a:lnTo>
                    <a:pt x="12" y="54"/>
                  </a:lnTo>
                  <a:lnTo>
                    <a:pt x="13" y="54"/>
                  </a:lnTo>
                  <a:lnTo>
                    <a:pt x="15" y="56"/>
                  </a:lnTo>
                  <a:lnTo>
                    <a:pt x="16" y="56"/>
                  </a:lnTo>
                  <a:lnTo>
                    <a:pt x="16" y="57"/>
                  </a:lnTo>
                  <a:lnTo>
                    <a:pt x="18" y="57"/>
                  </a:lnTo>
                  <a:lnTo>
                    <a:pt x="19" y="59"/>
                  </a:lnTo>
                  <a:lnTo>
                    <a:pt x="21" y="59"/>
                  </a:lnTo>
                  <a:lnTo>
                    <a:pt x="22" y="59"/>
                  </a:lnTo>
                  <a:lnTo>
                    <a:pt x="24" y="59"/>
                  </a:lnTo>
                  <a:lnTo>
                    <a:pt x="25" y="60"/>
                  </a:lnTo>
                  <a:lnTo>
                    <a:pt x="27" y="60"/>
                  </a:lnTo>
                  <a:lnTo>
                    <a:pt x="28" y="60"/>
                  </a:lnTo>
                  <a:lnTo>
                    <a:pt x="30" y="60"/>
                  </a:lnTo>
                  <a:lnTo>
                    <a:pt x="31" y="60"/>
                  </a:lnTo>
                  <a:lnTo>
                    <a:pt x="33" y="60"/>
                  </a:lnTo>
                  <a:lnTo>
                    <a:pt x="34" y="60"/>
                  </a:lnTo>
                  <a:lnTo>
                    <a:pt x="36" y="59"/>
                  </a:lnTo>
                  <a:lnTo>
                    <a:pt x="37" y="59"/>
                  </a:lnTo>
                  <a:lnTo>
                    <a:pt x="39" y="59"/>
                  </a:lnTo>
                  <a:lnTo>
                    <a:pt x="40" y="59"/>
                  </a:lnTo>
                  <a:lnTo>
                    <a:pt x="42" y="57"/>
                  </a:lnTo>
                  <a:lnTo>
                    <a:pt x="43" y="57"/>
                  </a:lnTo>
                  <a:lnTo>
                    <a:pt x="45" y="56"/>
                  </a:lnTo>
                  <a:lnTo>
                    <a:pt x="46" y="54"/>
                  </a:lnTo>
                  <a:lnTo>
                    <a:pt x="48" y="54"/>
                  </a:lnTo>
                  <a:lnTo>
                    <a:pt x="49" y="53"/>
                  </a:lnTo>
                  <a:lnTo>
                    <a:pt x="51" y="53"/>
                  </a:lnTo>
                  <a:lnTo>
                    <a:pt x="51" y="51"/>
                  </a:lnTo>
                  <a:lnTo>
                    <a:pt x="52" y="50"/>
                  </a:lnTo>
                  <a:lnTo>
                    <a:pt x="54" y="50"/>
                  </a:lnTo>
                  <a:lnTo>
                    <a:pt x="54" y="48"/>
                  </a:lnTo>
                  <a:lnTo>
                    <a:pt x="55" y="47"/>
                  </a:lnTo>
                  <a:lnTo>
                    <a:pt x="55" y="45"/>
                  </a:lnTo>
                  <a:lnTo>
                    <a:pt x="57" y="44"/>
                  </a:lnTo>
                  <a:lnTo>
                    <a:pt x="58" y="42"/>
                  </a:lnTo>
                  <a:lnTo>
                    <a:pt x="58" y="41"/>
                  </a:lnTo>
                  <a:lnTo>
                    <a:pt x="58" y="39"/>
                  </a:lnTo>
                  <a:lnTo>
                    <a:pt x="58" y="38"/>
                  </a:lnTo>
                  <a:lnTo>
                    <a:pt x="60" y="36"/>
                  </a:lnTo>
                  <a:lnTo>
                    <a:pt x="60" y="35"/>
                  </a:lnTo>
                  <a:lnTo>
                    <a:pt x="60" y="33"/>
                  </a:lnTo>
                  <a:lnTo>
                    <a:pt x="60" y="32"/>
                  </a:lnTo>
                  <a:lnTo>
                    <a:pt x="60" y="30"/>
                  </a:lnTo>
                  <a:lnTo>
                    <a:pt x="60" y="29"/>
                  </a:lnTo>
                  <a:lnTo>
                    <a:pt x="60" y="27"/>
                  </a:lnTo>
                  <a:lnTo>
                    <a:pt x="60" y="26"/>
                  </a:lnTo>
                  <a:lnTo>
                    <a:pt x="60" y="24"/>
                  </a:lnTo>
                  <a:lnTo>
                    <a:pt x="58" y="23"/>
                  </a:lnTo>
                  <a:lnTo>
                    <a:pt x="58" y="21"/>
                  </a:lnTo>
                  <a:lnTo>
                    <a:pt x="58" y="20"/>
                  </a:lnTo>
                  <a:lnTo>
                    <a:pt x="58" y="18"/>
                  </a:lnTo>
                  <a:lnTo>
                    <a:pt x="57" y="17"/>
                  </a:lnTo>
                  <a:lnTo>
                    <a:pt x="57" y="15"/>
                  </a:lnTo>
                  <a:lnTo>
                    <a:pt x="55" y="14"/>
                  </a:lnTo>
                  <a:lnTo>
                    <a:pt x="54" y="12"/>
                  </a:lnTo>
                  <a:lnTo>
                    <a:pt x="54" y="11"/>
                  </a:lnTo>
                  <a:lnTo>
                    <a:pt x="52" y="9"/>
                  </a:lnTo>
                  <a:lnTo>
                    <a:pt x="51" y="9"/>
                  </a:lnTo>
                  <a:lnTo>
                    <a:pt x="51" y="8"/>
                  </a:lnTo>
                  <a:lnTo>
                    <a:pt x="49" y="6"/>
                  </a:lnTo>
                  <a:lnTo>
                    <a:pt x="48" y="6"/>
                  </a:lnTo>
                  <a:lnTo>
                    <a:pt x="46" y="5"/>
                  </a:lnTo>
                  <a:lnTo>
                    <a:pt x="45" y="5"/>
                  </a:lnTo>
                  <a:lnTo>
                    <a:pt x="45" y="3"/>
                  </a:lnTo>
                  <a:lnTo>
                    <a:pt x="43" y="3"/>
                  </a:lnTo>
                  <a:lnTo>
                    <a:pt x="42" y="2"/>
                  </a:lnTo>
                  <a:lnTo>
                    <a:pt x="40" y="2"/>
                  </a:lnTo>
                  <a:lnTo>
                    <a:pt x="39" y="2"/>
                  </a:lnTo>
                  <a:lnTo>
                    <a:pt x="37" y="0"/>
                  </a:lnTo>
                  <a:lnTo>
                    <a:pt x="36" y="0"/>
                  </a:lnTo>
                  <a:lnTo>
                    <a:pt x="34" y="0"/>
                  </a:lnTo>
                  <a:lnTo>
                    <a:pt x="33" y="0"/>
                  </a:lnTo>
                  <a:lnTo>
                    <a:pt x="31" y="0"/>
                  </a:lnTo>
                  <a:lnTo>
                    <a:pt x="30" y="0"/>
                  </a:lnTo>
                  <a:lnTo>
                    <a:pt x="28" y="0"/>
                  </a:lnTo>
                  <a:lnTo>
                    <a:pt x="27" y="0"/>
                  </a:lnTo>
                  <a:lnTo>
                    <a:pt x="25" y="0"/>
                  </a:lnTo>
                  <a:lnTo>
                    <a:pt x="24" y="0"/>
                  </a:lnTo>
                  <a:lnTo>
                    <a:pt x="22" y="0"/>
                  </a:lnTo>
                  <a:lnTo>
                    <a:pt x="21" y="2"/>
                  </a:lnTo>
                  <a:lnTo>
                    <a:pt x="19" y="2"/>
                  </a:lnTo>
                  <a:lnTo>
                    <a:pt x="18" y="2"/>
                  </a:lnTo>
                  <a:lnTo>
                    <a:pt x="16" y="3"/>
                  </a:lnTo>
                  <a:lnTo>
                    <a:pt x="15" y="5"/>
                  </a:lnTo>
                  <a:lnTo>
                    <a:pt x="13" y="5"/>
                  </a:lnTo>
                  <a:lnTo>
                    <a:pt x="12" y="6"/>
                  </a:lnTo>
                  <a:lnTo>
                    <a:pt x="10" y="6"/>
                  </a:lnTo>
                  <a:lnTo>
                    <a:pt x="10" y="8"/>
                  </a:lnTo>
                  <a:lnTo>
                    <a:pt x="9" y="9"/>
                  </a:lnTo>
                  <a:lnTo>
                    <a:pt x="7" y="9"/>
                  </a:lnTo>
                  <a:lnTo>
                    <a:pt x="7" y="11"/>
                  </a:lnTo>
                  <a:lnTo>
                    <a:pt x="6" y="12"/>
                  </a:lnTo>
                  <a:lnTo>
                    <a:pt x="6" y="14"/>
                  </a:lnTo>
                  <a:lnTo>
                    <a:pt x="4" y="14"/>
                  </a:lnTo>
                  <a:lnTo>
                    <a:pt x="4" y="15"/>
                  </a:lnTo>
                  <a:lnTo>
                    <a:pt x="3" y="17"/>
                  </a:lnTo>
                  <a:lnTo>
                    <a:pt x="3" y="18"/>
                  </a:lnTo>
                  <a:lnTo>
                    <a:pt x="1" y="20"/>
                  </a:lnTo>
                  <a:lnTo>
                    <a:pt x="1" y="21"/>
                  </a:lnTo>
                  <a:lnTo>
                    <a:pt x="1" y="23"/>
                  </a:lnTo>
                  <a:lnTo>
                    <a:pt x="0" y="24"/>
                  </a:lnTo>
                  <a:lnTo>
                    <a:pt x="0" y="26"/>
                  </a:lnTo>
                  <a:lnTo>
                    <a:pt x="0" y="27"/>
                  </a:lnTo>
                  <a:lnTo>
                    <a:pt x="0" y="29"/>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0" name="Freeform 44"/>
            <p:cNvSpPr>
              <a:spLocks/>
            </p:cNvSpPr>
            <p:nvPr/>
          </p:nvSpPr>
          <p:spPr bwMode="auto">
            <a:xfrm>
              <a:off x="4970" y="3781"/>
              <a:ext cx="21" cy="21"/>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0 w 44"/>
                <a:gd name="T27" fmla="*/ 0 h 45"/>
                <a:gd name="T28" fmla="*/ 0 w 44"/>
                <a:gd name="T29" fmla="*/ 0 h 45"/>
                <a:gd name="T30" fmla="*/ 0 w 44"/>
                <a:gd name="T31" fmla="*/ 0 h 45"/>
                <a:gd name="T32" fmla="*/ 0 w 44"/>
                <a:gd name="T33" fmla="*/ 0 h 45"/>
                <a:gd name="T34" fmla="*/ 0 w 44"/>
                <a:gd name="T35" fmla="*/ 0 h 45"/>
                <a:gd name="T36" fmla="*/ 0 w 44"/>
                <a:gd name="T37" fmla="*/ 0 h 45"/>
                <a:gd name="T38" fmla="*/ 0 w 44"/>
                <a:gd name="T39" fmla="*/ 0 h 45"/>
                <a:gd name="T40" fmla="*/ 0 w 44"/>
                <a:gd name="T41" fmla="*/ 0 h 45"/>
                <a:gd name="T42" fmla="*/ 0 w 44"/>
                <a:gd name="T43" fmla="*/ 0 h 45"/>
                <a:gd name="T44" fmla="*/ 0 w 44"/>
                <a:gd name="T45" fmla="*/ 0 h 45"/>
                <a:gd name="T46" fmla="*/ 0 w 44"/>
                <a:gd name="T47" fmla="*/ 0 h 45"/>
                <a:gd name="T48" fmla="*/ 0 w 44"/>
                <a:gd name="T49" fmla="*/ 0 h 45"/>
                <a:gd name="T50" fmla="*/ 0 w 44"/>
                <a:gd name="T51" fmla="*/ 0 h 45"/>
                <a:gd name="T52" fmla="*/ 0 w 44"/>
                <a:gd name="T53" fmla="*/ 0 h 45"/>
                <a:gd name="T54" fmla="*/ 0 w 44"/>
                <a:gd name="T55" fmla="*/ 0 h 45"/>
                <a:gd name="T56" fmla="*/ 0 w 44"/>
                <a:gd name="T57" fmla="*/ 0 h 45"/>
                <a:gd name="T58" fmla="*/ 0 w 44"/>
                <a:gd name="T59" fmla="*/ 0 h 45"/>
                <a:gd name="T60" fmla="*/ 0 w 44"/>
                <a:gd name="T61" fmla="*/ 0 h 45"/>
                <a:gd name="T62" fmla="*/ 0 w 44"/>
                <a:gd name="T63" fmla="*/ 0 h 45"/>
                <a:gd name="T64" fmla="*/ 0 w 44"/>
                <a:gd name="T65" fmla="*/ 0 h 45"/>
                <a:gd name="T66" fmla="*/ 0 w 44"/>
                <a:gd name="T67" fmla="*/ 0 h 45"/>
                <a:gd name="T68" fmla="*/ 0 w 44"/>
                <a:gd name="T69" fmla="*/ 0 h 45"/>
                <a:gd name="T70" fmla="*/ 0 w 44"/>
                <a:gd name="T71" fmla="*/ 0 h 45"/>
                <a:gd name="T72" fmla="*/ 0 w 44"/>
                <a:gd name="T73" fmla="*/ 0 h 45"/>
                <a:gd name="T74" fmla="*/ 0 w 44"/>
                <a:gd name="T75" fmla="*/ 0 h 45"/>
                <a:gd name="T76" fmla="*/ 0 w 44"/>
                <a:gd name="T77" fmla="*/ 0 h 45"/>
                <a:gd name="T78" fmla="*/ 0 w 44"/>
                <a:gd name="T79" fmla="*/ 0 h 45"/>
                <a:gd name="T80" fmla="*/ 0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3"/>
                  </a:moveTo>
                  <a:lnTo>
                    <a:pt x="0" y="24"/>
                  </a:lnTo>
                  <a:lnTo>
                    <a:pt x="0" y="26"/>
                  </a:lnTo>
                  <a:lnTo>
                    <a:pt x="0" y="27"/>
                  </a:lnTo>
                  <a:lnTo>
                    <a:pt x="0" y="29"/>
                  </a:lnTo>
                  <a:lnTo>
                    <a:pt x="0" y="30"/>
                  </a:lnTo>
                  <a:lnTo>
                    <a:pt x="2" y="30"/>
                  </a:lnTo>
                  <a:lnTo>
                    <a:pt x="2" y="32"/>
                  </a:lnTo>
                  <a:lnTo>
                    <a:pt x="2" y="33"/>
                  </a:lnTo>
                  <a:lnTo>
                    <a:pt x="3" y="35"/>
                  </a:lnTo>
                  <a:lnTo>
                    <a:pt x="3" y="36"/>
                  </a:lnTo>
                  <a:lnTo>
                    <a:pt x="5" y="36"/>
                  </a:lnTo>
                  <a:lnTo>
                    <a:pt x="5" y="38"/>
                  </a:lnTo>
                  <a:lnTo>
                    <a:pt x="6" y="38"/>
                  </a:lnTo>
                  <a:lnTo>
                    <a:pt x="6" y="39"/>
                  </a:lnTo>
                  <a:lnTo>
                    <a:pt x="8" y="39"/>
                  </a:lnTo>
                  <a:lnTo>
                    <a:pt x="8" y="41"/>
                  </a:lnTo>
                  <a:lnTo>
                    <a:pt x="9" y="41"/>
                  </a:lnTo>
                  <a:lnTo>
                    <a:pt x="9" y="42"/>
                  </a:lnTo>
                  <a:lnTo>
                    <a:pt x="11" y="42"/>
                  </a:lnTo>
                  <a:lnTo>
                    <a:pt x="12" y="44"/>
                  </a:lnTo>
                  <a:lnTo>
                    <a:pt x="14" y="44"/>
                  </a:lnTo>
                  <a:lnTo>
                    <a:pt x="15" y="44"/>
                  </a:lnTo>
                  <a:lnTo>
                    <a:pt x="17" y="45"/>
                  </a:lnTo>
                  <a:lnTo>
                    <a:pt x="18" y="45"/>
                  </a:lnTo>
                  <a:lnTo>
                    <a:pt x="20" y="45"/>
                  </a:lnTo>
                  <a:lnTo>
                    <a:pt x="21" y="45"/>
                  </a:lnTo>
                  <a:lnTo>
                    <a:pt x="23" y="45"/>
                  </a:lnTo>
                  <a:lnTo>
                    <a:pt x="24" y="45"/>
                  </a:lnTo>
                  <a:lnTo>
                    <a:pt x="26" y="45"/>
                  </a:lnTo>
                  <a:lnTo>
                    <a:pt x="27" y="45"/>
                  </a:lnTo>
                  <a:lnTo>
                    <a:pt x="29" y="44"/>
                  </a:lnTo>
                  <a:lnTo>
                    <a:pt x="30" y="44"/>
                  </a:lnTo>
                  <a:lnTo>
                    <a:pt x="32" y="44"/>
                  </a:lnTo>
                  <a:lnTo>
                    <a:pt x="33" y="42"/>
                  </a:lnTo>
                  <a:lnTo>
                    <a:pt x="35" y="42"/>
                  </a:lnTo>
                  <a:lnTo>
                    <a:pt x="35" y="41"/>
                  </a:lnTo>
                  <a:lnTo>
                    <a:pt x="36" y="41"/>
                  </a:lnTo>
                  <a:lnTo>
                    <a:pt x="36" y="39"/>
                  </a:lnTo>
                  <a:lnTo>
                    <a:pt x="38" y="39"/>
                  </a:lnTo>
                  <a:lnTo>
                    <a:pt x="38" y="38"/>
                  </a:lnTo>
                  <a:lnTo>
                    <a:pt x="39" y="38"/>
                  </a:lnTo>
                  <a:lnTo>
                    <a:pt x="39" y="36"/>
                  </a:lnTo>
                  <a:lnTo>
                    <a:pt x="41" y="36"/>
                  </a:lnTo>
                  <a:lnTo>
                    <a:pt x="41" y="35"/>
                  </a:lnTo>
                  <a:lnTo>
                    <a:pt x="42" y="33"/>
                  </a:lnTo>
                  <a:lnTo>
                    <a:pt x="42" y="32"/>
                  </a:lnTo>
                  <a:lnTo>
                    <a:pt x="42" y="30"/>
                  </a:lnTo>
                  <a:lnTo>
                    <a:pt x="44" y="30"/>
                  </a:lnTo>
                  <a:lnTo>
                    <a:pt x="44" y="29"/>
                  </a:lnTo>
                  <a:lnTo>
                    <a:pt x="44" y="27"/>
                  </a:lnTo>
                  <a:lnTo>
                    <a:pt x="44" y="26"/>
                  </a:lnTo>
                  <a:lnTo>
                    <a:pt x="44" y="24"/>
                  </a:lnTo>
                  <a:lnTo>
                    <a:pt x="44" y="23"/>
                  </a:lnTo>
                  <a:lnTo>
                    <a:pt x="44" y="21"/>
                  </a:lnTo>
                  <a:lnTo>
                    <a:pt x="44" y="20"/>
                  </a:lnTo>
                  <a:lnTo>
                    <a:pt x="44" y="18"/>
                  </a:lnTo>
                  <a:lnTo>
                    <a:pt x="44" y="17"/>
                  </a:lnTo>
                  <a:lnTo>
                    <a:pt x="42" y="15"/>
                  </a:lnTo>
                  <a:lnTo>
                    <a:pt x="42" y="14"/>
                  </a:lnTo>
                  <a:lnTo>
                    <a:pt x="42" y="12"/>
                  </a:lnTo>
                  <a:lnTo>
                    <a:pt x="41" y="12"/>
                  </a:lnTo>
                  <a:lnTo>
                    <a:pt x="41" y="11"/>
                  </a:lnTo>
                  <a:lnTo>
                    <a:pt x="39" y="9"/>
                  </a:lnTo>
                  <a:lnTo>
                    <a:pt x="38" y="8"/>
                  </a:lnTo>
                  <a:lnTo>
                    <a:pt x="36" y="6"/>
                  </a:lnTo>
                  <a:lnTo>
                    <a:pt x="35" y="5"/>
                  </a:lnTo>
                  <a:lnTo>
                    <a:pt x="33" y="5"/>
                  </a:lnTo>
                  <a:lnTo>
                    <a:pt x="33" y="3"/>
                  </a:lnTo>
                  <a:lnTo>
                    <a:pt x="32" y="3"/>
                  </a:lnTo>
                  <a:lnTo>
                    <a:pt x="30" y="3"/>
                  </a:lnTo>
                  <a:lnTo>
                    <a:pt x="30" y="2"/>
                  </a:lnTo>
                  <a:lnTo>
                    <a:pt x="29" y="2"/>
                  </a:lnTo>
                  <a:lnTo>
                    <a:pt x="27" y="2"/>
                  </a:lnTo>
                  <a:lnTo>
                    <a:pt x="26" y="2"/>
                  </a:lnTo>
                  <a:lnTo>
                    <a:pt x="24" y="2"/>
                  </a:lnTo>
                  <a:lnTo>
                    <a:pt x="23" y="0"/>
                  </a:lnTo>
                  <a:lnTo>
                    <a:pt x="21" y="0"/>
                  </a:lnTo>
                  <a:lnTo>
                    <a:pt x="20" y="2"/>
                  </a:lnTo>
                  <a:lnTo>
                    <a:pt x="18" y="2"/>
                  </a:lnTo>
                  <a:lnTo>
                    <a:pt x="17" y="2"/>
                  </a:lnTo>
                  <a:lnTo>
                    <a:pt x="15" y="2"/>
                  </a:lnTo>
                  <a:lnTo>
                    <a:pt x="14" y="2"/>
                  </a:lnTo>
                  <a:lnTo>
                    <a:pt x="14" y="3"/>
                  </a:lnTo>
                  <a:lnTo>
                    <a:pt x="12" y="3"/>
                  </a:lnTo>
                  <a:lnTo>
                    <a:pt x="11" y="3"/>
                  </a:lnTo>
                  <a:lnTo>
                    <a:pt x="11" y="5"/>
                  </a:lnTo>
                  <a:lnTo>
                    <a:pt x="9" y="5"/>
                  </a:lnTo>
                  <a:lnTo>
                    <a:pt x="8" y="6"/>
                  </a:lnTo>
                  <a:lnTo>
                    <a:pt x="6" y="8"/>
                  </a:lnTo>
                  <a:lnTo>
                    <a:pt x="5" y="9"/>
                  </a:lnTo>
                  <a:lnTo>
                    <a:pt x="3" y="11"/>
                  </a:lnTo>
                  <a:lnTo>
                    <a:pt x="3" y="12"/>
                  </a:lnTo>
                  <a:lnTo>
                    <a:pt x="2" y="12"/>
                  </a:lnTo>
                  <a:lnTo>
                    <a:pt x="2" y="14"/>
                  </a:lnTo>
                  <a:lnTo>
                    <a:pt x="2"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71" name="Freeform 45"/>
            <p:cNvSpPr>
              <a:spLocks/>
            </p:cNvSpPr>
            <p:nvPr/>
          </p:nvSpPr>
          <p:spPr bwMode="auto">
            <a:xfrm>
              <a:off x="5078" y="3773"/>
              <a:ext cx="29" cy="27"/>
            </a:xfrm>
            <a:custGeom>
              <a:avLst/>
              <a:gdLst>
                <a:gd name="T0" fmla="*/ 0 w 61"/>
                <a:gd name="T1" fmla="*/ 0 h 60"/>
                <a:gd name="T2" fmla="*/ 0 w 61"/>
                <a:gd name="T3" fmla="*/ 0 h 60"/>
                <a:gd name="T4" fmla="*/ 0 w 61"/>
                <a:gd name="T5" fmla="*/ 0 h 60"/>
                <a:gd name="T6" fmla="*/ 0 w 61"/>
                <a:gd name="T7" fmla="*/ 0 h 60"/>
                <a:gd name="T8" fmla="*/ 0 w 61"/>
                <a:gd name="T9" fmla="*/ 0 h 60"/>
                <a:gd name="T10" fmla="*/ 0 w 61"/>
                <a:gd name="T11" fmla="*/ 0 h 60"/>
                <a:gd name="T12" fmla="*/ 0 w 61"/>
                <a:gd name="T13" fmla="*/ 0 h 60"/>
                <a:gd name="T14" fmla="*/ 0 w 61"/>
                <a:gd name="T15" fmla="*/ 0 h 60"/>
                <a:gd name="T16" fmla="*/ 0 w 61"/>
                <a:gd name="T17" fmla="*/ 0 h 60"/>
                <a:gd name="T18" fmla="*/ 0 w 61"/>
                <a:gd name="T19" fmla="*/ 0 h 60"/>
                <a:gd name="T20" fmla="*/ 0 w 61"/>
                <a:gd name="T21" fmla="*/ 0 h 60"/>
                <a:gd name="T22" fmla="*/ 0 w 61"/>
                <a:gd name="T23" fmla="*/ 0 h 60"/>
                <a:gd name="T24" fmla="*/ 0 w 61"/>
                <a:gd name="T25" fmla="*/ 0 h 60"/>
                <a:gd name="T26" fmla="*/ 0 w 61"/>
                <a:gd name="T27" fmla="*/ 0 h 60"/>
                <a:gd name="T28" fmla="*/ 0 w 61"/>
                <a:gd name="T29" fmla="*/ 0 h 60"/>
                <a:gd name="T30" fmla="*/ 0 w 61"/>
                <a:gd name="T31" fmla="*/ 0 h 60"/>
                <a:gd name="T32" fmla="*/ 0 w 61"/>
                <a:gd name="T33" fmla="*/ 0 h 60"/>
                <a:gd name="T34" fmla="*/ 0 w 61"/>
                <a:gd name="T35" fmla="*/ 0 h 60"/>
                <a:gd name="T36" fmla="*/ 0 w 61"/>
                <a:gd name="T37" fmla="*/ 0 h 60"/>
                <a:gd name="T38" fmla="*/ 0 w 61"/>
                <a:gd name="T39" fmla="*/ 0 h 60"/>
                <a:gd name="T40" fmla="*/ 0 w 61"/>
                <a:gd name="T41" fmla="*/ 0 h 60"/>
                <a:gd name="T42" fmla="*/ 0 w 61"/>
                <a:gd name="T43" fmla="*/ 0 h 60"/>
                <a:gd name="T44" fmla="*/ 0 w 61"/>
                <a:gd name="T45" fmla="*/ 0 h 60"/>
                <a:gd name="T46" fmla="*/ 0 w 61"/>
                <a:gd name="T47" fmla="*/ 0 h 60"/>
                <a:gd name="T48" fmla="*/ 0 w 61"/>
                <a:gd name="T49" fmla="*/ 0 h 60"/>
                <a:gd name="T50" fmla="*/ 0 w 61"/>
                <a:gd name="T51" fmla="*/ 0 h 60"/>
                <a:gd name="T52" fmla="*/ 0 w 61"/>
                <a:gd name="T53" fmla="*/ 0 h 60"/>
                <a:gd name="T54" fmla="*/ 0 w 61"/>
                <a:gd name="T55" fmla="*/ 0 h 60"/>
                <a:gd name="T56" fmla="*/ 0 w 61"/>
                <a:gd name="T57" fmla="*/ 0 h 60"/>
                <a:gd name="T58" fmla="*/ 0 w 61"/>
                <a:gd name="T59" fmla="*/ 0 h 60"/>
                <a:gd name="T60" fmla="*/ 0 w 61"/>
                <a:gd name="T61" fmla="*/ 0 h 60"/>
                <a:gd name="T62" fmla="*/ 0 w 61"/>
                <a:gd name="T63" fmla="*/ 0 h 60"/>
                <a:gd name="T64" fmla="*/ 0 w 61"/>
                <a:gd name="T65" fmla="*/ 0 h 60"/>
                <a:gd name="T66" fmla="*/ 0 w 61"/>
                <a:gd name="T67" fmla="*/ 0 h 60"/>
                <a:gd name="T68" fmla="*/ 0 w 61"/>
                <a:gd name="T69" fmla="*/ 0 h 60"/>
                <a:gd name="T70" fmla="*/ 0 w 61"/>
                <a:gd name="T71" fmla="*/ 0 h 60"/>
                <a:gd name="T72" fmla="*/ 0 w 61"/>
                <a:gd name="T73" fmla="*/ 0 h 60"/>
                <a:gd name="T74" fmla="*/ 0 w 61"/>
                <a:gd name="T75" fmla="*/ 0 h 60"/>
                <a:gd name="T76" fmla="*/ 0 w 61"/>
                <a:gd name="T77" fmla="*/ 0 h 60"/>
                <a:gd name="T78" fmla="*/ 0 w 61"/>
                <a:gd name="T79" fmla="*/ 0 h 60"/>
                <a:gd name="T80" fmla="*/ 0 w 61"/>
                <a:gd name="T81" fmla="*/ 0 h 60"/>
                <a:gd name="T82" fmla="*/ 0 w 61"/>
                <a:gd name="T83" fmla="*/ 0 h 60"/>
                <a:gd name="T84" fmla="*/ 0 w 61"/>
                <a:gd name="T85" fmla="*/ 0 h 60"/>
                <a:gd name="T86" fmla="*/ 0 w 61"/>
                <a:gd name="T87" fmla="*/ 0 h 60"/>
                <a:gd name="T88" fmla="*/ 0 w 61"/>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1"/>
                <a:gd name="T136" fmla="*/ 0 h 60"/>
                <a:gd name="T137" fmla="*/ 61 w 61"/>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1" h="60">
                  <a:moveTo>
                    <a:pt x="30" y="30"/>
                  </a:moveTo>
                  <a:lnTo>
                    <a:pt x="0" y="30"/>
                  </a:lnTo>
                  <a:lnTo>
                    <a:pt x="0" y="32"/>
                  </a:lnTo>
                  <a:lnTo>
                    <a:pt x="0" y="33"/>
                  </a:lnTo>
                  <a:lnTo>
                    <a:pt x="0" y="35"/>
                  </a:lnTo>
                  <a:lnTo>
                    <a:pt x="0" y="36"/>
                  </a:lnTo>
                  <a:lnTo>
                    <a:pt x="2" y="38"/>
                  </a:lnTo>
                  <a:lnTo>
                    <a:pt x="2" y="39"/>
                  </a:lnTo>
                  <a:lnTo>
                    <a:pt x="2" y="41"/>
                  </a:lnTo>
                  <a:lnTo>
                    <a:pt x="3" y="42"/>
                  </a:lnTo>
                  <a:lnTo>
                    <a:pt x="3" y="44"/>
                  </a:lnTo>
                  <a:lnTo>
                    <a:pt x="5" y="44"/>
                  </a:lnTo>
                  <a:lnTo>
                    <a:pt x="5" y="45"/>
                  </a:lnTo>
                  <a:lnTo>
                    <a:pt x="6" y="47"/>
                  </a:lnTo>
                  <a:lnTo>
                    <a:pt x="6" y="48"/>
                  </a:lnTo>
                  <a:lnTo>
                    <a:pt x="8" y="50"/>
                  </a:lnTo>
                  <a:lnTo>
                    <a:pt x="9" y="51"/>
                  </a:lnTo>
                  <a:lnTo>
                    <a:pt x="11" y="53"/>
                  </a:lnTo>
                  <a:lnTo>
                    <a:pt x="12" y="54"/>
                  </a:lnTo>
                  <a:lnTo>
                    <a:pt x="14" y="54"/>
                  </a:lnTo>
                  <a:lnTo>
                    <a:pt x="15" y="56"/>
                  </a:lnTo>
                  <a:lnTo>
                    <a:pt x="17" y="56"/>
                  </a:lnTo>
                  <a:lnTo>
                    <a:pt x="17" y="57"/>
                  </a:lnTo>
                  <a:lnTo>
                    <a:pt x="18" y="57"/>
                  </a:lnTo>
                  <a:lnTo>
                    <a:pt x="20" y="59"/>
                  </a:lnTo>
                  <a:lnTo>
                    <a:pt x="21" y="59"/>
                  </a:lnTo>
                  <a:lnTo>
                    <a:pt x="23" y="59"/>
                  </a:lnTo>
                  <a:lnTo>
                    <a:pt x="24" y="59"/>
                  </a:lnTo>
                  <a:lnTo>
                    <a:pt x="26" y="60"/>
                  </a:lnTo>
                  <a:lnTo>
                    <a:pt x="27" y="60"/>
                  </a:lnTo>
                  <a:lnTo>
                    <a:pt x="29" y="60"/>
                  </a:lnTo>
                  <a:lnTo>
                    <a:pt x="30" y="60"/>
                  </a:lnTo>
                  <a:lnTo>
                    <a:pt x="32" y="60"/>
                  </a:lnTo>
                  <a:lnTo>
                    <a:pt x="33" y="60"/>
                  </a:lnTo>
                  <a:lnTo>
                    <a:pt x="35" y="60"/>
                  </a:lnTo>
                  <a:lnTo>
                    <a:pt x="36" y="59"/>
                  </a:lnTo>
                  <a:lnTo>
                    <a:pt x="38" y="59"/>
                  </a:lnTo>
                  <a:lnTo>
                    <a:pt x="39" y="59"/>
                  </a:lnTo>
                  <a:lnTo>
                    <a:pt x="41" y="59"/>
                  </a:lnTo>
                  <a:lnTo>
                    <a:pt x="43" y="57"/>
                  </a:lnTo>
                  <a:lnTo>
                    <a:pt x="44" y="57"/>
                  </a:lnTo>
                  <a:lnTo>
                    <a:pt x="46" y="56"/>
                  </a:lnTo>
                  <a:lnTo>
                    <a:pt x="47" y="54"/>
                  </a:lnTo>
                  <a:lnTo>
                    <a:pt x="49" y="54"/>
                  </a:lnTo>
                  <a:lnTo>
                    <a:pt x="50" y="53"/>
                  </a:lnTo>
                  <a:lnTo>
                    <a:pt x="52" y="53"/>
                  </a:lnTo>
                  <a:lnTo>
                    <a:pt x="52" y="51"/>
                  </a:lnTo>
                  <a:lnTo>
                    <a:pt x="53" y="50"/>
                  </a:lnTo>
                  <a:lnTo>
                    <a:pt x="55" y="50"/>
                  </a:lnTo>
                  <a:lnTo>
                    <a:pt x="55" y="48"/>
                  </a:lnTo>
                  <a:lnTo>
                    <a:pt x="56" y="47"/>
                  </a:lnTo>
                  <a:lnTo>
                    <a:pt x="56" y="45"/>
                  </a:lnTo>
                  <a:lnTo>
                    <a:pt x="58" y="44"/>
                  </a:lnTo>
                  <a:lnTo>
                    <a:pt x="59" y="42"/>
                  </a:lnTo>
                  <a:lnTo>
                    <a:pt x="59" y="41"/>
                  </a:lnTo>
                  <a:lnTo>
                    <a:pt x="59" y="39"/>
                  </a:lnTo>
                  <a:lnTo>
                    <a:pt x="59" y="38"/>
                  </a:lnTo>
                  <a:lnTo>
                    <a:pt x="61" y="36"/>
                  </a:lnTo>
                  <a:lnTo>
                    <a:pt x="61" y="35"/>
                  </a:lnTo>
                  <a:lnTo>
                    <a:pt x="61" y="33"/>
                  </a:lnTo>
                  <a:lnTo>
                    <a:pt x="61" y="32"/>
                  </a:lnTo>
                  <a:lnTo>
                    <a:pt x="61" y="30"/>
                  </a:lnTo>
                  <a:lnTo>
                    <a:pt x="61" y="29"/>
                  </a:lnTo>
                  <a:lnTo>
                    <a:pt x="61" y="27"/>
                  </a:lnTo>
                  <a:lnTo>
                    <a:pt x="61" y="26"/>
                  </a:lnTo>
                  <a:lnTo>
                    <a:pt x="61" y="24"/>
                  </a:lnTo>
                  <a:lnTo>
                    <a:pt x="59" y="23"/>
                  </a:lnTo>
                  <a:lnTo>
                    <a:pt x="59" y="21"/>
                  </a:lnTo>
                  <a:lnTo>
                    <a:pt x="59" y="20"/>
                  </a:lnTo>
                  <a:lnTo>
                    <a:pt x="59" y="18"/>
                  </a:lnTo>
                  <a:lnTo>
                    <a:pt x="58" y="17"/>
                  </a:lnTo>
                  <a:lnTo>
                    <a:pt x="58" y="15"/>
                  </a:lnTo>
                  <a:lnTo>
                    <a:pt x="56" y="14"/>
                  </a:lnTo>
                  <a:lnTo>
                    <a:pt x="55" y="12"/>
                  </a:lnTo>
                  <a:lnTo>
                    <a:pt x="55" y="11"/>
                  </a:lnTo>
                  <a:lnTo>
                    <a:pt x="53" y="9"/>
                  </a:lnTo>
                  <a:lnTo>
                    <a:pt x="52" y="9"/>
                  </a:lnTo>
                  <a:lnTo>
                    <a:pt x="52" y="8"/>
                  </a:lnTo>
                  <a:lnTo>
                    <a:pt x="50" y="6"/>
                  </a:lnTo>
                  <a:lnTo>
                    <a:pt x="49" y="6"/>
                  </a:lnTo>
                  <a:lnTo>
                    <a:pt x="47" y="5"/>
                  </a:lnTo>
                  <a:lnTo>
                    <a:pt x="46" y="5"/>
                  </a:lnTo>
                  <a:lnTo>
                    <a:pt x="46" y="3"/>
                  </a:lnTo>
                  <a:lnTo>
                    <a:pt x="44" y="3"/>
                  </a:lnTo>
                  <a:lnTo>
                    <a:pt x="43" y="2"/>
                  </a:lnTo>
                  <a:lnTo>
                    <a:pt x="41" y="2"/>
                  </a:lnTo>
                  <a:lnTo>
                    <a:pt x="39" y="2"/>
                  </a:lnTo>
                  <a:lnTo>
                    <a:pt x="38" y="0"/>
                  </a:lnTo>
                  <a:lnTo>
                    <a:pt x="36" y="0"/>
                  </a:lnTo>
                  <a:lnTo>
                    <a:pt x="35" y="0"/>
                  </a:lnTo>
                  <a:lnTo>
                    <a:pt x="33" y="0"/>
                  </a:lnTo>
                  <a:lnTo>
                    <a:pt x="32" y="0"/>
                  </a:lnTo>
                  <a:lnTo>
                    <a:pt x="30" y="0"/>
                  </a:lnTo>
                  <a:lnTo>
                    <a:pt x="29" y="0"/>
                  </a:lnTo>
                  <a:lnTo>
                    <a:pt x="27" y="0"/>
                  </a:lnTo>
                  <a:lnTo>
                    <a:pt x="26" y="0"/>
                  </a:lnTo>
                  <a:lnTo>
                    <a:pt x="24" y="0"/>
                  </a:lnTo>
                  <a:lnTo>
                    <a:pt x="23" y="0"/>
                  </a:lnTo>
                  <a:lnTo>
                    <a:pt x="21" y="2"/>
                  </a:lnTo>
                  <a:lnTo>
                    <a:pt x="20" y="2"/>
                  </a:lnTo>
                  <a:lnTo>
                    <a:pt x="18" y="2"/>
                  </a:lnTo>
                  <a:lnTo>
                    <a:pt x="17" y="3"/>
                  </a:lnTo>
                  <a:lnTo>
                    <a:pt x="15" y="5"/>
                  </a:lnTo>
                  <a:lnTo>
                    <a:pt x="14" y="5"/>
                  </a:lnTo>
                  <a:lnTo>
                    <a:pt x="12" y="6"/>
                  </a:lnTo>
                  <a:lnTo>
                    <a:pt x="11" y="6"/>
                  </a:lnTo>
                  <a:lnTo>
                    <a:pt x="11" y="8"/>
                  </a:lnTo>
                  <a:lnTo>
                    <a:pt x="9" y="9"/>
                  </a:lnTo>
                  <a:lnTo>
                    <a:pt x="8" y="9"/>
                  </a:lnTo>
                  <a:lnTo>
                    <a:pt x="8" y="11"/>
                  </a:lnTo>
                  <a:lnTo>
                    <a:pt x="6" y="12"/>
                  </a:lnTo>
                  <a:lnTo>
                    <a:pt x="6" y="14"/>
                  </a:lnTo>
                  <a:lnTo>
                    <a:pt x="5" y="14"/>
                  </a:lnTo>
                  <a:lnTo>
                    <a:pt x="5" y="15"/>
                  </a:lnTo>
                  <a:lnTo>
                    <a:pt x="3" y="17"/>
                  </a:lnTo>
                  <a:lnTo>
                    <a:pt x="3" y="18"/>
                  </a:lnTo>
                  <a:lnTo>
                    <a:pt x="2" y="20"/>
                  </a:lnTo>
                  <a:lnTo>
                    <a:pt x="2" y="21"/>
                  </a:lnTo>
                  <a:lnTo>
                    <a:pt x="2" y="23"/>
                  </a:lnTo>
                  <a:lnTo>
                    <a:pt x="0" y="24"/>
                  </a:lnTo>
                  <a:lnTo>
                    <a:pt x="0" y="26"/>
                  </a:lnTo>
                  <a:lnTo>
                    <a:pt x="0" y="27"/>
                  </a:lnTo>
                  <a:lnTo>
                    <a:pt x="0" y="29"/>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2" name="Freeform 46"/>
            <p:cNvSpPr>
              <a:spLocks/>
            </p:cNvSpPr>
            <p:nvPr/>
          </p:nvSpPr>
          <p:spPr bwMode="auto">
            <a:xfrm>
              <a:off x="5073" y="3781"/>
              <a:ext cx="21" cy="21"/>
            </a:xfrm>
            <a:custGeom>
              <a:avLst/>
              <a:gdLst>
                <a:gd name="T0" fmla="*/ 0 w 43"/>
                <a:gd name="T1" fmla="*/ 0 h 45"/>
                <a:gd name="T2" fmla="*/ 0 w 43"/>
                <a:gd name="T3" fmla="*/ 0 h 45"/>
                <a:gd name="T4" fmla="*/ 0 w 43"/>
                <a:gd name="T5" fmla="*/ 0 h 45"/>
                <a:gd name="T6" fmla="*/ 0 w 43"/>
                <a:gd name="T7" fmla="*/ 0 h 45"/>
                <a:gd name="T8" fmla="*/ 0 w 43"/>
                <a:gd name="T9" fmla="*/ 0 h 45"/>
                <a:gd name="T10" fmla="*/ 0 w 43"/>
                <a:gd name="T11" fmla="*/ 0 h 45"/>
                <a:gd name="T12" fmla="*/ 0 w 43"/>
                <a:gd name="T13" fmla="*/ 0 h 45"/>
                <a:gd name="T14" fmla="*/ 0 w 43"/>
                <a:gd name="T15" fmla="*/ 0 h 45"/>
                <a:gd name="T16" fmla="*/ 0 w 43"/>
                <a:gd name="T17" fmla="*/ 0 h 45"/>
                <a:gd name="T18" fmla="*/ 0 w 43"/>
                <a:gd name="T19" fmla="*/ 0 h 45"/>
                <a:gd name="T20" fmla="*/ 0 w 43"/>
                <a:gd name="T21" fmla="*/ 0 h 45"/>
                <a:gd name="T22" fmla="*/ 0 w 43"/>
                <a:gd name="T23" fmla="*/ 0 h 45"/>
                <a:gd name="T24" fmla="*/ 0 w 43"/>
                <a:gd name="T25" fmla="*/ 0 h 45"/>
                <a:gd name="T26" fmla="*/ 0 w 43"/>
                <a:gd name="T27" fmla="*/ 0 h 45"/>
                <a:gd name="T28" fmla="*/ 0 w 43"/>
                <a:gd name="T29" fmla="*/ 0 h 45"/>
                <a:gd name="T30" fmla="*/ 0 w 43"/>
                <a:gd name="T31" fmla="*/ 0 h 45"/>
                <a:gd name="T32" fmla="*/ 0 w 43"/>
                <a:gd name="T33" fmla="*/ 0 h 45"/>
                <a:gd name="T34" fmla="*/ 0 w 43"/>
                <a:gd name="T35" fmla="*/ 0 h 45"/>
                <a:gd name="T36" fmla="*/ 0 w 43"/>
                <a:gd name="T37" fmla="*/ 0 h 45"/>
                <a:gd name="T38" fmla="*/ 0 w 43"/>
                <a:gd name="T39" fmla="*/ 0 h 45"/>
                <a:gd name="T40" fmla="*/ 0 w 43"/>
                <a:gd name="T41" fmla="*/ 0 h 45"/>
                <a:gd name="T42" fmla="*/ 0 w 43"/>
                <a:gd name="T43" fmla="*/ 0 h 45"/>
                <a:gd name="T44" fmla="*/ 0 w 43"/>
                <a:gd name="T45" fmla="*/ 0 h 45"/>
                <a:gd name="T46" fmla="*/ 0 w 43"/>
                <a:gd name="T47" fmla="*/ 0 h 45"/>
                <a:gd name="T48" fmla="*/ 0 w 43"/>
                <a:gd name="T49" fmla="*/ 0 h 45"/>
                <a:gd name="T50" fmla="*/ 0 w 43"/>
                <a:gd name="T51" fmla="*/ 0 h 45"/>
                <a:gd name="T52" fmla="*/ 0 w 43"/>
                <a:gd name="T53" fmla="*/ 0 h 45"/>
                <a:gd name="T54" fmla="*/ 0 w 43"/>
                <a:gd name="T55" fmla="*/ 0 h 45"/>
                <a:gd name="T56" fmla="*/ 0 w 43"/>
                <a:gd name="T57" fmla="*/ 0 h 45"/>
                <a:gd name="T58" fmla="*/ 0 w 43"/>
                <a:gd name="T59" fmla="*/ 0 h 45"/>
                <a:gd name="T60" fmla="*/ 0 w 43"/>
                <a:gd name="T61" fmla="*/ 0 h 45"/>
                <a:gd name="T62" fmla="*/ 0 w 43"/>
                <a:gd name="T63" fmla="*/ 0 h 45"/>
                <a:gd name="T64" fmla="*/ 0 w 43"/>
                <a:gd name="T65" fmla="*/ 0 h 45"/>
                <a:gd name="T66" fmla="*/ 0 w 43"/>
                <a:gd name="T67" fmla="*/ 0 h 45"/>
                <a:gd name="T68" fmla="*/ 0 w 43"/>
                <a:gd name="T69" fmla="*/ 0 h 45"/>
                <a:gd name="T70" fmla="*/ 0 w 43"/>
                <a:gd name="T71" fmla="*/ 0 h 45"/>
                <a:gd name="T72" fmla="*/ 0 w 43"/>
                <a:gd name="T73" fmla="*/ 0 h 45"/>
                <a:gd name="T74" fmla="*/ 0 w 43"/>
                <a:gd name="T75" fmla="*/ 0 h 45"/>
                <a:gd name="T76" fmla="*/ 0 w 43"/>
                <a:gd name="T77" fmla="*/ 0 h 45"/>
                <a:gd name="T78" fmla="*/ 0 w 43"/>
                <a:gd name="T79" fmla="*/ 0 h 45"/>
                <a:gd name="T80" fmla="*/ 0 w 43"/>
                <a:gd name="T81" fmla="*/ 0 h 45"/>
                <a:gd name="T82" fmla="*/ 0 w 43"/>
                <a:gd name="T83" fmla="*/ 0 h 45"/>
                <a:gd name="T84" fmla="*/ 0 w 43"/>
                <a:gd name="T85" fmla="*/ 0 h 45"/>
                <a:gd name="T86" fmla="*/ 0 w 43"/>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45"/>
                <a:gd name="T134" fmla="*/ 43 w 43"/>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45">
                  <a:moveTo>
                    <a:pt x="0" y="23"/>
                  </a:moveTo>
                  <a:lnTo>
                    <a:pt x="0" y="24"/>
                  </a:lnTo>
                  <a:lnTo>
                    <a:pt x="0" y="26"/>
                  </a:lnTo>
                  <a:lnTo>
                    <a:pt x="0" y="27"/>
                  </a:lnTo>
                  <a:lnTo>
                    <a:pt x="0" y="29"/>
                  </a:lnTo>
                  <a:lnTo>
                    <a:pt x="0" y="30"/>
                  </a:lnTo>
                  <a:lnTo>
                    <a:pt x="1" y="30"/>
                  </a:lnTo>
                  <a:lnTo>
                    <a:pt x="1" y="32"/>
                  </a:lnTo>
                  <a:lnTo>
                    <a:pt x="1" y="33"/>
                  </a:lnTo>
                  <a:lnTo>
                    <a:pt x="3" y="35"/>
                  </a:lnTo>
                  <a:lnTo>
                    <a:pt x="3" y="36"/>
                  </a:lnTo>
                  <a:lnTo>
                    <a:pt x="4" y="36"/>
                  </a:lnTo>
                  <a:lnTo>
                    <a:pt x="4" y="38"/>
                  </a:lnTo>
                  <a:lnTo>
                    <a:pt x="6" y="38"/>
                  </a:lnTo>
                  <a:lnTo>
                    <a:pt x="6" y="39"/>
                  </a:lnTo>
                  <a:lnTo>
                    <a:pt x="7" y="39"/>
                  </a:lnTo>
                  <a:lnTo>
                    <a:pt x="7" y="41"/>
                  </a:lnTo>
                  <a:lnTo>
                    <a:pt x="9" y="41"/>
                  </a:lnTo>
                  <a:lnTo>
                    <a:pt x="9" y="42"/>
                  </a:lnTo>
                  <a:lnTo>
                    <a:pt x="10" y="42"/>
                  </a:lnTo>
                  <a:lnTo>
                    <a:pt x="12" y="44"/>
                  </a:lnTo>
                  <a:lnTo>
                    <a:pt x="13" y="44"/>
                  </a:lnTo>
                  <a:lnTo>
                    <a:pt x="15" y="44"/>
                  </a:lnTo>
                  <a:lnTo>
                    <a:pt x="16" y="45"/>
                  </a:lnTo>
                  <a:lnTo>
                    <a:pt x="18" y="45"/>
                  </a:lnTo>
                  <a:lnTo>
                    <a:pt x="19" y="45"/>
                  </a:lnTo>
                  <a:lnTo>
                    <a:pt x="21" y="45"/>
                  </a:lnTo>
                  <a:lnTo>
                    <a:pt x="22" y="45"/>
                  </a:lnTo>
                  <a:lnTo>
                    <a:pt x="24" y="45"/>
                  </a:lnTo>
                  <a:lnTo>
                    <a:pt x="25" y="45"/>
                  </a:lnTo>
                  <a:lnTo>
                    <a:pt x="27" y="45"/>
                  </a:lnTo>
                  <a:lnTo>
                    <a:pt x="28" y="44"/>
                  </a:lnTo>
                  <a:lnTo>
                    <a:pt x="30" y="44"/>
                  </a:lnTo>
                  <a:lnTo>
                    <a:pt x="31" y="44"/>
                  </a:lnTo>
                  <a:lnTo>
                    <a:pt x="33" y="42"/>
                  </a:lnTo>
                  <a:lnTo>
                    <a:pt x="34" y="42"/>
                  </a:lnTo>
                  <a:lnTo>
                    <a:pt x="34" y="41"/>
                  </a:lnTo>
                  <a:lnTo>
                    <a:pt x="36" y="41"/>
                  </a:lnTo>
                  <a:lnTo>
                    <a:pt x="36" y="39"/>
                  </a:lnTo>
                  <a:lnTo>
                    <a:pt x="37" y="39"/>
                  </a:lnTo>
                  <a:lnTo>
                    <a:pt x="37" y="38"/>
                  </a:lnTo>
                  <a:lnTo>
                    <a:pt x="39" y="38"/>
                  </a:lnTo>
                  <a:lnTo>
                    <a:pt x="39" y="36"/>
                  </a:lnTo>
                  <a:lnTo>
                    <a:pt x="40" y="36"/>
                  </a:lnTo>
                  <a:lnTo>
                    <a:pt x="40" y="35"/>
                  </a:lnTo>
                  <a:lnTo>
                    <a:pt x="42" y="33"/>
                  </a:lnTo>
                  <a:lnTo>
                    <a:pt x="42" y="32"/>
                  </a:lnTo>
                  <a:lnTo>
                    <a:pt x="42" y="30"/>
                  </a:lnTo>
                  <a:lnTo>
                    <a:pt x="43" y="30"/>
                  </a:lnTo>
                  <a:lnTo>
                    <a:pt x="43" y="29"/>
                  </a:lnTo>
                  <a:lnTo>
                    <a:pt x="43" y="27"/>
                  </a:lnTo>
                  <a:lnTo>
                    <a:pt x="43" y="26"/>
                  </a:lnTo>
                  <a:lnTo>
                    <a:pt x="43" y="24"/>
                  </a:lnTo>
                  <a:lnTo>
                    <a:pt x="43" y="23"/>
                  </a:lnTo>
                  <a:lnTo>
                    <a:pt x="43" y="21"/>
                  </a:lnTo>
                  <a:lnTo>
                    <a:pt x="43" y="20"/>
                  </a:lnTo>
                  <a:lnTo>
                    <a:pt x="43" y="18"/>
                  </a:lnTo>
                  <a:lnTo>
                    <a:pt x="43" y="17"/>
                  </a:lnTo>
                  <a:lnTo>
                    <a:pt x="42" y="15"/>
                  </a:lnTo>
                  <a:lnTo>
                    <a:pt x="42" y="14"/>
                  </a:lnTo>
                  <a:lnTo>
                    <a:pt x="42" y="12"/>
                  </a:lnTo>
                  <a:lnTo>
                    <a:pt x="40" y="12"/>
                  </a:lnTo>
                  <a:lnTo>
                    <a:pt x="40" y="11"/>
                  </a:lnTo>
                  <a:lnTo>
                    <a:pt x="39" y="9"/>
                  </a:lnTo>
                  <a:lnTo>
                    <a:pt x="37" y="8"/>
                  </a:lnTo>
                  <a:lnTo>
                    <a:pt x="36" y="6"/>
                  </a:lnTo>
                  <a:lnTo>
                    <a:pt x="34" y="5"/>
                  </a:lnTo>
                  <a:lnTo>
                    <a:pt x="33" y="5"/>
                  </a:lnTo>
                  <a:lnTo>
                    <a:pt x="33" y="3"/>
                  </a:lnTo>
                  <a:lnTo>
                    <a:pt x="31" y="3"/>
                  </a:lnTo>
                  <a:lnTo>
                    <a:pt x="30" y="3"/>
                  </a:lnTo>
                  <a:lnTo>
                    <a:pt x="30" y="2"/>
                  </a:lnTo>
                  <a:lnTo>
                    <a:pt x="28" y="2"/>
                  </a:lnTo>
                  <a:lnTo>
                    <a:pt x="27" y="2"/>
                  </a:lnTo>
                  <a:lnTo>
                    <a:pt x="25" y="2"/>
                  </a:lnTo>
                  <a:lnTo>
                    <a:pt x="24" y="2"/>
                  </a:lnTo>
                  <a:lnTo>
                    <a:pt x="22" y="0"/>
                  </a:lnTo>
                  <a:lnTo>
                    <a:pt x="21" y="0"/>
                  </a:lnTo>
                  <a:lnTo>
                    <a:pt x="19" y="2"/>
                  </a:lnTo>
                  <a:lnTo>
                    <a:pt x="18" y="2"/>
                  </a:lnTo>
                  <a:lnTo>
                    <a:pt x="16" y="2"/>
                  </a:lnTo>
                  <a:lnTo>
                    <a:pt x="15" y="2"/>
                  </a:lnTo>
                  <a:lnTo>
                    <a:pt x="13" y="2"/>
                  </a:lnTo>
                  <a:lnTo>
                    <a:pt x="13" y="3"/>
                  </a:lnTo>
                  <a:lnTo>
                    <a:pt x="12" y="3"/>
                  </a:lnTo>
                  <a:lnTo>
                    <a:pt x="10" y="3"/>
                  </a:lnTo>
                  <a:lnTo>
                    <a:pt x="10" y="5"/>
                  </a:lnTo>
                  <a:lnTo>
                    <a:pt x="9" y="5"/>
                  </a:lnTo>
                  <a:lnTo>
                    <a:pt x="7" y="6"/>
                  </a:lnTo>
                  <a:lnTo>
                    <a:pt x="6" y="8"/>
                  </a:lnTo>
                  <a:lnTo>
                    <a:pt x="4" y="9"/>
                  </a:lnTo>
                  <a:lnTo>
                    <a:pt x="3" y="11"/>
                  </a:lnTo>
                  <a:lnTo>
                    <a:pt x="3" y="12"/>
                  </a:lnTo>
                  <a:lnTo>
                    <a:pt x="1" y="12"/>
                  </a:lnTo>
                  <a:lnTo>
                    <a:pt x="1" y="14"/>
                  </a:lnTo>
                  <a:lnTo>
                    <a:pt x="1"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73" name="Freeform 47"/>
            <p:cNvSpPr>
              <a:spLocks/>
            </p:cNvSpPr>
            <p:nvPr/>
          </p:nvSpPr>
          <p:spPr bwMode="auto">
            <a:xfrm>
              <a:off x="5181" y="3773"/>
              <a:ext cx="30" cy="27"/>
            </a:xfrm>
            <a:custGeom>
              <a:avLst/>
              <a:gdLst>
                <a:gd name="T0" fmla="*/ 0 w 60"/>
                <a:gd name="T1" fmla="*/ 0 h 60"/>
                <a:gd name="T2" fmla="*/ 0 w 60"/>
                <a:gd name="T3" fmla="*/ 0 h 60"/>
                <a:gd name="T4" fmla="*/ 1 w 60"/>
                <a:gd name="T5" fmla="*/ 0 h 60"/>
                <a:gd name="T6" fmla="*/ 1 w 60"/>
                <a:gd name="T7" fmla="*/ 0 h 60"/>
                <a:gd name="T8" fmla="*/ 1 w 60"/>
                <a:gd name="T9" fmla="*/ 0 h 60"/>
                <a:gd name="T10" fmla="*/ 1 w 60"/>
                <a:gd name="T11" fmla="*/ 0 h 60"/>
                <a:gd name="T12" fmla="*/ 1 w 60"/>
                <a:gd name="T13" fmla="*/ 0 h 60"/>
                <a:gd name="T14" fmla="*/ 1 w 60"/>
                <a:gd name="T15" fmla="*/ 0 h 60"/>
                <a:gd name="T16" fmla="*/ 1 w 60"/>
                <a:gd name="T17" fmla="*/ 0 h 60"/>
                <a:gd name="T18" fmla="*/ 1 w 60"/>
                <a:gd name="T19" fmla="*/ 0 h 60"/>
                <a:gd name="T20" fmla="*/ 1 w 60"/>
                <a:gd name="T21" fmla="*/ 0 h 60"/>
                <a:gd name="T22" fmla="*/ 1 w 60"/>
                <a:gd name="T23" fmla="*/ 0 h 60"/>
                <a:gd name="T24" fmla="*/ 1 w 60"/>
                <a:gd name="T25" fmla="*/ 0 h 60"/>
                <a:gd name="T26" fmla="*/ 1 w 60"/>
                <a:gd name="T27" fmla="*/ 0 h 60"/>
                <a:gd name="T28" fmla="*/ 1 w 60"/>
                <a:gd name="T29" fmla="*/ 0 h 60"/>
                <a:gd name="T30" fmla="*/ 1 w 60"/>
                <a:gd name="T31" fmla="*/ 0 h 60"/>
                <a:gd name="T32" fmla="*/ 1 w 60"/>
                <a:gd name="T33" fmla="*/ 0 h 60"/>
                <a:gd name="T34" fmla="*/ 1 w 60"/>
                <a:gd name="T35" fmla="*/ 0 h 60"/>
                <a:gd name="T36" fmla="*/ 1 w 60"/>
                <a:gd name="T37" fmla="*/ 0 h 60"/>
                <a:gd name="T38" fmla="*/ 1 w 60"/>
                <a:gd name="T39" fmla="*/ 0 h 60"/>
                <a:gd name="T40" fmla="*/ 1 w 60"/>
                <a:gd name="T41" fmla="*/ 0 h 60"/>
                <a:gd name="T42" fmla="*/ 1 w 60"/>
                <a:gd name="T43" fmla="*/ 0 h 60"/>
                <a:gd name="T44" fmla="*/ 1 w 60"/>
                <a:gd name="T45" fmla="*/ 0 h 60"/>
                <a:gd name="T46" fmla="*/ 1 w 60"/>
                <a:gd name="T47" fmla="*/ 0 h 60"/>
                <a:gd name="T48" fmla="*/ 1 w 60"/>
                <a:gd name="T49" fmla="*/ 0 h 60"/>
                <a:gd name="T50" fmla="*/ 1 w 60"/>
                <a:gd name="T51" fmla="*/ 0 h 60"/>
                <a:gd name="T52" fmla="*/ 1 w 60"/>
                <a:gd name="T53" fmla="*/ 0 h 60"/>
                <a:gd name="T54" fmla="*/ 1 w 60"/>
                <a:gd name="T55" fmla="*/ 0 h 60"/>
                <a:gd name="T56" fmla="*/ 1 w 60"/>
                <a:gd name="T57" fmla="*/ 0 h 60"/>
                <a:gd name="T58" fmla="*/ 1 w 60"/>
                <a:gd name="T59" fmla="*/ 0 h 60"/>
                <a:gd name="T60" fmla="*/ 1 w 60"/>
                <a:gd name="T61" fmla="*/ 0 h 60"/>
                <a:gd name="T62" fmla="*/ 1 w 60"/>
                <a:gd name="T63" fmla="*/ 0 h 60"/>
                <a:gd name="T64" fmla="*/ 1 w 60"/>
                <a:gd name="T65" fmla="*/ 0 h 60"/>
                <a:gd name="T66" fmla="*/ 1 w 60"/>
                <a:gd name="T67" fmla="*/ 0 h 60"/>
                <a:gd name="T68" fmla="*/ 1 w 60"/>
                <a:gd name="T69" fmla="*/ 0 h 60"/>
                <a:gd name="T70" fmla="*/ 1 w 60"/>
                <a:gd name="T71" fmla="*/ 0 h 60"/>
                <a:gd name="T72" fmla="*/ 1 w 60"/>
                <a:gd name="T73" fmla="*/ 0 h 60"/>
                <a:gd name="T74" fmla="*/ 1 w 60"/>
                <a:gd name="T75" fmla="*/ 0 h 60"/>
                <a:gd name="T76" fmla="*/ 1 w 60"/>
                <a:gd name="T77" fmla="*/ 0 h 60"/>
                <a:gd name="T78" fmla="*/ 1 w 60"/>
                <a:gd name="T79" fmla="*/ 0 h 60"/>
                <a:gd name="T80" fmla="*/ 1 w 60"/>
                <a:gd name="T81" fmla="*/ 0 h 60"/>
                <a:gd name="T82" fmla="*/ 1 w 60"/>
                <a:gd name="T83" fmla="*/ 0 h 60"/>
                <a:gd name="T84" fmla="*/ 0 w 60"/>
                <a:gd name="T85" fmla="*/ 0 h 60"/>
                <a:gd name="T86" fmla="*/ 0 w 60"/>
                <a:gd name="T87" fmla="*/ 0 h 60"/>
                <a:gd name="T88" fmla="*/ 1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2"/>
                  </a:lnTo>
                  <a:lnTo>
                    <a:pt x="0" y="33"/>
                  </a:lnTo>
                  <a:lnTo>
                    <a:pt x="0" y="35"/>
                  </a:lnTo>
                  <a:lnTo>
                    <a:pt x="0" y="36"/>
                  </a:lnTo>
                  <a:lnTo>
                    <a:pt x="2" y="38"/>
                  </a:lnTo>
                  <a:lnTo>
                    <a:pt x="2" y="39"/>
                  </a:lnTo>
                  <a:lnTo>
                    <a:pt x="2" y="41"/>
                  </a:lnTo>
                  <a:lnTo>
                    <a:pt x="3" y="42"/>
                  </a:lnTo>
                  <a:lnTo>
                    <a:pt x="3" y="44"/>
                  </a:lnTo>
                  <a:lnTo>
                    <a:pt x="5" y="44"/>
                  </a:lnTo>
                  <a:lnTo>
                    <a:pt x="5" y="45"/>
                  </a:lnTo>
                  <a:lnTo>
                    <a:pt x="6" y="47"/>
                  </a:lnTo>
                  <a:lnTo>
                    <a:pt x="6" y="48"/>
                  </a:lnTo>
                  <a:lnTo>
                    <a:pt x="8" y="50"/>
                  </a:lnTo>
                  <a:lnTo>
                    <a:pt x="9" y="51"/>
                  </a:lnTo>
                  <a:lnTo>
                    <a:pt x="11" y="53"/>
                  </a:lnTo>
                  <a:lnTo>
                    <a:pt x="12" y="54"/>
                  </a:lnTo>
                  <a:lnTo>
                    <a:pt x="14" y="54"/>
                  </a:lnTo>
                  <a:lnTo>
                    <a:pt x="15" y="56"/>
                  </a:lnTo>
                  <a:lnTo>
                    <a:pt x="17" y="56"/>
                  </a:lnTo>
                  <a:lnTo>
                    <a:pt x="17" y="57"/>
                  </a:lnTo>
                  <a:lnTo>
                    <a:pt x="18" y="57"/>
                  </a:lnTo>
                  <a:lnTo>
                    <a:pt x="20" y="59"/>
                  </a:lnTo>
                  <a:lnTo>
                    <a:pt x="21" y="59"/>
                  </a:lnTo>
                  <a:lnTo>
                    <a:pt x="23" y="59"/>
                  </a:lnTo>
                  <a:lnTo>
                    <a:pt x="24" y="59"/>
                  </a:lnTo>
                  <a:lnTo>
                    <a:pt x="26" y="60"/>
                  </a:lnTo>
                  <a:lnTo>
                    <a:pt x="27" y="60"/>
                  </a:lnTo>
                  <a:lnTo>
                    <a:pt x="29" y="60"/>
                  </a:lnTo>
                  <a:lnTo>
                    <a:pt x="30" y="60"/>
                  </a:lnTo>
                  <a:lnTo>
                    <a:pt x="32" y="60"/>
                  </a:lnTo>
                  <a:lnTo>
                    <a:pt x="33" y="60"/>
                  </a:lnTo>
                  <a:lnTo>
                    <a:pt x="35" y="60"/>
                  </a:lnTo>
                  <a:lnTo>
                    <a:pt x="36" y="59"/>
                  </a:lnTo>
                  <a:lnTo>
                    <a:pt x="38" y="59"/>
                  </a:lnTo>
                  <a:lnTo>
                    <a:pt x="39" y="59"/>
                  </a:lnTo>
                  <a:lnTo>
                    <a:pt x="41" y="59"/>
                  </a:lnTo>
                  <a:lnTo>
                    <a:pt x="42" y="57"/>
                  </a:lnTo>
                  <a:lnTo>
                    <a:pt x="44" y="57"/>
                  </a:lnTo>
                  <a:lnTo>
                    <a:pt x="45" y="56"/>
                  </a:lnTo>
                  <a:lnTo>
                    <a:pt x="47" y="54"/>
                  </a:lnTo>
                  <a:lnTo>
                    <a:pt x="48" y="54"/>
                  </a:lnTo>
                  <a:lnTo>
                    <a:pt x="50" y="53"/>
                  </a:lnTo>
                  <a:lnTo>
                    <a:pt x="51" y="53"/>
                  </a:lnTo>
                  <a:lnTo>
                    <a:pt x="51" y="51"/>
                  </a:lnTo>
                  <a:lnTo>
                    <a:pt x="53" y="50"/>
                  </a:lnTo>
                  <a:lnTo>
                    <a:pt x="54" y="50"/>
                  </a:lnTo>
                  <a:lnTo>
                    <a:pt x="54" y="48"/>
                  </a:lnTo>
                  <a:lnTo>
                    <a:pt x="56" y="47"/>
                  </a:lnTo>
                  <a:lnTo>
                    <a:pt x="56" y="45"/>
                  </a:lnTo>
                  <a:lnTo>
                    <a:pt x="57" y="44"/>
                  </a:lnTo>
                  <a:lnTo>
                    <a:pt x="59" y="42"/>
                  </a:lnTo>
                  <a:lnTo>
                    <a:pt x="59" y="41"/>
                  </a:lnTo>
                  <a:lnTo>
                    <a:pt x="59" y="39"/>
                  </a:lnTo>
                  <a:lnTo>
                    <a:pt x="59" y="38"/>
                  </a:lnTo>
                  <a:lnTo>
                    <a:pt x="60" y="36"/>
                  </a:lnTo>
                  <a:lnTo>
                    <a:pt x="60" y="35"/>
                  </a:lnTo>
                  <a:lnTo>
                    <a:pt x="60" y="33"/>
                  </a:lnTo>
                  <a:lnTo>
                    <a:pt x="60" y="32"/>
                  </a:lnTo>
                  <a:lnTo>
                    <a:pt x="60" y="30"/>
                  </a:lnTo>
                  <a:lnTo>
                    <a:pt x="60" y="29"/>
                  </a:lnTo>
                  <a:lnTo>
                    <a:pt x="60" y="27"/>
                  </a:lnTo>
                  <a:lnTo>
                    <a:pt x="60" y="26"/>
                  </a:lnTo>
                  <a:lnTo>
                    <a:pt x="60" y="24"/>
                  </a:lnTo>
                  <a:lnTo>
                    <a:pt x="59" y="23"/>
                  </a:lnTo>
                  <a:lnTo>
                    <a:pt x="59" y="21"/>
                  </a:lnTo>
                  <a:lnTo>
                    <a:pt x="59" y="20"/>
                  </a:lnTo>
                  <a:lnTo>
                    <a:pt x="59" y="18"/>
                  </a:lnTo>
                  <a:lnTo>
                    <a:pt x="57" y="17"/>
                  </a:lnTo>
                  <a:lnTo>
                    <a:pt x="57" y="15"/>
                  </a:lnTo>
                  <a:lnTo>
                    <a:pt x="56" y="14"/>
                  </a:lnTo>
                  <a:lnTo>
                    <a:pt x="54" y="12"/>
                  </a:lnTo>
                  <a:lnTo>
                    <a:pt x="54" y="11"/>
                  </a:lnTo>
                  <a:lnTo>
                    <a:pt x="53" y="9"/>
                  </a:lnTo>
                  <a:lnTo>
                    <a:pt x="51" y="9"/>
                  </a:lnTo>
                  <a:lnTo>
                    <a:pt x="51" y="8"/>
                  </a:lnTo>
                  <a:lnTo>
                    <a:pt x="50" y="6"/>
                  </a:lnTo>
                  <a:lnTo>
                    <a:pt x="48" y="6"/>
                  </a:lnTo>
                  <a:lnTo>
                    <a:pt x="47" y="5"/>
                  </a:lnTo>
                  <a:lnTo>
                    <a:pt x="45" y="5"/>
                  </a:lnTo>
                  <a:lnTo>
                    <a:pt x="45" y="3"/>
                  </a:lnTo>
                  <a:lnTo>
                    <a:pt x="44" y="3"/>
                  </a:lnTo>
                  <a:lnTo>
                    <a:pt x="42" y="2"/>
                  </a:lnTo>
                  <a:lnTo>
                    <a:pt x="41" y="2"/>
                  </a:lnTo>
                  <a:lnTo>
                    <a:pt x="39" y="2"/>
                  </a:lnTo>
                  <a:lnTo>
                    <a:pt x="38" y="0"/>
                  </a:lnTo>
                  <a:lnTo>
                    <a:pt x="36" y="0"/>
                  </a:lnTo>
                  <a:lnTo>
                    <a:pt x="35" y="0"/>
                  </a:lnTo>
                  <a:lnTo>
                    <a:pt x="33" y="0"/>
                  </a:lnTo>
                  <a:lnTo>
                    <a:pt x="32" y="0"/>
                  </a:lnTo>
                  <a:lnTo>
                    <a:pt x="30" y="0"/>
                  </a:lnTo>
                  <a:lnTo>
                    <a:pt x="29" y="0"/>
                  </a:lnTo>
                  <a:lnTo>
                    <a:pt x="27" y="0"/>
                  </a:lnTo>
                  <a:lnTo>
                    <a:pt x="26" y="0"/>
                  </a:lnTo>
                  <a:lnTo>
                    <a:pt x="24" y="0"/>
                  </a:lnTo>
                  <a:lnTo>
                    <a:pt x="23" y="0"/>
                  </a:lnTo>
                  <a:lnTo>
                    <a:pt x="21" y="2"/>
                  </a:lnTo>
                  <a:lnTo>
                    <a:pt x="20" y="2"/>
                  </a:lnTo>
                  <a:lnTo>
                    <a:pt x="18" y="2"/>
                  </a:lnTo>
                  <a:lnTo>
                    <a:pt x="17" y="3"/>
                  </a:lnTo>
                  <a:lnTo>
                    <a:pt x="15" y="5"/>
                  </a:lnTo>
                  <a:lnTo>
                    <a:pt x="14" y="5"/>
                  </a:lnTo>
                  <a:lnTo>
                    <a:pt x="12" y="6"/>
                  </a:lnTo>
                  <a:lnTo>
                    <a:pt x="11" y="6"/>
                  </a:lnTo>
                  <a:lnTo>
                    <a:pt x="11" y="8"/>
                  </a:lnTo>
                  <a:lnTo>
                    <a:pt x="9" y="9"/>
                  </a:lnTo>
                  <a:lnTo>
                    <a:pt x="8" y="9"/>
                  </a:lnTo>
                  <a:lnTo>
                    <a:pt x="8" y="11"/>
                  </a:lnTo>
                  <a:lnTo>
                    <a:pt x="6" y="12"/>
                  </a:lnTo>
                  <a:lnTo>
                    <a:pt x="6" y="14"/>
                  </a:lnTo>
                  <a:lnTo>
                    <a:pt x="5" y="14"/>
                  </a:lnTo>
                  <a:lnTo>
                    <a:pt x="5" y="15"/>
                  </a:lnTo>
                  <a:lnTo>
                    <a:pt x="3" y="17"/>
                  </a:lnTo>
                  <a:lnTo>
                    <a:pt x="3" y="18"/>
                  </a:lnTo>
                  <a:lnTo>
                    <a:pt x="2" y="20"/>
                  </a:lnTo>
                  <a:lnTo>
                    <a:pt x="2" y="21"/>
                  </a:lnTo>
                  <a:lnTo>
                    <a:pt x="2" y="23"/>
                  </a:lnTo>
                  <a:lnTo>
                    <a:pt x="0" y="24"/>
                  </a:lnTo>
                  <a:lnTo>
                    <a:pt x="0" y="26"/>
                  </a:lnTo>
                  <a:lnTo>
                    <a:pt x="0" y="27"/>
                  </a:lnTo>
                  <a:lnTo>
                    <a:pt x="0" y="29"/>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4" name="Freeform 48"/>
            <p:cNvSpPr>
              <a:spLocks/>
            </p:cNvSpPr>
            <p:nvPr/>
          </p:nvSpPr>
          <p:spPr bwMode="auto">
            <a:xfrm>
              <a:off x="5190" y="3781"/>
              <a:ext cx="22" cy="21"/>
            </a:xfrm>
            <a:custGeom>
              <a:avLst/>
              <a:gdLst>
                <a:gd name="T0" fmla="*/ 0 w 43"/>
                <a:gd name="T1" fmla="*/ 0 h 45"/>
                <a:gd name="T2" fmla="*/ 0 w 43"/>
                <a:gd name="T3" fmla="*/ 0 h 45"/>
                <a:gd name="T4" fmla="*/ 1 w 43"/>
                <a:gd name="T5" fmla="*/ 0 h 45"/>
                <a:gd name="T6" fmla="*/ 1 w 43"/>
                <a:gd name="T7" fmla="*/ 0 h 45"/>
                <a:gd name="T8" fmla="*/ 1 w 43"/>
                <a:gd name="T9" fmla="*/ 0 h 45"/>
                <a:gd name="T10" fmla="*/ 1 w 43"/>
                <a:gd name="T11" fmla="*/ 0 h 45"/>
                <a:gd name="T12" fmla="*/ 1 w 43"/>
                <a:gd name="T13" fmla="*/ 0 h 45"/>
                <a:gd name="T14" fmla="*/ 1 w 43"/>
                <a:gd name="T15" fmla="*/ 0 h 45"/>
                <a:gd name="T16" fmla="*/ 1 w 43"/>
                <a:gd name="T17" fmla="*/ 0 h 45"/>
                <a:gd name="T18" fmla="*/ 1 w 43"/>
                <a:gd name="T19" fmla="*/ 0 h 45"/>
                <a:gd name="T20" fmla="*/ 1 w 43"/>
                <a:gd name="T21" fmla="*/ 0 h 45"/>
                <a:gd name="T22" fmla="*/ 1 w 43"/>
                <a:gd name="T23" fmla="*/ 0 h 45"/>
                <a:gd name="T24" fmla="*/ 1 w 43"/>
                <a:gd name="T25" fmla="*/ 0 h 45"/>
                <a:gd name="T26" fmla="*/ 1 w 43"/>
                <a:gd name="T27" fmla="*/ 0 h 45"/>
                <a:gd name="T28" fmla="*/ 1 w 43"/>
                <a:gd name="T29" fmla="*/ 0 h 45"/>
                <a:gd name="T30" fmla="*/ 1 w 43"/>
                <a:gd name="T31" fmla="*/ 0 h 45"/>
                <a:gd name="T32" fmla="*/ 1 w 43"/>
                <a:gd name="T33" fmla="*/ 0 h 45"/>
                <a:gd name="T34" fmla="*/ 1 w 43"/>
                <a:gd name="T35" fmla="*/ 0 h 45"/>
                <a:gd name="T36" fmla="*/ 1 w 43"/>
                <a:gd name="T37" fmla="*/ 0 h 45"/>
                <a:gd name="T38" fmla="*/ 1 w 43"/>
                <a:gd name="T39" fmla="*/ 0 h 45"/>
                <a:gd name="T40" fmla="*/ 1 w 43"/>
                <a:gd name="T41" fmla="*/ 0 h 45"/>
                <a:gd name="T42" fmla="*/ 1 w 43"/>
                <a:gd name="T43" fmla="*/ 0 h 45"/>
                <a:gd name="T44" fmla="*/ 1 w 43"/>
                <a:gd name="T45" fmla="*/ 0 h 45"/>
                <a:gd name="T46" fmla="*/ 1 w 43"/>
                <a:gd name="T47" fmla="*/ 0 h 45"/>
                <a:gd name="T48" fmla="*/ 1 w 43"/>
                <a:gd name="T49" fmla="*/ 0 h 45"/>
                <a:gd name="T50" fmla="*/ 1 w 43"/>
                <a:gd name="T51" fmla="*/ 0 h 45"/>
                <a:gd name="T52" fmla="*/ 1 w 43"/>
                <a:gd name="T53" fmla="*/ 0 h 45"/>
                <a:gd name="T54" fmla="*/ 1 w 43"/>
                <a:gd name="T55" fmla="*/ 0 h 45"/>
                <a:gd name="T56" fmla="*/ 1 w 43"/>
                <a:gd name="T57" fmla="*/ 0 h 45"/>
                <a:gd name="T58" fmla="*/ 1 w 43"/>
                <a:gd name="T59" fmla="*/ 0 h 45"/>
                <a:gd name="T60" fmla="*/ 1 w 43"/>
                <a:gd name="T61" fmla="*/ 0 h 45"/>
                <a:gd name="T62" fmla="*/ 1 w 43"/>
                <a:gd name="T63" fmla="*/ 0 h 45"/>
                <a:gd name="T64" fmla="*/ 1 w 43"/>
                <a:gd name="T65" fmla="*/ 0 h 45"/>
                <a:gd name="T66" fmla="*/ 1 w 43"/>
                <a:gd name="T67" fmla="*/ 0 h 45"/>
                <a:gd name="T68" fmla="*/ 1 w 43"/>
                <a:gd name="T69" fmla="*/ 0 h 45"/>
                <a:gd name="T70" fmla="*/ 1 w 43"/>
                <a:gd name="T71" fmla="*/ 0 h 45"/>
                <a:gd name="T72" fmla="*/ 1 w 43"/>
                <a:gd name="T73" fmla="*/ 0 h 45"/>
                <a:gd name="T74" fmla="*/ 1 w 43"/>
                <a:gd name="T75" fmla="*/ 0 h 45"/>
                <a:gd name="T76" fmla="*/ 1 w 43"/>
                <a:gd name="T77" fmla="*/ 0 h 45"/>
                <a:gd name="T78" fmla="*/ 1 w 43"/>
                <a:gd name="T79" fmla="*/ 0 h 45"/>
                <a:gd name="T80" fmla="*/ 1 w 43"/>
                <a:gd name="T81" fmla="*/ 0 h 45"/>
                <a:gd name="T82" fmla="*/ 0 w 43"/>
                <a:gd name="T83" fmla="*/ 0 h 45"/>
                <a:gd name="T84" fmla="*/ 0 w 43"/>
                <a:gd name="T85" fmla="*/ 0 h 45"/>
                <a:gd name="T86" fmla="*/ 0 w 43"/>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45"/>
                <a:gd name="T134" fmla="*/ 43 w 43"/>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45">
                  <a:moveTo>
                    <a:pt x="0" y="23"/>
                  </a:moveTo>
                  <a:lnTo>
                    <a:pt x="0" y="24"/>
                  </a:lnTo>
                  <a:lnTo>
                    <a:pt x="0" y="26"/>
                  </a:lnTo>
                  <a:lnTo>
                    <a:pt x="0" y="27"/>
                  </a:lnTo>
                  <a:lnTo>
                    <a:pt x="0" y="29"/>
                  </a:lnTo>
                  <a:lnTo>
                    <a:pt x="0" y="30"/>
                  </a:lnTo>
                  <a:lnTo>
                    <a:pt x="1" y="30"/>
                  </a:lnTo>
                  <a:lnTo>
                    <a:pt x="1" y="32"/>
                  </a:lnTo>
                  <a:lnTo>
                    <a:pt x="1" y="33"/>
                  </a:lnTo>
                  <a:lnTo>
                    <a:pt x="3" y="35"/>
                  </a:lnTo>
                  <a:lnTo>
                    <a:pt x="3" y="36"/>
                  </a:lnTo>
                  <a:lnTo>
                    <a:pt x="4" y="36"/>
                  </a:lnTo>
                  <a:lnTo>
                    <a:pt x="4" y="38"/>
                  </a:lnTo>
                  <a:lnTo>
                    <a:pt x="6" y="38"/>
                  </a:lnTo>
                  <a:lnTo>
                    <a:pt x="6" y="39"/>
                  </a:lnTo>
                  <a:lnTo>
                    <a:pt x="7" y="39"/>
                  </a:lnTo>
                  <a:lnTo>
                    <a:pt x="7" y="41"/>
                  </a:lnTo>
                  <a:lnTo>
                    <a:pt x="9" y="41"/>
                  </a:lnTo>
                  <a:lnTo>
                    <a:pt x="9" y="42"/>
                  </a:lnTo>
                  <a:lnTo>
                    <a:pt x="10" y="42"/>
                  </a:lnTo>
                  <a:lnTo>
                    <a:pt x="12" y="44"/>
                  </a:lnTo>
                  <a:lnTo>
                    <a:pt x="13" y="44"/>
                  </a:lnTo>
                  <a:lnTo>
                    <a:pt x="15" y="44"/>
                  </a:lnTo>
                  <a:lnTo>
                    <a:pt x="16" y="45"/>
                  </a:lnTo>
                  <a:lnTo>
                    <a:pt x="18" y="45"/>
                  </a:lnTo>
                  <a:lnTo>
                    <a:pt x="19" y="45"/>
                  </a:lnTo>
                  <a:lnTo>
                    <a:pt x="21" y="45"/>
                  </a:lnTo>
                  <a:lnTo>
                    <a:pt x="22" y="45"/>
                  </a:lnTo>
                  <a:lnTo>
                    <a:pt x="24" y="45"/>
                  </a:lnTo>
                  <a:lnTo>
                    <a:pt x="25" y="45"/>
                  </a:lnTo>
                  <a:lnTo>
                    <a:pt x="27" y="45"/>
                  </a:lnTo>
                  <a:lnTo>
                    <a:pt x="28" y="44"/>
                  </a:lnTo>
                  <a:lnTo>
                    <a:pt x="30" y="44"/>
                  </a:lnTo>
                  <a:lnTo>
                    <a:pt x="31" y="44"/>
                  </a:lnTo>
                  <a:lnTo>
                    <a:pt x="33" y="42"/>
                  </a:lnTo>
                  <a:lnTo>
                    <a:pt x="34" y="42"/>
                  </a:lnTo>
                  <a:lnTo>
                    <a:pt x="34" y="41"/>
                  </a:lnTo>
                  <a:lnTo>
                    <a:pt x="36" y="41"/>
                  </a:lnTo>
                  <a:lnTo>
                    <a:pt x="36" y="39"/>
                  </a:lnTo>
                  <a:lnTo>
                    <a:pt x="37" y="39"/>
                  </a:lnTo>
                  <a:lnTo>
                    <a:pt x="37" y="38"/>
                  </a:lnTo>
                  <a:lnTo>
                    <a:pt x="39" y="38"/>
                  </a:lnTo>
                  <a:lnTo>
                    <a:pt x="39" y="36"/>
                  </a:lnTo>
                  <a:lnTo>
                    <a:pt x="40" y="36"/>
                  </a:lnTo>
                  <a:lnTo>
                    <a:pt x="40" y="35"/>
                  </a:lnTo>
                  <a:lnTo>
                    <a:pt x="42" y="33"/>
                  </a:lnTo>
                  <a:lnTo>
                    <a:pt x="42" y="32"/>
                  </a:lnTo>
                  <a:lnTo>
                    <a:pt x="42" y="30"/>
                  </a:lnTo>
                  <a:lnTo>
                    <a:pt x="43" y="30"/>
                  </a:lnTo>
                  <a:lnTo>
                    <a:pt x="43" y="29"/>
                  </a:lnTo>
                  <a:lnTo>
                    <a:pt x="43" y="27"/>
                  </a:lnTo>
                  <a:lnTo>
                    <a:pt x="43" y="26"/>
                  </a:lnTo>
                  <a:lnTo>
                    <a:pt x="43" y="24"/>
                  </a:lnTo>
                  <a:lnTo>
                    <a:pt x="43" y="23"/>
                  </a:lnTo>
                  <a:lnTo>
                    <a:pt x="43" y="21"/>
                  </a:lnTo>
                  <a:lnTo>
                    <a:pt x="43" y="20"/>
                  </a:lnTo>
                  <a:lnTo>
                    <a:pt x="43" y="18"/>
                  </a:lnTo>
                  <a:lnTo>
                    <a:pt x="43" y="17"/>
                  </a:lnTo>
                  <a:lnTo>
                    <a:pt x="42" y="15"/>
                  </a:lnTo>
                  <a:lnTo>
                    <a:pt x="42" y="14"/>
                  </a:lnTo>
                  <a:lnTo>
                    <a:pt x="42" y="12"/>
                  </a:lnTo>
                  <a:lnTo>
                    <a:pt x="40" y="12"/>
                  </a:lnTo>
                  <a:lnTo>
                    <a:pt x="40" y="11"/>
                  </a:lnTo>
                  <a:lnTo>
                    <a:pt x="39" y="9"/>
                  </a:lnTo>
                  <a:lnTo>
                    <a:pt x="37" y="8"/>
                  </a:lnTo>
                  <a:lnTo>
                    <a:pt x="36" y="6"/>
                  </a:lnTo>
                  <a:lnTo>
                    <a:pt x="34" y="5"/>
                  </a:lnTo>
                  <a:lnTo>
                    <a:pt x="33" y="5"/>
                  </a:lnTo>
                  <a:lnTo>
                    <a:pt x="33" y="3"/>
                  </a:lnTo>
                  <a:lnTo>
                    <a:pt x="31" y="3"/>
                  </a:lnTo>
                  <a:lnTo>
                    <a:pt x="30" y="3"/>
                  </a:lnTo>
                  <a:lnTo>
                    <a:pt x="30" y="2"/>
                  </a:lnTo>
                  <a:lnTo>
                    <a:pt x="28" y="2"/>
                  </a:lnTo>
                  <a:lnTo>
                    <a:pt x="27" y="2"/>
                  </a:lnTo>
                  <a:lnTo>
                    <a:pt x="25" y="2"/>
                  </a:lnTo>
                  <a:lnTo>
                    <a:pt x="24" y="2"/>
                  </a:lnTo>
                  <a:lnTo>
                    <a:pt x="22" y="0"/>
                  </a:lnTo>
                  <a:lnTo>
                    <a:pt x="21" y="0"/>
                  </a:lnTo>
                  <a:lnTo>
                    <a:pt x="19" y="2"/>
                  </a:lnTo>
                  <a:lnTo>
                    <a:pt x="18" y="2"/>
                  </a:lnTo>
                  <a:lnTo>
                    <a:pt x="16" y="2"/>
                  </a:lnTo>
                  <a:lnTo>
                    <a:pt x="15" y="2"/>
                  </a:lnTo>
                  <a:lnTo>
                    <a:pt x="13" y="2"/>
                  </a:lnTo>
                  <a:lnTo>
                    <a:pt x="13" y="3"/>
                  </a:lnTo>
                  <a:lnTo>
                    <a:pt x="12" y="3"/>
                  </a:lnTo>
                  <a:lnTo>
                    <a:pt x="10" y="3"/>
                  </a:lnTo>
                  <a:lnTo>
                    <a:pt x="10" y="5"/>
                  </a:lnTo>
                  <a:lnTo>
                    <a:pt x="9" y="5"/>
                  </a:lnTo>
                  <a:lnTo>
                    <a:pt x="7" y="6"/>
                  </a:lnTo>
                  <a:lnTo>
                    <a:pt x="6" y="8"/>
                  </a:lnTo>
                  <a:lnTo>
                    <a:pt x="4" y="9"/>
                  </a:lnTo>
                  <a:lnTo>
                    <a:pt x="3" y="11"/>
                  </a:lnTo>
                  <a:lnTo>
                    <a:pt x="3" y="12"/>
                  </a:lnTo>
                  <a:lnTo>
                    <a:pt x="1" y="12"/>
                  </a:lnTo>
                  <a:lnTo>
                    <a:pt x="1" y="14"/>
                  </a:lnTo>
                  <a:lnTo>
                    <a:pt x="1"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75" name="Freeform 49"/>
            <p:cNvSpPr>
              <a:spLocks/>
            </p:cNvSpPr>
            <p:nvPr/>
          </p:nvSpPr>
          <p:spPr bwMode="auto">
            <a:xfrm>
              <a:off x="3276" y="2519"/>
              <a:ext cx="29" cy="28"/>
            </a:xfrm>
            <a:custGeom>
              <a:avLst/>
              <a:gdLst>
                <a:gd name="T0" fmla="*/ 0 w 60"/>
                <a:gd name="T1" fmla="*/ 0 h 60"/>
                <a:gd name="T2" fmla="*/ 0 w 60"/>
                <a:gd name="T3" fmla="*/ 0 h 60"/>
                <a:gd name="T4" fmla="*/ 0 w 60"/>
                <a:gd name="T5" fmla="*/ 0 h 60"/>
                <a:gd name="T6" fmla="*/ 0 w 60"/>
                <a:gd name="T7" fmla="*/ 0 h 60"/>
                <a:gd name="T8" fmla="*/ 0 w 60"/>
                <a:gd name="T9" fmla="*/ 0 h 60"/>
                <a:gd name="T10" fmla="*/ 0 w 60"/>
                <a:gd name="T11" fmla="*/ 0 h 60"/>
                <a:gd name="T12" fmla="*/ 0 w 60"/>
                <a:gd name="T13" fmla="*/ 0 h 60"/>
                <a:gd name="T14" fmla="*/ 0 w 60"/>
                <a:gd name="T15" fmla="*/ 0 h 60"/>
                <a:gd name="T16" fmla="*/ 0 w 60"/>
                <a:gd name="T17" fmla="*/ 0 h 60"/>
                <a:gd name="T18" fmla="*/ 0 w 60"/>
                <a:gd name="T19" fmla="*/ 0 h 60"/>
                <a:gd name="T20" fmla="*/ 0 w 60"/>
                <a:gd name="T21" fmla="*/ 0 h 60"/>
                <a:gd name="T22" fmla="*/ 0 w 60"/>
                <a:gd name="T23" fmla="*/ 0 h 60"/>
                <a:gd name="T24" fmla="*/ 0 w 60"/>
                <a:gd name="T25" fmla="*/ 0 h 60"/>
                <a:gd name="T26" fmla="*/ 0 w 60"/>
                <a:gd name="T27" fmla="*/ 0 h 60"/>
                <a:gd name="T28" fmla="*/ 0 w 60"/>
                <a:gd name="T29" fmla="*/ 0 h 60"/>
                <a:gd name="T30" fmla="*/ 0 w 60"/>
                <a:gd name="T31" fmla="*/ 0 h 60"/>
                <a:gd name="T32" fmla="*/ 0 w 60"/>
                <a:gd name="T33" fmla="*/ 0 h 60"/>
                <a:gd name="T34" fmla="*/ 0 w 60"/>
                <a:gd name="T35" fmla="*/ 0 h 60"/>
                <a:gd name="T36" fmla="*/ 0 w 60"/>
                <a:gd name="T37" fmla="*/ 0 h 60"/>
                <a:gd name="T38" fmla="*/ 0 w 60"/>
                <a:gd name="T39" fmla="*/ 0 h 60"/>
                <a:gd name="T40" fmla="*/ 0 w 60"/>
                <a:gd name="T41" fmla="*/ 0 h 60"/>
                <a:gd name="T42" fmla="*/ 0 w 60"/>
                <a:gd name="T43" fmla="*/ 0 h 60"/>
                <a:gd name="T44" fmla="*/ 0 w 60"/>
                <a:gd name="T45" fmla="*/ 0 h 60"/>
                <a:gd name="T46" fmla="*/ 0 w 60"/>
                <a:gd name="T47" fmla="*/ 0 h 60"/>
                <a:gd name="T48" fmla="*/ 0 w 60"/>
                <a:gd name="T49" fmla="*/ 0 h 60"/>
                <a:gd name="T50" fmla="*/ 0 w 60"/>
                <a:gd name="T51" fmla="*/ 0 h 60"/>
                <a:gd name="T52" fmla="*/ 0 w 60"/>
                <a:gd name="T53" fmla="*/ 0 h 60"/>
                <a:gd name="T54" fmla="*/ 0 w 60"/>
                <a:gd name="T55" fmla="*/ 0 h 60"/>
                <a:gd name="T56" fmla="*/ 0 w 60"/>
                <a:gd name="T57" fmla="*/ 0 h 60"/>
                <a:gd name="T58" fmla="*/ 0 w 60"/>
                <a:gd name="T59" fmla="*/ 0 h 60"/>
                <a:gd name="T60" fmla="*/ 0 w 60"/>
                <a:gd name="T61" fmla="*/ 0 h 60"/>
                <a:gd name="T62" fmla="*/ 0 w 60"/>
                <a:gd name="T63" fmla="*/ 0 h 60"/>
                <a:gd name="T64" fmla="*/ 0 w 60"/>
                <a:gd name="T65" fmla="*/ 0 h 60"/>
                <a:gd name="T66" fmla="*/ 0 w 60"/>
                <a:gd name="T67" fmla="*/ 0 h 60"/>
                <a:gd name="T68" fmla="*/ 0 w 60"/>
                <a:gd name="T69" fmla="*/ 0 h 60"/>
                <a:gd name="T70" fmla="*/ 0 w 60"/>
                <a:gd name="T71" fmla="*/ 0 h 60"/>
                <a:gd name="T72" fmla="*/ 0 w 60"/>
                <a:gd name="T73" fmla="*/ 0 h 60"/>
                <a:gd name="T74" fmla="*/ 0 w 60"/>
                <a:gd name="T75" fmla="*/ 0 h 60"/>
                <a:gd name="T76" fmla="*/ 0 w 60"/>
                <a:gd name="T77" fmla="*/ 0 h 60"/>
                <a:gd name="T78" fmla="*/ 0 w 60"/>
                <a:gd name="T79" fmla="*/ 0 h 60"/>
                <a:gd name="T80" fmla="*/ 0 w 60"/>
                <a:gd name="T81" fmla="*/ 0 h 60"/>
                <a:gd name="T82" fmla="*/ 0 w 60"/>
                <a:gd name="T83" fmla="*/ 0 h 60"/>
                <a:gd name="T84" fmla="*/ 0 w 60"/>
                <a:gd name="T85" fmla="*/ 0 h 60"/>
                <a:gd name="T86" fmla="*/ 0 w 60"/>
                <a:gd name="T87" fmla="*/ 0 h 60"/>
                <a:gd name="T88" fmla="*/ 0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1"/>
                  </a:lnTo>
                  <a:lnTo>
                    <a:pt x="0" y="33"/>
                  </a:lnTo>
                  <a:lnTo>
                    <a:pt x="0" y="35"/>
                  </a:lnTo>
                  <a:lnTo>
                    <a:pt x="0" y="36"/>
                  </a:lnTo>
                  <a:lnTo>
                    <a:pt x="1" y="38"/>
                  </a:lnTo>
                  <a:lnTo>
                    <a:pt x="1" y="39"/>
                  </a:lnTo>
                  <a:lnTo>
                    <a:pt x="1" y="41"/>
                  </a:lnTo>
                  <a:lnTo>
                    <a:pt x="3" y="42"/>
                  </a:lnTo>
                  <a:lnTo>
                    <a:pt x="3" y="44"/>
                  </a:lnTo>
                  <a:lnTo>
                    <a:pt x="4" y="44"/>
                  </a:lnTo>
                  <a:lnTo>
                    <a:pt x="4" y="45"/>
                  </a:lnTo>
                  <a:lnTo>
                    <a:pt x="6" y="47"/>
                  </a:lnTo>
                  <a:lnTo>
                    <a:pt x="6" y="48"/>
                  </a:lnTo>
                  <a:lnTo>
                    <a:pt x="7" y="50"/>
                  </a:lnTo>
                  <a:lnTo>
                    <a:pt x="9" y="51"/>
                  </a:lnTo>
                  <a:lnTo>
                    <a:pt x="10" y="53"/>
                  </a:lnTo>
                  <a:lnTo>
                    <a:pt x="12" y="54"/>
                  </a:lnTo>
                  <a:lnTo>
                    <a:pt x="13" y="54"/>
                  </a:lnTo>
                  <a:lnTo>
                    <a:pt x="15" y="56"/>
                  </a:lnTo>
                  <a:lnTo>
                    <a:pt x="16" y="56"/>
                  </a:lnTo>
                  <a:lnTo>
                    <a:pt x="16" y="57"/>
                  </a:lnTo>
                  <a:lnTo>
                    <a:pt x="18" y="57"/>
                  </a:lnTo>
                  <a:lnTo>
                    <a:pt x="19" y="59"/>
                  </a:lnTo>
                  <a:lnTo>
                    <a:pt x="21" y="59"/>
                  </a:lnTo>
                  <a:lnTo>
                    <a:pt x="22" y="59"/>
                  </a:lnTo>
                  <a:lnTo>
                    <a:pt x="24" y="59"/>
                  </a:lnTo>
                  <a:lnTo>
                    <a:pt x="25" y="60"/>
                  </a:lnTo>
                  <a:lnTo>
                    <a:pt x="27" y="60"/>
                  </a:lnTo>
                  <a:lnTo>
                    <a:pt x="28" y="60"/>
                  </a:lnTo>
                  <a:lnTo>
                    <a:pt x="30" y="60"/>
                  </a:lnTo>
                  <a:lnTo>
                    <a:pt x="31" y="60"/>
                  </a:lnTo>
                  <a:lnTo>
                    <a:pt x="33" y="60"/>
                  </a:lnTo>
                  <a:lnTo>
                    <a:pt x="34" y="60"/>
                  </a:lnTo>
                  <a:lnTo>
                    <a:pt x="36" y="59"/>
                  </a:lnTo>
                  <a:lnTo>
                    <a:pt x="37" y="59"/>
                  </a:lnTo>
                  <a:lnTo>
                    <a:pt x="39" y="59"/>
                  </a:lnTo>
                  <a:lnTo>
                    <a:pt x="40" y="59"/>
                  </a:lnTo>
                  <a:lnTo>
                    <a:pt x="42" y="57"/>
                  </a:lnTo>
                  <a:lnTo>
                    <a:pt x="43" y="57"/>
                  </a:lnTo>
                  <a:lnTo>
                    <a:pt x="45" y="56"/>
                  </a:lnTo>
                  <a:lnTo>
                    <a:pt x="46" y="54"/>
                  </a:lnTo>
                  <a:lnTo>
                    <a:pt x="48" y="54"/>
                  </a:lnTo>
                  <a:lnTo>
                    <a:pt x="49" y="53"/>
                  </a:lnTo>
                  <a:lnTo>
                    <a:pt x="51" y="53"/>
                  </a:lnTo>
                  <a:lnTo>
                    <a:pt x="51" y="51"/>
                  </a:lnTo>
                  <a:lnTo>
                    <a:pt x="52" y="50"/>
                  </a:lnTo>
                  <a:lnTo>
                    <a:pt x="54" y="50"/>
                  </a:lnTo>
                  <a:lnTo>
                    <a:pt x="54" y="48"/>
                  </a:lnTo>
                  <a:lnTo>
                    <a:pt x="55" y="47"/>
                  </a:lnTo>
                  <a:lnTo>
                    <a:pt x="55" y="45"/>
                  </a:lnTo>
                  <a:lnTo>
                    <a:pt x="57" y="44"/>
                  </a:lnTo>
                  <a:lnTo>
                    <a:pt x="58" y="42"/>
                  </a:lnTo>
                  <a:lnTo>
                    <a:pt x="58" y="41"/>
                  </a:lnTo>
                  <a:lnTo>
                    <a:pt x="58" y="39"/>
                  </a:lnTo>
                  <a:lnTo>
                    <a:pt x="58" y="38"/>
                  </a:lnTo>
                  <a:lnTo>
                    <a:pt x="60" y="36"/>
                  </a:lnTo>
                  <a:lnTo>
                    <a:pt x="60" y="35"/>
                  </a:lnTo>
                  <a:lnTo>
                    <a:pt x="60" y="33"/>
                  </a:lnTo>
                  <a:lnTo>
                    <a:pt x="60" y="31"/>
                  </a:lnTo>
                  <a:lnTo>
                    <a:pt x="60" y="30"/>
                  </a:lnTo>
                  <a:lnTo>
                    <a:pt x="60" y="28"/>
                  </a:lnTo>
                  <a:lnTo>
                    <a:pt x="60" y="27"/>
                  </a:lnTo>
                  <a:lnTo>
                    <a:pt x="60" y="25"/>
                  </a:lnTo>
                  <a:lnTo>
                    <a:pt x="60" y="24"/>
                  </a:lnTo>
                  <a:lnTo>
                    <a:pt x="58" y="22"/>
                  </a:lnTo>
                  <a:lnTo>
                    <a:pt x="58" y="21"/>
                  </a:lnTo>
                  <a:lnTo>
                    <a:pt x="58" y="19"/>
                  </a:lnTo>
                  <a:lnTo>
                    <a:pt x="58" y="18"/>
                  </a:lnTo>
                  <a:lnTo>
                    <a:pt x="57" y="16"/>
                  </a:lnTo>
                  <a:lnTo>
                    <a:pt x="57" y="15"/>
                  </a:lnTo>
                  <a:lnTo>
                    <a:pt x="55" y="13"/>
                  </a:lnTo>
                  <a:lnTo>
                    <a:pt x="54" y="12"/>
                  </a:lnTo>
                  <a:lnTo>
                    <a:pt x="54" y="10"/>
                  </a:lnTo>
                  <a:lnTo>
                    <a:pt x="52" y="9"/>
                  </a:lnTo>
                  <a:lnTo>
                    <a:pt x="51" y="9"/>
                  </a:lnTo>
                  <a:lnTo>
                    <a:pt x="51" y="7"/>
                  </a:lnTo>
                  <a:lnTo>
                    <a:pt x="49" y="6"/>
                  </a:lnTo>
                  <a:lnTo>
                    <a:pt x="48" y="6"/>
                  </a:lnTo>
                  <a:lnTo>
                    <a:pt x="46" y="4"/>
                  </a:lnTo>
                  <a:lnTo>
                    <a:pt x="45" y="4"/>
                  </a:lnTo>
                  <a:lnTo>
                    <a:pt x="45" y="3"/>
                  </a:lnTo>
                  <a:lnTo>
                    <a:pt x="43" y="3"/>
                  </a:lnTo>
                  <a:lnTo>
                    <a:pt x="42" y="1"/>
                  </a:lnTo>
                  <a:lnTo>
                    <a:pt x="40" y="1"/>
                  </a:lnTo>
                  <a:lnTo>
                    <a:pt x="39" y="1"/>
                  </a:lnTo>
                  <a:lnTo>
                    <a:pt x="37" y="0"/>
                  </a:lnTo>
                  <a:lnTo>
                    <a:pt x="36" y="0"/>
                  </a:lnTo>
                  <a:lnTo>
                    <a:pt x="34" y="0"/>
                  </a:lnTo>
                  <a:lnTo>
                    <a:pt x="33" y="0"/>
                  </a:lnTo>
                  <a:lnTo>
                    <a:pt x="31" y="0"/>
                  </a:lnTo>
                  <a:lnTo>
                    <a:pt x="30" y="0"/>
                  </a:lnTo>
                  <a:lnTo>
                    <a:pt x="28" y="0"/>
                  </a:lnTo>
                  <a:lnTo>
                    <a:pt x="27" y="0"/>
                  </a:lnTo>
                  <a:lnTo>
                    <a:pt x="25" y="0"/>
                  </a:lnTo>
                  <a:lnTo>
                    <a:pt x="24" y="0"/>
                  </a:lnTo>
                  <a:lnTo>
                    <a:pt x="22" y="0"/>
                  </a:lnTo>
                  <a:lnTo>
                    <a:pt x="21" y="1"/>
                  </a:lnTo>
                  <a:lnTo>
                    <a:pt x="19" y="1"/>
                  </a:lnTo>
                  <a:lnTo>
                    <a:pt x="18" y="1"/>
                  </a:lnTo>
                  <a:lnTo>
                    <a:pt x="16" y="3"/>
                  </a:lnTo>
                  <a:lnTo>
                    <a:pt x="15" y="4"/>
                  </a:lnTo>
                  <a:lnTo>
                    <a:pt x="13" y="4"/>
                  </a:lnTo>
                  <a:lnTo>
                    <a:pt x="12" y="6"/>
                  </a:lnTo>
                  <a:lnTo>
                    <a:pt x="10" y="6"/>
                  </a:lnTo>
                  <a:lnTo>
                    <a:pt x="10" y="7"/>
                  </a:lnTo>
                  <a:lnTo>
                    <a:pt x="9" y="9"/>
                  </a:lnTo>
                  <a:lnTo>
                    <a:pt x="7" y="9"/>
                  </a:lnTo>
                  <a:lnTo>
                    <a:pt x="7" y="10"/>
                  </a:lnTo>
                  <a:lnTo>
                    <a:pt x="6" y="12"/>
                  </a:lnTo>
                  <a:lnTo>
                    <a:pt x="6" y="13"/>
                  </a:lnTo>
                  <a:lnTo>
                    <a:pt x="4" y="13"/>
                  </a:lnTo>
                  <a:lnTo>
                    <a:pt x="4" y="15"/>
                  </a:lnTo>
                  <a:lnTo>
                    <a:pt x="3" y="16"/>
                  </a:lnTo>
                  <a:lnTo>
                    <a:pt x="3" y="18"/>
                  </a:lnTo>
                  <a:lnTo>
                    <a:pt x="1" y="19"/>
                  </a:lnTo>
                  <a:lnTo>
                    <a:pt x="1" y="21"/>
                  </a:lnTo>
                  <a:lnTo>
                    <a:pt x="1"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6" name="Freeform 50"/>
            <p:cNvSpPr>
              <a:spLocks/>
            </p:cNvSpPr>
            <p:nvPr/>
          </p:nvSpPr>
          <p:spPr bwMode="auto">
            <a:xfrm>
              <a:off x="3285" y="2527"/>
              <a:ext cx="21" cy="21"/>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0 w 44"/>
                <a:gd name="T27" fmla="*/ 0 h 45"/>
                <a:gd name="T28" fmla="*/ 0 w 44"/>
                <a:gd name="T29" fmla="*/ 0 h 45"/>
                <a:gd name="T30" fmla="*/ 0 w 44"/>
                <a:gd name="T31" fmla="*/ 0 h 45"/>
                <a:gd name="T32" fmla="*/ 0 w 44"/>
                <a:gd name="T33" fmla="*/ 0 h 45"/>
                <a:gd name="T34" fmla="*/ 0 w 44"/>
                <a:gd name="T35" fmla="*/ 0 h 45"/>
                <a:gd name="T36" fmla="*/ 0 w 44"/>
                <a:gd name="T37" fmla="*/ 0 h 45"/>
                <a:gd name="T38" fmla="*/ 0 w 44"/>
                <a:gd name="T39" fmla="*/ 0 h 45"/>
                <a:gd name="T40" fmla="*/ 0 w 44"/>
                <a:gd name="T41" fmla="*/ 0 h 45"/>
                <a:gd name="T42" fmla="*/ 0 w 44"/>
                <a:gd name="T43" fmla="*/ 0 h 45"/>
                <a:gd name="T44" fmla="*/ 0 w 44"/>
                <a:gd name="T45" fmla="*/ 0 h 45"/>
                <a:gd name="T46" fmla="*/ 0 w 44"/>
                <a:gd name="T47" fmla="*/ 0 h 45"/>
                <a:gd name="T48" fmla="*/ 0 w 44"/>
                <a:gd name="T49" fmla="*/ 0 h 45"/>
                <a:gd name="T50" fmla="*/ 0 w 44"/>
                <a:gd name="T51" fmla="*/ 0 h 45"/>
                <a:gd name="T52" fmla="*/ 0 w 44"/>
                <a:gd name="T53" fmla="*/ 0 h 45"/>
                <a:gd name="T54" fmla="*/ 0 w 44"/>
                <a:gd name="T55" fmla="*/ 0 h 45"/>
                <a:gd name="T56" fmla="*/ 0 w 44"/>
                <a:gd name="T57" fmla="*/ 0 h 45"/>
                <a:gd name="T58" fmla="*/ 0 w 44"/>
                <a:gd name="T59" fmla="*/ 0 h 45"/>
                <a:gd name="T60" fmla="*/ 0 w 44"/>
                <a:gd name="T61" fmla="*/ 0 h 45"/>
                <a:gd name="T62" fmla="*/ 0 w 44"/>
                <a:gd name="T63" fmla="*/ 0 h 45"/>
                <a:gd name="T64" fmla="*/ 0 w 44"/>
                <a:gd name="T65" fmla="*/ 0 h 45"/>
                <a:gd name="T66" fmla="*/ 0 w 44"/>
                <a:gd name="T67" fmla="*/ 0 h 45"/>
                <a:gd name="T68" fmla="*/ 0 w 44"/>
                <a:gd name="T69" fmla="*/ 0 h 45"/>
                <a:gd name="T70" fmla="*/ 0 w 44"/>
                <a:gd name="T71" fmla="*/ 0 h 45"/>
                <a:gd name="T72" fmla="*/ 0 w 44"/>
                <a:gd name="T73" fmla="*/ 0 h 45"/>
                <a:gd name="T74" fmla="*/ 0 w 44"/>
                <a:gd name="T75" fmla="*/ 0 h 45"/>
                <a:gd name="T76" fmla="*/ 0 w 44"/>
                <a:gd name="T77" fmla="*/ 0 h 45"/>
                <a:gd name="T78" fmla="*/ 0 w 44"/>
                <a:gd name="T79" fmla="*/ 0 h 45"/>
                <a:gd name="T80" fmla="*/ 0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3"/>
                  </a:moveTo>
                  <a:lnTo>
                    <a:pt x="0" y="24"/>
                  </a:lnTo>
                  <a:lnTo>
                    <a:pt x="0" y="26"/>
                  </a:lnTo>
                  <a:lnTo>
                    <a:pt x="0" y="27"/>
                  </a:lnTo>
                  <a:lnTo>
                    <a:pt x="0" y="29"/>
                  </a:lnTo>
                  <a:lnTo>
                    <a:pt x="0" y="30"/>
                  </a:lnTo>
                  <a:lnTo>
                    <a:pt x="2" y="30"/>
                  </a:lnTo>
                  <a:lnTo>
                    <a:pt x="2" y="32"/>
                  </a:lnTo>
                  <a:lnTo>
                    <a:pt x="2" y="33"/>
                  </a:lnTo>
                  <a:lnTo>
                    <a:pt x="3" y="35"/>
                  </a:lnTo>
                  <a:lnTo>
                    <a:pt x="3" y="36"/>
                  </a:lnTo>
                  <a:lnTo>
                    <a:pt x="5" y="36"/>
                  </a:lnTo>
                  <a:lnTo>
                    <a:pt x="5" y="38"/>
                  </a:lnTo>
                  <a:lnTo>
                    <a:pt x="6" y="38"/>
                  </a:lnTo>
                  <a:lnTo>
                    <a:pt x="6" y="39"/>
                  </a:lnTo>
                  <a:lnTo>
                    <a:pt x="8" y="39"/>
                  </a:lnTo>
                  <a:lnTo>
                    <a:pt x="8" y="41"/>
                  </a:lnTo>
                  <a:lnTo>
                    <a:pt x="9" y="41"/>
                  </a:lnTo>
                  <a:lnTo>
                    <a:pt x="9" y="42"/>
                  </a:lnTo>
                  <a:lnTo>
                    <a:pt x="11" y="42"/>
                  </a:lnTo>
                  <a:lnTo>
                    <a:pt x="12" y="44"/>
                  </a:lnTo>
                  <a:lnTo>
                    <a:pt x="14" y="44"/>
                  </a:lnTo>
                  <a:lnTo>
                    <a:pt x="15" y="44"/>
                  </a:lnTo>
                  <a:lnTo>
                    <a:pt x="17" y="45"/>
                  </a:lnTo>
                  <a:lnTo>
                    <a:pt x="18" y="45"/>
                  </a:lnTo>
                  <a:lnTo>
                    <a:pt x="20" y="45"/>
                  </a:lnTo>
                  <a:lnTo>
                    <a:pt x="21" y="45"/>
                  </a:lnTo>
                  <a:lnTo>
                    <a:pt x="23" y="45"/>
                  </a:lnTo>
                  <a:lnTo>
                    <a:pt x="24" y="45"/>
                  </a:lnTo>
                  <a:lnTo>
                    <a:pt x="26" y="45"/>
                  </a:lnTo>
                  <a:lnTo>
                    <a:pt x="27" y="45"/>
                  </a:lnTo>
                  <a:lnTo>
                    <a:pt x="29" y="44"/>
                  </a:lnTo>
                  <a:lnTo>
                    <a:pt x="30" y="44"/>
                  </a:lnTo>
                  <a:lnTo>
                    <a:pt x="32" y="44"/>
                  </a:lnTo>
                  <a:lnTo>
                    <a:pt x="33" y="42"/>
                  </a:lnTo>
                  <a:lnTo>
                    <a:pt x="35" y="42"/>
                  </a:lnTo>
                  <a:lnTo>
                    <a:pt x="35" y="41"/>
                  </a:lnTo>
                  <a:lnTo>
                    <a:pt x="36" y="41"/>
                  </a:lnTo>
                  <a:lnTo>
                    <a:pt x="36" y="39"/>
                  </a:lnTo>
                  <a:lnTo>
                    <a:pt x="38" y="39"/>
                  </a:lnTo>
                  <a:lnTo>
                    <a:pt x="38" y="38"/>
                  </a:lnTo>
                  <a:lnTo>
                    <a:pt x="39" y="38"/>
                  </a:lnTo>
                  <a:lnTo>
                    <a:pt x="39" y="36"/>
                  </a:lnTo>
                  <a:lnTo>
                    <a:pt x="41" y="36"/>
                  </a:lnTo>
                  <a:lnTo>
                    <a:pt x="41" y="35"/>
                  </a:lnTo>
                  <a:lnTo>
                    <a:pt x="42" y="33"/>
                  </a:lnTo>
                  <a:lnTo>
                    <a:pt x="42" y="32"/>
                  </a:lnTo>
                  <a:lnTo>
                    <a:pt x="42" y="30"/>
                  </a:lnTo>
                  <a:lnTo>
                    <a:pt x="44" y="30"/>
                  </a:lnTo>
                  <a:lnTo>
                    <a:pt x="44" y="29"/>
                  </a:lnTo>
                  <a:lnTo>
                    <a:pt x="44" y="27"/>
                  </a:lnTo>
                  <a:lnTo>
                    <a:pt x="44" y="26"/>
                  </a:lnTo>
                  <a:lnTo>
                    <a:pt x="44" y="24"/>
                  </a:lnTo>
                  <a:lnTo>
                    <a:pt x="44" y="23"/>
                  </a:lnTo>
                  <a:lnTo>
                    <a:pt x="44" y="21"/>
                  </a:lnTo>
                  <a:lnTo>
                    <a:pt x="44" y="20"/>
                  </a:lnTo>
                  <a:lnTo>
                    <a:pt x="44" y="18"/>
                  </a:lnTo>
                  <a:lnTo>
                    <a:pt x="44" y="17"/>
                  </a:lnTo>
                  <a:lnTo>
                    <a:pt x="42" y="15"/>
                  </a:lnTo>
                  <a:lnTo>
                    <a:pt x="42" y="13"/>
                  </a:lnTo>
                  <a:lnTo>
                    <a:pt x="42" y="12"/>
                  </a:lnTo>
                  <a:lnTo>
                    <a:pt x="41" y="12"/>
                  </a:lnTo>
                  <a:lnTo>
                    <a:pt x="41" y="10"/>
                  </a:lnTo>
                  <a:lnTo>
                    <a:pt x="39" y="9"/>
                  </a:lnTo>
                  <a:lnTo>
                    <a:pt x="38" y="7"/>
                  </a:lnTo>
                  <a:lnTo>
                    <a:pt x="36" y="6"/>
                  </a:lnTo>
                  <a:lnTo>
                    <a:pt x="35" y="4"/>
                  </a:lnTo>
                  <a:lnTo>
                    <a:pt x="33" y="4"/>
                  </a:lnTo>
                  <a:lnTo>
                    <a:pt x="33" y="3"/>
                  </a:lnTo>
                  <a:lnTo>
                    <a:pt x="32" y="3"/>
                  </a:lnTo>
                  <a:lnTo>
                    <a:pt x="30" y="3"/>
                  </a:lnTo>
                  <a:lnTo>
                    <a:pt x="30" y="1"/>
                  </a:lnTo>
                  <a:lnTo>
                    <a:pt x="29" y="1"/>
                  </a:lnTo>
                  <a:lnTo>
                    <a:pt x="27" y="1"/>
                  </a:lnTo>
                  <a:lnTo>
                    <a:pt x="26" y="1"/>
                  </a:lnTo>
                  <a:lnTo>
                    <a:pt x="24" y="1"/>
                  </a:lnTo>
                  <a:lnTo>
                    <a:pt x="23" y="0"/>
                  </a:lnTo>
                  <a:lnTo>
                    <a:pt x="21" y="0"/>
                  </a:lnTo>
                  <a:lnTo>
                    <a:pt x="20" y="1"/>
                  </a:lnTo>
                  <a:lnTo>
                    <a:pt x="18" y="1"/>
                  </a:lnTo>
                  <a:lnTo>
                    <a:pt x="17" y="1"/>
                  </a:lnTo>
                  <a:lnTo>
                    <a:pt x="15" y="1"/>
                  </a:lnTo>
                  <a:lnTo>
                    <a:pt x="14" y="1"/>
                  </a:lnTo>
                  <a:lnTo>
                    <a:pt x="14" y="3"/>
                  </a:lnTo>
                  <a:lnTo>
                    <a:pt x="12" y="3"/>
                  </a:lnTo>
                  <a:lnTo>
                    <a:pt x="11" y="3"/>
                  </a:lnTo>
                  <a:lnTo>
                    <a:pt x="11" y="4"/>
                  </a:lnTo>
                  <a:lnTo>
                    <a:pt x="9" y="4"/>
                  </a:lnTo>
                  <a:lnTo>
                    <a:pt x="8" y="6"/>
                  </a:lnTo>
                  <a:lnTo>
                    <a:pt x="6" y="7"/>
                  </a:lnTo>
                  <a:lnTo>
                    <a:pt x="5" y="9"/>
                  </a:lnTo>
                  <a:lnTo>
                    <a:pt x="3" y="10"/>
                  </a:lnTo>
                  <a:lnTo>
                    <a:pt x="3" y="12"/>
                  </a:lnTo>
                  <a:lnTo>
                    <a:pt x="2" y="12"/>
                  </a:lnTo>
                  <a:lnTo>
                    <a:pt x="2" y="13"/>
                  </a:lnTo>
                  <a:lnTo>
                    <a:pt x="2"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77" name="Freeform 51"/>
            <p:cNvSpPr>
              <a:spLocks/>
            </p:cNvSpPr>
            <p:nvPr/>
          </p:nvSpPr>
          <p:spPr bwMode="auto">
            <a:xfrm>
              <a:off x="3393" y="2519"/>
              <a:ext cx="29" cy="28"/>
            </a:xfrm>
            <a:custGeom>
              <a:avLst/>
              <a:gdLst>
                <a:gd name="T0" fmla="*/ 0 w 61"/>
                <a:gd name="T1" fmla="*/ 0 h 60"/>
                <a:gd name="T2" fmla="*/ 0 w 61"/>
                <a:gd name="T3" fmla="*/ 0 h 60"/>
                <a:gd name="T4" fmla="*/ 0 w 61"/>
                <a:gd name="T5" fmla="*/ 0 h 60"/>
                <a:gd name="T6" fmla="*/ 0 w 61"/>
                <a:gd name="T7" fmla="*/ 0 h 60"/>
                <a:gd name="T8" fmla="*/ 0 w 61"/>
                <a:gd name="T9" fmla="*/ 0 h 60"/>
                <a:gd name="T10" fmla="*/ 0 w 61"/>
                <a:gd name="T11" fmla="*/ 0 h 60"/>
                <a:gd name="T12" fmla="*/ 0 w 61"/>
                <a:gd name="T13" fmla="*/ 0 h 60"/>
                <a:gd name="T14" fmla="*/ 0 w 61"/>
                <a:gd name="T15" fmla="*/ 0 h 60"/>
                <a:gd name="T16" fmla="*/ 0 w 61"/>
                <a:gd name="T17" fmla="*/ 0 h 60"/>
                <a:gd name="T18" fmla="*/ 0 w 61"/>
                <a:gd name="T19" fmla="*/ 0 h 60"/>
                <a:gd name="T20" fmla="*/ 0 w 61"/>
                <a:gd name="T21" fmla="*/ 0 h 60"/>
                <a:gd name="T22" fmla="*/ 0 w 61"/>
                <a:gd name="T23" fmla="*/ 0 h 60"/>
                <a:gd name="T24" fmla="*/ 0 w 61"/>
                <a:gd name="T25" fmla="*/ 0 h 60"/>
                <a:gd name="T26" fmla="*/ 0 w 61"/>
                <a:gd name="T27" fmla="*/ 0 h 60"/>
                <a:gd name="T28" fmla="*/ 0 w 61"/>
                <a:gd name="T29" fmla="*/ 0 h 60"/>
                <a:gd name="T30" fmla="*/ 0 w 61"/>
                <a:gd name="T31" fmla="*/ 0 h 60"/>
                <a:gd name="T32" fmla="*/ 0 w 61"/>
                <a:gd name="T33" fmla="*/ 0 h 60"/>
                <a:gd name="T34" fmla="*/ 0 w 61"/>
                <a:gd name="T35" fmla="*/ 0 h 60"/>
                <a:gd name="T36" fmla="*/ 0 w 61"/>
                <a:gd name="T37" fmla="*/ 0 h 60"/>
                <a:gd name="T38" fmla="*/ 0 w 61"/>
                <a:gd name="T39" fmla="*/ 0 h 60"/>
                <a:gd name="T40" fmla="*/ 0 w 61"/>
                <a:gd name="T41" fmla="*/ 0 h 60"/>
                <a:gd name="T42" fmla="*/ 0 w 61"/>
                <a:gd name="T43" fmla="*/ 0 h 60"/>
                <a:gd name="T44" fmla="*/ 0 w 61"/>
                <a:gd name="T45" fmla="*/ 0 h 60"/>
                <a:gd name="T46" fmla="*/ 0 w 61"/>
                <a:gd name="T47" fmla="*/ 0 h 60"/>
                <a:gd name="T48" fmla="*/ 0 w 61"/>
                <a:gd name="T49" fmla="*/ 0 h 60"/>
                <a:gd name="T50" fmla="*/ 0 w 61"/>
                <a:gd name="T51" fmla="*/ 0 h 60"/>
                <a:gd name="T52" fmla="*/ 0 w 61"/>
                <a:gd name="T53" fmla="*/ 0 h 60"/>
                <a:gd name="T54" fmla="*/ 0 w 61"/>
                <a:gd name="T55" fmla="*/ 0 h 60"/>
                <a:gd name="T56" fmla="*/ 0 w 61"/>
                <a:gd name="T57" fmla="*/ 0 h 60"/>
                <a:gd name="T58" fmla="*/ 0 w 61"/>
                <a:gd name="T59" fmla="*/ 0 h 60"/>
                <a:gd name="T60" fmla="*/ 0 w 61"/>
                <a:gd name="T61" fmla="*/ 0 h 60"/>
                <a:gd name="T62" fmla="*/ 0 w 61"/>
                <a:gd name="T63" fmla="*/ 0 h 60"/>
                <a:gd name="T64" fmla="*/ 0 w 61"/>
                <a:gd name="T65" fmla="*/ 0 h 60"/>
                <a:gd name="T66" fmla="*/ 0 w 61"/>
                <a:gd name="T67" fmla="*/ 0 h 60"/>
                <a:gd name="T68" fmla="*/ 0 w 61"/>
                <a:gd name="T69" fmla="*/ 0 h 60"/>
                <a:gd name="T70" fmla="*/ 0 w 61"/>
                <a:gd name="T71" fmla="*/ 0 h 60"/>
                <a:gd name="T72" fmla="*/ 0 w 61"/>
                <a:gd name="T73" fmla="*/ 0 h 60"/>
                <a:gd name="T74" fmla="*/ 0 w 61"/>
                <a:gd name="T75" fmla="*/ 0 h 60"/>
                <a:gd name="T76" fmla="*/ 0 w 61"/>
                <a:gd name="T77" fmla="*/ 0 h 60"/>
                <a:gd name="T78" fmla="*/ 0 w 61"/>
                <a:gd name="T79" fmla="*/ 0 h 60"/>
                <a:gd name="T80" fmla="*/ 0 w 61"/>
                <a:gd name="T81" fmla="*/ 0 h 60"/>
                <a:gd name="T82" fmla="*/ 0 w 61"/>
                <a:gd name="T83" fmla="*/ 0 h 60"/>
                <a:gd name="T84" fmla="*/ 0 w 61"/>
                <a:gd name="T85" fmla="*/ 0 h 60"/>
                <a:gd name="T86" fmla="*/ 0 w 61"/>
                <a:gd name="T87" fmla="*/ 0 h 60"/>
                <a:gd name="T88" fmla="*/ 0 w 61"/>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1"/>
                <a:gd name="T136" fmla="*/ 0 h 60"/>
                <a:gd name="T137" fmla="*/ 61 w 61"/>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1" h="60">
                  <a:moveTo>
                    <a:pt x="30" y="30"/>
                  </a:moveTo>
                  <a:lnTo>
                    <a:pt x="0" y="30"/>
                  </a:lnTo>
                  <a:lnTo>
                    <a:pt x="0" y="31"/>
                  </a:lnTo>
                  <a:lnTo>
                    <a:pt x="0" y="33"/>
                  </a:lnTo>
                  <a:lnTo>
                    <a:pt x="0" y="35"/>
                  </a:lnTo>
                  <a:lnTo>
                    <a:pt x="0" y="36"/>
                  </a:lnTo>
                  <a:lnTo>
                    <a:pt x="2" y="38"/>
                  </a:lnTo>
                  <a:lnTo>
                    <a:pt x="2" y="39"/>
                  </a:lnTo>
                  <a:lnTo>
                    <a:pt x="2" y="41"/>
                  </a:lnTo>
                  <a:lnTo>
                    <a:pt x="3" y="42"/>
                  </a:lnTo>
                  <a:lnTo>
                    <a:pt x="3" y="44"/>
                  </a:lnTo>
                  <a:lnTo>
                    <a:pt x="5" y="44"/>
                  </a:lnTo>
                  <a:lnTo>
                    <a:pt x="5" y="45"/>
                  </a:lnTo>
                  <a:lnTo>
                    <a:pt x="6" y="47"/>
                  </a:lnTo>
                  <a:lnTo>
                    <a:pt x="6" y="48"/>
                  </a:lnTo>
                  <a:lnTo>
                    <a:pt x="8" y="50"/>
                  </a:lnTo>
                  <a:lnTo>
                    <a:pt x="9" y="51"/>
                  </a:lnTo>
                  <a:lnTo>
                    <a:pt x="11" y="53"/>
                  </a:lnTo>
                  <a:lnTo>
                    <a:pt x="12" y="54"/>
                  </a:lnTo>
                  <a:lnTo>
                    <a:pt x="14" y="54"/>
                  </a:lnTo>
                  <a:lnTo>
                    <a:pt x="15" y="56"/>
                  </a:lnTo>
                  <a:lnTo>
                    <a:pt x="17" y="56"/>
                  </a:lnTo>
                  <a:lnTo>
                    <a:pt x="17" y="57"/>
                  </a:lnTo>
                  <a:lnTo>
                    <a:pt x="18" y="57"/>
                  </a:lnTo>
                  <a:lnTo>
                    <a:pt x="20" y="59"/>
                  </a:lnTo>
                  <a:lnTo>
                    <a:pt x="21" y="59"/>
                  </a:lnTo>
                  <a:lnTo>
                    <a:pt x="23" y="59"/>
                  </a:lnTo>
                  <a:lnTo>
                    <a:pt x="24" y="59"/>
                  </a:lnTo>
                  <a:lnTo>
                    <a:pt x="26" y="60"/>
                  </a:lnTo>
                  <a:lnTo>
                    <a:pt x="27" y="60"/>
                  </a:lnTo>
                  <a:lnTo>
                    <a:pt x="29" y="60"/>
                  </a:lnTo>
                  <a:lnTo>
                    <a:pt x="30" y="60"/>
                  </a:lnTo>
                  <a:lnTo>
                    <a:pt x="32" y="60"/>
                  </a:lnTo>
                  <a:lnTo>
                    <a:pt x="33" y="60"/>
                  </a:lnTo>
                  <a:lnTo>
                    <a:pt x="35" y="60"/>
                  </a:lnTo>
                  <a:lnTo>
                    <a:pt x="36" y="59"/>
                  </a:lnTo>
                  <a:lnTo>
                    <a:pt x="38" y="59"/>
                  </a:lnTo>
                  <a:lnTo>
                    <a:pt x="39" y="59"/>
                  </a:lnTo>
                  <a:lnTo>
                    <a:pt x="41" y="59"/>
                  </a:lnTo>
                  <a:lnTo>
                    <a:pt x="42" y="57"/>
                  </a:lnTo>
                  <a:lnTo>
                    <a:pt x="44" y="57"/>
                  </a:lnTo>
                  <a:lnTo>
                    <a:pt x="45" y="56"/>
                  </a:lnTo>
                  <a:lnTo>
                    <a:pt x="47" y="54"/>
                  </a:lnTo>
                  <a:lnTo>
                    <a:pt x="48" y="54"/>
                  </a:lnTo>
                  <a:lnTo>
                    <a:pt x="50" y="53"/>
                  </a:lnTo>
                  <a:lnTo>
                    <a:pt x="51" y="53"/>
                  </a:lnTo>
                  <a:lnTo>
                    <a:pt x="51" y="51"/>
                  </a:lnTo>
                  <a:lnTo>
                    <a:pt x="53" y="50"/>
                  </a:lnTo>
                  <a:lnTo>
                    <a:pt x="54" y="50"/>
                  </a:lnTo>
                  <a:lnTo>
                    <a:pt x="54" y="48"/>
                  </a:lnTo>
                  <a:lnTo>
                    <a:pt x="56" y="47"/>
                  </a:lnTo>
                  <a:lnTo>
                    <a:pt x="56" y="45"/>
                  </a:lnTo>
                  <a:lnTo>
                    <a:pt x="58" y="44"/>
                  </a:lnTo>
                  <a:lnTo>
                    <a:pt x="59" y="42"/>
                  </a:lnTo>
                  <a:lnTo>
                    <a:pt x="59" y="41"/>
                  </a:lnTo>
                  <a:lnTo>
                    <a:pt x="59" y="39"/>
                  </a:lnTo>
                  <a:lnTo>
                    <a:pt x="59" y="38"/>
                  </a:lnTo>
                  <a:lnTo>
                    <a:pt x="61" y="36"/>
                  </a:lnTo>
                  <a:lnTo>
                    <a:pt x="61" y="35"/>
                  </a:lnTo>
                  <a:lnTo>
                    <a:pt x="61" y="33"/>
                  </a:lnTo>
                  <a:lnTo>
                    <a:pt x="61" y="31"/>
                  </a:lnTo>
                  <a:lnTo>
                    <a:pt x="61" y="30"/>
                  </a:lnTo>
                  <a:lnTo>
                    <a:pt x="61" y="28"/>
                  </a:lnTo>
                  <a:lnTo>
                    <a:pt x="61" y="27"/>
                  </a:lnTo>
                  <a:lnTo>
                    <a:pt x="61" y="25"/>
                  </a:lnTo>
                  <a:lnTo>
                    <a:pt x="61" y="24"/>
                  </a:lnTo>
                  <a:lnTo>
                    <a:pt x="59" y="22"/>
                  </a:lnTo>
                  <a:lnTo>
                    <a:pt x="59" y="21"/>
                  </a:lnTo>
                  <a:lnTo>
                    <a:pt x="59" y="19"/>
                  </a:lnTo>
                  <a:lnTo>
                    <a:pt x="59" y="18"/>
                  </a:lnTo>
                  <a:lnTo>
                    <a:pt x="58" y="16"/>
                  </a:lnTo>
                  <a:lnTo>
                    <a:pt x="58" y="15"/>
                  </a:lnTo>
                  <a:lnTo>
                    <a:pt x="56" y="13"/>
                  </a:lnTo>
                  <a:lnTo>
                    <a:pt x="54" y="12"/>
                  </a:lnTo>
                  <a:lnTo>
                    <a:pt x="54" y="10"/>
                  </a:lnTo>
                  <a:lnTo>
                    <a:pt x="53" y="9"/>
                  </a:lnTo>
                  <a:lnTo>
                    <a:pt x="51" y="9"/>
                  </a:lnTo>
                  <a:lnTo>
                    <a:pt x="51" y="7"/>
                  </a:lnTo>
                  <a:lnTo>
                    <a:pt x="50" y="6"/>
                  </a:lnTo>
                  <a:lnTo>
                    <a:pt x="48" y="6"/>
                  </a:lnTo>
                  <a:lnTo>
                    <a:pt x="47" y="4"/>
                  </a:lnTo>
                  <a:lnTo>
                    <a:pt x="45" y="4"/>
                  </a:lnTo>
                  <a:lnTo>
                    <a:pt x="45" y="3"/>
                  </a:lnTo>
                  <a:lnTo>
                    <a:pt x="44" y="3"/>
                  </a:lnTo>
                  <a:lnTo>
                    <a:pt x="42" y="1"/>
                  </a:lnTo>
                  <a:lnTo>
                    <a:pt x="41" y="1"/>
                  </a:lnTo>
                  <a:lnTo>
                    <a:pt x="39" y="1"/>
                  </a:lnTo>
                  <a:lnTo>
                    <a:pt x="38" y="0"/>
                  </a:lnTo>
                  <a:lnTo>
                    <a:pt x="36" y="0"/>
                  </a:lnTo>
                  <a:lnTo>
                    <a:pt x="35" y="0"/>
                  </a:lnTo>
                  <a:lnTo>
                    <a:pt x="33" y="0"/>
                  </a:lnTo>
                  <a:lnTo>
                    <a:pt x="32" y="0"/>
                  </a:lnTo>
                  <a:lnTo>
                    <a:pt x="30" y="0"/>
                  </a:lnTo>
                  <a:lnTo>
                    <a:pt x="29" y="0"/>
                  </a:lnTo>
                  <a:lnTo>
                    <a:pt x="27" y="0"/>
                  </a:lnTo>
                  <a:lnTo>
                    <a:pt x="26" y="0"/>
                  </a:lnTo>
                  <a:lnTo>
                    <a:pt x="24" y="0"/>
                  </a:lnTo>
                  <a:lnTo>
                    <a:pt x="23" y="0"/>
                  </a:lnTo>
                  <a:lnTo>
                    <a:pt x="21" y="1"/>
                  </a:lnTo>
                  <a:lnTo>
                    <a:pt x="20" y="1"/>
                  </a:lnTo>
                  <a:lnTo>
                    <a:pt x="18" y="1"/>
                  </a:lnTo>
                  <a:lnTo>
                    <a:pt x="17" y="3"/>
                  </a:lnTo>
                  <a:lnTo>
                    <a:pt x="15" y="4"/>
                  </a:lnTo>
                  <a:lnTo>
                    <a:pt x="14" y="4"/>
                  </a:lnTo>
                  <a:lnTo>
                    <a:pt x="12" y="6"/>
                  </a:lnTo>
                  <a:lnTo>
                    <a:pt x="11" y="6"/>
                  </a:lnTo>
                  <a:lnTo>
                    <a:pt x="11" y="7"/>
                  </a:lnTo>
                  <a:lnTo>
                    <a:pt x="9" y="9"/>
                  </a:lnTo>
                  <a:lnTo>
                    <a:pt x="8" y="9"/>
                  </a:lnTo>
                  <a:lnTo>
                    <a:pt x="8" y="10"/>
                  </a:lnTo>
                  <a:lnTo>
                    <a:pt x="6" y="12"/>
                  </a:lnTo>
                  <a:lnTo>
                    <a:pt x="6" y="13"/>
                  </a:lnTo>
                  <a:lnTo>
                    <a:pt x="5" y="13"/>
                  </a:lnTo>
                  <a:lnTo>
                    <a:pt x="5" y="15"/>
                  </a:lnTo>
                  <a:lnTo>
                    <a:pt x="3" y="16"/>
                  </a:lnTo>
                  <a:lnTo>
                    <a:pt x="3" y="18"/>
                  </a:lnTo>
                  <a:lnTo>
                    <a:pt x="2" y="19"/>
                  </a:lnTo>
                  <a:lnTo>
                    <a:pt x="2" y="21"/>
                  </a:lnTo>
                  <a:lnTo>
                    <a:pt x="2"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8" name="Freeform 52"/>
            <p:cNvSpPr>
              <a:spLocks/>
            </p:cNvSpPr>
            <p:nvPr/>
          </p:nvSpPr>
          <p:spPr bwMode="auto">
            <a:xfrm>
              <a:off x="3403" y="2527"/>
              <a:ext cx="21" cy="21"/>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0 w 44"/>
                <a:gd name="T27" fmla="*/ 0 h 45"/>
                <a:gd name="T28" fmla="*/ 0 w 44"/>
                <a:gd name="T29" fmla="*/ 0 h 45"/>
                <a:gd name="T30" fmla="*/ 0 w 44"/>
                <a:gd name="T31" fmla="*/ 0 h 45"/>
                <a:gd name="T32" fmla="*/ 0 w 44"/>
                <a:gd name="T33" fmla="*/ 0 h 45"/>
                <a:gd name="T34" fmla="*/ 0 w 44"/>
                <a:gd name="T35" fmla="*/ 0 h 45"/>
                <a:gd name="T36" fmla="*/ 0 w 44"/>
                <a:gd name="T37" fmla="*/ 0 h 45"/>
                <a:gd name="T38" fmla="*/ 0 w 44"/>
                <a:gd name="T39" fmla="*/ 0 h 45"/>
                <a:gd name="T40" fmla="*/ 0 w 44"/>
                <a:gd name="T41" fmla="*/ 0 h 45"/>
                <a:gd name="T42" fmla="*/ 0 w 44"/>
                <a:gd name="T43" fmla="*/ 0 h 45"/>
                <a:gd name="T44" fmla="*/ 0 w 44"/>
                <a:gd name="T45" fmla="*/ 0 h 45"/>
                <a:gd name="T46" fmla="*/ 0 w 44"/>
                <a:gd name="T47" fmla="*/ 0 h 45"/>
                <a:gd name="T48" fmla="*/ 0 w 44"/>
                <a:gd name="T49" fmla="*/ 0 h 45"/>
                <a:gd name="T50" fmla="*/ 0 w 44"/>
                <a:gd name="T51" fmla="*/ 0 h 45"/>
                <a:gd name="T52" fmla="*/ 0 w 44"/>
                <a:gd name="T53" fmla="*/ 0 h 45"/>
                <a:gd name="T54" fmla="*/ 0 w 44"/>
                <a:gd name="T55" fmla="*/ 0 h 45"/>
                <a:gd name="T56" fmla="*/ 0 w 44"/>
                <a:gd name="T57" fmla="*/ 0 h 45"/>
                <a:gd name="T58" fmla="*/ 0 w 44"/>
                <a:gd name="T59" fmla="*/ 0 h 45"/>
                <a:gd name="T60" fmla="*/ 0 w 44"/>
                <a:gd name="T61" fmla="*/ 0 h 45"/>
                <a:gd name="T62" fmla="*/ 0 w 44"/>
                <a:gd name="T63" fmla="*/ 0 h 45"/>
                <a:gd name="T64" fmla="*/ 0 w 44"/>
                <a:gd name="T65" fmla="*/ 0 h 45"/>
                <a:gd name="T66" fmla="*/ 0 w 44"/>
                <a:gd name="T67" fmla="*/ 0 h 45"/>
                <a:gd name="T68" fmla="*/ 0 w 44"/>
                <a:gd name="T69" fmla="*/ 0 h 45"/>
                <a:gd name="T70" fmla="*/ 0 w 44"/>
                <a:gd name="T71" fmla="*/ 0 h 45"/>
                <a:gd name="T72" fmla="*/ 0 w 44"/>
                <a:gd name="T73" fmla="*/ 0 h 45"/>
                <a:gd name="T74" fmla="*/ 0 w 44"/>
                <a:gd name="T75" fmla="*/ 0 h 45"/>
                <a:gd name="T76" fmla="*/ 0 w 44"/>
                <a:gd name="T77" fmla="*/ 0 h 45"/>
                <a:gd name="T78" fmla="*/ 0 w 44"/>
                <a:gd name="T79" fmla="*/ 0 h 45"/>
                <a:gd name="T80" fmla="*/ 0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3"/>
                  </a:moveTo>
                  <a:lnTo>
                    <a:pt x="0" y="24"/>
                  </a:lnTo>
                  <a:lnTo>
                    <a:pt x="0" y="26"/>
                  </a:lnTo>
                  <a:lnTo>
                    <a:pt x="0" y="27"/>
                  </a:lnTo>
                  <a:lnTo>
                    <a:pt x="0" y="29"/>
                  </a:lnTo>
                  <a:lnTo>
                    <a:pt x="0" y="30"/>
                  </a:lnTo>
                  <a:lnTo>
                    <a:pt x="1" y="30"/>
                  </a:lnTo>
                  <a:lnTo>
                    <a:pt x="1" y="32"/>
                  </a:lnTo>
                  <a:lnTo>
                    <a:pt x="1" y="33"/>
                  </a:lnTo>
                  <a:lnTo>
                    <a:pt x="3" y="35"/>
                  </a:lnTo>
                  <a:lnTo>
                    <a:pt x="3" y="36"/>
                  </a:lnTo>
                  <a:lnTo>
                    <a:pt x="4" y="36"/>
                  </a:lnTo>
                  <a:lnTo>
                    <a:pt x="4" y="38"/>
                  </a:lnTo>
                  <a:lnTo>
                    <a:pt x="6" y="38"/>
                  </a:lnTo>
                  <a:lnTo>
                    <a:pt x="6" y="39"/>
                  </a:lnTo>
                  <a:lnTo>
                    <a:pt x="7" y="39"/>
                  </a:lnTo>
                  <a:lnTo>
                    <a:pt x="7" y="41"/>
                  </a:lnTo>
                  <a:lnTo>
                    <a:pt x="9" y="41"/>
                  </a:lnTo>
                  <a:lnTo>
                    <a:pt x="9" y="42"/>
                  </a:lnTo>
                  <a:lnTo>
                    <a:pt x="10" y="42"/>
                  </a:lnTo>
                  <a:lnTo>
                    <a:pt x="12" y="44"/>
                  </a:lnTo>
                  <a:lnTo>
                    <a:pt x="13" y="44"/>
                  </a:lnTo>
                  <a:lnTo>
                    <a:pt x="15" y="44"/>
                  </a:lnTo>
                  <a:lnTo>
                    <a:pt x="16" y="45"/>
                  </a:lnTo>
                  <a:lnTo>
                    <a:pt x="18" y="45"/>
                  </a:lnTo>
                  <a:lnTo>
                    <a:pt x="19" y="45"/>
                  </a:lnTo>
                  <a:lnTo>
                    <a:pt x="21" y="45"/>
                  </a:lnTo>
                  <a:lnTo>
                    <a:pt x="22" y="45"/>
                  </a:lnTo>
                  <a:lnTo>
                    <a:pt x="24" y="45"/>
                  </a:lnTo>
                  <a:lnTo>
                    <a:pt x="25" y="45"/>
                  </a:lnTo>
                  <a:lnTo>
                    <a:pt x="27" y="45"/>
                  </a:lnTo>
                  <a:lnTo>
                    <a:pt x="28" y="44"/>
                  </a:lnTo>
                  <a:lnTo>
                    <a:pt x="30" y="44"/>
                  </a:lnTo>
                  <a:lnTo>
                    <a:pt x="31" y="44"/>
                  </a:lnTo>
                  <a:lnTo>
                    <a:pt x="33" y="42"/>
                  </a:lnTo>
                  <a:lnTo>
                    <a:pt x="34" y="42"/>
                  </a:lnTo>
                  <a:lnTo>
                    <a:pt x="34" y="41"/>
                  </a:lnTo>
                  <a:lnTo>
                    <a:pt x="36" y="41"/>
                  </a:lnTo>
                  <a:lnTo>
                    <a:pt x="36" y="39"/>
                  </a:lnTo>
                  <a:lnTo>
                    <a:pt x="38" y="39"/>
                  </a:lnTo>
                  <a:lnTo>
                    <a:pt x="38" y="38"/>
                  </a:lnTo>
                  <a:lnTo>
                    <a:pt x="39" y="38"/>
                  </a:lnTo>
                  <a:lnTo>
                    <a:pt x="39" y="36"/>
                  </a:lnTo>
                  <a:lnTo>
                    <a:pt x="41" y="36"/>
                  </a:lnTo>
                  <a:lnTo>
                    <a:pt x="41" y="35"/>
                  </a:lnTo>
                  <a:lnTo>
                    <a:pt x="42" y="33"/>
                  </a:lnTo>
                  <a:lnTo>
                    <a:pt x="42" y="32"/>
                  </a:lnTo>
                  <a:lnTo>
                    <a:pt x="42" y="30"/>
                  </a:lnTo>
                  <a:lnTo>
                    <a:pt x="44" y="30"/>
                  </a:lnTo>
                  <a:lnTo>
                    <a:pt x="44" y="29"/>
                  </a:lnTo>
                  <a:lnTo>
                    <a:pt x="44" y="27"/>
                  </a:lnTo>
                  <a:lnTo>
                    <a:pt x="44" y="26"/>
                  </a:lnTo>
                  <a:lnTo>
                    <a:pt x="44" y="24"/>
                  </a:lnTo>
                  <a:lnTo>
                    <a:pt x="44" y="23"/>
                  </a:lnTo>
                  <a:lnTo>
                    <a:pt x="44" y="21"/>
                  </a:lnTo>
                  <a:lnTo>
                    <a:pt x="44" y="20"/>
                  </a:lnTo>
                  <a:lnTo>
                    <a:pt x="44" y="18"/>
                  </a:lnTo>
                  <a:lnTo>
                    <a:pt x="44" y="17"/>
                  </a:lnTo>
                  <a:lnTo>
                    <a:pt x="42" y="15"/>
                  </a:lnTo>
                  <a:lnTo>
                    <a:pt x="42" y="13"/>
                  </a:lnTo>
                  <a:lnTo>
                    <a:pt x="42" y="12"/>
                  </a:lnTo>
                  <a:lnTo>
                    <a:pt x="41" y="12"/>
                  </a:lnTo>
                  <a:lnTo>
                    <a:pt x="41" y="10"/>
                  </a:lnTo>
                  <a:lnTo>
                    <a:pt x="39" y="9"/>
                  </a:lnTo>
                  <a:lnTo>
                    <a:pt x="38" y="7"/>
                  </a:lnTo>
                  <a:lnTo>
                    <a:pt x="36" y="6"/>
                  </a:lnTo>
                  <a:lnTo>
                    <a:pt x="34" y="4"/>
                  </a:lnTo>
                  <a:lnTo>
                    <a:pt x="33" y="4"/>
                  </a:lnTo>
                  <a:lnTo>
                    <a:pt x="33" y="3"/>
                  </a:lnTo>
                  <a:lnTo>
                    <a:pt x="31" y="3"/>
                  </a:lnTo>
                  <a:lnTo>
                    <a:pt x="30" y="3"/>
                  </a:lnTo>
                  <a:lnTo>
                    <a:pt x="30" y="1"/>
                  </a:lnTo>
                  <a:lnTo>
                    <a:pt x="28" y="1"/>
                  </a:lnTo>
                  <a:lnTo>
                    <a:pt x="27" y="1"/>
                  </a:lnTo>
                  <a:lnTo>
                    <a:pt x="25" y="1"/>
                  </a:lnTo>
                  <a:lnTo>
                    <a:pt x="24" y="1"/>
                  </a:lnTo>
                  <a:lnTo>
                    <a:pt x="22" y="0"/>
                  </a:lnTo>
                  <a:lnTo>
                    <a:pt x="21" y="0"/>
                  </a:lnTo>
                  <a:lnTo>
                    <a:pt x="19" y="1"/>
                  </a:lnTo>
                  <a:lnTo>
                    <a:pt x="18" y="1"/>
                  </a:lnTo>
                  <a:lnTo>
                    <a:pt x="16" y="1"/>
                  </a:lnTo>
                  <a:lnTo>
                    <a:pt x="15" y="1"/>
                  </a:lnTo>
                  <a:lnTo>
                    <a:pt x="13" y="1"/>
                  </a:lnTo>
                  <a:lnTo>
                    <a:pt x="13" y="3"/>
                  </a:lnTo>
                  <a:lnTo>
                    <a:pt x="12" y="3"/>
                  </a:lnTo>
                  <a:lnTo>
                    <a:pt x="10" y="3"/>
                  </a:lnTo>
                  <a:lnTo>
                    <a:pt x="10" y="4"/>
                  </a:lnTo>
                  <a:lnTo>
                    <a:pt x="9" y="4"/>
                  </a:lnTo>
                  <a:lnTo>
                    <a:pt x="7" y="6"/>
                  </a:lnTo>
                  <a:lnTo>
                    <a:pt x="6" y="7"/>
                  </a:lnTo>
                  <a:lnTo>
                    <a:pt x="4" y="9"/>
                  </a:lnTo>
                  <a:lnTo>
                    <a:pt x="3" y="10"/>
                  </a:lnTo>
                  <a:lnTo>
                    <a:pt x="3" y="12"/>
                  </a:lnTo>
                  <a:lnTo>
                    <a:pt x="1" y="12"/>
                  </a:lnTo>
                  <a:lnTo>
                    <a:pt x="1" y="13"/>
                  </a:lnTo>
                  <a:lnTo>
                    <a:pt x="1"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79" name="Freeform 53"/>
            <p:cNvSpPr>
              <a:spLocks/>
            </p:cNvSpPr>
            <p:nvPr/>
          </p:nvSpPr>
          <p:spPr bwMode="auto">
            <a:xfrm>
              <a:off x="3511" y="2519"/>
              <a:ext cx="29" cy="28"/>
            </a:xfrm>
            <a:custGeom>
              <a:avLst/>
              <a:gdLst>
                <a:gd name="T0" fmla="*/ 0 w 60"/>
                <a:gd name="T1" fmla="*/ 0 h 60"/>
                <a:gd name="T2" fmla="*/ 0 w 60"/>
                <a:gd name="T3" fmla="*/ 0 h 60"/>
                <a:gd name="T4" fmla="*/ 0 w 60"/>
                <a:gd name="T5" fmla="*/ 0 h 60"/>
                <a:gd name="T6" fmla="*/ 0 w 60"/>
                <a:gd name="T7" fmla="*/ 0 h 60"/>
                <a:gd name="T8" fmla="*/ 0 w 60"/>
                <a:gd name="T9" fmla="*/ 0 h 60"/>
                <a:gd name="T10" fmla="*/ 0 w 60"/>
                <a:gd name="T11" fmla="*/ 0 h 60"/>
                <a:gd name="T12" fmla="*/ 0 w 60"/>
                <a:gd name="T13" fmla="*/ 0 h 60"/>
                <a:gd name="T14" fmla="*/ 0 w 60"/>
                <a:gd name="T15" fmla="*/ 0 h 60"/>
                <a:gd name="T16" fmla="*/ 0 w 60"/>
                <a:gd name="T17" fmla="*/ 0 h 60"/>
                <a:gd name="T18" fmla="*/ 0 w 60"/>
                <a:gd name="T19" fmla="*/ 0 h 60"/>
                <a:gd name="T20" fmla="*/ 0 w 60"/>
                <a:gd name="T21" fmla="*/ 0 h 60"/>
                <a:gd name="T22" fmla="*/ 0 w 60"/>
                <a:gd name="T23" fmla="*/ 0 h 60"/>
                <a:gd name="T24" fmla="*/ 0 w 60"/>
                <a:gd name="T25" fmla="*/ 0 h 60"/>
                <a:gd name="T26" fmla="*/ 0 w 60"/>
                <a:gd name="T27" fmla="*/ 0 h 60"/>
                <a:gd name="T28" fmla="*/ 0 w 60"/>
                <a:gd name="T29" fmla="*/ 0 h 60"/>
                <a:gd name="T30" fmla="*/ 0 w 60"/>
                <a:gd name="T31" fmla="*/ 0 h 60"/>
                <a:gd name="T32" fmla="*/ 0 w 60"/>
                <a:gd name="T33" fmla="*/ 0 h 60"/>
                <a:gd name="T34" fmla="*/ 0 w 60"/>
                <a:gd name="T35" fmla="*/ 0 h 60"/>
                <a:gd name="T36" fmla="*/ 0 w 60"/>
                <a:gd name="T37" fmla="*/ 0 h 60"/>
                <a:gd name="T38" fmla="*/ 0 w 60"/>
                <a:gd name="T39" fmla="*/ 0 h 60"/>
                <a:gd name="T40" fmla="*/ 0 w 60"/>
                <a:gd name="T41" fmla="*/ 0 h 60"/>
                <a:gd name="T42" fmla="*/ 0 w 60"/>
                <a:gd name="T43" fmla="*/ 0 h 60"/>
                <a:gd name="T44" fmla="*/ 0 w 60"/>
                <a:gd name="T45" fmla="*/ 0 h 60"/>
                <a:gd name="T46" fmla="*/ 0 w 60"/>
                <a:gd name="T47" fmla="*/ 0 h 60"/>
                <a:gd name="T48" fmla="*/ 0 w 60"/>
                <a:gd name="T49" fmla="*/ 0 h 60"/>
                <a:gd name="T50" fmla="*/ 0 w 60"/>
                <a:gd name="T51" fmla="*/ 0 h 60"/>
                <a:gd name="T52" fmla="*/ 0 w 60"/>
                <a:gd name="T53" fmla="*/ 0 h 60"/>
                <a:gd name="T54" fmla="*/ 0 w 60"/>
                <a:gd name="T55" fmla="*/ 0 h 60"/>
                <a:gd name="T56" fmla="*/ 0 w 60"/>
                <a:gd name="T57" fmla="*/ 0 h 60"/>
                <a:gd name="T58" fmla="*/ 0 w 60"/>
                <a:gd name="T59" fmla="*/ 0 h 60"/>
                <a:gd name="T60" fmla="*/ 0 w 60"/>
                <a:gd name="T61" fmla="*/ 0 h 60"/>
                <a:gd name="T62" fmla="*/ 0 w 60"/>
                <a:gd name="T63" fmla="*/ 0 h 60"/>
                <a:gd name="T64" fmla="*/ 0 w 60"/>
                <a:gd name="T65" fmla="*/ 0 h 60"/>
                <a:gd name="T66" fmla="*/ 0 w 60"/>
                <a:gd name="T67" fmla="*/ 0 h 60"/>
                <a:gd name="T68" fmla="*/ 0 w 60"/>
                <a:gd name="T69" fmla="*/ 0 h 60"/>
                <a:gd name="T70" fmla="*/ 0 w 60"/>
                <a:gd name="T71" fmla="*/ 0 h 60"/>
                <a:gd name="T72" fmla="*/ 0 w 60"/>
                <a:gd name="T73" fmla="*/ 0 h 60"/>
                <a:gd name="T74" fmla="*/ 0 w 60"/>
                <a:gd name="T75" fmla="*/ 0 h 60"/>
                <a:gd name="T76" fmla="*/ 0 w 60"/>
                <a:gd name="T77" fmla="*/ 0 h 60"/>
                <a:gd name="T78" fmla="*/ 0 w 60"/>
                <a:gd name="T79" fmla="*/ 0 h 60"/>
                <a:gd name="T80" fmla="*/ 0 w 60"/>
                <a:gd name="T81" fmla="*/ 0 h 60"/>
                <a:gd name="T82" fmla="*/ 0 w 60"/>
                <a:gd name="T83" fmla="*/ 0 h 60"/>
                <a:gd name="T84" fmla="*/ 0 w 60"/>
                <a:gd name="T85" fmla="*/ 0 h 60"/>
                <a:gd name="T86" fmla="*/ 0 w 60"/>
                <a:gd name="T87" fmla="*/ 0 h 60"/>
                <a:gd name="T88" fmla="*/ 0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1"/>
                  </a:lnTo>
                  <a:lnTo>
                    <a:pt x="0" y="33"/>
                  </a:lnTo>
                  <a:lnTo>
                    <a:pt x="0" y="35"/>
                  </a:lnTo>
                  <a:lnTo>
                    <a:pt x="0" y="36"/>
                  </a:lnTo>
                  <a:lnTo>
                    <a:pt x="2" y="38"/>
                  </a:lnTo>
                  <a:lnTo>
                    <a:pt x="2" y="39"/>
                  </a:lnTo>
                  <a:lnTo>
                    <a:pt x="2" y="41"/>
                  </a:lnTo>
                  <a:lnTo>
                    <a:pt x="3" y="42"/>
                  </a:lnTo>
                  <a:lnTo>
                    <a:pt x="3" y="44"/>
                  </a:lnTo>
                  <a:lnTo>
                    <a:pt x="5" y="44"/>
                  </a:lnTo>
                  <a:lnTo>
                    <a:pt x="5" y="45"/>
                  </a:lnTo>
                  <a:lnTo>
                    <a:pt x="6" y="47"/>
                  </a:lnTo>
                  <a:lnTo>
                    <a:pt x="6" y="48"/>
                  </a:lnTo>
                  <a:lnTo>
                    <a:pt x="8" y="50"/>
                  </a:lnTo>
                  <a:lnTo>
                    <a:pt x="9" y="51"/>
                  </a:lnTo>
                  <a:lnTo>
                    <a:pt x="11" y="53"/>
                  </a:lnTo>
                  <a:lnTo>
                    <a:pt x="12" y="54"/>
                  </a:lnTo>
                  <a:lnTo>
                    <a:pt x="14" y="54"/>
                  </a:lnTo>
                  <a:lnTo>
                    <a:pt x="15" y="56"/>
                  </a:lnTo>
                  <a:lnTo>
                    <a:pt x="17" y="56"/>
                  </a:lnTo>
                  <a:lnTo>
                    <a:pt x="17" y="57"/>
                  </a:lnTo>
                  <a:lnTo>
                    <a:pt x="18" y="57"/>
                  </a:lnTo>
                  <a:lnTo>
                    <a:pt x="20" y="59"/>
                  </a:lnTo>
                  <a:lnTo>
                    <a:pt x="21" y="59"/>
                  </a:lnTo>
                  <a:lnTo>
                    <a:pt x="23" y="59"/>
                  </a:lnTo>
                  <a:lnTo>
                    <a:pt x="24" y="59"/>
                  </a:lnTo>
                  <a:lnTo>
                    <a:pt x="26" y="60"/>
                  </a:lnTo>
                  <a:lnTo>
                    <a:pt x="27" y="60"/>
                  </a:lnTo>
                  <a:lnTo>
                    <a:pt x="29" y="60"/>
                  </a:lnTo>
                  <a:lnTo>
                    <a:pt x="30" y="60"/>
                  </a:lnTo>
                  <a:lnTo>
                    <a:pt x="32" y="60"/>
                  </a:lnTo>
                  <a:lnTo>
                    <a:pt x="33" y="60"/>
                  </a:lnTo>
                  <a:lnTo>
                    <a:pt x="35" y="60"/>
                  </a:lnTo>
                  <a:lnTo>
                    <a:pt x="36" y="59"/>
                  </a:lnTo>
                  <a:lnTo>
                    <a:pt x="38" y="59"/>
                  </a:lnTo>
                  <a:lnTo>
                    <a:pt x="39" y="59"/>
                  </a:lnTo>
                  <a:lnTo>
                    <a:pt x="41" y="59"/>
                  </a:lnTo>
                  <a:lnTo>
                    <a:pt x="42" y="57"/>
                  </a:lnTo>
                  <a:lnTo>
                    <a:pt x="44" y="57"/>
                  </a:lnTo>
                  <a:lnTo>
                    <a:pt x="45" y="56"/>
                  </a:lnTo>
                  <a:lnTo>
                    <a:pt x="47" y="54"/>
                  </a:lnTo>
                  <a:lnTo>
                    <a:pt x="48" y="54"/>
                  </a:lnTo>
                  <a:lnTo>
                    <a:pt x="50" y="53"/>
                  </a:lnTo>
                  <a:lnTo>
                    <a:pt x="51" y="53"/>
                  </a:lnTo>
                  <a:lnTo>
                    <a:pt x="51" y="51"/>
                  </a:lnTo>
                  <a:lnTo>
                    <a:pt x="53" y="50"/>
                  </a:lnTo>
                  <a:lnTo>
                    <a:pt x="54" y="50"/>
                  </a:lnTo>
                  <a:lnTo>
                    <a:pt x="54" y="48"/>
                  </a:lnTo>
                  <a:lnTo>
                    <a:pt x="56" y="47"/>
                  </a:lnTo>
                  <a:lnTo>
                    <a:pt x="56" y="45"/>
                  </a:lnTo>
                  <a:lnTo>
                    <a:pt x="57" y="44"/>
                  </a:lnTo>
                  <a:lnTo>
                    <a:pt x="59" y="42"/>
                  </a:lnTo>
                  <a:lnTo>
                    <a:pt x="59" y="41"/>
                  </a:lnTo>
                  <a:lnTo>
                    <a:pt x="59" y="39"/>
                  </a:lnTo>
                  <a:lnTo>
                    <a:pt x="59" y="38"/>
                  </a:lnTo>
                  <a:lnTo>
                    <a:pt x="60" y="36"/>
                  </a:lnTo>
                  <a:lnTo>
                    <a:pt x="60" y="35"/>
                  </a:lnTo>
                  <a:lnTo>
                    <a:pt x="60" y="33"/>
                  </a:lnTo>
                  <a:lnTo>
                    <a:pt x="60" y="31"/>
                  </a:lnTo>
                  <a:lnTo>
                    <a:pt x="60" y="30"/>
                  </a:lnTo>
                  <a:lnTo>
                    <a:pt x="60" y="28"/>
                  </a:lnTo>
                  <a:lnTo>
                    <a:pt x="60" y="27"/>
                  </a:lnTo>
                  <a:lnTo>
                    <a:pt x="60" y="25"/>
                  </a:lnTo>
                  <a:lnTo>
                    <a:pt x="60" y="24"/>
                  </a:lnTo>
                  <a:lnTo>
                    <a:pt x="59" y="22"/>
                  </a:lnTo>
                  <a:lnTo>
                    <a:pt x="59" y="21"/>
                  </a:lnTo>
                  <a:lnTo>
                    <a:pt x="59" y="19"/>
                  </a:lnTo>
                  <a:lnTo>
                    <a:pt x="59" y="18"/>
                  </a:lnTo>
                  <a:lnTo>
                    <a:pt x="57" y="16"/>
                  </a:lnTo>
                  <a:lnTo>
                    <a:pt x="57" y="15"/>
                  </a:lnTo>
                  <a:lnTo>
                    <a:pt x="56" y="13"/>
                  </a:lnTo>
                  <a:lnTo>
                    <a:pt x="54" y="12"/>
                  </a:lnTo>
                  <a:lnTo>
                    <a:pt x="54" y="10"/>
                  </a:lnTo>
                  <a:lnTo>
                    <a:pt x="53" y="9"/>
                  </a:lnTo>
                  <a:lnTo>
                    <a:pt x="51" y="9"/>
                  </a:lnTo>
                  <a:lnTo>
                    <a:pt x="51" y="7"/>
                  </a:lnTo>
                  <a:lnTo>
                    <a:pt x="50" y="6"/>
                  </a:lnTo>
                  <a:lnTo>
                    <a:pt x="48" y="6"/>
                  </a:lnTo>
                  <a:lnTo>
                    <a:pt x="47" y="4"/>
                  </a:lnTo>
                  <a:lnTo>
                    <a:pt x="45" y="4"/>
                  </a:lnTo>
                  <a:lnTo>
                    <a:pt x="45" y="3"/>
                  </a:lnTo>
                  <a:lnTo>
                    <a:pt x="44" y="3"/>
                  </a:lnTo>
                  <a:lnTo>
                    <a:pt x="42" y="1"/>
                  </a:lnTo>
                  <a:lnTo>
                    <a:pt x="41" y="1"/>
                  </a:lnTo>
                  <a:lnTo>
                    <a:pt x="39" y="1"/>
                  </a:lnTo>
                  <a:lnTo>
                    <a:pt x="38" y="0"/>
                  </a:lnTo>
                  <a:lnTo>
                    <a:pt x="36" y="0"/>
                  </a:lnTo>
                  <a:lnTo>
                    <a:pt x="35" y="0"/>
                  </a:lnTo>
                  <a:lnTo>
                    <a:pt x="33" y="0"/>
                  </a:lnTo>
                  <a:lnTo>
                    <a:pt x="32" y="0"/>
                  </a:lnTo>
                  <a:lnTo>
                    <a:pt x="30" y="0"/>
                  </a:lnTo>
                  <a:lnTo>
                    <a:pt x="29" y="0"/>
                  </a:lnTo>
                  <a:lnTo>
                    <a:pt x="27" y="0"/>
                  </a:lnTo>
                  <a:lnTo>
                    <a:pt x="26" y="0"/>
                  </a:lnTo>
                  <a:lnTo>
                    <a:pt x="24" y="0"/>
                  </a:lnTo>
                  <a:lnTo>
                    <a:pt x="23" y="0"/>
                  </a:lnTo>
                  <a:lnTo>
                    <a:pt x="21" y="1"/>
                  </a:lnTo>
                  <a:lnTo>
                    <a:pt x="20" y="1"/>
                  </a:lnTo>
                  <a:lnTo>
                    <a:pt x="18" y="1"/>
                  </a:lnTo>
                  <a:lnTo>
                    <a:pt x="17" y="3"/>
                  </a:lnTo>
                  <a:lnTo>
                    <a:pt x="15" y="4"/>
                  </a:lnTo>
                  <a:lnTo>
                    <a:pt x="14" y="4"/>
                  </a:lnTo>
                  <a:lnTo>
                    <a:pt x="12" y="6"/>
                  </a:lnTo>
                  <a:lnTo>
                    <a:pt x="11" y="6"/>
                  </a:lnTo>
                  <a:lnTo>
                    <a:pt x="11" y="7"/>
                  </a:lnTo>
                  <a:lnTo>
                    <a:pt x="9" y="9"/>
                  </a:lnTo>
                  <a:lnTo>
                    <a:pt x="8" y="9"/>
                  </a:lnTo>
                  <a:lnTo>
                    <a:pt x="8" y="10"/>
                  </a:lnTo>
                  <a:lnTo>
                    <a:pt x="6" y="12"/>
                  </a:lnTo>
                  <a:lnTo>
                    <a:pt x="6" y="13"/>
                  </a:lnTo>
                  <a:lnTo>
                    <a:pt x="5" y="13"/>
                  </a:lnTo>
                  <a:lnTo>
                    <a:pt x="5" y="15"/>
                  </a:lnTo>
                  <a:lnTo>
                    <a:pt x="3" y="16"/>
                  </a:lnTo>
                  <a:lnTo>
                    <a:pt x="3" y="18"/>
                  </a:lnTo>
                  <a:lnTo>
                    <a:pt x="2" y="19"/>
                  </a:lnTo>
                  <a:lnTo>
                    <a:pt x="2" y="21"/>
                  </a:lnTo>
                  <a:lnTo>
                    <a:pt x="2"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80" name="Freeform 54"/>
            <p:cNvSpPr>
              <a:spLocks/>
            </p:cNvSpPr>
            <p:nvPr/>
          </p:nvSpPr>
          <p:spPr bwMode="auto">
            <a:xfrm>
              <a:off x="3505" y="2527"/>
              <a:ext cx="22" cy="21"/>
            </a:xfrm>
            <a:custGeom>
              <a:avLst/>
              <a:gdLst>
                <a:gd name="T0" fmla="*/ 0 w 43"/>
                <a:gd name="T1" fmla="*/ 0 h 45"/>
                <a:gd name="T2" fmla="*/ 0 w 43"/>
                <a:gd name="T3" fmla="*/ 0 h 45"/>
                <a:gd name="T4" fmla="*/ 1 w 43"/>
                <a:gd name="T5" fmla="*/ 0 h 45"/>
                <a:gd name="T6" fmla="*/ 1 w 43"/>
                <a:gd name="T7" fmla="*/ 0 h 45"/>
                <a:gd name="T8" fmla="*/ 1 w 43"/>
                <a:gd name="T9" fmla="*/ 0 h 45"/>
                <a:gd name="T10" fmla="*/ 1 w 43"/>
                <a:gd name="T11" fmla="*/ 0 h 45"/>
                <a:gd name="T12" fmla="*/ 1 w 43"/>
                <a:gd name="T13" fmla="*/ 0 h 45"/>
                <a:gd name="T14" fmla="*/ 1 w 43"/>
                <a:gd name="T15" fmla="*/ 0 h 45"/>
                <a:gd name="T16" fmla="*/ 1 w 43"/>
                <a:gd name="T17" fmla="*/ 0 h 45"/>
                <a:gd name="T18" fmla="*/ 1 w 43"/>
                <a:gd name="T19" fmla="*/ 0 h 45"/>
                <a:gd name="T20" fmla="*/ 1 w 43"/>
                <a:gd name="T21" fmla="*/ 0 h 45"/>
                <a:gd name="T22" fmla="*/ 1 w 43"/>
                <a:gd name="T23" fmla="*/ 0 h 45"/>
                <a:gd name="T24" fmla="*/ 1 w 43"/>
                <a:gd name="T25" fmla="*/ 0 h 45"/>
                <a:gd name="T26" fmla="*/ 1 w 43"/>
                <a:gd name="T27" fmla="*/ 0 h 45"/>
                <a:gd name="T28" fmla="*/ 1 w 43"/>
                <a:gd name="T29" fmla="*/ 0 h 45"/>
                <a:gd name="T30" fmla="*/ 1 w 43"/>
                <a:gd name="T31" fmla="*/ 0 h 45"/>
                <a:gd name="T32" fmla="*/ 1 w 43"/>
                <a:gd name="T33" fmla="*/ 0 h 45"/>
                <a:gd name="T34" fmla="*/ 1 w 43"/>
                <a:gd name="T35" fmla="*/ 0 h 45"/>
                <a:gd name="T36" fmla="*/ 1 w 43"/>
                <a:gd name="T37" fmla="*/ 0 h 45"/>
                <a:gd name="T38" fmla="*/ 1 w 43"/>
                <a:gd name="T39" fmla="*/ 0 h 45"/>
                <a:gd name="T40" fmla="*/ 1 w 43"/>
                <a:gd name="T41" fmla="*/ 0 h 45"/>
                <a:gd name="T42" fmla="*/ 1 w 43"/>
                <a:gd name="T43" fmla="*/ 0 h 45"/>
                <a:gd name="T44" fmla="*/ 1 w 43"/>
                <a:gd name="T45" fmla="*/ 0 h 45"/>
                <a:gd name="T46" fmla="*/ 1 w 43"/>
                <a:gd name="T47" fmla="*/ 0 h 45"/>
                <a:gd name="T48" fmla="*/ 1 w 43"/>
                <a:gd name="T49" fmla="*/ 0 h 45"/>
                <a:gd name="T50" fmla="*/ 1 w 43"/>
                <a:gd name="T51" fmla="*/ 0 h 45"/>
                <a:gd name="T52" fmla="*/ 1 w 43"/>
                <a:gd name="T53" fmla="*/ 0 h 45"/>
                <a:gd name="T54" fmla="*/ 1 w 43"/>
                <a:gd name="T55" fmla="*/ 0 h 45"/>
                <a:gd name="T56" fmla="*/ 1 w 43"/>
                <a:gd name="T57" fmla="*/ 0 h 45"/>
                <a:gd name="T58" fmla="*/ 1 w 43"/>
                <a:gd name="T59" fmla="*/ 0 h 45"/>
                <a:gd name="T60" fmla="*/ 1 w 43"/>
                <a:gd name="T61" fmla="*/ 0 h 45"/>
                <a:gd name="T62" fmla="*/ 1 w 43"/>
                <a:gd name="T63" fmla="*/ 0 h 45"/>
                <a:gd name="T64" fmla="*/ 1 w 43"/>
                <a:gd name="T65" fmla="*/ 0 h 45"/>
                <a:gd name="T66" fmla="*/ 1 w 43"/>
                <a:gd name="T67" fmla="*/ 0 h 45"/>
                <a:gd name="T68" fmla="*/ 1 w 43"/>
                <a:gd name="T69" fmla="*/ 0 h 45"/>
                <a:gd name="T70" fmla="*/ 1 w 43"/>
                <a:gd name="T71" fmla="*/ 0 h 45"/>
                <a:gd name="T72" fmla="*/ 1 w 43"/>
                <a:gd name="T73" fmla="*/ 0 h 45"/>
                <a:gd name="T74" fmla="*/ 1 w 43"/>
                <a:gd name="T75" fmla="*/ 0 h 45"/>
                <a:gd name="T76" fmla="*/ 1 w 43"/>
                <a:gd name="T77" fmla="*/ 0 h 45"/>
                <a:gd name="T78" fmla="*/ 1 w 43"/>
                <a:gd name="T79" fmla="*/ 0 h 45"/>
                <a:gd name="T80" fmla="*/ 1 w 43"/>
                <a:gd name="T81" fmla="*/ 0 h 45"/>
                <a:gd name="T82" fmla="*/ 0 w 43"/>
                <a:gd name="T83" fmla="*/ 0 h 45"/>
                <a:gd name="T84" fmla="*/ 0 w 43"/>
                <a:gd name="T85" fmla="*/ 0 h 45"/>
                <a:gd name="T86" fmla="*/ 0 w 43"/>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45"/>
                <a:gd name="T134" fmla="*/ 43 w 43"/>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45">
                  <a:moveTo>
                    <a:pt x="0" y="23"/>
                  </a:moveTo>
                  <a:lnTo>
                    <a:pt x="0" y="24"/>
                  </a:lnTo>
                  <a:lnTo>
                    <a:pt x="0" y="26"/>
                  </a:lnTo>
                  <a:lnTo>
                    <a:pt x="0" y="27"/>
                  </a:lnTo>
                  <a:lnTo>
                    <a:pt x="0" y="29"/>
                  </a:lnTo>
                  <a:lnTo>
                    <a:pt x="0" y="30"/>
                  </a:lnTo>
                  <a:lnTo>
                    <a:pt x="1" y="30"/>
                  </a:lnTo>
                  <a:lnTo>
                    <a:pt x="1" y="32"/>
                  </a:lnTo>
                  <a:lnTo>
                    <a:pt x="1" y="33"/>
                  </a:lnTo>
                  <a:lnTo>
                    <a:pt x="3" y="35"/>
                  </a:lnTo>
                  <a:lnTo>
                    <a:pt x="3" y="36"/>
                  </a:lnTo>
                  <a:lnTo>
                    <a:pt x="4" y="36"/>
                  </a:lnTo>
                  <a:lnTo>
                    <a:pt x="4" y="38"/>
                  </a:lnTo>
                  <a:lnTo>
                    <a:pt x="6" y="38"/>
                  </a:lnTo>
                  <a:lnTo>
                    <a:pt x="6" y="39"/>
                  </a:lnTo>
                  <a:lnTo>
                    <a:pt x="7" y="39"/>
                  </a:lnTo>
                  <a:lnTo>
                    <a:pt x="7" y="41"/>
                  </a:lnTo>
                  <a:lnTo>
                    <a:pt x="9" y="41"/>
                  </a:lnTo>
                  <a:lnTo>
                    <a:pt x="9" y="42"/>
                  </a:lnTo>
                  <a:lnTo>
                    <a:pt x="10" y="42"/>
                  </a:lnTo>
                  <a:lnTo>
                    <a:pt x="12" y="44"/>
                  </a:lnTo>
                  <a:lnTo>
                    <a:pt x="13" y="44"/>
                  </a:lnTo>
                  <a:lnTo>
                    <a:pt x="15" y="44"/>
                  </a:lnTo>
                  <a:lnTo>
                    <a:pt x="16" y="45"/>
                  </a:lnTo>
                  <a:lnTo>
                    <a:pt x="18" y="45"/>
                  </a:lnTo>
                  <a:lnTo>
                    <a:pt x="19" y="45"/>
                  </a:lnTo>
                  <a:lnTo>
                    <a:pt x="21" y="45"/>
                  </a:lnTo>
                  <a:lnTo>
                    <a:pt x="22" y="45"/>
                  </a:lnTo>
                  <a:lnTo>
                    <a:pt x="24" y="45"/>
                  </a:lnTo>
                  <a:lnTo>
                    <a:pt x="25" y="45"/>
                  </a:lnTo>
                  <a:lnTo>
                    <a:pt x="27" y="45"/>
                  </a:lnTo>
                  <a:lnTo>
                    <a:pt x="28" y="44"/>
                  </a:lnTo>
                  <a:lnTo>
                    <a:pt x="30" y="44"/>
                  </a:lnTo>
                  <a:lnTo>
                    <a:pt x="31" y="44"/>
                  </a:lnTo>
                  <a:lnTo>
                    <a:pt x="33" y="42"/>
                  </a:lnTo>
                  <a:lnTo>
                    <a:pt x="34" y="42"/>
                  </a:lnTo>
                  <a:lnTo>
                    <a:pt x="34" y="41"/>
                  </a:lnTo>
                  <a:lnTo>
                    <a:pt x="36" y="41"/>
                  </a:lnTo>
                  <a:lnTo>
                    <a:pt x="36" y="39"/>
                  </a:lnTo>
                  <a:lnTo>
                    <a:pt x="37" y="39"/>
                  </a:lnTo>
                  <a:lnTo>
                    <a:pt x="37" y="38"/>
                  </a:lnTo>
                  <a:lnTo>
                    <a:pt x="39" y="38"/>
                  </a:lnTo>
                  <a:lnTo>
                    <a:pt x="39" y="36"/>
                  </a:lnTo>
                  <a:lnTo>
                    <a:pt x="40" y="36"/>
                  </a:lnTo>
                  <a:lnTo>
                    <a:pt x="40" y="35"/>
                  </a:lnTo>
                  <a:lnTo>
                    <a:pt x="42" y="33"/>
                  </a:lnTo>
                  <a:lnTo>
                    <a:pt x="42" y="32"/>
                  </a:lnTo>
                  <a:lnTo>
                    <a:pt x="42" y="30"/>
                  </a:lnTo>
                  <a:lnTo>
                    <a:pt x="43" y="30"/>
                  </a:lnTo>
                  <a:lnTo>
                    <a:pt x="43" y="29"/>
                  </a:lnTo>
                  <a:lnTo>
                    <a:pt x="43" y="27"/>
                  </a:lnTo>
                  <a:lnTo>
                    <a:pt x="43" y="26"/>
                  </a:lnTo>
                  <a:lnTo>
                    <a:pt x="43" y="24"/>
                  </a:lnTo>
                  <a:lnTo>
                    <a:pt x="43" y="23"/>
                  </a:lnTo>
                  <a:lnTo>
                    <a:pt x="43" y="21"/>
                  </a:lnTo>
                  <a:lnTo>
                    <a:pt x="43" y="20"/>
                  </a:lnTo>
                  <a:lnTo>
                    <a:pt x="43" y="18"/>
                  </a:lnTo>
                  <a:lnTo>
                    <a:pt x="43" y="17"/>
                  </a:lnTo>
                  <a:lnTo>
                    <a:pt x="42" y="15"/>
                  </a:lnTo>
                  <a:lnTo>
                    <a:pt x="42" y="13"/>
                  </a:lnTo>
                  <a:lnTo>
                    <a:pt x="42" y="12"/>
                  </a:lnTo>
                  <a:lnTo>
                    <a:pt x="40" y="12"/>
                  </a:lnTo>
                  <a:lnTo>
                    <a:pt x="40" y="10"/>
                  </a:lnTo>
                  <a:lnTo>
                    <a:pt x="39" y="9"/>
                  </a:lnTo>
                  <a:lnTo>
                    <a:pt x="37" y="7"/>
                  </a:lnTo>
                  <a:lnTo>
                    <a:pt x="36" y="6"/>
                  </a:lnTo>
                  <a:lnTo>
                    <a:pt x="34" y="4"/>
                  </a:lnTo>
                  <a:lnTo>
                    <a:pt x="33" y="4"/>
                  </a:lnTo>
                  <a:lnTo>
                    <a:pt x="33" y="3"/>
                  </a:lnTo>
                  <a:lnTo>
                    <a:pt x="31" y="3"/>
                  </a:lnTo>
                  <a:lnTo>
                    <a:pt x="30" y="3"/>
                  </a:lnTo>
                  <a:lnTo>
                    <a:pt x="30" y="1"/>
                  </a:lnTo>
                  <a:lnTo>
                    <a:pt x="28" y="1"/>
                  </a:lnTo>
                  <a:lnTo>
                    <a:pt x="27" y="1"/>
                  </a:lnTo>
                  <a:lnTo>
                    <a:pt x="25" y="1"/>
                  </a:lnTo>
                  <a:lnTo>
                    <a:pt x="24" y="1"/>
                  </a:lnTo>
                  <a:lnTo>
                    <a:pt x="22" y="0"/>
                  </a:lnTo>
                  <a:lnTo>
                    <a:pt x="21" y="0"/>
                  </a:lnTo>
                  <a:lnTo>
                    <a:pt x="19" y="1"/>
                  </a:lnTo>
                  <a:lnTo>
                    <a:pt x="18" y="1"/>
                  </a:lnTo>
                  <a:lnTo>
                    <a:pt x="16" y="1"/>
                  </a:lnTo>
                  <a:lnTo>
                    <a:pt x="15" y="1"/>
                  </a:lnTo>
                  <a:lnTo>
                    <a:pt x="13" y="1"/>
                  </a:lnTo>
                  <a:lnTo>
                    <a:pt x="13" y="3"/>
                  </a:lnTo>
                  <a:lnTo>
                    <a:pt x="12" y="3"/>
                  </a:lnTo>
                  <a:lnTo>
                    <a:pt x="10" y="3"/>
                  </a:lnTo>
                  <a:lnTo>
                    <a:pt x="10" y="4"/>
                  </a:lnTo>
                  <a:lnTo>
                    <a:pt x="9" y="4"/>
                  </a:lnTo>
                  <a:lnTo>
                    <a:pt x="7" y="6"/>
                  </a:lnTo>
                  <a:lnTo>
                    <a:pt x="6" y="7"/>
                  </a:lnTo>
                  <a:lnTo>
                    <a:pt x="4" y="9"/>
                  </a:lnTo>
                  <a:lnTo>
                    <a:pt x="3" y="10"/>
                  </a:lnTo>
                  <a:lnTo>
                    <a:pt x="3" y="12"/>
                  </a:lnTo>
                  <a:lnTo>
                    <a:pt x="1" y="12"/>
                  </a:lnTo>
                  <a:lnTo>
                    <a:pt x="1" y="13"/>
                  </a:lnTo>
                  <a:lnTo>
                    <a:pt x="1"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81" name="Freeform 55"/>
            <p:cNvSpPr>
              <a:spLocks/>
            </p:cNvSpPr>
            <p:nvPr/>
          </p:nvSpPr>
          <p:spPr bwMode="auto">
            <a:xfrm>
              <a:off x="3372" y="1280"/>
              <a:ext cx="30" cy="27"/>
            </a:xfrm>
            <a:custGeom>
              <a:avLst/>
              <a:gdLst>
                <a:gd name="T0" fmla="*/ 0 w 60"/>
                <a:gd name="T1" fmla="*/ 0 h 60"/>
                <a:gd name="T2" fmla="*/ 0 w 60"/>
                <a:gd name="T3" fmla="*/ 0 h 60"/>
                <a:gd name="T4" fmla="*/ 1 w 60"/>
                <a:gd name="T5" fmla="*/ 0 h 60"/>
                <a:gd name="T6" fmla="*/ 1 w 60"/>
                <a:gd name="T7" fmla="*/ 0 h 60"/>
                <a:gd name="T8" fmla="*/ 1 w 60"/>
                <a:gd name="T9" fmla="*/ 0 h 60"/>
                <a:gd name="T10" fmla="*/ 1 w 60"/>
                <a:gd name="T11" fmla="*/ 0 h 60"/>
                <a:gd name="T12" fmla="*/ 1 w 60"/>
                <a:gd name="T13" fmla="*/ 0 h 60"/>
                <a:gd name="T14" fmla="*/ 1 w 60"/>
                <a:gd name="T15" fmla="*/ 0 h 60"/>
                <a:gd name="T16" fmla="*/ 1 w 60"/>
                <a:gd name="T17" fmla="*/ 0 h 60"/>
                <a:gd name="T18" fmla="*/ 1 w 60"/>
                <a:gd name="T19" fmla="*/ 0 h 60"/>
                <a:gd name="T20" fmla="*/ 1 w 60"/>
                <a:gd name="T21" fmla="*/ 0 h 60"/>
                <a:gd name="T22" fmla="*/ 1 w 60"/>
                <a:gd name="T23" fmla="*/ 0 h 60"/>
                <a:gd name="T24" fmla="*/ 1 w 60"/>
                <a:gd name="T25" fmla="*/ 0 h 60"/>
                <a:gd name="T26" fmla="*/ 1 w 60"/>
                <a:gd name="T27" fmla="*/ 0 h 60"/>
                <a:gd name="T28" fmla="*/ 1 w 60"/>
                <a:gd name="T29" fmla="*/ 0 h 60"/>
                <a:gd name="T30" fmla="*/ 1 w 60"/>
                <a:gd name="T31" fmla="*/ 0 h 60"/>
                <a:gd name="T32" fmla="*/ 1 w 60"/>
                <a:gd name="T33" fmla="*/ 0 h 60"/>
                <a:gd name="T34" fmla="*/ 1 w 60"/>
                <a:gd name="T35" fmla="*/ 0 h 60"/>
                <a:gd name="T36" fmla="*/ 1 w 60"/>
                <a:gd name="T37" fmla="*/ 0 h 60"/>
                <a:gd name="T38" fmla="*/ 1 w 60"/>
                <a:gd name="T39" fmla="*/ 0 h 60"/>
                <a:gd name="T40" fmla="*/ 1 w 60"/>
                <a:gd name="T41" fmla="*/ 0 h 60"/>
                <a:gd name="T42" fmla="*/ 1 w 60"/>
                <a:gd name="T43" fmla="*/ 0 h 60"/>
                <a:gd name="T44" fmla="*/ 1 w 60"/>
                <a:gd name="T45" fmla="*/ 0 h 60"/>
                <a:gd name="T46" fmla="*/ 1 w 60"/>
                <a:gd name="T47" fmla="*/ 0 h 60"/>
                <a:gd name="T48" fmla="*/ 1 w 60"/>
                <a:gd name="T49" fmla="*/ 0 h 60"/>
                <a:gd name="T50" fmla="*/ 1 w 60"/>
                <a:gd name="T51" fmla="*/ 0 h 60"/>
                <a:gd name="T52" fmla="*/ 1 w 60"/>
                <a:gd name="T53" fmla="*/ 0 h 60"/>
                <a:gd name="T54" fmla="*/ 1 w 60"/>
                <a:gd name="T55" fmla="*/ 0 h 60"/>
                <a:gd name="T56" fmla="*/ 1 w 60"/>
                <a:gd name="T57" fmla="*/ 0 h 60"/>
                <a:gd name="T58" fmla="*/ 1 w 60"/>
                <a:gd name="T59" fmla="*/ 0 h 60"/>
                <a:gd name="T60" fmla="*/ 1 w 60"/>
                <a:gd name="T61" fmla="*/ 0 h 60"/>
                <a:gd name="T62" fmla="*/ 1 w 60"/>
                <a:gd name="T63" fmla="*/ 0 h 60"/>
                <a:gd name="T64" fmla="*/ 1 w 60"/>
                <a:gd name="T65" fmla="*/ 0 h 60"/>
                <a:gd name="T66" fmla="*/ 1 w 60"/>
                <a:gd name="T67" fmla="*/ 0 h 60"/>
                <a:gd name="T68" fmla="*/ 1 w 60"/>
                <a:gd name="T69" fmla="*/ 0 h 60"/>
                <a:gd name="T70" fmla="*/ 1 w 60"/>
                <a:gd name="T71" fmla="*/ 0 h 60"/>
                <a:gd name="T72" fmla="*/ 1 w 60"/>
                <a:gd name="T73" fmla="*/ 0 h 60"/>
                <a:gd name="T74" fmla="*/ 1 w 60"/>
                <a:gd name="T75" fmla="*/ 0 h 60"/>
                <a:gd name="T76" fmla="*/ 1 w 60"/>
                <a:gd name="T77" fmla="*/ 0 h 60"/>
                <a:gd name="T78" fmla="*/ 1 w 60"/>
                <a:gd name="T79" fmla="*/ 0 h 60"/>
                <a:gd name="T80" fmla="*/ 1 w 60"/>
                <a:gd name="T81" fmla="*/ 0 h 60"/>
                <a:gd name="T82" fmla="*/ 1 w 60"/>
                <a:gd name="T83" fmla="*/ 0 h 60"/>
                <a:gd name="T84" fmla="*/ 0 w 60"/>
                <a:gd name="T85" fmla="*/ 0 h 60"/>
                <a:gd name="T86" fmla="*/ 0 w 60"/>
                <a:gd name="T87" fmla="*/ 0 h 60"/>
                <a:gd name="T88" fmla="*/ 1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1"/>
                  </a:lnTo>
                  <a:lnTo>
                    <a:pt x="0" y="33"/>
                  </a:lnTo>
                  <a:lnTo>
                    <a:pt x="0" y="34"/>
                  </a:lnTo>
                  <a:lnTo>
                    <a:pt x="0" y="36"/>
                  </a:lnTo>
                  <a:lnTo>
                    <a:pt x="2" y="37"/>
                  </a:lnTo>
                  <a:lnTo>
                    <a:pt x="2" y="39"/>
                  </a:lnTo>
                  <a:lnTo>
                    <a:pt x="2" y="40"/>
                  </a:lnTo>
                  <a:lnTo>
                    <a:pt x="3" y="42"/>
                  </a:lnTo>
                  <a:lnTo>
                    <a:pt x="3" y="43"/>
                  </a:lnTo>
                  <a:lnTo>
                    <a:pt x="5" y="43"/>
                  </a:lnTo>
                  <a:lnTo>
                    <a:pt x="5" y="45"/>
                  </a:lnTo>
                  <a:lnTo>
                    <a:pt x="6" y="46"/>
                  </a:lnTo>
                  <a:lnTo>
                    <a:pt x="6" y="48"/>
                  </a:lnTo>
                  <a:lnTo>
                    <a:pt x="8" y="49"/>
                  </a:lnTo>
                  <a:lnTo>
                    <a:pt x="9" y="51"/>
                  </a:lnTo>
                  <a:lnTo>
                    <a:pt x="11" y="52"/>
                  </a:lnTo>
                  <a:lnTo>
                    <a:pt x="12" y="54"/>
                  </a:lnTo>
                  <a:lnTo>
                    <a:pt x="14" y="54"/>
                  </a:lnTo>
                  <a:lnTo>
                    <a:pt x="15" y="55"/>
                  </a:lnTo>
                  <a:lnTo>
                    <a:pt x="17" y="55"/>
                  </a:lnTo>
                  <a:lnTo>
                    <a:pt x="17" y="57"/>
                  </a:lnTo>
                  <a:lnTo>
                    <a:pt x="18" y="57"/>
                  </a:lnTo>
                  <a:lnTo>
                    <a:pt x="20" y="58"/>
                  </a:lnTo>
                  <a:lnTo>
                    <a:pt x="21" y="58"/>
                  </a:lnTo>
                  <a:lnTo>
                    <a:pt x="23" y="58"/>
                  </a:lnTo>
                  <a:lnTo>
                    <a:pt x="24" y="58"/>
                  </a:lnTo>
                  <a:lnTo>
                    <a:pt x="26" y="60"/>
                  </a:lnTo>
                  <a:lnTo>
                    <a:pt x="27" y="60"/>
                  </a:lnTo>
                  <a:lnTo>
                    <a:pt x="29" y="60"/>
                  </a:lnTo>
                  <a:lnTo>
                    <a:pt x="30" y="60"/>
                  </a:lnTo>
                  <a:lnTo>
                    <a:pt x="32" y="60"/>
                  </a:lnTo>
                  <a:lnTo>
                    <a:pt x="33" y="60"/>
                  </a:lnTo>
                  <a:lnTo>
                    <a:pt x="35" y="60"/>
                  </a:lnTo>
                  <a:lnTo>
                    <a:pt x="36" y="58"/>
                  </a:lnTo>
                  <a:lnTo>
                    <a:pt x="38" y="58"/>
                  </a:lnTo>
                  <a:lnTo>
                    <a:pt x="39" y="58"/>
                  </a:lnTo>
                  <a:lnTo>
                    <a:pt x="41" y="58"/>
                  </a:lnTo>
                  <a:lnTo>
                    <a:pt x="42" y="57"/>
                  </a:lnTo>
                  <a:lnTo>
                    <a:pt x="44" y="57"/>
                  </a:lnTo>
                  <a:lnTo>
                    <a:pt x="45" y="55"/>
                  </a:lnTo>
                  <a:lnTo>
                    <a:pt x="47" y="54"/>
                  </a:lnTo>
                  <a:lnTo>
                    <a:pt x="48" y="54"/>
                  </a:lnTo>
                  <a:lnTo>
                    <a:pt x="50" y="52"/>
                  </a:lnTo>
                  <a:lnTo>
                    <a:pt x="51" y="52"/>
                  </a:lnTo>
                  <a:lnTo>
                    <a:pt x="51" y="51"/>
                  </a:lnTo>
                  <a:lnTo>
                    <a:pt x="53" y="49"/>
                  </a:lnTo>
                  <a:lnTo>
                    <a:pt x="54" y="49"/>
                  </a:lnTo>
                  <a:lnTo>
                    <a:pt x="54" y="48"/>
                  </a:lnTo>
                  <a:lnTo>
                    <a:pt x="56" y="46"/>
                  </a:lnTo>
                  <a:lnTo>
                    <a:pt x="56" y="45"/>
                  </a:lnTo>
                  <a:lnTo>
                    <a:pt x="57" y="43"/>
                  </a:lnTo>
                  <a:lnTo>
                    <a:pt x="59" y="42"/>
                  </a:lnTo>
                  <a:lnTo>
                    <a:pt x="59" y="40"/>
                  </a:lnTo>
                  <a:lnTo>
                    <a:pt x="59" y="39"/>
                  </a:lnTo>
                  <a:lnTo>
                    <a:pt x="59" y="37"/>
                  </a:lnTo>
                  <a:lnTo>
                    <a:pt x="60" y="36"/>
                  </a:lnTo>
                  <a:lnTo>
                    <a:pt x="60" y="34"/>
                  </a:lnTo>
                  <a:lnTo>
                    <a:pt x="60" y="33"/>
                  </a:lnTo>
                  <a:lnTo>
                    <a:pt x="60" y="31"/>
                  </a:lnTo>
                  <a:lnTo>
                    <a:pt x="60" y="30"/>
                  </a:lnTo>
                  <a:lnTo>
                    <a:pt x="60" y="28"/>
                  </a:lnTo>
                  <a:lnTo>
                    <a:pt x="60" y="27"/>
                  </a:lnTo>
                  <a:lnTo>
                    <a:pt x="60" y="25"/>
                  </a:lnTo>
                  <a:lnTo>
                    <a:pt x="60" y="24"/>
                  </a:lnTo>
                  <a:lnTo>
                    <a:pt x="59" y="22"/>
                  </a:lnTo>
                  <a:lnTo>
                    <a:pt x="59" y="21"/>
                  </a:lnTo>
                  <a:lnTo>
                    <a:pt x="59" y="19"/>
                  </a:lnTo>
                  <a:lnTo>
                    <a:pt x="59" y="18"/>
                  </a:lnTo>
                  <a:lnTo>
                    <a:pt x="57" y="16"/>
                  </a:lnTo>
                  <a:lnTo>
                    <a:pt x="57" y="15"/>
                  </a:lnTo>
                  <a:lnTo>
                    <a:pt x="56" y="13"/>
                  </a:lnTo>
                  <a:lnTo>
                    <a:pt x="54" y="12"/>
                  </a:lnTo>
                  <a:lnTo>
                    <a:pt x="54" y="10"/>
                  </a:lnTo>
                  <a:lnTo>
                    <a:pt x="53" y="9"/>
                  </a:lnTo>
                  <a:lnTo>
                    <a:pt x="51" y="9"/>
                  </a:lnTo>
                  <a:lnTo>
                    <a:pt x="51" y="7"/>
                  </a:lnTo>
                  <a:lnTo>
                    <a:pt x="50" y="6"/>
                  </a:lnTo>
                  <a:lnTo>
                    <a:pt x="48" y="6"/>
                  </a:lnTo>
                  <a:lnTo>
                    <a:pt x="47" y="4"/>
                  </a:lnTo>
                  <a:lnTo>
                    <a:pt x="45" y="4"/>
                  </a:lnTo>
                  <a:lnTo>
                    <a:pt x="45" y="3"/>
                  </a:lnTo>
                  <a:lnTo>
                    <a:pt x="44" y="3"/>
                  </a:lnTo>
                  <a:lnTo>
                    <a:pt x="42" y="1"/>
                  </a:lnTo>
                  <a:lnTo>
                    <a:pt x="41" y="1"/>
                  </a:lnTo>
                  <a:lnTo>
                    <a:pt x="39" y="1"/>
                  </a:lnTo>
                  <a:lnTo>
                    <a:pt x="38" y="0"/>
                  </a:lnTo>
                  <a:lnTo>
                    <a:pt x="36" y="0"/>
                  </a:lnTo>
                  <a:lnTo>
                    <a:pt x="35" y="0"/>
                  </a:lnTo>
                  <a:lnTo>
                    <a:pt x="33" y="0"/>
                  </a:lnTo>
                  <a:lnTo>
                    <a:pt x="32" y="0"/>
                  </a:lnTo>
                  <a:lnTo>
                    <a:pt x="30" y="0"/>
                  </a:lnTo>
                  <a:lnTo>
                    <a:pt x="29" y="0"/>
                  </a:lnTo>
                  <a:lnTo>
                    <a:pt x="27" y="0"/>
                  </a:lnTo>
                  <a:lnTo>
                    <a:pt x="26" y="0"/>
                  </a:lnTo>
                  <a:lnTo>
                    <a:pt x="24" y="0"/>
                  </a:lnTo>
                  <a:lnTo>
                    <a:pt x="23" y="0"/>
                  </a:lnTo>
                  <a:lnTo>
                    <a:pt x="21" y="1"/>
                  </a:lnTo>
                  <a:lnTo>
                    <a:pt x="20" y="1"/>
                  </a:lnTo>
                  <a:lnTo>
                    <a:pt x="18" y="1"/>
                  </a:lnTo>
                  <a:lnTo>
                    <a:pt x="17" y="3"/>
                  </a:lnTo>
                  <a:lnTo>
                    <a:pt x="15" y="4"/>
                  </a:lnTo>
                  <a:lnTo>
                    <a:pt x="14" y="4"/>
                  </a:lnTo>
                  <a:lnTo>
                    <a:pt x="12" y="6"/>
                  </a:lnTo>
                  <a:lnTo>
                    <a:pt x="11" y="6"/>
                  </a:lnTo>
                  <a:lnTo>
                    <a:pt x="11" y="7"/>
                  </a:lnTo>
                  <a:lnTo>
                    <a:pt x="9" y="9"/>
                  </a:lnTo>
                  <a:lnTo>
                    <a:pt x="8" y="9"/>
                  </a:lnTo>
                  <a:lnTo>
                    <a:pt x="8" y="10"/>
                  </a:lnTo>
                  <a:lnTo>
                    <a:pt x="6" y="12"/>
                  </a:lnTo>
                  <a:lnTo>
                    <a:pt x="6" y="13"/>
                  </a:lnTo>
                  <a:lnTo>
                    <a:pt x="5" y="13"/>
                  </a:lnTo>
                  <a:lnTo>
                    <a:pt x="5" y="15"/>
                  </a:lnTo>
                  <a:lnTo>
                    <a:pt x="3" y="16"/>
                  </a:lnTo>
                  <a:lnTo>
                    <a:pt x="3" y="18"/>
                  </a:lnTo>
                  <a:lnTo>
                    <a:pt x="2" y="19"/>
                  </a:lnTo>
                  <a:lnTo>
                    <a:pt x="2" y="21"/>
                  </a:lnTo>
                  <a:lnTo>
                    <a:pt x="2"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82" name="Freeform 56"/>
            <p:cNvSpPr>
              <a:spLocks/>
            </p:cNvSpPr>
            <p:nvPr/>
          </p:nvSpPr>
          <p:spPr bwMode="auto">
            <a:xfrm>
              <a:off x="3382" y="1288"/>
              <a:ext cx="22" cy="20"/>
            </a:xfrm>
            <a:custGeom>
              <a:avLst/>
              <a:gdLst>
                <a:gd name="T0" fmla="*/ 0 w 43"/>
                <a:gd name="T1" fmla="*/ 0 h 45"/>
                <a:gd name="T2" fmla="*/ 0 w 43"/>
                <a:gd name="T3" fmla="*/ 0 h 45"/>
                <a:gd name="T4" fmla="*/ 1 w 43"/>
                <a:gd name="T5" fmla="*/ 0 h 45"/>
                <a:gd name="T6" fmla="*/ 1 w 43"/>
                <a:gd name="T7" fmla="*/ 0 h 45"/>
                <a:gd name="T8" fmla="*/ 1 w 43"/>
                <a:gd name="T9" fmla="*/ 0 h 45"/>
                <a:gd name="T10" fmla="*/ 1 w 43"/>
                <a:gd name="T11" fmla="*/ 0 h 45"/>
                <a:gd name="T12" fmla="*/ 1 w 43"/>
                <a:gd name="T13" fmla="*/ 0 h 45"/>
                <a:gd name="T14" fmla="*/ 1 w 43"/>
                <a:gd name="T15" fmla="*/ 0 h 45"/>
                <a:gd name="T16" fmla="*/ 1 w 43"/>
                <a:gd name="T17" fmla="*/ 0 h 45"/>
                <a:gd name="T18" fmla="*/ 1 w 43"/>
                <a:gd name="T19" fmla="*/ 0 h 45"/>
                <a:gd name="T20" fmla="*/ 1 w 43"/>
                <a:gd name="T21" fmla="*/ 0 h 45"/>
                <a:gd name="T22" fmla="*/ 1 w 43"/>
                <a:gd name="T23" fmla="*/ 0 h 45"/>
                <a:gd name="T24" fmla="*/ 1 w 43"/>
                <a:gd name="T25" fmla="*/ 0 h 45"/>
                <a:gd name="T26" fmla="*/ 1 w 43"/>
                <a:gd name="T27" fmla="*/ 0 h 45"/>
                <a:gd name="T28" fmla="*/ 1 w 43"/>
                <a:gd name="T29" fmla="*/ 0 h 45"/>
                <a:gd name="T30" fmla="*/ 1 w 43"/>
                <a:gd name="T31" fmla="*/ 0 h 45"/>
                <a:gd name="T32" fmla="*/ 1 w 43"/>
                <a:gd name="T33" fmla="*/ 0 h 45"/>
                <a:gd name="T34" fmla="*/ 1 w 43"/>
                <a:gd name="T35" fmla="*/ 0 h 45"/>
                <a:gd name="T36" fmla="*/ 1 w 43"/>
                <a:gd name="T37" fmla="*/ 0 h 45"/>
                <a:gd name="T38" fmla="*/ 1 w 43"/>
                <a:gd name="T39" fmla="*/ 0 h 45"/>
                <a:gd name="T40" fmla="*/ 1 w 43"/>
                <a:gd name="T41" fmla="*/ 0 h 45"/>
                <a:gd name="T42" fmla="*/ 1 w 43"/>
                <a:gd name="T43" fmla="*/ 0 h 45"/>
                <a:gd name="T44" fmla="*/ 1 w 43"/>
                <a:gd name="T45" fmla="*/ 0 h 45"/>
                <a:gd name="T46" fmla="*/ 1 w 43"/>
                <a:gd name="T47" fmla="*/ 0 h 45"/>
                <a:gd name="T48" fmla="*/ 1 w 43"/>
                <a:gd name="T49" fmla="*/ 0 h 45"/>
                <a:gd name="T50" fmla="*/ 1 w 43"/>
                <a:gd name="T51" fmla="*/ 0 h 45"/>
                <a:gd name="T52" fmla="*/ 1 w 43"/>
                <a:gd name="T53" fmla="*/ 0 h 45"/>
                <a:gd name="T54" fmla="*/ 1 w 43"/>
                <a:gd name="T55" fmla="*/ 0 h 45"/>
                <a:gd name="T56" fmla="*/ 1 w 43"/>
                <a:gd name="T57" fmla="*/ 0 h 45"/>
                <a:gd name="T58" fmla="*/ 1 w 43"/>
                <a:gd name="T59" fmla="*/ 0 h 45"/>
                <a:gd name="T60" fmla="*/ 1 w 43"/>
                <a:gd name="T61" fmla="*/ 0 h 45"/>
                <a:gd name="T62" fmla="*/ 1 w 43"/>
                <a:gd name="T63" fmla="*/ 0 h 45"/>
                <a:gd name="T64" fmla="*/ 1 w 43"/>
                <a:gd name="T65" fmla="*/ 0 h 45"/>
                <a:gd name="T66" fmla="*/ 1 w 43"/>
                <a:gd name="T67" fmla="*/ 0 h 45"/>
                <a:gd name="T68" fmla="*/ 1 w 43"/>
                <a:gd name="T69" fmla="*/ 0 h 45"/>
                <a:gd name="T70" fmla="*/ 1 w 43"/>
                <a:gd name="T71" fmla="*/ 0 h 45"/>
                <a:gd name="T72" fmla="*/ 1 w 43"/>
                <a:gd name="T73" fmla="*/ 0 h 45"/>
                <a:gd name="T74" fmla="*/ 1 w 43"/>
                <a:gd name="T75" fmla="*/ 0 h 45"/>
                <a:gd name="T76" fmla="*/ 1 w 43"/>
                <a:gd name="T77" fmla="*/ 0 h 45"/>
                <a:gd name="T78" fmla="*/ 1 w 43"/>
                <a:gd name="T79" fmla="*/ 0 h 45"/>
                <a:gd name="T80" fmla="*/ 1 w 43"/>
                <a:gd name="T81" fmla="*/ 0 h 45"/>
                <a:gd name="T82" fmla="*/ 0 w 43"/>
                <a:gd name="T83" fmla="*/ 0 h 45"/>
                <a:gd name="T84" fmla="*/ 0 w 43"/>
                <a:gd name="T85" fmla="*/ 0 h 45"/>
                <a:gd name="T86" fmla="*/ 0 w 43"/>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45"/>
                <a:gd name="T134" fmla="*/ 43 w 43"/>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45">
                  <a:moveTo>
                    <a:pt x="0" y="22"/>
                  </a:moveTo>
                  <a:lnTo>
                    <a:pt x="0" y="24"/>
                  </a:lnTo>
                  <a:lnTo>
                    <a:pt x="0" y="25"/>
                  </a:lnTo>
                  <a:lnTo>
                    <a:pt x="0" y="27"/>
                  </a:lnTo>
                  <a:lnTo>
                    <a:pt x="0" y="28"/>
                  </a:lnTo>
                  <a:lnTo>
                    <a:pt x="0" y="30"/>
                  </a:lnTo>
                  <a:lnTo>
                    <a:pt x="1" y="30"/>
                  </a:lnTo>
                  <a:lnTo>
                    <a:pt x="1" y="31"/>
                  </a:lnTo>
                  <a:lnTo>
                    <a:pt x="1" y="33"/>
                  </a:lnTo>
                  <a:lnTo>
                    <a:pt x="3" y="34"/>
                  </a:lnTo>
                  <a:lnTo>
                    <a:pt x="3" y="36"/>
                  </a:lnTo>
                  <a:lnTo>
                    <a:pt x="4" y="36"/>
                  </a:lnTo>
                  <a:lnTo>
                    <a:pt x="4" y="37"/>
                  </a:lnTo>
                  <a:lnTo>
                    <a:pt x="6" y="37"/>
                  </a:lnTo>
                  <a:lnTo>
                    <a:pt x="6" y="39"/>
                  </a:lnTo>
                  <a:lnTo>
                    <a:pt x="7" y="39"/>
                  </a:lnTo>
                  <a:lnTo>
                    <a:pt x="7" y="40"/>
                  </a:lnTo>
                  <a:lnTo>
                    <a:pt x="9" y="40"/>
                  </a:lnTo>
                  <a:lnTo>
                    <a:pt x="9" y="42"/>
                  </a:lnTo>
                  <a:lnTo>
                    <a:pt x="10" y="42"/>
                  </a:lnTo>
                  <a:lnTo>
                    <a:pt x="12" y="43"/>
                  </a:lnTo>
                  <a:lnTo>
                    <a:pt x="13" y="43"/>
                  </a:lnTo>
                  <a:lnTo>
                    <a:pt x="15" y="43"/>
                  </a:lnTo>
                  <a:lnTo>
                    <a:pt x="16" y="45"/>
                  </a:lnTo>
                  <a:lnTo>
                    <a:pt x="18" y="45"/>
                  </a:lnTo>
                  <a:lnTo>
                    <a:pt x="19" y="45"/>
                  </a:lnTo>
                  <a:lnTo>
                    <a:pt x="21" y="45"/>
                  </a:lnTo>
                  <a:lnTo>
                    <a:pt x="22" y="45"/>
                  </a:lnTo>
                  <a:lnTo>
                    <a:pt x="24" y="45"/>
                  </a:lnTo>
                  <a:lnTo>
                    <a:pt x="25" y="45"/>
                  </a:lnTo>
                  <a:lnTo>
                    <a:pt x="27" y="45"/>
                  </a:lnTo>
                  <a:lnTo>
                    <a:pt x="28" y="43"/>
                  </a:lnTo>
                  <a:lnTo>
                    <a:pt x="30" y="43"/>
                  </a:lnTo>
                  <a:lnTo>
                    <a:pt x="31" y="43"/>
                  </a:lnTo>
                  <a:lnTo>
                    <a:pt x="33" y="42"/>
                  </a:lnTo>
                  <a:lnTo>
                    <a:pt x="34" y="42"/>
                  </a:lnTo>
                  <a:lnTo>
                    <a:pt x="34" y="40"/>
                  </a:lnTo>
                  <a:lnTo>
                    <a:pt x="36" y="40"/>
                  </a:lnTo>
                  <a:lnTo>
                    <a:pt x="36" y="39"/>
                  </a:lnTo>
                  <a:lnTo>
                    <a:pt x="37" y="39"/>
                  </a:lnTo>
                  <a:lnTo>
                    <a:pt x="37" y="37"/>
                  </a:lnTo>
                  <a:lnTo>
                    <a:pt x="39" y="37"/>
                  </a:lnTo>
                  <a:lnTo>
                    <a:pt x="39" y="36"/>
                  </a:lnTo>
                  <a:lnTo>
                    <a:pt x="40" y="36"/>
                  </a:lnTo>
                  <a:lnTo>
                    <a:pt x="40" y="34"/>
                  </a:lnTo>
                  <a:lnTo>
                    <a:pt x="42" y="33"/>
                  </a:lnTo>
                  <a:lnTo>
                    <a:pt x="42" y="31"/>
                  </a:lnTo>
                  <a:lnTo>
                    <a:pt x="42" y="30"/>
                  </a:lnTo>
                  <a:lnTo>
                    <a:pt x="43" y="30"/>
                  </a:lnTo>
                  <a:lnTo>
                    <a:pt x="43" y="28"/>
                  </a:lnTo>
                  <a:lnTo>
                    <a:pt x="43" y="27"/>
                  </a:lnTo>
                  <a:lnTo>
                    <a:pt x="43" y="25"/>
                  </a:lnTo>
                  <a:lnTo>
                    <a:pt x="43" y="24"/>
                  </a:lnTo>
                  <a:lnTo>
                    <a:pt x="43" y="22"/>
                  </a:lnTo>
                  <a:lnTo>
                    <a:pt x="43" y="21"/>
                  </a:lnTo>
                  <a:lnTo>
                    <a:pt x="43" y="19"/>
                  </a:lnTo>
                  <a:lnTo>
                    <a:pt x="43" y="18"/>
                  </a:lnTo>
                  <a:lnTo>
                    <a:pt x="43" y="16"/>
                  </a:lnTo>
                  <a:lnTo>
                    <a:pt x="42" y="15"/>
                  </a:lnTo>
                  <a:lnTo>
                    <a:pt x="42" y="13"/>
                  </a:lnTo>
                  <a:lnTo>
                    <a:pt x="42" y="12"/>
                  </a:lnTo>
                  <a:lnTo>
                    <a:pt x="40" y="12"/>
                  </a:lnTo>
                  <a:lnTo>
                    <a:pt x="40" y="10"/>
                  </a:lnTo>
                  <a:lnTo>
                    <a:pt x="39" y="9"/>
                  </a:lnTo>
                  <a:lnTo>
                    <a:pt x="37" y="7"/>
                  </a:lnTo>
                  <a:lnTo>
                    <a:pt x="36" y="6"/>
                  </a:lnTo>
                  <a:lnTo>
                    <a:pt x="34" y="4"/>
                  </a:lnTo>
                  <a:lnTo>
                    <a:pt x="33" y="4"/>
                  </a:lnTo>
                  <a:lnTo>
                    <a:pt x="33" y="3"/>
                  </a:lnTo>
                  <a:lnTo>
                    <a:pt x="31" y="3"/>
                  </a:lnTo>
                  <a:lnTo>
                    <a:pt x="30" y="3"/>
                  </a:lnTo>
                  <a:lnTo>
                    <a:pt x="30" y="1"/>
                  </a:lnTo>
                  <a:lnTo>
                    <a:pt x="28" y="1"/>
                  </a:lnTo>
                  <a:lnTo>
                    <a:pt x="27" y="1"/>
                  </a:lnTo>
                  <a:lnTo>
                    <a:pt x="25" y="1"/>
                  </a:lnTo>
                  <a:lnTo>
                    <a:pt x="24" y="1"/>
                  </a:lnTo>
                  <a:lnTo>
                    <a:pt x="22" y="0"/>
                  </a:lnTo>
                  <a:lnTo>
                    <a:pt x="21" y="0"/>
                  </a:lnTo>
                  <a:lnTo>
                    <a:pt x="19" y="1"/>
                  </a:lnTo>
                  <a:lnTo>
                    <a:pt x="18" y="1"/>
                  </a:lnTo>
                  <a:lnTo>
                    <a:pt x="16" y="1"/>
                  </a:lnTo>
                  <a:lnTo>
                    <a:pt x="15" y="1"/>
                  </a:lnTo>
                  <a:lnTo>
                    <a:pt x="13" y="1"/>
                  </a:lnTo>
                  <a:lnTo>
                    <a:pt x="13" y="3"/>
                  </a:lnTo>
                  <a:lnTo>
                    <a:pt x="12" y="3"/>
                  </a:lnTo>
                  <a:lnTo>
                    <a:pt x="10" y="3"/>
                  </a:lnTo>
                  <a:lnTo>
                    <a:pt x="10" y="4"/>
                  </a:lnTo>
                  <a:lnTo>
                    <a:pt x="9" y="4"/>
                  </a:lnTo>
                  <a:lnTo>
                    <a:pt x="7" y="6"/>
                  </a:lnTo>
                  <a:lnTo>
                    <a:pt x="6" y="7"/>
                  </a:lnTo>
                  <a:lnTo>
                    <a:pt x="4" y="9"/>
                  </a:lnTo>
                  <a:lnTo>
                    <a:pt x="3" y="10"/>
                  </a:lnTo>
                  <a:lnTo>
                    <a:pt x="3" y="12"/>
                  </a:lnTo>
                  <a:lnTo>
                    <a:pt x="1" y="12"/>
                  </a:lnTo>
                  <a:lnTo>
                    <a:pt x="1" y="13"/>
                  </a:lnTo>
                  <a:lnTo>
                    <a:pt x="1" y="15"/>
                  </a:lnTo>
                  <a:lnTo>
                    <a:pt x="0" y="16"/>
                  </a:lnTo>
                  <a:lnTo>
                    <a:pt x="0" y="18"/>
                  </a:lnTo>
                  <a:lnTo>
                    <a:pt x="0" y="19"/>
                  </a:lnTo>
                  <a:lnTo>
                    <a:pt x="0" y="21"/>
                  </a:lnTo>
                  <a:lnTo>
                    <a:pt x="0" y="2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83" name="Freeform 57"/>
            <p:cNvSpPr>
              <a:spLocks/>
            </p:cNvSpPr>
            <p:nvPr/>
          </p:nvSpPr>
          <p:spPr bwMode="auto">
            <a:xfrm>
              <a:off x="3490" y="1280"/>
              <a:ext cx="29" cy="27"/>
            </a:xfrm>
            <a:custGeom>
              <a:avLst/>
              <a:gdLst>
                <a:gd name="T0" fmla="*/ 0 w 60"/>
                <a:gd name="T1" fmla="*/ 0 h 60"/>
                <a:gd name="T2" fmla="*/ 0 w 60"/>
                <a:gd name="T3" fmla="*/ 0 h 60"/>
                <a:gd name="T4" fmla="*/ 0 w 60"/>
                <a:gd name="T5" fmla="*/ 0 h 60"/>
                <a:gd name="T6" fmla="*/ 0 w 60"/>
                <a:gd name="T7" fmla="*/ 0 h 60"/>
                <a:gd name="T8" fmla="*/ 0 w 60"/>
                <a:gd name="T9" fmla="*/ 0 h 60"/>
                <a:gd name="T10" fmla="*/ 0 w 60"/>
                <a:gd name="T11" fmla="*/ 0 h 60"/>
                <a:gd name="T12" fmla="*/ 0 w 60"/>
                <a:gd name="T13" fmla="*/ 0 h 60"/>
                <a:gd name="T14" fmla="*/ 0 w 60"/>
                <a:gd name="T15" fmla="*/ 0 h 60"/>
                <a:gd name="T16" fmla="*/ 0 w 60"/>
                <a:gd name="T17" fmla="*/ 0 h 60"/>
                <a:gd name="T18" fmla="*/ 0 w 60"/>
                <a:gd name="T19" fmla="*/ 0 h 60"/>
                <a:gd name="T20" fmla="*/ 0 w 60"/>
                <a:gd name="T21" fmla="*/ 0 h 60"/>
                <a:gd name="T22" fmla="*/ 0 w 60"/>
                <a:gd name="T23" fmla="*/ 0 h 60"/>
                <a:gd name="T24" fmla="*/ 0 w 60"/>
                <a:gd name="T25" fmla="*/ 0 h 60"/>
                <a:gd name="T26" fmla="*/ 0 w 60"/>
                <a:gd name="T27" fmla="*/ 0 h 60"/>
                <a:gd name="T28" fmla="*/ 0 w 60"/>
                <a:gd name="T29" fmla="*/ 0 h 60"/>
                <a:gd name="T30" fmla="*/ 0 w 60"/>
                <a:gd name="T31" fmla="*/ 0 h 60"/>
                <a:gd name="T32" fmla="*/ 0 w 60"/>
                <a:gd name="T33" fmla="*/ 0 h 60"/>
                <a:gd name="T34" fmla="*/ 0 w 60"/>
                <a:gd name="T35" fmla="*/ 0 h 60"/>
                <a:gd name="T36" fmla="*/ 0 w 60"/>
                <a:gd name="T37" fmla="*/ 0 h 60"/>
                <a:gd name="T38" fmla="*/ 0 w 60"/>
                <a:gd name="T39" fmla="*/ 0 h 60"/>
                <a:gd name="T40" fmla="*/ 0 w 60"/>
                <a:gd name="T41" fmla="*/ 0 h 60"/>
                <a:gd name="T42" fmla="*/ 0 w 60"/>
                <a:gd name="T43" fmla="*/ 0 h 60"/>
                <a:gd name="T44" fmla="*/ 0 w 60"/>
                <a:gd name="T45" fmla="*/ 0 h 60"/>
                <a:gd name="T46" fmla="*/ 0 w 60"/>
                <a:gd name="T47" fmla="*/ 0 h 60"/>
                <a:gd name="T48" fmla="*/ 0 w 60"/>
                <a:gd name="T49" fmla="*/ 0 h 60"/>
                <a:gd name="T50" fmla="*/ 0 w 60"/>
                <a:gd name="T51" fmla="*/ 0 h 60"/>
                <a:gd name="T52" fmla="*/ 0 w 60"/>
                <a:gd name="T53" fmla="*/ 0 h 60"/>
                <a:gd name="T54" fmla="*/ 0 w 60"/>
                <a:gd name="T55" fmla="*/ 0 h 60"/>
                <a:gd name="T56" fmla="*/ 0 w 60"/>
                <a:gd name="T57" fmla="*/ 0 h 60"/>
                <a:gd name="T58" fmla="*/ 0 w 60"/>
                <a:gd name="T59" fmla="*/ 0 h 60"/>
                <a:gd name="T60" fmla="*/ 0 w 60"/>
                <a:gd name="T61" fmla="*/ 0 h 60"/>
                <a:gd name="T62" fmla="*/ 0 w 60"/>
                <a:gd name="T63" fmla="*/ 0 h 60"/>
                <a:gd name="T64" fmla="*/ 0 w 60"/>
                <a:gd name="T65" fmla="*/ 0 h 60"/>
                <a:gd name="T66" fmla="*/ 0 w 60"/>
                <a:gd name="T67" fmla="*/ 0 h 60"/>
                <a:gd name="T68" fmla="*/ 0 w 60"/>
                <a:gd name="T69" fmla="*/ 0 h 60"/>
                <a:gd name="T70" fmla="*/ 0 w 60"/>
                <a:gd name="T71" fmla="*/ 0 h 60"/>
                <a:gd name="T72" fmla="*/ 0 w 60"/>
                <a:gd name="T73" fmla="*/ 0 h 60"/>
                <a:gd name="T74" fmla="*/ 0 w 60"/>
                <a:gd name="T75" fmla="*/ 0 h 60"/>
                <a:gd name="T76" fmla="*/ 0 w 60"/>
                <a:gd name="T77" fmla="*/ 0 h 60"/>
                <a:gd name="T78" fmla="*/ 0 w 60"/>
                <a:gd name="T79" fmla="*/ 0 h 60"/>
                <a:gd name="T80" fmla="*/ 0 w 60"/>
                <a:gd name="T81" fmla="*/ 0 h 60"/>
                <a:gd name="T82" fmla="*/ 0 w 60"/>
                <a:gd name="T83" fmla="*/ 0 h 60"/>
                <a:gd name="T84" fmla="*/ 0 w 60"/>
                <a:gd name="T85" fmla="*/ 0 h 60"/>
                <a:gd name="T86" fmla="*/ 0 w 60"/>
                <a:gd name="T87" fmla="*/ 0 h 60"/>
                <a:gd name="T88" fmla="*/ 0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1"/>
                  </a:lnTo>
                  <a:lnTo>
                    <a:pt x="0" y="33"/>
                  </a:lnTo>
                  <a:lnTo>
                    <a:pt x="0" y="34"/>
                  </a:lnTo>
                  <a:lnTo>
                    <a:pt x="0" y="36"/>
                  </a:lnTo>
                  <a:lnTo>
                    <a:pt x="1" y="37"/>
                  </a:lnTo>
                  <a:lnTo>
                    <a:pt x="1" y="39"/>
                  </a:lnTo>
                  <a:lnTo>
                    <a:pt x="1" y="40"/>
                  </a:lnTo>
                  <a:lnTo>
                    <a:pt x="3" y="42"/>
                  </a:lnTo>
                  <a:lnTo>
                    <a:pt x="3" y="43"/>
                  </a:lnTo>
                  <a:lnTo>
                    <a:pt x="4" y="43"/>
                  </a:lnTo>
                  <a:lnTo>
                    <a:pt x="4" y="45"/>
                  </a:lnTo>
                  <a:lnTo>
                    <a:pt x="6" y="46"/>
                  </a:lnTo>
                  <a:lnTo>
                    <a:pt x="6" y="48"/>
                  </a:lnTo>
                  <a:lnTo>
                    <a:pt x="7" y="49"/>
                  </a:lnTo>
                  <a:lnTo>
                    <a:pt x="9" y="51"/>
                  </a:lnTo>
                  <a:lnTo>
                    <a:pt x="10" y="52"/>
                  </a:lnTo>
                  <a:lnTo>
                    <a:pt x="12" y="54"/>
                  </a:lnTo>
                  <a:lnTo>
                    <a:pt x="13" y="54"/>
                  </a:lnTo>
                  <a:lnTo>
                    <a:pt x="15" y="55"/>
                  </a:lnTo>
                  <a:lnTo>
                    <a:pt x="16" y="55"/>
                  </a:lnTo>
                  <a:lnTo>
                    <a:pt x="16" y="57"/>
                  </a:lnTo>
                  <a:lnTo>
                    <a:pt x="18" y="57"/>
                  </a:lnTo>
                  <a:lnTo>
                    <a:pt x="19" y="58"/>
                  </a:lnTo>
                  <a:lnTo>
                    <a:pt x="21" y="58"/>
                  </a:lnTo>
                  <a:lnTo>
                    <a:pt x="22" y="58"/>
                  </a:lnTo>
                  <a:lnTo>
                    <a:pt x="24" y="58"/>
                  </a:lnTo>
                  <a:lnTo>
                    <a:pt x="25" y="60"/>
                  </a:lnTo>
                  <a:lnTo>
                    <a:pt x="27" y="60"/>
                  </a:lnTo>
                  <a:lnTo>
                    <a:pt x="28" y="60"/>
                  </a:lnTo>
                  <a:lnTo>
                    <a:pt x="30" y="60"/>
                  </a:lnTo>
                  <a:lnTo>
                    <a:pt x="31" y="60"/>
                  </a:lnTo>
                  <a:lnTo>
                    <a:pt x="33" y="60"/>
                  </a:lnTo>
                  <a:lnTo>
                    <a:pt x="34" y="60"/>
                  </a:lnTo>
                  <a:lnTo>
                    <a:pt x="36" y="58"/>
                  </a:lnTo>
                  <a:lnTo>
                    <a:pt x="37" y="58"/>
                  </a:lnTo>
                  <a:lnTo>
                    <a:pt x="39" y="58"/>
                  </a:lnTo>
                  <a:lnTo>
                    <a:pt x="40" y="58"/>
                  </a:lnTo>
                  <a:lnTo>
                    <a:pt x="42" y="57"/>
                  </a:lnTo>
                  <a:lnTo>
                    <a:pt x="43" y="57"/>
                  </a:lnTo>
                  <a:lnTo>
                    <a:pt x="45" y="55"/>
                  </a:lnTo>
                  <a:lnTo>
                    <a:pt x="46" y="54"/>
                  </a:lnTo>
                  <a:lnTo>
                    <a:pt x="48" y="54"/>
                  </a:lnTo>
                  <a:lnTo>
                    <a:pt x="49" y="52"/>
                  </a:lnTo>
                  <a:lnTo>
                    <a:pt x="51" y="52"/>
                  </a:lnTo>
                  <a:lnTo>
                    <a:pt x="51" y="51"/>
                  </a:lnTo>
                  <a:lnTo>
                    <a:pt x="52" y="49"/>
                  </a:lnTo>
                  <a:lnTo>
                    <a:pt x="54" y="49"/>
                  </a:lnTo>
                  <a:lnTo>
                    <a:pt x="54" y="48"/>
                  </a:lnTo>
                  <a:lnTo>
                    <a:pt x="55" y="46"/>
                  </a:lnTo>
                  <a:lnTo>
                    <a:pt x="55" y="45"/>
                  </a:lnTo>
                  <a:lnTo>
                    <a:pt x="57" y="43"/>
                  </a:lnTo>
                  <a:lnTo>
                    <a:pt x="58" y="42"/>
                  </a:lnTo>
                  <a:lnTo>
                    <a:pt x="58" y="40"/>
                  </a:lnTo>
                  <a:lnTo>
                    <a:pt x="58" y="39"/>
                  </a:lnTo>
                  <a:lnTo>
                    <a:pt x="58" y="37"/>
                  </a:lnTo>
                  <a:lnTo>
                    <a:pt x="60" y="36"/>
                  </a:lnTo>
                  <a:lnTo>
                    <a:pt x="60" y="34"/>
                  </a:lnTo>
                  <a:lnTo>
                    <a:pt x="60" y="33"/>
                  </a:lnTo>
                  <a:lnTo>
                    <a:pt x="60" y="31"/>
                  </a:lnTo>
                  <a:lnTo>
                    <a:pt x="60" y="30"/>
                  </a:lnTo>
                  <a:lnTo>
                    <a:pt x="60" y="28"/>
                  </a:lnTo>
                  <a:lnTo>
                    <a:pt x="60" y="27"/>
                  </a:lnTo>
                  <a:lnTo>
                    <a:pt x="60" y="25"/>
                  </a:lnTo>
                  <a:lnTo>
                    <a:pt x="60" y="24"/>
                  </a:lnTo>
                  <a:lnTo>
                    <a:pt x="58" y="22"/>
                  </a:lnTo>
                  <a:lnTo>
                    <a:pt x="58" y="21"/>
                  </a:lnTo>
                  <a:lnTo>
                    <a:pt x="58" y="19"/>
                  </a:lnTo>
                  <a:lnTo>
                    <a:pt x="58" y="18"/>
                  </a:lnTo>
                  <a:lnTo>
                    <a:pt x="57" y="16"/>
                  </a:lnTo>
                  <a:lnTo>
                    <a:pt x="57" y="15"/>
                  </a:lnTo>
                  <a:lnTo>
                    <a:pt x="55" y="13"/>
                  </a:lnTo>
                  <a:lnTo>
                    <a:pt x="54" y="12"/>
                  </a:lnTo>
                  <a:lnTo>
                    <a:pt x="54" y="10"/>
                  </a:lnTo>
                  <a:lnTo>
                    <a:pt x="52" y="9"/>
                  </a:lnTo>
                  <a:lnTo>
                    <a:pt x="51" y="9"/>
                  </a:lnTo>
                  <a:lnTo>
                    <a:pt x="51" y="7"/>
                  </a:lnTo>
                  <a:lnTo>
                    <a:pt x="49" y="6"/>
                  </a:lnTo>
                  <a:lnTo>
                    <a:pt x="48" y="6"/>
                  </a:lnTo>
                  <a:lnTo>
                    <a:pt x="46" y="4"/>
                  </a:lnTo>
                  <a:lnTo>
                    <a:pt x="45" y="4"/>
                  </a:lnTo>
                  <a:lnTo>
                    <a:pt x="45" y="3"/>
                  </a:lnTo>
                  <a:lnTo>
                    <a:pt x="43" y="3"/>
                  </a:lnTo>
                  <a:lnTo>
                    <a:pt x="42" y="1"/>
                  </a:lnTo>
                  <a:lnTo>
                    <a:pt x="40" y="1"/>
                  </a:lnTo>
                  <a:lnTo>
                    <a:pt x="39" y="1"/>
                  </a:lnTo>
                  <a:lnTo>
                    <a:pt x="37" y="0"/>
                  </a:lnTo>
                  <a:lnTo>
                    <a:pt x="36" y="0"/>
                  </a:lnTo>
                  <a:lnTo>
                    <a:pt x="34" y="0"/>
                  </a:lnTo>
                  <a:lnTo>
                    <a:pt x="33" y="0"/>
                  </a:lnTo>
                  <a:lnTo>
                    <a:pt x="31" y="0"/>
                  </a:lnTo>
                  <a:lnTo>
                    <a:pt x="30" y="0"/>
                  </a:lnTo>
                  <a:lnTo>
                    <a:pt x="28" y="0"/>
                  </a:lnTo>
                  <a:lnTo>
                    <a:pt x="27" y="0"/>
                  </a:lnTo>
                  <a:lnTo>
                    <a:pt x="25" y="0"/>
                  </a:lnTo>
                  <a:lnTo>
                    <a:pt x="24" y="0"/>
                  </a:lnTo>
                  <a:lnTo>
                    <a:pt x="22" y="0"/>
                  </a:lnTo>
                  <a:lnTo>
                    <a:pt x="21" y="1"/>
                  </a:lnTo>
                  <a:lnTo>
                    <a:pt x="19" y="1"/>
                  </a:lnTo>
                  <a:lnTo>
                    <a:pt x="18" y="1"/>
                  </a:lnTo>
                  <a:lnTo>
                    <a:pt x="16" y="3"/>
                  </a:lnTo>
                  <a:lnTo>
                    <a:pt x="15" y="4"/>
                  </a:lnTo>
                  <a:lnTo>
                    <a:pt x="13" y="4"/>
                  </a:lnTo>
                  <a:lnTo>
                    <a:pt x="12" y="6"/>
                  </a:lnTo>
                  <a:lnTo>
                    <a:pt x="10" y="6"/>
                  </a:lnTo>
                  <a:lnTo>
                    <a:pt x="10" y="7"/>
                  </a:lnTo>
                  <a:lnTo>
                    <a:pt x="9" y="9"/>
                  </a:lnTo>
                  <a:lnTo>
                    <a:pt x="7" y="9"/>
                  </a:lnTo>
                  <a:lnTo>
                    <a:pt x="7" y="10"/>
                  </a:lnTo>
                  <a:lnTo>
                    <a:pt x="6" y="12"/>
                  </a:lnTo>
                  <a:lnTo>
                    <a:pt x="6" y="13"/>
                  </a:lnTo>
                  <a:lnTo>
                    <a:pt x="4" y="13"/>
                  </a:lnTo>
                  <a:lnTo>
                    <a:pt x="4" y="15"/>
                  </a:lnTo>
                  <a:lnTo>
                    <a:pt x="3" y="16"/>
                  </a:lnTo>
                  <a:lnTo>
                    <a:pt x="3" y="18"/>
                  </a:lnTo>
                  <a:lnTo>
                    <a:pt x="1" y="19"/>
                  </a:lnTo>
                  <a:lnTo>
                    <a:pt x="1" y="21"/>
                  </a:lnTo>
                  <a:lnTo>
                    <a:pt x="1"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84" name="Freeform 58"/>
            <p:cNvSpPr>
              <a:spLocks/>
            </p:cNvSpPr>
            <p:nvPr/>
          </p:nvSpPr>
          <p:spPr bwMode="auto">
            <a:xfrm>
              <a:off x="3499" y="1288"/>
              <a:ext cx="22" cy="20"/>
            </a:xfrm>
            <a:custGeom>
              <a:avLst/>
              <a:gdLst>
                <a:gd name="T0" fmla="*/ 0 w 44"/>
                <a:gd name="T1" fmla="*/ 0 h 45"/>
                <a:gd name="T2" fmla="*/ 0 w 44"/>
                <a:gd name="T3" fmla="*/ 0 h 45"/>
                <a:gd name="T4" fmla="*/ 1 w 44"/>
                <a:gd name="T5" fmla="*/ 0 h 45"/>
                <a:gd name="T6" fmla="*/ 1 w 44"/>
                <a:gd name="T7" fmla="*/ 0 h 45"/>
                <a:gd name="T8" fmla="*/ 1 w 44"/>
                <a:gd name="T9" fmla="*/ 0 h 45"/>
                <a:gd name="T10" fmla="*/ 1 w 44"/>
                <a:gd name="T11" fmla="*/ 0 h 45"/>
                <a:gd name="T12" fmla="*/ 1 w 44"/>
                <a:gd name="T13" fmla="*/ 0 h 45"/>
                <a:gd name="T14" fmla="*/ 1 w 44"/>
                <a:gd name="T15" fmla="*/ 0 h 45"/>
                <a:gd name="T16" fmla="*/ 1 w 44"/>
                <a:gd name="T17" fmla="*/ 0 h 45"/>
                <a:gd name="T18" fmla="*/ 1 w 44"/>
                <a:gd name="T19" fmla="*/ 0 h 45"/>
                <a:gd name="T20" fmla="*/ 1 w 44"/>
                <a:gd name="T21" fmla="*/ 0 h 45"/>
                <a:gd name="T22" fmla="*/ 1 w 44"/>
                <a:gd name="T23" fmla="*/ 0 h 45"/>
                <a:gd name="T24" fmla="*/ 1 w 44"/>
                <a:gd name="T25" fmla="*/ 0 h 45"/>
                <a:gd name="T26" fmla="*/ 1 w 44"/>
                <a:gd name="T27" fmla="*/ 0 h 45"/>
                <a:gd name="T28" fmla="*/ 1 w 44"/>
                <a:gd name="T29" fmla="*/ 0 h 45"/>
                <a:gd name="T30" fmla="*/ 1 w 44"/>
                <a:gd name="T31" fmla="*/ 0 h 45"/>
                <a:gd name="T32" fmla="*/ 1 w 44"/>
                <a:gd name="T33" fmla="*/ 0 h 45"/>
                <a:gd name="T34" fmla="*/ 1 w 44"/>
                <a:gd name="T35" fmla="*/ 0 h 45"/>
                <a:gd name="T36" fmla="*/ 1 w 44"/>
                <a:gd name="T37" fmla="*/ 0 h 45"/>
                <a:gd name="T38" fmla="*/ 1 w 44"/>
                <a:gd name="T39" fmla="*/ 0 h 45"/>
                <a:gd name="T40" fmla="*/ 1 w 44"/>
                <a:gd name="T41" fmla="*/ 0 h 45"/>
                <a:gd name="T42" fmla="*/ 1 w 44"/>
                <a:gd name="T43" fmla="*/ 0 h 45"/>
                <a:gd name="T44" fmla="*/ 1 w 44"/>
                <a:gd name="T45" fmla="*/ 0 h 45"/>
                <a:gd name="T46" fmla="*/ 1 w 44"/>
                <a:gd name="T47" fmla="*/ 0 h 45"/>
                <a:gd name="T48" fmla="*/ 1 w 44"/>
                <a:gd name="T49" fmla="*/ 0 h 45"/>
                <a:gd name="T50" fmla="*/ 1 w 44"/>
                <a:gd name="T51" fmla="*/ 0 h 45"/>
                <a:gd name="T52" fmla="*/ 1 w 44"/>
                <a:gd name="T53" fmla="*/ 0 h 45"/>
                <a:gd name="T54" fmla="*/ 1 w 44"/>
                <a:gd name="T55" fmla="*/ 0 h 45"/>
                <a:gd name="T56" fmla="*/ 1 w 44"/>
                <a:gd name="T57" fmla="*/ 0 h 45"/>
                <a:gd name="T58" fmla="*/ 1 w 44"/>
                <a:gd name="T59" fmla="*/ 0 h 45"/>
                <a:gd name="T60" fmla="*/ 1 w 44"/>
                <a:gd name="T61" fmla="*/ 0 h 45"/>
                <a:gd name="T62" fmla="*/ 1 w 44"/>
                <a:gd name="T63" fmla="*/ 0 h 45"/>
                <a:gd name="T64" fmla="*/ 1 w 44"/>
                <a:gd name="T65" fmla="*/ 0 h 45"/>
                <a:gd name="T66" fmla="*/ 1 w 44"/>
                <a:gd name="T67" fmla="*/ 0 h 45"/>
                <a:gd name="T68" fmla="*/ 1 w 44"/>
                <a:gd name="T69" fmla="*/ 0 h 45"/>
                <a:gd name="T70" fmla="*/ 1 w 44"/>
                <a:gd name="T71" fmla="*/ 0 h 45"/>
                <a:gd name="T72" fmla="*/ 1 w 44"/>
                <a:gd name="T73" fmla="*/ 0 h 45"/>
                <a:gd name="T74" fmla="*/ 1 w 44"/>
                <a:gd name="T75" fmla="*/ 0 h 45"/>
                <a:gd name="T76" fmla="*/ 1 w 44"/>
                <a:gd name="T77" fmla="*/ 0 h 45"/>
                <a:gd name="T78" fmla="*/ 1 w 44"/>
                <a:gd name="T79" fmla="*/ 0 h 45"/>
                <a:gd name="T80" fmla="*/ 1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2"/>
                  </a:moveTo>
                  <a:lnTo>
                    <a:pt x="0" y="24"/>
                  </a:lnTo>
                  <a:lnTo>
                    <a:pt x="0" y="25"/>
                  </a:lnTo>
                  <a:lnTo>
                    <a:pt x="0" y="27"/>
                  </a:lnTo>
                  <a:lnTo>
                    <a:pt x="0" y="28"/>
                  </a:lnTo>
                  <a:lnTo>
                    <a:pt x="0" y="30"/>
                  </a:lnTo>
                  <a:lnTo>
                    <a:pt x="2" y="30"/>
                  </a:lnTo>
                  <a:lnTo>
                    <a:pt x="2" y="31"/>
                  </a:lnTo>
                  <a:lnTo>
                    <a:pt x="2" y="33"/>
                  </a:lnTo>
                  <a:lnTo>
                    <a:pt x="3" y="34"/>
                  </a:lnTo>
                  <a:lnTo>
                    <a:pt x="3" y="36"/>
                  </a:lnTo>
                  <a:lnTo>
                    <a:pt x="5" y="36"/>
                  </a:lnTo>
                  <a:lnTo>
                    <a:pt x="5" y="37"/>
                  </a:lnTo>
                  <a:lnTo>
                    <a:pt x="6" y="37"/>
                  </a:lnTo>
                  <a:lnTo>
                    <a:pt x="6" y="39"/>
                  </a:lnTo>
                  <a:lnTo>
                    <a:pt x="8" y="39"/>
                  </a:lnTo>
                  <a:lnTo>
                    <a:pt x="8" y="40"/>
                  </a:lnTo>
                  <a:lnTo>
                    <a:pt x="9" y="40"/>
                  </a:lnTo>
                  <a:lnTo>
                    <a:pt x="9" y="42"/>
                  </a:lnTo>
                  <a:lnTo>
                    <a:pt x="11" y="42"/>
                  </a:lnTo>
                  <a:lnTo>
                    <a:pt x="12" y="43"/>
                  </a:lnTo>
                  <a:lnTo>
                    <a:pt x="14" y="43"/>
                  </a:lnTo>
                  <a:lnTo>
                    <a:pt x="15" y="43"/>
                  </a:lnTo>
                  <a:lnTo>
                    <a:pt x="17" y="45"/>
                  </a:lnTo>
                  <a:lnTo>
                    <a:pt x="18" y="45"/>
                  </a:lnTo>
                  <a:lnTo>
                    <a:pt x="20" y="45"/>
                  </a:lnTo>
                  <a:lnTo>
                    <a:pt x="21" y="45"/>
                  </a:lnTo>
                  <a:lnTo>
                    <a:pt x="23" y="45"/>
                  </a:lnTo>
                  <a:lnTo>
                    <a:pt x="24" y="45"/>
                  </a:lnTo>
                  <a:lnTo>
                    <a:pt x="26" y="45"/>
                  </a:lnTo>
                  <a:lnTo>
                    <a:pt x="27" y="45"/>
                  </a:lnTo>
                  <a:lnTo>
                    <a:pt x="29" y="43"/>
                  </a:lnTo>
                  <a:lnTo>
                    <a:pt x="30" y="43"/>
                  </a:lnTo>
                  <a:lnTo>
                    <a:pt x="32" y="43"/>
                  </a:lnTo>
                  <a:lnTo>
                    <a:pt x="33" y="42"/>
                  </a:lnTo>
                  <a:lnTo>
                    <a:pt x="35" y="42"/>
                  </a:lnTo>
                  <a:lnTo>
                    <a:pt x="35" y="40"/>
                  </a:lnTo>
                  <a:lnTo>
                    <a:pt x="36" y="40"/>
                  </a:lnTo>
                  <a:lnTo>
                    <a:pt x="36" y="39"/>
                  </a:lnTo>
                  <a:lnTo>
                    <a:pt x="38" y="39"/>
                  </a:lnTo>
                  <a:lnTo>
                    <a:pt x="38" y="37"/>
                  </a:lnTo>
                  <a:lnTo>
                    <a:pt x="39" y="37"/>
                  </a:lnTo>
                  <a:lnTo>
                    <a:pt x="39" y="36"/>
                  </a:lnTo>
                  <a:lnTo>
                    <a:pt x="41" y="36"/>
                  </a:lnTo>
                  <a:lnTo>
                    <a:pt x="41" y="34"/>
                  </a:lnTo>
                  <a:lnTo>
                    <a:pt x="42" y="33"/>
                  </a:lnTo>
                  <a:lnTo>
                    <a:pt x="42" y="31"/>
                  </a:lnTo>
                  <a:lnTo>
                    <a:pt x="42" y="30"/>
                  </a:lnTo>
                  <a:lnTo>
                    <a:pt x="44" y="30"/>
                  </a:lnTo>
                  <a:lnTo>
                    <a:pt x="44" y="28"/>
                  </a:lnTo>
                  <a:lnTo>
                    <a:pt x="44" y="27"/>
                  </a:lnTo>
                  <a:lnTo>
                    <a:pt x="44" y="25"/>
                  </a:lnTo>
                  <a:lnTo>
                    <a:pt x="44" y="24"/>
                  </a:lnTo>
                  <a:lnTo>
                    <a:pt x="44" y="22"/>
                  </a:lnTo>
                  <a:lnTo>
                    <a:pt x="44" y="21"/>
                  </a:lnTo>
                  <a:lnTo>
                    <a:pt x="44" y="19"/>
                  </a:lnTo>
                  <a:lnTo>
                    <a:pt x="44" y="18"/>
                  </a:lnTo>
                  <a:lnTo>
                    <a:pt x="44" y="16"/>
                  </a:lnTo>
                  <a:lnTo>
                    <a:pt x="42" y="15"/>
                  </a:lnTo>
                  <a:lnTo>
                    <a:pt x="42" y="13"/>
                  </a:lnTo>
                  <a:lnTo>
                    <a:pt x="42" y="12"/>
                  </a:lnTo>
                  <a:lnTo>
                    <a:pt x="41" y="12"/>
                  </a:lnTo>
                  <a:lnTo>
                    <a:pt x="41" y="10"/>
                  </a:lnTo>
                  <a:lnTo>
                    <a:pt x="39" y="9"/>
                  </a:lnTo>
                  <a:lnTo>
                    <a:pt x="38" y="7"/>
                  </a:lnTo>
                  <a:lnTo>
                    <a:pt x="36" y="6"/>
                  </a:lnTo>
                  <a:lnTo>
                    <a:pt x="35" y="4"/>
                  </a:lnTo>
                  <a:lnTo>
                    <a:pt x="33" y="4"/>
                  </a:lnTo>
                  <a:lnTo>
                    <a:pt x="33" y="3"/>
                  </a:lnTo>
                  <a:lnTo>
                    <a:pt x="32" y="3"/>
                  </a:lnTo>
                  <a:lnTo>
                    <a:pt x="30" y="3"/>
                  </a:lnTo>
                  <a:lnTo>
                    <a:pt x="30" y="1"/>
                  </a:lnTo>
                  <a:lnTo>
                    <a:pt x="29" y="1"/>
                  </a:lnTo>
                  <a:lnTo>
                    <a:pt x="27" y="1"/>
                  </a:lnTo>
                  <a:lnTo>
                    <a:pt x="26" y="1"/>
                  </a:lnTo>
                  <a:lnTo>
                    <a:pt x="24" y="1"/>
                  </a:lnTo>
                  <a:lnTo>
                    <a:pt x="23" y="0"/>
                  </a:lnTo>
                  <a:lnTo>
                    <a:pt x="21" y="0"/>
                  </a:lnTo>
                  <a:lnTo>
                    <a:pt x="20" y="1"/>
                  </a:lnTo>
                  <a:lnTo>
                    <a:pt x="18" y="1"/>
                  </a:lnTo>
                  <a:lnTo>
                    <a:pt x="17" y="1"/>
                  </a:lnTo>
                  <a:lnTo>
                    <a:pt x="15" y="1"/>
                  </a:lnTo>
                  <a:lnTo>
                    <a:pt x="14" y="1"/>
                  </a:lnTo>
                  <a:lnTo>
                    <a:pt x="14" y="3"/>
                  </a:lnTo>
                  <a:lnTo>
                    <a:pt x="12" y="3"/>
                  </a:lnTo>
                  <a:lnTo>
                    <a:pt x="11" y="3"/>
                  </a:lnTo>
                  <a:lnTo>
                    <a:pt x="11" y="4"/>
                  </a:lnTo>
                  <a:lnTo>
                    <a:pt x="9" y="4"/>
                  </a:lnTo>
                  <a:lnTo>
                    <a:pt x="8" y="6"/>
                  </a:lnTo>
                  <a:lnTo>
                    <a:pt x="6" y="7"/>
                  </a:lnTo>
                  <a:lnTo>
                    <a:pt x="5" y="9"/>
                  </a:lnTo>
                  <a:lnTo>
                    <a:pt x="3" y="10"/>
                  </a:lnTo>
                  <a:lnTo>
                    <a:pt x="3" y="12"/>
                  </a:lnTo>
                  <a:lnTo>
                    <a:pt x="2" y="12"/>
                  </a:lnTo>
                  <a:lnTo>
                    <a:pt x="2" y="13"/>
                  </a:lnTo>
                  <a:lnTo>
                    <a:pt x="2" y="15"/>
                  </a:lnTo>
                  <a:lnTo>
                    <a:pt x="0" y="16"/>
                  </a:lnTo>
                  <a:lnTo>
                    <a:pt x="0" y="18"/>
                  </a:lnTo>
                  <a:lnTo>
                    <a:pt x="0" y="19"/>
                  </a:lnTo>
                  <a:lnTo>
                    <a:pt x="0" y="21"/>
                  </a:lnTo>
                  <a:lnTo>
                    <a:pt x="0" y="2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85" name="Freeform 59"/>
            <p:cNvSpPr>
              <a:spLocks/>
            </p:cNvSpPr>
            <p:nvPr/>
          </p:nvSpPr>
          <p:spPr bwMode="auto">
            <a:xfrm>
              <a:off x="3608" y="1280"/>
              <a:ext cx="29" cy="27"/>
            </a:xfrm>
            <a:custGeom>
              <a:avLst/>
              <a:gdLst>
                <a:gd name="T0" fmla="*/ 0 w 61"/>
                <a:gd name="T1" fmla="*/ 0 h 60"/>
                <a:gd name="T2" fmla="*/ 0 w 61"/>
                <a:gd name="T3" fmla="*/ 0 h 60"/>
                <a:gd name="T4" fmla="*/ 0 w 61"/>
                <a:gd name="T5" fmla="*/ 0 h 60"/>
                <a:gd name="T6" fmla="*/ 0 w 61"/>
                <a:gd name="T7" fmla="*/ 0 h 60"/>
                <a:gd name="T8" fmla="*/ 0 w 61"/>
                <a:gd name="T9" fmla="*/ 0 h 60"/>
                <a:gd name="T10" fmla="*/ 0 w 61"/>
                <a:gd name="T11" fmla="*/ 0 h 60"/>
                <a:gd name="T12" fmla="*/ 0 w 61"/>
                <a:gd name="T13" fmla="*/ 0 h 60"/>
                <a:gd name="T14" fmla="*/ 0 w 61"/>
                <a:gd name="T15" fmla="*/ 0 h 60"/>
                <a:gd name="T16" fmla="*/ 0 w 61"/>
                <a:gd name="T17" fmla="*/ 0 h 60"/>
                <a:gd name="T18" fmla="*/ 0 w 61"/>
                <a:gd name="T19" fmla="*/ 0 h 60"/>
                <a:gd name="T20" fmla="*/ 0 w 61"/>
                <a:gd name="T21" fmla="*/ 0 h 60"/>
                <a:gd name="T22" fmla="*/ 0 w 61"/>
                <a:gd name="T23" fmla="*/ 0 h 60"/>
                <a:gd name="T24" fmla="*/ 0 w 61"/>
                <a:gd name="T25" fmla="*/ 0 h 60"/>
                <a:gd name="T26" fmla="*/ 0 w 61"/>
                <a:gd name="T27" fmla="*/ 0 h 60"/>
                <a:gd name="T28" fmla="*/ 0 w 61"/>
                <a:gd name="T29" fmla="*/ 0 h 60"/>
                <a:gd name="T30" fmla="*/ 0 w 61"/>
                <a:gd name="T31" fmla="*/ 0 h 60"/>
                <a:gd name="T32" fmla="*/ 0 w 61"/>
                <a:gd name="T33" fmla="*/ 0 h 60"/>
                <a:gd name="T34" fmla="*/ 0 w 61"/>
                <a:gd name="T35" fmla="*/ 0 h 60"/>
                <a:gd name="T36" fmla="*/ 0 w 61"/>
                <a:gd name="T37" fmla="*/ 0 h 60"/>
                <a:gd name="T38" fmla="*/ 0 w 61"/>
                <a:gd name="T39" fmla="*/ 0 h 60"/>
                <a:gd name="T40" fmla="*/ 0 w 61"/>
                <a:gd name="T41" fmla="*/ 0 h 60"/>
                <a:gd name="T42" fmla="*/ 0 w 61"/>
                <a:gd name="T43" fmla="*/ 0 h 60"/>
                <a:gd name="T44" fmla="*/ 0 w 61"/>
                <a:gd name="T45" fmla="*/ 0 h 60"/>
                <a:gd name="T46" fmla="*/ 0 w 61"/>
                <a:gd name="T47" fmla="*/ 0 h 60"/>
                <a:gd name="T48" fmla="*/ 0 w 61"/>
                <a:gd name="T49" fmla="*/ 0 h 60"/>
                <a:gd name="T50" fmla="*/ 0 w 61"/>
                <a:gd name="T51" fmla="*/ 0 h 60"/>
                <a:gd name="T52" fmla="*/ 0 w 61"/>
                <a:gd name="T53" fmla="*/ 0 h 60"/>
                <a:gd name="T54" fmla="*/ 0 w 61"/>
                <a:gd name="T55" fmla="*/ 0 h 60"/>
                <a:gd name="T56" fmla="*/ 0 w 61"/>
                <a:gd name="T57" fmla="*/ 0 h 60"/>
                <a:gd name="T58" fmla="*/ 0 w 61"/>
                <a:gd name="T59" fmla="*/ 0 h 60"/>
                <a:gd name="T60" fmla="*/ 0 w 61"/>
                <a:gd name="T61" fmla="*/ 0 h 60"/>
                <a:gd name="T62" fmla="*/ 0 w 61"/>
                <a:gd name="T63" fmla="*/ 0 h 60"/>
                <a:gd name="T64" fmla="*/ 0 w 61"/>
                <a:gd name="T65" fmla="*/ 0 h 60"/>
                <a:gd name="T66" fmla="*/ 0 w 61"/>
                <a:gd name="T67" fmla="*/ 0 h 60"/>
                <a:gd name="T68" fmla="*/ 0 w 61"/>
                <a:gd name="T69" fmla="*/ 0 h 60"/>
                <a:gd name="T70" fmla="*/ 0 w 61"/>
                <a:gd name="T71" fmla="*/ 0 h 60"/>
                <a:gd name="T72" fmla="*/ 0 w 61"/>
                <a:gd name="T73" fmla="*/ 0 h 60"/>
                <a:gd name="T74" fmla="*/ 0 w 61"/>
                <a:gd name="T75" fmla="*/ 0 h 60"/>
                <a:gd name="T76" fmla="*/ 0 w 61"/>
                <a:gd name="T77" fmla="*/ 0 h 60"/>
                <a:gd name="T78" fmla="*/ 0 w 61"/>
                <a:gd name="T79" fmla="*/ 0 h 60"/>
                <a:gd name="T80" fmla="*/ 0 w 61"/>
                <a:gd name="T81" fmla="*/ 0 h 60"/>
                <a:gd name="T82" fmla="*/ 0 w 61"/>
                <a:gd name="T83" fmla="*/ 0 h 60"/>
                <a:gd name="T84" fmla="*/ 0 w 61"/>
                <a:gd name="T85" fmla="*/ 0 h 60"/>
                <a:gd name="T86" fmla="*/ 0 w 61"/>
                <a:gd name="T87" fmla="*/ 0 h 60"/>
                <a:gd name="T88" fmla="*/ 0 w 61"/>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1"/>
                <a:gd name="T136" fmla="*/ 0 h 60"/>
                <a:gd name="T137" fmla="*/ 61 w 61"/>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1" h="60">
                  <a:moveTo>
                    <a:pt x="31" y="30"/>
                  </a:moveTo>
                  <a:lnTo>
                    <a:pt x="0" y="30"/>
                  </a:lnTo>
                  <a:lnTo>
                    <a:pt x="0" y="31"/>
                  </a:lnTo>
                  <a:lnTo>
                    <a:pt x="0" y="33"/>
                  </a:lnTo>
                  <a:lnTo>
                    <a:pt x="0" y="34"/>
                  </a:lnTo>
                  <a:lnTo>
                    <a:pt x="0" y="36"/>
                  </a:lnTo>
                  <a:lnTo>
                    <a:pt x="2" y="37"/>
                  </a:lnTo>
                  <a:lnTo>
                    <a:pt x="2" y="39"/>
                  </a:lnTo>
                  <a:lnTo>
                    <a:pt x="2" y="40"/>
                  </a:lnTo>
                  <a:lnTo>
                    <a:pt x="3" y="42"/>
                  </a:lnTo>
                  <a:lnTo>
                    <a:pt x="3" y="43"/>
                  </a:lnTo>
                  <a:lnTo>
                    <a:pt x="5" y="43"/>
                  </a:lnTo>
                  <a:lnTo>
                    <a:pt x="5" y="45"/>
                  </a:lnTo>
                  <a:lnTo>
                    <a:pt x="7" y="46"/>
                  </a:lnTo>
                  <a:lnTo>
                    <a:pt x="7" y="48"/>
                  </a:lnTo>
                  <a:lnTo>
                    <a:pt x="8" y="49"/>
                  </a:lnTo>
                  <a:lnTo>
                    <a:pt x="10" y="51"/>
                  </a:lnTo>
                  <a:lnTo>
                    <a:pt x="11" y="52"/>
                  </a:lnTo>
                  <a:lnTo>
                    <a:pt x="13" y="54"/>
                  </a:lnTo>
                  <a:lnTo>
                    <a:pt x="14" y="54"/>
                  </a:lnTo>
                  <a:lnTo>
                    <a:pt x="16" y="55"/>
                  </a:lnTo>
                  <a:lnTo>
                    <a:pt x="17" y="55"/>
                  </a:lnTo>
                  <a:lnTo>
                    <a:pt x="17" y="57"/>
                  </a:lnTo>
                  <a:lnTo>
                    <a:pt x="19" y="57"/>
                  </a:lnTo>
                  <a:lnTo>
                    <a:pt x="20" y="58"/>
                  </a:lnTo>
                  <a:lnTo>
                    <a:pt x="22" y="58"/>
                  </a:lnTo>
                  <a:lnTo>
                    <a:pt x="23" y="58"/>
                  </a:lnTo>
                  <a:lnTo>
                    <a:pt x="25" y="58"/>
                  </a:lnTo>
                  <a:lnTo>
                    <a:pt x="26" y="60"/>
                  </a:lnTo>
                  <a:lnTo>
                    <a:pt x="28" y="60"/>
                  </a:lnTo>
                  <a:lnTo>
                    <a:pt x="29" y="60"/>
                  </a:lnTo>
                  <a:lnTo>
                    <a:pt x="31" y="60"/>
                  </a:lnTo>
                  <a:lnTo>
                    <a:pt x="32" y="60"/>
                  </a:lnTo>
                  <a:lnTo>
                    <a:pt x="34" y="60"/>
                  </a:lnTo>
                  <a:lnTo>
                    <a:pt x="35" y="60"/>
                  </a:lnTo>
                  <a:lnTo>
                    <a:pt x="37" y="58"/>
                  </a:lnTo>
                  <a:lnTo>
                    <a:pt x="38" y="58"/>
                  </a:lnTo>
                  <a:lnTo>
                    <a:pt x="40" y="58"/>
                  </a:lnTo>
                  <a:lnTo>
                    <a:pt x="41" y="58"/>
                  </a:lnTo>
                  <a:lnTo>
                    <a:pt x="43" y="57"/>
                  </a:lnTo>
                  <a:lnTo>
                    <a:pt x="44" y="57"/>
                  </a:lnTo>
                  <a:lnTo>
                    <a:pt x="46" y="55"/>
                  </a:lnTo>
                  <a:lnTo>
                    <a:pt x="47" y="54"/>
                  </a:lnTo>
                  <a:lnTo>
                    <a:pt x="49" y="54"/>
                  </a:lnTo>
                  <a:lnTo>
                    <a:pt x="50" y="52"/>
                  </a:lnTo>
                  <a:lnTo>
                    <a:pt x="52" y="52"/>
                  </a:lnTo>
                  <a:lnTo>
                    <a:pt x="52" y="51"/>
                  </a:lnTo>
                  <a:lnTo>
                    <a:pt x="53" y="49"/>
                  </a:lnTo>
                  <a:lnTo>
                    <a:pt x="55" y="49"/>
                  </a:lnTo>
                  <a:lnTo>
                    <a:pt x="55" y="48"/>
                  </a:lnTo>
                  <a:lnTo>
                    <a:pt x="56" y="46"/>
                  </a:lnTo>
                  <a:lnTo>
                    <a:pt x="56" y="45"/>
                  </a:lnTo>
                  <a:lnTo>
                    <a:pt x="58" y="43"/>
                  </a:lnTo>
                  <a:lnTo>
                    <a:pt x="59" y="42"/>
                  </a:lnTo>
                  <a:lnTo>
                    <a:pt x="59" y="40"/>
                  </a:lnTo>
                  <a:lnTo>
                    <a:pt x="59" y="39"/>
                  </a:lnTo>
                  <a:lnTo>
                    <a:pt x="59" y="37"/>
                  </a:lnTo>
                  <a:lnTo>
                    <a:pt x="61" y="36"/>
                  </a:lnTo>
                  <a:lnTo>
                    <a:pt x="61" y="34"/>
                  </a:lnTo>
                  <a:lnTo>
                    <a:pt x="61" y="33"/>
                  </a:lnTo>
                  <a:lnTo>
                    <a:pt x="61" y="31"/>
                  </a:lnTo>
                  <a:lnTo>
                    <a:pt x="61" y="30"/>
                  </a:lnTo>
                  <a:lnTo>
                    <a:pt x="61" y="28"/>
                  </a:lnTo>
                  <a:lnTo>
                    <a:pt x="61" y="27"/>
                  </a:lnTo>
                  <a:lnTo>
                    <a:pt x="61" y="25"/>
                  </a:lnTo>
                  <a:lnTo>
                    <a:pt x="61" y="24"/>
                  </a:lnTo>
                  <a:lnTo>
                    <a:pt x="59" y="22"/>
                  </a:lnTo>
                  <a:lnTo>
                    <a:pt x="59" y="21"/>
                  </a:lnTo>
                  <a:lnTo>
                    <a:pt x="59" y="19"/>
                  </a:lnTo>
                  <a:lnTo>
                    <a:pt x="59" y="18"/>
                  </a:lnTo>
                  <a:lnTo>
                    <a:pt x="58" y="16"/>
                  </a:lnTo>
                  <a:lnTo>
                    <a:pt x="58" y="15"/>
                  </a:lnTo>
                  <a:lnTo>
                    <a:pt x="56" y="13"/>
                  </a:lnTo>
                  <a:lnTo>
                    <a:pt x="55" y="12"/>
                  </a:lnTo>
                  <a:lnTo>
                    <a:pt x="55" y="10"/>
                  </a:lnTo>
                  <a:lnTo>
                    <a:pt x="53" y="9"/>
                  </a:lnTo>
                  <a:lnTo>
                    <a:pt x="52" y="9"/>
                  </a:lnTo>
                  <a:lnTo>
                    <a:pt x="52" y="7"/>
                  </a:lnTo>
                  <a:lnTo>
                    <a:pt x="50" y="6"/>
                  </a:lnTo>
                  <a:lnTo>
                    <a:pt x="49" y="6"/>
                  </a:lnTo>
                  <a:lnTo>
                    <a:pt x="47" y="4"/>
                  </a:lnTo>
                  <a:lnTo>
                    <a:pt x="46" y="4"/>
                  </a:lnTo>
                  <a:lnTo>
                    <a:pt x="46" y="3"/>
                  </a:lnTo>
                  <a:lnTo>
                    <a:pt x="44" y="3"/>
                  </a:lnTo>
                  <a:lnTo>
                    <a:pt x="43" y="1"/>
                  </a:lnTo>
                  <a:lnTo>
                    <a:pt x="41" y="1"/>
                  </a:lnTo>
                  <a:lnTo>
                    <a:pt x="40" y="1"/>
                  </a:lnTo>
                  <a:lnTo>
                    <a:pt x="38" y="0"/>
                  </a:lnTo>
                  <a:lnTo>
                    <a:pt x="37" y="0"/>
                  </a:lnTo>
                  <a:lnTo>
                    <a:pt x="35" y="0"/>
                  </a:lnTo>
                  <a:lnTo>
                    <a:pt x="34" y="0"/>
                  </a:lnTo>
                  <a:lnTo>
                    <a:pt x="32" y="0"/>
                  </a:lnTo>
                  <a:lnTo>
                    <a:pt x="31" y="0"/>
                  </a:lnTo>
                  <a:lnTo>
                    <a:pt x="29" y="0"/>
                  </a:lnTo>
                  <a:lnTo>
                    <a:pt x="28" y="0"/>
                  </a:lnTo>
                  <a:lnTo>
                    <a:pt x="26" y="0"/>
                  </a:lnTo>
                  <a:lnTo>
                    <a:pt x="25" y="0"/>
                  </a:lnTo>
                  <a:lnTo>
                    <a:pt x="23" y="0"/>
                  </a:lnTo>
                  <a:lnTo>
                    <a:pt x="22" y="1"/>
                  </a:lnTo>
                  <a:lnTo>
                    <a:pt x="20" y="1"/>
                  </a:lnTo>
                  <a:lnTo>
                    <a:pt x="19" y="1"/>
                  </a:lnTo>
                  <a:lnTo>
                    <a:pt x="17" y="3"/>
                  </a:lnTo>
                  <a:lnTo>
                    <a:pt x="16" y="4"/>
                  </a:lnTo>
                  <a:lnTo>
                    <a:pt x="14" y="4"/>
                  </a:lnTo>
                  <a:lnTo>
                    <a:pt x="13" y="6"/>
                  </a:lnTo>
                  <a:lnTo>
                    <a:pt x="11" y="6"/>
                  </a:lnTo>
                  <a:lnTo>
                    <a:pt x="11" y="7"/>
                  </a:lnTo>
                  <a:lnTo>
                    <a:pt x="10" y="9"/>
                  </a:lnTo>
                  <a:lnTo>
                    <a:pt x="8" y="9"/>
                  </a:lnTo>
                  <a:lnTo>
                    <a:pt x="8" y="10"/>
                  </a:lnTo>
                  <a:lnTo>
                    <a:pt x="7" y="12"/>
                  </a:lnTo>
                  <a:lnTo>
                    <a:pt x="7" y="13"/>
                  </a:lnTo>
                  <a:lnTo>
                    <a:pt x="5" y="13"/>
                  </a:lnTo>
                  <a:lnTo>
                    <a:pt x="5" y="15"/>
                  </a:lnTo>
                  <a:lnTo>
                    <a:pt x="3" y="16"/>
                  </a:lnTo>
                  <a:lnTo>
                    <a:pt x="3" y="18"/>
                  </a:lnTo>
                  <a:lnTo>
                    <a:pt x="2" y="19"/>
                  </a:lnTo>
                  <a:lnTo>
                    <a:pt x="2" y="21"/>
                  </a:lnTo>
                  <a:lnTo>
                    <a:pt x="2" y="22"/>
                  </a:lnTo>
                  <a:lnTo>
                    <a:pt x="0" y="24"/>
                  </a:lnTo>
                  <a:lnTo>
                    <a:pt x="0" y="25"/>
                  </a:lnTo>
                  <a:lnTo>
                    <a:pt x="0" y="27"/>
                  </a:lnTo>
                  <a:lnTo>
                    <a:pt x="0" y="28"/>
                  </a:lnTo>
                  <a:lnTo>
                    <a:pt x="0" y="30"/>
                  </a:lnTo>
                  <a:lnTo>
                    <a:pt x="31"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86" name="Freeform 60"/>
            <p:cNvSpPr>
              <a:spLocks/>
            </p:cNvSpPr>
            <p:nvPr/>
          </p:nvSpPr>
          <p:spPr bwMode="auto">
            <a:xfrm>
              <a:off x="3602" y="1288"/>
              <a:ext cx="22" cy="20"/>
            </a:xfrm>
            <a:custGeom>
              <a:avLst/>
              <a:gdLst>
                <a:gd name="T0" fmla="*/ 0 w 44"/>
                <a:gd name="T1" fmla="*/ 0 h 45"/>
                <a:gd name="T2" fmla="*/ 0 w 44"/>
                <a:gd name="T3" fmla="*/ 0 h 45"/>
                <a:gd name="T4" fmla="*/ 1 w 44"/>
                <a:gd name="T5" fmla="*/ 0 h 45"/>
                <a:gd name="T6" fmla="*/ 1 w 44"/>
                <a:gd name="T7" fmla="*/ 0 h 45"/>
                <a:gd name="T8" fmla="*/ 1 w 44"/>
                <a:gd name="T9" fmla="*/ 0 h 45"/>
                <a:gd name="T10" fmla="*/ 1 w 44"/>
                <a:gd name="T11" fmla="*/ 0 h 45"/>
                <a:gd name="T12" fmla="*/ 1 w 44"/>
                <a:gd name="T13" fmla="*/ 0 h 45"/>
                <a:gd name="T14" fmla="*/ 1 w 44"/>
                <a:gd name="T15" fmla="*/ 0 h 45"/>
                <a:gd name="T16" fmla="*/ 1 w 44"/>
                <a:gd name="T17" fmla="*/ 0 h 45"/>
                <a:gd name="T18" fmla="*/ 1 w 44"/>
                <a:gd name="T19" fmla="*/ 0 h 45"/>
                <a:gd name="T20" fmla="*/ 1 w 44"/>
                <a:gd name="T21" fmla="*/ 0 h 45"/>
                <a:gd name="T22" fmla="*/ 1 w 44"/>
                <a:gd name="T23" fmla="*/ 0 h 45"/>
                <a:gd name="T24" fmla="*/ 1 w 44"/>
                <a:gd name="T25" fmla="*/ 0 h 45"/>
                <a:gd name="T26" fmla="*/ 1 w 44"/>
                <a:gd name="T27" fmla="*/ 0 h 45"/>
                <a:gd name="T28" fmla="*/ 1 w 44"/>
                <a:gd name="T29" fmla="*/ 0 h 45"/>
                <a:gd name="T30" fmla="*/ 1 w 44"/>
                <a:gd name="T31" fmla="*/ 0 h 45"/>
                <a:gd name="T32" fmla="*/ 1 w 44"/>
                <a:gd name="T33" fmla="*/ 0 h 45"/>
                <a:gd name="T34" fmla="*/ 1 w 44"/>
                <a:gd name="T35" fmla="*/ 0 h 45"/>
                <a:gd name="T36" fmla="*/ 1 w 44"/>
                <a:gd name="T37" fmla="*/ 0 h 45"/>
                <a:gd name="T38" fmla="*/ 1 w 44"/>
                <a:gd name="T39" fmla="*/ 0 h 45"/>
                <a:gd name="T40" fmla="*/ 1 w 44"/>
                <a:gd name="T41" fmla="*/ 0 h 45"/>
                <a:gd name="T42" fmla="*/ 1 w 44"/>
                <a:gd name="T43" fmla="*/ 0 h 45"/>
                <a:gd name="T44" fmla="*/ 1 w 44"/>
                <a:gd name="T45" fmla="*/ 0 h 45"/>
                <a:gd name="T46" fmla="*/ 1 w 44"/>
                <a:gd name="T47" fmla="*/ 0 h 45"/>
                <a:gd name="T48" fmla="*/ 1 w 44"/>
                <a:gd name="T49" fmla="*/ 0 h 45"/>
                <a:gd name="T50" fmla="*/ 1 w 44"/>
                <a:gd name="T51" fmla="*/ 0 h 45"/>
                <a:gd name="T52" fmla="*/ 1 w 44"/>
                <a:gd name="T53" fmla="*/ 0 h 45"/>
                <a:gd name="T54" fmla="*/ 1 w 44"/>
                <a:gd name="T55" fmla="*/ 0 h 45"/>
                <a:gd name="T56" fmla="*/ 1 w 44"/>
                <a:gd name="T57" fmla="*/ 0 h 45"/>
                <a:gd name="T58" fmla="*/ 1 w 44"/>
                <a:gd name="T59" fmla="*/ 0 h 45"/>
                <a:gd name="T60" fmla="*/ 1 w 44"/>
                <a:gd name="T61" fmla="*/ 0 h 45"/>
                <a:gd name="T62" fmla="*/ 1 w 44"/>
                <a:gd name="T63" fmla="*/ 0 h 45"/>
                <a:gd name="T64" fmla="*/ 1 w 44"/>
                <a:gd name="T65" fmla="*/ 0 h 45"/>
                <a:gd name="T66" fmla="*/ 1 w 44"/>
                <a:gd name="T67" fmla="*/ 0 h 45"/>
                <a:gd name="T68" fmla="*/ 1 w 44"/>
                <a:gd name="T69" fmla="*/ 0 h 45"/>
                <a:gd name="T70" fmla="*/ 1 w 44"/>
                <a:gd name="T71" fmla="*/ 0 h 45"/>
                <a:gd name="T72" fmla="*/ 1 w 44"/>
                <a:gd name="T73" fmla="*/ 0 h 45"/>
                <a:gd name="T74" fmla="*/ 1 w 44"/>
                <a:gd name="T75" fmla="*/ 0 h 45"/>
                <a:gd name="T76" fmla="*/ 1 w 44"/>
                <a:gd name="T77" fmla="*/ 0 h 45"/>
                <a:gd name="T78" fmla="*/ 1 w 44"/>
                <a:gd name="T79" fmla="*/ 0 h 45"/>
                <a:gd name="T80" fmla="*/ 1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2"/>
                  </a:moveTo>
                  <a:lnTo>
                    <a:pt x="0" y="24"/>
                  </a:lnTo>
                  <a:lnTo>
                    <a:pt x="0" y="25"/>
                  </a:lnTo>
                  <a:lnTo>
                    <a:pt x="0" y="27"/>
                  </a:lnTo>
                  <a:lnTo>
                    <a:pt x="0" y="28"/>
                  </a:lnTo>
                  <a:lnTo>
                    <a:pt x="0" y="30"/>
                  </a:lnTo>
                  <a:lnTo>
                    <a:pt x="1" y="30"/>
                  </a:lnTo>
                  <a:lnTo>
                    <a:pt x="1" y="31"/>
                  </a:lnTo>
                  <a:lnTo>
                    <a:pt x="1" y="33"/>
                  </a:lnTo>
                  <a:lnTo>
                    <a:pt x="3" y="34"/>
                  </a:lnTo>
                  <a:lnTo>
                    <a:pt x="3" y="36"/>
                  </a:lnTo>
                  <a:lnTo>
                    <a:pt x="4" y="36"/>
                  </a:lnTo>
                  <a:lnTo>
                    <a:pt x="4" y="37"/>
                  </a:lnTo>
                  <a:lnTo>
                    <a:pt x="6" y="37"/>
                  </a:lnTo>
                  <a:lnTo>
                    <a:pt x="6" y="39"/>
                  </a:lnTo>
                  <a:lnTo>
                    <a:pt x="7" y="39"/>
                  </a:lnTo>
                  <a:lnTo>
                    <a:pt x="7" y="40"/>
                  </a:lnTo>
                  <a:lnTo>
                    <a:pt x="9" y="40"/>
                  </a:lnTo>
                  <a:lnTo>
                    <a:pt x="9" y="42"/>
                  </a:lnTo>
                  <a:lnTo>
                    <a:pt x="10" y="42"/>
                  </a:lnTo>
                  <a:lnTo>
                    <a:pt x="12" y="43"/>
                  </a:lnTo>
                  <a:lnTo>
                    <a:pt x="13" y="43"/>
                  </a:lnTo>
                  <a:lnTo>
                    <a:pt x="15" y="43"/>
                  </a:lnTo>
                  <a:lnTo>
                    <a:pt x="17" y="45"/>
                  </a:lnTo>
                  <a:lnTo>
                    <a:pt x="18" y="45"/>
                  </a:lnTo>
                  <a:lnTo>
                    <a:pt x="20" y="45"/>
                  </a:lnTo>
                  <a:lnTo>
                    <a:pt x="21" y="45"/>
                  </a:lnTo>
                  <a:lnTo>
                    <a:pt x="23" y="45"/>
                  </a:lnTo>
                  <a:lnTo>
                    <a:pt x="24" y="45"/>
                  </a:lnTo>
                  <a:lnTo>
                    <a:pt x="26" y="45"/>
                  </a:lnTo>
                  <a:lnTo>
                    <a:pt x="27" y="45"/>
                  </a:lnTo>
                  <a:lnTo>
                    <a:pt x="29" y="43"/>
                  </a:lnTo>
                  <a:lnTo>
                    <a:pt x="30" y="43"/>
                  </a:lnTo>
                  <a:lnTo>
                    <a:pt x="32" y="43"/>
                  </a:lnTo>
                  <a:lnTo>
                    <a:pt x="33" y="42"/>
                  </a:lnTo>
                  <a:lnTo>
                    <a:pt x="35" y="42"/>
                  </a:lnTo>
                  <a:lnTo>
                    <a:pt x="35" y="40"/>
                  </a:lnTo>
                  <a:lnTo>
                    <a:pt x="36" y="40"/>
                  </a:lnTo>
                  <a:lnTo>
                    <a:pt x="36" y="39"/>
                  </a:lnTo>
                  <a:lnTo>
                    <a:pt x="38" y="39"/>
                  </a:lnTo>
                  <a:lnTo>
                    <a:pt x="38" y="37"/>
                  </a:lnTo>
                  <a:lnTo>
                    <a:pt x="39" y="37"/>
                  </a:lnTo>
                  <a:lnTo>
                    <a:pt x="39" y="36"/>
                  </a:lnTo>
                  <a:lnTo>
                    <a:pt x="41" y="36"/>
                  </a:lnTo>
                  <a:lnTo>
                    <a:pt x="41" y="34"/>
                  </a:lnTo>
                  <a:lnTo>
                    <a:pt x="42" y="33"/>
                  </a:lnTo>
                  <a:lnTo>
                    <a:pt x="42" y="31"/>
                  </a:lnTo>
                  <a:lnTo>
                    <a:pt x="42" y="30"/>
                  </a:lnTo>
                  <a:lnTo>
                    <a:pt x="44" y="30"/>
                  </a:lnTo>
                  <a:lnTo>
                    <a:pt x="44" y="28"/>
                  </a:lnTo>
                  <a:lnTo>
                    <a:pt x="44" y="27"/>
                  </a:lnTo>
                  <a:lnTo>
                    <a:pt x="44" y="25"/>
                  </a:lnTo>
                  <a:lnTo>
                    <a:pt x="44" y="24"/>
                  </a:lnTo>
                  <a:lnTo>
                    <a:pt x="44" y="22"/>
                  </a:lnTo>
                  <a:lnTo>
                    <a:pt x="44" y="21"/>
                  </a:lnTo>
                  <a:lnTo>
                    <a:pt x="44" y="19"/>
                  </a:lnTo>
                  <a:lnTo>
                    <a:pt x="44" y="18"/>
                  </a:lnTo>
                  <a:lnTo>
                    <a:pt x="44" y="16"/>
                  </a:lnTo>
                  <a:lnTo>
                    <a:pt x="42" y="15"/>
                  </a:lnTo>
                  <a:lnTo>
                    <a:pt x="42" y="13"/>
                  </a:lnTo>
                  <a:lnTo>
                    <a:pt x="42" y="12"/>
                  </a:lnTo>
                  <a:lnTo>
                    <a:pt x="41" y="12"/>
                  </a:lnTo>
                  <a:lnTo>
                    <a:pt x="41" y="10"/>
                  </a:lnTo>
                  <a:lnTo>
                    <a:pt x="39" y="9"/>
                  </a:lnTo>
                  <a:lnTo>
                    <a:pt x="38" y="7"/>
                  </a:lnTo>
                  <a:lnTo>
                    <a:pt x="36" y="6"/>
                  </a:lnTo>
                  <a:lnTo>
                    <a:pt x="35" y="4"/>
                  </a:lnTo>
                  <a:lnTo>
                    <a:pt x="33" y="4"/>
                  </a:lnTo>
                  <a:lnTo>
                    <a:pt x="33" y="3"/>
                  </a:lnTo>
                  <a:lnTo>
                    <a:pt x="32" y="3"/>
                  </a:lnTo>
                  <a:lnTo>
                    <a:pt x="30" y="3"/>
                  </a:lnTo>
                  <a:lnTo>
                    <a:pt x="30" y="1"/>
                  </a:lnTo>
                  <a:lnTo>
                    <a:pt x="29" y="1"/>
                  </a:lnTo>
                  <a:lnTo>
                    <a:pt x="27" y="1"/>
                  </a:lnTo>
                  <a:lnTo>
                    <a:pt x="26" y="1"/>
                  </a:lnTo>
                  <a:lnTo>
                    <a:pt x="24" y="1"/>
                  </a:lnTo>
                  <a:lnTo>
                    <a:pt x="23" y="0"/>
                  </a:lnTo>
                  <a:lnTo>
                    <a:pt x="21" y="0"/>
                  </a:lnTo>
                  <a:lnTo>
                    <a:pt x="20" y="1"/>
                  </a:lnTo>
                  <a:lnTo>
                    <a:pt x="18" y="1"/>
                  </a:lnTo>
                  <a:lnTo>
                    <a:pt x="17" y="1"/>
                  </a:lnTo>
                  <a:lnTo>
                    <a:pt x="15" y="1"/>
                  </a:lnTo>
                  <a:lnTo>
                    <a:pt x="13" y="1"/>
                  </a:lnTo>
                  <a:lnTo>
                    <a:pt x="13" y="3"/>
                  </a:lnTo>
                  <a:lnTo>
                    <a:pt x="12" y="3"/>
                  </a:lnTo>
                  <a:lnTo>
                    <a:pt x="10" y="3"/>
                  </a:lnTo>
                  <a:lnTo>
                    <a:pt x="10" y="4"/>
                  </a:lnTo>
                  <a:lnTo>
                    <a:pt x="9" y="4"/>
                  </a:lnTo>
                  <a:lnTo>
                    <a:pt x="7" y="6"/>
                  </a:lnTo>
                  <a:lnTo>
                    <a:pt x="6" y="7"/>
                  </a:lnTo>
                  <a:lnTo>
                    <a:pt x="4" y="9"/>
                  </a:lnTo>
                  <a:lnTo>
                    <a:pt x="3" y="10"/>
                  </a:lnTo>
                  <a:lnTo>
                    <a:pt x="3" y="12"/>
                  </a:lnTo>
                  <a:lnTo>
                    <a:pt x="1" y="12"/>
                  </a:lnTo>
                  <a:lnTo>
                    <a:pt x="1" y="13"/>
                  </a:lnTo>
                  <a:lnTo>
                    <a:pt x="1" y="15"/>
                  </a:lnTo>
                  <a:lnTo>
                    <a:pt x="0" y="16"/>
                  </a:lnTo>
                  <a:lnTo>
                    <a:pt x="0" y="18"/>
                  </a:lnTo>
                  <a:lnTo>
                    <a:pt x="0" y="19"/>
                  </a:lnTo>
                  <a:lnTo>
                    <a:pt x="0" y="21"/>
                  </a:lnTo>
                  <a:lnTo>
                    <a:pt x="0" y="2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287" name="Freeform 61"/>
            <p:cNvSpPr>
              <a:spLocks/>
            </p:cNvSpPr>
            <p:nvPr/>
          </p:nvSpPr>
          <p:spPr bwMode="auto">
            <a:xfrm>
              <a:off x="3122" y="2708"/>
              <a:ext cx="44" cy="81"/>
            </a:xfrm>
            <a:custGeom>
              <a:avLst/>
              <a:gdLst>
                <a:gd name="T0" fmla="*/ 0 w 90"/>
                <a:gd name="T1" fmla="*/ 0 h 181"/>
                <a:gd name="T2" fmla="*/ 0 w 90"/>
                <a:gd name="T3" fmla="*/ 0 h 181"/>
                <a:gd name="T4" fmla="*/ 0 w 90"/>
                <a:gd name="T5" fmla="*/ 0 h 181"/>
                <a:gd name="T6" fmla="*/ 0 w 90"/>
                <a:gd name="T7" fmla="*/ 0 h 181"/>
                <a:gd name="T8" fmla="*/ 0 w 90"/>
                <a:gd name="T9" fmla="*/ 0 h 181"/>
                <a:gd name="T10" fmla="*/ 0 60000 65536"/>
                <a:gd name="T11" fmla="*/ 0 60000 65536"/>
                <a:gd name="T12" fmla="*/ 0 60000 65536"/>
                <a:gd name="T13" fmla="*/ 0 60000 65536"/>
                <a:gd name="T14" fmla="*/ 0 60000 65536"/>
                <a:gd name="T15" fmla="*/ 0 w 90"/>
                <a:gd name="T16" fmla="*/ 0 h 181"/>
                <a:gd name="T17" fmla="*/ 90 w 90"/>
                <a:gd name="T18" fmla="*/ 181 h 181"/>
              </a:gdLst>
              <a:ahLst/>
              <a:cxnLst>
                <a:cxn ang="T10">
                  <a:pos x="T0" y="T1"/>
                </a:cxn>
                <a:cxn ang="T11">
                  <a:pos x="T2" y="T3"/>
                </a:cxn>
                <a:cxn ang="T12">
                  <a:pos x="T4" y="T5"/>
                </a:cxn>
                <a:cxn ang="T13">
                  <a:pos x="T6" y="T7"/>
                </a:cxn>
                <a:cxn ang="T14">
                  <a:pos x="T8" y="T9"/>
                </a:cxn>
              </a:cxnLst>
              <a:rect l="T15" t="T16" r="T17" b="T18"/>
              <a:pathLst>
                <a:path w="90" h="181">
                  <a:moveTo>
                    <a:pt x="0" y="0"/>
                  </a:moveTo>
                  <a:lnTo>
                    <a:pt x="60" y="181"/>
                  </a:lnTo>
                  <a:lnTo>
                    <a:pt x="90" y="0"/>
                  </a:lnTo>
                  <a:lnTo>
                    <a:pt x="6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288" name="Line 62"/>
            <p:cNvSpPr>
              <a:spLocks noChangeShapeType="1"/>
            </p:cNvSpPr>
            <p:nvPr/>
          </p:nvSpPr>
          <p:spPr bwMode="auto">
            <a:xfrm flipV="1">
              <a:off x="3151" y="2264"/>
              <a:ext cx="1"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9" name="Rectangle 63"/>
            <p:cNvSpPr>
              <a:spLocks noChangeArrowheads="1"/>
            </p:cNvSpPr>
            <p:nvPr/>
          </p:nvSpPr>
          <p:spPr bwMode="auto">
            <a:xfrm>
              <a:off x="5265" y="4067"/>
              <a:ext cx="12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m </a:t>
              </a:r>
              <a:endParaRPr lang="en-US" sz="2400">
                <a:latin typeface="Times New Roman" pitchFamily="18" charset="0"/>
              </a:endParaRPr>
            </a:p>
          </p:txBody>
        </p:sp>
        <p:sp>
          <p:nvSpPr>
            <p:cNvPr id="52290" name="Rectangle 64"/>
            <p:cNvSpPr>
              <a:spLocks noChangeArrowheads="1"/>
            </p:cNvSpPr>
            <p:nvPr/>
          </p:nvSpPr>
          <p:spPr bwMode="auto">
            <a:xfrm>
              <a:off x="3020" y="912"/>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52291" name="Rectangle 65"/>
            <p:cNvSpPr>
              <a:spLocks noChangeArrowheads="1"/>
            </p:cNvSpPr>
            <p:nvPr/>
          </p:nvSpPr>
          <p:spPr bwMode="auto">
            <a:xfrm>
              <a:off x="3085" y="974"/>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52292" name="Rectangle 66"/>
            <p:cNvSpPr>
              <a:spLocks noChangeArrowheads="1"/>
            </p:cNvSpPr>
            <p:nvPr/>
          </p:nvSpPr>
          <p:spPr bwMode="auto">
            <a:xfrm>
              <a:off x="3189" y="912"/>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52293" name="Rectangle 67"/>
            <p:cNvSpPr>
              <a:spLocks noChangeArrowheads="1"/>
            </p:cNvSpPr>
            <p:nvPr/>
          </p:nvSpPr>
          <p:spPr bwMode="auto">
            <a:xfrm>
              <a:off x="3252" y="974"/>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2 </a:t>
              </a:r>
              <a:endParaRPr lang="en-US" sz="2400">
                <a:latin typeface="Times New Roman" pitchFamily="18" charset="0"/>
              </a:endParaRPr>
            </a:p>
          </p:txBody>
        </p:sp>
        <p:sp>
          <p:nvSpPr>
            <p:cNvPr id="52294" name="Rectangle 68"/>
            <p:cNvSpPr>
              <a:spLocks noChangeArrowheads="1"/>
            </p:cNvSpPr>
            <p:nvPr/>
          </p:nvSpPr>
          <p:spPr bwMode="auto">
            <a:xfrm>
              <a:off x="3698" y="912"/>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52295" name="Rectangle 69"/>
            <p:cNvSpPr>
              <a:spLocks noChangeArrowheads="1"/>
            </p:cNvSpPr>
            <p:nvPr/>
          </p:nvSpPr>
          <p:spPr bwMode="auto">
            <a:xfrm>
              <a:off x="3762" y="974"/>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n </a:t>
              </a:r>
              <a:endParaRPr lang="en-US" sz="2400">
                <a:latin typeface="Times New Roman" pitchFamily="18" charset="0"/>
              </a:endParaRPr>
            </a:p>
          </p:txBody>
        </p:sp>
        <p:sp>
          <p:nvSpPr>
            <p:cNvPr id="52296" name="Rectangle 70"/>
            <p:cNvSpPr>
              <a:spLocks noChangeArrowheads="1"/>
            </p:cNvSpPr>
            <p:nvPr/>
          </p:nvSpPr>
          <p:spPr bwMode="auto">
            <a:xfrm>
              <a:off x="2784" y="2319"/>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52297" name="Rectangle 71"/>
            <p:cNvSpPr>
              <a:spLocks noChangeArrowheads="1"/>
            </p:cNvSpPr>
            <p:nvPr/>
          </p:nvSpPr>
          <p:spPr bwMode="auto">
            <a:xfrm>
              <a:off x="2849" y="2381"/>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52298" name="Rectangle 72"/>
            <p:cNvSpPr>
              <a:spLocks noChangeArrowheads="1"/>
            </p:cNvSpPr>
            <p:nvPr/>
          </p:nvSpPr>
          <p:spPr bwMode="auto">
            <a:xfrm>
              <a:off x="2994" y="2319"/>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52299" name="Line 73"/>
            <p:cNvSpPr>
              <a:spLocks noChangeShapeType="1"/>
            </p:cNvSpPr>
            <p:nvPr/>
          </p:nvSpPr>
          <p:spPr bwMode="auto">
            <a:xfrm flipH="1">
              <a:off x="3011" y="2345"/>
              <a:ext cx="2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0" name="Rectangle 74"/>
            <p:cNvSpPr>
              <a:spLocks noChangeArrowheads="1"/>
            </p:cNvSpPr>
            <p:nvPr/>
          </p:nvSpPr>
          <p:spPr bwMode="auto">
            <a:xfrm>
              <a:off x="3058" y="2382"/>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52301" name="Rectangle 75"/>
            <p:cNvSpPr>
              <a:spLocks noChangeArrowheads="1"/>
            </p:cNvSpPr>
            <p:nvPr/>
          </p:nvSpPr>
          <p:spPr bwMode="auto">
            <a:xfrm>
              <a:off x="3567" y="2319"/>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52302" name="Rectangle 76"/>
            <p:cNvSpPr>
              <a:spLocks noChangeArrowheads="1"/>
            </p:cNvSpPr>
            <p:nvPr/>
          </p:nvSpPr>
          <p:spPr bwMode="auto">
            <a:xfrm>
              <a:off x="3631" y="2381"/>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n </a:t>
              </a:r>
              <a:endParaRPr lang="en-US" sz="2400">
                <a:latin typeface="Times New Roman" pitchFamily="18" charset="0"/>
              </a:endParaRPr>
            </a:p>
          </p:txBody>
        </p:sp>
        <p:sp>
          <p:nvSpPr>
            <p:cNvPr id="52303" name="Rectangle 77"/>
            <p:cNvSpPr>
              <a:spLocks noChangeArrowheads="1"/>
            </p:cNvSpPr>
            <p:nvPr/>
          </p:nvSpPr>
          <p:spPr bwMode="auto">
            <a:xfrm>
              <a:off x="3775" y="2319"/>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52304" name="Line 78"/>
            <p:cNvSpPr>
              <a:spLocks noChangeShapeType="1"/>
            </p:cNvSpPr>
            <p:nvPr/>
          </p:nvSpPr>
          <p:spPr bwMode="auto">
            <a:xfrm flipH="1">
              <a:off x="3790" y="2345"/>
              <a:ext cx="2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5" name="Freeform 79"/>
            <p:cNvSpPr>
              <a:spLocks/>
            </p:cNvSpPr>
            <p:nvPr/>
          </p:nvSpPr>
          <p:spPr bwMode="auto">
            <a:xfrm>
              <a:off x="3902" y="2708"/>
              <a:ext cx="44" cy="81"/>
            </a:xfrm>
            <a:custGeom>
              <a:avLst/>
              <a:gdLst>
                <a:gd name="T0" fmla="*/ 0 w 91"/>
                <a:gd name="T1" fmla="*/ 0 h 181"/>
                <a:gd name="T2" fmla="*/ 0 w 91"/>
                <a:gd name="T3" fmla="*/ 0 h 181"/>
                <a:gd name="T4" fmla="*/ 0 w 91"/>
                <a:gd name="T5" fmla="*/ 0 h 181"/>
                <a:gd name="T6" fmla="*/ 0 w 91"/>
                <a:gd name="T7" fmla="*/ 0 h 181"/>
                <a:gd name="T8" fmla="*/ 0 w 91"/>
                <a:gd name="T9" fmla="*/ 0 h 181"/>
                <a:gd name="T10" fmla="*/ 0 60000 65536"/>
                <a:gd name="T11" fmla="*/ 0 60000 65536"/>
                <a:gd name="T12" fmla="*/ 0 60000 65536"/>
                <a:gd name="T13" fmla="*/ 0 60000 65536"/>
                <a:gd name="T14" fmla="*/ 0 60000 65536"/>
                <a:gd name="T15" fmla="*/ 0 w 91"/>
                <a:gd name="T16" fmla="*/ 0 h 181"/>
                <a:gd name="T17" fmla="*/ 91 w 91"/>
                <a:gd name="T18" fmla="*/ 181 h 181"/>
              </a:gdLst>
              <a:ahLst/>
              <a:cxnLst>
                <a:cxn ang="T10">
                  <a:pos x="T0" y="T1"/>
                </a:cxn>
                <a:cxn ang="T11">
                  <a:pos x="T2" y="T3"/>
                </a:cxn>
                <a:cxn ang="T12">
                  <a:pos x="T4" y="T5"/>
                </a:cxn>
                <a:cxn ang="T13">
                  <a:pos x="T6" y="T7"/>
                </a:cxn>
                <a:cxn ang="T14">
                  <a:pos x="T8" y="T9"/>
                </a:cxn>
              </a:cxnLst>
              <a:rect l="T15" t="T16" r="T17" b="T18"/>
              <a:pathLst>
                <a:path w="91" h="181">
                  <a:moveTo>
                    <a:pt x="0" y="0"/>
                  </a:moveTo>
                  <a:lnTo>
                    <a:pt x="60" y="181"/>
                  </a:lnTo>
                  <a:lnTo>
                    <a:pt x="91" y="0"/>
                  </a:lnTo>
                  <a:lnTo>
                    <a:pt x="60" y="0"/>
                  </a:lnTo>
                  <a:lnTo>
                    <a:pt x="0" y="0"/>
                  </a:lnTo>
                  <a:close/>
                </a:path>
              </a:pathLst>
            </a:custGeom>
            <a:solidFill>
              <a:srgbClr val="000000"/>
            </a:solidFill>
            <a:ln w="22225">
              <a:solidFill>
                <a:srgbClr val="000000"/>
              </a:solidFill>
              <a:round/>
              <a:headEnd/>
              <a:tailEnd/>
            </a:ln>
          </p:spPr>
          <p:txBody>
            <a:bodyPr/>
            <a:lstStyle/>
            <a:p>
              <a:endParaRPr lang="en-US"/>
            </a:p>
          </p:txBody>
        </p:sp>
        <p:sp>
          <p:nvSpPr>
            <p:cNvPr id="52306" name="Line 80"/>
            <p:cNvSpPr>
              <a:spLocks noChangeShapeType="1"/>
            </p:cNvSpPr>
            <p:nvPr/>
          </p:nvSpPr>
          <p:spPr bwMode="auto">
            <a:xfrm flipV="1">
              <a:off x="3931" y="2264"/>
              <a:ext cx="1"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307" name="Rectangle 81"/>
            <p:cNvSpPr>
              <a:spLocks noChangeArrowheads="1"/>
            </p:cNvSpPr>
            <p:nvPr/>
          </p:nvSpPr>
          <p:spPr bwMode="auto">
            <a:xfrm>
              <a:off x="2828" y="2802"/>
              <a:ext cx="1206" cy="782"/>
            </a:xfrm>
            <a:prstGeom prst="rect">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8" name="Rectangle 82"/>
            <p:cNvSpPr>
              <a:spLocks noChangeArrowheads="1"/>
            </p:cNvSpPr>
            <p:nvPr/>
          </p:nvSpPr>
          <p:spPr bwMode="auto">
            <a:xfrm>
              <a:off x="2828" y="1482"/>
              <a:ext cx="1206" cy="782"/>
            </a:xfrm>
            <a:prstGeom prst="rect">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09" name="Rectangle 83"/>
            <p:cNvSpPr>
              <a:spLocks noChangeArrowheads="1"/>
            </p:cNvSpPr>
            <p:nvPr/>
          </p:nvSpPr>
          <p:spPr bwMode="auto">
            <a:xfrm>
              <a:off x="4666" y="2802"/>
              <a:ext cx="838" cy="782"/>
            </a:xfrm>
            <a:prstGeom prst="rect">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310" name="Rectangle 84"/>
            <p:cNvSpPr>
              <a:spLocks noChangeArrowheads="1"/>
            </p:cNvSpPr>
            <p:nvPr/>
          </p:nvSpPr>
          <p:spPr bwMode="auto">
            <a:xfrm>
              <a:off x="3840" y="2382"/>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n </a:t>
              </a:r>
              <a:endParaRPr lang="en-US" sz="2400">
                <a:latin typeface="Times New Roman" pitchFamily="18" charset="0"/>
              </a:endParaRPr>
            </a:p>
          </p:txBody>
        </p:sp>
      </p:grpSp>
      <p:sp>
        <p:nvSpPr>
          <p:cNvPr id="52231" name="Line 85"/>
          <p:cNvSpPr>
            <a:spLocks noChangeShapeType="1"/>
          </p:cNvSpPr>
          <p:nvPr/>
        </p:nvSpPr>
        <p:spPr bwMode="auto">
          <a:xfrm>
            <a:off x="8077200" y="3276600"/>
            <a:ext cx="0" cy="14478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52232" name="Text Box 86"/>
          <p:cNvSpPr txBox="1">
            <a:spLocks noChangeArrowheads="1"/>
          </p:cNvSpPr>
          <p:nvPr/>
        </p:nvSpPr>
        <p:spPr bwMode="auto">
          <a:xfrm>
            <a:off x="7086600" y="29718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fixed connections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152400" y="152400"/>
            <a:ext cx="8991600" cy="6705600"/>
          </a:xfrm>
        </p:spPr>
        <p:txBody>
          <a:bodyPr/>
          <a:lstStyle/>
          <a:p>
            <a:r>
              <a:rPr lang="en-US" smtClean="0"/>
              <a:t>Example Schematic of a PAL</a:t>
            </a:r>
          </a:p>
          <a:p>
            <a:pPr lvl="1"/>
            <a:endParaRPr lang="en-US" sz="2400" smtClean="0"/>
          </a:p>
        </p:txBody>
      </p:sp>
      <p:sp>
        <p:nvSpPr>
          <p:cNvPr id="53251"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52"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53"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3734" name="Group 193"/>
          <p:cNvGrpSpPr>
            <a:grpSpLocks/>
          </p:cNvGrpSpPr>
          <p:nvPr/>
        </p:nvGrpSpPr>
        <p:grpSpPr bwMode="auto">
          <a:xfrm>
            <a:off x="2814638" y="1419225"/>
            <a:ext cx="6253162" cy="5286375"/>
            <a:chOff x="1152" y="894"/>
            <a:chExt cx="3939" cy="3330"/>
          </a:xfrm>
          <a:effectLst>
            <a:outerShdw blurRad="50800" dist="50800" dir="5400000" algn="ctr" rotWithShape="0">
              <a:schemeClr val="bg1"/>
            </a:outerShdw>
          </a:effectLst>
        </p:grpSpPr>
        <p:sp>
          <p:nvSpPr>
            <p:cNvPr id="73737" name="Rectangle 87"/>
            <p:cNvSpPr>
              <a:spLocks noChangeArrowheads="1"/>
            </p:cNvSpPr>
            <p:nvPr/>
          </p:nvSpPr>
          <p:spPr bwMode="auto">
            <a:xfrm>
              <a:off x="1152" y="1760"/>
              <a:ext cx="2466" cy="2236"/>
            </a:xfrm>
            <a:prstGeom prst="rect">
              <a:avLst/>
            </a:prstGeom>
            <a:solidFill>
              <a:srgbClr val="FFFF99"/>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defRPr/>
              </a:pPr>
              <a:endParaRPr lang="en-US"/>
            </a:p>
          </p:txBody>
        </p:sp>
        <p:sp>
          <p:nvSpPr>
            <p:cNvPr id="73738" name="Freeform 88"/>
            <p:cNvSpPr>
              <a:spLocks/>
            </p:cNvSpPr>
            <p:nvPr/>
          </p:nvSpPr>
          <p:spPr bwMode="auto">
            <a:xfrm>
              <a:off x="3191" y="2378"/>
              <a:ext cx="321" cy="315"/>
            </a:xfrm>
            <a:custGeom>
              <a:avLst/>
              <a:gdLst>
                <a:gd name="T0" fmla="*/ 9 w 658"/>
                <a:gd name="T1" fmla="*/ 0 h 659"/>
                <a:gd name="T2" fmla="*/ 7 w 658"/>
                <a:gd name="T3" fmla="*/ 0 h 659"/>
                <a:gd name="T4" fmla="*/ 6 w 658"/>
                <a:gd name="T5" fmla="*/ 0 h 659"/>
                <a:gd name="T6" fmla="*/ 5 w 658"/>
                <a:gd name="T7" fmla="*/ 1 h 659"/>
                <a:gd name="T8" fmla="*/ 4 w 658"/>
                <a:gd name="T9" fmla="*/ 1 h 659"/>
                <a:gd name="T10" fmla="*/ 2 w 658"/>
                <a:gd name="T11" fmla="*/ 2 h 659"/>
                <a:gd name="T12" fmla="*/ 2 w 658"/>
                <a:gd name="T13" fmla="*/ 3 h 659"/>
                <a:gd name="T14" fmla="*/ 1 w 658"/>
                <a:gd name="T15" fmla="*/ 4 h 659"/>
                <a:gd name="T16" fmla="*/ 0 w 658"/>
                <a:gd name="T17" fmla="*/ 5 h 659"/>
                <a:gd name="T18" fmla="*/ 0 w 658"/>
                <a:gd name="T19" fmla="*/ 7 h 659"/>
                <a:gd name="T20" fmla="*/ 0 w 658"/>
                <a:gd name="T21" fmla="*/ 8 h 659"/>
                <a:gd name="T22" fmla="*/ 0 w 658"/>
                <a:gd name="T23" fmla="*/ 9 h 659"/>
                <a:gd name="T24" fmla="*/ 0 w 658"/>
                <a:gd name="T25" fmla="*/ 10 h 659"/>
                <a:gd name="T26" fmla="*/ 0 w 658"/>
                <a:gd name="T27" fmla="*/ 11 h 659"/>
                <a:gd name="T28" fmla="*/ 1 w 658"/>
                <a:gd name="T29" fmla="*/ 12 h 659"/>
                <a:gd name="T30" fmla="*/ 2 w 658"/>
                <a:gd name="T31" fmla="*/ 13 h 659"/>
                <a:gd name="T32" fmla="*/ 2 w 658"/>
                <a:gd name="T33" fmla="*/ 14 h 659"/>
                <a:gd name="T34" fmla="*/ 4 w 658"/>
                <a:gd name="T35" fmla="*/ 15 h 659"/>
                <a:gd name="T36" fmla="*/ 5 w 658"/>
                <a:gd name="T37" fmla="*/ 15 h 659"/>
                <a:gd name="T38" fmla="*/ 6 w 658"/>
                <a:gd name="T39" fmla="*/ 16 h 659"/>
                <a:gd name="T40" fmla="*/ 7 w 658"/>
                <a:gd name="T41" fmla="*/ 16 h 659"/>
                <a:gd name="T42" fmla="*/ 9 w 658"/>
                <a:gd name="T43" fmla="*/ 16 h 659"/>
                <a:gd name="T44" fmla="*/ 10 w 658"/>
                <a:gd name="T45" fmla="*/ 16 h 659"/>
                <a:gd name="T46" fmla="*/ 11 w 658"/>
                <a:gd name="T47" fmla="*/ 16 h 659"/>
                <a:gd name="T48" fmla="*/ 12 w 658"/>
                <a:gd name="T49" fmla="*/ 16 h 659"/>
                <a:gd name="T50" fmla="*/ 14 w 658"/>
                <a:gd name="T51" fmla="*/ 15 h 659"/>
                <a:gd name="T52" fmla="*/ 15 w 658"/>
                <a:gd name="T53" fmla="*/ 15 h 659"/>
                <a:gd name="T54" fmla="*/ 16 w 658"/>
                <a:gd name="T55" fmla="*/ 14 h 659"/>
                <a:gd name="T56" fmla="*/ 17 w 658"/>
                <a:gd name="T57" fmla="*/ 13 h 659"/>
                <a:gd name="T58" fmla="*/ 17 w 658"/>
                <a:gd name="T59" fmla="*/ 12 h 659"/>
                <a:gd name="T60" fmla="*/ 18 w 658"/>
                <a:gd name="T61" fmla="*/ 11 h 659"/>
                <a:gd name="T62" fmla="*/ 18 w 658"/>
                <a:gd name="T63" fmla="*/ 10 h 659"/>
                <a:gd name="T64" fmla="*/ 19 w 658"/>
                <a:gd name="T65" fmla="*/ 9 h 659"/>
                <a:gd name="T66" fmla="*/ 19 w 658"/>
                <a:gd name="T67" fmla="*/ 8 h 659"/>
                <a:gd name="T68" fmla="*/ 18 w 658"/>
                <a:gd name="T69" fmla="*/ 7 h 659"/>
                <a:gd name="T70" fmla="*/ 18 w 658"/>
                <a:gd name="T71" fmla="*/ 5 h 659"/>
                <a:gd name="T72" fmla="*/ 17 w 658"/>
                <a:gd name="T73" fmla="*/ 4 h 659"/>
                <a:gd name="T74" fmla="*/ 17 w 658"/>
                <a:gd name="T75" fmla="*/ 3 h 659"/>
                <a:gd name="T76" fmla="*/ 16 w 658"/>
                <a:gd name="T77" fmla="*/ 2 h 659"/>
                <a:gd name="T78" fmla="*/ 15 w 658"/>
                <a:gd name="T79" fmla="*/ 1 h 659"/>
                <a:gd name="T80" fmla="*/ 14 w 658"/>
                <a:gd name="T81" fmla="*/ 1 h 659"/>
                <a:gd name="T82" fmla="*/ 12 w 658"/>
                <a:gd name="T83" fmla="*/ 0 h 659"/>
                <a:gd name="T84" fmla="*/ 11 w 658"/>
                <a:gd name="T85" fmla="*/ 0 h 659"/>
                <a:gd name="T86" fmla="*/ 10 w 658"/>
                <a:gd name="T87" fmla="*/ 0 h 659"/>
                <a:gd name="T88" fmla="*/ 9 w 658"/>
                <a:gd name="T89" fmla="*/ 8 h 6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58"/>
                <a:gd name="T136" fmla="*/ 0 h 659"/>
                <a:gd name="T137" fmla="*/ 658 w 658"/>
                <a:gd name="T138" fmla="*/ 659 h 6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58" h="659">
                  <a:moveTo>
                    <a:pt x="329" y="330"/>
                  </a:moveTo>
                  <a:lnTo>
                    <a:pt x="329" y="0"/>
                  </a:lnTo>
                  <a:lnTo>
                    <a:pt x="312" y="0"/>
                  </a:lnTo>
                  <a:lnTo>
                    <a:pt x="296" y="2"/>
                  </a:lnTo>
                  <a:lnTo>
                    <a:pt x="279" y="4"/>
                  </a:lnTo>
                  <a:lnTo>
                    <a:pt x="263" y="7"/>
                  </a:lnTo>
                  <a:lnTo>
                    <a:pt x="248" y="10"/>
                  </a:lnTo>
                  <a:lnTo>
                    <a:pt x="231" y="15"/>
                  </a:lnTo>
                  <a:lnTo>
                    <a:pt x="216" y="20"/>
                  </a:lnTo>
                  <a:lnTo>
                    <a:pt x="201" y="26"/>
                  </a:lnTo>
                  <a:lnTo>
                    <a:pt x="186" y="33"/>
                  </a:lnTo>
                  <a:lnTo>
                    <a:pt x="172" y="40"/>
                  </a:lnTo>
                  <a:lnTo>
                    <a:pt x="159" y="48"/>
                  </a:lnTo>
                  <a:lnTo>
                    <a:pt x="145" y="57"/>
                  </a:lnTo>
                  <a:lnTo>
                    <a:pt x="133" y="66"/>
                  </a:lnTo>
                  <a:lnTo>
                    <a:pt x="120" y="76"/>
                  </a:lnTo>
                  <a:lnTo>
                    <a:pt x="108" y="85"/>
                  </a:lnTo>
                  <a:lnTo>
                    <a:pt x="97" y="96"/>
                  </a:lnTo>
                  <a:lnTo>
                    <a:pt x="86" y="107"/>
                  </a:lnTo>
                  <a:lnTo>
                    <a:pt x="75" y="120"/>
                  </a:lnTo>
                  <a:lnTo>
                    <a:pt x="65" y="132"/>
                  </a:lnTo>
                  <a:lnTo>
                    <a:pt x="56" y="146"/>
                  </a:lnTo>
                  <a:lnTo>
                    <a:pt x="48" y="158"/>
                  </a:lnTo>
                  <a:lnTo>
                    <a:pt x="39" y="172"/>
                  </a:lnTo>
                  <a:lnTo>
                    <a:pt x="33" y="187"/>
                  </a:lnTo>
                  <a:lnTo>
                    <a:pt x="26" y="201"/>
                  </a:lnTo>
                  <a:lnTo>
                    <a:pt x="20" y="216"/>
                  </a:lnTo>
                  <a:lnTo>
                    <a:pt x="15" y="231"/>
                  </a:lnTo>
                  <a:lnTo>
                    <a:pt x="11" y="247"/>
                  </a:lnTo>
                  <a:lnTo>
                    <a:pt x="6" y="263"/>
                  </a:lnTo>
                  <a:lnTo>
                    <a:pt x="4" y="279"/>
                  </a:lnTo>
                  <a:lnTo>
                    <a:pt x="2" y="295"/>
                  </a:lnTo>
                  <a:lnTo>
                    <a:pt x="1" y="312"/>
                  </a:lnTo>
                  <a:lnTo>
                    <a:pt x="0" y="330"/>
                  </a:lnTo>
                  <a:lnTo>
                    <a:pt x="1" y="346"/>
                  </a:lnTo>
                  <a:lnTo>
                    <a:pt x="2" y="363"/>
                  </a:lnTo>
                  <a:lnTo>
                    <a:pt x="4" y="379"/>
                  </a:lnTo>
                  <a:lnTo>
                    <a:pt x="6" y="396"/>
                  </a:lnTo>
                  <a:lnTo>
                    <a:pt x="11" y="412"/>
                  </a:lnTo>
                  <a:lnTo>
                    <a:pt x="15" y="427"/>
                  </a:lnTo>
                  <a:lnTo>
                    <a:pt x="20" y="442"/>
                  </a:lnTo>
                  <a:lnTo>
                    <a:pt x="26" y="457"/>
                  </a:lnTo>
                  <a:lnTo>
                    <a:pt x="33" y="473"/>
                  </a:lnTo>
                  <a:lnTo>
                    <a:pt x="39" y="486"/>
                  </a:lnTo>
                  <a:lnTo>
                    <a:pt x="48" y="500"/>
                  </a:lnTo>
                  <a:lnTo>
                    <a:pt x="56" y="514"/>
                  </a:lnTo>
                  <a:lnTo>
                    <a:pt x="65" y="526"/>
                  </a:lnTo>
                  <a:lnTo>
                    <a:pt x="75" y="538"/>
                  </a:lnTo>
                  <a:lnTo>
                    <a:pt x="86" y="551"/>
                  </a:lnTo>
                  <a:lnTo>
                    <a:pt x="97" y="563"/>
                  </a:lnTo>
                  <a:lnTo>
                    <a:pt x="108" y="573"/>
                  </a:lnTo>
                  <a:lnTo>
                    <a:pt x="120" y="584"/>
                  </a:lnTo>
                  <a:lnTo>
                    <a:pt x="133" y="593"/>
                  </a:lnTo>
                  <a:lnTo>
                    <a:pt x="145" y="603"/>
                  </a:lnTo>
                  <a:lnTo>
                    <a:pt x="159" y="611"/>
                  </a:lnTo>
                  <a:lnTo>
                    <a:pt x="172" y="619"/>
                  </a:lnTo>
                  <a:lnTo>
                    <a:pt x="186" y="626"/>
                  </a:lnTo>
                  <a:lnTo>
                    <a:pt x="201" y="633"/>
                  </a:lnTo>
                  <a:lnTo>
                    <a:pt x="216" y="639"/>
                  </a:lnTo>
                  <a:lnTo>
                    <a:pt x="231" y="644"/>
                  </a:lnTo>
                  <a:lnTo>
                    <a:pt x="248" y="648"/>
                  </a:lnTo>
                  <a:lnTo>
                    <a:pt x="263" y="652"/>
                  </a:lnTo>
                  <a:lnTo>
                    <a:pt x="279" y="655"/>
                  </a:lnTo>
                  <a:lnTo>
                    <a:pt x="296" y="658"/>
                  </a:lnTo>
                  <a:lnTo>
                    <a:pt x="312" y="659"/>
                  </a:lnTo>
                  <a:lnTo>
                    <a:pt x="329" y="659"/>
                  </a:lnTo>
                  <a:lnTo>
                    <a:pt x="347" y="659"/>
                  </a:lnTo>
                  <a:lnTo>
                    <a:pt x="363" y="658"/>
                  </a:lnTo>
                  <a:lnTo>
                    <a:pt x="380" y="655"/>
                  </a:lnTo>
                  <a:lnTo>
                    <a:pt x="396" y="652"/>
                  </a:lnTo>
                  <a:lnTo>
                    <a:pt x="411" y="648"/>
                  </a:lnTo>
                  <a:lnTo>
                    <a:pt x="428" y="644"/>
                  </a:lnTo>
                  <a:lnTo>
                    <a:pt x="443" y="639"/>
                  </a:lnTo>
                  <a:lnTo>
                    <a:pt x="458" y="633"/>
                  </a:lnTo>
                  <a:lnTo>
                    <a:pt x="473" y="626"/>
                  </a:lnTo>
                  <a:lnTo>
                    <a:pt x="487" y="619"/>
                  </a:lnTo>
                  <a:lnTo>
                    <a:pt x="500" y="611"/>
                  </a:lnTo>
                  <a:lnTo>
                    <a:pt x="514" y="603"/>
                  </a:lnTo>
                  <a:lnTo>
                    <a:pt x="526" y="593"/>
                  </a:lnTo>
                  <a:lnTo>
                    <a:pt x="539" y="584"/>
                  </a:lnTo>
                  <a:lnTo>
                    <a:pt x="551" y="573"/>
                  </a:lnTo>
                  <a:lnTo>
                    <a:pt x="562" y="563"/>
                  </a:lnTo>
                  <a:lnTo>
                    <a:pt x="573" y="551"/>
                  </a:lnTo>
                  <a:lnTo>
                    <a:pt x="584" y="538"/>
                  </a:lnTo>
                  <a:lnTo>
                    <a:pt x="594" y="526"/>
                  </a:lnTo>
                  <a:lnTo>
                    <a:pt x="603" y="514"/>
                  </a:lnTo>
                  <a:lnTo>
                    <a:pt x="611" y="500"/>
                  </a:lnTo>
                  <a:lnTo>
                    <a:pt x="620" y="486"/>
                  </a:lnTo>
                  <a:lnTo>
                    <a:pt x="627" y="473"/>
                  </a:lnTo>
                  <a:lnTo>
                    <a:pt x="633" y="457"/>
                  </a:lnTo>
                  <a:lnTo>
                    <a:pt x="639" y="442"/>
                  </a:lnTo>
                  <a:lnTo>
                    <a:pt x="644" y="427"/>
                  </a:lnTo>
                  <a:lnTo>
                    <a:pt x="649" y="412"/>
                  </a:lnTo>
                  <a:lnTo>
                    <a:pt x="653" y="396"/>
                  </a:lnTo>
                  <a:lnTo>
                    <a:pt x="655" y="379"/>
                  </a:lnTo>
                  <a:lnTo>
                    <a:pt x="657" y="363"/>
                  </a:lnTo>
                  <a:lnTo>
                    <a:pt x="658" y="346"/>
                  </a:lnTo>
                  <a:lnTo>
                    <a:pt x="658" y="330"/>
                  </a:lnTo>
                  <a:lnTo>
                    <a:pt x="658" y="312"/>
                  </a:lnTo>
                  <a:lnTo>
                    <a:pt x="657" y="295"/>
                  </a:lnTo>
                  <a:lnTo>
                    <a:pt x="655" y="279"/>
                  </a:lnTo>
                  <a:lnTo>
                    <a:pt x="653" y="263"/>
                  </a:lnTo>
                  <a:lnTo>
                    <a:pt x="649" y="247"/>
                  </a:lnTo>
                  <a:lnTo>
                    <a:pt x="644" y="231"/>
                  </a:lnTo>
                  <a:lnTo>
                    <a:pt x="639" y="216"/>
                  </a:lnTo>
                  <a:lnTo>
                    <a:pt x="633" y="201"/>
                  </a:lnTo>
                  <a:lnTo>
                    <a:pt x="627" y="187"/>
                  </a:lnTo>
                  <a:lnTo>
                    <a:pt x="620" y="172"/>
                  </a:lnTo>
                  <a:lnTo>
                    <a:pt x="611" y="158"/>
                  </a:lnTo>
                  <a:lnTo>
                    <a:pt x="603" y="146"/>
                  </a:lnTo>
                  <a:lnTo>
                    <a:pt x="594" y="132"/>
                  </a:lnTo>
                  <a:lnTo>
                    <a:pt x="584" y="120"/>
                  </a:lnTo>
                  <a:lnTo>
                    <a:pt x="573" y="107"/>
                  </a:lnTo>
                  <a:lnTo>
                    <a:pt x="562" y="96"/>
                  </a:lnTo>
                  <a:lnTo>
                    <a:pt x="551" y="85"/>
                  </a:lnTo>
                  <a:lnTo>
                    <a:pt x="539" y="76"/>
                  </a:lnTo>
                  <a:lnTo>
                    <a:pt x="526" y="66"/>
                  </a:lnTo>
                  <a:lnTo>
                    <a:pt x="514" y="57"/>
                  </a:lnTo>
                  <a:lnTo>
                    <a:pt x="500" y="48"/>
                  </a:lnTo>
                  <a:lnTo>
                    <a:pt x="487" y="40"/>
                  </a:lnTo>
                  <a:lnTo>
                    <a:pt x="473" y="33"/>
                  </a:lnTo>
                  <a:lnTo>
                    <a:pt x="458" y="26"/>
                  </a:lnTo>
                  <a:lnTo>
                    <a:pt x="443" y="20"/>
                  </a:lnTo>
                  <a:lnTo>
                    <a:pt x="428" y="15"/>
                  </a:lnTo>
                  <a:lnTo>
                    <a:pt x="411" y="10"/>
                  </a:lnTo>
                  <a:lnTo>
                    <a:pt x="396" y="7"/>
                  </a:lnTo>
                  <a:lnTo>
                    <a:pt x="380" y="4"/>
                  </a:lnTo>
                  <a:lnTo>
                    <a:pt x="363" y="2"/>
                  </a:lnTo>
                  <a:lnTo>
                    <a:pt x="347" y="0"/>
                  </a:lnTo>
                  <a:lnTo>
                    <a:pt x="329" y="0"/>
                  </a:lnTo>
                  <a:lnTo>
                    <a:pt x="329" y="3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3739" name="Line 89"/>
            <p:cNvSpPr>
              <a:spLocks noChangeShapeType="1"/>
            </p:cNvSpPr>
            <p:nvPr/>
          </p:nvSpPr>
          <p:spPr bwMode="auto">
            <a:xfrm>
              <a:off x="1244" y="3522"/>
              <a:ext cx="189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0" name="Line 90"/>
            <p:cNvSpPr>
              <a:spLocks noChangeShapeType="1"/>
            </p:cNvSpPr>
            <p:nvPr/>
          </p:nvSpPr>
          <p:spPr bwMode="auto">
            <a:xfrm>
              <a:off x="1244" y="3035"/>
              <a:ext cx="189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1" name="Line 91"/>
            <p:cNvSpPr>
              <a:spLocks noChangeShapeType="1"/>
            </p:cNvSpPr>
            <p:nvPr/>
          </p:nvSpPr>
          <p:spPr bwMode="auto">
            <a:xfrm>
              <a:off x="1244" y="2535"/>
              <a:ext cx="189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2" name="Line 92"/>
            <p:cNvSpPr>
              <a:spLocks noChangeShapeType="1"/>
            </p:cNvSpPr>
            <p:nvPr/>
          </p:nvSpPr>
          <p:spPr bwMode="auto">
            <a:xfrm>
              <a:off x="1244" y="2048"/>
              <a:ext cx="189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3" name="Line 93"/>
            <p:cNvSpPr>
              <a:spLocks noChangeShapeType="1"/>
            </p:cNvSpPr>
            <p:nvPr/>
          </p:nvSpPr>
          <p:spPr bwMode="auto">
            <a:xfrm flipH="1">
              <a:off x="1391" y="3483"/>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4" name="Line 94"/>
            <p:cNvSpPr>
              <a:spLocks noChangeShapeType="1"/>
            </p:cNvSpPr>
            <p:nvPr/>
          </p:nvSpPr>
          <p:spPr bwMode="auto">
            <a:xfrm flipH="1" flipV="1">
              <a:off x="1391" y="3483"/>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5" name="Line 95"/>
            <p:cNvSpPr>
              <a:spLocks noChangeShapeType="1"/>
            </p:cNvSpPr>
            <p:nvPr/>
          </p:nvSpPr>
          <p:spPr bwMode="auto">
            <a:xfrm flipH="1">
              <a:off x="1951" y="19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6" name="Line 96"/>
            <p:cNvSpPr>
              <a:spLocks noChangeShapeType="1"/>
            </p:cNvSpPr>
            <p:nvPr/>
          </p:nvSpPr>
          <p:spPr bwMode="auto">
            <a:xfrm flipH="1" flipV="1">
              <a:off x="1951" y="19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7" name="Line 97"/>
            <p:cNvSpPr>
              <a:spLocks noChangeShapeType="1"/>
            </p:cNvSpPr>
            <p:nvPr/>
          </p:nvSpPr>
          <p:spPr bwMode="auto">
            <a:xfrm flipH="1">
              <a:off x="1671" y="24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8" name="Line 98"/>
            <p:cNvSpPr>
              <a:spLocks noChangeShapeType="1"/>
            </p:cNvSpPr>
            <p:nvPr/>
          </p:nvSpPr>
          <p:spPr bwMode="auto">
            <a:xfrm flipH="1" flipV="1">
              <a:off x="1671" y="24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49" name="Line 99"/>
            <p:cNvSpPr>
              <a:spLocks noChangeShapeType="1"/>
            </p:cNvSpPr>
            <p:nvPr/>
          </p:nvSpPr>
          <p:spPr bwMode="auto">
            <a:xfrm flipH="1">
              <a:off x="1951" y="24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0" name="Line 100"/>
            <p:cNvSpPr>
              <a:spLocks noChangeShapeType="1"/>
            </p:cNvSpPr>
            <p:nvPr/>
          </p:nvSpPr>
          <p:spPr bwMode="auto">
            <a:xfrm flipH="1" flipV="1">
              <a:off x="1951" y="24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1" name="Line 101"/>
            <p:cNvSpPr>
              <a:spLocks noChangeShapeType="1"/>
            </p:cNvSpPr>
            <p:nvPr/>
          </p:nvSpPr>
          <p:spPr bwMode="auto">
            <a:xfrm flipH="1">
              <a:off x="1951" y="3483"/>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2" name="Line 102"/>
            <p:cNvSpPr>
              <a:spLocks noChangeShapeType="1"/>
            </p:cNvSpPr>
            <p:nvPr/>
          </p:nvSpPr>
          <p:spPr bwMode="auto">
            <a:xfrm flipH="1" flipV="1">
              <a:off x="1951" y="3483"/>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3" name="Line 103"/>
            <p:cNvSpPr>
              <a:spLocks noChangeShapeType="1"/>
            </p:cNvSpPr>
            <p:nvPr/>
          </p:nvSpPr>
          <p:spPr bwMode="auto">
            <a:xfrm flipH="1">
              <a:off x="2232" y="2983"/>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4" name="Line 104"/>
            <p:cNvSpPr>
              <a:spLocks noChangeShapeType="1"/>
            </p:cNvSpPr>
            <p:nvPr/>
          </p:nvSpPr>
          <p:spPr bwMode="auto">
            <a:xfrm flipH="1" flipV="1">
              <a:off x="2232" y="2983"/>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5" name="Line 105"/>
            <p:cNvSpPr>
              <a:spLocks noChangeShapeType="1"/>
            </p:cNvSpPr>
            <p:nvPr/>
          </p:nvSpPr>
          <p:spPr bwMode="auto">
            <a:xfrm flipH="1">
              <a:off x="1671" y="2983"/>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6" name="Line 106"/>
            <p:cNvSpPr>
              <a:spLocks noChangeShapeType="1"/>
            </p:cNvSpPr>
            <p:nvPr/>
          </p:nvSpPr>
          <p:spPr bwMode="auto">
            <a:xfrm flipH="1" flipV="1">
              <a:off x="1671" y="2983"/>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7" name="Line 107"/>
            <p:cNvSpPr>
              <a:spLocks noChangeShapeType="1"/>
            </p:cNvSpPr>
            <p:nvPr/>
          </p:nvSpPr>
          <p:spPr bwMode="auto">
            <a:xfrm flipH="1">
              <a:off x="1391" y="19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8" name="Line 108"/>
            <p:cNvSpPr>
              <a:spLocks noChangeShapeType="1"/>
            </p:cNvSpPr>
            <p:nvPr/>
          </p:nvSpPr>
          <p:spPr bwMode="auto">
            <a:xfrm flipH="1" flipV="1">
              <a:off x="1391" y="19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59" name="Line 109"/>
            <p:cNvSpPr>
              <a:spLocks noChangeShapeType="1"/>
            </p:cNvSpPr>
            <p:nvPr/>
          </p:nvSpPr>
          <p:spPr bwMode="auto">
            <a:xfrm flipH="1">
              <a:off x="2524" y="3483"/>
              <a:ext cx="94"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60" name="Line 110"/>
            <p:cNvSpPr>
              <a:spLocks noChangeShapeType="1"/>
            </p:cNvSpPr>
            <p:nvPr/>
          </p:nvSpPr>
          <p:spPr bwMode="auto">
            <a:xfrm flipH="1" flipV="1">
              <a:off x="2524" y="3483"/>
              <a:ext cx="94"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61" name="Rectangle 111"/>
            <p:cNvSpPr>
              <a:spLocks noChangeArrowheads="1"/>
            </p:cNvSpPr>
            <p:nvPr/>
          </p:nvSpPr>
          <p:spPr bwMode="auto">
            <a:xfrm>
              <a:off x="4970" y="2220"/>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i="1">
                  <a:solidFill>
                    <a:srgbClr val="000000"/>
                  </a:solidFill>
                  <a:latin typeface="Times-Roman"/>
                </a:rPr>
                <a:t>f </a:t>
              </a:r>
              <a:endParaRPr lang="en-US" sz="2400">
                <a:latin typeface="Times New Roman" pitchFamily="18" charset="0"/>
              </a:endParaRPr>
            </a:p>
          </p:txBody>
        </p:sp>
        <p:sp>
          <p:nvSpPr>
            <p:cNvPr id="73762" name="Rectangle 112"/>
            <p:cNvSpPr>
              <a:spLocks noChangeArrowheads="1"/>
            </p:cNvSpPr>
            <p:nvPr/>
          </p:nvSpPr>
          <p:spPr bwMode="auto">
            <a:xfrm>
              <a:off x="5005" y="2270"/>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300">
                  <a:solidFill>
                    <a:srgbClr val="000000"/>
                  </a:solidFill>
                  <a:latin typeface="Times-Roman"/>
                </a:rPr>
                <a:t>1 </a:t>
              </a:r>
              <a:endParaRPr lang="en-US" sz="2400">
                <a:latin typeface="Times New Roman" pitchFamily="18" charset="0"/>
              </a:endParaRPr>
            </a:p>
          </p:txBody>
        </p:sp>
        <p:sp>
          <p:nvSpPr>
            <p:cNvPr id="73763" name="Rectangle 113"/>
            <p:cNvSpPr>
              <a:spLocks noChangeArrowheads="1"/>
            </p:cNvSpPr>
            <p:nvPr/>
          </p:nvSpPr>
          <p:spPr bwMode="auto">
            <a:xfrm>
              <a:off x="3700" y="1875"/>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a:solidFill>
                    <a:srgbClr val="000000"/>
                  </a:solidFill>
                  <a:latin typeface="Times-Roman"/>
                </a:rPr>
                <a:t>P </a:t>
              </a:r>
              <a:endParaRPr lang="en-US" sz="2400">
                <a:latin typeface="Times New Roman" pitchFamily="18" charset="0"/>
              </a:endParaRPr>
            </a:p>
          </p:txBody>
        </p:sp>
        <p:sp>
          <p:nvSpPr>
            <p:cNvPr id="73764" name="Rectangle 114"/>
            <p:cNvSpPr>
              <a:spLocks noChangeArrowheads="1"/>
            </p:cNvSpPr>
            <p:nvPr/>
          </p:nvSpPr>
          <p:spPr bwMode="auto">
            <a:xfrm>
              <a:off x="3767" y="1923"/>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300">
                  <a:solidFill>
                    <a:srgbClr val="000000"/>
                  </a:solidFill>
                  <a:latin typeface="Times-Roman"/>
                </a:rPr>
                <a:t>1 </a:t>
              </a:r>
              <a:endParaRPr lang="en-US" sz="2400">
                <a:latin typeface="Times New Roman" pitchFamily="18" charset="0"/>
              </a:endParaRPr>
            </a:p>
          </p:txBody>
        </p:sp>
        <p:sp>
          <p:nvSpPr>
            <p:cNvPr id="73765" name="Rectangle 115"/>
            <p:cNvSpPr>
              <a:spLocks noChangeArrowheads="1"/>
            </p:cNvSpPr>
            <p:nvPr/>
          </p:nvSpPr>
          <p:spPr bwMode="auto">
            <a:xfrm>
              <a:off x="3700" y="2367"/>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a:solidFill>
                    <a:srgbClr val="000000"/>
                  </a:solidFill>
                  <a:latin typeface="Times-Roman"/>
                </a:rPr>
                <a:t>P </a:t>
              </a:r>
              <a:endParaRPr lang="en-US" sz="2400">
                <a:latin typeface="Times New Roman" pitchFamily="18" charset="0"/>
              </a:endParaRPr>
            </a:p>
          </p:txBody>
        </p:sp>
        <p:sp>
          <p:nvSpPr>
            <p:cNvPr id="73766" name="Rectangle 116"/>
            <p:cNvSpPr>
              <a:spLocks noChangeArrowheads="1"/>
            </p:cNvSpPr>
            <p:nvPr/>
          </p:nvSpPr>
          <p:spPr bwMode="auto">
            <a:xfrm>
              <a:off x="3767" y="2417"/>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300" i="1">
                  <a:solidFill>
                    <a:srgbClr val="000000"/>
                  </a:solidFill>
                  <a:latin typeface="Times-Roman"/>
                </a:rPr>
                <a:t>2 </a:t>
              </a:r>
              <a:endParaRPr lang="en-US" sz="2400">
                <a:latin typeface="Times New Roman" pitchFamily="18" charset="0"/>
              </a:endParaRPr>
            </a:p>
          </p:txBody>
        </p:sp>
        <p:sp>
          <p:nvSpPr>
            <p:cNvPr id="73767" name="Rectangle 117"/>
            <p:cNvSpPr>
              <a:spLocks noChangeArrowheads="1"/>
            </p:cNvSpPr>
            <p:nvPr/>
          </p:nvSpPr>
          <p:spPr bwMode="auto">
            <a:xfrm>
              <a:off x="4969" y="3208"/>
              <a:ext cx="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i="1">
                  <a:solidFill>
                    <a:srgbClr val="000000"/>
                  </a:solidFill>
                  <a:latin typeface="Times-Roman"/>
                </a:rPr>
                <a:t>f </a:t>
              </a:r>
              <a:endParaRPr lang="en-US" sz="2400">
                <a:latin typeface="Times New Roman" pitchFamily="18" charset="0"/>
              </a:endParaRPr>
            </a:p>
          </p:txBody>
        </p:sp>
        <p:sp>
          <p:nvSpPr>
            <p:cNvPr id="73768" name="Rectangle 118"/>
            <p:cNvSpPr>
              <a:spLocks noChangeArrowheads="1"/>
            </p:cNvSpPr>
            <p:nvPr/>
          </p:nvSpPr>
          <p:spPr bwMode="auto">
            <a:xfrm>
              <a:off x="5004" y="3258"/>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300" i="1">
                  <a:solidFill>
                    <a:srgbClr val="000000"/>
                  </a:solidFill>
                  <a:latin typeface="Times-Roman"/>
                </a:rPr>
                <a:t>2 </a:t>
              </a:r>
              <a:endParaRPr lang="en-US" sz="2400">
                <a:latin typeface="Times New Roman" pitchFamily="18" charset="0"/>
              </a:endParaRPr>
            </a:p>
          </p:txBody>
        </p:sp>
        <p:sp>
          <p:nvSpPr>
            <p:cNvPr id="73769" name="Rectangle 119"/>
            <p:cNvSpPr>
              <a:spLocks noChangeArrowheads="1"/>
            </p:cNvSpPr>
            <p:nvPr/>
          </p:nvSpPr>
          <p:spPr bwMode="auto">
            <a:xfrm>
              <a:off x="1377" y="894"/>
              <a:ext cx="1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i="1">
                  <a:solidFill>
                    <a:srgbClr val="000000"/>
                  </a:solidFill>
                  <a:latin typeface="Times-Roman"/>
                </a:rPr>
                <a:t>x </a:t>
              </a:r>
              <a:endParaRPr lang="en-US" sz="2400">
                <a:latin typeface="Times New Roman" pitchFamily="18" charset="0"/>
              </a:endParaRPr>
            </a:p>
          </p:txBody>
        </p:sp>
        <p:sp>
          <p:nvSpPr>
            <p:cNvPr id="73770" name="Rectangle 120"/>
            <p:cNvSpPr>
              <a:spLocks noChangeArrowheads="1"/>
            </p:cNvSpPr>
            <p:nvPr/>
          </p:nvSpPr>
          <p:spPr bwMode="auto">
            <a:xfrm>
              <a:off x="1436" y="954"/>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200">
                  <a:solidFill>
                    <a:srgbClr val="000000"/>
                  </a:solidFill>
                  <a:latin typeface="Times-Roman"/>
                </a:rPr>
                <a:t>1 </a:t>
              </a:r>
              <a:endParaRPr lang="en-US" sz="2400">
                <a:latin typeface="Times New Roman" pitchFamily="18" charset="0"/>
              </a:endParaRPr>
            </a:p>
          </p:txBody>
        </p:sp>
        <p:sp>
          <p:nvSpPr>
            <p:cNvPr id="73771" name="Rectangle 121"/>
            <p:cNvSpPr>
              <a:spLocks noChangeArrowheads="1"/>
            </p:cNvSpPr>
            <p:nvPr/>
          </p:nvSpPr>
          <p:spPr bwMode="auto">
            <a:xfrm>
              <a:off x="1943" y="894"/>
              <a:ext cx="1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i="1">
                  <a:solidFill>
                    <a:srgbClr val="000000"/>
                  </a:solidFill>
                  <a:latin typeface="Times-Roman"/>
                </a:rPr>
                <a:t>x </a:t>
              </a:r>
              <a:endParaRPr lang="en-US" sz="2400">
                <a:latin typeface="Times New Roman" pitchFamily="18" charset="0"/>
              </a:endParaRPr>
            </a:p>
          </p:txBody>
        </p:sp>
        <p:sp>
          <p:nvSpPr>
            <p:cNvPr id="73772" name="Rectangle 122"/>
            <p:cNvSpPr>
              <a:spLocks noChangeArrowheads="1"/>
            </p:cNvSpPr>
            <p:nvPr/>
          </p:nvSpPr>
          <p:spPr bwMode="auto">
            <a:xfrm>
              <a:off x="2000" y="954"/>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200">
                  <a:solidFill>
                    <a:srgbClr val="000000"/>
                  </a:solidFill>
                  <a:latin typeface="Times-Roman"/>
                </a:rPr>
                <a:t>2 </a:t>
              </a:r>
              <a:endParaRPr lang="en-US" sz="2400">
                <a:latin typeface="Times New Roman" pitchFamily="18" charset="0"/>
              </a:endParaRPr>
            </a:p>
          </p:txBody>
        </p:sp>
        <p:sp>
          <p:nvSpPr>
            <p:cNvPr id="73773" name="Rectangle 123"/>
            <p:cNvSpPr>
              <a:spLocks noChangeArrowheads="1"/>
            </p:cNvSpPr>
            <p:nvPr/>
          </p:nvSpPr>
          <p:spPr bwMode="auto">
            <a:xfrm>
              <a:off x="2511" y="894"/>
              <a:ext cx="1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i="1">
                  <a:solidFill>
                    <a:srgbClr val="000000"/>
                  </a:solidFill>
                  <a:latin typeface="Times-Roman"/>
                </a:rPr>
                <a:t>x </a:t>
              </a:r>
              <a:endParaRPr lang="en-US" sz="2400">
                <a:latin typeface="Times New Roman" pitchFamily="18" charset="0"/>
              </a:endParaRPr>
            </a:p>
          </p:txBody>
        </p:sp>
        <p:sp>
          <p:nvSpPr>
            <p:cNvPr id="73774" name="Line 124"/>
            <p:cNvSpPr>
              <a:spLocks noChangeShapeType="1"/>
            </p:cNvSpPr>
            <p:nvPr/>
          </p:nvSpPr>
          <p:spPr bwMode="auto">
            <a:xfrm>
              <a:off x="1712" y="1220"/>
              <a:ext cx="1" cy="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75" name="Line 125"/>
            <p:cNvSpPr>
              <a:spLocks noChangeShapeType="1"/>
            </p:cNvSpPr>
            <p:nvPr/>
          </p:nvSpPr>
          <p:spPr bwMode="auto">
            <a:xfrm>
              <a:off x="2284" y="1220"/>
              <a:ext cx="1" cy="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76" name="Line 126"/>
            <p:cNvSpPr>
              <a:spLocks noChangeShapeType="1"/>
            </p:cNvSpPr>
            <p:nvPr/>
          </p:nvSpPr>
          <p:spPr bwMode="auto">
            <a:xfrm>
              <a:off x="2845" y="1220"/>
              <a:ext cx="1" cy="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77" name="Line 127"/>
            <p:cNvSpPr>
              <a:spLocks noChangeShapeType="1"/>
            </p:cNvSpPr>
            <p:nvPr/>
          </p:nvSpPr>
          <p:spPr bwMode="auto">
            <a:xfrm flipV="1">
              <a:off x="1431" y="1075"/>
              <a:ext cx="1" cy="28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78" name="Line 128"/>
            <p:cNvSpPr>
              <a:spLocks noChangeShapeType="1"/>
            </p:cNvSpPr>
            <p:nvPr/>
          </p:nvSpPr>
          <p:spPr bwMode="auto">
            <a:xfrm flipV="1">
              <a:off x="2004" y="1075"/>
              <a:ext cx="1" cy="28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79" name="Line 129"/>
            <p:cNvSpPr>
              <a:spLocks noChangeShapeType="1"/>
            </p:cNvSpPr>
            <p:nvPr/>
          </p:nvSpPr>
          <p:spPr bwMode="auto">
            <a:xfrm flipV="1">
              <a:off x="2565" y="1075"/>
              <a:ext cx="1" cy="28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0" name="Line 130"/>
            <p:cNvSpPr>
              <a:spLocks noChangeShapeType="1"/>
            </p:cNvSpPr>
            <p:nvPr/>
          </p:nvSpPr>
          <p:spPr bwMode="auto">
            <a:xfrm>
              <a:off x="1431" y="1220"/>
              <a:ext cx="281"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1" name="Line 131"/>
            <p:cNvSpPr>
              <a:spLocks noChangeShapeType="1"/>
            </p:cNvSpPr>
            <p:nvPr/>
          </p:nvSpPr>
          <p:spPr bwMode="auto">
            <a:xfrm>
              <a:off x="2004" y="1220"/>
              <a:ext cx="28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2" name="Line 132"/>
            <p:cNvSpPr>
              <a:spLocks noChangeShapeType="1"/>
            </p:cNvSpPr>
            <p:nvPr/>
          </p:nvSpPr>
          <p:spPr bwMode="auto">
            <a:xfrm>
              <a:off x="2565" y="1220"/>
              <a:ext cx="28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3" name="Line 133"/>
            <p:cNvSpPr>
              <a:spLocks noChangeShapeType="1"/>
            </p:cNvSpPr>
            <p:nvPr/>
          </p:nvSpPr>
          <p:spPr bwMode="auto">
            <a:xfrm flipV="1">
              <a:off x="1712" y="1733"/>
              <a:ext cx="1" cy="21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4" name="Line 134"/>
            <p:cNvSpPr>
              <a:spLocks noChangeShapeType="1"/>
            </p:cNvSpPr>
            <p:nvPr/>
          </p:nvSpPr>
          <p:spPr bwMode="auto">
            <a:xfrm>
              <a:off x="2284" y="1733"/>
              <a:ext cx="1" cy="21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5" name="Line 135"/>
            <p:cNvSpPr>
              <a:spLocks noChangeShapeType="1"/>
            </p:cNvSpPr>
            <p:nvPr/>
          </p:nvSpPr>
          <p:spPr bwMode="auto">
            <a:xfrm flipV="1">
              <a:off x="2845" y="1733"/>
              <a:ext cx="1" cy="21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6" name="Line 136"/>
            <p:cNvSpPr>
              <a:spLocks noChangeShapeType="1"/>
            </p:cNvSpPr>
            <p:nvPr/>
          </p:nvSpPr>
          <p:spPr bwMode="auto">
            <a:xfrm flipH="1">
              <a:off x="3498" y="2048"/>
              <a:ext cx="48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7" name="Line 137"/>
            <p:cNvSpPr>
              <a:spLocks noChangeShapeType="1"/>
            </p:cNvSpPr>
            <p:nvPr/>
          </p:nvSpPr>
          <p:spPr bwMode="auto">
            <a:xfrm flipH="1">
              <a:off x="3498" y="2535"/>
              <a:ext cx="48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8" name="Line 138"/>
            <p:cNvSpPr>
              <a:spLocks noChangeShapeType="1"/>
            </p:cNvSpPr>
            <p:nvPr/>
          </p:nvSpPr>
          <p:spPr bwMode="auto">
            <a:xfrm flipH="1">
              <a:off x="3498" y="3036"/>
              <a:ext cx="4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89" name="Freeform 139"/>
            <p:cNvSpPr>
              <a:spLocks/>
            </p:cNvSpPr>
            <p:nvPr/>
          </p:nvSpPr>
          <p:spPr bwMode="auto">
            <a:xfrm>
              <a:off x="1418" y="1206"/>
              <a:ext cx="27" cy="26"/>
            </a:xfrm>
            <a:custGeom>
              <a:avLst/>
              <a:gdLst>
                <a:gd name="T0" fmla="*/ 1 w 55"/>
                <a:gd name="T1" fmla="*/ 0 h 55"/>
                <a:gd name="T2" fmla="*/ 1 w 55"/>
                <a:gd name="T3" fmla="*/ 0 h 55"/>
                <a:gd name="T4" fmla="*/ 1 w 55"/>
                <a:gd name="T5" fmla="*/ 0 h 55"/>
                <a:gd name="T6" fmla="*/ 1 w 55"/>
                <a:gd name="T7" fmla="*/ 0 h 55"/>
                <a:gd name="T8" fmla="*/ 1 w 55"/>
                <a:gd name="T9" fmla="*/ 0 h 55"/>
                <a:gd name="T10" fmla="*/ 1 w 55"/>
                <a:gd name="T11" fmla="*/ 0 h 55"/>
                <a:gd name="T12" fmla="*/ 1 w 55"/>
                <a:gd name="T13" fmla="*/ 0 h 55"/>
                <a:gd name="T14" fmla="*/ 1 w 55"/>
                <a:gd name="T15" fmla="*/ 0 h 55"/>
                <a:gd name="T16" fmla="*/ 1 w 55"/>
                <a:gd name="T17" fmla="*/ 0 h 55"/>
                <a:gd name="T18" fmla="*/ 1 w 55"/>
                <a:gd name="T19" fmla="*/ 0 h 55"/>
                <a:gd name="T20" fmla="*/ 0 w 55"/>
                <a:gd name="T21" fmla="*/ 0 h 55"/>
                <a:gd name="T22" fmla="*/ 0 w 55"/>
                <a:gd name="T23" fmla="*/ 0 h 55"/>
                <a:gd name="T24" fmla="*/ 0 w 55"/>
                <a:gd name="T25" fmla="*/ 0 h 55"/>
                <a:gd name="T26" fmla="*/ 0 w 55"/>
                <a:gd name="T27" fmla="*/ 0 h 55"/>
                <a:gd name="T28" fmla="*/ 0 w 55"/>
                <a:gd name="T29" fmla="*/ 0 h 55"/>
                <a:gd name="T30" fmla="*/ 0 w 55"/>
                <a:gd name="T31" fmla="*/ 0 h 55"/>
                <a:gd name="T32" fmla="*/ 0 w 55"/>
                <a:gd name="T33" fmla="*/ 0 h 55"/>
                <a:gd name="T34" fmla="*/ 0 w 55"/>
                <a:gd name="T35" fmla="*/ 0 h 55"/>
                <a:gd name="T36" fmla="*/ 0 w 55"/>
                <a:gd name="T37" fmla="*/ 0 h 55"/>
                <a:gd name="T38" fmla="*/ 0 w 55"/>
                <a:gd name="T39" fmla="*/ 0 h 55"/>
                <a:gd name="T40" fmla="*/ 0 w 55"/>
                <a:gd name="T41" fmla="*/ 0 h 55"/>
                <a:gd name="T42" fmla="*/ 0 w 55"/>
                <a:gd name="T43" fmla="*/ 0 h 55"/>
                <a:gd name="T44" fmla="*/ 0 w 55"/>
                <a:gd name="T45" fmla="*/ 0 h 55"/>
                <a:gd name="T46" fmla="*/ 0 w 55"/>
                <a:gd name="T47" fmla="*/ 1 h 55"/>
                <a:gd name="T48" fmla="*/ 0 w 55"/>
                <a:gd name="T49" fmla="*/ 1 h 55"/>
                <a:gd name="T50" fmla="*/ 0 w 55"/>
                <a:gd name="T51" fmla="*/ 1 h 55"/>
                <a:gd name="T52" fmla="*/ 0 w 55"/>
                <a:gd name="T53" fmla="*/ 1 h 55"/>
                <a:gd name="T54" fmla="*/ 0 w 55"/>
                <a:gd name="T55" fmla="*/ 1 h 55"/>
                <a:gd name="T56" fmla="*/ 0 w 55"/>
                <a:gd name="T57" fmla="*/ 1 h 55"/>
                <a:gd name="T58" fmla="*/ 0 w 55"/>
                <a:gd name="T59" fmla="*/ 1 h 55"/>
                <a:gd name="T60" fmla="*/ 0 w 55"/>
                <a:gd name="T61" fmla="*/ 1 h 55"/>
                <a:gd name="T62" fmla="*/ 0 w 55"/>
                <a:gd name="T63" fmla="*/ 1 h 55"/>
                <a:gd name="T64" fmla="*/ 0 w 55"/>
                <a:gd name="T65" fmla="*/ 1 h 55"/>
                <a:gd name="T66" fmla="*/ 0 w 55"/>
                <a:gd name="T67" fmla="*/ 1 h 55"/>
                <a:gd name="T68" fmla="*/ 1 w 55"/>
                <a:gd name="T69" fmla="*/ 1 h 55"/>
                <a:gd name="T70" fmla="*/ 1 w 55"/>
                <a:gd name="T71" fmla="*/ 1 h 55"/>
                <a:gd name="T72" fmla="*/ 1 w 55"/>
                <a:gd name="T73" fmla="*/ 1 h 55"/>
                <a:gd name="T74" fmla="*/ 1 w 55"/>
                <a:gd name="T75" fmla="*/ 1 h 55"/>
                <a:gd name="T76" fmla="*/ 1 w 55"/>
                <a:gd name="T77" fmla="*/ 1 h 55"/>
                <a:gd name="T78" fmla="*/ 1 w 55"/>
                <a:gd name="T79" fmla="*/ 1 h 55"/>
                <a:gd name="T80" fmla="*/ 1 w 55"/>
                <a:gd name="T81" fmla="*/ 1 h 55"/>
                <a:gd name="T82" fmla="*/ 1 w 55"/>
                <a:gd name="T83" fmla="*/ 1 h 55"/>
                <a:gd name="T84" fmla="*/ 1 w 55"/>
                <a:gd name="T85" fmla="*/ 1 h 55"/>
                <a:gd name="T86" fmla="*/ 1 w 55"/>
                <a:gd name="T87" fmla="*/ 0 h 55"/>
                <a:gd name="T88" fmla="*/ 0 w 55"/>
                <a:gd name="T89" fmla="*/ 0 h 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
                <a:gd name="T136" fmla="*/ 0 h 55"/>
                <a:gd name="T137" fmla="*/ 55 w 55"/>
                <a:gd name="T138" fmla="*/ 55 h 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 h="55">
                  <a:moveTo>
                    <a:pt x="28" y="27"/>
                  </a:moveTo>
                  <a:lnTo>
                    <a:pt x="55" y="27"/>
                  </a:lnTo>
                  <a:lnTo>
                    <a:pt x="55" y="26"/>
                  </a:lnTo>
                  <a:lnTo>
                    <a:pt x="55" y="25"/>
                  </a:lnTo>
                  <a:lnTo>
                    <a:pt x="55" y="23"/>
                  </a:lnTo>
                  <a:lnTo>
                    <a:pt x="55" y="22"/>
                  </a:lnTo>
                  <a:lnTo>
                    <a:pt x="55" y="21"/>
                  </a:lnTo>
                  <a:lnTo>
                    <a:pt x="55" y="19"/>
                  </a:lnTo>
                  <a:lnTo>
                    <a:pt x="54" y="18"/>
                  </a:lnTo>
                  <a:lnTo>
                    <a:pt x="54" y="16"/>
                  </a:lnTo>
                  <a:lnTo>
                    <a:pt x="54" y="15"/>
                  </a:lnTo>
                  <a:lnTo>
                    <a:pt x="53" y="14"/>
                  </a:lnTo>
                  <a:lnTo>
                    <a:pt x="53" y="12"/>
                  </a:lnTo>
                  <a:lnTo>
                    <a:pt x="51" y="12"/>
                  </a:lnTo>
                  <a:lnTo>
                    <a:pt x="51" y="11"/>
                  </a:lnTo>
                  <a:lnTo>
                    <a:pt x="50" y="10"/>
                  </a:lnTo>
                  <a:lnTo>
                    <a:pt x="48" y="8"/>
                  </a:lnTo>
                  <a:lnTo>
                    <a:pt x="47" y="7"/>
                  </a:lnTo>
                  <a:lnTo>
                    <a:pt x="46" y="5"/>
                  </a:lnTo>
                  <a:lnTo>
                    <a:pt x="44" y="5"/>
                  </a:lnTo>
                  <a:lnTo>
                    <a:pt x="44" y="4"/>
                  </a:lnTo>
                  <a:lnTo>
                    <a:pt x="43" y="4"/>
                  </a:lnTo>
                  <a:lnTo>
                    <a:pt x="42" y="3"/>
                  </a:lnTo>
                  <a:lnTo>
                    <a:pt x="40" y="3"/>
                  </a:lnTo>
                  <a:lnTo>
                    <a:pt x="39" y="1"/>
                  </a:lnTo>
                  <a:lnTo>
                    <a:pt x="37" y="1"/>
                  </a:lnTo>
                  <a:lnTo>
                    <a:pt x="36" y="1"/>
                  </a:lnTo>
                  <a:lnTo>
                    <a:pt x="35" y="0"/>
                  </a:lnTo>
                  <a:lnTo>
                    <a:pt x="33" y="0"/>
                  </a:lnTo>
                  <a:lnTo>
                    <a:pt x="32" y="0"/>
                  </a:lnTo>
                  <a:lnTo>
                    <a:pt x="31" y="0"/>
                  </a:lnTo>
                  <a:lnTo>
                    <a:pt x="28" y="0"/>
                  </a:lnTo>
                  <a:lnTo>
                    <a:pt x="26" y="0"/>
                  </a:lnTo>
                  <a:lnTo>
                    <a:pt x="25" y="0"/>
                  </a:lnTo>
                  <a:lnTo>
                    <a:pt x="24" y="0"/>
                  </a:lnTo>
                  <a:lnTo>
                    <a:pt x="22" y="0"/>
                  </a:lnTo>
                  <a:lnTo>
                    <a:pt x="21" y="1"/>
                  </a:lnTo>
                  <a:lnTo>
                    <a:pt x="20" y="1"/>
                  </a:lnTo>
                  <a:lnTo>
                    <a:pt x="18" y="1"/>
                  </a:lnTo>
                  <a:lnTo>
                    <a:pt x="17" y="3"/>
                  </a:lnTo>
                  <a:lnTo>
                    <a:pt x="15" y="3"/>
                  </a:lnTo>
                  <a:lnTo>
                    <a:pt x="14" y="4"/>
                  </a:lnTo>
                  <a:lnTo>
                    <a:pt x="13" y="4"/>
                  </a:lnTo>
                  <a:lnTo>
                    <a:pt x="13" y="5"/>
                  </a:lnTo>
                  <a:lnTo>
                    <a:pt x="11" y="5"/>
                  </a:lnTo>
                  <a:lnTo>
                    <a:pt x="10" y="7"/>
                  </a:lnTo>
                  <a:lnTo>
                    <a:pt x="9" y="8"/>
                  </a:lnTo>
                  <a:lnTo>
                    <a:pt x="7" y="10"/>
                  </a:lnTo>
                  <a:lnTo>
                    <a:pt x="6" y="11"/>
                  </a:lnTo>
                  <a:lnTo>
                    <a:pt x="6" y="12"/>
                  </a:lnTo>
                  <a:lnTo>
                    <a:pt x="5" y="12"/>
                  </a:lnTo>
                  <a:lnTo>
                    <a:pt x="5" y="14"/>
                  </a:lnTo>
                  <a:lnTo>
                    <a:pt x="3" y="15"/>
                  </a:lnTo>
                  <a:lnTo>
                    <a:pt x="3" y="16"/>
                  </a:lnTo>
                  <a:lnTo>
                    <a:pt x="3" y="18"/>
                  </a:lnTo>
                  <a:lnTo>
                    <a:pt x="2" y="19"/>
                  </a:lnTo>
                  <a:lnTo>
                    <a:pt x="2" y="21"/>
                  </a:lnTo>
                  <a:lnTo>
                    <a:pt x="2" y="22"/>
                  </a:lnTo>
                  <a:lnTo>
                    <a:pt x="2" y="23"/>
                  </a:lnTo>
                  <a:lnTo>
                    <a:pt x="2" y="25"/>
                  </a:lnTo>
                  <a:lnTo>
                    <a:pt x="2" y="26"/>
                  </a:lnTo>
                  <a:lnTo>
                    <a:pt x="0" y="27"/>
                  </a:lnTo>
                  <a:lnTo>
                    <a:pt x="2" y="29"/>
                  </a:lnTo>
                  <a:lnTo>
                    <a:pt x="2" y="30"/>
                  </a:lnTo>
                  <a:lnTo>
                    <a:pt x="2" y="32"/>
                  </a:lnTo>
                  <a:lnTo>
                    <a:pt x="2" y="33"/>
                  </a:lnTo>
                  <a:lnTo>
                    <a:pt x="2" y="34"/>
                  </a:lnTo>
                  <a:lnTo>
                    <a:pt x="2" y="36"/>
                  </a:lnTo>
                  <a:lnTo>
                    <a:pt x="3" y="37"/>
                  </a:lnTo>
                  <a:lnTo>
                    <a:pt x="3" y="38"/>
                  </a:lnTo>
                  <a:lnTo>
                    <a:pt x="3" y="40"/>
                  </a:lnTo>
                  <a:lnTo>
                    <a:pt x="5" y="40"/>
                  </a:lnTo>
                  <a:lnTo>
                    <a:pt x="5" y="41"/>
                  </a:lnTo>
                  <a:lnTo>
                    <a:pt x="6" y="43"/>
                  </a:lnTo>
                  <a:lnTo>
                    <a:pt x="6" y="44"/>
                  </a:lnTo>
                  <a:lnTo>
                    <a:pt x="7" y="45"/>
                  </a:lnTo>
                  <a:lnTo>
                    <a:pt x="9" y="45"/>
                  </a:lnTo>
                  <a:lnTo>
                    <a:pt x="9" y="47"/>
                  </a:lnTo>
                  <a:lnTo>
                    <a:pt x="10" y="48"/>
                  </a:lnTo>
                  <a:lnTo>
                    <a:pt x="11" y="48"/>
                  </a:lnTo>
                  <a:lnTo>
                    <a:pt x="13" y="49"/>
                  </a:lnTo>
                  <a:lnTo>
                    <a:pt x="14" y="51"/>
                  </a:lnTo>
                  <a:lnTo>
                    <a:pt x="15" y="51"/>
                  </a:lnTo>
                  <a:lnTo>
                    <a:pt x="17" y="52"/>
                  </a:lnTo>
                  <a:lnTo>
                    <a:pt x="18" y="52"/>
                  </a:lnTo>
                  <a:lnTo>
                    <a:pt x="20" y="54"/>
                  </a:lnTo>
                  <a:lnTo>
                    <a:pt x="21" y="54"/>
                  </a:lnTo>
                  <a:lnTo>
                    <a:pt x="22" y="54"/>
                  </a:lnTo>
                  <a:lnTo>
                    <a:pt x="24" y="55"/>
                  </a:lnTo>
                  <a:lnTo>
                    <a:pt x="25" y="55"/>
                  </a:lnTo>
                  <a:lnTo>
                    <a:pt x="26" y="55"/>
                  </a:lnTo>
                  <a:lnTo>
                    <a:pt x="28" y="55"/>
                  </a:lnTo>
                  <a:lnTo>
                    <a:pt x="31" y="55"/>
                  </a:lnTo>
                  <a:lnTo>
                    <a:pt x="32" y="55"/>
                  </a:lnTo>
                  <a:lnTo>
                    <a:pt x="33" y="55"/>
                  </a:lnTo>
                  <a:lnTo>
                    <a:pt x="35" y="54"/>
                  </a:lnTo>
                  <a:lnTo>
                    <a:pt x="36" y="54"/>
                  </a:lnTo>
                  <a:lnTo>
                    <a:pt x="37" y="54"/>
                  </a:lnTo>
                  <a:lnTo>
                    <a:pt x="39" y="52"/>
                  </a:lnTo>
                  <a:lnTo>
                    <a:pt x="40" y="52"/>
                  </a:lnTo>
                  <a:lnTo>
                    <a:pt x="42" y="51"/>
                  </a:lnTo>
                  <a:lnTo>
                    <a:pt x="43" y="51"/>
                  </a:lnTo>
                  <a:lnTo>
                    <a:pt x="44" y="49"/>
                  </a:lnTo>
                  <a:lnTo>
                    <a:pt x="46" y="48"/>
                  </a:lnTo>
                  <a:lnTo>
                    <a:pt x="47" y="48"/>
                  </a:lnTo>
                  <a:lnTo>
                    <a:pt x="48" y="47"/>
                  </a:lnTo>
                  <a:lnTo>
                    <a:pt x="48" y="45"/>
                  </a:lnTo>
                  <a:lnTo>
                    <a:pt x="50" y="45"/>
                  </a:lnTo>
                  <a:lnTo>
                    <a:pt x="51" y="44"/>
                  </a:lnTo>
                  <a:lnTo>
                    <a:pt x="51" y="43"/>
                  </a:lnTo>
                  <a:lnTo>
                    <a:pt x="53" y="41"/>
                  </a:lnTo>
                  <a:lnTo>
                    <a:pt x="53" y="40"/>
                  </a:lnTo>
                  <a:lnTo>
                    <a:pt x="54" y="40"/>
                  </a:lnTo>
                  <a:lnTo>
                    <a:pt x="54" y="38"/>
                  </a:lnTo>
                  <a:lnTo>
                    <a:pt x="54" y="37"/>
                  </a:lnTo>
                  <a:lnTo>
                    <a:pt x="55" y="36"/>
                  </a:lnTo>
                  <a:lnTo>
                    <a:pt x="55" y="34"/>
                  </a:lnTo>
                  <a:lnTo>
                    <a:pt x="55" y="33"/>
                  </a:lnTo>
                  <a:lnTo>
                    <a:pt x="55" y="32"/>
                  </a:lnTo>
                  <a:lnTo>
                    <a:pt x="55" y="30"/>
                  </a:lnTo>
                  <a:lnTo>
                    <a:pt x="55" y="29"/>
                  </a:lnTo>
                  <a:lnTo>
                    <a:pt x="55" y="27"/>
                  </a:lnTo>
                  <a:lnTo>
                    <a:pt x="2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3790" name="Freeform 140"/>
            <p:cNvSpPr>
              <a:spLocks/>
            </p:cNvSpPr>
            <p:nvPr/>
          </p:nvSpPr>
          <p:spPr bwMode="auto">
            <a:xfrm>
              <a:off x="1410" y="1199"/>
              <a:ext cx="33" cy="31"/>
            </a:xfrm>
            <a:custGeom>
              <a:avLst/>
              <a:gdLst>
                <a:gd name="T0" fmla="*/ 2 w 67"/>
                <a:gd name="T1" fmla="*/ 0 h 65"/>
                <a:gd name="T2" fmla="*/ 2 w 67"/>
                <a:gd name="T3" fmla="*/ 0 h 65"/>
                <a:gd name="T4" fmla="*/ 2 w 67"/>
                <a:gd name="T5" fmla="*/ 0 h 65"/>
                <a:gd name="T6" fmla="*/ 1 w 67"/>
                <a:gd name="T7" fmla="*/ 0 h 65"/>
                <a:gd name="T8" fmla="*/ 1 w 67"/>
                <a:gd name="T9" fmla="*/ 0 h 65"/>
                <a:gd name="T10" fmla="*/ 1 w 67"/>
                <a:gd name="T11" fmla="*/ 0 h 65"/>
                <a:gd name="T12" fmla="*/ 1 w 67"/>
                <a:gd name="T13" fmla="*/ 0 h 65"/>
                <a:gd name="T14" fmla="*/ 1 w 67"/>
                <a:gd name="T15" fmla="*/ 0 h 65"/>
                <a:gd name="T16" fmla="*/ 1 w 67"/>
                <a:gd name="T17" fmla="*/ 0 h 65"/>
                <a:gd name="T18" fmla="*/ 1 w 67"/>
                <a:gd name="T19" fmla="*/ 0 h 65"/>
                <a:gd name="T20" fmla="*/ 1 w 67"/>
                <a:gd name="T21" fmla="*/ 0 h 65"/>
                <a:gd name="T22" fmla="*/ 0 w 67"/>
                <a:gd name="T23" fmla="*/ 0 h 65"/>
                <a:gd name="T24" fmla="*/ 0 w 67"/>
                <a:gd name="T25" fmla="*/ 0 h 65"/>
                <a:gd name="T26" fmla="*/ 0 w 67"/>
                <a:gd name="T27" fmla="*/ 0 h 65"/>
                <a:gd name="T28" fmla="*/ 0 w 67"/>
                <a:gd name="T29" fmla="*/ 0 h 65"/>
                <a:gd name="T30" fmla="*/ 0 w 67"/>
                <a:gd name="T31" fmla="*/ 0 h 65"/>
                <a:gd name="T32" fmla="*/ 0 w 67"/>
                <a:gd name="T33" fmla="*/ 0 h 65"/>
                <a:gd name="T34" fmla="*/ 0 w 67"/>
                <a:gd name="T35" fmla="*/ 0 h 65"/>
                <a:gd name="T36" fmla="*/ 0 w 67"/>
                <a:gd name="T37" fmla="*/ 0 h 65"/>
                <a:gd name="T38" fmla="*/ 0 w 67"/>
                <a:gd name="T39" fmla="*/ 0 h 65"/>
                <a:gd name="T40" fmla="*/ 0 w 67"/>
                <a:gd name="T41" fmla="*/ 0 h 65"/>
                <a:gd name="T42" fmla="*/ 0 w 67"/>
                <a:gd name="T43" fmla="*/ 0 h 65"/>
                <a:gd name="T44" fmla="*/ 0 w 67"/>
                <a:gd name="T45" fmla="*/ 1 h 65"/>
                <a:gd name="T46" fmla="*/ 0 w 67"/>
                <a:gd name="T47" fmla="*/ 1 h 65"/>
                <a:gd name="T48" fmla="*/ 0 w 67"/>
                <a:gd name="T49" fmla="*/ 1 h 65"/>
                <a:gd name="T50" fmla="*/ 0 w 67"/>
                <a:gd name="T51" fmla="*/ 1 h 65"/>
                <a:gd name="T52" fmla="*/ 0 w 67"/>
                <a:gd name="T53" fmla="*/ 1 h 65"/>
                <a:gd name="T54" fmla="*/ 0 w 67"/>
                <a:gd name="T55" fmla="*/ 1 h 65"/>
                <a:gd name="T56" fmla="*/ 0 w 67"/>
                <a:gd name="T57" fmla="*/ 1 h 65"/>
                <a:gd name="T58" fmla="*/ 0 w 67"/>
                <a:gd name="T59" fmla="*/ 1 h 65"/>
                <a:gd name="T60" fmla="*/ 0 w 67"/>
                <a:gd name="T61" fmla="*/ 1 h 65"/>
                <a:gd name="T62" fmla="*/ 0 w 67"/>
                <a:gd name="T63" fmla="*/ 1 h 65"/>
                <a:gd name="T64" fmla="*/ 1 w 67"/>
                <a:gd name="T65" fmla="*/ 1 h 65"/>
                <a:gd name="T66" fmla="*/ 1 w 67"/>
                <a:gd name="T67" fmla="*/ 1 h 65"/>
                <a:gd name="T68" fmla="*/ 1 w 67"/>
                <a:gd name="T69" fmla="*/ 1 h 65"/>
                <a:gd name="T70" fmla="*/ 1 w 67"/>
                <a:gd name="T71" fmla="*/ 1 h 65"/>
                <a:gd name="T72" fmla="*/ 1 w 67"/>
                <a:gd name="T73" fmla="*/ 1 h 65"/>
                <a:gd name="T74" fmla="*/ 1 w 67"/>
                <a:gd name="T75" fmla="*/ 1 h 65"/>
                <a:gd name="T76" fmla="*/ 1 w 67"/>
                <a:gd name="T77" fmla="*/ 1 h 65"/>
                <a:gd name="T78" fmla="*/ 1 w 67"/>
                <a:gd name="T79" fmla="*/ 1 h 65"/>
                <a:gd name="T80" fmla="*/ 2 w 67"/>
                <a:gd name="T81" fmla="*/ 1 h 65"/>
                <a:gd name="T82" fmla="*/ 2 w 67"/>
                <a:gd name="T83" fmla="*/ 1 h 65"/>
                <a:gd name="T84" fmla="*/ 2 w 67"/>
                <a:gd name="T85" fmla="*/ 1 h 65"/>
                <a:gd name="T86" fmla="*/ 2 w 67"/>
                <a:gd name="T87" fmla="*/ 0 h 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7"/>
                <a:gd name="T133" fmla="*/ 0 h 65"/>
                <a:gd name="T134" fmla="*/ 67 w 67"/>
                <a:gd name="T135" fmla="*/ 65 h 6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7" h="65">
                  <a:moveTo>
                    <a:pt x="67" y="32"/>
                  </a:moveTo>
                  <a:lnTo>
                    <a:pt x="67" y="31"/>
                  </a:lnTo>
                  <a:lnTo>
                    <a:pt x="67" y="30"/>
                  </a:lnTo>
                  <a:lnTo>
                    <a:pt x="67" y="27"/>
                  </a:lnTo>
                  <a:lnTo>
                    <a:pt x="67" y="26"/>
                  </a:lnTo>
                  <a:lnTo>
                    <a:pt x="66" y="24"/>
                  </a:lnTo>
                  <a:lnTo>
                    <a:pt x="66" y="23"/>
                  </a:lnTo>
                  <a:lnTo>
                    <a:pt x="66" y="21"/>
                  </a:lnTo>
                  <a:lnTo>
                    <a:pt x="64" y="20"/>
                  </a:lnTo>
                  <a:lnTo>
                    <a:pt x="64" y="17"/>
                  </a:lnTo>
                  <a:lnTo>
                    <a:pt x="63" y="16"/>
                  </a:lnTo>
                  <a:lnTo>
                    <a:pt x="63" y="15"/>
                  </a:lnTo>
                  <a:lnTo>
                    <a:pt x="62" y="13"/>
                  </a:lnTo>
                  <a:lnTo>
                    <a:pt x="60" y="12"/>
                  </a:lnTo>
                  <a:lnTo>
                    <a:pt x="59" y="10"/>
                  </a:lnTo>
                  <a:lnTo>
                    <a:pt x="58" y="9"/>
                  </a:lnTo>
                  <a:lnTo>
                    <a:pt x="56" y="8"/>
                  </a:lnTo>
                  <a:lnTo>
                    <a:pt x="55" y="6"/>
                  </a:lnTo>
                  <a:lnTo>
                    <a:pt x="53" y="5"/>
                  </a:lnTo>
                  <a:lnTo>
                    <a:pt x="52" y="5"/>
                  </a:lnTo>
                  <a:lnTo>
                    <a:pt x="51" y="4"/>
                  </a:lnTo>
                  <a:lnTo>
                    <a:pt x="49" y="4"/>
                  </a:lnTo>
                  <a:lnTo>
                    <a:pt x="48" y="2"/>
                  </a:lnTo>
                  <a:lnTo>
                    <a:pt x="47" y="2"/>
                  </a:lnTo>
                  <a:lnTo>
                    <a:pt x="45" y="1"/>
                  </a:lnTo>
                  <a:lnTo>
                    <a:pt x="44" y="1"/>
                  </a:lnTo>
                  <a:lnTo>
                    <a:pt x="42" y="0"/>
                  </a:lnTo>
                  <a:lnTo>
                    <a:pt x="41" y="0"/>
                  </a:lnTo>
                  <a:lnTo>
                    <a:pt x="38" y="0"/>
                  </a:lnTo>
                  <a:lnTo>
                    <a:pt x="37" y="0"/>
                  </a:lnTo>
                  <a:lnTo>
                    <a:pt x="36" y="0"/>
                  </a:lnTo>
                  <a:lnTo>
                    <a:pt x="34" y="0"/>
                  </a:lnTo>
                  <a:lnTo>
                    <a:pt x="31" y="0"/>
                  </a:lnTo>
                  <a:lnTo>
                    <a:pt x="30" y="0"/>
                  </a:lnTo>
                  <a:lnTo>
                    <a:pt x="29" y="0"/>
                  </a:lnTo>
                  <a:lnTo>
                    <a:pt x="27" y="0"/>
                  </a:lnTo>
                  <a:lnTo>
                    <a:pt x="26" y="0"/>
                  </a:lnTo>
                  <a:lnTo>
                    <a:pt x="23" y="1"/>
                  </a:lnTo>
                  <a:lnTo>
                    <a:pt x="22" y="1"/>
                  </a:lnTo>
                  <a:lnTo>
                    <a:pt x="21" y="2"/>
                  </a:lnTo>
                  <a:lnTo>
                    <a:pt x="19" y="2"/>
                  </a:lnTo>
                  <a:lnTo>
                    <a:pt x="18" y="4"/>
                  </a:lnTo>
                  <a:lnTo>
                    <a:pt x="16" y="4"/>
                  </a:lnTo>
                  <a:lnTo>
                    <a:pt x="15" y="5"/>
                  </a:lnTo>
                  <a:lnTo>
                    <a:pt x="14" y="5"/>
                  </a:lnTo>
                  <a:lnTo>
                    <a:pt x="12" y="6"/>
                  </a:lnTo>
                  <a:lnTo>
                    <a:pt x="11" y="8"/>
                  </a:lnTo>
                  <a:lnTo>
                    <a:pt x="10" y="9"/>
                  </a:lnTo>
                  <a:lnTo>
                    <a:pt x="10" y="10"/>
                  </a:lnTo>
                  <a:lnTo>
                    <a:pt x="8" y="12"/>
                  </a:lnTo>
                  <a:lnTo>
                    <a:pt x="7" y="12"/>
                  </a:lnTo>
                  <a:lnTo>
                    <a:pt x="5" y="13"/>
                  </a:lnTo>
                  <a:lnTo>
                    <a:pt x="5" y="15"/>
                  </a:lnTo>
                  <a:lnTo>
                    <a:pt x="4" y="16"/>
                  </a:lnTo>
                  <a:lnTo>
                    <a:pt x="4" y="17"/>
                  </a:lnTo>
                  <a:lnTo>
                    <a:pt x="3" y="20"/>
                  </a:lnTo>
                  <a:lnTo>
                    <a:pt x="3" y="21"/>
                  </a:lnTo>
                  <a:lnTo>
                    <a:pt x="1" y="23"/>
                  </a:lnTo>
                  <a:lnTo>
                    <a:pt x="1" y="24"/>
                  </a:lnTo>
                  <a:lnTo>
                    <a:pt x="1" y="26"/>
                  </a:lnTo>
                  <a:lnTo>
                    <a:pt x="1" y="27"/>
                  </a:lnTo>
                  <a:lnTo>
                    <a:pt x="0" y="30"/>
                  </a:lnTo>
                  <a:lnTo>
                    <a:pt x="0" y="31"/>
                  </a:lnTo>
                  <a:lnTo>
                    <a:pt x="0" y="32"/>
                  </a:lnTo>
                  <a:lnTo>
                    <a:pt x="0" y="34"/>
                  </a:lnTo>
                  <a:lnTo>
                    <a:pt x="0" y="37"/>
                  </a:lnTo>
                  <a:lnTo>
                    <a:pt x="1" y="38"/>
                  </a:lnTo>
                  <a:lnTo>
                    <a:pt x="1" y="39"/>
                  </a:lnTo>
                  <a:lnTo>
                    <a:pt x="1" y="41"/>
                  </a:lnTo>
                  <a:lnTo>
                    <a:pt x="1" y="42"/>
                  </a:lnTo>
                  <a:lnTo>
                    <a:pt x="3" y="43"/>
                  </a:lnTo>
                  <a:lnTo>
                    <a:pt x="3" y="46"/>
                  </a:lnTo>
                  <a:lnTo>
                    <a:pt x="4" y="48"/>
                  </a:lnTo>
                  <a:lnTo>
                    <a:pt x="4" y="49"/>
                  </a:lnTo>
                  <a:lnTo>
                    <a:pt x="5" y="50"/>
                  </a:lnTo>
                  <a:lnTo>
                    <a:pt x="5" y="52"/>
                  </a:lnTo>
                  <a:lnTo>
                    <a:pt x="7" y="53"/>
                  </a:lnTo>
                  <a:lnTo>
                    <a:pt x="8" y="54"/>
                  </a:lnTo>
                  <a:lnTo>
                    <a:pt x="10" y="54"/>
                  </a:lnTo>
                  <a:lnTo>
                    <a:pt x="10" y="56"/>
                  </a:lnTo>
                  <a:lnTo>
                    <a:pt x="11" y="57"/>
                  </a:lnTo>
                  <a:lnTo>
                    <a:pt x="12" y="59"/>
                  </a:lnTo>
                  <a:lnTo>
                    <a:pt x="14" y="60"/>
                  </a:lnTo>
                  <a:lnTo>
                    <a:pt x="15" y="60"/>
                  </a:lnTo>
                  <a:lnTo>
                    <a:pt x="16" y="61"/>
                  </a:lnTo>
                  <a:lnTo>
                    <a:pt x="18" y="61"/>
                  </a:lnTo>
                  <a:lnTo>
                    <a:pt x="19" y="63"/>
                  </a:lnTo>
                  <a:lnTo>
                    <a:pt x="21" y="64"/>
                  </a:lnTo>
                  <a:lnTo>
                    <a:pt x="22" y="64"/>
                  </a:lnTo>
                  <a:lnTo>
                    <a:pt x="23" y="64"/>
                  </a:lnTo>
                  <a:lnTo>
                    <a:pt x="26" y="65"/>
                  </a:lnTo>
                  <a:lnTo>
                    <a:pt x="27" y="65"/>
                  </a:lnTo>
                  <a:lnTo>
                    <a:pt x="29" y="65"/>
                  </a:lnTo>
                  <a:lnTo>
                    <a:pt x="30" y="65"/>
                  </a:lnTo>
                  <a:lnTo>
                    <a:pt x="31" y="65"/>
                  </a:lnTo>
                  <a:lnTo>
                    <a:pt x="34" y="65"/>
                  </a:lnTo>
                  <a:lnTo>
                    <a:pt x="36" y="65"/>
                  </a:lnTo>
                  <a:lnTo>
                    <a:pt x="37" y="65"/>
                  </a:lnTo>
                  <a:lnTo>
                    <a:pt x="38" y="65"/>
                  </a:lnTo>
                  <a:lnTo>
                    <a:pt x="41" y="65"/>
                  </a:lnTo>
                  <a:lnTo>
                    <a:pt x="42" y="65"/>
                  </a:lnTo>
                  <a:lnTo>
                    <a:pt x="44" y="64"/>
                  </a:lnTo>
                  <a:lnTo>
                    <a:pt x="45" y="64"/>
                  </a:lnTo>
                  <a:lnTo>
                    <a:pt x="47" y="64"/>
                  </a:lnTo>
                  <a:lnTo>
                    <a:pt x="48" y="63"/>
                  </a:lnTo>
                  <a:lnTo>
                    <a:pt x="49" y="61"/>
                  </a:lnTo>
                  <a:lnTo>
                    <a:pt x="51" y="61"/>
                  </a:lnTo>
                  <a:lnTo>
                    <a:pt x="52" y="60"/>
                  </a:lnTo>
                  <a:lnTo>
                    <a:pt x="53" y="60"/>
                  </a:lnTo>
                  <a:lnTo>
                    <a:pt x="55" y="59"/>
                  </a:lnTo>
                  <a:lnTo>
                    <a:pt x="56" y="57"/>
                  </a:lnTo>
                  <a:lnTo>
                    <a:pt x="58" y="56"/>
                  </a:lnTo>
                  <a:lnTo>
                    <a:pt x="59" y="54"/>
                  </a:lnTo>
                  <a:lnTo>
                    <a:pt x="60" y="54"/>
                  </a:lnTo>
                  <a:lnTo>
                    <a:pt x="60" y="53"/>
                  </a:lnTo>
                  <a:lnTo>
                    <a:pt x="62" y="52"/>
                  </a:lnTo>
                  <a:lnTo>
                    <a:pt x="63" y="50"/>
                  </a:lnTo>
                  <a:lnTo>
                    <a:pt x="63" y="49"/>
                  </a:lnTo>
                  <a:lnTo>
                    <a:pt x="64" y="48"/>
                  </a:lnTo>
                  <a:lnTo>
                    <a:pt x="64" y="46"/>
                  </a:lnTo>
                  <a:lnTo>
                    <a:pt x="66" y="43"/>
                  </a:lnTo>
                  <a:lnTo>
                    <a:pt x="66" y="42"/>
                  </a:lnTo>
                  <a:lnTo>
                    <a:pt x="66" y="41"/>
                  </a:lnTo>
                  <a:lnTo>
                    <a:pt x="67" y="39"/>
                  </a:lnTo>
                  <a:lnTo>
                    <a:pt x="67" y="38"/>
                  </a:lnTo>
                  <a:lnTo>
                    <a:pt x="67" y="37"/>
                  </a:lnTo>
                  <a:lnTo>
                    <a:pt x="67" y="34"/>
                  </a:lnTo>
                  <a:lnTo>
                    <a:pt x="67" y="3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791" name="Line 141"/>
            <p:cNvSpPr>
              <a:spLocks noChangeShapeType="1"/>
            </p:cNvSpPr>
            <p:nvPr/>
          </p:nvSpPr>
          <p:spPr bwMode="auto">
            <a:xfrm flipH="1">
              <a:off x="3498" y="3522"/>
              <a:ext cx="48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92" name="Rectangle 142"/>
            <p:cNvSpPr>
              <a:spLocks noChangeArrowheads="1"/>
            </p:cNvSpPr>
            <p:nvPr/>
          </p:nvSpPr>
          <p:spPr bwMode="auto">
            <a:xfrm>
              <a:off x="2569" y="954"/>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200">
                  <a:solidFill>
                    <a:srgbClr val="000000"/>
                  </a:solidFill>
                  <a:latin typeface="Times-Roman"/>
                </a:rPr>
                <a:t>3 </a:t>
              </a:r>
              <a:endParaRPr lang="en-US" sz="2400">
                <a:latin typeface="Times New Roman" pitchFamily="18" charset="0"/>
              </a:endParaRPr>
            </a:p>
          </p:txBody>
        </p:sp>
        <p:sp>
          <p:nvSpPr>
            <p:cNvPr id="73793" name="Line 143"/>
            <p:cNvSpPr>
              <a:spLocks noChangeShapeType="1"/>
            </p:cNvSpPr>
            <p:nvPr/>
          </p:nvSpPr>
          <p:spPr bwMode="auto">
            <a:xfrm flipV="1">
              <a:off x="1712" y="1680"/>
              <a:ext cx="1"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94" name="Line 144"/>
            <p:cNvSpPr>
              <a:spLocks noChangeShapeType="1"/>
            </p:cNvSpPr>
            <p:nvPr/>
          </p:nvSpPr>
          <p:spPr bwMode="auto">
            <a:xfrm>
              <a:off x="1712" y="1285"/>
              <a:ext cx="1" cy="1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95" name="Freeform 145"/>
            <p:cNvSpPr>
              <a:spLocks/>
            </p:cNvSpPr>
            <p:nvPr/>
          </p:nvSpPr>
          <p:spPr bwMode="auto">
            <a:xfrm>
              <a:off x="1605" y="1404"/>
              <a:ext cx="213" cy="211"/>
            </a:xfrm>
            <a:custGeom>
              <a:avLst/>
              <a:gdLst>
                <a:gd name="T0" fmla="*/ 6 w 439"/>
                <a:gd name="T1" fmla="*/ 12 h 439"/>
                <a:gd name="T2" fmla="*/ 0 w 439"/>
                <a:gd name="T3" fmla="*/ 0 h 439"/>
                <a:gd name="T4" fmla="*/ 12 w 439"/>
                <a:gd name="T5" fmla="*/ 0 h 439"/>
                <a:gd name="T6" fmla="*/ 6 w 439"/>
                <a:gd name="T7" fmla="*/ 12 h 439"/>
                <a:gd name="T8" fmla="*/ 0 60000 65536"/>
                <a:gd name="T9" fmla="*/ 0 60000 65536"/>
                <a:gd name="T10" fmla="*/ 0 60000 65536"/>
                <a:gd name="T11" fmla="*/ 0 60000 65536"/>
                <a:gd name="T12" fmla="*/ 0 w 439"/>
                <a:gd name="T13" fmla="*/ 0 h 439"/>
                <a:gd name="T14" fmla="*/ 439 w 439"/>
                <a:gd name="T15" fmla="*/ 439 h 439"/>
              </a:gdLst>
              <a:ahLst/>
              <a:cxnLst>
                <a:cxn ang="T8">
                  <a:pos x="T0" y="T1"/>
                </a:cxn>
                <a:cxn ang="T9">
                  <a:pos x="T2" y="T3"/>
                </a:cxn>
                <a:cxn ang="T10">
                  <a:pos x="T4" y="T5"/>
                </a:cxn>
                <a:cxn ang="T11">
                  <a:pos x="T6" y="T7"/>
                </a:cxn>
              </a:cxnLst>
              <a:rect l="T12" t="T13" r="T14" b="T15"/>
              <a:pathLst>
                <a:path w="439" h="439">
                  <a:moveTo>
                    <a:pt x="219" y="439"/>
                  </a:moveTo>
                  <a:lnTo>
                    <a:pt x="0" y="0"/>
                  </a:lnTo>
                  <a:lnTo>
                    <a:pt x="439" y="0"/>
                  </a:lnTo>
                  <a:lnTo>
                    <a:pt x="219" y="43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796" name="Freeform 146"/>
            <p:cNvSpPr>
              <a:spLocks/>
            </p:cNvSpPr>
            <p:nvPr/>
          </p:nvSpPr>
          <p:spPr bwMode="auto">
            <a:xfrm>
              <a:off x="1684" y="1627"/>
              <a:ext cx="57" cy="55"/>
            </a:xfrm>
            <a:custGeom>
              <a:avLst/>
              <a:gdLst>
                <a:gd name="T0" fmla="*/ 3 w 116"/>
                <a:gd name="T1" fmla="*/ 1 h 115"/>
                <a:gd name="T2" fmla="*/ 3 w 116"/>
                <a:gd name="T3" fmla="*/ 1 h 115"/>
                <a:gd name="T4" fmla="*/ 3 w 116"/>
                <a:gd name="T5" fmla="*/ 1 h 115"/>
                <a:gd name="T6" fmla="*/ 3 w 116"/>
                <a:gd name="T7" fmla="*/ 0 h 115"/>
                <a:gd name="T8" fmla="*/ 3 w 116"/>
                <a:gd name="T9" fmla="*/ 0 h 115"/>
                <a:gd name="T10" fmla="*/ 3 w 116"/>
                <a:gd name="T11" fmla="*/ 0 h 115"/>
                <a:gd name="T12" fmla="*/ 2 w 116"/>
                <a:gd name="T13" fmla="*/ 0 h 115"/>
                <a:gd name="T14" fmla="*/ 2 w 116"/>
                <a:gd name="T15" fmla="*/ 0 h 115"/>
                <a:gd name="T16" fmla="*/ 2 w 116"/>
                <a:gd name="T17" fmla="*/ 0 h 115"/>
                <a:gd name="T18" fmla="*/ 2 w 116"/>
                <a:gd name="T19" fmla="*/ 0 h 115"/>
                <a:gd name="T20" fmla="*/ 1 w 116"/>
                <a:gd name="T21" fmla="*/ 0 h 115"/>
                <a:gd name="T22" fmla="*/ 1 w 116"/>
                <a:gd name="T23" fmla="*/ 0 h 115"/>
                <a:gd name="T24" fmla="*/ 1 w 116"/>
                <a:gd name="T25" fmla="*/ 0 h 115"/>
                <a:gd name="T26" fmla="*/ 1 w 116"/>
                <a:gd name="T27" fmla="*/ 0 h 115"/>
                <a:gd name="T28" fmla="*/ 0 w 116"/>
                <a:gd name="T29" fmla="*/ 0 h 115"/>
                <a:gd name="T30" fmla="*/ 0 w 116"/>
                <a:gd name="T31" fmla="*/ 0 h 115"/>
                <a:gd name="T32" fmla="*/ 0 w 116"/>
                <a:gd name="T33" fmla="*/ 0 h 115"/>
                <a:gd name="T34" fmla="*/ 0 w 116"/>
                <a:gd name="T35" fmla="*/ 0 h 115"/>
                <a:gd name="T36" fmla="*/ 0 w 116"/>
                <a:gd name="T37" fmla="*/ 1 h 115"/>
                <a:gd name="T38" fmla="*/ 0 w 116"/>
                <a:gd name="T39" fmla="*/ 1 h 115"/>
                <a:gd name="T40" fmla="*/ 0 w 116"/>
                <a:gd name="T41" fmla="*/ 1 h 115"/>
                <a:gd name="T42" fmla="*/ 0 w 116"/>
                <a:gd name="T43" fmla="*/ 1 h 115"/>
                <a:gd name="T44" fmla="*/ 0 w 116"/>
                <a:gd name="T45" fmla="*/ 1 h 115"/>
                <a:gd name="T46" fmla="*/ 0 w 116"/>
                <a:gd name="T47" fmla="*/ 2 h 115"/>
                <a:gd name="T48" fmla="*/ 0 w 116"/>
                <a:gd name="T49" fmla="*/ 2 h 115"/>
                <a:gd name="T50" fmla="*/ 0 w 116"/>
                <a:gd name="T51" fmla="*/ 2 h 115"/>
                <a:gd name="T52" fmla="*/ 0 w 116"/>
                <a:gd name="T53" fmla="*/ 2 h 115"/>
                <a:gd name="T54" fmla="*/ 0 w 116"/>
                <a:gd name="T55" fmla="*/ 2 h 115"/>
                <a:gd name="T56" fmla="*/ 0 w 116"/>
                <a:gd name="T57" fmla="*/ 2 h 115"/>
                <a:gd name="T58" fmla="*/ 1 w 116"/>
                <a:gd name="T59" fmla="*/ 3 h 115"/>
                <a:gd name="T60" fmla="*/ 1 w 116"/>
                <a:gd name="T61" fmla="*/ 3 h 115"/>
                <a:gd name="T62" fmla="*/ 1 w 116"/>
                <a:gd name="T63" fmla="*/ 3 h 115"/>
                <a:gd name="T64" fmla="*/ 1 w 116"/>
                <a:gd name="T65" fmla="*/ 3 h 115"/>
                <a:gd name="T66" fmla="*/ 1 w 116"/>
                <a:gd name="T67" fmla="*/ 3 h 115"/>
                <a:gd name="T68" fmla="*/ 2 w 116"/>
                <a:gd name="T69" fmla="*/ 3 h 115"/>
                <a:gd name="T70" fmla="*/ 2 w 116"/>
                <a:gd name="T71" fmla="*/ 3 h 115"/>
                <a:gd name="T72" fmla="*/ 2 w 116"/>
                <a:gd name="T73" fmla="*/ 2 h 115"/>
                <a:gd name="T74" fmla="*/ 2 w 116"/>
                <a:gd name="T75" fmla="*/ 2 h 115"/>
                <a:gd name="T76" fmla="*/ 3 w 116"/>
                <a:gd name="T77" fmla="*/ 2 h 115"/>
                <a:gd name="T78" fmla="*/ 3 w 116"/>
                <a:gd name="T79" fmla="*/ 2 h 115"/>
                <a:gd name="T80" fmla="*/ 3 w 116"/>
                <a:gd name="T81" fmla="*/ 2 h 115"/>
                <a:gd name="T82" fmla="*/ 3 w 116"/>
                <a:gd name="T83" fmla="*/ 2 h 115"/>
                <a:gd name="T84" fmla="*/ 3 w 116"/>
                <a:gd name="T85" fmla="*/ 1 h 115"/>
                <a:gd name="T86" fmla="*/ 3 w 116"/>
                <a:gd name="T87" fmla="*/ 1 h 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6"/>
                <a:gd name="T133" fmla="*/ 0 h 115"/>
                <a:gd name="T134" fmla="*/ 116 w 116"/>
                <a:gd name="T135" fmla="*/ 115 h 1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6" h="115">
                  <a:moveTo>
                    <a:pt x="116" y="58"/>
                  </a:moveTo>
                  <a:lnTo>
                    <a:pt x="116" y="55"/>
                  </a:lnTo>
                  <a:lnTo>
                    <a:pt x="116" y="52"/>
                  </a:lnTo>
                  <a:lnTo>
                    <a:pt x="116" y="50"/>
                  </a:lnTo>
                  <a:lnTo>
                    <a:pt x="115" y="45"/>
                  </a:lnTo>
                  <a:lnTo>
                    <a:pt x="115" y="43"/>
                  </a:lnTo>
                  <a:lnTo>
                    <a:pt x="114" y="40"/>
                  </a:lnTo>
                  <a:lnTo>
                    <a:pt x="114" y="37"/>
                  </a:lnTo>
                  <a:lnTo>
                    <a:pt x="112" y="36"/>
                  </a:lnTo>
                  <a:lnTo>
                    <a:pt x="111" y="33"/>
                  </a:lnTo>
                  <a:lnTo>
                    <a:pt x="110" y="30"/>
                  </a:lnTo>
                  <a:lnTo>
                    <a:pt x="108" y="28"/>
                  </a:lnTo>
                  <a:lnTo>
                    <a:pt x="107" y="25"/>
                  </a:lnTo>
                  <a:lnTo>
                    <a:pt x="105" y="23"/>
                  </a:lnTo>
                  <a:lnTo>
                    <a:pt x="103" y="21"/>
                  </a:lnTo>
                  <a:lnTo>
                    <a:pt x="101" y="19"/>
                  </a:lnTo>
                  <a:lnTo>
                    <a:pt x="100" y="17"/>
                  </a:lnTo>
                  <a:lnTo>
                    <a:pt x="97" y="15"/>
                  </a:lnTo>
                  <a:lnTo>
                    <a:pt x="96" y="12"/>
                  </a:lnTo>
                  <a:lnTo>
                    <a:pt x="93" y="11"/>
                  </a:lnTo>
                  <a:lnTo>
                    <a:pt x="90" y="10"/>
                  </a:lnTo>
                  <a:lnTo>
                    <a:pt x="89" y="8"/>
                  </a:lnTo>
                  <a:lnTo>
                    <a:pt x="86" y="7"/>
                  </a:lnTo>
                  <a:lnTo>
                    <a:pt x="83" y="6"/>
                  </a:lnTo>
                  <a:lnTo>
                    <a:pt x="81" y="4"/>
                  </a:lnTo>
                  <a:lnTo>
                    <a:pt x="78" y="3"/>
                  </a:lnTo>
                  <a:lnTo>
                    <a:pt x="75" y="3"/>
                  </a:lnTo>
                  <a:lnTo>
                    <a:pt x="72" y="1"/>
                  </a:lnTo>
                  <a:lnTo>
                    <a:pt x="70" y="1"/>
                  </a:lnTo>
                  <a:lnTo>
                    <a:pt x="67" y="0"/>
                  </a:lnTo>
                  <a:lnTo>
                    <a:pt x="64" y="0"/>
                  </a:lnTo>
                  <a:lnTo>
                    <a:pt x="62" y="0"/>
                  </a:lnTo>
                  <a:lnTo>
                    <a:pt x="59" y="0"/>
                  </a:lnTo>
                  <a:lnTo>
                    <a:pt x="56" y="0"/>
                  </a:lnTo>
                  <a:lnTo>
                    <a:pt x="52" y="0"/>
                  </a:lnTo>
                  <a:lnTo>
                    <a:pt x="49" y="0"/>
                  </a:lnTo>
                  <a:lnTo>
                    <a:pt x="46" y="1"/>
                  </a:lnTo>
                  <a:lnTo>
                    <a:pt x="44" y="1"/>
                  </a:lnTo>
                  <a:lnTo>
                    <a:pt x="41" y="3"/>
                  </a:lnTo>
                  <a:lnTo>
                    <a:pt x="38" y="3"/>
                  </a:lnTo>
                  <a:lnTo>
                    <a:pt x="35" y="4"/>
                  </a:lnTo>
                  <a:lnTo>
                    <a:pt x="33" y="6"/>
                  </a:lnTo>
                  <a:lnTo>
                    <a:pt x="30" y="7"/>
                  </a:lnTo>
                  <a:lnTo>
                    <a:pt x="29" y="8"/>
                  </a:lnTo>
                  <a:lnTo>
                    <a:pt x="26" y="10"/>
                  </a:lnTo>
                  <a:lnTo>
                    <a:pt x="23" y="11"/>
                  </a:lnTo>
                  <a:lnTo>
                    <a:pt x="22" y="12"/>
                  </a:lnTo>
                  <a:lnTo>
                    <a:pt x="19" y="15"/>
                  </a:lnTo>
                  <a:lnTo>
                    <a:pt x="18" y="17"/>
                  </a:lnTo>
                  <a:lnTo>
                    <a:pt x="15" y="19"/>
                  </a:lnTo>
                  <a:lnTo>
                    <a:pt x="13" y="21"/>
                  </a:lnTo>
                  <a:lnTo>
                    <a:pt x="12" y="23"/>
                  </a:lnTo>
                  <a:lnTo>
                    <a:pt x="11" y="25"/>
                  </a:lnTo>
                  <a:lnTo>
                    <a:pt x="8" y="28"/>
                  </a:lnTo>
                  <a:lnTo>
                    <a:pt x="7" y="30"/>
                  </a:lnTo>
                  <a:lnTo>
                    <a:pt x="5" y="33"/>
                  </a:lnTo>
                  <a:lnTo>
                    <a:pt x="5" y="36"/>
                  </a:lnTo>
                  <a:lnTo>
                    <a:pt x="4" y="37"/>
                  </a:lnTo>
                  <a:lnTo>
                    <a:pt x="3" y="40"/>
                  </a:lnTo>
                  <a:lnTo>
                    <a:pt x="3" y="43"/>
                  </a:lnTo>
                  <a:lnTo>
                    <a:pt x="1" y="45"/>
                  </a:lnTo>
                  <a:lnTo>
                    <a:pt x="1" y="50"/>
                  </a:lnTo>
                  <a:lnTo>
                    <a:pt x="1" y="52"/>
                  </a:lnTo>
                  <a:lnTo>
                    <a:pt x="0" y="55"/>
                  </a:lnTo>
                  <a:lnTo>
                    <a:pt x="0" y="58"/>
                  </a:lnTo>
                  <a:lnTo>
                    <a:pt x="0" y="61"/>
                  </a:lnTo>
                  <a:lnTo>
                    <a:pt x="1" y="63"/>
                  </a:lnTo>
                  <a:lnTo>
                    <a:pt x="1" y="66"/>
                  </a:lnTo>
                  <a:lnTo>
                    <a:pt x="1" y="70"/>
                  </a:lnTo>
                  <a:lnTo>
                    <a:pt x="3" y="73"/>
                  </a:lnTo>
                  <a:lnTo>
                    <a:pt x="3" y="76"/>
                  </a:lnTo>
                  <a:lnTo>
                    <a:pt x="4" y="78"/>
                  </a:lnTo>
                  <a:lnTo>
                    <a:pt x="5" y="81"/>
                  </a:lnTo>
                  <a:lnTo>
                    <a:pt x="5" y="82"/>
                  </a:lnTo>
                  <a:lnTo>
                    <a:pt x="7" y="85"/>
                  </a:lnTo>
                  <a:lnTo>
                    <a:pt x="8" y="88"/>
                  </a:lnTo>
                  <a:lnTo>
                    <a:pt x="11" y="91"/>
                  </a:lnTo>
                  <a:lnTo>
                    <a:pt x="12" y="92"/>
                  </a:lnTo>
                  <a:lnTo>
                    <a:pt x="13" y="95"/>
                  </a:lnTo>
                  <a:lnTo>
                    <a:pt x="15" y="98"/>
                  </a:lnTo>
                  <a:lnTo>
                    <a:pt x="18" y="99"/>
                  </a:lnTo>
                  <a:lnTo>
                    <a:pt x="19" y="100"/>
                  </a:lnTo>
                  <a:lnTo>
                    <a:pt x="22" y="103"/>
                  </a:lnTo>
                  <a:lnTo>
                    <a:pt x="23" y="104"/>
                  </a:lnTo>
                  <a:lnTo>
                    <a:pt x="26" y="106"/>
                  </a:lnTo>
                  <a:lnTo>
                    <a:pt x="29" y="107"/>
                  </a:lnTo>
                  <a:lnTo>
                    <a:pt x="30" y="109"/>
                  </a:lnTo>
                  <a:lnTo>
                    <a:pt x="33" y="110"/>
                  </a:lnTo>
                  <a:lnTo>
                    <a:pt x="35" y="111"/>
                  </a:lnTo>
                  <a:lnTo>
                    <a:pt x="38" y="113"/>
                  </a:lnTo>
                  <a:lnTo>
                    <a:pt x="41" y="114"/>
                  </a:lnTo>
                  <a:lnTo>
                    <a:pt x="44" y="114"/>
                  </a:lnTo>
                  <a:lnTo>
                    <a:pt x="46" y="115"/>
                  </a:lnTo>
                  <a:lnTo>
                    <a:pt x="49" y="115"/>
                  </a:lnTo>
                  <a:lnTo>
                    <a:pt x="52" y="115"/>
                  </a:lnTo>
                  <a:lnTo>
                    <a:pt x="56" y="115"/>
                  </a:lnTo>
                  <a:lnTo>
                    <a:pt x="59" y="115"/>
                  </a:lnTo>
                  <a:lnTo>
                    <a:pt x="62" y="115"/>
                  </a:lnTo>
                  <a:lnTo>
                    <a:pt x="64" y="115"/>
                  </a:lnTo>
                  <a:lnTo>
                    <a:pt x="67" y="115"/>
                  </a:lnTo>
                  <a:lnTo>
                    <a:pt x="70" y="115"/>
                  </a:lnTo>
                  <a:lnTo>
                    <a:pt x="72" y="114"/>
                  </a:lnTo>
                  <a:lnTo>
                    <a:pt x="75" y="114"/>
                  </a:lnTo>
                  <a:lnTo>
                    <a:pt x="78" y="113"/>
                  </a:lnTo>
                  <a:lnTo>
                    <a:pt x="81" y="111"/>
                  </a:lnTo>
                  <a:lnTo>
                    <a:pt x="83" y="110"/>
                  </a:lnTo>
                  <a:lnTo>
                    <a:pt x="86" y="109"/>
                  </a:lnTo>
                  <a:lnTo>
                    <a:pt x="89" y="107"/>
                  </a:lnTo>
                  <a:lnTo>
                    <a:pt x="90" y="106"/>
                  </a:lnTo>
                  <a:lnTo>
                    <a:pt x="93" y="104"/>
                  </a:lnTo>
                  <a:lnTo>
                    <a:pt x="96" y="103"/>
                  </a:lnTo>
                  <a:lnTo>
                    <a:pt x="97" y="100"/>
                  </a:lnTo>
                  <a:lnTo>
                    <a:pt x="100" y="99"/>
                  </a:lnTo>
                  <a:lnTo>
                    <a:pt x="101" y="98"/>
                  </a:lnTo>
                  <a:lnTo>
                    <a:pt x="103" y="95"/>
                  </a:lnTo>
                  <a:lnTo>
                    <a:pt x="105" y="92"/>
                  </a:lnTo>
                  <a:lnTo>
                    <a:pt x="107" y="91"/>
                  </a:lnTo>
                  <a:lnTo>
                    <a:pt x="108" y="88"/>
                  </a:lnTo>
                  <a:lnTo>
                    <a:pt x="110" y="85"/>
                  </a:lnTo>
                  <a:lnTo>
                    <a:pt x="111" y="82"/>
                  </a:lnTo>
                  <a:lnTo>
                    <a:pt x="112" y="81"/>
                  </a:lnTo>
                  <a:lnTo>
                    <a:pt x="114" y="78"/>
                  </a:lnTo>
                  <a:lnTo>
                    <a:pt x="114" y="76"/>
                  </a:lnTo>
                  <a:lnTo>
                    <a:pt x="115" y="73"/>
                  </a:lnTo>
                  <a:lnTo>
                    <a:pt x="115" y="70"/>
                  </a:lnTo>
                  <a:lnTo>
                    <a:pt x="116" y="66"/>
                  </a:lnTo>
                  <a:lnTo>
                    <a:pt x="116" y="63"/>
                  </a:lnTo>
                  <a:lnTo>
                    <a:pt x="116" y="61"/>
                  </a:lnTo>
                  <a:lnTo>
                    <a:pt x="116" y="58"/>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797" name="Line 147"/>
            <p:cNvSpPr>
              <a:spLocks noChangeShapeType="1"/>
            </p:cNvSpPr>
            <p:nvPr/>
          </p:nvSpPr>
          <p:spPr bwMode="auto">
            <a:xfrm flipV="1">
              <a:off x="2284" y="1680"/>
              <a:ext cx="1"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98" name="Line 148"/>
            <p:cNvSpPr>
              <a:spLocks noChangeShapeType="1"/>
            </p:cNvSpPr>
            <p:nvPr/>
          </p:nvSpPr>
          <p:spPr bwMode="auto">
            <a:xfrm>
              <a:off x="2284" y="1285"/>
              <a:ext cx="1" cy="1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799" name="Freeform 149"/>
            <p:cNvSpPr>
              <a:spLocks/>
            </p:cNvSpPr>
            <p:nvPr/>
          </p:nvSpPr>
          <p:spPr bwMode="auto">
            <a:xfrm>
              <a:off x="2178" y="1404"/>
              <a:ext cx="213" cy="211"/>
            </a:xfrm>
            <a:custGeom>
              <a:avLst/>
              <a:gdLst>
                <a:gd name="T0" fmla="*/ 6 w 439"/>
                <a:gd name="T1" fmla="*/ 12 h 439"/>
                <a:gd name="T2" fmla="*/ 0 w 439"/>
                <a:gd name="T3" fmla="*/ 0 h 439"/>
                <a:gd name="T4" fmla="*/ 12 w 439"/>
                <a:gd name="T5" fmla="*/ 0 h 439"/>
                <a:gd name="T6" fmla="*/ 6 w 439"/>
                <a:gd name="T7" fmla="*/ 12 h 439"/>
                <a:gd name="T8" fmla="*/ 0 60000 65536"/>
                <a:gd name="T9" fmla="*/ 0 60000 65536"/>
                <a:gd name="T10" fmla="*/ 0 60000 65536"/>
                <a:gd name="T11" fmla="*/ 0 60000 65536"/>
                <a:gd name="T12" fmla="*/ 0 w 439"/>
                <a:gd name="T13" fmla="*/ 0 h 439"/>
                <a:gd name="T14" fmla="*/ 439 w 439"/>
                <a:gd name="T15" fmla="*/ 439 h 439"/>
              </a:gdLst>
              <a:ahLst/>
              <a:cxnLst>
                <a:cxn ang="T8">
                  <a:pos x="T0" y="T1"/>
                </a:cxn>
                <a:cxn ang="T9">
                  <a:pos x="T2" y="T3"/>
                </a:cxn>
                <a:cxn ang="T10">
                  <a:pos x="T4" y="T5"/>
                </a:cxn>
                <a:cxn ang="T11">
                  <a:pos x="T6" y="T7"/>
                </a:cxn>
              </a:cxnLst>
              <a:rect l="T12" t="T13" r="T14" b="T15"/>
              <a:pathLst>
                <a:path w="439" h="439">
                  <a:moveTo>
                    <a:pt x="220" y="439"/>
                  </a:moveTo>
                  <a:lnTo>
                    <a:pt x="0" y="0"/>
                  </a:lnTo>
                  <a:lnTo>
                    <a:pt x="439" y="0"/>
                  </a:lnTo>
                  <a:lnTo>
                    <a:pt x="220" y="43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00" name="Freeform 150"/>
            <p:cNvSpPr>
              <a:spLocks/>
            </p:cNvSpPr>
            <p:nvPr/>
          </p:nvSpPr>
          <p:spPr bwMode="auto">
            <a:xfrm>
              <a:off x="2257" y="1627"/>
              <a:ext cx="57" cy="55"/>
            </a:xfrm>
            <a:custGeom>
              <a:avLst/>
              <a:gdLst>
                <a:gd name="T0" fmla="*/ 3 w 116"/>
                <a:gd name="T1" fmla="*/ 1 h 115"/>
                <a:gd name="T2" fmla="*/ 3 w 116"/>
                <a:gd name="T3" fmla="*/ 1 h 115"/>
                <a:gd name="T4" fmla="*/ 3 w 116"/>
                <a:gd name="T5" fmla="*/ 1 h 115"/>
                <a:gd name="T6" fmla="*/ 3 w 116"/>
                <a:gd name="T7" fmla="*/ 0 h 115"/>
                <a:gd name="T8" fmla="*/ 3 w 116"/>
                <a:gd name="T9" fmla="*/ 0 h 115"/>
                <a:gd name="T10" fmla="*/ 3 w 116"/>
                <a:gd name="T11" fmla="*/ 0 h 115"/>
                <a:gd name="T12" fmla="*/ 2 w 116"/>
                <a:gd name="T13" fmla="*/ 0 h 115"/>
                <a:gd name="T14" fmla="*/ 2 w 116"/>
                <a:gd name="T15" fmla="*/ 0 h 115"/>
                <a:gd name="T16" fmla="*/ 2 w 116"/>
                <a:gd name="T17" fmla="*/ 0 h 115"/>
                <a:gd name="T18" fmla="*/ 2 w 116"/>
                <a:gd name="T19" fmla="*/ 0 h 115"/>
                <a:gd name="T20" fmla="*/ 1 w 116"/>
                <a:gd name="T21" fmla="*/ 0 h 115"/>
                <a:gd name="T22" fmla="*/ 1 w 116"/>
                <a:gd name="T23" fmla="*/ 0 h 115"/>
                <a:gd name="T24" fmla="*/ 1 w 116"/>
                <a:gd name="T25" fmla="*/ 0 h 115"/>
                <a:gd name="T26" fmla="*/ 1 w 116"/>
                <a:gd name="T27" fmla="*/ 0 h 115"/>
                <a:gd name="T28" fmla="*/ 0 w 116"/>
                <a:gd name="T29" fmla="*/ 0 h 115"/>
                <a:gd name="T30" fmla="*/ 0 w 116"/>
                <a:gd name="T31" fmla="*/ 0 h 115"/>
                <a:gd name="T32" fmla="*/ 0 w 116"/>
                <a:gd name="T33" fmla="*/ 0 h 115"/>
                <a:gd name="T34" fmla="*/ 0 w 116"/>
                <a:gd name="T35" fmla="*/ 0 h 115"/>
                <a:gd name="T36" fmla="*/ 0 w 116"/>
                <a:gd name="T37" fmla="*/ 1 h 115"/>
                <a:gd name="T38" fmla="*/ 0 w 116"/>
                <a:gd name="T39" fmla="*/ 1 h 115"/>
                <a:gd name="T40" fmla="*/ 0 w 116"/>
                <a:gd name="T41" fmla="*/ 1 h 115"/>
                <a:gd name="T42" fmla="*/ 0 w 116"/>
                <a:gd name="T43" fmla="*/ 1 h 115"/>
                <a:gd name="T44" fmla="*/ 0 w 116"/>
                <a:gd name="T45" fmla="*/ 1 h 115"/>
                <a:gd name="T46" fmla="*/ 0 w 116"/>
                <a:gd name="T47" fmla="*/ 2 h 115"/>
                <a:gd name="T48" fmla="*/ 0 w 116"/>
                <a:gd name="T49" fmla="*/ 2 h 115"/>
                <a:gd name="T50" fmla="*/ 0 w 116"/>
                <a:gd name="T51" fmla="*/ 2 h 115"/>
                <a:gd name="T52" fmla="*/ 0 w 116"/>
                <a:gd name="T53" fmla="*/ 2 h 115"/>
                <a:gd name="T54" fmla="*/ 0 w 116"/>
                <a:gd name="T55" fmla="*/ 2 h 115"/>
                <a:gd name="T56" fmla="*/ 0 w 116"/>
                <a:gd name="T57" fmla="*/ 2 h 115"/>
                <a:gd name="T58" fmla="*/ 1 w 116"/>
                <a:gd name="T59" fmla="*/ 3 h 115"/>
                <a:gd name="T60" fmla="*/ 1 w 116"/>
                <a:gd name="T61" fmla="*/ 3 h 115"/>
                <a:gd name="T62" fmla="*/ 1 w 116"/>
                <a:gd name="T63" fmla="*/ 3 h 115"/>
                <a:gd name="T64" fmla="*/ 1 w 116"/>
                <a:gd name="T65" fmla="*/ 3 h 115"/>
                <a:gd name="T66" fmla="*/ 1 w 116"/>
                <a:gd name="T67" fmla="*/ 3 h 115"/>
                <a:gd name="T68" fmla="*/ 2 w 116"/>
                <a:gd name="T69" fmla="*/ 3 h 115"/>
                <a:gd name="T70" fmla="*/ 2 w 116"/>
                <a:gd name="T71" fmla="*/ 3 h 115"/>
                <a:gd name="T72" fmla="*/ 2 w 116"/>
                <a:gd name="T73" fmla="*/ 2 h 115"/>
                <a:gd name="T74" fmla="*/ 2 w 116"/>
                <a:gd name="T75" fmla="*/ 2 h 115"/>
                <a:gd name="T76" fmla="*/ 3 w 116"/>
                <a:gd name="T77" fmla="*/ 2 h 115"/>
                <a:gd name="T78" fmla="*/ 3 w 116"/>
                <a:gd name="T79" fmla="*/ 2 h 115"/>
                <a:gd name="T80" fmla="*/ 3 w 116"/>
                <a:gd name="T81" fmla="*/ 2 h 115"/>
                <a:gd name="T82" fmla="*/ 3 w 116"/>
                <a:gd name="T83" fmla="*/ 2 h 115"/>
                <a:gd name="T84" fmla="*/ 3 w 116"/>
                <a:gd name="T85" fmla="*/ 1 h 115"/>
                <a:gd name="T86" fmla="*/ 3 w 116"/>
                <a:gd name="T87" fmla="*/ 1 h 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6"/>
                <a:gd name="T133" fmla="*/ 0 h 115"/>
                <a:gd name="T134" fmla="*/ 116 w 116"/>
                <a:gd name="T135" fmla="*/ 115 h 1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6" h="115">
                  <a:moveTo>
                    <a:pt x="116" y="58"/>
                  </a:moveTo>
                  <a:lnTo>
                    <a:pt x="116" y="55"/>
                  </a:lnTo>
                  <a:lnTo>
                    <a:pt x="116" y="52"/>
                  </a:lnTo>
                  <a:lnTo>
                    <a:pt x="116" y="50"/>
                  </a:lnTo>
                  <a:lnTo>
                    <a:pt x="115" y="45"/>
                  </a:lnTo>
                  <a:lnTo>
                    <a:pt x="115" y="43"/>
                  </a:lnTo>
                  <a:lnTo>
                    <a:pt x="113" y="40"/>
                  </a:lnTo>
                  <a:lnTo>
                    <a:pt x="113" y="37"/>
                  </a:lnTo>
                  <a:lnTo>
                    <a:pt x="112" y="36"/>
                  </a:lnTo>
                  <a:lnTo>
                    <a:pt x="111" y="33"/>
                  </a:lnTo>
                  <a:lnTo>
                    <a:pt x="109" y="30"/>
                  </a:lnTo>
                  <a:lnTo>
                    <a:pt x="108" y="28"/>
                  </a:lnTo>
                  <a:lnTo>
                    <a:pt x="107" y="25"/>
                  </a:lnTo>
                  <a:lnTo>
                    <a:pt x="105" y="23"/>
                  </a:lnTo>
                  <a:lnTo>
                    <a:pt x="102" y="21"/>
                  </a:lnTo>
                  <a:lnTo>
                    <a:pt x="101" y="19"/>
                  </a:lnTo>
                  <a:lnTo>
                    <a:pt x="100" y="17"/>
                  </a:lnTo>
                  <a:lnTo>
                    <a:pt x="97" y="15"/>
                  </a:lnTo>
                  <a:lnTo>
                    <a:pt x="96" y="12"/>
                  </a:lnTo>
                  <a:lnTo>
                    <a:pt x="93" y="11"/>
                  </a:lnTo>
                  <a:lnTo>
                    <a:pt x="90" y="10"/>
                  </a:lnTo>
                  <a:lnTo>
                    <a:pt x="89" y="8"/>
                  </a:lnTo>
                  <a:lnTo>
                    <a:pt x="86" y="7"/>
                  </a:lnTo>
                  <a:lnTo>
                    <a:pt x="83" y="6"/>
                  </a:lnTo>
                  <a:lnTo>
                    <a:pt x="81" y="4"/>
                  </a:lnTo>
                  <a:lnTo>
                    <a:pt x="78" y="3"/>
                  </a:lnTo>
                  <a:lnTo>
                    <a:pt x="75" y="3"/>
                  </a:lnTo>
                  <a:lnTo>
                    <a:pt x="72" y="1"/>
                  </a:lnTo>
                  <a:lnTo>
                    <a:pt x="70" y="1"/>
                  </a:lnTo>
                  <a:lnTo>
                    <a:pt x="67" y="0"/>
                  </a:lnTo>
                  <a:lnTo>
                    <a:pt x="64" y="0"/>
                  </a:lnTo>
                  <a:lnTo>
                    <a:pt x="61" y="0"/>
                  </a:lnTo>
                  <a:lnTo>
                    <a:pt x="59" y="0"/>
                  </a:lnTo>
                  <a:lnTo>
                    <a:pt x="56" y="0"/>
                  </a:lnTo>
                  <a:lnTo>
                    <a:pt x="52" y="0"/>
                  </a:lnTo>
                  <a:lnTo>
                    <a:pt x="49" y="0"/>
                  </a:lnTo>
                  <a:lnTo>
                    <a:pt x="46" y="1"/>
                  </a:lnTo>
                  <a:lnTo>
                    <a:pt x="44" y="1"/>
                  </a:lnTo>
                  <a:lnTo>
                    <a:pt x="41" y="3"/>
                  </a:lnTo>
                  <a:lnTo>
                    <a:pt x="38" y="3"/>
                  </a:lnTo>
                  <a:lnTo>
                    <a:pt x="35" y="4"/>
                  </a:lnTo>
                  <a:lnTo>
                    <a:pt x="33" y="6"/>
                  </a:lnTo>
                  <a:lnTo>
                    <a:pt x="30" y="7"/>
                  </a:lnTo>
                  <a:lnTo>
                    <a:pt x="28" y="8"/>
                  </a:lnTo>
                  <a:lnTo>
                    <a:pt x="26" y="10"/>
                  </a:lnTo>
                  <a:lnTo>
                    <a:pt x="23" y="11"/>
                  </a:lnTo>
                  <a:lnTo>
                    <a:pt x="22" y="12"/>
                  </a:lnTo>
                  <a:lnTo>
                    <a:pt x="19" y="15"/>
                  </a:lnTo>
                  <a:lnTo>
                    <a:pt x="17" y="17"/>
                  </a:lnTo>
                  <a:lnTo>
                    <a:pt x="15" y="19"/>
                  </a:lnTo>
                  <a:lnTo>
                    <a:pt x="13" y="21"/>
                  </a:lnTo>
                  <a:lnTo>
                    <a:pt x="12" y="23"/>
                  </a:lnTo>
                  <a:lnTo>
                    <a:pt x="11" y="25"/>
                  </a:lnTo>
                  <a:lnTo>
                    <a:pt x="8" y="28"/>
                  </a:lnTo>
                  <a:lnTo>
                    <a:pt x="6" y="30"/>
                  </a:lnTo>
                  <a:lnTo>
                    <a:pt x="5" y="33"/>
                  </a:lnTo>
                  <a:lnTo>
                    <a:pt x="5" y="36"/>
                  </a:lnTo>
                  <a:lnTo>
                    <a:pt x="4" y="37"/>
                  </a:lnTo>
                  <a:lnTo>
                    <a:pt x="2" y="40"/>
                  </a:lnTo>
                  <a:lnTo>
                    <a:pt x="2" y="43"/>
                  </a:lnTo>
                  <a:lnTo>
                    <a:pt x="1" y="45"/>
                  </a:lnTo>
                  <a:lnTo>
                    <a:pt x="1" y="50"/>
                  </a:lnTo>
                  <a:lnTo>
                    <a:pt x="1" y="52"/>
                  </a:lnTo>
                  <a:lnTo>
                    <a:pt x="0" y="55"/>
                  </a:lnTo>
                  <a:lnTo>
                    <a:pt x="0" y="58"/>
                  </a:lnTo>
                  <a:lnTo>
                    <a:pt x="0" y="61"/>
                  </a:lnTo>
                  <a:lnTo>
                    <a:pt x="1" y="63"/>
                  </a:lnTo>
                  <a:lnTo>
                    <a:pt x="1" y="66"/>
                  </a:lnTo>
                  <a:lnTo>
                    <a:pt x="1" y="70"/>
                  </a:lnTo>
                  <a:lnTo>
                    <a:pt x="2" y="73"/>
                  </a:lnTo>
                  <a:lnTo>
                    <a:pt x="2" y="76"/>
                  </a:lnTo>
                  <a:lnTo>
                    <a:pt x="4" y="78"/>
                  </a:lnTo>
                  <a:lnTo>
                    <a:pt x="5" y="81"/>
                  </a:lnTo>
                  <a:lnTo>
                    <a:pt x="5" y="82"/>
                  </a:lnTo>
                  <a:lnTo>
                    <a:pt x="6" y="85"/>
                  </a:lnTo>
                  <a:lnTo>
                    <a:pt x="8" y="88"/>
                  </a:lnTo>
                  <a:lnTo>
                    <a:pt x="11" y="91"/>
                  </a:lnTo>
                  <a:lnTo>
                    <a:pt x="12" y="92"/>
                  </a:lnTo>
                  <a:lnTo>
                    <a:pt x="13" y="95"/>
                  </a:lnTo>
                  <a:lnTo>
                    <a:pt x="15" y="98"/>
                  </a:lnTo>
                  <a:lnTo>
                    <a:pt x="17" y="99"/>
                  </a:lnTo>
                  <a:lnTo>
                    <a:pt x="19" y="100"/>
                  </a:lnTo>
                  <a:lnTo>
                    <a:pt x="22" y="103"/>
                  </a:lnTo>
                  <a:lnTo>
                    <a:pt x="23" y="104"/>
                  </a:lnTo>
                  <a:lnTo>
                    <a:pt x="26" y="106"/>
                  </a:lnTo>
                  <a:lnTo>
                    <a:pt x="28" y="107"/>
                  </a:lnTo>
                  <a:lnTo>
                    <a:pt x="30" y="109"/>
                  </a:lnTo>
                  <a:lnTo>
                    <a:pt x="33" y="110"/>
                  </a:lnTo>
                  <a:lnTo>
                    <a:pt x="35" y="111"/>
                  </a:lnTo>
                  <a:lnTo>
                    <a:pt x="38" y="113"/>
                  </a:lnTo>
                  <a:lnTo>
                    <a:pt x="41" y="114"/>
                  </a:lnTo>
                  <a:lnTo>
                    <a:pt x="44" y="114"/>
                  </a:lnTo>
                  <a:lnTo>
                    <a:pt x="46" y="115"/>
                  </a:lnTo>
                  <a:lnTo>
                    <a:pt x="49" y="115"/>
                  </a:lnTo>
                  <a:lnTo>
                    <a:pt x="52" y="115"/>
                  </a:lnTo>
                  <a:lnTo>
                    <a:pt x="56" y="115"/>
                  </a:lnTo>
                  <a:lnTo>
                    <a:pt x="59" y="115"/>
                  </a:lnTo>
                  <a:lnTo>
                    <a:pt x="61" y="115"/>
                  </a:lnTo>
                  <a:lnTo>
                    <a:pt x="64" y="115"/>
                  </a:lnTo>
                  <a:lnTo>
                    <a:pt x="67" y="115"/>
                  </a:lnTo>
                  <a:lnTo>
                    <a:pt x="70" y="115"/>
                  </a:lnTo>
                  <a:lnTo>
                    <a:pt x="72" y="114"/>
                  </a:lnTo>
                  <a:lnTo>
                    <a:pt x="75" y="114"/>
                  </a:lnTo>
                  <a:lnTo>
                    <a:pt x="78" y="113"/>
                  </a:lnTo>
                  <a:lnTo>
                    <a:pt x="81" y="111"/>
                  </a:lnTo>
                  <a:lnTo>
                    <a:pt x="83" y="110"/>
                  </a:lnTo>
                  <a:lnTo>
                    <a:pt x="86" y="109"/>
                  </a:lnTo>
                  <a:lnTo>
                    <a:pt x="89" y="107"/>
                  </a:lnTo>
                  <a:lnTo>
                    <a:pt x="90" y="106"/>
                  </a:lnTo>
                  <a:lnTo>
                    <a:pt x="93" y="104"/>
                  </a:lnTo>
                  <a:lnTo>
                    <a:pt x="96" y="103"/>
                  </a:lnTo>
                  <a:lnTo>
                    <a:pt x="97" y="100"/>
                  </a:lnTo>
                  <a:lnTo>
                    <a:pt x="100" y="99"/>
                  </a:lnTo>
                  <a:lnTo>
                    <a:pt x="101" y="98"/>
                  </a:lnTo>
                  <a:lnTo>
                    <a:pt x="102" y="95"/>
                  </a:lnTo>
                  <a:lnTo>
                    <a:pt x="105" y="92"/>
                  </a:lnTo>
                  <a:lnTo>
                    <a:pt x="107" y="91"/>
                  </a:lnTo>
                  <a:lnTo>
                    <a:pt x="108" y="88"/>
                  </a:lnTo>
                  <a:lnTo>
                    <a:pt x="109" y="85"/>
                  </a:lnTo>
                  <a:lnTo>
                    <a:pt x="111" y="82"/>
                  </a:lnTo>
                  <a:lnTo>
                    <a:pt x="112" y="81"/>
                  </a:lnTo>
                  <a:lnTo>
                    <a:pt x="113" y="78"/>
                  </a:lnTo>
                  <a:lnTo>
                    <a:pt x="113" y="76"/>
                  </a:lnTo>
                  <a:lnTo>
                    <a:pt x="115" y="73"/>
                  </a:lnTo>
                  <a:lnTo>
                    <a:pt x="115" y="70"/>
                  </a:lnTo>
                  <a:lnTo>
                    <a:pt x="116" y="66"/>
                  </a:lnTo>
                  <a:lnTo>
                    <a:pt x="116" y="63"/>
                  </a:lnTo>
                  <a:lnTo>
                    <a:pt x="116" y="61"/>
                  </a:lnTo>
                  <a:lnTo>
                    <a:pt x="116" y="58"/>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01" name="Line 151"/>
            <p:cNvSpPr>
              <a:spLocks noChangeShapeType="1"/>
            </p:cNvSpPr>
            <p:nvPr/>
          </p:nvSpPr>
          <p:spPr bwMode="auto">
            <a:xfrm flipV="1">
              <a:off x="2845" y="1680"/>
              <a:ext cx="1"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802" name="Line 152"/>
            <p:cNvSpPr>
              <a:spLocks noChangeShapeType="1"/>
            </p:cNvSpPr>
            <p:nvPr/>
          </p:nvSpPr>
          <p:spPr bwMode="auto">
            <a:xfrm>
              <a:off x="2845" y="1285"/>
              <a:ext cx="1" cy="1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803" name="Freeform 153"/>
            <p:cNvSpPr>
              <a:spLocks/>
            </p:cNvSpPr>
            <p:nvPr/>
          </p:nvSpPr>
          <p:spPr bwMode="auto">
            <a:xfrm>
              <a:off x="2738" y="1404"/>
              <a:ext cx="213" cy="211"/>
            </a:xfrm>
            <a:custGeom>
              <a:avLst/>
              <a:gdLst>
                <a:gd name="T0" fmla="*/ 6 w 439"/>
                <a:gd name="T1" fmla="*/ 12 h 439"/>
                <a:gd name="T2" fmla="*/ 0 w 439"/>
                <a:gd name="T3" fmla="*/ 0 h 439"/>
                <a:gd name="T4" fmla="*/ 12 w 439"/>
                <a:gd name="T5" fmla="*/ 0 h 439"/>
                <a:gd name="T6" fmla="*/ 6 w 439"/>
                <a:gd name="T7" fmla="*/ 12 h 439"/>
                <a:gd name="T8" fmla="*/ 0 60000 65536"/>
                <a:gd name="T9" fmla="*/ 0 60000 65536"/>
                <a:gd name="T10" fmla="*/ 0 60000 65536"/>
                <a:gd name="T11" fmla="*/ 0 60000 65536"/>
                <a:gd name="T12" fmla="*/ 0 w 439"/>
                <a:gd name="T13" fmla="*/ 0 h 439"/>
                <a:gd name="T14" fmla="*/ 439 w 439"/>
                <a:gd name="T15" fmla="*/ 439 h 439"/>
              </a:gdLst>
              <a:ahLst/>
              <a:cxnLst>
                <a:cxn ang="T8">
                  <a:pos x="T0" y="T1"/>
                </a:cxn>
                <a:cxn ang="T9">
                  <a:pos x="T2" y="T3"/>
                </a:cxn>
                <a:cxn ang="T10">
                  <a:pos x="T4" y="T5"/>
                </a:cxn>
                <a:cxn ang="T11">
                  <a:pos x="T6" y="T7"/>
                </a:cxn>
              </a:cxnLst>
              <a:rect l="T12" t="T13" r="T14" b="T15"/>
              <a:pathLst>
                <a:path w="439" h="439">
                  <a:moveTo>
                    <a:pt x="219" y="439"/>
                  </a:moveTo>
                  <a:lnTo>
                    <a:pt x="0" y="0"/>
                  </a:lnTo>
                  <a:lnTo>
                    <a:pt x="439" y="0"/>
                  </a:lnTo>
                  <a:lnTo>
                    <a:pt x="219" y="43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04" name="Freeform 154"/>
            <p:cNvSpPr>
              <a:spLocks/>
            </p:cNvSpPr>
            <p:nvPr/>
          </p:nvSpPr>
          <p:spPr bwMode="auto">
            <a:xfrm>
              <a:off x="2817" y="1627"/>
              <a:ext cx="57" cy="55"/>
            </a:xfrm>
            <a:custGeom>
              <a:avLst/>
              <a:gdLst>
                <a:gd name="T0" fmla="*/ 3 w 117"/>
                <a:gd name="T1" fmla="*/ 1 h 115"/>
                <a:gd name="T2" fmla="*/ 3 w 117"/>
                <a:gd name="T3" fmla="*/ 1 h 115"/>
                <a:gd name="T4" fmla="*/ 3 w 117"/>
                <a:gd name="T5" fmla="*/ 1 h 115"/>
                <a:gd name="T6" fmla="*/ 3 w 117"/>
                <a:gd name="T7" fmla="*/ 0 h 115"/>
                <a:gd name="T8" fmla="*/ 3 w 117"/>
                <a:gd name="T9" fmla="*/ 0 h 115"/>
                <a:gd name="T10" fmla="*/ 2 w 117"/>
                <a:gd name="T11" fmla="*/ 0 h 115"/>
                <a:gd name="T12" fmla="*/ 2 w 117"/>
                <a:gd name="T13" fmla="*/ 0 h 115"/>
                <a:gd name="T14" fmla="*/ 2 w 117"/>
                <a:gd name="T15" fmla="*/ 0 h 115"/>
                <a:gd name="T16" fmla="*/ 2 w 117"/>
                <a:gd name="T17" fmla="*/ 0 h 115"/>
                <a:gd name="T18" fmla="*/ 2 w 117"/>
                <a:gd name="T19" fmla="*/ 0 h 115"/>
                <a:gd name="T20" fmla="*/ 1 w 117"/>
                <a:gd name="T21" fmla="*/ 0 h 115"/>
                <a:gd name="T22" fmla="*/ 1 w 117"/>
                <a:gd name="T23" fmla="*/ 0 h 115"/>
                <a:gd name="T24" fmla="*/ 1 w 117"/>
                <a:gd name="T25" fmla="*/ 0 h 115"/>
                <a:gd name="T26" fmla="*/ 1 w 117"/>
                <a:gd name="T27" fmla="*/ 0 h 115"/>
                <a:gd name="T28" fmla="*/ 0 w 117"/>
                <a:gd name="T29" fmla="*/ 0 h 115"/>
                <a:gd name="T30" fmla="*/ 0 w 117"/>
                <a:gd name="T31" fmla="*/ 0 h 115"/>
                <a:gd name="T32" fmla="*/ 0 w 117"/>
                <a:gd name="T33" fmla="*/ 0 h 115"/>
                <a:gd name="T34" fmla="*/ 0 w 117"/>
                <a:gd name="T35" fmla="*/ 0 h 115"/>
                <a:gd name="T36" fmla="*/ 0 w 117"/>
                <a:gd name="T37" fmla="*/ 1 h 115"/>
                <a:gd name="T38" fmla="*/ 0 w 117"/>
                <a:gd name="T39" fmla="*/ 1 h 115"/>
                <a:gd name="T40" fmla="*/ 0 w 117"/>
                <a:gd name="T41" fmla="*/ 1 h 115"/>
                <a:gd name="T42" fmla="*/ 0 w 117"/>
                <a:gd name="T43" fmla="*/ 1 h 115"/>
                <a:gd name="T44" fmla="*/ 0 w 117"/>
                <a:gd name="T45" fmla="*/ 1 h 115"/>
                <a:gd name="T46" fmla="*/ 0 w 117"/>
                <a:gd name="T47" fmla="*/ 2 h 115"/>
                <a:gd name="T48" fmla="*/ 0 w 117"/>
                <a:gd name="T49" fmla="*/ 2 h 115"/>
                <a:gd name="T50" fmla="*/ 0 w 117"/>
                <a:gd name="T51" fmla="*/ 2 h 115"/>
                <a:gd name="T52" fmla="*/ 0 w 117"/>
                <a:gd name="T53" fmla="*/ 2 h 115"/>
                <a:gd name="T54" fmla="*/ 0 w 117"/>
                <a:gd name="T55" fmla="*/ 2 h 115"/>
                <a:gd name="T56" fmla="*/ 0 w 117"/>
                <a:gd name="T57" fmla="*/ 2 h 115"/>
                <a:gd name="T58" fmla="*/ 1 w 117"/>
                <a:gd name="T59" fmla="*/ 3 h 115"/>
                <a:gd name="T60" fmla="*/ 1 w 117"/>
                <a:gd name="T61" fmla="*/ 3 h 115"/>
                <a:gd name="T62" fmla="*/ 1 w 117"/>
                <a:gd name="T63" fmla="*/ 3 h 115"/>
                <a:gd name="T64" fmla="*/ 1 w 117"/>
                <a:gd name="T65" fmla="*/ 3 h 115"/>
                <a:gd name="T66" fmla="*/ 1 w 117"/>
                <a:gd name="T67" fmla="*/ 3 h 115"/>
                <a:gd name="T68" fmla="*/ 2 w 117"/>
                <a:gd name="T69" fmla="*/ 3 h 115"/>
                <a:gd name="T70" fmla="*/ 2 w 117"/>
                <a:gd name="T71" fmla="*/ 3 h 115"/>
                <a:gd name="T72" fmla="*/ 2 w 117"/>
                <a:gd name="T73" fmla="*/ 2 h 115"/>
                <a:gd name="T74" fmla="*/ 2 w 117"/>
                <a:gd name="T75" fmla="*/ 2 h 115"/>
                <a:gd name="T76" fmla="*/ 3 w 117"/>
                <a:gd name="T77" fmla="*/ 2 h 115"/>
                <a:gd name="T78" fmla="*/ 3 w 117"/>
                <a:gd name="T79" fmla="*/ 2 h 115"/>
                <a:gd name="T80" fmla="*/ 3 w 117"/>
                <a:gd name="T81" fmla="*/ 2 h 115"/>
                <a:gd name="T82" fmla="*/ 3 w 117"/>
                <a:gd name="T83" fmla="*/ 2 h 115"/>
                <a:gd name="T84" fmla="*/ 3 w 117"/>
                <a:gd name="T85" fmla="*/ 1 h 115"/>
                <a:gd name="T86" fmla="*/ 3 w 117"/>
                <a:gd name="T87" fmla="*/ 1 h 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115"/>
                <a:gd name="T134" fmla="*/ 117 w 117"/>
                <a:gd name="T135" fmla="*/ 115 h 1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115">
                  <a:moveTo>
                    <a:pt x="117" y="58"/>
                  </a:moveTo>
                  <a:lnTo>
                    <a:pt x="117" y="55"/>
                  </a:lnTo>
                  <a:lnTo>
                    <a:pt x="117" y="52"/>
                  </a:lnTo>
                  <a:lnTo>
                    <a:pt x="117" y="50"/>
                  </a:lnTo>
                  <a:lnTo>
                    <a:pt x="115" y="45"/>
                  </a:lnTo>
                  <a:lnTo>
                    <a:pt x="115" y="43"/>
                  </a:lnTo>
                  <a:lnTo>
                    <a:pt x="114" y="40"/>
                  </a:lnTo>
                  <a:lnTo>
                    <a:pt x="114" y="37"/>
                  </a:lnTo>
                  <a:lnTo>
                    <a:pt x="112" y="36"/>
                  </a:lnTo>
                  <a:lnTo>
                    <a:pt x="111" y="33"/>
                  </a:lnTo>
                  <a:lnTo>
                    <a:pt x="110" y="30"/>
                  </a:lnTo>
                  <a:lnTo>
                    <a:pt x="108" y="28"/>
                  </a:lnTo>
                  <a:lnTo>
                    <a:pt x="107" y="25"/>
                  </a:lnTo>
                  <a:lnTo>
                    <a:pt x="106" y="23"/>
                  </a:lnTo>
                  <a:lnTo>
                    <a:pt x="103" y="21"/>
                  </a:lnTo>
                  <a:lnTo>
                    <a:pt x="102" y="19"/>
                  </a:lnTo>
                  <a:lnTo>
                    <a:pt x="100" y="17"/>
                  </a:lnTo>
                  <a:lnTo>
                    <a:pt x="97" y="15"/>
                  </a:lnTo>
                  <a:lnTo>
                    <a:pt x="96" y="12"/>
                  </a:lnTo>
                  <a:lnTo>
                    <a:pt x="93" y="11"/>
                  </a:lnTo>
                  <a:lnTo>
                    <a:pt x="91" y="10"/>
                  </a:lnTo>
                  <a:lnTo>
                    <a:pt x="89" y="8"/>
                  </a:lnTo>
                  <a:lnTo>
                    <a:pt x="86" y="7"/>
                  </a:lnTo>
                  <a:lnTo>
                    <a:pt x="84" y="6"/>
                  </a:lnTo>
                  <a:lnTo>
                    <a:pt x="81" y="4"/>
                  </a:lnTo>
                  <a:lnTo>
                    <a:pt x="78" y="3"/>
                  </a:lnTo>
                  <a:lnTo>
                    <a:pt x="75" y="3"/>
                  </a:lnTo>
                  <a:lnTo>
                    <a:pt x="73" y="1"/>
                  </a:lnTo>
                  <a:lnTo>
                    <a:pt x="70" y="1"/>
                  </a:lnTo>
                  <a:lnTo>
                    <a:pt x="67" y="0"/>
                  </a:lnTo>
                  <a:lnTo>
                    <a:pt x="64" y="0"/>
                  </a:lnTo>
                  <a:lnTo>
                    <a:pt x="62" y="0"/>
                  </a:lnTo>
                  <a:lnTo>
                    <a:pt x="59" y="0"/>
                  </a:lnTo>
                  <a:lnTo>
                    <a:pt x="56" y="0"/>
                  </a:lnTo>
                  <a:lnTo>
                    <a:pt x="52" y="0"/>
                  </a:lnTo>
                  <a:lnTo>
                    <a:pt x="49" y="0"/>
                  </a:lnTo>
                  <a:lnTo>
                    <a:pt x="47" y="1"/>
                  </a:lnTo>
                  <a:lnTo>
                    <a:pt x="44" y="1"/>
                  </a:lnTo>
                  <a:lnTo>
                    <a:pt x="41" y="3"/>
                  </a:lnTo>
                  <a:lnTo>
                    <a:pt x="38" y="3"/>
                  </a:lnTo>
                  <a:lnTo>
                    <a:pt x="36" y="4"/>
                  </a:lnTo>
                  <a:lnTo>
                    <a:pt x="33" y="6"/>
                  </a:lnTo>
                  <a:lnTo>
                    <a:pt x="30" y="7"/>
                  </a:lnTo>
                  <a:lnTo>
                    <a:pt x="29" y="8"/>
                  </a:lnTo>
                  <a:lnTo>
                    <a:pt x="26" y="10"/>
                  </a:lnTo>
                  <a:lnTo>
                    <a:pt x="23" y="11"/>
                  </a:lnTo>
                  <a:lnTo>
                    <a:pt x="22" y="12"/>
                  </a:lnTo>
                  <a:lnTo>
                    <a:pt x="19" y="15"/>
                  </a:lnTo>
                  <a:lnTo>
                    <a:pt x="18" y="17"/>
                  </a:lnTo>
                  <a:lnTo>
                    <a:pt x="15" y="19"/>
                  </a:lnTo>
                  <a:lnTo>
                    <a:pt x="14" y="21"/>
                  </a:lnTo>
                  <a:lnTo>
                    <a:pt x="12" y="23"/>
                  </a:lnTo>
                  <a:lnTo>
                    <a:pt x="11" y="25"/>
                  </a:lnTo>
                  <a:lnTo>
                    <a:pt x="8" y="28"/>
                  </a:lnTo>
                  <a:lnTo>
                    <a:pt x="7" y="30"/>
                  </a:lnTo>
                  <a:lnTo>
                    <a:pt x="5" y="33"/>
                  </a:lnTo>
                  <a:lnTo>
                    <a:pt x="5" y="36"/>
                  </a:lnTo>
                  <a:lnTo>
                    <a:pt x="4" y="37"/>
                  </a:lnTo>
                  <a:lnTo>
                    <a:pt x="3" y="40"/>
                  </a:lnTo>
                  <a:lnTo>
                    <a:pt x="3" y="43"/>
                  </a:lnTo>
                  <a:lnTo>
                    <a:pt x="1" y="45"/>
                  </a:lnTo>
                  <a:lnTo>
                    <a:pt x="1" y="50"/>
                  </a:lnTo>
                  <a:lnTo>
                    <a:pt x="1" y="52"/>
                  </a:lnTo>
                  <a:lnTo>
                    <a:pt x="0" y="55"/>
                  </a:lnTo>
                  <a:lnTo>
                    <a:pt x="0" y="58"/>
                  </a:lnTo>
                  <a:lnTo>
                    <a:pt x="0" y="61"/>
                  </a:lnTo>
                  <a:lnTo>
                    <a:pt x="1" y="63"/>
                  </a:lnTo>
                  <a:lnTo>
                    <a:pt x="1" y="66"/>
                  </a:lnTo>
                  <a:lnTo>
                    <a:pt x="1" y="70"/>
                  </a:lnTo>
                  <a:lnTo>
                    <a:pt x="3" y="73"/>
                  </a:lnTo>
                  <a:lnTo>
                    <a:pt x="3" y="76"/>
                  </a:lnTo>
                  <a:lnTo>
                    <a:pt x="4" y="78"/>
                  </a:lnTo>
                  <a:lnTo>
                    <a:pt x="5" y="81"/>
                  </a:lnTo>
                  <a:lnTo>
                    <a:pt x="5" y="82"/>
                  </a:lnTo>
                  <a:lnTo>
                    <a:pt x="7" y="85"/>
                  </a:lnTo>
                  <a:lnTo>
                    <a:pt x="8" y="88"/>
                  </a:lnTo>
                  <a:lnTo>
                    <a:pt x="11" y="91"/>
                  </a:lnTo>
                  <a:lnTo>
                    <a:pt x="12" y="92"/>
                  </a:lnTo>
                  <a:lnTo>
                    <a:pt x="14" y="95"/>
                  </a:lnTo>
                  <a:lnTo>
                    <a:pt x="15" y="98"/>
                  </a:lnTo>
                  <a:lnTo>
                    <a:pt x="18" y="99"/>
                  </a:lnTo>
                  <a:lnTo>
                    <a:pt x="19" y="100"/>
                  </a:lnTo>
                  <a:lnTo>
                    <a:pt x="22" y="103"/>
                  </a:lnTo>
                  <a:lnTo>
                    <a:pt x="23" y="104"/>
                  </a:lnTo>
                  <a:lnTo>
                    <a:pt x="26" y="106"/>
                  </a:lnTo>
                  <a:lnTo>
                    <a:pt x="29" y="107"/>
                  </a:lnTo>
                  <a:lnTo>
                    <a:pt x="30" y="109"/>
                  </a:lnTo>
                  <a:lnTo>
                    <a:pt x="33" y="110"/>
                  </a:lnTo>
                  <a:lnTo>
                    <a:pt x="36" y="111"/>
                  </a:lnTo>
                  <a:lnTo>
                    <a:pt x="38" y="113"/>
                  </a:lnTo>
                  <a:lnTo>
                    <a:pt x="41" y="114"/>
                  </a:lnTo>
                  <a:lnTo>
                    <a:pt x="44" y="114"/>
                  </a:lnTo>
                  <a:lnTo>
                    <a:pt x="47" y="115"/>
                  </a:lnTo>
                  <a:lnTo>
                    <a:pt x="49" y="115"/>
                  </a:lnTo>
                  <a:lnTo>
                    <a:pt x="52" y="115"/>
                  </a:lnTo>
                  <a:lnTo>
                    <a:pt x="56" y="115"/>
                  </a:lnTo>
                  <a:lnTo>
                    <a:pt x="59" y="115"/>
                  </a:lnTo>
                  <a:lnTo>
                    <a:pt x="62" y="115"/>
                  </a:lnTo>
                  <a:lnTo>
                    <a:pt x="64" y="115"/>
                  </a:lnTo>
                  <a:lnTo>
                    <a:pt x="67" y="115"/>
                  </a:lnTo>
                  <a:lnTo>
                    <a:pt x="70" y="115"/>
                  </a:lnTo>
                  <a:lnTo>
                    <a:pt x="73" y="114"/>
                  </a:lnTo>
                  <a:lnTo>
                    <a:pt x="75" y="114"/>
                  </a:lnTo>
                  <a:lnTo>
                    <a:pt x="78" y="113"/>
                  </a:lnTo>
                  <a:lnTo>
                    <a:pt x="81" y="111"/>
                  </a:lnTo>
                  <a:lnTo>
                    <a:pt x="84" y="110"/>
                  </a:lnTo>
                  <a:lnTo>
                    <a:pt x="86" y="109"/>
                  </a:lnTo>
                  <a:lnTo>
                    <a:pt x="89" y="107"/>
                  </a:lnTo>
                  <a:lnTo>
                    <a:pt x="91" y="106"/>
                  </a:lnTo>
                  <a:lnTo>
                    <a:pt x="93" y="104"/>
                  </a:lnTo>
                  <a:lnTo>
                    <a:pt x="96" y="103"/>
                  </a:lnTo>
                  <a:lnTo>
                    <a:pt x="97" y="100"/>
                  </a:lnTo>
                  <a:lnTo>
                    <a:pt x="100" y="99"/>
                  </a:lnTo>
                  <a:lnTo>
                    <a:pt x="102" y="98"/>
                  </a:lnTo>
                  <a:lnTo>
                    <a:pt x="103" y="95"/>
                  </a:lnTo>
                  <a:lnTo>
                    <a:pt x="106" y="92"/>
                  </a:lnTo>
                  <a:lnTo>
                    <a:pt x="107" y="91"/>
                  </a:lnTo>
                  <a:lnTo>
                    <a:pt x="108" y="88"/>
                  </a:lnTo>
                  <a:lnTo>
                    <a:pt x="110" y="85"/>
                  </a:lnTo>
                  <a:lnTo>
                    <a:pt x="111" y="82"/>
                  </a:lnTo>
                  <a:lnTo>
                    <a:pt x="112" y="81"/>
                  </a:lnTo>
                  <a:lnTo>
                    <a:pt x="114" y="78"/>
                  </a:lnTo>
                  <a:lnTo>
                    <a:pt x="114" y="76"/>
                  </a:lnTo>
                  <a:lnTo>
                    <a:pt x="115" y="73"/>
                  </a:lnTo>
                  <a:lnTo>
                    <a:pt x="115" y="70"/>
                  </a:lnTo>
                  <a:lnTo>
                    <a:pt x="117" y="66"/>
                  </a:lnTo>
                  <a:lnTo>
                    <a:pt x="117" y="63"/>
                  </a:lnTo>
                  <a:lnTo>
                    <a:pt x="117" y="61"/>
                  </a:lnTo>
                  <a:lnTo>
                    <a:pt x="117" y="58"/>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05" name="Freeform 155"/>
            <p:cNvSpPr>
              <a:spLocks/>
            </p:cNvSpPr>
            <p:nvPr/>
          </p:nvSpPr>
          <p:spPr bwMode="auto">
            <a:xfrm>
              <a:off x="1992" y="1206"/>
              <a:ext cx="26" cy="26"/>
            </a:xfrm>
            <a:custGeom>
              <a:avLst/>
              <a:gdLst>
                <a:gd name="T0" fmla="*/ 1 w 55"/>
                <a:gd name="T1" fmla="*/ 0 h 55"/>
                <a:gd name="T2" fmla="*/ 1 w 55"/>
                <a:gd name="T3" fmla="*/ 0 h 55"/>
                <a:gd name="T4" fmla="*/ 1 w 55"/>
                <a:gd name="T5" fmla="*/ 0 h 55"/>
                <a:gd name="T6" fmla="*/ 1 w 55"/>
                <a:gd name="T7" fmla="*/ 0 h 55"/>
                <a:gd name="T8" fmla="*/ 1 w 55"/>
                <a:gd name="T9" fmla="*/ 0 h 55"/>
                <a:gd name="T10" fmla="*/ 1 w 55"/>
                <a:gd name="T11" fmla="*/ 0 h 55"/>
                <a:gd name="T12" fmla="*/ 1 w 55"/>
                <a:gd name="T13" fmla="*/ 0 h 55"/>
                <a:gd name="T14" fmla="*/ 1 w 55"/>
                <a:gd name="T15" fmla="*/ 0 h 55"/>
                <a:gd name="T16" fmla="*/ 1 w 55"/>
                <a:gd name="T17" fmla="*/ 0 h 55"/>
                <a:gd name="T18" fmla="*/ 1 w 55"/>
                <a:gd name="T19" fmla="*/ 0 h 55"/>
                <a:gd name="T20" fmla="*/ 0 w 55"/>
                <a:gd name="T21" fmla="*/ 0 h 55"/>
                <a:gd name="T22" fmla="*/ 0 w 55"/>
                <a:gd name="T23" fmla="*/ 0 h 55"/>
                <a:gd name="T24" fmla="*/ 0 w 55"/>
                <a:gd name="T25" fmla="*/ 0 h 55"/>
                <a:gd name="T26" fmla="*/ 0 w 55"/>
                <a:gd name="T27" fmla="*/ 0 h 55"/>
                <a:gd name="T28" fmla="*/ 0 w 55"/>
                <a:gd name="T29" fmla="*/ 0 h 55"/>
                <a:gd name="T30" fmla="*/ 0 w 55"/>
                <a:gd name="T31" fmla="*/ 0 h 55"/>
                <a:gd name="T32" fmla="*/ 0 w 55"/>
                <a:gd name="T33" fmla="*/ 0 h 55"/>
                <a:gd name="T34" fmla="*/ 0 w 55"/>
                <a:gd name="T35" fmla="*/ 0 h 55"/>
                <a:gd name="T36" fmla="*/ 0 w 55"/>
                <a:gd name="T37" fmla="*/ 0 h 55"/>
                <a:gd name="T38" fmla="*/ 0 w 55"/>
                <a:gd name="T39" fmla="*/ 0 h 55"/>
                <a:gd name="T40" fmla="*/ 0 w 55"/>
                <a:gd name="T41" fmla="*/ 0 h 55"/>
                <a:gd name="T42" fmla="*/ 0 w 55"/>
                <a:gd name="T43" fmla="*/ 0 h 55"/>
                <a:gd name="T44" fmla="*/ 0 w 55"/>
                <a:gd name="T45" fmla="*/ 0 h 55"/>
                <a:gd name="T46" fmla="*/ 0 w 55"/>
                <a:gd name="T47" fmla="*/ 1 h 55"/>
                <a:gd name="T48" fmla="*/ 0 w 55"/>
                <a:gd name="T49" fmla="*/ 1 h 55"/>
                <a:gd name="T50" fmla="*/ 0 w 55"/>
                <a:gd name="T51" fmla="*/ 1 h 55"/>
                <a:gd name="T52" fmla="*/ 0 w 55"/>
                <a:gd name="T53" fmla="*/ 1 h 55"/>
                <a:gd name="T54" fmla="*/ 0 w 55"/>
                <a:gd name="T55" fmla="*/ 1 h 55"/>
                <a:gd name="T56" fmla="*/ 0 w 55"/>
                <a:gd name="T57" fmla="*/ 1 h 55"/>
                <a:gd name="T58" fmla="*/ 0 w 55"/>
                <a:gd name="T59" fmla="*/ 1 h 55"/>
                <a:gd name="T60" fmla="*/ 0 w 55"/>
                <a:gd name="T61" fmla="*/ 1 h 55"/>
                <a:gd name="T62" fmla="*/ 0 w 55"/>
                <a:gd name="T63" fmla="*/ 1 h 55"/>
                <a:gd name="T64" fmla="*/ 0 w 55"/>
                <a:gd name="T65" fmla="*/ 1 h 55"/>
                <a:gd name="T66" fmla="*/ 0 w 55"/>
                <a:gd name="T67" fmla="*/ 1 h 55"/>
                <a:gd name="T68" fmla="*/ 1 w 55"/>
                <a:gd name="T69" fmla="*/ 1 h 55"/>
                <a:gd name="T70" fmla="*/ 1 w 55"/>
                <a:gd name="T71" fmla="*/ 1 h 55"/>
                <a:gd name="T72" fmla="*/ 1 w 55"/>
                <a:gd name="T73" fmla="*/ 1 h 55"/>
                <a:gd name="T74" fmla="*/ 1 w 55"/>
                <a:gd name="T75" fmla="*/ 1 h 55"/>
                <a:gd name="T76" fmla="*/ 1 w 55"/>
                <a:gd name="T77" fmla="*/ 1 h 55"/>
                <a:gd name="T78" fmla="*/ 1 w 55"/>
                <a:gd name="T79" fmla="*/ 1 h 55"/>
                <a:gd name="T80" fmla="*/ 1 w 55"/>
                <a:gd name="T81" fmla="*/ 1 h 55"/>
                <a:gd name="T82" fmla="*/ 1 w 55"/>
                <a:gd name="T83" fmla="*/ 1 h 55"/>
                <a:gd name="T84" fmla="*/ 1 w 55"/>
                <a:gd name="T85" fmla="*/ 1 h 55"/>
                <a:gd name="T86" fmla="*/ 1 w 55"/>
                <a:gd name="T87" fmla="*/ 0 h 55"/>
                <a:gd name="T88" fmla="*/ 0 w 55"/>
                <a:gd name="T89" fmla="*/ 0 h 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
                <a:gd name="T136" fmla="*/ 0 h 55"/>
                <a:gd name="T137" fmla="*/ 55 w 55"/>
                <a:gd name="T138" fmla="*/ 55 h 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 h="55">
                  <a:moveTo>
                    <a:pt x="28" y="27"/>
                  </a:moveTo>
                  <a:lnTo>
                    <a:pt x="55" y="27"/>
                  </a:lnTo>
                  <a:lnTo>
                    <a:pt x="55" y="26"/>
                  </a:lnTo>
                  <a:lnTo>
                    <a:pt x="55" y="25"/>
                  </a:lnTo>
                  <a:lnTo>
                    <a:pt x="55" y="23"/>
                  </a:lnTo>
                  <a:lnTo>
                    <a:pt x="55" y="22"/>
                  </a:lnTo>
                  <a:lnTo>
                    <a:pt x="55" y="21"/>
                  </a:lnTo>
                  <a:lnTo>
                    <a:pt x="55" y="19"/>
                  </a:lnTo>
                  <a:lnTo>
                    <a:pt x="54" y="18"/>
                  </a:lnTo>
                  <a:lnTo>
                    <a:pt x="54" y="16"/>
                  </a:lnTo>
                  <a:lnTo>
                    <a:pt x="54" y="15"/>
                  </a:lnTo>
                  <a:lnTo>
                    <a:pt x="52" y="14"/>
                  </a:lnTo>
                  <a:lnTo>
                    <a:pt x="52" y="12"/>
                  </a:lnTo>
                  <a:lnTo>
                    <a:pt x="51" y="12"/>
                  </a:lnTo>
                  <a:lnTo>
                    <a:pt x="51" y="11"/>
                  </a:lnTo>
                  <a:lnTo>
                    <a:pt x="50" y="10"/>
                  </a:lnTo>
                  <a:lnTo>
                    <a:pt x="48" y="8"/>
                  </a:lnTo>
                  <a:lnTo>
                    <a:pt x="47" y="7"/>
                  </a:lnTo>
                  <a:lnTo>
                    <a:pt x="45" y="5"/>
                  </a:lnTo>
                  <a:lnTo>
                    <a:pt x="44" y="5"/>
                  </a:lnTo>
                  <a:lnTo>
                    <a:pt x="44" y="4"/>
                  </a:lnTo>
                  <a:lnTo>
                    <a:pt x="43" y="4"/>
                  </a:lnTo>
                  <a:lnTo>
                    <a:pt x="41" y="3"/>
                  </a:lnTo>
                  <a:lnTo>
                    <a:pt x="40" y="3"/>
                  </a:lnTo>
                  <a:lnTo>
                    <a:pt x="39" y="1"/>
                  </a:lnTo>
                  <a:lnTo>
                    <a:pt x="37" y="1"/>
                  </a:lnTo>
                  <a:lnTo>
                    <a:pt x="36" y="1"/>
                  </a:lnTo>
                  <a:lnTo>
                    <a:pt x="35" y="0"/>
                  </a:lnTo>
                  <a:lnTo>
                    <a:pt x="33" y="0"/>
                  </a:lnTo>
                  <a:lnTo>
                    <a:pt x="32" y="0"/>
                  </a:lnTo>
                  <a:lnTo>
                    <a:pt x="30" y="0"/>
                  </a:lnTo>
                  <a:lnTo>
                    <a:pt x="28" y="0"/>
                  </a:lnTo>
                  <a:lnTo>
                    <a:pt x="26" y="0"/>
                  </a:lnTo>
                  <a:lnTo>
                    <a:pt x="25" y="0"/>
                  </a:lnTo>
                  <a:lnTo>
                    <a:pt x="24" y="0"/>
                  </a:lnTo>
                  <a:lnTo>
                    <a:pt x="22" y="0"/>
                  </a:lnTo>
                  <a:lnTo>
                    <a:pt x="21" y="0"/>
                  </a:lnTo>
                  <a:lnTo>
                    <a:pt x="21" y="1"/>
                  </a:lnTo>
                  <a:lnTo>
                    <a:pt x="19" y="1"/>
                  </a:lnTo>
                  <a:lnTo>
                    <a:pt x="18" y="1"/>
                  </a:lnTo>
                  <a:lnTo>
                    <a:pt x="17" y="3"/>
                  </a:lnTo>
                  <a:lnTo>
                    <a:pt x="15" y="3"/>
                  </a:lnTo>
                  <a:lnTo>
                    <a:pt x="14" y="4"/>
                  </a:lnTo>
                  <a:lnTo>
                    <a:pt x="13" y="4"/>
                  </a:lnTo>
                  <a:lnTo>
                    <a:pt x="13" y="5"/>
                  </a:lnTo>
                  <a:lnTo>
                    <a:pt x="11" y="5"/>
                  </a:lnTo>
                  <a:lnTo>
                    <a:pt x="10" y="7"/>
                  </a:lnTo>
                  <a:lnTo>
                    <a:pt x="8" y="8"/>
                  </a:lnTo>
                  <a:lnTo>
                    <a:pt x="7" y="10"/>
                  </a:lnTo>
                  <a:lnTo>
                    <a:pt x="6" y="11"/>
                  </a:lnTo>
                  <a:lnTo>
                    <a:pt x="6" y="12"/>
                  </a:lnTo>
                  <a:lnTo>
                    <a:pt x="4" y="12"/>
                  </a:lnTo>
                  <a:lnTo>
                    <a:pt x="4" y="14"/>
                  </a:lnTo>
                  <a:lnTo>
                    <a:pt x="3" y="15"/>
                  </a:lnTo>
                  <a:lnTo>
                    <a:pt x="3" y="16"/>
                  </a:lnTo>
                  <a:lnTo>
                    <a:pt x="3" y="18"/>
                  </a:lnTo>
                  <a:lnTo>
                    <a:pt x="2" y="19"/>
                  </a:lnTo>
                  <a:lnTo>
                    <a:pt x="2" y="21"/>
                  </a:lnTo>
                  <a:lnTo>
                    <a:pt x="2" y="22"/>
                  </a:lnTo>
                  <a:lnTo>
                    <a:pt x="2" y="23"/>
                  </a:lnTo>
                  <a:lnTo>
                    <a:pt x="2" y="25"/>
                  </a:lnTo>
                  <a:lnTo>
                    <a:pt x="2" y="26"/>
                  </a:lnTo>
                  <a:lnTo>
                    <a:pt x="0" y="27"/>
                  </a:lnTo>
                  <a:lnTo>
                    <a:pt x="2" y="29"/>
                  </a:lnTo>
                  <a:lnTo>
                    <a:pt x="2" y="30"/>
                  </a:lnTo>
                  <a:lnTo>
                    <a:pt x="2" y="32"/>
                  </a:lnTo>
                  <a:lnTo>
                    <a:pt x="2" y="33"/>
                  </a:lnTo>
                  <a:lnTo>
                    <a:pt x="2" y="34"/>
                  </a:lnTo>
                  <a:lnTo>
                    <a:pt x="2" y="36"/>
                  </a:lnTo>
                  <a:lnTo>
                    <a:pt x="3" y="37"/>
                  </a:lnTo>
                  <a:lnTo>
                    <a:pt x="3" y="38"/>
                  </a:lnTo>
                  <a:lnTo>
                    <a:pt x="3" y="40"/>
                  </a:lnTo>
                  <a:lnTo>
                    <a:pt x="4" y="40"/>
                  </a:lnTo>
                  <a:lnTo>
                    <a:pt x="4" y="41"/>
                  </a:lnTo>
                  <a:lnTo>
                    <a:pt x="6" y="43"/>
                  </a:lnTo>
                  <a:lnTo>
                    <a:pt x="6" y="44"/>
                  </a:lnTo>
                  <a:lnTo>
                    <a:pt x="7" y="45"/>
                  </a:lnTo>
                  <a:lnTo>
                    <a:pt x="8" y="45"/>
                  </a:lnTo>
                  <a:lnTo>
                    <a:pt x="8" y="47"/>
                  </a:lnTo>
                  <a:lnTo>
                    <a:pt x="10" y="48"/>
                  </a:lnTo>
                  <a:lnTo>
                    <a:pt x="11" y="48"/>
                  </a:lnTo>
                  <a:lnTo>
                    <a:pt x="13" y="49"/>
                  </a:lnTo>
                  <a:lnTo>
                    <a:pt x="14" y="51"/>
                  </a:lnTo>
                  <a:lnTo>
                    <a:pt x="15" y="51"/>
                  </a:lnTo>
                  <a:lnTo>
                    <a:pt x="17" y="52"/>
                  </a:lnTo>
                  <a:lnTo>
                    <a:pt x="18" y="52"/>
                  </a:lnTo>
                  <a:lnTo>
                    <a:pt x="19" y="54"/>
                  </a:lnTo>
                  <a:lnTo>
                    <a:pt x="21" y="54"/>
                  </a:lnTo>
                  <a:lnTo>
                    <a:pt x="22" y="54"/>
                  </a:lnTo>
                  <a:lnTo>
                    <a:pt x="24" y="55"/>
                  </a:lnTo>
                  <a:lnTo>
                    <a:pt x="25" y="55"/>
                  </a:lnTo>
                  <a:lnTo>
                    <a:pt x="26" y="55"/>
                  </a:lnTo>
                  <a:lnTo>
                    <a:pt x="28" y="55"/>
                  </a:lnTo>
                  <a:lnTo>
                    <a:pt x="30" y="55"/>
                  </a:lnTo>
                  <a:lnTo>
                    <a:pt x="32" y="55"/>
                  </a:lnTo>
                  <a:lnTo>
                    <a:pt x="33" y="55"/>
                  </a:lnTo>
                  <a:lnTo>
                    <a:pt x="35" y="54"/>
                  </a:lnTo>
                  <a:lnTo>
                    <a:pt x="36" y="54"/>
                  </a:lnTo>
                  <a:lnTo>
                    <a:pt x="37" y="54"/>
                  </a:lnTo>
                  <a:lnTo>
                    <a:pt x="39" y="52"/>
                  </a:lnTo>
                  <a:lnTo>
                    <a:pt x="40" y="52"/>
                  </a:lnTo>
                  <a:lnTo>
                    <a:pt x="41" y="51"/>
                  </a:lnTo>
                  <a:lnTo>
                    <a:pt x="43" y="51"/>
                  </a:lnTo>
                  <a:lnTo>
                    <a:pt x="44" y="49"/>
                  </a:lnTo>
                  <a:lnTo>
                    <a:pt x="45" y="48"/>
                  </a:lnTo>
                  <a:lnTo>
                    <a:pt x="47" y="48"/>
                  </a:lnTo>
                  <a:lnTo>
                    <a:pt x="48" y="47"/>
                  </a:lnTo>
                  <a:lnTo>
                    <a:pt x="48" y="45"/>
                  </a:lnTo>
                  <a:lnTo>
                    <a:pt x="50" y="45"/>
                  </a:lnTo>
                  <a:lnTo>
                    <a:pt x="51" y="44"/>
                  </a:lnTo>
                  <a:lnTo>
                    <a:pt x="51" y="43"/>
                  </a:lnTo>
                  <a:lnTo>
                    <a:pt x="52" y="41"/>
                  </a:lnTo>
                  <a:lnTo>
                    <a:pt x="52" y="40"/>
                  </a:lnTo>
                  <a:lnTo>
                    <a:pt x="54" y="40"/>
                  </a:lnTo>
                  <a:lnTo>
                    <a:pt x="54" y="38"/>
                  </a:lnTo>
                  <a:lnTo>
                    <a:pt x="54" y="37"/>
                  </a:lnTo>
                  <a:lnTo>
                    <a:pt x="55" y="36"/>
                  </a:lnTo>
                  <a:lnTo>
                    <a:pt x="55" y="34"/>
                  </a:lnTo>
                  <a:lnTo>
                    <a:pt x="55" y="33"/>
                  </a:lnTo>
                  <a:lnTo>
                    <a:pt x="55" y="32"/>
                  </a:lnTo>
                  <a:lnTo>
                    <a:pt x="55" y="30"/>
                  </a:lnTo>
                  <a:lnTo>
                    <a:pt x="55" y="29"/>
                  </a:lnTo>
                  <a:lnTo>
                    <a:pt x="55" y="27"/>
                  </a:lnTo>
                  <a:lnTo>
                    <a:pt x="2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3806" name="Freeform 156"/>
            <p:cNvSpPr>
              <a:spLocks/>
            </p:cNvSpPr>
            <p:nvPr/>
          </p:nvSpPr>
          <p:spPr bwMode="auto">
            <a:xfrm>
              <a:off x="1983" y="1199"/>
              <a:ext cx="33" cy="31"/>
            </a:xfrm>
            <a:custGeom>
              <a:avLst/>
              <a:gdLst>
                <a:gd name="T0" fmla="*/ 2 w 67"/>
                <a:gd name="T1" fmla="*/ 0 h 65"/>
                <a:gd name="T2" fmla="*/ 2 w 67"/>
                <a:gd name="T3" fmla="*/ 0 h 65"/>
                <a:gd name="T4" fmla="*/ 2 w 67"/>
                <a:gd name="T5" fmla="*/ 0 h 65"/>
                <a:gd name="T6" fmla="*/ 1 w 67"/>
                <a:gd name="T7" fmla="*/ 0 h 65"/>
                <a:gd name="T8" fmla="*/ 1 w 67"/>
                <a:gd name="T9" fmla="*/ 0 h 65"/>
                <a:gd name="T10" fmla="*/ 1 w 67"/>
                <a:gd name="T11" fmla="*/ 0 h 65"/>
                <a:gd name="T12" fmla="*/ 1 w 67"/>
                <a:gd name="T13" fmla="*/ 0 h 65"/>
                <a:gd name="T14" fmla="*/ 1 w 67"/>
                <a:gd name="T15" fmla="*/ 0 h 65"/>
                <a:gd name="T16" fmla="*/ 1 w 67"/>
                <a:gd name="T17" fmla="*/ 0 h 65"/>
                <a:gd name="T18" fmla="*/ 1 w 67"/>
                <a:gd name="T19" fmla="*/ 0 h 65"/>
                <a:gd name="T20" fmla="*/ 1 w 67"/>
                <a:gd name="T21" fmla="*/ 0 h 65"/>
                <a:gd name="T22" fmla="*/ 0 w 67"/>
                <a:gd name="T23" fmla="*/ 0 h 65"/>
                <a:gd name="T24" fmla="*/ 0 w 67"/>
                <a:gd name="T25" fmla="*/ 0 h 65"/>
                <a:gd name="T26" fmla="*/ 0 w 67"/>
                <a:gd name="T27" fmla="*/ 0 h 65"/>
                <a:gd name="T28" fmla="*/ 0 w 67"/>
                <a:gd name="T29" fmla="*/ 0 h 65"/>
                <a:gd name="T30" fmla="*/ 0 w 67"/>
                <a:gd name="T31" fmla="*/ 0 h 65"/>
                <a:gd name="T32" fmla="*/ 0 w 67"/>
                <a:gd name="T33" fmla="*/ 0 h 65"/>
                <a:gd name="T34" fmla="*/ 0 w 67"/>
                <a:gd name="T35" fmla="*/ 0 h 65"/>
                <a:gd name="T36" fmla="*/ 0 w 67"/>
                <a:gd name="T37" fmla="*/ 0 h 65"/>
                <a:gd name="T38" fmla="*/ 0 w 67"/>
                <a:gd name="T39" fmla="*/ 0 h 65"/>
                <a:gd name="T40" fmla="*/ 0 w 67"/>
                <a:gd name="T41" fmla="*/ 0 h 65"/>
                <a:gd name="T42" fmla="*/ 0 w 67"/>
                <a:gd name="T43" fmla="*/ 0 h 65"/>
                <a:gd name="T44" fmla="*/ 0 w 67"/>
                <a:gd name="T45" fmla="*/ 1 h 65"/>
                <a:gd name="T46" fmla="*/ 0 w 67"/>
                <a:gd name="T47" fmla="*/ 1 h 65"/>
                <a:gd name="T48" fmla="*/ 0 w 67"/>
                <a:gd name="T49" fmla="*/ 1 h 65"/>
                <a:gd name="T50" fmla="*/ 0 w 67"/>
                <a:gd name="T51" fmla="*/ 1 h 65"/>
                <a:gd name="T52" fmla="*/ 0 w 67"/>
                <a:gd name="T53" fmla="*/ 1 h 65"/>
                <a:gd name="T54" fmla="*/ 0 w 67"/>
                <a:gd name="T55" fmla="*/ 1 h 65"/>
                <a:gd name="T56" fmla="*/ 0 w 67"/>
                <a:gd name="T57" fmla="*/ 1 h 65"/>
                <a:gd name="T58" fmla="*/ 0 w 67"/>
                <a:gd name="T59" fmla="*/ 1 h 65"/>
                <a:gd name="T60" fmla="*/ 0 w 67"/>
                <a:gd name="T61" fmla="*/ 1 h 65"/>
                <a:gd name="T62" fmla="*/ 0 w 67"/>
                <a:gd name="T63" fmla="*/ 1 h 65"/>
                <a:gd name="T64" fmla="*/ 1 w 67"/>
                <a:gd name="T65" fmla="*/ 1 h 65"/>
                <a:gd name="T66" fmla="*/ 1 w 67"/>
                <a:gd name="T67" fmla="*/ 1 h 65"/>
                <a:gd name="T68" fmla="*/ 1 w 67"/>
                <a:gd name="T69" fmla="*/ 1 h 65"/>
                <a:gd name="T70" fmla="*/ 1 w 67"/>
                <a:gd name="T71" fmla="*/ 1 h 65"/>
                <a:gd name="T72" fmla="*/ 1 w 67"/>
                <a:gd name="T73" fmla="*/ 1 h 65"/>
                <a:gd name="T74" fmla="*/ 1 w 67"/>
                <a:gd name="T75" fmla="*/ 1 h 65"/>
                <a:gd name="T76" fmla="*/ 1 w 67"/>
                <a:gd name="T77" fmla="*/ 1 h 65"/>
                <a:gd name="T78" fmla="*/ 1 w 67"/>
                <a:gd name="T79" fmla="*/ 1 h 65"/>
                <a:gd name="T80" fmla="*/ 2 w 67"/>
                <a:gd name="T81" fmla="*/ 1 h 65"/>
                <a:gd name="T82" fmla="*/ 2 w 67"/>
                <a:gd name="T83" fmla="*/ 1 h 65"/>
                <a:gd name="T84" fmla="*/ 2 w 67"/>
                <a:gd name="T85" fmla="*/ 1 h 65"/>
                <a:gd name="T86" fmla="*/ 2 w 67"/>
                <a:gd name="T87" fmla="*/ 0 h 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7"/>
                <a:gd name="T133" fmla="*/ 0 h 65"/>
                <a:gd name="T134" fmla="*/ 67 w 67"/>
                <a:gd name="T135" fmla="*/ 65 h 6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7" h="65">
                  <a:moveTo>
                    <a:pt x="67" y="32"/>
                  </a:moveTo>
                  <a:lnTo>
                    <a:pt x="67" y="31"/>
                  </a:lnTo>
                  <a:lnTo>
                    <a:pt x="67" y="30"/>
                  </a:lnTo>
                  <a:lnTo>
                    <a:pt x="67" y="27"/>
                  </a:lnTo>
                  <a:lnTo>
                    <a:pt x="67" y="26"/>
                  </a:lnTo>
                  <a:lnTo>
                    <a:pt x="66" y="24"/>
                  </a:lnTo>
                  <a:lnTo>
                    <a:pt x="66" y="23"/>
                  </a:lnTo>
                  <a:lnTo>
                    <a:pt x="66" y="21"/>
                  </a:lnTo>
                  <a:lnTo>
                    <a:pt x="64" y="20"/>
                  </a:lnTo>
                  <a:lnTo>
                    <a:pt x="64" y="17"/>
                  </a:lnTo>
                  <a:lnTo>
                    <a:pt x="63" y="16"/>
                  </a:lnTo>
                  <a:lnTo>
                    <a:pt x="63" y="15"/>
                  </a:lnTo>
                  <a:lnTo>
                    <a:pt x="61" y="13"/>
                  </a:lnTo>
                  <a:lnTo>
                    <a:pt x="60" y="12"/>
                  </a:lnTo>
                  <a:lnTo>
                    <a:pt x="59" y="10"/>
                  </a:lnTo>
                  <a:lnTo>
                    <a:pt x="57" y="9"/>
                  </a:lnTo>
                  <a:lnTo>
                    <a:pt x="56" y="8"/>
                  </a:lnTo>
                  <a:lnTo>
                    <a:pt x="55" y="6"/>
                  </a:lnTo>
                  <a:lnTo>
                    <a:pt x="53" y="5"/>
                  </a:lnTo>
                  <a:lnTo>
                    <a:pt x="52" y="5"/>
                  </a:lnTo>
                  <a:lnTo>
                    <a:pt x="51" y="4"/>
                  </a:lnTo>
                  <a:lnTo>
                    <a:pt x="49" y="4"/>
                  </a:lnTo>
                  <a:lnTo>
                    <a:pt x="48" y="2"/>
                  </a:lnTo>
                  <a:lnTo>
                    <a:pt x="46" y="2"/>
                  </a:lnTo>
                  <a:lnTo>
                    <a:pt x="45" y="1"/>
                  </a:lnTo>
                  <a:lnTo>
                    <a:pt x="44" y="1"/>
                  </a:lnTo>
                  <a:lnTo>
                    <a:pt x="42" y="0"/>
                  </a:lnTo>
                  <a:lnTo>
                    <a:pt x="41" y="0"/>
                  </a:lnTo>
                  <a:lnTo>
                    <a:pt x="38" y="0"/>
                  </a:lnTo>
                  <a:lnTo>
                    <a:pt x="37" y="0"/>
                  </a:lnTo>
                  <a:lnTo>
                    <a:pt x="35" y="0"/>
                  </a:lnTo>
                  <a:lnTo>
                    <a:pt x="34" y="0"/>
                  </a:lnTo>
                  <a:lnTo>
                    <a:pt x="31" y="0"/>
                  </a:lnTo>
                  <a:lnTo>
                    <a:pt x="30" y="0"/>
                  </a:lnTo>
                  <a:lnTo>
                    <a:pt x="29" y="0"/>
                  </a:lnTo>
                  <a:lnTo>
                    <a:pt x="27" y="0"/>
                  </a:lnTo>
                  <a:lnTo>
                    <a:pt x="26" y="0"/>
                  </a:lnTo>
                  <a:lnTo>
                    <a:pt x="23" y="1"/>
                  </a:lnTo>
                  <a:lnTo>
                    <a:pt x="22" y="1"/>
                  </a:lnTo>
                  <a:lnTo>
                    <a:pt x="20" y="2"/>
                  </a:lnTo>
                  <a:lnTo>
                    <a:pt x="19" y="2"/>
                  </a:lnTo>
                  <a:lnTo>
                    <a:pt x="18" y="4"/>
                  </a:lnTo>
                  <a:lnTo>
                    <a:pt x="16" y="4"/>
                  </a:lnTo>
                  <a:lnTo>
                    <a:pt x="15" y="5"/>
                  </a:lnTo>
                  <a:lnTo>
                    <a:pt x="13" y="5"/>
                  </a:lnTo>
                  <a:lnTo>
                    <a:pt x="12" y="6"/>
                  </a:lnTo>
                  <a:lnTo>
                    <a:pt x="11" y="8"/>
                  </a:lnTo>
                  <a:lnTo>
                    <a:pt x="9" y="9"/>
                  </a:lnTo>
                  <a:lnTo>
                    <a:pt x="9" y="10"/>
                  </a:lnTo>
                  <a:lnTo>
                    <a:pt x="8" y="12"/>
                  </a:lnTo>
                  <a:lnTo>
                    <a:pt x="7" y="12"/>
                  </a:lnTo>
                  <a:lnTo>
                    <a:pt x="5" y="13"/>
                  </a:lnTo>
                  <a:lnTo>
                    <a:pt x="5" y="15"/>
                  </a:lnTo>
                  <a:lnTo>
                    <a:pt x="4" y="16"/>
                  </a:lnTo>
                  <a:lnTo>
                    <a:pt x="4" y="17"/>
                  </a:lnTo>
                  <a:lnTo>
                    <a:pt x="2" y="20"/>
                  </a:lnTo>
                  <a:lnTo>
                    <a:pt x="2" y="21"/>
                  </a:lnTo>
                  <a:lnTo>
                    <a:pt x="1" y="23"/>
                  </a:lnTo>
                  <a:lnTo>
                    <a:pt x="1" y="24"/>
                  </a:lnTo>
                  <a:lnTo>
                    <a:pt x="1" y="26"/>
                  </a:lnTo>
                  <a:lnTo>
                    <a:pt x="1" y="27"/>
                  </a:lnTo>
                  <a:lnTo>
                    <a:pt x="0" y="30"/>
                  </a:lnTo>
                  <a:lnTo>
                    <a:pt x="0" y="31"/>
                  </a:lnTo>
                  <a:lnTo>
                    <a:pt x="0" y="32"/>
                  </a:lnTo>
                  <a:lnTo>
                    <a:pt x="0" y="34"/>
                  </a:lnTo>
                  <a:lnTo>
                    <a:pt x="0" y="37"/>
                  </a:lnTo>
                  <a:lnTo>
                    <a:pt x="1" y="38"/>
                  </a:lnTo>
                  <a:lnTo>
                    <a:pt x="1" y="39"/>
                  </a:lnTo>
                  <a:lnTo>
                    <a:pt x="1" y="41"/>
                  </a:lnTo>
                  <a:lnTo>
                    <a:pt x="1" y="42"/>
                  </a:lnTo>
                  <a:lnTo>
                    <a:pt x="2" y="43"/>
                  </a:lnTo>
                  <a:lnTo>
                    <a:pt x="2" y="46"/>
                  </a:lnTo>
                  <a:lnTo>
                    <a:pt x="4" y="48"/>
                  </a:lnTo>
                  <a:lnTo>
                    <a:pt x="4" y="49"/>
                  </a:lnTo>
                  <a:lnTo>
                    <a:pt x="5" y="50"/>
                  </a:lnTo>
                  <a:lnTo>
                    <a:pt x="5" y="52"/>
                  </a:lnTo>
                  <a:lnTo>
                    <a:pt x="7" y="53"/>
                  </a:lnTo>
                  <a:lnTo>
                    <a:pt x="8" y="54"/>
                  </a:lnTo>
                  <a:lnTo>
                    <a:pt x="9" y="54"/>
                  </a:lnTo>
                  <a:lnTo>
                    <a:pt x="9" y="56"/>
                  </a:lnTo>
                  <a:lnTo>
                    <a:pt x="11" y="57"/>
                  </a:lnTo>
                  <a:lnTo>
                    <a:pt x="12" y="59"/>
                  </a:lnTo>
                  <a:lnTo>
                    <a:pt x="13" y="60"/>
                  </a:lnTo>
                  <a:lnTo>
                    <a:pt x="15" y="60"/>
                  </a:lnTo>
                  <a:lnTo>
                    <a:pt x="16" y="61"/>
                  </a:lnTo>
                  <a:lnTo>
                    <a:pt x="18" y="61"/>
                  </a:lnTo>
                  <a:lnTo>
                    <a:pt x="19" y="63"/>
                  </a:lnTo>
                  <a:lnTo>
                    <a:pt x="20" y="64"/>
                  </a:lnTo>
                  <a:lnTo>
                    <a:pt x="22" y="64"/>
                  </a:lnTo>
                  <a:lnTo>
                    <a:pt x="23" y="64"/>
                  </a:lnTo>
                  <a:lnTo>
                    <a:pt x="26" y="65"/>
                  </a:lnTo>
                  <a:lnTo>
                    <a:pt x="27" y="65"/>
                  </a:lnTo>
                  <a:lnTo>
                    <a:pt x="29" y="65"/>
                  </a:lnTo>
                  <a:lnTo>
                    <a:pt x="30" y="65"/>
                  </a:lnTo>
                  <a:lnTo>
                    <a:pt x="31" y="65"/>
                  </a:lnTo>
                  <a:lnTo>
                    <a:pt x="34" y="65"/>
                  </a:lnTo>
                  <a:lnTo>
                    <a:pt x="35" y="65"/>
                  </a:lnTo>
                  <a:lnTo>
                    <a:pt x="37" y="65"/>
                  </a:lnTo>
                  <a:lnTo>
                    <a:pt x="38" y="65"/>
                  </a:lnTo>
                  <a:lnTo>
                    <a:pt x="41" y="65"/>
                  </a:lnTo>
                  <a:lnTo>
                    <a:pt x="42" y="65"/>
                  </a:lnTo>
                  <a:lnTo>
                    <a:pt x="44" y="64"/>
                  </a:lnTo>
                  <a:lnTo>
                    <a:pt x="45" y="64"/>
                  </a:lnTo>
                  <a:lnTo>
                    <a:pt x="46" y="64"/>
                  </a:lnTo>
                  <a:lnTo>
                    <a:pt x="48" y="63"/>
                  </a:lnTo>
                  <a:lnTo>
                    <a:pt x="49" y="61"/>
                  </a:lnTo>
                  <a:lnTo>
                    <a:pt x="51" y="61"/>
                  </a:lnTo>
                  <a:lnTo>
                    <a:pt x="52" y="60"/>
                  </a:lnTo>
                  <a:lnTo>
                    <a:pt x="53" y="60"/>
                  </a:lnTo>
                  <a:lnTo>
                    <a:pt x="55" y="59"/>
                  </a:lnTo>
                  <a:lnTo>
                    <a:pt x="56" y="57"/>
                  </a:lnTo>
                  <a:lnTo>
                    <a:pt x="57" y="56"/>
                  </a:lnTo>
                  <a:lnTo>
                    <a:pt x="59" y="54"/>
                  </a:lnTo>
                  <a:lnTo>
                    <a:pt x="60" y="54"/>
                  </a:lnTo>
                  <a:lnTo>
                    <a:pt x="60" y="53"/>
                  </a:lnTo>
                  <a:lnTo>
                    <a:pt x="61" y="52"/>
                  </a:lnTo>
                  <a:lnTo>
                    <a:pt x="63" y="50"/>
                  </a:lnTo>
                  <a:lnTo>
                    <a:pt x="63" y="49"/>
                  </a:lnTo>
                  <a:lnTo>
                    <a:pt x="64" y="48"/>
                  </a:lnTo>
                  <a:lnTo>
                    <a:pt x="64" y="46"/>
                  </a:lnTo>
                  <a:lnTo>
                    <a:pt x="66" y="43"/>
                  </a:lnTo>
                  <a:lnTo>
                    <a:pt x="66" y="42"/>
                  </a:lnTo>
                  <a:lnTo>
                    <a:pt x="66" y="41"/>
                  </a:lnTo>
                  <a:lnTo>
                    <a:pt x="67" y="39"/>
                  </a:lnTo>
                  <a:lnTo>
                    <a:pt x="67" y="38"/>
                  </a:lnTo>
                  <a:lnTo>
                    <a:pt x="67" y="37"/>
                  </a:lnTo>
                  <a:lnTo>
                    <a:pt x="67" y="34"/>
                  </a:lnTo>
                  <a:lnTo>
                    <a:pt x="67" y="3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07" name="Freeform 157"/>
            <p:cNvSpPr>
              <a:spLocks/>
            </p:cNvSpPr>
            <p:nvPr/>
          </p:nvSpPr>
          <p:spPr bwMode="auto">
            <a:xfrm>
              <a:off x="2551" y="1206"/>
              <a:ext cx="27" cy="26"/>
            </a:xfrm>
            <a:custGeom>
              <a:avLst/>
              <a:gdLst>
                <a:gd name="T0" fmla="*/ 2 w 54"/>
                <a:gd name="T1" fmla="*/ 0 h 55"/>
                <a:gd name="T2" fmla="*/ 2 w 54"/>
                <a:gd name="T3" fmla="*/ 0 h 55"/>
                <a:gd name="T4" fmla="*/ 2 w 54"/>
                <a:gd name="T5" fmla="*/ 0 h 55"/>
                <a:gd name="T6" fmla="*/ 2 w 54"/>
                <a:gd name="T7" fmla="*/ 0 h 55"/>
                <a:gd name="T8" fmla="*/ 2 w 54"/>
                <a:gd name="T9" fmla="*/ 0 h 55"/>
                <a:gd name="T10" fmla="*/ 2 w 54"/>
                <a:gd name="T11" fmla="*/ 0 h 55"/>
                <a:gd name="T12" fmla="*/ 2 w 54"/>
                <a:gd name="T13" fmla="*/ 0 h 55"/>
                <a:gd name="T14" fmla="*/ 2 w 54"/>
                <a:gd name="T15" fmla="*/ 0 h 55"/>
                <a:gd name="T16" fmla="*/ 2 w 54"/>
                <a:gd name="T17" fmla="*/ 0 h 55"/>
                <a:gd name="T18" fmla="*/ 2 w 54"/>
                <a:gd name="T19" fmla="*/ 0 h 55"/>
                <a:gd name="T20" fmla="*/ 1 w 54"/>
                <a:gd name="T21" fmla="*/ 0 h 55"/>
                <a:gd name="T22" fmla="*/ 1 w 54"/>
                <a:gd name="T23" fmla="*/ 0 h 55"/>
                <a:gd name="T24" fmla="*/ 1 w 54"/>
                <a:gd name="T25" fmla="*/ 0 h 55"/>
                <a:gd name="T26" fmla="*/ 1 w 54"/>
                <a:gd name="T27" fmla="*/ 0 h 55"/>
                <a:gd name="T28" fmla="*/ 1 w 54"/>
                <a:gd name="T29" fmla="*/ 0 h 55"/>
                <a:gd name="T30" fmla="*/ 1 w 54"/>
                <a:gd name="T31" fmla="*/ 0 h 55"/>
                <a:gd name="T32" fmla="*/ 1 w 54"/>
                <a:gd name="T33" fmla="*/ 0 h 55"/>
                <a:gd name="T34" fmla="*/ 1 w 54"/>
                <a:gd name="T35" fmla="*/ 0 h 55"/>
                <a:gd name="T36" fmla="*/ 1 w 54"/>
                <a:gd name="T37" fmla="*/ 0 h 55"/>
                <a:gd name="T38" fmla="*/ 1 w 54"/>
                <a:gd name="T39" fmla="*/ 0 h 55"/>
                <a:gd name="T40" fmla="*/ 1 w 54"/>
                <a:gd name="T41" fmla="*/ 0 h 55"/>
                <a:gd name="T42" fmla="*/ 1 w 54"/>
                <a:gd name="T43" fmla="*/ 0 h 55"/>
                <a:gd name="T44" fmla="*/ 1 w 54"/>
                <a:gd name="T45" fmla="*/ 0 h 55"/>
                <a:gd name="T46" fmla="*/ 1 w 54"/>
                <a:gd name="T47" fmla="*/ 1 h 55"/>
                <a:gd name="T48" fmla="*/ 1 w 54"/>
                <a:gd name="T49" fmla="*/ 1 h 55"/>
                <a:gd name="T50" fmla="*/ 1 w 54"/>
                <a:gd name="T51" fmla="*/ 1 h 55"/>
                <a:gd name="T52" fmla="*/ 1 w 54"/>
                <a:gd name="T53" fmla="*/ 1 h 55"/>
                <a:gd name="T54" fmla="*/ 1 w 54"/>
                <a:gd name="T55" fmla="*/ 1 h 55"/>
                <a:gd name="T56" fmla="*/ 1 w 54"/>
                <a:gd name="T57" fmla="*/ 1 h 55"/>
                <a:gd name="T58" fmla="*/ 1 w 54"/>
                <a:gd name="T59" fmla="*/ 1 h 55"/>
                <a:gd name="T60" fmla="*/ 1 w 54"/>
                <a:gd name="T61" fmla="*/ 1 h 55"/>
                <a:gd name="T62" fmla="*/ 1 w 54"/>
                <a:gd name="T63" fmla="*/ 1 h 55"/>
                <a:gd name="T64" fmla="*/ 1 w 54"/>
                <a:gd name="T65" fmla="*/ 1 h 55"/>
                <a:gd name="T66" fmla="*/ 1 w 54"/>
                <a:gd name="T67" fmla="*/ 1 h 55"/>
                <a:gd name="T68" fmla="*/ 2 w 54"/>
                <a:gd name="T69" fmla="*/ 1 h 55"/>
                <a:gd name="T70" fmla="*/ 2 w 54"/>
                <a:gd name="T71" fmla="*/ 1 h 55"/>
                <a:gd name="T72" fmla="*/ 2 w 54"/>
                <a:gd name="T73" fmla="*/ 1 h 55"/>
                <a:gd name="T74" fmla="*/ 2 w 54"/>
                <a:gd name="T75" fmla="*/ 1 h 55"/>
                <a:gd name="T76" fmla="*/ 2 w 54"/>
                <a:gd name="T77" fmla="*/ 1 h 55"/>
                <a:gd name="T78" fmla="*/ 2 w 54"/>
                <a:gd name="T79" fmla="*/ 1 h 55"/>
                <a:gd name="T80" fmla="*/ 2 w 54"/>
                <a:gd name="T81" fmla="*/ 1 h 55"/>
                <a:gd name="T82" fmla="*/ 2 w 54"/>
                <a:gd name="T83" fmla="*/ 1 h 55"/>
                <a:gd name="T84" fmla="*/ 2 w 54"/>
                <a:gd name="T85" fmla="*/ 1 h 55"/>
                <a:gd name="T86" fmla="*/ 2 w 54"/>
                <a:gd name="T87" fmla="*/ 0 h 55"/>
                <a:gd name="T88" fmla="*/ 1 w 54"/>
                <a:gd name="T89" fmla="*/ 0 h 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4"/>
                <a:gd name="T136" fmla="*/ 0 h 55"/>
                <a:gd name="T137" fmla="*/ 54 w 54"/>
                <a:gd name="T138" fmla="*/ 55 h 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4" h="55">
                  <a:moveTo>
                    <a:pt x="27" y="27"/>
                  </a:moveTo>
                  <a:lnTo>
                    <a:pt x="54" y="27"/>
                  </a:lnTo>
                  <a:lnTo>
                    <a:pt x="54" y="26"/>
                  </a:lnTo>
                  <a:lnTo>
                    <a:pt x="54" y="25"/>
                  </a:lnTo>
                  <a:lnTo>
                    <a:pt x="54" y="23"/>
                  </a:lnTo>
                  <a:lnTo>
                    <a:pt x="54" y="22"/>
                  </a:lnTo>
                  <a:lnTo>
                    <a:pt x="54" y="21"/>
                  </a:lnTo>
                  <a:lnTo>
                    <a:pt x="54" y="19"/>
                  </a:lnTo>
                  <a:lnTo>
                    <a:pt x="53" y="18"/>
                  </a:lnTo>
                  <a:lnTo>
                    <a:pt x="53" y="16"/>
                  </a:lnTo>
                  <a:lnTo>
                    <a:pt x="53" y="15"/>
                  </a:lnTo>
                  <a:lnTo>
                    <a:pt x="52" y="14"/>
                  </a:lnTo>
                  <a:lnTo>
                    <a:pt x="52" y="12"/>
                  </a:lnTo>
                  <a:lnTo>
                    <a:pt x="50" y="12"/>
                  </a:lnTo>
                  <a:lnTo>
                    <a:pt x="50" y="11"/>
                  </a:lnTo>
                  <a:lnTo>
                    <a:pt x="49" y="10"/>
                  </a:lnTo>
                  <a:lnTo>
                    <a:pt x="48" y="8"/>
                  </a:lnTo>
                  <a:lnTo>
                    <a:pt x="46" y="7"/>
                  </a:lnTo>
                  <a:lnTo>
                    <a:pt x="45" y="5"/>
                  </a:lnTo>
                  <a:lnTo>
                    <a:pt x="44" y="5"/>
                  </a:lnTo>
                  <a:lnTo>
                    <a:pt x="44" y="4"/>
                  </a:lnTo>
                  <a:lnTo>
                    <a:pt x="42" y="4"/>
                  </a:lnTo>
                  <a:lnTo>
                    <a:pt x="41" y="3"/>
                  </a:lnTo>
                  <a:lnTo>
                    <a:pt x="39" y="3"/>
                  </a:lnTo>
                  <a:lnTo>
                    <a:pt x="38" y="1"/>
                  </a:lnTo>
                  <a:lnTo>
                    <a:pt x="37" y="1"/>
                  </a:lnTo>
                  <a:lnTo>
                    <a:pt x="35" y="1"/>
                  </a:lnTo>
                  <a:lnTo>
                    <a:pt x="34" y="0"/>
                  </a:lnTo>
                  <a:lnTo>
                    <a:pt x="33" y="0"/>
                  </a:lnTo>
                  <a:lnTo>
                    <a:pt x="31" y="0"/>
                  </a:lnTo>
                  <a:lnTo>
                    <a:pt x="30" y="0"/>
                  </a:lnTo>
                  <a:lnTo>
                    <a:pt x="27" y="0"/>
                  </a:lnTo>
                  <a:lnTo>
                    <a:pt x="26" y="0"/>
                  </a:lnTo>
                  <a:lnTo>
                    <a:pt x="24" y="0"/>
                  </a:lnTo>
                  <a:lnTo>
                    <a:pt x="23" y="0"/>
                  </a:lnTo>
                  <a:lnTo>
                    <a:pt x="22" y="0"/>
                  </a:lnTo>
                  <a:lnTo>
                    <a:pt x="20" y="0"/>
                  </a:lnTo>
                  <a:lnTo>
                    <a:pt x="20" y="1"/>
                  </a:lnTo>
                  <a:lnTo>
                    <a:pt x="19" y="1"/>
                  </a:lnTo>
                  <a:lnTo>
                    <a:pt x="17" y="1"/>
                  </a:lnTo>
                  <a:lnTo>
                    <a:pt x="16" y="3"/>
                  </a:lnTo>
                  <a:lnTo>
                    <a:pt x="15" y="3"/>
                  </a:lnTo>
                  <a:lnTo>
                    <a:pt x="13" y="4"/>
                  </a:lnTo>
                  <a:lnTo>
                    <a:pt x="12" y="4"/>
                  </a:lnTo>
                  <a:lnTo>
                    <a:pt x="12" y="5"/>
                  </a:lnTo>
                  <a:lnTo>
                    <a:pt x="11" y="5"/>
                  </a:lnTo>
                  <a:lnTo>
                    <a:pt x="9" y="7"/>
                  </a:lnTo>
                  <a:lnTo>
                    <a:pt x="8" y="8"/>
                  </a:lnTo>
                  <a:lnTo>
                    <a:pt x="6" y="10"/>
                  </a:lnTo>
                  <a:lnTo>
                    <a:pt x="5" y="11"/>
                  </a:lnTo>
                  <a:lnTo>
                    <a:pt x="5" y="12"/>
                  </a:lnTo>
                  <a:lnTo>
                    <a:pt x="4" y="12"/>
                  </a:lnTo>
                  <a:lnTo>
                    <a:pt x="4" y="14"/>
                  </a:lnTo>
                  <a:lnTo>
                    <a:pt x="2" y="15"/>
                  </a:lnTo>
                  <a:lnTo>
                    <a:pt x="2" y="16"/>
                  </a:lnTo>
                  <a:lnTo>
                    <a:pt x="2" y="18"/>
                  </a:lnTo>
                  <a:lnTo>
                    <a:pt x="1" y="19"/>
                  </a:lnTo>
                  <a:lnTo>
                    <a:pt x="1" y="21"/>
                  </a:lnTo>
                  <a:lnTo>
                    <a:pt x="1" y="22"/>
                  </a:lnTo>
                  <a:lnTo>
                    <a:pt x="1" y="23"/>
                  </a:lnTo>
                  <a:lnTo>
                    <a:pt x="1" y="25"/>
                  </a:lnTo>
                  <a:lnTo>
                    <a:pt x="1" y="26"/>
                  </a:lnTo>
                  <a:lnTo>
                    <a:pt x="0" y="27"/>
                  </a:lnTo>
                  <a:lnTo>
                    <a:pt x="1" y="29"/>
                  </a:lnTo>
                  <a:lnTo>
                    <a:pt x="1" y="30"/>
                  </a:lnTo>
                  <a:lnTo>
                    <a:pt x="1" y="32"/>
                  </a:lnTo>
                  <a:lnTo>
                    <a:pt x="1" y="33"/>
                  </a:lnTo>
                  <a:lnTo>
                    <a:pt x="1" y="34"/>
                  </a:lnTo>
                  <a:lnTo>
                    <a:pt x="1" y="36"/>
                  </a:lnTo>
                  <a:lnTo>
                    <a:pt x="2" y="37"/>
                  </a:lnTo>
                  <a:lnTo>
                    <a:pt x="2" y="38"/>
                  </a:lnTo>
                  <a:lnTo>
                    <a:pt x="2" y="40"/>
                  </a:lnTo>
                  <a:lnTo>
                    <a:pt x="4" y="40"/>
                  </a:lnTo>
                  <a:lnTo>
                    <a:pt x="4" y="41"/>
                  </a:lnTo>
                  <a:lnTo>
                    <a:pt x="5" y="43"/>
                  </a:lnTo>
                  <a:lnTo>
                    <a:pt x="5" y="44"/>
                  </a:lnTo>
                  <a:lnTo>
                    <a:pt x="6" y="45"/>
                  </a:lnTo>
                  <a:lnTo>
                    <a:pt x="8" y="45"/>
                  </a:lnTo>
                  <a:lnTo>
                    <a:pt x="8" y="47"/>
                  </a:lnTo>
                  <a:lnTo>
                    <a:pt x="9" y="48"/>
                  </a:lnTo>
                  <a:lnTo>
                    <a:pt x="11" y="48"/>
                  </a:lnTo>
                  <a:lnTo>
                    <a:pt x="12" y="49"/>
                  </a:lnTo>
                  <a:lnTo>
                    <a:pt x="13" y="51"/>
                  </a:lnTo>
                  <a:lnTo>
                    <a:pt x="15" y="51"/>
                  </a:lnTo>
                  <a:lnTo>
                    <a:pt x="16" y="52"/>
                  </a:lnTo>
                  <a:lnTo>
                    <a:pt x="17" y="52"/>
                  </a:lnTo>
                  <a:lnTo>
                    <a:pt x="19" y="54"/>
                  </a:lnTo>
                  <a:lnTo>
                    <a:pt x="20" y="54"/>
                  </a:lnTo>
                  <a:lnTo>
                    <a:pt x="22" y="54"/>
                  </a:lnTo>
                  <a:lnTo>
                    <a:pt x="23" y="55"/>
                  </a:lnTo>
                  <a:lnTo>
                    <a:pt x="24" y="55"/>
                  </a:lnTo>
                  <a:lnTo>
                    <a:pt x="26" y="55"/>
                  </a:lnTo>
                  <a:lnTo>
                    <a:pt x="27" y="55"/>
                  </a:lnTo>
                  <a:lnTo>
                    <a:pt x="30" y="55"/>
                  </a:lnTo>
                  <a:lnTo>
                    <a:pt x="31" y="55"/>
                  </a:lnTo>
                  <a:lnTo>
                    <a:pt x="33" y="55"/>
                  </a:lnTo>
                  <a:lnTo>
                    <a:pt x="34" y="54"/>
                  </a:lnTo>
                  <a:lnTo>
                    <a:pt x="35" y="54"/>
                  </a:lnTo>
                  <a:lnTo>
                    <a:pt x="37" y="54"/>
                  </a:lnTo>
                  <a:lnTo>
                    <a:pt x="38" y="52"/>
                  </a:lnTo>
                  <a:lnTo>
                    <a:pt x="39" y="52"/>
                  </a:lnTo>
                  <a:lnTo>
                    <a:pt x="41" y="51"/>
                  </a:lnTo>
                  <a:lnTo>
                    <a:pt x="42" y="51"/>
                  </a:lnTo>
                  <a:lnTo>
                    <a:pt x="44" y="49"/>
                  </a:lnTo>
                  <a:lnTo>
                    <a:pt x="45" y="48"/>
                  </a:lnTo>
                  <a:lnTo>
                    <a:pt x="46" y="48"/>
                  </a:lnTo>
                  <a:lnTo>
                    <a:pt x="48" y="47"/>
                  </a:lnTo>
                  <a:lnTo>
                    <a:pt x="48" y="45"/>
                  </a:lnTo>
                  <a:lnTo>
                    <a:pt x="49" y="45"/>
                  </a:lnTo>
                  <a:lnTo>
                    <a:pt x="50" y="44"/>
                  </a:lnTo>
                  <a:lnTo>
                    <a:pt x="50" y="43"/>
                  </a:lnTo>
                  <a:lnTo>
                    <a:pt x="52" y="41"/>
                  </a:lnTo>
                  <a:lnTo>
                    <a:pt x="52" y="40"/>
                  </a:lnTo>
                  <a:lnTo>
                    <a:pt x="53" y="40"/>
                  </a:lnTo>
                  <a:lnTo>
                    <a:pt x="53" y="38"/>
                  </a:lnTo>
                  <a:lnTo>
                    <a:pt x="53" y="37"/>
                  </a:lnTo>
                  <a:lnTo>
                    <a:pt x="54" y="36"/>
                  </a:lnTo>
                  <a:lnTo>
                    <a:pt x="54" y="34"/>
                  </a:lnTo>
                  <a:lnTo>
                    <a:pt x="54" y="33"/>
                  </a:lnTo>
                  <a:lnTo>
                    <a:pt x="54" y="32"/>
                  </a:lnTo>
                  <a:lnTo>
                    <a:pt x="54" y="30"/>
                  </a:lnTo>
                  <a:lnTo>
                    <a:pt x="54" y="29"/>
                  </a:lnTo>
                  <a:lnTo>
                    <a:pt x="54" y="27"/>
                  </a:lnTo>
                  <a:lnTo>
                    <a:pt x="2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73808" name="Freeform 158"/>
            <p:cNvSpPr>
              <a:spLocks/>
            </p:cNvSpPr>
            <p:nvPr/>
          </p:nvSpPr>
          <p:spPr bwMode="auto">
            <a:xfrm>
              <a:off x="2556" y="1199"/>
              <a:ext cx="33" cy="31"/>
            </a:xfrm>
            <a:custGeom>
              <a:avLst/>
              <a:gdLst>
                <a:gd name="T0" fmla="*/ 2 w 67"/>
                <a:gd name="T1" fmla="*/ 0 h 65"/>
                <a:gd name="T2" fmla="*/ 2 w 67"/>
                <a:gd name="T3" fmla="*/ 0 h 65"/>
                <a:gd name="T4" fmla="*/ 2 w 67"/>
                <a:gd name="T5" fmla="*/ 0 h 65"/>
                <a:gd name="T6" fmla="*/ 1 w 67"/>
                <a:gd name="T7" fmla="*/ 0 h 65"/>
                <a:gd name="T8" fmla="*/ 1 w 67"/>
                <a:gd name="T9" fmla="*/ 0 h 65"/>
                <a:gd name="T10" fmla="*/ 1 w 67"/>
                <a:gd name="T11" fmla="*/ 0 h 65"/>
                <a:gd name="T12" fmla="*/ 1 w 67"/>
                <a:gd name="T13" fmla="*/ 0 h 65"/>
                <a:gd name="T14" fmla="*/ 1 w 67"/>
                <a:gd name="T15" fmla="*/ 0 h 65"/>
                <a:gd name="T16" fmla="*/ 1 w 67"/>
                <a:gd name="T17" fmla="*/ 0 h 65"/>
                <a:gd name="T18" fmla="*/ 1 w 67"/>
                <a:gd name="T19" fmla="*/ 0 h 65"/>
                <a:gd name="T20" fmla="*/ 1 w 67"/>
                <a:gd name="T21" fmla="*/ 0 h 65"/>
                <a:gd name="T22" fmla="*/ 0 w 67"/>
                <a:gd name="T23" fmla="*/ 0 h 65"/>
                <a:gd name="T24" fmla="*/ 0 w 67"/>
                <a:gd name="T25" fmla="*/ 0 h 65"/>
                <a:gd name="T26" fmla="*/ 0 w 67"/>
                <a:gd name="T27" fmla="*/ 0 h 65"/>
                <a:gd name="T28" fmla="*/ 0 w 67"/>
                <a:gd name="T29" fmla="*/ 0 h 65"/>
                <a:gd name="T30" fmla="*/ 0 w 67"/>
                <a:gd name="T31" fmla="*/ 0 h 65"/>
                <a:gd name="T32" fmla="*/ 0 w 67"/>
                <a:gd name="T33" fmla="*/ 0 h 65"/>
                <a:gd name="T34" fmla="*/ 0 w 67"/>
                <a:gd name="T35" fmla="*/ 0 h 65"/>
                <a:gd name="T36" fmla="*/ 0 w 67"/>
                <a:gd name="T37" fmla="*/ 0 h 65"/>
                <a:gd name="T38" fmla="*/ 0 w 67"/>
                <a:gd name="T39" fmla="*/ 0 h 65"/>
                <a:gd name="T40" fmla="*/ 0 w 67"/>
                <a:gd name="T41" fmla="*/ 0 h 65"/>
                <a:gd name="T42" fmla="*/ 0 w 67"/>
                <a:gd name="T43" fmla="*/ 0 h 65"/>
                <a:gd name="T44" fmla="*/ 0 w 67"/>
                <a:gd name="T45" fmla="*/ 1 h 65"/>
                <a:gd name="T46" fmla="*/ 0 w 67"/>
                <a:gd name="T47" fmla="*/ 1 h 65"/>
                <a:gd name="T48" fmla="*/ 0 w 67"/>
                <a:gd name="T49" fmla="*/ 1 h 65"/>
                <a:gd name="T50" fmla="*/ 0 w 67"/>
                <a:gd name="T51" fmla="*/ 1 h 65"/>
                <a:gd name="T52" fmla="*/ 0 w 67"/>
                <a:gd name="T53" fmla="*/ 1 h 65"/>
                <a:gd name="T54" fmla="*/ 0 w 67"/>
                <a:gd name="T55" fmla="*/ 1 h 65"/>
                <a:gd name="T56" fmla="*/ 0 w 67"/>
                <a:gd name="T57" fmla="*/ 1 h 65"/>
                <a:gd name="T58" fmla="*/ 0 w 67"/>
                <a:gd name="T59" fmla="*/ 1 h 65"/>
                <a:gd name="T60" fmla="*/ 0 w 67"/>
                <a:gd name="T61" fmla="*/ 1 h 65"/>
                <a:gd name="T62" fmla="*/ 0 w 67"/>
                <a:gd name="T63" fmla="*/ 1 h 65"/>
                <a:gd name="T64" fmla="*/ 1 w 67"/>
                <a:gd name="T65" fmla="*/ 1 h 65"/>
                <a:gd name="T66" fmla="*/ 1 w 67"/>
                <a:gd name="T67" fmla="*/ 1 h 65"/>
                <a:gd name="T68" fmla="*/ 1 w 67"/>
                <a:gd name="T69" fmla="*/ 1 h 65"/>
                <a:gd name="T70" fmla="*/ 1 w 67"/>
                <a:gd name="T71" fmla="*/ 1 h 65"/>
                <a:gd name="T72" fmla="*/ 1 w 67"/>
                <a:gd name="T73" fmla="*/ 1 h 65"/>
                <a:gd name="T74" fmla="*/ 1 w 67"/>
                <a:gd name="T75" fmla="*/ 1 h 65"/>
                <a:gd name="T76" fmla="*/ 1 w 67"/>
                <a:gd name="T77" fmla="*/ 1 h 65"/>
                <a:gd name="T78" fmla="*/ 1 w 67"/>
                <a:gd name="T79" fmla="*/ 1 h 65"/>
                <a:gd name="T80" fmla="*/ 2 w 67"/>
                <a:gd name="T81" fmla="*/ 1 h 65"/>
                <a:gd name="T82" fmla="*/ 2 w 67"/>
                <a:gd name="T83" fmla="*/ 1 h 65"/>
                <a:gd name="T84" fmla="*/ 2 w 67"/>
                <a:gd name="T85" fmla="*/ 1 h 65"/>
                <a:gd name="T86" fmla="*/ 2 w 67"/>
                <a:gd name="T87" fmla="*/ 0 h 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7"/>
                <a:gd name="T133" fmla="*/ 0 h 65"/>
                <a:gd name="T134" fmla="*/ 67 w 67"/>
                <a:gd name="T135" fmla="*/ 65 h 6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7" h="65">
                  <a:moveTo>
                    <a:pt x="67" y="32"/>
                  </a:moveTo>
                  <a:lnTo>
                    <a:pt x="67" y="31"/>
                  </a:lnTo>
                  <a:lnTo>
                    <a:pt x="67" y="30"/>
                  </a:lnTo>
                  <a:lnTo>
                    <a:pt x="67" y="27"/>
                  </a:lnTo>
                  <a:lnTo>
                    <a:pt x="67" y="26"/>
                  </a:lnTo>
                  <a:lnTo>
                    <a:pt x="65" y="24"/>
                  </a:lnTo>
                  <a:lnTo>
                    <a:pt x="65" y="23"/>
                  </a:lnTo>
                  <a:lnTo>
                    <a:pt x="65" y="21"/>
                  </a:lnTo>
                  <a:lnTo>
                    <a:pt x="64" y="20"/>
                  </a:lnTo>
                  <a:lnTo>
                    <a:pt x="64" y="17"/>
                  </a:lnTo>
                  <a:lnTo>
                    <a:pt x="63" y="16"/>
                  </a:lnTo>
                  <a:lnTo>
                    <a:pt x="63" y="15"/>
                  </a:lnTo>
                  <a:lnTo>
                    <a:pt x="61" y="13"/>
                  </a:lnTo>
                  <a:lnTo>
                    <a:pt x="60" y="12"/>
                  </a:lnTo>
                  <a:lnTo>
                    <a:pt x="59" y="10"/>
                  </a:lnTo>
                  <a:lnTo>
                    <a:pt x="57" y="9"/>
                  </a:lnTo>
                  <a:lnTo>
                    <a:pt x="56" y="8"/>
                  </a:lnTo>
                  <a:lnTo>
                    <a:pt x="54" y="6"/>
                  </a:lnTo>
                  <a:lnTo>
                    <a:pt x="53" y="5"/>
                  </a:lnTo>
                  <a:lnTo>
                    <a:pt x="52" y="5"/>
                  </a:lnTo>
                  <a:lnTo>
                    <a:pt x="50" y="4"/>
                  </a:lnTo>
                  <a:lnTo>
                    <a:pt x="49" y="4"/>
                  </a:lnTo>
                  <a:lnTo>
                    <a:pt x="48" y="2"/>
                  </a:lnTo>
                  <a:lnTo>
                    <a:pt x="46" y="2"/>
                  </a:lnTo>
                  <a:lnTo>
                    <a:pt x="45" y="1"/>
                  </a:lnTo>
                  <a:lnTo>
                    <a:pt x="43" y="1"/>
                  </a:lnTo>
                  <a:lnTo>
                    <a:pt x="42" y="0"/>
                  </a:lnTo>
                  <a:lnTo>
                    <a:pt x="41" y="0"/>
                  </a:lnTo>
                  <a:lnTo>
                    <a:pt x="38" y="0"/>
                  </a:lnTo>
                  <a:lnTo>
                    <a:pt x="37" y="0"/>
                  </a:lnTo>
                  <a:lnTo>
                    <a:pt x="35" y="0"/>
                  </a:lnTo>
                  <a:lnTo>
                    <a:pt x="34" y="0"/>
                  </a:lnTo>
                  <a:lnTo>
                    <a:pt x="31" y="0"/>
                  </a:lnTo>
                  <a:lnTo>
                    <a:pt x="30" y="0"/>
                  </a:lnTo>
                  <a:lnTo>
                    <a:pt x="28" y="0"/>
                  </a:lnTo>
                  <a:lnTo>
                    <a:pt x="27" y="0"/>
                  </a:lnTo>
                  <a:lnTo>
                    <a:pt x="26" y="0"/>
                  </a:lnTo>
                  <a:lnTo>
                    <a:pt x="23" y="1"/>
                  </a:lnTo>
                  <a:lnTo>
                    <a:pt x="22" y="1"/>
                  </a:lnTo>
                  <a:lnTo>
                    <a:pt x="20" y="2"/>
                  </a:lnTo>
                  <a:lnTo>
                    <a:pt x="19" y="2"/>
                  </a:lnTo>
                  <a:lnTo>
                    <a:pt x="17" y="4"/>
                  </a:lnTo>
                  <a:lnTo>
                    <a:pt x="16" y="4"/>
                  </a:lnTo>
                  <a:lnTo>
                    <a:pt x="15" y="5"/>
                  </a:lnTo>
                  <a:lnTo>
                    <a:pt x="13" y="5"/>
                  </a:lnTo>
                  <a:lnTo>
                    <a:pt x="12" y="6"/>
                  </a:lnTo>
                  <a:lnTo>
                    <a:pt x="11" y="8"/>
                  </a:lnTo>
                  <a:lnTo>
                    <a:pt x="9" y="9"/>
                  </a:lnTo>
                  <a:lnTo>
                    <a:pt x="9" y="10"/>
                  </a:lnTo>
                  <a:lnTo>
                    <a:pt x="8" y="12"/>
                  </a:lnTo>
                  <a:lnTo>
                    <a:pt x="6" y="12"/>
                  </a:lnTo>
                  <a:lnTo>
                    <a:pt x="5" y="13"/>
                  </a:lnTo>
                  <a:lnTo>
                    <a:pt x="5" y="15"/>
                  </a:lnTo>
                  <a:lnTo>
                    <a:pt x="4" y="16"/>
                  </a:lnTo>
                  <a:lnTo>
                    <a:pt x="4" y="17"/>
                  </a:lnTo>
                  <a:lnTo>
                    <a:pt x="2" y="20"/>
                  </a:lnTo>
                  <a:lnTo>
                    <a:pt x="2" y="21"/>
                  </a:lnTo>
                  <a:lnTo>
                    <a:pt x="1" y="23"/>
                  </a:lnTo>
                  <a:lnTo>
                    <a:pt x="1" y="24"/>
                  </a:lnTo>
                  <a:lnTo>
                    <a:pt x="1" y="26"/>
                  </a:lnTo>
                  <a:lnTo>
                    <a:pt x="1" y="27"/>
                  </a:lnTo>
                  <a:lnTo>
                    <a:pt x="0" y="30"/>
                  </a:lnTo>
                  <a:lnTo>
                    <a:pt x="0" y="31"/>
                  </a:lnTo>
                  <a:lnTo>
                    <a:pt x="0" y="32"/>
                  </a:lnTo>
                  <a:lnTo>
                    <a:pt x="0" y="34"/>
                  </a:lnTo>
                  <a:lnTo>
                    <a:pt x="0" y="37"/>
                  </a:lnTo>
                  <a:lnTo>
                    <a:pt x="1" y="38"/>
                  </a:lnTo>
                  <a:lnTo>
                    <a:pt x="1" y="39"/>
                  </a:lnTo>
                  <a:lnTo>
                    <a:pt x="1" y="41"/>
                  </a:lnTo>
                  <a:lnTo>
                    <a:pt x="1" y="42"/>
                  </a:lnTo>
                  <a:lnTo>
                    <a:pt x="2" y="43"/>
                  </a:lnTo>
                  <a:lnTo>
                    <a:pt x="2" y="46"/>
                  </a:lnTo>
                  <a:lnTo>
                    <a:pt x="4" y="48"/>
                  </a:lnTo>
                  <a:lnTo>
                    <a:pt x="4" y="49"/>
                  </a:lnTo>
                  <a:lnTo>
                    <a:pt x="5" y="50"/>
                  </a:lnTo>
                  <a:lnTo>
                    <a:pt x="5" y="52"/>
                  </a:lnTo>
                  <a:lnTo>
                    <a:pt x="6" y="53"/>
                  </a:lnTo>
                  <a:lnTo>
                    <a:pt x="8" y="54"/>
                  </a:lnTo>
                  <a:lnTo>
                    <a:pt x="9" y="54"/>
                  </a:lnTo>
                  <a:lnTo>
                    <a:pt x="9" y="56"/>
                  </a:lnTo>
                  <a:lnTo>
                    <a:pt x="11" y="57"/>
                  </a:lnTo>
                  <a:lnTo>
                    <a:pt x="12" y="59"/>
                  </a:lnTo>
                  <a:lnTo>
                    <a:pt x="13" y="60"/>
                  </a:lnTo>
                  <a:lnTo>
                    <a:pt x="15" y="60"/>
                  </a:lnTo>
                  <a:lnTo>
                    <a:pt x="16" y="61"/>
                  </a:lnTo>
                  <a:lnTo>
                    <a:pt x="17" y="61"/>
                  </a:lnTo>
                  <a:lnTo>
                    <a:pt x="19" y="63"/>
                  </a:lnTo>
                  <a:lnTo>
                    <a:pt x="20" y="64"/>
                  </a:lnTo>
                  <a:lnTo>
                    <a:pt x="22" y="64"/>
                  </a:lnTo>
                  <a:lnTo>
                    <a:pt x="23" y="64"/>
                  </a:lnTo>
                  <a:lnTo>
                    <a:pt x="26" y="65"/>
                  </a:lnTo>
                  <a:lnTo>
                    <a:pt x="27" y="65"/>
                  </a:lnTo>
                  <a:lnTo>
                    <a:pt x="28" y="65"/>
                  </a:lnTo>
                  <a:lnTo>
                    <a:pt x="30" y="65"/>
                  </a:lnTo>
                  <a:lnTo>
                    <a:pt x="31" y="65"/>
                  </a:lnTo>
                  <a:lnTo>
                    <a:pt x="34" y="65"/>
                  </a:lnTo>
                  <a:lnTo>
                    <a:pt x="35" y="65"/>
                  </a:lnTo>
                  <a:lnTo>
                    <a:pt x="37" y="65"/>
                  </a:lnTo>
                  <a:lnTo>
                    <a:pt x="38" y="65"/>
                  </a:lnTo>
                  <a:lnTo>
                    <a:pt x="41" y="65"/>
                  </a:lnTo>
                  <a:lnTo>
                    <a:pt x="42" y="65"/>
                  </a:lnTo>
                  <a:lnTo>
                    <a:pt x="43" y="64"/>
                  </a:lnTo>
                  <a:lnTo>
                    <a:pt x="45" y="64"/>
                  </a:lnTo>
                  <a:lnTo>
                    <a:pt x="46" y="64"/>
                  </a:lnTo>
                  <a:lnTo>
                    <a:pt x="48" y="63"/>
                  </a:lnTo>
                  <a:lnTo>
                    <a:pt x="49" y="61"/>
                  </a:lnTo>
                  <a:lnTo>
                    <a:pt x="50" y="61"/>
                  </a:lnTo>
                  <a:lnTo>
                    <a:pt x="52" y="60"/>
                  </a:lnTo>
                  <a:lnTo>
                    <a:pt x="53" y="60"/>
                  </a:lnTo>
                  <a:lnTo>
                    <a:pt x="54" y="59"/>
                  </a:lnTo>
                  <a:lnTo>
                    <a:pt x="56" y="57"/>
                  </a:lnTo>
                  <a:lnTo>
                    <a:pt x="57" y="56"/>
                  </a:lnTo>
                  <a:lnTo>
                    <a:pt x="59" y="54"/>
                  </a:lnTo>
                  <a:lnTo>
                    <a:pt x="60" y="54"/>
                  </a:lnTo>
                  <a:lnTo>
                    <a:pt x="60" y="53"/>
                  </a:lnTo>
                  <a:lnTo>
                    <a:pt x="61" y="52"/>
                  </a:lnTo>
                  <a:lnTo>
                    <a:pt x="63" y="50"/>
                  </a:lnTo>
                  <a:lnTo>
                    <a:pt x="63" y="49"/>
                  </a:lnTo>
                  <a:lnTo>
                    <a:pt x="64" y="48"/>
                  </a:lnTo>
                  <a:lnTo>
                    <a:pt x="64" y="46"/>
                  </a:lnTo>
                  <a:lnTo>
                    <a:pt x="65" y="43"/>
                  </a:lnTo>
                  <a:lnTo>
                    <a:pt x="65" y="42"/>
                  </a:lnTo>
                  <a:lnTo>
                    <a:pt x="65" y="41"/>
                  </a:lnTo>
                  <a:lnTo>
                    <a:pt x="67" y="39"/>
                  </a:lnTo>
                  <a:lnTo>
                    <a:pt x="67" y="38"/>
                  </a:lnTo>
                  <a:lnTo>
                    <a:pt x="67" y="37"/>
                  </a:lnTo>
                  <a:lnTo>
                    <a:pt x="67" y="34"/>
                  </a:lnTo>
                  <a:lnTo>
                    <a:pt x="67" y="3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09" name="Rectangle 159"/>
            <p:cNvSpPr>
              <a:spLocks noChangeArrowheads="1"/>
            </p:cNvSpPr>
            <p:nvPr/>
          </p:nvSpPr>
          <p:spPr bwMode="auto">
            <a:xfrm>
              <a:off x="2109" y="4071"/>
              <a:ext cx="653"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a:solidFill>
                    <a:srgbClr val="000000"/>
                  </a:solidFill>
                  <a:latin typeface="Times-Roman"/>
                </a:rPr>
                <a:t>AND plane </a:t>
              </a:r>
              <a:endParaRPr lang="en-US" sz="2400">
                <a:latin typeface="Times New Roman" pitchFamily="18" charset="0"/>
              </a:endParaRPr>
            </a:p>
          </p:txBody>
        </p:sp>
        <p:sp>
          <p:nvSpPr>
            <p:cNvPr id="73810" name="Rectangle 160"/>
            <p:cNvSpPr>
              <a:spLocks noChangeArrowheads="1"/>
            </p:cNvSpPr>
            <p:nvPr/>
          </p:nvSpPr>
          <p:spPr bwMode="auto">
            <a:xfrm>
              <a:off x="3700" y="2862"/>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a:solidFill>
                    <a:srgbClr val="000000"/>
                  </a:solidFill>
                  <a:latin typeface="Times-Roman"/>
                </a:rPr>
                <a:t>P </a:t>
              </a:r>
              <a:endParaRPr lang="en-US" sz="2400">
                <a:latin typeface="Times New Roman" pitchFamily="18" charset="0"/>
              </a:endParaRPr>
            </a:p>
          </p:txBody>
        </p:sp>
        <p:sp>
          <p:nvSpPr>
            <p:cNvPr id="73811" name="Rectangle 161"/>
            <p:cNvSpPr>
              <a:spLocks noChangeArrowheads="1"/>
            </p:cNvSpPr>
            <p:nvPr/>
          </p:nvSpPr>
          <p:spPr bwMode="auto">
            <a:xfrm>
              <a:off x="3767" y="2912"/>
              <a:ext cx="8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300" i="1">
                  <a:solidFill>
                    <a:srgbClr val="000000"/>
                  </a:solidFill>
                  <a:latin typeface="Times-Roman"/>
                </a:rPr>
                <a:t>3 </a:t>
              </a:r>
              <a:endParaRPr lang="en-US" sz="2400">
                <a:latin typeface="Times New Roman" pitchFamily="18" charset="0"/>
              </a:endParaRPr>
            </a:p>
          </p:txBody>
        </p:sp>
        <p:sp>
          <p:nvSpPr>
            <p:cNvPr id="73812" name="Rectangle 162"/>
            <p:cNvSpPr>
              <a:spLocks noChangeArrowheads="1"/>
            </p:cNvSpPr>
            <p:nvPr/>
          </p:nvSpPr>
          <p:spPr bwMode="auto">
            <a:xfrm>
              <a:off x="3700" y="3351"/>
              <a:ext cx="1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defRPr/>
              </a:pPr>
              <a:r>
                <a:rPr lang="en-US" sz="1600">
                  <a:solidFill>
                    <a:srgbClr val="000000"/>
                  </a:solidFill>
                  <a:latin typeface="Times-Roman"/>
                </a:rPr>
                <a:t>P </a:t>
              </a:r>
              <a:endParaRPr lang="en-US" sz="2400">
                <a:latin typeface="Times New Roman" pitchFamily="18" charset="0"/>
              </a:endParaRPr>
            </a:p>
          </p:txBody>
        </p:sp>
        <p:sp>
          <p:nvSpPr>
            <p:cNvPr id="73813" name="Freeform 163"/>
            <p:cNvSpPr>
              <a:spLocks/>
            </p:cNvSpPr>
            <p:nvPr/>
          </p:nvSpPr>
          <p:spPr bwMode="auto">
            <a:xfrm>
              <a:off x="3978" y="2048"/>
              <a:ext cx="266" cy="172"/>
            </a:xfrm>
            <a:custGeom>
              <a:avLst/>
              <a:gdLst>
                <a:gd name="T0" fmla="*/ 0 w 549"/>
                <a:gd name="T1" fmla="*/ 0 h 357"/>
                <a:gd name="T2" fmla="*/ 0 w 549"/>
                <a:gd name="T3" fmla="*/ 9 h 357"/>
                <a:gd name="T4" fmla="*/ 15 w 549"/>
                <a:gd name="T5" fmla="*/ 9 h 357"/>
                <a:gd name="T6" fmla="*/ 0 60000 65536"/>
                <a:gd name="T7" fmla="*/ 0 60000 65536"/>
                <a:gd name="T8" fmla="*/ 0 60000 65536"/>
                <a:gd name="T9" fmla="*/ 0 w 549"/>
                <a:gd name="T10" fmla="*/ 0 h 357"/>
                <a:gd name="T11" fmla="*/ 549 w 549"/>
                <a:gd name="T12" fmla="*/ 357 h 357"/>
              </a:gdLst>
              <a:ahLst/>
              <a:cxnLst>
                <a:cxn ang="T6">
                  <a:pos x="T0" y="T1"/>
                </a:cxn>
                <a:cxn ang="T7">
                  <a:pos x="T2" y="T3"/>
                </a:cxn>
                <a:cxn ang="T8">
                  <a:pos x="T4" y="T5"/>
                </a:cxn>
              </a:cxnLst>
              <a:rect l="T9" t="T10" r="T11" b="T12"/>
              <a:pathLst>
                <a:path w="549" h="357">
                  <a:moveTo>
                    <a:pt x="0" y="0"/>
                  </a:moveTo>
                  <a:lnTo>
                    <a:pt x="0" y="357"/>
                  </a:lnTo>
                  <a:lnTo>
                    <a:pt x="549" y="35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14" name="Freeform 164"/>
            <p:cNvSpPr>
              <a:spLocks/>
            </p:cNvSpPr>
            <p:nvPr/>
          </p:nvSpPr>
          <p:spPr bwMode="auto">
            <a:xfrm>
              <a:off x="3978" y="2364"/>
              <a:ext cx="266" cy="171"/>
            </a:xfrm>
            <a:custGeom>
              <a:avLst/>
              <a:gdLst>
                <a:gd name="T0" fmla="*/ 0 w 549"/>
                <a:gd name="T1" fmla="*/ 9 h 357"/>
                <a:gd name="T2" fmla="*/ 0 w 549"/>
                <a:gd name="T3" fmla="*/ 0 h 357"/>
                <a:gd name="T4" fmla="*/ 15 w 549"/>
                <a:gd name="T5" fmla="*/ 0 h 357"/>
                <a:gd name="T6" fmla="*/ 0 60000 65536"/>
                <a:gd name="T7" fmla="*/ 0 60000 65536"/>
                <a:gd name="T8" fmla="*/ 0 60000 65536"/>
                <a:gd name="T9" fmla="*/ 0 w 549"/>
                <a:gd name="T10" fmla="*/ 0 h 357"/>
                <a:gd name="T11" fmla="*/ 549 w 549"/>
                <a:gd name="T12" fmla="*/ 357 h 357"/>
              </a:gdLst>
              <a:ahLst/>
              <a:cxnLst>
                <a:cxn ang="T6">
                  <a:pos x="T0" y="T1"/>
                </a:cxn>
                <a:cxn ang="T7">
                  <a:pos x="T2" y="T3"/>
                </a:cxn>
                <a:cxn ang="T8">
                  <a:pos x="T4" y="T5"/>
                </a:cxn>
              </a:cxnLst>
              <a:rect l="T9" t="T10" r="T11" b="T12"/>
              <a:pathLst>
                <a:path w="549" h="357">
                  <a:moveTo>
                    <a:pt x="0" y="357"/>
                  </a:moveTo>
                  <a:lnTo>
                    <a:pt x="0" y="0"/>
                  </a:lnTo>
                  <a:lnTo>
                    <a:pt x="549"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15" name="Line 165"/>
            <p:cNvSpPr>
              <a:spLocks noChangeShapeType="1"/>
            </p:cNvSpPr>
            <p:nvPr/>
          </p:nvSpPr>
          <p:spPr bwMode="auto">
            <a:xfrm flipH="1">
              <a:off x="4605" y="2286"/>
              <a:ext cx="28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816" name="Freeform 166"/>
            <p:cNvSpPr>
              <a:spLocks/>
            </p:cNvSpPr>
            <p:nvPr/>
          </p:nvSpPr>
          <p:spPr bwMode="auto">
            <a:xfrm>
              <a:off x="3991" y="3035"/>
              <a:ext cx="253" cy="171"/>
            </a:xfrm>
            <a:custGeom>
              <a:avLst/>
              <a:gdLst>
                <a:gd name="T0" fmla="*/ 0 w 521"/>
                <a:gd name="T1" fmla="*/ 0 h 357"/>
                <a:gd name="T2" fmla="*/ 0 w 521"/>
                <a:gd name="T3" fmla="*/ 9 h 357"/>
                <a:gd name="T4" fmla="*/ 14 w 521"/>
                <a:gd name="T5" fmla="*/ 9 h 357"/>
                <a:gd name="T6" fmla="*/ 0 60000 65536"/>
                <a:gd name="T7" fmla="*/ 0 60000 65536"/>
                <a:gd name="T8" fmla="*/ 0 60000 65536"/>
                <a:gd name="T9" fmla="*/ 0 w 521"/>
                <a:gd name="T10" fmla="*/ 0 h 357"/>
                <a:gd name="T11" fmla="*/ 521 w 521"/>
                <a:gd name="T12" fmla="*/ 357 h 357"/>
              </a:gdLst>
              <a:ahLst/>
              <a:cxnLst>
                <a:cxn ang="T6">
                  <a:pos x="T0" y="T1"/>
                </a:cxn>
                <a:cxn ang="T7">
                  <a:pos x="T2" y="T3"/>
                </a:cxn>
                <a:cxn ang="T8">
                  <a:pos x="T4" y="T5"/>
                </a:cxn>
              </a:cxnLst>
              <a:rect l="T9" t="T10" r="T11" b="T12"/>
              <a:pathLst>
                <a:path w="521" h="357">
                  <a:moveTo>
                    <a:pt x="0" y="0"/>
                  </a:moveTo>
                  <a:lnTo>
                    <a:pt x="0" y="357"/>
                  </a:lnTo>
                  <a:lnTo>
                    <a:pt x="521" y="35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17" name="Freeform 167"/>
            <p:cNvSpPr>
              <a:spLocks/>
            </p:cNvSpPr>
            <p:nvPr/>
          </p:nvSpPr>
          <p:spPr bwMode="auto">
            <a:xfrm>
              <a:off x="3991" y="3351"/>
              <a:ext cx="253" cy="171"/>
            </a:xfrm>
            <a:custGeom>
              <a:avLst/>
              <a:gdLst>
                <a:gd name="T0" fmla="*/ 0 w 521"/>
                <a:gd name="T1" fmla="*/ 9 h 357"/>
                <a:gd name="T2" fmla="*/ 0 w 521"/>
                <a:gd name="T3" fmla="*/ 0 h 357"/>
                <a:gd name="T4" fmla="*/ 14 w 521"/>
                <a:gd name="T5" fmla="*/ 0 h 357"/>
                <a:gd name="T6" fmla="*/ 0 60000 65536"/>
                <a:gd name="T7" fmla="*/ 0 60000 65536"/>
                <a:gd name="T8" fmla="*/ 0 60000 65536"/>
                <a:gd name="T9" fmla="*/ 0 w 521"/>
                <a:gd name="T10" fmla="*/ 0 h 357"/>
                <a:gd name="T11" fmla="*/ 521 w 521"/>
                <a:gd name="T12" fmla="*/ 357 h 357"/>
              </a:gdLst>
              <a:ahLst/>
              <a:cxnLst>
                <a:cxn ang="T6">
                  <a:pos x="T0" y="T1"/>
                </a:cxn>
                <a:cxn ang="T7">
                  <a:pos x="T2" y="T3"/>
                </a:cxn>
                <a:cxn ang="T8">
                  <a:pos x="T4" y="T5"/>
                </a:cxn>
              </a:cxnLst>
              <a:rect l="T9" t="T10" r="T11" b="T12"/>
              <a:pathLst>
                <a:path w="521" h="357">
                  <a:moveTo>
                    <a:pt x="0" y="357"/>
                  </a:moveTo>
                  <a:lnTo>
                    <a:pt x="0" y="0"/>
                  </a:lnTo>
                  <a:lnTo>
                    <a:pt x="521"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18" name="Line 168"/>
            <p:cNvSpPr>
              <a:spLocks noChangeShapeType="1"/>
            </p:cNvSpPr>
            <p:nvPr/>
          </p:nvSpPr>
          <p:spPr bwMode="auto">
            <a:xfrm flipH="1">
              <a:off x="4607" y="3272"/>
              <a:ext cx="27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819" name="Line 169"/>
            <p:cNvSpPr>
              <a:spLocks noChangeShapeType="1"/>
            </p:cNvSpPr>
            <p:nvPr/>
          </p:nvSpPr>
          <p:spPr bwMode="auto">
            <a:xfrm flipH="1">
              <a:off x="2524" y="2496"/>
              <a:ext cx="94"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820" name="Line 170"/>
            <p:cNvSpPr>
              <a:spLocks noChangeShapeType="1"/>
            </p:cNvSpPr>
            <p:nvPr/>
          </p:nvSpPr>
          <p:spPr bwMode="auto">
            <a:xfrm flipH="1" flipV="1">
              <a:off x="2524" y="2496"/>
              <a:ext cx="94"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821" name="Line 171"/>
            <p:cNvSpPr>
              <a:spLocks noChangeShapeType="1"/>
            </p:cNvSpPr>
            <p:nvPr/>
          </p:nvSpPr>
          <p:spPr bwMode="auto">
            <a:xfrm flipH="1">
              <a:off x="2804" y="19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822" name="Line 172"/>
            <p:cNvSpPr>
              <a:spLocks noChangeShapeType="1"/>
            </p:cNvSpPr>
            <p:nvPr/>
          </p:nvSpPr>
          <p:spPr bwMode="auto">
            <a:xfrm flipH="1" flipV="1">
              <a:off x="2804" y="1996"/>
              <a:ext cx="93" cy="9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en-US"/>
            </a:p>
          </p:txBody>
        </p:sp>
        <p:sp>
          <p:nvSpPr>
            <p:cNvPr id="73823" name="Rectangle 173"/>
            <p:cNvSpPr>
              <a:spLocks noChangeArrowheads="1"/>
            </p:cNvSpPr>
            <p:nvPr/>
          </p:nvSpPr>
          <p:spPr bwMode="auto">
            <a:xfrm>
              <a:off x="3767" y="3401"/>
              <a:ext cx="87"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a:defRPr/>
              </a:pPr>
              <a:r>
                <a:rPr lang="en-US" sz="1300" i="1">
                  <a:solidFill>
                    <a:srgbClr val="000000"/>
                  </a:solidFill>
                  <a:latin typeface="Times-Roman"/>
                </a:rPr>
                <a:t>4 </a:t>
              </a:r>
              <a:endParaRPr lang="en-US" sz="2400">
                <a:latin typeface="Times New Roman" pitchFamily="18" charset="0"/>
              </a:endParaRPr>
            </a:p>
          </p:txBody>
        </p:sp>
        <p:sp>
          <p:nvSpPr>
            <p:cNvPr id="73824" name="AutoShape 174"/>
            <p:cNvSpPr>
              <a:spLocks noChangeArrowheads="1"/>
            </p:cNvSpPr>
            <p:nvPr/>
          </p:nvSpPr>
          <p:spPr bwMode="auto">
            <a:xfrm>
              <a:off x="3138" y="3370"/>
              <a:ext cx="367" cy="304"/>
            </a:xfrm>
            <a:prstGeom prst="flowChartDelay">
              <a:avLst/>
            </a:prstGeom>
            <a:solidFill>
              <a:schemeClr val="bg1"/>
            </a:solidFill>
            <a:ln w="28575">
              <a:solidFill>
                <a:schemeClr val="tx1"/>
              </a:solidFill>
              <a:miter lim="800000"/>
              <a:headEnd/>
              <a:tailEnd/>
            </a:ln>
          </p:spPr>
          <p:txBody>
            <a:bodyPr wrap="none" anchor="ctr"/>
            <a:lstStyle/>
            <a:p>
              <a:pPr>
                <a:defRPr/>
              </a:pPr>
              <a:endParaRPr lang="en-US"/>
            </a:p>
          </p:txBody>
        </p:sp>
        <p:sp>
          <p:nvSpPr>
            <p:cNvPr id="73825" name="AutoShape 175"/>
            <p:cNvSpPr>
              <a:spLocks noChangeArrowheads="1"/>
            </p:cNvSpPr>
            <p:nvPr/>
          </p:nvSpPr>
          <p:spPr bwMode="auto">
            <a:xfrm>
              <a:off x="3138" y="2884"/>
              <a:ext cx="367" cy="304"/>
            </a:xfrm>
            <a:prstGeom prst="flowChartDelay">
              <a:avLst/>
            </a:prstGeom>
            <a:solidFill>
              <a:schemeClr val="bg1"/>
            </a:solidFill>
            <a:ln w="28575">
              <a:solidFill>
                <a:schemeClr val="tx1"/>
              </a:solidFill>
              <a:miter lim="800000"/>
              <a:headEnd/>
              <a:tailEnd/>
            </a:ln>
          </p:spPr>
          <p:txBody>
            <a:bodyPr wrap="none" anchor="ctr"/>
            <a:lstStyle/>
            <a:p>
              <a:pPr>
                <a:defRPr/>
              </a:pPr>
              <a:endParaRPr lang="en-US"/>
            </a:p>
          </p:txBody>
        </p:sp>
        <p:sp>
          <p:nvSpPr>
            <p:cNvPr id="73826" name="AutoShape 176"/>
            <p:cNvSpPr>
              <a:spLocks noChangeArrowheads="1"/>
            </p:cNvSpPr>
            <p:nvPr/>
          </p:nvSpPr>
          <p:spPr bwMode="auto">
            <a:xfrm>
              <a:off x="3138" y="2381"/>
              <a:ext cx="367" cy="304"/>
            </a:xfrm>
            <a:prstGeom prst="flowChartDelay">
              <a:avLst/>
            </a:prstGeom>
            <a:solidFill>
              <a:schemeClr val="bg1"/>
            </a:solidFill>
            <a:ln w="28575">
              <a:solidFill>
                <a:schemeClr val="tx1"/>
              </a:solidFill>
              <a:miter lim="800000"/>
              <a:headEnd/>
              <a:tailEnd/>
            </a:ln>
          </p:spPr>
          <p:txBody>
            <a:bodyPr wrap="none" anchor="ctr"/>
            <a:lstStyle/>
            <a:p>
              <a:pPr>
                <a:defRPr/>
              </a:pPr>
              <a:endParaRPr lang="en-US"/>
            </a:p>
          </p:txBody>
        </p:sp>
        <p:sp>
          <p:nvSpPr>
            <p:cNvPr id="73827" name="AutoShape 177"/>
            <p:cNvSpPr>
              <a:spLocks noChangeArrowheads="1"/>
            </p:cNvSpPr>
            <p:nvPr/>
          </p:nvSpPr>
          <p:spPr bwMode="auto">
            <a:xfrm>
              <a:off x="3138" y="1895"/>
              <a:ext cx="367" cy="304"/>
            </a:xfrm>
            <a:prstGeom prst="flowChartDelay">
              <a:avLst/>
            </a:prstGeom>
            <a:solidFill>
              <a:schemeClr val="bg1"/>
            </a:solidFill>
            <a:ln w="28575">
              <a:solidFill>
                <a:schemeClr val="tx1"/>
              </a:solidFill>
              <a:miter lim="800000"/>
              <a:headEnd/>
              <a:tailEnd/>
            </a:ln>
          </p:spPr>
          <p:txBody>
            <a:bodyPr wrap="none" anchor="ctr"/>
            <a:lstStyle/>
            <a:p>
              <a:pPr>
                <a:defRPr/>
              </a:pPr>
              <a:endParaRPr lang="en-US"/>
            </a:p>
          </p:txBody>
        </p:sp>
        <p:grpSp>
          <p:nvGrpSpPr>
            <p:cNvPr id="73828" name="Group 178"/>
            <p:cNvGrpSpPr>
              <a:grpSpLocks/>
            </p:cNvGrpSpPr>
            <p:nvPr/>
          </p:nvGrpSpPr>
          <p:grpSpPr bwMode="auto">
            <a:xfrm>
              <a:off x="4213" y="2135"/>
              <a:ext cx="392" cy="303"/>
              <a:chOff x="3403" y="2587"/>
              <a:chExt cx="462" cy="364"/>
            </a:xfrm>
          </p:grpSpPr>
          <p:sp>
            <p:nvSpPr>
              <p:cNvPr id="73836" name="Freeform 179"/>
              <p:cNvSpPr>
                <a:spLocks/>
              </p:cNvSpPr>
              <p:nvPr/>
            </p:nvSpPr>
            <p:spPr bwMode="auto">
              <a:xfrm>
                <a:off x="3408" y="2587"/>
                <a:ext cx="457" cy="181"/>
              </a:xfrm>
              <a:custGeom>
                <a:avLst/>
                <a:gdLst>
                  <a:gd name="T0" fmla="*/ 6 w 914"/>
                  <a:gd name="T1" fmla="*/ 0 h 362"/>
                  <a:gd name="T2" fmla="*/ 10 w 914"/>
                  <a:gd name="T3" fmla="*/ 0 h 362"/>
                  <a:gd name="T4" fmla="*/ 12 w 914"/>
                  <a:gd name="T5" fmla="*/ 0 h 362"/>
                  <a:gd name="T6" fmla="*/ 13 w 914"/>
                  <a:gd name="T7" fmla="*/ 1 h 362"/>
                  <a:gd name="T8" fmla="*/ 13 w 914"/>
                  <a:gd name="T9" fmla="*/ 1 h 362"/>
                  <a:gd name="T10" fmla="*/ 14 w 914"/>
                  <a:gd name="T11" fmla="*/ 1 h 362"/>
                  <a:gd name="T12" fmla="*/ 14 w 914"/>
                  <a:gd name="T13" fmla="*/ 1 h 362"/>
                  <a:gd name="T14" fmla="*/ 14 w 914"/>
                  <a:gd name="T15" fmla="*/ 1 h 362"/>
                  <a:gd name="T16" fmla="*/ 15 w 914"/>
                  <a:gd name="T17" fmla="*/ 1 h 362"/>
                  <a:gd name="T18" fmla="*/ 15 w 914"/>
                  <a:gd name="T19" fmla="*/ 1 h 362"/>
                  <a:gd name="T20" fmla="*/ 16 w 914"/>
                  <a:gd name="T21" fmla="*/ 1 h 362"/>
                  <a:gd name="T22" fmla="*/ 16 w 914"/>
                  <a:gd name="T23" fmla="*/ 1 h 362"/>
                  <a:gd name="T24" fmla="*/ 16 w 914"/>
                  <a:gd name="T25" fmla="*/ 1 h 362"/>
                  <a:gd name="T26" fmla="*/ 17 w 914"/>
                  <a:gd name="T27" fmla="*/ 1 h 362"/>
                  <a:gd name="T28" fmla="*/ 17 w 914"/>
                  <a:gd name="T29" fmla="*/ 1 h 362"/>
                  <a:gd name="T30" fmla="*/ 18 w 914"/>
                  <a:gd name="T31" fmla="*/ 1 h 362"/>
                  <a:gd name="T32" fmla="*/ 18 w 914"/>
                  <a:gd name="T33" fmla="*/ 1 h 362"/>
                  <a:gd name="T34" fmla="*/ 18 w 914"/>
                  <a:gd name="T35" fmla="*/ 2 h 362"/>
                  <a:gd name="T36" fmla="*/ 19 w 914"/>
                  <a:gd name="T37" fmla="*/ 2 h 362"/>
                  <a:gd name="T38" fmla="*/ 19 w 914"/>
                  <a:gd name="T39" fmla="*/ 2 h 362"/>
                  <a:gd name="T40" fmla="*/ 19 w 914"/>
                  <a:gd name="T41" fmla="*/ 2 h 362"/>
                  <a:gd name="T42" fmla="*/ 20 w 914"/>
                  <a:gd name="T43" fmla="*/ 2 h 362"/>
                  <a:gd name="T44" fmla="*/ 20 w 914"/>
                  <a:gd name="T45" fmla="*/ 3 h 362"/>
                  <a:gd name="T46" fmla="*/ 20 w 914"/>
                  <a:gd name="T47" fmla="*/ 3 h 362"/>
                  <a:gd name="T48" fmla="*/ 21 w 914"/>
                  <a:gd name="T49" fmla="*/ 3 h 362"/>
                  <a:gd name="T50" fmla="*/ 21 w 914"/>
                  <a:gd name="T51" fmla="*/ 3 h 362"/>
                  <a:gd name="T52" fmla="*/ 21 w 914"/>
                  <a:gd name="T53" fmla="*/ 3 h 362"/>
                  <a:gd name="T54" fmla="*/ 21 w 914"/>
                  <a:gd name="T55" fmla="*/ 3 h 362"/>
                  <a:gd name="T56" fmla="*/ 22 w 914"/>
                  <a:gd name="T57" fmla="*/ 4 h 362"/>
                  <a:gd name="T58" fmla="*/ 22 w 914"/>
                  <a:gd name="T59" fmla="*/ 4 h 362"/>
                  <a:gd name="T60" fmla="*/ 22 w 914"/>
                  <a:gd name="T61" fmla="*/ 4 h 362"/>
                  <a:gd name="T62" fmla="*/ 22 w 914"/>
                  <a:gd name="T63" fmla="*/ 4 h 362"/>
                  <a:gd name="T64" fmla="*/ 23 w 914"/>
                  <a:gd name="T65" fmla="*/ 4 h 362"/>
                  <a:gd name="T66" fmla="*/ 23 w 914"/>
                  <a:gd name="T67" fmla="*/ 4 h 362"/>
                  <a:gd name="T68" fmla="*/ 23 w 914"/>
                  <a:gd name="T69" fmla="*/ 4 h 362"/>
                  <a:gd name="T70" fmla="*/ 23 w 914"/>
                  <a:gd name="T71" fmla="*/ 5 h 362"/>
                  <a:gd name="T72" fmla="*/ 23 w 914"/>
                  <a:gd name="T73" fmla="*/ 5 h 362"/>
                  <a:gd name="T74" fmla="*/ 24 w 914"/>
                  <a:gd name="T75" fmla="*/ 5 h 362"/>
                  <a:gd name="T76" fmla="*/ 24 w 914"/>
                  <a:gd name="T77" fmla="*/ 5 h 362"/>
                  <a:gd name="T78" fmla="*/ 24 w 914"/>
                  <a:gd name="T79" fmla="*/ 5 h 362"/>
                  <a:gd name="T80" fmla="*/ 24 w 914"/>
                  <a:gd name="T81" fmla="*/ 5 h 362"/>
                  <a:gd name="T82" fmla="*/ 24 w 914"/>
                  <a:gd name="T83" fmla="*/ 6 h 362"/>
                  <a:gd name="T84" fmla="*/ 25 w 914"/>
                  <a:gd name="T85" fmla="*/ 6 h 362"/>
                  <a:gd name="T86" fmla="*/ 25 w 914"/>
                  <a:gd name="T87" fmla="*/ 6 h 362"/>
                  <a:gd name="T88" fmla="*/ 25 w 914"/>
                  <a:gd name="T89" fmla="*/ 6 h 362"/>
                  <a:gd name="T90" fmla="*/ 25 w 914"/>
                  <a:gd name="T91" fmla="*/ 6 h 362"/>
                  <a:gd name="T92" fmla="*/ 26 w 914"/>
                  <a:gd name="T93" fmla="*/ 7 h 362"/>
                  <a:gd name="T94" fmla="*/ 26 w 914"/>
                  <a:gd name="T95" fmla="*/ 7 h 362"/>
                  <a:gd name="T96" fmla="*/ 26 w 914"/>
                  <a:gd name="T97" fmla="*/ 7 h 362"/>
                  <a:gd name="T98" fmla="*/ 26 w 914"/>
                  <a:gd name="T99" fmla="*/ 8 h 362"/>
                  <a:gd name="T100" fmla="*/ 26 w 914"/>
                  <a:gd name="T101" fmla="*/ 8 h 362"/>
                  <a:gd name="T102" fmla="*/ 27 w 914"/>
                  <a:gd name="T103" fmla="*/ 9 h 362"/>
                  <a:gd name="T104" fmla="*/ 27 w 914"/>
                  <a:gd name="T105" fmla="*/ 9 h 362"/>
                  <a:gd name="T106" fmla="*/ 27 w 914"/>
                  <a:gd name="T107" fmla="*/ 9 h 362"/>
                  <a:gd name="T108" fmla="*/ 28 w 914"/>
                  <a:gd name="T109" fmla="*/ 10 h 362"/>
                  <a:gd name="T110" fmla="*/ 28 w 914"/>
                  <a:gd name="T111" fmla="*/ 10 h 362"/>
                  <a:gd name="T112" fmla="*/ 28 w 914"/>
                  <a:gd name="T113" fmla="*/ 10 h 362"/>
                  <a:gd name="T114" fmla="*/ 28 w 914"/>
                  <a:gd name="T115" fmla="*/ 11 h 362"/>
                  <a:gd name="T116" fmla="*/ 29 w 914"/>
                  <a:gd name="T117" fmla="*/ 11 h 362"/>
                  <a:gd name="T118" fmla="*/ 29 w 914"/>
                  <a:gd name="T119" fmla="*/ 11 h 362"/>
                  <a:gd name="T120" fmla="*/ 29 w 914"/>
                  <a:gd name="T121" fmla="*/ 12 h 3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4"/>
                  <a:gd name="T184" fmla="*/ 0 h 362"/>
                  <a:gd name="T185" fmla="*/ 914 w 914"/>
                  <a:gd name="T186" fmla="*/ 362 h 3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4" h="362">
                    <a:moveTo>
                      <a:pt x="0" y="0"/>
                    </a:moveTo>
                    <a:lnTo>
                      <a:pt x="35" y="0"/>
                    </a:lnTo>
                    <a:lnTo>
                      <a:pt x="67" y="0"/>
                    </a:lnTo>
                    <a:lnTo>
                      <a:pt x="98" y="0"/>
                    </a:lnTo>
                    <a:lnTo>
                      <a:pt x="127" y="0"/>
                    </a:lnTo>
                    <a:lnTo>
                      <a:pt x="154" y="0"/>
                    </a:lnTo>
                    <a:lnTo>
                      <a:pt x="179" y="0"/>
                    </a:lnTo>
                    <a:lnTo>
                      <a:pt x="202" y="0"/>
                    </a:lnTo>
                    <a:lnTo>
                      <a:pt x="223" y="0"/>
                    </a:lnTo>
                    <a:lnTo>
                      <a:pt x="243" y="0"/>
                    </a:lnTo>
                    <a:lnTo>
                      <a:pt x="260" y="0"/>
                    </a:lnTo>
                    <a:lnTo>
                      <a:pt x="277" y="0"/>
                    </a:lnTo>
                    <a:lnTo>
                      <a:pt x="292" y="0"/>
                    </a:lnTo>
                    <a:lnTo>
                      <a:pt x="306" y="0"/>
                    </a:lnTo>
                    <a:lnTo>
                      <a:pt x="318" y="0"/>
                    </a:lnTo>
                    <a:lnTo>
                      <a:pt x="330" y="0"/>
                    </a:lnTo>
                    <a:lnTo>
                      <a:pt x="339" y="0"/>
                    </a:lnTo>
                    <a:lnTo>
                      <a:pt x="348" y="0"/>
                    </a:lnTo>
                    <a:lnTo>
                      <a:pt x="358" y="0"/>
                    </a:lnTo>
                    <a:lnTo>
                      <a:pt x="364" y="0"/>
                    </a:lnTo>
                    <a:lnTo>
                      <a:pt x="371" y="0"/>
                    </a:lnTo>
                    <a:lnTo>
                      <a:pt x="376" y="0"/>
                    </a:lnTo>
                    <a:lnTo>
                      <a:pt x="382" y="0"/>
                    </a:lnTo>
                    <a:lnTo>
                      <a:pt x="387" y="0"/>
                    </a:lnTo>
                    <a:lnTo>
                      <a:pt x="390" y="0"/>
                    </a:lnTo>
                    <a:lnTo>
                      <a:pt x="393" y="0"/>
                    </a:lnTo>
                    <a:lnTo>
                      <a:pt x="396" y="0"/>
                    </a:lnTo>
                    <a:lnTo>
                      <a:pt x="399" y="1"/>
                    </a:lnTo>
                    <a:lnTo>
                      <a:pt x="402" y="1"/>
                    </a:lnTo>
                    <a:lnTo>
                      <a:pt x="405" y="1"/>
                    </a:lnTo>
                    <a:lnTo>
                      <a:pt x="407" y="1"/>
                    </a:lnTo>
                    <a:lnTo>
                      <a:pt x="410" y="1"/>
                    </a:lnTo>
                    <a:lnTo>
                      <a:pt x="411" y="1"/>
                    </a:lnTo>
                    <a:lnTo>
                      <a:pt x="414" y="1"/>
                    </a:lnTo>
                    <a:lnTo>
                      <a:pt x="417" y="1"/>
                    </a:lnTo>
                    <a:lnTo>
                      <a:pt x="419" y="1"/>
                    </a:lnTo>
                    <a:lnTo>
                      <a:pt x="422" y="3"/>
                    </a:lnTo>
                    <a:lnTo>
                      <a:pt x="423" y="3"/>
                    </a:lnTo>
                    <a:lnTo>
                      <a:pt x="425" y="3"/>
                    </a:lnTo>
                    <a:lnTo>
                      <a:pt x="426" y="3"/>
                    </a:lnTo>
                    <a:lnTo>
                      <a:pt x="428" y="3"/>
                    </a:lnTo>
                    <a:lnTo>
                      <a:pt x="429" y="3"/>
                    </a:lnTo>
                    <a:lnTo>
                      <a:pt x="431" y="3"/>
                    </a:lnTo>
                    <a:lnTo>
                      <a:pt x="433" y="3"/>
                    </a:lnTo>
                    <a:lnTo>
                      <a:pt x="434" y="3"/>
                    </a:lnTo>
                    <a:lnTo>
                      <a:pt x="436" y="3"/>
                    </a:lnTo>
                    <a:lnTo>
                      <a:pt x="437" y="3"/>
                    </a:lnTo>
                    <a:lnTo>
                      <a:pt x="439" y="3"/>
                    </a:lnTo>
                    <a:lnTo>
                      <a:pt x="440" y="5"/>
                    </a:lnTo>
                    <a:lnTo>
                      <a:pt x="442" y="5"/>
                    </a:lnTo>
                    <a:lnTo>
                      <a:pt x="443" y="5"/>
                    </a:lnTo>
                    <a:lnTo>
                      <a:pt x="445" y="5"/>
                    </a:lnTo>
                    <a:lnTo>
                      <a:pt x="446" y="5"/>
                    </a:lnTo>
                    <a:lnTo>
                      <a:pt x="448" y="5"/>
                    </a:lnTo>
                    <a:lnTo>
                      <a:pt x="449" y="5"/>
                    </a:lnTo>
                    <a:lnTo>
                      <a:pt x="451" y="5"/>
                    </a:lnTo>
                    <a:lnTo>
                      <a:pt x="452" y="6"/>
                    </a:lnTo>
                    <a:lnTo>
                      <a:pt x="454" y="6"/>
                    </a:lnTo>
                    <a:lnTo>
                      <a:pt x="455" y="6"/>
                    </a:lnTo>
                    <a:lnTo>
                      <a:pt x="457" y="6"/>
                    </a:lnTo>
                    <a:lnTo>
                      <a:pt x="460" y="6"/>
                    </a:lnTo>
                    <a:lnTo>
                      <a:pt x="462" y="6"/>
                    </a:lnTo>
                    <a:lnTo>
                      <a:pt x="465" y="8"/>
                    </a:lnTo>
                    <a:lnTo>
                      <a:pt x="466" y="8"/>
                    </a:lnTo>
                    <a:lnTo>
                      <a:pt x="469" y="8"/>
                    </a:lnTo>
                    <a:lnTo>
                      <a:pt x="471" y="8"/>
                    </a:lnTo>
                    <a:lnTo>
                      <a:pt x="474" y="9"/>
                    </a:lnTo>
                    <a:lnTo>
                      <a:pt x="475" y="9"/>
                    </a:lnTo>
                    <a:lnTo>
                      <a:pt x="477" y="9"/>
                    </a:lnTo>
                    <a:lnTo>
                      <a:pt x="478" y="9"/>
                    </a:lnTo>
                    <a:lnTo>
                      <a:pt x="481" y="9"/>
                    </a:lnTo>
                    <a:lnTo>
                      <a:pt x="483" y="9"/>
                    </a:lnTo>
                    <a:lnTo>
                      <a:pt x="485" y="11"/>
                    </a:lnTo>
                    <a:lnTo>
                      <a:pt x="486" y="11"/>
                    </a:lnTo>
                    <a:lnTo>
                      <a:pt x="488" y="11"/>
                    </a:lnTo>
                    <a:lnTo>
                      <a:pt x="489" y="11"/>
                    </a:lnTo>
                    <a:lnTo>
                      <a:pt x="491" y="11"/>
                    </a:lnTo>
                    <a:lnTo>
                      <a:pt x="492" y="12"/>
                    </a:lnTo>
                    <a:lnTo>
                      <a:pt x="494" y="12"/>
                    </a:lnTo>
                    <a:lnTo>
                      <a:pt x="495" y="12"/>
                    </a:lnTo>
                    <a:lnTo>
                      <a:pt x="497" y="12"/>
                    </a:lnTo>
                    <a:lnTo>
                      <a:pt x="498" y="14"/>
                    </a:lnTo>
                    <a:lnTo>
                      <a:pt x="500" y="14"/>
                    </a:lnTo>
                    <a:lnTo>
                      <a:pt x="501" y="14"/>
                    </a:lnTo>
                    <a:lnTo>
                      <a:pt x="503" y="14"/>
                    </a:lnTo>
                    <a:lnTo>
                      <a:pt x="504" y="15"/>
                    </a:lnTo>
                    <a:lnTo>
                      <a:pt x="506" y="15"/>
                    </a:lnTo>
                    <a:lnTo>
                      <a:pt x="507" y="15"/>
                    </a:lnTo>
                    <a:lnTo>
                      <a:pt x="509" y="17"/>
                    </a:lnTo>
                    <a:lnTo>
                      <a:pt x="512" y="17"/>
                    </a:lnTo>
                    <a:lnTo>
                      <a:pt x="514" y="18"/>
                    </a:lnTo>
                    <a:lnTo>
                      <a:pt x="517" y="18"/>
                    </a:lnTo>
                    <a:lnTo>
                      <a:pt x="518" y="20"/>
                    </a:lnTo>
                    <a:lnTo>
                      <a:pt x="521" y="20"/>
                    </a:lnTo>
                    <a:lnTo>
                      <a:pt x="524" y="21"/>
                    </a:lnTo>
                    <a:lnTo>
                      <a:pt x="527" y="21"/>
                    </a:lnTo>
                    <a:lnTo>
                      <a:pt x="529" y="23"/>
                    </a:lnTo>
                    <a:lnTo>
                      <a:pt x="532" y="23"/>
                    </a:lnTo>
                    <a:lnTo>
                      <a:pt x="533" y="24"/>
                    </a:lnTo>
                    <a:lnTo>
                      <a:pt x="536" y="24"/>
                    </a:lnTo>
                    <a:lnTo>
                      <a:pt x="538" y="26"/>
                    </a:lnTo>
                    <a:lnTo>
                      <a:pt x="540" y="26"/>
                    </a:lnTo>
                    <a:lnTo>
                      <a:pt x="543" y="26"/>
                    </a:lnTo>
                    <a:lnTo>
                      <a:pt x="544" y="27"/>
                    </a:lnTo>
                    <a:lnTo>
                      <a:pt x="546" y="27"/>
                    </a:lnTo>
                    <a:lnTo>
                      <a:pt x="547" y="27"/>
                    </a:lnTo>
                    <a:lnTo>
                      <a:pt x="549" y="29"/>
                    </a:lnTo>
                    <a:lnTo>
                      <a:pt x="550" y="29"/>
                    </a:lnTo>
                    <a:lnTo>
                      <a:pt x="552" y="29"/>
                    </a:lnTo>
                    <a:lnTo>
                      <a:pt x="552" y="30"/>
                    </a:lnTo>
                    <a:lnTo>
                      <a:pt x="553" y="30"/>
                    </a:lnTo>
                    <a:lnTo>
                      <a:pt x="555" y="32"/>
                    </a:lnTo>
                    <a:lnTo>
                      <a:pt x="556" y="32"/>
                    </a:lnTo>
                    <a:lnTo>
                      <a:pt x="558" y="32"/>
                    </a:lnTo>
                    <a:lnTo>
                      <a:pt x="559" y="34"/>
                    </a:lnTo>
                    <a:lnTo>
                      <a:pt x="561" y="34"/>
                    </a:lnTo>
                    <a:lnTo>
                      <a:pt x="562" y="35"/>
                    </a:lnTo>
                    <a:lnTo>
                      <a:pt x="564" y="35"/>
                    </a:lnTo>
                    <a:lnTo>
                      <a:pt x="566" y="35"/>
                    </a:lnTo>
                    <a:lnTo>
                      <a:pt x="567" y="37"/>
                    </a:lnTo>
                    <a:lnTo>
                      <a:pt x="569" y="38"/>
                    </a:lnTo>
                    <a:lnTo>
                      <a:pt x="570" y="38"/>
                    </a:lnTo>
                    <a:lnTo>
                      <a:pt x="572" y="40"/>
                    </a:lnTo>
                    <a:lnTo>
                      <a:pt x="575" y="40"/>
                    </a:lnTo>
                    <a:lnTo>
                      <a:pt x="576" y="41"/>
                    </a:lnTo>
                    <a:lnTo>
                      <a:pt x="579" y="43"/>
                    </a:lnTo>
                    <a:lnTo>
                      <a:pt x="581" y="44"/>
                    </a:lnTo>
                    <a:lnTo>
                      <a:pt x="584" y="44"/>
                    </a:lnTo>
                    <a:lnTo>
                      <a:pt x="585" y="46"/>
                    </a:lnTo>
                    <a:lnTo>
                      <a:pt x="588" y="47"/>
                    </a:lnTo>
                    <a:lnTo>
                      <a:pt x="590" y="49"/>
                    </a:lnTo>
                    <a:lnTo>
                      <a:pt x="592" y="49"/>
                    </a:lnTo>
                    <a:lnTo>
                      <a:pt x="593" y="50"/>
                    </a:lnTo>
                    <a:lnTo>
                      <a:pt x="595" y="50"/>
                    </a:lnTo>
                    <a:lnTo>
                      <a:pt x="598" y="52"/>
                    </a:lnTo>
                    <a:lnTo>
                      <a:pt x="599" y="53"/>
                    </a:lnTo>
                    <a:lnTo>
                      <a:pt x="601" y="53"/>
                    </a:lnTo>
                    <a:lnTo>
                      <a:pt x="602" y="55"/>
                    </a:lnTo>
                    <a:lnTo>
                      <a:pt x="604" y="55"/>
                    </a:lnTo>
                    <a:lnTo>
                      <a:pt x="605" y="56"/>
                    </a:lnTo>
                    <a:lnTo>
                      <a:pt x="607" y="56"/>
                    </a:lnTo>
                    <a:lnTo>
                      <a:pt x="608" y="58"/>
                    </a:lnTo>
                    <a:lnTo>
                      <a:pt x="610" y="58"/>
                    </a:lnTo>
                    <a:lnTo>
                      <a:pt x="611" y="60"/>
                    </a:lnTo>
                    <a:lnTo>
                      <a:pt x="613" y="60"/>
                    </a:lnTo>
                    <a:lnTo>
                      <a:pt x="613" y="61"/>
                    </a:lnTo>
                    <a:lnTo>
                      <a:pt x="614" y="61"/>
                    </a:lnTo>
                    <a:lnTo>
                      <a:pt x="616" y="61"/>
                    </a:lnTo>
                    <a:lnTo>
                      <a:pt x="618" y="63"/>
                    </a:lnTo>
                    <a:lnTo>
                      <a:pt x="619" y="63"/>
                    </a:lnTo>
                    <a:lnTo>
                      <a:pt x="621" y="64"/>
                    </a:lnTo>
                    <a:lnTo>
                      <a:pt x="622" y="66"/>
                    </a:lnTo>
                    <a:lnTo>
                      <a:pt x="624" y="66"/>
                    </a:lnTo>
                    <a:lnTo>
                      <a:pt x="625" y="67"/>
                    </a:lnTo>
                    <a:lnTo>
                      <a:pt x="628" y="69"/>
                    </a:lnTo>
                    <a:lnTo>
                      <a:pt x="630" y="69"/>
                    </a:lnTo>
                    <a:lnTo>
                      <a:pt x="631" y="70"/>
                    </a:lnTo>
                    <a:lnTo>
                      <a:pt x="634" y="72"/>
                    </a:lnTo>
                    <a:lnTo>
                      <a:pt x="636" y="73"/>
                    </a:lnTo>
                    <a:lnTo>
                      <a:pt x="637" y="73"/>
                    </a:lnTo>
                    <a:lnTo>
                      <a:pt x="639" y="75"/>
                    </a:lnTo>
                    <a:lnTo>
                      <a:pt x="642" y="76"/>
                    </a:lnTo>
                    <a:lnTo>
                      <a:pt x="643" y="76"/>
                    </a:lnTo>
                    <a:lnTo>
                      <a:pt x="645" y="78"/>
                    </a:lnTo>
                    <a:lnTo>
                      <a:pt x="647" y="78"/>
                    </a:lnTo>
                    <a:lnTo>
                      <a:pt x="647" y="79"/>
                    </a:lnTo>
                    <a:lnTo>
                      <a:pt x="648" y="79"/>
                    </a:lnTo>
                    <a:lnTo>
                      <a:pt x="650" y="81"/>
                    </a:lnTo>
                    <a:lnTo>
                      <a:pt x="651" y="81"/>
                    </a:lnTo>
                    <a:lnTo>
                      <a:pt x="651" y="82"/>
                    </a:lnTo>
                    <a:lnTo>
                      <a:pt x="653" y="82"/>
                    </a:lnTo>
                    <a:lnTo>
                      <a:pt x="654" y="82"/>
                    </a:lnTo>
                    <a:lnTo>
                      <a:pt x="656" y="84"/>
                    </a:lnTo>
                    <a:lnTo>
                      <a:pt x="657" y="86"/>
                    </a:lnTo>
                    <a:lnTo>
                      <a:pt x="659" y="86"/>
                    </a:lnTo>
                    <a:lnTo>
                      <a:pt x="660" y="87"/>
                    </a:lnTo>
                    <a:lnTo>
                      <a:pt x="662" y="87"/>
                    </a:lnTo>
                    <a:lnTo>
                      <a:pt x="662" y="89"/>
                    </a:lnTo>
                    <a:lnTo>
                      <a:pt x="663" y="89"/>
                    </a:lnTo>
                    <a:lnTo>
                      <a:pt x="665" y="90"/>
                    </a:lnTo>
                    <a:lnTo>
                      <a:pt x="666" y="90"/>
                    </a:lnTo>
                    <a:lnTo>
                      <a:pt x="666" y="92"/>
                    </a:lnTo>
                    <a:lnTo>
                      <a:pt x="668" y="92"/>
                    </a:lnTo>
                    <a:lnTo>
                      <a:pt x="669" y="93"/>
                    </a:lnTo>
                    <a:lnTo>
                      <a:pt x="671" y="95"/>
                    </a:lnTo>
                    <a:lnTo>
                      <a:pt x="673" y="95"/>
                    </a:lnTo>
                    <a:lnTo>
                      <a:pt x="674" y="96"/>
                    </a:lnTo>
                    <a:lnTo>
                      <a:pt x="677" y="98"/>
                    </a:lnTo>
                    <a:lnTo>
                      <a:pt x="679" y="98"/>
                    </a:lnTo>
                    <a:lnTo>
                      <a:pt x="680" y="99"/>
                    </a:lnTo>
                    <a:lnTo>
                      <a:pt x="682" y="101"/>
                    </a:lnTo>
                    <a:lnTo>
                      <a:pt x="683" y="102"/>
                    </a:lnTo>
                    <a:lnTo>
                      <a:pt x="685" y="102"/>
                    </a:lnTo>
                    <a:lnTo>
                      <a:pt x="686" y="104"/>
                    </a:lnTo>
                    <a:lnTo>
                      <a:pt x="688" y="105"/>
                    </a:lnTo>
                    <a:lnTo>
                      <a:pt x="689" y="105"/>
                    </a:lnTo>
                    <a:lnTo>
                      <a:pt x="691" y="107"/>
                    </a:lnTo>
                    <a:lnTo>
                      <a:pt x="692" y="108"/>
                    </a:lnTo>
                    <a:lnTo>
                      <a:pt x="694" y="108"/>
                    </a:lnTo>
                    <a:lnTo>
                      <a:pt x="694" y="110"/>
                    </a:lnTo>
                    <a:lnTo>
                      <a:pt x="695" y="110"/>
                    </a:lnTo>
                    <a:lnTo>
                      <a:pt x="697" y="112"/>
                    </a:lnTo>
                    <a:lnTo>
                      <a:pt x="699" y="112"/>
                    </a:lnTo>
                    <a:lnTo>
                      <a:pt x="699" y="113"/>
                    </a:lnTo>
                    <a:lnTo>
                      <a:pt x="700" y="113"/>
                    </a:lnTo>
                    <a:lnTo>
                      <a:pt x="702" y="115"/>
                    </a:lnTo>
                    <a:lnTo>
                      <a:pt x="703" y="116"/>
                    </a:lnTo>
                    <a:lnTo>
                      <a:pt x="705" y="118"/>
                    </a:lnTo>
                    <a:lnTo>
                      <a:pt x="706" y="118"/>
                    </a:lnTo>
                    <a:lnTo>
                      <a:pt x="708" y="119"/>
                    </a:lnTo>
                    <a:lnTo>
                      <a:pt x="708" y="121"/>
                    </a:lnTo>
                    <a:lnTo>
                      <a:pt x="709" y="121"/>
                    </a:lnTo>
                    <a:lnTo>
                      <a:pt x="711" y="122"/>
                    </a:lnTo>
                    <a:lnTo>
                      <a:pt x="712" y="122"/>
                    </a:lnTo>
                    <a:lnTo>
                      <a:pt x="712" y="124"/>
                    </a:lnTo>
                    <a:lnTo>
                      <a:pt x="714" y="124"/>
                    </a:lnTo>
                    <a:lnTo>
                      <a:pt x="714" y="125"/>
                    </a:lnTo>
                    <a:lnTo>
                      <a:pt x="715" y="125"/>
                    </a:lnTo>
                    <a:lnTo>
                      <a:pt x="717" y="127"/>
                    </a:lnTo>
                    <a:lnTo>
                      <a:pt x="718" y="128"/>
                    </a:lnTo>
                    <a:lnTo>
                      <a:pt x="720" y="128"/>
                    </a:lnTo>
                    <a:lnTo>
                      <a:pt x="720" y="130"/>
                    </a:lnTo>
                    <a:lnTo>
                      <a:pt x="721" y="130"/>
                    </a:lnTo>
                    <a:lnTo>
                      <a:pt x="723" y="131"/>
                    </a:lnTo>
                    <a:lnTo>
                      <a:pt x="725" y="133"/>
                    </a:lnTo>
                    <a:lnTo>
                      <a:pt x="726" y="133"/>
                    </a:lnTo>
                    <a:lnTo>
                      <a:pt x="728" y="134"/>
                    </a:lnTo>
                    <a:lnTo>
                      <a:pt x="729" y="136"/>
                    </a:lnTo>
                    <a:lnTo>
                      <a:pt x="731" y="138"/>
                    </a:lnTo>
                    <a:lnTo>
                      <a:pt x="732" y="138"/>
                    </a:lnTo>
                    <a:lnTo>
                      <a:pt x="734" y="139"/>
                    </a:lnTo>
                    <a:lnTo>
                      <a:pt x="735" y="139"/>
                    </a:lnTo>
                    <a:lnTo>
                      <a:pt x="735" y="141"/>
                    </a:lnTo>
                    <a:lnTo>
                      <a:pt x="737" y="141"/>
                    </a:lnTo>
                    <a:lnTo>
                      <a:pt x="738" y="142"/>
                    </a:lnTo>
                    <a:lnTo>
                      <a:pt x="740" y="144"/>
                    </a:lnTo>
                    <a:lnTo>
                      <a:pt x="741" y="144"/>
                    </a:lnTo>
                    <a:lnTo>
                      <a:pt x="743" y="145"/>
                    </a:lnTo>
                    <a:lnTo>
                      <a:pt x="744" y="147"/>
                    </a:lnTo>
                    <a:lnTo>
                      <a:pt x="746" y="147"/>
                    </a:lnTo>
                    <a:lnTo>
                      <a:pt x="747" y="148"/>
                    </a:lnTo>
                    <a:lnTo>
                      <a:pt x="749" y="150"/>
                    </a:lnTo>
                    <a:lnTo>
                      <a:pt x="751" y="150"/>
                    </a:lnTo>
                    <a:lnTo>
                      <a:pt x="751" y="151"/>
                    </a:lnTo>
                    <a:lnTo>
                      <a:pt x="752" y="151"/>
                    </a:lnTo>
                    <a:lnTo>
                      <a:pt x="752" y="153"/>
                    </a:lnTo>
                    <a:lnTo>
                      <a:pt x="754" y="153"/>
                    </a:lnTo>
                    <a:lnTo>
                      <a:pt x="754" y="154"/>
                    </a:lnTo>
                    <a:lnTo>
                      <a:pt x="755" y="154"/>
                    </a:lnTo>
                    <a:lnTo>
                      <a:pt x="755" y="156"/>
                    </a:lnTo>
                    <a:lnTo>
                      <a:pt x="757" y="156"/>
                    </a:lnTo>
                    <a:lnTo>
                      <a:pt x="757" y="157"/>
                    </a:lnTo>
                    <a:lnTo>
                      <a:pt x="758" y="157"/>
                    </a:lnTo>
                    <a:lnTo>
                      <a:pt x="758" y="159"/>
                    </a:lnTo>
                    <a:lnTo>
                      <a:pt x="760" y="160"/>
                    </a:lnTo>
                    <a:lnTo>
                      <a:pt x="761" y="160"/>
                    </a:lnTo>
                    <a:lnTo>
                      <a:pt x="763" y="162"/>
                    </a:lnTo>
                    <a:lnTo>
                      <a:pt x="763" y="164"/>
                    </a:lnTo>
                    <a:lnTo>
                      <a:pt x="764" y="165"/>
                    </a:lnTo>
                    <a:lnTo>
                      <a:pt x="766" y="167"/>
                    </a:lnTo>
                    <a:lnTo>
                      <a:pt x="767" y="168"/>
                    </a:lnTo>
                    <a:lnTo>
                      <a:pt x="769" y="170"/>
                    </a:lnTo>
                    <a:lnTo>
                      <a:pt x="770" y="171"/>
                    </a:lnTo>
                    <a:lnTo>
                      <a:pt x="772" y="173"/>
                    </a:lnTo>
                    <a:lnTo>
                      <a:pt x="773" y="174"/>
                    </a:lnTo>
                    <a:lnTo>
                      <a:pt x="775" y="176"/>
                    </a:lnTo>
                    <a:lnTo>
                      <a:pt x="776" y="177"/>
                    </a:lnTo>
                    <a:lnTo>
                      <a:pt x="776" y="179"/>
                    </a:lnTo>
                    <a:lnTo>
                      <a:pt x="778" y="179"/>
                    </a:lnTo>
                    <a:lnTo>
                      <a:pt x="780" y="180"/>
                    </a:lnTo>
                    <a:lnTo>
                      <a:pt x="781" y="182"/>
                    </a:lnTo>
                    <a:lnTo>
                      <a:pt x="781" y="183"/>
                    </a:lnTo>
                    <a:lnTo>
                      <a:pt x="783" y="183"/>
                    </a:lnTo>
                    <a:lnTo>
                      <a:pt x="783" y="185"/>
                    </a:lnTo>
                    <a:lnTo>
                      <a:pt x="784" y="186"/>
                    </a:lnTo>
                    <a:lnTo>
                      <a:pt x="786" y="188"/>
                    </a:lnTo>
                    <a:lnTo>
                      <a:pt x="787" y="188"/>
                    </a:lnTo>
                    <a:lnTo>
                      <a:pt x="787" y="189"/>
                    </a:lnTo>
                    <a:lnTo>
                      <a:pt x="789" y="191"/>
                    </a:lnTo>
                    <a:lnTo>
                      <a:pt x="789" y="193"/>
                    </a:lnTo>
                    <a:lnTo>
                      <a:pt x="790" y="193"/>
                    </a:lnTo>
                    <a:lnTo>
                      <a:pt x="792" y="194"/>
                    </a:lnTo>
                    <a:lnTo>
                      <a:pt x="792" y="196"/>
                    </a:lnTo>
                    <a:lnTo>
                      <a:pt x="793" y="197"/>
                    </a:lnTo>
                    <a:lnTo>
                      <a:pt x="795" y="199"/>
                    </a:lnTo>
                    <a:lnTo>
                      <a:pt x="796" y="200"/>
                    </a:lnTo>
                    <a:lnTo>
                      <a:pt x="798" y="202"/>
                    </a:lnTo>
                    <a:lnTo>
                      <a:pt x="799" y="203"/>
                    </a:lnTo>
                    <a:lnTo>
                      <a:pt x="801" y="206"/>
                    </a:lnTo>
                    <a:lnTo>
                      <a:pt x="802" y="208"/>
                    </a:lnTo>
                    <a:lnTo>
                      <a:pt x="804" y="209"/>
                    </a:lnTo>
                    <a:lnTo>
                      <a:pt x="806" y="212"/>
                    </a:lnTo>
                    <a:lnTo>
                      <a:pt x="807" y="214"/>
                    </a:lnTo>
                    <a:lnTo>
                      <a:pt x="809" y="215"/>
                    </a:lnTo>
                    <a:lnTo>
                      <a:pt x="810" y="217"/>
                    </a:lnTo>
                    <a:lnTo>
                      <a:pt x="812" y="219"/>
                    </a:lnTo>
                    <a:lnTo>
                      <a:pt x="813" y="220"/>
                    </a:lnTo>
                    <a:lnTo>
                      <a:pt x="815" y="222"/>
                    </a:lnTo>
                    <a:lnTo>
                      <a:pt x="815" y="223"/>
                    </a:lnTo>
                    <a:lnTo>
                      <a:pt x="816" y="225"/>
                    </a:lnTo>
                    <a:lnTo>
                      <a:pt x="818" y="226"/>
                    </a:lnTo>
                    <a:lnTo>
                      <a:pt x="819" y="228"/>
                    </a:lnTo>
                    <a:lnTo>
                      <a:pt x="819" y="229"/>
                    </a:lnTo>
                    <a:lnTo>
                      <a:pt x="821" y="231"/>
                    </a:lnTo>
                    <a:lnTo>
                      <a:pt x="822" y="231"/>
                    </a:lnTo>
                    <a:lnTo>
                      <a:pt x="822" y="232"/>
                    </a:lnTo>
                    <a:lnTo>
                      <a:pt x="824" y="234"/>
                    </a:lnTo>
                    <a:lnTo>
                      <a:pt x="824" y="235"/>
                    </a:lnTo>
                    <a:lnTo>
                      <a:pt x="825" y="237"/>
                    </a:lnTo>
                    <a:lnTo>
                      <a:pt x="827" y="237"/>
                    </a:lnTo>
                    <a:lnTo>
                      <a:pt x="827" y="238"/>
                    </a:lnTo>
                    <a:lnTo>
                      <a:pt x="828" y="240"/>
                    </a:lnTo>
                    <a:lnTo>
                      <a:pt x="830" y="241"/>
                    </a:lnTo>
                    <a:lnTo>
                      <a:pt x="830" y="243"/>
                    </a:lnTo>
                    <a:lnTo>
                      <a:pt x="832" y="245"/>
                    </a:lnTo>
                    <a:lnTo>
                      <a:pt x="833" y="248"/>
                    </a:lnTo>
                    <a:lnTo>
                      <a:pt x="835" y="249"/>
                    </a:lnTo>
                    <a:lnTo>
                      <a:pt x="836" y="251"/>
                    </a:lnTo>
                    <a:lnTo>
                      <a:pt x="838" y="254"/>
                    </a:lnTo>
                    <a:lnTo>
                      <a:pt x="839" y="255"/>
                    </a:lnTo>
                    <a:lnTo>
                      <a:pt x="841" y="258"/>
                    </a:lnTo>
                    <a:lnTo>
                      <a:pt x="842" y="260"/>
                    </a:lnTo>
                    <a:lnTo>
                      <a:pt x="844" y="263"/>
                    </a:lnTo>
                    <a:lnTo>
                      <a:pt x="845" y="264"/>
                    </a:lnTo>
                    <a:lnTo>
                      <a:pt x="847" y="266"/>
                    </a:lnTo>
                    <a:lnTo>
                      <a:pt x="848" y="269"/>
                    </a:lnTo>
                    <a:lnTo>
                      <a:pt x="850" y="271"/>
                    </a:lnTo>
                    <a:lnTo>
                      <a:pt x="851" y="272"/>
                    </a:lnTo>
                    <a:lnTo>
                      <a:pt x="853" y="274"/>
                    </a:lnTo>
                    <a:lnTo>
                      <a:pt x="853" y="275"/>
                    </a:lnTo>
                    <a:lnTo>
                      <a:pt x="854" y="277"/>
                    </a:lnTo>
                    <a:lnTo>
                      <a:pt x="856" y="278"/>
                    </a:lnTo>
                    <a:lnTo>
                      <a:pt x="856" y="280"/>
                    </a:lnTo>
                    <a:lnTo>
                      <a:pt x="858" y="281"/>
                    </a:lnTo>
                    <a:lnTo>
                      <a:pt x="859" y="281"/>
                    </a:lnTo>
                    <a:lnTo>
                      <a:pt x="859" y="283"/>
                    </a:lnTo>
                    <a:lnTo>
                      <a:pt x="861" y="284"/>
                    </a:lnTo>
                    <a:lnTo>
                      <a:pt x="861" y="286"/>
                    </a:lnTo>
                    <a:lnTo>
                      <a:pt x="862" y="287"/>
                    </a:lnTo>
                    <a:lnTo>
                      <a:pt x="864" y="289"/>
                    </a:lnTo>
                    <a:lnTo>
                      <a:pt x="864" y="290"/>
                    </a:lnTo>
                    <a:lnTo>
                      <a:pt x="865" y="290"/>
                    </a:lnTo>
                    <a:lnTo>
                      <a:pt x="867" y="292"/>
                    </a:lnTo>
                    <a:lnTo>
                      <a:pt x="867" y="293"/>
                    </a:lnTo>
                    <a:lnTo>
                      <a:pt x="868" y="295"/>
                    </a:lnTo>
                    <a:lnTo>
                      <a:pt x="870" y="298"/>
                    </a:lnTo>
                    <a:lnTo>
                      <a:pt x="871" y="300"/>
                    </a:lnTo>
                    <a:lnTo>
                      <a:pt x="873" y="301"/>
                    </a:lnTo>
                    <a:lnTo>
                      <a:pt x="874" y="303"/>
                    </a:lnTo>
                    <a:lnTo>
                      <a:pt x="876" y="306"/>
                    </a:lnTo>
                    <a:lnTo>
                      <a:pt x="877" y="307"/>
                    </a:lnTo>
                    <a:lnTo>
                      <a:pt x="879" y="310"/>
                    </a:lnTo>
                    <a:lnTo>
                      <a:pt x="880" y="312"/>
                    </a:lnTo>
                    <a:lnTo>
                      <a:pt x="882" y="315"/>
                    </a:lnTo>
                    <a:lnTo>
                      <a:pt x="884" y="316"/>
                    </a:lnTo>
                    <a:lnTo>
                      <a:pt x="885" y="319"/>
                    </a:lnTo>
                    <a:lnTo>
                      <a:pt x="887" y="321"/>
                    </a:lnTo>
                    <a:lnTo>
                      <a:pt x="888" y="324"/>
                    </a:lnTo>
                    <a:lnTo>
                      <a:pt x="890" y="326"/>
                    </a:lnTo>
                    <a:lnTo>
                      <a:pt x="891" y="327"/>
                    </a:lnTo>
                    <a:lnTo>
                      <a:pt x="893" y="329"/>
                    </a:lnTo>
                    <a:lnTo>
                      <a:pt x="893" y="330"/>
                    </a:lnTo>
                    <a:lnTo>
                      <a:pt x="894" y="332"/>
                    </a:lnTo>
                    <a:lnTo>
                      <a:pt x="896" y="333"/>
                    </a:lnTo>
                    <a:lnTo>
                      <a:pt x="896" y="335"/>
                    </a:lnTo>
                    <a:lnTo>
                      <a:pt x="897" y="336"/>
                    </a:lnTo>
                    <a:lnTo>
                      <a:pt x="899" y="338"/>
                    </a:lnTo>
                    <a:lnTo>
                      <a:pt x="899" y="339"/>
                    </a:lnTo>
                    <a:lnTo>
                      <a:pt x="900" y="341"/>
                    </a:lnTo>
                    <a:lnTo>
                      <a:pt x="900" y="342"/>
                    </a:lnTo>
                    <a:lnTo>
                      <a:pt x="902" y="342"/>
                    </a:lnTo>
                    <a:lnTo>
                      <a:pt x="902" y="344"/>
                    </a:lnTo>
                    <a:lnTo>
                      <a:pt x="903" y="345"/>
                    </a:lnTo>
                    <a:lnTo>
                      <a:pt x="903" y="347"/>
                    </a:lnTo>
                    <a:lnTo>
                      <a:pt x="905" y="348"/>
                    </a:lnTo>
                    <a:lnTo>
                      <a:pt x="906" y="350"/>
                    </a:lnTo>
                    <a:lnTo>
                      <a:pt x="908" y="352"/>
                    </a:lnTo>
                    <a:lnTo>
                      <a:pt x="908" y="353"/>
                    </a:lnTo>
                    <a:lnTo>
                      <a:pt x="909" y="355"/>
                    </a:lnTo>
                    <a:lnTo>
                      <a:pt x="909" y="358"/>
                    </a:lnTo>
                    <a:lnTo>
                      <a:pt x="911" y="359"/>
                    </a:lnTo>
                    <a:lnTo>
                      <a:pt x="913" y="361"/>
                    </a:lnTo>
                    <a:lnTo>
                      <a:pt x="914" y="362"/>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37" name="Freeform 180"/>
              <p:cNvSpPr>
                <a:spLocks/>
              </p:cNvSpPr>
              <p:nvPr/>
            </p:nvSpPr>
            <p:spPr bwMode="auto">
              <a:xfrm>
                <a:off x="3408" y="2770"/>
                <a:ext cx="457" cy="181"/>
              </a:xfrm>
              <a:custGeom>
                <a:avLst/>
                <a:gdLst>
                  <a:gd name="T0" fmla="*/ 6 w 914"/>
                  <a:gd name="T1" fmla="*/ 11 h 363"/>
                  <a:gd name="T2" fmla="*/ 10 w 914"/>
                  <a:gd name="T3" fmla="*/ 11 h 363"/>
                  <a:gd name="T4" fmla="*/ 12 w 914"/>
                  <a:gd name="T5" fmla="*/ 11 h 363"/>
                  <a:gd name="T6" fmla="*/ 13 w 914"/>
                  <a:gd name="T7" fmla="*/ 11 h 363"/>
                  <a:gd name="T8" fmla="*/ 13 w 914"/>
                  <a:gd name="T9" fmla="*/ 11 h 363"/>
                  <a:gd name="T10" fmla="*/ 14 w 914"/>
                  <a:gd name="T11" fmla="*/ 11 h 363"/>
                  <a:gd name="T12" fmla="*/ 14 w 914"/>
                  <a:gd name="T13" fmla="*/ 11 h 363"/>
                  <a:gd name="T14" fmla="*/ 14 w 914"/>
                  <a:gd name="T15" fmla="*/ 11 h 363"/>
                  <a:gd name="T16" fmla="*/ 15 w 914"/>
                  <a:gd name="T17" fmla="*/ 11 h 363"/>
                  <a:gd name="T18" fmla="*/ 15 w 914"/>
                  <a:gd name="T19" fmla="*/ 11 h 363"/>
                  <a:gd name="T20" fmla="*/ 16 w 914"/>
                  <a:gd name="T21" fmla="*/ 11 h 363"/>
                  <a:gd name="T22" fmla="*/ 16 w 914"/>
                  <a:gd name="T23" fmla="*/ 10 h 363"/>
                  <a:gd name="T24" fmla="*/ 16 w 914"/>
                  <a:gd name="T25" fmla="*/ 10 h 363"/>
                  <a:gd name="T26" fmla="*/ 17 w 914"/>
                  <a:gd name="T27" fmla="*/ 10 h 363"/>
                  <a:gd name="T28" fmla="*/ 17 w 914"/>
                  <a:gd name="T29" fmla="*/ 10 h 363"/>
                  <a:gd name="T30" fmla="*/ 18 w 914"/>
                  <a:gd name="T31" fmla="*/ 10 h 363"/>
                  <a:gd name="T32" fmla="*/ 18 w 914"/>
                  <a:gd name="T33" fmla="*/ 10 h 363"/>
                  <a:gd name="T34" fmla="*/ 18 w 914"/>
                  <a:gd name="T35" fmla="*/ 10 h 363"/>
                  <a:gd name="T36" fmla="*/ 19 w 914"/>
                  <a:gd name="T37" fmla="*/ 9 h 363"/>
                  <a:gd name="T38" fmla="*/ 19 w 914"/>
                  <a:gd name="T39" fmla="*/ 9 h 363"/>
                  <a:gd name="T40" fmla="*/ 19 w 914"/>
                  <a:gd name="T41" fmla="*/ 9 h 363"/>
                  <a:gd name="T42" fmla="*/ 20 w 914"/>
                  <a:gd name="T43" fmla="*/ 9 h 363"/>
                  <a:gd name="T44" fmla="*/ 20 w 914"/>
                  <a:gd name="T45" fmla="*/ 9 h 363"/>
                  <a:gd name="T46" fmla="*/ 20 w 914"/>
                  <a:gd name="T47" fmla="*/ 9 h 363"/>
                  <a:gd name="T48" fmla="*/ 21 w 914"/>
                  <a:gd name="T49" fmla="*/ 8 h 363"/>
                  <a:gd name="T50" fmla="*/ 21 w 914"/>
                  <a:gd name="T51" fmla="*/ 8 h 363"/>
                  <a:gd name="T52" fmla="*/ 21 w 914"/>
                  <a:gd name="T53" fmla="*/ 8 h 363"/>
                  <a:gd name="T54" fmla="*/ 21 w 914"/>
                  <a:gd name="T55" fmla="*/ 8 h 363"/>
                  <a:gd name="T56" fmla="*/ 22 w 914"/>
                  <a:gd name="T57" fmla="*/ 8 h 363"/>
                  <a:gd name="T58" fmla="*/ 22 w 914"/>
                  <a:gd name="T59" fmla="*/ 8 h 363"/>
                  <a:gd name="T60" fmla="*/ 22 w 914"/>
                  <a:gd name="T61" fmla="*/ 7 h 363"/>
                  <a:gd name="T62" fmla="*/ 22 w 914"/>
                  <a:gd name="T63" fmla="*/ 7 h 363"/>
                  <a:gd name="T64" fmla="*/ 23 w 914"/>
                  <a:gd name="T65" fmla="*/ 7 h 363"/>
                  <a:gd name="T66" fmla="*/ 23 w 914"/>
                  <a:gd name="T67" fmla="*/ 7 h 363"/>
                  <a:gd name="T68" fmla="*/ 23 w 914"/>
                  <a:gd name="T69" fmla="*/ 7 h 363"/>
                  <a:gd name="T70" fmla="*/ 23 w 914"/>
                  <a:gd name="T71" fmla="*/ 7 h 363"/>
                  <a:gd name="T72" fmla="*/ 23 w 914"/>
                  <a:gd name="T73" fmla="*/ 7 h 363"/>
                  <a:gd name="T74" fmla="*/ 24 w 914"/>
                  <a:gd name="T75" fmla="*/ 6 h 363"/>
                  <a:gd name="T76" fmla="*/ 24 w 914"/>
                  <a:gd name="T77" fmla="*/ 6 h 363"/>
                  <a:gd name="T78" fmla="*/ 24 w 914"/>
                  <a:gd name="T79" fmla="*/ 6 h 363"/>
                  <a:gd name="T80" fmla="*/ 24 w 914"/>
                  <a:gd name="T81" fmla="*/ 6 h 363"/>
                  <a:gd name="T82" fmla="*/ 24 w 914"/>
                  <a:gd name="T83" fmla="*/ 6 h 363"/>
                  <a:gd name="T84" fmla="*/ 25 w 914"/>
                  <a:gd name="T85" fmla="*/ 5 h 363"/>
                  <a:gd name="T86" fmla="*/ 25 w 914"/>
                  <a:gd name="T87" fmla="*/ 5 h 363"/>
                  <a:gd name="T88" fmla="*/ 25 w 914"/>
                  <a:gd name="T89" fmla="*/ 5 h 363"/>
                  <a:gd name="T90" fmla="*/ 25 w 914"/>
                  <a:gd name="T91" fmla="*/ 5 h 363"/>
                  <a:gd name="T92" fmla="*/ 26 w 914"/>
                  <a:gd name="T93" fmla="*/ 4 h 363"/>
                  <a:gd name="T94" fmla="*/ 26 w 914"/>
                  <a:gd name="T95" fmla="*/ 4 h 363"/>
                  <a:gd name="T96" fmla="*/ 26 w 914"/>
                  <a:gd name="T97" fmla="*/ 4 h 363"/>
                  <a:gd name="T98" fmla="*/ 26 w 914"/>
                  <a:gd name="T99" fmla="*/ 3 h 363"/>
                  <a:gd name="T100" fmla="*/ 26 w 914"/>
                  <a:gd name="T101" fmla="*/ 3 h 363"/>
                  <a:gd name="T102" fmla="*/ 27 w 914"/>
                  <a:gd name="T103" fmla="*/ 3 h 363"/>
                  <a:gd name="T104" fmla="*/ 27 w 914"/>
                  <a:gd name="T105" fmla="*/ 2 h 363"/>
                  <a:gd name="T106" fmla="*/ 27 w 914"/>
                  <a:gd name="T107" fmla="*/ 2 h 363"/>
                  <a:gd name="T108" fmla="*/ 28 w 914"/>
                  <a:gd name="T109" fmla="*/ 2 h 363"/>
                  <a:gd name="T110" fmla="*/ 28 w 914"/>
                  <a:gd name="T111" fmla="*/ 1 h 363"/>
                  <a:gd name="T112" fmla="*/ 28 w 914"/>
                  <a:gd name="T113" fmla="*/ 1 h 363"/>
                  <a:gd name="T114" fmla="*/ 28 w 914"/>
                  <a:gd name="T115" fmla="*/ 1 h 363"/>
                  <a:gd name="T116" fmla="*/ 29 w 914"/>
                  <a:gd name="T117" fmla="*/ 0 h 363"/>
                  <a:gd name="T118" fmla="*/ 29 w 914"/>
                  <a:gd name="T119" fmla="*/ 0 h 363"/>
                  <a:gd name="T120" fmla="*/ 29 w 914"/>
                  <a:gd name="T121" fmla="*/ 0 h 3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4"/>
                  <a:gd name="T184" fmla="*/ 0 h 363"/>
                  <a:gd name="T185" fmla="*/ 914 w 914"/>
                  <a:gd name="T186" fmla="*/ 363 h 3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4" h="363">
                    <a:moveTo>
                      <a:pt x="0" y="363"/>
                    </a:moveTo>
                    <a:lnTo>
                      <a:pt x="35" y="363"/>
                    </a:lnTo>
                    <a:lnTo>
                      <a:pt x="67" y="363"/>
                    </a:lnTo>
                    <a:lnTo>
                      <a:pt x="98" y="363"/>
                    </a:lnTo>
                    <a:lnTo>
                      <a:pt x="127" y="363"/>
                    </a:lnTo>
                    <a:lnTo>
                      <a:pt x="154" y="363"/>
                    </a:lnTo>
                    <a:lnTo>
                      <a:pt x="179" y="363"/>
                    </a:lnTo>
                    <a:lnTo>
                      <a:pt x="202" y="363"/>
                    </a:lnTo>
                    <a:lnTo>
                      <a:pt x="223" y="363"/>
                    </a:lnTo>
                    <a:lnTo>
                      <a:pt x="243" y="363"/>
                    </a:lnTo>
                    <a:lnTo>
                      <a:pt x="260" y="363"/>
                    </a:lnTo>
                    <a:lnTo>
                      <a:pt x="277" y="363"/>
                    </a:lnTo>
                    <a:lnTo>
                      <a:pt x="292" y="363"/>
                    </a:lnTo>
                    <a:lnTo>
                      <a:pt x="306" y="363"/>
                    </a:lnTo>
                    <a:lnTo>
                      <a:pt x="318" y="363"/>
                    </a:lnTo>
                    <a:lnTo>
                      <a:pt x="330" y="363"/>
                    </a:lnTo>
                    <a:lnTo>
                      <a:pt x="339" y="363"/>
                    </a:lnTo>
                    <a:lnTo>
                      <a:pt x="348" y="363"/>
                    </a:lnTo>
                    <a:lnTo>
                      <a:pt x="358" y="363"/>
                    </a:lnTo>
                    <a:lnTo>
                      <a:pt x="364" y="363"/>
                    </a:lnTo>
                    <a:lnTo>
                      <a:pt x="371" y="363"/>
                    </a:lnTo>
                    <a:lnTo>
                      <a:pt x="376" y="363"/>
                    </a:lnTo>
                    <a:lnTo>
                      <a:pt x="382" y="363"/>
                    </a:lnTo>
                    <a:lnTo>
                      <a:pt x="387" y="363"/>
                    </a:lnTo>
                    <a:lnTo>
                      <a:pt x="390" y="363"/>
                    </a:lnTo>
                    <a:lnTo>
                      <a:pt x="393" y="361"/>
                    </a:lnTo>
                    <a:lnTo>
                      <a:pt x="396" y="361"/>
                    </a:lnTo>
                    <a:lnTo>
                      <a:pt x="399" y="361"/>
                    </a:lnTo>
                    <a:lnTo>
                      <a:pt x="402" y="361"/>
                    </a:lnTo>
                    <a:lnTo>
                      <a:pt x="405" y="361"/>
                    </a:lnTo>
                    <a:lnTo>
                      <a:pt x="407" y="361"/>
                    </a:lnTo>
                    <a:lnTo>
                      <a:pt x="410" y="361"/>
                    </a:lnTo>
                    <a:lnTo>
                      <a:pt x="411" y="361"/>
                    </a:lnTo>
                    <a:lnTo>
                      <a:pt x="414" y="361"/>
                    </a:lnTo>
                    <a:lnTo>
                      <a:pt x="417" y="361"/>
                    </a:lnTo>
                    <a:lnTo>
                      <a:pt x="419" y="361"/>
                    </a:lnTo>
                    <a:lnTo>
                      <a:pt x="422" y="360"/>
                    </a:lnTo>
                    <a:lnTo>
                      <a:pt x="423" y="360"/>
                    </a:lnTo>
                    <a:lnTo>
                      <a:pt x="425" y="360"/>
                    </a:lnTo>
                    <a:lnTo>
                      <a:pt x="426" y="360"/>
                    </a:lnTo>
                    <a:lnTo>
                      <a:pt x="428" y="360"/>
                    </a:lnTo>
                    <a:lnTo>
                      <a:pt x="429" y="360"/>
                    </a:lnTo>
                    <a:lnTo>
                      <a:pt x="431" y="360"/>
                    </a:lnTo>
                    <a:lnTo>
                      <a:pt x="433" y="360"/>
                    </a:lnTo>
                    <a:lnTo>
                      <a:pt x="434" y="360"/>
                    </a:lnTo>
                    <a:lnTo>
                      <a:pt x="436" y="360"/>
                    </a:lnTo>
                    <a:lnTo>
                      <a:pt x="437" y="360"/>
                    </a:lnTo>
                    <a:lnTo>
                      <a:pt x="439" y="360"/>
                    </a:lnTo>
                    <a:lnTo>
                      <a:pt x="440" y="358"/>
                    </a:lnTo>
                    <a:lnTo>
                      <a:pt x="442" y="358"/>
                    </a:lnTo>
                    <a:lnTo>
                      <a:pt x="443" y="358"/>
                    </a:lnTo>
                    <a:lnTo>
                      <a:pt x="445" y="358"/>
                    </a:lnTo>
                    <a:lnTo>
                      <a:pt x="446" y="358"/>
                    </a:lnTo>
                    <a:lnTo>
                      <a:pt x="448" y="358"/>
                    </a:lnTo>
                    <a:lnTo>
                      <a:pt x="449" y="358"/>
                    </a:lnTo>
                    <a:lnTo>
                      <a:pt x="451" y="358"/>
                    </a:lnTo>
                    <a:lnTo>
                      <a:pt x="452" y="357"/>
                    </a:lnTo>
                    <a:lnTo>
                      <a:pt x="454" y="357"/>
                    </a:lnTo>
                    <a:lnTo>
                      <a:pt x="455" y="357"/>
                    </a:lnTo>
                    <a:lnTo>
                      <a:pt x="457" y="357"/>
                    </a:lnTo>
                    <a:lnTo>
                      <a:pt x="460" y="357"/>
                    </a:lnTo>
                    <a:lnTo>
                      <a:pt x="462" y="355"/>
                    </a:lnTo>
                    <a:lnTo>
                      <a:pt x="465" y="355"/>
                    </a:lnTo>
                    <a:lnTo>
                      <a:pt x="466" y="355"/>
                    </a:lnTo>
                    <a:lnTo>
                      <a:pt x="469" y="355"/>
                    </a:lnTo>
                    <a:lnTo>
                      <a:pt x="471" y="355"/>
                    </a:lnTo>
                    <a:lnTo>
                      <a:pt x="474" y="353"/>
                    </a:lnTo>
                    <a:lnTo>
                      <a:pt x="475" y="353"/>
                    </a:lnTo>
                    <a:lnTo>
                      <a:pt x="477" y="353"/>
                    </a:lnTo>
                    <a:lnTo>
                      <a:pt x="478" y="353"/>
                    </a:lnTo>
                    <a:lnTo>
                      <a:pt x="481" y="353"/>
                    </a:lnTo>
                    <a:lnTo>
                      <a:pt x="483" y="353"/>
                    </a:lnTo>
                    <a:lnTo>
                      <a:pt x="485" y="352"/>
                    </a:lnTo>
                    <a:lnTo>
                      <a:pt x="486" y="352"/>
                    </a:lnTo>
                    <a:lnTo>
                      <a:pt x="488" y="352"/>
                    </a:lnTo>
                    <a:lnTo>
                      <a:pt x="489" y="352"/>
                    </a:lnTo>
                    <a:lnTo>
                      <a:pt x="491" y="352"/>
                    </a:lnTo>
                    <a:lnTo>
                      <a:pt x="492" y="350"/>
                    </a:lnTo>
                    <a:lnTo>
                      <a:pt x="494" y="350"/>
                    </a:lnTo>
                    <a:lnTo>
                      <a:pt x="495" y="350"/>
                    </a:lnTo>
                    <a:lnTo>
                      <a:pt x="497" y="350"/>
                    </a:lnTo>
                    <a:lnTo>
                      <a:pt x="498" y="349"/>
                    </a:lnTo>
                    <a:lnTo>
                      <a:pt x="500" y="349"/>
                    </a:lnTo>
                    <a:lnTo>
                      <a:pt x="501" y="349"/>
                    </a:lnTo>
                    <a:lnTo>
                      <a:pt x="503" y="349"/>
                    </a:lnTo>
                    <a:lnTo>
                      <a:pt x="504" y="347"/>
                    </a:lnTo>
                    <a:lnTo>
                      <a:pt x="506" y="347"/>
                    </a:lnTo>
                    <a:lnTo>
                      <a:pt x="507" y="347"/>
                    </a:lnTo>
                    <a:lnTo>
                      <a:pt x="509" y="346"/>
                    </a:lnTo>
                    <a:lnTo>
                      <a:pt x="512" y="346"/>
                    </a:lnTo>
                    <a:lnTo>
                      <a:pt x="514" y="344"/>
                    </a:lnTo>
                    <a:lnTo>
                      <a:pt x="517" y="344"/>
                    </a:lnTo>
                    <a:lnTo>
                      <a:pt x="518" y="344"/>
                    </a:lnTo>
                    <a:lnTo>
                      <a:pt x="521" y="343"/>
                    </a:lnTo>
                    <a:lnTo>
                      <a:pt x="524" y="341"/>
                    </a:lnTo>
                    <a:lnTo>
                      <a:pt x="527" y="341"/>
                    </a:lnTo>
                    <a:lnTo>
                      <a:pt x="529" y="340"/>
                    </a:lnTo>
                    <a:lnTo>
                      <a:pt x="532" y="340"/>
                    </a:lnTo>
                    <a:lnTo>
                      <a:pt x="533" y="338"/>
                    </a:lnTo>
                    <a:lnTo>
                      <a:pt x="536" y="338"/>
                    </a:lnTo>
                    <a:lnTo>
                      <a:pt x="538" y="337"/>
                    </a:lnTo>
                    <a:lnTo>
                      <a:pt x="540" y="337"/>
                    </a:lnTo>
                    <a:lnTo>
                      <a:pt x="543" y="337"/>
                    </a:lnTo>
                    <a:lnTo>
                      <a:pt x="544" y="335"/>
                    </a:lnTo>
                    <a:lnTo>
                      <a:pt x="546" y="335"/>
                    </a:lnTo>
                    <a:lnTo>
                      <a:pt x="547" y="334"/>
                    </a:lnTo>
                    <a:lnTo>
                      <a:pt x="549" y="334"/>
                    </a:lnTo>
                    <a:lnTo>
                      <a:pt x="550" y="334"/>
                    </a:lnTo>
                    <a:lnTo>
                      <a:pt x="552" y="332"/>
                    </a:lnTo>
                    <a:lnTo>
                      <a:pt x="553" y="332"/>
                    </a:lnTo>
                    <a:lnTo>
                      <a:pt x="555" y="331"/>
                    </a:lnTo>
                    <a:lnTo>
                      <a:pt x="556" y="331"/>
                    </a:lnTo>
                    <a:lnTo>
                      <a:pt x="558" y="331"/>
                    </a:lnTo>
                    <a:lnTo>
                      <a:pt x="559" y="329"/>
                    </a:lnTo>
                    <a:lnTo>
                      <a:pt x="561" y="329"/>
                    </a:lnTo>
                    <a:lnTo>
                      <a:pt x="562" y="327"/>
                    </a:lnTo>
                    <a:lnTo>
                      <a:pt x="564" y="327"/>
                    </a:lnTo>
                    <a:lnTo>
                      <a:pt x="566" y="327"/>
                    </a:lnTo>
                    <a:lnTo>
                      <a:pt x="567" y="326"/>
                    </a:lnTo>
                    <a:lnTo>
                      <a:pt x="569" y="324"/>
                    </a:lnTo>
                    <a:lnTo>
                      <a:pt x="570" y="324"/>
                    </a:lnTo>
                    <a:lnTo>
                      <a:pt x="572" y="323"/>
                    </a:lnTo>
                    <a:lnTo>
                      <a:pt x="575" y="323"/>
                    </a:lnTo>
                    <a:lnTo>
                      <a:pt x="576" y="321"/>
                    </a:lnTo>
                    <a:lnTo>
                      <a:pt x="579" y="320"/>
                    </a:lnTo>
                    <a:lnTo>
                      <a:pt x="581" y="318"/>
                    </a:lnTo>
                    <a:lnTo>
                      <a:pt x="584" y="318"/>
                    </a:lnTo>
                    <a:lnTo>
                      <a:pt x="585" y="317"/>
                    </a:lnTo>
                    <a:lnTo>
                      <a:pt x="588" y="315"/>
                    </a:lnTo>
                    <a:lnTo>
                      <a:pt x="590" y="315"/>
                    </a:lnTo>
                    <a:lnTo>
                      <a:pt x="592" y="314"/>
                    </a:lnTo>
                    <a:lnTo>
                      <a:pt x="593" y="312"/>
                    </a:lnTo>
                    <a:lnTo>
                      <a:pt x="595" y="312"/>
                    </a:lnTo>
                    <a:lnTo>
                      <a:pt x="598" y="311"/>
                    </a:lnTo>
                    <a:lnTo>
                      <a:pt x="599" y="309"/>
                    </a:lnTo>
                    <a:lnTo>
                      <a:pt x="601" y="309"/>
                    </a:lnTo>
                    <a:lnTo>
                      <a:pt x="602" y="308"/>
                    </a:lnTo>
                    <a:lnTo>
                      <a:pt x="604" y="308"/>
                    </a:lnTo>
                    <a:lnTo>
                      <a:pt x="605" y="306"/>
                    </a:lnTo>
                    <a:lnTo>
                      <a:pt x="607" y="306"/>
                    </a:lnTo>
                    <a:lnTo>
                      <a:pt x="608" y="305"/>
                    </a:lnTo>
                    <a:lnTo>
                      <a:pt x="610" y="305"/>
                    </a:lnTo>
                    <a:lnTo>
                      <a:pt x="611" y="303"/>
                    </a:lnTo>
                    <a:lnTo>
                      <a:pt x="613" y="303"/>
                    </a:lnTo>
                    <a:lnTo>
                      <a:pt x="614" y="302"/>
                    </a:lnTo>
                    <a:lnTo>
                      <a:pt x="616" y="302"/>
                    </a:lnTo>
                    <a:lnTo>
                      <a:pt x="618" y="300"/>
                    </a:lnTo>
                    <a:lnTo>
                      <a:pt x="619" y="300"/>
                    </a:lnTo>
                    <a:lnTo>
                      <a:pt x="621" y="298"/>
                    </a:lnTo>
                    <a:lnTo>
                      <a:pt x="622" y="297"/>
                    </a:lnTo>
                    <a:lnTo>
                      <a:pt x="624" y="297"/>
                    </a:lnTo>
                    <a:lnTo>
                      <a:pt x="625" y="295"/>
                    </a:lnTo>
                    <a:lnTo>
                      <a:pt x="628" y="294"/>
                    </a:lnTo>
                    <a:lnTo>
                      <a:pt x="630" y="294"/>
                    </a:lnTo>
                    <a:lnTo>
                      <a:pt x="631" y="292"/>
                    </a:lnTo>
                    <a:lnTo>
                      <a:pt x="634" y="291"/>
                    </a:lnTo>
                    <a:lnTo>
                      <a:pt x="636" y="289"/>
                    </a:lnTo>
                    <a:lnTo>
                      <a:pt x="637" y="289"/>
                    </a:lnTo>
                    <a:lnTo>
                      <a:pt x="639" y="288"/>
                    </a:lnTo>
                    <a:lnTo>
                      <a:pt x="642" y="286"/>
                    </a:lnTo>
                    <a:lnTo>
                      <a:pt x="643" y="286"/>
                    </a:lnTo>
                    <a:lnTo>
                      <a:pt x="645" y="285"/>
                    </a:lnTo>
                    <a:lnTo>
                      <a:pt x="647" y="285"/>
                    </a:lnTo>
                    <a:lnTo>
                      <a:pt x="647" y="283"/>
                    </a:lnTo>
                    <a:lnTo>
                      <a:pt x="648" y="283"/>
                    </a:lnTo>
                    <a:lnTo>
                      <a:pt x="650" y="282"/>
                    </a:lnTo>
                    <a:lnTo>
                      <a:pt x="651" y="282"/>
                    </a:lnTo>
                    <a:lnTo>
                      <a:pt x="651" y="280"/>
                    </a:lnTo>
                    <a:lnTo>
                      <a:pt x="653" y="280"/>
                    </a:lnTo>
                    <a:lnTo>
                      <a:pt x="654" y="280"/>
                    </a:lnTo>
                    <a:lnTo>
                      <a:pt x="656" y="279"/>
                    </a:lnTo>
                    <a:lnTo>
                      <a:pt x="657" y="277"/>
                    </a:lnTo>
                    <a:lnTo>
                      <a:pt x="659" y="277"/>
                    </a:lnTo>
                    <a:lnTo>
                      <a:pt x="660" y="276"/>
                    </a:lnTo>
                    <a:lnTo>
                      <a:pt x="662" y="276"/>
                    </a:lnTo>
                    <a:lnTo>
                      <a:pt x="662" y="274"/>
                    </a:lnTo>
                    <a:lnTo>
                      <a:pt x="663" y="274"/>
                    </a:lnTo>
                    <a:lnTo>
                      <a:pt x="665" y="272"/>
                    </a:lnTo>
                    <a:lnTo>
                      <a:pt x="666" y="272"/>
                    </a:lnTo>
                    <a:lnTo>
                      <a:pt x="666" y="271"/>
                    </a:lnTo>
                    <a:lnTo>
                      <a:pt x="668" y="271"/>
                    </a:lnTo>
                    <a:lnTo>
                      <a:pt x="669" y="269"/>
                    </a:lnTo>
                    <a:lnTo>
                      <a:pt x="671" y="268"/>
                    </a:lnTo>
                    <a:lnTo>
                      <a:pt x="673" y="268"/>
                    </a:lnTo>
                    <a:lnTo>
                      <a:pt x="674" y="266"/>
                    </a:lnTo>
                    <a:lnTo>
                      <a:pt x="677" y="265"/>
                    </a:lnTo>
                    <a:lnTo>
                      <a:pt x="679" y="265"/>
                    </a:lnTo>
                    <a:lnTo>
                      <a:pt x="680" y="263"/>
                    </a:lnTo>
                    <a:lnTo>
                      <a:pt x="682" y="262"/>
                    </a:lnTo>
                    <a:lnTo>
                      <a:pt x="683" y="260"/>
                    </a:lnTo>
                    <a:lnTo>
                      <a:pt x="685" y="260"/>
                    </a:lnTo>
                    <a:lnTo>
                      <a:pt x="686" y="259"/>
                    </a:lnTo>
                    <a:lnTo>
                      <a:pt x="688" y="257"/>
                    </a:lnTo>
                    <a:lnTo>
                      <a:pt x="689" y="257"/>
                    </a:lnTo>
                    <a:lnTo>
                      <a:pt x="689" y="256"/>
                    </a:lnTo>
                    <a:lnTo>
                      <a:pt x="691" y="256"/>
                    </a:lnTo>
                    <a:lnTo>
                      <a:pt x="692" y="254"/>
                    </a:lnTo>
                    <a:lnTo>
                      <a:pt x="694" y="254"/>
                    </a:lnTo>
                    <a:lnTo>
                      <a:pt x="694" y="253"/>
                    </a:lnTo>
                    <a:lnTo>
                      <a:pt x="695" y="253"/>
                    </a:lnTo>
                    <a:lnTo>
                      <a:pt x="697" y="251"/>
                    </a:lnTo>
                    <a:lnTo>
                      <a:pt x="699" y="250"/>
                    </a:lnTo>
                    <a:lnTo>
                      <a:pt x="700" y="250"/>
                    </a:lnTo>
                    <a:lnTo>
                      <a:pt x="702" y="248"/>
                    </a:lnTo>
                    <a:lnTo>
                      <a:pt x="703" y="246"/>
                    </a:lnTo>
                    <a:lnTo>
                      <a:pt x="705" y="245"/>
                    </a:lnTo>
                    <a:lnTo>
                      <a:pt x="706" y="245"/>
                    </a:lnTo>
                    <a:lnTo>
                      <a:pt x="708" y="243"/>
                    </a:lnTo>
                    <a:lnTo>
                      <a:pt x="708" y="242"/>
                    </a:lnTo>
                    <a:lnTo>
                      <a:pt x="709" y="242"/>
                    </a:lnTo>
                    <a:lnTo>
                      <a:pt x="711" y="240"/>
                    </a:lnTo>
                    <a:lnTo>
                      <a:pt x="712" y="240"/>
                    </a:lnTo>
                    <a:lnTo>
                      <a:pt x="712" y="239"/>
                    </a:lnTo>
                    <a:lnTo>
                      <a:pt x="714" y="239"/>
                    </a:lnTo>
                    <a:lnTo>
                      <a:pt x="714" y="237"/>
                    </a:lnTo>
                    <a:lnTo>
                      <a:pt x="715" y="237"/>
                    </a:lnTo>
                    <a:lnTo>
                      <a:pt x="715" y="236"/>
                    </a:lnTo>
                    <a:lnTo>
                      <a:pt x="717" y="236"/>
                    </a:lnTo>
                    <a:lnTo>
                      <a:pt x="718" y="234"/>
                    </a:lnTo>
                    <a:lnTo>
                      <a:pt x="720" y="234"/>
                    </a:lnTo>
                    <a:lnTo>
                      <a:pt x="720" y="233"/>
                    </a:lnTo>
                    <a:lnTo>
                      <a:pt x="721" y="233"/>
                    </a:lnTo>
                    <a:lnTo>
                      <a:pt x="723" y="231"/>
                    </a:lnTo>
                    <a:lnTo>
                      <a:pt x="725" y="230"/>
                    </a:lnTo>
                    <a:lnTo>
                      <a:pt x="726" y="230"/>
                    </a:lnTo>
                    <a:lnTo>
                      <a:pt x="728" y="228"/>
                    </a:lnTo>
                    <a:lnTo>
                      <a:pt x="729" y="227"/>
                    </a:lnTo>
                    <a:lnTo>
                      <a:pt x="731" y="225"/>
                    </a:lnTo>
                    <a:lnTo>
                      <a:pt x="732" y="225"/>
                    </a:lnTo>
                    <a:lnTo>
                      <a:pt x="734" y="224"/>
                    </a:lnTo>
                    <a:lnTo>
                      <a:pt x="735" y="224"/>
                    </a:lnTo>
                    <a:lnTo>
                      <a:pt x="735" y="222"/>
                    </a:lnTo>
                    <a:lnTo>
                      <a:pt x="737" y="222"/>
                    </a:lnTo>
                    <a:lnTo>
                      <a:pt x="738" y="220"/>
                    </a:lnTo>
                    <a:lnTo>
                      <a:pt x="740" y="219"/>
                    </a:lnTo>
                    <a:lnTo>
                      <a:pt x="741" y="219"/>
                    </a:lnTo>
                    <a:lnTo>
                      <a:pt x="743" y="217"/>
                    </a:lnTo>
                    <a:lnTo>
                      <a:pt x="744" y="217"/>
                    </a:lnTo>
                    <a:lnTo>
                      <a:pt x="744" y="216"/>
                    </a:lnTo>
                    <a:lnTo>
                      <a:pt x="746" y="216"/>
                    </a:lnTo>
                    <a:lnTo>
                      <a:pt x="747" y="214"/>
                    </a:lnTo>
                    <a:lnTo>
                      <a:pt x="749" y="213"/>
                    </a:lnTo>
                    <a:lnTo>
                      <a:pt x="751" y="213"/>
                    </a:lnTo>
                    <a:lnTo>
                      <a:pt x="751" y="211"/>
                    </a:lnTo>
                    <a:lnTo>
                      <a:pt x="752" y="211"/>
                    </a:lnTo>
                    <a:lnTo>
                      <a:pt x="752" y="210"/>
                    </a:lnTo>
                    <a:lnTo>
                      <a:pt x="754" y="210"/>
                    </a:lnTo>
                    <a:lnTo>
                      <a:pt x="755" y="208"/>
                    </a:lnTo>
                    <a:lnTo>
                      <a:pt x="755" y="207"/>
                    </a:lnTo>
                    <a:lnTo>
                      <a:pt x="757" y="207"/>
                    </a:lnTo>
                    <a:lnTo>
                      <a:pt x="757" y="205"/>
                    </a:lnTo>
                    <a:lnTo>
                      <a:pt x="758" y="205"/>
                    </a:lnTo>
                    <a:lnTo>
                      <a:pt x="758" y="204"/>
                    </a:lnTo>
                    <a:lnTo>
                      <a:pt x="760" y="202"/>
                    </a:lnTo>
                    <a:lnTo>
                      <a:pt x="761" y="202"/>
                    </a:lnTo>
                    <a:lnTo>
                      <a:pt x="763" y="201"/>
                    </a:lnTo>
                    <a:lnTo>
                      <a:pt x="763" y="199"/>
                    </a:lnTo>
                    <a:lnTo>
                      <a:pt x="764" y="198"/>
                    </a:lnTo>
                    <a:lnTo>
                      <a:pt x="766" y="196"/>
                    </a:lnTo>
                    <a:lnTo>
                      <a:pt x="767" y="194"/>
                    </a:lnTo>
                    <a:lnTo>
                      <a:pt x="769" y="193"/>
                    </a:lnTo>
                    <a:lnTo>
                      <a:pt x="770" y="191"/>
                    </a:lnTo>
                    <a:lnTo>
                      <a:pt x="772" y="190"/>
                    </a:lnTo>
                    <a:lnTo>
                      <a:pt x="773" y="188"/>
                    </a:lnTo>
                    <a:lnTo>
                      <a:pt x="775" y="187"/>
                    </a:lnTo>
                    <a:lnTo>
                      <a:pt x="776" y="185"/>
                    </a:lnTo>
                    <a:lnTo>
                      <a:pt x="776" y="184"/>
                    </a:lnTo>
                    <a:lnTo>
                      <a:pt x="778" y="184"/>
                    </a:lnTo>
                    <a:lnTo>
                      <a:pt x="780" y="182"/>
                    </a:lnTo>
                    <a:lnTo>
                      <a:pt x="780" y="181"/>
                    </a:lnTo>
                    <a:lnTo>
                      <a:pt x="781" y="181"/>
                    </a:lnTo>
                    <a:lnTo>
                      <a:pt x="781" y="179"/>
                    </a:lnTo>
                    <a:lnTo>
                      <a:pt x="783" y="179"/>
                    </a:lnTo>
                    <a:lnTo>
                      <a:pt x="783" y="178"/>
                    </a:lnTo>
                    <a:lnTo>
                      <a:pt x="784" y="176"/>
                    </a:lnTo>
                    <a:lnTo>
                      <a:pt x="786" y="175"/>
                    </a:lnTo>
                    <a:lnTo>
                      <a:pt x="787" y="173"/>
                    </a:lnTo>
                    <a:lnTo>
                      <a:pt x="789" y="172"/>
                    </a:lnTo>
                    <a:lnTo>
                      <a:pt x="789" y="170"/>
                    </a:lnTo>
                    <a:lnTo>
                      <a:pt x="790" y="170"/>
                    </a:lnTo>
                    <a:lnTo>
                      <a:pt x="792" y="168"/>
                    </a:lnTo>
                    <a:lnTo>
                      <a:pt x="792" y="167"/>
                    </a:lnTo>
                    <a:lnTo>
                      <a:pt x="793" y="165"/>
                    </a:lnTo>
                    <a:lnTo>
                      <a:pt x="795" y="164"/>
                    </a:lnTo>
                    <a:lnTo>
                      <a:pt x="796" y="162"/>
                    </a:lnTo>
                    <a:lnTo>
                      <a:pt x="798" y="161"/>
                    </a:lnTo>
                    <a:lnTo>
                      <a:pt x="799" y="158"/>
                    </a:lnTo>
                    <a:lnTo>
                      <a:pt x="801" y="156"/>
                    </a:lnTo>
                    <a:lnTo>
                      <a:pt x="802" y="155"/>
                    </a:lnTo>
                    <a:lnTo>
                      <a:pt x="804" y="152"/>
                    </a:lnTo>
                    <a:lnTo>
                      <a:pt x="806" y="150"/>
                    </a:lnTo>
                    <a:lnTo>
                      <a:pt x="807" y="149"/>
                    </a:lnTo>
                    <a:lnTo>
                      <a:pt x="809" y="147"/>
                    </a:lnTo>
                    <a:lnTo>
                      <a:pt x="810" y="146"/>
                    </a:lnTo>
                    <a:lnTo>
                      <a:pt x="812" y="144"/>
                    </a:lnTo>
                    <a:lnTo>
                      <a:pt x="813" y="143"/>
                    </a:lnTo>
                    <a:lnTo>
                      <a:pt x="815" y="141"/>
                    </a:lnTo>
                    <a:lnTo>
                      <a:pt x="815" y="139"/>
                    </a:lnTo>
                    <a:lnTo>
                      <a:pt x="816" y="138"/>
                    </a:lnTo>
                    <a:lnTo>
                      <a:pt x="818" y="136"/>
                    </a:lnTo>
                    <a:lnTo>
                      <a:pt x="819" y="135"/>
                    </a:lnTo>
                    <a:lnTo>
                      <a:pt x="819" y="133"/>
                    </a:lnTo>
                    <a:lnTo>
                      <a:pt x="821" y="132"/>
                    </a:lnTo>
                    <a:lnTo>
                      <a:pt x="822" y="132"/>
                    </a:lnTo>
                    <a:lnTo>
                      <a:pt x="822" y="130"/>
                    </a:lnTo>
                    <a:lnTo>
                      <a:pt x="824" y="129"/>
                    </a:lnTo>
                    <a:lnTo>
                      <a:pt x="824" y="127"/>
                    </a:lnTo>
                    <a:lnTo>
                      <a:pt x="825" y="126"/>
                    </a:lnTo>
                    <a:lnTo>
                      <a:pt x="827" y="126"/>
                    </a:lnTo>
                    <a:lnTo>
                      <a:pt x="827" y="124"/>
                    </a:lnTo>
                    <a:lnTo>
                      <a:pt x="828" y="123"/>
                    </a:lnTo>
                    <a:lnTo>
                      <a:pt x="830" y="121"/>
                    </a:lnTo>
                    <a:lnTo>
                      <a:pt x="830" y="120"/>
                    </a:lnTo>
                    <a:lnTo>
                      <a:pt x="832" y="118"/>
                    </a:lnTo>
                    <a:lnTo>
                      <a:pt x="833" y="115"/>
                    </a:lnTo>
                    <a:lnTo>
                      <a:pt x="835" y="113"/>
                    </a:lnTo>
                    <a:lnTo>
                      <a:pt x="836" y="112"/>
                    </a:lnTo>
                    <a:lnTo>
                      <a:pt x="838" y="110"/>
                    </a:lnTo>
                    <a:lnTo>
                      <a:pt x="839" y="107"/>
                    </a:lnTo>
                    <a:lnTo>
                      <a:pt x="841" y="104"/>
                    </a:lnTo>
                    <a:lnTo>
                      <a:pt x="842" y="103"/>
                    </a:lnTo>
                    <a:lnTo>
                      <a:pt x="844" y="100"/>
                    </a:lnTo>
                    <a:lnTo>
                      <a:pt x="845" y="98"/>
                    </a:lnTo>
                    <a:lnTo>
                      <a:pt x="847" y="97"/>
                    </a:lnTo>
                    <a:lnTo>
                      <a:pt x="848" y="94"/>
                    </a:lnTo>
                    <a:lnTo>
                      <a:pt x="850" y="92"/>
                    </a:lnTo>
                    <a:lnTo>
                      <a:pt x="851" y="91"/>
                    </a:lnTo>
                    <a:lnTo>
                      <a:pt x="853" y="89"/>
                    </a:lnTo>
                    <a:lnTo>
                      <a:pt x="853" y="87"/>
                    </a:lnTo>
                    <a:lnTo>
                      <a:pt x="854" y="86"/>
                    </a:lnTo>
                    <a:lnTo>
                      <a:pt x="856" y="84"/>
                    </a:lnTo>
                    <a:lnTo>
                      <a:pt x="856" y="83"/>
                    </a:lnTo>
                    <a:lnTo>
                      <a:pt x="858" y="81"/>
                    </a:lnTo>
                    <a:lnTo>
                      <a:pt x="859" y="80"/>
                    </a:lnTo>
                    <a:lnTo>
                      <a:pt x="861" y="78"/>
                    </a:lnTo>
                    <a:lnTo>
                      <a:pt x="861" y="77"/>
                    </a:lnTo>
                    <a:lnTo>
                      <a:pt x="862" y="75"/>
                    </a:lnTo>
                    <a:lnTo>
                      <a:pt x="864" y="74"/>
                    </a:lnTo>
                    <a:lnTo>
                      <a:pt x="864" y="72"/>
                    </a:lnTo>
                    <a:lnTo>
                      <a:pt x="865" y="71"/>
                    </a:lnTo>
                    <a:lnTo>
                      <a:pt x="867" y="71"/>
                    </a:lnTo>
                    <a:lnTo>
                      <a:pt x="867" y="69"/>
                    </a:lnTo>
                    <a:lnTo>
                      <a:pt x="868" y="68"/>
                    </a:lnTo>
                    <a:lnTo>
                      <a:pt x="870" y="65"/>
                    </a:lnTo>
                    <a:lnTo>
                      <a:pt x="871" y="63"/>
                    </a:lnTo>
                    <a:lnTo>
                      <a:pt x="873" y="61"/>
                    </a:lnTo>
                    <a:lnTo>
                      <a:pt x="874" y="60"/>
                    </a:lnTo>
                    <a:lnTo>
                      <a:pt x="876" y="57"/>
                    </a:lnTo>
                    <a:lnTo>
                      <a:pt x="877" y="55"/>
                    </a:lnTo>
                    <a:lnTo>
                      <a:pt x="879" y="52"/>
                    </a:lnTo>
                    <a:lnTo>
                      <a:pt x="880" y="51"/>
                    </a:lnTo>
                    <a:lnTo>
                      <a:pt x="882" y="48"/>
                    </a:lnTo>
                    <a:lnTo>
                      <a:pt x="884" y="46"/>
                    </a:lnTo>
                    <a:lnTo>
                      <a:pt x="885" y="43"/>
                    </a:lnTo>
                    <a:lnTo>
                      <a:pt x="887" y="42"/>
                    </a:lnTo>
                    <a:lnTo>
                      <a:pt x="888" y="40"/>
                    </a:lnTo>
                    <a:lnTo>
                      <a:pt x="890" y="37"/>
                    </a:lnTo>
                    <a:lnTo>
                      <a:pt x="891" y="35"/>
                    </a:lnTo>
                    <a:lnTo>
                      <a:pt x="893" y="34"/>
                    </a:lnTo>
                    <a:lnTo>
                      <a:pt x="893" y="32"/>
                    </a:lnTo>
                    <a:lnTo>
                      <a:pt x="894" y="31"/>
                    </a:lnTo>
                    <a:lnTo>
                      <a:pt x="896" y="29"/>
                    </a:lnTo>
                    <a:lnTo>
                      <a:pt x="896" y="28"/>
                    </a:lnTo>
                    <a:lnTo>
                      <a:pt x="897" y="26"/>
                    </a:lnTo>
                    <a:lnTo>
                      <a:pt x="899" y="25"/>
                    </a:lnTo>
                    <a:lnTo>
                      <a:pt x="899" y="23"/>
                    </a:lnTo>
                    <a:lnTo>
                      <a:pt x="900" y="22"/>
                    </a:lnTo>
                    <a:lnTo>
                      <a:pt x="900" y="20"/>
                    </a:lnTo>
                    <a:lnTo>
                      <a:pt x="902" y="20"/>
                    </a:lnTo>
                    <a:lnTo>
                      <a:pt x="902" y="19"/>
                    </a:lnTo>
                    <a:lnTo>
                      <a:pt x="903" y="17"/>
                    </a:lnTo>
                    <a:lnTo>
                      <a:pt x="903" y="16"/>
                    </a:lnTo>
                    <a:lnTo>
                      <a:pt x="905" y="14"/>
                    </a:lnTo>
                    <a:lnTo>
                      <a:pt x="906" y="13"/>
                    </a:lnTo>
                    <a:lnTo>
                      <a:pt x="908" y="11"/>
                    </a:lnTo>
                    <a:lnTo>
                      <a:pt x="908" y="9"/>
                    </a:lnTo>
                    <a:lnTo>
                      <a:pt x="909" y="8"/>
                    </a:lnTo>
                    <a:lnTo>
                      <a:pt x="909" y="5"/>
                    </a:lnTo>
                    <a:lnTo>
                      <a:pt x="911" y="3"/>
                    </a:lnTo>
                    <a:lnTo>
                      <a:pt x="913" y="2"/>
                    </a:lnTo>
                    <a:lnTo>
                      <a:pt x="914"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38" name="Freeform 181"/>
              <p:cNvSpPr>
                <a:spLocks/>
              </p:cNvSpPr>
              <p:nvPr/>
            </p:nvSpPr>
            <p:spPr bwMode="auto">
              <a:xfrm>
                <a:off x="3403" y="2587"/>
                <a:ext cx="55" cy="183"/>
              </a:xfrm>
              <a:custGeom>
                <a:avLst/>
                <a:gdLst>
                  <a:gd name="T0" fmla="*/ 1 w 108"/>
                  <a:gd name="T1" fmla="*/ 1 h 365"/>
                  <a:gd name="T2" fmla="*/ 1 w 108"/>
                  <a:gd name="T3" fmla="*/ 1 h 365"/>
                  <a:gd name="T4" fmla="*/ 1 w 108"/>
                  <a:gd name="T5" fmla="*/ 1 h 365"/>
                  <a:gd name="T6" fmla="*/ 1 w 108"/>
                  <a:gd name="T7" fmla="*/ 2 h 365"/>
                  <a:gd name="T8" fmla="*/ 1 w 108"/>
                  <a:gd name="T9" fmla="*/ 2 h 365"/>
                  <a:gd name="T10" fmla="*/ 1 w 108"/>
                  <a:gd name="T11" fmla="*/ 2 h 365"/>
                  <a:gd name="T12" fmla="*/ 1 w 108"/>
                  <a:gd name="T13" fmla="*/ 2 h 365"/>
                  <a:gd name="T14" fmla="*/ 2 w 108"/>
                  <a:gd name="T15" fmla="*/ 2 h 365"/>
                  <a:gd name="T16" fmla="*/ 2 w 108"/>
                  <a:gd name="T17" fmla="*/ 3 h 365"/>
                  <a:gd name="T18" fmla="*/ 2 w 108"/>
                  <a:gd name="T19" fmla="*/ 3 h 365"/>
                  <a:gd name="T20" fmla="*/ 2 w 108"/>
                  <a:gd name="T21" fmla="*/ 3 h 365"/>
                  <a:gd name="T22" fmla="*/ 2 w 108"/>
                  <a:gd name="T23" fmla="*/ 3 h 365"/>
                  <a:gd name="T24" fmla="*/ 2 w 108"/>
                  <a:gd name="T25" fmla="*/ 3 h 365"/>
                  <a:gd name="T26" fmla="*/ 2 w 108"/>
                  <a:gd name="T27" fmla="*/ 4 h 365"/>
                  <a:gd name="T28" fmla="*/ 2 w 108"/>
                  <a:gd name="T29" fmla="*/ 4 h 365"/>
                  <a:gd name="T30" fmla="*/ 2 w 108"/>
                  <a:gd name="T31" fmla="*/ 4 h 365"/>
                  <a:gd name="T32" fmla="*/ 2 w 108"/>
                  <a:gd name="T33" fmla="*/ 4 h 365"/>
                  <a:gd name="T34" fmla="*/ 2 w 108"/>
                  <a:gd name="T35" fmla="*/ 4 h 365"/>
                  <a:gd name="T36" fmla="*/ 2 w 108"/>
                  <a:gd name="T37" fmla="*/ 5 h 365"/>
                  <a:gd name="T38" fmla="*/ 2 w 108"/>
                  <a:gd name="T39" fmla="*/ 5 h 365"/>
                  <a:gd name="T40" fmla="*/ 3 w 108"/>
                  <a:gd name="T41" fmla="*/ 5 h 365"/>
                  <a:gd name="T42" fmla="*/ 3 w 108"/>
                  <a:gd name="T43" fmla="*/ 5 h 365"/>
                  <a:gd name="T44" fmla="*/ 3 w 108"/>
                  <a:gd name="T45" fmla="*/ 5 h 365"/>
                  <a:gd name="T46" fmla="*/ 3 w 108"/>
                  <a:gd name="T47" fmla="*/ 6 h 365"/>
                  <a:gd name="T48" fmla="*/ 3 w 108"/>
                  <a:gd name="T49" fmla="*/ 6 h 365"/>
                  <a:gd name="T50" fmla="*/ 3 w 108"/>
                  <a:gd name="T51" fmla="*/ 6 h 365"/>
                  <a:gd name="T52" fmla="*/ 3 w 108"/>
                  <a:gd name="T53" fmla="*/ 6 h 365"/>
                  <a:gd name="T54" fmla="*/ 3 w 108"/>
                  <a:gd name="T55" fmla="*/ 7 h 365"/>
                  <a:gd name="T56" fmla="*/ 3 w 108"/>
                  <a:gd name="T57" fmla="*/ 7 h 365"/>
                  <a:gd name="T58" fmla="*/ 3 w 108"/>
                  <a:gd name="T59" fmla="*/ 7 h 365"/>
                  <a:gd name="T60" fmla="*/ 3 w 108"/>
                  <a:gd name="T61" fmla="*/ 7 h 365"/>
                  <a:gd name="T62" fmla="*/ 3 w 108"/>
                  <a:gd name="T63" fmla="*/ 7 h 365"/>
                  <a:gd name="T64" fmla="*/ 3 w 108"/>
                  <a:gd name="T65" fmla="*/ 8 h 365"/>
                  <a:gd name="T66" fmla="*/ 3 w 108"/>
                  <a:gd name="T67" fmla="*/ 8 h 365"/>
                  <a:gd name="T68" fmla="*/ 3 w 108"/>
                  <a:gd name="T69" fmla="*/ 8 h 365"/>
                  <a:gd name="T70" fmla="*/ 4 w 108"/>
                  <a:gd name="T71" fmla="*/ 8 h 365"/>
                  <a:gd name="T72" fmla="*/ 4 w 108"/>
                  <a:gd name="T73" fmla="*/ 8 h 365"/>
                  <a:gd name="T74" fmla="*/ 4 w 108"/>
                  <a:gd name="T75" fmla="*/ 9 h 365"/>
                  <a:gd name="T76" fmla="*/ 4 w 108"/>
                  <a:gd name="T77" fmla="*/ 9 h 365"/>
                  <a:gd name="T78" fmla="*/ 4 w 108"/>
                  <a:gd name="T79" fmla="*/ 9 h 365"/>
                  <a:gd name="T80" fmla="*/ 4 w 108"/>
                  <a:gd name="T81" fmla="*/ 9 h 365"/>
                  <a:gd name="T82" fmla="*/ 4 w 108"/>
                  <a:gd name="T83" fmla="*/ 9 h 365"/>
                  <a:gd name="T84" fmla="*/ 4 w 108"/>
                  <a:gd name="T85" fmla="*/ 10 h 365"/>
                  <a:gd name="T86" fmla="*/ 4 w 108"/>
                  <a:gd name="T87" fmla="*/ 10 h 365"/>
                  <a:gd name="T88" fmla="*/ 4 w 108"/>
                  <a:gd name="T89" fmla="*/ 10 h 365"/>
                  <a:gd name="T90" fmla="*/ 4 w 108"/>
                  <a:gd name="T91" fmla="*/ 10 h 365"/>
                  <a:gd name="T92" fmla="*/ 4 w 108"/>
                  <a:gd name="T93" fmla="*/ 10 h 365"/>
                  <a:gd name="T94" fmla="*/ 4 w 108"/>
                  <a:gd name="T95" fmla="*/ 10 h 365"/>
                  <a:gd name="T96" fmla="*/ 4 w 108"/>
                  <a:gd name="T97" fmla="*/ 10 h 365"/>
                  <a:gd name="T98" fmla="*/ 4 w 108"/>
                  <a:gd name="T99" fmla="*/ 10 h 365"/>
                  <a:gd name="T100" fmla="*/ 4 w 108"/>
                  <a:gd name="T101" fmla="*/ 11 h 365"/>
                  <a:gd name="T102" fmla="*/ 4 w 108"/>
                  <a:gd name="T103" fmla="*/ 11 h 365"/>
                  <a:gd name="T104" fmla="*/ 4 w 108"/>
                  <a:gd name="T105" fmla="*/ 11 h 365"/>
                  <a:gd name="T106" fmla="*/ 4 w 108"/>
                  <a:gd name="T107" fmla="*/ 11 h 365"/>
                  <a:gd name="T108" fmla="*/ 4 w 108"/>
                  <a:gd name="T109" fmla="*/ 11 h 365"/>
                  <a:gd name="T110" fmla="*/ 4 w 108"/>
                  <a:gd name="T111" fmla="*/ 11 h 365"/>
                  <a:gd name="T112" fmla="*/ 4 w 108"/>
                  <a:gd name="T113" fmla="*/ 12 h 365"/>
                  <a:gd name="T114" fmla="*/ 0 w 108"/>
                  <a:gd name="T115" fmla="*/ 0 h 3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
                  <a:gd name="T175" fmla="*/ 0 h 365"/>
                  <a:gd name="T176" fmla="*/ 108 w 108"/>
                  <a:gd name="T177" fmla="*/ 365 h 3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 h="365">
                    <a:moveTo>
                      <a:pt x="0" y="0"/>
                    </a:moveTo>
                    <a:lnTo>
                      <a:pt x="1" y="3"/>
                    </a:lnTo>
                    <a:lnTo>
                      <a:pt x="4" y="8"/>
                    </a:lnTo>
                    <a:lnTo>
                      <a:pt x="6" y="11"/>
                    </a:lnTo>
                    <a:lnTo>
                      <a:pt x="7" y="14"/>
                    </a:lnTo>
                    <a:lnTo>
                      <a:pt x="9" y="17"/>
                    </a:lnTo>
                    <a:lnTo>
                      <a:pt x="10" y="20"/>
                    </a:lnTo>
                    <a:lnTo>
                      <a:pt x="12" y="23"/>
                    </a:lnTo>
                    <a:lnTo>
                      <a:pt x="13" y="26"/>
                    </a:lnTo>
                    <a:lnTo>
                      <a:pt x="15" y="27"/>
                    </a:lnTo>
                    <a:lnTo>
                      <a:pt x="17" y="30"/>
                    </a:lnTo>
                    <a:lnTo>
                      <a:pt x="18" y="32"/>
                    </a:lnTo>
                    <a:lnTo>
                      <a:pt x="18" y="34"/>
                    </a:lnTo>
                    <a:lnTo>
                      <a:pt x="20" y="37"/>
                    </a:lnTo>
                    <a:lnTo>
                      <a:pt x="21" y="38"/>
                    </a:lnTo>
                    <a:lnTo>
                      <a:pt x="21" y="40"/>
                    </a:lnTo>
                    <a:lnTo>
                      <a:pt x="23" y="41"/>
                    </a:lnTo>
                    <a:lnTo>
                      <a:pt x="23" y="43"/>
                    </a:lnTo>
                    <a:lnTo>
                      <a:pt x="24" y="44"/>
                    </a:lnTo>
                    <a:lnTo>
                      <a:pt x="24" y="46"/>
                    </a:lnTo>
                    <a:lnTo>
                      <a:pt x="26" y="47"/>
                    </a:lnTo>
                    <a:lnTo>
                      <a:pt x="26" y="49"/>
                    </a:lnTo>
                    <a:lnTo>
                      <a:pt x="27" y="50"/>
                    </a:lnTo>
                    <a:lnTo>
                      <a:pt x="27" y="52"/>
                    </a:lnTo>
                    <a:lnTo>
                      <a:pt x="29" y="53"/>
                    </a:lnTo>
                    <a:lnTo>
                      <a:pt x="29" y="55"/>
                    </a:lnTo>
                    <a:lnTo>
                      <a:pt x="30" y="58"/>
                    </a:lnTo>
                    <a:lnTo>
                      <a:pt x="30" y="60"/>
                    </a:lnTo>
                    <a:lnTo>
                      <a:pt x="32" y="61"/>
                    </a:lnTo>
                    <a:lnTo>
                      <a:pt x="32" y="63"/>
                    </a:lnTo>
                    <a:lnTo>
                      <a:pt x="33" y="64"/>
                    </a:lnTo>
                    <a:lnTo>
                      <a:pt x="33" y="67"/>
                    </a:lnTo>
                    <a:lnTo>
                      <a:pt x="35" y="69"/>
                    </a:lnTo>
                    <a:lnTo>
                      <a:pt x="36" y="70"/>
                    </a:lnTo>
                    <a:lnTo>
                      <a:pt x="36" y="72"/>
                    </a:lnTo>
                    <a:lnTo>
                      <a:pt x="38" y="75"/>
                    </a:lnTo>
                    <a:lnTo>
                      <a:pt x="38" y="76"/>
                    </a:lnTo>
                    <a:lnTo>
                      <a:pt x="38" y="78"/>
                    </a:lnTo>
                    <a:lnTo>
                      <a:pt x="39" y="79"/>
                    </a:lnTo>
                    <a:lnTo>
                      <a:pt x="39" y="81"/>
                    </a:lnTo>
                    <a:lnTo>
                      <a:pt x="41" y="81"/>
                    </a:lnTo>
                    <a:lnTo>
                      <a:pt x="41" y="82"/>
                    </a:lnTo>
                    <a:lnTo>
                      <a:pt x="41" y="84"/>
                    </a:lnTo>
                    <a:lnTo>
                      <a:pt x="43" y="86"/>
                    </a:lnTo>
                    <a:lnTo>
                      <a:pt x="43" y="87"/>
                    </a:lnTo>
                    <a:lnTo>
                      <a:pt x="43" y="89"/>
                    </a:lnTo>
                    <a:lnTo>
                      <a:pt x="44" y="90"/>
                    </a:lnTo>
                    <a:lnTo>
                      <a:pt x="44" y="92"/>
                    </a:lnTo>
                    <a:lnTo>
                      <a:pt x="44" y="93"/>
                    </a:lnTo>
                    <a:lnTo>
                      <a:pt x="46" y="93"/>
                    </a:lnTo>
                    <a:lnTo>
                      <a:pt x="46" y="95"/>
                    </a:lnTo>
                    <a:lnTo>
                      <a:pt x="46" y="96"/>
                    </a:lnTo>
                    <a:lnTo>
                      <a:pt x="47" y="98"/>
                    </a:lnTo>
                    <a:lnTo>
                      <a:pt x="47" y="99"/>
                    </a:lnTo>
                    <a:lnTo>
                      <a:pt x="47" y="101"/>
                    </a:lnTo>
                    <a:lnTo>
                      <a:pt x="49" y="102"/>
                    </a:lnTo>
                    <a:lnTo>
                      <a:pt x="49" y="104"/>
                    </a:lnTo>
                    <a:lnTo>
                      <a:pt x="50" y="107"/>
                    </a:lnTo>
                    <a:lnTo>
                      <a:pt x="50" y="108"/>
                    </a:lnTo>
                    <a:lnTo>
                      <a:pt x="52" y="110"/>
                    </a:lnTo>
                    <a:lnTo>
                      <a:pt x="52" y="113"/>
                    </a:lnTo>
                    <a:lnTo>
                      <a:pt x="53" y="115"/>
                    </a:lnTo>
                    <a:lnTo>
                      <a:pt x="53" y="118"/>
                    </a:lnTo>
                    <a:lnTo>
                      <a:pt x="55" y="119"/>
                    </a:lnTo>
                    <a:lnTo>
                      <a:pt x="56" y="122"/>
                    </a:lnTo>
                    <a:lnTo>
                      <a:pt x="56" y="124"/>
                    </a:lnTo>
                    <a:lnTo>
                      <a:pt x="58" y="127"/>
                    </a:lnTo>
                    <a:lnTo>
                      <a:pt x="58" y="128"/>
                    </a:lnTo>
                    <a:lnTo>
                      <a:pt x="59" y="130"/>
                    </a:lnTo>
                    <a:lnTo>
                      <a:pt x="59" y="131"/>
                    </a:lnTo>
                    <a:lnTo>
                      <a:pt x="61" y="134"/>
                    </a:lnTo>
                    <a:lnTo>
                      <a:pt x="61" y="136"/>
                    </a:lnTo>
                    <a:lnTo>
                      <a:pt x="61" y="138"/>
                    </a:lnTo>
                    <a:lnTo>
                      <a:pt x="62" y="138"/>
                    </a:lnTo>
                    <a:lnTo>
                      <a:pt x="62" y="139"/>
                    </a:lnTo>
                    <a:lnTo>
                      <a:pt x="62" y="141"/>
                    </a:lnTo>
                    <a:lnTo>
                      <a:pt x="64" y="142"/>
                    </a:lnTo>
                    <a:lnTo>
                      <a:pt x="64" y="144"/>
                    </a:lnTo>
                    <a:lnTo>
                      <a:pt x="64" y="145"/>
                    </a:lnTo>
                    <a:lnTo>
                      <a:pt x="65" y="147"/>
                    </a:lnTo>
                    <a:lnTo>
                      <a:pt x="65" y="148"/>
                    </a:lnTo>
                    <a:lnTo>
                      <a:pt x="65" y="150"/>
                    </a:lnTo>
                    <a:lnTo>
                      <a:pt x="67" y="151"/>
                    </a:lnTo>
                    <a:lnTo>
                      <a:pt x="67" y="153"/>
                    </a:lnTo>
                    <a:lnTo>
                      <a:pt x="67" y="154"/>
                    </a:lnTo>
                    <a:lnTo>
                      <a:pt x="69" y="156"/>
                    </a:lnTo>
                    <a:lnTo>
                      <a:pt x="69" y="157"/>
                    </a:lnTo>
                    <a:lnTo>
                      <a:pt x="69" y="159"/>
                    </a:lnTo>
                    <a:lnTo>
                      <a:pt x="70" y="162"/>
                    </a:lnTo>
                    <a:lnTo>
                      <a:pt x="70" y="164"/>
                    </a:lnTo>
                    <a:lnTo>
                      <a:pt x="72" y="165"/>
                    </a:lnTo>
                    <a:lnTo>
                      <a:pt x="72" y="168"/>
                    </a:lnTo>
                    <a:lnTo>
                      <a:pt x="73" y="170"/>
                    </a:lnTo>
                    <a:lnTo>
                      <a:pt x="73" y="173"/>
                    </a:lnTo>
                    <a:lnTo>
                      <a:pt x="75" y="176"/>
                    </a:lnTo>
                    <a:lnTo>
                      <a:pt x="75" y="177"/>
                    </a:lnTo>
                    <a:lnTo>
                      <a:pt x="76" y="180"/>
                    </a:lnTo>
                    <a:lnTo>
                      <a:pt x="76" y="182"/>
                    </a:lnTo>
                    <a:lnTo>
                      <a:pt x="76" y="183"/>
                    </a:lnTo>
                    <a:lnTo>
                      <a:pt x="78" y="186"/>
                    </a:lnTo>
                    <a:lnTo>
                      <a:pt x="78" y="188"/>
                    </a:lnTo>
                    <a:lnTo>
                      <a:pt x="78" y="189"/>
                    </a:lnTo>
                    <a:lnTo>
                      <a:pt x="79" y="191"/>
                    </a:lnTo>
                    <a:lnTo>
                      <a:pt x="79" y="193"/>
                    </a:lnTo>
                    <a:lnTo>
                      <a:pt x="79" y="194"/>
                    </a:lnTo>
                    <a:lnTo>
                      <a:pt x="81" y="196"/>
                    </a:lnTo>
                    <a:lnTo>
                      <a:pt x="81" y="197"/>
                    </a:lnTo>
                    <a:lnTo>
                      <a:pt x="81" y="199"/>
                    </a:lnTo>
                    <a:lnTo>
                      <a:pt x="82" y="200"/>
                    </a:lnTo>
                    <a:lnTo>
                      <a:pt x="82" y="202"/>
                    </a:lnTo>
                    <a:lnTo>
                      <a:pt x="82" y="203"/>
                    </a:lnTo>
                    <a:lnTo>
                      <a:pt x="82" y="205"/>
                    </a:lnTo>
                    <a:lnTo>
                      <a:pt x="84" y="206"/>
                    </a:lnTo>
                    <a:lnTo>
                      <a:pt x="84" y="208"/>
                    </a:lnTo>
                    <a:lnTo>
                      <a:pt x="85" y="209"/>
                    </a:lnTo>
                    <a:lnTo>
                      <a:pt x="85" y="211"/>
                    </a:lnTo>
                    <a:lnTo>
                      <a:pt x="85" y="214"/>
                    </a:lnTo>
                    <a:lnTo>
                      <a:pt x="87" y="215"/>
                    </a:lnTo>
                    <a:lnTo>
                      <a:pt x="87" y="217"/>
                    </a:lnTo>
                    <a:lnTo>
                      <a:pt x="87" y="219"/>
                    </a:lnTo>
                    <a:lnTo>
                      <a:pt x="88" y="222"/>
                    </a:lnTo>
                    <a:lnTo>
                      <a:pt x="88" y="223"/>
                    </a:lnTo>
                    <a:lnTo>
                      <a:pt x="90" y="226"/>
                    </a:lnTo>
                    <a:lnTo>
                      <a:pt x="90" y="228"/>
                    </a:lnTo>
                    <a:lnTo>
                      <a:pt x="91" y="231"/>
                    </a:lnTo>
                    <a:lnTo>
                      <a:pt x="91" y="232"/>
                    </a:lnTo>
                    <a:lnTo>
                      <a:pt x="93" y="235"/>
                    </a:lnTo>
                    <a:lnTo>
                      <a:pt x="93" y="237"/>
                    </a:lnTo>
                    <a:lnTo>
                      <a:pt x="94" y="240"/>
                    </a:lnTo>
                    <a:lnTo>
                      <a:pt x="94" y="241"/>
                    </a:lnTo>
                    <a:lnTo>
                      <a:pt x="94" y="243"/>
                    </a:lnTo>
                    <a:lnTo>
                      <a:pt x="96" y="245"/>
                    </a:lnTo>
                    <a:lnTo>
                      <a:pt x="96" y="246"/>
                    </a:lnTo>
                    <a:lnTo>
                      <a:pt x="96" y="248"/>
                    </a:lnTo>
                    <a:lnTo>
                      <a:pt x="96" y="249"/>
                    </a:lnTo>
                    <a:lnTo>
                      <a:pt x="98" y="251"/>
                    </a:lnTo>
                    <a:lnTo>
                      <a:pt x="98" y="252"/>
                    </a:lnTo>
                    <a:lnTo>
                      <a:pt x="98" y="254"/>
                    </a:lnTo>
                    <a:lnTo>
                      <a:pt x="98" y="255"/>
                    </a:lnTo>
                    <a:lnTo>
                      <a:pt x="98" y="257"/>
                    </a:lnTo>
                    <a:lnTo>
                      <a:pt x="99" y="258"/>
                    </a:lnTo>
                    <a:lnTo>
                      <a:pt x="99" y="260"/>
                    </a:lnTo>
                    <a:lnTo>
                      <a:pt x="99" y="261"/>
                    </a:lnTo>
                    <a:lnTo>
                      <a:pt x="99" y="263"/>
                    </a:lnTo>
                    <a:lnTo>
                      <a:pt x="99" y="264"/>
                    </a:lnTo>
                    <a:lnTo>
                      <a:pt x="99" y="266"/>
                    </a:lnTo>
                    <a:lnTo>
                      <a:pt x="99" y="267"/>
                    </a:lnTo>
                    <a:lnTo>
                      <a:pt x="99" y="269"/>
                    </a:lnTo>
                    <a:lnTo>
                      <a:pt x="101" y="271"/>
                    </a:lnTo>
                    <a:lnTo>
                      <a:pt x="101" y="272"/>
                    </a:lnTo>
                    <a:lnTo>
                      <a:pt x="101" y="274"/>
                    </a:lnTo>
                    <a:lnTo>
                      <a:pt x="101" y="275"/>
                    </a:lnTo>
                    <a:lnTo>
                      <a:pt x="101" y="278"/>
                    </a:lnTo>
                    <a:lnTo>
                      <a:pt x="101" y="280"/>
                    </a:lnTo>
                    <a:lnTo>
                      <a:pt x="101" y="281"/>
                    </a:lnTo>
                    <a:lnTo>
                      <a:pt x="101" y="284"/>
                    </a:lnTo>
                    <a:lnTo>
                      <a:pt x="101" y="286"/>
                    </a:lnTo>
                    <a:lnTo>
                      <a:pt x="102" y="287"/>
                    </a:lnTo>
                    <a:lnTo>
                      <a:pt x="102" y="289"/>
                    </a:lnTo>
                    <a:lnTo>
                      <a:pt x="102" y="290"/>
                    </a:lnTo>
                    <a:lnTo>
                      <a:pt x="102" y="292"/>
                    </a:lnTo>
                    <a:lnTo>
                      <a:pt x="102" y="293"/>
                    </a:lnTo>
                    <a:lnTo>
                      <a:pt x="102" y="295"/>
                    </a:lnTo>
                    <a:lnTo>
                      <a:pt x="102" y="297"/>
                    </a:lnTo>
                    <a:lnTo>
                      <a:pt x="102" y="298"/>
                    </a:lnTo>
                    <a:lnTo>
                      <a:pt x="102" y="300"/>
                    </a:lnTo>
                    <a:lnTo>
                      <a:pt x="102" y="301"/>
                    </a:lnTo>
                    <a:lnTo>
                      <a:pt x="104" y="303"/>
                    </a:lnTo>
                    <a:lnTo>
                      <a:pt x="104" y="304"/>
                    </a:lnTo>
                    <a:lnTo>
                      <a:pt x="104" y="306"/>
                    </a:lnTo>
                    <a:lnTo>
                      <a:pt x="104" y="307"/>
                    </a:lnTo>
                    <a:lnTo>
                      <a:pt x="104" y="309"/>
                    </a:lnTo>
                    <a:lnTo>
                      <a:pt x="104" y="310"/>
                    </a:lnTo>
                    <a:lnTo>
                      <a:pt x="104" y="312"/>
                    </a:lnTo>
                    <a:lnTo>
                      <a:pt x="105" y="312"/>
                    </a:lnTo>
                    <a:lnTo>
                      <a:pt x="105" y="313"/>
                    </a:lnTo>
                    <a:lnTo>
                      <a:pt x="105" y="315"/>
                    </a:lnTo>
                    <a:lnTo>
                      <a:pt x="105" y="316"/>
                    </a:lnTo>
                    <a:lnTo>
                      <a:pt x="105" y="318"/>
                    </a:lnTo>
                    <a:lnTo>
                      <a:pt x="105" y="319"/>
                    </a:lnTo>
                    <a:lnTo>
                      <a:pt x="107" y="321"/>
                    </a:lnTo>
                    <a:lnTo>
                      <a:pt x="107" y="323"/>
                    </a:lnTo>
                    <a:lnTo>
                      <a:pt x="107" y="324"/>
                    </a:lnTo>
                    <a:lnTo>
                      <a:pt x="107" y="326"/>
                    </a:lnTo>
                    <a:lnTo>
                      <a:pt x="107" y="327"/>
                    </a:lnTo>
                    <a:lnTo>
                      <a:pt x="107" y="329"/>
                    </a:lnTo>
                    <a:lnTo>
                      <a:pt x="108" y="330"/>
                    </a:lnTo>
                    <a:lnTo>
                      <a:pt x="108" y="332"/>
                    </a:lnTo>
                    <a:lnTo>
                      <a:pt x="108" y="333"/>
                    </a:lnTo>
                    <a:lnTo>
                      <a:pt x="108" y="335"/>
                    </a:lnTo>
                    <a:lnTo>
                      <a:pt x="108" y="336"/>
                    </a:lnTo>
                    <a:lnTo>
                      <a:pt x="108" y="338"/>
                    </a:lnTo>
                    <a:lnTo>
                      <a:pt x="108" y="339"/>
                    </a:lnTo>
                    <a:lnTo>
                      <a:pt x="108" y="341"/>
                    </a:lnTo>
                    <a:lnTo>
                      <a:pt x="108" y="342"/>
                    </a:lnTo>
                    <a:lnTo>
                      <a:pt x="108" y="344"/>
                    </a:lnTo>
                    <a:lnTo>
                      <a:pt x="108" y="345"/>
                    </a:lnTo>
                    <a:lnTo>
                      <a:pt x="107" y="347"/>
                    </a:lnTo>
                    <a:lnTo>
                      <a:pt x="107" y="350"/>
                    </a:lnTo>
                    <a:lnTo>
                      <a:pt x="107" y="352"/>
                    </a:lnTo>
                    <a:lnTo>
                      <a:pt x="107" y="355"/>
                    </a:lnTo>
                    <a:lnTo>
                      <a:pt x="107" y="356"/>
                    </a:lnTo>
                    <a:lnTo>
                      <a:pt x="107" y="359"/>
                    </a:lnTo>
                    <a:lnTo>
                      <a:pt x="107" y="362"/>
                    </a:lnTo>
                    <a:lnTo>
                      <a:pt x="107" y="365"/>
                    </a:lnTo>
                    <a:lnTo>
                      <a:pt x="0" y="0"/>
                    </a:lnTo>
                    <a:close/>
                  </a:path>
                </a:pathLst>
              </a:custGeom>
              <a:solidFill>
                <a:srgbClr val="FFFFFF"/>
              </a:solidFill>
              <a:ln w="25400">
                <a:solidFill>
                  <a:srgbClr val="000000"/>
                </a:solidFill>
                <a:round/>
                <a:headEnd/>
                <a:tailEnd/>
              </a:ln>
            </p:spPr>
            <p:txBody>
              <a:bodyPr/>
              <a:lstStyle/>
              <a:p>
                <a:pPr>
                  <a:defRPr/>
                </a:pPr>
                <a:endParaRPr lang="en-US"/>
              </a:p>
            </p:txBody>
          </p:sp>
          <p:sp>
            <p:nvSpPr>
              <p:cNvPr id="73839" name="Freeform 182"/>
              <p:cNvSpPr>
                <a:spLocks/>
              </p:cNvSpPr>
              <p:nvPr/>
            </p:nvSpPr>
            <p:spPr bwMode="auto">
              <a:xfrm>
                <a:off x="3403" y="2587"/>
                <a:ext cx="55" cy="183"/>
              </a:xfrm>
              <a:custGeom>
                <a:avLst/>
                <a:gdLst>
                  <a:gd name="T0" fmla="*/ 1 w 108"/>
                  <a:gd name="T1" fmla="*/ 1 h 365"/>
                  <a:gd name="T2" fmla="*/ 1 w 108"/>
                  <a:gd name="T3" fmla="*/ 1 h 365"/>
                  <a:gd name="T4" fmla="*/ 1 w 108"/>
                  <a:gd name="T5" fmla="*/ 1 h 365"/>
                  <a:gd name="T6" fmla="*/ 1 w 108"/>
                  <a:gd name="T7" fmla="*/ 2 h 365"/>
                  <a:gd name="T8" fmla="*/ 1 w 108"/>
                  <a:gd name="T9" fmla="*/ 2 h 365"/>
                  <a:gd name="T10" fmla="*/ 1 w 108"/>
                  <a:gd name="T11" fmla="*/ 2 h 365"/>
                  <a:gd name="T12" fmla="*/ 1 w 108"/>
                  <a:gd name="T13" fmla="*/ 2 h 365"/>
                  <a:gd name="T14" fmla="*/ 2 w 108"/>
                  <a:gd name="T15" fmla="*/ 2 h 365"/>
                  <a:gd name="T16" fmla="*/ 2 w 108"/>
                  <a:gd name="T17" fmla="*/ 3 h 365"/>
                  <a:gd name="T18" fmla="*/ 2 w 108"/>
                  <a:gd name="T19" fmla="*/ 3 h 365"/>
                  <a:gd name="T20" fmla="*/ 2 w 108"/>
                  <a:gd name="T21" fmla="*/ 3 h 365"/>
                  <a:gd name="T22" fmla="*/ 2 w 108"/>
                  <a:gd name="T23" fmla="*/ 3 h 365"/>
                  <a:gd name="T24" fmla="*/ 2 w 108"/>
                  <a:gd name="T25" fmla="*/ 3 h 365"/>
                  <a:gd name="T26" fmla="*/ 2 w 108"/>
                  <a:gd name="T27" fmla="*/ 4 h 365"/>
                  <a:gd name="T28" fmla="*/ 2 w 108"/>
                  <a:gd name="T29" fmla="*/ 4 h 365"/>
                  <a:gd name="T30" fmla="*/ 2 w 108"/>
                  <a:gd name="T31" fmla="*/ 4 h 365"/>
                  <a:gd name="T32" fmla="*/ 2 w 108"/>
                  <a:gd name="T33" fmla="*/ 4 h 365"/>
                  <a:gd name="T34" fmla="*/ 2 w 108"/>
                  <a:gd name="T35" fmla="*/ 4 h 365"/>
                  <a:gd name="T36" fmla="*/ 2 w 108"/>
                  <a:gd name="T37" fmla="*/ 5 h 365"/>
                  <a:gd name="T38" fmla="*/ 2 w 108"/>
                  <a:gd name="T39" fmla="*/ 5 h 365"/>
                  <a:gd name="T40" fmla="*/ 3 w 108"/>
                  <a:gd name="T41" fmla="*/ 5 h 365"/>
                  <a:gd name="T42" fmla="*/ 3 w 108"/>
                  <a:gd name="T43" fmla="*/ 5 h 365"/>
                  <a:gd name="T44" fmla="*/ 3 w 108"/>
                  <a:gd name="T45" fmla="*/ 5 h 365"/>
                  <a:gd name="T46" fmla="*/ 3 w 108"/>
                  <a:gd name="T47" fmla="*/ 6 h 365"/>
                  <a:gd name="T48" fmla="*/ 3 w 108"/>
                  <a:gd name="T49" fmla="*/ 6 h 365"/>
                  <a:gd name="T50" fmla="*/ 3 w 108"/>
                  <a:gd name="T51" fmla="*/ 6 h 365"/>
                  <a:gd name="T52" fmla="*/ 3 w 108"/>
                  <a:gd name="T53" fmla="*/ 6 h 365"/>
                  <a:gd name="T54" fmla="*/ 3 w 108"/>
                  <a:gd name="T55" fmla="*/ 7 h 365"/>
                  <a:gd name="T56" fmla="*/ 3 w 108"/>
                  <a:gd name="T57" fmla="*/ 7 h 365"/>
                  <a:gd name="T58" fmla="*/ 3 w 108"/>
                  <a:gd name="T59" fmla="*/ 7 h 365"/>
                  <a:gd name="T60" fmla="*/ 3 w 108"/>
                  <a:gd name="T61" fmla="*/ 7 h 365"/>
                  <a:gd name="T62" fmla="*/ 3 w 108"/>
                  <a:gd name="T63" fmla="*/ 7 h 365"/>
                  <a:gd name="T64" fmla="*/ 3 w 108"/>
                  <a:gd name="T65" fmla="*/ 8 h 365"/>
                  <a:gd name="T66" fmla="*/ 3 w 108"/>
                  <a:gd name="T67" fmla="*/ 8 h 365"/>
                  <a:gd name="T68" fmla="*/ 3 w 108"/>
                  <a:gd name="T69" fmla="*/ 8 h 365"/>
                  <a:gd name="T70" fmla="*/ 4 w 108"/>
                  <a:gd name="T71" fmla="*/ 8 h 365"/>
                  <a:gd name="T72" fmla="*/ 4 w 108"/>
                  <a:gd name="T73" fmla="*/ 8 h 365"/>
                  <a:gd name="T74" fmla="*/ 4 w 108"/>
                  <a:gd name="T75" fmla="*/ 9 h 365"/>
                  <a:gd name="T76" fmla="*/ 4 w 108"/>
                  <a:gd name="T77" fmla="*/ 9 h 365"/>
                  <a:gd name="T78" fmla="*/ 4 w 108"/>
                  <a:gd name="T79" fmla="*/ 9 h 365"/>
                  <a:gd name="T80" fmla="*/ 4 w 108"/>
                  <a:gd name="T81" fmla="*/ 9 h 365"/>
                  <a:gd name="T82" fmla="*/ 4 w 108"/>
                  <a:gd name="T83" fmla="*/ 9 h 365"/>
                  <a:gd name="T84" fmla="*/ 4 w 108"/>
                  <a:gd name="T85" fmla="*/ 10 h 365"/>
                  <a:gd name="T86" fmla="*/ 4 w 108"/>
                  <a:gd name="T87" fmla="*/ 10 h 365"/>
                  <a:gd name="T88" fmla="*/ 4 w 108"/>
                  <a:gd name="T89" fmla="*/ 10 h 365"/>
                  <a:gd name="T90" fmla="*/ 4 w 108"/>
                  <a:gd name="T91" fmla="*/ 10 h 365"/>
                  <a:gd name="T92" fmla="*/ 4 w 108"/>
                  <a:gd name="T93" fmla="*/ 10 h 365"/>
                  <a:gd name="T94" fmla="*/ 4 w 108"/>
                  <a:gd name="T95" fmla="*/ 10 h 365"/>
                  <a:gd name="T96" fmla="*/ 4 w 108"/>
                  <a:gd name="T97" fmla="*/ 10 h 365"/>
                  <a:gd name="T98" fmla="*/ 4 w 108"/>
                  <a:gd name="T99" fmla="*/ 10 h 365"/>
                  <a:gd name="T100" fmla="*/ 4 w 108"/>
                  <a:gd name="T101" fmla="*/ 11 h 365"/>
                  <a:gd name="T102" fmla="*/ 4 w 108"/>
                  <a:gd name="T103" fmla="*/ 11 h 365"/>
                  <a:gd name="T104" fmla="*/ 4 w 108"/>
                  <a:gd name="T105" fmla="*/ 11 h 365"/>
                  <a:gd name="T106" fmla="*/ 4 w 108"/>
                  <a:gd name="T107" fmla="*/ 11 h 365"/>
                  <a:gd name="T108" fmla="*/ 4 w 108"/>
                  <a:gd name="T109" fmla="*/ 11 h 365"/>
                  <a:gd name="T110" fmla="*/ 4 w 108"/>
                  <a:gd name="T111" fmla="*/ 11 h 365"/>
                  <a:gd name="T112" fmla="*/ 4 w 108"/>
                  <a:gd name="T113" fmla="*/ 12 h 3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
                  <a:gd name="T172" fmla="*/ 0 h 365"/>
                  <a:gd name="T173" fmla="*/ 108 w 108"/>
                  <a:gd name="T174" fmla="*/ 365 h 36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 h="365">
                    <a:moveTo>
                      <a:pt x="0" y="0"/>
                    </a:moveTo>
                    <a:lnTo>
                      <a:pt x="1" y="3"/>
                    </a:lnTo>
                    <a:lnTo>
                      <a:pt x="4" y="8"/>
                    </a:lnTo>
                    <a:lnTo>
                      <a:pt x="6" y="11"/>
                    </a:lnTo>
                    <a:lnTo>
                      <a:pt x="7" y="14"/>
                    </a:lnTo>
                    <a:lnTo>
                      <a:pt x="9" y="17"/>
                    </a:lnTo>
                    <a:lnTo>
                      <a:pt x="10" y="20"/>
                    </a:lnTo>
                    <a:lnTo>
                      <a:pt x="12" y="23"/>
                    </a:lnTo>
                    <a:lnTo>
                      <a:pt x="13" y="26"/>
                    </a:lnTo>
                    <a:lnTo>
                      <a:pt x="15" y="27"/>
                    </a:lnTo>
                    <a:lnTo>
                      <a:pt x="17" y="30"/>
                    </a:lnTo>
                    <a:lnTo>
                      <a:pt x="18" y="32"/>
                    </a:lnTo>
                    <a:lnTo>
                      <a:pt x="18" y="34"/>
                    </a:lnTo>
                    <a:lnTo>
                      <a:pt x="20" y="37"/>
                    </a:lnTo>
                    <a:lnTo>
                      <a:pt x="21" y="38"/>
                    </a:lnTo>
                    <a:lnTo>
                      <a:pt x="21" y="40"/>
                    </a:lnTo>
                    <a:lnTo>
                      <a:pt x="23" y="41"/>
                    </a:lnTo>
                    <a:lnTo>
                      <a:pt x="23" y="43"/>
                    </a:lnTo>
                    <a:lnTo>
                      <a:pt x="24" y="44"/>
                    </a:lnTo>
                    <a:lnTo>
                      <a:pt x="24" y="46"/>
                    </a:lnTo>
                    <a:lnTo>
                      <a:pt x="26" y="47"/>
                    </a:lnTo>
                    <a:lnTo>
                      <a:pt x="26" y="49"/>
                    </a:lnTo>
                    <a:lnTo>
                      <a:pt x="27" y="50"/>
                    </a:lnTo>
                    <a:lnTo>
                      <a:pt x="27" y="52"/>
                    </a:lnTo>
                    <a:lnTo>
                      <a:pt x="29" y="53"/>
                    </a:lnTo>
                    <a:lnTo>
                      <a:pt x="29" y="55"/>
                    </a:lnTo>
                    <a:lnTo>
                      <a:pt x="30" y="58"/>
                    </a:lnTo>
                    <a:lnTo>
                      <a:pt x="30" y="60"/>
                    </a:lnTo>
                    <a:lnTo>
                      <a:pt x="32" y="61"/>
                    </a:lnTo>
                    <a:lnTo>
                      <a:pt x="32" y="63"/>
                    </a:lnTo>
                    <a:lnTo>
                      <a:pt x="33" y="64"/>
                    </a:lnTo>
                    <a:lnTo>
                      <a:pt x="33" y="67"/>
                    </a:lnTo>
                    <a:lnTo>
                      <a:pt x="35" y="69"/>
                    </a:lnTo>
                    <a:lnTo>
                      <a:pt x="36" y="70"/>
                    </a:lnTo>
                    <a:lnTo>
                      <a:pt x="36" y="72"/>
                    </a:lnTo>
                    <a:lnTo>
                      <a:pt x="38" y="75"/>
                    </a:lnTo>
                    <a:lnTo>
                      <a:pt x="38" y="76"/>
                    </a:lnTo>
                    <a:lnTo>
                      <a:pt x="38" y="78"/>
                    </a:lnTo>
                    <a:lnTo>
                      <a:pt x="39" y="79"/>
                    </a:lnTo>
                    <a:lnTo>
                      <a:pt x="39" y="81"/>
                    </a:lnTo>
                    <a:lnTo>
                      <a:pt x="41" y="81"/>
                    </a:lnTo>
                    <a:lnTo>
                      <a:pt x="41" y="82"/>
                    </a:lnTo>
                    <a:lnTo>
                      <a:pt x="41" y="84"/>
                    </a:lnTo>
                    <a:lnTo>
                      <a:pt x="43" y="86"/>
                    </a:lnTo>
                    <a:lnTo>
                      <a:pt x="43" y="87"/>
                    </a:lnTo>
                    <a:lnTo>
                      <a:pt x="43" y="89"/>
                    </a:lnTo>
                    <a:lnTo>
                      <a:pt x="44" y="90"/>
                    </a:lnTo>
                    <a:lnTo>
                      <a:pt x="44" y="92"/>
                    </a:lnTo>
                    <a:lnTo>
                      <a:pt x="44" y="93"/>
                    </a:lnTo>
                    <a:lnTo>
                      <a:pt x="46" y="93"/>
                    </a:lnTo>
                    <a:lnTo>
                      <a:pt x="46" y="95"/>
                    </a:lnTo>
                    <a:lnTo>
                      <a:pt x="46" y="96"/>
                    </a:lnTo>
                    <a:lnTo>
                      <a:pt x="47" y="98"/>
                    </a:lnTo>
                    <a:lnTo>
                      <a:pt x="47" y="99"/>
                    </a:lnTo>
                    <a:lnTo>
                      <a:pt x="47" y="101"/>
                    </a:lnTo>
                    <a:lnTo>
                      <a:pt x="49" y="102"/>
                    </a:lnTo>
                    <a:lnTo>
                      <a:pt x="49" y="104"/>
                    </a:lnTo>
                    <a:lnTo>
                      <a:pt x="50" y="107"/>
                    </a:lnTo>
                    <a:lnTo>
                      <a:pt x="50" y="108"/>
                    </a:lnTo>
                    <a:lnTo>
                      <a:pt x="52" y="110"/>
                    </a:lnTo>
                    <a:lnTo>
                      <a:pt x="52" y="113"/>
                    </a:lnTo>
                    <a:lnTo>
                      <a:pt x="53" y="115"/>
                    </a:lnTo>
                    <a:lnTo>
                      <a:pt x="53" y="118"/>
                    </a:lnTo>
                    <a:lnTo>
                      <a:pt x="55" y="119"/>
                    </a:lnTo>
                    <a:lnTo>
                      <a:pt x="56" y="122"/>
                    </a:lnTo>
                    <a:lnTo>
                      <a:pt x="56" y="124"/>
                    </a:lnTo>
                    <a:lnTo>
                      <a:pt x="58" y="127"/>
                    </a:lnTo>
                    <a:lnTo>
                      <a:pt x="58" y="128"/>
                    </a:lnTo>
                    <a:lnTo>
                      <a:pt x="59" y="130"/>
                    </a:lnTo>
                    <a:lnTo>
                      <a:pt x="59" y="131"/>
                    </a:lnTo>
                    <a:lnTo>
                      <a:pt x="61" y="134"/>
                    </a:lnTo>
                    <a:lnTo>
                      <a:pt x="61" y="136"/>
                    </a:lnTo>
                    <a:lnTo>
                      <a:pt x="61" y="138"/>
                    </a:lnTo>
                    <a:lnTo>
                      <a:pt x="62" y="138"/>
                    </a:lnTo>
                    <a:lnTo>
                      <a:pt x="62" y="139"/>
                    </a:lnTo>
                    <a:lnTo>
                      <a:pt x="62" y="141"/>
                    </a:lnTo>
                    <a:lnTo>
                      <a:pt x="64" y="142"/>
                    </a:lnTo>
                    <a:lnTo>
                      <a:pt x="64" y="144"/>
                    </a:lnTo>
                    <a:lnTo>
                      <a:pt x="64" y="145"/>
                    </a:lnTo>
                    <a:lnTo>
                      <a:pt x="65" y="147"/>
                    </a:lnTo>
                    <a:lnTo>
                      <a:pt x="65" y="148"/>
                    </a:lnTo>
                    <a:lnTo>
                      <a:pt x="65" y="150"/>
                    </a:lnTo>
                    <a:lnTo>
                      <a:pt x="67" y="151"/>
                    </a:lnTo>
                    <a:lnTo>
                      <a:pt x="67" y="153"/>
                    </a:lnTo>
                    <a:lnTo>
                      <a:pt x="67" y="154"/>
                    </a:lnTo>
                    <a:lnTo>
                      <a:pt x="69" y="156"/>
                    </a:lnTo>
                    <a:lnTo>
                      <a:pt x="69" y="157"/>
                    </a:lnTo>
                    <a:lnTo>
                      <a:pt x="69" y="159"/>
                    </a:lnTo>
                    <a:lnTo>
                      <a:pt x="70" y="162"/>
                    </a:lnTo>
                    <a:lnTo>
                      <a:pt x="70" y="164"/>
                    </a:lnTo>
                    <a:lnTo>
                      <a:pt x="72" y="165"/>
                    </a:lnTo>
                    <a:lnTo>
                      <a:pt x="72" y="168"/>
                    </a:lnTo>
                    <a:lnTo>
                      <a:pt x="73" y="170"/>
                    </a:lnTo>
                    <a:lnTo>
                      <a:pt x="73" y="173"/>
                    </a:lnTo>
                    <a:lnTo>
                      <a:pt x="75" y="176"/>
                    </a:lnTo>
                    <a:lnTo>
                      <a:pt x="75" y="177"/>
                    </a:lnTo>
                    <a:lnTo>
                      <a:pt x="76" y="180"/>
                    </a:lnTo>
                    <a:lnTo>
                      <a:pt x="76" y="182"/>
                    </a:lnTo>
                    <a:lnTo>
                      <a:pt x="76" y="183"/>
                    </a:lnTo>
                    <a:lnTo>
                      <a:pt x="78" y="186"/>
                    </a:lnTo>
                    <a:lnTo>
                      <a:pt x="78" y="188"/>
                    </a:lnTo>
                    <a:lnTo>
                      <a:pt x="78" y="189"/>
                    </a:lnTo>
                    <a:lnTo>
                      <a:pt x="79" y="191"/>
                    </a:lnTo>
                    <a:lnTo>
                      <a:pt x="79" y="193"/>
                    </a:lnTo>
                    <a:lnTo>
                      <a:pt x="79" y="194"/>
                    </a:lnTo>
                    <a:lnTo>
                      <a:pt x="81" y="196"/>
                    </a:lnTo>
                    <a:lnTo>
                      <a:pt x="81" y="197"/>
                    </a:lnTo>
                    <a:lnTo>
                      <a:pt x="81" y="199"/>
                    </a:lnTo>
                    <a:lnTo>
                      <a:pt x="82" y="200"/>
                    </a:lnTo>
                    <a:lnTo>
                      <a:pt x="82" y="202"/>
                    </a:lnTo>
                    <a:lnTo>
                      <a:pt x="82" y="203"/>
                    </a:lnTo>
                    <a:lnTo>
                      <a:pt x="82" y="205"/>
                    </a:lnTo>
                    <a:lnTo>
                      <a:pt x="84" y="206"/>
                    </a:lnTo>
                    <a:lnTo>
                      <a:pt x="84" y="208"/>
                    </a:lnTo>
                    <a:lnTo>
                      <a:pt x="85" y="209"/>
                    </a:lnTo>
                    <a:lnTo>
                      <a:pt x="85" y="211"/>
                    </a:lnTo>
                    <a:lnTo>
                      <a:pt x="85" y="214"/>
                    </a:lnTo>
                    <a:lnTo>
                      <a:pt x="87" y="215"/>
                    </a:lnTo>
                    <a:lnTo>
                      <a:pt x="87" y="217"/>
                    </a:lnTo>
                    <a:lnTo>
                      <a:pt x="87" y="219"/>
                    </a:lnTo>
                    <a:lnTo>
                      <a:pt x="88" y="222"/>
                    </a:lnTo>
                    <a:lnTo>
                      <a:pt x="88" y="223"/>
                    </a:lnTo>
                    <a:lnTo>
                      <a:pt x="90" y="226"/>
                    </a:lnTo>
                    <a:lnTo>
                      <a:pt x="90" y="228"/>
                    </a:lnTo>
                    <a:lnTo>
                      <a:pt x="91" y="231"/>
                    </a:lnTo>
                    <a:lnTo>
                      <a:pt x="91" y="232"/>
                    </a:lnTo>
                    <a:lnTo>
                      <a:pt x="93" y="235"/>
                    </a:lnTo>
                    <a:lnTo>
                      <a:pt x="93" y="237"/>
                    </a:lnTo>
                    <a:lnTo>
                      <a:pt x="94" y="240"/>
                    </a:lnTo>
                    <a:lnTo>
                      <a:pt x="94" y="241"/>
                    </a:lnTo>
                    <a:lnTo>
                      <a:pt x="94" y="243"/>
                    </a:lnTo>
                    <a:lnTo>
                      <a:pt x="96" y="245"/>
                    </a:lnTo>
                    <a:lnTo>
                      <a:pt x="96" y="246"/>
                    </a:lnTo>
                    <a:lnTo>
                      <a:pt x="96" y="248"/>
                    </a:lnTo>
                    <a:lnTo>
                      <a:pt x="96" y="249"/>
                    </a:lnTo>
                    <a:lnTo>
                      <a:pt x="98" y="251"/>
                    </a:lnTo>
                    <a:lnTo>
                      <a:pt x="98" y="252"/>
                    </a:lnTo>
                    <a:lnTo>
                      <a:pt x="98" y="254"/>
                    </a:lnTo>
                    <a:lnTo>
                      <a:pt x="98" y="255"/>
                    </a:lnTo>
                    <a:lnTo>
                      <a:pt x="98" y="257"/>
                    </a:lnTo>
                    <a:lnTo>
                      <a:pt x="99" y="258"/>
                    </a:lnTo>
                    <a:lnTo>
                      <a:pt x="99" y="260"/>
                    </a:lnTo>
                    <a:lnTo>
                      <a:pt x="99" y="261"/>
                    </a:lnTo>
                    <a:lnTo>
                      <a:pt x="99" y="263"/>
                    </a:lnTo>
                    <a:lnTo>
                      <a:pt x="99" y="264"/>
                    </a:lnTo>
                    <a:lnTo>
                      <a:pt x="99" y="266"/>
                    </a:lnTo>
                    <a:lnTo>
                      <a:pt x="99" y="267"/>
                    </a:lnTo>
                    <a:lnTo>
                      <a:pt x="99" y="269"/>
                    </a:lnTo>
                    <a:lnTo>
                      <a:pt x="101" y="271"/>
                    </a:lnTo>
                    <a:lnTo>
                      <a:pt x="101" y="272"/>
                    </a:lnTo>
                    <a:lnTo>
                      <a:pt x="101" y="274"/>
                    </a:lnTo>
                    <a:lnTo>
                      <a:pt x="101" y="275"/>
                    </a:lnTo>
                    <a:lnTo>
                      <a:pt x="101" y="278"/>
                    </a:lnTo>
                    <a:lnTo>
                      <a:pt x="101" y="280"/>
                    </a:lnTo>
                    <a:lnTo>
                      <a:pt x="101" y="281"/>
                    </a:lnTo>
                    <a:lnTo>
                      <a:pt x="101" y="284"/>
                    </a:lnTo>
                    <a:lnTo>
                      <a:pt x="101" y="286"/>
                    </a:lnTo>
                    <a:lnTo>
                      <a:pt x="102" y="287"/>
                    </a:lnTo>
                    <a:lnTo>
                      <a:pt x="102" y="289"/>
                    </a:lnTo>
                    <a:lnTo>
                      <a:pt x="102" y="290"/>
                    </a:lnTo>
                    <a:lnTo>
                      <a:pt x="102" y="292"/>
                    </a:lnTo>
                    <a:lnTo>
                      <a:pt x="102" y="293"/>
                    </a:lnTo>
                    <a:lnTo>
                      <a:pt x="102" y="295"/>
                    </a:lnTo>
                    <a:lnTo>
                      <a:pt x="102" y="297"/>
                    </a:lnTo>
                    <a:lnTo>
                      <a:pt x="102" y="298"/>
                    </a:lnTo>
                    <a:lnTo>
                      <a:pt x="102" y="300"/>
                    </a:lnTo>
                    <a:lnTo>
                      <a:pt x="102" y="301"/>
                    </a:lnTo>
                    <a:lnTo>
                      <a:pt x="104" y="303"/>
                    </a:lnTo>
                    <a:lnTo>
                      <a:pt x="104" y="304"/>
                    </a:lnTo>
                    <a:lnTo>
                      <a:pt x="104" y="306"/>
                    </a:lnTo>
                    <a:lnTo>
                      <a:pt x="104" y="307"/>
                    </a:lnTo>
                    <a:lnTo>
                      <a:pt x="104" y="309"/>
                    </a:lnTo>
                    <a:lnTo>
                      <a:pt x="104" y="310"/>
                    </a:lnTo>
                    <a:lnTo>
                      <a:pt x="104" y="312"/>
                    </a:lnTo>
                    <a:lnTo>
                      <a:pt x="105" y="312"/>
                    </a:lnTo>
                    <a:lnTo>
                      <a:pt x="105" y="313"/>
                    </a:lnTo>
                    <a:lnTo>
                      <a:pt x="105" y="315"/>
                    </a:lnTo>
                    <a:lnTo>
                      <a:pt x="105" y="316"/>
                    </a:lnTo>
                    <a:lnTo>
                      <a:pt x="105" y="318"/>
                    </a:lnTo>
                    <a:lnTo>
                      <a:pt x="105" y="319"/>
                    </a:lnTo>
                    <a:lnTo>
                      <a:pt x="107" y="321"/>
                    </a:lnTo>
                    <a:lnTo>
                      <a:pt x="107" y="323"/>
                    </a:lnTo>
                    <a:lnTo>
                      <a:pt x="107" y="324"/>
                    </a:lnTo>
                    <a:lnTo>
                      <a:pt x="107" y="326"/>
                    </a:lnTo>
                    <a:lnTo>
                      <a:pt x="107" y="327"/>
                    </a:lnTo>
                    <a:lnTo>
                      <a:pt x="107" y="329"/>
                    </a:lnTo>
                    <a:lnTo>
                      <a:pt x="108" y="330"/>
                    </a:lnTo>
                    <a:lnTo>
                      <a:pt x="108" y="332"/>
                    </a:lnTo>
                    <a:lnTo>
                      <a:pt x="108" y="333"/>
                    </a:lnTo>
                    <a:lnTo>
                      <a:pt x="108" y="335"/>
                    </a:lnTo>
                    <a:lnTo>
                      <a:pt x="108" y="336"/>
                    </a:lnTo>
                    <a:lnTo>
                      <a:pt x="108" y="338"/>
                    </a:lnTo>
                    <a:lnTo>
                      <a:pt x="108" y="339"/>
                    </a:lnTo>
                    <a:lnTo>
                      <a:pt x="108" y="341"/>
                    </a:lnTo>
                    <a:lnTo>
                      <a:pt x="108" y="342"/>
                    </a:lnTo>
                    <a:lnTo>
                      <a:pt x="108" y="344"/>
                    </a:lnTo>
                    <a:lnTo>
                      <a:pt x="108" y="345"/>
                    </a:lnTo>
                    <a:lnTo>
                      <a:pt x="107" y="347"/>
                    </a:lnTo>
                    <a:lnTo>
                      <a:pt x="107" y="350"/>
                    </a:lnTo>
                    <a:lnTo>
                      <a:pt x="107" y="352"/>
                    </a:lnTo>
                    <a:lnTo>
                      <a:pt x="107" y="355"/>
                    </a:lnTo>
                    <a:lnTo>
                      <a:pt x="107" y="356"/>
                    </a:lnTo>
                    <a:lnTo>
                      <a:pt x="107" y="359"/>
                    </a:lnTo>
                    <a:lnTo>
                      <a:pt x="107" y="362"/>
                    </a:lnTo>
                    <a:lnTo>
                      <a:pt x="107" y="365"/>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40" name="Freeform 183"/>
              <p:cNvSpPr>
                <a:spLocks/>
              </p:cNvSpPr>
              <p:nvPr/>
            </p:nvSpPr>
            <p:spPr bwMode="auto">
              <a:xfrm>
                <a:off x="3403" y="2768"/>
                <a:ext cx="55" cy="183"/>
              </a:xfrm>
              <a:custGeom>
                <a:avLst/>
                <a:gdLst>
                  <a:gd name="T0" fmla="*/ 1 w 108"/>
                  <a:gd name="T1" fmla="*/ 12 h 366"/>
                  <a:gd name="T2" fmla="*/ 1 w 108"/>
                  <a:gd name="T3" fmla="*/ 11 h 366"/>
                  <a:gd name="T4" fmla="*/ 1 w 108"/>
                  <a:gd name="T5" fmla="*/ 11 h 366"/>
                  <a:gd name="T6" fmla="*/ 1 w 108"/>
                  <a:gd name="T7" fmla="*/ 11 h 366"/>
                  <a:gd name="T8" fmla="*/ 1 w 108"/>
                  <a:gd name="T9" fmla="*/ 10 h 366"/>
                  <a:gd name="T10" fmla="*/ 1 w 108"/>
                  <a:gd name="T11" fmla="*/ 10 h 366"/>
                  <a:gd name="T12" fmla="*/ 1 w 108"/>
                  <a:gd name="T13" fmla="*/ 10 h 366"/>
                  <a:gd name="T14" fmla="*/ 2 w 108"/>
                  <a:gd name="T15" fmla="*/ 10 h 366"/>
                  <a:gd name="T16" fmla="*/ 2 w 108"/>
                  <a:gd name="T17" fmla="*/ 10 h 366"/>
                  <a:gd name="T18" fmla="*/ 2 w 108"/>
                  <a:gd name="T19" fmla="*/ 9 h 366"/>
                  <a:gd name="T20" fmla="*/ 2 w 108"/>
                  <a:gd name="T21" fmla="*/ 9 h 366"/>
                  <a:gd name="T22" fmla="*/ 2 w 108"/>
                  <a:gd name="T23" fmla="*/ 9 h 366"/>
                  <a:gd name="T24" fmla="*/ 2 w 108"/>
                  <a:gd name="T25" fmla="*/ 9 h 366"/>
                  <a:gd name="T26" fmla="*/ 2 w 108"/>
                  <a:gd name="T27" fmla="*/ 9 h 366"/>
                  <a:gd name="T28" fmla="*/ 2 w 108"/>
                  <a:gd name="T29" fmla="*/ 9 h 366"/>
                  <a:gd name="T30" fmla="*/ 2 w 108"/>
                  <a:gd name="T31" fmla="*/ 8 h 366"/>
                  <a:gd name="T32" fmla="*/ 2 w 108"/>
                  <a:gd name="T33" fmla="*/ 8 h 366"/>
                  <a:gd name="T34" fmla="*/ 2 w 108"/>
                  <a:gd name="T35" fmla="*/ 8 h 366"/>
                  <a:gd name="T36" fmla="*/ 2 w 108"/>
                  <a:gd name="T37" fmla="*/ 8 h 366"/>
                  <a:gd name="T38" fmla="*/ 2 w 108"/>
                  <a:gd name="T39" fmla="*/ 7 h 366"/>
                  <a:gd name="T40" fmla="*/ 3 w 108"/>
                  <a:gd name="T41" fmla="*/ 7 h 366"/>
                  <a:gd name="T42" fmla="*/ 3 w 108"/>
                  <a:gd name="T43" fmla="*/ 7 h 366"/>
                  <a:gd name="T44" fmla="*/ 3 w 108"/>
                  <a:gd name="T45" fmla="*/ 7 h 366"/>
                  <a:gd name="T46" fmla="*/ 3 w 108"/>
                  <a:gd name="T47" fmla="*/ 7 h 366"/>
                  <a:gd name="T48" fmla="*/ 3 w 108"/>
                  <a:gd name="T49" fmla="*/ 6 h 366"/>
                  <a:gd name="T50" fmla="*/ 3 w 108"/>
                  <a:gd name="T51" fmla="*/ 6 h 366"/>
                  <a:gd name="T52" fmla="*/ 3 w 108"/>
                  <a:gd name="T53" fmla="*/ 6 h 366"/>
                  <a:gd name="T54" fmla="*/ 3 w 108"/>
                  <a:gd name="T55" fmla="*/ 6 h 366"/>
                  <a:gd name="T56" fmla="*/ 3 w 108"/>
                  <a:gd name="T57" fmla="*/ 6 h 366"/>
                  <a:gd name="T58" fmla="*/ 3 w 108"/>
                  <a:gd name="T59" fmla="*/ 5 h 366"/>
                  <a:gd name="T60" fmla="*/ 3 w 108"/>
                  <a:gd name="T61" fmla="*/ 5 h 366"/>
                  <a:gd name="T62" fmla="*/ 3 w 108"/>
                  <a:gd name="T63" fmla="*/ 5 h 366"/>
                  <a:gd name="T64" fmla="*/ 3 w 108"/>
                  <a:gd name="T65" fmla="*/ 5 h 366"/>
                  <a:gd name="T66" fmla="*/ 3 w 108"/>
                  <a:gd name="T67" fmla="*/ 5 h 366"/>
                  <a:gd name="T68" fmla="*/ 3 w 108"/>
                  <a:gd name="T69" fmla="*/ 4 h 366"/>
                  <a:gd name="T70" fmla="*/ 4 w 108"/>
                  <a:gd name="T71" fmla="*/ 4 h 366"/>
                  <a:gd name="T72" fmla="*/ 4 w 108"/>
                  <a:gd name="T73" fmla="*/ 4 h 366"/>
                  <a:gd name="T74" fmla="*/ 4 w 108"/>
                  <a:gd name="T75" fmla="*/ 4 h 366"/>
                  <a:gd name="T76" fmla="*/ 4 w 108"/>
                  <a:gd name="T77" fmla="*/ 4 h 366"/>
                  <a:gd name="T78" fmla="*/ 4 w 108"/>
                  <a:gd name="T79" fmla="*/ 3 h 366"/>
                  <a:gd name="T80" fmla="*/ 4 w 108"/>
                  <a:gd name="T81" fmla="*/ 3 h 366"/>
                  <a:gd name="T82" fmla="*/ 4 w 108"/>
                  <a:gd name="T83" fmla="*/ 3 h 366"/>
                  <a:gd name="T84" fmla="*/ 4 w 108"/>
                  <a:gd name="T85" fmla="*/ 3 h 366"/>
                  <a:gd name="T86" fmla="*/ 4 w 108"/>
                  <a:gd name="T87" fmla="*/ 3 h 366"/>
                  <a:gd name="T88" fmla="*/ 4 w 108"/>
                  <a:gd name="T89" fmla="*/ 2 h 366"/>
                  <a:gd name="T90" fmla="*/ 4 w 108"/>
                  <a:gd name="T91" fmla="*/ 2 h 366"/>
                  <a:gd name="T92" fmla="*/ 4 w 108"/>
                  <a:gd name="T93" fmla="*/ 2 h 366"/>
                  <a:gd name="T94" fmla="*/ 4 w 108"/>
                  <a:gd name="T95" fmla="*/ 2 h 366"/>
                  <a:gd name="T96" fmla="*/ 4 w 108"/>
                  <a:gd name="T97" fmla="*/ 2 h 366"/>
                  <a:gd name="T98" fmla="*/ 4 w 108"/>
                  <a:gd name="T99" fmla="*/ 2 h 366"/>
                  <a:gd name="T100" fmla="*/ 4 w 108"/>
                  <a:gd name="T101" fmla="*/ 2 h 366"/>
                  <a:gd name="T102" fmla="*/ 4 w 108"/>
                  <a:gd name="T103" fmla="*/ 2 h 366"/>
                  <a:gd name="T104" fmla="*/ 4 w 108"/>
                  <a:gd name="T105" fmla="*/ 2 h 366"/>
                  <a:gd name="T106" fmla="*/ 4 w 108"/>
                  <a:gd name="T107" fmla="*/ 1 h 366"/>
                  <a:gd name="T108" fmla="*/ 4 w 108"/>
                  <a:gd name="T109" fmla="*/ 1 h 366"/>
                  <a:gd name="T110" fmla="*/ 4 w 108"/>
                  <a:gd name="T111" fmla="*/ 1 h 366"/>
                  <a:gd name="T112" fmla="*/ 4 w 108"/>
                  <a:gd name="T113" fmla="*/ 1 h 366"/>
                  <a:gd name="T114" fmla="*/ 0 w 108"/>
                  <a:gd name="T115" fmla="*/ 12 h 3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
                  <a:gd name="T175" fmla="*/ 0 h 366"/>
                  <a:gd name="T176" fmla="*/ 108 w 108"/>
                  <a:gd name="T177" fmla="*/ 366 h 3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 h="366">
                    <a:moveTo>
                      <a:pt x="0" y="366"/>
                    </a:moveTo>
                    <a:lnTo>
                      <a:pt x="1" y="361"/>
                    </a:lnTo>
                    <a:lnTo>
                      <a:pt x="4" y="358"/>
                    </a:lnTo>
                    <a:lnTo>
                      <a:pt x="6" y="355"/>
                    </a:lnTo>
                    <a:lnTo>
                      <a:pt x="7" y="352"/>
                    </a:lnTo>
                    <a:lnTo>
                      <a:pt x="9" y="349"/>
                    </a:lnTo>
                    <a:lnTo>
                      <a:pt x="10" y="346"/>
                    </a:lnTo>
                    <a:lnTo>
                      <a:pt x="12" y="343"/>
                    </a:lnTo>
                    <a:lnTo>
                      <a:pt x="13" y="340"/>
                    </a:lnTo>
                    <a:lnTo>
                      <a:pt x="15" y="338"/>
                    </a:lnTo>
                    <a:lnTo>
                      <a:pt x="17" y="335"/>
                    </a:lnTo>
                    <a:lnTo>
                      <a:pt x="18" y="334"/>
                    </a:lnTo>
                    <a:lnTo>
                      <a:pt x="18" y="332"/>
                    </a:lnTo>
                    <a:lnTo>
                      <a:pt x="20" y="329"/>
                    </a:lnTo>
                    <a:lnTo>
                      <a:pt x="21" y="327"/>
                    </a:lnTo>
                    <a:lnTo>
                      <a:pt x="21" y="326"/>
                    </a:lnTo>
                    <a:lnTo>
                      <a:pt x="23" y="324"/>
                    </a:lnTo>
                    <a:lnTo>
                      <a:pt x="23" y="323"/>
                    </a:lnTo>
                    <a:lnTo>
                      <a:pt x="24" y="321"/>
                    </a:lnTo>
                    <a:lnTo>
                      <a:pt x="24" y="320"/>
                    </a:lnTo>
                    <a:lnTo>
                      <a:pt x="26" y="318"/>
                    </a:lnTo>
                    <a:lnTo>
                      <a:pt x="26" y="317"/>
                    </a:lnTo>
                    <a:lnTo>
                      <a:pt x="27" y="315"/>
                    </a:lnTo>
                    <a:lnTo>
                      <a:pt x="29" y="314"/>
                    </a:lnTo>
                    <a:lnTo>
                      <a:pt x="29" y="312"/>
                    </a:lnTo>
                    <a:lnTo>
                      <a:pt x="29" y="311"/>
                    </a:lnTo>
                    <a:lnTo>
                      <a:pt x="30" y="309"/>
                    </a:lnTo>
                    <a:lnTo>
                      <a:pt x="30" y="306"/>
                    </a:lnTo>
                    <a:lnTo>
                      <a:pt x="32" y="305"/>
                    </a:lnTo>
                    <a:lnTo>
                      <a:pt x="32" y="303"/>
                    </a:lnTo>
                    <a:lnTo>
                      <a:pt x="33" y="301"/>
                    </a:lnTo>
                    <a:lnTo>
                      <a:pt x="33" y="298"/>
                    </a:lnTo>
                    <a:lnTo>
                      <a:pt x="35" y="297"/>
                    </a:lnTo>
                    <a:lnTo>
                      <a:pt x="36" y="295"/>
                    </a:lnTo>
                    <a:lnTo>
                      <a:pt x="36" y="294"/>
                    </a:lnTo>
                    <a:lnTo>
                      <a:pt x="38" y="291"/>
                    </a:lnTo>
                    <a:lnTo>
                      <a:pt x="38" y="289"/>
                    </a:lnTo>
                    <a:lnTo>
                      <a:pt x="38" y="288"/>
                    </a:lnTo>
                    <a:lnTo>
                      <a:pt x="39" y="286"/>
                    </a:lnTo>
                    <a:lnTo>
                      <a:pt x="39" y="285"/>
                    </a:lnTo>
                    <a:lnTo>
                      <a:pt x="41" y="285"/>
                    </a:lnTo>
                    <a:lnTo>
                      <a:pt x="41" y="283"/>
                    </a:lnTo>
                    <a:lnTo>
                      <a:pt x="41" y="282"/>
                    </a:lnTo>
                    <a:lnTo>
                      <a:pt x="43" y="280"/>
                    </a:lnTo>
                    <a:lnTo>
                      <a:pt x="43" y="279"/>
                    </a:lnTo>
                    <a:lnTo>
                      <a:pt x="43" y="277"/>
                    </a:lnTo>
                    <a:lnTo>
                      <a:pt x="44" y="275"/>
                    </a:lnTo>
                    <a:lnTo>
                      <a:pt x="44" y="274"/>
                    </a:lnTo>
                    <a:lnTo>
                      <a:pt x="44" y="272"/>
                    </a:lnTo>
                    <a:lnTo>
                      <a:pt x="46" y="272"/>
                    </a:lnTo>
                    <a:lnTo>
                      <a:pt x="46" y="271"/>
                    </a:lnTo>
                    <a:lnTo>
                      <a:pt x="46" y="269"/>
                    </a:lnTo>
                    <a:lnTo>
                      <a:pt x="47" y="268"/>
                    </a:lnTo>
                    <a:lnTo>
                      <a:pt x="47" y="266"/>
                    </a:lnTo>
                    <a:lnTo>
                      <a:pt x="47" y="265"/>
                    </a:lnTo>
                    <a:lnTo>
                      <a:pt x="49" y="263"/>
                    </a:lnTo>
                    <a:lnTo>
                      <a:pt x="49" y="262"/>
                    </a:lnTo>
                    <a:lnTo>
                      <a:pt x="50" y="260"/>
                    </a:lnTo>
                    <a:lnTo>
                      <a:pt x="50" y="257"/>
                    </a:lnTo>
                    <a:lnTo>
                      <a:pt x="52" y="256"/>
                    </a:lnTo>
                    <a:lnTo>
                      <a:pt x="52" y="253"/>
                    </a:lnTo>
                    <a:lnTo>
                      <a:pt x="53" y="251"/>
                    </a:lnTo>
                    <a:lnTo>
                      <a:pt x="53" y="248"/>
                    </a:lnTo>
                    <a:lnTo>
                      <a:pt x="55" y="246"/>
                    </a:lnTo>
                    <a:lnTo>
                      <a:pt x="56" y="243"/>
                    </a:lnTo>
                    <a:lnTo>
                      <a:pt x="56" y="242"/>
                    </a:lnTo>
                    <a:lnTo>
                      <a:pt x="58" y="239"/>
                    </a:lnTo>
                    <a:lnTo>
                      <a:pt x="58" y="237"/>
                    </a:lnTo>
                    <a:lnTo>
                      <a:pt x="59" y="236"/>
                    </a:lnTo>
                    <a:lnTo>
                      <a:pt x="59" y="234"/>
                    </a:lnTo>
                    <a:lnTo>
                      <a:pt x="61" y="231"/>
                    </a:lnTo>
                    <a:lnTo>
                      <a:pt x="61" y="230"/>
                    </a:lnTo>
                    <a:lnTo>
                      <a:pt x="61" y="228"/>
                    </a:lnTo>
                    <a:lnTo>
                      <a:pt x="62" y="227"/>
                    </a:lnTo>
                    <a:lnTo>
                      <a:pt x="62" y="225"/>
                    </a:lnTo>
                    <a:lnTo>
                      <a:pt x="64" y="223"/>
                    </a:lnTo>
                    <a:lnTo>
                      <a:pt x="64" y="222"/>
                    </a:lnTo>
                    <a:lnTo>
                      <a:pt x="64" y="220"/>
                    </a:lnTo>
                    <a:lnTo>
                      <a:pt x="65" y="219"/>
                    </a:lnTo>
                    <a:lnTo>
                      <a:pt x="65" y="217"/>
                    </a:lnTo>
                    <a:lnTo>
                      <a:pt x="65" y="216"/>
                    </a:lnTo>
                    <a:lnTo>
                      <a:pt x="67" y="214"/>
                    </a:lnTo>
                    <a:lnTo>
                      <a:pt x="67" y="213"/>
                    </a:lnTo>
                    <a:lnTo>
                      <a:pt x="67" y="211"/>
                    </a:lnTo>
                    <a:lnTo>
                      <a:pt x="69" y="210"/>
                    </a:lnTo>
                    <a:lnTo>
                      <a:pt x="69" y="208"/>
                    </a:lnTo>
                    <a:lnTo>
                      <a:pt x="69" y="207"/>
                    </a:lnTo>
                    <a:lnTo>
                      <a:pt x="70" y="204"/>
                    </a:lnTo>
                    <a:lnTo>
                      <a:pt x="70" y="202"/>
                    </a:lnTo>
                    <a:lnTo>
                      <a:pt x="72" y="201"/>
                    </a:lnTo>
                    <a:lnTo>
                      <a:pt x="72" y="197"/>
                    </a:lnTo>
                    <a:lnTo>
                      <a:pt x="73" y="196"/>
                    </a:lnTo>
                    <a:lnTo>
                      <a:pt x="73" y="193"/>
                    </a:lnTo>
                    <a:lnTo>
                      <a:pt x="75" y="190"/>
                    </a:lnTo>
                    <a:lnTo>
                      <a:pt x="75" y="188"/>
                    </a:lnTo>
                    <a:lnTo>
                      <a:pt x="76" y="185"/>
                    </a:lnTo>
                    <a:lnTo>
                      <a:pt x="76" y="184"/>
                    </a:lnTo>
                    <a:lnTo>
                      <a:pt x="76" y="182"/>
                    </a:lnTo>
                    <a:lnTo>
                      <a:pt x="78" y="179"/>
                    </a:lnTo>
                    <a:lnTo>
                      <a:pt x="78" y="178"/>
                    </a:lnTo>
                    <a:lnTo>
                      <a:pt x="78" y="176"/>
                    </a:lnTo>
                    <a:lnTo>
                      <a:pt x="79" y="175"/>
                    </a:lnTo>
                    <a:lnTo>
                      <a:pt x="79" y="173"/>
                    </a:lnTo>
                    <a:lnTo>
                      <a:pt x="79" y="171"/>
                    </a:lnTo>
                    <a:lnTo>
                      <a:pt x="81" y="170"/>
                    </a:lnTo>
                    <a:lnTo>
                      <a:pt x="81" y="168"/>
                    </a:lnTo>
                    <a:lnTo>
                      <a:pt x="81" y="167"/>
                    </a:lnTo>
                    <a:lnTo>
                      <a:pt x="82" y="165"/>
                    </a:lnTo>
                    <a:lnTo>
                      <a:pt x="82" y="164"/>
                    </a:lnTo>
                    <a:lnTo>
                      <a:pt x="82" y="162"/>
                    </a:lnTo>
                    <a:lnTo>
                      <a:pt x="82" y="161"/>
                    </a:lnTo>
                    <a:lnTo>
                      <a:pt x="84" y="159"/>
                    </a:lnTo>
                    <a:lnTo>
                      <a:pt x="84" y="158"/>
                    </a:lnTo>
                    <a:lnTo>
                      <a:pt x="85" y="156"/>
                    </a:lnTo>
                    <a:lnTo>
                      <a:pt x="85" y="155"/>
                    </a:lnTo>
                    <a:lnTo>
                      <a:pt x="85" y="152"/>
                    </a:lnTo>
                    <a:lnTo>
                      <a:pt x="87" y="150"/>
                    </a:lnTo>
                    <a:lnTo>
                      <a:pt x="87" y="149"/>
                    </a:lnTo>
                    <a:lnTo>
                      <a:pt x="87" y="147"/>
                    </a:lnTo>
                    <a:lnTo>
                      <a:pt x="88" y="144"/>
                    </a:lnTo>
                    <a:lnTo>
                      <a:pt x="88" y="142"/>
                    </a:lnTo>
                    <a:lnTo>
                      <a:pt x="90" y="139"/>
                    </a:lnTo>
                    <a:lnTo>
                      <a:pt x="90" y="138"/>
                    </a:lnTo>
                    <a:lnTo>
                      <a:pt x="91" y="135"/>
                    </a:lnTo>
                    <a:lnTo>
                      <a:pt x="91" y="133"/>
                    </a:lnTo>
                    <a:lnTo>
                      <a:pt x="93" y="130"/>
                    </a:lnTo>
                    <a:lnTo>
                      <a:pt x="93" y="129"/>
                    </a:lnTo>
                    <a:lnTo>
                      <a:pt x="94" y="127"/>
                    </a:lnTo>
                    <a:lnTo>
                      <a:pt x="94" y="124"/>
                    </a:lnTo>
                    <a:lnTo>
                      <a:pt x="94" y="123"/>
                    </a:lnTo>
                    <a:lnTo>
                      <a:pt x="96" y="121"/>
                    </a:lnTo>
                    <a:lnTo>
                      <a:pt x="96" y="120"/>
                    </a:lnTo>
                    <a:lnTo>
                      <a:pt x="96" y="118"/>
                    </a:lnTo>
                    <a:lnTo>
                      <a:pt x="96" y="116"/>
                    </a:lnTo>
                    <a:lnTo>
                      <a:pt x="98" y="115"/>
                    </a:lnTo>
                    <a:lnTo>
                      <a:pt x="98" y="113"/>
                    </a:lnTo>
                    <a:lnTo>
                      <a:pt x="98" y="112"/>
                    </a:lnTo>
                    <a:lnTo>
                      <a:pt x="98" y="110"/>
                    </a:lnTo>
                    <a:lnTo>
                      <a:pt x="98" y="109"/>
                    </a:lnTo>
                    <a:lnTo>
                      <a:pt x="99" y="107"/>
                    </a:lnTo>
                    <a:lnTo>
                      <a:pt x="99" y="106"/>
                    </a:lnTo>
                    <a:lnTo>
                      <a:pt x="99" y="104"/>
                    </a:lnTo>
                    <a:lnTo>
                      <a:pt x="99" y="103"/>
                    </a:lnTo>
                    <a:lnTo>
                      <a:pt x="99" y="101"/>
                    </a:lnTo>
                    <a:lnTo>
                      <a:pt x="99" y="100"/>
                    </a:lnTo>
                    <a:lnTo>
                      <a:pt x="99" y="98"/>
                    </a:lnTo>
                    <a:lnTo>
                      <a:pt x="99" y="97"/>
                    </a:lnTo>
                    <a:lnTo>
                      <a:pt x="101" y="95"/>
                    </a:lnTo>
                    <a:lnTo>
                      <a:pt x="101" y="94"/>
                    </a:lnTo>
                    <a:lnTo>
                      <a:pt x="101" y="92"/>
                    </a:lnTo>
                    <a:lnTo>
                      <a:pt x="101" y="90"/>
                    </a:lnTo>
                    <a:lnTo>
                      <a:pt x="101" y="87"/>
                    </a:lnTo>
                    <a:lnTo>
                      <a:pt x="101" y="86"/>
                    </a:lnTo>
                    <a:lnTo>
                      <a:pt x="101" y="84"/>
                    </a:lnTo>
                    <a:lnTo>
                      <a:pt x="101" y="81"/>
                    </a:lnTo>
                    <a:lnTo>
                      <a:pt x="101" y="80"/>
                    </a:lnTo>
                    <a:lnTo>
                      <a:pt x="102" y="78"/>
                    </a:lnTo>
                    <a:lnTo>
                      <a:pt x="102" y="77"/>
                    </a:lnTo>
                    <a:lnTo>
                      <a:pt x="102" y="75"/>
                    </a:lnTo>
                    <a:lnTo>
                      <a:pt x="102" y="74"/>
                    </a:lnTo>
                    <a:lnTo>
                      <a:pt x="102" y="72"/>
                    </a:lnTo>
                    <a:lnTo>
                      <a:pt x="102" y="71"/>
                    </a:lnTo>
                    <a:lnTo>
                      <a:pt x="102" y="69"/>
                    </a:lnTo>
                    <a:lnTo>
                      <a:pt x="102" y="68"/>
                    </a:lnTo>
                    <a:lnTo>
                      <a:pt x="102" y="66"/>
                    </a:lnTo>
                    <a:lnTo>
                      <a:pt x="102" y="64"/>
                    </a:lnTo>
                    <a:lnTo>
                      <a:pt x="104" y="63"/>
                    </a:lnTo>
                    <a:lnTo>
                      <a:pt x="104" y="61"/>
                    </a:lnTo>
                    <a:lnTo>
                      <a:pt x="104" y="60"/>
                    </a:lnTo>
                    <a:lnTo>
                      <a:pt x="104" y="58"/>
                    </a:lnTo>
                    <a:lnTo>
                      <a:pt x="104" y="57"/>
                    </a:lnTo>
                    <a:lnTo>
                      <a:pt x="104" y="55"/>
                    </a:lnTo>
                    <a:lnTo>
                      <a:pt x="104" y="54"/>
                    </a:lnTo>
                    <a:lnTo>
                      <a:pt x="105" y="54"/>
                    </a:lnTo>
                    <a:lnTo>
                      <a:pt x="105" y="52"/>
                    </a:lnTo>
                    <a:lnTo>
                      <a:pt x="105" y="51"/>
                    </a:lnTo>
                    <a:lnTo>
                      <a:pt x="105" y="49"/>
                    </a:lnTo>
                    <a:lnTo>
                      <a:pt x="105" y="48"/>
                    </a:lnTo>
                    <a:lnTo>
                      <a:pt x="105" y="46"/>
                    </a:lnTo>
                    <a:lnTo>
                      <a:pt x="107" y="45"/>
                    </a:lnTo>
                    <a:lnTo>
                      <a:pt x="107" y="43"/>
                    </a:lnTo>
                    <a:lnTo>
                      <a:pt x="107" y="42"/>
                    </a:lnTo>
                    <a:lnTo>
                      <a:pt x="107" y="40"/>
                    </a:lnTo>
                    <a:lnTo>
                      <a:pt x="107" y="38"/>
                    </a:lnTo>
                    <a:lnTo>
                      <a:pt x="107" y="37"/>
                    </a:lnTo>
                    <a:lnTo>
                      <a:pt x="108" y="35"/>
                    </a:lnTo>
                    <a:lnTo>
                      <a:pt x="108" y="34"/>
                    </a:lnTo>
                    <a:lnTo>
                      <a:pt x="108" y="32"/>
                    </a:lnTo>
                    <a:lnTo>
                      <a:pt x="108" y="31"/>
                    </a:lnTo>
                    <a:lnTo>
                      <a:pt x="108" y="29"/>
                    </a:lnTo>
                    <a:lnTo>
                      <a:pt x="108" y="28"/>
                    </a:lnTo>
                    <a:lnTo>
                      <a:pt x="108" y="26"/>
                    </a:lnTo>
                    <a:lnTo>
                      <a:pt x="108" y="25"/>
                    </a:lnTo>
                    <a:lnTo>
                      <a:pt x="108" y="23"/>
                    </a:lnTo>
                    <a:lnTo>
                      <a:pt x="108" y="22"/>
                    </a:lnTo>
                    <a:lnTo>
                      <a:pt x="108" y="20"/>
                    </a:lnTo>
                    <a:lnTo>
                      <a:pt x="107" y="19"/>
                    </a:lnTo>
                    <a:lnTo>
                      <a:pt x="107" y="16"/>
                    </a:lnTo>
                    <a:lnTo>
                      <a:pt x="107" y="14"/>
                    </a:lnTo>
                    <a:lnTo>
                      <a:pt x="107" y="11"/>
                    </a:lnTo>
                    <a:lnTo>
                      <a:pt x="107" y="9"/>
                    </a:lnTo>
                    <a:lnTo>
                      <a:pt x="107" y="6"/>
                    </a:lnTo>
                    <a:lnTo>
                      <a:pt x="107" y="3"/>
                    </a:lnTo>
                    <a:lnTo>
                      <a:pt x="107" y="0"/>
                    </a:lnTo>
                    <a:lnTo>
                      <a:pt x="0" y="366"/>
                    </a:lnTo>
                    <a:close/>
                  </a:path>
                </a:pathLst>
              </a:custGeom>
              <a:solidFill>
                <a:srgbClr val="FFFFFF"/>
              </a:solidFill>
              <a:ln w="25400">
                <a:solidFill>
                  <a:srgbClr val="000000"/>
                </a:solidFill>
                <a:round/>
                <a:headEnd/>
                <a:tailEnd/>
              </a:ln>
            </p:spPr>
            <p:txBody>
              <a:bodyPr/>
              <a:lstStyle/>
              <a:p>
                <a:pPr>
                  <a:defRPr/>
                </a:pPr>
                <a:endParaRPr lang="en-US"/>
              </a:p>
            </p:txBody>
          </p:sp>
          <p:sp>
            <p:nvSpPr>
              <p:cNvPr id="73841" name="Freeform 184"/>
              <p:cNvSpPr>
                <a:spLocks/>
              </p:cNvSpPr>
              <p:nvPr/>
            </p:nvSpPr>
            <p:spPr bwMode="auto">
              <a:xfrm>
                <a:off x="3403" y="2768"/>
                <a:ext cx="55" cy="183"/>
              </a:xfrm>
              <a:custGeom>
                <a:avLst/>
                <a:gdLst>
                  <a:gd name="T0" fmla="*/ 1 w 108"/>
                  <a:gd name="T1" fmla="*/ 12 h 366"/>
                  <a:gd name="T2" fmla="*/ 1 w 108"/>
                  <a:gd name="T3" fmla="*/ 11 h 366"/>
                  <a:gd name="T4" fmla="*/ 1 w 108"/>
                  <a:gd name="T5" fmla="*/ 11 h 366"/>
                  <a:gd name="T6" fmla="*/ 1 w 108"/>
                  <a:gd name="T7" fmla="*/ 11 h 366"/>
                  <a:gd name="T8" fmla="*/ 1 w 108"/>
                  <a:gd name="T9" fmla="*/ 10 h 366"/>
                  <a:gd name="T10" fmla="*/ 1 w 108"/>
                  <a:gd name="T11" fmla="*/ 10 h 366"/>
                  <a:gd name="T12" fmla="*/ 1 w 108"/>
                  <a:gd name="T13" fmla="*/ 10 h 366"/>
                  <a:gd name="T14" fmla="*/ 2 w 108"/>
                  <a:gd name="T15" fmla="*/ 10 h 366"/>
                  <a:gd name="T16" fmla="*/ 2 w 108"/>
                  <a:gd name="T17" fmla="*/ 10 h 366"/>
                  <a:gd name="T18" fmla="*/ 2 w 108"/>
                  <a:gd name="T19" fmla="*/ 9 h 366"/>
                  <a:gd name="T20" fmla="*/ 2 w 108"/>
                  <a:gd name="T21" fmla="*/ 9 h 366"/>
                  <a:gd name="T22" fmla="*/ 2 w 108"/>
                  <a:gd name="T23" fmla="*/ 9 h 366"/>
                  <a:gd name="T24" fmla="*/ 2 w 108"/>
                  <a:gd name="T25" fmla="*/ 9 h 366"/>
                  <a:gd name="T26" fmla="*/ 2 w 108"/>
                  <a:gd name="T27" fmla="*/ 9 h 366"/>
                  <a:gd name="T28" fmla="*/ 2 w 108"/>
                  <a:gd name="T29" fmla="*/ 9 h 366"/>
                  <a:gd name="T30" fmla="*/ 2 w 108"/>
                  <a:gd name="T31" fmla="*/ 8 h 366"/>
                  <a:gd name="T32" fmla="*/ 2 w 108"/>
                  <a:gd name="T33" fmla="*/ 8 h 366"/>
                  <a:gd name="T34" fmla="*/ 2 w 108"/>
                  <a:gd name="T35" fmla="*/ 8 h 366"/>
                  <a:gd name="T36" fmla="*/ 2 w 108"/>
                  <a:gd name="T37" fmla="*/ 8 h 366"/>
                  <a:gd name="T38" fmla="*/ 2 w 108"/>
                  <a:gd name="T39" fmla="*/ 7 h 366"/>
                  <a:gd name="T40" fmla="*/ 3 w 108"/>
                  <a:gd name="T41" fmla="*/ 7 h 366"/>
                  <a:gd name="T42" fmla="*/ 3 w 108"/>
                  <a:gd name="T43" fmla="*/ 7 h 366"/>
                  <a:gd name="T44" fmla="*/ 3 w 108"/>
                  <a:gd name="T45" fmla="*/ 7 h 366"/>
                  <a:gd name="T46" fmla="*/ 3 w 108"/>
                  <a:gd name="T47" fmla="*/ 7 h 366"/>
                  <a:gd name="T48" fmla="*/ 3 w 108"/>
                  <a:gd name="T49" fmla="*/ 6 h 366"/>
                  <a:gd name="T50" fmla="*/ 3 w 108"/>
                  <a:gd name="T51" fmla="*/ 6 h 366"/>
                  <a:gd name="T52" fmla="*/ 3 w 108"/>
                  <a:gd name="T53" fmla="*/ 6 h 366"/>
                  <a:gd name="T54" fmla="*/ 3 w 108"/>
                  <a:gd name="T55" fmla="*/ 6 h 366"/>
                  <a:gd name="T56" fmla="*/ 3 w 108"/>
                  <a:gd name="T57" fmla="*/ 6 h 366"/>
                  <a:gd name="T58" fmla="*/ 3 w 108"/>
                  <a:gd name="T59" fmla="*/ 5 h 366"/>
                  <a:gd name="T60" fmla="*/ 3 w 108"/>
                  <a:gd name="T61" fmla="*/ 5 h 366"/>
                  <a:gd name="T62" fmla="*/ 3 w 108"/>
                  <a:gd name="T63" fmla="*/ 5 h 366"/>
                  <a:gd name="T64" fmla="*/ 3 w 108"/>
                  <a:gd name="T65" fmla="*/ 5 h 366"/>
                  <a:gd name="T66" fmla="*/ 3 w 108"/>
                  <a:gd name="T67" fmla="*/ 5 h 366"/>
                  <a:gd name="T68" fmla="*/ 3 w 108"/>
                  <a:gd name="T69" fmla="*/ 4 h 366"/>
                  <a:gd name="T70" fmla="*/ 4 w 108"/>
                  <a:gd name="T71" fmla="*/ 4 h 366"/>
                  <a:gd name="T72" fmla="*/ 4 w 108"/>
                  <a:gd name="T73" fmla="*/ 4 h 366"/>
                  <a:gd name="T74" fmla="*/ 4 w 108"/>
                  <a:gd name="T75" fmla="*/ 4 h 366"/>
                  <a:gd name="T76" fmla="*/ 4 w 108"/>
                  <a:gd name="T77" fmla="*/ 4 h 366"/>
                  <a:gd name="T78" fmla="*/ 4 w 108"/>
                  <a:gd name="T79" fmla="*/ 3 h 366"/>
                  <a:gd name="T80" fmla="*/ 4 w 108"/>
                  <a:gd name="T81" fmla="*/ 3 h 366"/>
                  <a:gd name="T82" fmla="*/ 4 w 108"/>
                  <a:gd name="T83" fmla="*/ 3 h 366"/>
                  <a:gd name="T84" fmla="*/ 4 w 108"/>
                  <a:gd name="T85" fmla="*/ 3 h 366"/>
                  <a:gd name="T86" fmla="*/ 4 w 108"/>
                  <a:gd name="T87" fmla="*/ 3 h 366"/>
                  <a:gd name="T88" fmla="*/ 4 w 108"/>
                  <a:gd name="T89" fmla="*/ 2 h 366"/>
                  <a:gd name="T90" fmla="*/ 4 w 108"/>
                  <a:gd name="T91" fmla="*/ 2 h 366"/>
                  <a:gd name="T92" fmla="*/ 4 w 108"/>
                  <a:gd name="T93" fmla="*/ 2 h 366"/>
                  <a:gd name="T94" fmla="*/ 4 w 108"/>
                  <a:gd name="T95" fmla="*/ 2 h 366"/>
                  <a:gd name="T96" fmla="*/ 4 w 108"/>
                  <a:gd name="T97" fmla="*/ 2 h 366"/>
                  <a:gd name="T98" fmla="*/ 4 w 108"/>
                  <a:gd name="T99" fmla="*/ 2 h 366"/>
                  <a:gd name="T100" fmla="*/ 4 w 108"/>
                  <a:gd name="T101" fmla="*/ 2 h 366"/>
                  <a:gd name="T102" fmla="*/ 4 w 108"/>
                  <a:gd name="T103" fmla="*/ 2 h 366"/>
                  <a:gd name="T104" fmla="*/ 4 w 108"/>
                  <a:gd name="T105" fmla="*/ 2 h 366"/>
                  <a:gd name="T106" fmla="*/ 4 w 108"/>
                  <a:gd name="T107" fmla="*/ 1 h 366"/>
                  <a:gd name="T108" fmla="*/ 4 w 108"/>
                  <a:gd name="T109" fmla="*/ 1 h 366"/>
                  <a:gd name="T110" fmla="*/ 4 w 108"/>
                  <a:gd name="T111" fmla="*/ 1 h 366"/>
                  <a:gd name="T112" fmla="*/ 4 w 108"/>
                  <a:gd name="T113" fmla="*/ 1 h 3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
                  <a:gd name="T172" fmla="*/ 0 h 366"/>
                  <a:gd name="T173" fmla="*/ 108 w 108"/>
                  <a:gd name="T174" fmla="*/ 366 h 3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 h="366">
                    <a:moveTo>
                      <a:pt x="0" y="366"/>
                    </a:moveTo>
                    <a:lnTo>
                      <a:pt x="1" y="361"/>
                    </a:lnTo>
                    <a:lnTo>
                      <a:pt x="4" y="358"/>
                    </a:lnTo>
                    <a:lnTo>
                      <a:pt x="6" y="355"/>
                    </a:lnTo>
                    <a:lnTo>
                      <a:pt x="7" y="352"/>
                    </a:lnTo>
                    <a:lnTo>
                      <a:pt x="9" y="349"/>
                    </a:lnTo>
                    <a:lnTo>
                      <a:pt x="10" y="346"/>
                    </a:lnTo>
                    <a:lnTo>
                      <a:pt x="12" y="343"/>
                    </a:lnTo>
                    <a:lnTo>
                      <a:pt x="13" y="340"/>
                    </a:lnTo>
                    <a:lnTo>
                      <a:pt x="15" y="338"/>
                    </a:lnTo>
                    <a:lnTo>
                      <a:pt x="17" y="335"/>
                    </a:lnTo>
                    <a:lnTo>
                      <a:pt x="18" y="334"/>
                    </a:lnTo>
                    <a:lnTo>
                      <a:pt x="18" y="332"/>
                    </a:lnTo>
                    <a:lnTo>
                      <a:pt x="20" y="329"/>
                    </a:lnTo>
                    <a:lnTo>
                      <a:pt x="21" y="327"/>
                    </a:lnTo>
                    <a:lnTo>
                      <a:pt x="21" y="326"/>
                    </a:lnTo>
                    <a:lnTo>
                      <a:pt x="23" y="324"/>
                    </a:lnTo>
                    <a:lnTo>
                      <a:pt x="23" y="323"/>
                    </a:lnTo>
                    <a:lnTo>
                      <a:pt x="24" y="321"/>
                    </a:lnTo>
                    <a:lnTo>
                      <a:pt x="24" y="320"/>
                    </a:lnTo>
                    <a:lnTo>
                      <a:pt x="26" y="318"/>
                    </a:lnTo>
                    <a:lnTo>
                      <a:pt x="26" y="317"/>
                    </a:lnTo>
                    <a:lnTo>
                      <a:pt x="27" y="315"/>
                    </a:lnTo>
                    <a:lnTo>
                      <a:pt x="29" y="314"/>
                    </a:lnTo>
                    <a:lnTo>
                      <a:pt x="29" y="312"/>
                    </a:lnTo>
                    <a:lnTo>
                      <a:pt x="29" y="311"/>
                    </a:lnTo>
                    <a:lnTo>
                      <a:pt x="30" y="309"/>
                    </a:lnTo>
                    <a:lnTo>
                      <a:pt x="30" y="306"/>
                    </a:lnTo>
                    <a:lnTo>
                      <a:pt x="32" y="305"/>
                    </a:lnTo>
                    <a:lnTo>
                      <a:pt x="32" y="303"/>
                    </a:lnTo>
                    <a:lnTo>
                      <a:pt x="33" y="301"/>
                    </a:lnTo>
                    <a:lnTo>
                      <a:pt x="33" y="298"/>
                    </a:lnTo>
                    <a:lnTo>
                      <a:pt x="35" y="297"/>
                    </a:lnTo>
                    <a:lnTo>
                      <a:pt x="36" y="295"/>
                    </a:lnTo>
                    <a:lnTo>
                      <a:pt x="36" y="294"/>
                    </a:lnTo>
                    <a:lnTo>
                      <a:pt x="38" y="291"/>
                    </a:lnTo>
                    <a:lnTo>
                      <a:pt x="38" y="289"/>
                    </a:lnTo>
                    <a:lnTo>
                      <a:pt x="38" y="288"/>
                    </a:lnTo>
                    <a:lnTo>
                      <a:pt x="39" y="286"/>
                    </a:lnTo>
                    <a:lnTo>
                      <a:pt x="39" y="285"/>
                    </a:lnTo>
                    <a:lnTo>
                      <a:pt x="41" y="285"/>
                    </a:lnTo>
                    <a:lnTo>
                      <a:pt x="41" y="283"/>
                    </a:lnTo>
                    <a:lnTo>
                      <a:pt x="41" y="282"/>
                    </a:lnTo>
                    <a:lnTo>
                      <a:pt x="43" y="280"/>
                    </a:lnTo>
                    <a:lnTo>
                      <a:pt x="43" y="279"/>
                    </a:lnTo>
                    <a:lnTo>
                      <a:pt x="43" y="277"/>
                    </a:lnTo>
                    <a:lnTo>
                      <a:pt x="44" y="275"/>
                    </a:lnTo>
                    <a:lnTo>
                      <a:pt x="44" y="274"/>
                    </a:lnTo>
                    <a:lnTo>
                      <a:pt x="44" y="272"/>
                    </a:lnTo>
                    <a:lnTo>
                      <a:pt x="46" y="272"/>
                    </a:lnTo>
                    <a:lnTo>
                      <a:pt x="46" y="271"/>
                    </a:lnTo>
                    <a:lnTo>
                      <a:pt x="46" y="269"/>
                    </a:lnTo>
                    <a:lnTo>
                      <a:pt x="47" y="268"/>
                    </a:lnTo>
                    <a:lnTo>
                      <a:pt x="47" y="266"/>
                    </a:lnTo>
                    <a:lnTo>
                      <a:pt x="47" y="265"/>
                    </a:lnTo>
                    <a:lnTo>
                      <a:pt x="49" y="263"/>
                    </a:lnTo>
                    <a:lnTo>
                      <a:pt x="49" y="262"/>
                    </a:lnTo>
                    <a:lnTo>
                      <a:pt x="50" y="260"/>
                    </a:lnTo>
                    <a:lnTo>
                      <a:pt x="50" y="257"/>
                    </a:lnTo>
                    <a:lnTo>
                      <a:pt x="52" y="256"/>
                    </a:lnTo>
                    <a:lnTo>
                      <a:pt x="52" y="253"/>
                    </a:lnTo>
                    <a:lnTo>
                      <a:pt x="53" y="251"/>
                    </a:lnTo>
                    <a:lnTo>
                      <a:pt x="53" y="248"/>
                    </a:lnTo>
                    <a:lnTo>
                      <a:pt x="55" y="246"/>
                    </a:lnTo>
                    <a:lnTo>
                      <a:pt x="56" y="243"/>
                    </a:lnTo>
                    <a:lnTo>
                      <a:pt x="56" y="242"/>
                    </a:lnTo>
                    <a:lnTo>
                      <a:pt x="58" y="239"/>
                    </a:lnTo>
                    <a:lnTo>
                      <a:pt x="58" y="237"/>
                    </a:lnTo>
                    <a:lnTo>
                      <a:pt x="59" y="236"/>
                    </a:lnTo>
                    <a:lnTo>
                      <a:pt x="59" y="234"/>
                    </a:lnTo>
                    <a:lnTo>
                      <a:pt x="61" y="231"/>
                    </a:lnTo>
                    <a:lnTo>
                      <a:pt x="61" y="230"/>
                    </a:lnTo>
                    <a:lnTo>
                      <a:pt x="61" y="228"/>
                    </a:lnTo>
                    <a:lnTo>
                      <a:pt x="62" y="227"/>
                    </a:lnTo>
                    <a:lnTo>
                      <a:pt x="62" y="225"/>
                    </a:lnTo>
                    <a:lnTo>
                      <a:pt x="64" y="223"/>
                    </a:lnTo>
                    <a:lnTo>
                      <a:pt x="64" y="222"/>
                    </a:lnTo>
                    <a:lnTo>
                      <a:pt x="64" y="220"/>
                    </a:lnTo>
                    <a:lnTo>
                      <a:pt x="65" y="219"/>
                    </a:lnTo>
                    <a:lnTo>
                      <a:pt x="65" y="217"/>
                    </a:lnTo>
                    <a:lnTo>
                      <a:pt x="65" y="216"/>
                    </a:lnTo>
                    <a:lnTo>
                      <a:pt x="67" y="214"/>
                    </a:lnTo>
                    <a:lnTo>
                      <a:pt x="67" y="213"/>
                    </a:lnTo>
                    <a:lnTo>
                      <a:pt x="67" y="211"/>
                    </a:lnTo>
                    <a:lnTo>
                      <a:pt x="69" y="210"/>
                    </a:lnTo>
                    <a:lnTo>
                      <a:pt x="69" y="208"/>
                    </a:lnTo>
                    <a:lnTo>
                      <a:pt x="69" y="207"/>
                    </a:lnTo>
                    <a:lnTo>
                      <a:pt x="70" y="204"/>
                    </a:lnTo>
                    <a:lnTo>
                      <a:pt x="70" y="202"/>
                    </a:lnTo>
                    <a:lnTo>
                      <a:pt x="72" y="201"/>
                    </a:lnTo>
                    <a:lnTo>
                      <a:pt x="72" y="197"/>
                    </a:lnTo>
                    <a:lnTo>
                      <a:pt x="73" y="196"/>
                    </a:lnTo>
                    <a:lnTo>
                      <a:pt x="73" y="193"/>
                    </a:lnTo>
                    <a:lnTo>
                      <a:pt x="75" y="190"/>
                    </a:lnTo>
                    <a:lnTo>
                      <a:pt x="75" y="188"/>
                    </a:lnTo>
                    <a:lnTo>
                      <a:pt x="76" y="185"/>
                    </a:lnTo>
                    <a:lnTo>
                      <a:pt x="76" y="184"/>
                    </a:lnTo>
                    <a:lnTo>
                      <a:pt x="76" y="182"/>
                    </a:lnTo>
                    <a:lnTo>
                      <a:pt x="78" y="179"/>
                    </a:lnTo>
                    <a:lnTo>
                      <a:pt x="78" y="178"/>
                    </a:lnTo>
                    <a:lnTo>
                      <a:pt x="78" y="176"/>
                    </a:lnTo>
                    <a:lnTo>
                      <a:pt x="79" y="175"/>
                    </a:lnTo>
                    <a:lnTo>
                      <a:pt x="79" y="173"/>
                    </a:lnTo>
                    <a:lnTo>
                      <a:pt x="79" y="171"/>
                    </a:lnTo>
                    <a:lnTo>
                      <a:pt x="81" y="170"/>
                    </a:lnTo>
                    <a:lnTo>
                      <a:pt x="81" y="168"/>
                    </a:lnTo>
                    <a:lnTo>
                      <a:pt x="81" y="167"/>
                    </a:lnTo>
                    <a:lnTo>
                      <a:pt x="82" y="165"/>
                    </a:lnTo>
                    <a:lnTo>
                      <a:pt x="82" y="164"/>
                    </a:lnTo>
                    <a:lnTo>
                      <a:pt x="82" y="162"/>
                    </a:lnTo>
                    <a:lnTo>
                      <a:pt x="82" y="161"/>
                    </a:lnTo>
                    <a:lnTo>
                      <a:pt x="84" y="159"/>
                    </a:lnTo>
                    <a:lnTo>
                      <a:pt x="84" y="158"/>
                    </a:lnTo>
                    <a:lnTo>
                      <a:pt x="85" y="156"/>
                    </a:lnTo>
                    <a:lnTo>
                      <a:pt x="85" y="155"/>
                    </a:lnTo>
                    <a:lnTo>
                      <a:pt x="85" y="152"/>
                    </a:lnTo>
                    <a:lnTo>
                      <a:pt x="87" y="150"/>
                    </a:lnTo>
                    <a:lnTo>
                      <a:pt x="87" y="149"/>
                    </a:lnTo>
                    <a:lnTo>
                      <a:pt x="87" y="147"/>
                    </a:lnTo>
                    <a:lnTo>
                      <a:pt x="88" y="144"/>
                    </a:lnTo>
                    <a:lnTo>
                      <a:pt x="88" y="142"/>
                    </a:lnTo>
                    <a:lnTo>
                      <a:pt x="90" y="139"/>
                    </a:lnTo>
                    <a:lnTo>
                      <a:pt x="90" y="138"/>
                    </a:lnTo>
                    <a:lnTo>
                      <a:pt x="91" y="135"/>
                    </a:lnTo>
                    <a:lnTo>
                      <a:pt x="91" y="133"/>
                    </a:lnTo>
                    <a:lnTo>
                      <a:pt x="93" y="130"/>
                    </a:lnTo>
                    <a:lnTo>
                      <a:pt x="93" y="129"/>
                    </a:lnTo>
                    <a:lnTo>
                      <a:pt x="94" y="127"/>
                    </a:lnTo>
                    <a:lnTo>
                      <a:pt x="94" y="124"/>
                    </a:lnTo>
                    <a:lnTo>
                      <a:pt x="94" y="123"/>
                    </a:lnTo>
                    <a:lnTo>
                      <a:pt x="96" y="121"/>
                    </a:lnTo>
                    <a:lnTo>
                      <a:pt x="96" y="120"/>
                    </a:lnTo>
                    <a:lnTo>
                      <a:pt x="96" y="118"/>
                    </a:lnTo>
                    <a:lnTo>
                      <a:pt x="96" y="116"/>
                    </a:lnTo>
                    <a:lnTo>
                      <a:pt x="98" y="115"/>
                    </a:lnTo>
                    <a:lnTo>
                      <a:pt x="98" y="113"/>
                    </a:lnTo>
                    <a:lnTo>
                      <a:pt x="98" y="112"/>
                    </a:lnTo>
                    <a:lnTo>
                      <a:pt x="98" y="110"/>
                    </a:lnTo>
                    <a:lnTo>
                      <a:pt x="98" y="109"/>
                    </a:lnTo>
                    <a:lnTo>
                      <a:pt x="99" y="107"/>
                    </a:lnTo>
                    <a:lnTo>
                      <a:pt x="99" y="106"/>
                    </a:lnTo>
                    <a:lnTo>
                      <a:pt x="99" y="104"/>
                    </a:lnTo>
                    <a:lnTo>
                      <a:pt x="99" y="103"/>
                    </a:lnTo>
                    <a:lnTo>
                      <a:pt x="99" y="101"/>
                    </a:lnTo>
                    <a:lnTo>
                      <a:pt x="99" y="100"/>
                    </a:lnTo>
                    <a:lnTo>
                      <a:pt x="99" y="98"/>
                    </a:lnTo>
                    <a:lnTo>
                      <a:pt x="99" y="97"/>
                    </a:lnTo>
                    <a:lnTo>
                      <a:pt x="101" y="95"/>
                    </a:lnTo>
                    <a:lnTo>
                      <a:pt x="101" y="94"/>
                    </a:lnTo>
                    <a:lnTo>
                      <a:pt x="101" y="92"/>
                    </a:lnTo>
                    <a:lnTo>
                      <a:pt x="101" y="90"/>
                    </a:lnTo>
                    <a:lnTo>
                      <a:pt x="101" y="87"/>
                    </a:lnTo>
                    <a:lnTo>
                      <a:pt x="101" y="86"/>
                    </a:lnTo>
                    <a:lnTo>
                      <a:pt x="101" y="84"/>
                    </a:lnTo>
                    <a:lnTo>
                      <a:pt x="101" y="81"/>
                    </a:lnTo>
                    <a:lnTo>
                      <a:pt x="101" y="80"/>
                    </a:lnTo>
                    <a:lnTo>
                      <a:pt x="102" y="78"/>
                    </a:lnTo>
                    <a:lnTo>
                      <a:pt x="102" y="77"/>
                    </a:lnTo>
                    <a:lnTo>
                      <a:pt x="102" y="75"/>
                    </a:lnTo>
                    <a:lnTo>
                      <a:pt x="102" y="74"/>
                    </a:lnTo>
                    <a:lnTo>
                      <a:pt x="102" y="72"/>
                    </a:lnTo>
                    <a:lnTo>
                      <a:pt x="102" y="71"/>
                    </a:lnTo>
                    <a:lnTo>
                      <a:pt x="102" y="69"/>
                    </a:lnTo>
                    <a:lnTo>
                      <a:pt x="102" y="68"/>
                    </a:lnTo>
                    <a:lnTo>
                      <a:pt x="102" y="66"/>
                    </a:lnTo>
                    <a:lnTo>
                      <a:pt x="102" y="64"/>
                    </a:lnTo>
                    <a:lnTo>
                      <a:pt x="104" y="63"/>
                    </a:lnTo>
                    <a:lnTo>
                      <a:pt x="104" y="61"/>
                    </a:lnTo>
                    <a:lnTo>
                      <a:pt x="104" y="60"/>
                    </a:lnTo>
                    <a:lnTo>
                      <a:pt x="104" y="58"/>
                    </a:lnTo>
                    <a:lnTo>
                      <a:pt x="104" y="57"/>
                    </a:lnTo>
                    <a:lnTo>
                      <a:pt x="104" y="55"/>
                    </a:lnTo>
                    <a:lnTo>
                      <a:pt x="104" y="54"/>
                    </a:lnTo>
                    <a:lnTo>
                      <a:pt x="105" y="54"/>
                    </a:lnTo>
                    <a:lnTo>
                      <a:pt x="105" y="52"/>
                    </a:lnTo>
                    <a:lnTo>
                      <a:pt x="105" y="51"/>
                    </a:lnTo>
                    <a:lnTo>
                      <a:pt x="105" y="49"/>
                    </a:lnTo>
                    <a:lnTo>
                      <a:pt x="105" y="48"/>
                    </a:lnTo>
                    <a:lnTo>
                      <a:pt x="105" y="46"/>
                    </a:lnTo>
                    <a:lnTo>
                      <a:pt x="107" y="45"/>
                    </a:lnTo>
                    <a:lnTo>
                      <a:pt x="107" y="43"/>
                    </a:lnTo>
                    <a:lnTo>
                      <a:pt x="107" y="42"/>
                    </a:lnTo>
                    <a:lnTo>
                      <a:pt x="107" y="40"/>
                    </a:lnTo>
                    <a:lnTo>
                      <a:pt x="107" y="38"/>
                    </a:lnTo>
                    <a:lnTo>
                      <a:pt x="107" y="37"/>
                    </a:lnTo>
                    <a:lnTo>
                      <a:pt x="108" y="35"/>
                    </a:lnTo>
                    <a:lnTo>
                      <a:pt x="108" y="34"/>
                    </a:lnTo>
                    <a:lnTo>
                      <a:pt x="108" y="32"/>
                    </a:lnTo>
                    <a:lnTo>
                      <a:pt x="108" y="31"/>
                    </a:lnTo>
                    <a:lnTo>
                      <a:pt x="108" y="29"/>
                    </a:lnTo>
                    <a:lnTo>
                      <a:pt x="108" y="28"/>
                    </a:lnTo>
                    <a:lnTo>
                      <a:pt x="108" y="26"/>
                    </a:lnTo>
                    <a:lnTo>
                      <a:pt x="108" y="25"/>
                    </a:lnTo>
                    <a:lnTo>
                      <a:pt x="108" y="23"/>
                    </a:lnTo>
                    <a:lnTo>
                      <a:pt x="108" y="22"/>
                    </a:lnTo>
                    <a:lnTo>
                      <a:pt x="108" y="20"/>
                    </a:lnTo>
                    <a:lnTo>
                      <a:pt x="107" y="19"/>
                    </a:lnTo>
                    <a:lnTo>
                      <a:pt x="107" y="16"/>
                    </a:lnTo>
                    <a:lnTo>
                      <a:pt x="107" y="14"/>
                    </a:lnTo>
                    <a:lnTo>
                      <a:pt x="107" y="11"/>
                    </a:lnTo>
                    <a:lnTo>
                      <a:pt x="107" y="9"/>
                    </a:lnTo>
                    <a:lnTo>
                      <a:pt x="107" y="6"/>
                    </a:lnTo>
                    <a:lnTo>
                      <a:pt x="107" y="3"/>
                    </a:lnTo>
                    <a:lnTo>
                      <a:pt x="107"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grpSp>
        <p:grpSp>
          <p:nvGrpSpPr>
            <p:cNvPr id="73829" name="Group 185"/>
            <p:cNvGrpSpPr>
              <a:grpSpLocks/>
            </p:cNvGrpSpPr>
            <p:nvPr/>
          </p:nvGrpSpPr>
          <p:grpSpPr bwMode="auto">
            <a:xfrm>
              <a:off x="4213" y="3123"/>
              <a:ext cx="392" cy="303"/>
              <a:chOff x="3403" y="2587"/>
              <a:chExt cx="462" cy="364"/>
            </a:xfrm>
          </p:grpSpPr>
          <p:sp>
            <p:nvSpPr>
              <p:cNvPr id="73830" name="Freeform 186"/>
              <p:cNvSpPr>
                <a:spLocks/>
              </p:cNvSpPr>
              <p:nvPr/>
            </p:nvSpPr>
            <p:spPr bwMode="auto">
              <a:xfrm>
                <a:off x="3408" y="2587"/>
                <a:ext cx="457" cy="181"/>
              </a:xfrm>
              <a:custGeom>
                <a:avLst/>
                <a:gdLst>
                  <a:gd name="T0" fmla="*/ 6 w 914"/>
                  <a:gd name="T1" fmla="*/ 0 h 362"/>
                  <a:gd name="T2" fmla="*/ 10 w 914"/>
                  <a:gd name="T3" fmla="*/ 0 h 362"/>
                  <a:gd name="T4" fmla="*/ 12 w 914"/>
                  <a:gd name="T5" fmla="*/ 0 h 362"/>
                  <a:gd name="T6" fmla="*/ 13 w 914"/>
                  <a:gd name="T7" fmla="*/ 1 h 362"/>
                  <a:gd name="T8" fmla="*/ 13 w 914"/>
                  <a:gd name="T9" fmla="*/ 1 h 362"/>
                  <a:gd name="T10" fmla="*/ 14 w 914"/>
                  <a:gd name="T11" fmla="*/ 1 h 362"/>
                  <a:gd name="T12" fmla="*/ 14 w 914"/>
                  <a:gd name="T13" fmla="*/ 1 h 362"/>
                  <a:gd name="T14" fmla="*/ 14 w 914"/>
                  <a:gd name="T15" fmla="*/ 1 h 362"/>
                  <a:gd name="T16" fmla="*/ 15 w 914"/>
                  <a:gd name="T17" fmla="*/ 1 h 362"/>
                  <a:gd name="T18" fmla="*/ 15 w 914"/>
                  <a:gd name="T19" fmla="*/ 1 h 362"/>
                  <a:gd name="T20" fmla="*/ 16 w 914"/>
                  <a:gd name="T21" fmla="*/ 1 h 362"/>
                  <a:gd name="T22" fmla="*/ 16 w 914"/>
                  <a:gd name="T23" fmla="*/ 1 h 362"/>
                  <a:gd name="T24" fmla="*/ 16 w 914"/>
                  <a:gd name="T25" fmla="*/ 1 h 362"/>
                  <a:gd name="T26" fmla="*/ 17 w 914"/>
                  <a:gd name="T27" fmla="*/ 1 h 362"/>
                  <a:gd name="T28" fmla="*/ 17 w 914"/>
                  <a:gd name="T29" fmla="*/ 1 h 362"/>
                  <a:gd name="T30" fmla="*/ 18 w 914"/>
                  <a:gd name="T31" fmla="*/ 1 h 362"/>
                  <a:gd name="T32" fmla="*/ 18 w 914"/>
                  <a:gd name="T33" fmla="*/ 1 h 362"/>
                  <a:gd name="T34" fmla="*/ 18 w 914"/>
                  <a:gd name="T35" fmla="*/ 2 h 362"/>
                  <a:gd name="T36" fmla="*/ 19 w 914"/>
                  <a:gd name="T37" fmla="*/ 2 h 362"/>
                  <a:gd name="T38" fmla="*/ 19 w 914"/>
                  <a:gd name="T39" fmla="*/ 2 h 362"/>
                  <a:gd name="T40" fmla="*/ 19 w 914"/>
                  <a:gd name="T41" fmla="*/ 2 h 362"/>
                  <a:gd name="T42" fmla="*/ 20 w 914"/>
                  <a:gd name="T43" fmla="*/ 2 h 362"/>
                  <a:gd name="T44" fmla="*/ 20 w 914"/>
                  <a:gd name="T45" fmla="*/ 3 h 362"/>
                  <a:gd name="T46" fmla="*/ 20 w 914"/>
                  <a:gd name="T47" fmla="*/ 3 h 362"/>
                  <a:gd name="T48" fmla="*/ 21 w 914"/>
                  <a:gd name="T49" fmla="*/ 3 h 362"/>
                  <a:gd name="T50" fmla="*/ 21 w 914"/>
                  <a:gd name="T51" fmla="*/ 3 h 362"/>
                  <a:gd name="T52" fmla="*/ 21 w 914"/>
                  <a:gd name="T53" fmla="*/ 3 h 362"/>
                  <a:gd name="T54" fmla="*/ 21 w 914"/>
                  <a:gd name="T55" fmla="*/ 3 h 362"/>
                  <a:gd name="T56" fmla="*/ 22 w 914"/>
                  <a:gd name="T57" fmla="*/ 4 h 362"/>
                  <a:gd name="T58" fmla="*/ 22 w 914"/>
                  <a:gd name="T59" fmla="*/ 4 h 362"/>
                  <a:gd name="T60" fmla="*/ 22 w 914"/>
                  <a:gd name="T61" fmla="*/ 4 h 362"/>
                  <a:gd name="T62" fmla="*/ 22 w 914"/>
                  <a:gd name="T63" fmla="*/ 4 h 362"/>
                  <a:gd name="T64" fmla="*/ 23 w 914"/>
                  <a:gd name="T65" fmla="*/ 4 h 362"/>
                  <a:gd name="T66" fmla="*/ 23 w 914"/>
                  <a:gd name="T67" fmla="*/ 4 h 362"/>
                  <a:gd name="T68" fmla="*/ 23 w 914"/>
                  <a:gd name="T69" fmla="*/ 4 h 362"/>
                  <a:gd name="T70" fmla="*/ 23 w 914"/>
                  <a:gd name="T71" fmla="*/ 5 h 362"/>
                  <a:gd name="T72" fmla="*/ 23 w 914"/>
                  <a:gd name="T73" fmla="*/ 5 h 362"/>
                  <a:gd name="T74" fmla="*/ 24 w 914"/>
                  <a:gd name="T75" fmla="*/ 5 h 362"/>
                  <a:gd name="T76" fmla="*/ 24 w 914"/>
                  <a:gd name="T77" fmla="*/ 5 h 362"/>
                  <a:gd name="T78" fmla="*/ 24 w 914"/>
                  <a:gd name="T79" fmla="*/ 5 h 362"/>
                  <a:gd name="T80" fmla="*/ 24 w 914"/>
                  <a:gd name="T81" fmla="*/ 5 h 362"/>
                  <a:gd name="T82" fmla="*/ 24 w 914"/>
                  <a:gd name="T83" fmla="*/ 6 h 362"/>
                  <a:gd name="T84" fmla="*/ 25 w 914"/>
                  <a:gd name="T85" fmla="*/ 6 h 362"/>
                  <a:gd name="T86" fmla="*/ 25 w 914"/>
                  <a:gd name="T87" fmla="*/ 6 h 362"/>
                  <a:gd name="T88" fmla="*/ 25 w 914"/>
                  <a:gd name="T89" fmla="*/ 6 h 362"/>
                  <a:gd name="T90" fmla="*/ 25 w 914"/>
                  <a:gd name="T91" fmla="*/ 6 h 362"/>
                  <a:gd name="T92" fmla="*/ 26 w 914"/>
                  <a:gd name="T93" fmla="*/ 7 h 362"/>
                  <a:gd name="T94" fmla="*/ 26 w 914"/>
                  <a:gd name="T95" fmla="*/ 7 h 362"/>
                  <a:gd name="T96" fmla="*/ 26 w 914"/>
                  <a:gd name="T97" fmla="*/ 7 h 362"/>
                  <a:gd name="T98" fmla="*/ 26 w 914"/>
                  <a:gd name="T99" fmla="*/ 8 h 362"/>
                  <a:gd name="T100" fmla="*/ 26 w 914"/>
                  <a:gd name="T101" fmla="*/ 8 h 362"/>
                  <a:gd name="T102" fmla="*/ 27 w 914"/>
                  <a:gd name="T103" fmla="*/ 9 h 362"/>
                  <a:gd name="T104" fmla="*/ 27 w 914"/>
                  <a:gd name="T105" fmla="*/ 9 h 362"/>
                  <a:gd name="T106" fmla="*/ 27 w 914"/>
                  <a:gd name="T107" fmla="*/ 9 h 362"/>
                  <a:gd name="T108" fmla="*/ 28 w 914"/>
                  <a:gd name="T109" fmla="*/ 10 h 362"/>
                  <a:gd name="T110" fmla="*/ 28 w 914"/>
                  <a:gd name="T111" fmla="*/ 10 h 362"/>
                  <a:gd name="T112" fmla="*/ 28 w 914"/>
                  <a:gd name="T113" fmla="*/ 10 h 362"/>
                  <a:gd name="T114" fmla="*/ 28 w 914"/>
                  <a:gd name="T115" fmla="*/ 11 h 362"/>
                  <a:gd name="T116" fmla="*/ 29 w 914"/>
                  <a:gd name="T117" fmla="*/ 11 h 362"/>
                  <a:gd name="T118" fmla="*/ 29 w 914"/>
                  <a:gd name="T119" fmla="*/ 11 h 362"/>
                  <a:gd name="T120" fmla="*/ 29 w 914"/>
                  <a:gd name="T121" fmla="*/ 12 h 3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4"/>
                  <a:gd name="T184" fmla="*/ 0 h 362"/>
                  <a:gd name="T185" fmla="*/ 914 w 914"/>
                  <a:gd name="T186" fmla="*/ 362 h 36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4" h="362">
                    <a:moveTo>
                      <a:pt x="0" y="0"/>
                    </a:moveTo>
                    <a:lnTo>
                      <a:pt x="35" y="0"/>
                    </a:lnTo>
                    <a:lnTo>
                      <a:pt x="67" y="0"/>
                    </a:lnTo>
                    <a:lnTo>
                      <a:pt x="98" y="0"/>
                    </a:lnTo>
                    <a:lnTo>
                      <a:pt x="127" y="0"/>
                    </a:lnTo>
                    <a:lnTo>
                      <a:pt x="154" y="0"/>
                    </a:lnTo>
                    <a:lnTo>
                      <a:pt x="179" y="0"/>
                    </a:lnTo>
                    <a:lnTo>
                      <a:pt x="202" y="0"/>
                    </a:lnTo>
                    <a:lnTo>
                      <a:pt x="223" y="0"/>
                    </a:lnTo>
                    <a:lnTo>
                      <a:pt x="243" y="0"/>
                    </a:lnTo>
                    <a:lnTo>
                      <a:pt x="260" y="0"/>
                    </a:lnTo>
                    <a:lnTo>
                      <a:pt x="277" y="0"/>
                    </a:lnTo>
                    <a:lnTo>
                      <a:pt x="292" y="0"/>
                    </a:lnTo>
                    <a:lnTo>
                      <a:pt x="306" y="0"/>
                    </a:lnTo>
                    <a:lnTo>
                      <a:pt x="318" y="0"/>
                    </a:lnTo>
                    <a:lnTo>
                      <a:pt x="330" y="0"/>
                    </a:lnTo>
                    <a:lnTo>
                      <a:pt x="339" y="0"/>
                    </a:lnTo>
                    <a:lnTo>
                      <a:pt x="348" y="0"/>
                    </a:lnTo>
                    <a:lnTo>
                      <a:pt x="358" y="0"/>
                    </a:lnTo>
                    <a:lnTo>
                      <a:pt x="364" y="0"/>
                    </a:lnTo>
                    <a:lnTo>
                      <a:pt x="371" y="0"/>
                    </a:lnTo>
                    <a:lnTo>
                      <a:pt x="376" y="0"/>
                    </a:lnTo>
                    <a:lnTo>
                      <a:pt x="382" y="0"/>
                    </a:lnTo>
                    <a:lnTo>
                      <a:pt x="387" y="0"/>
                    </a:lnTo>
                    <a:lnTo>
                      <a:pt x="390" y="0"/>
                    </a:lnTo>
                    <a:lnTo>
                      <a:pt x="393" y="0"/>
                    </a:lnTo>
                    <a:lnTo>
                      <a:pt x="396" y="0"/>
                    </a:lnTo>
                    <a:lnTo>
                      <a:pt x="399" y="1"/>
                    </a:lnTo>
                    <a:lnTo>
                      <a:pt x="402" y="1"/>
                    </a:lnTo>
                    <a:lnTo>
                      <a:pt x="405" y="1"/>
                    </a:lnTo>
                    <a:lnTo>
                      <a:pt x="407" y="1"/>
                    </a:lnTo>
                    <a:lnTo>
                      <a:pt x="410" y="1"/>
                    </a:lnTo>
                    <a:lnTo>
                      <a:pt x="411" y="1"/>
                    </a:lnTo>
                    <a:lnTo>
                      <a:pt x="414" y="1"/>
                    </a:lnTo>
                    <a:lnTo>
                      <a:pt x="417" y="1"/>
                    </a:lnTo>
                    <a:lnTo>
                      <a:pt x="419" y="1"/>
                    </a:lnTo>
                    <a:lnTo>
                      <a:pt x="422" y="3"/>
                    </a:lnTo>
                    <a:lnTo>
                      <a:pt x="423" y="3"/>
                    </a:lnTo>
                    <a:lnTo>
                      <a:pt x="425" y="3"/>
                    </a:lnTo>
                    <a:lnTo>
                      <a:pt x="426" y="3"/>
                    </a:lnTo>
                    <a:lnTo>
                      <a:pt x="428" y="3"/>
                    </a:lnTo>
                    <a:lnTo>
                      <a:pt x="429" y="3"/>
                    </a:lnTo>
                    <a:lnTo>
                      <a:pt x="431" y="3"/>
                    </a:lnTo>
                    <a:lnTo>
                      <a:pt x="433" y="3"/>
                    </a:lnTo>
                    <a:lnTo>
                      <a:pt x="434" y="3"/>
                    </a:lnTo>
                    <a:lnTo>
                      <a:pt x="436" y="3"/>
                    </a:lnTo>
                    <a:lnTo>
                      <a:pt x="437" y="3"/>
                    </a:lnTo>
                    <a:lnTo>
                      <a:pt x="439" y="3"/>
                    </a:lnTo>
                    <a:lnTo>
                      <a:pt x="440" y="5"/>
                    </a:lnTo>
                    <a:lnTo>
                      <a:pt x="442" y="5"/>
                    </a:lnTo>
                    <a:lnTo>
                      <a:pt x="443" y="5"/>
                    </a:lnTo>
                    <a:lnTo>
                      <a:pt x="445" y="5"/>
                    </a:lnTo>
                    <a:lnTo>
                      <a:pt x="446" y="5"/>
                    </a:lnTo>
                    <a:lnTo>
                      <a:pt x="448" y="5"/>
                    </a:lnTo>
                    <a:lnTo>
                      <a:pt x="449" y="5"/>
                    </a:lnTo>
                    <a:lnTo>
                      <a:pt x="451" y="5"/>
                    </a:lnTo>
                    <a:lnTo>
                      <a:pt x="452" y="6"/>
                    </a:lnTo>
                    <a:lnTo>
                      <a:pt x="454" y="6"/>
                    </a:lnTo>
                    <a:lnTo>
                      <a:pt x="455" y="6"/>
                    </a:lnTo>
                    <a:lnTo>
                      <a:pt x="457" y="6"/>
                    </a:lnTo>
                    <a:lnTo>
                      <a:pt x="460" y="6"/>
                    </a:lnTo>
                    <a:lnTo>
                      <a:pt x="462" y="6"/>
                    </a:lnTo>
                    <a:lnTo>
                      <a:pt x="465" y="8"/>
                    </a:lnTo>
                    <a:lnTo>
                      <a:pt x="466" y="8"/>
                    </a:lnTo>
                    <a:lnTo>
                      <a:pt x="469" y="8"/>
                    </a:lnTo>
                    <a:lnTo>
                      <a:pt x="471" y="8"/>
                    </a:lnTo>
                    <a:lnTo>
                      <a:pt x="474" y="9"/>
                    </a:lnTo>
                    <a:lnTo>
                      <a:pt x="475" y="9"/>
                    </a:lnTo>
                    <a:lnTo>
                      <a:pt x="477" y="9"/>
                    </a:lnTo>
                    <a:lnTo>
                      <a:pt x="478" y="9"/>
                    </a:lnTo>
                    <a:lnTo>
                      <a:pt x="481" y="9"/>
                    </a:lnTo>
                    <a:lnTo>
                      <a:pt x="483" y="9"/>
                    </a:lnTo>
                    <a:lnTo>
                      <a:pt x="485" y="11"/>
                    </a:lnTo>
                    <a:lnTo>
                      <a:pt x="486" y="11"/>
                    </a:lnTo>
                    <a:lnTo>
                      <a:pt x="488" y="11"/>
                    </a:lnTo>
                    <a:lnTo>
                      <a:pt x="489" y="11"/>
                    </a:lnTo>
                    <a:lnTo>
                      <a:pt x="491" y="11"/>
                    </a:lnTo>
                    <a:lnTo>
                      <a:pt x="492" y="12"/>
                    </a:lnTo>
                    <a:lnTo>
                      <a:pt x="494" y="12"/>
                    </a:lnTo>
                    <a:lnTo>
                      <a:pt x="495" y="12"/>
                    </a:lnTo>
                    <a:lnTo>
                      <a:pt x="497" y="12"/>
                    </a:lnTo>
                    <a:lnTo>
                      <a:pt x="498" y="14"/>
                    </a:lnTo>
                    <a:lnTo>
                      <a:pt x="500" y="14"/>
                    </a:lnTo>
                    <a:lnTo>
                      <a:pt x="501" y="14"/>
                    </a:lnTo>
                    <a:lnTo>
                      <a:pt x="503" y="14"/>
                    </a:lnTo>
                    <a:lnTo>
                      <a:pt x="504" y="15"/>
                    </a:lnTo>
                    <a:lnTo>
                      <a:pt x="506" y="15"/>
                    </a:lnTo>
                    <a:lnTo>
                      <a:pt x="507" y="15"/>
                    </a:lnTo>
                    <a:lnTo>
                      <a:pt x="509" y="17"/>
                    </a:lnTo>
                    <a:lnTo>
                      <a:pt x="512" y="17"/>
                    </a:lnTo>
                    <a:lnTo>
                      <a:pt x="514" y="18"/>
                    </a:lnTo>
                    <a:lnTo>
                      <a:pt x="517" y="18"/>
                    </a:lnTo>
                    <a:lnTo>
                      <a:pt x="518" y="20"/>
                    </a:lnTo>
                    <a:lnTo>
                      <a:pt x="521" y="20"/>
                    </a:lnTo>
                    <a:lnTo>
                      <a:pt x="524" y="21"/>
                    </a:lnTo>
                    <a:lnTo>
                      <a:pt x="527" y="21"/>
                    </a:lnTo>
                    <a:lnTo>
                      <a:pt x="529" y="23"/>
                    </a:lnTo>
                    <a:lnTo>
                      <a:pt x="532" y="23"/>
                    </a:lnTo>
                    <a:lnTo>
                      <a:pt x="533" y="24"/>
                    </a:lnTo>
                    <a:lnTo>
                      <a:pt x="536" y="24"/>
                    </a:lnTo>
                    <a:lnTo>
                      <a:pt x="538" y="26"/>
                    </a:lnTo>
                    <a:lnTo>
                      <a:pt x="540" y="26"/>
                    </a:lnTo>
                    <a:lnTo>
                      <a:pt x="543" y="26"/>
                    </a:lnTo>
                    <a:lnTo>
                      <a:pt x="544" y="27"/>
                    </a:lnTo>
                    <a:lnTo>
                      <a:pt x="546" y="27"/>
                    </a:lnTo>
                    <a:lnTo>
                      <a:pt x="547" y="27"/>
                    </a:lnTo>
                    <a:lnTo>
                      <a:pt x="549" y="29"/>
                    </a:lnTo>
                    <a:lnTo>
                      <a:pt x="550" y="29"/>
                    </a:lnTo>
                    <a:lnTo>
                      <a:pt x="552" y="29"/>
                    </a:lnTo>
                    <a:lnTo>
                      <a:pt x="552" y="30"/>
                    </a:lnTo>
                    <a:lnTo>
                      <a:pt x="553" y="30"/>
                    </a:lnTo>
                    <a:lnTo>
                      <a:pt x="555" y="32"/>
                    </a:lnTo>
                    <a:lnTo>
                      <a:pt x="556" y="32"/>
                    </a:lnTo>
                    <a:lnTo>
                      <a:pt x="558" y="32"/>
                    </a:lnTo>
                    <a:lnTo>
                      <a:pt x="559" y="34"/>
                    </a:lnTo>
                    <a:lnTo>
                      <a:pt x="561" y="34"/>
                    </a:lnTo>
                    <a:lnTo>
                      <a:pt x="562" y="35"/>
                    </a:lnTo>
                    <a:lnTo>
                      <a:pt x="564" y="35"/>
                    </a:lnTo>
                    <a:lnTo>
                      <a:pt x="566" y="35"/>
                    </a:lnTo>
                    <a:lnTo>
                      <a:pt x="567" y="37"/>
                    </a:lnTo>
                    <a:lnTo>
                      <a:pt x="569" y="38"/>
                    </a:lnTo>
                    <a:lnTo>
                      <a:pt x="570" y="38"/>
                    </a:lnTo>
                    <a:lnTo>
                      <a:pt x="572" y="40"/>
                    </a:lnTo>
                    <a:lnTo>
                      <a:pt x="575" y="40"/>
                    </a:lnTo>
                    <a:lnTo>
                      <a:pt x="576" y="41"/>
                    </a:lnTo>
                    <a:lnTo>
                      <a:pt x="579" y="43"/>
                    </a:lnTo>
                    <a:lnTo>
                      <a:pt x="581" y="44"/>
                    </a:lnTo>
                    <a:lnTo>
                      <a:pt x="584" y="44"/>
                    </a:lnTo>
                    <a:lnTo>
                      <a:pt x="585" y="46"/>
                    </a:lnTo>
                    <a:lnTo>
                      <a:pt x="588" y="47"/>
                    </a:lnTo>
                    <a:lnTo>
                      <a:pt x="590" y="49"/>
                    </a:lnTo>
                    <a:lnTo>
                      <a:pt x="592" y="49"/>
                    </a:lnTo>
                    <a:lnTo>
                      <a:pt x="593" y="50"/>
                    </a:lnTo>
                    <a:lnTo>
                      <a:pt x="595" y="50"/>
                    </a:lnTo>
                    <a:lnTo>
                      <a:pt x="598" y="52"/>
                    </a:lnTo>
                    <a:lnTo>
                      <a:pt x="599" y="53"/>
                    </a:lnTo>
                    <a:lnTo>
                      <a:pt x="601" y="53"/>
                    </a:lnTo>
                    <a:lnTo>
                      <a:pt x="602" y="55"/>
                    </a:lnTo>
                    <a:lnTo>
                      <a:pt x="604" y="55"/>
                    </a:lnTo>
                    <a:lnTo>
                      <a:pt x="605" y="56"/>
                    </a:lnTo>
                    <a:lnTo>
                      <a:pt x="607" y="56"/>
                    </a:lnTo>
                    <a:lnTo>
                      <a:pt x="608" y="58"/>
                    </a:lnTo>
                    <a:lnTo>
                      <a:pt x="610" y="58"/>
                    </a:lnTo>
                    <a:lnTo>
                      <a:pt x="611" y="60"/>
                    </a:lnTo>
                    <a:lnTo>
                      <a:pt x="613" y="60"/>
                    </a:lnTo>
                    <a:lnTo>
                      <a:pt x="613" y="61"/>
                    </a:lnTo>
                    <a:lnTo>
                      <a:pt x="614" y="61"/>
                    </a:lnTo>
                    <a:lnTo>
                      <a:pt x="616" y="61"/>
                    </a:lnTo>
                    <a:lnTo>
                      <a:pt x="618" y="63"/>
                    </a:lnTo>
                    <a:lnTo>
                      <a:pt x="619" y="63"/>
                    </a:lnTo>
                    <a:lnTo>
                      <a:pt x="621" y="64"/>
                    </a:lnTo>
                    <a:lnTo>
                      <a:pt x="622" y="66"/>
                    </a:lnTo>
                    <a:lnTo>
                      <a:pt x="624" y="66"/>
                    </a:lnTo>
                    <a:lnTo>
                      <a:pt x="625" y="67"/>
                    </a:lnTo>
                    <a:lnTo>
                      <a:pt x="628" y="69"/>
                    </a:lnTo>
                    <a:lnTo>
                      <a:pt x="630" y="69"/>
                    </a:lnTo>
                    <a:lnTo>
                      <a:pt x="631" y="70"/>
                    </a:lnTo>
                    <a:lnTo>
                      <a:pt x="634" y="72"/>
                    </a:lnTo>
                    <a:lnTo>
                      <a:pt x="636" y="73"/>
                    </a:lnTo>
                    <a:lnTo>
                      <a:pt x="637" y="73"/>
                    </a:lnTo>
                    <a:lnTo>
                      <a:pt x="639" y="75"/>
                    </a:lnTo>
                    <a:lnTo>
                      <a:pt x="642" y="76"/>
                    </a:lnTo>
                    <a:lnTo>
                      <a:pt x="643" y="76"/>
                    </a:lnTo>
                    <a:lnTo>
                      <a:pt x="645" y="78"/>
                    </a:lnTo>
                    <a:lnTo>
                      <a:pt x="647" y="78"/>
                    </a:lnTo>
                    <a:lnTo>
                      <a:pt x="647" y="79"/>
                    </a:lnTo>
                    <a:lnTo>
                      <a:pt x="648" y="79"/>
                    </a:lnTo>
                    <a:lnTo>
                      <a:pt x="650" y="81"/>
                    </a:lnTo>
                    <a:lnTo>
                      <a:pt x="651" y="81"/>
                    </a:lnTo>
                    <a:lnTo>
                      <a:pt x="651" y="82"/>
                    </a:lnTo>
                    <a:lnTo>
                      <a:pt x="653" y="82"/>
                    </a:lnTo>
                    <a:lnTo>
                      <a:pt x="654" y="82"/>
                    </a:lnTo>
                    <a:lnTo>
                      <a:pt x="656" y="84"/>
                    </a:lnTo>
                    <a:lnTo>
                      <a:pt x="657" y="86"/>
                    </a:lnTo>
                    <a:lnTo>
                      <a:pt x="659" y="86"/>
                    </a:lnTo>
                    <a:lnTo>
                      <a:pt x="660" y="87"/>
                    </a:lnTo>
                    <a:lnTo>
                      <a:pt x="662" y="87"/>
                    </a:lnTo>
                    <a:lnTo>
                      <a:pt x="662" y="89"/>
                    </a:lnTo>
                    <a:lnTo>
                      <a:pt x="663" y="89"/>
                    </a:lnTo>
                    <a:lnTo>
                      <a:pt x="665" y="90"/>
                    </a:lnTo>
                    <a:lnTo>
                      <a:pt x="666" y="90"/>
                    </a:lnTo>
                    <a:lnTo>
                      <a:pt x="666" y="92"/>
                    </a:lnTo>
                    <a:lnTo>
                      <a:pt x="668" y="92"/>
                    </a:lnTo>
                    <a:lnTo>
                      <a:pt x="669" y="93"/>
                    </a:lnTo>
                    <a:lnTo>
                      <a:pt x="671" y="95"/>
                    </a:lnTo>
                    <a:lnTo>
                      <a:pt x="673" y="95"/>
                    </a:lnTo>
                    <a:lnTo>
                      <a:pt x="674" y="96"/>
                    </a:lnTo>
                    <a:lnTo>
                      <a:pt x="677" y="98"/>
                    </a:lnTo>
                    <a:lnTo>
                      <a:pt x="679" y="98"/>
                    </a:lnTo>
                    <a:lnTo>
                      <a:pt x="680" y="99"/>
                    </a:lnTo>
                    <a:lnTo>
                      <a:pt x="682" y="101"/>
                    </a:lnTo>
                    <a:lnTo>
                      <a:pt x="683" y="102"/>
                    </a:lnTo>
                    <a:lnTo>
                      <a:pt x="685" y="102"/>
                    </a:lnTo>
                    <a:lnTo>
                      <a:pt x="686" y="104"/>
                    </a:lnTo>
                    <a:lnTo>
                      <a:pt x="688" y="105"/>
                    </a:lnTo>
                    <a:lnTo>
                      <a:pt x="689" y="105"/>
                    </a:lnTo>
                    <a:lnTo>
                      <a:pt x="691" y="107"/>
                    </a:lnTo>
                    <a:lnTo>
                      <a:pt x="692" y="108"/>
                    </a:lnTo>
                    <a:lnTo>
                      <a:pt x="694" y="108"/>
                    </a:lnTo>
                    <a:lnTo>
                      <a:pt x="694" y="110"/>
                    </a:lnTo>
                    <a:lnTo>
                      <a:pt x="695" y="110"/>
                    </a:lnTo>
                    <a:lnTo>
                      <a:pt x="697" y="112"/>
                    </a:lnTo>
                    <a:lnTo>
                      <a:pt x="699" y="112"/>
                    </a:lnTo>
                    <a:lnTo>
                      <a:pt x="699" y="113"/>
                    </a:lnTo>
                    <a:lnTo>
                      <a:pt x="700" y="113"/>
                    </a:lnTo>
                    <a:lnTo>
                      <a:pt x="702" y="115"/>
                    </a:lnTo>
                    <a:lnTo>
                      <a:pt x="703" y="116"/>
                    </a:lnTo>
                    <a:lnTo>
                      <a:pt x="705" y="118"/>
                    </a:lnTo>
                    <a:lnTo>
                      <a:pt x="706" y="118"/>
                    </a:lnTo>
                    <a:lnTo>
                      <a:pt x="708" y="119"/>
                    </a:lnTo>
                    <a:lnTo>
                      <a:pt x="708" y="121"/>
                    </a:lnTo>
                    <a:lnTo>
                      <a:pt x="709" y="121"/>
                    </a:lnTo>
                    <a:lnTo>
                      <a:pt x="711" y="122"/>
                    </a:lnTo>
                    <a:lnTo>
                      <a:pt x="712" y="122"/>
                    </a:lnTo>
                    <a:lnTo>
                      <a:pt x="712" y="124"/>
                    </a:lnTo>
                    <a:lnTo>
                      <a:pt x="714" y="124"/>
                    </a:lnTo>
                    <a:lnTo>
                      <a:pt x="714" y="125"/>
                    </a:lnTo>
                    <a:lnTo>
                      <a:pt x="715" y="125"/>
                    </a:lnTo>
                    <a:lnTo>
                      <a:pt x="717" y="127"/>
                    </a:lnTo>
                    <a:lnTo>
                      <a:pt x="718" y="128"/>
                    </a:lnTo>
                    <a:lnTo>
                      <a:pt x="720" y="128"/>
                    </a:lnTo>
                    <a:lnTo>
                      <a:pt x="720" y="130"/>
                    </a:lnTo>
                    <a:lnTo>
                      <a:pt x="721" y="130"/>
                    </a:lnTo>
                    <a:lnTo>
                      <a:pt x="723" y="131"/>
                    </a:lnTo>
                    <a:lnTo>
                      <a:pt x="725" y="133"/>
                    </a:lnTo>
                    <a:lnTo>
                      <a:pt x="726" y="133"/>
                    </a:lnTo>
                    <a:lnTo>
                      <a:pt x="728" y="134"/>
                    </a:lnTo>
                    <a:lnTo>
                      <a:pt x="729" y="136"/>
                    </a:lnTo>
                    <a:lnTo>
                      <a:pt x="731" y="138"/>
                    </a:lnTo>
                    <a:lnTo>
                      <a:pt x="732" y="138"/>
                    </a:lnTo>
                    <a:lnTo>
                      <a:pt x="734" y="139"/>
                    </a:lnTo>
                    <a:lnTo>
                      <a:pt x="735" y="139"/>
                    </a:lnTo>
                    <a:lnTo>
                      <a:pt x="735" y="141"/>
                    </a:lnTo>
                    <a:lnTo>
                      <a:pt x="737" y="141"/>
                    </a:lnTo>
                    <a:lnTo>
                      <a:pt x="738" y="142"/>
                    </a:lnTo>
                    <a:lnTo>
                      <a:pt x="740" y="144"/>
                    </a:lnTo>
                    <a:lnTo>
                      <a:pt x="741" y="144"/>
                    </a:lnTo>
                    <a:lnTo>
                      <a:pt x="743" y="145"/>
                    </a:lnTo>
                    <a:lnTo>
                      <a:pt x="744" y="147"/>
                    </a:lnTo>
                    <a:lnTo>
                      <a:pt x="746" y="147"/>
                    </a:lnTo>
                    <a:lnTo>
                      <a:pt x="747" y="148"/>
                    </a:lnTo>
                    <a:lnTo>
                      <a:pt x="749" y="150"/>
                    </a:lnTo>
                    <a:lnTo>
                      <a:pt x="751" y="150"/>
                    </a:lnTo>
                    <a:lnTo>
                      <a:pt x="751" y="151"/>
                    </a:lnTo>
                    <a:lnTo>
                      <a:pt x="752" y="151"/>
                    </a:lnTo>
                    <a:lnTo>
                      <a:pt x="752" y="153"/>
                    </a:lnTo>
                    <a:lnTo>
                      <a:pt x="754" y="153"/>
                    </a:lnTo>
                    <a:lnTo>
                      <a:pt x="754" y="154"/>
                    </a:lnTo>
                    <a:lnTo>
                      <a:pt x="755" y="154"/>
                    </a:lnTo>
                    <a:lnTo>
                      <a:pt x="755" y="156"/>
                    </a:lnTo>
                    <a:lnTo>
                      <a:pt x="757" y="156"/>
                    </a:lnTo>
                    <a:lnTo>
                      <a:pt x="757" y="157"/>
                    </a:lnTo>
                    <a:lnTo>
                      <a:pt x="758" y="157"/>
                    </a:lnTo>
                    <a:lnTo>
                      <a:pt x="758" y="159"/>
                    </a:lnTo>
                    <a:lnTo>
                      <a:pt x="760" y="160"/>
                    </a:lnTo>
                    <a:lnTo>
                      <a:pt x="761" y="160"/>
                    </a:lnTo>
                    <a:lnTo>
                      <a:pt x="763" y="162"/>
                    </a:lnTo>
                    <a:lnTo>
                      <a:pt x="763" y="164"/>
                    </a:lnTo>
                    <a:lnTo>
                      <a:pt x="764" y="165"/>
                    </a:lnTo>
                    <a:lnTo>
                      <a:pt x="766" y="167"/>
                    </a:lnTo>
                    <a:lnTo>
                      <a:pt x="767" y="168"/>
                    </a:lnTo>
                    <a:lnTo>
                      <a:pt x="769" y="170"/>
                    </a:lnTo>
                    <a:lnTo>
                      <a:pt x="770" y="171"/>
                    </a:lnTo>
                    <a:lnTo>
                      <a:pt x="772" y="173"/>
                    </a:lnTo>
                    <a:lnTo>
                      <a:pt x="773" y="174"/>
                    </a:lnTo>
                    <a:lnTo>
                      <a:pt x="775" y="176"/>
                    </a:lnTo>
                    <a:lnTo>
                      <a:pt x="776" y="177"/>
                    </a:lnTo>
                    <a:lnTo>
                      <a:pt x="776" y="179"/>
                    </a:lnTo>
                    <a:lnTo>
                      <a:pt x="778" y="179"/>
                    </a:lnTo>
                    <a:lnTo>
                      <a:pt x="780" y="180"/>
                    </a:lnTo>
                    <a:lnTo>
                      <a:pt x="781" y="182"/>
                    </a:lnTo>
                    <a:lnTo>
                      <a:pt x="781" y="183"/>
                    </a:lnTo>
                    <a:lnTo>
                      <a:pt x="783" y="183"/>
                    </a:lnTo>
                    <a:lnTo>
                      <a:pt x="783" y="185"/>
                    </a:lnTo>
                    <a:lnTo>
                      <a:pt x="784" y="186"/>
                    </a:lnTo>
                    <a:lnTo>
                      <a:pt x="786" y="188"/>
                    </a:lnTo>
                    <a:lnTo>
                      <a:pt x="787" y="188"/>
                    </a:lnTo>
                    <a:lnTo>
                      <a:pt x="787" y="189"/>
                    </a:lnTo>
                    <a:lnTo>
                      <a:pt x="789" y="191"/>
                    </a:lnTo>
                    <a:lnTo>
                      <a:pt x="789" y="193"/>
                    </a:lnTo>
                    <a:lnTo>
                      <a:pt x="790" y="193"/>
                    </a:lnTo>
                    <a:lnTo>
                      <a:pt x="792" y="194"/>
                    </a:lnTo>
                    <a:lnTo>
                      <a:pt x="792" y="196"/>
                    </a:lnTo>
                    <a:lnTo>
                      <a:pt x="793" y="197"/>
                    </a:lnTo>
                    <a:lnTo>
                      <a:pt x="795" y="199"/>
                    </a:lnTo>
                    <a:lnTo>
                      <a:pt x="796" y="200"/>
                    </a:lnTo>
                    <a:lnTo>
                      <a:pt x="798" y="202"/>
                    </a:lnTo>
                    <a:lnTo>
                      <a:pt x="799" y="203"/>
                    </a:lnTo>
                    <a:lnTo>
                      <a:pt x="801" y="206"/>
                    </a:lnTo>
                    <a:lnTo>
                      <a:pt x="802" y="208"/>
                    </a:lnTo>
                    <a:lnTo>
                      <a:pt x="804" y="209"/>
                    </a:lnTo>
                    <a:lnTo>
                      <a:pt x="806" y="212"/>
                    </a:lnTo>
                    <a:lnTo>
                      <a:pt x="807" y="214"/>
                    </a:lnTo>
                    <a:lnTo>
                      <a:pt x="809" y="215"/>
                    </a:lnTo>
                    <a:lnTo>
                      <a:pt x="810" y="217"/>
                    </a:lnTo>
                    <a:lnTo>
                      <a:pt x="812" y="219"/>
                    </a:lnTo>
                    <a:lnTo>
                      <a:pt x="813" y="220"/>
                    </a:lnTo>
                    <a:lnTo>
                      <a:pt x="815" y="222"/>
                    </a:lnTo>
                    <a:lnTo>
                      <a:pt x="815" y="223"/>
                    </a:lnTo>
                    <a:lnTo>
                      <a:pt x="816" y="225"/>
                    </a:lnTo>
                    <a:lnTo>
                      <a:pt x="818" y="226"/>
                    </a:lnTo>
                    <a:lnTo>
                      <a:pt x="819" y="228"/>
                    </a:lnTo>
                    <a:lnTo>
                      <a:pt x="819" y="229"/>
                    </a:lnTo>
                    <a:lnTo>
                      <a:pt x="821" y="231"/>
                    </a:lnTo>
                    <a:lnTo>
                      <a:pt x="822" y="231"/>
                    </a:lnTo>
                    <a:lnTo>
                      <a:pt x="822" y="232"/>
                    </a:lnTo>
                    <a:lnTo>
                      <a:pt x="824" y="234"/>
                    </a:lnTo>
                    <a:lnTo>
                      <a:pt x="824" y="235"/>
                    </a:lnTo>
                    <a:lnTo>
                      <a:pt x="825" y="237"/>
                    </a:lnTo>
                    <a:lnTo>
                      <a:pt x="827" y="237"/>
                    </a:lnTo>
                    <a:lnTo>
                      <a:pt x="827" y="238"/>
                    </a:lnTo>
                    <a:lnTo>
                      <a:pt x="828" y="240"/>
                    </a:lnTo>
                    <a:lnTo>
                      <a:pt x="830" y="241"/>
                    </a:lnTo>
                    <a:lnTo>
                      <a:pt x="830" y="243"/>
                    </a:lnTo>
                    <a:lnTo>
                      <a:pt x="832" y="245"/>
                    </a:lnTo>
                    <a:lnTo>
                      <a:pt x="833" y="248"/>
                    </a:lnTo>
                    <a:lnTo>
                      <a:pt x="835" y="249"/>
                    </a:lnTo>
                    <a:lnTo>
                      <a:pt x="836" y="251"/>
                    </a:lnTo>
                    <a:lnTo>
                      <a:pt x="838" y="254"/>
                    </a:lnTo>
                    <a:lnTo>
                      <a:pt x="839" y="255"/>
                    </a:lnTo>
                    <a:lnTo>
                      <a:pt x="841" y="258"/>
                    </a:lnTo>
                    <a:lnTo>
                      <a:pt x="842" y="260"/>
                    </a:lnTo>
                    <a:lnTo>
                      <a:pt x="844" y="263"/>
                    </a:lnTo>
                    <a:lnTo>
                      <a:pt x="845" y="264"/>
                    </a:lnTo>
                    <a:lnTo>
                      <a:pt x="847" y="266"/>
                    </a:lnTo>
                    <a:lnTo>
                      <a:pt x="848" y="269"/>
                    </a:lnTo>
                    <a:lnTo>
                      <a:pt x="850" y="271"/>
                    </a:lnTo>
                    <a:lnTo>
                      <a:pt x="851" y="272"/>
                    </a:lnTo>
                    <a:lnTo>
                      <a:pt x="853" y="274"/>
                    </a:lnTo>
                    <a:lnTo>
                      <a:pt x="853" y="275"/>
                    </a:lnTo>
                    <a:lnTo>
                      <a:pt x="854" y="277"/>
                    </a:lnTo>
                    <a:lnTo>
                      <a:pt x="856" y="278"/>
                    </a:lnTo>
                    <a:lnTo>
                      <a:pt x="856" y="280"/>
                    </a:lnTo>
                    <a:lnTo>
                      <a:pt x="858" y="281"/>
                    </a:lnTo>
                    <a:lnTo>
                      <a:pt x="859" y="281"/>
                    </a:lnTo>
                    <a:lnTo>
                      <a:pt x="859" y="283"/>
                    </a:lnTo>
                    <a:lnTo>
                      <a:pt x="861" y="284"/>
                    </a:lnTo>
                    <a:lnTo>
                      <a:pt x="861" y="286"/>
                    </a:lnTo>
                    <a:lnTo>
                      <a:pt x="862" y="287"/>
                    </a:lnTo>
                    <a:lnTo>
                      <a:pt x="864" y="289"/>
                    </a:lnTo>
                    <a:lnTo>
                      <a:pt x="864" y="290"/>
                    </a:lnTo>
                    <a:lnTo>
                      <a:pt x="865" y="290"/>
                    </a:lnTo>
                    <a:lnTo>
                      <a:pt x="867" y="292"/>
                    </a:lnTo>
                    <a:lnTo>
                      <a:pt x="867" y="293"/>
                    </a:lnTo>
                    <a:lnTo>
                      <a:pt x="868" y="295"/>
                    </a:lnTo>
                    <a:lnTo>
                      <a:pt x="870" y="298"/>
                    </a:lnTo>
                    <a:lnTo>
                      <a:pt x="871" y="300"/>
                    </a:lnTo>
                    <a:lnTo>
                      <a:pt x="873" y="301"/>
                    </a:lnTo>
                    <a:lnTo>
                      <a:pt x="874" y="303"/>
                    </a:lnTo>
                    <a:lnTo>
                      <a:pt x="876" y="306"/>
                    </a:lnTo>
                    <a:lnTo>
                      <a:pt x="877" y="307"/>
                    </a:lnTo>
                    <a:lnTo>
                      <a:pt x="879" y="310"/>
                    </a:lnTo>
                    <a:lnTo>
                      <a:pt x="880" y="312"/>
                    </a:lnTo>
                    <a:lnTo>
                      <a:pt x="882" y="315"/>
                    </a:lnTo>
                    <a:lnTo>
                      <a:pt x="884" y="316"/>
                    </a:lnTo>
                    <a:lnTo>
                      <a:pt x="885" y="319"/>
                    </a:lnTo>
                    <a:lnTo>
                      <a:pt x="887" y="321"/>
                    </a:lnTo>
                    <a:lnTo>
                      <a:pt x="888" y="324"/>
                    </a:lnTo>
                    <a:lnTo>
                      <a:pt x="890" y="326"/>
                    </a:lnTo>
                    <a:lnTo>
                      <a:pt x="891" y="327"/>
                    </a:lnTo>
                    <a:lnTo>
                      <a:pt x="893" y="329"/>
                    </a:lnTo>
                    <a:lnTo>
                      <a:pt x="893" y="330"/>
                    </a:lnTo>
                    <a:lnTo>
                      <a:pt x="894" y="332"/>
                    </a:lnTo>
                    <a:lnTo>
                      <a:pt x="896" y="333"/>
                    </a:lnTo>
                    <a:lnTo>
                      <a:pt x="896" y="335"/>
                    </a:lnTo>
                    <a:lnTo>
                      <a:pt x="897" y="336"/>
                    </a:lnTo>
                    <a:lnTo>
                      <a:pt x="899" y="338"/>
                    </a:lnTo>
                    <a:lnTo>
                      <a:pt x="899" y="339"/>
                    </a:lnTo>
                    <a:lnTo>
                      <a:pt x="900" y="341"/>
                    </a:lnTo>
                    <a:lnTo>
                      <a:pt x="900" y="342"/>
                    </a:lnTo>
                    <a:lnTo>
                      <a:pt x="902" y="342"/>
                    </a:lnTo>
                    <a:lnTo>
                      <a:pt x="902" y="344"/>
                    </a:lnTo>
                    <a:lnTo>
                      <a:pt x="903" y="345"/>
                    </a:lnTo>
                    <a:lnTo>
                      <a:pt x="903" y="347"/>
                    </a:lnTo>
                    <a:lnTo>
                      <a:pt x="905" y="348"/>
                    </a:lnTo>
                    <a:lnTo>
                      <a:pt x="906" y="350"/>
                    </a:lnTo>
                    <a:lnTo>
                      <a:pt x="908" y="352"/>
                    </a:lnTo>
                    <a:lnTo>
                      <a:pt x="908" y="353"/>
                    </a:lnTo>
                    <a:lnTo>
                      <a:pt x="909" y="355"/>
                    </a:lnTo>
                    <a:lnTo>
                      <a:pt x="909" y="358"/>
                    </a:lnTo>
                    <a:lnTo>
                      <a:pt x="911" y="359"/>
                    </a:lnTo>
                    <a:lnTo>
                      <a:pt x="913" y="361"/>
                    </a:lnTo>
                    <a:lnTo>
                      <a:pt x="914" y="362"/>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31" name="Freeform 187"/>
              <p:cNvSpPr>
                <a:spLocks/>
              </p:cNvSpPr>
              <p:nvPr/>
            </p:nvSpPr>
            <p:spPr bwMode="auto">
              <a:xfrm>
                <a:off x="3408" y="2770"/>
                <a:ext cx="457" cy="181"/>
              </a:xfrm>
              <a:custGeom>
                <a:avLst/>
                <a:gdLst>
                  <a:gd name="T0" fmla="*/ 6 w 914"/>
                  <a:gd name="T1" fmla="*/ 11 h 363"/>
                  <a:gd name="T2" fmla="*/ 10 w 914"/>
                  <a:gd name="T3" fmla="*/ 11 h 363"/>
                  <a:gd name="T4" fmla="*/ 12 w 914"/>
                  <a:gd name="T5" fmla="*/ 11 h 363"/>
                  <a:gd name="T6" fmla="*/ 13 w 914"/>
                  <a:gd name="T7" fmla="*/ 11 h 363"/>
                  <a:gd name="T8" fmla="*/ 13 w 914"/>
                  <a:gd name="T9" fmla="*/ 11 h 363"/>
                  <a:gd name="T10" fmla="*/ 14 w 914"/>
                  <a:gd name="T11" fmla="*/ 11 h 363"/>
                  <a:gd name="T12" fmla="*/ 14 w 914"/>
                  <a:gd name="T13" fmla="*/ 11 h 363"/>
                  <a:gd name="T14" fmla="*/ 14 w 914"/>
                  <a:gd name="T15" fmla="*/ 11 h 363"/>
                  <a:gd name="T16" fmla="*/ 15 w 914"/>
                  <a:gd name="T17" fmla="*/ 11 h 363"/>
                  <a:gd name="T18" fmla="*/ 15 w 914"/>
                  <a:gd name="T19" fmla="*/ 11 h 363"/>
                  <a:gd name="T20" fmla="*/ 16 w 914"/>
                  <a:gd name="T21" fmla="*/ 11 h 363"/>
                  <a:gd name="T22" fmla="*/ 16 w 914"/>
                  <a:gd name="T23" fmla="*/ 10 h 363"/>
                  <a:gd name="T24" fmla="*/ 16 w 914"/>
                  <a:gd name="T25" fmla="*/ 10 h 363"/>
                  <a:gd name="T26" fmla="*/ 17 w 914"/>
                  <a:gd name="T27" fmla="*/ 10 h 363"/>
                  <a:gd name="T28" fmla="*/ 17 w 914"/>
                  <a:gd name="T29" fmla="*/ 10 h 363"/>
                  <a:gd name="T30" fmla="*/ 18 w 914"/>
                  <a:gd name="T31" fmla="*/ 10 h 363"/>
                  <a:gd name="T32" fmla="*/ 18 w 914"/>
                  <a:gd name="T33" fmla="*/ 10 h 363"/>
                  <a:gd name="T34" fmla="*/ 18 w 914"/>
                  <a:gd name="T35" fmla="*/ 10 h 363"/>
                  <a:gd name="T36" fmla="*/ 19 w 914"/>
                  <a:gd name="T37" fmla="*/ 9 h 363"/>
                  <a:gd name="T38" fmla="*/ 19 w 914"/>
                  <a:gd name="T39" fmla="*/ 9 h 363"/>
                  <a:gd name="T40" fmla="*/ 19 w 914"/>
                  <a:gd name="T41" fmla="*/ 9 h 363"/>
                  <a:gd name="T42" fmla="*/ 20 w 914"/>
                  <a:gd name="T43" fmla="*/ 9 h 363"/>
                  <a:gd name="T44" fmla="*/ 20 w 914"/>
                  <a:gd name="T45" fmla="*/ 9 h 363"/>
                  <a:gd name="T46" fmla="*/ 20 w 914"/>
                  <a:gd name="T47" fmla="*/ 9 h 363"/>
                  <a:gd name="T48" fmla="*/ 21 w 914"/>
                  <a:gd name="T49" fmla="*/ 8 h 363"/>
                  <a:gd name="T50" fmla="*/ 21 w 914"/>
                  <a:gd name="T51" fmla="*/ 8 h 363"/>
                  <a:gd name="T52" fmla="*/ 21 w 914"/>
                  <a:gd name="T53" fmla="*/ 8 h 363"/>
                  <a:gd name="T54" fmla="*/ 21 w 914"/>
                  <a:gd name="T55" fmla="*/ 8 h 363"/>
                  <a:gd name="T56" fmla="*/ 22 w 914"/>
                  <a:gd name="T57" fmla="*/ 8 h 363"/>
                  <a:gd name="T58" fmla="*/ 22 w 914"/>
                  <a:gd name="T59" fmla="*/ 8 h 363"/>
                  <a:gd name="T60" fmla="*/ 22 w 914"/>
                  <a:gd name="T61" fmla="*/ 7 h 363"/>
                  <a:gd name="T62" fmla="*/ 22 w 914"/>
                  <a:gd name="T63" fmla="*/ 7 h 363"/>
                  <a:gd name="T64" fmla="*/ 23 w 914"/>
                  <a:gd name="T65" fmla="*/ 7 h 363"/>
                  <a:gd name="T66" fmla="*/ 23 w 914"/>
                  <a:gd name="T67" fmla="*/ 7 h 363"/>
                  <a:gd name="T68" fmla="*/ 23 w 914"/>
                  <a:gd name="T69" fmla="*/ 7 h 363"/>
                  <a:gd name="T70" fmla="*/ 23 w 914"/>
                  <a:gd name="T71" fmla="*/ 7 h 363"/>
                  <a:gd name="T72" fmla="*/ 23 w 914"/>
                  <a:gd name="T73" fmla="*/ 7 h 363"/>
                  <a:gd name="T74" fmla="*/ 24 w 914"/>
                  <a:gd name="T75" fmla="*/ 6 h 363"/>
                  <a:gd name="T76" fmla="*/ 24 w 914"/>
                  <a:gd name="T77" fmla="*/ 6 h 363"/>
                  <a:gd name="T78" fmla="*/ 24 w 914"/>
                  <a:gd name="T79" fmla="*/ 6 h 363"/>
                  <a:gd name="T80" fmla="*/ 24 w 914"/>
                  <a:gd name="T81" fmla="*/ 6 h 363"/>
                  <a:gd name="T82" fmla="*/ 24 w 914"/>
                  <a:gd name="T83" fmla="*/ 6 h 363"/>
                  <a:gd name="T84" fmla="*/ 25 w 914"/>
                  <a:gd name="T85" fmla="*/ 5 h 363"/>
                  <a:gd name="T86" fmla="*/ 25 w 914"/>
                  <a:gd name="T87" fmla="*/ 5 h 363"/>
                  <a:gd name="T88" fmla="*/ 25 w 914"/>
                  <a:gd name="T89" fmla="*/ 5 h 363"/>
                  <a:gd name="T90" fmla="*/ 25 w 914"/>
                  <a:gd name="T91" fmla="*/ 5 h 363"/>
                  <a:gd name="T92" fmla="*/ 26 w 914"/>
                  <a:gd name="T93" fmla="*/ 4 h 363"/>
                  <a:gd name="T94" fmla="*/ 26 w 914"/>
                  <a:gd name="T95" fmla="*/ 4 h 363"/>
                  <a:gd name="T96" fmla="*/ 26 w 914"/>
                  <a:gd name="T97" fmla="*/ 4 h 363"/>
                  <a:gd name="T98" fmla="*/ 26 w 914"/>
                  <a:gd name="T99" fmla="*/ 3 h 363"/>
                  <a:gd name="T100" fmla="*/ 26 w 914"/>
                  <a:gd name="T101" fmla="*/ 3 h 363"/>
                  <a:gd name="T102" fmla="*/ 27 w 914"/>
                  <a:gd name="T103" fmla="*/ 3 h 363"/>
                  <a:gd name="T104" fmla="*/ 27 w 914"/>
                  <a:gd name="T105" fmla="*/ 2 h 363"/>
                  <a:gd name="T106" fmla="*/ 27 w 914"/>
                  <a:gd name="T107" fmla="*/ 2 h 363"/>
                  <a:gd name="T108" fmla="*/ 28 w 914"/>
                  <a:gd name="T109" fmla="*/ 2 h 363"/>
                  <a:gd name="T110" fmla="*/ 28 w 914"/>
                  <a:gd name="T111" fmla="*/ 1 h 363"/>
                  <a:gd name="T112" fmla="*/ 28 w 914"/>
                  <a:gd name="T113" fmla="*/ 1 h 363"/>
                  <a:gd name="T114" fmla="*/ 28 w 914"/>
                  <a:gd name="T115" fmla="*/ 1 h 363"/>
                  <a:gd name="T116" fmla="*/ 29 w 914"/>
                  <a:gd name="T117" fmla="*/ 0 h 363"/>
                  <a:gd name="T118" fmla="*/ 29 w 914"/>
                  <a:gd name="T119" fmla="*/ 0 h 363"/>
                  <a:gd name="T120" fmla="*/ 29 w 914"/>
                  <a:gd name="T121" fmla="*/ 0 h 3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4"/>
                  <a:gd name="T184" fmla="*/ 0 h 363"/>
                  <a:gd name="T185" fmla="*/ 914 w 914"/>
                  <a:gd name="T186" fmla="*/ 363 h 36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4" h="363">
                    <a:moveTo>
                      <a:pt x="0" y="363"/>
                    </a:moveTo>
                    <a:lnTo>
                      <a:pt x="35" y="363"/>
                    </a:lnTo>
                    <a:lnTo>
                      <a:pt x="67" y="363"/>
                    </a:lnTo>
                    <a:lnTo>
                      <a:pt x="98" y="363"/>
                    </a:lnTo>
                    <a:lnTo>
                      <a:pt x="127" y="363"/>
                    </a:lnTo>
                    <a:lnTo>
                      <a:pt x="154" y="363"/>
                    </a:lnTo>
                    <a:lnTo>
                      <a:pt x="179" y="363"/>
                    </a:lnTo>
                    <a:lnTo>
                      <a:pt x="202" y="363"/>
                    </a:lnTo>
                    <a:lnTo>
                      <a:pt x="223" y="363"/>
                    </a:lnTo>
                    <a:lnTo>
                      <a:pt x="243" y="363"/>
                    </a:lnTo>
                    <a:lnTo>
                      <a:pt x="260" y="363"/>
                    </a:lnTo>
                    <a:lnTo>
                      <a:pt x="277" y="363"/>
                    </a:lnTo>
                    <a:lnTo>
                      <a:pt x="292" y="363"/>
                    </a:lnTo>
                    <a:lnTo>
                      <a:pt x="306" y="363"/>
                    </a:lnTo>
                    <a:lnTo>
                      <a:pt x="318" y="363"/>
                    </a:lnTo>
                    <a:lnTo>
                      <a:pt x="330" y="363"/>
                    </a:lnTo>
                    <a:lnTo>
                      <a:pt x="339" y="363"/>
                    </a:lnTo>
                    <a:lnTo>
                      <a:pt x="348" y="363"/>
                    </a:lnTo>
                    <a:lnTo>
                      <a:pt x="358" y="363"/>
                    </a:lnTo>
                    <a:lnTo>
                      <a:pt x="364" y="363"/>
                    </a:lnTo>
                    <a:lnTo>
                      <a:pt x="371" y="363"/>
                    </a:lnTo>
                    <a:lnTo>
                      <a:pt x="376" y="363"/>
                    </a:lnTo>
                    <a:lnTo>
                      <a:pt x="382" y="363"/>
                    </a:lnTo>
                    <a:lnTo>
                      <a:pt x="387" y="363"/>
                    </a:lnTo>
                    <a:lnTo>
                      <a:pt x="390" y="363"/>
                    </a:lnTo>
                    <a:lnTo>
                      <a:pt x="393" y="361"/>
                    </a:lnTo>
                    <a:lnTo>
                      <a:pt x="396" y="361"/>
                    </a:lnTo>
                    <a:lnTo>
                      <a:pt x="399" y="361"/>
                    </a:lnTo>
                    <a:lnTo>
                      <a:pt x="402" y="361"/>
                    </a:lnTo>
                    <a:lnTo>
                      <a:pt x="405" y="361"/>
                    </a:lnTo>
                    <a:lnTo>
                      <a:pt x="407" y="361"/>
                    </a:lnTo>
                    <a:lnTo>
                      <a:pt x="410" y="361"/>
                    </a:lnTo>
                    <a:lnTo>
                      <a:pt x="411" y="361"/>
                    </a:lnTo>
                    <a:lnTo>
                      <a:pt x="414" y="361"/>
                    </a:lnTo>
                    <a:lnTo>
                      <a:pt x="417" y="361"/>
                    </a:lnTo>
                    <a:lnTo>
                      <a:pt x="419" y="361"/>
                    </a:lnTo>
                    <a:lnTo>
                      <a:pt x="422" y="360"/>
                    </a:lnTo>
                    <a:lnTo>
                      <a:pt x="423" y="360"/>
                    </a:lnTo>
                    <a:lnTo>
                      <a:pt x="425" y="360"/>
                    </a:lnTo>
                    <a:lnTo>
                      <a:pt x="426" y="360"/>
                    </a:lnTo>
                    <a:lnTo>
                      <a:pt x="428" y="360"/>
                    </a:lnTo>
                    <a:lnTo>
                      <a:pt x="429" y="360"/>
                    </a:lnTo>
                    <a:lnTo>
                      <a:pt x="431" y="360"/>
                    </a:lnTo>
                    <a:lnTo>
                      <a:pt x="433" y="360"/>
                    </a:lnTo>
                    <a:lnTo>
                      <a:pt x="434" y="360"/>
                    </a:lnTo>
                    <a:lnTo>
                      <a:pt x="436" y="360"/>
                    </a:lnTo>
                    <a:lnTo>
                      <a:pt x="437" y="360"/>
                    </a:lnTo>
                    <a:lnTo>
                      <a:pt x="439" y="360"/>
                    </a:lnTo>
                    <a:lnTo>
                      <a:pt x="440" y="358"/>
                    </a:lnTo>
                    <a:lnTo>
                      <a:pt x="442" y="358"/>
                    </a:lnTo>
                    <a:lnTo>
                      <a:pt x="443" y="358"/>
                    </a:lnTo>
                    <a:lnTo>
                      <a:pt x="445" y="358"/>
                    </a:lnTo>
                    <a:lnTo>
                      <a:pt x="446" y="358"/>
                    </a:lnTo>
                    <a:lnTo>
                      <a:pt x="448" y="358"/>
                    </a:lnTo>
                    <a:lnTo>
                      <a:pt x="449" y="358"/>
                    </a:lnTo>
                    <a:lnTo>
                      <a:pt x="451" y="358"/>
                    </a:lnTo>
                    <a:lnTo>
                      <a:pt x="452" y="357"/>
                    </a:lnTo>
                    <a:lnTo>
                      <a:pt x="454" y="357"/>
                    </a:lnTo>
                    <a:lnTo>
                      <a:pt x="455" y="357"/>
                    </a:lnTo>
                    <a:lnTo>
                      <a:pt x="457" y="357"/>
                    </a:lnTo>
                    <a:lnTo>
                      <a:pt x="460" y="357"/>
                    </a:lnTo>
                    <a:lnTo>
                      <a:pt x="462" y="355"/>
                    </a:lnTo>
                    <a:lnTo>
                      <a:pt x="465" y="355"/>
                    </a:lnTo>
                    <a:lnTo>
                      <a:pt x="466" y="355"/>
                    </a:lnTo>
                    <a:lnTo>
                      <a:pt x="469" y="355"/>
                    </a:lnTo>
                    <a:lnTo>
                      <a:pt x="471" y="355"/>
                    </a:lnTo>
                    <a:lnTo>
                      <a:pt x="474" y="353"/>
                    </a:lnTo>
                    <a:lnTo>
                      <a:pt x="475" y="353"/>
                    </a:lnTo>
                    <a:lnTo>
                      <a:pt x="477" y="353"/>
                    </a:lnTo>
                    <a:lnTo>
                      <a:pt x="478" y="353"/>
                    </a:lnTo>
                    <a:lnTo>
                      <a:pt x="481" y="353"/>
                    </a:lnTo>
                    <a:lnTo>
                      <a:pt x="483" y="353"/>
                    </a:lnTo>
                    <a:lnTo>
                      <a:pt x="485" y="352"/>
                    </a:lnTo>
                    <a:lnTo>
                      <a:pt x="486" y="352"/>
                    </a:lnTo>
                    <a:lnTo>
                      <a:pt x="488" y="352"/>
                    </a:lnTo>
                    <a:lnTo>
                      <a:pt x="489" y="352"/>
                    </a:lnTo>
                    <a:lnTo>
                      <a:pt x="491" y="352"/>
                    </a:lnTo>
                    <a:lnTo>
                      <a:pt x="492" y="350"/>
                    </a:lnTo>
                    <a:lnTo>
                      <a:pt x="494" y="350"/>
                    </a:lnTo>
                    <a:lnTo>
                      <a:pt x="495" y="350"/>
                    </a:lnTo>
                    <a:lnTo>
                      <a:pt x="497" y="350"/>
                    </a:lnTo>
                    <a:lnTo>
                      <a:pt x="498" y="349"/>
                    </a:lnTo>
                    <a:lnTo>
                      <a:pt x="500" y="349"/>
                    </a:lnTo>
                    <a:lnTo>
                      <a:pt x="501" y="349"/>
                    </a:lnTo>
                    <a:lnTo>
                      <a:pt x="503" y="349"/>
                    </a:lnTo>
                    <a:lnTo>
                      <a:pt x="504" y="347"/>
                    </a:lnTo>
                    <a:lnTo>
                      <a:pt x="506" y="347"/>
                    </a:lnTo>
                    <a:lnTo>
                      <a:pt x="507" y="347"/>
                    </a:lnTo>
                    <a:lnTo>
                      <a:pt x="509" y="346"/>
                    </a:lnTo>
                    <a:lnTo>
                      <a:pt x="512" y="346"/>
                    </a:lnTo>
                    <a:lnTo>
                      <a:pt x="514" y="344"/>
                    </a:lnTo>
                    <a:lnTo>
                      <a:pt x="517" y="344"/>
                    </a:lnTo>
                    <a:lnTo>
                      <a:pt x="518" y="344"/>
                    </a:lnTo>
                    <a:lnTo>
                      <a:pt x="521" y="343"/>
                    </a:lnTo>
                    <a:lnTo>
                      <a:pt x="524" y="341"/>
                    </a:lnTo>
                    <a:lnTo>
                      <a:pt x="527" y="341"/>
                    </a:lnTo>
                    <a:lnTo>
                      <a:pt x="529" y="340"/>
                    </a:lnTo>
                    <a:lnTo>
                      <a:pt x="532" y="340"/>
                    </a:lnTo>
                    <a:lnTo>
                      <a:pt x="533" y="338"/>
                    </a:lnTo>
                    <a:lnTo>
                      <a:pt x="536" y="338"/>
                    </a:lnTo>
                    <a:lnTo>
                      <a:pt x="538" y="337"/>
                    </a:lnTo>
                    <a:lnTo>
                      <a:pt x="540" y="337"/>
                    </a:lnTo>
                    <a:lnTo>
                      <a:pt x="543" y="337"/>
                    </a:lnTo>
                    <a:lnTo>
                      <a:pt x="544" y="335"/>
                    </a:lnTo>
                    <a:lnTo>
                      <a:pt x="546" y="335"/>
                    </a:lnTo>
                    <a:lnTo>
                      <a:pt x="547" y="334"/>
                    </a:lnTo>
                    <a:lnTo>
                      <a:pt x="549" y="334"/>
                    </a:lnTo>
                    <a:lnTo>
                      <a:pt x="550" y="334"/>
                    </a:lnTo>
                    <a:lnTo>
                      <a:pt x="552" y="332"/>
                    </a:lnTo>
                    <a:lnTo>
                      <a:pt x="553" y="332"/>
                    </a:lnTo>
                    <a:lnTo>
                      <a:pt x="555" y="331"/>
                    </a:lnTo>
                    <a:lnTo>
                      <a:pt x="556" y="331"/>
                    </a:lnTo>
                    <a:lnTo>
                      <a:pt x="558" y="331"/>
                    </a:lnTo>
                    <a:lnTo>
                      <a:pt x="559" y="329"/>
                    </a:lnTo>
                    <a:lnTo>
                      <a:pt x="561" y="329"/>
                    </a:lnTo>
                    <a:lnTo>
                      <a:pt x="562" y="327"/>
                    </a:lnTo>
                    <a:lnTo>
                      <a:pt x="564" y="327"/>
                    </a:lnTo>
                    <a:lnTo>
                      <a:pt x="566" y="327"/>
                    </a:lnTo>
                    <a:lnTo>
                      <a:pt x="567" y="326"/>
                    </a:lnTo>
                    <a:lnTo>
                      <a:pt x="569" y="324"/>
                    </a:lnTo>
                    <a:lnTo>
                      <a:pt x="570" y="324"/>
                    </a:lnTo>
                    <a:lnTo>
                      <a:pt x="572" y="323"/>
                    </a:lnTo>
                    <a:lnTo>
                      <a:pt x="575" y="323"/>
                    </a:lnTo>
                    <a:lnTo>
                      <a:pt x="576" y="321"/>
                    </a:lnTo>
                    <a:lnTo>
                      <a:pt x="579" y="320"/>
                    </a:lnTo>
                    <a:lnTo>
                      <a:pt x="581" y="318"/>
                    </a:lnTo>
                    <a:lnTo>
                      <a:pt x="584" y="318"/>
                    </a:lnTo>
                    <a:lnTo>
                      <a:pt x="585" y="317"/>
                    </a:lnTo>
                    <a:lnTo>
                      <a:pt x="588" y="315"/>
                    </a:lnTo>
                    <a:lnTo>
                      <a:pt x="590" y="315"/>
                    </a:lnTo>
                    <a:lnTo>
                      <a:pt x="592" y="314"/>
                    </a:lnTo>
                    <a:lnTo>
                      <a:pt x="593" y="312"/>
                    </a:lnTo>
                    <a:lnTo>
                      <a:pt x="595" y="312"/>
                    </a:lnTo>
                    <a:lnTo>
                      <a:pt x="598" y="311"/>
                    </a:lnTo>
                    <a:lnTo>
                      <a:pt x="599" y="309"/>
                    </a:lnTo>
                    <a:lnTo>
                      <a:pt x="601" y="309"/>
                    </a:lnTo>
                    <a:lnTo>
                      <a:pt x="602" y="308"/>
                    </a:lnTo>
                    <a:lnTo>
                      <a:pt x="604" y="308"/>
                    </a:lnTo>
                    <a:lnTo>
                      <a:pt x="605" y="306"/>
                    </a:lnTo>
                    <a:lnTo>
                      <a:pt x="607" y="306"/>
                    </a:lnTo>
                    <a:lnTo>
                      <a:pt x="608" y="305"/>
                    </a:lnTo>
                    <a:lnTo>
                      <a:pt x="610" y="305"/>
                    </a:lnTo>
                    <a:lnTo>
                      <a:pt x="611" y="303"/>
                    </a:lnTo>
                    <a:lnTo>
                      <a:pt x="613" y="303"/>
                    </a:lnTo>
                    <a:lnTo>
                      <a:pt x="614" y="302"/>
                    </a:lnTo>
                    <a:lnTo>
                      <a:pt x="616" y="302"/>
                    </a:lnTo>
                    <a:lnTo>
                      <a:pt x="618" y="300"/>
                    </a:lnTo>
                    <a:lnTo>
                      <a:pt x="619" y="300"/>
                    </a:lnTo>
                    <a:lnTo>
                      <a:pt x="621" y="298"/>
                    </a:lnTo>
                    <a:lnTo>
                      <a:pt x="622" y="297"/>
                    </a:lnTo>
                    <a:lnTo>
                      <a:pt x="624" y="297"/>
                    </a:lnTo>
                    <a:lnTo>
                      <a:pt x="625" y="295"/>
                    </a:lnTo>
                    <a:lnTo>
                      <a:pt x="628" y="294"/>
                    </a:lnTo>
                    <a:lnTo>
                      <a:pt x="630" y="294"/>
                    </a:lnTo>
                    <a:lnTo>
                      <a:pt x="631" y="292"/>
                    </a:lnTo>
                    <a:lnTo>
                      <a:pt x="634" y="291"/>
                    </a:lnTo>
                    <a:lnTo>
                      <a:pt x="636" y="289"/>
                    </a:lnTo>
                    <a:lnTo>
                      <a:pt x="637" y="289"/>
                    </a:lnTo>
                    <a:lnTo>
                      <a:pt x="639" y="288"/>
                    </a:lnTo>
                    <a:lnTo>
                      <a:pt x="642" y="286"/>
                    </a:lnTo>
                    <a:lnTo>
                      <a:pt x="643" y="286"/>
                    </a:lnTo>
                    <a:lnTo>
                      <a:pt x="645" y="285"/>
                    </a:lnTo>
                    <a:lnTo>
                      <a:pt x="647" y="285"/>
                    </a:lnTo>
                    <a:lnTo>
                      <a:pt x="647" y="283"/>
                    </a:lnTo>
                    <a:lnTo>
                      <a:pt x="648" y="283"/>
                    </a:lnTo>
                    <a:lnTo>
                      <a:pt x="650" y="282"/>
                    </a:lnTo>
                    <a:lnTo>
                      <a:pt x="651" y="282"/>
                    </a:lnTo>
                    <a:lnTo>
                      <a:pt x="651" y="280"/>
                    </a:lnTo>
                    <a:lnTo>
                      <a:pt x="653" y="280"/>
                    </a:lnTo>
                    <a:lnTo>
                      <a:pt x="654" y="280"/>
                    </a:lnTo>
                    <a:lnTo>
                      <a:pt x="656" y="279"/>
                    </a:lnTo>
                    <a:lnTo>
                      <a:pt x="657" y="277"/>
                    </a:lnTo>
                    <a:lnTo>
                      <a:pt x="659" y="277"/>
                    </a:lnTo>
                    <a:lnTo>
                      <a:pt x="660" y="276"/>
                    </a:lnTo>
                    <a:lnTo>
                      <a:pt x="662" y="276"/>
                    </a:lnTo>
                    <a:lnTo>
                      <a:pt x="662" y="274"/>
                    </a:lnTo>
                    <a:lnTo>
                      <a:pt x="663" y="274"/>
                    </a:lnTo>
                    <a:lnTo>
                      <a:pt x="665" y="272"/>
                    </a:lnTo>
                    <a:lnTo>
                      <a:pt x="666" y="272"/>
                    </a:lnTo>
                    <a:lnTo>
                      <a:pt x="666" y="271"/>
                    </a:lnTo>
                    <a:lnTo>
                      <a:pt x="668" y="271"/>
                    </a:lnTo>
                    <a:lnTo>
                      <a:pt x="669" y="269"/>
                    </a:lnTo>
                    <a:lnTo>
                      <a:pt x="671" y="268"/>
                    </a:lnTo>
                    <a:lnTo>
                      <a:pt x="673" y="268"/>
                    </a:lnTo>
                    <a:lnTo>
                      <a:pt x="674" y="266"/>
                    </a:lnTo>
                    <a:lnTo>
                      <a:pt x="677" y="265"/>
                    </a:lnTo>
                    <a:lnTo>
                      <a:pt x="679" y="265"/>
                    </a:lnTo>
                    <a:lnTo>
                      <a:pt x="680" y="263"/>
                    </a:lnTo>
                    <a:lnTo>
                      <a:pt x="682" y="262"/>
                    </a:lnTo>
                    <a:lnTo>
                      <a:pt x="683" y="260"/>
                    </a:lnTo>
                    <a:lnTo>
                      <a:pt x="685" y="260"/>
                    </a:lnTo>
                    <a:lnTo>
                      <a:pt x="686" y="259"/>
                    </a:lnTo>
                    <a:lnTo>
                      <a:pt x="688" y="257"/>
                    </a:lnTo>
                    <a:lnTo>
                      <a:pt x="689" y="257"/>
                    </a:lnTo>
                    <a:lnTo>
                      <a:pt x="689" y="256"/>
                    </a:lnTo>
                    <a:lnTo>
                      <a:pt x="691" y="256"/>
                    </a:lnTo>
                    <a:lnTo>
                      <a:pt x="692" y="254"/>
                    </a:lnTo>
                    <a:lnTo>
                      <a:pt x="694" y="254"/>
                    </a:lnTo>
                    <a:lnTo>
                      <a:pt x="694" y="253"/>
                    </a:lnTo>
                    <a:lnTo>
                      <a:pt x="695" y="253"/>
                    </a:lnTo>
                    <a:lnTo>
                      <a:pt x="697" y="251"/>
                    </a:lnTo>
                    <a:lnTo>
                      <a:pt x="699" y="250"/>
                    </a:lnTo>
                    <a:lnTo>
                      <a:pt x="700" y="250"/>
                    </a:lnTo>
                    <a:lnTo>
                      <a:pt x="702" y="248"/>
                    </a:lnTo>
                    <a:lnTo>
                      <a:pt x="703" y="246"/>
                    </a:lnTo>
                    <a:lnTo>
                      <a:pt x="705" y="245"/>
                    </a:lnTo>
                    <a:lnTo>
                      <a:pt x="706" y="245"/>
                    </a:lnTo>
                    <a:lnTo>
                      <a:pt x="708" y="243"/>
                    </a:lnTo>
                    <a:lnTo>
                      <a:pt x="708" y="242"/>
                    </a:lnTo>
                    <a:lnTo>
                      <a:pt x="709" y="242"/>
                    </a:lnTo>
                    <a:lnTo>
                      <a:pt x="711" y="240"/>
                    </a:lnTo>
                    <a:lnTo>
                      <a:pt x="712" y="240"/>
                    </a:lnTo>
                    <a:lnTo>
                      <a:pt x="712" y="239"/>
                    </a:lnTo>
                    <a:lnTo>
                      <a:pt x="714" y="239"/>
                    </a:lnTo>
                    <a:lnTo>
                      <a:pt x="714" y="237"/>
                    </a:lnTo>
                    <a:lnTo>
                      <a:pt x="715" y="237"/>
                    </a:lnTo>
                    <a:lnTo>
                      <a:pt x="715" y="236"/>
                    </a:lnTo>
                    <a:lnTo>
                      <a:pt x="717" y="236"/>
                    </a:lnTo>
                    <a:lnTo>
                      <a:pt x="718" y="234"/>
                    </a:lnTo>
                    <a:lnTo>
                      <a:pt x="720" y="234"/>
                    </a:lnTo>
                    <a:lnTo>
                      <a:pt x="720" y="233"/>
                    </a:lnTo>
                    <a:lnTo>
                      <a:pt x="721" y="233"/>
                    </a:lnTo>
                    <a:lnTo>
                      <a:pt x="723" y="231"/>
                    </a:lnTo>
                    <a:lnTo>
                      <a:pt x="725" y="230"/>
                    </a:lnTo>
                    <a:lnTo>
                      <a:pt x="726" y="230"/>
                    </a:lnTo>
                    <a:lnTo>
                      <a:pt x="728" y="228"/>
                    </a:lnTo>
                    <a:lnTo>
                      <a:pt x="729" y="227"/>
                    </a:lnTo>
                    <a:lnTo>
                      <a:pt x="731" y="225"/>
                    </a:lnTo>
                    <a:lnTo>
                      <a:pt x="732" y="225"/>
                    </a:lnTo>
                    <a:lnTo>
                      <a:pt x="734" y="224"/>
                    </a:lnTo>
                    <a:lnTo>
                      <a:pt x="735" y="224"/>
                    </a:lnTo>
                    <a:lnTo>
                      <a:pt x="735" y="222"/>
                    </a:lnTo>
                    <a:lnTo>
                      <a:pt x="737" y="222"/>
                    </a:lnTo>
                    <a:lnTo>
                      <a:pt x="738" y="220"/>
                    </a:lnTo>
                    <a:lnTo>
                      <a:pt x="740" y="219"/>
                    </a:lnTo>
                    <a:lnTo>
                      <a:pt x="741" y="219"/>
                    </a:lnTo>
                    <a:lnTo>
                      <a:pt x="743" y="217"/>
                    </a:lnTo>
                    <a:lnTo>
                      <a:pt x="744" y="217"/>
                    </a:lnTo>
                    <a:lnTo>
                      <a:pt x="744" y="216"/>
                    </a:lnTo>
                    <a:lnTo>
                      <a:pt x="746" y="216"/>
                    </a:lnTo>
                    <a:lnTo>
                      <a:pt x="747" y="214"/>
                    </a:lnTo>
                    <a:lnTo>
                      <a:pt x="749" y="213"/>
                    </a:lnTo>
                    <a:lnTo>
                      <a:pt x="751" y="213"/>
                    </a:lnTo>
                    <a:lnTo>
                      <a:pt x="751" y="211"/>
                    </a:lnTo>
                    <a:lnTo>
                      <a:pt x="752" y="211"/>
                    </a:lnTo>
                    <a:lnTo>
                      <a:pt x="752" y="210"/>
                    </a:lnTo>
                    <a:lnTo>
                      <a:pt x="754" y="210"/>
                    </a:lnTo>
                    <a:lnTo>
                      <a:pt x="755" y="208"/>
                    </a:lnTo>
                    <a:lnTo>
                      <a:pt x="755" y="207"/>
                    </a:lnTo>
                    <a:lnTo>
                      <a:pt x="757" y="207"/>
                    </a:lnTo>
                    <a:lnTo>
                      <a:pt x="757" y="205"/>
                    </a:lnTo>
                    <a:lnTo>
                      <a:pt x="758" y="205"/>
                    </a:lnTo>
                    <a:lnTo>
                      <a:pt x="758" y="204"/>
                    </a:lnTo>
                    <a:lnTo>
                      <a:pt x="760" y="202"/>
                    </a:lnTo>
                    <a:lnTo>
                      <a:pt x="761" y="202"/>
                    </a:lnTo>
                    <a:lnTo>
                      <a:pt x="763" y="201"/>
                    </a:lnTo>
                    <a:lnTo>
                      <a:pt x="763" y="199"/>
                    </a:lnTo>
                    <a:lnTo>
                      <a:pt x="764" y="198"/>
                    </a:lnTo>
                    <a:lnTo>
                      <a:pt x="766" y="196"/>
                    </a:lnTo>
                    <a:lnTo>
                      <a:pt x="767" y="194"/>
                    </a:lnTo>
                    <a:lnTo>
                      <a:pt x="769" y="193"/>
                    </a:lnTo>
                    <a:lnTo>
                      <a:pt x="770" y="191"/>
                    </a:lnTo>
                    <a:lnTo>
                      <a:pt x="772" y="190"/>
                    </a:lnTo>
                    <a:lnTo>
                      <a:pt x="773" y="188"/>
                    </a:lnTo>
                    <a:lnTo>
                      <a:pt x="775" y="187"/>
                    </a:lnTo>
                    <a:lnTo>
                      <a:pt x="776" y="185"/>
                    </a:lnTo>
                    <a:lnTo>
                      <a:pt x="776" y="184"/>
                    </a:lnTo>
                    <a:lnTo>
                      <a:pt x="778" y="184"/>
                    </a:lnTo>
                    <a:lnTo>
                      <a:pt x="780" y="182"/>
                    </a:lnTo>
                    <a:lnTo>
                      <a:pt x="780" y="181"/>
                    </a:lnTo>
                    <a:lnTo>
                      <a:pt x="781" y="181"/>
                    </a:lnTo>
                    <a:lnTo>
                      <a:pt x="781" y="179"/>
                    </a:lnTo>
                    <a:lnTo>
                      <a:pt x="783" y="179"/>
                    </a:lnTo>
                    <a:lnTo>
                      <a:pt x="783" y="178"/>
                    </a:lnTo>
                    <a:lnTo>
                      <a:pt x="784" y="176"/>
                    </a:lnTo>
                    <a:lnTo>
                      <a:pt x="786" y="175"/>
                    </a:lnTo>
                    <a:lnTo>
                      <a:pt x="787" y="173"/>
                    </a:lnTo>
                    <a:lnTo>
                      <a:pt x="789" y="172"/>
                    </a:lnTo>
                    <a:lnTo>
                      <a:pt x="789" y="170"/>
                    </a:lnTo>
                    <a:lnTo>
                      <a:pt x="790" y="170"/>
                    </a:lnTo>
                    <a:lnTo>
                      <a:pt x="792" y="168"/>
                    </a:lnTo>
                    <a:lnTo>
                      <a:pt x="792" y="167"/>
                    </a:lnTo>
                    <a:lnTo>
                      <a:pt x="793" y="165"/>
                    </a:lnTo>
                    <a:lnTo>
                      <a:pt x="795" y="164"/>
                    </a:lnTo>
                    <a:lnTo>
                      <a:pt x="796" y="162"/>
                    </a:lnTo>
                    <a:lnTo>
                      <a:pt x="798" y="161"/>
                    </a:lnTo>
                    <a:lnTo>
                      <a:pt x="799" y="158"/>
                    </a:lnTo>
                    <a:lnTo>
                      <a:pt x="801" y="156"/>
                    </a:lnTo>
                    <a:lnTo>
                      <a:pt x="802" y="155"/>
                    </a:lnTo>
                    <a:lnTo>
                      <a:pt x="804" y="152"/>
                    </a:lnTo>
                    <a:lnTo>
                      <a:pt x="806" y="150"/>
                    </a:lnTo>
                    <a:lnTo>
                      <a:pt x="807" y="149"/>
                    </a:lnTo>
                    <a:lnTo>
                      <a:pt x="809" y="147"/>
                    </a:lnTo>
                    <a:lnTo>
                      <a:pt x="810" y="146"/>
                    </a:lnTo>
                    <a:lnTo>
                      <a:pt x="812" y="144"/>
                    </a:lnTo>
                    <a:lnTo>
                      <a:pt x="813" y="143"/>
                    </a:lnTo>
                    <a:lnTo>
                      <a:pt x="815" y="141"/>
                    </a:lnTo>
                    <a:lnTo>
                      <a:pt x="815" y="139"/>
                    </a:lnTo>
                    <a:lnTo>
                      <a:pt x="816" y="138"/>
                    </a:lnTo>
                    <a:lnTo>
                      <a:pt x="818" y="136"/>
                    </a:lnTo>
                    <a:lnTo>
                      <a:pt x="819" y="135"/>
                    </a:lnTo>
                    <a:lnTo>
                      <a:pt x="819" y="133"/>
                    </a:lnTo>
                    <a:lnTo>
                      <a:pt x="821" y="132"/>
                    </a:lnTo>
                    <a:lnTo>
                      <a:pt x="822" y="132"/>
                    </a:lnTo>
                    <a:lnTo>
                      <a:pt x="822" y="130"/>
                    </a:lnTo>
                    <a:lnTo>
                      <a:pt x="824" y="129"/>
                    </a:lnTo>
                    <a:lnTo>
                      <a:pt x="824" y="127"/>
                    </a:lnTo>
                    <a:lnTo>
                      <a:pt x="825" y="126"/>
                    </a:lnTo>
                    <a:lnTo>
                      <a:pt x="827" y="126"/>
                    </a:lnTo>
                    <a:lnTo>
                      <a:pt x="827" y="124"/>
                    </a:lnTo>
                    <a:lnTo>
                      <a:pt x="828" y="123"/>
                    </a:lnTo>
                    <a:lnTo>
                      <a:pt x="830" y="121"/>
                    </a:lnTo>
                    <a:lnTo>
                      <a:pt x="830" y="120"/>
                    </a:lnTo>
                    <a:lnTo>
                      <a:pt x="832" y="118"/>
                    </a:lnTo>
                    <a:lnTo>
                      <a:pt x="833" y="115"/>
                    </a:lnTo>
                    <a:lnTo>
                      <a:pt x="835" y="113"/>
                    </a:lnTo>
                    <a:lnTo>
                      <a:pt x="836" y="112"/>
                    </a:lnTo>
                    <a:lnTo>
                      <a:pt x="838" y="110"/>
                    </a:lnTo>
                    <a:lnTo>
                      <a:pt x="839" y="107"/>
                    </a:lnTo>
                    <a:lnTo>
                      <a:pt x="841" y="104"/>
                    </a:lnTo>
                    <a:lnTo>
                      <a:pt x="842" y="103"/>
                    </a:lnTo>
                    <a:lnTo>
                      <a:pt x="844" y="100"/>
                    </a:lnTo>
                    <a:lnTo>
                      <a:pt x="845" y="98"/>
                    </a:lnTo>
                    <a:lnTo>
                      <a:pt x="847" y="97"/>
                    </a:lnTo>
                    <a:lnTo>
                      <a:pt x="848" y="94"/>
                    </a:lnTo>
                    <a:lnTo>
                      <a:pt x="850" y="92"/>
                    </a:lnTo>
                    <a:lnTo>
                      <a:pt x="851" y="91"/>
                    </a:lnTo>
                    <a:lnTo>
                      <a:pt x="853" y="89"/>
                    </a:lnTo>
                    <a:lnTo>
                      <a:pt x="853" y="87"/>
                    </a:lnTo>
                    <a:lnTo>
                      <a:pt x="854" y="86"/>
                    </a:lnTo>
                    <a:lnTo>
                      <a:pt x="856" y="84"/>
                    </a:lnTo>
                    <a:lnTo>
                      <a:pt x="856" y="83"/>
                    </a:lnTo>
                    <a:lnTo>
                      <a:pt x="858" y="81"/>
                    </a:lnTo>
                    <a:lnTo>
                      <a:pt x="859" y="80"/>
                    </a:lnTo>
                    <a:lnTo>
                      <a:pt x="861" y="78"/>
                    </a:lnTo>
                    <a:lnTo>
                      <a:pt x="861" y="77"/>
                    </a:lnTo>
                    <a:lnTo>
                      <a:pt x="862" y="75"/>
                    </a:lnTo>
                    <a:lnTo>
                      <a:pt x="864" y="74"/>
                    </a:lnTo>
                    <a:lnTo>
                      <a:pt x="864" y="72"/>
                    </a:lnTo>
                    <a:lnTo>
                      <a:pt x="865" y="71"/>
                    </a:lnTo>
                    <a:lnTo>
                      <a:pt x="867" y="71"/>
                    </a:lnTo>
                    <a:lnTo>
                      <a:pt x="867" y="69"/>
                    </a:lnTo>
                    <a:lnTo>
                      <a:pt x="868" y="68"/>
                    </a:lnTo>
                    <a:lnTo>
                      <a:pt x="870" y="65"/>
                    </a:lnTo>
                    <a:lnTo>
                      <a:pt x="871" y="63"/>
                    </a:lnTo>
                    <a:lnTo>
                      <a:pt x="873" y="61"/>
                    </a:lnTo>
                    <a:lnTo>
                      <a:pt x="874" y="60"/>
                    </a:lnTo>
                    <a:lnTo>
                      <a:pt x="876" y="57"/>
                    </a:lnTo>
                    <a:lnTo>
                      <a:pt x="877" y="55"/>
                    </a:lnTo>
                    <a:lnTo>
                      <a:pt x="879" y="52"/>
                    </a:lnTo>
                    <a:lnTo>
                      <a:pt x="880" y="51"/>
                    </a:lnTo>
                    <a:lnTo>
                      <a:pt x="882" y="48"/>
                    </a:lnTo>
                    <a:lnTo>
                      <a:pt x="884" y="46"/>
                    </a:lnTo>
                    <a:lnTo>
                      <a:pt x="885" y="43"/>
                    </a:lnTo>
                    <a:lnTo>
                      <a:pt x="887" y="42"/>
                    </a:lnTo>
                    <a:lnTo>
                      <a:pt x="888" y="40"/>
                    </a:lnTo>
                    <a:lnTo>
                      <a:pt x="890" y="37"/>
                    </a:lnTo>
                    <a:lnTo>
                      <a:pt x="891" y="35"/>
                    </a:lnTo>
                    <a:lnTo>
                      <a:pt x="893" y="34"/>
                    </a:lnTo>
                    <a:lnTo>
                      <a:pt x="893" y="32"/>
                    </a:lnTo>
                    <a:lnTo>
                      <a:pt x="894" y="31"/>
                    </a:lnTo>
                    <a:lnTo>
                      <a:pt x="896" y="29"/>
                    </a:lnTo>
                    <a:lnTo>
                      <a:pt x="896" y="28"/>
                    </a:lnTo>
                    <a:lnTo>
                      <a:pt x="897" y="26"/>
                    </a:lnTo>
                    <a:lnTo>
                      <a:pt x="899" y="25"/>
                    </a:lnTo>
                    <a:lnTo>
                      <a:pt x="899" y="23"/>
                    </a:lnTo>
                    <a:lnTo>
                      <a:pt x="900" y="22"/>
                    </a:lnTo>
                    <a:lnTo>
                      <a:pt x="900" y="20"/>
                    </a:lnTo>
                    <a:lnTo>
                      <a:pt x="902" y="20"/>
                    </a:lnTo>
                    <a:lnTo>
                      <a:pt x="902" y="19"/>
                    </a:lnTo>
                    <a:lnTo>
                      <a:pt x="903" y="17"/>
                    </a:lnTo>
                    <a:lnTo>
                      <a:pt x="903" y="16"/>
                    </a:lnTo>
                    <a:lnTo>
                      <a:pt x="905" y="14"/>
                    </a:lnTo>
                    <a:lnTo>
                      <a:pt x="906" y="13"/>
                    </a:lnTo>
                    <a:lnTo>
                      <a:pt x="908" y="11"/>
                    </a:lnTo>
                    <a:lnTo>
                      <a:pt x="908" y="9"/>
                    </a:lnTo>
                    <a:lnTo>
                      <a:pt x="909" y="8"/>
                    </a:lnTo>
                    <a:lnTo>
                      <a:pt x="909" y="5"/>
                    </a:lnTo>
                    <a:lnTo>
                      <a:pt x="911" y="3"/>
                    </a:lnTo>
                    <a:lnTo>
                      <a:pt x="913" y="2"/>
                    </a:lnTo>
                    <a:lnTo>
                      <a:pt x="914"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32" name="Freeform 188"/>
              <p:cNvSpPr>
                <a:spLocks/>
              </p:cNvSpPr>
              <p:nvPr/>
            </p:nvSpPr>
            <p:spPr bwMode="auto">
              <a:xfrm>
                <a:off x="3403" y="2587"/>
                <a:ext cx="55" cy="183"/>
              </a:xfrm>
              <a:custGeom>
                <a:avLst/>
                <a:gdLst>
                  <a:gd name="T0" fmla="*/ 1 w 108"/>
                  <a:gd name="T1" fmla="*/ 1 h 365"/>
                  <a:gd name="T2" fmla="*/ 1 w 108"/>
                  <a:gd name="T3" fmla="*/ 1 h 365"/>
                  <a:gd name="T4" fmla="*/ 1 w 108"/>
                  <a:gd name="T5" fmla="*/ 1 h 365"/>
                  <a:gd name="T6" fmla="*/ 1 w 108"/>
                  <a:gd name="T7" fmla="*/ 2 h 365"/>
                  <a:gd name="T8" fmla="*/ 1 w 108"/>
                  <a:gd name="T9" fmla="*/ 2 h 365"/>
                  <a:gd name="T10" fmla="*/ 1 w 108"/>
                  <a:gd name="T11" fmla="*/ 2 h 365"/>
                  <a:gd name="T12" fmla="*/ 1 w 108"/>
                  <a:gd name="T13" fmla="*/ 2 h 365"/>
                  <a:gd name="T14" fmla="*/ 2 w 108"/>
                  <a:gd name="T15" fmla="*/ 2 h 365"/>
                  <a:gd name="T16" fmla="*/ 2 w 108"/>
                  <a:gd name="T17" fmla="*/ 3 h 365"/>
                  <a:gd name="T18" fmla="*/ 2 w 108"/>
                  <a:gd name="T19" fmla="*/ 3 h 365"/>
                  <a:gd name="T20" fmla="*/ 2 w 108"/>
                  <a:gd name="T21" fmla="*/ 3 h 365"/>
                  <a:gd name="T22" fmla="*/ 2 w 108"/>
                  <a:gd name="T23" fmla="*/ 3 h 365"/>
                  <a:gd name="T24" fmla="*/ 2 w 108"/>
                  <a:gd name="T25" fmla="*/ 3 h 365"/>
                  <a:gd name="T26" fmla="*/ 2 w 108"/>
                  <a:gd name="T27" fmla="*/ 4 h 365"/>
                  <a:gd name="T28" fmla="*/ 2 w 108"/>
                  <a:gd name="T29" fmla="*/ 4 h 365"/>
                  <a:gd name="T30" fmla="*/ 2 w 108"/>
                  <a:gd name="T31" fmla="*/ 4 h 365"/>
                  <a:gd name="T32" fmla="*/ 2 w 108"/>
                  <a:gd name="T33" fmla="*/ 4 h 365"/>
                  <a:gd name="T34" fmla="*/ 2 w 108"/>
                  <a:gd name="T35" fmla="*/ 4 h 365"/>
                  <a:gd name="T36" fmla="*/ 2 w 108"/>
                  <a:gd name="T37" fmla="*/ 5 h 365"/>
                  <a:gd name="T38" fmla="*/ 2 w 108"/>
                  <a:gd name="T39" fmla="*/ 5 h 365"/>
                  <a:gd name="T40" fmla="*/ 3 w 108"/>
                  <a:gd name="T41" fmla="*/ 5 h 365"/>
                  <a:gd name="T42" fmla="*/ 3 w 108"/>
                  <a:gd name="T43" fmla="*/ 5 h 365"/>
                  <a:gd name="T44" fmla="*/ 3 w 108"/>
                  <a:gd name="T45" fmla="*/ 5 h 365"/>
                  <a:gd name="T46" fmla="*/ 3 w 108"/>
                  <a:gd name="T47" fmla="*/ 6 h 365"/>
                  <a:gd name="T48" fmla="*/ 3 w 108"/>
                  <a:gd name="T49" fmla="*/ 6 h 365"/>
                  <a:gd name="T50" fmla="*/ 3 w 108"/>
                  <a:gd name="T51" fmla="*/ 6 h 365"/>
                  <a:gd name="T52" fmla="*/ 3 w 108"/>
                  <a:gd name="T53" fmla="*/ 6 h 365"/>
                  <a:gd name="T54" fmla="*/ 3 w 108"/>
                  <a:gd name="T55" fmla="*/ 7 h 365"/>
                  <a:gd name="T56" fmla="*/ 3 w 108"/>
                  <a:gd name="T57" fmla="*/ 7 h 365"/>
                  <a:gd name="T58" fmla="*/ 3 w 108"/>
                  <a:gd name="T59" fmla="*/ 7 h 365"/>
                  <a:gd name="T60" fmla="*/ 3 w 108"/>
                  <a:gd name="T61" fmla="*/ 7 h 365"/>
                  <a:gd name="T62" fmla="*/ 3 w 108"/>
                  <a:gd name="T63" fmla="*/ 7 h 365"/>
                  <a:gd name="T64" fmla="*/ 3 w 108"/>
                  <a:gd name="T65" fmla="*/ 8 h 365"/>
                  <a:gd name="T66" fmla="*/ 3 w 108"/>
                  <a:gd name="T67" fmla="*/ 8 h 365"/>
                  <a:gd name="T68" fmla="*/ 3 w 108"/>
                  <a:gd name="T69" fmla="*/ 8 h 365"/>
                  <a:gd name="T70" fmla="*/ 4 w 108"/>
                  <a:gd name="T71" fmla="*/ 8 h 365"/>
                  <a:gd name="T72" fmla="*/ 4 w 108"/>
                  <a:gd name="T73" fmla="*/ 8 h 365"/>
                  <a:gd name="T74" fmla="*/ 4 w 108"/>
                  <a:gd name="T75" fmla="*/ 9 h 365"/>
                  <a:gd name="T76" fmla="*/ 4 w 108"/>
                  <a:gd name="T77" fmla="*/ 9 h 365"/>
                  <a:gd name="T78" fmla="*/ 4 w 108"/>
                  <a:gd name="T79" fmla="*/ 9 h 365"/>
                  <a:gd name="T80" fmla="*/ 4 w 108"/>
                  <a:gd name="T81" fmla="*/ 9 h 365"/>
                  <a:gd name="T82" fmla="*/ 4 w 108"/>
                  <a:gd name="T83" fmla="*/ 9 h 365"/>
                  <a:gd name="T84" fmla="*/ 4 w 108"/>
                  <a:gd name="T85" fmla="*/ 10 h 365"/>
                  <a:gd name="T86" fmla="*/ 4 w 108"/>
                  <a:gd name="T87" fmla="*/ 10 h 365"/>
                  <a:gd name="T88" fmla="*/ 4 w 108"/>
                  <a:gd name="T89" fmla="*/ 10 h 365"/>
                  <a:gd name="T90" fmla="*/ 4 w 108"/>
                  <a:gd name="T91" fmla="*/ 10 h 365"/>
                  <a:gd name="T92" fmla="*/ 4 w 108"/>
                  <a:gd name="T93" fmla="*/ 10 h 365"/>
                  <a:gd name="T94" fmla="*/ 4 w 108"/>
                  <a:gd name="T95" fmla="*/ 10 h 365"/>
                  <a:gd name="T96" fmla="*/ 4 w 108"/>
                  <a:gd name="T97" fmla="*/ 10 h 365"/>
                  <a:gd name="T98" fmla="*/ 4 w 108"/>
                  <a:gd name="T99" fmla="*/ 10 h 365"/>
                  <a:gd name="T100" fmla="*/ 4 w 108"/>
                  <a:gd name="T101" fmla="*/ 11 h 365"/>
                  <a:gd name="T102" fmla="*/ 4 w 108"/>
                  <a:gd name="T103" fmla="*/ 11 h 365"/>
                  <a:gd name="T104" fmla="*/ 4 w 108"/>
                  <a:gd name="T105" fmla="*/ 11 h 365"/>
                  <a:gd name="T106" fmla="*/ 4 w 108"/>
                  <a:gd name="T107" fmla="*/ 11 h 365"/>
                  <a:gd name="T108" fmla="*/ 4 w 108"/>
                  <a:gd name="T109" fmla="*/ 11 h 365"/>
                  <a:gd name="T110" fmla="*/ 4 w 108"/>
                  <a:gd name="T111" fmla="*/ 11 h 365"/>
                  <a:gd name="T112" fmla="*/ 4 w 108"/>
                  <a:gd name="T113" fmla="*/ 12 h 365"/>
                  <a:gd name="T114" fmla="*/ 0 w 108"/>
                  <a:gd name="T115" fmla="*/ 0 h 3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
                  <a:gd name="T175" fmla="*/ 0 h 365"/>
                  <a:gd name="T176" fmla="*/ 108 w 108"/>
                  <a:gd name="T177" fmla="*/ 365 h 3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 h="365">
                    <a:moveTo>
                      <a:pt x="0" y="0"/>
                    </a:moveTo>
                    <a:lnTo>
                      <a:pt x="1" y="3"/>
                    </a:lnTo>
                    <a:lnTo>
                      <a:pt x="4" y="8"/>
                    </a:lnTo>
                    <a:lnTo>
                      <a:pt x="6" y="11"/>
                    </a:lnTo>
                    <a:lnTo>
                      <a:pt x="7" y="14"/>
                    </a:lnTo>
                    <a:lnTo>
                      <a:pt x="9" y="17"/>
                    </a:lnTo>
                    <a:lnTo>
                      <a:pt x="10" y="20"/>
                    </a:lnTo>
                    <a:lnTo>
                      <a:pt x="12" y="23"/>
                    </a:lnTo>
                    <a:lnTo>
                      <a:pt x="13" y="26"/>
                    </a:lnTo>
                    <a:lnTo>
                      <a:pt x="15" y="27"/>
                    </a:lnTo>
                    <a:lnTo>
                      <a:pt x="17" y="30"/>
                    </a:lnTo>
                    <a:lnTo>
                      <a:pt x="18" y="32"/>
                    </a:lnTo>
                    <a:lnTo>
                      <a:pt x="18" y="34"/>
                    </a:lnTo>
                    <a:lnTo>
                      <a:pt x="20" y="37"/>
                    </a:lnTo>
                    <a:lnTo>
                      <a:pt x="21" y="38"/>
                    </a:lnTo>
                    <a:lnTo>
                      <a:pt x="21" y="40"/>
                    </a:lnTo>
                    <a:lnTo>
                      <a:pt x="23" y="41"/>
                    </a:lnTo>
                    <a:lnTo>
                      <a:pt x="23" y="43"/>
                    </a:lnTo>
                    <a:lnTo>
                      <a:pt x="24" y="44"/>
                    </a:lnTo>
                    <a:lnTo>
                      <a:pt x="24" y="46"/>
                    </a:lnTo>
                    <a:lnTo>
                      <a:pt x="26" y="47"/>
                    </a:lnTo>
                    <a:lnTo>
                      <a:pt x="26" y="49"/>
                    </a:lnTo>
                    <a:lnTo>
                      <a:pt x="27" y="50"/>
                    </a:lnTo>
                    <a:lnTo>
                      <a:pt x="27" y="52"/>
                    </a:lnTo>
                    <a:lnTo>
                      <a:pt x="29" y="53"/>
                    </a:lnTo>
                    <a:lnTo>
                      <a:pt x="29" y="55"/>
                    </a:lnTo>
                    <a:lnTo>
                      <a:pt x="30" y="58"/>
                    </a:lnTo>
                    <a:lnTo>
                      <a:pt x="30" y="60"/>
                    </a:lnTo>
                    <a:lnTo>
                      <a:pt x="32" y="61"/>
                    </a:lnTo>
                    <a:lnTo>
                      <a:pt x="32" y="63"/>
                    </a:lnTo>
                    <a:lnTo>
                      <a:pt x="33" y="64"/>
                    </a:lnTo>
                    <a:lnTo>
                      <a:pt x="33" y="67"/>
                    </a:lnTo>
                    <a:lnTo>
                      <a:pt x="35" y="69"/>
                    </a:lnTo>
                    <a:lnTo>
                      <a:pt x="36" y="70"/>
                    </a:lnTo>
                    <a:lnTo>
                      <a:pt x="36" y="72"/>
                    </a:lnTo>
                    <a:lnTo>
                      <a:pt x="38" y="75"/>
                    </a:lnTo>
                    <a:lnTo>
                      <a:pt x="38" y="76"/>
                    </a:lnTo>
                    <a:lnTo>
                      <a:pt x="38" y="78"/>
                    </a:lnTo>
                    <a:lnTo>
                      <a:pt x="39" y="79"/>
                    </a:lnTo>
                    <a:lnTo>
                      <a:pt x="39" y="81"/>
                    </a:lnTo>
                    <a:lnTo>
                      <a:pt x="41" y="81"/>
                    </a:lnTo>
                    <a:lnTo>
                      <a:pt x="41" y="82"/>
                    </a:lnTo>
                    <a:lnTo>
                      <a:pt x="41" y="84"/>
                    </a:lnTo>
                    <a:lnTo>
                      <a:pt x="43" y="86"/>
                    </a:lnTo>
                    <a:lnTo>
                      <a:pt x="43" y="87"/>
                    </a:lnTo>
                    <a:lnTo>
                      <a:pt x="43" y="89"/>
                    </a:lnTo>
                    <a:lnTo>
                      <a:pt x="44" y="90"/>
                    </a:lnTo>
                    <a:lnTo>
                      <a:pt x="44" y="92"/>
                    </a:lnTo>
                    <a:lnTo>
                      <a:pt x="44" y="93"/>
                    </a:lnTo>
                    <a:lnTo>
                      <a:pt x="46" y="93"/>
                    </a:lnTo>
                    <a:lnTo>
                      <a:pt x="46" y="95"/>
                    </a:lnTo>
                    <a:lnTo>
                      <a:pt x="46" y="96"/>
                    </a:lnTo>
                    <a:lnTo>
                      <a:pt x="47" y="98"/>
                    </a:lnTo>
                    <a:lnTo>
                      <a:pt x="47" y="99"/>
                    </a:lnTo>
                    <a:lnTo>
                      <a:pt x="47" y="101"/>
                    </a:lnTo>
                    <a:lnTo>
                      <a:pt x="49" y="102"/>
                    </a:lnTo>
                    <a:lnTo>
                      <a:pt x="49" y="104"/>
                    </a:lnTo>
                    <a:lnTo>
                      <a:pt x="50" y="107"/>
                    </a:lnTo>
                    <a:lnTo>
                      <a:pt x="50" y="108"/>
                    </a:lnTo>
                    <a:lnTo>
                      <a:pt x="52" y="110"/>
                    </a:lnTo>
                    <a:lnTo>
                      <a:pt x="52" y="113"/>
                    </a:lnTo>
                    <a:lnTo>
                      <a:pt x="53" y="115"/>
                    </a:lnTo>
                    <a:lnTo>
                      <a:pt x="53" y="118"/>
                    </a:lnTo>
                    <a:lnTo>
                      <a:pt x="55" y="119"/>
                    </a:lnTo>
                    <a:lnTo>
                      <a:pt x="56" y="122"/>
                    </a:lnTo>
                    <a:lnTo>
                      <a:pt x="56" y="124"/>
                    </a:lnTo>
                    <a:lnTo>
                      <a:pt x="58" y="127"/>
                    </a:lnTo>
                    <a:lnTo>
                      <a:pt x="58" y="128"/>
                    </a:lnTo>
                    <a:lnTo>
                      <a:pt x="59" y="130"/>
                    </a:lnTo>
                    <a:lnTo>
                      <a:pt x="59" y="131"/>
                    </a:lnTo>
                    <a:lnTo>
                      <a:pt x="61" y="134"/>
                    </a:lnTo>
                    <a:lnTo>
                      <a:pt x="61" y="136"/>
                    </a:lnTo>
                    <a:lnTo>
                      <a:pt x="61" y="138"/>
                    </a:lnTo>
                    <a:lnTo>
                      <a:pt x="62" y="138"/>
                    </a:lnTo>
                    <a:lnTo>
                      <a:pt x="62" y="139"/>
                    </a:lnTo>
                    <a:lnTo>
                      <a:pt x="62" y="141"/>
                    </a:lnTo>
                    <a:lnTo>
                      <a:pt x="64" y="142"/>
                    </a:lnTo>
                    <a:lnTo>
                      <a:pt x="64" y="144"/>
                    </a:lnTo>
                    <a:lnTo>
                      <a:pt x="64" y="145"/>
                    </a:lnTo>
                    <a:lnTo>
                      <a:pt x="65" y="147"/>
                    </a:lnTo>
                    <a:lnTo>
                      <a:pt x="65" y="148"/>
                    </a:lnTo>
                    <a:lnTo>
                      <a:pt x="65" y="150"/>
                    </a:lnTo>
                    <a:lnTo>
                      <a:pt x="67" y="151"/>
                    </a:lnTo>
                    <a:lnTo>
                      <a:pt x="67" y="153"/>
                    </a:lnTo>
                    <a:lnTo>
                      <a:pt x="67" y="154"/>
                    </a:lnTo>
                    <a:lnTo>
                      <a:pt x="69" y="156"/>
                    </a:lnTo>
                    <a:lnTo>
                      <a:pt x="69" y="157"/>
                    </a:lnTo>
                    <a:lnTo>
                      <a:pt x="69" y="159"/>
                    </a:lnTo>
                    <a:lnTo>
                      <a:pt x="70" y="162"/>
                    </a:lnTo>
                    <a:lnTo>
                      <a:pt x="70" y="164"/>
                    </a:lnTo>
                    <a:lnTo>
                      <a:pt x="72" y="165"/>
                    </a:lnTo>
                    <a:lnTo>
                      <a:pt x="72" y="168"/>
                    </a:lnTo>
                    <a:lnTo>
                      <a:pt x="73" y="170"/>
                    </a:lnTo>
                    <a:lnTo>
                      <a:pt x="73" y="173"/>
                    </a:lnTo>
                    <a:lnTo>
                      <a:pt x="75" y="176"/>
                    </a:lnTo>
                    <a:lnTo>
                      <a:pt x="75" y="177"/>
                    </a:lnTo>
                    <a:lnTo>
                      <a:pt x="76" y="180"/>
                    </a:lnTo>
                    <a:lnTo>
                      <a:pt x="76" y="182"/>
                    </a:lnTo>
                    <a:lnTo>
                      <a:pt x="76" y="183"/>
                    </a:lnTo>
                    <a:lnTo>
                      <a:pt x="78" y="186"/>
                    </a:lnTo>
                    <a:lnTo>
                      <a:pt x="78" y="188"/>
                    </a:lnTo>
                    <a:lnTo>
                      <a:pt x="78" y="189"/>
                    </a:lnTo>
                    <a:lnTo>
                      <a:pt x="79" y="191"/>
                    </a:lnTo>
                    <a:lnTo>
                      <a:pt x="79" y="193"/>
                    </a:lnTo>
                    <a:lnTo>
                      <a:pt x="79" y="194"/>
                    </a:lnTo>
                    <a:lnTo>
                      <a:pt x="81" y="196"/>
                    </a:lnTo>
                    <a:lnTo>
                      <a:pt x="81" y="197"/>
                    </a:lnTo>
                    <a:lnTo>
                      <a:pt x="81" y="199"/>
                    </a:lnTo>
                    <a:lnTo>
                      <a:pt x="82" y="200"/>
                    </a:lnTo>
                    <a:lnTo>
                      <a:pt x="82" y="202"/>
                    </a:lnTo>
                    <a:lnTo>
                      <a:pt x="82" y="203"/>
                    </a:lnTo>
                    <a:lnTo>
                      <a:pt x="82" y="205"/>
                    </a:lnTo>
                    <a:lnTo>
                      <a:pt x="84" y="206"/>
                    </a:lnTo>
                    <a:lnTo>
                      <a:pt x="84" y="208"/>
                    </a:lnTo>
                    <a:lnTo>
                      <a:pt x="85" y="209"/>
                    </a:lnTo>
                    <a:lnTo>
                      <a:pt x="85" y="211"/>
                    </a:lnTo>
                    <a:lnTo>
                      <a:pt x="85" y="214"/>
                    </a:lnTo>
                    <a:lnTo>
                      <a:pt x="87" y="215"/>
                    </a:lnTo>
                    <a:lnTo>
                      <a:pt x="87" y="217"/>
                    </a:lnTo>
                    <a:lnTo>
                      <a:pt x="87" y="219"/>
                    </a:lnTo>
                    <a:lnTo>
                      <a:pt x="88" y="222"/>
                    </a:lnTo>
                    <a:lnTo>
                      <a:pt x="88" y="223"/>
                    </a:lnTo>
                    <a:lnTo>
                      <a:pt x="90" y="226"/>
                    </a:lnTo>
                    <a:lnTo>
                      <a:pt x="90" y="228"/>
                    </a:lnTo>
                    <a:lnTo>
                      <a:pt x="91" y="231"/>
                    </a:lnTo>
                    <a:lnTo>
                      <a:pt x="91" y="232"/>
                    </a:lnTo>
                    <a:lnTo>
                      <a:pt x="93" y="235"/>
                    </a:lnTo>
                    <a:lnTo>
                      <a:pt x="93" y="237"/>
                    </a:lnTo>
                    <a:lnTo>
                      <a:pt x="94" y="240"/>
                    </a:lnTo>
                    <a:lnTo>
                      <a:pt x="94" y="241"/>
                    </a:lnTo>
                    <a:lnTo>
                      <a:pt x="94" y="243"/>
                    </a:lnTo>
                    <a:lnTo>
                      <a:pt x="96" y="245"/>
                    </a:lnTo>
                    <a:lnTo>
                      <a:pt x="96" y="246"/>
                    </a:lnTo>
                    <a:lnTo>
                      <a:pt x="96" y="248"/>
                    </a:lnTo>
                    <a:lnTo>
                      <a:pt x="96" y="249"/>
                    </a:lnTo>
                    <a:lnTo>
                      <a:pt x="98" y="251"/>
                    </a:lnTo>
                    <a:lnTo>
                      <a:pt x="98" y="252"/>
                    </a:lnTo>
                    <a:lnTo>
                      <a:pt x="98" y="254"/>
                    </a:lnTo>
                    <a:lnTo>
                      <a:pt x="98" y="255"/>
                    </a:lnTo>
                    <a:lnTo>
                      <a:pt x="98" y="257"/>
                    </a:lnTo>
                    <a:lnTo>
                      <a:pt x="99" y="258"/>
                    </a:lnTo>
                    <a:lnTo>
                      <a:pt x="99" y="260"/>
                    </a:lnTo>
                    <a:lnTo>
                      <a:pt x="99" y="261"/>
                    </a:lnTo>
                    <a:lnTo>
                      <a:pt x="99" y="263"/>
                    </a:lnTo>
                    <a:lnTo>
                      <a:pt x="99" y="264"/>
                    </a:lnTo>
                    <a:lnTo>
                      <a:pt x="99" y="266"/>
                    </a:lnTo>
                    <a:lnTo>
                      <a:pt x="99" y="267"/>
                    </a:lnTo>
                    <a:lnTo>
                      <a:pt x="99" y="269"/>
                    </a:lnTo>
                    <a:lnTo>
                      <a:pt x="101" y="271"/>
                    </a:lnTo>
                    <a:lnTo>
                      <a:pt x="101" y="272"/>
                    </a:lnTo>
                    <a:lnTo>
                      <a:pt x="101" y="274"/>
                    </a:lnTo>
                    <a:lnTo>
                      <a:pt x="101" y="275"/>
                    </a:lnTo>
                    <a:lnTo>
                      <a:pt x="101" y="278"/>
                    </a:lnTo>
                    <a:lnTo>
                      <a:pt x="101" y="280"/>
                    </a:lnTo>
                    <a:lnTo>
                      <a:pt x="101" y="281"/>
                    </a:lnTo>
                    <a:lnTo>
                      <a:pt x="101" y="284"/>
                    </a:lnTo>
                    <a:lnTo>
                      <a:pt x="101" y="286"/>
                    </a:lnTo>
                    <a:lnTo>
                      <a:pt x="102" y="287"/>
                    </a:lnTo>
                    <a:lnTo>
                      <a:pt x="102" y="289"/>
                    </a:lnTo>
                    <a:lnTo>
                      <a:pt x="102" y="290"/>
                    </a:lnTo>
                    <a:lnTo>
                      <a:pt x="102" y="292"/>
                    </a:lnTo>
                    <a:lnTo>
                      <a:pt x="102" y="293"/>
                    </a:lnTo>
                    <a:lnTo>
                      <a:pt x="102" y="295"/>
                    </a:lnTo>
                    <a:lnTo>
                      <a:pt x="102" y="297"/>
                    </a:lnTo>
                    <a:lnTo>
                      <a:pt x="102" y="298"/>
                    </a:lnTo>
                    <a:lnTo>
                      <a:pt x="102" y="300"/>
                    </a:lnTo>
                    <a:lnTo>
                      <a:pt x="102" y="301"/>
                    </a:lnTo>
                    <a:lnTo>
                      <a:pt x="104" y="303"/>
                    </a:lnTo>
                    <a:lnTo>
                      <a:pt x="104" y="304"/>
                    </a:lnTo>
                    <a:lnTo>
                      <a:pt x="104" y="306"/>
                    </a:lnTo>
                    <a:lnTo>
                      <a:pt x="104" y="307"/>
                    </a:lnTo>
                    <a:lnTo>
                      <a:pt x="104" y="309"/>
                    </a:lnTo>
                    <a:lnTo>
                      <a:pt x="104" y="310"/>
                    </a:lnTo>
                    <a:lnTo>
                      <a:pt x="104" y="312"/>
                    </a:lnTo>
                    <a:lnTo>
                      <a:pt x="105" y="312"/>
                    </a:lnTo>
                    <a:lnTo>
                      <a:pt x="105" y="313"/>
                    </a:lnTo>
                    <a:lnTo>
                      <a:pt x="105" y="315"/>
                    </a:lnTo>
                    <a:lnTo>
                      <a:pt x="105" y="316"/>
                    </a:lnTo>
                    <a:lnTo>
                      <a:pt x="105" y="318"/>
                    </a:lnTo>
                    <a:lnTo>
                      <a:pt x="105" y="319"/>
                    </a:lnTo>
                    <a:lnTo>
                      <a:pt x="107" y="321"/>
                    </a:lnTo>
                    <a:lnTo>
                      <a:pt x="107" y="323"/>
                    </a:lnTo>
                    <a:lnTo>
                      <a:pt x="107" y="324"/>
                    </a:lnTo>
                    <a:lnTo>
                      <a:pt x="107" y="326"/>
                    </a:lnTo>
                    <a:lnTo>
                      <a:pt x="107" y="327"/>
                    </a:lnTo>
                    <a:lnTo>
                      <a:pt x="107" y="329"/>
                    </a:lnTo>
                    <a:lnTo>
                      <a:pt x="108" y="330"/>
                    </a:lnTo>
                    <a:lnTo>
                      <a:pt x="108" y="332"/>
                    </a:lnTo>
                    <a:lnTo>
                      <a:pt x="108" y="333"/>
                    </a:lnTo>
                    <a:lnTo>
                      <a:pt x="108" y="335"/>
                    </a:lnTo>
                    <a:lnTo>
                      <a:pt x="108" y="336"/>
                    </a:lnTo>
                    <a:lnTo>
                      <a:pt x="108" y="338"/>
                    </a:lnTo>
                    <a:lnTo>
                      <a:pt x="108" y="339"/>
                    </a:lnTo>
                    <a:lnTo>
                      <a:pt x="108" y="341"/>
                    </a:lnTo>
                    <a:lnTo>
                      <a:pt x="108" y="342"/>
                    </a:lnTo>
                    <a:lnTo>
                      <a:pt x="108" y="344"/>
                    </a:lnTo>
                    <a:lnTo>
                      <a:pt x="108" y="345"/>
                    </a:lnTo>
                    <a:lnTo>
                      <a:pt x="107" y="347"/>
                    </a:lnTo>
                    <a:lnTo>
                      <a:pt x="107" y="350"/>
                    </a:lnTo>
                    <a:lnTo>
                      <a:pt x="107" y="352"/>
                    </a:lnTo>
                    <a:lnTo>
                      <a:pt x="107" y="355"/>
                    </a:lnTo>
                    <a:lnTo>
                      <a:pt x="107" y="356"/>
                    </a:lnTo>
                    <a:lnTo>
                      <a:pt x="107" y="359"/>
                    </a:lnTo>
                    <a:lnTo>
                      <a:pt x="107" y="362"/>
                    </a:lnTo>
                    <a:lnTo>
                      <a:pt x="107" y="365"/>
                    </a:lnTo>
                    <a:lnTo>
                      <a:pt x="0" y="0"/>
                    </a:lnTo>
                    <a:close/>
                  </a:path>
                </a:pathLst>
              </a:custGeom>
              <a:solidFill>
                <a:srgbClr val="FFFFFF"/>
              </a:solidFill>
              <a:ln w="25400">
                <a:solidFill>
                  <a:srgbClr val="000000"/>
                </a:solidFill>
                <a:round/>
                <a:headEnd/>
                <a:tailEnd/>
              </a:ln>
            </p:spPr>
            <p:txBody>
              <a:bodyPr/>
              <a:lstStyle/>
              <a:p>
                <a:pPr>
                  <a:defRPr/>
                </a:pPr>
                <a:endParaRPr lang="en-US"/>
              </a:p>
            </p:txBody>
          </p:sp>
          <p:sp>
            <p:nvSpPr>
              <p:cNvPr id="73833" name="Freeform 189"/>
              <p:cNvSpPr>
                <a:spLocks/>
              </p:cNvSpPr>
              <p:nvPr/>
            </p:nvSpPr>
            <p:spPr bwMode="auto">
              <a:xfrm>
                <a:off x="3403" y="2587"/>
                <a:ext cx="55" cy="183"/>
              </a:xfrm>
              <a:custGeom>
                <a:avLst/>
                <a:gdLst>
                  <a:gd name="T0" fmla="*/ 1 w 108"/>
                  <a:gd name="T1" fmla="*/ 1 h 365"/>
                  <a:gd name="T2" fmla="*/ 1 w 108"/>
                  <a:gd name="T3" fmla="*/ 1 h 365"/>
                  <a:gd name="T4" fmla="*/ 1 w 108"/>
                  <a:gd name="T5" fmla="*/ 1 h 365"/>
                  <a:gd name="T6" fmla="*/ 1 w 108"/>
                  <a:gd name="T7" fmla="*/ 2 h 365"/>
                  <a:gd name="T8" fmla="*/ 1 w 108"/>
                  <a:gd name="T9" fmla="*/ 2 h 365"/>
                  <a:gd name="T10" fmla="*/ 1 w 108"/>
                  <a:gd name="T11" fmla="*/ 2 h 365"/>
                  <a:gd name="T12" fmla="*/ 1 w 108"/>
                  <a:gd name="T13" fmla="*/ 2 h 365"/>
                  <a:gd name="T14" fmla="*/ 2 w 108"/>
                  <a:gd name="T15" fmla="*/ 2 h 365"/>
                  <a:gd name="T16" fmla="*/ 2 w 108"/>
                  <a:gd name="T17" fmla="*/ 3 h 365"/>
                  <a:gd name="T18" fmla="*/ 2 w 108"/>
                  <a:gd name="T19" fmla="*/ 3 h 365"/>
                  <a:gd name="T20" fmla="*/ 2 w 108"/>
                  <a:gd name="T21" fmla="*/ 3 h 365"/>
                  <a:gd name="T22" fmla="*/ 2 w 108"/>
                  <a:gd name="T23" fmla="*/ 3 h 365"/>
                  <a:gd name="T24" fmla="*/ 2 w 108"/>
                  <a:gd name="T25" fmla="*/ 3 h 365"/>
                  <a:gd name="T26" fmla="*/ 2 w 108"/>
                  <a:gd name="T27" fmla="*/ 4 h 365"/>
                  <a:gd name="T28" fmla="*/ 2 w 108"/>
                  <a:gd name="T29" fmla="*/ 4 h 365"/>
                  <a:gd name="T30" fmla="*/ 2 w 108"/>
                  <a:gd name="T31" fmla="*/ 4 h 365"/>
                  <a:gd name="T32" fmla="*/ 2 w 108"/>
                  <a:gd name="T33" fmla="*/ 4 h 365"/>
                  <a:gd name="T34" fmla="*/ 2 w 108"/>
                  <a:gd name="T35" fmla="*/ 4 h 365"/>
                  <a:gd name="T36" fmla="*/ 2 w 108"/>
                  <a:gd name="T37" fmla="*/ 5 h 365"/>
                  <a:gd name="T38" fmla="*/ 2 w 108"/>
                  <a:gd name="T39" fmla="*/ 5 h 365"/>
                  <a:gd name="T40" fmla="*/ 3 w 108"/>
                  <a:gd name="T41" fmla="*/ 5 h 365"/>
                  <a:gd name="T42" fmla="*/ 3 w 108"/>
                  <a:gd name="T43" fmla="*/ 5 h 365"/>
                  <a:gd name="T44" fmla="*/ 3 w 108"/>
                  <a:gd name="T45" fmla="*/ 5 h 365"/>
                  <a:gd name="T46" fmla="*/ 3 w 108"/>
                  <a:gd name="T47" fmla="*/ 6 h 365"/>
                  <a:gd name="T48" fmla="*/ 3 w 108"/>
                  <a:gd name="T49" fmla="*/ 6 h 365"/>
                  <a:gd name="T50" fmla="*/ 3 w 108"/>
                  <a:gd name="T51" fmla="*/ 6 h 365"/>
                  <a:gd name="T52" fmla="*/ 3 w 108"/>
                  <a:gd name="T53" fmla="*/ 6 h 365"/>
                  <a:gd name="T54" fmla="*/ 3 w 108"/>
                  <a:gd name="T55" fmla="*/ 7 h 365"/>
                  <a:gd name="T56" fmla="*/ 3 w 108"/>
                  <a:gd name="T57" fmla="*/ 7 h 365"/>
                  <a:gd name="T58" fmla="*/ 3 w 108"/>
                  <a:gd name="T59" fmla="*/ 7 h 365"/>
                  <a:gd name="T60" fmla="*/ 3 w 108"/>
                  <a:gd name="T61" fmla="*/ 7 h 365"/>
                  <a:gd name="T62" fmla="*/ 3 w 108"/>
                  <a:gd name="T63" fmla="*/ 7 h 365"/>
                  <a:gd name="T64" fmla="*/ 3 w 108"/>
                  <a:gd name="T65" fmla="*/ 8 h 365"/>
                  <a:gd name="T66" fmla="*/ 3 w 108"/>
                  <a:gd name="T67" fmla="*/ 8 h 365"/>
                  <a:gd name="T68" fmla="*/ 3 w 108"/>
                  <a:gd name="T69" fmla="*/ 8 h 365"/>
                  <a:gd name="T70" fmla="*/ 4 w 108"/>
                  <a:gd name="T71" fmla="*/ 8 h 365"/>
                  <a:gd name="T72" fmla="*/ 4 w 108"/>
                  <a:gd name="T73" fmla="*/ 8 h 365"/>
                  <a:gd name="T74" fmla="*/ 4 w 108"/>
                  <a:gd name="T75" fmla="*/ 9 h 365"/>
                  <a:gd name="T76" fmla="*/ 4 w 108"/>
                  <a:gd name="T77" fmla="*/ 9 h 365"/>
                  <a:gd name="T78" fmla="*/ 4 w 108"/>
                  <a:gd name="T79" fmla="*/ 9 h 365"/>
                  <a:gd name="T80" fmla="*/ 4 w 108"/>
                  <a:gd name="T81" fmla="*/ 9 h 365"/>
                  <a:gd name="T82" fmla="*/ 4 w 108"/>
                  <a:gd name="T83" fmla="*/ 9 h 365"/>
                  <a:gd name="T84" fmla="*/ 4 w 108"/>
                  <a:gd name="T85" fmla="*/ 10 h 365"/>
                  <a:gd name="T86" fmla="*/ 4 w 108"/>
                  <a:gd name="T87" fmla="*/ 10 h 365"/>
                  <a:gd name="T88" fmla="*/ 4 w 108"/>
                  <a:gd name="T89" fmla="*/ 10 h 365"/>
                  <a:gd name="T90" fmla="*/ 4 w 108"/>
                  <a:gd name="T91" fmla="*/ 10 h 365"/>
                  <a:gd name="T92" fmla="*/ 4 w 108"/>
                  <a:gd name="T93" fmla="*/ 10 h 365"/>
                  <a:gd name="T94" fmla="*/ 4 w 108"/>
                  <a:gd name="T95" fmla="*/ 10 h 365"/>
                  <a:gd name="T96" fmla="*/ 4 w 108"/>
                  <a:gd name="T97" fmla="*/ 10 h 365"/>
                  <a:gd name="T98" fmla="*/ 4 w 108"/>
                  <a:gd name="T99" fmla="*/ 10 h 365"/>
                  <a:gd name="T100" fmla="*/ 4 w 108"/>
                  <a:gd name="T101" fmla="*/ 11 h 365"/>
                  <a:gd name="T102" fmla="*/ 4 w 108"/>
                  <a:gd name="T103" fmla="*/ 11 h 365"/>
                  <a:gd name="T104" fmla="*/ 4 w 108"/>
                  <a:gd name="T105" fmla="*/ 11 h 365"/>
                  <a:gd name="T106" fmla="*/ 4 w 108"/>
                  <a:gd name="T107" fmla="*/ 11 h 365"/>
                  <a:gd name="T108" fmla="*/ 4 w 108"/>
                  <a:gd name="T109" fmla="*/ 11 h 365"/>
                  <a:gd name="T110" fmla="*/ 4 w 108"/>
                  <a:gd name="T111" fmla="*/ 11 h 365"/>
                  <a:gd name="T112" fmla="*/ 4 w 108"/>
                  <a:gd name="T113" fmla="*/ 12 h 3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
                  <a:gd name="T172" fmla="*/ 0 h 365"/>
                  <a:gd name="T173" fmla="*/ 108 w 108"/>
                  <a:gd name="T174" fmla="*/ 365 h 36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 h="365">
                    <a:moveTo>
                      <a:pt x="0" y="0"/>
                    </a:moveTo>
                    <a:lnTo>
                      <a:pt x="1" y="3"/>
                    </a:lnTo>
                    <a:lnTo>
                      <a:pt x="4" y="8"/>
                    </a:lnTo>
                    <a:lnTo>
                      <a:pt x="6" y="11"/>
                    </a:lnTo>
                    <a:lnTo>
                      <a:pt x="7" y="14"/>
                    </a:lnTo>
                    <a:lnTo>
                      <a:pt x="9" y="17"/>
                    </a:lnTo>
                    <a:lnTo>
                      <a:pt x="10" y="20"/>
                    </a:lnTo>
                    <a:lnTo>
                      <a:pt x="12" y="23"/>
                    </a:lnTo>
                    <a:lnTo>
                      <a:pt x="13" y="26"/>
                    </a:lnTo>
                    <a:lnTo>
                      <a:pt x="15" y="27"/>
                    </a:lnTo>
                    <a:lnTo>
                      <a:pt x="17" y="30"/>
                    </a:lnTo>
                    <a:lnTo>
                      <a:pt x="18" y="32"/>
                    </a:lnTo>
                    <a:lnTo>
                      <a:pt x="18" y="34"/>
                    </a:lnTo>
                    <a:lnTo>
                      <a:pt x="20" y="37"/>
                    </a:lnTo>
                    <a:lnTo>
                      <a:pt x="21" y="38"/>
                    </a:lnTo>
                    <a:lnTo>
                      <a:pt x="21" y="40"/>
                    </a:lnTo>
                    <a:lnTo>
                      <a:pt x="23" y="41"/>
                    </a:lnTo>
                    <a:lnTo>
                      <a:pt x="23" y="43"/>
                    </a:lnTo>
                    <a:lnTo>
                      <a:pt x="24" y="44"/>
                    </a:lnTo>
                    <a:lnTo>
                      <a:pt x="24" y="46"/>
                    </a:lnTo>
                    <a:lnTo>
                      <a:pt x="26" y="47"/>
                    </a:lnTo>
                    <a:lnTo>
                      <a:pt x="26" y="49"/>
                    </a:lnTo>
                    <a:lnTo>
                      <a:pt x="27" y="50"/>
                    </a:lnTo>
                    <a:lnTo>
                      <a:pt x="27" y="52"/>
                    </a:lnTo>
                    <a:lnTo>
                      <a:pt x="29" y="53"/>
                    </a:lnTo>
                    <a:lnTo>
                      <a:pt x="29" y="55"/>
                    </a:lnTo>
                    <a:lnTo>
                      <a:pt x="30" y="58"/>
                    </a:lnTo>
                    <a:lnTo>
                      <a:pt x="30" y="60"/>
                    </a:lnTo>
                    <a:lnTo>
                      <a:pt x="32" y="61"/>
                    </a:lnTo>
                    <a:lnTo>
                      <a:pt x="32" y="63"/>
                    </a:lnTo>
                    <a:lnTo>
                      <a:pt x="33" y="64"/>
                    </a:lnTo>
                    <a:lnTo>
                      <a:pt x="33" y="67"/>
                    </a:lnTo>
                    <a:lnTo>
                      <a:pt x="35" y="69"/>
                    </a:lnTo>
                    <a:lnTo>
                      <a:pt x="36" y="70"/>
                    </a:lnTo>
                    <a:lnTo>
                      <a:pt x="36" y="72"/>
                    </a:lnTo>
                    <a:lnTo>
                      <a:pt x="38" y="75"/>
                    </a:lnTo>
                    <a:lnTo>
                      <a:pt x="38" y="76"/>
                    </a:lnTo>
                    <a:lnTo>
                      <a:pt x="38" y="78"/>
                    </a:lnTo>
                    <a:lnTo>
                      <a:pt x="39" y="79"/>
                    </a:lnTo>
                    <a:lnTo>
                      <a:pt x="39" y="81"/>
                    </a:lnTo>
                    <a:lnTo>
                      <a:pt x="41" y="81"/>
                    </a:lnTo>
                    <a:lnTo>
                      <a:pt x="41" y="82"/>
                    </a:lnTo>
                    <a:lnTo>
                      <a:pt x="41" y="84"/>
                    </a:lnTo>
                    <a:lnTo>
                      <a:pt x="43" y="86"/>
                    </a:lnTo>
                    <a:lnTo>
                      <a:pt x="43" y="87"/>
                    </a:lnTo>
                    <a:lnTo>
                      <a:pt x="43" y="89"/>
                    </a:lnTo>
                    <a:lnTo>
                      <a:pt x="44" y="90"/>
                    </a:lnTo>
                    <a:lnTo>
                      <a:pt x="44" y="92"/>
                    </a:lnTo>
                    <a:lnTo>
                      <a:pt x="44" y="93"/>
                    </a:lnTo>
                    <a:lnTo>
                      <a:pt x="46" y="93"/>
                    </a:lnTo>
                    <a:lnTo>
                      <a:pt x="46" y="95"/>
                    </a:lnTo>
                    <a:lnTo>
                      <a:pt x="46" y="96"/>
                    </a:lnTo>
                    <a:lnTo>
                      <a:pt x="47" y="98"/>
                    </a:lnTo>
                    <a:lnTo>
                      <a:pt x="47" y="99"/>
                    </a:lnTo>
                    <a:lnTo>
                      <a:pt x="47" y="101"/>
                    </a:lnTo>
                    <a:lnTo>
                      <a:pt x="49" y="102"/>
                    </a:lnTo>
                    <a:lnTo>
                      <a:pt x="49" y="104"/>
                    </a:lnTo>
                    <a:lnTo>
                      <a:pt x="50" y="107"/>
                    </a:lnTo>
                    <a:lnTo>
                      <a:pt x="50" y="108"/>
                    </a:lnTo>
                    <a:lnTo>
                      <a:pt x="52" y="110"/>
                    </a:lnTo>
                    <a:lnTo>
                      <a:pt x="52" y="113"/>
                    </a:lnTo>
                    <a:lnTo>
                      <a:pt x="53" y="115"/>
                    </a:lnTo>
                    <a:lnTo>
                      <a:pt x="53" y="118"/>
                    </a:lnTo>
                    <a:lnTo>
                      <a:pt x="55" y="119"/>
                    </a:lnTo>
                    <a:lnTo>
                      <a:pt x="56" y="122"/>
                    </a:lnTo>
                    <a:lnTo>
                      <a:pt x="56" y="124"/>
                    </a:lnTo>
                    <a:lnTo>
                      <a:pt x="58" y="127"/>
                    </a:lnTo>
                    <a:lnTo>
                      <a:pt x="58" y="128"/>
                    </a:lnTo>
                    <a:lnTo>
                      <a:pt x="59" y="130"/>
                    </a:lnTo>
                    <a:lnTo>
                      <a:pt x="59" y="131"/>
                    </a:lnTo>
                    <a:lnTo>
                      <a:pt x="61" y="134"/>
                    </a:lnTo>
                    <a:lnTo>
                      <a:pt x="61" y="136"/>
                    </a:lnTo>
                    <a:lnTo>
                      <a:pt x="61" y="138"/>
                    </a:lnTo>
                    <a:lnTo>
                      <a:pt x="62" y="138"/>
                    </a:lnTo>
                    <a:lnTo>
                      <a:pt x="62" y="139"/>
                    </a:lnTo>
                    <a:lnTo>
                      <a:pt x="62" y="141"/>
                    </a:lnTo>
                    <a:lnTo>
                      <a:pt x="64" y="142"/>
                    </a:lnTo>
                    <a:lnTo>
                      <a:pt x="64" y="144"/>
                    </a:lnTo>
                    <a:lnTo>
                      <a:pt x="64" y="145"/>
                    </a:lnTo>
                    <a:lnTo>
                      <a:pt x="65" y="147"/>
                    </a:lnTo>
                    <a:lnTo>
                      <a:pt x="65" y="148"/>
                    </a:lnTo>
                    <a:lnTo>
                      <a:pt x="65" y="150"/>
                    </a:lnTo>
                    <a:lnTo>
                      <a:pt x="67" y="151"/>
                    </a:lnTo>
                    <a:lnTo>
                      <a:pt x="67" y="153"/>
                    </a:lnTo>
                    <a:lnTo>
                      <a:pt x="67" y="154"/>
                    </a:lnTo>
                    <a:lnTo>
                      <a:pt x="69" y="156"/>
                    </a:lnTo>
                    <a:lnTo>
                      <a:pt x="69" y="157"/>
                    </a:lnTo>
                    <a:lnTo>
                      <a:pt x="69" y="159"/>
                    </a:lnTo>
                    <a:lnTo>
                      <a:pt x="70" y="162"/>
                    </a:lnTo>
                    <a:lnTo>
                      <a:pt x="70" y="164"/>
                    </a:lnTo>
                    <a:lnTo>
                      <a:pt x="72" y="165"/>
                    </a:lnTo>
                    <a:lnTo>
                      <a:pt x="72" y="168"/>
                    </a:lnTo>
                    <a:lnTo>
                      <a:pt x="73" y="170"/>
                    </a:lnTo>
                    <a:lnTo>
                      <a:pt x="73" y="173"/>
                    </a:lnTo>
                    <a:lnTo>
                      <a:pt x="75" y="176"/>
                    </a:lnTo>
                    <a:lnTo>
                      <a:pt x="75" y="177"/>
                    </a:lnTo>
                    <a:lnTo>
                      <a:pt x="76" y="180"/>
                    </a:lnTo>
                    <a:lnTo>
                      <a:pt x="76" y="182"/>
                    </a:lnTo>
                    <a:lnTo>
                      <a:pt x="76" y="183"/>
                    </a:lnTo>
                    <a:lnTo>
                      <a:pt x="78" y="186"/>
                    </a:lnTo>
                    <a:lnTo>
                      <a:pt x="78" y="188"/>
                    </a:lnTo>
                    <a:lnTo>
                      <a:pt x="78" y="189"/>
                    </a:lnTo>
                    <a:lnTo>
                      <a:pt x="79" y="191"/>
                    </a:lnTo>
                    <a:lnTo>
                      <a:pt x="79" y="193"/>
                    </a:lnTo>
                    <a:lnTo>
                      <a:pt x="79" y="194"/>
                    </a:lnTo>
                    <a:lnTo>
                      <a:pt x="81" y="196"/>
                    </a:lnTo>
                    <a:lnTo>
                      <a:pt x="81" y="197"/>
                    </a:lnTo>
                    <a:lnTo>
                      <a:pt x="81" y="199"/>
                    </a:lnTo>
                    <a:lnTo>
                      <a:pt x="82" y="200"/>
                    </a:lnTo>
                    <a:lnTo>
                      <a:pt x="82" y="202"/>
                    </a:lnTo>
                    <a:lnTo>
                      <a:pt x="82" y="203"/>
                    </a:lnTo>
                    <a:lnTo>
                      <a:pt x="82" y="205"/>
                    </a:lnTo>
                    <a:lnTo>
                      <a:pt x="84" y="206"/>
                    </a:lnTo>
                    <a:lnTo>
                      <a:pt x="84" y="208"/>
                    </a:lnTo>
                    <a:lnTo>
                      <a:pt x="85" y="209"/>
                    </a:lnTo>
                    <a:lnTo>
                      <a:pt x="85" y="211"/>
                    </a:lnTo>
                    <a:lnTo>
                      <a:pt x="85" y="214"/>
                    </a:lnTo>
                    <a:lnTo>
                      <a:pt x="87" y="215"/>
                    </a:lnTo>
                    <a:lnTo>
                      <a:pt x="87" y="217"/>
                    </a:lnTo>
                    <a:lnTo>
                      <a:pt x="87" y="219"/>
                    </a:lnTo>
                    <a:lnTo>
                      <a:pt x="88" y="222"/>
                    </a:lnTo>
                    <a:lnTo>
                      <a:pt x="88" y="223"/>
                    </a:lnTo>
                    <a:lnTo>
                      <a:pt x="90" y="226"/>
                    </a:lnTo>
                    <a:lnTo>
                      <a:pt x="90" y="228"/>
                    </a:lnTo>
                    <a:lnTo>
                      <a:pt x="91" y="231"/>
                    </a:lnTo>
                    <a:lnTo>
                      <a:pt x="91" y="232"/>
                    </a:lnTo>
                    <a:lnTo>
                      <a:pt x="93" y="235"/>
                    </a:lnTo>
                    <a:lnTo>
                      <a:pt x="93" y="237"/>
                    </a:lnTo>
                    <a:lnTo>
                      <a:pt x="94" y="240"/>
                    </a:lnTo>
                    <a:lnTo>
                      <a:pt x="94" y="241"/>
                    </a:lnTo>
                    <a:lnTo>
                      <a:pt x="94" y="243"/>
                    </a:lnTo>
                    <a:lnTo>
                      <a:pt x="96" y="245"/>
                    </a:lnTo>
                    <a:lnTo>
                      <a:pt x="96" y="246"/>
                    </a:lnTo>
                    <a:lnTo>
                      <a:pt x="96" y="248"/>
                    </a:lnTo>
                    <a:lnTo>
                      <a:pt x="96" y="249"/>
                    </a:lnTo>
                    <a:lnTo>
                      <a:pt x="98" y="251"/>
                    </a:lnTo>
                    <a:lnTo>
                      <a:pt x="98" y="252"/>
                    </a:lnTo>
                    <a:lnTo>
                      <a:pt x="98" y="254"/>
                    </a:lnTo>
                    <a:lnTo>
                      <a:pt x="98" y="255"/>
                    </a:lnTo>
                    <a:lnTo>
                      <a:pt x="98" y="257"/>
                    </a:lnTo>
                    <a:lnTo>
                      <a:pt x="99" y="258"/>
                    </a:lnTo>
                    <a:lnTo>
                      <a:pt x="99" y="260"/>
                    </a:lnTo>
                    <a:lnTo>
                      <a:pt x="99" y="261"/>
                    </a:lnTo>
                    <a:lnTo>
                      <a:pt x="99" y="263"/>
                    </a:lnTo>
                    <a:lnTo>
                      <a:pt x="99" y="264"/>
                    </a:lnTo>
                    <a:lnTo>
                      <a:pt x="99" y="266"/>
                    </a:lnTo>
                    <a:lnTo>
                      <a:pt x="99" y="267"/>
                    </a:lnTo>
                    <a:lnTo>
                      <a:pt x="99" y="269"/>
                    </a:lnTo>
                    <a:lnTo>
                      <a:pt x="101" y="271"/>
                    </a:lnTo>
                    <a:lnTo>
                      <a:pt x="101" y="272"/>
                    </a:lnTo>
                    <a:lnTo>
                      <a:pt x="101" y="274"/>
                    </a:lnTo>
                    <a:lnTo>
                      <a:pt x="101" y="275"/>
                    </a:lnTo>
                    <a:lnTo>
                      <a:pt x="101" y="278"/>
                    </a:lnTo>
                    <a:lnTo>
                      <a:pt x="101" y="280"/>
                    </a:lnTo>
                    <a:lnTo>
                      <a:pt x="101" y="281"/>
                    </a:lnTo>
                    <a:lnTo>
                      <a:pt x="101" y="284"/>
                    </a:lnTo>
                    <a:lnTo>
                      <a:pt x="101" y="286"/>
                    </a:lnTo>
                    <a:lnTo>
                      <a:pt x="102" y="287"/>
                    </a:lnTo>
                    <a:lnTo>
                      <a:pt x="102" y="289"/>
                    </a:lnTo>
                    <a:lnTo>
                      <a:pt x="102" y="290"/>
                    </a:lnTo>
                    <a:lnTo>
                      <a:pt x="102" y="292"/>
                    </a:lnTo>
                    <a:lnTo>
                      <a:pt x="102" y="293"/>
                    </a:lnTo>
                    <a:lnTo>
                      <a:pt x="102" y="295"/>
                    </a:lnTo>
                    <a:lnTo>
                      <a:pt x="102" y="297"/>
                    </a:lnTo>
                    <a:lnTo>
                      <a:pt x="102" y="298"/>
                    </a:lnTo>
                    <a:lnTo>
                      <a:pt x="102" y="300"/>
                    </a:lnTo>
                    <a:lnTo>
                      <a:pt x="102" y="301"/>
                    </a:lnTo>
                    <a:lnTo>
                      <a:pt x="104" y="303"/>
                    </a:lnTo>
                    <a:lnTo>
                      <a:pt x="104" y="304"/>
                    </a:lnTo>
                    <a:lnTo>
                      <a:pt x="104" y="306"/>
                    </a:lnTo>
                    <a:lnTo>
                      <a:pt x="104" y="307"/>
                    </a:lnTo>
                    <a:lnTo>
                      <a:pt x="104" y="309"/>
                    </a:lnTo>
                    <a:lnTo>
                      <a:pt x="104" y="310"/>
                    </a:lnTo>
                    <a:lnTo>
                      <a:pt x="104" y="312"/>
                    </a:lnTo>
                    <a:lnTo>
                      <a:pt x="105" y="312"/>
                    </a:lnTo>
                    <a:lnTo>
                      <a:pt x="105" y="313"/>
                    </a:lnTo>
                    <a:lnTo>
                      <a:pt x="105" y="315"/>
                    </a:lnTo>
                    <a:lnTo>
                      <a:pt x="105" y="316"/>
                    </a:lnTo>
                    <a:lnTo>
                      <a:pt x="105" y="318"/>
                    </a:lnTo>
                    <a:lnTo>
                      <a:pt x="105" y="319"/>
                    </a:lnTo>
                    <a:lnTo>
                      <a:pt x="107" y="321"/>
                    </a:lnTo>
                    <a:lnTo>
                      <a:pt x="107" y="323"/>
                    </a:lnTo>
                    <a:lnTo>
                      <a:pt x="107" y="324"/>
                    </a:lnTo>
                    <a:lnTo>
                      <a:pt x="107" y="326"/>
                    </a:lnTo>
                    <a:lnTo>
                      <a:pt x="107" y="327"/>
                    </a:lnTo>
                    <a:lnTo>
                      <a:pt x="107" y="329"/>
                    </a:lnTo>
                    <a:lnTo>
                      <a:pt x="108" y="330"/>
                    </a:lnTo>
                    <a:lnTo>
                      <a:pt x="108" y="332"/>
                    </a:lnTo>
                    <a:lnTo>
                      <a:pt x="108" y="333"/>
                    </a:lnTo>
                    <a:lnTo>
                      <a:pt x="108" y="335"/>
                    </a:lnTo>
                    <a:lnTo>
                      <a:pt x="108" y="336"/>
                    </a:lnTo>
                    <a:lnTo>
                      <a:pt x="108" y="338"/>
                    </a:lnTo>
                    <a:lnTo>
                      <a:pt x="108" y="339"/>
                    </a:lnTo>
                    <a:lnTo>
                      <a:pt x="108" y="341"/>
                    </a:lnTo>
                    <a:lnTo>
                      <a:pt x="108" y="342"/>
                    </a:lnTo>
                    <a:lnTo>
                      <a:pt x="108" y="344"/>
                    </a:lnTo>
                    <a:lnTo>
                      <a:pt x="108" y="345"/>
                    </a:lnTo>
                    <a:lnTo>
                      <a:pt x="107" y="347"/>
                    </a:lnTo>
                    <a:lnTo>
                      <a:pt x="107" y="350"/>
                    </a:lnTo>
                    <a:lnTo>
                      <a:pt x="107" y="352"/>
                    </a:lnTo>
                    <a:lnTo>
                      <a:pt x="107" y="355"/>
                    </a:lnTo>
                    <a:lnTo>
                      <a:pt x="107" y="356"/>
                    </a:lnTo>
                    <a:lnTo>
                      <a:pt x="107" y="359"/>
                    </a:lnTo>
                    <a:lnTo>
                      <a:pt x="107" y="362"/>
                    </a:lnTo>
                    <a:lnTo>
                      <a:pt x="107" y="365"/>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sp>
            <p:nvSpPr>
              <p:cNvPr id="73834" name="Freeform 190"/>
              <p:cNvSpPr>
                <a:spLocks/>
              </p:cNvSpPr>
              <p:nvPr/>
            </p:nvSpPr>
            <p:spPr bwMode="auto">
              <a:xfrm>
                <a:off x="3403" y="2768"/>
                <a:ext cx="55" cy="183"/>
              </a:xfrm>
              <a:custGeom>
                <a:avLst/>
                <a:gdLst>
                  <a:gd name="T0" fmla="*/ 1 w 108"/>
                  <a:gd name="T1" fmla="*/ 12 h 366"/>
                  <a:gd name="T2" fmla="*/ 1 w 108"/>
                  <a:gd name="T3" fmla="*/ 11 h 366"/>
                  <a:gd name="T4" fmla="*/ 1 w 108"/>
                  <a:gd name="T5" fmla="*/ 11 h 366"/>
                  <a:gd name="T6" fmla="*/ 1 w 108"/>
                  <a:gd name="T7" fmla="*/ 11 h 366"/>
                  <a:gd name="T8" fmla="*/ 1 w 108"/>
                  <a:gd name="T9" fmla="*/ 10 h 366"/>
                  <a:gd name="T10" fmla="*/ 1 w 108"/>
                  <a:gd name="T11" fmla="*/ 10 h 366"/>
                  <a:gd name="T12" fmla="*/ 1 w 108"/>
                  <a:gd name="T13" fmla="*/ 10 h 366"/>
                  <a:gd name="T14" fmla="*/ 2 w 108"/>
                  <a:gd name="T15" fmla="*/ 10 h 366"/>
                  <a:gd name="T16" fmla="*/ 2 w 108"/>
                  <a:gd name="T17" fmla="*/ 10 h 366"/>
                  <a:gd name="T18" fmla="*/ 2 w 108"/>
                  <a:gd name="T19" fmla="*/ 9 h 366"/>
                  <a:gd name="T20" fmla="*/ 2 w 108"/>
                  <a:gd name="T21" fmla="*/ 9 h 366"/>
                  <a:gd name="T22" fmla="*/ 2 w 108"/>
                  <a:gd name="T23" fmla="*/ 9 h 366"/>
                  <a:gd name="T24" fmla="*/ 2 w 108"/>
                  <a:gd name="T25" fmla="*/ 9 h 366"/>
                  <a:gd name="T26" fmla="*/ 2 w 108"/>
                  <a:gd name="T27" fmla="*/ 9 h 366"/>
                  <a:gd name="T28" fmla="*/ 2 w 108"/>
                  <a:gd name="T29" fmla="*/ 9 h 366"/>
                  <a:gd name="T30" fmla="*/ 2 w 108"/>
                  <a:gd name="T31" fmla="*/ 8 h 366"/>
                  <a:gd name="T32" fmla="*/ 2 w 108"/>
                  <a:gd name="T33" fmla="*/ 8 h 366"/>
                  <a:gd name="T34" fmla="*/ 2 w 108"/>
                  <a:gd name="T35" fmla="*/ 8 h 366"/>
                  <a:gd name="T36" fmla="*/ 2 w 108"/>
                  <a:gd name="T37" fmla="*/ 8 h 366"/>
                  <a:gd name="T38" fmla="*/ 2 w 108"/>
                  <a:gd name="T39" fmla="*/ 7 h 366"/>
                  <a:gd name="T40" fmla="*/ 3 w 108"/>
                  <a:gd name="T41" fmla="*/ 7 h 366"/>
                  <a:gd name="T42" fmla="*/ 3 w 108"/>
                  <a:gd name="T43" fmla="*/ 7 h 366"/>
                  <a:gd name="T44" fmla="*/ 3 w 108"/>
                  <a:gd name="T45" fmla="*/ 7 h 366"/>
                  <a:gd name="T46" fmla="*/ 3 w 108"/>
                  <a:gd name="T47" fmla="*/ 7 h 366"/>
                  <a:gd name="T48" fmla="*/ 3 w 108"/>
                  <a:gd name="T49" fmla="*/ 6 h 366"/>
                  <a:gd name="T50" fmla="*/ 3 w 108"/>
                  <a:gd name="T51" fmla="*/ 6 h 366"/>
                  <a:gd name="T52" fmla="*/ 3 w 108"/>
                  <a:gd name="T53" fmla="*/ 6 h 366"/>
                  <a:gd name="T54" fmla="*/ 3 w 108"/>
                  <a:gd name="T55" fmla="*/ 6 h 366"/>
                  <a:gd name="T56" fmla="*/ 3 w 108"/>
                  <a:gd name="T57" fmla="*/ 6 h 366"/>
                  <a:gd name="T58" fmla="*/ 3 w 108"/>
                  <a:gd name="T59" fmla="*/ 5 h 366"/>
                  <a:gd name="T60" fmla="*/ 3 w 108"/>
                  <a:gd name="T61" fmla="*/ 5 h 366"/>
                  <a:gd name="T62" fmla="*/ 3 w 108"/>
                  <a:gd name="T63" fmla="*/ 5 h 366"/>
                  <a:gd name="T64" fmla="*/ 3 w 108"/>
                  <a:gd name="T65" fmla="*/ 5 h 366"/>
                  <a:gd name="T66" fmla="*/ 3 w 108"/>
                  <a:gd name="T67" fmla="*/ 5 h 366"/>
                  <a:gd name="T68" fmla="*/ 3 w 108"/>
                  <a:gd name="T69" fmla="*/ 4 h 366"/>
                  <a:gd name="T70" fmla="*/ 4 w 108"/>
                  <a:gd name="T71" fmla="*/ 4 h 366"/>
                  <a:gd name="T72" fmla="*/ 4 w 108"/>
                  <a:gd name="T73" fmla="*/ 4 h 366"/>
                  <a:gd name="T74" fmla="*/ 4 w 108"/>
                  <a:gd name="T75" fmla="*/ 4 h 366"/>
                  <a:gd name="T76" fmla="*/ 4 w 108"/>
                  <a:gd name="T77" fmla="*/ 4 h 366"/>
                  <a:gd name="T78" fmla="*/ 4 w 108"/>
                  <a:gd name="T79" fmla="*/ 3 h 366"/>
                  <a:gd name="T80" fmla="*/ 4 w 108"/>
                  <a:gd name="T81" fmla="*/ 3 h 366"/>
                  <a:gd name="T82" fmla="*/ 4 w 108"/>
                  <a:gd name="T83" fmla="*/ 3 h 366"/>
                  <a:gd name="T84" fmla="*/ 4 w 108"/>
                  <a:gd name="T85" fmla="*/ 3 h 366"/>
                  <a:gd name="T86" fmla="*/ 4 w 108"/>
                  <a:gd name="T87" fmla="*/ 3 h 366"/>
                  <a:gd name="T88" fmla="*/ 4 w 108"/>
                  <a:gd name="T89" fmla="*/ 2 h 366"/>
                  <a:gd name="T90" fmla="*/ 4 w 108"/>
                  <a:gd name="T91" fmla="*/ 2 h 366"/>
                  <a:gd name="T92" fmla="*/ 4 w 108"/>
                  <a:gd name="T93" fmla="*/ 2 h 366"/>
                  <a:gd name="T94" fmla="*/ 4 w 108"/>
                  <a:gd name="T95" fmla="*/ 2 h 366"/>
                  <a:gd name="T96" fmla="*/ 4 w 108"/>
                  <a:gd name="T97" fmla="*/ 2 h 366"/>
                  <a:gd name="T98" fmla="*/ 4 w 108"/>
                  <a:gd name="T99" fmla="*/ 2 h 366"/>
                  <a:gd name="T100" fmla="*/ 4 w 108"/>
                  <a:gd name="T101" fmla="*/ 2 h 366"/>
                  <a:gd name="T102" fmla="*/ 4 w 108"/>
                  <a:gd name="T103" fmla="*/ 2 h 366"/>
                  <a:gd name="T104" fmla="*/ 4 w 108"/>
                  <a:gd name="T105" fmla="*/ 2 h 366"/>
                  <a:gd name="T106" fmla="*/ 4 w 108"/>
                  <a:gd name="T107" fmla="*/ 1 h 366"/>
                  <a:gd name="T108" fmla="*/ 4 w 108"/>
                  <a:gd name="T109" fmla="*/ 1 h 366"/>
                  <a:gd name="T110" fmla="*/ 4 w 108"/>
                  <a:gd name="T111" fmla="*/ 1 h 366"/>
                  <a:gd name="T112" fmla="*/ 4 w 108"/>
                  <a:gd name="T113" fmla="*/ 1 h 366"/>
                  <a:gd name="T114" fmla="*/ 0 w 108"/>
                  <a:gd name="T115" fmla="*/ 12 h 3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8"/>
                  <a:gd name="T175" fmla="*/ 0 h 366"/>
                  <a:gd name="T176" fmla="*/ 108 w 108"/>
                  <a:gd name="T177" fmla="*/ 366 h 3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8" h="366">
                    <a:moveTo>
                      <a:pt x="0" y="366"/>
                    </a:moveTo>
                    <a:lnTo>
                      <a:pt x="1" y="361"/>
                    </a:lnTo>
                    <a:lnTo>
                      <a:pt x="4" y="358"/>
                    </a:lnTo>
                    <a:lnTo>
                      <a:pt x="6" y="355"/>
                    </a:lnTo>
                    <a:lnTo>
                      <a:pt x="7" y="352"/>
                    </a:lnTo>
                    <a:lnTo>
                      <a:pt x="9" y="349"/>
                    </a:lnTo>
                    <a:lnTo>
                      <a:pt x="10" y="346"/>
                    </a:lnTo>
                    <a:lnTo>
                      <a:pt x="12" y="343"/>
                    </a:lnTo>
                    <a:lnTo>
                      <a:pt x="13" y="340"/>
                    </a:lnTo>
                    <a:lnTo>
                      <a:pt x="15" y="338"/>
                    </a:lnTo>
                    <a:lnTo>
                      <a:pt x="17" y="335"/>
                    </a:lnTo>
                    <a:lnTo>
                      <a:pt x="18" y="334"/>
                    </a:lnTo>
                    <a:lnTo>
                      <a:pt x="18" y="332"/>
                    </a:lnTo>
                    <a:lnTo>
                      <a:pt x="20" y="329"/>
                    </a:lnTo>
                    <a:lnTo>
                      <a:pt x="21" y="327"/>
                    </a:lnTo>
                    <a:lnTo>
                      <a:pt x="21" y="326"/>
                    </a:lnTo>
                    <a:lnTo>
                      <a:pt x="23" y="324"/>
                    </a:lnTo>
                    <a:lnTo>
                      <a:pt x="23" y="323"/>
                    </a:lnTo>
                    <a:lnTo>
                      <a:pt x="24" y="321"/>
                    </a:lnTo>
                    <a:lnTo>
                      <a:pt x="24" y="320"/>
                    </a:lnTo>
                    <a:lnTo>
                      <a:pt x="26" y="318"/>
                    </a:lnTo>
                    <a:lnTo>
                      <a:pt x="26" y="317"/>
                    </a:lnTo>
                    <a:lnTo>
                      <a:pt x="27" y="315"/>
                    </a:lnTo>
                    <a:lnTo>
                      <a:pt x="29" y="314"/>
                    </a:lnTo>
                    <a:lnTo>
                      <a:pt x="29" y="312"/>
                    </a:lnTo>
                    <a:lnTo>
                      <a:pt x="29" y="311"/>
                    </a:lnTo>
                    <a:lnTo>
                      <a:pt x="30" y="309"/>
                    </a:lnTo>
                    <a:lnTo>
                      <a:pt x="30" y="306"/>
                    </a:lnTo>
                    <a:lnTo>
                      <a:pt x="32" y="305"/>
                    </a:lnTo>
                    <a:lnTo>
                      <a:pt x="32" y="303"/>
                    </a:lnTo>
                    <a:lnTo>
                      <a:pt x="33" y="301"/>
                    </a:lnTo>
                    <a:lnTo>
                      <a:pt x="33" y="298"/>
                    </a:lnTo>
                    <a:lnTo>
                      <a:pt x="35" y="297"/>
                    </a:lnTo>
                    <a:lnTo>
                      <a:pt x="36" y="295"/>
                    </a:lnTo>
                    <a:lnTo>
                      <a:pt x="36" y="294"/>
                    </a:lnTo>
                    <a:lnTo>
                      <a:pt x="38" y="291"/>
                    </a:lnTo>
                    <a:lnTo>
                      <a:pt x="38" y="289"/>
                    </a:lnTo>
                    <a:lnTo>
                      <a:pt x="38" y="288"/>
                    </a:lnTo>
                    <a:lnTo>
                      <a:pt x="39" y="286"/>
                    </a:lnTo>
                    <a:lnTo>
                      <a:pt x="39" y="285"/>
                    </a:lnTo>
                    <a:lnTo>
                      <a:pt x="41" y="285"/>
                    </a:lnTo>
                    <a:lnTo>
                      <a:pt x="41" y="283"/>
                    </a:lnTo>
                    <a:lnTo>
                      <a:pt x="41" y="282"/>
                    </a:lnTo>
                    <a:lnTo>
                      <a:pt x="43" y="280"/>
                    </a:lnTo>
                    <a:lnTo>
                      <a:pt x="43" y="279"/>
                    </a:lnTo>
                    <a:lnTo>
                      <a:pt x="43" y="277"/>
                    </a:lnTo>
                    <a:lnTo>
                      <a:pt x="44" y="275"/>
                    </a:lnTo>
                    <a:lnTo>
                      <a:pt x="44" y="274"/>
                    </a:lnTo>
                    <a:lnTo>
                      <a:pt x="44" y="272"/>
                    </a:lnTo>
                    <a:lnTo>
                      <a:pt x="46" y="272"/>
                    </a:lnTo>
                    <a:lnTo>
                      <a:pt x="46" y="271"/>
                    </a:lnTo>
                    <a:lnTo>
                      <a:pt x="46" y="269"/>
                    </a:lnTo>
                    <a:lnTo>
                      <a:pt x="47" y="268"/>
                    </a:lnTo>
                    <a:lnTo>
                      <a:pt x="47" y="266"/>
                    </a:lnTo>
                    <a:lnTo>
                      <a:pt x="47" y="265"/>
                    </a:lnTo>
                    <a:lnTo>
                      <a:pt x="49" y="263"/>
                    </a:lnTo>
                    <a:lnTo>
                      <a:pt x="49" y="262"/>
                    </a:lnTo>
                    <a:lnTo>
                      <a:pt x="50" y="260"/>
                    </a:lnTo>
                    <a:lnTo>
                      <a:pt x="50" y="257"/>
                    </a:lnTo>
                    <a:lnTo>
                      <a:pt x="52" y="256"/>
                    </a:lnTo>
                    <a:lnTo>
                      <a:pt x="52" y="253"/>
                    </a:lnTo>
                    <a:lnTo>
                      <a:pt x="53" y="251"/>
                    </a:lnTo>
                    <a:lnTo>
                      <a:pt x="53" y="248"/>
                    </a:lnTo>
                    <a:lnTo>
                      <a:pt x="55" y="246"/>
                    </a:lnTo>
                    <a:lnTo>
                      <a:pt x="56" y="243"/>
                    </a:lnTo>
                    <a:lnTo>
                      <a:pt x="56" y="242"/>
                    </a:lnTo>
                    <a:lnTo>
                      <a:pt x="58" y="239"/>
                    </a:lnTo>
                    <a:lnTo>
                      <a:pt x="58" y="237"/>
                    </a:lnTo>
                    <a:lnTo>
                      <a:pt x="59" y="236"/>
                    </a:lnTo>
                    <a:lnTo>
                      <a:pt x="59" y="234"/>
                    </a:lnTo>
                    <a:lnTo>
                      <a:pt x="61" y="231"/>
                    </a:lnTo>
                    <a:lnTo>
                      <a:pt x="61" y="230"/>
                    </a:lnTo>
                    <a:lnTo>
                      <a:pt x="61" y="228"/>
                    </a:lnTo>
                    <a:lnTo>
                      <a:pt x="62" y="227"/>
                    </a:lnTo>
                    <a:lnTo>
                      <a:pt x="62" y="225"/>
                    </a:lnTo>
                    <a:lnTo>
                      <a:pt x="64" y="223"/>
                    </a:lnTo>
                    <a:lnTo>
                      <a:pt x="64" y="222"/>
                    </a:lnTo>
                    <a:lnTo>
                      <a:pt x="64" y="220"/>
                    </a:lnTo>
                    <a:lnTo>
                      <a:pt x="65" y="219"/>
                    </a:lnTo>
                    <a:lnTo>
                      <a:pt x="65" y="217"/>
                    </a:lnTo>
                    <a:lnTo>
                      <a:pt x="65" y="216"/>
                    </a:lnTo>
                    <a:lnTo>
                      <a:pt x="67" y="214"/>
                    </a:lnTo>
                    <a:lnTo>
                      <a:pt x="67" y="213"/>
                    </a:lnTo>
                    <a:lnTo>
                      <a:pt x="67" y="211"/>
                    </a:lnTo>
                    <a:lnTo>
                      <a:pt x="69" y="210"/>
                    </a:lnTo>
                    <a:lnTo>
                      <a:pt x="69" y="208"/>
                    </a:lnTo>
                    <a:lnTo>
                      <a:pt x="69" y="207"/>
                    </a:lnTo>
                    <a:lnTo>
                      <a:pt x="70" y="204"/>
                    </a:lnTo>
                    <a:lnTo>
                      <a:pt x="70" y="202"/>
                    </a:lnTo>
                    <a:lnTo>
                      <a:pt x="72" y="201"/>
                    </a:lnTo>
                    <a:lnTo>
                      <a:pt x="72" y="197"/>
                    </a:lnTo>
                    <a:lnTo>
                      <a:pt x="73" y="196"/>
                    </a:lnTo>
                    <a:lnTo>
                      <a:pt x="73" y="193"/>
                    </a:lnTo>
                    <a:lnTo>
                      <a:pt x="75" y="190"/>
                    </a:lnTo>
                    <a:lnTo>
                      <a:pt x="75" y="188"/>
                    </a:lnTo>
                    <a:lnTo>
                      <a:pt x="76" y="185"/>
                    </a:lnTo>
                    <a:lnTo>
                      <a:pt x="76" y="184"/>
                    </a:lnTo>
                    <a:lnTo>
                      <a:pt x="76" y="182"/>
                    </a:lnTo>
                    <a:lnTo>
                      <a:pt x="78" y="179"/>
                    </a:lnTo>
                    <a:lnTo>
                      <a:pt x="78" y="178"/>
                    </a:lnTo>
                    <a:lnTo>
                      <a:pt x="78" y="176"/>
                    </a:lnTo>
                    <a:lnTo>
                      <a:pt x="79" y="175"/>
                    </a:lnTo>
                    <a:lnTo>
                      <a:pt x="79" y="173"/>
                    </a:lnTo>
                    <a:lnTo>
                      <a:pt x="79" y="171"/>
                    </a:lnTo>
                    <a:lnTo>
                      <a:pt x="81" y="170"/>
                    </a:lnTo>
                    <a:lnTo>
                      <a:pt x="81" y="168"/>
                    </a:lnTo>
                    <a:lnTo>
                      <a:pt x="81" y="167"/>
                    </a:lnTo>
                    <a:lnTo>
                      <a:pt x="82" y="165"/>
                    </a:lnTo>
                    <a:lnTo>
                      <a:pt x="82" y="164"/>
                    </a:lnTo>
                    <a:lnTo>
                      <a:pt x="82" y="162"/>
                    </a:lnTo>
                    <a:lnTo>
                      <a:pt x="82" y="161"/>
                    </a:lnTo>
                    <a:lnTo>
                      <a:pt x="84" y="159"/>
                    </a:lnTo>
                    <a:lnTo>
                      <a:pt x="84" y="158"/>
                    </a:lnTo>
                    <a:lnTo>
                      <a:pt x="85" y="156"/>
                    </a:lnTo>
                    <a:lnTo>
                      <a:pt x="85" y="155"/>
                    </a:lnTo>
                    <a:lnTo>
                      <a:pt x="85" y="152"/>
                    </a:lnTo>
                    <a:lnTo>
                      <a:pt x="87" y="150"/>
                    </a:lnTo>
                    <a:lnTo>
                      <a:pt x="87" y="149"/>
                    </a:lnTo>
                    <a:lnTo>
                      <a:pt x="87" y="147"/>
                    </a:lnTo>
                    <a:lnTo>
                      <a:pt x="88" y="144"/>
                    </a:lnTo>
                    <a:lnTo>
                      <a:pt x="88" y="142"/>
                    </a:lnTo>
                    <a:lnTo>
                      <a:pt x="90" y="139"/>
                    </a:lnTo>
                    <a:lnTo>
                      <a:pt x="90" y="138"/>
                    </a:lnTo>
                    <a:lnTo>
                      <a:pt x="91" y="135"/>
                    </a:lnTo>
                    <a:lnTo>
                      <a:pt x="91" y="133"/>
                    </a:lnTo>
                    <a:lnTo>
                      <a:pt x="93" y="130"/>
                    </a:lnTo>
                    <a:lnTo>
                      <a:pt x="93" y="129"/>
                    </a:lnTo>
                    <a:lnTo>
                      <a:pt x="94" y="127"/>
                    </a:lnTo>
                    <a:lnTo>
                      <a:pt x="94" y="124"/>
                    </a:lnTo>
                    <a:lnTo>
                      <a:pt x="94" y="123"/>
                    </a:lnTo>
                    <a:lnTo>
                      <a:pt x="96" y="121"/>
                    </a:lnTo>
                    <a:lnTo>
                      <a:pt x="96" y="120"/>
                    </a:lnTo>
                    <a:lnTo>
                      <a:pt x="96" y="118"/>
                    </a:lnTo>
                    <a:lnTo>
                      <a:pt x="96" y="116"/>
                    </a:lnTo>
                    <a:lnTo>
                      <a:pt x="98" y="115"/>
                    </a:lnTo>
                    <a:lnTo>
                      <a:pt x="98" y="113"/>
                    </a:lnTo>
                    <a:lnTo>
                      <a:pt x="98" y="112"/>
                    </a:lnTo>
                    <a:lnTo>
                      <a:pt x="98" y="110"/>
                    </a:lnTo>
                    <a:lnTo>
                      <a:pt x="98" y="109"/>
                    </a:lnTo>
                    <a:lnTo>
                      <a:pt x="99" y="107"/>
                    </a:lnTo>
                    <a:lnTo>
                      <a:pt x="99" y="106"/>
                    </a:lnTo>
                    <a:lnTo>
                      <a:pt x="99" y="104"/>
                    </a:lnTo>
                    <a:lnTo>
                      <a:pt x="99" y="103"/>
                    </a:lnTo>
                    <a:lnTo>
                      <a:pt x="99" y="101"/>
                    </a:lnTo>
                    <a:lnTo>
                      <a:pt x="99" y="100"/>
                    </a:lnTo>
                    <a:lnTo>
                      <a:pt x="99" y="98"/>
                    </a:lnTo>
                    <a:lnTo>
                      <a:pt x="99" y="97"/>
                    </a:lnTo>
                    <a:lnTo>
                      <a:pt x="101" y="95"/>
                    </a:lnTo>
                    <a:lnTo>
                      <a:pt x="101" y="94"/>
                    </a:lnTo>
                    <a:lnTo>
                      <a:pt x="101" y="92"/>
                    </a:lnTo>
                    <a:lnTo>
                      <a:pt x="101" y="90"/>
                    </a:lnTo>
                    <a:lnTo>
                      <a:pt x="101" y="87"/>
                    </a:lnTo>
                    <a:lnTo>
                      <a:pt x="101" y="86"/>
                    </a:lnTo>
                    <a:lnTo>
                      <a:pt x="101" y="84"/>
                    </a:lnTo>
                    <a:lnTo>
                      <a:pt x="101" y="81"/>
                    </a:lnTo>
                    <a:lnTo>
                      <a:pt x="101" y="80"/>
                    </a:lnTo>
                    <a:lnTo>
                      <a:pt x="102" y="78"/>
                    </a:lnTo>
                    <a:lnTo>
                      <a:pt x="102" y="77"/>
                    </a:lnTo>
                    <a:lnTo>
                      <a:pt x="102" y="75"/>
                    </a:lnTo>
                    <a:lnTo>
                      <a:pt x="102" y="74"/>
                    </a:lnTo>
                    <a:lnTo>
                      <a:pt x="102" y="72"/>
                    </a:lnTo>
                    <a:lnTo>
                      <a:pt x="102" y="71"/>
                    </a:lnTo>
                    <a:lnTo>
                      <a:pt x="102" y="69"/>
                    </a:lnTo>
                    <a:lnTo>
                      <a:pt x="102" y="68"/>
                    </a:lnTo>
                    <a:lnTo>
                      <a:pt x="102" y="66"/>
                    </a:lnTo>
                    <a:lnTo>
                      <a:pt x="102" y="64"/>
                    </a:lnTo>
                    <a:lnTo>
                      <a:pt x="104" y="63"/>
                    </a:lnTo>
                    <a:lnTo>
                      <a:pt x="104" y="61"/>
                    </a:lnTo>
                    <a:lnTo>
                      <a:pt x="104" y="60"/>
                    </a:lnTo>
                    <a:lnTo>
                      <a:pt x="104" y="58"/>
                    </a:lnTo>
                    <a:lnTo>
                      <a:pt x="104" y="57"/>
                    </a:lnTo>
                    <a:lnTo>
                      <a:pt x="104" y="55"/>
                    </a:lnTo>
                    <a:lnTo>
                      <a:pt x="104" y="54"/>
                    </a:lnTo>
                    <a:lnTo>
                      <a:pt x="105" y="54"/>
                    </a:lnTo>
                    <a:lnTo>
                      <a:pt x="105" y="52"/>
                    </a:lnTo>
                    <a:lnTo>
                      <a:pt x="105" y="51"/>
                    </a:lnTo>
                    <a:lnTo>
                      <a:pt x="105" y="49"/>
                    </a:lnTo>
                    <a:lnTo>
                      <a:pt x="105" y="48"/>
                    </a:lnTo>
                    <a:lnTo>
                      <a:pt x="105" y="46"/>
                    </a:lnTo>
                    <a:lnTo>
                      <a:pt x="107" y="45"/>
                    </a:lnTo>
                    <a:lnTo>
                      <a:pt x="107" y="43"/>
                    </a:lnTo>
                    <a:lnTo>
                      <a:pt x="107" y="42"/>
                    </a:lnTo>
                    <a:lnTo>
                      <a:pt x="107" y="40"/>
                    </a:lnTo>
                    <a:lnTo>
                      <a:pt x="107" y="38"/>
                    </a:lnTo>
                    <a:lnTo>
                      <a:pt x="107" y="37"/>
                    </a:lnTo>
                    <a:lnTo>
                      <a:pt x="108" y="35"/>
                    </a:lnTo>
                    <a:lnTo>
                      <a:pt x="108" y="34"/>
                    </a:lnTo>
                    <a:lnTo>
                      <a:pt x="108" y="32"/>
                    </a:lnTo>
                    <a:lnTo>
                      <a:pt x="108" y="31"/>
                    </a:lnTo>
                    <a:lnTo>
                      <a:pt x="108" y="29"/>
                    </a:lnTo>
                    <a:lnTo>
                      <a:pt x="108" y="28"/>
                    </a:lnTo>
                    <a:lnTo>
                      <a:pt x="108" y="26"/>
                    </a:lnTo>
                    <a:lnTo>
                      <a:pt x="108" y="25"/>
                    </a:lnTo>
                    <a:lnTo>
                      <a:pt x="108" y="23"/>
                    </a:lnTo>
                    <a:lnTo>
                      <a:pt x="108" y="22"/>
                    </a:lnTo>
                    <a:lnTo>
                      <a:pt x="108" y="20"/>
                    </a:lnTo>
                    <a:lnTo>
                      <a:pt x="107" y="19"/>
                    </a:lnTo>
                    <a:lnTo>
                      <a:pt x="107" y="16"/>
                    </a:lnTo>
                    <a:lnTo>
                      <a:pt x="107" y="14"/>
                    </a:lnTo>
                    <a:lnTo>
                      <a:pt x="107" y="11"/>
                    </a:lnTo>
                    <a:lnTo>
                      <a:pt x="107" y="9"/>
                    </a:lnTo>
                    <a:lnTo>
                      <a:pt x="107" y="6"/>
                    </a:lnTo>
                    <a:lnTo>
                      <a:pt x="107" y="3"/>
                    </a:lnTo>
                    <a:lnTo>
                      <a:pt x="107" y="0"/>
                    </a:lnTo>
                    <a:lnTo>
                      <a:pt x="0" y="366"/>
                    </a:lnTo>
                    <a:close/>
                  </a:path>
                </a:pathLst>
              </a:custGeom>
              <a:solidFill>
                <a:srgbClr val="FFFFFF"/>
              </a:solidFill>
              <a:ln w="25400">
                <a:solidFill>
                  <a:srgbClr val="000000"/>
                </a:solidFill>
                <a:round/>
                <a:headEnd/>
                <a:tailEnd/>
              </a:ln>
            </p:spPr>
            <p:txBody>
              <a:bodyPr/>
              <a:lstStyle/>
              <a:p>
                <a:pPr>
                  <a:defRPr/>
                </a:pPr>
                <a:endParaRPr lang="en-US"/>
              </a:p>
            </p:txBody>
          </p:sp>
          <p:sp>
            <p:nvSpPr>
              <p:cNvPr id="73835" name="Freeform 191"/>
              <p:cNvSpPr>
                <a:spLocks/>
              </p:cNvSpPr>
              <p:nvPr/>
            </p:nvSpPr>
            <p:spPr bwMode="auto">
              <a:xfrm>
                <a:off x="3403" y="2768"/>
                <a:ext cx="55" cy="183"/>
              </a:xfrm>
              <a:custGeom>
                <a:avLst/>
                <a:gdLst>
                  <a:gd name="T0" fmla="*/ 1 w 108"/>
                  <a:gd name="T1" fmla="*/ 12 h 366"/>
                  <a:gd name="T2" fmla="*/ 1 w 108"/>
                  <a:gd name="T3" fmla="*/ 11 h 366"/>
                  <a:gd name="T4" fmla="*/ 1 w 108"/>
                  <a:gd name="T5" fmla="*/ 11 h 366"/>
                  <a:gd name="T6" fmla="*/ 1 w 108"/>
                  <a:gd name="T7" fmla="*/ 11 h 366"/>
                  <a:gd name="T8" fmla="*/ 1 w 108"/>
                  <a:gd name="T9" fmla="*/ 10 h 366"/>
                  <a:gd name="T10" fmla="*/ 1 w 108"/>
                  <a:gd name="T11" fmla="*/ 10 h 366"/>
                  <a:gd name="T12" fmla="*/ 1 w 108"/>
                  <a:gd name="T13" fmla="*/ 10 h 366"/>
                  <a:gd name="T14" fmla="*/ 2 w 108"/>
                  <a:gd name="T15" fmla="*/ 10 h 366"/>
                  <a:gd name="T16" fmla="*/ 2 w 108"/>
                  <a:gd name="T17" fmla="*/ 10 h 366"/>
                  <a:gd name="T18" fmla="*/ 2 w 108"/>
                  <a:gd name="T19" fmla="*/ 9 h 366"/>
                  <a:gd name="T20" fmla="*/ 2 w 108"/>
                  <a:gd name="T21" fmla="*/ 9 h 366"/>
                  <a:gd name="T22" fmla="*/ 2 w 108"/>
                  <a:gd name="T23" fmla="*/ 9 h 366"/>
                  <a:gd name="T24" fmla="*/ 2 w 108"/>
                  <a:gd name="T25" fmla="*/ 9 h 366"/>
                  <a:gd name="T26" fmla="*/ 2 w 108"/>
                  <a:gd name="T27" fmla="*/ 9 h 366"/>
                  <a:gd name="T28" fmla="*/ 2 w 108"/>
                  <a:gd name="T29" fmla="*/ 9 h 366"/>
                  <a:gd name="T30" fmla="*/ 2 w 108"/>
                  <a:gd name="T31" fmla="*/ 8 h 366"/>
                  <a:gd name="T32" fmla="*/ 2 w 108"/>
                  <a:gd name="T33" fmla="*/ 8 h 366"/>
                  <a:gd name="T34" fmla="*/ 2 w 108"/>
                  <a:gd name="T35" fmla="*/ 8 h 366"/>
                  <a:gd name="T36" fmla="*/ 2 w 108"/>
                  <a:gd name="T37" fmla="*/ 8 h 366"/>
                  <a:gd name="T38" fmla="*/ 2 w 108"/>
                  <a:gd name="T39" fmla="*/ 7 h 366"/>
                  <a:gd name="T40" fmla="*/ 3 w 108"/>
                  <a:gd name="T41" fmla="*/ 7 h 366"/>
                  <a:gd name="T42" fmla="*/ 3 w 108"/>
                  <a:gd name="T43" fmla="*/ 7 h 366"/>
                  <a:gd name="T44" fmla="*/ 3 w 108"/>
                  <a:gd name="T45" fmla="*/ 7 h 366"/>
                  <a:gd name="T46" fmla="*/ 3 w 108"/>
                  <a:gd name="T47" fmla="*/ 7 h 366"/>
                  <a:gd name="T48" fmla="*/ 3 w 108"/>
                  <a:gd name="T49" fmla="*/ 6 h 366"/>
                  <a:gd name="T50" fmla="*/ 3 w 108"/>
                  <a:gd name="T51" fmla="*/ 6 h 366"/>
                  <a:gd name="T52" fmla="*/ 3 w 108"/>
                  <a:gd name="T53" fmla="*/ 6 h 366"/>
                  <a:gd name="T54" fmla="*/ 3 w 108"/>
                  <a:gd name="T55" fmla="*/ 6 h 366"/>
                  <a:gd name="T56" fmla="*/ 3 w 108"/>
                  <a:gd name="T57" fmla="*/ 6 h 366"/>
                  <a:gd name="T58" fmla="*/ 3 w 108"/>
                  <a:gd name="T59" fmla="*/ 5 h 366"/>
                  <a:gd name="T60" fmla="*/ 3 w 108"/>
                  <a:gd name="T61" fmla="*/ 5 h 366"/>
                  <a:gd name="T62" fmla="*/ 3 w 108"/>
                  <a:gd name="T63" fmla="*/ 5 h 366"/>
                  <a:gd name="T64" fmla="*/ 3 w 108"/>
                  <a:gd name="T65" fmla="*/ 5 h 366"/>
                  <a:gd name="T66" fmla="*/ 3 w 108"/>
                  <a:gd name="T67" fmla="*/ 5 h 366"/>
                  <a:gd name="T68" fmla="*/ 3 w 108"/>
                  <a:gd name="T69" fmla="*/ 4 h 366"/>
                  <a:gd name="T70" fmla="*/ 4 w 108"/>
                  <a:gd name="T71" fmla="*/ 4 h 366"/>
                  <a:gd name="T72" fmla="*/ 4 w 108"/>
                  <a:gd name="T73" fmla="*/ 4 h 366"/>
                  <a:gd name="T74" fmla="*/ 4 w 108"/>
                  <a:gd name="T75" fmla="*/ 4 h 366"/>
                  <a:gd name="T76" fmla="*/ 4 w 108"/>
                  <a:gd name="T77" fmla="*/ 4 h 366"/>
                  <a:gd name="T78" fmla="*/ 4 w 108"/>
                  <a:gd name="T79" fmla="*/ 3 h 366"/>
                  <a:gd name="T80" fmla="*/ 4 w 108"/>
                  <a:gd name="T81" fmla="*/ 3 h 366"/>
                  <a:gd name="T82" fmla="*/ 4 w 108"/>
                  <a:gd name="T83" fmla="*/ 3 h 366"/>
                  <a:gd name="T84" fmla="*/ 4 w 108"/>
                  <a:gd name="T85" fmla="*/ 3 h 366"/>
                  <a:gd name="T86" fmla="*/ 4 w 108"/>
                  <a:gd name="T87" fmla="*/ 3 h 366"/>
                  <a:gd name="T88" fmla="*/ 4 w 108"/>
                  <a:gd name="T89" fmla="*/ 2 h 366"/>
                  <a:gd name="T90" fmla="*/ 4 w 108"/>
                  <a:gd name="T91" fmla="*/ 2 h 366"/>
                  <a:gd name="T92" fmla="*/ 4 w 108"/>
                  <a:gd name="T93" fmla="*/ 2 h 366"/>
                  <a:gd name="T94" fmla="*/ 4 w 108"/>
                  <a:gd name="T95" fmla="*/ 2 h 366"/>
                  <a:gd name="T96" fmla="*/ 4 w 108"/>
                  <a:gd name="T97" fmla="*/ 2 h 366"/>
                  <a:gd name="T98" fmla="*/ 4 w 108"/>
                  <a:gd name="T99" fmla="*/ 2 h 366"/>
                  <a:gd name="T100" fmla="*/ 4 w 108"/>
                  <a:gd name="T101" fmla="*/ 2 h 366"/>
                  <a:gd name="T102" fmla="*/ 4 w 108"/>
                  <a:gd name="T103" fmla="*/ 2 h 366"/>
                  <a:gd name="T104" fmla="*/ 4 w 108"/>
                  <a:gd name="T105" fmla="*/ 2 h 366"/>
                  <a:gd name="T106" fmla="*/ 4 w 108"/>
                  <a:gd name="T107" fmla="*/ 1 h 366"/>
                  <a:gd name="T108" fmla="*/ 4 w 108"/>
                  <a:gd name="T109" fmla="*/ 1 h 366"/>
                  <a:gd name="T110" fmla="*/ 4 w 108"/>
                  <a:gd name="T111" fmla="*/ 1 h 366"/>
                  <a:gd name="T112" fmla="*/ 4 w 108"/>
                  <a:gd name="T113" fmla="*/ 1 h 3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
                  <a:gd name="T172" fmla="*/ 0 h 366"/>
                  <a:gd name="T173" fmla="*/ 108 w 108"/>
                  <a:gd name="T174" fmla="*/ 366 h 3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 h="366">
                    <a:moveTo>
                      <a:pt x="0" y="366"/>
                    </a:moveTo>
                    <a:lnTo>
                      <a:pt x="1" y="361"/>
                    </a:lnTo>
                    <a:lnTo>
                      <a:pt x="4" y="358"/>
                    </a:lnTo>
                    <a:lnTo>
                      <a:pt x="6" y="355"/>
                    </a:lnTo>
                    <a:lnTo>
                      <a:pt x="7" y="352"/>
                    </a:lnTo>
                    <a:lnTo>
                      <a:pt x="9" y="349"/>
                    </a:lnTo>
                    <a:lnTo>
                      <a:pt x="10" y="346"/>
                    </a:lnTo>
                    <a:lnTo>
                      <a:pt x="12" y="343"/>
                    </a:lnTo>
                    <a:lnTo>
                      <a:pt x="13" y="340"/>
                    </a:lnTo>
                    <a:lnTo>
                      <a:pt x="15" y="338"/>
                    </a:lnTo>
                    <a:lnTo>
                      <a:pt x="17" y="335"/>
                    </a:lnTo>
                    <a:lnTo>
                      <a:pt x="18" y="334"/>
                    </a:lnTo>
                    <a:lnTo>
                      <a:pt x="18" y="332"/>
                    </a:lnTo>
                    <a:lnTo>
                      <a:pt x="20" y="329"/>
                    </a:lnTo>
                    <a:lnTo>
                      <a:pt x="21" y="327"/>
                    </a:lnTo>
                    <a:lnTo>
                      <a:pt x="21" y="326"/>
                    </a:lnTo>
                    <a:lnTo>
                      <a:pt x="23" y="324"/>
                    </a:lnTo>
                    <a:lnTo>
                      <a:pt x="23" y="323"/>
                    </a:lnTo>
                    <a:lnTo>
                      <a:pt x="24" y="321"/>
                    </a:lnTo>
                    <a:lnTo>
                      <a:pt x="24" y="320"/>
                    </a:lnTo>
                    <a:lnTo>
                      <a:pt x="26" y="318"/>
                    </a:lnTo>
                    <a:lnTo>
                      <a:pt x="26" y="317"/>
                    </a:lnTo>
                    <a:lnTo>
                      <a:pt x="27" y="315"/>
                    </a:lnTo>
                    <a:lnTo>
                      <a:pt x="29" y="314"/>
                    </a:lnTo>
                    <a:lnTo>
                      <a:pt x="29" y="312"/>
                    </a:lnTo>
                    <a:lnTo>
                      <a:pt x="29" y="311"/>
                    </a:lnTo>
                    <a:lnTo>
                      <a:pt x="30" y="309"/>
                    </a:lnTo>
                    <a:lnTo>
                      <a:pt x="30" y="306"/>
                    </a:lnTo>
                    <a:lnTo>
                      <a:pt x="32" y="305"/>
                    </a:lnTo>
                    <a:lnTo>
                      <a:pt x="32" y="303"/>
                    </a:lnTo>
                    <a:lnTo>
                      <a:pt x="33" y="301"/>
                    </a:lnTo>
                    <a:lnTo>
                      <a:pt x="33" y="298"/>
                    </a:lnTo>
                    <a:lnTo>
                      <a:pt x="35" y="297"/>
                    </a:lnTo>
                    <a:lnTo>
                      <a:pt x="36" y="295"/>
                    </a:lnTo>
                    <a:lnTo>
                      <a:pt x="36" y="294"/>
                    </a:lnTo>
                    <a:lnTo>
                      <a:pt x="38" y="291"/>
                    </a:lnTo>
                    <a:lnTo>
                      <a:pt x="38" y="289"/>
                    </a:lnTo>
                    <a:lnTo>
                      <a:pt x="38" y="288"/>
                    </a:lnTo>
                    <a:lnTo>
                      <a:pt x="39" y="286"/>
                    </a:lnTo>
                    <a:lnTo>
                      <a:pt x="39" y="285"/>
                    </a:lnTo>
                    <a:lnTo>
                      <a:pt x="41" y="285"/>
                    </a:lnTo>
                    <a:lnTo>
                      <a:pt x="41" y="283"/>
                    </a:lnTo>
                    <a:lnTo>
                      <a:pt x="41" y="282"/>
                    </a:lnTo>
                    <a:lnTo>
                      <a:pt x="43" y="280"/>
                    </a:lnTo>
                    <a:lnTo>
                      <a:pt x="43" y="279"/>
                    </a:lnTo>
                    <a:lnTo>
                      <a:pt x="43" y="277"/>
                    </a:lnTo>
                    <a:lnTo>
                      <a:pt x="44" y="275"/>
                    </a:lnTo>
                    <a:lnTo>
                      <a:pt x="44" y="274"/>
                    </a:lnTo>
                    <a:lnTo>
                      <a:pt x="44" y="272"/>
                    </a:lnTo>
                    <a:lnTo>
                      <a:pt x="46" y="272"/>
                    </a:lnTo>
                    <a:lnTo>
                      <a:pt x="46" y="271"/>
                    </a:lnTo>
                    <a:lnTo>
                      <a:pt x="46" y="269"/>
                    </a:lnTo>
                    <a:lnTo>
                      <a:pt x="47" y="268"/>
                    </a:lnTo>
                    <a:lnTo>
                      <a:pt x="47" y="266"/>
                    </a:lnTo>
                    <a:lnTo>
                      <a:pt x="47" y="265"/>
                    </a:lnTo>
                    <a:lnTo>
                      <a:pt x="49" y="263"/>
                    </a:lnTo>
                    <a:lnTo>
                      <a:pt x="49" y="262"/>
                    </a:lnTo>
                    <a:lnTo>
                      <a:pt x="50" y="260"/>
                    </a:lnTo>
                    <a:lnTo>
                      <a:pt x="50" y="257"/>
                    </a:lnTo>
                    <a:lnTo>
                      <a:pt x="52" y="256"/>
                    </a:lnTo>
                    <a:lnTo>
                      <a:pt x="52" y="253"/>
                    </a:lnTo>
                    <a:lnTo>
                      <a:pt x="53" y="251"/>
                    </a:lnTo>
                    <a:lnTo>
                      <a:pt x="53" y="248"/>
                    </a:lnTo>
                    <a:lnTo>
                      <a:pt x="55" y="246"/>
                    </a:lnTo>
                    <a:lnTo>
                      <a:pt x="56" y="243"/>
                    </a:lnTo>
                    <a:lnTo>
                      <a:pt x="56" y="242"/>
                    </a:lnTo>
                    <a:lnTo>
                      <a:pt x="58" y="239"/>
                    </a:lnTo>
                    <a:lnTo>
                      <a:pt x="58" y="237"/>
                    </a:lnTo>
                    <a:lnTo>
                      <a:pt x="59" y="236"/>
                    </a:lnTo>
                    <a:lnTo>
                      <a:pt x="59" y="234"/>
                    </a:lnTo>
                    <a:lnTo>
                      <a:pt x="61" y="231"/>
                    </a:lnTo>
                    <a:lnTo>
                      <a:pt x="61" y="230"/>
                    </a:lnTo>
                    <a:lnTo>
                      <a:pt x="61" y="228"/>
                    </a:lnTo>
                    <a:lnTo>
                      <a:pt x="62" y="227"/>
                    </a:lnTo>
                    <a:lnTo>
                      <a:pt x="62" y="225"/>
                    </a:lnTo>
                    <a:lnTo>
                      <a:pt x="64" y="223"/>
                    </a:lnTo>
                    <a:lnTo>
                      <a:pt x="64" y="222"/>
                    </a:lnTo>
                    <a:lnTo>
                      <a:pt x="64" y="220"/>
                    </a:lnTo>
                    <a:lnTo>
                      <a:pt x="65" y="219"/>
                    </a:lnTo>
                    <a:lnTo>
                      <a:pt x="65" y="217"/>
                    </a:lnTo>
                    <a:lnTo>
                      <a:pt x="65" y="216"/>
                    </a:lnTo>
                    <a:lnTo>
                      <a:pt x="67" y="214"/>
                    </a:lnTo>
                    <a:lnTo>
                      <a:pt x="67" y="213"/>
                    </a:lnTo>
                    <a:lnTo>
                      <a:pt x="67" y="211"/>
                    </a:lnTo>
                    <a:lnTo>
                      <a:pt x="69" y="210"/>
                    </a:lnTo>
                    <a:lnTo>
                      <a:pt x="69" y="208"/>
                    </a:lnTo>
                    <a:lnTo>
                      <a:pt x="69" y="207"/>
                    </a:lnTo>
                    <a:lnTo>
                      <a:pt x="70" y="204"/>
                    </a:lnTo>
                    <a:lnTo>
                      <a:pt x="70" y="202"/>
                    </a:lnTo>
                    <a:lnTo>
                      <a:pt x="72" y="201"/>
                    </a:lnTo>
                    <a:lnTo>
                      <a:pt x="72" y="197"/>
                    </a:lnTo>
                    <a:lnTo>
                      <a:pt x="73" y="196"/>
                    </a:lnTo>
                    <a:lnTo>
                      <a:pt x="73" y="193"/>
                    </a:lnTo>
                    <a:lnTo>
                      <a:pt x="75" y="190"/>
                    </a:lnTo>
                    <a:lnTo>
                      <a:pt x="75" y="188"/>
                    </a:lnTo>
                    <a:lnTo>
                      <a:pt x="76" y="185"/>
                    </a:lnTo>
                    <a:lnTo>
                      <a:pt x="76" y="184"/>
                    </a:lnTo>
                    <a:lnTo>
                      <a:pt x="76" y="182"/>
                    </a:lnTo>
                    <a:lnTo>
                      <a:pt x="78" y="179"/>
                    </a:lnTo>
                    <a:lnTo>
                      <a:pt x="78" y="178"/>
                    </a:lnTo>
                    <a:lnTo>
                      <a:pt x="78" y="176"/>
                    </a:lnTo>
                    <a:lnTo>
                      <a:pt x="79" y="175"/>
                    </a:lnTo>
                    <a:lnTo>
                      <a:pt x="79" y="173"/>
                    </a:lnTo>
                    <a:lnTo>
                      <a:pt x="79" y="171"/>
                    </a:lnTo>
                    <a:lnTo>
                      <a:pt x="81" y="170"/>
                    </a:lnTo>
                    <a:lnTo>
                      <a:pt x="81" y="168"/>
                    </a:lnTo>
                    <a:lnTo>
                      <a:pt x="81" y="167"/>
                    </a:lnTo>
                    <a:lnTo>
                      <a:pt x="82" y="165"/>
                    </a:lnTo>
                    <a:lnTo>
                      <a:pt x="82" y="164"/>
                    </a:lnTo>
                    <a:lnTo>
                      <a:pt x="82" y="162"/>
                    </a:lnTo>
                    <a:lnTo>
                      <a:pt x="82" y="161"/>
                    </a:lnTo>
                    <a:lnTo>
                      <a:pt x="84" y="159"/>
                    </a:lnTo>
                    <a:lnTo>
                      <a:pt x="84" y="158"/>
                    </a:lnTo>
                    <a:lnTo>
                      <a:pt x="85" y="156"/>
                    </a:lnTo>
                    <a:lnTo>
                      <a:pt x="85" y="155"/>
                    </a:lnTo>
                    <a:lnTo>
                      <a:pt x="85" y="152"/>
                    </a:lnTo>
                    <a:lnTo>
                      <a:pt x="87" y="150"/>
                    </a:lnTo>
                    <a:lnTo>
                      <a:pt x="87" y="149"/>
                    </a:lnTo>
                    <a:lnTo>
                      <a:pt x="87" y="147"/>
                    </a:lnTo>
                    <a:lnTo>
                      <a:pt x="88" y="144"/>
                    </a:lnTo>
                    <a:lnTo>
                      <a:pt x="88" y="142"/>
                    </a:lnTo>
                    <a:lnTo>
                      <a:pt x="90" y="139"/>
                    </a:lnTo>
                    <a:lnTo>
                      <a:pt x="90" y="138"/>
                    </a:lnTo>
                    <a:lnTo>
                      <a:pt x="91" y="135"/>
                    </a:lnTo>
                    <a:lnTo>
                      <a:pt x="91" y="133"/>
                    </a:lnTo>
                    <a:lnTo>
                      <a:pt x="93" y="130"/>
                    </a:lnTo>
                    <a:lnTo>
                      <a:pt x="93" y="129"/>
                    </a:lnTo>
                    <a:lnTo>
                      <a:pt x="94" y="127"/>
                    </a:lnTo>
                    <a:lnTo>
                      <a:pt x="94" y="124"/>
                    </a:lnTo>
                    <a:lnTo>
                      <a:pt x="94" y="123"/>
                    </a:lnTo>
                    <a:lnTo>
                      <a:pt x="96" y="121"/>
                    </a:lnTo>
                    <a:lnTo>
                      <a:pt x="96" y="120"/>
                    </a:lnTo>
                    <a:lnTo>
                      <a:pt x="96" y="118"/>
                    </a:lnTo>
                    <a:lnTo>
                      <a:pt x="96" y="116"/>
                    </a:lnTo>
                    <a:lnTo>
                      <a:pt x="98" y="115"/>
                    </a:lnTo>
                    <a:lnTo>
                      <a:pt x="98" y="113"/>
                    </a:lnTo>
                    <a:lnTo>
                      <a:pt x="98" y="112"/>
                    </a:lnTo>
                    <a:lnTo>
                      <a:pt x="98" y="110"/>
                    </a:lnTo>
                    <a:lnTo>
                      <a:pt x="98" y="109"/>
                    </a:lnTo>
                    <a:lnTo>
                      <a:pt x="99" y="107"/>
                    </a:lnTo>
                    <a:lnTo>
                      <a:pt x="99" y="106"/>
                    </a:lnTo>
                    <a:lnTo>
                      <a:pt x="99" y="104"/>
                    </a:lnTo>
                    <a:lnTo>
                      <a:pt x="99" y="103"/>
                    </a:lnTo>
                    <a:lnTo>
                      <a:pt x="99" y="101"/>
                    </a:lnTo>
                    <a:lnTo>
                      <a:pt x="99" y="100"/>
                    </a:lnTo>
                    <a:lnTo>
                      <a:pt x="99" y="98"/>
                    </a:lnTo>
                    <a:lnTo>
                      <a:pt x="99" y="97"/>
                    </a:lnTo>
                    <a:lnTo>
                      <a:pt x="101" y="95"/>
                    </a:lnTo>
                    <a:lnTo>
                      <a:pt x="101" y="94"/>
                    </a:lnTo>
                    <a:lnTo>
                      <a:pt x="101" y="92"/>
                    </a:lnTo>
                    <a:lnTo>
                      <a:pt x="101" y="90"/>
                    </a:lnTo>
                    <a:lnTo>
                      <a:pt x="101" y="87"/>
                    </a:lnTo>
                    <a:lnTo>
                      <a:pt x="101" y="86"/>
                    </a:lnTo>
                    <a:lnTo>
                      <a:pt x="101" y="84"/>
                    </a:lnTo>
                    <a:lnTo>
                      <a:pt x="101" y="81"/>
                    </a:lnTo>
                    <a:lnTo>
                      <a:pt x="101" y="80"/>
                    </a:lnTo>
                    <a:lnTo>
                      <a:pt x="102" y="78"/>
                    </a:lnTo>
                    <a:lnTo>
                      <a:pt x="102" y="77"/>
                    </a:lnTo>
                    <a:lnTo>
                      <a:pt x="102" y="75"/>
                    </a:lnTo>
                    <a:lnTo>
                      <a:pt x="102" y="74"/>
                    </a:lnTo>
                    <a:lnTo>
                      <a:pt x="102" y="72"/>
                    </a:lnTo>
                    <a:lnTo>
                      <a:pt x="102" y="71"/>
                    </a:lnTo>
                    <a:lnTo>
                      <a:pt x="102" y="69"/>
                    </a:lnTo>
                    <a:lnTo>
                      <a:pt x="102" y="68"/>
                    </a:lnTo>
                    <a:lnTo>
                      <a:pt x="102" y="66"/>
                    </a:lnTo>
                    <a:lnTo>
                      <a:pt x="102" y="64"/>
                    </a:lnTo>
                    <a:lnTo>
                      <a:pt x="104" y="63"/>
                    </a:lnTo>
                    <a:lnTo>
                      <a:pt x="104" y="61"/>
                    </a:lnTo>
                    <a:lnTo>
                      <a:pt x="104" y="60"/>
                    </a:lnTo>
                    <a:lnTo>
                      <a:pt x="104" y="58"/>
                    </a:lnTo>
                    <a:lnTo>
                      <a:pt x="104" y="57"/>
                    </a:lnTo>
                    <a:lnTo>
                      <a:pt x="104" y="55"/>
                    </a:lnTo>
                    <a:lnTo>
                      <a:pt x="104" y="54"/>
                    </a:lnTo>
                    <a:lnTo>
                      <a:pt x="105" y="54"/>
                    </a:lnTo>
                    <a:lnTo>
                      <a:pt x="105" y="52"/>
                    </a:lnTo>
                    <a:lnTo>
                      <a:pt x="105" y="51"/>
                    </a:lnTo>
                    <a:lnTo>
                      <a:pt x="105" y="49"/>
                    </a:lnTo>
                    <a:lnTo>
                      <a:pt x="105" y="48"/>
                    </a:lnTo>
                    <a:lnTo>
                      <a:pt x="105" y="46"/>
                    </a:lnTo>
                    <a:lnTo>
                      <a:pt x="107" y="45"/>
                    </a:lnTo>
                    <a:lnTo>
                      <a:pt x="107" y="43"/>
                    </a:lnTo>
                    <a:lnTo>
                      <a:pt x="107" y="42"/>
                    </a:lnTo>
                    <a:lnTo>
                      <a:pt x="107" y="40"/>
                    </a:lnTo>
                    <a:lnTo>
                      <a:pt x="107" y="38"/>
                    </a:lnTo>
                    <a:lnTo>
                      <a:pt x="107" y="37"/>
                    </a:lnTo>
                    <a:lnTo>
                      <a:pt x="108" y="35"/>
                    </a:lnTo>
                    <a:lnTo>
                      <a:pt x="108" y="34"/>
                    </a:lnTo>
                    <a:lnTo>
                      <a:pt x="108" y="32"/>
                    </a:lnTo>
                    <a:lnTo>
                      <a:pt x="108" y="31"/>
                    </a:lnTo>
                    <a:lnTo>
                      <a:pt x="108" y="29"/>
                    </a:lnTo>
                    <a:lnTo>
                      <a:pt x="108" y="28"/>
                    </a:lnTo>
                    <a:lnTo>
                      <a:pt x="108" y="26"/>
                    </a:lnTo>
                    <a:lnTo>
                      <a:pt x="108" y="25"/>
                    </a:lnTo>
                    <a:lnTo>
                      <a:pt x="108" y="23"/>
                    </a:lnTo>
                    <a:lnTo>
                      <a:pt x="108" y="22"/>
                    </a:lnTo>
                    <a:lnTo>
                      <a:pt x="108" y="20"/>
                    </a:lnTo>
                    <a:lnTo>
                      <a:pt x="107" y="19"/>
                    </a:lnTo>
                    <a:lnTo>
                      <a:pt x="107" y="16"/>
                    </a:lnTo>
                    <a:lnTo>
                      <a:pt x="107" y="14"/>
                    </a:lnTo>
                    <a:lnTo>
                      <a:pt x="107" y="11"/>
                    </a:lnTo>
                    <a:lnTo>
                      <a:pt x="107" y="9"/>
                    </a:lnTo>
                    <a:lnTo>
                      <a:pt x="107" y="6"/>
                    </a:lnTo>
                    <a:lnTo>
                      <a:pt x="107" y="3"/>
                    </a:lnTo>
                    <a:lnTo>
                      <a:pt x="107" y="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en-US"/>
              </a:p>
            </p:txBody>
          </p:sp>
        </p:grpSp>
      </p:grpSp>
      <p:sp>
        <p:nvSpPr>
          <p:cNvPr id="53255" name="Text Box 194"/>
          <p:cNvSpPr txBox="1">
            <a:spLocks noChangeArrowheads="1"/>
          </p:cNvSpPr>
          <p:nvPr/>
        </p:nvSpPr>
        <p:spPr bwMode="auto">
          <a:xfrm>
            <a:off x="304800" y="2438400"/>
            <a:ext cx="2057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f</a:t>
            </a:r>
            <a:r>
              <a:rPr lang="en-US" baseline="-25000"/>
              <a:t>1</a:t>
            </a:r>
            <a:r>
              <a:rPr lang="en-US"/>
              <a:t> = x</a:t>
            </a:r>
            <a:r>
              <a:rPr lang="en-US" baseline="-25000"/>
              <a:t>1</a:t>
            </a:r>
            <a:r>
              <a:rPr lang="en-US"/>
              <a:t>x</a:t>
            </a:r>
            <a:r>
              <a:rPr lang="en-US" baseline="-25000"/>
              <a:t>2</a:t>
            </a:r>
            <a:r>
              <a:rPr lang="en-US"/>
              <a:t>x</a:t>
            </a:r>
            <a:r>
              <a:rPr lang="en-US" baseline="-25000"/>
              <a:t>3</a:t>
            </a:r>
            <a:r>
              <a:rPr lang="en-US"/>
              <a:t>'+x</a:t>
            </a:r>
            <a:r>
              <a:rPr lang="en-US" baseline="-25000"/>
              <a:t>1</a:t>
            </a:r>
            <a:r>
              <a:rPr lang="en-US"/>
              <a:t>'x</a:t>
            </a:r>
            <a:r>
              <a:rPr lang="en-US" baseline="-25000"/>
              <a:t>2</a:t>
            </a:r>
            <a:r>
              <a:rPr lang="en-US"/>
              <a:t>x</a:t>
            </a:r>
            <a:r>
              <a:rPr lang="en-US" baseline="-25000"/>
              <a:t>3</a:t>
            </a:r>
          </a:p>
        </p:txBody>
      </p:sp>
      <p:sp>
        <p:nvSpPr>
          <p:cNvPr id="53256" name="Text Box 195"/>
          <p:cNvSpPr txBox="1">
            <a:spLocks noChangeArrowheads="1"/>
          </p:cNvSpPr>
          <p:nvPr/>
        </p:nvSpPr>
        <p:spPr bwMode="auto">
          <a:xfrm>
            <a:off x="304800" y="3048000"/>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f</a:t>
            </a:r>
            <a:r>
              <a:rPr lang="en-US" baseline="-25000"/>
              <a:t>2</a:t>
            </a:r>
            <a:r>
              <a:rPr lang="en-US"/>
              <a:t> = x</a:t>
            </a:r>
            <a:r>
              <a:rPr lang="en-US" baseline="-25000"/>
              <a:t>1</a:t>
            </a:r>
            <a:r>
              <a:rPr lang="en-US"/>
              <a:t>'x</a:t>
            </a:r>
            <a:r>
              <a:rPr lang="en-US" baseline="-25000"/>
              <a:t>2</a:t>
            </a:r>
            <a:r>
              <a:rPr lang="en-US"/>
              <a:t>'+x</a:t>
            </a:r>
            <a:r>
              <a:rPr lang="en-US" baseline="-25000"/>
              <a:t>1</a:t>
            </a:r>
            <a:r>
              <a:rPr lang="en-US"/>
              <a:t>x</a:t>
            </a:r>
            <a:r>
              <a:rPr lang="en-US" baseline="-25000"/>
              <a:t>2</a:t>
            </a:r>
            <a:r>
              <a:rPr lang="en-US"/>
              <a:t>x</a:t>
            </a:r>
            <a:r>
              <a:rPr lang="en-US" baseline="-25000"/>
              <a:t>3</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4274" name="Picture 2" descr="giv52503_05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6629400" cy="523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CC0099"/>
                </a:solidFill>
                <a:miter lim="800000"/>
                <a:headEnd/>
                <a:tailEnd/>
              </a14:hiddenLine>
            </a:ext>
          </a:extLst>
        </p:spPr>
      </p:pic>
      <p:sp>
        <p:nvSpPr>
          <p:cNvPr id="54275" name="Text Box 3"/>
          <p:cNvSpPr txBox="1">
            <a:spLocks noChangeArrowheads="1"/>
          </p:cNvSpPr>
          <p:nvPr/>
        </p:nvSpPr>
        <p:spPr bwMode="auto">
          <a:xfrm>
            <a:off x="1066800" y="381000"/>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7" rIns="91436" bIns="4571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en-US" sz="2800" b="1" i="1">
                <a:latin typeface="Times New Roman" pitchFamily="18" charset="0"/>
              </a:rPr>
              <a:t>A simple four-input, three-output PAL device.</a:t>
            </a:r>
            <a:r>
              <a:rPr lang="en-US" altLang="en-US" sz="2800" i="1">
                <a:latin typeface="Times New Roman" pitchFamily="18"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23913" y="227013"/>
            <a:ext cx="6654800" cy="7207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smtClean="0"/>
              <a:t>PAL Logic Implementation</a:t>
            </a:r>
          </a:p>
        </p:txBody>
      </p:sp>
      <p:sp>
        <p:nvSpPr>
          <p:cNvPr id="55299" name="Rectangle 3"/>
          <p:cNvSpPr>
            <a:spLocks noChangeArrowheads="1"/>
          </p:cNvSpPr>
          <p:nvPr/>
        </p:nvSpPr>
        <p:spPr bwMode="auto">
          <a:xfrm>
            <a:off x="381000" y="990600"/>
            <a:ext cx="21336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Programmed PAL:</a:t>
            </a:r>
          </a:p>
        </p:txBody>
      </p:sp>
      <p:sp>
        <p:nvSpPr>
          <p:cNvPr id="55300" name="Rectangle 4"/>
          <p:cNvSpPr>
            <a:spLocks noChangeArrowheads="1"/>
          </p:cNvSpPr>
          <p:nvPr/>
        </p:nvSpPr>
        <p:spPr bwMode="auto">
          <a:xfrm>
            <a:off x="457200" y="5562600"/>
            <a:ext cx="37973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a:solidFill>
                  <a:schemeClr val="accent2"/>
                </a:solidFill>
              </a:rPr>
              <a:t>4 product terms per each OR gate</a:t>
            </a:r>
          </a:p>
        </p:txBody>
      </p:sp>
      <p:sp>
        <p:nvSpPr>
          <p:cNvPr id="55301" name="Rectangle 5"/>
          <p:cNvSpPr>
            <a:spLocks noChangeArrowheads="1"/>
          </p:cNvSpPr>
          <p:nvPr/>
        </p:nvSpPr>
        <p:spPr bwMode="auto">
          <a:xfrm>
            <a:off x="352425" y="2060575"/>
            <a:ext cx="24638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a:solidFill>
                  <a:schemeClr val="accent2"/>
                </a:solidFill>
              </a:rPr>
              <a:t>Minimized Functions:</a:t>
            </a:r>
          </a:p>
        </p:txBody>
      </p:sp>
      <p:grpSp>
        <p:nvGrpSpPr>
          <p:cNvPr id="55302" name="Group 6"/>
          <p:cNvGrpSpPr>
            <a:grpSpLocks/>
          </p:cNvGrpSpPr>
          <p:nvPr/>
        </p:nvGrpSpPr>
        <p:grpSpPr bwMode="auto">
          <a:xfrm>
            <a:off x="381000" y="2463800"/>
            <a:ext cx="3733800" cy="984250"/>
            <a:chOff x="240" y="1552"/>
            <a:chExt cx="2352" cy="620"/>
          </a:xfrm>
        </p:grpSpPr>
        <p:sp>
          <p:nvSpPr>
            <p:cNvPr id="55643" name="Rectangle 7"/>
            <p:cNvSpPr>
              <a:spLocks noChangeArrowheads="1"/>
            </p:cNvSpPr>
            <p:nvPr/>
          </p:nvSpPr>
          <p:spPr bwMode="auto">
            <a:xfrm>
              <a:off x="240" y="1552"/>
              <a:ext cx="2352" cy="6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a:t>W = A + B D + B C</a:t>
              </a:r>
            </a:p>
            <a:p>
              <a:pPr algn="l" rtl="0" eaLnBrk="0" hangingPunct="0">
                <a:lnSpc>
                  <a:spcPct val="85000"/>
                </a:lnSpc>
              </a:pPr>
              <a:r>
                <a:rPr lang="en-US"/>
                <a:t>X = B C</a:t>
              </a:r>
            </a:p>
            <a:p>
              <a:pPr algn="l" rtl="0" eaLnBrk="0" hangingPunct="0">
                <a:lnSpc>
                  <a:spcPct val="85000"/>
                </a:lnSpc>
              </a:pPr>
              <a:r>
                <a:rPr lang="en-US"/>
                <a:t>Y = B + C</a:t>
              </a:r>
            </a:p>
            <a:p>
              <a:pPr algn="l" rtl="0" eaLnBrk="0" hangingPunct="0">
                <a:lnSpc>
                  <a:spcPct val="85000"/>
                </a:lnSpc>
              </a:pPr>
              <a:r>
                <a:rPr lang="en-US"/>
                <a:t>Z = A B C D + B C D + A D + B C D</a:t>
              </a:r>
            </a:p>
          </p:txBody>
        </p:sp>
        <p:sp>
          <p:nvSpPr>
            <p:cNvPr id="55644" name="Line 8"/>
            <p:cNvSpPr>
              <a:spLocks noChangeShapeType="1"/>
            </p:cNvSpPr>
            <p:nvPr/>
          </p:nvSpPr>
          <p:spPr bwMode="auto">
            <a:xfrm>
              <a:off x="700" y="1701"/>
              <a:ext cx="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45" name="Line 9"/>
            <p:cNvSpPr>
              <a:spLocks noChangeShapeType="1"/>
            </p:cNvSpPr>
            <p:nvPr/>
          </p:nvSpPr>
          <p:spPr bwMode="auto">
            <a:xfrm>
              <a:off x="553" y="1998"/>
              <a:ext cx="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46" name="Line 10"/>
            <p:cNvSpPr>
              <a:spLocks noChangeShapeType="1"/>
            </p:cNvSpPr>
            <p:nvPr/>
          </p:nvSpPr>
          <p:spPr bwMode="auto">
            <a:xfrm>
              <a:off x="698" y="1997"/>
              <a:ext cx="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47" name="Line 11"/>
            <p:cNvSpPr>
              <a:spLocks noChangeShapeType="1"/>
            </p:cNvSpPr>
            <p:nvPr/>
          </p:nvSpPr>
          <p:spPr bwMode="auto">
            <a:xfrm>
              <a:off x="839" y="1997"/>
              <a:ext cx="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48" name="Line 12"/>
            <p:cNvSpPr>
              <a:spLocks noChangeShapeType="1"/>
            </p:cNvSpPr>
            <p:nvPr/>
          </p:nvSpPr>
          <p:spPr bwMode="auto">
            <a:xfrm>
              <a:off x="1949" y="1997"/>
              <a:ext cx="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49" name="Line 13"/>
            <p:cNvSpPr>
              <a:spLocks noChangeShapeType="1"/>
            </p:cNvSpPr>
            <p:nvPr/>
          </p:nvSpPr>
          <p:spPr bwMode="auto">
            <a:xfrm>
              <a:off x="2216" y="1996"/>
              <a:ext cx="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50" name="Line 14"/>
            <p:cNvSpPr>
              <a:spLocks noChangeShapeType="1"/>
            </p:cNvSpPr>
            <p:nvPr/>
          </p:nvSpPr>
          <p:spPr bwMode="auto">
            <a:xfrm>
              <a:off x="2507" y="1996"/>
              <a:ext cx="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03" name="Group 15"/>
          <p:cNvGrpSpPr>
            <a:grpSpLocks/>
          </p:cNvGrpSpPr>
          <p:nvPr/>
        </p:nvGrpSpPr>
        <p:grpSpPr bwMode="auto">
          <a:xfrm>
            <a:off x="5029200" y="990600"/>
            <a:ext cx="3033713" cy="5197475"/>
            <a:chOff x="2769" y="308"/>
            <a:chExt cx="2249" cy="3852"/>
          </a:xfrm>
        </p:grpSpPr>
        <p:sp>
          <p:nvSpPr>
            <p:cNvPr id="55304" name="Line 16"/>
            <p:cNvSpPr>
              <a:spLocks noChangeShapeType="1"/>
            </p:cNvSpPr>
            <p:nvPr/>
          </p:nvSpPr>
          <p:spPr bwMode="auto">
            <a:xfrm>
              <a:off x="3360" y="593"/>
              <a:ext cx="0" cy="303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5" name="Line 17"/>
            <p:cNvSpPr>
              <a:spLocks noChangeShapeType="1"/>
            </p:cNvSpPr>
            <p:nvPr/>
          </p:nvSpPr>
          <p:spPr bwMode="auto">
            <a:xfrm>
              <a:off x="3293" y="554"/>
              <a:ext cx="0" cy="306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6" name="Line 18"/>
            <p:cNvSpPr>
              <a:spLocks noChangeShapeType="1"/>
            </p:cNvSpPr>
            <p:nvPr/>
          </p:nvSpPr>
          <p:spPr bwMode="auto">
            <a:xfrm>
              <a:off x="3147" y="559"/>
              <a:ext cx="0" cy="30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7" name="Line 19"/>
            <p:cNvSpPr>
              <a:spLocks noChangeShapeType="1"/>
            </p:cNvSpPr>
            <p:nvPr/>
          </p:nvSpPr>
          <p:spPr bwMode="auto">
            <a:xfrm>
              <a:off x="3057" y="593"/>
              <a:ext cx="0" cy="30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8" name="Line 20"/>
            <p:cNvSpPr>
              <a:spLocks noChangeShapeType="1"/>
            </p:cNvSpPr>
            <p:nvPr/>
          </p:nvSpPr>
          <p:spPr bwMode="auto">
            <a:xfrm>
              <a:off x="2843" y="560"/>
              <a:ext cx="0" cy="30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9" name="Line 21"/>
            <p:cNvSpPr>
              <a:spLocks noChangeShapeType="1"/>
            </p:cNvSpPr>
            <p:nvPr/>
          </p:nvSpPr>
          <p:spPr bwMode="auto">
            <a:xfrm>
              <a:off x="2907" y="595"/>
              <a:ext cx="0" cy="30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0" name="Line 22"/>
            <p:cNvSpPr>
              <a:spLocks noChangeShapeType="1"/>
            </p:cNvSpPr>
            <p:nvPr/>
          </p:nvSpPr>
          <p:spPr bwMode="auto">
            <a:xfrm>
              <a:off x="2769" y="1489"/>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1" name="Line 23"/>
            <p:cNvSpPr>
              <a:spLocks noChangeShapeType="1"/>
            </p:cNvSpPr>
            <p:nvPr/>
          </p:nvSpPr>
          <p:spPr bwMode="auto">
            <a:xfrm>
              <a:off x="3735" y="1489"/>
              <a:ext cx="38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12" name="Group 24"/>
            <p:cNvGrpSpPr>
              <a:grpSpLocks/>
            </p:cNvGrpSpPr>
            <p:nvPr/>
          </p:nvGrpSpPr>
          <p:grpSpPr bwMode="auto">
            <a:xfrm>
              <a:off x="3177" y="1471"/>
              <a:ext cx="63" cy="36"/>
              <a:chOff x="3177" y="1471"/>
              <a:chExt cx="63" cy="36"/>
            </a:xfrm>
          </p:grpSpPr>
          <p:sp>
            <p:nvSpPr>
              <p:cNvPr id="55641" name="Line 25"/>
              <p:cNvSpPr>
                <a:spLocks noChangeShapeType="1"/>
              </p:cNvSpPr>
              <p:nvPr/>
            </p:nvSpPr>
            <p:spPr bwMode="auto">
              <a:xfrm>
                <a:off x="3185" y="1471"/>
                <a:ext cx="48"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42" name="Line 26"/>
              <p:cNvSpPr>
                <a:spLocks noChangeShapeType="1"/>
              </p:cNvSpPr>
              <p:nvPr/>
            </p:nvSpPr>
            <p:spPr bwMode="auto">
              <a:xfrm flipH="1">
                <a:off x="3177" y="1471"/>
                <a:ext cx="63" cy="3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13" name="Group 27"/>
            <p:cNvGrpSpPr>
              <a:grpSpLocks/>
            </p:cNvGrpSpPr>
            <p:nvPr/>
          </p:nvGrpSpPr>
          <p:grpSpPr bwMode="auto">
            <a:xfrm>
              <a:off x="2963" y="1471"/>
              <a:ext cx="64" cy="37"/>
              <a:chOff x="2963" y="1471"/>
              <a:chExt cx="64" cy="37"/>
            </a:xfrm>
          </p:grpSpPr>
          <p:sp>
            <p:nvSpPr>
              <p:cNvPr id="55639" name="Line 28"/>
              <p:cNvSpPr>
                <a:spLocks noChangeShapeType="1"/>
              </p:cNvSpPr>
              <p:nvPr/>
            </p:nvSpPr>
            <p:spPr bwMode="auto">
              <a:xfrm>
                <a:off x="2971" y="1471"/>
                <a:ext cx="48"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40" name="Line 29"/>
              <p:cNvSpPr>
                <a:spLocks noChangeShapeType="1"/>
              </p:cNvSpPr>
              <p:nvPr/>
            </p:nvSpPr>
            <p:spPr bwMode="auto">
              <a:xfrm flipH="1">
                <a:off x="2963" y="1471"/>
                <a:ext cx="64"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14" name="Line 30"/>
            <p:cNvSpPr>
              <a:spLocks noChangeShapeType="1"/>
            </p:cNvSpPr>
            <p:nvPr/>
          </p:nvSpPr>
          <p:spPr bwMode="auto">
            <a:xfrm>
              <a:off x="3327" y="447"/>
              <a:ext cx="0" cy="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5" name="Line 31"/>
            <p:cNvSpPr>
              <a:spLocks noChangeShapeType="1"/>
            </p:cNvSpPr>
            <p:nvPr/>
          </p:nvSpPr>
          <p:spPr bwMode="auto">
            <a:xfrm>
              <a:off x="2769" y="724"/>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6" name="Line 32"/>
            <p:cNvSpPr>
              <a:spLocks noChangeShapeType="1"/>
            </p:cNvSpPr>
            <p:nvPr/>
          </p:nvSpPr>
          <p:spPr bwMode="auto">
            <a:xfrm>
              <a:off x="3735" y="724"/>
              <a:ext cx="18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7" name="Line 33"/>
            <p:cNvSpPr>
              <a:spLocks noChangeShapeType="1"/>
            </p:cNvSpPr>
            <p:nvPr/>
          </p:nvSpPr>
          <p:spPr bwMode="auto">
            <a:xfrm>
              <a:off x="2769" y="915"/>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8" name="Line 34"/>
            <p:cNvSpPr>
              <a:spLocks noChangeShapeType="1"/>
            </p:cNvSpPr>
            <p:nvPr/>
          </p:nvSpPr>
          <p:spPr bwMode="auto">
            <a:xfrm>
              <a:off x="2769" y="1106"/>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19" name="Group 35"/>
            <p:cNvGrpSpPr>
              <a:grpSpLocks/>
            </p:cNvGrpSpPr>
            <p:nvPr/>
          </p:nvGrpSpPr>
          <p:grpSpPr bwMode="auto">
            <a:xfrm>
              <a:off x="3266" y="885"/>
              <a:ext cx="65" cy="49"/>
              <a:chOff x="3266" y="885"/>
              <a:chExt cx="65" cy="49"/>
            </a:xfrm>
          </p:grpSpPr>
          <p:sp>
            <p:nvSpPr>
              <p:cNvPr id="55637" name="Line 36"/>
              <p:cNvSpPr>
                <a:spLocks noChangeShapeType="1"/>
              </p:cNvSpPr>
              <p:nvPr/>
            </p:nvSpPr>
            <p:spPr bwMode="auto">
              <a:xfrm>
                <a:off x="3274" y="885"/>
                <a:ext cx="49" cy="4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38" name="Line 37"/>
              <p:cNvSpPr>
                <a:spLocks noChangeShapeType="1"/>
              </p:cNvSpPr>
              <p:nvPr/>
            </p:nvSpPr>
            <p:spPr bwMode="auto">
              <a:xfrm flipH="1">
                <a:off x="3266" y="885"/>
                <a:ext cx="65" cy="4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20" name="Line 38"/>
            <p:cNvSpPr>
              <a:spLocks noChangeShapeType="1"/>
            </p:cNvSpPr>
            <p:nvPr/>
          </p:nvSpPr>
          <p:spPr bwMode="auto">
            <a:xfrm>
              <a:off x="3181" y="447"/>
              <a:ext cx="0" cy="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1" name="Line 39"/>
            <p:cNvSpPr>
              <a:spLocks noChangeShapeType="1"/>
            </p:cNvSpPr>
            <p:nvPr/>
          </p:nvSpPr>
          <p:spPr bwMode="auto">
            <a:xfrm>
              <a:off x="3214" y="593"/>
              <a:ext cx="0" cy="30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22" name="Group 40"/>
            <p:cNvGrpSpPr>
              <a:grpSpLocks/>
            </p:cNvGrpSpPr>
            <p:nvPr/>
          </p:nvGrpSpPr>
          <p:grpSpPr bwMode="auto">
            <a:xfrm>
              <a:off x="3109" y="1077"/>
              <a:ext cx="64" cy="48"/>
              <a:chOff x="3109" y="1077"/>
              <a:chExt cx="64" cy="48"/>
            </a:xfrm>
          </p:grpSpPr>
          <p:sp>
            <p:nvSpPr>
              <p:cNvPr id="55635" name="Line 41"/>
              <p:cNvSpPr>
                <a:spLocks noChangeShapeType="1"/>
              </p:cNvSpPr>
              <p:nvPr/>
            </p:nvSpPr>
            <p:spPr bwMode="auto">
              <a:xfrm>
                <a:off x="3118" y="1077"/>
                <a:ext cx="47"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36" name="Line 42"/>
              <p:cNvSpPr>
                <a:spLocks noChangeShapeType="1"/>
              </p:cNvSpPr>
              <p:nvPr/>
            </p:nvSpPr>
            <p:spPr bwMode="auto">
              <a:xfrm flipH="1">
                <a:off x="3109" y="107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23" name="Line 43"/>
            <p:cNvSpPr>
              <a:spLocks noChangeShapeType="1"/>
            </p:cNvSpPr>
            <p:nvPr/>
          </p:nvSpPr>
          <p:spPr bwMode="auto">
            <a:xfrm>
              <a:off x="3023" y="447"/>
              <a:ext cx="0" cy="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4" name="Line 44"/>
            <p:cNvSpPr>
              <a:spLocks noChangeShapeType="1"/>
            </p:cNvSpPr>
            <p:nvPr/>
          </p:nvSpPr>
          <p:spPr bwMode="auto">
            <a:xfrm>
              <a:off x="2989" y="559"/>
              <a:ext cx="0" cy="30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25" name="Group 45"/>
            <p:cNvGrpSpPr>
              <a:grpSpLocks/>
            </p:cNvGrpSpPr>
            <p:nvPr/>
          </p:nvGrpSpPr>
          <p:grpSpPr bwMode="auto">
            <a:xfrm>
              <a:off x="2963" y="885"/>
              <a:ext cx="64" cy="48"/>
              <a:chOff x="2963" y="885"/>
              <a:chExt cx="64" cy="48"/>
            </a:xfrm>
          </p:grpSpPr>
          <p:sp>
            <p:nvSpPr>
              <p:cNvPr id="55633" name="Line 46"/>
              <p:cNvSpPr>
                <a:spLocks noChangeShapeType="1"/>
              </p:cNvSpPr>
              <p:nvPr/>
            </p:nvSpPr>
            <p:spPr bwMode="auto">
              <a:xfrm>
                <a:off x="2971" y="885"/>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34" name="Line 47"/>
              <p:cNvSpPr>
                <a:spLocks noChangeShapeType="1"/>
              </p:cNvSpPr>
              <p:nvPr/>
            </p:nvSpPr>
            <p:spPr bwMode="auto">
              <a:xfrm flipH="1">
                <a:off x="2963" y="885"/>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26" name="Group 48"/>
            <p:cNvGrpSpPr>
              <a:grpSpLocks/>
            </p:cNvGrpSpPr>
            <p:nvPr/>
          </p:nvGrpSpPr>
          <p:grpSpPr bwMode="auto">
            <a:xfrm>
              <a:off x="2963" y="1077"/>
              <a:ext cx="64" cy="48"/>
              <a:chOff x="2963" y="1077"/>
              <a:chExt cx="64" cy="48"/>
            </a:xfrm>
          </p:grpSpPr>
          <p:sp>
            <p:nvSpPr>
              <p:cNvPr id="55631" name="Line 49"/>
              <p:cNvSpPr>
                <a:spLocks noChangeShapeType="1"/>
              </p:cNvSpPr>
              <p:nvPr/>
            </p:nvSpPr>
            <p:spPr bwMode="auto">
              <a:xfrm>
                <a:off x="2971" y="1077"/>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32" name="Line 50"/>
              <p:cNvSpPr>
                <a:spLocks noChangeShapeType="1"/>
              </p:cNvSpPr>
              <p:nvPr/>
            </p:nvSpPr>
            <p:spPr bwMode="auto">
              <a:xfrm flipH="1">
                <a:off x="2963" y="107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27" name="Line 51"/>
            <p:cNvSpPr>
              <a:spLocks noChangeShapeType="1"/>
            </p:cNvSpPr>
            <p:nvPr/>
          </p:nvSpPr>
          <p:spPr bwMode="auto">
            <a:xfrm>
              <a:off x="2877" y="447"/>
              <a:ext cx="0" cy="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28" name="Group 52"/>
            <p:cNvGrpSpPr>
              <a:grpSpLocks/>
            </p:cNvGrpSpPr>
            <p:nvPr/>
          </p:nvGrpSpPr>
          <p:grpSpPr bwMode="auto">
            <a:xfrm>
              <a:off x="2806" y="694"/>
              <a:ext cx="64" cy="48"/>
              <a:chOff x="2806" y="694"/>
              <a:chExt cx="64" cy="48"/>
            </a:xfrm>
          </p:grpSpPr>
          <p:sp>
            <p:nvSpPr>
              <p:cNvPr id="55629" name="Line 53"/>
              <p:cNvSpPr>
                <a:spLocks noChangeShapeType="1"/>
              </p:cNvSpPr>
              <p:nvPr/>
            </p:nvSpPr>
            <p:spPr bwMode="auto">
              <a:xfrm>
                <a:off x="2814" y="695"/>
                <a:ext cx="47"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30" name="Line 54"/>
              <p:cNvSpPr>
                <a:spLocks noChangeShapeType="1"/>
              </p:cNvSpPr>
              <p:nvPr/>
            </p:nvSpPr>
            <p:spPr bwMode="auto">
              <a:xfrm flipH="1">
                <a:off x="2806" y="694"/>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29" name="Line 55"/>
            <p:cNvSpPr>
              <a:spLocks noChangeShapeType="1"/>
            </p:cNvSpPr>
            <p:nvPr/>
          </p:nvSpPr>
          <p:spPr bwMode="auto">
            <a:xfrm>
              <a:off x="2769" y="2254"/>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0" name="Line 56"/>
            <p:cNvSpPr>
              <a:spLocks noChangeShapeType="1"/>
            </p:cNvSpPr>
            <p:nvPr/>
          </p:nvSpPr>
          <p:spPr bwMode="auto">
            <a:xfrm>
              <a:off x="3735" y="2254"/>
              <a:ext cx="5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31" name="Group 57"/>
            <p:cNvGrpSpPr>
              <a:grpSpLocks/>
            </p:cNvGrpSpPr>
            <p:nvPr/>
          </p:nvGrpSpPr>
          <p:grpSpPr bwMode="auto">
            <a:xfrm>
              <a:off x="2963" y="2236"/>
              <a:ext cx="64" cy="48"/>
              <a:chOff x="2963" y="2236"/>
              <a:chExt cx="64" cy="48"/>
            </a:xfrm>
          </p:grpSpPr>
          <p:sp>
            <p:nvSpPr>
              <p:cNvPr id="55627" name="Line 58"/>
              <p:cNvSpPr>
                <a:spLocks noChangeShapeType="1"/>
              </p:cNvSpPr>
              <p:nvPr/>
            </p:nvSpPr>
            <p:spPr bwMode="auto">
              <a:xfrm>
                <a:off x="2971" y="2236"/>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28" name="Line 59"/>
              <p:cNvSpPr>
                <a:spLocks noChangeShapeType="1"/>
              </p:cNvSpPr>
              <p:nvPr/>
            </p:nvSpPr>
            <p:spPr bwMode="auto">
              <a:xfrm flipH="1">
                <a:off x="2963" y="2236"/>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32" name="Line 60"/>
            <p:cNvSpPr>
              <a:spLocks noChangeShapeType="1"/>
            </p:cNvSpPr>
            <p:nvPr/>
          </p:nvSpPr>
          <p:spPr bwMode="auto">
            <a:xfrm>
              <a:off x="2769" y="2446"/>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33" name="Group 61"/>
            <p:cNvGrpSpPr>
              <a:grpSpLocks/>
            </p:cNvGrpSpPr>
            <p:nvPr/>
          </p:nvGrpSpPr>
          <p:grpSpPr bwMode="auto">
            <a:xfrm>
              <a:off x="3109" y="2416"/>
              <a:ext cx="64" cy="47"/>
              <a:chOff x="3109" y="2416"/>
              <a:chExt cx="64" cy="47"/>
            </a:xfrm>
          </p:grpSpPr>
          <p:sp>
            <p:nvSpPr>
              <p:cNvPr id="55625" name="Line 62"/>
              <p:cNvSpPr>
                <a:spLocks noChangeShapeType="1"/>
              </p:cNvSpPr>
              <p:nvPr/>
            </p:nvSpPr>
            <p:spPr bwMode="auto">
              <a:xfrm>
                <a:off x="3118" y="2416"/>
                <a:ext cx="47" cy="4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26" name="Line 63"/>
              <p:cNvSpPr>
                <a:spLocks noChangeShapeType="1"/>
              </p:cNvSpPr>
              <p:nvPr/>
            </p:nvSpPr>
            <p:spPr bwMode="auto">
              <a:xfrm flipH="1">
                <a:off x="3109" y="2416"/>
                <a:ext cx="64"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34" name="Line 64"/>
            <p:cNvSpPr>
              <a:spLocks noChangeShapeType="1"/>
            </p:cNvSpPr>
            <p:nvPr/>
          </p:nvSpPr>
          <p:spPr bwMode="auto">
            <a:xfrm>
              <a:off x="2769" y="3019"/>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5" name="Line 65"/>
            <p:cNvSpPr>
              <a:spLocks noChangeShapeType="1"/>
            </p:cNvSpPr>
            <p:nvPr/>
          </p:nvSpPr>
          <p:spPr bwMode="auto">
            <a:xfrm>
              <a:off x="3735" y="3019"/>
              <a:ext cx="7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36" name="Group 66"/>
            <p:cNvGrpSpPr>
              <a:grpSpLocks/>
            </p:cNvGrpSpPr>
            <p:nvPr/>
          </p:nvGrpSpPr>
          <p:grpSpPr bwMode="auto">
            <a:xfrm>
              <a:off x="3266" y="2990"/>
              <a:ext cx="64" cy="48"/>
              <a:chOff x="3266" y="2990"/>
              <a:chExt cx="64" cy="48"/>
            </a:xfrm>
          </p:grpSpPr>
          <p:sp>
            <p:nvSpPr>
              <p:cNvPr id="55623" name="Line 67"/>
              <p:cNvSpPr>
                <a:spLocks noChangeShapeType="1"/>
              </p:cNvSpPr>
              <p:nvPr/>
            </p:nvSpPr>
            <p:spPr bwMode="auto">
              <a:xfrm>
                <a:off x="3275" y="2990"/>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24" name="Line 68"/>
              <p:cNvSpPr>
                <a:spLocks noChangeShapeType="1"/>
              </p:cNvSpPr>
              <p:nvPr/>
            </p:nvSpPr>
            <p:spPr bwMode="auto">
              <a:xfrm flipH="1">
                <a:off x="3266" y="2990"/>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37" name="Group 69"/>
            <p:cNvGrpSpPr>
              <a:grpSpLocks/>
            </p:cNvGrpSpPr>
            <p:nvPr/>
          </p:nvGrpSpPr>
          <p:grpSpPr bwMode="auto">
            <a:xfrm>
              <a:off x="3177" y="2990"/>
              <a:ext cx="63" cy="48"/>
              <a:chOff x="3177" y="2990"/>
              <a:chExt cx="63" cy="48"/>
            </a:xfrm>
          </p:grpSpPr>
          <p:sp>
            <p:nvSpPr>
              <p:cNvPr id="55621" name="Line 70"/>
              <p:cNvSpPr>
                <a:spLocks noChangeShapeType="1"/>
              </p:cNvSpPr>
              <p:nvPr/>
            </p:nvSpPr>
            <p:spPr bwMode="auto">
              <a:xfrm>
                <a:off x="3185" y="2990"/>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22" name="Line 71"/>
              <p:cNvSpPr>
                <a:spLocks noChangeShapeType="1"/>
              </p:cNvSpPr>
              <p:nvPr/>
            </p:nvSpPr>
            <p:spPr bwMode="auto">
              <a:xfrm flipH="1">
                <a:off x="3177" y="2990"/>
                <a:ext cx="63"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38" name="Group 72"/>
            <p:cNvGrpSpPr>
              <a:grpSpLocks/>
            </p:cNvGrpSpPr>
            <p:nvPr/>
          </p:nvGrpSpPr>
          <p:grpSpPr bwMode="auto">
            <a:xfrm>
              <a:off x="3030" y="2990"/>
              <a:ext cx="53" cy="48"/>
              <a:chOff x="3030" y="2990"/>
              <a:chExt cx="53" cy="48"/>
            </a:xfrm>
          </p:grpSpPr>
          <p:sp>
            <p:nvSpPr>
              <p:cNvPr id="55619" name="Line 73"/>
              <p:cNvSpPr>
                <a:spLocks noChangeShapeType="1"/>
              </p:cNvSpPr>
              <p:nvPr/>
            </p:nvSpPr>
            <p:spPr bwMode="auto">
              <a:xfrm>
                <a:off x="3038" y="2990"/>
                <a:ext cx="37"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20" name="Line 74"/>
              <p:cNvSpPr>
                <a:spLocks noChangeShapeType="1"/>
              </p:cNvSpPr>
              <p:nvPr/>
            </p:nvSpPr>
            <p:spPr bwMode="auto">
              <a:xfrm flipH="1">
                <a:off x="3030" y="2990"/>
                <a:ext cx="53"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39" name="Group 75"/>
            <p:cNvGrpSpPr>
              <a:grpSpLocks/>
            </p:cNvGrpSpPr>
            <p:nvPr/>
          </p:nvGrpSpPr>
          <p:grpSpPr bwMode="auto">
            <a:xfrm>
              <a:off x="2873" y="2990"/>
              <a:ext cx="64" cy="48"/>
              <a:chOff x="2873" y="2990"/>
              <a:chExt cx="64" cy="48"/>
            </a:xfrm>
          </p:grpSpPr>
          <p:sp>
            <p:nvSpPr>
              <p:cNvPr id="55617" name="Line 76"/>
              <p:cNvSpPr>
                <a:spLocks noChangeShapeType="1"/>
              </p:cNvSpPr>
              <p:nvPr/>
            </p:nvSpPr>
            <p:spPr bwMode="auto">
              <a:xfrm>
                <a:off x="2881" y="2990"/>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8" name="Line 77"/>
              <p:cNvSpPr>
                <a:spLocks noChangeShapeType="1"/>
              </p:cNvSpPr>
              <p:nvPr/>
            </p:nvSpPr>
            <p:spPr bwMode="auto">
              <a:xfrm flipH="1">
                <a:off x="2873" y="2990"/>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40" name="Line 78"/>
            <p:cNvSpPr>
              <a:spLocks noChangeShapeType="1"/>
            </p:cNvSpPr>
            <p:nvPr/>
          </p:nvSpPr>
          <p:spPr bwMode="auto">
            <a:xfrm>
              <a:off x="2769" y="3212"/>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41" name="Group 79"/>
            <p:cNvGrpSpPr>
              <a:grpSpLocks/>
            </p:cNvGrpSpPr>
            <p:nvPr/>
          </p:nvGrpSpPr>
          <p:grpSpPr bwMode="auto">
            <a:xfrm>
              <a:off x="3266" y="3193"/>
              <a:ext cx="64" cy="36"/>
              <a:chOff x="3266" y="3193"/>
              <a:chExt cx="64" cy="36"/>
            </a:xfrm>
          </p:grpSpPr>
          <p:sp>
            <p:nvSpPr>
              <p:cNvPr id="55615" name="Line 80"/>
              <p:cNvSpPr>
                <a:spLocks noChangeShapeType="1"/>
              </p:cNvSpPr>
              <p:nvPr/>
            </p:nvSpPr>
            <p:spPr bwMode="auto">
              <a:xfrm>
                <a:off x="3275" y="3193"/>
                <a:ext cx="48"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6" name="Line 81"/>
              <p:cNvSpPr>
                <a:spLocks noChangeShapeType="1"/>
              </p:cNvSpPr>
              <p:nvPr/>
            </p:nvSpPr>
            <p:spPr bwMode="auto">
              <a:xfrm flipH="1">
                <a:off x="3266" y="3193"/>
                <a:ext cx="64"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42" name="Group 82"/>
            <p:cNvGrpSpPr>
              <a:grpSpLocks/>
            </p:cNvGrpSpPr>
            <p:nvPr/>
          </p:nvGrpSpPr>
          <p:grpSpPr bwMode="auto">
            <a:xfrm>
              <a:off x="3109" y="3193"/>
              <a:ext cx="64" cy="36"/>
              <a:chOff x="3109" y="3193"/>
              <a:chExt cx="64" cy="36"/>
            </a:xfrm>
          </p:grpSpPr>
          <p:sp>
            <p:nvSpPr>
              <p:cNvPr id="55613" name="Line 83"/>
              <p:cNvSpPr>
                <a:spLocks noChangeShapeType="1"/>
              </p:cNvSpPr>
              <p:nvPr/>
            </p:nvSpPr>
            <p:spPr bwMode="auto">
              <a:xfrm>
                <a:off x="3118" y="3193"/>
                <a:ext cx="47" cy="3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4" name="Line 84"/>
              <p:cNvSpPr>
                <a:spLocks noChangeShapeType="1"/>
              </p:cNvSpPr>
              <p:nvPr/>
            </p:nvSpPr>
            <p:spPr bwMode="auto">
              <a:xfrm flipH="1">
                <a:off x="3109" y="3193"/>
                <a:ext cx="64"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43" name="Group 85"/>
            <p:cNvGrpSpPr>
              <a:grpSpLocks/>
            </p:cNvGrpSpPr>
            <p:nvPr/>
          </p:nvGrpSpPr>
          <p:grpSpPr bwMode="auto">
            <a:xfrm>
              <a:off x="2963" y="3193"/>
              <a:ext cx="64" cy="37"/>
              <a:chOff x="2963" y="3193"/>
              <a:chExt cx="64" cy="37"/>
            </a:xfrm>
          </p:grpSpPr>
          <p:sp>
            <p:nvSpPr>
              <p:cNvPr id="55611" name="Line 86"/>
              <p:cNvSpPr>
                <a:spLocks noChangeShapeType="1"/>
              </p:cNvSpPr>
              <p:nvPr/>
            </p:nvSpPr>
            <p:spPr bwMode="auto">
              <a:xfrm>
                <a:off x="2971" y="3193"/>
                <a:ext cx="48"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2" name="Line 87"/>
              <p:cNvSpPr>
                <a:spLocks noChangeShapeType="1"/>
              </p:cNvSpPr>
              <p:nvPr/>
            </p:nvSpPr>
            <p:spPr bwMode="auto">
              <a:xfrm flipH="1">
                <a:off x="2963" y="3193"/>
                <a:ext cx="64"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44" name="Line 88"/>
            <p:cNvSpPr>
              <a:spLocks noChangeShapeType="1"/>
            </p:cNvSpPr>
            <p:nvPr/>
          </p:nvSpPr>
          <p:spPr bwMode="auto">
            <a:xfrm>
              <a:off x="2769" y="3401"/>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45" name="Group 89"/>
            <p:cNvGrpSpPr>
              <a:grpSpLocks/>
            </p:cNvGrpSpPr>
            <p:nvPr/>
          </p:nvGrpSpPr>
          <p:grpSpPr bwMode="auto">
            <a:xfrm>
              <a:off x="3334" y="3371"/>
              <a:ext cx="64" cy="48"/>
              <a:chOff x="3334" y="3371"/>
              <a:chExt cx="64" cy="48"/>
            </a:xfrm>
          </p:grpSpPr>
          <p:sp>
            <p:nvSpPr>
              <p:cNvPr id="55609" name="Line 90"/>
              <p:cNvSpPr>
                <a:spLocks noChangeShapeType="1"/>
              </p:cNvSpPr>
              <p:nvPr/>
            </p:nvSpPr>
            <p:spPr bwMode="auto">
              <a:xfrm>
                <a:off x="3342" y="3371"/>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10" name="Line 91"/>
              <p:cNvSpPr>
                <a:spLocks noChangeShapeType="1"/>
              </p:cNvSpPr>
              <p:nvPr/>
            </p:nvSpPr>
            <p:spPr bwMode="auto">
              <a:xfrm flipH="1">
                <a:off x="3334" y="3371"/>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46" name="Group 92"/>
            <p:cNvGrpSpPr>
              <a:grpSpLocks/>
            </p:cNvGrpSpPr>
            <p:nvPr/>
          </p:nvGrpSpPr>
          <p:grpSpPr bwMode="auto">
            <a:xfrm>
              <a:off x="2806" y="3371"/>
              <a:ext cx="64" cy="48"/>
              <a:chOff x="2806" y="3371"/>
              <a:chExt cx="64" cy="48"/>
            </a:xfrm>
          </p:grpSpPr>
          <p:sp>
            <p:nvSpPr>
              <p:cNvPr id="55607" name="Line 93"/>
              <p:cNvSpPr>
                <a:spLocks noChangeShapeType="1"/>
              </p:cNvSpPr>
              <p:nvPr/>
            </p:nvSpPr>
            <p:spPr bwMode="auto">
              <a:xfrm>
                <a:off x="2814" y="3372"/>
                <a:ext cx="47"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8" name="Line 94"/>
              <p:cNvSpPr>
                <a:spLocks noChangeShapeType="1"/>
              </p:cNvSpPr>
              <p:nvPr/>
            </p:nvSpPr>
            <p:spPr bwMode="auto">
              <a:xfrm flipH="1">
                <a:off x="2806" y="3371"/>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47" name="Line 95"/>
            <p:cNvSpPr>
              <a:spLocks noChangeShapeType="1"/>
            </p:cNvSpPr>
            <p:nvPr/>
          </p:nvSpPr>
          <p:spPr bwMode="auto">
            <a:xfrm>
              <a:off x="2769" y="3598"/>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48" name="Group 96"/>
            <p:cNvGrpSpPr>
              <a:grpSpLocks/>
            </p:cNvGrpSpPr>
            <p:nvPr/>
          </p:nvGrpSpPr>
          <p:grpSpPr bwMode="auto">
            <a:xfrm>
              <a:off x="3334" y="3572"/>
              <a:ext cx="64" cy="48"/>
              <a:chOff x="3334" y="3572"/>
              <a:chExt cx="64" cy="48"/>
            </a:xfrm>
          </p:grpSpPr>
          <p:sp>
            <p:nvSpPr>
              <p:cNvPr id="55605" name="Line 97"/>
              <p:cNvSpPr>
                <a:spLocks noChangeShapeType="1"/>
              </p:cNvSpPr>
              <p:nvPr/>
            </p:nvSpPr>
            <p:spPr bwMode="auto">
              <a:xfrm>
                <a:off x="3342" y="3572"/>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6" name="Line 98"/>
              <p:cNvSpPr>
                <a:spLocks noChangeShapeType="1"/>
              </p:cNvSpPr>
              <p:nvPr/>
            </p:nvSpPr>
            <p:spPr bwMode="auto">
              <a:xfrm flipH="1">
                <a:off x="3334" y="3572"/>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49" name="Group 99"/>
            <p:cNvGrpSpPr>
              <a:grpSpLocks/>
            </p:cNvGrpSpPr>
            <p:nvPr/>
          </p:nvGrpSpPr>
          <p:grpSpPr bwMode="auto">
            <a:xfrm>
              <a:off x="3109" y="3572"/>
              <a:ext cx="64" cy="49"/>
              <a:chOff x="3109" y="3572"/>
              <a:chExt cx="64" cy="49"/>
            </a:xfrm>
          </p:grpSpPr>
          <p:sp>
            <p:nvSpPr>
              <p:cNvPr id="55603" name="Line 100"/>
              <p:cNvSpPr>
                <a:spLocks noChangeShapeType="1"/>
              </p:cNvSpPr>
              <p:nvPr/>
            </p:nvSpPr>
            <p:spPr bwMode="auto">
              <a:xfrm>
                <a:off x="3117" y="3572"/>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4" name="Line 101"/>
              <p:cNvSpPr>
                <a:spLocks noChangeShapeType="1"/>
              </p:cNvSpPr>
              <p:nvPr/>
            </p:nvSpPr>
            <p:spPr bwMode="auto">
              <a:xfrm flipH="1">
                <a:off x="3109" y="3573"/>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50" name="Group 102"/>
            <p:cNvGrpSpPr>
              <a:grpSpLocks/>
            </p:cNvGrpSpPr>
            <p:nvPr/>
          </p:nvGrpSpPr>
          <p:grpSpPr bwMode="auto">
            <a:xfrm>
              <a:off x="2963" y="3572"/>
              <a:ext cx="53" cy="48"/>
              <a:chOff x="2963" y="3572"/>
              <a:chExt cx="53" cy="48"/>
            </a:xfrm>
          </p:grpSpPr>
          <p:sp>
            <p:nvSpPr>
              <p:cNvPr id="55601" name="Line 103"/>
              <p:cNvSpPr>
                <a:spLocks noChangeShapeType="1"/>
              </p:cNvSpPr>
              <p:nvPr/>
            </p:nvSpPr>
            <p:spPr bwMode="auto">
              <a:xfrm>
                <a:off x="2971" y="3572"/>
                <a:ext cx="37"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2" name="Line 104"/>
              <p:cNvSpPr>
                <a:spLocks noChangeShapeType="1"/>
              </p:cNvSpPr>
              <p:nvPr/>
            </p:nvSpPr>
            <p:spPr bwMode="auto">
              <a:xfrm flipH="1">
                <a:off x="2963" y="3572"/>
                <a:ext cx="53"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51" name="Line 105"/>
            <p:cNvSpPr>
              <a:spLocks noChangeShapeType="1"/>
            </p:cNvSpPr>
            <p:nvPr/>
          </p:nvSpPr>
          <p:spPr bwMode="auto">
            <a:xfrm>
              <a:off x="3866" y="673"/>
              <a:ext cx="0" cy="30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2" name="Line 106"/>
            <p:cNvSpPr>
              <a:spLocks noChangeShapeType="1"/>
            </p:cNvSpPr>
            <p:nvPr/>
          </p:nvSpPr>
          <p:spPr bwMode="auto">
            <a:xfrm>
              <a:off x="3864" y="3896"/>
              <a:ext cx="0" cy="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3" name="Line 107"/>
            <p:cNvSpPr>
              <a:spLocks noChangeShapeType="1"/>
            </p:cNvSpPr>
            <p:nvPr/>
          </p:nvSpPr>
          <p:spPr bwMode="auto">
            <a:xfrm>
              <a:off x="4057" y="1440"/>
              <a:ext cx="0" cy="224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4" name="Line 108"/>
            <p:cNvSpPr>
              <a:spLocks noChangeShapeType="1"/>
            </p:cNvSpPr>
            <p:nvPr/>
          </p:nvSpPr>
          <p:spPr bwMode="auto">
            <a:xfrm>
              <a:off x="4055" y="3896"/>
              <a:ext cx="0" cy="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5" name="Line 109"/>
            <p:cNvSpPr>
              <a:spLocks noChangeShapeType="1"/>
            </p:cNvSpPr>
            <p:nvPr/>
          </p:nvSpPr>
          <p:spPr bwMode="auto">
            <a:xfrm>
              <a:off x="4237" y="2202"/>
              <a:ext cx="0" cy="148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6" name="Line 110"/>
            <p:cNvSpPr>
              <a:spLocks noChangeShapeType="1"/>
            </p:cNvSpPr>
            <p:nvPr/>
          </p:nvSpPr>
          <p:spPr bwMode="auto">
            <a:xfrm>
              <a:off x="4235" y="3896"/>
              <a:ext cx="0" cy="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7" name="Line 111"/>
            <p:cNvSpPr>
              <a:spLocks noChangeShapeType="1"/>
            </p:cNvSpPr>
            <p:nvPr/>
          </p:nvSpPr>
          <p:spPr bwMode="auto">
            <a:xfrm>
              <a:off x="4428" y="2965"/>
              <a:ext cx="0" cy="71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8" name="Line 112"/>
            <p:cNvSpPr>
              <a:spLocks noChangeShapeType="1"/>
            </p:cNvSpPr>
            <p:nvPr/>
          </p:nvSpPr>
          <p:spPr bwMode="auto">
            <a:xfrm>
              <a:off x="4426" y="3896"/>
              <a:ext cx="0" cy="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59" name="Group 113"/>
            <p:cNvGrpSpPr>
              <a:grpSpLocks/>
            </p:cNvGrpSpPr>
            <p:nvPr/>
          </p:nvGrpSpPr>
          <p:grpSpPr bwMode="auto">
            <a:xfrm>
              <a:off x="4476" y="2945"/>
              <a:ext cx="542" cy="188"/>
              <a:chOff x="4476" y="2945"/>
              <a:chExt cx="542" cy="188"/>
            </a:xfrm>
          </p:grpSpPr>
          <p:sp>
            <p:nvSpPr>
              <p:cNvPr id="55597" name="Rectangle 114"/>
              <p:cNvSpPr>
                <a:spLocks noChangeArrowheads="1"/>
              </p:cNvSpPr>
              <p:nvPr/>
            </p:nvSpPr>
            <p:spPr bwMode="auto">
              <a:xfrm>
                <a:off x="4476" y="2945"/>
                <a:ext cx="542"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A B C D</a:t>
                </a:r>
              </a:p>
            </p:txBody>
          </p:sp>
          <p:sp>
            <p:nvSpPr>
              <p:cNvPr id="55598" name="Line 115"/>
              <p:cNvSpPr>
                <a:spLocks noChangeShapeType="1"/>
              </p:cNvSpPr>
              <p:nvPr/>
            </p:nvSpPr>
            <p:spPr bwMode="auto">
              <a:xfrm>
                <a:off x="4548" y="2966"/>
                <a:ext cx="4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99" name="Line 116"/>
              <p:cNvSpPr>
                <a:spLocks noChangeShapeType="1"/>
              </p:cNvSpPr>
              <p:nvPr/>
            </p:nvSpPr>
            <p:spPr bwMode="auto">
              <a:xfrm>
                <a:off x="4640" y="2967"/>
                <a:ext cx="4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0" name="Line 117"/>
              <p:cNvSpPr>
                <a:spLocks noChangeShapeType="1"/>
              </p:cNvSpPr>
              <p:nvPr/>
            </p:nvSpPr>
            <p:spPr bwMode="auto">
              <a:xfrm>
                <a:off x="4728" y="2967"/>
                <a:ext cx="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60" name="Line 118"/>
            <p:cNvSpPr>
              <a:spLocks noChangeShapeType="1"/>
            </p:cNvSpPr>
            <p:nvPr/>
          </p:nvSpPr>
          <p:spPr bwMode="auto">
            <a:xfrm>
              <a:off x="2769" y="1680"/>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1" name="Line 119"/>
            <p:cNvSpPr>
              <a:spLocks noChangeShapeType="1"/>
            </p:cNvSpPr>
            <p:nvPr/>
          </p:nvSpPr>
          <p:spPr bwMode="auto">
            <a:xfrm>
              <a:off x="2769" y="1298"/>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2" name="Line 120"/>
            <p:cNvSpPr>
              <a:spLocks noChangeShapeType="1"/>
            </p:cNvSpPr>
            <p:nvPr/>
          </p:nvSpPr>
          <p:spPr bwMode="auto">
            <a:xfrm>
              <a:off x="2769" y="1876"/>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3" name="Line 121"/>
            <p:cNvSpPr>
              <a:spLocks noChangeShapeType="1"/>
            </p:cNvSpPr>
            <p:nvPr/>
          </p:nvSpPr>
          <p:spPr bwMode="auto">
            <a:xfrm>
              <a:off x="2769" y="2074"/>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4" name="Line 122"/>
            <p:cNvSpPr>
              <a:spLocks noChangeShapeType="1"/>
            </p:cNvSpPr>
            <p:nvPr/>
          </p:nvSpPr>
          <p:spPr bwMode="auto">
            <a:xfrm>
              <a:off x="2769" y="2634"/>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5" name="Line 123"/>
            <p:cNvSpPr>
              <a:spLocks noChangeShapeType="1"/>
            </p:cNvSpPr>
            <p:nvPr/>
          </p:nvSpPr>
          <p:spPr bwMode="auto">
            <a:xfrm>
              <a:off x="2769" y="2825"/>
              <a:ext cx="72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66" name="Group 124"/>
            <p:cNvGrpSpPr>
              <a:grpSpLocks/>
            </p:cNvGrpSpPr>
            <p:nvPr/>
          </p:nvGrpSpPr>
          <p:grpSpPr bwMode="auto">
            <a:xfrm>
              <a:off x="2806" y="1279"/>
              <a:ext cx="63" cy="36"/>
              <a:chOff x="2806" y="1279"/>
              <a:chExt cx="63" cy="36"/>
            </a:xfrm>
          </p:grpSpPr>
          <p:sp>
            <p:nvSpPr>
              <p:cNvPr id="55595" name="Line 125"/>
              <p:cNvSpPr>
                <a:spLocks noChangeShapeType="1"/>
              </p:cNvSpPr>
              <p:nvPr/>
            </p:nvSpPr>
            <p:spPr bwMode="auto">
              <a:xfrm>
                <a:off x="2814" y="1279"/>
                <a:ext cx="48"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96" name="Line 126"/>
              <p:cNvSpPr>
                <a:spLocks noChangeShapeType="1"/>
              </p:cNvSpPr>
              <p:nvPr/>
            </p:nvSpPr>
            <p:spPr bwMode="auto">
              <a:xfrm flipH="1">
                <a:off x="2806" y="1279"/>
                <a:ext cx="63" cy="3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67" name="Group 127"/>
            <p:cNvGrpSpPr>
              <a:grpSpLocks/>
            </p:cNvGrpSpPr>
            <p:nvPr/>
          </p:nvGrpSpPr>
          <p:grpSpPr bwMode="auto">
            <a:xfrm>
              <a:off x="2873" y="1279"/>
              <a:ext cx="64" cy="37"/>
              <a:chOff x="2873" y="1279"/>
              <a:chExt cx="64" cy="37"/>
            </a:xfrm>
          </p:grpSpPr>
          <p:sp>
            <p:nvSpPr>
              <p:cNvPr id="55593" name="Line 128"/>
              <p:cNvSpPr>
                <a:spLocks noChangeShapeType="1"/>
              </p:cNvSpPr>
              <p:nvPr/>
            </p:nvSpPr>
            <p:spPr bwMode="auto">
              <a:xfrm>
                <a:off x="2881" y="1279"/>
                <a:ext cx="48"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94" name="Line 129"/>
              <p:cNvSpPr>
                <a:spLocks noChangeShapeType="1"/>
              </p:cNvSpPr>
              <p:nvPr/>
            </p:nvSpPr>
            <p:spPr bwMode="auto">
              <a:xfrm flipH="1">
                <a:off x="2873" y="1279"/>
                <a:ext cx="64"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68" name="Group 130"/>
            <p:cNvGrpSpPr>
              <a:grpSpLocks/>
            </p:cNvGrpSpPr>
            <p:nvPr/>
          </p:nvGrpSpPr>
          <p:grpSpPr bwMode="auto">
            <a:xfrm>
              <a:off x="2963" y="1279"/>
              <a:ext cx="64" cy="37"/>
              <a:chOff x="2963" y="1279"/>
              <a:chExt cx="64" cy="37"/>
            </a:xfrm>
          </p:grpSpPr>
          <p:sp>
            <p:nvSpPr>
              <p:cNvPr id="55591" name="Line 131"/>
              <p:cNvSpPr>
                <a:spLocks noChangeShapeType="1"/>
              </p:cNvSpPr>
              <p:nvPr/>
            </p:nvSpPr>
            <p:spPr bwMode="auto">
              <a:xfrm>
                <a:off x="2971" y="1279"/>
                <a:ext cx="48"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92" name="Line 132"/>
              <p:cNvSpPr>
                <a:spLocks noChangeShapeType="1"/>
              </p:cNvSpPr>
              <p:nvPr/>
            </p:nvSpPr>
            <p:spPr bwMode="auto">
              <a:xfrm flipH="1">
                <a:off x="2963" y="1279"/>
                <a:ext cx="64"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69" name="Group 133"/>
            <p:cNvGrpSpPr>
              <a:grpSpLocks/>
            </p:cNvGrpSpPr>
            <p:nvPr/>
          </p:nvGrpSpPr>
          <p:grpSpPr bwMode="auto">
            <a:xfrm>
              <a:off x="3030" y="1279"/>
              <a:ext cx="53" cy="37"/>
              <a:chOff x="3030" y="1279"/>
              <a:chExt cx="53" cy="37"/>
            </a:xfrm>
          </p:grpSpPr>
          <p:sp>
            <p:nvSpPr>
              <p:cNvPr id="55589" name="Line 134"/>
              <p:cNvSpPr>
                <a:spLocks noChangeShapeType="1"/>
              </p:cNvSpPr>
              <p:nvPr/>
            </p:nvSpPr>
            <p:spPr bwMode="auto">
              <a:xfrm>
                <a:off x="3038" y="1279"/>
                <a:ext cx="37"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90" name="Line 135"/>
              <p:cNvSpPr>
                <a:spLocks noChangeShapeType="1"/>
              </p:cNvSpPr>
              <p:nvPr/>
            </p:nvSpPr>
            <p:spPr bwMode="auto">
              <a:xfrm flipH="1">
                <a:off x="3030" y="1279"/>
                <a:ext cx="53"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70" name="Group 136"/>
            <p:cNvGrpSpPr>
              <a:grpSpLocks/>
            </p:cNvGrpSpPr>
            <p:nvPr/>
          </p:nvGrpSpPr>
          <p:grpSpPr bwMode="auto">
            <a:xfrm>
              <a:off x="3109" y="1279"/>
              <a:ext cx="64" cy="36"/>
              <a:chOff x="3109" y="1279"/>
              <a:chExt cx="64" cy="36"/>
            </a:xfrm>
          </p:grpSpPr>
          <p:sp>
            <p:nvSpPr>
              <p:cNvPr id="55587" name="Line 137"/>
              <p:cNvSpPr>
                <a:spLocks noChangeShapeType="1"/>
              </p:cNvSpPr>
              <p:nvPr/>
            </p:nvSpPr>
            <p:spPr bwMode="auto">
              <a:xfrm>
                <a:off x="3118" y="1279"/>
                <a:ext cx="47" cy="3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88" name="Line 138"/>
              <p:cNvSpPr>
                <a:spLocks noChangeShapeType="1"/>
              </p:cNvSpPr>
              <p:nvPr/>
            </p:nvSpPr>
            <p:spPr bwMode="auto">
              <a:xfrm flipH="1">
                <a:off x="3109" y="1279"/>
                <a:ext cx="64"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71" name="Group 139"/>
            <p:cNvGrpSpPr>
              <a:grpSpLocks/>
            </p:cNvGrpSpPr>
            <p:nvPr/>
          </p:nvGrpSpPr>
          <p:grpSpPr bwMode="auto">
            <a:xfrm>
              <a:off x="3177" y="1279"/>
              <a:ext cx="63" cy="36"/>
              <a:chOff x="3177" y="1279"/>
              <a:chExt cx="63" cy="36"/>
            </a:xfrm>
          </p:grpSpPr>
          <p:sp>
            <p:nvSpPr>
              <p:cNvPr id="55585" name="Line 140"/>
              <p:cNvSpPr>
                <a:spLocks noChangeShapeType="1"/>
              </p:cNvSpPr>
              <p:nvPr/>
            </p:nvSpPr>
            <p:spPr bwMode="auto">
              <a:xfrm>
                <a:off x="3185" y="1279"/>
                <a:ext cx="48"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86" name="Line 141"/>
              <p:cNvSpPr>
                <a:spLocks noChangeShapeType="1"/>
              </p:cNvSpPr>
              <p:nvPr/>
            </p:nvSpPr>
            <p:spPr bwMode="auto">
              <a:xfrm flipH="1">
                <a:off x="3177" y="1279"/>
                <a:ext cx="63" cy="3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72" name="Group 142"/>
            <p:cNvGrpSpPr>
              <a:grpSpLocks/>
            </p:cNvGrpSpPr>
            <p:nvPr/>
          </p:nvGrpSpPr>
          <p:grpSpPr bwMode="auto">
            <a:xfrm>
              <a:off x="3266" y="1279"/>
              <a:ext cx="64" cy="36"/>
              <a:chOff x="3266" y="1279"/>
              <a:chExt cx="64" cy="36"/>
            </a:xfrm>
          </p:grpSpPr>
          <p:sp>
            <p:nvSpPr>
              <p:cNvPr id="55583" name="Line 143"/>
              <p:cNvSpPr>
                <a:spLocks noChangeShapeType="1"/>
              </p:cNvSpPr>
              <p:nvPr/>
            </p:nvSpPr>
            <p:spPr bwMode="auto">
              <a:xfrm>
                <a:off x="3275" y="1279"/>
                <a:ext cx="48"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84" name="Line 144"/>
              <p:cNvSpPr>
                <a:spLocks noChangeShapeType="1"/>
              </p:cNvSpPr>
              <p:nvPr/>
            </p:nvSpPr>
            <p:spPr bwMode="auto">
              <a:xfrm flipH="1">
                <a:off x="3266" y="1279"/>
                <a:ext cx="64" cy="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73" name="Group 145"/>
            <p:cNvGrpSpPr>
              <a:grpSpLocks/>
            </p:cNvGrpSpPr>
            <p:nvPr/>
          </p:nvGrpSpPr>
          <p:grpSpPr bwMode="auto">
            <a:xfrm>
              <a:off x="3334" y="1279"/>
              <a:ext cx="64" cy="37"/>
              <a:chOff x="3334" y="1279"/>
              <a:chExt cx="64" cy="37"/>
            </a:xfrm>
          </p:grpSpPr>
          <p:sp>
            <p:nvSpPr>
              <p:cNvPr id="55581" name="Line 146"/>
              <p:cNvSpPr>
                <a:spLocks noChangeShapeType="1"/>
              </p:cNvSpPr>
              <p:nvPr/>
            </p:nvSpPr>
            <p:spPr bwMode="auto">
              <a:xfrm>
                <a:off x="3342" y="1279"/>
                <a:ext cx="48"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82" name="Line 147"/>
              <p:cNvSpPr>
                <a:spLocks noChangeShapeType="1"/>
              </p:cNvSpPr>
              <p:nvPr/>
            </p:nvSpPr>
            <p:spPr bwMode="auto">
              <a:xfrm flipH="1">
                <a:off x="3334" y="1279"/>
                <a:ext cx="64" cy="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374" name="Oval 148"/>
            <p:cNvSpPr>
              <a:spLocks noChangeArrowheads="1"/>
            </p:cNvSpPr>
            <p:nvPr/>
          </p:nvSpPr>
          <p:spPr bwMode="auto">
            <a:xfrm>
              <a:off x="4041" y="1473"/>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5" name="Oval 149"/>
            <p:cNvSpPr>
              <a:spLocks noChangeArrowheads="1"/>
            </p:cNvSpPr>
            <p:nvPr/>
          </p:nvSpPr>
          <p:spPr bwMode="auto">
            <a:xfrm>
              <a:off x="4041" y="1668"/>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6" name="Oval 150"/>
            <p:cNvSpPr>
              <a:spLocks noChangeArrowheads="1"/>
            </p:cNvSpPr>
            <p:nvPr/>
          </p:nvSpPr>
          <p:spPr bwMode="auto">
            <a:xfrm>
              <a:off x="4042" y="1862"/>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7" name="Oval 151"/>
            <p:cNvSpPr>
              <a:spLocks noChangeArrowheads="1"/>
            </p:cNvSpPr>
            <p:nvPr/>
          </p:nvSpPr>
          <p:spPr bwMode="auto">
            <a:xfrm>
              <a:off x="4043" y="2057"/>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8" name="Oval 152"/>
            <p:cNvSpPr>
              <a:spLocks noChangeArrowheads="1"/>
            </p:cNvSpPr>
            <p:nvPr/>
          </p:nvSpPr>
          <p:spPr bwMode="auto">
            <a:xfrm>
              <a:off x="4413" y="3004"/>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79" name="Oval 153"/>
            <p:cNvSpPr>
              <a:spLocks noChangeArrowheads="1"/>
            </p:cNvSpPr>
            <p:nvPr/>
          </p:nvSpPr>
          <p:spPr bwMode="auto">
            <a:xfrm>
              <a:off x="4414" y="3196"/>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80" name="Oval 154"/>
            <p:cNvSpPr>
              <a:spLocks noChangeArrowheads="1"/>
            </p:cNvSpPr>
            <p:nvPr/>
          </p:nvSpPr>
          <p:spPr bwMode="auto">
            <a:xfrm>
              <a:off x="4413" y="3387"/>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381" name="Group 155"/>
            <p:cNvGrpSpPr>
              <a:grpSpLocks/>
            </p:cNvGrpSpPr>
            <p:nvPr/>
          </p:nvGrpSpPr>
          <p:grpSpPr bwMode="auto">
            <a:xfrm>
              <a:off x="2806" y="1662"/>
              <a:ext cx="63" cy="47"/>
              <a:chOff x="2806" y="1662"/>
              <a:chExt cx="63" cy="47"/>
            </a:xfrm>
          </p:grpSpPr>
          <p:sp>
            <p:nvSpPr>
              <p:cNvPr id="55579" name="Line 156"/>
              <p:cNvSpPr>
                <a:spLocks noChangeShapeType="1"/>
              </p:cNvSpPr>
              <p:nvPr/>
            </p:nvSpPr>
            <p:spPr bwMode="auto">
              <a:xfrm>
                <a:off x="2814" y="1662"/>
                <a:ext cx="48"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80" name="Line 157"/>
              <p:cNvSpPr>
                <a:spLocks noChangeShapeType="1"/>
              </p:cNvSpPr>
              <p:nvPr/>
            </p:nvSpPr>
            <p:spPr bwMode="auto">
              <a:xfrm flipH="1">
                <a:off x="2806" y="1662"/>
                <a:ext cx="63" cy="4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82" name="Group 158"/>
            <p:cNvGrpSpPr>
              <a:grpSpLocks/>
            </p:cNvGrpSpPr>
            <p:nvPr/>
          </p:nvGrpSpPr>
          <p:grpSpPr bwMode="auto">
            <a:xfrm>
              <a:off x="2873" y="1662"/>
              <a:ext cx="64" cy="48"/>
              <a:chOff x="2873" y="1662"/>
              <a:chExt cx="64" cy="48"/>
            </a:xfrm>
          </p:grpSpPr>
          <p:sp>
            <p:nvSpPr>
              <p:cNvPr id="55577" name="Line 159"/>
              <p:cNvSpPr>
                <a:spLocks noChangeShapeType="1"/>
              </p:cNvSpPr>
              <p:nvPr/>
            </p:nvSpPr>
            <p:spPr bwMode="auto">
              <a:xfrm>
                <a:off x="2881" y="1662"/>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78" name="Line 160"/>
              <p:cNvSpPr>
                <a:spLocks noChangeShapeType="1"/>
              </p:cNvSpPr>
              <p:nvPr/>
            </p:nvSpPr>
            <p:spPr bwMode="auto">
              <a:xfrm flipH="1">
                <a:off x="2873" y="1662"/>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83" name="Group 161"/>
            <p:cNvGrpSpPr>
              <a:grpSpLocks/>
            </p:cNvGrpSpPr>
            <p:nvPr/>
          </p:nvGrpSpPr>
          <p:grpSpPr bwMode="auto">
            <a:xfrm>
              <a:off x="2963" y="1662"/>
              <a:ext cx="64" cy="48"/>
              <a:chOff x="2963" y="1662"/>
              <a:chExt cx="64" cy="48"/>
            </a:xfrm>
          </p:grpSpPr>
          <p:sp>
            <p:nvSpPr>
              <p:cNvPr id="55575" name="Line 162"/>
              <p:cNvSpPr>
                <a:spLocks noChangeShapeType="1"/>
              </p:cNvSpPr>
              <p:nvPr/>
            </p:nvSpPr>
            <p:spPr bwMode="auto">
              <a:xfrm>
                <a:off x="2971" y="1662"/>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76" name="Line 163"/>
              <p:cNvSpPr>
                <a:spLocks noChangeShapeType="1"/>
              </p:cNvSpPr>
              <p:nvPr/>
            </p:nvSpPr>
            <p:spPr bwMode="auto">
              <a:xfrm flipH="1">
                <a:off x="2963" y="1662"/>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84" name="Group 164"/>
            <p:cNvGrpSpPr>
              <a:grpSpLocks/>
            </p:cNvGrpSpPr>
            <p:nvPr/>
          </p:nvGrpSpPr>
          <p:grpSpPr bwMode="auto">
            <a:xfrm>
              <a:off x="3030" y="1662"/>
              <a:ext cx="53" cy="48"/>
              <a:chOff x="3030" y="1662"/>
              <a:chExt cx="53" cy="48"/>
            </a:xfrm>
          </p:grpSpPr>
          <p:sp>
            <p:nvSpPr>
              <p:cNvPr id="55573" name="Line 165"/>
              <p:cNvSpPr>
                <a:spLocks noChangeShapeType="1"/>
              </p:cNvSpPr>
              <p:nvPr/>
            </p:nvSpPr>
            <p:spPr bwMode="auto">
              <a:xfrm>
                <a:off x="3038" y="1662"/>
                <a:ext cx="37"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74" name="Line 166"/>
              <p:cNvSpPr>
                <a:spLocks noChangeShapeType="1"/>
              </p:cNvSpPr>
              <p:nvPr/>
            </p:nvSpPr>
            <p:spPr bwMode="auto">
              <a:xfrm flipH="1">
                <a:off x="3030" y="1662"/>
                <a:ext cx="53"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85" name="Group 167"/>
            <p:cNvGrpSpPr>
              <a:grpSpLocks/>
            </p:cNvGrpSpPr>
            <p:nvPr/>
          </p:nvGrpSpPr>
          <p:grpSpPr bwMode="auto">
            <a:xfrm>
              <a:off x="3109" y="1662"/>
              <a:ext cx="64" cy="47"/>
              <a:chOff x="3109" y="1662"/>
              <a:chExt cx="64" cy="47"/>
            </a:xfrm>
          </p:grpSpPr>
          <p:sp>
            <p:nvSpPr>
              <p:cNvPr id="55571" name="Line 168"/>
              <p:cNvSpPr>
                <a:spLocks noChangeShapeType="1"/>
              </p:cNvSpPr>
              <p:nvPr/>
            </p:nvSpPr>
            <p:spPr bwMode="auto">
              <a:xfrm>
                <a:off x="3118" y="1662"/>
                <a:ext cx="47" cy="4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72" name="Line 169"/>
              <p:cNvSpPr>
                <a:spLocks noChangeShapeType="1"/>
              </p:cNvSpPr>
              <p:nvPr/>
            </p:nvSpPr>
            <p:spPr bwMode="auto">
              <a:xfrm flipH="1">
                <a:off x="3109" y="1662"/>
                <a:ext cx="64"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86" name="Group 170"/>
            <p:cNvGrpSpPr>
              <a:grpSpLocks/>
            </p:cNvGrpSpPr>
            <p:nvPr/>
          </p:nvGrpSpPr>
          <p:grpSpPr bwMode="auto">
            <a:xfrm>
              <a:off x="3177" y="1662"/>
              <a:ext cx="63" cy="47"/>
              <a:chOff x="3177" y="1662"/>
              <a:chExt cx="63" cy="47"/>
            </a:xfrm>
          </p:grpSpPr>
          <p:sp>
            <p:nvSpPr>
              <p:cNvPr id="55569" name="Line 171"/>
              <p:cNvSpPr>
                <a:spLocks noChangeShapeType="1"/>
              </p:cNvSpPr>
              <p:nvPr/>
            </p:nvSpPr>
            <p:spPr bwMode="auto">
              <a:xfrm>
                <a:off x="3185" y="1662"/>
                <a:ext cx="48"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70" name="Line 172"/>
              <p:cNvSpPr>
                <a:spLocks noChangeShapeType="1"/>
              </p:cNvSpPr>
              <p:nvPr/>
            </p:nvSpPr>
            <p:spPr bwMode="auto">
              <a:xfrm flipH="1">
                <a:off x="3177" y="1662"/>
                <a:ext cx="63" cy="4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87" name="Group 173"/>
            <p:cNvGrpSpPr>
              <a:grpSpLocks/>
            </p:cNvGrpSpPr>
            <p:nvPr/>
          </p:nvGrpSpPr>
          <p:grpSpPr bwMode="auto">
            <a:xfrm>
              <a:off x="3266" y="1662"/>
              <a:ext cx="64" cy="47"/>
              <a:chOff x="3266" y="1662"/>
              <a:chExt cx="64" cy="47"/>
            </a:xfrm>
          </p:grpSpPr>
          <p:sp>
            <p:nvSpPr>
              <p:cNvPr id="55567" name="Line 174"/>
              <p:cNvSpPr>
                <a:spLocks noChangeShapeType="1"/>
              </p:cNvSpPr>
              <p:nvPr/>
            </p:nvSpPr>
            <p:spPr bwMode="auto">
              <a:xfrm>
                <a:off x="3275" y="1662"/>
                <a:ext cx="48"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68" name="Line 175"/>
              <p:cNvSpPr>
                <a:spLocks noChangeShapeType="1"/>
              </p:cNvSpPr>
              <p:nvPr/>
            </p:nvSpPr>
            <p:spPr bwMode="auto">
              <a:xfrm flipH="1">
                <a:off x="3266" y="1662"/>
                <a:ext cx="64"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88" name="Group 176"/>
            <p:cNvGrpSpPr>
              <a:grpSpLocks/>
            </p:cNvGrpSpPr>
            <p:nvPr/>
          </p:nvGrpSpPr>
          <p:grpSpPr bwMode="auto">
            <a:xfrm>
              <a:off x="3334" y="1662"/>
              <a:ext cx="64" cy="48"/>
              <a:chOff x="3334" y="1662"/>
              <a:chExt cx="64" cy="48"/>
            </a:xfrm>
          </p:grpSpPr>
          <p:sp>
            <p:nvSpPr>
              <p:cNvPr id="55565" name="Line 177"/>
              <p:cNvSpPr>
                <a:spLocks noChangeShapeType="1"/>
              </p:cNvSpPr>
              <p:nvPr/>
            </p:nvSpPr>
            <p:spPr bwMode="auto">
              <a:xfrm>
                <a:off x="3342" y="1662"/>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66" name="Line 178"/>
              <p:cNvSpPr>
                <a:spLocks noChangeShapeType="1"/>
              </p:cNvSpPr>
              <p:nvPr/>
            </p:nvSpPr>
            <p:spPr bwMode="auto">
              <a:xfrm flipH="1">
                <a:off x="3334" y="1662"/>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89" name="Group 179"/>
            <p:cNvGrpSpPr>
              <a:grpSpLocks/>
            </p:cNvGrpSpPr>
            <p:nvPr/>
          </p:nvGrpSpPr>
          <p:grpSpPr bwMode="auto">
            <a:xfrm>
              <a:off x="2806" y="1857"/>
              <a:ext cx="64" cy="48"/>
              <a:chOff x="2806" y="1857"/>
              <a:chExt cx="64" cy="48"/>
            </a:xfrm>
          </p:grpSpPr>
          <p:sp>
            <p:nvSpPr>
              <p:cNvPr id="55563" name="Line 180"/>
              <p:cNvSpPr>
                <a:spLocks noChangeShapeType="1"/>
              </p:cNvSpPr>
              <p:nvPr/>
            </p:nvSpPr>
            <p:spPr bwMode="auto">
              <a:xfrm>
                <a:off x="2814" y="1858"/>
                <a:ext cx="47"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64" name="Line 181"/>
              <p:cNvSpPr>
                <a:spLocks noChangeShapeType="1"/>
              </p:cNvSpPr>
              <p:nvPr/>
            </p:nvSpPr>
            <p:spPr bwMode="auto">
              <a:xfrm flipH="1">
                <a:off x="2806" y="185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0" name="Group 182"/>
            <p:cNvGrpSpPr>
              <a:grpSpLocks/>
            </p:cNvGrpSpPr>
            <p:nvPr/>
          </p:nvGrpSpPr>
          <p:grpSpPr bwMode="auto">
            <a:xfrm>
              <a:off x="2873" y="1857"/>
              <a:ext cx="64" cy="48"/>
              <a:chOff x="2873" y="1857"/>
              <a:chExt cx="64" cy="48"/>
            </a:xfrm>
          </p:grpSpPr>
          <p:sp>
            <p:nvSpPr>
              <p:cNvPr id="55561" name="Line 183"/>
              <p:cNvSpPr>
                <a:spLocks noChangeShapeType="1"/>
              </p:cNvSpPr>
              <p:nvPr/>
            </p:nvSpPr>
            <p:spPr bwMode="auto">
              <a:xfrm>
                <a:off x="2881" y="1857"/>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62" name="Line 184"/>
              <p:cNvSpPr>
                <a:spLocks noChangeShapeType="1"/>
              </p:cNvSpPr>
              <p:nvPr/>
            </p:nvSpPr>
            <p:spPr bwMode="auto">
              <a:xfrm flipH="1">
                <a:off x="2873" y="185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1" name="Group 185"/>
            <p:cNvGrpSpPr>
              <a:grpSpLocks/>
            </p:cNvGrpSpPr>
            <p:nvPr/>
          </p:nvGrpSpPr>
          <p:grpSpPr bwMode="auto">
            <a:xfrm>
              <a:off x="2963" y="1857"/>
              <a:ext cx="64" cy="48"/>
              <a:chOff x="2963" y="1857"/>
              <a:chExt cx="64" cy="48"/>
            </a:xfrm>
          </p:grpSpPr>
          <p:sp>
            <p:nvSpPr>
              <p:cNvPr id="55559" name="Line 186"/>
              <p:cNvSpPr>
                <a:spLocks noChangeShapeType="1"/>
              </p:cNvSpPr>
              <p:nvPr/>
            </p:nvSpPr>
            <p:spPr bwMode="auto">
              <a:xfrm>
                <a:off x="2971" y="1857"/>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60" name="Line 187"/>
              <p:cNvSpPr>
                <a:spLocks noChangeShapeType="1"/>
              </p:cNvSpPr>
              <p:nvPr/>
            </p:nvSpPr>
            <p:spPr bwMode="auto">
              <a:xfrm flipH="1">
                <a:off x="2963" y="185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2" name="Group 188"/>
            <p:cNvGrpSpPr>
              <a:grpSpLocks/>
            </p:cNvGrpSpPr>
            <p:nvPr/>
          </p:nvGrpSpPr>
          <p:grpSpPr bwMode="auto">
            <a:xfrm>
              <a:off x="3030" y="1857"/>
              <a:ext cx="53" cy="48"/>
              <a:chOff x="3030" y="1857"/>
              <a:chExt cx="53" cy="48"/>
            </a:xfrm>
          </p:grpSpPr>
          <p:sp>
            <p:nvSpPr>
              <p:cNvPr id="55557" name="Line 189"/>
              <p:cNvSpPr>
                <a:spLocks noChangeShapeType="1"/>
              </p:cNvSpPr>
              <p:nvPr/>
            </p:nvSpPr>
            <p:spPr bwMode="auto">
              <a:xfrm>
                <a:off x="3038" y="1857"/>
                <a:ext cx="37"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58" name="Line 190"/>
              <p:cNvSpPr>
                <a:spLocks noChangeShapeType="1"/>
              </p:cNvSpPr>
              <p:nvPr/>
            </p:nvSpPr>
            <p:spPr bwMode="auto">
              <a:xfrm flipH="1">
                <a:off x="3030" y="1857"/>
                <a:ext cx="53"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3" name="Group 191"/>
            <p:cNvGrpSpPr>
              <a:grpSpLocks/>
            </p:cNvGrpSpPr>
            <p:nvPr/>
          </p:nvGrpSpPr>
          <p:grpSpPr bwMode="auto">
            <a:xfrm>
              <a:off x="3110" y="1857"/>
              <a:ext cx="63" cy="48"/>
              <a:chOff x="3110" y="1857"/>
              <a:chExt cx="63" cy="48"/>
            </a:xfrm>
          </p:grpSpPr>
          <p:sp>
            <p:nvSpPr>
              <p:cNvPr id="55555" name="Line 192"/>
              <p:cNvSpPr>
                <a:spLocks noChangeShapeType="1"/>
              </p:cNvSpPr>
              <p:nvPr/>
            </p:nvSpPr>
            <p:spPr bwMode="auto">
              <a:xfrm>
                <a:off x="3117" y="1857"/>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56" name="Line 193"/>
              <p:cNvSpPr>
                <a:spLocks noChangeShapeType="1"/>
              </p:cNvSpPr>
              <p:nvPr/>
            </p:nvSpPr>
            <p:spPr bwMode="auto">
              <a:xfrm flipH="1">
                <a:off x="3110" y="1858"/>
                <a:ext cx="63"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4" name="Group 194"/>
            <p:cNvGrpSpPr>
              <a:grpSpLocks/>
            </p:cNvGrpSpPr>
            <p:nvPr/>
          </p:nvGrpSpPr>
          <p:grpSpPr bwMode="auto">
            <a:xfrm>
              <a:off x="3177" y="1857"/>
              <a:ext cx="64" cy="48"/>
              <a:chOff x="3177" y="1857"/>
              <a:chExt cx="64" cy="48"/>
            </a:xfrm>
          </p:grpSpPr>
          <p:sp>
            <p:nvSpPr>
              <p:cNvPr id="55553" name="Line 195"/>
              <p:cNvSpPr>
                <a:spLocks noChangeShapeType="1"/>
              </p:cNvSpPr>
              <p:nvPr/>
            </p:nvSpPr>
            <p:spPr bwMode="auto">
              <a:xfrm>
                <a:off x="3185" y="1858"/>
                <a:ext cx="47"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54" name="Line 196"/>
              <p:cNvSpPr>
                <a:spLocks noChangeShapeType="1"/>
              </p:cNvSpPr>
              <p:nvPr/>
            </p:nvSpPr>
            <p:spPr bwMode="auto">
              <a:xfrm flipH="1">
                <a:off x="3177" y="185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5" name="Group 197"/>
            <p:cNvGrpSpPr>
              <a:grpSpLocks/>
            </p:cNvGrpSpPr>
            <p:nvPr/>
          </p:nvGrpSpPr>
          <p:grpSpPr bwMode="auto">
            <a:xfrm>
              <a:off x="3267" y="1857"/>
              <a:ext cx="64" cy="48"/>
              <a:chOff x="3267" y="1857"/>
              <a:chExt cx="64" cy="48"/>
            </a:xfrm>
          </p:grpSpPr>
          <p:sp>
            <p:nvSpPr>
              <p:cNvPr id="55551" name="Line 198"/>
              <p:cNvSpPr>
                <a:spLocks noChangeShapeType="1"/>
              </p:cNvSpPr>
              <p:nvPr/>
            </p:nvSpPr>
            <p:spPr bwMode="auto">
              <a:xfrm>
                <a:off x="3274" y="1857"/>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52" name="Line 199"/>
              <p:cNvSpPr>
                <a:spLocks noChangeShapeType="1"/>
              </p:cNvSpPr>
              <p:nvPr/>
            </p:nvSpPr>
            <p:spPr bwMode="auto">
              <a:xfrm flipH="1">
                <a:off x="3267" y="185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6" name="Group 200"/>
            <p:cNvGrpSpPr>
              <a:grpSpLocks/>
            </p:cNvGrpSpPr>
            <p:nvPr/>
          </p:nvGrpSpPr>
          <p:grpSpPr bwMode="auto">
            <a:xfrm>
              <a:off x="3334" y="1857"/>
              <a:ext cx="64" cy="48"/>
              <a:chOff x="3334" y="1857"/>
              <a:chExt cx="64" cy="48"/>
            </a:xfrm>
          </p:grpSpPr>
          <p:sp>
            <p:nvSpPr>
              <p:cNvPr id="55549" name="Line 201"/>
              <p:cNvSpPr>
                <a:spLocks noChangeShapeType="1"/>
              </p:cNvSpPr>
              <p:nvPr/>
            </p:nvSpPr>
            <p:spPr bwMode="auto">
              <a:xfrm>
                <a:off x="3342" y="1857"/>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50" name="Line 202"/>
              <p:cNvSpPr>
                <a:spLocks noChangeShapeType="1"/>
              </p:cNvSpPr>
              <p:nvPr/>
            </p:nvSpPr>
            <p:spPr bwMode="auto">
              <a:xfrm flipH="1">
                <a:off x="3334" y="185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7" name="Group 203"/>
            <p:cNvGrpSpPr>
              <a:grpSpLocks/>
            </p:cNvGrpSpPr>
            <p:nvPr/>
          </p:nvGrpSpPr>
          <p:grpSpPr bwMode="auto">
            <a:xfrm>
              <a:off x="2806" y="2044"/>
              <a:ext cx="64" cy="49"/>
              <a:chOff x="2806" y="2044"/>
              <a:chExt cx="64" cy="49"/>
            </a:xfrm>
          </p:grpSpPr>
          <p:sp>
            <p:nvSpPr>
              <p:cNvPr id="55547" name="Line 204"/>
              <p:cNvSpPr>
                <a:spLocks noChangeShapeType="1"/>
              </p:cNvSpPr>
              <p:nvPr/>
            </p:nvSpPr>
            <p:spPr bwMode="auto">
              <a:xfrm>
                <a:off x="2814" y="2045"/>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48" name="Line 205"/>
              <p:cNvSpPr>
                <a:spLocks noChangeShapeType="1"/>
              </p:cNvSpPr>
              <p:nvPr/>
            </p:nvSpPr>
            <p:spPr bwMode="auto">
              <a:xfrm flipH="1">
                <a:off x="2806" y="2044"/>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8" name="Group 206"/>
            <p:cNvGrpSpPr>
              <a:grpSpLocks/>
            </p:cNvGrpSpPr>
            <p:nvPr/>
          </p:nvGrpSpPr>
          <p:grpSpPr bwMode="auto">
            <a:xfrm>
              <a:off x="2873" y="2044"/>
              <a:ext cx="64" cy="48"/>
              <a:chOff x="2873" y="2044"/>
              <a:chExt cx="64" cy="48"/>
            </a:xfrm>
          </p:grpSpPr>
          <p:sp>
            <p:nvSpPr>
              <p:cNvPr id="55545" name="Line 207"/>
              <p:cNvSpPr>
                <a:spLocks noChangeShapeType="1"/>
              </p:cNvSpPr>
              <p:nvPr/>
            </p:nvSpPr>
            <p:spPr bwMode="auto">
              <a:xfrm>
                <a:off x="2881" y="2044"/>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46" name="Line 208"/>
              <p:cNvSpPr>
                <a:spLocks noChangeShapeType="1"/>
              </p:cNvSpPr>
              <p:nvPr/>
            </p:nvSpPr>
            <p:spPr bwMode="auto">
              <a:xfrm flipH="1">
                <a:off x="2873" y="2044"/>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399" name="Group 209"/>
            <p:cNvGrpSpPr>
              <a:grpSpLocks/>
            </p:cNvGrpSpPr>
            <p:nvPr/>
          </p:nvGrpSpPr>
          <p:grpSpPr bwMode="auto">
            <a:xfrm>
              <a:off x="2963" y="2044"/>
              <a:ext cx="64" cy="48"/>
              <a:chOff x="2963" y="2044"/>
              <a:chExt cx="64" cy="48"/>
            </a:xfrm>
          </p:grpSpPr>
          <p:sp>
            <p:nvSpPr>
              <p:cNvPr id="55543" name="Line 210"/>
              <p:cNvSpPr>
                <a:spLocks noChangeShapeType="1"/>
              </p:cNvSpPr>
              <p:nvPr/>
            </p:nvSpPr>
            <p:spPr bwMode="auto">
              <a:xfrm>
                <a:off x="2971" y="2044"/>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44" name="Line 211"/>
              <p:cNvSpPr>
                <a:spLocks noChangeShapeType="1"/>
              </p:cNvSpPr>
              <p:nvPr/>
            </p:nvSpPr>
            <p:spPr bwMode="auto">
              <a:xfrm flipH="1">
                <a:off x="2963" y="2044"/>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0" name="Group 212"/>
            <p:cNvGrpSpPr>
              <a:grpSpLocks/>
            </p:cNvGrpSpPr>
            <p:nvPr/>
          </p:nvGrpSpPr>
          <p:grpSpPr bwMode="auto">
            <a:xfrm>
              <a:off x="3030" y="2044"/>
              <a:ext cx="53" cy="48"/>
              <a:chOff x="3030" y="2044"/>
              <a:chExt cx="53" cy="48"/>
            </a:xfrm>
          </p:grpSpPr>
          <p:sp>
            <p:nvSpPr>
              <p:cNvPr id="55541" name="Line 213"/>
              <p:cNvSpPr>
                <a:spLocks noChangeShapeType="1"/>
              </p:cNvSpPr>
              <p:nvPr/>
            </p:nvSpPr>
            <p:spPr bwMode="auto">
              <a:xfrm>
                <a:off x="3038" y="2044"/>
                <a:ext cx="37"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42" name="Line 214"/>
              <p:cNvSpPr>
                <a:spLocks noChangeShapeType="1"/>
              </p:cNvSpPr>
              <p:nvPr/>
            </p:nvSpPr>
            <p:spPr bwMode="auto">
              <a:xfrm flipH="1">
                <a:off x="3030" y="2044"/>
                <a:ext cx="53"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1" name="Group 215"/>
            <p:cNvGrpSpPr>
              <a:grpSpLocks/>
            </p:cNvGrpSpPr>
            <p:nvPr/>
          </p:nvGrpSpPr>
          <p:grpSpPr bwMode="auto">
            <a:xfrm>
              <a:off x="3109" y="2044"/>
              <a:ext cx="64" cy="49"/>
              <a:chOff x="3109" y="2044"/>
              <a:chExt cx="64" cy="49"/>
            </a:xfrm>
          </p:grpSpPr>
          <p:sp>
            <p:nvSpPr>
              <p:cNvPr id="55539" name="Line 216"/>
              <p:cNvSpPr>
                <a:spLocks noChangeShapeType="1"/>
              </p:cNvSpPr>
              <p:nvPr/>
            </p:nvSpPr>
            <p:spPr bwMode="auto">
              <a:xfrm>
                <a:off x="3117" y="2044"/>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40" name="Line 217"/>
              <p:cNvSpPr>
                <a:spLocks noChangeShapeType="1"/>
              </p:cNvSpPr>
              <p:nvPr/>
            </p:nvSpPr>
            <p:spPr bwMode="auto">
              <a:xfrm flipH="1">
                <a:off x="3109" y="2045"/>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2" name="Group 218"/>
            <p:cNvGrpSpPr>
              <a:grpSpLocks/>
            </p:cNvGrpSpPr>
            <p:nvPr/>
          </p:nvGrpSpPr>
          <p:grpSpPr bwMode="auto">
            <a:xfrm>
              <a:off x="3177" y="2044"/>
              <a:ext cx="64" cy="49"/>
              <a:chOff x="3177" y="2044"/>
              <a:chExt cx="64" cy="49"/>
            </a:xfrm>
          </p:grpSpPr>
          <p:sp>
            <p:nvSpPr>
              <p:cNvPr id="55537" name="Line 219"/>
              <p:cNvSpPr>
                <a:spLocks noChangeShapeType="1"/>
              </p:cNvSpPr>
              <p:nvPr/>
            </p:nvSpPr>
            <p:spPr bwMode="auto">
              <a:xfrm>
                <a:off x="3185" y="2045"/>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38" name="Line 220"/>
              <p:cNvSpPr>
                <a:spLocks noChangeShapeType="1"/>
              </p:cNvSpPr>
              <p:nvPr/>
            </p:nvSpPr>
            <p:spPr bwMode="auto">
              <a:xfrm flipH="1">
                <a:off x="3177" y="2044"/>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3" name="Group 221"/>
            <p:cNvGrpSpPr>
              <a:grpSpLocks/>
            </p:cNvGrpSpPr>
            <p:nvPr/>
          </p:nvGrpSpPr>
          <p:grpSpPr bwMode="auto">
            <a:xfrm>
              <a:off x="3266" y="2044"/>
              <a:ext cx="65" cy="49"/>
              <a:chOff x="3266" y="2044"/>
              <a:chExt cx="65" cy="49"/>
            </a:xfrm>
          </p:grpSpPr>
          <p:sp>
            <p:nvSpPr>
              <p:cNvPr id="55535" name="Line 222"/>
              <p:cNvSpPr>
                <a:spLocks noChangeShapeType="1"/>
              </p:cNvSpPr>
              <p:nvPr/>
            </p:nvSpPr>
            <p:spPr bwMode="auto">
              <a:xfrm>
                <a:off x="3274" y="2044"/>
                <a:ext cx="49" cy="4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36" name="Line 223"/>
              <p:cNvSpPr>
                <a:spLocks noChangeShapeType="1"/>
              </p:cNvSpPr>
              <p:nvPr/>
            </p:nvSpPr>
            <p:spPr bwMode="auto">
              <a:xfrm flipH="1">
                <a:off x="3266" y="2044"/>
                <a:ext cx="65" cy="4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4" name="Group 224"/>
            <p:cNvGrpSpPr>
              <a:grpSpLocks/>
            </p:cNvGrpSpPr>
            <p:nvPr/>
          </p:nvGrpSpPr>
          <p:grpSpPr bwMode="auto">
            <a:xfrm>
              <a:off x="3334" y="2044"/>
              <a:ext cx="64" cy="48"/>
              <a:chOff x="3334" y="2044"/>
              <a:chExt cx="64" cy="48"/>
            </a:xfrm>
          </p:grpSpPr>
          <p:sp>
            <p:nvSpPr>
              <p:cNvPr id="55533" name="Line 225"/>
              <p:cNvSpPr>
                <a:spLocks noChangeShapeType="1"/>
              </p:cNvSpPr>
              <p:nvPr/>
            </p:nvSpPr>
            <p:spPr bwMode="auto">
              <a:xfrm>
                <a:off x="3342" y="2044"/>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34" name="Line 226"/>
              <p:cNvSpPr>
                <a:spLocks noChangeShapeType="1"/>
              </p:cNvSpPr>
              <p:nvPr/>
            </p:nvSpPr>
            <p:spPr bwMode="auto">
              <a:xfrm flipH="1">
                <a:off x="3334" y="2044"/>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5" name="Group 227"/>
            <p:cNvGrpSpPr>
              <a:grpSpLocks/>
            </p:cNvGrpSpPr>
            <p:nvPr/>
          </p:nvGrpSpPr>
          <p:grpSpPr bwMode="auto">
            <a:xfrm>
              <a:off x="2806" y="2615"/>
              <a:ext cx="64" cy="48"/>
              <a:chOff x="2806" y="2615"/>
              <a:chExt cx="64" cy="48"/>
            </a:xfrm>
          </p:grpSpPr>
          <p:sp>
            <p:nvSpPr>
              <p:cNvPr id="55531" name="Line 228"/>
              <p:cNvSpPr>
                <a:spLocks noChangeShapeType="1"/>
              </p:cNvSpPr>
              <p:nvPr/>
            </p:nvSpPr>
            <p:spPr bwMode="auto">
              <a:xfrm>
                <a:off x="2814" y="2616"/>
                <a:ext cx="47"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32" name="Line 229"/>
              <p:cNvSpPr>
                <a:spLocks noChangeShapeType="1"/>
              </p:cNvSpPr>
              <p:nvPr/>
            </p:nvSpPr>
            <p:spPr bwMode="auto">
              <a:xfrm flipH="1">
                <a:off x="2806" y="2615"/>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6" name="Group 230"/>
            <p:cNvGrpSpPr>
              <a:grpSpLocks/>
            </p:cNvGrpSpPr>
            <p:nvPr/>
          </p:nvGrpSpPr>
          <p:grpSpPr bwMode="auto">
            <a:xfrm>
              <a:off x="2873" y="2615"/>
              <a:ext cx="64" cy="48"/>
              <a:chOff x="2873" y="2615"/>
              <a:chExt cx="64" cy="48"/>
            </a:xfrm>
          </p:grpSpPr>
          <p:sp>
            <p:nvSpPr>
              <p:cNvPr id="55529" name="Line 231"/>
              <p:cNvSpPr>
                <a:spLocks noChangeShapeType="1"/>
              </p:cNvSpPr>
              <p:nvPr/>
            </p:nvSpPr>
            <p:spPr bwMode="auto">
              <a:xfrm>
                <a:off x="2881" y="2615"/>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30" name="Line 232"/>
              <p:cNvSpPr>
                <a:spLocks noChangeShapeType="1"/>
              </p:cNvSpPr>
              <p:nvPr/>
            </p:nvSpPr>
            <p:spPr bwMode="auto">
              <a:xfrm flipH="1">
                <a:off x="2873" y="2615"/>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7" name="Group 233"/>
            <p:cNvGrpSpPr>
              <a:grpSpLocks/>
            </p:cNvGrpSpPr>
            <p:nvPr/>
          </p:nvGrpSpPr>
          <p:grpSpPr bwMode="auto">
            <a:xfrm>
              <a:off x="2963" y="2615"/>
              <a:ext cx="64" cy="48"/>
              <a:chOff x="2963" y="2615"/>
              <a:chExt cx="64" cy="48"/>
            </a:xfrm>
          </p:grpSpPr>
          <p:sp>
            <p:nvSpPr>
              <p:cNvPr id="55527" name="Line 234"/>
              <p:cNvSpPr>
                <a:spLocks noChangeShapeType="1"/>
              </p:cNvSpPr>
              <p:nvPr/>
            </p:nvSpPr>
            <p:spPr bwMode="auto">
              <a:xfrm>
                <a:off x="2971" y="2615"/>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28" name="Line 235"/>
              <p:cNvSpPr>
                <a:spLocks noChangeShapeType="1"/>
              </p:cNvSpPr>
              <p:nvPr/>
            </p:nvSpPr>
            <p:spPr bwMode="auto">
              <a:xfrm flipH="1">
                <a:off x="2963" y="2615"/>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8" name="Group 236"/>
            <p:cNvGrpSpPr>
              <a:grpSpLocks/>
            </p:cNvGrpSpPr>
            <p:nvPr/>
          </p:nvGrpSpPr>
          <p:grpSpPr bwMode="auto">
            <a:xfrm>
              <a:off x="3030" y="2615"/>
              <a:ext cx="53" cy="48"/>
              <a:chOff x="3030" y="2615"/>
              <a:chExt cx="53" cy="48"/>
            </a:xfrm>
          </p:grpSpPr>
          <p:sp>
            <p:nvSpPr>
              <p:cNvPr id="55525" name="Line 237"/>
              <p:cNvSpPr>
                <a:spLocks noChangeShapeType="1"/>
              </p:cNvSpPr>
              <p:nvPr/>
            </p:nvSpPr>
            <p:spPr bwMode="auto">
              <a:xfrm>
                <a:off x="3038" y="2615"/>
                <a:ext cx="37"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26" name="Line 238"/>
              <p:cNvSpPr>
                <a:spLocks noChangeShapeType="1"/>
              </p:cNvSpPr>
              <p:nvPr/>
            </p:nvSpPr>
            <p:spPr bwMode="auto">
              <a:xfrm flipH="1">
                <a:off x="3030" y="2615"/>
                <a:ext cx="53"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09" name="Group 239"/>
            <p:cNvGrpSpPr>
              <a:grpSpLocks/>
            </p:cNvGrpSpPr>
            <p:nvPr/>
          </p:nvGrpSpPr>
          <p:grpSpPr bwMode="auto">
            <a:xfrm>
              <a:off x="3110" y="2615"/>
              <a:ext cx="63" cy="48"/>
              <a:chOff x="3110" y="2615"/>
              <a:chExt cx="63" cy="48"/>
            </a:xfrm>
          </p:grpSpPr>
          <p:sp>
            <p:nvSpPr>
              <p:cNvPr id="55523" name="Line 240"/>
              <p:cNvSpPr>
                <a:spLocks noChangeShapeType="1"/>
              </p:cNvSpPr>
              <p:nvPr/>
            </p:nvSpPr>
            <p:spPr bwMode="auto">
              <a:xfrm>
                <a:off x="3117" y="2615"/>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24" name="Line 241"/>
              <p:cNvSpPr>
                <a:spLocks noChangeShapeType="1"/>
              </p:cNvSpPr>
              <p:nvPr/>
            </p:nvSpPr>
            <p:spPr bwMode="auto">
              <a:xfrm flipH="1">
                <a:off x="3110" y="2616"/>
                <a:ext cx="63"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0" name="Group 242"/>
            <p:cNvGrpSpPr>
              <a:grpSpLocks/>
            </p:cNvGrpSpPr>
            <p:nvPr/>
          </p:nvGrpSpPr>
          <p:grpSpPr bwMode="auto">
            <a:xfrm>
              <a:off x="3177" y="2615"/>
              <a:ext cx="64" cy="48"/>
              <a:chOff x="3177" y="2615"/>
              <a:chExt cx="64" cy="48"/>
            </a:xfrm>
          </p:grpSpPr>
          <p:sp>
            <p:nvSpPr>
              <p:cNvPr id="55521" name="Line 243"/>
              <p:cNvSpPr>
                <a:spLocks noChangeShapeType="1"/>
              </p:cNvSpPr>
              <p:nvPr/>
            </p:nvSpPr>
            <p:spPr bwMode="auto">
              <a:xfrm>
                <a:off x="3185" y="2616"/>
                <a:ext cx="47" cy="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22" name="Line 244"/>
              <p:cNvSpPr>
                <a:spLocks noChangeShapeType="1"/>
              </p:cNvSpPr>
              <p:nvPr/>
            </p:nvSpPr>
            <p:spPr bwMode="auto">
              <a:xfrm flipH="1">
                <a:off x="3177" y="2615"/>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1" name="Group 245"/>
            <p:cNvGrpSpPr>
              <a:grpSpLocks/>
            </p:cNvGrpSpPr>
            <p:nvPr/>
          </p:nvGrpSpPr>
          <p:grpSpPr bwMode="auto">
            <a:xfrm>
              <a:off x="3267" y="2615"/>
              <a:ext cx="64" cy="48"/>
              <a:chOff x="3267" y="2615"/>
              <a:chExt cx="64" cy="48"/>
            </a:xfrm>
          </p:grpSpPr>
          <p:sp>
            <p:nvSpPr>
              <p:cNvPr id="55519" name="Line 246"/>
              <p:cNvSpPr>
                <a:spLocks noChangeShapeType="1"/>
              </p:cNvSpPr>
              <p:nvPr/>
            </p:nvSpPr>
            <p:spPr bwMode="auto">
              <a:xfrm>
                <a:off x="3274" y="2615"/>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20" name="Line 247"/>
              <p:cNvSpPr>
                <a:spLocks noChangeShapeType="1"/>
              </p:cNvSpPr>
              <p:nvPr/>
            </p:nvSpPr>
            <p:spPr bwMode="auto">
              <a:xfrm flipH="1">
                <a:off x="3267" y="2615"/>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2" name="Group 248"/>
            <p:cNvGrpSpPr>
              <a:grpSpLocks/>
            </p:cNvGrpSpPr>
            <p:nvPr/>
          </p:nvGrpSpPr>
          <p:grpSpPr bwMode="auto">
            <a:xfrm>
              <a:off x="3334" y="2615"/>
              <a:ext cx="64" cy="48"/>
              <a:chOff x="3334" y="2615"/>
              <a:chExt cx="64" cy="48"/>
            </a:xfrm>
          </p:grpSpPr>
          <p:sp>
            <p:nvSpPr>
              <p:cNvPr id="55517" name="Line 249"/>
              <p:cNvSpPr>
                <a:spLocks noChangeShapeType="1"/>
              </p:cNvSpPr>
              <p:nvPr/>
            </p:nvSpPr>
            <p:spPr bwMode="auto">
              <a:xfrm>
                <a:off x="3342" y="2615"/>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18" name="Line 250"/>
              <p:cNvSpPr>
                <a:spLocks noChangeShapeType="1"/>
              </p:cNvSpPr>
              <p:nvPr/>
            </p:nvSpPr>
            <p:spPr bwMode="auto">
              <a:xfrm flipH="1">
                <a:off x="3334" y="2615"/>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3" name="Group 251"/>
            <p:cNvGrpSpPr>
              <a:grpSpLocks/>
            </p:cNvGrpSpPr>
            <p:nvPr/>
          </p:nvGrpSpPr>
          <p:grpSpPr bwMode="auto">
            <a:xfrm>
              <a:off x="2806" y="2806"/>
              <a:ext cx="64" cy="49"/>
              <a:chOff x="2806" y="2806"/>
              <a:chExt cx="64" cy="49"/>
            </a:xfrm>
          </p:grpSpPr>
          <p:sp>
            <p:nvSpPr>
              <p:cNvPr id="55515" name="Line 252"/>
              <p:cNvSpPr>
                <a:spLocks noChangeShapeType="1"/>
              </p:cNvSpPr>
              <p:nvPr/>
            </p:nvSpPr>
            <p:spPr bwMode="auto">
              <a:xfrm>
                <a:off x="2814" y="2807"/>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16" name="Line 253"/>
              <p:cNvSpPr>
                <a:spLocks noChangeShapeType="1"/>
              </p:cNvSpPr>
              <p:nvPr/>
            </p:nvSpPr>
            <p:spPr bwMode="auto">
              <a:xfrm flipH="1">
                <a:off x="2806" y="2806"/>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4" name="Group 254"/>
            <p:cNvGrpSpPr>
              <a:grpSpLocks/>
            </p:cNvGrpSpPr>
            <p:nvPr/>
          </p:nvGrpSpPr>
          <p:grpSpPr bwMode="auto">
            <a:xfrm>
              <a:off x="2873" y="2806"/>
              <a:ext cx="64" cy="48"/>
              <a:chOff x="2873" y="2806"/>
              <a:chExt cx="64" cy="48"/>
            </a:xfrm>
          </p:grpSpPr>
          <p:sp>
            <p:nvSpPr>
              <p:cNvPr id="55513" name="Line 255"/>
              <p:cNvSpPr>
                <a:spLocks noChangeShapeType="1"/>
              </p:cNvSpPr>
              <p:nvPr/>
            </p:nvSpPr>
            <p:spPr bwMode="auto">
              <a:xfrm>
                <a:off x="2881" y="2806"/>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14" name="Line 256"/>
              <p:cNvSpPr>
                <a:spLocks noChangeShapeType="1"/>
              </p:cNvSpPr>
              <p:nvPr/>
            </p:nvSpPr>
            <p:spPr bwMode="auto">
              <a:xfrm flipH="1">
                <a:off x="2873" y="2806"/>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5" name="Group 257"/>
            <p:cNvGrpSpPr>
              <a:grpSpLocks/>
            </p:cNvGrpSpPr>
            <p:nvPr/>
          </p:nvGrpSpPr>
          <p:grpSpPr bwMode="auto">
            <a:xfrm>
              <a:off x="2963" y="2806"/>
              <a:ext cx="64" cy="48"/>
              <a:chOff x="2963" y="2806"/>
              <a:chExt cx="64" cy="48"/>
            </a:xfrm>
          </p:grpSpPr>
          <p:sp>
            <p:nvSpPr>
              <p:cNvPr id="55511" name="Line 258"/>
              <p:cNvSpPr>
                <a:spLocks noChangeShapeType="1"/>
              </p:cNvSpPr>
              <p:nvPr/>
            </p:nvSpPr>
            <p:spPr bwMode="auto">
              <a:xfrm>
                <a:off x="2971" y="2806"/>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12" name="Line 259"/>
              <p:cNvSpPr>
                <a:spLocks noChangeShapeType="1"/>
              </p:cNvSpPr>
              <p:nvPr/>
            </p:nvSpPr>
            <p:spPr bwMode="auto">
              <a:xfrm flipH="1">
                <a:off x="2963" y="2806"/>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6" name="Group 260"/>
            <p:cNvGrpSpPr>
              <a:grpSpLocks/>
            </p:cNvGrpSpPr>
            <p:nvPr/>
          </p:nvGrpSpPr>
          <p:grpSpPr bwMode="auto">
            <a:xfrm>
              <a:off x="3030" y="2806"/>
              <a:ext cx="53" cy="48"/>
              <a:chOff x="3030" y="2806"/>
              <a:chExt cx="53" cy="48"/>
            </a:xfrm>
          </p:grpSpPr>
          <p:sp>
            <p:nvSpPr>
              <p:cNvPr id="55509" name="Line 261"/>
              <p:cNvSpPr>
                <a:spLocks noChangeShapeType="1"/>
              </p:cNvSpPr>
              <p:nvPr/>
            </p:nvSpPr>
            <p:spPr bwMode="auto">
              <a:xfrm>
                <a:off x="3038" y="2806"/>
                <a:ext cx="37"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10" name="Line 262"/>
              <p:cNvSpPr>
                <a:spLocks noChangeShapeType="1"/>
              </p:cNvSpPr>
              <p:nvPr/>
            </p:nvSpPr>
            <p:spPr bwMode="auto">
              <a:xfrm flipH="1">
                <a:off x="3030" y="2806"/>
                <a:ext cx="53"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7" name="Group 263"/>
            <p:cNvGrpSpPr>
              <a:grpSpLocks/>
            </p:cNvGrpSpPr>
            <p:nvPr/>
          </p:nvGrpSpPr>
          <p:grpSpPr bwMode="auto">
            <a:xfrm>
              <a:off x="3109" y="2806"/>
              <a:ext cx="64" cy="49"/>
              <a:chOff x="3109" y="2806"/>
              <a:chExt cx="64" cy="49"/>
            </a:xfrm>
          </p:grpSpPr>
          <p:sp>
            <p:nvSpPr>
              <p:cNvPr id="55507" name="Line 264"/>
              <p:cNvSpPr>
                <a:spLocks noChangeShapeType="1"/>
              </p:cNvSpPr>
              <p:nvPr/>
            </p:nvSpPr>
            <p:spPr bwMode="auto">
              <a:xfrm>
                <a:off x="3117" y="2806"/>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08" name="Line 265"/>
              <p:cNvSpPr>
                <a:spLocks noChangeShapeType="1"/>
              </p:cNvSpPr>
              <p:nvPr/>
            </p:nvSpPr>
            <p:spPr bwMode="auto">
              <a:xfrm flipH="1">
                <a:off x="3109" y="2807"/>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8" name="Group 266"/>
            <p:cNvGrpSpPr>
              <a:grpSpLocks/>
            </p:cNvGrpSpPr>
            <p:nvPr/>
          </p:nvGrpSpPr>
          <p:grpSpPr bwMode="auto">
            <a:xfrm>
              <a:off x="3177" y="2806"/>
              <a:ext cx="64" cy="49"/>
              <a:chOff x="3177" y="2806"/>
              <a:chExt cx="64" cy="49"/>
            </a:xfrm>
          </p:grpSpPr>
          <p:sp>
            <p:nvSpPr>
              <p:cNvPr id="55505" name="Line 267"/>
              <p:cNvSpPr>
                <a:spLocks noChangeShapeType="1"/>
              </p:cNvSpPr>
              <p:nvPr/>
            </p:nvSpPr>
            <p:spPr bwMode="auto">
              <a:xfrm>
                <a:off x="3185" y="2807"/>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06" name="Line 268"/>
              <p:cNvSpPr>
                <a:spLocks noChangeShapeType="1"/>
              </p:cNvSpPr>
              <p:nvPr/>
            </p:nvSpPr>
            <p:spPr bwMode="auto">
              <a:xfrm flipH="1">
                <a:off x="3177" y="2806"/>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19" name="Group 269"/>
            <p:cNvGrpSpPr>
              <a:grpSpLocks/>
            </p:cNvGrpSpPr>
            <p:nvPr/>
          </p:nvGrpSpPr>
          <p:grpSpPr bwMode="auto">
            <a:xfrm>
              <a:off x="3266" y="2806"/>
              <a:ext cx="65" cy="49"/>
              <a:chOff x="3266" y="2806"/>
              <a:chExt cx="65" cy="49"/>
            </a:xfrm>
          </p:grpSpPr>
          <p:sp>
            <p:nvSpPr>
              <p:cNvPr id="55503" name="Line 270"/>
              <p:cNvSpPr>
                <a:spLocks noChangeShapeType="1"/>
              </p:cNvSpPr>
              <p:nvPr/>
            </p:nvSpPr>
            <p:spPr bwMode="auto">
              <a:xfrm>
                <a:off x="3274" y="2806"/>
                <a:ext cx="49" cy="4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04" name="Line 271"/>
              <p:cNvSpPr>
                <a:spLocks noChangeShapeType="1"/>
              </p:cNvSpPr>
              <p:nvPr/>
            </p:nvSpPr>
            <p:spPr bwMode="auto">
              <a:xfrm flipH="1">
                <a:off x="3266" y="2806"/>
                <a:ext cx="65" cy="4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20" name="Group 272"/>
            <p:cNvGrpSpPr>
              <a:grpSpLocks/>
            </p:cNvGrpSpPr>
            <p:nvPr/>
          </p:nvGrpSpPr>
          <p:grpSpPr bwMode="auto">
            <a:xfrm>
              <a:off x="3334" y="2806"/>
              <a:ext cx="64" cy="48"/>
              <a:chOff x="3334" y="2806"/>
              <a:chExt cx="64" cy="48"/>
            </a:xfrm>
          </p:grpSpPr>
          <p:sp>
            <p:nvSpPr>
              <p:cNvPr id="55501" name="Line 273"/>
              <p:cNvSpPr>
                <a:spLocks noChangeShapeType="1"/>
              </p:cNvSpPr>
              <p:nvPr/>
            </p:nvSpPr>
            <p:spPr bwMode="auto">
              <a:xfrm>
                <a:off x="3342" y="2806"/>
                <a:ext cx="48"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02" name="Line 274"/>
              <p:cNvSpPr>
                <a:spLocks noChangeShapeType="1"/>
              </p:cNvSpPr>
              <p:nvPr/>
            </p:nvSpPr>
            <p:spPr bwMode="auto">
              <a:xfrm flipH="1">
                <a:off x="3334" y="2806"/>
                <a:ext cx="64" cy="4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421" name="Rectangle 275"/>
            <p:cNvSpPr>
              <a:spLocks noChangeArrowheads="1"/>
            </p:cNvSpPr>
            <p:nvPr/>
          </p:nvSpPr>
          <p:spPr bwMode="auto">
            <a:xfrm>
              <a:off x="2780" y="308"/>
              <a:ext cx="765"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A   B    C   D</a:t>
              </a:r>
            </a:p>
          </p:txBody>
        </p:sp>
        <p:sp>
          <p:nvSpPr>
            <p:cNvPr id="55422" name="Rectangle 276"/>
            <p:cNvSpPr>
              <a:spLocks noChangeArrowheads="1"/>
            </p:cNvSpPr>
            <p:nvPr/>
          </p:nvSpPr>
          <p:spPr bwMode="auto">
            <a:xfrm>
              <a:off x="3915" y="644"/>
              <a:ext cx="210"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A</a:t>
              </a:r>
            </a:p>
          </p:txBody>
        </p:sp>
        <p:sp>
          <p:nvSpPr>
            <p:cNvPr id="55423" name="Rectangle 277"/>
            <p:cNvSpPr>
              <a:spLocks noChangeArrowheads="1"/>
            </p:cNvSpPr>
            <p:nvPr/>
          </p:nvSpPr>
          <p:spPr bwMode="auto">
            <a:xfrm>
              <a:off x="3894" y="843"/>
              <a:ext cx="291"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BD</a:t>
              </a:r>
            </a:p>
          </p:txBody>
        </p:sp>
        <p:sp>
          <p:nvSpPr>
            <p:cNvPr id="55424" name="Rectangle 278"/>
            <p:cNvSpPr>
              <a:spLocks noChangeArrowheads="1"/>
            </p:cNvSpPr>
            <p:nvPr/>
          </p:nvSpPr>
          <p:spPr bwMode="auto">
            <a:xfrm>
              <a:off x="3891" y="1034"/>
              <a:ext cx="290"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BC</a:t>
              </a:r>
            </a:p>
          </p:txBody>
        </p:sp>
        <p:sp>
          <p:nvSpPr>
            <p:cNvPr id="55425" name="Rectangle 279"/>
            <p:cNvSpPr>
              <a:spLocks noChangeArrowheads="1"/>
            </p:cNvSpPr>
            <p:nvPr/>
          </p:nvSpPr>
          <p:spPr bwMode="auto">
            <a:xfrm>
              <a:off x="3907" y="1223"/>
              <a:ext cx="197"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0</a:t>
              </a:r>
            </a:p>
          </p:txBody>
        </p:sp>
        <p:sp>
          <p:nvSpPr>
            <p:cNvPr id="55426" name="Rectangle 280"/>
            <p:cNvSpPr>
              <a:spLocks noChangeArrowheads="1"/>
            </p:cNvSpPr>
            <p:nvPr/>
          </p:nvSpPr>
          <p:spPr bwMode="auto">
            <a:xfrm>
              <a:off x="4112" y="1609"/>
              <a:ext cx="196"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0</a:t>
              </a:r>
            </a:p>
          </p:txBody>
        </p:sp>
        <p:sp>
          <p:nvSpPr>
            <p:cNvPr id="55427" name="Rectangle 281"/>
            <p:cNvSpPr>
              <a:spLocks noChangeArrowheads="1"/>
            </p:cNvSpPr>
            <p:nvPr/>
          </p:nvSpPr>
          <p:spPr bwMode="auto">
            <a:xfrm>
              <a:off x="4111" y="1800"/>
              <a:ext cx="196"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0</a:t>
              </a:r>
            </a:p>
          </p:txBody>
        </p:sp>
        <p:sp>
          <p:nvSpPr>
            <p:cNvPr id="55428" name="Rectangle 282"/>
            <p:cNvSpPr>
              <a:spLocks noChangeArrowheads="1"/>
            </p:cNvSpPr>
            <p:nvPr/>
          </p:nvSpPr>
          <p:spPr bwMode="auto">
            <a:xfrm>
              <a:off x="4113" y="1989"/>
              <a:ext cx="197"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0</a:t>
              </a:r>
            </a:p>
          </p:txBody>
        </p:sp>
        <p:sp>
          <p:nvSpPr>
            <p:cNvPr id="55429" name="Rectangle 283"/>
            <p:cNvSpPr>
              <a:spLocks noChangeArrowheads="1"/>
            </p:cNvSpPr>
            <p:nvPr/>
          </p:nvSpPr>
          <p:spPr bwMode="auto">
            <a:xfrm>
              <a:off x="4287" y="2176"/>
              <a:ext cx="210"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B</a:t>
              </a:r>
            </a:p>
          </p:txBody>
        </p:sp>
        <p:sp>
          <p:nvSpPr>
            <p:cNvPr id="55430" name="Rectangle 284"/>
            <p:cNvSpPr>
              <a:spLocks noChangeArrowheads="1"/>
            </p:cNvSpPr>
            <p:nvPr/>
          </p:nvSpPr>
          <p:spPr bwMode="auto">
            <a:xfrm>
              <a:off x="4290" y="2372"/>
              <a:ext cx="215"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C</a:t>
              </a:r>
            </a:p>
          </p:txBody>
        </p:sp>
        <p:sp>
          <p:nvSpPr>
            <p:cNvPr id="55431" name="Rectangle 285"/>
            <p:cNvSpPr>
              <a:spLocks noChangeArrowheads="1"/>
            </p:cNvSpPr>
            <p:nvPr/>
          </p:nvSpPr>
          <p:spPr bwMode="auto">
            <a:xfrm>
              <a:off x="4301" y="2549"/>
              <a:ext cx="197"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0</a:t>
              </a:r>
            </a:p>
          </p:txBody>
        </p:sp>
        <p:sp>
          <p:nvSpPr>
            <p:cNvPr id="55432" name="Rectangle 286"/>
            <p:cNvSpPr>
              <a:spLocks noChangeArrowheads="1"/>
            </p:cNvSpPr>
            <p:nvPr/>
          </p:nvSpPr>
          <p:spPr bwMode="auto">
            <a:xfrm>
              <a:off x="4303" y="2748"/>
              <a:ext cx="196"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0</a:t>
              </a:r>
            </a:p>
          </p:txBody>
        </p:sp>
        <p:grpSp>
          <p:nvGrpSpPr>
            <p:cNvPr id="55433" name="Group 287"/>
            <p:cNvGrpSpPr>
              <a:grpSpLocks/>
            </p:cNvGrpSpPr>
            <p:nvPr/>
          </p:nvGrpSpPr>
          <p:grpSpPr bwMode="auto">
            <a:xfrm>
              <a:off x="4111" y="1415"/>
              <a:ext cx="290" cy="188"/>
              <a:chOff x="4111" y="1415"/>
              <a:chExt cx="290" cy="188"/>
            </a:xfrm>
          </p:grpSpPr>
          <p:sp>
            <p:nvSpPr>
              <p:cNvPr id="55499" name="Rectangle 288"/>
              <p:cNvSpPr>
                <a:spLocks noChangeArrowheads="1"/>
              </p:cNvSpPr>
              <p:nvPr/>
            </p:nvSpPr>
            <p:spPr bwMode="auto">
              <a:xfrm>
                <a:off x="4111" y="1415"/>
                <a:ext cx="290"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BC</a:t>
                </a:r>
              </a:p>
            </p:txBody>
          </p:sp>
          <p:sp>
            <p:nvSpPr>
              <p:cNvPr id="55500" name="Line 289"/>
              <p:cNvSpPr>
                <a:spLocks noChangeShapeType="1"/>
              </p:cNvSpPr>
              <p:nvPr/>
            </p:nvSpPr>
            <p:spPr bwMode="auto">
              <a:xfrm>
                <a:off x="4244" y="1429"/>
                <a:ext cx="5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434" name="Rectangle 290"/>
            <p:cNvSpPr>
              <a:spLocks noChangeArrowheads="1"/>
            </p:cNvSpPr>
            <p:nvPr/>
          </p:nvSpPr>
          <p:spPr bwMode="auto">
            <a:xfrm>
              <a:off x="4477" y="3132"/>
              <a:ext cx="372"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BCD</a:t>
              </a:r>
            </a:p>
          </p:txBody>
        </p:sp>
        <p:grpSp>
          <p:nvGrpSpPr>
            <p:cNvPr id="55435" name="Group 291"/>
            <p:cNvGrpSpPr>
              <a:grpSpLocks/>
            </p:cNvGrpSpPr>
            <p:nvPr/>
          </p:nvGrpSpPr>
          <p:grpSpPr bwMode="auto">
            <a:xfrm>
              <a:off x="4479" y="3309"/>
              <a:ext cx="291" cy="189"/>
              <a:chOff x="4479" y="3309"/>
              <a:chExt cx="291" cy="189"/>
            </a:xfrm>
          </p:grpSpPr>
          <p:sp>
            <p:nvSpPr>
              <p:cNvPr id="55497" name="Rectangle 292"/>
              <p:cNvSpPr>
                <a:spLocks noChangeArrowheads="1"/>
              </p:cNvSpPr>
              <p:nvPr/>
            </p:nvSpPr>
            <p:spPr bwMode="auto">
              <a:xfrm>
                <a:off x="4479" y="3309"/>
                <a:ext cx="291" cy="1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AD</a:t>
                </a:r>
              </a:p>
            </p:txBody>
          </p:sp>
          <p:sp>
            <p:nvSpPr>
              <p:cNvPr id="55498" name="Line 293"/>
              <p:cNvSpPr>
                <a:spLocks noChangeShapeType="1"/>
              </p:cNvSpPr>
              <p:nvPr/>
            </p:nvSpPr>
            <p:spPr bwMode="auto">
              <a:xfrm>
                <a:off x="4616" y="3323"/>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36" name="Group 294"/>
            <p:cNvGrpSpPr>
              <a:grpSpLocks/>
            </p:cNvGrpSpPr>
            <p:nvPr/>
          </p:nvGrpSpPr>
          <p:grpSpPr bwMode="auto">
            <a:xfrm>
              <a:off x="4471" y="3492"/>
              <a:ext cx="372" cy="188"/>
              <a:chOff x="4471" y="3492"/>
              <a:chExt cx="372" cy="188"/>
            </a:xfrm>
          </p:grpSpPr>
          <p:sp>
            <p:nvSpPr>
              <p:cNvPr id="55495" name="Rectangle 295"/>
              <p:cNvSpPr>
                <a:spLocks noChangeArrowheads="1"/>
              </p:cNvSpPr>
              <p:nvPr/>
            </p:nvSpPr>
            <p:spPr bwMode="auto">
              <a:xfrm>
                <a:off x="4471" y="3492"/>
                <a:ext cx="372"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BCD</a:t>
                </a:r>
              </a:p>
            </p:txBody>
          </p:sp>
          <p:sp>
            <p:nvSpPr>
              <p:cNvPr id="55496" name="Line 296"/>
              <p:cNvSpPr>
                <a:spLocks noChangeShapeType="1"/>
              </p:cNvSpPr>
              <p:nvPr/>
            </p:nvSpPr>
            <p:spPr bwMode="auto">
              <a:xfrm>
                <a:off x="4680" y="3506"/>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437" name="Rectangle 297"/>
            <p:cNvSpPr>
              <a:spLocks noChangeArrowheads="1"/>
            </p:cNvSpPr>
            <p:nvPr/>
          </p:nvSpPr>
          <p:spPr bwMode="auto">
            <a:xfrm>
              <a:off x="3744" y="3972"/>
              <a:ext cx="906" cy="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t>W     X    Y     Z</a:t>
              </a:r>
            </a:p>
          </p:txBody>
        </p:sp>
        <p:sp>
          <p:nvSpPr>
            <p:cNvPr id="55438" name="Oval 298"/>
            <p:cNvSpPr>
              <a:spLocks noChangeArrowheads="1"/>
            </p:cNvSpPr>
            <p:nvPr/>
          </p:nvSpPr>
          <p:spPr bwMode="auto">
            <a:xfrm>
              <a:off x="3850" y="709"/>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39" name="Oval 299"/>
            <p:cNvSpPr>
              <a:spLocks noChangeArrowheads="1"/>
            </p:cNvSpPr>
            <p:nvPr/>
          </p:nvSpPr>
          <p:spPr bwMode="auto">
            <a:xfrm>
              <a:off x="3851" y="908"/>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40" name="Oval 300"/>
            <p:cNvSpPr>
              <a:spLocks noChangeArrowheads="1"/>
            </p:cNvSpPr>
            <p:nvPr/>
          </p:nvSpPr>
          <p:spPr bwMode="auto">
            <a:xfrm>
              <a:off x="4221" y="2240"/>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41" name="Oval 301"/>
            <p:cNvSpPr>
              <a:spLocks noChangeArrowheads="1"/>
            </p:cNvSpPr>
            <p:nvPr/>
          </p:nvSpPr>
          <p:spPr bwMode="auto">
            <a:xfrm>
              <a:off x="3851" y="1093"/>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42" name="Oval 302"/>
            <p:cNvSpPr>
              <a:spLocks noChangeArrowheads="1"/>
            </p:cNvSpPr>
            <p:nvPr/>
          </p:nvSpPr>
          <p:spPr bwMode="auto">
            <a:xfrm>
              <a:off x="3852" y="1283"/>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43" name="Oval 303"/>
            <p:cNvSpPr>
              <a:spLocks noChangeArrowheads="1"/>
            </p:cNvSpPr>
            <p:nvPr/>
          </p:nvSpPr>
          <p:spPr bwMode="auto">
            <a:xfrm>
              <a:off x="4222" y="2431"/>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44" name="Oval 304"/>
            <p:cNvSpPr>
              <a:spLocks noChangeArrowheads="1"/>
            </p:cNvSpPr>
            <p:nvPr/>
          </p:nvSpPr>
          <p:spPr bwMode="auto">
            <a:xfrm>
              <a:off x="4222" y="2619"/>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45" name="Oval 305"/>
            <p:cNvSpPr>
              <a:spLocks noChangeArrowheads="1"/>
            </p:cNvSpPr>
            <p:nvPr/>
          </p:nvSpPr>
          <p:spPr bwMode="auto">
            <a:xfrm>
              <a:off x="4220" y="2811"/>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46" name="Oval 306"/>
            <p:cNvSpPr>
              <a:spLocks noChangeArrowheads="1"/>
            </p:cNvSpPr>
            <p:nvPr/>
          </p:nvSpPr>
          <p:spPr bwMode="auto">
            <a:xfrm>
              <a:off x="4413" y="3577"/>
              <a:ext cx="27" cy="27"/>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447" name="Group 307"/>
            <p:cNvGrpSpPr>
              <a:grpSpLocks/>
            </p:cNvGrpSpPr>
            <p:nvPr/>
          </p:nvGrpSpPr>
          <p:grpSpPr bwMode="auto">
            <a:xfrm>
              <a:off x="3267" y="511"/>
              <a:ext cx="123" cy="90"/>
              <a:chOff x="3267" y="511"/>
              <a:chExt cx="123" cy="90"/>
            </a:xfrm>
          </p:grpSpPr>
          <p:sp>
            <p:nvSpPr>
              <p:cNvPr id="55493" name="Freeform 308"/>
              <p:cNvSpPr>
                <a:spLocks/>
              </p:cNvSpPr>
              <p:nvPr/>
            </p:nvSpPr>
            <p:spPr bwMode="auto">
              <a:xfrm>
                <a:off x="3267" y="511"/>
                <a:ext cx="123" cy="90"/>
              </a:xfrm>
              <a:custGeom>
                <a:avLst/>
                <a:gdLst>
                  <a:gd name="T0" fmla="*/ 122 w 123"/>
                  <a:gd name="T1" fmla="*/ 0 h 90"/>
                  <a:gd name="T2" fmla="*/ 0 w 123"/>
                  <a:gd name="T3" fmla="*/ 0 h 90"/>
                  <a:gd name="T4" fmla="*/ 61 w 123"/>
                  <a:gd name="T5" fmla="*/ 89 h 90"/>
                  <a:gd name="T6" fmla="*/ 122 w 123"/>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90">
                    <a:moveTo>
                      <a:pt x="122" y="0"/>
                    </a:moveTo>
                    <a:lnTo>
                      <a:pt x="0" y="0"/>
                    </a:lnTo>
                    <a:lnTo>
                      <a:pt x="61" y="89"/>
                    </a:lnTo>
                    <a:lnTo>
                      <a:pt x="122"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94" name="Oval 309"/>
              <p:cNvSpPr>
                <a:spLocks noChangeArrowheads="1"/>
              </p:cNvSpPr>
              <p:nvPr/>
            </p:nvSpPr>
            <p:spPr bwMode="auto">
              <a:xfrm>
                <a:off x="3350" y="571"/>
                <a:ext cx="19" cy="1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48" name="Group 310"/>
            <p:cNvGrpSpPr>
              <a:grpSpLocks/>
            </p:cNvGrpSpPr>
            <p:nvPr/>
          </p:nvGrpSpPr>
          <p:grpSpPr bwMode="auto">
            <a:xfrm>
              <a:off x="3119" y="511"/>
              <a:ext cx="123" cy="90"/>
              <a:chOff x="3119" y="511"/>
              <a:chExt cx="123" cy="90"/>
            </a:xfrm>
          </p:grpSpPr>
          <p:sp>
            <p:nvSpPr>
              <p:cNvPr id="55491" name="Freeform 311"/>
              <p:cNvSpPr>
                <a:spLocks/>
              </p:cNvSpPr>
              <p:nvPr/>
            </p:nvSpPr>
            <p:spPr bwMode="auto">
              <a:xfrm>
                <a:off x="3119" y="511"/>
                <a:ext cx="123" cy="90"/>
              </a:xfrm>
              <a:custGeom>
                <a:avLst/>
                <a:gdLst>
                  <a:gd name="T0" fmla="*/ 122 w 123"/>
                  <a:gd name="T1" fmla="*/ 0 h 90"/>
                  <a:gd name="T2" fmla="*/ 0 w 123"/>
                  <a:gd name="T3" fmla="*/ 0 h 90"/>
                  <a:gd name="T4" fmla="*/ 61 w 123"/>
                  <a:gd name="T5" fmla="*/ 89 h 90"/>
                  <a:gd name="T6" fmla="*/ 122 w 123"/>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90">
                    <a:moveTo>
                      <a:pt x="122" y="0"/>
                    </a:moveTo>
                    <a:lnTo>
                      <a:pt x="0" y="0"/>
                    </a:lnTo>
                    <a:lnTo>
                      <a:pt x="61" y="89"/>
                    </a:lnTo>
                    <a:lnTo>
                      <a:pt x="122"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92" name="Oval 312"/>
              <p:cNvSpPr>
                <a:spLocks noChangeArrowheads="1"/>
              </p:cNvSpPr>
              <p:nvPr/>
            </p:nvSpPr>
            <p:spPr bwMode="auto">
              <a:xfrm>
                <a:off x="3202" y="571"/>
                <a:ext cx="19" cy="1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49" name="Group 313"/>
            <p:cNvGrpSpPr>
              <a:grpSpLocks/>
            </p:cNvGrpSpPr>
            <p:nvPr/>
          </p:nvGrpSpPr>
          <p:grpSpPr bwMode="auto">
            <a:xfrm>
              <a:off x="2962" y="511"/>
              <a:ext cx="123" cy="90"/>
              <a:chOff x="2962" y="511"/>
              <a:chExt cx="123" cy="90"/>
            </a:xfrm>
          </p:grpSpPr>
          <p:sp>
            <p:nvSpPr>
              <p:cNvPr id="55489" name="Freeform 314"/>
              <p:cNvSpPr>
                <a:spLocks/>
              </p:cNvSpPr>
              <p:nvPr/>
            </p:nvSpPr>
            <p:spPr bwMode="auto">
              <a:xfrm>
                <a:off x="2962" y="511"/>
                <a:ext cx="123" cy="90"/>
              </a:xfrm>
              <a:custGeom>
                <a:avLst/>
                <a:gdLst>
                  <a:gd name="T0" fmla="*/ 122 w 123"/>
                  <a:gd name="T1" fmla="*/ 0 h 90"/>
                  <a:gd name="T2" fmla="*/ 0 w 123"/>
                  <a:gd name="T3" fmla="*/ 0 h 90"/>
                  <a:gd name="T4" fmla="*/ 61 w 123"/>
                  <a:gd name="T5" fmla="*/ 89 h 90"/>
                  <a:gd name="T6" fmla="*/ 122 w 123"/>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90">
                    <a:moveTo>
                      <a:pt x="122" y="0"/>
                    </a:moveTo>
                    <a:lnTo>
                      <a:pt x="0" y="0"/>
                    </a:lnTo>
                    <a:lnTo>
                      <a:pt x="61" y="89"/>
                    </a:lnTo>
                    <a:lnTo>
                      <a:pt x="122"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90" name="Oval 315"/>
              <p:cNvSpPr>
                <a:spLocks noChangeArrowheads="1"/>
              </p:cNvSpPr>
              <p:nvPr/>
            </p:nvSpPr>
            <p:spPr bwMode="auto">
              <a:xfrm>
                <a:off x="3045" y="571"/>
                <a:ext cx="19" cy="1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450" name="Group 316"/>
            <p:cNvGrpSpPr>
              <a:grpSpLocks/>
            </p:cNvGrpSpPr>
            <p:nvPr/>
          </p:nvGrpSpPr>
          <p:grpSpPr bwMode="auto">
            <a:xfrm>
              <a:off x="2814" y="511"/>
              <a:ext cx="123" cy="90"/>
              <a:chOff x="2814" y="511"/>
              <a:chExt cx="123" cy="90"/>
            </a:xfrm>
          </p:grpSpPr>
          <p:sp>
            <p:nvSpPr>
              <p:cNvPr id="55487" name="Freeform 317"/>
              <p:cNvSpPr>
                <a:spLocks/>
              </p:cNvSpPr>
              <p:nvPr/>
            </p:nvSpPr>
            <p:spPr bwMode="auto">
              <a:xfrm>
                <a:off x="2814" y="511"/>
                <a:ext cx="123" cy="90"/>
              </a:xfrm>
              <a:custGeom>
                <a:avLst/>
                <a:gdLst>
                  <a:gd name="T0" fmla="*/ 122 w 123"/>
                  <a:gd name="T1" fmla="*/ 0 h 90"/>
                  <a:gd name="T2" fmla="*/ 0 w 123"/>
                  <a:gd name="T3" fmla="*/ 0 h 90"/>
                  <a:gd name="T4" fmla="*/ 61 w 123"/>
                  <a:gd name="T5" fmla="*/ 89 h 90"/>
                  <a:gd name="T6" fmla="*/ 122 w 123"/>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90">
                    <a:moveTo>
                      <a:pt x="122" y="0"/>
                    </a:moveTo>
                    <a:lnTo>
                      <a:pt x="0" y="0"/>
                    </a:lnTo>
                    <a:lnTo>
                      <a:pt x="61" y="89"/>
                    </a:lnTo>
                    <a:lnTo>
                      <a:pt x="122"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88" name="Oval 318"/>
              <p:cNvSpPr>
                <a:spLocks noChangeArrowheads="1"/>
              </p:cNvSpPr>
              <p:nvPr/>
            </p:nvSpPr>
            <p:spPr bwMode="auto">
              <a:xfrm>
                <a:off x="2897" y="571"/>
                <a:ext cx="19" cy="1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451" name="Freeform 319"/>
            <p:cNvSpPr>
              <a:spLocks/>
            </p:cNvSpPr>
            <p:nvPr/>
          </p:nvSpPr>
          <p:spPr bwMode="auto">
            <a:xfrm>
              <a:off x="4360" y="3671"/>
              <a:ext cx="131" cy="222"/>
            </a:xfrm>
            <a:custGeom>
              <a:avLst/>
              <a:gdLst>
                <a:gd name="T0" fmla="*/ 130 w 131"/>
                <a:gd name="T1" fmla="*/ 0 h 222"/>
                <a:gd name="T2" fmla="*/ 130 w 131"/>
                <a:gd name="T3" fmla="*/ 104 h 222"/>
                <a:gd name="T4" fmla="*/ 127 w 131"/>
                <a:gd name="T5" fmla="*/ 123 h 222"/>
                <a:gd name="T6" fmla="*/ 122 w 131"/>
                <a:gd name="T7" fmla="*/ 142 h 222"/>
                <a:gd name="T8" fmla="*/ 117 w 131"/>
                <a:gd name="T9" fmla="*/ 157 h 222"/>
                <a:gd name="T10" fmla="*/ 109 w 131"/>
                <a:gd name="T11" fmla="*/ 172 h 222"/>
                <a:gd name="T12" fmla="*/ 100 w 131"/>
                <a:gd name="T13" fmla="*/ 186 h 222"/>
                <a:gd name="T14" fmla="*/ 91 w 131"/>
                <a:gd name="T15" fmla="*/ 197 h 222"/>
                <a:gd name="T16" fmla="*/ 78 w 131"/>
                <a:gd name="T17" fmla="*/ 212 h 222"/>
                <a:gd name="T18" fmla="*/ 65 w 131"/>
                <a:gd name="T19" fmla="*/ 221 h 222"/>
                <a:gd name="T20" fmla="*/ 51 w 131"/>
                <a:gd name="T21" fmla="*/ 211 h 222"/>
                <a:gd name="T22" fmla="*/ 41 w 131"/>
                <a:gd name="T23" fmla="*/ 200 h 222"/>
                <a:gd name="T24" fmla="*/ 31 w 131"/>
                <a:gd name="T25" fmla="*/ 188 h 222"/>
                <a:gd name="T26" fmla="*/ 21 w 131"/>
                <a:gd name="T27" fmla="*/ 174 h 222"/>
                <a:gd name="T28" fmla="*/ 14 w 131"/>
                <a:gd name="T29" fmla="*/ 160 h 222"/>
                <a:gd name="T30" fmla="*/ 7 w 131"/>
                <a:gd name="T31" fmla="*/ 140 h 222"/>
                <a:gd name="T32" fmla="*/ 3 w 131"/>
                <a:gd name="T33" fmla="*/ 123 h 222"/>
                <a:gd name="T34" fmla="*/ 0 w 131"/>
                <a:gd name="T35" fmla="*/ 105 h 222"/>
                <a:gd name="T36" fmla="*/ 0 w 131"/>
                <a:gd name="T37" fmla="*/ 1 h 222"/>
                <a:gd name="T38" fmla="*/ 12 w 131"/>
                <a:gd name="T39" fmla="*/ 6 h 222"/>
                <a:gd name="T40" fmla="*/ 27 w 131"/>
                <a:gd name="T41" fmla="*/ 11 h 222"/>
                <a:gd name="T42" fmla="*/ 43 w 131"/>
                <a:gd name="T43" fmla="*/ 15 h 222"/>
                <a:gd name="T44" fmla="*/ 64 w 131"/>
                <a:gd name="T45" fmla="*/ 17 h 222"/>
                <a:gd name="T46" fmla="*/ 80 w 131"/>
                <a:gd name="T47" fmla="*/ 16 h 222"/>
                <a:gd name="T48" fmla="*/ 97 w 131"/>
                <a:gd name="T49" fmla="*/ 13 h 222"/>
                <a:gd name="T50" fmla="*/ 114 w 131"/>
                <a:gd name="T51" fmla="*/ 8 h 222"/>
                <a:gd name="T52" fmla="*/ 130 w 131"/>
                <a:gd name="T53" fmla="*/ 0 h 2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1" h="222">
                  <a:moveTo>
                    <a:pt x="130" y="0"/>
                  </a:moveTo>
                  <a:lnTo>
                    <a:pt x="130" y="104"/>
                  </a:lnTo>
                  <a:lnTo>
                    <a:pt x="127" y="123"/>
                  </a:lnTo>
                  <a:lnTo>
                    <a:pt x="122" y="142"/>
                  </a:lnTo>
                  <a:lnTo>
                    <a:pt x="117" y="157"/>
                  </a:lnTo>
                  <a:lnTo>
                    <a:pt x="109" y="172"/>
                  </a:lnTo>
                  <a:lnTo>
                    <a:pt x="100" y="186"/>
                  </a:lnTo>
                  <a:lnTo>
                    <a:pt x="91" y="197"/>
                  </a:lnTo>
                  <a:lnTo>
                    <a:pt x="78" y="212"/>
                  </a:lnTo>
                  <a:lnTo>
                    <a:pt x="65" y="221"/>
                  </a:lnTo>
                  <a:lnTo>
                    <a:pt x="51" y="211"/>
                  </a:lnTo>
                  <a:lnTo>
                    <a:pt x="41" y="200"/>
                  </a:lnTo>
                  <a:lnTo>
                    <a:pt x="31" y="188"/>
                  </a:lnTo>
                  <a:lnTo>
                    <a:pt x="21" y="174"/>
                  </a:lnTo>
                  <a:lnTo>
                    <a:pt x="14" y="160"/>
                  </a:lnTo>
                  <a:lnTo>
                    <a:pt x="7" y="140"/>
                  </a:lnTo>
                  <a:lnTo>
                    <a:pt x="3" y="123"/>
                  </a:lnTo>
                  <a:lnTo>
                    <a:pt x="0" y="105"/>
                  </a:lnTo>
                  <a:lnTo>
                    <a:pt x="0" y="1"/>
                  </a:lnTo>
                  <a:lnTo>
                    <a:pt x="12" y="6"/>
                  </a:lnTo>
                  <a:lnTo>
                    <a:pt x="27" y="11"/>
                  </a:lnTo>
                  <a:lnTo>
                    <a:pt x="43" y="15"/>
                  </a:lnTo>
                  <a:lnTo>
                    <a:pt x="64" y="17"/>
                  </a:lnTo>
                  <a:lnTo>
                    <a:pt x="80" y="16"/>
                  </a:lnTo>
                  <a:lnTo>
                    <a:pt x="97" y="13"/>
                  </a:lnTo>
                  <a:lnTo>
                    <a:pt x="114" y="8"/>
                  </a:lnTo>
                  <a:lnTo>
                    <a:pt x="13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52" name="Freeform 320"/>
            <p:cNvSpPr>
              <a:spLocks/>
            </p:cNvSpPr>
            <p:nvPr/>
          </p:nvSpPr>
          <p:spPr bwMode="auto">
            <a:xfrm>
              <a:off x="4169" y="3672"/>
              <a:ext cx="131" cy="222"/>
            </a:xfrm>
            <a:custGeom>
              <a:avLst/>
              <a:gdLst>
                <a:gd name="T0" fmla="*/ 130 w 131"/>
                <a:gd name="T1" fmla="*/ 0 h 222"/>
                <a:gd name="T2" fmla="*/ 130 w 131"/>
                <a:gd name="T3" fmla="*/ 104 h 222"/>
                <a:gd name="T4" fmla="*/ 127 w 131"/>
                <a:gd name="T5" fmla="*/ 123 h 222"/>
                <a:gd name="T6" fmla="*/ 122 w 131"/>
                <a:gd name="T7" fmla="*/ 142 h 222"/>
                <a:gd name="T8" fmla="*/ 117 w 131"/>
                <a:gd name="T9" fmla="*/ 157 h 222"/>
                <a:gd name="T10" fmla="*/ 109 w 131"/>
                <a:gd name="T11" fmla="*/ 172 h 222"/>
                <a:gd name="T12" fmla="*/ 100 w 131"/>
                <a:gd name="T13" fmla="*/ 186 h 222"/>
                <a:gd name="T14" fmla="*/ 91 w 131"/>
                <a:gd name="T15" fmla="*/ 197 h 222"/>
                <a:gd name="T16" fmla="*/ 78 w 131"/>
                <a:gd name="T17" fmla="*/ 212 h 222"/>
                <a:gd name="T18" fmla="*/ 65 w 131"/>
                <a:gd name="T19" fmla="*/ 221 h 222"/>
                <a:gd name="T20" fmla="*/ 51 w 131"/>
                <a:gd name="T21" fmla="*/ 211 h 222"/>
                <a:gd name="T22" fmla="*/ 41 w 131"/>
                <a:gd name="T23" fmla="*/ 200 h 222"/>
                <a:gd name="T24" fmla="*/ 31 w 131"/>
                <a:gd name="T25" fmla="*/ 188 h 222"/>
                <a:gd name="T26" fmla="*/ 21 w 131"/>
                <a:gd name="T27" fmla="*/ 174 h 222"/>
                <a:gd name="T28" fmla="*/ 14 w 131"/>
                <a:gd name="T29" fmla="*/ 160 h 222"/>
                <a:gd name="T30" fmla="*/ 7 w 131"/>
                <a:gd name="T31" fmla="*/ 140 h 222"/>
                <a:gd name="T32" fmla="*/ 3 w 131"/>
                <a:gd name="T33" fmla="*/ 123 h 222"/>
                <a:gd name="T34" fmla="*/ 0 w 131"/>
                <a:gd name="T35" fmla="*/ 105 h 222"/>
                <a:gd name="T36" fmla="*/ 0 w 131"/>
                <a:gd name="T37" fmla="*/ 1 h 222"/>
                <a:gd name="T38" fmla="*/ 12 w 131"/>
                <a:gd name="T39" fmla="*/ 6 h 222"/>
                <a:gd name="T40" fmla="*/ 27 w 131"/>
                <a:gd name="T41" fmla="*/ 11 h 222"/>
                <a:gd name="T42" fmla="*/ 43 w 131"/>
                <a:gd name="T43" fmla="*/ 15 h 222"/>
                <a:gd name="T44" fmla="*/ 64 w 131"/>
                <a:gd name="T45" fmla="*/ 17 h 222"/>
                <a:gd name="T46" fmla="*/ 80 w 131"/>
                <a:gd name="T47" fmla="*/ 16 h 222"/>
                <a:gd name="T48" fmla="*/ 97 w 131"/>
                <a:gd name="T49" fmla="*/ 13 h 222"/>
                <a:gd name="T50" fmla="*/ 114 w 131"/>
                <a:gd name="T51" fmla="*/ 8 h 222"/>
                <a:gd name="T52" fmla="*/ 130 w 131"/>
                <a:gd name="T53" fmla="*/ 0 h 2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1" h="222">
                  <a:moveTo>
                    <a:pt x="130" y="0"/>
                  </a:moveTo>
                  <a:lnTo>
                    <a:pt x="130" y="104"/>
                  </a:lnTo>
                  <a:lnTo>
                    <a:pt x="127" y="123"/>
                  </a:lnTo>
                  <a:lnTo>
                    <a:pt x="122" y="142"/>
                  </a:lnTo>
                  <a:lnTo>
                    <a:pt x="117" y="157"/>
                  </a:lnTo>
                  <a:lnTo>
                    <a:pt x="109" y="172"/>
                  </a:lnTo>
                  <a:lnTo>
                    <a:pt x="100" y="186"/>
                  </a:lnTo>
                  <a:lnTo>
                    <a:pt x="91" y="197"/>
                  </a:lnTo>
                  <a:lnTo>
                    <a:pt x="78" y="212"/>
                  </a:lnTo>
                  <a:lnTo>
                    <a:pt x="65" y="221"/>
                  </a:lnTo>
                  <a:lnTo>
                    <a:pt x="51" y="211"/>
                  </a:lnTo>
                  <a:lnTo>
                    <a:pt x="41" y="200"/>
                  </a:lnTo>
                  <a:lnTo>
                    <a:pt x="31" y="188"/>
                  </a:lnTo>
                  <a:lnTo>
                    <a:pt x="21" y="174"/>
                  </a:lnTo>
                  <a:lnTo>
                    <a:pt x="14" y="160"/>
                  </a:lnTo>
                  <a:lnTo>
                    <a:pt x="7" y="140"/>
                  </a:lnTo>
                  <a:lnTo>
                    <a:pt x="3" y="123"/>
                  </a:lnTo>
                  <a:lnTo>
                    <a:pt x="0" y="105"/>
                  </a:lnTo>
                  <a:lnTo>
                    <a:pt x="0" y="1"/>
                  </a:lnTo>
                  <a:lnTo>
                    <a:pt x="12" y="6"/>
                  </a:lnTo>
                  <a:lnTo>
                    <a:pt x="27" y="11"/>
                  </a:lnTo>
                  <a:lnTo>
                    <a:pt x="43" y="15"/>
                  </a:lnTo>
                  <a:lnTo>
                    <a:pt x="64" y="17"/>
                  </a:lnTo>
                  <a:lnTo>
                    <a:pt x="80" y="16"/>
                  </a:lnTo>
                  <a:lnTo>
                    <a:pt x="97" y="13"/>
                  </a:lnTo>
                  <a:lnTo>
                    <a:pt x="114" y="8"/>
                  </a:lnTo>
                  <a:lnTo>
                    <a:pt x="13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53" name="Freeform 321"/>
            <p:cNvSpPr>
              <a:spLocks/>
            </p:cNvSpPr>
            <p:nvPr/>
          </p:nvSpPr>
          <p:spPr bwMode="auto">
            <a:xfrm>
              <a:off x="3989" y="3671"/>
              <a:ext cx="131" cy="222"/>
            </a:xfrm>
            <a:custGeom>
              <a:avLst/>
              <a:gdLst>
                <a:gd name="T0" fmla="*/ 130 w 131"/>
                <a:gd name="T1" fmla="*/ 0 h 222"/>
                <a:gd name="T2" fmla="*/ 130 w 131"/>
                <a:gd name="T3" fmla="*/ 104 h 222"/>
                <a:gd name="T4" fmla="*/ 127 w 131"/>
                <a:gd name="T5" fmla="*/ 123 h 222"/>
                <a:gd name="T6" fmla="*/ 122 w 131"/>
                <a:gd name="T7" fmla="*/ 142 h 222"/>
                <a:gd name="T8" fmla="*/ 117 w 131"/>
                <a:gd name="T9" fmla="*/ 157 h 222"/>
                <a:gd name="T10" fmla="*/ 109 w 131"/>
                <a:gd name="T11" fmla="*/ 172 h 222"/>
                <a:gd name="T12" fmla="*/ 100 w 131"/>
                <a:gd name="T13" fmla="*/ 186 h 222"/>
                <a:gd name="T14" fmla="*/ 91 w 131"/>
                <a:gd name="T15" fmla="*/ 197 h 222"/>
                <a:gd name="T16" fmla="*/ 78 w 131"/>
                <a:gd name="T17" fmla="*/ 212 h 222"/>
                <a:gd name="T18" fmla="*/ 65 w 131"/>
                <a:gd name="T19" fmla="*/ 221 h 222"/>
                <a:gd name="T20" fmla="*/ 51 w 131"/>
                <a:gd name="T21" fmla="*/ 211 h 222"/>
                <a:gd name="T22" fmla="*/ 41 w 131"/>
                <a:gd name="T23" fmla="*/ 200 h 222"/>
                <a:gd name="T24" fmla="*/ 31 w 131"/>
                <a:gd name="T25" fmla="*/ 188 h 222"/>
                <a:gd name="T26" fmla="*/ 21 w 131"/>
                <a:gd name="T27" fmla="*/ 174 h 222"/>
                <a:gd name="T28" fmla="*/ 14 w 131"/>
                <a:gd name="T29" fmla="*/ 160 h 222"/>
                <a:gd name="T30" fmla="*/ 7 w 131"/>
                <a:gd name="T31" fmla="*/ 140 h 222"/>
                <a:gd name="T32" fmla="*/ 3 w 131"/>
                <a:gd name="T33" fmla="*/ 123 h 222"/>
                <a:gd name="T34" fmla="*/ 0 w 131"/>
                <a:gd name="T35" fmla="*/ 105 h 222"/>
                <a:gd name="T36" fmla="*/ 0 w 131"/>
                <a:gd name="T37" fmla="*/ 1 h 222"/>
                <a:gd name="T38" fmla="*/ 12 w 131"/>
                <a:gd name="T39" fmla="*/ 6 h 222"/>
                <a:gd name="T40" fmla="*/ 27 w 131"/>
                <a:gd name="T41" fmla="*/ 11 h 222"/>
                <a:gd name="T42" fmla="*/ 43 w 131"/>
                <a:gd name="T43" fmla="*/ 15 h 222"/>
                <a:gd name="T44" fmla="*/ 64 w 131"/>
                <a:gd name="T45" fmla="*/ 17 h 222"/>
                <a:gd name="T46" fmla="*/ 80 w 131"/>
                <a:gd name="T47" fmla="*/ 16 h 222"/>
                <a:gd name="T48" fmla="*/ 97 w 131"/>
                <a:gd name="T49" fmla="*/ 13 h 222"/>
                <a:gd name="T50" fmla="*/ 114 w 131"/>
                <a:gd name="T51" fmla="*/ 8 h 222"/>
                <a:gd name="T52" fmla="*/ 130 w 131"/>
                <a:gd name="T53" fmla="*/ 0 h 2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1" h="222">
                  <a:moveTo>
                    <a:pt x="130" y="0"/>
                  </a:moveTo>
                  <a:lnTo>
                    <a:pt x="130" y="104"/>
                  </a:lnTo>
                  <a:lnTo>
                    <a:pt x="127" y="123"/>
                  </a:lnTo>
                  <a:lnTo>
                    <a:pt x="122" y="142"/>
                  </a:lnTo>
                  <a:lnTo>
                    <a:pt x="117" y="157"/>
                  </a:lnTo>
                  <a:lnTo>
                    <a:pt x="109" y="172"/>
                  </a:lnTo>
                  <a:lnTo>
                    <a:pt x="100" y="186"/>
                  </a:lnTo>
                  <a:lnTo>
                    <a:pt x="91" y="197"/>
                  </a:lnTo>
                  <a:lnTo>
                    <a:pt x="78" y="212"/>
                  </a:lnTo>
                  <a:lnTo>
                    <a:pt x="65" y="221"/>
                  </a:lnTo>
                  <a:lnTo>
                    <a:pt x="51" y="211"/>
                  </a:lnTo>
                  <a:lnTo>
                    <a:pt x="41" y="200"/>
                  </a:lnTo>
                  <a:lnTo>
                    <a:pt x="31" y="188"/>
                  </a:lnTo>
                  <a:lnTo>
                    <a:pt x="21" y="174"/>
                  </a:lnTo>
                  <a:lnTo>
                    <a:pt x="14" y="160"/>
                  </a:lnTo>
                  <a:lnTo>
                    <a:pt x="7" y="140"/>
                  </a:lnTo>
                  <a:lnTo>
                    <a:pt x="3" y="123"/>
                  </a:lnTo>
                  <a:lnTo>
                    <a:pt x="0" y="105"/>
                  </a:lnTo>
                  <a:lnTo>
                    <a:pt x="0" y="1"/>
                  </a:lnTo>
                  <a:lnTo>
                    <a:pt x="12" y="6"/>
                  </a:lnTo>
                  <a:lnTo>
                    <a:pt x="27" y="11"/>
                  </a:lnTo>
                  <a:lnTo>
                    <a:pt x="43" y="15"/>
                  </a:lnTo>
                  <a:lnTo>
                    <a:pt x="64" y="17"/>
                  </a:lnTo>
                  <a:lnTo>
                    <a:pt x="80" y="16"/>
                  </a:lnTo>
                  <a:lnTo>
                    <a:pt x="97" y="13"/>
                  </a:lnTo>
                  <a:lnTo>
                    <a:pt x="114" y="8"/>
                  </a:lnTo>
                  <a:lnTo>
                    <a:pt x="13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54" name="Freeform 322"/>
            <p:cNvSpPr>
              <a:spLocks/>
            </p:cNvSpPr>
            <p:nvPr/>
          </p:nvSpPr>
          <p:spPr bwMode="auto">
            <a:xfrm>
              <a:off x="3799" y="3673"/>
              <a:ext cx="131" cy="222"/>
            </a:xfrm>
            <a:custGeom>
              <a:avLst/>
              <a:gdLst>
                <a:gd name="T0" fmla="*/ 130 w 131"/>
                <a:gd name="T1" fmla="*/ 0 h 222"/>
                <a:gd name="T2" fmla="*/ 130 w 131"/>
                <a:gd name="T3" fmla="*/ 104 h 222"/>
                <a:gd name="T4" fmla="*/ 127 w 131"/>
                <a:gd name="T5" fmla="*/ 123 h 222"/>
                <a:gd name="T6" fmla="*/ 122 w 131"/>
                <a:gd name="T7" fmla="*/ 142 h 222"/>
                <a:gd name="T8" fmla="*/ 117 w 131"/>
                <a:gd name="T9" fmla="*/ 157 h 222"/>
                <a:gd name="T10" fmla="*/ 109 w 131"/>
                <a:gd name="T11" fmla="*/ 172 h 222"/>
                <a:gd name="T12" fmla="*/ 100 w 131"/>
                <a:gd name="T13" fmla="*/ 186 h 222"/>
                <a:gd name="T14" fmla="*/ 91 w 131"/>
                <a:gd name="T15" fmla="*/ 197 h 222"/>
                <a:gd name="T16" fmla="*/ 78 w 131"/>
                <a:gd name="T17" fmla="*/ 212 h 222"/>
                <a:gd name="T18" fmla="*/ 65 w 131"/>
                <a:gd name="T19" fmla="*/ 221 h 222"/>
                <a:gd name="T20" fmla="*/ 51 w 131"/>
                <a:gd name="T21" fmla="*/ 211 h 222"/>
                <a:gd name="T22" fmla="*/ 41 w 131"/>
                <a:gd name="T23" fmla="*/ 200 h 222"/>
                <a:gd name="T24" fmla="*/ 31 w 131"/>
                <a:gd name="T25" fmla="*/ 188 h 222"/>
                <a:gd name="T26" fmla="*/ 21 w 131"/>
                <a:gd name="T27" fmla="*/ 174 h 222"/>
                <a:gd name="T28" fmla="*/ 14 w 131"/>
                <a:gd name="T29" fmla="*/ 160 h 222"/>
                <a:gd name="T30" fmla="*/ 7 w 131"/>
                <a:gd name="T31" fmla="*/ 140 h 222"/>
                <a:gd name="T32" fmla="*/ 3 w 131"/>
                <a:gd name="T33" fmla="*/ 123 h 222"/>
                <a:gd name="T34" fmla="*/ 0 w 131"/>
                <a:gd name="T35" fmla="*/ 105 h 222"/>
                <a:gd name="T36" fmla="*/ 0 w 131"/>
                <a:gd name="T37" fmla="*/ 1 h 222"/>
                <a:gd name="T38" fmla="*/ 12 w 131"/>
                <a:gd name="T39" fmla="*/ 6 h 222"/>
                <a:gd name="T40" fmla="*/ 27 w 131"/>
                <a:gd name="T41" fmla="*/ 11 h 222"/>
                <a:gd name="T42" fmla="*/ 43 w 131"/>
                <a:gd name="T43" fmla="*/ 15 h 222"/>
                <a:gd name="T44" fmla="*/ 64 w 131"/>
                <a:gd name="T45" fmla="*/ 17 h 222"/>
                <a:gd name="T46" fmla="*/ 80 w 131"/>
                <a:gd name="T47" fmla="*/ 16 h 222"/>
                <a:gd name="T48" fmla="*/ 97 w 131"/>
                <a:gd name="T49" fmla="*/ 13 h 222"/>
                <a:gd name="T50" fmla="*/ 114 w 131"/>
                <a:gd name="T51" fmla="*/ 8 h 222"/>
                <a:gd name="T52" fmla="*/ 130 w 131"/>
                <a:gd name="T53" fmla="*/ 0 h 2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1" h="222">
                  <a:moveTo>
                    <a:pt x="130" y="0"/>
                  </a:moveTo>
                  <a:lnTo>
                    <a:pt x="130" y="104"/>
                  </a:lnTo>
                  <a:lnTo>
                    <a:pt x="127" y="123"/>
                  </a:lnTo>
                  <a:lnTo>
                    <a:pt x="122" y="142"/>
                  </a:lnTo>
                  <a:lnTo>
                    <a:pt x="117" y="157"/>
                  </a:lnTo>
                  <a:lnTo>
                    <a:pt x="109" y="172"/>
                  </a:lnTo>
                  <a:lnTo>
                    <a:pt x="100" y="186"/>
                  </a:lnTo>
                  <a:lnTo>
                    <a:pt x="91" y="197"/>
                  </a:lnTo>
                  <a:lnTo>
                    <a:pt x="78" y="212"/>
                  </a:lnTo>
                  <a:lnTo>
                    <a:pt x="65" y="221"/>
                  </a:lnTo>
                  <a:lnTo>
                    <a:pt x="51" y="211"/>
                  </a:lnTo>
                  <a:lnTo>
                    <a:pt x="41" y="200"/>
                  </a:lnTo>
                  <a:lnTo>
                    <a:pt x="31" y="188"/>
                  </a:lnTo>
                  <a:lnTo>
                    <a:pt x="21" y="174"/>
                  </a:lnTo>
                  <a:lnTo>
                    <a:pt x="14" y="160"/>
                  </a:lnTo>
                  <a:lnTo>
                    <a:pt x="7" y="140"/>
                  </a:lnTo>
                  <a:lnTo>
                    <a:pt x="3" y="123"/>
                  </a:lnTo>
                  <a:lnTo>
                    <a:pt x="0" y="105"/>
                  </a:lnTo>
                  <a:lnTo>
                    <a:pt x="0" y="1"/>
                  </a:lnTo>
                  <a:lnTo>
                    <a:pt x="12" y="6"/>
                  </a:lnTo>
                  <a:lnTo>
                    <a:pt x="27" y="11"/>
                  </a:lnTo>
                  <a:lnTo>
                    <a:pt x="43" y="15"/>
                  </a:lnTo>
                  <a:lnTo>
                    <a:pt x="64" y="17"/>
                  </a:lnTo>
                  <a:lnTo>
                    <a:pt x="80" y="16"/>
                  </a:lnTo>
                  <a:lnTo>
                    <a:pt x="97" y="13"/>
                  </a:lnTo>
                  <a:lnTo>
                    <a:pt x="114" y="8"/>
                  </a:lnTo>
                  <a:lnTo>
                    <a:pt x="13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55" name="Line 323"/>
            <p:cNvSpPr>
              <a:spLocks noChangeShapeType="1"/>
            </p:cNvSpPr>
            <p:nvPr/>
          </p:nvSpPr>
          <p:spPr bwMode="auto">
            <a:xfrm>
              <a:off x="3733" y="922"/>
              <a:ext cx="18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56" name="Line 324"/>
            <p:cNvSpPr>
              <a:spLocks noChangeShapeType="1"/>
            </p:cNvSpPr>
            <p:nvPr/>
          </p:nvSpPr>
          <p:spPr bwMode="auto">
            <a:xfrm>
              <a:off x="3735" y="1108"/>
              <a:ext cx="18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57" name="Line 325"/>
            <p:cNvSpPr>
              <a:spLocks noChangeShapeType="1"/>
            </p:cNvSpPr>
            <p:nvPr/>
          </p:nvSpPr>
          <p:spPr bwMode="auto">
            <a:xfrm>
              <a:off x="3740" y="1296"/>
              <a:ext cx="18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58" name="Line 326"/>
            <p:cNvSpPr>
              <a:spLocks noChangeShapeType="1"/>
            </p:cNvSpPr>
            <p:nvPr/>
          </p:nvSpPr>
          <p:spPr bwMode="auto">
            <a:xfrm>
              <a:off x="3728" y="1681"/>
              <a:ext cx="38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59" name="Line 327"/>
            <p:cNvSpPr>
              <a:spLocks noChangeShapeType="1"/>
            </p:cNvSpPr>
            <p:nvPr/>
          </p:nvSpPr>
          <p:spPr bwMode="auto">
            <a:xfrm>
              <a:off x="3735" y="1877"/>
              <a:ext cx="38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60" name="Line 328"/>
            <p:cNvSpPr>
              <a:spLocks noChangeShapeType="1"/>
            </p:cNvSpPr>
            <p:nvPr/>
          </p:nvSpPr>
          <p:spPr bwMode="auto">
            <a:xfrm>
              <a:off x="3735" y="2072"/>
              <a:ext cx="38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61" name="Line 329"/>
            <p:cNvSpPr>
              <a:spLocks noChangeShapeType="1"/>
            </p:cNvSpPr>
            <p:nvPr/>
          </p:nvSpPr>
          <p:spPr bwMode="auto">
            <a:xfrm>
              <a:off x="3733" y="2446"/>
              <a:ext cx="5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62" name="Line 330"/>
            <p:cNvSpPr>
              <a:spLocks noChangeShapeType="1"/>
            </p:cNvSpPr>
            <p:nvPr/>
          </p:nvSpPr>
          <p:spPr bwMode="auto">
            <a:xfrm>
              <a:off x="3732" y="2636"/>
              <a:ext cx="5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63" name="Line 331"/>
            <p:cNvSpPr>
              <a:spLocks noChangeShapeType="1"/>
            </p:cNvSpPr>
            <p:nvPr/>
          </p:nvSpPr>
          <p:spPr bwMode="auto">
            <a:xfrm>
              <a:off x="3733" y="2828"/>
              <a:ext cx="5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64" name="Line 332"/>
            <p:cNvSpPr>
              <a:spLocks noChangeShapeType="1"/>
            </p:cNvSpPr>
            <p:nvPr/>
          </p:nvSpPr>
          <p:spPr bwMode="auto">
            <a:xfrm>
              <a:off x="3733" y="3211"/>
              <a:ext cx="75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65" name="Line 333"/>
            <p:cNvSpPr>
              <a:spLocks noChangeShapeType="1"/>
            </p:cNvSpPr>
            <p:nvPr/>
          </p:nvSpPr>
          <p:spPr bwMode="auto">
            <a:xfrm>
              <a:off x="3735" y="3398"/>
              <a:ext cx="75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66" name="Line 334"/>
            <p:cNvSpPr>
              <a:spLocks noChangeShapeType="1"/>
            </p:cNvSpPr>
            <p:nvPr/>
          </p:nvSpPr>
          <p:spPr bwMode="auto">
            <a:xfrm>
              <a:off x="3730" y="3591"/>
              <a:ext cx="75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467" name="Group 335"/>
            <p:cNvGrpSpPr>
              <a:grpSpLocks/>
            </p:cNvGrpSpPr>
            <p:nvPr/>
          </p:nvGrpSpPr>
          <p:grpSpPr bwMode="auto">
            <a:xfrm>
              <a:off x="3495" y="642"/>
              <a:ext cx="240" cy="736"/>
              <a:chOff x="3495" y="642"/>
              <a:chExt cx="240" cy="736"/>
            </a:xfrm>
          </p:grpSpPr>
          <p:sp>
            <p:nvSpPr>
              <p:cNvPr id="55483" name="Freeform 336"/>
              <p:cNvSpPr>
                <a:spLocks/>
              </p:cNvSpPr>
              <p:nvPr/>
            </p:nvSpPr>
            <p:spPr bwMode="auto">
              <a:xfrm>
                <a:off x="3497" y="642"/>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84" name="Freeform 337"/>
              <p:cNvSpPr>
                <a:spLocks/>
              </p:cNvSpPr>
              <p:nvPr/>
            </p:nvSpPr>
            <p:spPr bwMode="auto">
              <a:xfrm>
                <a:off x="3497" y="834"/>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85" name="Freeform 338"/>
              <p:cNvSpPr>
                <a:spLocks/>
              </p:cNvSpPr>
              <p:nvPr/>
            </p:nvSpPr>
            <p:spPr bwMode="auto">
              <a:xfrm>
                <a:off x="3496" y="1026"/>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86" name="Freeform 339"/>
              <p:cNvSpPr>
                <a:spLocks/>
              </p:cNvSpPr>
              <p:nvPr/>
            </p:nvSpPr>
            <p:spPr bwMode="auto">
              <a:xfrm>
                <a:off x="3495" y="1216"/>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5468" name="Group 340"/>
            <p:cNvGrpSpPr>
              <a:grpSpLocks/>
            </p:cNvGrpSpPr>
            <p:nvPr/>
          </p:nvGrpSpPr>
          <p:grpSpPr bwMode="auto">
            <a:xfrm>
              <a:off x="3492" y="1408"/>
              <a:ext cx="240" cy="736"/>
              <a:chOff x="3492" y="1408"/>
              <a:chExt cx="240" cy="736"/>
            </a:xfrm>
          </p:grpSpPr>
          <p:sp>
            <p:nvSpPr>
              <p:cNvPr id="55479" name="Freeform 341"/>
              <p:cNvSpPr>
                <a:spLocks/>
              </p:cNvSpPr>
              <p:nvPr/>
            </p:nvSpPr>
            <p:spPr bwMode="auto">
              <a:xfrm>
                <a:off x="3494" y="1408"/>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80" name="Freeform 342"/>
              <p:cNvSpPr>
                <a:spLocks/>
              </p:cNvSpPr>
              <p:nvPr/>
            </p:nvSpPr>
            <p:spPr bwMode="auto">
              <a:xfrm>
                <a:off x="3494" y="1600"/>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81" name="Freeform 343"/>
              <p:cNvSpPr>
                <a:spLocks/>
              </p:cNvSpPr>
              <p:nvPr/>
            </p:nvSpPr>
            <p:spPr bwMode="auto">
              <a:xfrm>
                <a:off x="3493" y="1792"/>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82" name="Freeform 344"/>
              <p:cNvSpPr>
                <a:spLocks/>
              </p:cNvSpPr>
              <p:nvPr/>
            </p:nvSpPr>
            <p:spPr bwMode="auto">
              <a:xfrm>
                <a:off x="3492" y="1982"/>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5469" name="Group 345"/>
            <p:cNvGrpSpPr>
              <a:grpSpLocks/>
            </p:cNvGrpSpPr>
            <p:nvPr/>
          </p:nvGrpSpPr>
          <p:grpSpPr bwMode="auto">
            <a:xfrm>
              <a:off x="3490" y="2166"/>
              <a:ext cx="240" cy="736"/>
              <a:chOff x="3490" y="2166"/>
              <a:chExt cx="240" cy="736"/>
            </a:xfrm>
          </p:grpSpPr>
          <p:sp>
            <p:nvSpPr>
              <p:cNvPr id="55475" name="Freeform 346"/>
              <p:cNvSpPr>
                <a:spLocks/>
              </p:cNvSpPr>
              <p:nvPr/>
            </p:nvSpPr>
            <p:spPr bwMode="auto">
              <a:xfrm>
                <a:off x="3492" y="2166"/>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76" name="Freeform 347"/>
              <p:cNvSpPr>
                <a:spLocks/>
              </p:cNvSpPr>
              <p:nvPr/>
            </p:nvSpPr>
            <p:spPr bwMode="auto">
              <a:xfrm>
                <a:off x="3492" y="2358"/>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77" name="Freeform 348"/>
              <p:cNvSpPr>
                <a:spLocks/>
              </p:cNvSpPr>
              <p:nvPr/>
            </p:nvSpPr>
            <p:spPr bwMode="auto">
              <a:xfrm>
                <a:off x="3491" y="2550"/>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78" name="Freeform 349"/>
              <p:cNvSpPr>
                <a:spLocks/>
              </p:cNvSpPr>
              <p:nvPr/>
            </p:nvSpPr>
            <p:spPr bwMode="auto">
              <a:xfrm>
                <a:off x="3490" y="2740"/>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5470" name="Group 350"/>
            <p:cNvGrpSpPr>
              <a:grpSpLocks/>
            </p:cNvGrpSpPr>
            <p:nvPr/>
          </p:nvGrpSpPr>
          <p:grpSpPr bwMode="auto">
            <a:xfrm>
              <a:off x="3488" y="2934"/>
              <a:ext cx="240" cy="736"/>
              <a:chOff x="3488" y="2934"/>
              <a:chExt cx="240" cy="736"/>
            </a:xfrm>
          </p:grpSpPr>
          <p:sp>
            <p:nvSpPr>
              <p:cNvPr id="55471" name="Freeform 351"/>
              <p:cNvSpPr>
                <a:spLocks/>
              </p:cNvSpPr>
              <p:nvPr/>
            </p:nvSpPr>
            <p:spPr bwMode="auto">
              <a:xfrm>
                <a:off x="3490" y="2934"/>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72" name="Freeform 352"/>
              <p:cNvSpPr>
                <a:spLocks/>
              </p:cNvSpPr>
              <p:nvPr/>
            </p:nvSpPr>
            <p:spPr bwMode="auto">
              <a:xfrm>
                <a:off x="3490" y="3126"/>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73" name="Freeform 353"/>
              <p:cNvSpPr>
                <a:spLocks/>
              </p:cNvSpPr>
              <p:nvPr/>
            </p:nvSpPr>
            <p:spPr bwMode="auto">
              <a:xfrm>
                <a:off x="3489" y="3318"/>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474" name="Freeform 354"/>
              <p:cNvSpPr>
                <a:spLocks/>
              </p:cNvSpPr>
              <p:nvPr/>
            </p:nvSpPr>
            <p:spPr bwMode="auto">
              <a:xfrm>
                <a:off x="3488" y="3508"/>
                <a:ext cx="238" cy="162"/>
              </a:xfrm>
              <a:custGeom>
                <a:avLst/>
                <a:gdLst>
                  <a:gd name="T0" fmla="*/ 140 w 238"/>
                  <a:gd name="T1" fmla="*/ 0 h 162"/>
                  <a:gd name="T2" fmla="*/ 0 w 238"/>
                  <a:gd name="T3" fmla="*/ 0 h 162"/>
                  <a:gd name="T4" fmla="*/ 0 w 238"/>
                  <a:gd name="T5" fmla="*/ 161 h 162"/>
                  <a:gd name="T6" fmla="*/ 140 w 238"/>
                  <a:gd name="T7" fmla="*/ 161 h 162"/>
                  <a:gd name="T8" fmla="*/ 160 w 238"/>
                  <a:gd name="T9" fmla="*/ 159 h 162"/>
                  <a:gd name="T10" fmla="*/ 180 w 238"/>
                  <a:gd name="T11" fmla="*/ 154 h 162"/>
                  <a:gd name="T12" fmla="*/ 196 w 238"/>
                  <a:gd name="T13" fmla="*/ 147 h 162"/>
                  <a:gd name="T14" fmla="*/ 210 w 238"/>
                  <a:gd name="T15" fmla="*/ 137 h 162"/>
                  <a:gd name="T16" fmla="*/ 220 w 238"/>
                  <a:gd name="T17" fmla="*/ 127 h 162"/>
                  <a:gd name="T18" fmla="*/ 230 w 238"/>
                  <a:gd name="T19" fmla="*/ 112 h 162"/>
                  <a:gd name="T20" fmla="*/ 236 w 238"/>
                  <a:gd name="T21" fmla="*/ 96 h 162"/>
                  <a:gd name="T22" fmla="*/ 237 w 238"/>
                  <a:gd name="T23" fmla="*/ 79 h 162"/>
                  <a:gd name="T24" fmla="*/ 234 w 238"/>
                  <a:gd name="T25" fmla="*/ 62 h 162"/>
                  <a:gd name="T26" fmla="*/ 228 w 238"/>
                  <a:gd name="T27" fmla="*/ 47 h 162"/>
                  <a:gd name="T28" fmla="*/ 218 w 238"/>
                  <a:gd name="T29" fmla="*/ 33 h 162"/>
                  <a:gd name="T30" fmla="*/ 207 w 238"/>
                  <a:gd name="T31" fmla="*/ 22 h 162"/>
                  <a:gd name="T32" fmla="*/ 191 w 238"/>
                  <a:gd name="T33" fmla="*/ 13 h 162"/>
                  <a:gd name="T34" fmla="*/ 175 w 238"/>
                  <a:gd name="T35" fmla="*/ 6 h 162"/>
                  <a:gd name="T36" fmla="*/ 159 w 238"/>
                  <a:gd name="T37" fmla="*/ 2 h 162"/>
                  <a:gd name="T38" fmla="*/ 140 w 238"/>
                  <a:gd name="T39" fmla="*/ 0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8" h="162">
                    <a:moveTo>
                      <a:pt x="140" y="0"/>
                    </a:moveTo>
                    <a:lnTo>
                      <a:pt x="0" y="0"/>
                    </a:lnTo>
                    <a:lnTo>
                      <a:pt x="0" y="161"/>
                    </a:lnTo>
                    <a:lnTo>
                      <a:pt x="140" y="161"/>
                    </a:lnTo>
                    <a:lnTo>
                      <a:pt x="160" y="159"/>
                    </a:lnTo>
                    <a:lnTo>
                      <a:pt x="180" y="154"/>
                    </a:lnTo>
                    <a:lnTo>
                      <a:pt x="196" y="147"/>
                    </a:lnTo>
                    <a:lnTo>
                      <a:pt x="210" y="137"/>
                    </a:lnTo>
                    <a:lnTo>
                      <a:pt x="220" y="127"/>
                    </a:lnTo>
                    <a:lnTo>
                      <a:pt x="230" y="112"/>
                    </a:lnTo>
                    <a:lnTo>
                      <a:pt x="236" y="96"/>
                    </a:lnTo>
                    <a:lnTo>
                      <a:pt x="237" y="79"/>
                    </a:lnTo>
                    <a:lnTo>
                      <a:pt x="234" y="62"/>
                    </a:lnTo>
                    <a:lnTo>
                      <a:pt x="228" y="47"/>
                    </a:lnTo>
                    <a:lnTo>
                      <a:pt x="218" y="33"/>
                    </a:lnTo>
                    <a:lnTo>
                      <a:pt x="207" y="22"/>
                    </a:lnTo>
                    <a:lnTo>
                      <a:pt x="191" y="13"/>
                    </a:lnTo>
                    <a:lnTo>
                      <a:pt x="175" y="6"/>
                    </a:lnTo>
                    <a:lnTo>
                      <a:pt x="159" y="2"/>
                    </a:lnTo>
                    <a:lnTo>
                      <a:pt x="14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66800" y="228600"/>
            <a:ext cx="6654800" cy="7207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smtClean="0"/>
              <a:t>PAL Logic Implementation</a:t>
            </a:r>
          </a:p>
        </p:txBody>
      </p:sp>
      <p:sp>
        <p:nvSpPr>
          <p:cNvPr id="56323" name="Rectangle 3"/>
          <p:cNvSpPr>
            <a:spLocks noChangeArrowheads="1"/>
          </p:cNvSpPr>
          <p:nvPr/>
        </p:nvSpPr>
        <p:spPr bwMode="auto">
          <a:xfrm>
            <a:off x="381000" y="914400"/>
            <a:ext cx="51689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Design Example: BCD to Gray Code Converter</a:t>
            </a:r>
          </a:p>
        </p:txBody>
      </p:sp>
      <p:sp>
        <p:nvSpPr>
          <p:cNvPr id="56324" name="Rectangle 4"/>
          <p:cNvSpPr>
            <a:spLocks noChangeArrowheads="1"/>
          </p:cNvSpPr>
          <p:nvPr/>
        </p:nvSpPr>
        <p:spPr bwMode="auto">
          <a:xfrm>
            <a:off x="1295400" y="1295400"/>
            <a:ext cx="13716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a:t>Truth Table</a:t>
            </a:r>
          </a:p>
        </p:txBody>
      </p:sp>
      <p:sp>
        <p:nvSpPr>
          <p:cNvPr id="56325" name="Rectangle 5"/>
          <p:cNvSpPr>
            <a:spLocks noChangeArrowheads="1"/>
          </p:cNvSpPr>
          <p:nvPr/>
        </p:nvSpPr>
        <p:spPr bwMode="auto">
          <a:xfrm>
            <a:off x="6172200" y="914400"/>
            <a:ext cx="9652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a:t>K-maps</a:t>
            </a:r>
          </a:p>
        </p:txBody>
      </p:sp>
      <p:sp>
        <p:nvSpPr>
          <p:cNvPr id="56326" name="Rectangle 6"/>
          <p:cNvSpPr>
            <a:spLocks noChangeArrowheads="1"/>
          </p:cNvSpPr>
          <p:nvPr/>
        </p:nvSpPr>
        <p:spPr bwMode="auto">
          <a:xfrm>
            <a:off x="292100" y="4660900"/>
            <a:ext cx="24638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a:solidFill>
                  <a:schemeClr val="accent2"/>
                </a:solidFill>
              </a:rPr>
              <a:t>Minimized Functions:</a:t>
            </a:r>
          </a:p>
        </p:txBody>
      </p:sp>
      <p:grpSp>
        <p:nvGrpSpPr>
          <p:cNvPr id="56327" name="Group 7"/>
          <p:cNvGrpSpPr>
            <a:grpSpLocks/>
          </p:cNvGrpSpPr>
          <p:nvPr/>
        </p:nvGrpSpPr>
        <p:grpSpPr bwMode="auto">
          <a:xfrm>
            <a:off x="850900" y="1574800"/>
            <a:ext cx="2384425" cy="2986088"/>
            <a:chOff x="636" y="740"/>
            <a:chExt cx="1502" cy="1881"/>
          </a:xfrm>
        </p:grpSpPr>
        <p:sp>
          <p:nvSpPr>
            <p:cNvPr id="56534" name="Line 8"/>
            <p:cNvSpPr>
              <a:spLocks noChangeShapeType="1"/>
            </p:cNvSpPr>
            <p:nvPr/>
          </p:nvSpPr>
          <p:spPr bwMode="auto">
            <a:xfrm>
              <a:off x="636" y="862"/>
              <a:ext cx="14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35" name="Line 9"/>
            <p:cNvSpPr>
              <a:spLocks noChangeShapeType="1"/>
            </p:cNvSpPr>
            <p:nvPr/>
          </p:nvSpPr>
          <p:spPr bwMode="auto">
            <a:xfrm>
              <a:off x="1360" y="748"/>
              <a:ext cx="0" cy="186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536" name="Group 10"/>
            <p:cNvGrpSpPr>
              <a:grpSpLocks/>
            </p:cNvGrpSpPr>
            <p:nvPr/>
          </p:nvGrpSpPr>
          <p:grpSpPr bwMode="auto">
            <a:xfrm>
              <a:off x="643" y="740"/>
              <a:ext cx="206" cy="1881"/>
              <a:chOff x="643" y="740"/>
              <a:chExt cx="206" cy="1881"/>
            </a:xfrm>
          </p:grpSpPr>
          <p:sp>
            <p:nvSpPr>
              <p:cNvPr id="56663" name="Rectangle 11"/>
              <p:cNvSpPr>
                <a:spLocks noChangeArrowheads="1"/>
              </p:cNvSpPr>
              <p:nvPr/>
            </p:nvSpPr>
            <p:spPr bwMode="auto">
              <a:xfrm>
                <a:off x="643" y="740"/>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A </a:t>
                </a:r>
              </a:p>
            </p:txBody>
          </p:sp>
          <p:sp>
            <p:nvSpPr>
              <p:cNvPr id="56664" name="Rectangle 12"/>
              <p:cNvSpPr>
                <a:spLocks noChangeArrowheads="1"/>
              </p:cNvSpPr>
              <p:nvPr/>
            </p:nvSpPr>
            <p:spPr bwMode="auto">
              <a:xfrm>
                <a:off x="655" y="84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65" name="Rectangle 13"/>
              <p:cNvSpPr>
                <a:spLocks noChangeArrowheads="1"/>
              </p:cNvSpPr>
              <p:nvPr/>
            </p:nvSpPr>
            <p:spPr bwMode="auto">
              <a:xfrm>
                <a:off x="655" y="95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66" name="Rectangle 14"/>
              <p:cNvSpPr>
                <a:spLocks noChangeArrowheads="1"/>
              </p:cNvSpPr>
              <p:nvPr/>
            </p:nvSpPr>
            <p:spPr bwMode="auto">
              <a:xfrm>
                <a:off x="655" y="1062"/>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67" name="Rectangle 15"/>
              <p:cNvSpPr>
                <a:spLocks noChangeArrowheads="1"/>
              </p:cNvSpPr>
              <p:nvPr/>
            </p:nvSpPr>
            <p:spPr bwMode="auto">
              <a:xfrm>
                <a:off x="655" y="117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68" name="Rectangle 16"/>
              <p:cNvSpPr>
                <a:spLocks noChangeArrowheads="1"/>
              </p:cNvSpPr>
              <p:nvPr/>
            </p:nvSpPr>
            <p:spPr bwMode="auto">
              <a:xfrm>
                <a:off x="655" y="127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69" name="Rectangle 17"/>
              <p:cNvSpPr>
                <a:spLocks noChangeArrowheads="1"/>
              </p:cNvSpPr>
              <p:nvPr/>
            </p:nvSpPr>
            <p:spPr bwMode="auto">
              <a:xfrm>
                <a:off x="655" y="138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70" name="Rectangle 18"/>
              <p:cNvSpPr>
                <a:spLocks noChangeArrowheads="1"/>
              </p:cNvSpPr>
              <p:nvPr/>
            </p:nvSpPr>
            <p:spPr bwMode="auto">
              <a:xfrm>
                <a:off x="655" y="149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71" name="Rectangle 19"/>
              <p:cNvSpPr>
                <a:spLocks noChangeArrowheads="1"/>
              </p:cNvSpPr>
              <p:nvPr/>
            </p:nvSpPr>
            <p:spPr bwMode="auto">
              <a:xfrm>
                <a:off x="655" y="160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72" name="Rectangle 20"/>
              <p:cNvSpPr>
                <a:spLocks noChangeArrowheads="1"/>
              </p:cNvSpPr>
              <p:nvPr/>
            </p:nvSpPr>
            <p:spPr bwMode="auto">
              <a:xfrm>
                <a:off x="655" y="170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73" name="Rectangle 21"/>
              <p:cNvSpPr>
                <a:spLocks noChangeArrowheads="1"/>
              </p:cNvSpPr>
              <p:nvPr/>
            </p:nvSpPr>
            <p:spPr bwMode="auto">
              <a:xfrm>
                <a:off x="655" y="181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74" name="Rectangle 22"/>
              <p:cNvSpPr>
                <a:spLocks noChangeArrowheads="1"/>
              </p:cNvSpPr>
              <p:nvPr/>
            </p:nvSpPr>
            <p:spPr bwMode="auto">
              <a:xfrm>
                <a:off x="655" y="192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75" name="Rectangle 23"/>
              <p:cNvSpPr>
                <a:spLocks noChangeArrowheads="1"/>
              </p:cNvSpPr>
              <p:nvPr/>
            </p:nvSpPr>
            <p:spPr bwMode="auto">
              <a:xfrm>
                <a:off x="655" y="203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76" name="Rectangle 24"/>
              <p:cNvSpPr>
                <a:spLocks noChangeArrowheads="1"/>
              </p:cNvSpPr>
              <p:nvPr/>
            </p:nvSpPr>
            <p:spPr bwMode="auto">
              <a:xfrm>
                <a:off x="655" y="213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77" name="Rectangle 25"/>
              <p:cNvSpPr>
                <a:spLocks noChangeArrowheads="1"/>
              </p:cNvSpPr>
              <p:nvPr/>
            </p:nvSpPr>
            <p:spPr bwMode="auto">
              <a:xfrm>
                <a:off x="655" y="224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78" name="Rectangle 26"/>
              <p:cNvSpPr>
                <a:spLocks noChangeArrowheads="1"/>
              </p:cNvSpPr>
              <p:nvPr/>
            </p:nvSpPr>
            <p:spPr bwMode="auto">
              <a:xfrm>
                <a:off x="655" y="235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79" name="Rectangle 27"/>
              <p:cNvSpPr>
                <a:spLocks noChangeArrowheads="1"/>
              </p:cNvSpPr>
              <p:nvPr/>
            </p:nvSpPr>
            <p:spPr bwMode="auto">
              <a:xfrm>
                <a:off x="655" y="2461"/>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grpSp>
        <p:grpSp>
          <p:nvGrpSpPr>
            <p:cNvPr id="56537" name="Group 28"/>
            <p:cNvGrpSpPr>
              <a:grpSpLocks/>
            </p:cNvGrpSpPr>
            <p:nvPr/>
          </p:nvGrpSpPr>
          <p:grpSpPr bwMode="auto">
            <a:xfrm>
              <a:off x="834" y="740"/>
              <a:ext cx="205" cy="1881"/>
              <a:chOff x="834" y="740"/>
              <a:chExt cx="205" cy="1881"/>
            </a:xfrm>
          </p:grpSpPr>
          <p:sp>
            <p:nvSpPr>
              <p:cNvPr id="56646" name="Rectangle 29"/>
              <p:cNvSpPr>
                <a:spLocks noChangeArrowheads="1"/>
              </p:cNvSpPr>
              <p:nvPr/>
            </p:nvSpPr>
            <p:spPr bwMode="auto">
              <a:xfrm>
                <a:off x="834" y="740"/>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B </a:t>
                </a:r>
              </a:p>
            </p:txBody>
          </p:sp>
          <p:sp>
            <p:nvSpPr>
              <p:cNvPr id="56647" name="Rectangle 30"/>
              <p:cNvSpPr>
                <a:spLocks noChangeArrowheads="1"/>
              </p:cNvSpPr>
              <p:nvPr/>
            </p:nvSpPr>
            <p:spPr bwMode="auto">
              <a:xfrm>
                <a:off x="834" y="84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48" name="Rectangle 31"/>
              <p:cNvSpPr>
                <a:spLocks noChangeArrowheads="1"/>
              </p:cNvSpPr>
              <p:nvPr/>
            </p:nvSpPr>
            <p:spPr bwMode="auto">
              <a:xfrm>
                <a:off x="834" y="95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49" name="Rectangle 32"/>
              <p:cNvSpPr>
                <a:spLocks noChangeArrowheads="1"/>
              </p:cNvSpPr>
              <p:nvPr/>
            </p:nvSpPr>
            <p:spPr bwMode="auto">
              <a:xfrm>
                <a:off x="834" y="1062"/>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50" name="Rectangle 33"/>
              <p:cNvSpPr>
                <a:spLocks noChangeArrowheads="1"/>
              </p:cNvSpPr>
              <p:nvPr/>
            </p:nvSpPr>
            <p:spPr bwMode="auto">
              <a:xfrm>
                <a:off x="834" y="117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51" name="Rectangle 34"/>
              <p:cNvSpPr>
                <a:spLocks noChangeArrowheads="1"/>
              </p:cNvSpPr>
              <p:nvPr/>
            </p:nvSpPr>
            <p:spPr bwMode="auto">
              <a:xfrm>
                <a:off x="834" y="127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52" name="Rectangle 35"/>
              <p:cNvSpPr>
                <a:spLocks noChangeArrowheads="1"/>
              </p:cNvSpPr>
              <p:nvPr/>
            </p:nvSpPr>
            <p:spPr bwMode="auto">
              <a:xfrm>
                <a:off x="834" y="138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53" name="Rectangle 36"/>
              <p:cNvSpPr>
                <a:spLocks noChangeArrowheads="1"/>
              </p:cNvSpPr>
              <p:nvPr/>
            </p:nvSpPr>
            <p:spPr bwMode="auto">
              <a:xfrm>
                <a:off x="834" y="149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54" name="Rectangle 37"/>
              <p:cNvSpPr>
                <a:spLocks noChangeArrowheads="1"/>
              </p:cNvSpPr>
              <p:nvPr/>
            </p:nvSpPr>
            <p:spPr bwMode="auto">
              <a:xfrm>
                <a:off x="834" y="160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55" name="Rectangle 38"/>
              <p:cNvSpPr>
                <a:spLocks noChangeArrowheads="1"/>
              </p:cNvSpPr>
              <p:nvPr/>
            </p:nvSpPr>
            <p:spPr bwMode="auto">
              <a:xfrm>
                <a:off x="834" y="170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56" name="Rectangle 39"/>
              <p:cNvSpPr>
                <a:spLocks noChangeArrowheads="1"/>
              </p:cNvSpPr>
              <p:nvPr/>
            </p:nvSpPr>
            <p:spPr bwMode="auto">
              <a:xfrm>
                <a:off x="834" y="181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57" name="Rectangle 40"/>
              <p:cNvSpPr>
                <a:spLocks noChangeArrowheads="1"/>
              </p:cNvSpPr>
              <p:nvPr/>
            </p:nvSpPr>
            <p:spPr bwMode="auto">
              <a:xfrm>
                <a:off x="834" y="192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58" name="Rectangle 41"/>
              <p:cNvSpPr>
                <a:spLocks noChangeArrowheads="1"/>
              </p:cNvSpPr>
              <p:nvPr/>
            </p:nvSpPr>
            <p:spPr bwMode="auto">
              <a:xfrm>
                <a:off x="834" y="203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59" name="Rectangle 42"/>
              <p:cNvSpPr>
                <a:spLocks noChangeArrowheads="1"/>
              </p:cNvSpPr>
              <p:nvPr/>
            </p:nvSpPr>
            <p:spPr bwMode="auto">
              <a:xfrm>
                <a:off x="834" y="213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60" name="Rectangle 43"/>
              <p:cNvSpPr>
                <a:spLocks noChangeArrowheads="1"/>
              </p:cNvSpPr>
              <p:nvPr/>
            </p:nvSpPr>
            <p:spPr bwMode="auto">
              <a:xfrm>
                <a:off x="834" y="224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61" name="Rectangle 44"/>
              <p:cNvSpPr>
                <a:spLocks noChangeArrowheads="1"/>
              </p:cNvSpPr>
              <p:nvPr/>
            </p:nvSpPr>
            <p:spPr bwMode="auto">
              <a:xfrm>
                <a:off x="834" y="235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62" name="Rectangle 45"/>
              <p:cNvSpPr>
                <a:spLocks noChangeArrowheads="1"/>
              </p:cNvSpPr>
              <p:nvPr/>
            </p:nvSpPr>
            <p:spPr bwMode="auto">
              <a:xfrm>
                <a:off x="834" y="2461"/>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grpSp>
        <p:grpSp>
          <p:nvGrpSpPr>
            <p:cNvPr id="56538" name="Group 46"/>
            <p:cNvGrpSpPr>
              <a:grpSpLocks/>
            </p:cNvGrpSpPr>
            <p:nvPr/>
          </p:nvGrpSpPr>
          <p:grpSpPr bwMode="auto">
            <a:xfrm>
              <a:off x="1001" y="740"/>
              <a:ext cx="210" cy="1881"/>
              <a:chOff x="1001" y="740"/>
              <a:chExt cx="210" cy="1881"/>
            </a:xfrm>
          </p:grpSpPr>
          <p:sp>
            <p:nvSpPr>
              <p:cNvPr id="56629" name="Rectangle 47"/>
              <p:cNvSpPr>
                <a:spLocks noChangeArrowheads="1"/>
              </p:cNvSpPr>
              <p:nvPr/>
            </p:nvSpPr>
            <p:spPr bwMode="auto">
              <a:xfrm>
                <a:off x="1001" y="740"/>
                <a:ext cx="210"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C </a:t>
                </a:r>
              </a:p>
            </p:txBody>
          </p:sp>
          <p:sp>
            <p:nvSpPr>
              <p:cNvPr id="56630" name="Rectangle 48"/>
              <p:cNvSpPr>
                <a:spLocks noChangeArrowheads="1"/>
              </p:cNvSpPr>
              <p:nvPr/>
            </p:nvSpPr>
            <p:spPr bwMode="auto">
              <a:xfrm>
                <a:off x="1013" y="84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31" name="Rectangle 49"/>
              <p:cNvSpPr>
                <a:spLocks noChangeArrowheads="1"/>
              </p:cNvSpPr>
              <p:nvPr/>
            </p:nvSpPr>
            <p:spPr bwMode="auto">
              <a:xfrm>
                <a:off x="1013" y="95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32" name="Rectangle 50"/>
              <p:cNvSpPr>
                <a:spLocks noChangeArrowheads="1"/>
              </p:cNvSpPr>
              <p:nvPr/>
            </p:nvSpPr>
            <p:spPr bwMode="auto">
              <a:xfrm>
                <a:off x="1013" y="1062"/>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33" name="Rectangle 51"/>
              <p:cNvSpPr>
                <a:spLocks noChangeArrowheads="1"/>
              </p:cNvSpPr>
              <p:nvPr/>
            </p:nvSpPr>
            <p:spPr bwMode="auto">
              <a:xfrm>
                <a:off x="1013" y="117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34" name="Rectangle 52"/>
              <p:cNvSpPr>
                <a:spLocks noChangeArrowheads="1"/>
              </p:cNvSpPr>
              <p:nvPr/>
            </p:nvSpPr>
            <p:spPr bwMode="auto">
              <a:xfrm>
                <a:off x="1013" y="127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35" name="Rectangle 53"/>
              <p:cNvSpPr>
                <a:spLocks noChangeArrowheads="1"/>
              </p:cNvSpPr>
              <p:nvPr/>
            </p:nvSpPr>
            <p:spPr bwMode="auto">
              <a:xfrm>
                <a:off x="1013" y="138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36" name="Rectangle 54"/>
              <p:cNvSpPr>
                <a:spLocks noChangeArrowheads="1"/>
              </p:cNvSpPr>
              <p:nvPr/>
            </p:nvSpPr>
            <p:spPr bwMode="auto">
              <a:xfrm>
                <a:off x="1013" y="149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37" name="Rectangle 55"/>
              <p:cNvSpPr>
                <a:spLocks noChangeArrowheads="1"/>
              </p:cNvSpPr>
              <p:nvPr/>
            </p:nvSpPr>
            <p:spPr bwMode="auto">
              <a:xfrm>
                <a:off x="1013" y="160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38" name="Rectangle 56"/>
              <p:cNvSpPr>
                <a:spLocks noChangeArrowheads="1"/>
              </p:cNvSpPr>
              <p:nvPr/>
            </p:nvSpPr>
            <p:spPr bwMode="auto">
              <a:xfrm>
                <a:off x="1013" y="170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39" name="Rectangle 57"/>
              <p:cNvSpPr>
                <a:spLocks noChangeArrowheads="1"/>
              </p:cNvSpPr>
              <p:nvPr/>
            </p:nvSpPr>
            <p:spPr bwMode="auto">
              <a:xfrm>
                <a:off x="1013" y="181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40" name="Rectangle 58"/>
              <p:cNvSpPr>
                <a:spLocks noChangeArrowheads="1"/>
              </p:cNvSpPr>
              <p:nvPr/>
            </p:nvSpPr>
            <p:spPr bwMode="auto">
              <a:xfrm>
                <a:off x="1013" y="192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41" name="Rectangle 59"/>
              <p:cNvSpPr>
                <a:spLocks noChangeArrowheads="1"/>
              </p:cNvSpPr>
              <p:nvPr/>
            </p:nvSpPr>
            <p:spPr bwMode="auto">
              <a:xfrm>
                <a:off x="1013" y="203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42" name="Rectangle 60"/>
              <p:cNvSpPr>
                <a:spLocks noChangeArrowheads="1"/>
              </p:cNvSpPr>
              <p:nvPr/>
            </p:nvSpPr>
            <p:spPr bwMode="auto">
              <a:xfrm>
                <a:off x="1013" y="213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43" name="Rectangle 61"/>
              <p:cNvSpPr>
                <a:spLocks noChangeArrowheads="1"/>
              </p:cNvSpPr>
              <p:nvPr/>
            </p:nvSpPr>
            <p:spPr bwMode="auto">
              <a:xfrm>
                <a:off x="1013" y="224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44" name="Rectangle 62"/>
              <p:cNvSpPr>
                <a:spLocks noChangeArrowheads="1"/>
              </p:cNvSpPr>
              <p:nvPr/>
            </p:nvSpPr>
            <p:spPr bwMode="auto">
              <a:xfrm>
                <a:off x="1013" y="235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45" name="Rectangle 63"/>
              <p:cNvSpPr>
                <a:spLocks noChangeArrowheads="1"/>
              </p:cNvSpPr>
              <p:nvPr/>
            </p:nvSpPr>
            <p:spPr bwMode="auto">
              <a:xfrm>
                <a:off x="1013" y="2461"/>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grpSp>
        <p:grpSp>
          <p:nvGrpSpPr>
            <p:cNvPr id="56539" name="Group 64"/>
            <p:cNvGrpSpPr>
              <a:grpSpLocks/>
            </p:cNvGrpSpPr>
            <p:nvPr/>
          </p:nvGrpSpPr>
          <p:grpSpPr bwMode="auto">
            <a:xfrm>
              <a:off x="1180" y="740"/>
              <a:ext cx="210" cy="1881"/>
              <a:chOff x="1180" y="740"/>
              <a:chExt cx="210" cy="1881"/>
            </a:xfrm>
          </p:grpSpPr>
          <p:sp>
            <p:nvSpPr>
              <p:cNvPr id="56612" name="Rectangle 65"/>
              <p:cNvSpPr>
                <a:spLocks noChangeArrowheads="1"/>
              </p:cNvSpPr>
              <p:nvPr/>
            </p:nvSpPr>
            <p:spPr bwMode="auto">
              <a:xfrm>
                <a:off x="1180" y="740"/>
                <a:ext cx="210"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D </a:t>
                </a:r>
              </a:p>
            </p:txBody>
          </p:sp>
          <p:sp>
            <p:nvSpPr>
              <p:cNvPr id="56613" name="Rectangle 66"/>
              <p:cNvSpPr>
                <a:spLocks noChangeArrowheads="1"/>
              </p:cNvSpPr>
              <p:nvPr/>
            </p:nvSpPr>
            <p:spPr bwMode="auto">
              <a:xfrm>
                <a:off x="1192" y="84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14" name="Rectangle 67"/>
              <p:cNvSpPr>
                <a:spLocks noChangeArrowheads="1"/>
              </p:cNvSpPr>
              <p:nvPr/>
            </p:nvSpPr>
            <p:spPr bwMode="auto">
              <a:xfrm>
                <a:off x="1192" y="95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15" name="Rectangle 68"/>
              <p:cNvSpPr>
                <a:spLocks noChangeArrowheads="1"/>
              </p:cNvSpPr>
              <p:nvPr/>
            </p:nvSpPr>
            <p:spPr bwMode="auto">
              <a:xfrm>
                <a:off x="1192" y="1062"/>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16" name="Rectangle 69"/>
              <p:cNvSpPr>
                <a:spLocks noChangeArrowheads="1"/>
              </p:cNvSpPr>
              <p:nvPr/>
            </p:nvSpPr>
            <p:spPr bwMode="auto">
              <a:xfrm>
                <a:off x="1192" y="117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17" name="Rectangle 70"/>
              <p:cNvSpPr>
                <a:spLocks noChangeArrowheads="1"/>
              </p:cNvSpPr>
              <p:nvPr/>
            </p:nvSpPr>
            <p:spPr bwMode="auto">
              <a:xfrm>
                <a:off x="1192" y="127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18" name="Rectangle 71"/>
              <p:cNvSpPr>
                <a:spLocks noChangeArrowheads="1"/>
              </p:cNvSpPr>
              <p:nvPr/>
            </p:nvSpPr>
            <p:spPr bwMode="auto">
              <a:xfrm>
                <a:off x="1192" y="138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19" name="Rectangle 72"/>
              <p:cNvSpPr>
                <a:spLocks noChangeArrowheads="1"/>
              </p:cNvSpPr>
              <p:nvPr/>
            </p:nvSpPr>
            <p:spPr bwMode="auto">
              <a:xfrm>
                <a:off x="1192" y="149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20" name="Rectangle 73"/>
              <p:cNvSpPr>
                <a:spLocks noChangeArrowheads="1"/>
              </p:cNvSpPr>
              <p:nvPr/>
            </p:nvSpPr>
            <p:spPr bwMode="auto">
              <a:xfrm>
                <a:off x="1192" y="160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21" name="Rectangle 74"/>
              <p:cNvSpPr>
                <a:spLocks noChangeArrowheads="1"/>
              </p:cNvSpPr>
              <p:nvPr/>
            </p:nvSpPr>
            <p:spPr bwMode="auto">
              <a:xfrm>
                <a:off x="1192" y="170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22" name="Rectangle 75"/>
              <p:cNvSpPr>
                <a:spLocks noChangeArrowheads="1"/>
              </p:cNvSpPr>
              <p:nvPr/>
            </p:nvSpPr>
            <p:spPr bwMode="auto">
              <a:xfrm>
                <a:off x="1192" y="181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23" name="Rectangle 76"/>
              <p:cNvSpPr>
                <a:spLocks noChangeArrowheads="1"/>
              </p:cNvSpPr>
              <p:nvPr/>
            </p:nvSpPr>
            <p:spPr bwMode="auto">
              <a:xfrm>
                <a:off x="1192" y="192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24" name="Rectangle 77"/>
              <p:cNvSpPr>
                <a:spLocks noChangeArrowheads="1"/>
              </p:cNvSpPr>
              <p:nvPr/>
            </p:nvSpPr>
            <p:spPr bwMode="auto">
              <a:xfrm>
                <a:off x="1192" y="203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25" name="Rectangle 78"/>
              <p:cNvSpPr>
                <a:spLocks noChangeArrowheads="1"/>
              </p:cNvSpPr>
              <p:nvPr/>
            </p:nvSpPr>
            <p:spPr bwMode="auto">
              <a:xfrm>
                <a:off x="1192" y="213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26" name="Rectangle 79"/>
              <p:cNvSpPr>
                <a:spLocks noChangeArrowheads="1"/>
              </p:cNvSpPr>
              <p:nvPr/>
            </p:nvSpPr>
            <p:spPr bwMode="auto">
              <a:xfrm>
                <a:off x="1192" y="224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27" name="Rectangle 80"/>
              <p:cNvSpPr>
                <a:spLocks noChangeArrowheads="1"/>
              </p:cNvSpPr>
              <p:nvPr/>
            </p:nvSpPr>
            <p:spPr bwMode="auto">
              <a:xfrm>
                <a:off x="1192" y="235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28" name="Rectangle 81"/>
              <p:cNvSpPr>
                <a:spLocks noChangeArrowheads="1"/>
              </p:cNvSpPr>
              <p:nvPr/>
            </p:nvSpPr>
            <p:spPr bwMode="auto">
              <a:xfrm>
                <a:off x="1192" y="2461"/>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grpSp>
        <p:grpSp>
          <p:nvGrpSpPr>
            <p:cNvPr id="56540" name="Group 82"/>
            <p:cNvGrpSpPr>
              <a:grpSpLocks/>
            </p:cNvGrpSpPr>
            <p:nvPr/>
          </p:nvGrpSpPr>
          <p:grpSpPr bwMode="auto">
            <a:xfrm>
              <a:off x="1359" y="740"/>
              <a:ext cx="232" cy="1881"/>
              <a:chOff x="1359" y="740"/>
              <a:chExt cx="232" cy="1881"/>
            </a:xfrm>
          </p:grpSpPr>
          <p:sp>
            <p:nvSpPr>
              <p:cNvPr id="56595" name="Rectangle 83"/>
              <p:cNvSpPr>
                <a:spLocks noChangeArrowheads="1"/>
              </p:cNvSpPr>
              <p:nvPr/>
            </p:nvSpPr>
            <p:spPr bwMode="auto">
              <a:xfrm>
                <a:off x="1359" y="740"/>
                <a:ext cx="232"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W </a:t>
                </a:r>
              </a:p>
            </p:txBody>
          </p:sp>
          <p:sp>
            <p:nvSpPr>
              <p:cNvPr id="56596" name="Rectangle 84"/>
              <p:cNvSpPr>
                <a:spLocks noChangeArrowheads="1"/>
              </p:cNvSpPr>
              <p:nvPr/>
            </p:nvSpPr>
            <p:spPr bwMode="auto">
              <a:xfrm>
                <a:off x="1383" y="84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97" name="Rectangle 85"/>
              <p:cNvSpPr>
                <a:spLocks noChangeArrowheads="1"/>
              </p:cNvSpPr>
              <p:nvPr/>
            </p:nvSpPr>
            <p:spPr bwMode="auto">
              <a:xfrm>
                <a:off x="1383" y="95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98" name="Rectangle 86"/>
              <p:cNvSpPr>
                <a:spLocks noChangeArrowheads="1"/>
              </p:cNvSpPr>
              <p:nvPr/>
            </p:nvSpPr>
            <p:spPr bwMode="auto">
              <a:xfrm>
                <a:off x="1383" y="1062"/>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99" name="Rectangle 87"/>
              <p:cNvSpPr>
                <a:spLocks noChangeArrowheads="1"/>
              </p:cNvSpPr>
              <p:nvPr/>
            </p:nvSpPr>
            <p:spPr bwMode="auto">
              <a:xfrm>
                <a:off x="1383" y="117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00" name="Rectangle 88"/>
              <p:cNvSpPr>
                <a:spLocks noChangeArrowheads="1"/>
              </p:cNvSpPr>
              <p:nvPr/>
            </p:nvSpPr>
            <p:spPr bwMode="auto">
              <a:xfrm>
                <a:off x="1383" y="127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601" name="Rectangle 89"/>
              <p:cNvSpPr>
                <a:spLocks noChangeArrowheads="1"/>
              </p:cNvSpPr>
              <p:nvPr/>
            </p:nvSpPr>
            <p:spPr bwMode="auto">
              <a:xfrm>
                <a:off x="1383" y="138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02" name="Rectangle 90"/>
              <p:cNvSpPr>
                <a:spLocks noChangeArrowheads="1"/>
              </p:cNvSpPr>
              <p:nvPr/>
            </p:nvSpPr>
            <p:spPr bwMode="auto">
              <a:xfrm>
                <a:off x="1383" y="149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03" name="Rectangle 91"/>
              <p:cNvSpPr>
                <a:spLocks noChangeArrowheads="1"/>
              </p:cNvSpPr>
              <p:nvPr/>
            </p:nvSpPr>
            <p:spPr bwMode="auto">
              <a:xfrm>
                <a:off x="1383" y="160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04" name="Rectangle 92"/>
              <p:cNvSpPr>
                <a:spLocks noChangeArrowheads="1"/>
              </p:cNvSpPr>
              <p:nvPr/>
            </p:nvSpPr>
            <p:spPr bwMode="auto">
              <a:xfrm>
                <a:off x="1383" y="170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05" name="Rectangle 93"/>
              <p:cNvSpPr>
                <a:spLocks noChangeArrowheads="1"/>
              </p:cNvSpPr>
              <p:nvPr/>
            </p:nvSpPr>
            <p:spPr bwMode="auto">
              <a:xfrm>
                <a:off x="1383" y="181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606" name="Rectangle 94"/>
              <p:cNvSpPr>
                <a:spLocks noChangeArrowheads="1"/>
              </p:cNvSpPr>
              <p:nvPr/>
            </p:nvSpPr>
            <p:spPr bwMode="auto">
              <a:xfrm>
                <a:off x="1371" y="1923"/>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607" name="Rectangle 95"/>
              <p:cNvSpPr>
                <a:spLocks noChangeArrowheads="1"/>
              </p:cNvSpPr>
              <p:nvPr/>
            </p:nvSpPr>
            <p:spPr bwMode="auto">
              <a:xfrm>
                <a:off x="1371" y="2030"/>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608" name="Rectangle 96"/>
              <p:cNvSpPr>
                <a:spLocks noChangeArrowheads="1"/>
              </p:cNvSpPr>
              <p:nvPr/>
            </p:nvSpPr>
            <p:spPr bwMode="auto">
              <a:xfrm>
                <a:off x="1371" y="2138"/>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609" name="Rectangle 97"/>
              <p:cNvSpPr>
                <a:spLocks noChangeArrowheads="1"/>
              </p:cNvSpPr>
              <p:nvPr/>
            </p:nvSpPr>
            <p:spPr bwMode="auto">
              <a:xfrm>
                <a:off x="1371" y="2245"/>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610" name="Rectangle 98"/>
              <p:cNvSpPr>
                <a:spLocks noChangeArrowheads="1"/>
              </p:cNvSpPr>
              <p:nvPr/>
            </p:nvSpPr>
            <p:spPr bwMode="auto">
              <a:xfrm>
                <a:off x="1371" y="2353"/>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611" name="Rectangle 99"/>
              <p:cNvSpPr>
                <a:spLocks noChangeArrowheads="1"/>
              </p:cNvSpPr>
              <p:nvPr/>
            </p:nvSpPr>
            <p:spPr bwMode="auto">
              <a:xfrm>
                <a:off x="1371" y="2461"/>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grpSp>
        <p:grpSp>
          <p:nvGrpSpPr>
            <p:cNvPr id="56541" name="Group 100"/>
            <p:cNvGrpSpPr>
              <a:grpSpLocks/>
            </p:cNvGrpSpPr>
            <p:nvPr/>
          </p:nvGrpSpPr>
          <p:grpSpPr bwMode="auto">
            <a:xfrm>
              <a:off x="1574" y="740"/>
              <a:ext cx="205" cy="1881"/>
              <a:chOff x="1574" y="740"/>
              <a:chExt cx="205" cy="1881"/>
            </a:xfrm>
          </p:grpSpPr>
          <p:sp>
            <p:nvSpPr>
              <p:cNvPr id="56578" name="Rectangle 101"/>
              <p:cNvSpPr>
                <a:spLocks noChangeArrowheads="1"/>
              </p:cNvSpPr>
              <p:nvPr/>
            </p:nvSpPr>
            <p:spPr bwMode="auto">
              <a:xfrm>
                <a:off x="1574" y="740"/>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79" name="Rectangle 102"/>
              <p:cNvSpPr>
                <a:spLocks noChangeArrowheads="1"/>
              </p:cNvSpPr>
              <p:nvPr/>
            </p:nvSpPr>
            <p:spPr bwMode="auto">
              <a:xfrm>
                <a:off x="1574" y="84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80" name="Rectangle 103"/>
              <p:cNvSpPr>
                <a:spLocks noChangeArrowheads="1"/>
              </p:cNvSpPr>
              <p:nvPr/>
            </p:nvSpPr>
            <p:spPr bwMode="auto">
              <a:xfrm>
                <a:off x="1574" y="95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81" name="Rectangle 104"/>
              <p:cNvSpPr>
                <a:spLocks noChangeArrowheads="1"/>
              </p:cNvSpPr>
              <p:nvPr/>
            </p:nvSpPr>
            <p:spPr bwMode="auto">
              <a:xfrm>
                <a:off x="1574" y="1062"/>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82" name="Rectangle 105"/>
              <p:cNvSpPr>
                <a:spLocks noChangeArrowheads="1"/>
              </p:cNvSpPr>
              <p:nvPr/>
            </p:nvSpPr>
            <p:spPr bwMode="auto">
              <a:xfrm>
                <a:off x="1574" y="117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83" name="Rectangle 106"/>
              <p:cNvSpPr>
                <a:spLocks noChangeArrowheads="1"/>
              </p:cNvSpPr>
              <p:nvPr/>
            </p:nvSpPr>
            <p:spPr bwMode="auto">
              <a:xfrm>
                <a:off x="1574" y="127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84" name="Rectangle 107"/>
              <p:cNvSpPr>
                <a:spLocks noChangeArrowheads="1"/>
              </p:cNvSpPr>
              <p:nvPr/>
            </p:nvSpPr>
            <p:spPr bwMode="auto">
              <a:xfrm>
                <a:off x="1574" y="138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85" name="Rectangle 108"/>
              <p:cNvSpPr>
                <a:spLocks noChangeArrowheads="1"/>
              </p:cNvSpPr>
              <p:nvPr/>
            </p:nvSpPr>
            <p:spPr bwMode="auto">
              <a:xfrm>
                <a:off x="1574" y="149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86" name="Rectangle 109"/>
              <p:cNvSpPr>
                <a:spLocks noChangeArrowheads="1"/>
              </p:cNvSpPr>
              <p:nvPr/>
            </p:nvSpPr>
            <p:spPr bwMode="auto">
              <a:xfrm>
                <a:off x="1574" y="160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87" name="Rectangle 110"/>
              <p:cNvSpPr>
                <a:spLocks noChangeArrowheads="1"/>
              </p:cNvSpPr>
              <p:nvPr/>
            </p:nvSpPr>
            <p:spPr bwMode="auto">
              <a:xfrm>
                <a:off x="1574" y="170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88" name="Rectangle 111"/>
              <p:cNvSpPr>
                <a:spLocks noChangeArrowheads="1"/>
              </p:cNvSpPr>
              <p:nvPr/>
            </p:nvSpPr>
            <p:spPr bwMode="auto">
              <a:xfrm>
                <a:off x="1574" y="181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89" name="Rectangle 112"/>
              <p:cNvSpPr>
                <a:spLocks noChangeArrowheads="1"/>
              </p:cNvSpPr>
              <p:nvPr/>
            </p:nvSpPr>
            <p:spPr bwMode="auto">
              <a:xfrm>
                <a:off x="1574" y="1923"/>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90" name="Rectangle 113"/>
              <p:cNvSpPr>
                <a:spLocks noChangeArrowheads="1"/>
              </p:cNvSpPr>
              <p:nvPr/>
            </p:nvSpPr>
            <p:spPr bwMode="auto">
              <a:xfrm>
                <a:off x="1574" y="2030"/>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91" name="Rectangle 114"/>
              <p:cNvSpPr>
                <a:spLocks noChangeArrowheads="1"/>
              </p:cNvSpPr>
              <p:nvPr/>
            </p:nvSpPr>
            <p:spPr bwMode="auto">
              <a:xfrm>
                <a:off x="1574" y="2138"/>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92" name="Rectangle 115"/>
              <p:cNvSpPr>
                <a:spLocks noChangeArrowheads="1"/>
              </p:cNvSpPr>
              <p:nvPr/>
            </p:nvSpPr>
            <p:spPr bwMode="auto">
              <a:xfrm>
                <a:off x="1574" y="2245"/>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93" name="Rectangle 116"/>
              <p:cNvSpPr>
                <a:spLocks noChangeArrowheads="1"/>
              </p:cNvSpPr>
              <p:nvPr/>
            </p:nvSpPr>
            <p:spPr bwMode="auto">
              <a:xfrm>
                <a:off x="1574" y="2353"/>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94" name="Rectangle 117"/>
              <p:cNvSpPr>
                <a:spLocks noChangeArrowheads="1"/>
              </p:cNvSpPr>
              <p:nvPr/>
            </p:nvSpPr>
            <p:spPr bwMode="auto">
              <a:xfrm>
                <a:off x="1574" y="2461"/>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grpSp>
        <p:grpSp>
          <p:nvGrpSpPr>
            <p:cNvPr id="56542" name="Group 118"/>
            <p:cNvGrpSpPr>
              <a:grpSpLocks/>
            </p:cNvGrpSpPr>
            <p:nvPr/>
          </p:nvGrpSpPr>
          <p:grpSpPr bwMode="auto">
            <a:xfrm>
              <a:off x="1753" y="740"/>
              <a:ext cx="206" cy="1881"/>
              <a:chOff x="1753" y="740"/>
              <a:chExt cx="206" cy="1881"/>
            </a:xfrm>
          </p:grpSpPr>
          <p:sp>
            <p:nvSpPr>
              <p:cNvPr id="56561" name="Rectangle 119"/>
              <p:cNvSpPr>
                <a:spLocks noChangeArrowheads="1"/>
              </p:cNvSpPr>
              <p:nvPr/>
            </p:nvSpPr>
            <p:spPr bwMode="auto">
              <a:xfrm>
                <a:off x="1753" y="740"/>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Y </a:t>
                </a:r>
              </a:p>
            </p:txBody>
          </p:sp>
          <p:sp>
            <p:nvSpPr>
              <p:cNvPr id="56562" name="Rectangle 120"/>
              <p:cNvSpPr>
                <a:spLocks noChangeArrowheads="1"/>
              </p:cNvSpPr>
              <p:nvPr/>
            </p:nvSpPr>
            <p:spPr bwMode="auto">
              <a:xfrm>
                <a:off x="1765" y="84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63" name="Rectangle 121"/>
              <p:cNvSpPr>
                <a:spLocks noChangeArrowheads="1"/>
              </p:cNvSpPr>
              <p:nvPr/>
            </p:nvSpPr>
            <p:spPr bwMode="auto">
              <a:xfrm>
                <a:off x="1765" y="95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64" name="Rectangle 122"/>
              <p:cNvSpPr>
                <a:spLocks noChangeArrowheads="1"/>
              </p:cNvSpPr>
              <p:nvPr/>
            </p:nvSpPr>
            <p:spPr bwMode="auto">
              <a:xfrm>
                <a:off x="1765" y="1062"/>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65" name="Rectangle 123"/>
              <p:cNvSpPr>
                <a:spLocks noChangeArrowheads="1"/>
              </p:cNvSpPr>
              <p:nvPr/>
            </p:nvSpPr>
            <p:spPr bwMode="auto">
              <a:xfrm>
                <a:off x="1765" y="117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66" name="Rectangle 124"/>
              <p:cNvSpPr>
                <a:spLocks noChangeArrowheads="1"/>
              </p:cNvSpPr>
              <p:nvPr/>
            </p:nvSpPr>
            <p:spPr bwMode="auto">
              <a:xfrm>
                <a:off x="1765" y="127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67" name="Rectangle 125"/>
              <p:cNvSpPr>
                <a:spLocks noChangeArrowheads="1"/>
              </p:cNvSpPr>
              <p:nvPr/>
            </p:nvSpPr>
            <p:spPr bwMode="auto">
              <a:xfrm>
                <a:off x="1765" y="138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68" name="Rectangle 126"/>
              <p:cNvSpPr>
                <a:spLocks noChangeArrowheads="1"/>
              </p:cNvSpPr>
              <p:nvPr/>
            </p:nvSpPr>
            <p:spPr bwMode="auto">
              <a:xfrm>
                <a:off x="1765" y="149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69" name="Rectangle 127"/>
              <p:cNvSpPr>
                <a:spLocks noChangeArrowheads="1"/>
              </p:cNvSpPr>
              <p:nvPr/>
            </p:nvSpPr>
            <p:spPr bwMode="auto">
              <a:xfrm>
                <a:off x="1765" y="160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70" name="Rectangle 128"/>
              <p:cNvSpPr>
                <a:spLocks noChangeArrowheads="1"/>
              </p:cNvSpPr>
              <p:nvPr/>
            </p:nvSpPr>
            <p:spPr bwMode="auto">
              <a:xfrm>
                <a:off x="1765" y="170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71" name="Rectangle 129"/>
              <p:cNvSpPr>
                <a:spLocks noChangeArrowheads="1"/>
              </p:cNvSpPr>
              <p:nvPr/>
            </p:nvSpPr>
            <p:spPr bwMode="auto">
              <a:xfrm>
                <a:off x="1765" y="181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72" name="Rectangle 130"/>
              <p:cNvSpPr>
                <a:spLocks noChangeArrowheads="1"/>
              </p:cNvSpPr>
              <p:nvPr/>
            </p:nvSpPr>
            <p:spPr bwMode="auto">
              <a:xfrm>
                <a:off x="1753" y="1923"/>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73" name="Rectangle 131"/>
              <p:cNvSpPr>
                <a:spLocks noChangeArrowheads="1"/>
              </p:cNvSpPr>
              <p:nvPr/>
            </p:nvSpPr>
            <p:spPr bwMode="auto">
              <a:xfrm>
                <a:off x="1753" y="2030"/>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74" name="Rectangle 132"/>
              <p:cNvSpPr>
                <a:spLocks noChangeArrowheads="1"/>
              </p:cNvSpPr>
              <p:nvPr/>
            </p:nvSpPr>
            <p:spPr bwMode="auto">
              <a:xfrm>
                <a:off x="1753" y="2138"/>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75" name="Rectangle 133"/>
              <p:cNvSpPr>
                <a:spLocks noChangeArrowheads="1"/>
              </p:cNvSpPr>
              <p:nvPr/>
            </p:nvSpPr>
            <p:spPr bwMode="auto">
              <a:xfrm>
                <a:off x="1753" y="2245"/>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76" name="Rectangle 134"/>
              <p:cNvSpPr>
                <a:spLocks noChangeArrowheads="1"/>
              </p:cNvSpPr>
              <p:nvPr/>
            </p:nvSpPr>
            <p:spPr bwMode="auto">
              <a:xfrm>
                <a:off x="1753" y="2353"/>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77" name="Rectangle 135"/>
              <p:cNvSpPr>
                <a:spLocks noChangeArrowheads="1"/>
              </p:cNvSpPr>
              <p:nvPr/>
            </p:nvSpPr>
            <p:spPr bwMode="auto">
              <a:xfrm>
                <a:off x="1753" y="2461"/>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grpSp>
        <p:grpSp>
          <p:nvGrpSpPr>
            <p:cNvPr id="56543" name="Group 136"/>
            <p:cNvGrpSpPr>
              <a:grpSpLocks/>
            </p:cNvGrpSpPr>
            <p:nvPr/>
          </p:nvGrpSpPr>
          <p:grpSpPr bwMode="auto">
            <a:xfrm>
              <a:off x="1932" y="740"/>
              <a:ext cx="206" cy="1881"/>
              <a:chOff x="1932" y="740"/>
              <a:chExt cx="206" cy="1881"/>
            </a:xfrm>
          </p:grpSpPr>
          <p:sp>
            <p:nvSpPr>
              <p:cNvPr id="56544" name="Rectangle 137"/>
              <p:cNvSpPr>
                <a:spLocks noChangeArrowheads="1"/>
              </p:cNvSpPr>
              <p:nvPr/>
            </p:nvSpPr>
            <p:spPr bwMode="auto">
              <a:xfrm>
                <a:off x="1932" y="740"/>
                <a:ext cx="200"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Z </a:t>
                </a:r>
              </a:p>
            </p:txBody>
          </p:sp>
          <p:sp>
            <p:nvSpPr>
              <p:cNvPr id="56545" name="Rectangle 138"/>
              <p:cNvSpPr>
                <a:spLocks noChangeArrowheads="1"/>
              </p:cNvSpPr>
              <p:nvPr/>
            </p:nvSpPr>
            <p:spPr bwMode="auto">
              <a:xfrm>
                <a:off x="1944" y="84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46" name="Rectangle 139"/>
              <p:cNvSpPr>
                <a:spLocks noChangeArrowheads="1"/>
              </p:cNvSpPr>
              <p:nvPr/>
            </p:nvSpPr>
            <p:spPr bwMode="auto">
              <a:xfrm>
                <a:off x="1944" y="95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47" name="Rectangle 140"/>
              <p:cNvSpPr>
                <a:spLocks noChangeArrowheads="1"/>
              </p:cNvSpPr>
              <p:nvPr/>
            </p:nvSpPr>
            <p:spPr bwMode="auto">
              <a:xfrm>
                <a:off x="1944" y="1062"/>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48" name="Rectangle 141"/>
              <p:cNvSpPr>
                <a:spLocks noChangeArrowheads="1"/>
              </p:cNvSpPr>
              <p:nvPr/>
            </p:nvSpPr>
            <p:spPr bwMode="auto">
              <a:xfrm>
                <a:off x="1944" y="117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49" name="Rectangle 142"/>
              <p:cNvSpPr>
                <a:spLocks noChangeArrowheads="1"/>
              </p:cNvSpPr>
              <p:nvPr/>
            </p:nvSpPr>
            <p:spPr bwMode="auto">
              <a:xfrm>
                <a:off x="1944" y="1277"/>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50" name="Rectangle 143"/>
              <p:cNvSpPr>
                <a:spLocks noChangeArrowheads="1"/>
              </p:cNvSpPr>
              <p:nvPr/>
            </p:nvSpPr>
            <p:spPr bwMode="auto">
              <a:xfrm>
                <a:off x="1944" y="138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51" name="Rectangle 144"/>
              <p:cNvSpPr>
                <a:spLocks noChangeArrowheads="1"/>
              </p:cNvSpPr>
              <p:nvPr/>
            </p:nvSpPr>
            <p:spPr bwMode="auto">
              <a:xfrm>
                <a:off x="1944" y="1493"/>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52" name="Rectangle 145"/>
              <p:cNvSpPr>
                <a:spLocks noChangeArrowheads="1"/>
              </p:cNvSpPr>
              <p:nvPr/>
            </p:nvSpPr>
            <p:spPr bwMode="auto">
              <a:xfrm>
                <a:off x="1944" y="1600"/>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53" name="Rectangle 146"/>
              <p:cNvSpPr>
                <a:spLocks noChangeArrowheads="1"/>
              </p:cNvSpPr>
              <p:nvPr/>
            </p:nvSpPr>
            <p:spPr bwMode="auto">
              <a:xfrm>
                <a:off x="1944" y="1708"/>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1 </a:t>
                </a:r>
              </a:p>
            </p:txBody>
          </p:sp>
          <p:sp>
            <p:nvSpPr>
              <p:cNvPr id="56554" name="Rectangle 147"/>
              <p:cNvSpPr>
                <a:spLocks noChangeArrowheads="1"/>
              </p:cNvSpPr>
              <p:nvPr/>
            </p:nvSpPr>
            <p:spPr bwMode="auto">
              <a:xfrm>
                <a:off x="1944" y="1815"/>
                <a:ext cx="194"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0 </a:t>
                </a:r>
              </a:p>
            </p:txBody>
          </p:sp>
          <p:sp>
            <p:nvSpPr>
              <p:cNvPr id="56555" name="Rectangle 148"/>
              <p:cNvSpPr>
                <a:spLocks noChangeArrowheads="1"/>
              </p:cNvSpPr>
              <p:nvPr/>
            </p:nvSpPr>
            <p:spPr bwMode="auto">
              <a:xfrm>
                <a:off x="1932" y="1923"/>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56" name="Rectangle 149"/>
              <p:cNvSpPr>
                <a:spLocks noChangeArrowheads="1"/>
              </p:cNvSpPr>
              <p:nvPr/>
            </p:nvSpPr>
            <p:spPr bwMode="auto">
              <a:xfrm>
                <a:off x="1932" y="2030"/>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57" name="Rectangle 150"/>
              <p:cNvSpPr>
                <a:spLocks noChangeArrowheads="1"/>
              </p:cNvSpPr>
              <p:nvPr/>
            </p:nvSpPr>
            <p:spPr bwMode="auto">
              <a:xfrm>
                <a:off x="1932" y="2138"/>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58" name="Rectangle 151"/>
              <p:cNvSpPr>
                <a:spLocks noChangeArrowheads="1"/>
              </p:cNvSpPr>
              <p:nvPr/>
            </p:nvSpPr>
            <p:spPr bwMode="auto">
              <a:xfrm>
                <a:off x="1932" y="2245"/>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59" name="Rectangle 152"/>
              <p:cNvSpPr>
                <a:spLocks noChangeArrowheads="1"/>
              </p:cNvSpPr>
              <p:nvPr/>
            </p:nvSpPr>
            <p:spPr bwMode="auto">
              <a:xfrm>
                <a:off x="1932" y="2353"/>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sp>
            <p:nvSpPr>
              <p:cNvPr id="56560" name="Rectangle 153"/>
              <p:cNvSpPr>
                <a:spLocks noChangeArrowheads="1"/>
              </p:cNvSpPr>
              <p:nvPr/>
            </p:nvSpPr>
            <p:spPr bwMode="auto">
              <a:xfrm>
                <a:off x="1932" y="2461"/>
                <a:ext cx="205" cy="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200">
                    <a:solidFill>
                      <a:srgbClr val="000000"/>
                    </a:solidFill>
                  </a:rPr>
                  <a:t>X </a:t>
                </a:r>
              </a:p>
            </p:txBody>
          </p:sp>
        </p:grpSp>
      </p:grpSp>
      <p:grpSp>
        <p:nvGrpSpPr>
          <p:cNvPr id="56328" name="Group 154"/>
          <p:cNvGrpSpPr>
            <a:grpSpLocks/>
          </p:cNvGrpSpPr>
          <p:nvPr/>
        </p:nvGrpSpPr>
        <p:grpSpPr bwMode="auto">
          <a:xfrm>
            <a:off x="4114800" y="1295400"/>
            <a:ext cx="4711700" cy="4730750"/>
            <a:chOff x="2482" y="770"/>
            <a:chExt cx="3255" cy="3268"/>
          </a:xfrm>
        </p:grpSpPr>
        <p:grpSp>
          <p:nvGrpSpPr>
            <p:cNvPr id="56343" name="Group 155"/>
            <p:cNvGrpSpPr>
              <a:grpSpLocks/>
            </p:cNvGrpSpPr>
            <p:nvPr/>
          </p:nvGrpSpPr>
          <p:grpSpPr bwMode="auto">
            <a:xfrm>
              <a:off x="2482" y="770"/>
              <a:ext cx="1609" cy="1592"/>
              <a:chOff x="2482" y="770"/>
              <a:chExt cx="1609" cy="1592"/>
            </a:xfrm>
          </p:grpSpPr>
          <p:sp>
            <p:nvSpPr>
              <p:cNvPr id="56486" name="Rectangle 156"/>
              <p:cNvSpPr>
                <a:spLocks noChangeArrowheads="1"/>
              </p:cNvSpPr>
              <p:nvPr/>
            </p:nvSpPr>
            <p:spPr bwMode="auto">
              <a:xfrm>
                <a:off x="2816" y="1080"/>
                <a:ext cx="1020" cy="9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87" name="Line 157"/>
              <p:cNvSpPr>
                <a:spLocks noChangeShapeType="1"/>
              </p:cNvSpPr>
              <p:nvPr/>
            </p:nvSpPr>
            <p:spPr bwMode="auto">
              <a:xfrm>
                <a:off x="2816" y="1565"/>
                <a:ext cx="10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88" name="Line 158"/>
              <p:cNvSpPr>
                <a:spLocks noChangeShapeType="1"/>
              </p:cNvSpPr>
              <p:nvPr/>
            </p:nvSpPr>
            <p:spPr bwMode="auto">
              <a:xfrm>
                <a:off x="2816" y="1316"/>
                <a:ext cx="10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89" name="Line 159"/>
              <p:cNvSpPr>
                <a:spLocks noChangeShapeType="1"/>
              </p:cNvSpPr>
              <p:nvPr/>
            </p:nvSpPr>
            <p:spPr bwMode="auto">
              <a:xfrm>
                <a:off x="2816" y="1795"/>
                <a:ext cx="10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90" name="Line 160"/>
              <p:cNvSpPr>
                <a:spLocks noChangeShapeType="1"/>
              </p:cNvSpPr>
              <p:nvPr/>
            </p:nvSpPr>
            <p:spPr bwMode="auto">
              <a:xfrm>
                <a:off x="3331" y="1090"/>
                <a:ext cx="0" cy="92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91" name="Line 161"/>
              <p:cNvSpPr>
                <a:spLocks noChangeShapeType="1"/>
              </p:cNvSpPr>
              <p:nvPr/>
            </p:nvSpPr>
            <p:spPr bwMode="auto">
              <a:xfrm>
                <a:off x="3590" y="1080"/>
                <a:ext cx="0" cy="9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92" name="Line 162"/>
              <p:cNvSpPr>
                <a:spLocks noChangeShapeType="1"/>
              </p:cNvSpPr>
              <p:nvPr/>
            </p:nvSpPr>
            <p:spPr bwMode="auto">
              <a:xfrm>
                <a:off x="3072" y="1080"/>
                <a:ext cx="0" cy="9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93" name="Line 163"/>
              <p:cNvSpPr>
                <a:spLocks noChangeShapeType="1"/>
              </p:cNvSpPr>
              <p:nvPr/>
            </p:nvSpPr>
            <p:spPr bwMode="auto">
              <a:xfrm flipH="1" flipV="1">
                <a:off x="2629" y="903"/>
                <a:ext cx="187" cy="1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94" name="Rectangle 164"/>
              <p:cNvSpPr>
                <a:spLocks noChangeArrowheads="1"/>
              </p:cNvSpPr>
              <p:nvPr/>
            </p:nvSpPr>
            <p:spPr bwMode="auto">
              <a:xfrm>
                <a:off x="3405" y="1120"/>
                <a:ext cx="381" cy="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95" name="Rectangle 165"/>
              <p:cNvSpPr>
                <a:spLocks noChangeArrowheads="1"/>
              </p:cNvSpPr>
              <p:nvPr/>
            </p:nvSpPr>
            <p:spPr bwMode="auto">
              <a:xfrm>
                <a:off x="3145" y="1370"/>
                <a:ext cx="421" cy="38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96" name="Rectangle 166"/>
              <p:cNvSpPr>
                <a:spLocks noChangeArrowheads="1"/>
              </p:cNvSpPr>
              <p:nvPr/>
            </p:nvSpPr>
            <p:spPr bwMode="auto">
              <a:xfrm>
                <a:off x="3165" y="1599"/>
                <a:ext cx="381" cy="39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97" name="Rectangle 167"/>
              <p:cNvSpPr>
                <a:spLocks noChangeArrowheads="1"/>
              </p:cNvSpPr>
              <p:nvPr/>
            </p:nvSpPr>
            <p:spPr bwMode="auto">
              <a:xfrm>
                <a:off x="2632" y="830"/>
                <a:ext cx="26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AB </a:t>
                </a:r>
              </a:p>
            </p:txBody>
          </p:sp>
          <p:sp>
            <p:nvSpPr>
              <p:cNvPr id="56498" name="Rectangle 168"/>
              <p:cNvSpPr>
                <a:spLocks noChangeArrowheads="1"/>
              </p:cNvSpPr>
              <p:nvPr/>
            </p:nvSpPr>
            <p:spPr bwMode="auto">
              <a:xfrm>
                <a:off x="2521" y="959"/>
                <a:ext cx="27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CD </a:t>
                </a:r>
              </a:p>
            </p:txBody>
          </p:sp>
          <p:sp>
            <p:nvSpPr>
              <p:cNvPr id="56499" name="Rectangle 169"/>
              <p:cNvSpPr>
                <a:spLocks noChangeArrowheads="1"/>
              </p:cNvSpPr>
              <p:nvPr/>
            </p:nvSpPr>
            <p:spPr bwMode="auto">
              <a:xfrm>
                <a:off x="2811" y="939"/>
                <a:ext cx="24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56500" name="Rectangle 170"/>
              <p:cNvSpPr>
                <a:spLocks noChangeArrowheads="1"/>
              </p:cNvSpPr>
              <p:nvPr/>
            </p:nvSpPr>
            <p:spPr bwMode="auto">
              <a:xfrm>
                <a:off x="3070" y="939"/>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56501" name="Rectangle 171"/>
              <p:cNvSpPr>
                <a:spLocks noChangeArrowheads="1"/>
              </p:cNvSpPr>
              <p:nvPr/>
            </p:nvSpPr>
            <p:spPr bwMode="auto">
              <a:xfrm>
                <a:off x="3330" y="939"/>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56502" name="Rectangle 172"/>
              <p:cNvSpPr>
                <a:spLocks noChangeArrowheads="1"/>
              </p:cNvSpPr>
              <p:nvPr/>
            </p:nvSpPr>
            <p:spPr bwMode="auto">
              <a:xfrm>
                <a:off x="3609" y="939"/>
                <a:ext cx="24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56503" name="Rectangle 173"/>
              <p:cNvSpPr>
                <a:spLocks noChangeArrowheads="1"/>
              </p:cNvSpPr>
              <p:nvPr/>
            </p:nvSpPr>
            <p:spPr bwMode="auto">
              <a:xfrm>
                <a:off x="2613" y="1109"/>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56504" name="Rectangle 174"/>
              <p:cNvSpPr>
                <a:spLocks noChangeArrowheads="1"/>
              </p:cNvSpPr>
              <p:nvPr/>
            </p:nvSpPr>
            <p:spPr bwMode="auto">
              <a:xfrm>
                <a:off x="2613" y="1358"/>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56505" name="Rectangle 175"/>
              <p:cNvSpPr>
                <a:spLocks noChangeArrowheads="1"/>
              </p:cNvSpPr>
              <p:nvPr/>
            </p:nvSpPr>
            <p:spPr bwMode="auto">
              <a:xfrm>
                <a:off x="2613" y="1598"/>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56506" name="Rectangle 176"/>
              <p:cNvSpPr>
                <a:spLocks noChangeArrowheads="1"/>
              </p:cNvSpPr>
              <p:nvPr/>
            </p:nvSpPr>
            <p:spPr bwMode="auto">
              <a:xfrm>
                <a:off x="2613" y="1806"/>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56507" name="Rectangle 177"/>
              <p:cNvSpPr>
                <a:spLocks noChangeArrowheads="1"/>
              </p:cNvSpPr>
              <p:nvPr/>
            </p:nvSpPr>
            <p:spPr bwMode="auto">
              <a:xfrm>
                <a:off x="3878" y="1478"/>
                <a:ext cx="213"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D </a:t>
                </a:r>
              </a:p>
            </p:txBody>
          </p:sp>
          <p:sp>
            <p:nvSpPr>
              <p:cNvPr id="56508" name="Rectangle 178"/>
              <p:cNvSpPr>
                <a:spLocks noChangeArrowheads="1"/>
              </p:cNvSpPr>
              <p:nvPr/>
            </p:nvSpPr>
            <p:spPr bwMode="auto">
              <a:xfrm>
                <a:off x="3260" y="2077"/>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B </a:t>
                </a:r>
              </a:p>
            </p:txBody>
          </p:sp>
          <p:sp>
            <p:nvSpPr>
              <p:cNvPr id="56509" name="Rectangle 179"/>
              <p:cNvSpPr>
                <a:spLocks noChangeArrowheads="1"/>
              </p:cNvSpPr>
              <p:nvPr/>
            </p:nvSpPr>
            <p:spPr bwMode="auto">
              <a:xfrm>
                <a:off x="2482" y="1698"/>
                <a:ext cx="213"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 </a:t>
                </a:r>
              </a:p>
            </p:txBody>
          </p:sp>
          <p:sp>
            <p:nvSpPr>
              <p:cNvPr id="56510" name="Rectangle 180"/>
              <p:cNvSpPr>
                <a:spLocks noChangeArrowheads="1"/>
              </p:cNvSpPr>
              <p:nvPr/>
            </p:nvSpPr>
            <p:spPr bwMode="auto">
              <a:xfrm>
                <a:off x="3459" y="770"/>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 </a:t>
                </a:r>
              </a:p>
            </p:txBody>
          </p:sp>
          <p:sp>
            <p:nvSpPr>
              <p:cNvPr id="56511" name="Freeform 181"/>
              <p:cNvSpPr>
                <a:spLocks/>
              </p:cNvSpPr>
              <p:nvPr/>
            </p:nvSpPr>
            <p:spPr bwMode="auto">
              <a:xfrm>
                <a:off x="3331" y="907"/>
                <a:ext cx="520" cy="51"/>
              </a:xfrm>
              <a:custGeom>
                <a:avLst/>
                <a:gdLst>
                  <a:gd name="T0" fmla="*/ 0 w 520"/>
                  <a:gd name="T1" fmla="*/ 50 h 51"/>
                  <a:gd name="T2" fmla="*/ 0 w 520"/>
                  <a:gd name="T3" fmla="*/ 0 h 51"/>
                  <a:gd name="T4" fmla="*/ 519 w 520"/>
                  <a:gd name="T5" fmla="*/ 0 h 51"/>
                  <a:gd name="T6" fmla="*/ 519 w 520"/>
                  <a:gd name="T7" fmla="*/ 5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0" h="51">
                    <a:moveTo>
                      <a:pt x="0" y="50"/>
                    </a:moveTo>
                    <a:lnTo>
                      <a:pt x="0" y="0"/>
                    </a:lnTo>
                    <a:lnTo>
                      <a:pt x="519" y="0"/>
                    </a:lnTo>
                    <a:lnTo>
                      <a:pt x="519" y="5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12" name="Freeform 182"/>
              <p:cNvSpPr>
                <a:spLocks/>
              </p:cNvSpPr>
              <p:nvPr/>
            </p:nvSpPr>
            <p:spPr bwMode="auto">
              <a:xfrm>
                <a:off x="3072" y="2044"/>
                <a:ext cx="519" cy="51"/>
              </a:xfrm>
              <a:custGeom>
                <a:avLst/>
                <a:gdLst>
                  <a:gd name="T0" fmla="*/ 518 w 519"/>
                  <a:gd name="T1" fmla="*/ 0 h 51"/>
                  <a:gd name="T2" fmla="*/ 518 w 519"/>
                  <a:gd name="T3" fmla="*/ 50 h 51"/>
                  <a:gd name="T4" fmla="*/ 0 w 519"/>
                  <a:gd name="T5" fmla="*/ 50 h 51"/>
                  <a:gd name="T6" fmla="*/ 0 w 519"/>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9" h="51">
                    <a:moveTo>
                      <a:pt x="518" y="0"/>
                    </a:moveTo>
                    <a:lnTo>
                      <a:pt x="518" y="50"/>
                    </a:lnTo>
                    <a:lnTo>
                      <a:pt x="0" y="5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13" name="Freeform 183"/>
              <p:cNvSpPr>
                <a:spLocks/>
              </p:cNvSpPr>
              <p:nvPr/>
            </p:nvSpPr>
            <p:spPr bwMode="auto">
              <a:xfrm>
                <a:off x="3870" y="1316"/>
                <a:ext cx="50" cy="480"/>
              </a:xfrm>
              <a:custGeom>
                <a:avLst/>
                <a:gdLst>
                  <a:gd name="T0" fmla="*/ 0 w 50"/>
                  <a:gd name="T1" fmla="*/ 0 h 480"/>
                  <a:gd name="T2" fmla="*/ 49 w 50"/>
                  <a:gd name="T3" fmla="*/ 0 h 480"/>
                  <a:gd name="T4" fmla="*/ 49 w 50"/>
                  <a:gd name="T5" fmla="*/ 479 h 480"/>
                  <a:gd name="T6" fmla="*/ 0 w 50"/>
                  <a:gd name="T7" fmla="*/ 479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480">
                    <a:moveTo>
                      <a:pt x="0" y="0"/>
                    </a:moveTo>
                    <a:lnTo>
                      <a:pt x="49" y="0"/>
                    </a:lnTo>
                    <a:lnTo>
                      <a:pt x="49" y="479"/>
                    </a:lnTo>
                    <a:lnTo>
                      <a:pt x="0" y="47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14" name="Freeform 184"/>
              <p:cNvSpPr>
                <a:spLocks/>
              </p:cNvSpPr>
              <p:nvPr/>
            </p:nvSpPr>
            <p:spPr bwMode="auto">
              <a:xfrm>
                <a:off x="2633" y="1565"/>
                <a:ext cx="51" cy="480"/>
              </a:xfrm>
              <a:custGeom>
                <a:avLst/>
                <a:gdLst>
                  <a:gd name="T0" fmla="*/ 50 w 51"/>
                  <a:gd name="T1" fmla="*/ 0 h 480"/>
                  <a:gd name="T2" fmla="*/ 0 w 51"/>
                  <a:gd name="T3" fmla="*/ 0 h 480"/>
                  <a:gd name="T4" fmla="*/ 0 w 51"/>
                  <a:gd name="T5" fmla="*/ 479 h 480"/>
                  <a:gd name="T6" fmla="*/ 50 w 51"/>
                  <a:gd name="T7" fmla="*/ 479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480">
                    <a:moveTo>
                      <a:pt x="50" y="0"/>
                    </a:moveTo>
                    <a:lnTo>
                      <a:pt x="0" y="0"/>
                    </a:lnTo>
                    <a:lnTo>
                      <a:pt x="0" y="479"/>
                    </a:lnTo>
                    <a:lnTo>
                      <a:pt x="50" y="47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515" name="Rectangle 185"/>
              <p:cNvSpPr>
                <a:spLocks noChangeArrowheads="1"/>
              </p:cNvSpPr>
              <p:nvPr/>
            </p:nvSpPr>
            <p:spPr bwMode="auto">
              <a:xfrm>
                <a:off x="2871" y="1109"/>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516" name="Rectangle 186"/>
              <p:cNvSpPr>
                <a:spLocks noChangeArrowheads="1"/>
              </p:cNvSpPr>
              <p:nvPr/>
            </p:nvSpPr>
            <p:spPr bwMode="auto">
              <a:xfrm>
                <a:off x="3120" y="1109"/>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517" name="Rectangle 187"/>
              <p:cNvSpPr>
                <a:spLocks noChangeArrowheads="1"/>
              </p:cNvSpPr>
              <p:nvPr/>
            </p:nvSpPr>
            <p:spPr bwMode="auto">
              <a:xfrm>
                <a:off x="3380" y="1109"/>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518" name="Rectangle 188"/>
              <p:cNvSpPr>
                <a:spLocks noChangeArrowheads="1"/>
              </p:cNvSpPr>
              <p:nvPr/>
            </p:nvSpPr>
            <p:spPr bwMode="auto">
              <a:xfrm>
                <a:off x="3639" y="1109"/>
                <a:ext cx="19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519" name="Rectangle 189"/>
              <p:cNvSpPr>
                <a:spLocks noChangeArrowheads="1"/>
              </p:cNvSpPr>
              <p:nvPr/>
            </p:nvSpPr>
            <p:spPr bwMode="auto">
              <a:xfrm>
                <a:off x="2871" y="1358"/>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520" name="Rectangle 190"/>
              <p:cNvSpPr>
                <a:spLocks noChangeArrowheads="1"/>
              </p:cNvSpPr>
              <p:nvPr/>
            </p:nvSpPr>
            <p:spPr bwMode="auto">
              <a:xfrm>
                <a:off x="3120" y="1358"/>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521" name="Rectangle 191"/>
              <p:cNvSpPr>
                <a:spLocks noChangeArrowheads="1"/>
              </p:cNvSpPr>
              <p:nvPr/>
            </p:nvSpPr>
            <p:spPr bwMode="auto">
              <a:xfrm>
                <a:off x="3380" y="1358"/>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522" name="Rectangle 192"/>
              <p:cNvSpPr>
                <a:spLocks noChangeArrowheads="1"/>
              </p:cNvSpPr>
              <p:nvPr/>
            </p:nvSpPr>
            <p:spPr bwMode="auto">
              <a:xfrm>
                <a:off x="3639" y="1358"/>
                <a:ext cx="19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523" name="Rectangle 193"/>
              <p:cNvSpPr>
                <a:spLocks noChangeArrowheads="1"/>
              </p:cNvSpPr>
              <p:nvPr/>
            </p:nvSpPr>
            <p:spPr bwMode="auto">
              <a:xfrm>
                <a:off x="2871" y="1588"/>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524" name="Rectangle 194"/>
              <p:cNvSpPr>
                <a:spLocks noChangeArrowheads="1"/>
              </p:cNvSpPr>
              <p:nvPr/>
            </p:nvSpPr>
            <p:spPr bwMode="auto">
              <a:xfrm>
                <a:off x="3120" y="1588"/>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525" name="Rectangle 195"/>
              <p:cNvSpPr>
                <a:spLocks noChangeArrowheads="1"/>
              </p:cNvSpPr>
              <p:nvPr/>
            </p:nvSpPr>
            <p:spPr bwMode="auto">
              <a:xfrm>
                <a:off x="3380" y="1588"/>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526" name="Rectangle 196"/>
              <p:cNvSpPr>
                <a:spLocks noChangeArrowheads="1"/>
              </p:cNvSpPr>
              <p:nvPr/>
            </p:nvSpPr>
            <p:spPr bwMode="auto">
              <a:xfrm>
                <a:off x="3639" y="1588"/>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527" name="Rectangle 197"/>
              <p:cNvSpPr>
                <a:spLocks noChangeArrowheads="1"/>
              </p:cNvSpPr>
              <p:nvPr/>
            </p:nvSpPr>
            <p:spPr bwMode="auto">
              <a:xfrm>
                <a:off x="2871" y="1817"/>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528" name="Rectangle 198"/>
              <p:cNvSpPr>
                <a:spLocks noChangeArrowheads="1"/>
              </p:cNvSpPr>
              <p:nvPr/>
            </p:nvSpPr>
            <p:spPr bwMode="auto">
              <a:xfrm>
                <a:off x="3120" y="1817"/>
                <a:ext cx="206" cy="1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529" name="Rectangle 199"/>
              <p:cNvSpPr>
                <a:spLocks noChangeArrowheads="1"/>
              </p:cNvSpPr>
              <p:nvPr/>
            </p:nvSpPr>
            <p:spPr bwMode="auto">
              <a:xfrm>
                <a:off x="3380" y="1817"/>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530" name="Rectangle 200"/>
              <p:cNvSpPr>
                <a:spLocks noChangeArrowheads="1"/>
              </p:cNvSpPr>
              <p:nvPr/>
            </p:nvSpPr>
            <p:spPr bwMode="auto">
              <a:xfrm>
                <a:off x="3639" y="1817"/>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grpSp>
            <p:nvGrpSpPr>
              <p:cNvPr id="56531" name="Group 201"/>
              <p:cNvGrpSpPr>
                <a:grpSpLocks/>
              </p:cNvGrpSpPr>
              <p:nvPr/>
            </p:nvGrpSpPr>
            <p:grpSpPr bwMode="auto">
              <a:xfrm>
                <a:off x="3061" y="2207"/>
                <a:ext cx="622" cy="155"/>
                <a:chOff x="3061" y="2207"/>
                <a:chExt cx="622" cy="155"/>
              </a:xfrm>
            </p:grpSpPr>
            <p:sp>
              <p:nvSpPr>
                <p:cNvPr id="56532" name="Rectangle 202"/>
                <p:cNvSpPr>
                  <a:spLocks noChangeArrowheads="1"/>
                </p:cNvSpPr>
                <p:nvPr/>
              </p:nvSpPr>
              <p:spPr bwMode="auto">
                <a:xfrm>
                  <a:off x="3061" y="2207"/>
                  <a:ext cx="533"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K-map for </a:t>
                  </a:r>
                </a:p>
              </p:txBody>
            </p:sp>
            <p:sp>
              <p:nvSpPr>
                <p:cNvPr id="56533" name="Rectangle 203"/>
                <p:cNvSpPr>
                  <a:spLocks noChangeArrowheads="1"/>
                </p:cNvSpPr>
                <p:nvPr/>
              </p:nvSpPr>
              <p:spPr bwMode="auto">
                <a:xfrm>
                  <a:off x="3450" y="2207"/>
                  <a:ext cx="233"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W </a:t>
                  </a:r>
                </a:p>
              </p:txBody>
            </p:sp>
          </p:grpSp>
        </p:grpSp>
        <p:grpSp>
          <p:nvGrpSpPr>
            <p:cNvPr id="56344" name="Group 204"/>
            <p:cNvGrpSpPr>
              <a:grpSpLocks/>
            </p:cNvGrpSpPr>
            <p:nvPr/>
          </p:nvGrpSpPr>
          <p:grpSpPr bwMode="auto">
            <a:xfrm>
              <a:off x="4128" y="770"/>
              <a:ext cx="1609" cy="1592"/>
              <a:chOff x="4128" y="770"/>
              <a:chExt cx="1609" cy="1592"/>
            </a:xfrm>
          </p:grpSpPr>
          <p:sp>
            <p:nvSpPr>
              <p:cNvPr id="56440" name="Rectangle 205"/>
              <p:cNvSpPr>
                <a:spLocks noChangeArrowheads="1"/>
              </p:cNvSpPr>
              <p:nvPr/>
            </p:nvSpPr>
            <p:spPr bwMode="auto">
              <a:xfrm>
                <a:off x="4462" y="1080"/>
                <a:ext cx="1019" cy="93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1" name="Line 206"/>
              <p:cNvSpPr>
                <a:spLocks noChangeShapeType="1"/>
              </p:cNvSpPr>
              <p:nvPr/>
            </p:nvSpPr>
            <p:spPr bwMode="auto">
              <a:xfrm>
                <a:off x="4462" y="1565"/>
                <a:ext cx="101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2" name="Line 207"/>
              <p:cNvSpPr>
                <a:spLocks noChangeShapeType="1"/>
              </p:cNvSpPr>
              <p:nvPr/>
            </p:nvSpPr>
            <p:spPr bwMode="auto">
              <a:xfrm>
                <a:off x="4462" y="1316"/>
                <a:ext cx="101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3" name="Line 208"/>
              <p:cNvSpPr>
                <a:spLocks noChangeShapeType="1"/>
              </p:cNvSpPr>
              <p:nvPr/>
            </p:nvSpPr>
            <p:spPr bwMode="auto">
              <a:xfrm>
                <a:off x="4462" y="1795"/>
                <a:ext cx="101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4" name="Line 209"/>
              <p:cNvSpPr>
                <a:spLocks noChangeShapeType="1"/>
              </p:cNvSpPr>
              <p:nvPr/>
            </p:nvSpPr>
            <p:spPr bwMode="auto">
              <a:xfrm>
                <a:off x="4977" y="1090"/>
                <a:ext cx="0" cy="9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5" name="Line 210"/>
              <p:cNvSpPr>
                <a:spLocks noChangeShapeType="1"/>
              </p:cNvSpPr>
              <p:nvPr/>
            </p:nvSpPr>
            <p:spPr bwMode="auto">
              <a:xfrm>
                <a:off x="5236" y="1080"/>
                <a:ext cx="0" cy="9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6" name="Line 211"/>
              <p:cNvSpPr>
                <a:spLocks noChangeShapeType="1"/>
              </p:cNvSpPr>
              <p:nvPr/>
            </p:nvSpPr>
            <p:spPr bwMode="auto">
              <a:xfrm>
                <a:off x="4717" y="1080"/>
                <a:ext cx="0" cy="9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7" name="Line 212"/>
              <p:cNvSpPr>
                <a:spLocks noChangeShapeType="1"/>
              </p:cNvSpPr>
              <p:nvPr/>
            </p:nvSpPr>
            <p:spPr bwMode="auto">
              <a:xfrm flipH="1" flipV="1">
                <a:off x="4275" y="903"/>
                <a:ext cx="187" cy="17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8" name="Rectangle 213"/>
              <p:cNvSpPr>
                <a:spLocks noChangeArrowheads="1"/>
              </p:cNvSpPr>
              <p:nvPr/>
            </p:nvSpPr>
            <p:spPr bwMode="auto">
              <a:xfrm>
                <a:off x="4791" y="1110"/>
                <a:ext cx="401" cy="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49" name="Rectangle 214"/>
              <p:cNvSpPr>
                <a:spLocks noChangeArrowheads="1"/>
              </p:cNvSpPr>
              <p:nvPr/>
            </p:nvSpPr>
            <p:spPr bwMode="auto">
              <a:xfrm>
                <a:off x="4277" y="830"/>
                <a:ext cx="26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AB </a:t>
                </a:r>
              </a:p>
            </p:txBody>
          </p:sp>
          <p:sp>
            <p:nvSpPr>
              <p:cNvPr id="56450" name="Rectangle 215"/>
              <p:cNvSpPr>
                <a:spLocks noChangeArrowheads="1"/>
              </p:cNvSpPr>
              <p:nvPr/>
            </p:nvSpPr>
            <p:spPr bwMode="auto">
              <a:xfrm>
                <a:off x="4168" y="959"/>
                <a:ext cx="27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CD </a:t>
                </a:r>
              </a:p>
            </p:txBody>
          </p:sp>
          <p:sp>
            <p:nvSpPr>
              <p:cNvPr id="56451" name="Rectangle 216"/>
              <p:cNvSpPr>
                <a:spLocks noChangeArrowheads="1"/>
              </p:cNvSpPr>
              <p:nvPr/>
            </p:nvSpPr>
            <p:spPr bwMode="auto">
              <a:xfrm>
                <a:off x="4457" y="939"/>
                <a:ext cx="24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56452" name="Rectangle 217"/>
              <p:cNvSpPr>
                <a:spLocks noChangeArrowheads="1"/>
              </p:cNvSpPr>
              <p:nvPr/>
            </p:nvSpPr>
            <p:spPr bwMode="auto">
              <a:xfrm>
                <a:off x="4716" y="939"/>
                <a:ext cx="24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56453" name="Rectangle 218"/>
              <p:cNvSpPr>
                <a:spLocks noChangeArrowheads="1"/>
              </p:cNvSpPr>
              <p:nvPr/>
            </p:nvSpPr>
            <p:spPr bwMode="auto">
              <a:xfrm>
                <a:off x="4976" y="939"/>
                <a:ext cx="24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56454" name="Rectangle 219"/>
              <p:cNvSpPr>
                <a:spLocks noChangeArrowheads="1"/>
              </p:cNvSpPr>
              <p:nvPr/>
            </p:nvSpPr>
            <p:spPr bwMode="auto">
              <a:xfrm>
                <a:off x="5256" y="939"/>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56455" name="Rectangle 220"/>
              <p:cNvSpPr>
                <a:spLocks noChangeArrowheads="1"/>
              </p:cNvSpPr>
              <p:nvPr/>
            </p:nvSpPr>
            <p:spPr bwMode="auto">
              <a:xfrm>
                <a:off x="4259" y="1109"/>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56456" name="Rectangle 221"/>
              <p:cNvSpPr>
                <a:spLocks noChangeArrowheads="1"/>
              </p:cNvSpPr>
              <p:nvPr/>
            </p:nvSpPr>
            <p:spPr bwMode="auto">
              <a:xfrm>
                <a:off x="4259" y="1358"/>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56457" name="Rectangle 222"/>
              <p:cNvSpPr>
                <a:spLocks noChangeArrowheads="1"/>
              </p:cNvSpPr>
              <p:nvPr/>
            </p:nvSpPr>
            <p:spPr bwMode="auto">
              <a:xfrm>
                <a:off x="4259" y="1598"/>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56458" name="Rectangle 223"/>
              <p:cNvSpPr>
                <a:spLocks noChangeArrowheads="1"/>
              </p:cNvSpPr>
              <p:nvPr/>
            </p:nvSpPr>
            <p:spPr bwMode="auto">
              <a:xfrm>
                <a:off x="4259" y="1806"/>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56459" name="Rectangle 224"/>
              <p:cNvSpPr>
                <a:spLocks noChangeArrowheads="1"/>
              </p:cNvSpPr>
              <p:nvPr/>
            </p:nvSpPr>
            <p:spPr bwMode="auto">
              <a:xfrm>
                <a:off x="5524" y="1478"/>
                <a:ext cx="213"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D </a:t>
                </a:r>
              </a:p>
            </p:txBody>
          </p:sp>
          <p:sp>
            <p:nvSpPr>
              <p:cNvPr id="56460" name="Rectangle 225"/>
              <p:cNvSpPr>
                <a:spLocks noChangeArrowheads="1"/>
              </p:cNvSpPr>
              <p:nvPr/>
            </p:nvSpPr>
            <p:spPr bwMode="auto">
              <a:xfrm>
                <a:off x="4906" y="2077"/>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B </a:t>
                </a:r>
              </a:p>
            </p:txBody>
          </p:sp>
          <p:sp>
            <p:nvSpPr>
              <p:cNvPr id="56461" name="Rectangle 226"/>
              <p:cNvSpPr>
                <a:spLocks noChangeArrowheads="1"/>
              </p:cNvSpPr>
              <p:nvPr/>
            </p:nvSpPr>
            <p:spPr bwMode="auto">
              <a:xfrm>
                <a:off x="4128" y="1698"/>
                <a:ext cx="213"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 </a:t>
                </a:r>
              </a:p>
            </p:txBody>
          </p:sp>
          <p:sp>
            <p:nvSpPr>
              <p:cNvPr id="56462" name="Rectangle 227"/>
              <p:cNvSpPr>
                <a:spLocks noChangeArrowheads="1"/>
              </p:cNvSpPr>
              <p:nvPr/>
            </p:nvSpPr>
            <p:spPr bwMode="auto">
              <a:xfrm>
                <a:off x="5105" y="770"/>
                <a:ext cx="20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 </a:t>
                </a:r>
              </a:p>
            </p:txBody>
          </p:sp>
          <p:sp>
            <p:nvSpPr>
              <p:cNvPr id="56463" name="Freeform 228"/>
              <p:cNvSpPr>
                <a:spLocks/>
              </p:cNvSpPr>
              <p:nvPr/>
            </p:nvSpPr>
            <p:spPr bwMode="auto">
              <a:xfrm>
                <a:off x="4977" y="907"/>
                <a:ext cx="519" cy="51"/>
              </a:xfrm>
              <a:custGeom>
                <a:avLst/>
                <a:gdLst>
                  <a:gd name="T0" fmla="*/ 0 w 519"/>
                  <a:gd name="T1" fmla="*/ 50 h 51"/>
                  <a:gd name="T2" fmla="*/ 0 w 519"/>
                  <a:gd name="T3" fmla="*/ 0 h 51"/>
                  <a:gd name="T4" fmla="*/ 518 w 519"/>
                  <a:gd name="T5" fmla="*/ 0 h 51"/>
                  <a:gd name="T6" fmla="*/ 518 w 519"/>
                  <a:gd name="T7" fmla="*/ 5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9" h="51">
                    <a:moveTo>
                      <a:pt x="0" y="50"/>
                    </a:moveTo>
                    <a:lnTo>
                      <a:pt x="0" y="0"/>
                    </a:lnTo>
                    <a:lnTo>
                      <a:pt x="518" y="0"/>
                    </a:lnTo>
                    <a:lnTo>
                      <a:pt x="518" y="5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64" name="Freeform 229"/>
              <p:cNvSpPr>
                <a:spLocks/>
              </p:cNvSpPr>
              <p:nvPr/>
            </p:nvSpPr>
            <p:spPr bwMode="auto">
              <a:xfrm>
                <a:off x="4717" y="2044"/>
                <a:ext cx="520" cy="51"/>
              </a:xfrm>
              <a:custGeom>
                <a:avLst/>
                <a:gdLst>
                  <a:gd name="T0" fmla="*/ 519 w 520"/>
                  <a:gd name="T1" fmla="*/ 0 h 51"/>
                  <a:gd name="T2" fmla="*/ 519 w 520"/>
                  <a:gd name="T3" fmla="*/ 50 h 51"/>
                  <a:gd name="T4" fmla="*/ 0 w 520"/>
                  <a:gd name="T5" fmla="*/ 50 h 51"/>
                  <a:gd name="T6" fmla="*/ 0 w 520"/>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0" h="51">
                    <a:moveTo>
                      <a:pt x="519" y="0"/>
                    </a:moveTo>
                    <a:lnTo>
                      <a:pt x="519" y="50"/>
                    </a:lnTo>
                    <a:lnTo>
                      <a:pt x="0" y="5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65" name="Freeform 230"/>
              <p:cNvSpPr>
                <a:spLocks/>
              </p:cNvSpPr>
              <p:nvPr/>
            </p:nvSpPr>
            <p:spPr bwMode="auto">
              <a:xfrm>
                <a:off x="5515" y="1316"/>
                <a:ext cx="51" cy="480"/>
              </a:xfrm>
              <a:custGeom>
                <a:avLst/>
                <a:gdLst>
                  <a:gd name="T0" fmla="*/ 0 w 51"/>
                  <a:gd name="T1" fmla="*/ 0 h 480"/>
                  <a:gd name="T2" fmla="*/ 50 w 51"/>
                  <a:gd name="T3" fmla="*/ 0 h 480"/>
                  <a:gd name="T4" fmla="*/ 50 w 51"/>
                  <a:gd name="T5" fmla="*/ 479 h 480"/>
                  <a:gd name="T6" fmla="*/ 0 w 51"/>
                  <a:gd name="T7" fmla="*/ 479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480">
                    <a:moveTo>
                      <a:pt x="0" y="0"/>
                    </a:moveTo>
                    <a:lnTo>
                      <a:pt x="50" y="0"/>
                    </a:lnTo>
                    <a:lnTo>
                      <a:pt x="50" y="479"/>
                    </a:lnTo>
                    <a:lnTo>
                      <a:pt x="0" y="47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66" name="Freeform 231"/>
              <p:cNvSpPr>
                <a:spLocks/>
              </p:cNvSpPr>
              <p:nvPr/>
            </p:nvSpPr>
            <p:spPr bwMode="auto">
              <a:xfrm>
                <a:off x="4279" y="1565"/>
                <a:ext cx="50" cy="480"/>
              </a:xfrm>
              <a:custGeom>
                <a:avLst/>
                <a:gdLst>
                  <a:gd name="T0" fmla="*/ 49 w 50"/>
                  <a:gd name="T1" fmla="*/ 0 h 480"/>
                  <a:gd name="T2" fmla="*/ 0 w 50"/>
                  <a:gd name="T3" fmla="*/ 0 h 480"/>
                  <a:gd name="T4" fmla="*/ 0 w 50"/>
                  <a:gd name="T5" fmla="*/ 479 h 480"/>
                  <a:gd name="T6" fmla="*/ 49 w 50"/>
                  <a:gd name="T7" fmla="*/ 479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480">
                    <a:moveTo>
                      <a:pt x="49" y="0"/>
                    </a:moveTo>
                    <a:lnTo>
                      <a:pt x="0" y="0"/>
                    </a:lnTo>
                    <a:lnTo>
                      <a:pt x="0" y="479"/>
                    </a:lnTo>
                    <a:lnTo>
                      <a:pt x="49" y="47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67" name="Rectangle 232"/>
              <p:cNvSpPr>
                <a:spLocks noChangeArrowheads="1"/>
              </p:cNvSpPr>
              <p:nvPr/>
            </p:nvSpPr>
            <p:spPr bwMode="auto">
              <a:xfrm>
                <a:off x="4517" y="1109"/>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68" name="Rectangle 233"/>
              <p:cNvSpPr>
                <a:spLocks noChangeArrowheads="1"/>
              </p:cNvSpPr>
              <p:nvPr/>
            </p:nvSpPr>
            <p:spPr bwMode="auto">
              <a:xfrm>
                <a:off x="4766" y="1109"/>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469" name="Rectangle 234"/>
              <p:cNvSpPr>
                <a:spLocks noChangeArrowheads="1"/>
              </p:cNvSpPr>
              <p:nvPr/>
            </p:nvSpPr>
            <p:spPr bwMode="auto">
              <a:xfrm>
                <a:off x="5025" y="1109"/>
                <a:ext cx="20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70" name="Rectangle 235"/>
              <p:cNvSpPr>
                <a:spLocks noChangeArrowheads="1"/>
              </p:cNvSpPr>
              <p:nvPr/>
            </p:nvSpPr>
            <p:spPr bwMode="auto">
              <a:xfrm>
                <a:off x="5295" y="1109"/>
                <a:ext cx="19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71" name="Rectangle 236"/>
              <p:cNvSpPr>
                <a:spLocks noChangeArrowheads="1"/>
              </p:cNvSpPr>
              <p:nvPr/>
            </p:nvSpPr>
            <p:spPr bwMode="auto">
              <a:xfrm>
                <a:off x="4517" y="1358"/>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72" name="Rectangle 237"/>
              <p:cNvSpPr>
                <a:spLocks noChangeArrowheads="1"/>
              </p:cNvSpPr>
              <p:nvPr/>
            </p:nvSpPr>
            <p:spPr bwMode="auto">
              <a:xfrm>
                <a:off x="4766" y="1358"/>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473" name="Rectangle 238"/>
              <p:cNvSpPr>
                <a:spLocks noChangeArrowheads="1"/>
              </p:cNvSpPr>
              <p:nvPr/>
            </p:nvSpPr>
            <p:spPr bwMode="auto">
              <a:xfrm>
                <a:off x="5025" y="1358"/>
                <a:ext cx="20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74" name="Rectangle 239"/>
              <p:cNvSpPr>
                <a:spLocks noChangeArrowheads="1"/>
              </p:cNvSpPr>
              <p:nvPr/>
            </p:nvSpPr>
            <p:spPr bwMode="auto">
              <a:xfrm>
                <a:off x="5295" y="1358"/>
                <a:ext cx="19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75" name="Rectangle 240"/>
              <p:cNvSpPr>
                <a:spLocks noChangeArrowheads="1"/>
              </p:cNvSpPr>
              <p:nvPr/>
            </p:nvSpPr>
            <p:spPr bwMode="auto">
              <a:xfrm>
                <a:off x="4517" y="1588"/>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76" name="Rectangle 241"/>
              <p:cNvSpPr>
                <a:spLocks noChangeArrowheads="1"/>
              </p:cNvSpPr>
              <p:nvPr/>
            </p:nvSpPr>
            <p:spPr bwMode="auto">
              <a:xfrm>
                <a:off x="4766" y="1588"/>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77" name="Rectangle 242"/>
              <p:cNvSpPr>
                <a:spLocks noChangeArrowheads="1"/>
              </p:cNvSpPr>
              <p:nvPr/>
            </p:nvSpPr>
            <p:spPr bwMode="auto">
              <a:xfrm>
                <a:off x="5025" y="1588"/>
                <a:ext cx="20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78" name="Rectangle 243"/>
              <p:cNvSpPr>
                <a:spLocks noChangeArrowheads="1"/>
              </p:cNvSpPr>
              <p:nvPr/>
            </p:nvSpPr>
            <p:spPr bwMode="auto">
              <a:xfrm>
                <a:off x="5285" y="1588"/>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79" name="Rectangle 244"/>
              <p:cNvSpPr>
                <a:spLocks noChangeArrowheads="1"/>
              </p:cNvSpPr>
              <p:nvPr/>
            </p:nvSpPr>
            <p:spPr bwMode="auto">
              <a:xfrm>
                <a:off x="4517" y="1817"/>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80" name="Rectangle 245"/>
              <p:cNvSpPr>
                <a:spLocks noChangeArrowheads="1"/>
              </p:cNvSpPr>
              <p:nvPr/>
            </p:nvSpPr>
            <p:spPr bwMode="auto">
              <a:xfrm>
                <a:off x="4766" y="1817"/>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81" name="Rectangle 246"/>
              <p:cNvSpPr>
                <a:spLocks noChangeArrowheads="1"/>
              </p:cNvSpPr>
              <p:nvPr/>
            </p:nvSpPr>
            <p:spPr bwMode="auto">
              <a:xfrm>
                <a:off x="5025" y="1817"/>
                <a:ext cx="20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82" name="Rectangle 247"/>
              <p:cNvSpPr>
                <a:spLocks noChangeArrowheads="1"/>
              </p:cNvSpPr>
              <p:nvPr/>
            </p:nvSpPr>
            <p:spPr bwMode="auto">
              <a:xfrm>
                <a:off x="5285" y="1817"/>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grpSp>
            <p:nvGrpSpPr>
              <p:cNvPr id="56483" name="Group 248"/>
              <p:cNvGrpSpPr>
                <a:grpSpLocks/>
              </p:cNvGrpSpPr>
              <p:nvPr/>
            </p:nvGrpSpPr>
            <p:grpSpPr bwMode="auto">
              <a:xfrm>
                <a:off x="4716" y="2207"/>
                <a:ext cx="595" cy="155"/>
                <a:chOff x="4716" y="2207"/>
                <a:chExt cx="595" cy="155"/>
              </a:xfrm>
            </p:grpSpPr>
            <p:sp>
              <p:nvSpPr>
                <p:cNvPr id="56484" name="Rectangle 249"/>
                <p:cNvSpPr>
                  <a:spLocks noChangeArrowheads="1"/>
                </p:cNvSpPr>
                <p:nvPr/>
              </p:nvSpPr>
              <p:spPr bwMode="auto">
                <a:xfrm>
                  <a:off x="4716" y="2207"/>
                  <a:ext cx="533"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K-map for </a:t>
                  </a:r>
                </a:p>
              </p:txBody>
            </p:sp>
            <p:sp>
              <p:nvSpPr>
                <p:cNvPr id="56485" name="Rectangle 250"/>
                <p:cNvSpPr>
                  <a:spLocks noChangeArrowheads="1"/>
                </p:cNvSpPr>
                <p:nvPr/>
              </p:nvSpPr>
              <p:spPr bwMode="auto">
                <a:xfrm>
                  <a:off x="5104" y="2207"/>
                  <a:ext cx="20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grpSp>
        </p:grpSp>
        <p:grpSp>
          <p:nvGrpSpPr>
            <p:cNvPr id="56345" name="Group 251"/>
            <p:cNvGrpSpPr>
              <a:grpSpLocks/>
            </p:cNvGrpSpPr>
            <p:nvPr/>
          </p:nvGrpSpPr>
          <p:grpSpPr bwMode="auto">
            <a:xfrm>
              <a:off x="2482" y="2446"/>
              <a:ext cx="1609" cy="1591"/>
              <a:chOff x="2482" y="2446"/>
              <a:chExt cx="1609" cy="1591"/>
            </a:xfrm>
          </p:grpSpPr>
          <p:sp>
            <p:nvSpPr>
              <p:cNvPr id="56393" name="Rectangle 252"/>
              <p:cNvSpPr>
                <a:spLocks noChangeArrowheads="1"/>
              </p:cNvSpPr>
              <p:nvPr/>
            </p:nvSpPr>
            <p:spPr bwMode="auto">
              <a:xfrm>
                <a:off x="2816" y="2756"/>
                <a:ext cx="1020" cy="93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4" name="Line 253"/>
              <p:cNvSpPr>
                <a:spLocks noChangeShapeType="1"/>
              </p:cNvSpPr>
              <p:nvPr/>
            </p:nvSpPr>
            <p:spPr bwMode="auto">
              <a:xfrm>
                <a:off x="2816" y="3241"/>
                <a:ext cx="10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5" name="Line 254"/>
              <p:cNvSpPr>
                <a:spLocks noChangeShapeType="1"/>
              </p:cNvSpPr>
              <p:nvPr/>
            </p:nvSpPr>
            <p:spPr bwMode="auto">
              <a:xfrm>
                <a:off x="2816" y="2992"/>
                <a:ext cx="10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6" name="Line 255"/>
              <p:cNvSpPr>
                <a:spLocks noChangeShapeType="1"/>
              </p:cNvSpPr>
              <p:nvPr/>
            </p:nvSpPr>
            <p:spPr bwMode="auto">
              <a:xfrm>
                <a:off x="2816" y="3471"/>
                <a:ext cx="10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7" name="Line 256"/>
              <p:cNvSpPr>
                <a:spLocks noChangeShapeType="1"/>
              </p:cNvSpPr>
              <p:nvPr/>
            </p:nvSpPr>
            <p:spPr bwMode="auto">
              <a:xfrm>
                <a:off x="3331" y="2766"/>
                <a:ext cx="0" cy="9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8" name="Line 257"/>
              <p:cNvSpPr>
                <a:spLocks noChangeShapeType="1"/>
              </p:cNvSpPr>
              <p:nvPr/>
            </p:nvSpPr>
            <p:spPr bwMode="auto">
              <a:xfrm>
                <a:off x="3590" y="2756"/>
                <a:ext cx="0" cy="9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99" name="Line 258"/>
              <p:cNvSpPr>
                <a:spLocks noChangeShapeType="1"/>
              </p:cNvSpPr>
              <p:nvPr/>
            </p:nvSpPr>
            <p:spPr bwMode="auto">
              <a:xfrm>
                <a:off x="3072" y="2756"/>
                <a:ext cx="0" cy="9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0" name="Line 259"/>
              <p:cNvSpPr>
                <a:spLocks noChangeShapeType="1"/>
              </p:cNvSpPr>
              <p:nvPr/>
            </p:nvSpPr>
            <p:spPr bwMode="auto">
              <a:xfrm flipH="1" flipV="1">
                <a:off x="2629" y="2579"/>
                <a:ext cx="187" cy="17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1" name="Rectangle 260"/>
              <p:cNvSpPr>
                <a:spLocks noChangeArrowheads="1"/>
              </p:cNvSpPr>
              <p:nvPr/>
            </p:nvSpPr>
            <p:spPr bwMode="auto">
              <a:xfrm>
                <a:off x="3135" y="2776"/>
                <a:ext cx="391" cy="87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2" name="Rectangle 261"/>
              <p:cNvSpPr>
                <a:spLocks noChangeArrowheads="1"/>
              </p:cNvSpPr>
              <p:nvPr/>
            </p:nvSpPr>
            <p:spPr bwMode="auto">
              <a:xfrm>
                <a:off x="2876" y="3275"/>
                <a:ext cx="920" cy="39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03" name="Rectangle 262"/>
              <p:cNvSpPr>
                <a:spLocks noChangeArrowheads="1"/>
              </p:cNvSpPr>
              <p:nvPr/>
            </p:nvSpPr>
            <p:spPr bwMode="auto">
              <a:xfrm>
                <a:off x="2632" y="2506"/>
                <a:ext cx="26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AB </a:t>
                </a:r>
              </a:p>
            </p:txBody>
          </p:sp>
          <p:sp>
            <p:nvSpPr>
              <p:cNvPr id="56404" name="Rectangle 263"/>
              <p:cNvSpPr>
                <a:spLocks noChangeArrowheads="1"/>
              </p:cNvSpPr>
              <p:nvPr/>
            </p:nvSpPr>
            <p:spPr bwMode="auto">
              <a:xfrm>
                <a:off x="2521" y="2633"/>
                <a:ext cx="27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CD </a:t>
                </a:r>
              </a:p>
            </p:txBody>
          </p:sp>
          <p:sp>
            <p:nvSpPr>
              <p:cNvPr id="56405" name="Rectangle 264"/>
              <p:cNvSpPr>
                <a:spLocks noChangeArrowheads="1"/>
              </p:cNvSpPr>
              <p:nvPr/>
            </p:nvSpPr>
            <p:spPr bwMode="auto">
              <a:xfrm>
                <a:off x="2811" y="2615"/>
                <a:ext cx="24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56406" name="Rectangle 265"/>
              <p:cNvSpPr>
                <a:spLocks noChangeArrowheads="1"/>
              </p:cNvSpPr>
              <p:nvPr/>
            </p:nvSpPr>
            <p:spPr bwMode="auto">
              <a:xfrm>
                <a:off x="3070" y="2615"/>
                <a:ext cx="24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56407" name="Rectangle 266"/>
              <p:cNvSpPr>
                <a:spLocks noChangeArrowheads="1"/>
              </p:cNvSpPr>
              <p:nvPr/>
            </p:nvSpPr>
            <p:spPr bwMode="auto">
              <a:xfrm>
                <a:off x="3330" y="2615"/>
                <a:ext cx="24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56408" name="Rectangle 267"/>
              <p:cNvSpPr>
                <a:spLocks noChangeArrowheads="1"/>
              </p:cNvSpPr>
              <p:nvPr/>
            </p:nvSpPr>
            <p:spPr bwMode="auto">
              <a:xfrm>
                <a:off x="3609" y="2615"/>
                <a:ext cx="24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56409" name="Rectangle 268"/>
              <p:cNvSpPr>
                <a:spLocks noChangeArrowheads="1"/>
              </p:cNvSpPr>
              <p:nvPr/>
            </p:nvSpPr>
            <p:spPr bwMode="auto">
              <a:xfrm>
                <a:off x="2613" y="2785"/>
                <a:ext cx="24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56410" name="Rectangle 269"/>
              <p:cNvSpPr>
                <a:spLocks noChangeArrowheads="1"/>
              </p:cNvSpPr>
              <p:nvPr/>
            </p:nvSpPr>
            <p:spPr bwMode="auto">
              <a:xfrm>
                <a:off x="2613" y="3034"/>
                <a:ext cx="24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56411" name="Rectangle 270"/>
              <p:cNvSpPr>
                <a:spLocks noChangeArrowheads="1"/>
              </p:cNvSpPr>
              <p:nvPr/>
            </p:nvSpPr>
            <p:spPr bwMode="auto">
              <a:xfrm>
                <a:off x="2613" y="3274"/>
                <a:ext cx="24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56412" name="Rectangle 271"/>
              <p:cNvSpPr>
                <a:spLocks noChangeArrowheads="1"/>
              </p:cNvSpPr>
              <p:nvPr/>
            </p:nvSpPr>
            <p:spPr bwMode="auto">
              <a:xfrm>
                <a:off x="2613" y="3482"/>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56413" name="Rectangle 272"/>
              <p:cNvSpPr>
                <a:spLocks noChangeArrowheads="1"/>
              </p:cNvSpPr>
              <p:nvPr/>
            </p:nvSpPr>
            <p:spPr bwMode="auto">
              <a:xfrm>
                <a:off x="3878" y="3154"/>
                <a:ext cx="213"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D </a:t>
                </a:r>
              </a:p>
            </p:txBody>
          </p:sp>
          <p:sp>
            <p:nvSpPr>
              <p:cNvPr id="56414" name="Rectangle 273"/>
              <p:cNvSpPr>
                <a:spLocks noChangeArrowheads="1"/>
              </p:cNvSpPr>
              <p:nvPr/>
            </p:nvSpPr>
            <p:spPr bwMode="auto">
              <a:xfrm>
                <a:off x="3260" y="3753"/>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B </a:t>
                </a:r>
              </a:p>
            </p:txBody>
          </p:sp>
          <p:sp>
            <p:nvSpPr>
              <p:cNvPr id="56415" name="Rectangle 274"/>
              <p:cNvSpPr>
                <a:spLocks noChangeArrowheads="1"/>
              </p:cNvSpPr>
              <p:nvPr/>
            </p:nvSpPr>
            <p:spPr bwMode="auto">
              <a:xfrm>
                <a:off x="2482" y="3374"/>
                <a:ext cx="213"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 </a:t>
                </a:r>
              </a:p>
            </p:txBody>
          </p:sp>
          <p:sp>
            <p:nvSpPr>
              <p:cNvPr id="56416" name="Rectangle 275"/>
              <p:cNvSpPr>
                <a:spLocks noChangeArrowheads="1"/>
              </p:cNvSpPr>
              <p:nvPr/>
            </p:nvSpPr>
            <p:spPr bwMode="auto">
              <a:xfrm>
                <a:off x="3459" y="2446"/>
                <a:ext cx="20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 </a:t>
                </a:r>
              </a:p>
            </p:txBody>
          </p:sp>
          <p:sp>
            <p:nvSpPr>
              <p:cNvPr id="56417" name="Freeform 276"/>
              <p:cNvSpPr>
                <a:spLocks/>
              </p:cNvSpPr>
              <p:nvPr/>
            </p:nvSpPr>
            <p:spPr bwMode="auto">
              <a:xfrm>
                <a:off x="3331" y="2583"/>
                <a:ext cx="520" cy="51"/>
              </a:xfrm>
              <a:custGeom>
                <a:avLst/>
                <a:gdLst>
                  <a:gd name="T0" fmla="*/ 0 w 520"/>
                  <a:gd name="T1" fmla="*/ 50 h 51"/>
                  <a:gd name="T2" fmla="*/ 0 w 520"/>
                  <a:gd name="T3" fmla="*/ 0 h 51"/>
                  <a:gd name="T4" fmla="*/ 519 w 520"/>
                  <a:gd name="T5" fmla="*/ 0 h 51"/>
                  <a:gd name="T6" fmla="*/ 519 w 520"/>
                  <a:gd name="T7" fmla="*/ 5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0" h="51">
                    <a:moveTo>
                      <a:pt x="0" y="50"/>
                    </a:moveTo>
                    <a:lnTo>
                      <a:pt x="0" y="0"/>
                    </a:lnTo>
                    <a:lnTo>
                      <a:pt x="519" y="0"/>
                    </a:lnTo>
                    <a:lnTo>
                      <a:pt x="519" y="5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18" name="Freeform 277"/>
              <p:cNvSpPr>
                <a:spLocks/>
              </p:cNvSpPr>
              <p:nvPr/>
            </p:nvSpPr>
            <p:spPr bwMode="auto">
              <a:xfrm>
                <a:off x="3072" y="3720"/>
                <a:ext cx="519" cy="51"/>
              </a:xfrm>
              <a:custGeom>
                <a:avLst/>
                <a:gdLst>
                  <a:gd name="T0" fmla="*/ 518 w 519"/>
                  <a:gd name="T1" fmla="*/ 0 h 51"/>
                  <a:gd name="T2" fmla="*/ 518 w 519"/>
                  <a:gd name="T3" fmla="*/ 50 h 51"/>
                  <a:gd name="T4" fmla="*/ 0 w 519"/>
                  <a:gd name="T5" fmla="*/ 50 h 51"/>
                  <a:gd name="T6" fmla="*/ 0 w 519"/>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9" h="51">
                    <a:moveTo>
                      <a:pt x="518" y="0"/>
                    </a:moveTo>
                    <a:lnTo>
                      <a:pt x="518" y="50"/>
                    </a:lnTo>
                    <a:lnTo>
                      <a:pt x="0" y="5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19" name="Freeform 278"/>
              <p:cNvSpPr>
                <a:spLocks/>
              </p:cNvSpPr>
              <p:nvPr/>
            </p:nvSpPr>
            <p:spPr bwMode="auto">
              <a:xfrm>
                <a:off x="3870" y="2992"/>
                <a:ext cx="50" cy="480"/>
              </a:xfrm>
              <a:custGeom>
                <a:avLst/>
                <a:gdLst>
                  <a:gd name="T0" fmla="*/ 0 w 50"/>
                  <a:gd name="T1" fmla="*/ 0 h 480"/>
                  <a:gd name="T2" fmla="*/ 49 w 50"/>
                  <a:gd name="T3" fmla="*/ 0 h 480"/>
                  <a:gd name="T4" fmla="*/ 49 w 50"/>
                  <a:gd name="T5" fmla="*/ 479 h 480"/>
                  <a:gd name="T6" fmla="*/ 0 w 50"/>
                  <a:gd name="T7" fmla="*/ 479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480">
                    <a:moveTo>
                      <a:pt x="0" y="0"/>
                    </a:moveTo>
                    <a:lnTo>
                      <a:pt x="49" y="0"/>
                    </a:lnTo>
                    <a:lnTo>
                      <a:pt x="49" y="479"/>
                    </a:lnTo>
                    <a:lnTo>
                      <a:pt x="0" y="47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0" name="Freeform 279"/>
              <p:cNvSpPr>
                <a:spLocks/>
              </p:cNvSpPr>
              <p:nvPr/>
            </p:nvSpPr>
            <p:spPr bwMode="auto">
              <a:xfrm>
                <a:off x="2633" y="3241"/>
                <a:ext cx="51" cy="480"/>
              </a:xfrm>
              <a:custGeom>
                <a:avLst/>
                <a:gdLst>
                  <a:gd name="T0" fmla="*/ 50 w 51"/>
                  <a:gd name="T1" fmla="*/ 0 h 480"/>
                  <a:gd name="T2" fmla="*/ 0 w 51"/>
                  <a:gd name="T3" fmla="*/ 0 h 480"/>
                  <a:gd name="T4" fmla="*/ 0 w 51"/>
                  <a:gd name="T5" fmla="*/ 479 h 480"/>
                  <a:gd name="T6" fmla="*/ 50 w 51"/>
                  <a:gd name="T7" fmla="*/ 479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480">
                    <a:moveTo>
                      <a:pt x="50" y="0"/>
                    </a:moveTo>
                    <a:lnTo>
                      <a:pt x="0" y="0"/>
                    </a:lnTo>
                    <a:lnTo>
                      <a:pt x="0" y="479"/>
                    </a:lnTo>
                    <a:lnTo>
                      <a:pt x="50" y="47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421" name="Rectangle 280"/>
              <p:cNvSpPr>
                <a:spLocks noChangeArrowheads="1"/>
              </p:cNvSpPr>
              <p:nvPr/>
            </p:nvSpPr>
            <p:spPr bwMode="auto">
              <a:xfrm>
                <a:off x="2871" y="2785"/>
                <a:ext cx="198"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22" name="Rectangle 281"/>
              <p:cNvSpPr>
                <a:spLocks noChangeArrowheads="1"/>
              </p:cNvSpPr>
              <p:nvPr/>
            </p:nvSpPr>
            <p:spPr bwMode="auto">
              <a:xfrm>
                <a:off x="3120" y="2785"/>
                <a:ext cx="198"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423" name="Rectangle 282"/>
              <p:cNvSpPr>
                <a:spLocks noChangeArrowheads="1"/>
              </p:cNvSpPr>
              <p:nvPr/>
            </p:nvSpPr>
            <p:spPr bwMode="auto">
              <a:xfrm>
                <a:off x="3380" y="2785"/>
                <a:ext cx="20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24" name="Rectangle 283"/>
              <p:cNvSpPr>
                <a:spLocks noChangeArrowheads="1"/>
              </p:cNvSpPr>
              <p:nvPr/>
            </p:nvSpPr>
            <p:spPr bwMode="auto">
              <a:xfrm>
                <a:off x="3639" y="2785"/>
                <a:ext cx="19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25" name="Rectangle 284"/>
              <p:cNvSpPr>
                <a:spLocks noChangeArrowheads="1"/>
              </p:cNvSpPr>
              <p:nvPr/>
            </p:nvSpPr>
            <p:spPr bwMode="auto">
              <a:xfrm>
                <a:off x="2871" y="3034"/>
                <a:ext cx="198"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26" name="Rectangle 285"/>
              <p:cNvSpPr>
                <a:spLocks noChangeArrowheads="1"/>
              </p:cNvSpPr>
              <p:nvPr/>
            </p:nvSpPr>
            <p:spPr bwMode="auto">
              <a:xfrm>
                <a:off x="3120" y="3034"/>
                <a:ext cx="198"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427" name="Rectangle 286"/>
              <p:cNvSpPr>
                <a:spLocks noChangeArrowheads="1"/>
              </p:cNvSpPr>
              <p:nvPr/>
            </p:nvSpPr>
            <p:spPr bwMode="auto">
              <a:xfrm>
                <a:off x="3380" y="3033"/>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28" name="Rectangle 287"/>
              <p:cNvSpPr>
                <a:spLocks noChangeArrowheads="1"/>
              </p:cNvSpPr>
              <p:nvPr/>
            </p:nvSpPr>
            <p:spPr bwMode="auto">
              <a:xfrm>
                <a:off x="3639" y="3034"/>
                <a:ext cx="19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429" name="Rectangle 288"/>
              <p:cNvSpPr>
                <a:spLocks noChangeArrowheads="1"/>
              </p:cNvSpPr>
              <p:nvPr/>
            </p:nvSpPr>
            <p:spPr bwMode="auto">
              <a:xfrm>
                <a:off x="2871" y="3264"/>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430" name="Rectangle 289"/>
              <p:cNvSpPr>
                <a:spLocks noChangeArrowheads="1"/>
              </p:cNvSpPr>
              <p:nvPr/>
            </p:nvSpPr>
            <p:spPr bwMode="auto">
              <a:xfrm>
                <a:off x="3120" y="3264"/>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431" name="Rectangle 290"/>
              <p:cNvSpPr>
                <a:spLocks noChangeArrowheads="1"/>
              </p:cNvSpPr>
              <p:nvPr/>
            </p:nvSpPr>
            <p:spPr bwMode="auto">
              <a:xfrm>
                <a:off x="3380" y="3264"/>
                <a:ext cx="20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32" name="Rectangle 291"/>
              <p:cNvSpPr>
                <a:spLocks noChangeArrowheads="1"/>
              </p:cNvSpPr>
              <p:nvPr/>
            </p:nvSpPr>
            <p:spPr bwMode="auto">
              <a:xfrm>
                <a:off x="3639" y="3264"/>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33" name="Rectangle 292"/>
              <p:cNvSpPr>
                <a:spLocks noChangeArrowheads="1"/>
              </p:cNvSpPr>
              <p:nvPr/>
            </p:nvSpPr>
            <p:spPr bwMode="auto">
              <a:xfrm>
                <a:off x="2871" y="3493"/>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434" name="Rectangle 293"/>
              <p:cNvSpPr>
                <a:spLocks noChangeArrowheads="1"/>
              </p:cNvSpPr>
              <p:nvPr/>
            </p:nvSpPr>
            <p:spPr bwMode="auto">
              <a:xfrm>
                <a:off x="3120" y="3493"/>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435" name="Rectangle 294"/>
              <p:cNvSpPr>
                <a:spLocks noChangeArrowheads="1"/>
              </p:cNvSpPr>
              <p:nvPr/>
            </p:nvSpPr>
            <p:spPr bwMode="auto">
              <a:xfrm>
                <a:off x="3380" y="3493"/>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436" name="Rectangle 295"/>
              <p:cNvSpPr>
                <a:spLocks noChangeArrowheads="1"/>
              </p:cNvSpPr>
              <p:nvPr/>
            </p:nvSpPr>
            <p:spPr bwMode="auto">
              <a:xfrm>
                <a:off x="3639" y="3493"/>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grpSp>
            <p:nvGrpSpPr>
              <p:cNvPr id="56437" name="Group 296"/>
              <p:cNvGrpSpPr>
                <a:grpSpLocks/>
              </p:cNvGrpSpPr>
              <p:nvPr/>
            </p:nvGrpSpPr>
            <p:grpSpPr bwMode="auto">
              <a:xfrm>
                <a:off x="3070" y="3881"/>
                <a:ext cx="595" cy="156"/>
                <a:chOff x="3070" y="3881"/>
                <a:chExt cx="595" cy="156"/>
              </a:xfrm>
            </p:grpSpPr>
            <p:sp>
              <p:nvSpPr>
                <p:cNvPr id="56438" name="Rectangle 297"/>
                <p:cNvSpPr>
                  <a:spLocks noChangeArrowheads="1"/>
                </p:cNvSpPr>
                <p:nvPr/>
              </p:nvSpPr>
              <p:spPr bwMode="auto">
                <a:xfrm>
                  <a:off x="3070" y="3881"/>
                  <a:ext cx="533"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K-map for </a:t>
                  </a:r>
                </a:p>
              </p:txBody>
            </p:sp>
            <p:sp>
              <p:nvSpPr>
                <p:cNvPr id="56439" name="Rectangle 298"/>
                <p:cNvSpPr>
                  <a:spLocks noChangeArrowheads="1"/>
                </p:cNvSpPr>
                <p:nvPr/>
              </p:nvSpPr>
              <p:spPr bwMode="auto">
                <a:xfrm>
                  <a:off x="3458" y="3881"/>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Y </a:t>
                  </a:r>
                </a:p>
              </p:txBody>
            </p:sp>
          </p:grpSp>
        </p:grpSp>
        <p:grpSp>
          <p:nvGrpSpPr>
            <p:cNvPr id="56346" name="Group 299"/>
            <p:cNvGrpSpPr>
              <a:grpSpLocks/>
            </p:cNvGrpSpPr>
            <p:nvPr/>
          </p:nvGrpSpPr>
          <p:grpSpPr bwMode="auto">
            <a:xfrm>
              <a:off x="4128" y="2446"/>
              <a:ext cx="1609" cy="1592"/>
              <a:chOff x="4128" y="2446"/>
              <a:chExt cx="1609" cy="1592"/>
            </a:xfrm>
          </p:grpSpPr>
          <p:sp>
            <p:nvSpPr>
              <p:cNvPr id="56347" name="Rectangle 300"/>
              <p:cNvSpPr>
                <a:spLocks noChangeArrowheads="1"/>
              </p:cNvSpPr>
              <p:nvPr/>
            </p:nvSpPr>
            <p:spPr bwMode="auto">
              <a:xfrm>
                <a:off x="4462" y="2756"/>
                <a:ext cx="1019" cy="93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8" name="Line 301"/>
              <p:cNvSpPr>
                <a:spLocks noChangeShapeType="1"/>
              </p:cNvSpPr>
              <p:nvPr/>
            </p:nvSpPr>
            <p:spPr bwMode="auto">
              <a:xfrm>
                <a:off x="4462" y="3241"/>
                <a:ext cx="101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9" name="Line 302"/>
              <p:cNvSpPr>
                <a:spLocks noChangeShapeType="1"/>
              </p:cNvSpPr>
              <p:nvPr/>
            </p:nvSpPr>
            <p:spPr bwMode="auto">
              <a:xfrm>
                <a:off x="4462" y="2992"/>
                <a:ext cx="101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0" name="Line 303"/>
              <p:cNvSpPr>
                <a:spLocks noChangeShapeType="1"/>
              </p:cNvSpPr>
              <p:nvPr/>
            </p:nvSpPr>
            <p:spPr bwMode="auto">
              <a:xfrm>
                <a:off x="4462" y="3471"/>
                <a:ext cx="101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1" name="Line 304"/>
              <p:cNvSpPr>
                <a:spLocks noChangeShapeType="1"/>
              </p:cNvSpPr>
              <p:nvPr/>
            </p:nvSpPr>
            <p:spPr bwMode="auto">
              <a:xfrm>
                <a:off x="4977" y="2766"/>
                <a:ext cx="0" cy="9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2" name="Line 305"/>
              <p:cNvSpPr>
                <a:spLocks noChangeShapeType="1"/>
              </p:cNvSpPr>
              <p:nvPr/>
            </p:nvSpPr>
            <p:spPr bwMode="auto">
              <a:xfrm>
                <a:off x="5236" y="2756"/>
                <a:ext cx="0" cy="9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3" name="Line 306"/>
              <p:cNvSpPr>
                <a:spLocks noChangeShapeType="1"/>
              </p:cNvSpPr>
              <p:nvPr/>
            </p:nvSpPr>
            <p:spPr bwMode="auto">
              <a:xfrm>
                <a:off x="4717" y="2756"/>
                <a:ext cx="0" cy="93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4" name="Line 307"/>
              <p:cNvSpPr>
                <a:spLocks noChangeShapeType="1"/>
              </p:cNvSpPr>
              <p:nvPr/>
            </p:nvSpPr>
            <p:spPr bwMode="auto">
              <a:xfrm flipH="1" flipV="1">
                <a:off x="4275" y="2579"/>
                <a:ext cx="187" cy="17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5" name="Rectangle 308"/>
              <p:cNvSpPr>
                <a:spLocks noChangeArrowheads="1"/>
              </p:cNvSpPr>
              <p:nvPr/>
            </p:nvSpPr>
            <p:spPr bwMode="auto">
              <a:xfrm>
                <a:off x="4542" y="3036"/>
                <a:ext cx="112" cy="15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56" name="Rectangle 309"/>
              <p:cNvSpPr>
                <a:spLocks noChangeArrowheads="1"/>
              </p:cNvSpPr>
              <p:nvPr/>
            </p:nvSpPr>
            <p:spPr bwMode="auto">
              <a:xfrm>
                <a:off x="4277" y="2506"/>
                <a:ext cx="26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AB </a:t>
                </a:r>
              </a:p>
            </p:txBody>
          </p:sp>
          <p:sp>
            <p:nvSpPr>
              <p:cNvPr id="56357" name="Rectangle 310"/>
              <p:cNvSpPr>
                <a:spLocks noChangeArrowheads="1"/>
              </p:cNvSpPr>
              <p:nvPr/>
            </p:nvSpPr>
            <p:spPr bwMode="auto">
              <a:xfrm>
                <a:off x="4168" y="2633"/>
                <a:ext cx="276"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CD </a:t>
                </a:r>
              </a:p>
            </p:txBody>
          </p:sp>
          <p:sp>
            <p:nvSpPr>
              <p:cNvPr id="56358" name="Rectangle 311"/>
              <p:cNvSpPr>
                <a:spLocks noChangeArrowheads="1"/>
              </p:cNvSpPr>
              <p:nvPr/>
            </p:nvSpPr>
            <p:spPr bwMode="auto">
              <a:xfrm>
                <a:off x="4457" y="2615"/>
                <a:ext cx="24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56359" name="Rectangle 312"/>
              <p:cNvSpPr>
                <a:spLocks noChangeArrowheads="1"/>
              </p:cNvSpPr>
              <p:nvPr/>
            </p:nvSpPr>
            <p:spPr bwMode="auto">
              <a:xfrm>
                <a:off x="4716" y="2615"/>
                <a:ext cx="24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56360" name="Rectangle 313"/>
              <p:cNvSpPr>
                <a:spLocks noChangeArrowheads="1"/>
              </p:cNvSpPr>
              <p:nvPr/>
            </p:nvSpPr>
            <p:spPr bwMode="auto">
              <a:xfrm>
                <a:off x="4976" y="2615"/>
                <a:ext cx="24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56361" name="Rectangle 314"/>
              <p:cNvSpPr>
                <a:spLocks noChangeArrowheads="1"/>
              </p:cNvSpPr>
              <p:nvPr/>
            </p:nvSpPr>
            <p:spPr bwMode="auto">
              <a:xfrm>
                <a:off x="5256" y="2615"/>
                <a:ext cx="24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56362" name="Rectangle 315"/>
              <p:cNvSpPr>
                <a:spLocks noChangeArrowheads="1"/>
              </p:cNvSpPr>
              <p:nvPr/>
            </p:nvSpPr>
            <p:spPr bwMode="auto">
              <a:xfrm>
                <a:off x="4259" y="2785"/>
                <a:ext cx="24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56363" name="Rectangle 316"/>
              <p:cNvSpPr>
                <a:spLocks noChangeArrowheads="1"/>
              </p:cNvSpPr>
              <p:nvPr/>
            </p:nvSpPr>
            <p:spPr bwMode="auto">
              <a:xfrm>
                <a:off x="4259" y="3033"/>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56364" name="Rectangle 317"/>
              <p:cNvSpPr>
                <a:spLocks noChangeArrowheads="1"/>
              </p:cNvSpPr>
              <p:nvPr/>
            </p:nvSpPr>
            <p:spPr bwMode="auto">
              <a:xfrm>
                <a:off x="4259" y="3274"/>
                <a:ext cx="245"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56365" name="Rectangle 318"/>
              <p:cNvSpPr>
                <a:spLocks noChangeArrowheads="1"/>
              </p:cNvSpPr>
              <p:nvPr/>
            </p:nvSpPr>
            <p:spPr bwMode="auto">
              <a:xfrm>
                <a:off x="4259" y="3482"/>
                <a:ext cx="245"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56366" name="Rectangle 319"/>
              <p:cNvSpPr>
                <a:spLocks noChangeArrowheads="1"/>
              </p:cNvSpPr>
              <p:nvPr/>
            </p:nvSpPr>
            <p:spPr bwMode="auto">
              <a:xfrm>
                <a:off x="5524" y="3154"/>
                <a:ext cx="213"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D </a:t>
                </a:r>
              </a:p>
            </p:txBody>
          </p:sp>
          <p:sp>
            <p:nvSpPr>
              <p:cNvPr id="56367" name="Rectangle 320"/>
              <p:cNvSpPr>
                <a:spLocks noChangeArrowheads="1"/>
              </p:cNvSpPr>
              <p:nvPr/>
            </p:nvSpPr>
            <p:spPr bwMode="auto">
              <a:xfrm>
                <a:off x="4906" y="3753"/>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B </a:t>
                </a:r>
              </a:p>
            </p:txBody>
          </p:sp>
          <p:sp>
            <p:nvSpPr>
              <p:cNvPr id="56368" name="Rectangle 321"/>
              <p:cNvSpPr>
                <a:spLocks noChangeArrowheads="1"/>
              </p:cNvSpPr>
              <p:nvPr/>
            </p:nvSpPr>
            <p:spPr bwMode="auto">
              <a:xfrm>
                <a:off x="4128" y="3374"/>
                <a:ext cx="213"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 </a:t>
                </a:r>
              </a:p>
            </p:txBody>
          </p:sp>
          <p:sp>
            <p:nvSpPr>
              <p:cNvPr id="56369" name="Rectangle 322"/>
              <p:cNvSpPr>
                <a:spLocks noChangeArrowheads="1"/>
              </p:cNvSpPr>
              <p:nvPr/>
            </p:nvSpPr>
            <p:spPr bwMode="auto">
              <a:xfrm>
                <a:off x="5105" y="2446"/>
                <a:ext cx="208"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 </a:t>
                </a:r>
              </a:p>
            </p:txBody>
          </p:sp>
          <p:sp>
            <p:nvSpPr>
              <p:cNvPr id="56370" name="Freeform 323"/>
              <p:cNvSpPr>
                <a:spLocks/>
              </p:cNvSpPr>
              <p:nvPr/>
            </p:nvSpPr>
            <p:spPr bwMode="auto">
              <a:xfrm>
                <a:off x="4977" y="2588"/>
                <a:ext cx="519" cy="51"/>
              </a:xfrm>
              <a:custGeom>
                <a:avLst/>
                <a:gdLst>
                  <a:gd name="T0" fmla="*/ 0 w 519"/>
                  <a:gd name="T1" fmla="*/ 50 h 51"/>
                  <a:gd name="T2" fmla="*/ 0 w 519"/>
                  <a:gd name="T3" fmla="*/ 0 h 51"/>
                  <a:gd name="T4" fmla="*/ 518 w 519"/>
                  <a:gd name="T5" fmla="*/ 0 h 51"/>
                  <a:gd name="T6" fmla="*/ 518 w 519"/>
                  <a:gd name="T7" fmla="*/ 5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9" h="51">
                    <a:moveTo>
                      <a:pt x="0" y="50"/>
                    </a:moveTo>
                    <a:lnTo>
                      <a:pt x="0" y="0"/>
                    </a:lnTo>
                    <a:lnTo>
                      <a:pt x="518" y="0"/>
                    </a:lnTo>
                    <a:lnTo>
                      <a:pt x="518" y="5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71" name="Freeform 324"/>
              <p:cNvSpPr>
                <a:spLocks/>
              </p:cNvSpPr>
              <p:nvPr/>
            </p:nvSpPr>
            <p:spPr bwMode="auto">
              <a:xfrm>
                <a:off x="4717" y="3720"/>
                <a:ext cx="520" cy="51"/>
              </a:xfrm>
              <a:custGeom>
                <a:avLst/>
                <a:gdLst>
                  <a:gd name="T0" fmla="*/ 519 w 520"/>
                  <a:gd name="T1" fmla="*/ 0 h 51"/>
                  <a:gd name="T2" fmla="*/ 519 w 520"/>
                  <a:gd name="T3" fmla="*/ 50 h 51"/>
                  <a:gd name="T4" fmla="*/ 0 w 520"/>
                  <a:gd name="T5" fmla="*/ 50 h 51"/>
                  <a:gd name="T6" fmla="*/ 0 w 520"/>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0" h="51">
                    <a:moveTo>
                      <a:pt x="519" y="0"/>
                    </a:moveTo>
                    <a:lnTo>
                      <a:pt x="519" y="50"/>
                    </a:lnTo>
                    <a:lnTo>
                      <a:pt x="0" y="5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72" name="Freeform 325"/>
              <p:cNvSpPr>
                <a:spLocks/>
              </p:cNvSpPr>
              <p:nvPr/>
            </p:nvSpPr>
            <p:spPr bwMode="auto">
              <a:xfrm>
                <a:off x="5515" y="2997"/>
                <a:ext cx="51" cy="480"/>
              </a:xfrm>
              <a:custGeom>
                <a:avLst/>
                <a:gdLst>
                  <a:gd name="T0" fmla="*/ 0 w 51"/>
                  <a:gd name="T1" fmla="*/ 0 h 480"/>
                  <a:gd name="T2" fmla="*/ 50 w 51"/>
                  <a:gd name="T3" fmla="*/ 0 h 480"/>
                  <a:gd name="T4" fmla="*/ 50 w 51"/>
                  <a:gd name="T5" fmla="*/ 479 h 480"/>
                  <a:gd name="T6" fmla="*/ 0 w 51"/>
                  <a:gd name="T7" fmla="*/ 479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 h="480">
                    <a:moveTo>
                      <a:pt x="0" y="0"/>
                    </a:moveTo>
                    <a:lnTo>
                      <a:pt x="50" y="0"/>
                    </a:lnTo>
                    <a:lnTo>
                      <a:pt x="50" y="479"/>
                    </a:lnTo>
                    <a:lnTo>
                      <a:pt x="0" y="47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73" name="Freeform 326"/>
              <p:cNvSpPr>
                <a:spLocks/>
              </p:cNvSpPr>
              <p:nvPr/>
            </p:nvSpPr>
            <p:spPr bwMode="auto">
              <a:xfrm>
                <a:off x="4279" y="3241"/>
                <a:ext cx="50" cy="480"/>
              </a:xfrm>
              <a:custGeom>
                <a:avLst/>
                <a:gdLst>
                  <a:gd name="T0" fmla="*/ 49 w 50"/>
                  <a:gd name="T1" fmla="*/ 0 h 480"/>
                  <a:gd name="T2" fmla="*/ 0 w 50"/>
                  <a:gd name="T3" fmla="*/ 0 h 480"/>
                  <a:gd name="T4" fmla="*/ 0 w 50"/>
                  <a:gd name="T5" fmla="*/ 479 h 480"/>
                  <a:gd name="T6" fmla="*/ 49 w 50"/>
                  <a:gd name="T7" fmla="*/ 479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480">
                    <a:moveTo>
                      <a:pt x="49" y="0"/>
                    </a:moveTo>
                    <a:lnTo>
                      <a:pt x="0" y="0"/>
                    </a:lnTo>
                    <a:lnTo>
                      <a:pt x="0" y="479"/>
                    </a:lnTo>
                    <a:lnTo>
                      <a:pt x="49" y="47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74" name="Rectangle 327"/>
              <p:cNvSpPr>
                <a:spLocks noChangeArrowheads="1"/>
              </p:cNvSpPr>
              <p:nvPr/>
            </p:nvSpPr>
            <p:spPr bwMode="auto">
              <a:xfrm>
                <a:off x="4517" y="2785"/>
                <a:ext cx="198"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375" name="Rectangle 328"/>
              <p:cNvSpPr>
                <a:spLocks noChangeArrowheads="1"/>
              </p:cNvSpPr>
              <p:nvPr/>
            </p:nvSpPr>
            <p:spPr bwMode="auto">
              <a:xfrm>
                <a:off x="4766" y="2785"/>
                <a:ext cx="198"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376" name="Rectangle 329"/>
              <p:cNvSpPr>
                <a:spLocks noChangeArrowheads="1"/>
              </p:cNvSpPr>
              <p:nvPr/>
            </p:nvSpPr>
            <p:spPr bwMode="auto">
              <a:xfrm>
                <a:off x="5025" y="2785"/>
                <a:ext cx="20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377" name="Rectangle 330"/>
              <p:cNvSpPr>
                <a:spLocks noChangeArrowheads="1"/>
              </p:cNvSpPr>
              <p:nvPr/>
            </p:nvSpPr>
            <p:spPr bwMode="auto">
              <a:xfrm>
                <a:off x="5295" y="2785"/>
                <a:ext cx="19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378" name="Rectangle 331"/>
              <p:cNvSpPr>
                <a:spLocks noChangeArrowheads="1"/>
              </p:cNvSpPr>
              <p:nvPr/>
            </p:nvSpPr>
            <p:spPr bwMode="auto">
              <a:xfrm>
                <a:off x="4517" y="3039"/>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379" name="Rectangle 332"/>
              <p:cNvSpPr>
                <a:spLocks noChangeArrowheads="1"/>
              </p:cNvSpPr>
              <p:nvPr/>
            </p:nvSpPr>
            <p:spPr bwMode="auto">
              <a:xfrm>
                <a:off x="4766" y="3034"/>
                <a:ext cx="198"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380" name="Rectangle 333"/>
              <p:cNvSpPr>
                <a:spLocks noChangeArrowheads="1"/>
              </p:cNvSpPr>
              <p:nvPr/>
            </p:nvSpPr>
            <p:spPr bwMode="auto">
              <a:xfrm>
                <a:off x="5025" y="3034"/>
                <a:ext cx="20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381" name="Rectangle 334"/>
              <p:cNvSpPr>
                <a:spLocks noChangeArrowheads="1"/>
              </p:cNvSpPr>
              <p:nvPr/>
            </p:nvSpPr>
            <p:spPr bwMode="auto">
              <a:xfrm>
                <a:off x="5295" y="3034"/>
                <a:ext cx="197"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382" name="Rectangle 335"/>
              <p:cNvSpPr>
                <a:spLocks noChangeArrowheads="1"/>
              </p:cNvSpPr>
              <p:nvPr/>
            </p:nvSpPr>
            <p:spPr bwMode="auto">
              <a:xfrm>
                <a:off x="4517" y="3264"/>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383" name="Rectangle 336"/>
              <p:cNvSpPr>
                <a:spLocks noChangeArrowheads="1"/>
              </p:cNvSpPr>
              <p:nvPr/>
            </p:nvSpPr>
            <p:spPr bwMode="auto">
              <a:xfrm>
                <a:off x="4766" y="3264"/>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384" name="Rectangle 337"/>
              <p:cNvSpPr>
                <a:spLocks noChangeArrowheads="1"/>
              </p:cNvSpPr>
              <p:nvPr/>
            </p:nvSpPr>
            <p:spPr bwMode="auto">
              <a:xfrm>
                <a:off x="5025" y="3264"/>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385" name="Rectangle 338"/>
              <p:cNvSpPr>
                <a:spLocks noChangeArrowheads="1"/>
              </p:cNvSpPr>
              <p:nvPr/>
            </p:nvSpPr>
            <p:spPr bwMode="auto">
              <a:xfrm>
                <a:off x="5285" y="3264"/>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386" name="Rectangle 339"/>
              <p:cNvSpPr>
                <a:spLocks noChangeArrowheads="1"/>
              </p:cNvSpPr>
              <p:nvPr/>
            </p:nvSpPr>
            <p:spPr bwMode="auto">
              <a:xfrm>
                <a:off x="4517" y="3493"/>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56387" name="Rectangle 340"/>
              <p:cNvSpPr>
                <a:spLocks noChangeArrowheads="1"/>
              </p:cNvSpPr>
              <p:nvPr/>
            </p:nvSpPr>
            <p:spPr bwMode="auto">
              <a:xfrm>
                <a:off x="4766" y="3493"/>
                <a:ext cx="198"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56388" name="Rectangle 341"/>
              <p:cNvSpPr>
                <a:spLocks noChangeArrowheads="1"/>
              </p:cNvSpPr>
              <p:nvPr/>
            </p:nvSpPr>
            <p:spPr bwMode="auto">
              <a:xfrm>
                <a:off x="5025" y="3493"/>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sp>
            <p:nvSpPr>
              <p:cNvPr id="56389" name="Rectangle 342"/>
              <p:cNvSpPr>
                <a:spLocks noChangeArrowheads="1"/>
              </p:cNvSpPr>
              <p:nvPr/>
            </p:nvSpPr>
            <p:spPr bwMode="auto">
              <a:xfrm>
                <a:off x="5285" y="3493"/>
                <a:ext cx="207"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X </a:t>
                </a:r>
              </a:p>
            </p:txBody>
          </p:sp>
          <p:grpSp>
            <p:nvGrpSpPr>
              <p:cNvPr id="56390" name="Group 343"/>
              <p:cNvGrpSpPr>
                <a:grpSpLocks/>
              </p:cNvGrpSpPr>
              <p:nvPr/>
            </p:nvGrpSpPr>
            <p:grpSpPr bwMode="auto">
              <a:xfrm>
                <a:off x="4716" y="3881"/>
                <a:ext cx="592" cy="157"/>
                <a:chOff x="4716" y="3881"/>
                <a:chExt cx="592" cy="157"/>
              </a:xfrm>
            </p:grpSpPr>
            <p:sp>
              <p:nvSpPr>
                <p:cNvPr id="56391" name="Rectangle 344"/>
                <p:cNvSpPr>
                  <a:spLocks noChangeArrowheads="1"/>
                </p:cNvSpPr>
                <p:nvPr/>
              </p:nvSpPr>
              <p:spPr bwMode="auto">
                <a:xfrm>
                  <a:off x="4716" y="3881"/>
                  <a:ext cx="533"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K-map for </a:t>
                  </a:r>
                </a:p>
              </p:txBody>
            </p:sp>
            <p:sp>
              <p:nvSpPr>
                <p:cNvPr id="56392" name="Rectangle 345"/>
                <p:cNvSpPr>
                  <a:spLocks noChangeArrowheads="1"/>
                </p:cNvSpPr>
                <p:nvPr/>
              </p:nvSpPr>
              <p:spPr bwMode="auto">
                <a:xfrm>
                  <a:off x="5105" y="3882"/>
                  <a:ext cx="203"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Z </a:t>
                  </a:r>
                </a:p>
              </p:txBody>
            </p:sp>
          </p:grpSp>
        </p:grpSp>
      </p:grpSp>
      <p:sp>
        <p:nvSpPr>
          <p:cNvPr id="56329" name="Freeform 346"/>
          <p:cNvSpPr>
            <a:spLocks/>
          </p:cNvSpPr>
          <p:nvPr/>
        </p:nvSpPr>
        <p:spPr bwMode="auto">
          <a:xfrm>
            <a:off x="7772400" y="4114800"/>
            <a:ext cx="666750" cy="334963"/>
          </a:xfrm>
          <a:custGeom>
            <a:avLst/>
            <a:gdLst>
              <a:gd name="T0" fmla="*/ 2147483647 w 420"/>
              <a:gd name="T1" fmla="*/ 0 h 211"/>
              <a:gd name="T2" fmla="*/ 2147483647 w 420"/>
              <a:gd name="T3" fmla="*/ 2147483647 h 211"/>
              <a:gd name="T4" fmla="*/ 0 w 420"/>
              <a:gd name="T5" fmla="*/ 2147483647 h 211"/>
              <a:gd name="T6" fmla="*/ 0 w 420"/>
              <a:gd name="T7" fmla="*/ 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0" h="211">
                <a:moveTo>
                  <a:pt x="419" y="0"/>
                </a:moveTo>
                <a:lnTo>
                  <a:pt x="419" y="210"/>
                </a:lnTo>
                <a:lnTo>
                  <a:pt x="0" y="21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0" name="Freeform 347"/>
          <p:cNvSpPr>
            <a:spLocks/>
          </p:cNvSpPr>
          <p:nvPr/>
        </p:nvSpPr>
        <p:spPr bwMode="auto">
          <a:xfrm>
            <a:off x="7772400" y="5257800"/>
            <a:ext cx="650875" cy="366713"/>
          </a:xfrm>
          <a:custGeom>
            <a:avLst/>
            <a:gdLst>
              <a:gd name="T0" fmla="*/ 0 w 410"/>
              <a:gd name="T1" fmla="*/ 2147483647 h 231"/>
              <a:gd name="T2" fmla="*/ 0 w 410"/>
              <a:gd name="T3" fmla="*/ 0 h 231"/>
              <a:gd name="T4" fmla="*/ 2147483647 w 410"/>
              <a:gd name="T5" fmla="*/ 0 h 231"/>
              <a:gd name="T6" fmla="*/ 2147483647 w 410"/>
              <a:gd name="T7" fmla="*/ 2147483647 h 2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0" h="231">
                <a:moveTo>
                  <a:pt x="0" y="230"/>
                </a:moveTo>
                <a:lnTo>
                  <a:pt x="0" y="0"/>
                </a:lnTo>
                <a:lnTo>
                  <a:pt x="409" y="0"/>
                </a:lnTo>
                <a:lnTo>
                  <a:pt x="409" y="23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1" name="Freeform 348"/>
          <p:cNvSpPr>
            <a:spLocks/>
          </p:cNvSpPr>
          <p:nvPr/>
        </p:nvSpPr>
        <p:spPr bwMode="auto">
          <a:xfrm>
            <a:off x="8229600" y="5257800"/>
            <a:ext cx="365125" cy="223838"/>
          </a:xfrm>
          <a:custGeom>
            <a:avLst/>
            <a:gdLst>
              <a:gd name="T0" fmla="*/ 2147483647 w 230"/>
              <a:gd name="T1" fmla="*/ 2147483647 h 141"/>
              <a:gd name="T2" fmla="*/ 0 w 230"/>
              <a:gd name="T3" fmla="*/ 2147483647 h 141"/>
              <a:gd name="T4" fmla="*/ 0 w 230"/>
              <a:gd name="T5" fmla="*/ 0 h 141"/>
              <a:gd name="T6" fmla="*/ 2147483647 w 230"/>
              <a:gd name="T7" fmla="*/ 0 h 1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0" h="141">
                <a:moveTo>
                  <a:pt x="229" y="140"/>
                </a:moveTo>
                <a:lnTo>
                  <a:pt x="0" y="140"/>
                </a:lnTo>
                <a:lnTo>
                  <a:pt x="0" y="0"/>
                </a:lnTo>
                <a:lnTo>
                  <a:pt x="229"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2" name="Freeform 349"/>
          <p:cNvSpPr>
            <a:spLocks/>
          </p:cNvSpPr>
          <p:nvPr/>
        </p:nvSpPr>
        <p:spPr bwMode="auto">
          <a:xfrm>
            <a:off x="6934200" y="5257800"/>
            <a:ext cx="366713" cy="228600"/>
          </a:xfrm>
          <a:custGeom>
            <a:avLst/>
            <a:gdLst>
              <a:gd name="T0" fmla="*/ 0 w 231"/>
              <a:gd name="T1" fmla="*/ 2147483647 h 161"/>
              <a:gd name="T2" fmla="*/ 2147483647 w 231"/>
              <a:gd name="T3" fmla="*/ 2147483647 h 161"/>
              <a:gd name="T4" fmla="*/ 2147483647 w 231"/>
              <a:gd name="T5" fmla="*/ 0 h 161"/>
              <a:gd name="T6" fmla="*/ 0 w 231"/>
              <a:gd name="T7" fmla="*/ 0 h 1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 h="161">
                <a:moveTo>
                  <a:pt x="0" y="160"/>
                </a:moveTo>
                <a:lnTo>
                  <a:pt x="230" y="160"/>
                </a:lnTo>
                <a:lnTo>
                  <a:pt x="230" y="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33" name="Rectangle 350"/>
          <p:cNvSpPr>
            <a:spLocks noChangeArrowheads="1"/>
          </p:cNvSpPr>
          <p:nvPr/>
        </p:nvSpPr>
        <p:spPr bwMode="auto">
          <a:xfrm>
            <a:off x="7467600" y="4876800"/>
            <a:ext cx="604838" cy="2571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6334" name="Group 351"/>
          <p:cNvGrpSpPr>
            <a:grpSpLocks/>
          </p:cNvGrpSpPr>
          <p:nvPr/>
        </p:nvGrpSpPr>
        <p:grpSpPr bwMode="auto">
          <a:xfrm>
            <a:off x="304800" y="5105400"/>
            <a:ext cx="3733800" cy="984250"/>
            <a:chOff x="192" y="3384"/>
            <a:chExt cx="2352" cy="620"/>
          </a:xfrm>
        </p:grpSpPr>
        <p:sp>
          <p:nvSpPr>
            <p:cNvPr id="56335" name="Rectangle 352"/>
            <p:cNvSpPr>
              <a:spLocks noChangeArrowheads="1"/>
            </p:cNvSpPr>
            <p:nvPr/>
          </p:nvSpPr>
          <p:spPr bwMode="auto">
            <a:xfrm>
              <a:off x="192" y="3384"/>
              <a:ext cx="2352" cy="6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a:t>W = A + B D + B C</a:t>
              </a:r>
            </a:p>
            <a:p>
              <a:pPr algn="l" rtl="0" eaLnBrk="0" hangingPunct="0">
                <a:lnSpc>
                  <a:spcPct val="85000"/>
                </a:lnSpc>
              </a:pPr>
              <a:r>
                <a:rPr lang="en-US"/>
                <a:t>X = B C</a:t>
              </a:r>
            </a:p>
            <a:p>
              <a:pPr algn="l" rtl="0" eaLnBrk="0" hangingPunct="0">
                <a:lnSpc>
                  <a:spcPct val="85000"/>
                </a:lnSpc>
              </a:pPr>
              <a:r>
                <a:rPr lang="en-US"/>
                <a:t>Y = B + C</a:t>
              </a:r>
            </a:p>
            <a:p>
              <a:pPr algn="l" rtl="0" eaLnBrk="0" hangingPunct="0">
                <a:lnSpc>
                  <a:spcPct val="85000"/>
                </a:lnSpc>
              </a:pPr>
              <a:r>
                <a:rPr lang="en-US"/>
                <a:t>Z = A B C D + B C D + A D + B C D</a:t>
              </a:r>
            </a:p>
          </p:txBody>
        </p:sp>
        <p:sp>
          <p:nvSpPr>
            <p:cNvPr id="56336" name="Line 353"/>
            <p:cNvSpPr>
              <a:spLocks noChangeShapeType="1"/>
            </p:cNvSpPr>
            <p:nvPr/>
          </p:nvSpPr>
          <p:spPr bwMode="auto">
            <a:xfrm>
              <a:off x="652" y="3533"/>
              <a:ext cx="7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Line 354"/>
            <p:cNvSpPr>
              <a:spLocks noChangeShapeType="1"/>
            </p:cNvSpPr>
            <p:nvPr/>
          </p:nvSpPr>
          <p:spPr bwMode="auto">
            <a:xfrm>
              <a:off x="505" y="3830"/>
              <a:ext cx="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8" name="Line 355"/>
            <p:cNvSpPr>
              <a:spLocks noChangeShapeType="1"/>
            </p:cNvSpPr>
            <p:nvPr/>
          </p:nvSpPr>
          <p:spPr bwMode="auto">
            <a:xfrm>
              <a:off x="650" y="3829"/>
              <a:ext cx="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Line 356"/>
            <p:cNvSpPr>
              <a:spLocks noChangeShapeType="1"/>
            </p:cNvSpPr>
            <p:nvPr/>
          </p:nvSpPr>
          <p:spPr bwMode="auto">
            <a:xfrm>
              <a:off x="791" y="3829"/>
              <a:ext cx="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0" name="Line 357"/>
            <p:cNvSpPr>
              <a:spLocks noChangeShapeType="1"/>
            </p:cNvSpPr>
            <p:nvPr/>
          </p:nvSpPr>
          <p:spPr bwMode="auto">
            <a:xfrm>
              <a:off x="1901" y="3829"/>
              <a:ext cx="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1" name="Line 358"/>
            <p:cNvSpPr>
              <a:spLocks noChangeShapeType="1"/>
            </p:cNvSpPr>
            <p:nvPr/>
          </p:nvSpPr>
          <p:spPr bwMode="auto">
            <a:xfrm>
              <a:off x="2168" y="3828"/>
              <a:ext cx="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2" name="Line 359"/>
            <p:cNvSpPr>
              <a:spLocks noChangeShapeType="1"/>
            </p:cNvSpPr>
            <p:nvPr/>
          </p:nvSpPr>
          <p:spPr bwMode="auto">
            <a:xfrm>
              <a:off x="2459" y="3828"/>
              <a:ext cx="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Slide Number Placeholder 3"/>
          <p:cNvSpPr>
            <a:spLocks noGrp="1"/>
          </p:cNvSpPr>
          <p:nvPr>
            <p:ph type="sldNum" sz="quarter" idx="4294967295"/>
          </p:nvPr>
        </p:nvSpPr>
        <p:spPr bwMode="auto">
          <a:xfrm>
            <a:off x="8291513" y="6616700"/>
            <a:ext cx="606425" cy="15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9D147E1-7EE1-4133-B0B6-75A00C7BBBC0}" type="slidenum">
              <a:rPr lang="zh-TW" altLang="en-US">
                <a:ea typeface="PMingLiU" pitchFamily="18" charset="-120"/>
              </a:rPr>
              <a:pPr eaLnBrk="1" hangingPunct="1"/>
              <a:t>48</a:t>
            </a:fld>
            <a:endParaRPr lang="en-US" altLang="zh-TW">
              <a:ea typeface="PMingLiU" pitchFamily="18" charset="-120"/>
            </a:endParaRPr>
          </a:p>
        </p:txBody>
      </p:sp>
      <p:sp>
        <p:nvSpPr>
          <p:cNvPr id="57347" name="Rectangle 2"/>
          <p:cNvSpPr>
            <a:spLocks noGrp="1" noChangeArrowheads="1"/>
          </p:cNvSpPr>
          <p:nvPr>
            <p:ph type="title"/>
          </p:nvPr>
        </p:nvSpPr>
        <p:spPr/>
        <p:txBody>
          <a:bodyPr/>
          <a:lstStyle/>
          <a:p>
            <a:pPr eaLnBrk="1" hangingPunct="1"/>
            <a:r>
              <a:rPr lang="en-US" smtClean="0"/>
              <a:t>PAL Device Design Example</a:t>
            </a:r>
          </a:p>
        </p:txBody>
      </p:sp>
      <p:grpSp>
        <p:nvGrpSpPr>
          <p:cNvPr id="57348" name="Group 3"/>
          <p:cNvGrpSpPr>
            <a:grpSpLocks/>
          </p:cNvGrpSpPr>
          <p:nvPr/>
        </p:nvGrpSpPr>
        <p:grpSpPr bwMode="auto">
          <a:xfrm>
            <a:off x="6257925" y="1295400"/>
            <a:ext cx="514350" cy="381000"/>
            <a:chOff x="2556" y="864"/>
            <a:chExt cx="468" cy="336"/>
          </a:xfrm>
        </p:grpSpPr>
        <p:sp>
          <p:nvSpPr>
            <p:cNvPr id="57507" name="AutoShape 4"/>
            <p:cNvSpPr>
              <a:spLocks noChangeArrowheads="1"/>
            </p:cNvSpPr>
            <p:nvPr/>
          </p:nvSpPr>
          <p:spPr bwMode="auto">
            <a:xfrm>
              <a:off x="2556" y="864"/>
              <a:ext cx="336" cy="336"/>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8" name="Line 5"/>
            <p:cNvSpPr>
              <a:spLocks noChangeShapeType="1"/>
            </p:cNvSpPr>
            <p:nvPr/>
          </p:nvSpPr>
          <p:spPr bwMode="auto">
            <a:xfrm flipH="1">
              <a:off x="2892" y="1008"/>
              <a:ext cx="132"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349" name="Group 6"/>
          <p:cNvGrpSpPr>
            <a:grpSpLocks/>
          </p:cNvGrpSpPr>
          <p:nvPr/>
        </p:nvGrpSpPr>
        <p:grpSpPr bwMode="auto">
          <a:xfrm>
            <a:off x="6257925" y="1752600"/>
            <a:ext cx="514350" cy="381000"/>
            <a:chOff x="2556" y="864"/>
            <a:chExt cx="468" cy="336"/>
          </a:xfrm>
        </p:grpSpPr>
        <p:sp>
          <p:nvSpPr>
            <p:cNvPr id="57505" name="AutoShape 7"/>
            <p:cNvSpPr>
              <a:spLocks noChangeArrowheads="1"/>
            </p:cNvSpPr>
            <p:nvPr/>
          </p:nvSpPr>
          <p:spPr bwMode="auto">
            <a:xfrm>
              <a:off x="2556" y="864"/>
              <a:ext cx="336" cy="336"/>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6" name="Line 8"/>
            <p:cNvSpPr>
              <a:spLocks noChangeShapeType="1"/>
            </p:cNvSpPr>
            <p:nvPr/>
          </p:nvSpPr>
          <p:spPr bwMode="auto">
            <a:xfrm flipH="1">
              <a:off x="2892" y="1008"/>
              <a:ext cx="132"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350" name="Group 9"/>
          <p:cNvGrpSpPr>
            <a:grpSpLocks/>
          </p:cNvGrpSpPr>
          <p:nvPr/>
        </p:nvGrpSpPr>
        <p:grpSpPr bwMode="auto">
          <a:xfrm>
            <a:off x="6257925" y="2209800"/>
            <a:ext cx="514350" cy="381000"/>
            <a:chOff x="2556" y="864"/>
            <a:chExt cx="468" cy="336"/>
          </a:xfrm>
        </p:grpSpPr>
        <p:sp>
          <p:nvSpPr>
            <p:cNvPr id="57503" name="AutoShape 10"/>
            <p:cNvSpPr>
              <a:spLocks noChangeArrowheads="1"/>
            </p:cNvSpPr>
            <p:nvPr/>
          </p:nvSpPr>
          <p:spPr bwMode="auto">
            <a:xfrm>
              <a:off x="2556" y="864"/>
              <a:ext cx="336" cy="336"/>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4" name="Line 11"/>
            <p:cNvSpPr>
              <a:spLocks noChangeShapeType="1"/>
            </p:cNvSpPr>
            <p:nvPr/>
          </p:nvSpPr>
          <p:spPr bwMode="auto">
            <a:xfrm flipH="1">
              <a:off x="2892" y="1008"/>
              <a:ext cx="132"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351" name="Line 12"/>
          <p:cNvSpPr>
            <a:spLocks noChangeShapeType="1"/>
          </p:cNvSpPr>
          <p:nvPr/>
        </p:nvSpPr>
        <p:spPr bwMode="auto">
          <a:xfrm>
            <a:off x="6772275" y="1447800"/>
            <a:ext cx="0" cy="304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Line 13"/>
          <p:cNvSpPr>
            <a:spLocks noChangeShapeType="1"/>
          </p:cNvSpPr>
          <p:nvPr/>
        </p:nvSpPr>
        <p:spPr bwMode="auto">
          <a:xfrm>
            <a:off x="6772275" y="2057400"/>
            <a:ext cx="0" cy="304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3" name="Line 14"/>
          <p:cNvSpPr>
            <a:spLocks noChangeShapeType="1"/>
          </p:cNvSpPr>
          <p:nvPr/>
        </p:nvSpPr>
        <p:spPr bwMode="auto">
          <a:xfrm>
            <a:off x="6696075" y="1914525"/>
            <a:ext cx="60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4" name="Line 15"/>
          <p:cNvSpPr>
            <a:spLocks noChangeShapeType="1"/>
          </p:cNvSpPr>
          <p:nvPr/>
        </p:nvSpPr>
        <p:spPr bwMode="auto">
          <a:xfrm>
            <a:off x="6772275" y="2057400"/>
            <a:ext cx="60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5" name="Line 16"/>
          <p:cNvSpPr>
            <a:spLocks noChangeShapeType="1"/>
          </p:cNvSpPr>
          <p:nvPr/>
        </p:nvSpPr>
        <p:spPr bwMode="auto">
          <a:xfrm>
            <a:off x="6772275" y="1752600"/>
            <a:ext cx="60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56" name="Group 17"/>
          <p:cNvGrpSpPr>
            <a:grpSpLocks/>
          </p:cNvGrpSpPr>
          <p:nvPr/>
        </p:nvGrpSpPr>
        <p:grpSpPr bwMode="auto">
          <a:xfrm>
            <a:off x="7153275" y="1600200"/>
            <a:ext cx="990600" cy="568325"/>
            <a:chOff x="3216" y="1056"/>
            <a:chExt cx="1008" cy="694"/>
          </a:xfrm>
        </p:grpSpPr>
        <p:sp>
          <p:nvSpPr>
            <p:cNvPr id="57501" name="AutoShape 18"/>
            <p:cNvSpPr>
              <a:spLocks noChangeArrowheads="1"/>
            </p:cNvSpPr>
            <p:nvPr/>
          </p:nvSpPr>
          <p:spPr bwMode="auto">
            <a:xfrm rot="10800000">
              <a:off x="3216" y="1056"/>
              <a:ext cx="674" cy="694"/>
            </a:xfrm>
            <a:prstGeom prst="moon">
              <a:avLst>
                <a:gd name="adj" fmla="val 82292"/>
              </a:avLst>
            </a:prstGeom>
            <a:solidFill>
              <a:schemeClr val="bg1"/>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2" name="Line 19"/>
            <p:cNvSpPr>
              <a:spLocks noChangeShapeType="1"/>
            </p:cNvSpPr>
            <p:nvPr/>
          </p:nvSpPr>
          <p:spPr bwMode="auto">
            <a:xfrm rot="10800000">
              <a:off x="3888" y="1392"/>
              <a:ext cx="336"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357" name="Line 20"/>
          <p:cNvSpPr>
            <a:spLocks noChangeShapeType="1"/>
          </p:cNvSpPr>
          <p:nvPr/>
        </p:nvSpPr>
        <p:spPr bwMode="auto">
          <a:xfrm flipH="1">
            <a:off x="1828800" y="1447800"/>
            <a:ext cx="441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8" name="Line 21"/>
          <p:cNvSpPr>
            <a:spLocks noChangeShapeType="1"/>
          </p:cNvSpPr>
          <p:nvPr/>
        </p:nvSpPr>
        <p:spPr bwMode="auto">
          <a:xfrm flipH="1">
            <a:off x="1828800" y="1905000"/>
            <a:ext cx="441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Line 22"/>
          <p:cNvSpPr>
            <a:spLocks noChangeShapeType="1"/>
          </p:cNvSpPr>
          <p:nvPr/>
        </p:nvSpPr>
        <p:spPr bwMode="auto">
          <a:xfrm flipH="1">
            <a:off x="1828800" y="2438400"/>
            <a:ext cx="441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60" name="Group 23"/>
          <p:cNvGrpSpPr>
            <a:grpSpLocks/>
          </p:cNvGrpSpPr>
          <p:nvPr/>
        </p:nvGrpSpPr>
        <p:grpSpPr bwMode="auto">
          <a:xfrm>
            <a:off x="609600" y="2590800"/>
            <a:ext cx="1276350" cy="533400"/>
            <a:chOff x="384" y="1632"/>
            <a:chExt cx="804" cy="336"/>
          </a:xfrm>
        </p:grpSpPr>
        <p:sp>
          <p:nvSpPr>
            <p:cNvPr id="57497" name="AutoShape 24"/>
            <p:cNvSpPr>
              <a:spLocks noChangeArrowheads="1"/>
            </p:cNvSpPr>
            <p:nvPr/>
          </p:nvSpPr>
          <p:spPr bwMode="auto">
            <a:xfrm rot="5400000">
              <a:off x="720" y="168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8" name="Line 25"/>
            <p:cNvSpPr>
              <a:spLocks noChangeShapeType="1"/>
            </p:cNvSpPr>
            <p:nvPr/>
          </p:nvSpPr>
          <p:spPr bwMode="auto">
            <a:xfrm>
              <a:off x="384" y="179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9" name="Oval 26"/>
            <p:cNvSpPr>
              <a:spLocks noChangeArrowheads="1"/>
            </p:cNvSpPr>
            <p:nvPr/>
          </p:nvSpPr>
          <p:spPr bwMode="auto">
            <a:xfrm>
              <a:off x="888" y="186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00" name="Line 27"/>
            <p:cNvSpPr>
              <a:spLocks noChangeShapeType="1"/>
            </p:cNvSpPr>
            <p:nvPr/>
          </p:nvSpPr>
          <p:spPr bwMode="auto">
            <a:xfrm flipH="1">
              <a:off x="1008" y="180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361" name="Group 28"/>
          <p:cNvGrpSpPr>
            <a:grpSpLocks/>
          </p:cNvGrpSpPr>
          <p:nvPr/>
        </p:nvGrpSpPr>
        <p:grpSpPr bwMode="auto">
          <a:xfrm flipH="1">
            <a:off x="6715125" y="2590800"/>
            <a:ext cx="1276350" cy="533400"/>
            <a:chOff x="384" y="1632"/>
            <a:chExt cx="804" cy="336"/>
          </a:xfrm>
        </p:grpSpPr>
        <p:sp>
          <p:nvSpPr>
            <p:cNvPr id="57493" name="AutoShape 29"/>
            <p:cNvSpPr>
              <a:spLocks noChangeArrowheads="1"/>
            </p:cNvSpPr>
            <p:nvPr/>
          </p:nvSpPr>
          <p:spPr bwMode="auto">
            <a:xfrm rot="5400000">
              <a:off x="720" y="168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4" name="Line 30"/>
            <p:cNvSpPr>
              <a:spLocks noChangeShapeType="1"/>
            </p:cNvSpPr>
            <p:nvPr/>
          </p:nvSpPr>
          <p:spPr bwMode="auto">
            <a:xfrm>
              <a:off x="384" y="179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5" name="Oval 31"/>
            <p:cNvSpPr>
              <a:spLocks noChangeArrowheads="1"/>
            </p:cNvSpPr>
            <p:nvPr/>
          </p:nvSpPr>
          <p:spPr bwMode="auto">
            <a:xfrm>
              <a:off x="888" y="186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6" name="Line 32"/>
            <p:cNvSpPr>
              <a:spLocks noChangeShapeType="1"/>
            </p:cNvSpPr>
            <p:nvPr/>
          </p:nvSpPr>
          <p:spPr bwMode="auto">
            <a:xfrm flipH="1">
              <a:off x="1008" y="180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362" name="Line 33"/>
          <p:cNvSpPr>
            <a:spLocks noChangeShapeType="1"/>
          </p:cNvSpPr>
          <p:nvPr/>
        </p:nvSpPr>
        <p:spPr bwMode="auto">
          <a:xfrm>
            <a:off x="7981950" y="1866900"/>
            <a:ext cx="0" cy="990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3" name="Line 34"/>
          <p:cNvSpPr>
            <a:spLocks noChangeShapeType="1"/>
          </p:cNvSpPr>
          <p:nvPr/>
        </p:nvSpPr>
        <p:spPr bwMode="auto">
          <a:xfrm>
            <a:off x="19812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4" name="Line 35"/>
          <p:cNvSpPr>
            <a:spLocks noChangeShapeType="1"/>
          </p:cNvSpPr>
          <p:nvPr/>
        </p:nvSpPr>
        <p:spPr bwMode="auto">
          <a:xfrm>
            <a:off x="24384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5" name="Line 36"/>
          <p:cNvSpPr>
            <a:spLocks noChangeShapeType="1"/>
          </p:cNvSpPr>
          <p:nvPr/>
        </p:nvSpPr>
        <p:spPr bwMode="auto">
          <a:xfrm>
            <a:off x="28956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6" name="Line 37"/>
          <p:cNvSpPr>
            <a:spLocks noChangeShapeType="1"/>
          </p:cNvSpPr>
          <p:nvPr/>
        </p:nvSpPr>
        <p:spPr bwMode="auto">
          <a:xfrm>
            <a:off x="33528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7" name="Line 38"/>
          <p:cNvSpPr>
            <a:spLocks noChangeShapeType="1"/>
          </p:cNvSpPr>
          <p:nvPr/>
        </p:nvSpPr>
        <p:spPr bwMode="auto">
          <a:xfrm>
            <a:off x="38100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8" name="Line 39"/>
          <p:cNvSpPr>
            <a:spLocks noChangeShapeType="1"/>
          </p:cNvSpPr>
          <p:nvPr/>
        </p:nvSpPr>
        <p:spPr bwMode="auto">
          <a:xfrm>
            <a:off x="42672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9" name="Line 40"/>
          <p:cNvSpPr>
            <a:spLocks noChangeShapeType="1"/>
          </p:cNvSpPr>
          <p:nvPr/>
        </p:nvSpPr>
        <p:spPr bwMode="auto">
          <a:xfrm>
            <a:off x="47244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0" name="Line 41"/>
          <p:cNvSpPr>
            <a:spLocks noChangeShapeType="1"/>
          </p:cNvSpPr>
          <p:nvPr/>
        </p:nvSpPr>
        <p:spPr bwMode="auto">
          <a:xfrm>
            <a:off x="51816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1" name="Line 42"/>
          <p:cNvSpPr>
            <a:spLocks noChangeShapeType="1"/>
          </p:cNvSpPr>
          <p:nvPr/>
        </p:nvSpPr>
        <p:spPr bwMode="auto">
          <a:xfrm>
            <a:off x="56388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2" name="Line 43"/>
          <p:cNvSpPr>
            <a:spLocks noChangeShapeType="1"/>
          </p:cNvSpPr>
          <p:nvPr/>
        </p:nvSpPr>
        <p:spPr bwMode="auto">
          <a:xfrm>
            <a:off x="6096000" y="1295400"/>
            <a:ext cx="0" cy="51054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3" name="Line 44"/>
          <p:cNvSpPr>
            <a:spLocks noChangeShapeType="1"/>
          </p:cNvSpPr>
          <p:nvPr/>
        </p:nvSpPr>
        <p:spPr bwMode="auto">
          <a:xfrm>
            <a:off x="1828800" y="2867025"/>
            <a:ext cx="1524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4" name="Line 45"/>
          <p:cNvSpPr>
            <a:spLocks noChangeShapeType="1"/>
          </p:cNvSpPr>
          <p:nvPr/>
        </p:nvSpPr>
        <p:spPr bwMode="auto">
          <a:xfrm>
            <a:off x="1524000" y="3048000"/>
            <a:ext cx="9144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5" name="Oval 46"/>
          <p:cNvSpPr>
            <a:spLocks noChangeArrowheads="1"/>
          </p:cNvSpPr>
          <p:nvPr/>
        </p:nvSpPr>
        <p:spPr bwMode="auto">
          <a:xfrm>
            <a:off x="2390775" y="30099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6" name="Oval 47"/>
          <p:cNvSpPr>
            <a:spLocks noChangeArrowheads="1"/>
          </p:cNvSpPr>
          <p:nvPr/>
        </p:nvSpPr>
        <p:spPr bwMode="auto">
          <a:xfrm>
            <a:off x="1933575" y="28194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77" name="Line 48"/>
          <p:cNvSpPr>
            <a:spLocks noChangeShapeType="1"/>
          </p:cNvSpPr>
          <p:nvPr/>
        </p:nvSpPr>
        <p:spPr bwMode="auto">
          <a:xfrm flipH="1">
            <a:off x="6096000" y="2867025"/>
            <a:ext cx="838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8" name="Line 49"/>
          <p:cNvSpPr>
            <a:spLocks noChangeShapeType="1"/>
          </p:cNvSpPr>
          <p:nvPr/>
        </p:nvSpPr>
        <p:spPr bwMode="auto">
          <a:xfrm>
            <a:off x="5638800" y="3019425"/>
            <a:ext cx="1447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9" name="Line 50"/>
          <p:cNvSpPr>
            <a:spLocks noChangeShapeType="1"/>
          </p:cNvSpPr>
          <p:nvPr/>
        </p:nvSpPr>
        <p:spPr bwMode="auto">
          <a:xfrm flipH="1">
            <a:off x="6096000" y="2867025"/>
            <a:ext cx="1524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0" name="Oval 51"/>
          <p:cNvSpPr>
            <a:spLocks noChangeArrowheads="1"/>
          </p:cNvSpPr>
          <p:nvPr/>
        </p:nvSpPr>
        <p:spPr bwMode="auto">
          <a:xfrm flipH="1">
            <a:off x="5610225" y="299085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1" name="Oval 52"/>
          <p:cNvSpPr>
            <a:spLocks noChangeArrowheads="1"/>
          </p:cNvSpPr>
          <p:nvPr/>
        </p:nvSpPr>
        <p:spPr bwMode="auto">
          <a:xfrm flipH="1">
            <a:off x="6067425" y="28194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82" name="Oval 53"/>
          <p:cNvSpPr>
            <a:spLocks noChangeArrowheads="1"/>
          </p:cNvSpPr>
          <p:nvPr/>
        </p:nvSpPr>
        <p:spPr bwMode="auto">
          <a:xfrm flipH="1">
            <a:off x="7943850" y="1838325"/>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383" name="Group 54"/>
          <p:cNvGrpSpPr>
            <a:grpSpLocks/>
          </p:cNvGrpSpPr>
          <p:nvPr/>
        </p:nvGrpSpPr>
        <p:grpSpPr bwMode="auto">
          <a:xfrm>
            <a:off x="6257925" y="3200400"/>
            <a:ext cx="514350" cy="381000"/>
            <a:chOff x="2556" y="864"/>
            <a:chExt cx="468" cy="336"/>
          </a:xfrm>
        </p:grpSpPr>
        <p:sp>
          <p:nvSpPr>
            <p:cNvPr id="57491" name="AutoShape 55"/>
            <p:cNvSpPr>
              <a:spLocks noChangeArrowheads="1"/>
            </p:cNvSpPr>
            <p:nvPr/>
          </p:nvSpPr>
          <p:spPr bwMode="auto">
            <a:xfrm>
              <a:off x="2556" y="864"/>
              <a:ext cx="336" cy="336"/>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2" name="Line 56"/>
            <p:cNvSpPr>
              <a:spLocks noChangeShapeType="1"/>
            </p:cNvSpPr>
            <p:nvPr/>
          </p:nvSpPr>
          <p:spPr bwMode="auto">
            <a:xfrm flipH="1">
              <a:off x="2892" y="1008"/>
              <a:ext cx="132"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384" name="Group 57"/>
          <p:cNvGrpSpPr>
            <a:grpSpLocks/>
          </p:cNvGrpSpPr>
          <p:nvPr/>
        </p:nvGrpSpPr>
        <p:grpSpPr bwMode="auto">
          <a:xfrm>
            <a:off x="6257925" y="3657600"/>
            <a:ext cx="514350" cy="381000"/>
            <a:chOff x="2556" y="864"/>
            <a:chExt cx="468" cy="336"/>
          </a:xfrm>
        </p:grpSpPr>
        <p:sp>
          <p:nvSpPr>
            <p:cNvPr id="57489" name="AutoShape 58"/>
            <p:cNvSpPr>
              <a:spLocks noChangeArrowheads="1"/>
            </p:cNvSpPr>
            <p:nvPr/>
          </p:nvSpPr>
          <p:spPr bwMode="auto">
            <a:xfrm>
              <a:off x="2556" y="864"/>
              <a:ext cx="336" cy="336"/>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90" name="Line 59"/>
            <p:cNvSpPr>
              <a:spLocks noChangeShapeType="1"/>
            </p:cNvSpPr>
            <p:nvPr/>
          </p:nvSpPr>
          <p:spPr bwMode="auto">
            <a:xfrm flipH="1">
              <a:off x="2892" y="1008"/>
              <a:ext cx="132"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7385" name="Group 60"/>
          <p:cNvGrpSpPr>
            <a:grpSpLocks/>
          </p:cNvGrpSpPr>
          <p:nvPr/>
        </p:nvGrpSpPr>
        <p:grpSpPr bwMode="auto">
          <a:xfrm>
            <a:off x="6257925" y="4114800"/>
            <a:ext cx="514350" cy="381000"/>
            <a:chOff x="2556" y="864"/>
            <a:chExt cx="468" cy="336"/>
          </a:xfrm>
        </p:grpSpPr>
        <p:sp>
          <p:nvSpPr>
            <p:cNvPr id="57487" name="AutoShape 61"/>
            <p:cNvSpPr>
              <a:spLocks noChangeArrowheads="1"/>
            </p:cNvSpPr>
            <p:nvPr/>
          </p:nvSpPr>
          <p:spPr bwMode="auto">
            <a:xfrm>
              <a:off x="2556" y="864"/>
              <a:ext cx="336" cy="336"/>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8" name="Line 62"/>
            <p:cNvSpPr>
              <a:spLocks noChangeShapeType="1"/>
            </p:cNvSpPr>
            <p:nvPr/>
          </p:nvSpPr>
          <p:spPr bwMode="auto">
            <a:xfrm flipH="1">
              <a:off x="2892" y="1008"/>
              <a:ext cx="132"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386" name="Line 63"/>
          <p:cNvSpPr>
            <a:spLocks noChangeShapeType="1"/>
          </p:cNvSpPr>
          <p:nvPr/>
        </p:nvSpPr>
        <p:spPr bwMode="auto">
          <a:xfrm>
            <a:off x="6772275" y="3352800"/>
            <a:ext cx="0" cy="304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7" name="Line 64"/>
          <p:cNvSpPr>
            <a:spLocks noChangeShapeType="1"/>
          </p:cNvSpPr>
          <p:nvPr/>
        </p:nvSpPr>
        <p:spPr bwMode="auto">
          <a:xfrm>
            <a:off x="6772275" y="3962400"/>
            <a:ext cx="0" cy="304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8" name="Line 65"/>
          <p:cNvSpPr>
            <a:spLocks noChangeShapeType="1"/>
          </p:cNvSpPr>
          <p:nvPr/>
        </p:nvSpPr>
        <p:spPr bwMode="auto">
          <a:xfrm>
            <a:off x="6696075" y="3819525"/>
            <a:ext cx="60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9" name="Line 66"/>
          <p:cNvSpPr>
            <a:spLocks noChangeShapeType="1"/>
          </p:cNvSpPr>
          <p:nvPr/>
        </p:nvSpPr>
        <p:spPr bwMode="auto">
          <a:xfrm>
            <a:off x="6772275" y="3962400"/>
            <a:ext cx="60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0" name="Line 67"/>
          <p:cNvSpPr>
            <a:spLocks noChangeShapeType="1"/>
          </p:cNvSpPr>
          <p:nvPr/>
        </p:nvSpPr>
        <p:spPr bwMode="auto">
          <a:xfrm>
            <a:off x="6772275" y="3657600"/>
            <a:ext cx="60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91" name="Group 68"/>
          <p:cNvGrpSpPr>
            <a:grpSpLocks/>
          </p:cNvGrpSpPr>
          <p:nvPr/>
        </p:nvGrpSpPr>
        <p:grpSpPr bwMode="auto">
          <a:xfrm>
            <a:off x="7153275" y="3505200"/>
            <a:ext cx="990600" cy="568325"/>
            <a:chOff x="3216" y="1056"/>
            <a:chExt cx="1008" cy="694"/>
          </a:xfrm>
        </p:grpSpPr>
        <p:sp>
          <p:nvSpPr>
            <p:cNvPr id="57485" name="AutoShape 69"/>
            <p:cNvSpPr>
              <a:spLocks noChangeArrowheads="1"/>
            </p:cNvSpPr>
            <p:nvPr/>
          </p:nvSpPr>
          <p:spPr bwMode="auto">
            <a:xfrm rot="10800000">
              <a:off x="3216" y="1056"/>
              <a:ext cx="674" cy="694"/>
            </a:xfrm>
            <a:prstGeom prst="moon">
              <a:avLst>
                <a:gd name="adj" fmla="val 82292"/>
              </a:avLst>
            </a:prstGeom>
            <a:solidFill>
              <a:schemeClr val="bg1"/>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6" name="Line 70"/>
            <p:cNvSpPr>
              <a:spLocks noChangeShapeType="1"/>
            </p:cNvSpPr>
            <p:nvPr/>
          </p:nvSpPr>
          <p:spPr bwMode="auto">
            <a:xfrm rot="10800000">
              <a:off x="3888" y="1392"/>
              <a:ext cx="336"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392" name="Line 71"/>
          <p:cNvSpPr>
            <a:spLocks noChangeShapeType="1"/>
          </p:cNvSpPr>
          <p:nvPr/>
        </p:nvSpPr>
        <p:spPr bwMode="auto">
          <a:xfrm flipH="1">
            <a:off x="1828800" y="3352800"/>
            <a:ext cx="441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3" name="Line 72"/>
          <p:cNvSpPr>
            <a:spLocks noChangeShapeType="1"/>
          </p:cNvSpPr>
          <p:nvPr/>
        </p:nvSpPr>
        <p:spPr bwMode="auto">
          <a:xfrm flipH="1">
            <a:off x="1828800" y="3810000"/>
            <a:ext cx="441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4" name="Line 73"/>
          <p:cNvSpPr>
            <a:spLocks noChangeShapeType="1"/>
          </p:cNvSpPr>
          <p:nvPr/>
        </p:nvSpPr>
        <p:spPr bwMode="auto">
          <a:xfrm flipH="1">
            <a:off x="1828800" y="4343400"/>
            <a:ext cx="4419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95" name="Group 74"/>
          <p:cNvGrpSpPr>
            <a:grpSpLocks/>
          </p:cNvGrpSpPr>
          <p:nvPr/>
        </p:nvGrpSpPr>
        <p:grpSpPr bwMode="auto">
          <a:xfrm>
            <a:off x="609600" y="4495800"/>
            <a:ext cx="1276350" cy="533400"/>
            <a:chOff x="384" y="1632"/>
            <a:chExt cx="804" cy="336"/>
          </a:xfrm>
        </p:grpSpPr>
        <p:sp>
          <p:nvSpPr>
            <p:cNvPr id="57481" name="AutoShape 75"/>
            <p:cNvSpPr>
              <a:spLocks noChangeArrowheads="1"/>
            </p:cNvSpPr>
            <p:nvPr/>
          </p:nvSpPr>
          <p:spPr bwMode="auto">
            <a:xfrm rot="5400000">
              <a:off x="720" y="168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2" name="Line 76"/>
            <p:cNvSpPr>
              <a:spLocks noChangeShapeType="1"/>
            </p:cNvSpPr>
            <p:nvPr/>
          </p:nvSpPr>
          <p:spPr bwMode="auto">
            <a:xfrm>
              <a:off x="384" y="179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3" name="Oval 77"/>
            <p:cNvSpPr>
              <a:spLocks noChangeArrowheads="1"/>
            </p:cNvSpPr>
            <p:nvPr/>
          </p:nvSpPr>
          <p:spPr bwMode="auto">
            <a:xfrm>
              <a:off x="888" y="186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84" name="Line 78"/>
            <p:cNvSpPr>
              <a:spLocks noChangeShapeType="1"/>
            </p:cNvSpPr>
            <p:nvPr/>
          </p:nvSpPr>
          <p:spPr bwMode="auto">
            <a:xfrm flipH="1">
              <a:off x="1008" y="180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396" name="Line 85"/>
          <p:cNvSpPr>
            <a:spLocks noChangeShapeType="1"/>
          </p:cNvSpPr>
          <p:nvPr/>
        </p:nvSpPr>
        <p:spPr bwMode="auto">
          <a:xfrm>
            <a:off x="1524000" y="4953000"/>
            <a:ext cx="1828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7" name="Oval 86"/>
          <p:cNvSpPr>
            <a:spLocks noChangeArrowheads="1"/>
          </p:cNvSpPr>
          <p:nvPr/>
        </p:nvSpPr>
        <p:spPr bwMode="auto">
          <a:xfrm>
            <a:off x="3314700" y="49149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8" name="Oval 87"/>
          <p:cNvSpPr>
            <a:spLocks noChangeArrowheads="1"/>
          </p:cNvSpPr>
          <p:nvPr/>
        </p:nvSpPr>
        <p:spPr bwMode="auto">
          <a:xfrm>
            <a:off x="2857500" y="47244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99" name="Oval 91"/>
          <p:cNvSpPr>
            <a:spLocks noChangeArrowheads="1"/>
          </p:cNvSpPr>
          <p:nvPr/>
        </p:nvSpPr>
        <p:spPr bwMode="auto">
          <a:xfrm flipH="1">
            <a:off x="6553200" y="52578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0" name="Oval 92"/>
          <p:cNvSpPr>
            <a:spLocks noChangeArrowheads="1"/>
          </p:cNvSpPr>
          <p:nvPr/>
        </p:nvSpPr>
        <p:spPr bwMode="auto">
          <a:xfrm flipH="1">
            <a:off x="6553200" y="54864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ahoma" pitchFamily="34" charset="0"/>
            </a:endParaRPr>
          </a:p>
        </p:txBody>
      </p:sp>
      <p:sp>
        <p:nvSpPr>
          <p:cNvPr id="57401" name="Oval 93"/>
          <p:cNvSpPr>
            <a:spLocks noChangeArrowheads="1"/>
          </p:cNvSpPr>
          <p:nvPr/>
        </p:nvSpPr>
        <p:spPr bwMode="auto">
          <a:xfrm flipH="1">
            <a:off x="6553200" y="57150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2" name="Oval 94"/>
          <p:cNvSpPr>
            <a:spLocks noChangeArrowheads="1"/>
          </p:cNvSpPr>
          <p:nvPr/>
        </p:nvSpPr>
        <p:spPr bwMode="auto">
          <a:xfrm flipH="1">
            <a:off x="6553200" y="59436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3" name="Oval 95"/>
          <p:cNvSpPr>
            <a:spLocks noChangeArrowheads="1"/>
          </p:cNvSpPr>
          <p:nvPr/>
        </p:nvSpPr>
        <p:spPr bwMode="auto">
          <a:xfrm flipH="1">
            <a:off x="4038600" y="52578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4" name="Oval 96"/>
          <p:cNvSpPr>
            <a:spLocks noChangeArrowheads="1"/>
          </p:cNvSpPr>
          <p:nvPr/>
        </p:nvSpPr>
        <p:spPr bwMode="auto">
          <a:xfrm flipH="1">
            <a:off x="4038600" y="54864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ahoma" pitchFamily="34" charset="0"/>
            </a:endParaRPr>
          </a:p>
        </p:txBody>
      </p:sp>
      <p:sp>
        <p:nvSpPr>
          <p:cNvPr id="57405" name="Oval 97"/>
          <p:cNvSpPr>
            <a:spLocks noChangeArrowheads="1"/>
          </p:cNvSpPr>
          <p:nvPr/>
        </p:nvSpPr>
        <p:spPr bwMode="auto">
          <a:xfrm flipH="1">
            <a:off x="4038600" y="57150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6" name="Oval 98"/>
          <p:cNvSpPr>
            <a:spLocks noChangeArrowheads="1"/>
          </p:cNvSpPr>
          <p:nvPr/>
        </p:nvSpPr>
        <p:spPr bwMode="auto">
          <a:xfrm flipH="1">
            <a:off x="4038600" y="59436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7" name="Oval 99"/>
          <p:cNvSpPr>
            <a:spLocks noChangeArrowheads="1"/>
          </p:cNvSpPr>
          <p:nvPr/>
        </p:nvSpPr>
        <p:spPr bwMode="auto">
          <a:xfrm flipH="1">
            <a:off x="1676400" y="52578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08" name="Oval 100"/>
          <p:cNvSpPr>
            <a:spLocks noChangeArrowheads="1"/>
          </p:cNvSpPr>
          <p:nvPr/>
        </p:nvSpPr>
        <p:spPr bwMode="auto">
          <a:xfrm flipH="1">
            <a:off x="1676400" y="54864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ahoma" pitchFamily="34" charset="0"/>
            </a:endParaRPr>
          </a:p>
        </p:txBody>
      </p:sp>
      <p:sp>
        <p:nvSpPr>
          <p:cNvPr id="57409" name="Oval 101"/>
          <p:cNvSpPr>
            <a:spLocks noChangeArrowheads="1"/>
          </p:cNvSpPr>
          <p:nvPr/>
        </p:nvSpPr>
        <p:spPr bwMode="auto">
          <a:xfrm flipH="1">
            <a:off x="1676400" y="57150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10" name="Oval 102"/>
          <p:cNvSpPr>
            <a:spLocks noChangeArrowheads="1"/>
          </p:cNvSpPr>
          <p:nvPr/>
        </p:nvSpPr>
        <p:spPr bwMode="auto">
          <a:xfrm flipH="1">
            <a:off x="1676400" y="5943600"/>
            <a:ext cx="76200" cy="76200"/>
          </a:xfrm>
          <a:prstGeom prst="ellipse">
            <a:avLst/>
          </a:prstGeom>
          <a:solidFill>
            <a:srgbClr val="0000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11" name="Text Box 103"/>
          <p:cNvSpPr txBox="1">
            <a:spLocks noChangeArrowheads="1"/>
          </p:cNvSpPr>
          <p:nvPr/>
        </p:nvSpPr>
        <p:spPr bwMode="auto">
          <a:xfrm>
            <a:off x="593725" y="25479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57412" name="Text Box 104"/>
          <p:cNvSpPr txBox="1">
            <a:spLocks noChangeArrowheads="1"/>
          </p:cNvSpPr>
          <p:nvPr/>
        </p:nvSpPr>
        <p:spPr bwMode="auto">
          <a:xfrm>
            <a:off x="593725" y="4419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57413" name="Text Box 105"/>
          <p:cNvSpPr txBox="1">
            <a:spLocks noChangeArrowheads="1"/>
          </p:cNvSpPr>
          <p:nvPr/>
        </p:nvSpPr>
        <p:spPr bwMode="auto">
          <a:xfrm>
            <a:off x="8001000" y="1524000"/>
            <a:ext cx="557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IO1</a:t>
            </a:r>
          </a:p>
        </p:txBody>
      </p:sp>
      <p:sp>
        <p:nvSpPr>
          <p:cNvPr id="57414" name="Text Box 106"/>
          <p:cNvSpPr txBox="1">
            <a:spLocks noChangeArrowheads="1"/>
          </p:cNvSpPr>
          <p:nvPr/>
        </p:nvSpPr>
        <p:spPr bwMode="auto">
          <a:xfrm>
            <a:off x="8001000" y="3443288"/>
            <a:ext cx="5572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IO2</a:t>
            </a:r>
          </a:p>
        </p:txBody>
      </p:sp>
      <p:sp>
        <p:nvSpPr>
          <p:cNvPr id="57415" name="Text Box 107"/>
          <p:cNvSpPr txBox="1">
            <a:spLocks noChangeArrowheads="1"/>
          </p:cNvSpPr>
          <p:nvPr/>
        </p:nvSpPr>
        <p:spPr bwMode="auto">
          <a:xfrm>
            <a:off x="5386388" y="990600"/>
            <a:ext cx="557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IO1</a:t>
            </a:r>
          </a:p>
        </p:txBody>
      </p:sp>
      <p:sp>
        <p:nvSpPr>
          <p:cNvPr id="57416" name="Text Box 108"/>
          <p:cNvSpPr txBox="1">
            <a:spLocks noChangeArrowheads="1"/>
          </p:cNvSpPr>
          <p:nvPr/>
        </p:nvSpPr>
        <p:spPr bwMode="auto">
          <a:xfrm>
            <a:off x="5867400" y="990600"/>
            <a:ext cx="557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IO1</a:t>
            </a:r>
          </a:p>
        </p:txBody>
      </p:sp>
      <p:sp>
        <p:nvSpPr>
          <p:cNvPr id="57417" name="Text Box 109"/>
          <p:cNvSpPr txBox="1">
            <a:spLocks noChangeArrowheads="1"/>
          </p:cNvSpPr>
          <p:nvPr/>
        </p:nvSpPr>
        <p:spPr bwMode="auto">
          <a:xfrm>
            <a:off x="2743200" y="1004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57418" name="Text Box 110"/>
          <p:cNvSpPr txBox="1">
            <a:spLocks noChangeArrowheads="1"/>
          </p:cNvSpPr>
          <p:nvPr/>
        </p:nvSpPr>
        <p:spPr bwMode="auto">
          <a:xfrm>
            <a:off x="3184525" y="1004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57419" name="Text Box 111"/>
          <p:cNvSpPr txBox="1">
            <a:spLocks noChangeArrowheads="1"/>
          </p:cNvSpPr>
          <p:nvPr/>
        </p:nvSpPr>
        <p:spPr bwMode="auto">
          <a:xfrm>
            <a:off x="1828800" y="1004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57420" name="Text Box 112"/>
          <p:cNvSpPr txBox="1">
            <a:spLocks noChangeArrowheads="1"/>
          </p:cNvSpPr>
          <p:nvPr/>
        </p:nvSpPr>
        <p:spPr bwMode="auto">
          <a:xfrm>
            <a:off x="2270125" y="1004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57421" name="Line 113"/>
          <p:cNvSpPr>
            <a:spLocks noChangeShapeType="1"/>
          </p:cNvSpPr>
          <p:nvPr/>
        </p:nvSpPr>
        <p:spPr bwMode="auto">
          <a:xfrm>
            <a:off x="5486400" y="1066800"/>
            <a:ext cx="381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22" name="Line 114"/>
          <p:cNvSpPr>
            <a:spLocks noChangeShapeType="1"/>
          </p:cNvSpPr>
          <p:nvPr/>
        </p:nvSpPr>
        <p:spPr bwMode="auto">
          <a:xfrm>
            <a:off x="3276600" y="1081088"/>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23" name="Line 115"/>
          <p:cNvSpPr>
            <a:spLocks noChangeShapeType="1"/>
          </p:cNvSpPr>
          <p:nvPr/>
        </p:nvSpPr>
        <p:spPr bwMode="auto">
          <a:xfrm>
            <a:off x="2346325" y="1081088"/>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24" name="Line 124"/>
          <p:cNvSpPr>
            <a:spLocks noChangeShapeType="1"/>
          </p:cNvSpPr>
          <p:nvPr/>
        </p:nvSpPr>
        <p:spPr bwMode="auto">
          <a:xfrm>
            <a:off x="1819275" y="4772025"/>
            <a:ext cx="1066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7425" name="Object 125"/>
          <p:cNvGraphicFramePr>
            <a:graphicFrameLocks noGrp="1" noChangeAspect="1"/>
          </p:cNvGraphicFramePr>
          <p:nvPr>
            <p:ph idx="1"/>
          </p:nvPr>
        </p:nvGraphicFramePr>
        <p:xfrm>
          <a:off x="2286000" y="5675313"/>
          <a:ext cx="4572000" cy="873125"/>
        </p:xfrm>
        <a:graphic>
          <a:graphicData uri="http://schemas.openxmlformats.org/presentationml/2006/ole">
            <mc:AlternateContent xmlns:mc="http://schemas.openxmlformats.org/markup-compatibility/2006">
              <mc:Choice xmlns:v="urn:schemas-microsoft-com:vml" Requires="v">
                <p:oleObj spid="_x0000_s57510" name="Equation" r:id="rId4" imgW="2717800" imgH="520700" progId="Equation.3">
                  <p:embed/>
                </p:oleObj>
              </mc:Choice>
              <mc:Fallback>
                <p:oleObj name="Equation" r:id="rId4" imgW="2717800" imgH="520700" progId="Equation.3">
                  <p:embed/>
                  <p:pic>
                    <p:nvPicPr>
                      <p:cNvPr id="0" name="Object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675313"/>
                        <a:ext cx="4572000" cy="8731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3359" name="Group 127"/>
          <p:cNvGrpSpPr>
            <a:grpSpLocks/>
          </p:cNvGrpSpPr>
          <p:nvPr/>
        </p:nvGrpSpPr>
        <p:grpSpPr bwMode="auto">
          <a:xfrm>
            <a:off x="1905000" y="1371600"/>
            <a:ext cx="152400" cy="152400"/>
            <a:chOff x="336" y="1776"/>
            <a:chExt cx="96" cy="96"/>
          </a:xfrm>
        </p:grpSpPr>
        <p:sp>
          <p:nvSpPr>
            <p:cNvPr id="57479" name="Line 12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80" name="Line 12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62" name="Group 130"/>
          <p:cNvGrpSpPr>
            <a:grpSpLocks/>
          </p:cNvGrpSpPr>
          <p:nvPr/>
        </p:nvGrpSpPr>
        <p:grpSpPr bwMode="auto">
          <a:xfrm>
            <a:off x="2819400" y="1371600"/>
            <a:ext cx="152400" cy="152400"/>
            <a:chOff x="336" y="1776"/>
            <a:chExt cx="96" cy="96"/>
          </a:xfrm>
        </p:grpSpPr>
        <p:sp>
          <p:nvSpPr>
            <p:cNvPr id="57477" name="Line 13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78" name="Line 13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428" name="Text Box 133"/>
          <p:cNvSpPr txBox="1">
            <a:spLocks noChangeArrowheads="1"/>
          </p:cNvSpPr>
          <p:nvPr/>
        </p:nvSpPr>
        <p:spPr bwMode="auto">
          <a:xfrm>
            <a:off x="4572000" y="100488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a:t>
            </a:r>
          </a:p>
        </p:txBody>
      </p:sp>
      <p:sp>
        <p:nvSpPr>
          <p:cNvPr id="57429" name="Text Box 134"/>
          <p:cNvSpPr txBox="1">
            <a:spLocks noChangeArrowheads="1"/>
          </p:cNvSpPr>
          <p:nvPr/>
        </p:nvSpPr>
        <p:spPr bwMode="auto">
          <a:xfrm>
            <a:off x="5013325" y="1004888"/>
            <a:ext cx="339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D</a:t>
            </a:r>
          </a:p>
        </p:txBody>
      </p:sp>
      <p:sp>
        <p:nvSpPr>
          <p:cNvPr id="57430" name="Text Box 135"/>
          <p:cNvSpPr txBox="1">
            <a:spLocks noChangeArrowheads="1"/>
          </p:cNvSpPr>
          <p:nvPr/>
        </p:nvSpPr>
        <p:spPr bwMode="auto">
          <a:xfrm>
            <a:off x="3657600" y="1004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a:t>
            </a:r>
          </a:p>
        </p:txBody>
      </p:sp>
      <p:sp>
        <p:nvSpPr>
          <p:cNvPr id="57431" name="Text Box 136"/>
          <p:cNvSpPr txBox="1">
            <a:spLocks noChangeArrowheads="1"/>
          </p:cNvSpPr>
          <p:nvPr/>
        </p:nvSpPr>
        <p:spPr bwMode="auto">
          <a:xfrm>
            <a:off x="4098925" y="1004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a:t>
            </a:r>
          </a:p>
        </p:txBody>
      </p:sp>
      <p:sp>
        <p:nvSpPr>
          <p:cNvPr id="57432" name="Line 137"/>
          <p:cNvSpPr>
            <a:spLocks noChangeShapeType="1"/>
          </p:cNvSpPr>
          <p:nvPr/>
        </p:nvSpPr>
        <p:spPr bwMode="auto">
          <a:xfrm>
            <a:off x="5105400" y="1081088"/>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33" name="Line 138"/>
          <p:cNvSpPr>
            <a:spLocks noChangeShapeType="1"/>
          </p:cNvSpPr>
          <p:nvPr/>
        </p:nvSpPr>
        <p:spPr bwMode="auto">
          <a:xfrm>
            <a:off x="4175125" y="1081088"/>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3371" name="Group 139"/>
          <p:cNvGrpSpPr>
            <a:grpSpLocks/>
          </p:cNvGrpSpPr>
          <p:nvPr/>
        </p:nvGrpSpPr>
        <p:grpSpPr bwMode="auto">
          <a:xfrm>
            <a:off x="4191000" y="1371600"/>
            <a:ext cx="152400" cy="152400"/>
            <a:chOff x="336" y="1776"/>
            <a:chExt cx="96" cy="96"/>
          </a:xfrm>
        </p:grpSpPr>
        <p:sp>
          <p:nvSpPr>
            <p:cNvPr id="57475" name="Line 14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76" name="Line 14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74" name="Group 142"/>
          <p:cNvGrpSpPr>
            <a:grpSpLocks/>
          </p:cNvGrpSpPr>
          <p:nvPr/>
        </p:nvGrpSpPr>
        <p:grpSpPr bwMode="auto">
          <a:xfrm>
            <a:off x="2362200" y="1828800"/>
            <a:ext cx="152400" cy="152400"/>
            <a:chOff x="336" y="1776"/>
            <a:chExt cx="96" cy="96"/>
          </a:xfrm>
        </p:grpSpPr>
        <p:sp>
          <p:nvSpPr>
            <p:cNvPr id="57473" name="Line 14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74" name="Line 14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77" name="Group 145"/>
          <p:cNvGrpSpPr>
            <a:grpSpLocks/>
          </p:cNvGrpSpPr>
          <p:nvPr/>
        </p:nvGrpSpPr>
        <p:grpSpPr bwMode="auto">
          <a:xfrm>
            <a:off x="3276600" y="1828800"/>
            <a:ext cx="152400" cy="152400"/>
            <a:chOff x="336" y="1776"/>
            <a:chExt cx="96" cy="96"/>
          </a:xfrm>
        </p:grpSpPr>
        <p:sp>
          <p:nvSpPr>
            <p:cNvPr id="57471" name="Line 14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72" name="Line 14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80" name="Group 148"/>
          <p:cNvGrpSpPr>
            <a:grpSpLocks/>
          </p:cNvGrpSpPr>
          <p:nvPr/>
        </p:nvGrpSpPr>
        <p:grpSpPr bwMode="auto">
          <a:xfrm>
            <a:off x="3733800" y="1828800"/>
            <a:ext cx="152400" cy="152400"/>
            <a:chOff x="336" y="1776"/>
            <a:chExt cx="96" cy="96"/>
          </a:xfrm>
        </p:grpSpPr>
        <p:sp>
          <p:nvSpPr>
            <p:cNvPr id="57469" name="Line 14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70" name="Line 15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83" name="Group 151"/>
          <p:cNvGrpSpPr>
            <a:grpSpLocks/>
          </p:cNvGrpSpPr>
          <p:nvPr/>
        </p:nvGrpSpPr>
        <p:grpSpPr bwMode="auto">
          <a:xfrm>
            <a:off x="5105400" y="1828800"/>
            <a:ext cx="152400" cy="152400"/>
            <a:chOff x="336" y="1776"/>
            <a:chExt cx="96" cy="96"/>
          </a:xfrm>
        </p:grpSpPr>
        <p:sp>
          <p:nvSpPr>
            <p:cNvPr id="57467" name="Line 152"/>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8" name="Line 153"/>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86" name="Group 154"/>
          <p:cNvGrpSpPr>
            <a:grpSpLocks/>
          </p:cNvGrpSpPr>
          <p:nvPr/>
        </p:nvGrpSpPr>
        <p:grpSpPr bwMode="auto">
          <a:xfrm>
            <a:off x="6248400" y="2209800"/>
            <a:ext cx="381000" cy="381000"/>
            <a:chOff x="336" y="1776"/>
            <a:chExt cx="96" cy="96"/>
          </a:xfrm>
        </p:grpSpPr>
        <p:sp>
          <p:nvSpPr>
            <p:cNvPr id="57465" name="Line 155"/>
            <p:cNvSpPr>
              <a:spLocks noChangeShapeType="1"/>
            </p:cNvSpPr>
            <p:nvPr/>
          </p:nvSpPr>
          <p:spPr bwMode="auto">
            <a:xfrm flipH="1">
              <a:off x="336" y="1776"/>
              <a:ext cx="96" cy="9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6" name="Line 156"/>
            <p:cNvSpPr>
              <a:spLocks noChangeShapeType="1"/>
            </p:cNvSpPr>
            <p:nvPr/>
          </p:nvSpPr>
          <p:spPr bwMode="auto">
            <a:xfrm>
              <a:off x="336" y="1776"/>
              <a:ext cx="96" cy="96"/>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89" name="Group 157"/>
          <p:cNvGrpSpPr>
            <a:grpSpLocks/>
          </p:cNvGrpSpPr>
          <p:nvPr/>
        </p:nvGrpSpPr>
        <p:grpSpPr bwMode="auto">
          <a:xfrm>
            <a:off x="6019800" y="3276600"/>
            <a:ext cx="152400" cy="152400"/>
            <a:chOff x="336" y="1776"/>
            <a:chExt cx="96" cy="96"/>
          </a:xfrm>
        </p:grpSpPr>
        <p:sp>
          <p:nvSpPr>
            <p:cNvPr id="57463" name="Line 15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4" name="Line 15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92" name="Group 160"/>
          <p:cNvGrpSpPr>
            <a:grpSpLocks/>
          </p:cNvGrpSpPr>
          <p:nvPr/>
        </p:nvGrpSpPr>
        <p:grpSpPr bwMode="auto">
          <a:xfrm>
            <a:off x="1905000" y="3733800"/>
            <a:ext cx="152400" cy="152400"/>
            <a:chOff x="336" y="1776"/>
            <a:chExt cx="96" cy="96"/>
          </a:xfrm>
        </p:grpSpPr>
        <p:sp>
          <p:nvSpPr>
            <p:cNvPr id="57461" name="Line 16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2" name="Line 16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95" name="Group 163"/>
          <p:cNvGrpSpPr>
            <a:grpSpLocks/>
          </p:cNvGrpSpPr>
          <p:nvPr/>
        </p:nvGrpSpPr>
        <p:grpSpPr bwMode="auto">
          <a:xfrm>
            <a:off x="4191000" y="3733800"/>
            <a:ext cx="152400" cy="152400"/>
            <a:chOff x="336" y="1776"/>
            <a:chExt cx="96" cy="96"/>
          </a:xfrm>
        </p:grpSpPr>
        <p:sp>
          <p:nvSpPr>
            <p:cNvPr id="57459" name="Line 164"/>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0" name="Line 165"/>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398" name="Group 166"/>
          <p:cNvGrpSpPr>
            <a:grpSpLocks/>
          </p:cNvGrpSpPr>
          <p:nvPr/>
        </p:nvGrpSpPr>
        <p:grpSpPr bwMode="auto">
          <a:xfrm>
            <a:off x="5105400" y="3733800"/>
            <a:ext cx="152400" cy="152400"/>
            <a:chOff x="336" y="1776"/>
            <a:chExt cx="96" cy="96"/>
          </a:xfrm>
        </p:grpSpPr>
        <p:sp>
          <p:nvSpPr>
            <p:cNvPr id="57457" name="Line 16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8" name="Line 16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401" name="Group 169"/>
          <p:cNvGrpSpPr>
            <a:grpSpLocks/>
          </p:cNvGrpSpPr>
          <p:nvPr/>
        </p:nvGrpSpPr>
        <p:grpSpPr bwMode="auto">
          <a:xfrm>
            <a:off x="2362200" y="4267200"/>
            <a:ext cx="152400" cy="152400"/>
            <a:chOff x="336" y="1776"/>
            <a:chExt cx="96" cy="96"/>
          </a:xfrm>
        </p:grpSpPr>
        <p:sp>
          <p:nvSpPr>
            <p:cNvPr id="57455" name="Line 17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6" name="Line 17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404" name="Group 172"/>
          <p:cNvGrpSpPr>
            <a:grpSpLocks/>
          </p:cNvGrpSpPr>
          <p:nvPr/>
        </p:nvGrpSpPr>
        <p:grpSpPr bwMode="auto">
          <a:xfrm>
            <a:off x="3276600" y="4267200"/>
            <a:ext cx="152400" cy="152400"/>
            <a:chOff x="336" y="1776"/>
            <a:chExt cx="96" cy="96"/>
          </a:xfrm>
        </p:grpSpPr>
        <p:sp>
          <p:nvSpPr>
            <p:cNvPr id="57453" name="Line 17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4" name="Line 17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407" name="Group 175"/>
          <p:cNvGrpSpPr>
            <a:grpSpLocks/>
          </p:cNvGrpSpPr>
          <p:nvPr/>
        </p:nvGrpSpPr>
        <p:grpSpPr bwMode="auto">
          <a:xfrm>
            <a:off x="4191000" y="4267200"/>
            <a:ext cx="152400" cy="152400"/>
            <a:chOff x="336" y="1776"/>
            <a:chExt cx="96" cy="96"/>
          </a:xfrm>
        </p:grpSpPr>
        <p:sp>
          <p:nvSpPr>
            <p:cNvPr id="57451" name="Line 17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2" name="Line 17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3410" name="Group 178"/>
          <p:cNvGrpSpPr>
            <a:grpSpLocks/>
          </p:cNvGrpSpPr>
          <p:nvPr/>
        </p:nvGrpSpPr>
        <p:grpSpPr bwMode="auto">
          <a:xfrm>
            <a:off x="4648200" y="4267200"/>
            <a:ext cx="152400" cy="152400"/>
            <a:chOff x="336" y="1776"/>
            <a:chExt cx="96" cy="96"/>
          </a:xfrm>
        </p:grpSpPr>
        <p:sp>
          <p:nvSpPr>
            <p:cNvPr id="57449" name="Line 17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0" name="Line 18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3413" name="Text Box 181"/>
          <p:cNvSpPr txBox="1">
            <a:spLocks noChangeArrowheads="1"/>
          </p:cNvSpPr>
          <p:nvPr/>
        </p:nvSpPr>
        <p:spPr bwMode="auto">
          <a:xfrm>
            <a:off x="6553200" y="2370138"/>
            <a:ext cx="15192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CC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sz="1400">
                <a:solidFill>
                  <a:srgbClr val="FF0000"/>
                </a:solidFill>
                <a:latin typeface="Tahoma" pitchFamily="34" charset="0"/>
              </a:rPr>
              <a:t>Not programmed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3359"/>
                                        </p:tgtEl>
                                        <p:attrNameLst>
                                          <p:attrName>style.visibility</p:attrName>
                                        </p:attrNameLst>
                                      </p:cBhvr>
                                      <p:to>
                                        <p:strVal val="visible"/>
                                      </p:to>
                                    </p:set>
                                    <p:animEffect transition="in" filter="blinds(horizontal)">
                                      <p:cBhvr>
                                        <p:cTn id="7" dur="500"/>
                                        <p:tgtEl>
                                          <p:spTgt spid="223359"/>
                                        </p:tgtEl>
                                      </p:cBhvr>
                                    </p:animEffect>
                                  </p:childTnLst>
                                </p:cTn>
                              </p:par>
                              <p:par>
                                <p:cTn id="8" presetID="3" presetClass="entr" presetSubtype="10" fill="hold" nodeType="withEffect">
                                  <p:stCondLst>
                                    <p:cond delay="0"/>
                                  </p:stCondLst>
                                  <p:childTnLst>
                                    <p:set>
                                      <p:cBhvr>
                                        <p:cTn id="9" dur="1" fill="hold">
                                          <p:stCondLst>
                                            <p:cond delay="0"/>
                                          </p:stCondLst>
                                        </p:cTn>
                                        <p:tgtEl>
                                          <p:spTgt spid="223362"/>
                                        </p:tgtEl>
                                        <p:attrNameLst>
                                          <p:attrName>style.visibility</p:attrName>
                                        </p:attrNameLst>
                                      </p:cBhvr>
                                      <p:to>
                                        <p:strVal val="visible"/>
                                      </p:to>
                                    </p:set>
                                    <p:animEffect transition="in" filter="blinds(horizontal)">
                                      <p:cBhvr>
                                        <p:cTn id="10" dur="500"/>
                                        <p:tgtEl>
                                          <p:spTgt spid="223362"/>
                                        </p:tgtEl>
                                      </p:cBhvr>
                                    </p:animEffect>
                                  </p:childTnLst>
                                </p:cTn>
                              </p:par>
                              <p:par>
                                <p:cTn id="11" presetID="3" presetClass="entr" presetSubtype="10" fill="hold" nodeType="withEffect">
                                  <p:stCondLst>
                                    <p:cond delay="0"/>
                                  </p:stCondLst>
                                  <p:childTnLst>
                                    <p:set>
                                      <p:cBhvr>
                                        <p:cTn id="12" dur="1" fill="hold">
                                          <p:stCondLst>
                                            <p:cond delay="0"/>
                                          </p:stCondLst>
                                        </p:cTn>
                                        <p:tgtEl>
                                          <p:spTgt spid="223371"/>
                                        </p:tgtEl>
                                        <p:attrNameLst>
                                          <p:attrName>style.visibility</p:attrName>
                                        </p:attrNameLst>
                                      </p:cBhvr>
                                      <p:to>
                                        <p:strVal val="visible"/>
                                      </p:to>
                                    </p:set>
                                    <p:animEffect transition="in" filter="blinds(horizontal)">
                                      <p:cBhvr>
                                        <p:cTn id="13" dur="500"/>
                                        <p:tgtEl>
                                          <p:spTgt spid="223371"/>
                                        </p:tgtEl>
                                      </p:cBhvr>
                                    </p:animEffect>
                                  </p:childTnLst>
                                </p:cTn>
                              </p:par>
                              <p:par>
                                <p:cTn id="14" presetID="3" presetClass="entr" presetSubtype="10" fill="hold" nodeType="withEffect">
                                  <p:stCondLst>
                                    <p:cond delay="0"/>
                                  </p:stCondLst>
                                  <p:childTnLst>
                                    <p:set>
                                      <p:cBhvr>
                                        <p:cTn id="15" dur="1" fill="hold">
                                          <p:stCondLst>
                                            <p:cond delay="0"/>
                                          </p:stCondLst>
                                        </p:cTn>
                                        <p:tgtEl>
                                          <p:spTgt spid="223374"/>
                                        </p:tgtEl>
                                        <p:attrNameLst>
                                          <p:attrName>style.visibility</p:attrName>
                                        </p:attrNameLst>
                                      </p:cBhvr>
                                      <p:to>
                                        <p:strVal val="visible"/>
                                      </p:to>
                                    </p:set>
                                    <p:animEffect transition="in" filter="blinds(horizontal)">
                                      <p:cBhvr>
                                        <p:cTn id="16" dur="500"/>
                                        <p:tgtEl>
                                          <p:spTgt spid="223374"/>
                                        </p:tgtEl>
                                      </p:cBhvr>
                                    </p:animEffect>
                                  </p:childTnLst>
                                </p:cTn>
                              </p:par>
                              <p:par>
                                <p:cTn id="17" presetID="3" presetClass="entr" presetSubtype="10" fill="hold" nodeType="withEffect">
                                  <p:stCondLst>
                                    <p:cond delay="0"/>
                                  </p:stCondLst>
                                  <p:childTnLst>
                                    <p:set>
                                      <p:cBhvr>
                                        <p:cTn id="18" dur="1" fill="hold">
                                          <p:stCondLst>
                                            <p:cond delay="0"/>
                                          </p:stCondLst>
                                        </p:cTn>
                                        <p:tgtEl>
                                          <p:spTgt spid="223377"/>
                                        </p:tgtEl>
                                        <p:attrNameLst>
                                          <p:attrName>style.visibility</p:attrName>
                                        </p:attrNameLst>
                                      </p:cBhvr>
                                      <p:to>
                                        <p:strVal val="visible"/>
                                      </p:to>
                                    </p:set>
                                    <p:animEffect transition="in" filter="blinds(horizontal)">
                                      <p:cBhvr>
                                        <p:cTn id="19" dur="500"/>
                                        <p:tgtEl>
                                          <p:spTgt spid="223377"/>
                                        </p:tgtEl>
                                      </p:cBhvr>
                                    </p:animEffect>
                                  </p:childTnLst>
                                </p:cTn>
                              </p:par>
                              <p:par>
                                <p:cTn id="20" presetID="3" presetClass="entr" presetSubtype="10" fill="hold" nodeType="withEffect">
                                  <p:stCondLst>
                                    <p:cond delay="0"/>
                                  </p:stCondLst>
                                  <p:childTnLst>
                                    <p:set>
                                      <p:cBhvr>
                                        <p:cTn id="21" dur="1" fill="hold">
                                          <p:stCondLst>
                                            <p:cond delay="0"/>
                                          </p:stCondLst>
                                        </p:cTn>
                                        <p:tgtEl>
                                          <p:spTgt spid="223380"/>
                                        </p:tgtEl>
                                        <p:attrNameLst>
                                          <p:attrName>style.visibility</p:attrName>
                                        </p:attrNameLst>
                                      </p:cBhvr>
                                      <p:to>
                                        <p:strVal val="visible"/>
                                      </p:to>
                                    </p:set>
                                    <p:animEffect transition="in" filter="blinds(horizontal)">
                                      <p:cBhvr>
                                        <p:cTn id="22" dur="500"/>
                                        <p:tgtEl>
                                          <p:spTgt spid="223380"/>
                                        </p:tgtEl>
                                      </p:cBhvr>
                                    </p:animEffect>
                                  </p:childTnLst>
                                </p:cTn>
                              </p:par>
                              <p:par>
                                <p:cTn id="23" presetID="3" presetClass="entr" presetSubtype="10" fill="hold" nodeType="withEffect">
                                  <p:stCondLst>
                                    <p:cond delay="0"/>
                                  </p:stCondLst>
                                  <p:childTnLst>
                                    <p:set>
                                      <p:cBhvr>
                                        <p:cTn id="24" dur="1" fill="hold">
                                          <p:stCondLst>
                                            <p:cond delay="0"/>
                                          </p:stCondLst>
                                        </p:cTn>
                                        <p:tgtEl>
                                          <p:spTgt spid="223383"/>
                                        </p:tgtEl>
                                        <p:attrNameLst>
                                          <p:attrName>style.visibility</p:attrName>
                                        </p:attrNameLst>
                                      </p:cBhvr>
                                      <p:to>
                                        <p:strVal val="visible"/>
                                      </p:to>
                                    </p:set>
                                    <p:animEffect transition="in" filter="blinds(horizontal)">
                                      <p:cBhvr>
                                        <p:cTn id="25" dur="500"/>
                                        <p:tgtEl>
                                          <p:spTgt spid="22338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23386"/>
                                        </p:tgtEl>
                                        <p:attrNameLst>
                                          <p:attrName>style.visibility</p:attrName>
                                        </p:attrNameLst>
                                      </p:cBhvr>
                                      <p:to>
                                        <p:strVal val="visible"/>
                                      </p:to>
                                    </p:set>
                                    <p:animEffect transition="in" filter="box(in)">
                                      <p:cBhvr>
                                        <p:cTn id="30" dur="500"/>
                                        <p:tgtEl>
                                          <p:spTgt spid="22338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23413"/>
                                        </p:tgtEl>
                                        <p:attrNameLst>
                                          <p:attrName>style.visibility</p:attrName>
                                        </p:attrNameLst>
                                      </p:cBhvr>
                                      <p:to>
                                        <p:strVal val="visible"/>
                                      </p:to>
                                    </p:set>
                                    <p:animEffect transition="in" filter="blinds(horizontal)">
                                      <p:cBhvr>
                                        <p:cTn id="33" dur="500"/>
                                        <p:tgtEl>
                                          <p:spTgt spid="2234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23389"/>
                                        </p:tgtEl>
                                        <p:attrNameLst>
                                          <p:attrName>style.visibility</p:attrName>
                                        </p:attrNameLst>
                                      </p:cBhvr>
                                      <p:to>
                                        <p:strVal val="visible"/>
                                      </p:to>
                                    </p:set>
                                    <p:animEffect transition="in" filter="blinds(horizontal)">
                                      <p:cBhvr>
                                        <p:cTn id="38" dur="500"/>
                                        <p:tgtEl>
                                          <p:spTgt spid="22338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23392"/>
                                        </p:tgtEl>
                                        <p:attrNameLst>
                                          <p:attrName>style.visibility</p:attrName>
                                        </p:attrNameLst>
                                      </p:cBhvr>
                                      <p:to>
                                        <p:strVal val="visible"/>
                                      </p:to>
                                    </p:set>
                                    <p:animEffect transition="in" filter="blinds(horizontal)">
                                      <p:cBhvr>
                                        <p:cTn id="43" dur="500"/>
                                        <p:tgtEl>
                                          <p:spTgt spid="223392"/>
                                        </p:tgtEl>
                                      </p:cBhvr>
                                    </p:animEffect>
                                  </p:childTnLst>
                                </p:cTn>
                              </p:par>
                              <p:par>
                                <p:cTn id="44" presetID="3" presetClass="entr" presetSubtype="10" fill="hold" nodeType="withEffect">
                                  <p:stCondLst>
                                    <p:cond delay="0"/>
                                  </p:stCondLst>
                                  <p:childTnLst>
                                    <p:set>
                                      <p:cBhvr>
                                        <p:cTn id="45" dur="1" fill="hold">
                                          <p:stCondLst>
                                            <p:cond delay="0"/>
                                          </p:stCondLst>
                                        </p:cTn>
                                        <p:tgtEl>
                                          <p:spTgt spid="223395"/>
                                        </p:tgtEl>
                                        <p:attrNameLst>
                                          <p:attrName>style.visibility</p:attrName>
                                        </p:attrNameLst>
                                      </p:cBhvr>
                                      <p:to>
                                        <p:strVal val="visible"/>
                                      </p:to>
                                    </p:set>
                                    <p:animEffect transition="in" filter="blinds(horizontal)">
                                      <p:cBhvr>
                                        <p:cTn id="46" dur="500"/>
                                        <p:tgtEl>
                                          <p:spTgt spid="223395"/>
                                        </p:tgtEl>
                                      </p:cBhvr>
                                    </p:animEffect>
                                  </p:childTnLst>
                                </p:cTn>
                              </p:par>
                              <p:par>
                                <p:cTn id="47" presetID="3" presetClass="entr" presetSubtype="10" fill="hold" nodeType="withEffect">
                                  <p:stCondLst>
                                    <p:cond delay="0"/>
                                  </p:stCondLst>
                                  <p:childTnLst>
                                    <p:set>
                                      <p:cBhvr>
                                        <p:cTn id="48" dur="1" fill="hold">
                                          <p:stCondLst>
                                            <p:cond delay="0"/>
                                          </p:stCondLst>
                                        </p:cTn>
                                        <p:tgtEl>
                                          <p:spTgt spid="223398"/>
                                        </p:tgtEl>
                                        <p:attrNameLst>
                                          <p:attrName>style.visibility</p:attrName>
                                        </p:attrNameLst>
                                      </p:cBhvr>
                                      <p:to>
                                        <p:strVal val="visible"/>
                                      </p:to>
                                    </p:set>
                                    <p:animEffect transition="in" filter="blinds(horizontal)">
                                      <p:cBhvr>
                                        <p:cTn id="49" dur="500"/>
                                        <p:tgtEl>
                                          <p:spTgt spid="223398"/>
                                        </p:tgtEl>
                                      </p:cBhvr>
                                    </p:animEffect>
                                  </p:childTnLst>
                                </p:cTn>
                              </p:par>
                              <p:par>
                                <p:cTn id="50" presetID="3" presetClass="entr" presetSubtype="10" fill="hold" nodeType="withEffect">
                                  <p:stCondLst>
                                    <p:cond delay="0"/>
                                  </p:stCondLst>
                                  <p:childTnLst>
                                    <p:set>
                                      <p:cBhvr>
                                        <p:cTn id="51" dur="1" fill="hold">
                                          <p:stCondLst>
                                            <p:cond delay="0"/>
                                          </p:stCondLst>
                                        </p:cTn>
                                        <p:tgtEl>
                                          <p:spTgt spid="223401"/>
                                        </p:tgtEl>
                                        <p:attrNameLst>
                                          <p:attrName>style.visibility</p:attrName>
                                        </p:attrNameLst>
                                      </p:cBhvr>
                                      <p:to>
                                        <p:strVal val="visible"/>
                                      </p:to>
                                    </p:set>
                                    <p:animEffect transition="in" filter="blinds(horizontal)">
                                      <p:cBhvr>
                                        <p:cTn id="52" dur="500"/>
                                        <p:tgtEl>
                                          <p:spTgt spid="223401"/>
                                        </p:tgtEl>
                                      </p:cBhvr>
                                    </p:animEffect>
                                  </p:childTnLst>
                                </p:cTn>
                              </p:par>
                              <p:par>
                                <p:cTn id="53" presetID="3" presetClass="entr" presetSubtype="10" fill="hold" nodeType="withEffect">
                                  <p:stCondLst>
                                    <p:cond delay="0"/>
                                  </p:stCondLst>
                                  <p:childTnLst>
                                    <p:set>
                                      <p:cBhvr>
                                        <p:cTn id="54" dur="1" fill="hold">
                                          <p:stCondLst>
                                            <p:cond delay="0"/>
                                          </p:stCondLst>
                                        </p:cTn>
                                        <p:tgtEl>
                                          <p:spTgt spid="223404"/>
                                        </p:tgtEl>
                                        <p:attrNameLst>
                                          <p:attrName>style.visibility</p:attrName>
                                        </p:attrNameLst>
                                      </p:cBhvr>
                                      <p:to>
                                        <p:strVal val="visible"/>
                                      </p:to>
                                    </p:set>
                                    <p:animEffect transition="in" filter="blinds(horizontal)">
                                      <p:cBhvr>
                                        <p:cTn id="55" dur="500"/>
                                        <p:tgtEl>
                                          <p:spTgt spid="223404"/>
                                        </p:tgtEl>
                                      </p:cBhvr>
                                    </p:animEffect>
                                  </p:childTnLst>
                                </p:cTn>
                              </p:par>
                              <p:par>
                                <p:cTn id="56" presetID="3" presetClass="entr" presetSubtype="10" fill="hold" nodeType="withEffect">
                                  <p:stCondLst>
                                    <p:cond delay="0"/>
                                  </p:stCondLst>
                                  <p:childTnLst>
                                    <p:set>
                                      <p:cBhvr>
                                        <p:cTn id="57" dur="1" fill="hold">
                                          <p:stCondLst>
                                            <p:cond delay="0"/>
                                          </p:stCondLst>
                                        </p:cTn>
                                        <p:tgtEl>
                                          <p:spTgt spid="223407"/>
                                        </p:tgtEl>
                                        <p:attrNameLst>
                                          <p:attrName>style.visibility</p:attrName>
                                        </p:attrNameLst>
                                      </p:cBhvr>
                                      <p:to>
                                        <p:strVal val="visible"/>
                                      </p:to>
                                    </p:set>
                                    <p:animEffect transition="in" filter="blinds(horizontal)">
                                      <p:cBhvr>
                                        <p:cTn id="58" dur="500"/>
                                        <p:tgtEl>
                                          <p:spTgt spid="223407"/>
                                        </p:tgtEl>
                                      </p:cBhvr>
                                    </p:animEffect>
                                  </p:childTnLst>
                                </p:cTn>
                              </p:par>
                              <p:par>
                                <p:cTn id="59" presetID="3" presetClass="entr" presetSubtype="10" fill="hold" nodeType="withEffect">
                                  <p:stCondLst>
                                    <p:cond delay="0"/>
                                  </p:stCondLst>
                                  <p:childTnLst>
                                    <p:set>
                                      <p:cBhvr>
                                        <p:cTn id="60" dur="1" fill="hold">
                                          <p:stCondLst>
                                            <p:cond delay="0"/>
                                          </p:stCondLst>
                                        </p:cTn>
                                        <p:tgtEl>
                                          <p:spTgt spid="223410"/>
                                        </p:tgtEl>
                                        <p:attrNameLst>
                                          <p:attrName>style.visibility</p:attrName>
                                        </p:attrNameLst>
                                      </p:cBhvr>
                                      <p:to>
                                        <p:strVal val="visible"/>
                                      </p:to>
                                    </p:set>
                                    <p:animEffect transition="in" filter="blinds(horizontal)">
                                      <p:cBhvr>
                                        <p:cTn id="61" dur="500"/>
                                        <p:tgtEl>
                                          <p:spTgt spid="223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413"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8600" y="166688"/>
            <a:ext cx="83058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7" rIns="91436" bIns="45717">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altLang="en-US" sz="2400" b="1">
                <a:latin typeface="Times New Roman" pitchFamily="18" charset="0"/>
              </a:rPr>
              <a:t>An example of using a PAL device to realize two </a:t>
            </a:r>
          </a:p>
          <a:p>
            <a:pPr algn="ctr" eaLnBrk="1" hangingPunct="1">
              <a:spcBef>
                <a:spcPct val="50000"/>
              </a:spcBef>
            </a:pPr>
            <a:r>
              <a:rPr lang="en-US" altLang="en-US" sz="2400" b="1">
                <a:latin typeface="Times New Roman" pitchFamily="18" charset="0"/>
              </a:rPr>
              <a:t>Boolean functions. (</a:t>
            </a:r>
            <a:r>
              <a:rPr lang="en-US" altLang="en-US" sz="2400" b="1" i="1">
                <a:latin typeface="Times New Roman" pitchFamily="18" charset="0"/>
              </a:rPr>
              <a:t>a</a:t>
            </a:r>
            <a:r>
              <a:rPr lang="en-US" altLang="en-US" sz="2400" b="1">
                <a:latin typeface="Times New Roman" pitchFamily="18" charset="0"/>
              </a:rPr>
              <a:t>) Karnaugh maps. (</a:t>
            </a:r>
            <a:r>
              <a:rPr lang="en-US" altLang="en-US" sz="2400" b="1" i="1">
                <a:latin typeface="Times New Roman" pitchFamily="18" charset="0"/>
              </a:rPr>
              <a:t>b</a:t>
            </a:r>
            <a:r>
              <a:rPr lang="en-US" altLang="en-US" sz="2400" b="1">
                <a:latin typeface="Times New Roman" pitchFamily="18" charset="0"/>
              </a:rPr>
              <a:t>) Realization.</a:t>
            </a:r>
            <a:r>
              <a:rPr lang="en-US" altLang="en-US">
                <a:latin typeface="Times New Roman" pitchFamily="18" charset="0"/>
              </a:rPr>
              <a:t> </a:t>
            </a:r>
          </a:p>
        </p:txBody>
      </p:sp>
      <p:pic>
        <p:nvPicPr>
          <p:cNvPr id="58371" name="Picture 3" descr="giv52503_05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64008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CC0099"/>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52400"/>
            <a:ext cx="6985000" cy="914400"/>
          </a:xfrm>
        </p:spPr>
        <p:txBody>
          <a:bodyPr/>
          <a:lstStyle/>
          <a:p>
            <a:pPr eaLnBrk="1" hangingPunct="1"/>
            <a:r>
              <a:rPr lang="en-US" smtClean="0"/>
              <a:t>PLD</a:t>
            </a:r>
          </a:p>
        </p:txBody>
      </p:sp>
      <p:sp>
        <p:nvSpPr>
          <p:cNvPr id="13315" name="Rectangle 3"/>
          <p:cNvSpPr>
            <a:spLocks noGrp="1" noChangeArrowheads="1"/>
          </p:cNvSpPr>
          <p:nvPr>
            <p:ph type="body" idx="1"/>
          </p:nvPr>
        </p:nvSpPr>
        <p:spPr>
          <a:xfrm>
            <a:off x="990600" y="1143000"/>
            <a:ext cx="7772400" cy="4114800"/>
          </a:xfrm>
        </p:spPr>
        <p:txBody>
          <a:bodyPr/>
          <a:lstStyle/>
          <a:p>
            <a:pPr eaLnBrk="1" hangingPunct="1"/>
            <a:r>
              <a:rPr lang="en-US" sz="2800" smtClean="0">
                <a:latin typeface="Times New Roman" pitchFamily="18" charset="0"/>
              </a:rPr>
              <a:t>The differences between the first three categories are these:</a:t>
            </a:r>
          </a:p>
          <a:p>
            <a:pPr lvl="1" eaLnBrk="1" hangingPunct="1"/>
            <a:r>
              <a:rPr lang="en-US" sz="2400" smtClean="0">
                <a:latin typeface="Times New Roman" pitchFamily="18" charset="0"/>
              </a:rPr>
              <a:t>1. In a ROM, the input connection matrix is hardwired. The user can modify the output connection matrix.</a:t>
            </a:r>
          </a:p>
          <a:p>
            <a:pPr lvl="1" eaLnBrk="1" hangingPunct="1"/>
            <a:r>
              <a:rPr lang="en-US" sz="2400" smtClean="0">
                <a:latin typeface="Times New Roman" pitchFamily="18" charset="0"/>
              </a:rPr>
              <a:t>In a PAL/GAL the output connection matrix is hardwired. The user can modify the input connection matrix.</a:t>
            </a:r>
          </a:p>
          <a:p>
            <a:pPr lvl="1" eaLnBrk="1" hangingPunct="1"/>
            <a:r>
              <a:rPr lang="en-US" sz="2400" smtClean="0">
                <a:latin typeface="Times New Roman" pitchFamily="18" charset="0"/>
              </a:rPr>
              <a:t>In a PLA the user can modify both the input connection matrix and the output connection matrix.</a:t>
            </a:r>
          </a:p>
          <a:p>
            <a:pPr eaLnBrk="1" hangingPunct="1"/>
            <a:endParaRPr lang="en-US" sz="2800" smtClean="0">
              <a:latin typeface="Times New Roman" pitchFamily="18" charset="0"/>
            </a:endParaRP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305425"/>
            <a:ext cx="47148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ar-JO" smtClean="0">
                <a:cs typeface="Times New Roman" pitchFamily="18" charset="0"/>
              </a:rPr>
              <a:t> </a:t>
            </a:r>
            <a:r>
              <a:rPr lang="en-US" smtClean="0"/>
              <a:t>PAL16V8 OLMC </a:t>
            </a:r>
            <a:br>
              <a:rPr lang="en-US" smtClean="0"/>
            </a:br>
            <a:r>
              <a:rPr lang="en-US" smtClean="0"/>
              <a:t>Configuration Modes</a:t>
            </a:r>
          </a:p>
        </p:txBody>
      </p:sp>
      <p:sp>
        <p:nvSpPr>
          <p:cNvPr id="59395" name="Rectangle 3"/>
          <p:cNvSpPr>
            <a:spLocks noGrp="1" noChangeArrowheads="1"/>
          </p:cNvSpPr>
          <p:nvPr>
            <p:ph type="body" idx="1"/>
          </p:nvPr>
        </p:nvSpPr>
        <p:spPr/>
        <p:txBody>
          <a:bodyPr/>
          <a:lstStyle/>
          <a:p>
            <a:pPr eaLnBrk="1" hangingPunct="1">
              <a:buFontTx/>
              <a:buNone/>
            </a:pPr>
            <a:r>
              <a:rPr lang="en-US" sz="2800" smtClean="0"/>
              <a:t>Simple mode (combinational output)</a:t>
            </a:r>
            <a:endParaRPr lang="ar-JO" sz="2800" smtClean="0">
              <a:cs typeface="Times New Roman" pitchFamily="18" charset="0"/>
            </a:endParaRPr>
          </a:p>
          <a:p>
            <a:pPr eaLnBrk="1" hangingPunct="1">
              <a:buFontTx/>
              <a:buNone/>
            </a:pPr>
            <a:r>
              <a:rPr lang="ar-JO" sz="2800" smtClean="0">
                <a:cs typeface="Times New Roman" pitchFamily="18" charset="0"/>
              </a:rPr>
              <a:t>		</a:t>
            </a:r>
            <a:r>
              <a:rPr lang="en-US" sz="2800" smtClean="0">
                <a:cs typeface="Times New Roman" pitchFamily="18" charset="0"/>
              </a:rPr>
              <a:t>combinational output</a:t>
            </a:r>
          </a:p>
          <a:p>
            <a:pPr eaLnBrk="1" hangingPunct="1">
              <a:buFontTx/>
              <a:buNone/>
            </a:pPr>
            <a:r>
              <a:rPr lang="en-US" sz="2800" smtClean="0">
                <a:cs typeface="Times New Roman" pitchFamily="18" charset="0"/>
              </a:rPr>
              <a:t>		combinational output with feedback</a:t>
            </a:r>
          </a:p>
          <a:p>
            <a:pPr eaLnBrk="1" hangingPunct="1">
              <a:buFontTx/>
              <a:buNone/>
            </a:pPr>
            <a:r>
              <a:rPr lang="en-US" sz="2800" smtClean="0">
                <a:cs typeface="Times New Roman" pitchFamily="18" charset="0"/>
              </a:rPr>
              <a:t>		dedicated input</a:t>
            </a:r>
          </a:p>
          <a:p>
            <a:pPr eaLnBrk="1" hangingPunct="1">
              <a:buFontTx/>
              <a:buNone/>
            </a:pPr>
            <a:r>
              <a:rPr lang="en-US" sz="2800" smtClean="0">
                <a:cs typeface="Times New Roman" pitchFamily="18" charset="0"/>
              </a:rPr>
              <a:t>Complex mode </a:t>
            </a:r>
          </a:p>
          <a:p>
            <a:pPr eaLnBrk="1" hangingPunct="1">
              <a:buFontTx/>
              <a:buNone/>
            </a:pPr>
            <a:r>
              <a:rPr lang="en-US" sz="2800" smtClean="0">
                <a:cs typeface="Times New Roman" pitchFamily="18" charset="0"/>
              </a:rPr>
              <a:t>		combinational output, with feedback </a:t>
            </a:r>
          </a:p>
          <a:p>
            <a:pPr eaLnBrk="1" hangingPunct="1">
              <a:buFontTx/>
              <a:buNone/>
            </a:pPr>
            <a:r>
              <a:rPr lang="en-US" sz="2800" smtClean="0">
                <a:cs typeface="Times New Roman" pitchFamily="18" charset="0"/>
              </a:rPr>
              <a:t>		combinational input from another OLMC           Registered  mode: </a:t>
            </a:r>
            <a:r>
              <a:rPr lang="en-US" sz="2800" smtClean="0"/>
              <a:t> active (low, high): Q’ is feedback as input</a:t>
            </a:r>
            <a:r>
              <a:rPr lang="en-US" smtClean="0"/>
              <a:t> (no dedicated input)</a:t>
            </a:r>
            <a:endParaRPr lang="en-US" sz="2800" smtClean="0">
              <a:cs typeface="Times New Roman" pitchFamily="18" charset="0"/>
            </a:endParaRPr>
          </a:p>
          <a:p>
            <a:pPr eaLnBrk="1" hangingPunct="1">
              <a:buFontTx/>
              <a:buNone/>
            </a:pPr>
            <a:endParaRPr lang="en-US" sz="2800" smtClean="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457200" y="304800"/>
            <a:ext cx="8534400" cy="6553200"/>
          </a:xfrm>
        </p:spPr>
        <p:txBody>
          <a:bodyPr/>
          <a:lstStyle/>
          <a:p>
            <a:r>
              <a:rPr lang="en-US" smtClean="0"/>
              <a:t>Programmable Logic Array (PLA)</a:t>
            </a:r>
          </a:p>
          <a:p>
            <a:pPr lvl="1"/>
            <a:endParaRPr lang="en-US" sz="2400" smtClean="0"/>
          </a:p>
          <a:p>
            <a:pPr lvl="1"/>
            <a:r>
              <a:rPr lang="en-US" sz="2400" smtClean="0"/>
              <a:t>Use to implement </a:t>
            </a:r>
            <a:br>
              <a:rPr lang="en-US" sz="2400" smtClean="0"/>
            </a:br>
            <a:r>
              <a:rPr lang="en-US" sz="2400" smtClean="0"/>
              <a:t>circuits in SOP form</a:t>
            </a:r>
          </a:p>
          <a:p>
            <a:pPr lvl="1"/>
            <a:endParaRPr lang="en-US" sz="2400" smtClean="0"/>
          </a:p>
          <a:p>
            <a:pPr lvl="1"/>
            <a:r>
              <a:rPr lang="en-US" sz="2400" smtClean="0"/>
              <a:t>The connections in</a:t>
            </a:r>
            <a:br>
              <a:rPr lang="en-US" sz="2400" smtClean="0"/>
            </a:br>
            <a:r>
              <a:rPr lang="en-US" sz="2400" smtClean="0"/>
              <a:t>the AND plane are</a:t>
            </a:r>
            <a:br>
              <a:rPr lang="en-US" sz="2400" smtClean="0"/>
            </a:br>
            <a:r>
              <a:rPr lang="en-US" sz="2400" smtClean="0"/>
              <a:t>programmable</a:t>
            </a:r>
          </a:p>
          <a:p>
            <a:pPr lvl="1"/>
            <a:endParaRPr lang="en-US" sz="2400" smtClean="0"/>
          </a:p>
          <a:p>
            <a:pPr lvl="1"/>
            <a:r>
              <a:rPr lang="en-US" sz="2400" smtClean="0"/>
              <a:t>The connections in</a:t>
            </a:r>
            <a:br>
              <a:rPr lang="en-US" sz="2400" smtClean="0"/>
            </a:br>
            <a:r>
              <a:rPr lang="en-US" sz="2400" smtClean="0"/>
              <a:t>the OR plane are</a:t>
            </a:r>
            <a:br>
              <a:rPr lang="en-US" sz="2400" smtClean="0"/>
            </a:br>
            <a:r>
              <a:rPr lang="en-US" sz="2400" smtClean="0"/>
              <a:t>programmable</a:t>
            </a:r>
          </a:p>
        </p:txBody>
      </p:sp>
      <p:grpSp>
        <p:nvGrpSpPr>
          <p:cNvPr id="60419" name="Group 82"/>
          <p:cNvGrpSpPr>
            <a:grpSpLocks/>
          </p:cNvGrpSpPr>
          <p:nvPr/>
        </p:nvGrpSpPr>
        <p:grpSpPr bwMode="auto">
          <a:xfrm>
            <a:off x="4419600" y="1447800"/>
            <a:ext cx="4318000" cy="5221288"/>
            <a:chOff x="2784" y="912"/>
            <a:chExt cx="2720" cy="3289"/>
          </a:xfrm>
        </p:grpSpPr>
        <p:sp>
          <p:nvSpPr>
            <p:cNvPr id="60420" name="Freeform 3"/>
            <p:cNvSpPr>
              <a:spLocks/>
            </p:cNvSpPr>
            <p:nvPr/>
          </p:nvSpPr>
          <p:spPr bwMode="auto">
            <a:xfrm>
              <a:off x="4328" y="3072"/>
              <a:ext cx="30" cy="28"/>
            </a:xfrm>
            <a:custGeom>
              <a:avLst/>
              <a:gdLst>
                <a:gd name="T0" fmla="*/ 1 w 60"/>
                <a:gd name="T1" fmla="*/ 0 h 60"/>
                <a:gd name="T2" fmla="*/ 1 w 60"/>
                <a:gd name="T3" fmla="*/ 0 h 60"/>
                <a:gd name="T4" fmla="*/ 1 w 60"/>
                <a:gd name="T5" fmla="*/ 0 h 60"/>
                <a:gd name="T6" fmla="*/ 1 w 60"/>
                <a:gd name="T7" fmla="*/ 0 h 60"/>
                <a:gd name="T8" fmla="*/ 1 w 60"/>
                <a:gd name="T9" fmla="*/ 0 h 60"/>
                <a:gd name="T10" fmla="*/ 1 w 60"/>
                <a:gd name="T11" fmla="*/ 0 h 60"/>
                <a:gd name="T12" fmla="*/ 1 w 60"/>
                <a:gd name="T13" fmla="*/ 0 h 60"/>
                <a:gd name="T14" fmla="*/ 1 w 60"/>
                <a:gd name="T15" fmla="*/ 0 h 60"/>
                <a:gd name="T16" fmla="*/ 1 w 60"/>
                <a:gd name="T17" fmla="*/ 0 h 60"/>
                <a:gd name="T18" fmla="*/ 0 w 60"/>
                <a:gd name="T19" fmla="*/ 0 h 60"/>
                <a:gd name="T20" fmla="*/ 0 w 60"/>
                <a:gd name="T21" fmla="*/ 0 h 60"/>
                <a:gd name="T22" fmla="*/ 0 w 60"/>
                <a:gd name="T23" fmla="*/ 0 h 60"/>
                <a:gd name="T24" fmla="*/ 0 w 60"/>
                <a:gd name="T25" fmla="*/ 0 h 60"/>
                <a:gd name="T26" fmla="*/ 1 w 60"/>
                <a:gd name="T27" fmla="*/ 0 h 60"/>
                <a:gd name="T28" fmla="*/ 1 w 60"/>
                <a:gd name="T29" fmla="*/ 0 h 60"/>
                <a:gd name="T30" fmla="*/ 1 w 60"/>
                <a:gd name="T31" fmla="*/ 0 h 60"/>
                <a:gd name="T32" fmla="*/ 1 w 60"/>
                <a:gd name="T33" fmla="*/ 0 h 60"/>
                <a:gd name="T34" fmla="*/ 1 w 60"/>
                <a:gd name="T35" fmla="*/ 0 h 60"/>
                <a:gd name="T36" fmla="*/ 1 w 60"/>
                <a:gd name="T37" fmla="*/ 0 h 60"/>
                <a:gd name="T38" fmla="*/ 1 w 60"/>
                <a:gd name="T39" fmla="*/ 0 h 60"/>
                <a:gd name="T40" fmla="*/ 1 w 60"/>
                <a:gd name="T41" fmla="*/ 0 h 60"/>
                <a:gd name="T42" fmla="*/ 1 w 60"/>
                <a:gd name="T43" fmla="*/ 0 h 60"/>
                <a:gd name="T44" fmla="*/ 1 w 60"/>
                <a:gd name="T45" fmla="*/ 0 h 60"/>
                <a:gd name="T46" fmla="*/ 1 w 60"/>
                <a:gd name="T47" fmla="*/ 0 h 60"/>
                <a:gd name="T48" fmla="*/ 1 w 60"/>
                <a:gd name="T49" fmla="*/ 0 h 60"/>
                <a:gd name="T50" fmla="*/ 1 w 60"/>
                <a:gd name="T51" fmla="*/ 0 h 60"/>
                <a:gd name="T52" fmla="*/ 1 w 60"/>
                <a:gd name="T53" fmla="*/ 0 h 60"/>
                <a:gd name="T54" fmla="*/ 1 w 60"/>
                <a:gd name="T55" fmla="*/ 0 h 60"/>
                <a:gd name="T56" fmla="*/ 1 w 60"/>
                <a:gd name="T57" fmla="*/ 0 h 60"/>
                <a:gd name="T58" fmla="*/ 1 w 60"/>
                <a:gd name="T59" fmla="*/ 0 h 60"/>
                <a:gd name="T60" fmla="*/ 1 w 60"/>
                <a:gd name="T61" fmla="*/ 0 h 60"/>
                <a:gd name="T62" fmla="*/ 1 w 60"/>
                <a:gd name="T63" fmla="*/ 0 h 60"/>
                <a:gd name="T64" fmla="*/ 1 w 60"/>
                <a:gd name="T65" fmla="*/ 0 h 60"/>
                <a:gd name="T66" fmla="*/ 1 w 60"/>
                <a:gd name="T67" fmla="*/ 0 h 60"/>
                <a:gd name="T68" fmla="*/ 1 w 60"/>
                <a:gd name="T69" fmla="*/ 0 h 60"/>
                <a:gd name="T70" fmla="*/ 1 w 60"/>
                <a:gd name="T71" fmla="*/ 0 h 60"/>
                <a:gd name="T72" fmla="*/ 1 w 60"/>
                <a:gd name="T73" fmla="*/ 0 h 60"/>
                <a:gd name="T74" fmla="*/ 1 w 60"/>
                <a:gd name="T75" fmla="*/ 0 h 60"/>
                <a:gd name="T76" fmla="*/ 1 w 60"/>
                <a:gd name="T77" fmla="*/ 0 h 60"/>
                <a:gd name="T78" fmla="*/ 1 w 60"/>
                <a:gd name="T79" fmla="*/ 0 h 60"/>
                <a:gd name="T80" fmla="*/ 1 w 60"/>
                <a:gd name="T81" fmla="*/ 0 h 60"/>
                <a:gd name="T82" fmla="*/ 1 w 60"/>
                <a:gd name="T83" fmla="*/ 0 h 60"/>
                <a:gd name="T84" fmla="*/ 1 w 60"/>
                <a:gd name="T85" fmla="*/ 0 h 60"/>
                <a:gd name="T86" fmla="*/ 1 w 60"/>
                <a:gd name="T87" fmla="*/ 0 h 60"/>
                <a:gd name="T88" fmla="*/ 1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30" y="0"/>
                  </a:lnTo>
                  <a:lnTo>
                    <a:pt x="28" y="0"/>
                  </a:lnTo>
                  <a:lnTo>
                    <a:pt x="27" y="0"/>
                  </a:lnTo>
                  <a:lnTo>
                    <a:pt x="25" y="0"/>
                  </a:lnTo>
                  <a:lnTo>
                    <a:pt x="24" y="0"/>
                  </a:lnTo>
                  <a:lnTo>
                    <a:pt x="22" y="0"/>
                  </a:lnTo>
                  <a:lnTo>
                    <a:pt x="21" y="1"/>
                  </a:lnTo>
                  <a:lnTo>
                    <a:pt x="19" y="1"/>
                  </a:lnTo>
                  <a:lnTo>
                    <a:pt x="18" y="1"/>
                  </a:lnTo>
                  <a:lnTo>
                    <a:pt x="16" y="3"/>
                  </a:lnTo>
                  <a:lnTo>
                    <a:pt x="15" y="4"/>
                  </a:lnTo>
                  <a:lnTo>
                    <a:pt x="13" y="4"/>
                  </a:lnTo>
                  <a:lnTo>
                    <a:pt x="12" y="6"/>
                  </a:lnTo>
                  <a:lnTo>
                    <a:pt x="10" y="6"/>
                  </a:lnTo>
                  <a:lnTo>
                    <a:pt x="10" y="7"/>
                  </a:lnTo>
                  <a:lnTo>
                    <a:pt x="9" y="9"/>
                  </a:lnTo>
                  <a:lnTo>
                    <a:pt x="7" y="9"/>
                  </a:lnTo>
                  <a:lnTo>
                    <a:pt x="7" y="10"/>
                  </a:lnTo>
                  <a:lnTo>
                    <a:pt x="6" y="12"/>
                  </a:lnTo>
                  <a:lnTo>
                    <a:pt x="6" y="13"/>
                  </a:lnTo>
                  <a:lnTo>
                    <a:pt x="4" y="13"/>
                  </a:lnTo>
                  <a:lnTo>
                    <a:pt x="4" y="15"/>
                  </a:lnTo>
                  <a:lnTo>
                    <a:pt x="3" y="17"/>
                  </a:lnTo>
                  <a:lnTo>
                    <a:pt x="3" y="18"/>
                  </a:lnTo>
                  <a:lnTo>
                    <a:pt x="1" y="20"/>
                  </a:lnTo>
                  <a:lnTo>
                    <a:pt x="1" y="21"/>
                  </a:lnTo>
                  <a:lnTo>
                    <a:pt x="1" y="23"/>
                  </a:lnTo>
                  <a:lnTo>
                    <a:pt x="0" y="24"/>
                  </a:lnTo>
                  <a:lnTo>
                    <a:pt x="0" y="26"/>
                  </a:lnTo>
                  <a:lnTo>
                    <a:pt x="0" y="27"/>
                  </a:lnTo>
                  <a:lnTo>
                    <a:pt x="0" y="29"/>
                  </a:lnTo>
                  <a:lnTo>
                    <a:pt x="0" y="30"/>
                  </a:lnTo>
                  <a:lnTo>
                    <a:pt x="0" y="32"/>
                  </a:lnTo>
                  <a:lnTo>
                    <a:pt x="0" y="33"/>
                  </a:lnTo>
                  <a:lnTo>
                    <a:pt x="0" y="35"/>
                  </a:lnTo>
                  <a:lnTo>
                    <a:pt x="0" y="36"/>
                  </a:lnTo>
                  <a:lnTo>
                    <a:pt x="1" y="38"/>
                  </a:lnTo>
                  <a:lnTo>
                    <a:pt x="1" y="39"/>
                  </a:lnTo>
                  <a:lnTo>
                    <a:pt x="1" y="41"/>
                  </a:lnTo>
                  <a:lnTo>
                    <a:pt x="3" y="42"/>
                  </a:lnTo>
                  <a:lnTo>
                    <a:pt x="3" y="44"/>
                  </a:lnTo>
                  <a:lnTo>
                    <a:pt x="4" y="44"/>
                  </a:lnTo>
                  <a:lnTo>
                    <a:pt x="4" y="45"/>
                  </a:lnTo>
                  <a:lnTo>
                    <a:pt x="6" y="47"/>
                  </a:lnTo>
                  <a:lnTo>
                    <a:pt x="6" y="48"/>
                  </a:lnTo>
                  <a:lnTo>
                    <a:pt x="7" y="50"/>
                  </a:lnTo>
                  <a:lnTo>
                    <a:pt x="9" y="51"/>
                  </a:lnTo>
                  <a:lnTo>
                    <a:pt x="10" y="53"/>
                  </a:lnTo>
                  <a:lnTo>
                    <a:pt x="12" y="54"/>
                  </a:lnTo>
                  <a:lnTo>
                    <a:pt x="13" y="54"/>
                  </a:lnTo>
                  <a:lnTo>
                    <a:pt x="15" y="56"/>
                  </a:lnTo>
                  <a:lnTo>
                    <a:pt x="16" y="56"/>
                  </a:lnTo>
                  <a:lnTo>
                    <a:pt x="16" y="57"/>
                  </a:lnTo>
                  <a:lnTo>
                    <a:pt x="18" y="57"/>
                  </a:lnTo>
                  <a:lnTo>
                    <a:pt x="19" y="59"/>
                  </a:lnTo>
                  <a:lnTo>
                    <a:pt x="21" y="59"/>
                  </a:lnTo>
                  <a:lnTo>
                    <a:pt x="22" y="59"/>
                  </a:lnTo>
                  <a:lnTo>
                    <a:pt x="24" y="59"/>
                  </a:lnTo>
                  <a:lnTo>
                    <a:pt x="25" y="60"/>
                  </a:lnTo>
                  <a:lnTo>
                    <a:pt x="27" y="60"/>
                  </a:lnTo>
                  <a:lnTo>
                    <a:pt x="28" y="60"/>
                  </a:lnTo>
                  <a:lnTo>
                    <a:pt x="30" y="60"/>
                  </a:lnTo>
                  <a:lnTo>
                    <a:pt x="31" y="60"/>
                  </a:lnTo>
                  <a:lnTo>
                    <a:pt x="33" y="60"/>
                  </a:lnTo>
                  <a:lnTo>
                    <a:pt x="34" y="60"/>
                  </a:lnTo>
                  <a:lnTo>
                    <a:pt x="36" y="59"/>
                  </a:lnTo>
                  <a:lnTo>
                    <a:pt x="37" y="59"/>
                  </a:lnTo>
                  <a:lnTo>
                    <a:pt x="39" y="59"/>
                  </a:lnTo>
                  <a:lnTo>
                    <a:pt x="40" y="59"/>
                  </a:lnTo>
                  <a:lnTo>
                    <a:pt x="42" y="57"/>
                  </a:lnTo>
                  <a:lnTo>
                    <a:pt x="43" y="57"/>
                  </a:lnTo>
                  <a:lnTo>
                    <a:pt x="45" y="56"/>
                  </a:lnTo>
                  <a:lnTo>
                    <a:pt x="46" y="54"/>
                  </a:lnTo>
                  <a:lnTo>
                    <a:pt x="48" y="54"/>
                  </a:lnTo>
                  <a:lnTo>
                    <a:pt x="49" y="53"/>
                  </a:lnTo>
                  <a:lnTo>
                    <a:pt x="51" y="53"/>
                  </a:lnTo>
                  <a:lnTo>
                    <a:pt x="51" y="51"/>
                  </a:lnTo>
                  <a:lnTo>
                    <a:pt x="53" y="50"/>
                  </a:lnTo>
                  <a:lnTo>
                    <a:pt x="54" y="50"/>
                  </a:lnTo>
                  <a:lnTo>
                    <a:pt x="54" y="48"/>
                  </a:lnTo>
                  <a:lnTo>
                    <a:pt x="56" y="47"/>
                  </a:lnTo>
                  <a:lnTo>
                    <a:pt x="56" y="45"/>
                  </a:lnTo>
                  <a:lnTo>
                    <a:pt x="57" y="44"/>
                  </a:lnTo>
                  <a:lnTo>
                    <a:pt x="59" y="42"/>
                  </a:lnTo>
                  <a:lnTo>
                    <a:pt x="59" y="41"/>
                  </a:lnTo>
                  <a:lnTo>
                    <a:pt x="59" y="39"/>
                  </a:lnTo>
                  <a:lnTo>
                    <a:pt x="59" y="38"/>
                  </a:lnTo>
                  <a:lnTo>
                    <a:pt x="60" y="36"/>
                  </a:lnTo>
                  <a:lnTo>
                    <a:pt x="60" y="35"/>
                  </a:lnTo>
                  <a:lnTo>
                    <a:pt x="60" y="33"/>
                  </a:lnTo>
                  <a:lnTo>
                    <a:pt x="60" y="32"/>
                  </a:lnTo>
                  <a:lnTo>
                    <a:pt x="60" y="30"/>
                  </a:lnTo>
                  <a:lnTo>
                    <a:pt x="60" y="29"/>
                  </a:lnTo>
                  <a:lnTo>
                    <a:pt x="60" y="27"/>
                  </a:lnTo>
                  <a:lnTo>
                    <a:pt x="60" y="26"/>
                  </a:lnTo>
                  <a:lnTo>
                    <a:pt x="60" y="24"/>
                  </a:lnTo>
                  <a:lnTo>
                    <a:pt x="59" y="23"/>
                  </a:lnTo>
                  <a:lnTo>
                    <a:pt x="59" y="21"/>
                  </a:lnTo>
                  <a:lnTo>
                    <a:pt x="59" y="20"/>
                  </a:lnTo>
                  <a:lnTo>
                    <a:pt x="59" y="18"/>
                  </a:lnTo>
                  <a:lnTo>
                    <a:pt x="57" y="17"/>
                  </a:lnTo>
                  <a:lnTo>
                    <a:pt x="57" y="15"/>
                  </a:lnTo>
                  <a:lnTo>
                    <a:pt x="56" y="13"/>
                  </a:lnTo>
                  <a:lnTo>
                    <a:pt x="54" y="12"/>
                  </a:lnTo>
                  <a:lnTo>
                    <a:pt x="54" y="10"/>
                  </a:lnTo>
                  <a:lnTo>
                    <a:pt x="53" y="9"/>
                  </a:lnTo>
                  <a:lnTo>
                    <a:pt x="51" y="9"/>
                  </a:lnTo>
                  <a:lnTo>
                    <a:pt x="51" y="7"/>
                  </a:lnTo>
                  <a:lnTo>
                    <a:pt x="49" y="6"/>
                  </a:lnTo>
                  <a:lnTo>
                    <a:pt x="48" y="6"/>
                  </a:lnTo>
                  <a:lnTo>
                    <a:pt x="46" y="4"/>
                  </a:lnTo>
                  <a:lnTo>
                    <a:pt x="45" y="4"/>
                  </a:lnTo>
                  <a:lnTo>
                    <a:pt x="45" y="3"/>
                  </a:lnTo>
                  <a:lnTo>
                    <a:pt x="43" y="3"/>
                  </a:lnTo>
                  <a:lnTo>
                    <a:pt x="42" y="1"/>
                  </a:lnTo>
                  <a:lnTo>
                    <a:pt x="40" y="1"/>
                  </a:lnTo>
                  <a:lnTo>
                    <a:pt x="39" y="1"/>
                  </a:lnTo>
                  <a:lnTo>
                    <a:pt x="37" y="0"/>
                  </a:lnTo>
                  <a:lnTo>
                    <a:pt x="36" y="0"/>
                  </a:lnTo>
                  <a:lnTo>
                    <a:pt x="34" y="0"/>
                  </a:lnTo>
                  <a:lnTo>
                    <a:pt x="33" y="0"/>
                  </a:lnTo>
                  <a:lnTo>
                    <a:pt x="31" y="0"/>
                  </a:lnTo>
                  <a:lnTo>
                    <a:pt x="30" y="0"/>
                  </a:lnTo>
                  <a:lnTo>
                    <a:pt x="30" y="30"/>
                  </a:lnTo>
                  <a:close/>
                </a:path>
              </a:pathLst>
            </a:custGeom>
            <a:solidFill>
              <a:srgbClr val="FFFFFF"/>
            </a:solidFill>
            <a:ln w="0">
              <a:solidFill>
                <a:srgbClr val="000000"/>
              </a:solidFill>
              <a:round/>
              <a:headEnd/>
              <a:tailEnd/>
            </a:ln>
          </p:spPr>
          <p:txBody>
            <a:bodyPr/>
            <a:lstStyle/>
            <a:p>
              <a:endParaRPr lang="en-US"/>
            </a:p>
          </p:txBody>
        </p:sp>
        <p:sp>
          <p:nvSpPr>
            <p:cNvPr id="60421" name="Freeform 4"/>
            <p:cNvSpPr>
              <a:spLocks/>
            </p:cNvSpPr>
            <p:nvPr/>
          </p:nvSpPr>
          <p:spPr bwMode="auto">
            <a:xfrm>
              <a:off x="4338" y="3066"/>
              <a:ext cx="22" cy="21"/>
            </a:xfrm>
            <a:custGeom>
              <a:avLst/>
              <a:gdLst>
                <a:gd name="T0" fmla="*/ 1 w 44"/>
                <a:gd name="T1" fmla="*/ 0 h 45"/>
                <a:gd name="T2" fmla="*/ 1 w 44"/>
                <a:gd name="T3" fmla="*/ 0 h 45"/>
                <a:gd name="T4" fmla="*/ 1 w 44"/>
                <a:gd name="T5" fmla="*/ 0 h 45"/>
                <a:gd name="T6" fmla="*/ 1 w 44"/>
                <a:gd name="T7" fmla="*/ 0 h 45"/>
                <a:gd name="T8" fmla="*/ 1 w 44"/>
                <a:gd name="T9" fmla="*/ 0 h 45"/>
                <a:gd name="T10" fmla="*/ 1 w 44"/>
                <a:gd name="T11" fmla="*/ 0 h 45"/>
                <a:gd name="T12" fmla="*/ 1 w 44"/>
                <a:gd name="T13" fmla="*/ 0 h 45"/>
                <a:gd name="T14" fmla="*/ 1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1 w 44"/>
                <a:gd name="T27" fmla="*/ 0 h 45"/>
                <a:gd name="T28" fmla="*/ 1 w 44"/>
                <a:gd name="T29" fmla="*/ 0 h 45"/>
                <a:gd name="T30" fmla="*/ 1 w 44"/>
                <a:gd name="T31" fmla="*/ 0 h 45"/>
                <a:gd name="T32" fmla="*/ 1 w 44"/>
                <a:gd name="T33" fmla="*/ 0 h 45"/>
                <a:gd name="T34" fmla="*/ 1 w 44"/>
                <a:gd name="T35" fmla="*/ 0 h 45"/>
                <a:gd name="T36" fmla="*/ 1 w 44"/>
                <a:gd name="T37" fmla="*/ 0 h 45"/>
                <a:gd name="T38" fmla="*/ 1 w 44"/>
                <a:gd name="T39" fmla="*/ 0 h 45"/>
                <a:gd name="T40" fmla="*/ 1 w 44"/>
                <a:gd name="T41" fmla="*/ 0 h 45"/>
                <a:gd name="T42" fmla="*/ 1 w 44"/>
                <a:gd name="T43" fmla="*/ 0 h 45"/>
                <a:gd name="T44" fmla="*/ 1 w 44"/>
                <a:gd name="T45" fmla="*/ 0 h 45"/>
                <a:gd name="T46" fmla="*/ 1 w 44"/>
                <a:gd name="T47" fmla="*/ 0 h 45"/>
                <a:gd name="T48" fmla="*/ 1 w 44"/>
                <a:gd name="T49" fmla="*/ 0 h 45"/>
                <a:gd name="T50" fmla="*/ 1 w 44"/>
                <a:gd name="T51" fmla="*/ 0 h 45"/>
                <a:gd name="T52" fmla="*/ 1 w 44"/>
                <a:gd name="T53" fmla="*/ 0 h 45"/>
                <a:gd name="T54" fmla="*/ 1 w 44"/>
                <a:gd name="T55" fmla="*/ 0 h 45"/>
                <a:gd name="T56" fmla="*/ 1 w 44"/>
                <a:gd name="T57" fmla="*/ 0 h 45"/>
                <a:gd name="T58" fmla="*/ 1 w 44"/>
                <a:gd name="T59" fmla="*/ 0 h 45"/>
                <a:gd name="T60" fmla="*/ 1 w 44"/>
                <a:gd name="T61" fmla="*/ 0 h 45"/>
                <a:gd name="T62" fmla="*/ 1 w 44"/>
                <a:gd name="T63" fmla="*/ 0 h 45"/>
                <a:gd name="T64" fmla="*/ 1 w 44"/>
                <a:gd name="T65" fmla="*/ 0 h 45"/>
                <a:gd name="T66" fmla="*/ 1 w 44"/>
                <a:gd name="T67" fmla="*/ 0 h 45"/>
                <a:gd name="T68" fmla="*/ 1 w 44"/>
                <a:gd name="T69" fmla="*/ 0 h 45"/>
                <a:gd name="T70" fmla="*/ 1 w 44"/>
                <a:gd name="T71" fmla="*/ 0 h 45"/>
                <a:gd name="T72" fmla="*/ 1 w 44"/>
                <a:gd name="T73" fmla="*/ 0 h 45"/>
                <a:gd name="T74" fmla="*/ 1 w 44"/>
                <a:gd name="T75" fmla="*/ 0 h 45"/>
                <a:gd name="T76" fmla="*/ 1 w 44"/>
                <a:gd name="T77" fmla="*/ 0 h 45"/>
                <a:gd name="T78" fmla="*/ 1 w 44"/>
                <a:gd name="T79" fmla="*/ 0 h 45"/>
                <a:gd name="T80" fmla="*/ 1 w 44"/>
                <a:gd name="T81" fmla="*/ 0 h 45"/>
                <a:gd name="T82" fmla="*/ 1 w 44"/>
                <a:gd name="T83" fmla="*/ 0 h 45"/>
                <a:gd name="T84" fmla="*/ 1 w 44"/>
                <a:gd name="T85" fmla="*/ 0 h 45"/>
                <a:gd name="T86" fmla="*/ 1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21" y="0"/>
                  </a:moveTo>
                  <a:lnTo>
                    <a:pt x="21" y="0"/>
                  </a:lnTo>
                  <a:lnTo>
                    <a:pt x="20" y="1"/>
                  </a:lnTo>
                  <a:lnTo>
                    <a:pt x="18" y="1"/>
                  </a:lnTo>
                  <a:lnTo>
                    <a:pt x="17" y="1"/>
                  </a:lnTo>
                  <a:lnTo>
                    <a:pt x="15" y="1"/>
                  </a:lnTo>
                  <a:lnTo>
                    <a:pt x="14" y="1"/>
                  </a:lnTo>
                  <a:lnTo>
                    <a:pt x="14" y="3"/>
                  </a:lnTo>
                  <a:lnTo>
                    <a:pt x="12" y="3"/>
                  </a:lnTo>
                  <a:lnTo>
                    <a:pt x="11" y="3"/>
                  </a:lnTo>
                  <a:lnTo>
                    <a:pt x="11" y="4"/>
                  </a:lnTo>
                  <a:lnTo>
                    <a:pt x="9" y="4"/>
                  </a:lnTo>
                  <a:lnTo>
                    <a:pt x="8" y="6"/>
                  </a:lnTo>
                  <a:lnTo>
                    <a:pt x="6" y="7"/>
                  </a:lnTo>
                  <a:lnTo>
                    <a:pt x="5" y="9"/>
                  </a:lnTo>
                  <a:lnTo>
                    <a:pt x="3" y="10"/>
                  </a:lnTo>
                  <a:lnTo>
                    <a:pt x="3" y="12"/>
                  </a:lnTo>
                  <a:lnTo>
                    <a:pt x="2" y="12"/>
                  </a:lnTo>
                  <a:lnTo>
                    <a:pt x="2" y="13"/>
                  </a:lnTo>
                  <a:lnTo>
                    <a:pt x="2" y="15"/>
                  </a:lnTo>
                  <a:lnTo>
                    <a:pt x="0" y="16"/>
                  </a:lnTo>
                  <a:lnTo>
                    <a:pt x="0" y="18"/>
                  </a:lnTo>
                  <a:lnTo>
                    <a:pt x="0" y="19"/>
                  </a:lnTo>
                  <a:lnTo>
                    <a:pt x="0" y="21"/>
                  </a:lnTo>
                  <a:lnTo>
                    <a:pt x="0" y="22"/>
                  </a:lnTo>
                  <a:lnTo>
                    <a:pt x="0" y="24"/>
                  </a:lnTo>
                  <a:lnTo>
                    <a:pt x="0" y="25"/>
                  </a:lnTo>
                  <a:lnTo>
                    <a:pt x="0" y="27"/>
                  </a:lnTo>
                  <a:lnTo>
                    <a:pt x="0" y="29"/>
                  </a:lnTo>
                  <a:lnTo>
                    <a:pt x="0" y="30"/>
                  </a:lnTo>
                  <a:lnTo>
                    <a:pt x="2" y="30"/>
                  </a:lnTo>
                  <a:lnTo>
                    <a:pt x="2" y="32"/>
                  </a:lnTo>
                  <a:lnTo>
                    <a:pt x="2" y="33"/>
                  </a:lnTo>
                  <a:lnTo>
                    <a:pt x="3" y="35"/>
                  </a:lnTo>
                  <a:lnTo>
                    <a:pt x="3" y="36"/>
                  </a:lnTo>
                  <a:lnTo>
                    <a:pt x="5" y="36"/>
                  </a:lnTo>
                  <a:lnTo>
                    <a:pt x="5" y="38"/>
                  </a:lnTo>
                  <a:lnTo>
                    <a:pt x="6" y="38"/>
                  </a:lnTo>
                  <a:lnTo>
                    <a:pt x="6" y="39"/>
                  </a:lnTo>
                  <a:lnTo>
                    <a:pt x="8" y="39"/>
                  </a:lnTo>
                  <a:lnTo>
                    <a:pt x="8" y="41"/>
                  </a:lnTo>
                  <a:lnTo>
                    <a:pt x="9" y="41"/>
                  </a:lnTo>
                  <a:lnTo>
                    <a:pt x="9" y="42"/>
                  </a:lnTo>
                  <a:lnTo>
                    <a:pt x="11" y="42"/>
                  </a:lnTo>
                  <a:lnTo>
                    <a:pt x="12" y="44"/>
                  </a:lnTo>
                  <a:lnTo>
                    <a:pt x="14" y="44"/>
                  </a:lnTo>
                  <a:lnTo>
                    <a:pt x="15" y="44"/>
                  </a:lnTo>
                  <a:lnTo>
                    <a:pt x="17" y="45"/>
                  </a:lnTo>
                  <a:lnTo>
                    <a:pt x="18" y="45"/>
                  </a:lnTo>
                  <a:lnTo>
                    <a:pt x="20" y="45"/>
                  </a:lnTo>
                  <a:lnTo>
                    <a:pt x="21" y="45"/>
                  </a:lnTo>
                  <a:lnTo>
                    <a:pt x="23" y="45"/>
                  </a:lnTo>
                  <a:lnTo>
                    <a:pt x="24" y="45"/>
                  </a:lnTo>
                  <a:lnTo>
                    <a:pt x="26" y="45"/>
                  </a:lnTo>
                  <a:lnTo>
                    <a:pt x="27" y="45"/>
                  </a:lnTo>
                  <a:lnTo>
                    <a:pt x="29" y="44"/>
                  </a:lnTo>
                  <a:lnTo>
                    <a:pt x="30" y="44"/>
                  </a:lnTo>
                  <a:lnTo>
                    <a:pt x="32" y="44"/>
                  </a:lnTo>
                  <a:lnTo>
                    <a:pt x="34" y="42"/>
                  </a:lnTo>
                  <a:lnTo>
                    <a:pt x="35" y="42"/>
                  </a:lnTo>
                  <a:lnTo>
                    <a:pt x="35" y="41"/>
                  </a:lnTo>
                  <a:lnTo>
                    <a:pt x="37" y="41"/>
                  </a:lnTo>
                  <a:lnTo>
                    <a:pt x="37" y="39"/>
                  </a:lnTo>
                  <a:lnTo>
                    <a:pt x="38" y="39"/>
                  </a:lnTo>
                  <a:lnTo>
                    <a:pt x="38" y="38"/>
                  </a:lnTo>
                  <a:lnTo>
                    <a:pt x="40" y="38"/>
                  </a:lnTo>
                  <a:lnTo>
                    <a:pt x="40" y="36"/>
                  </a:lnTo>
                  <a:lnTo>
                    <a:pt x="41" y="36"/>
                  </a:lnTo>
                  <a:lnTo>
                    <a:pt x="41" y="35"/>
                  </a:lnTo>
                  <a:lnTo>
                    <a:pt x="43" y="33"/>
                  </a:lnTo>
                  <a:lnTo>
                    <a:pt x="43" y="32"/>
                  </a:lnTo>
                  <a:lnTo>
                    <a:pt x="43" y="30"/>
                  </a:lnTo>
                  <a:lnTo>
                    <a:pt x="44" y="30"/>
                  </a:lnTo>
                  <a:lnTo>
                    <a:pt x="44" y="29"/>
                  </a:lnTo>
                  <a:lnTo>
                    <a:pt x="44" y="27"/>
                  </a:lnTo>
                  <a:lnTo>
                    <a:pt x="44" y="25"/>
                  </a:lnTo>
                  <a:lnTo>
                    <a:pt x="44" y="24"/>
                  </a:lnTo>
                  <a:lnTo>
                    <a:pt x="44" y="22"/>
                  </a:lnTo>
                  <a:lnTo>
                    <a:pt x="44" y="21"/>
                  </a:lnTo>
                  <a:lnTo>
                    <a:pt x="44" y="19"/>
                  </a:lnTo>
                  <a:lnTo>
                    <a:pt x="44" y="18"/>
                  </a:lnTo>
                  <a:lnTo>
                    <a:pt x="44" y="16"/>
                  </a:lnTo>
                  <a:lnTo>
                    <a:pt x="43" y="15"/>
                  </a:lnTo>
                  <a:lnTo>
                    <a:pt x="43" y="13"/>
                  </a:lnTo>
                  <a:lnTo>
                    <a:pt x="43" y="12"/>
                  </a:lnTo>
                  <a:lnTo>
                    <a:pt x="41" y="12"/>
                  </a:lnTo>
                  <a:lnTo>
                    <a:pt x="41" y="10"/>
                  </a:lnTo>
                  <a:lnTo>
                    <a:pt x="40" y="9"/>
                  </a:lnTo>
                  <a:lnTo>
                    <a:pt x="38" y="7"/>
                  </a:lnTo>
                  <a:lnTo>
                    <a:pt x="37" y="6"/>
                  </a:lnTo>
                  <a:lnTo>
                    <a:pt x="35" y="4"/>
                  </a:lnTo>
                  <a:lnTo>
                    <a:pt x="34" y="4"/>
                  </a:lnTo>
                  <a:lnTo>
                    <a:pt x="34" y="3"/>
                  </a:lnTo>
                  <a:lnTo>
                    <a:pt x="32" y="3"/>
                  </a:lnTo>
                  <a:lnTo>
                    <a:pt x="30" y="3"/>
                  </a:lnTo>
                  <a:lnTo>
                    <a:pt x="30" y="1"/>
                  </a:lnTo>
                  <a:lnTo>
                    <a:pt x="29" y="1"/>
                  </a:lnTo>
                  <a:lnTo>
                    <a:pt x="27" y="1"/>
                  </a:lnTo>
                  <a:lnTo>
                    <a:pt x="26" y="1"/>
                  </a:lnTo>
                  <a:lnTo>
                    <a:pt x="24" y="1"/>
                  </a:lnTo>
                  <a:lnTo>
                    <a:pt x="23" y="0"/>
                  </a:lnTo>
                  <a:lnTo>
                    <a:pt x="2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2" name="Freeform 5"/>
            <p:cNvSpPr>
              <a:spLocks/>
            </p:cNvSpPr>
            <p:nvPr/>
          </p:nvSpPr>
          <p:spPr bwMode="auto">
            <a:xfrm>
              <a:off x="4328" y="3180"/>
              <a:ext cx="30" cy="27"/>
            </a:xfrm>
            <a:custGeom>
              <a:avLst/>
              <a:gdLst>
                <a:gd name="T0" fmla="*/ 1 w 60"/>
                <a:gd name="T1" fmla="*/ 0 h 60"/>
                <a:gd name="T2" fmla="*/ 1 w 60"/>
                <a:gd name="T3" fmla="*/ 0 h 60"/>
                <a:gd name="T4" fmla="*/ 1 w 60"/>
                <a:gd name="T5" fmla="*/ 0 h 60"/>
                <a:gd name="T6" fmla="*/ 1 w 60"/>
                <a:gd name="T7" fmla="*/ 0 h 60"/>
                <a:gd name="T8" fmla="*/ 1 w 60"/>
                <a:gd name="T9" fmla="*/ 0 h 60"/>
                <a:gd name="T10" fmla="*/ 1 w 60"/>
                <a:gd name="T11" fmla="*/ 0 h 60"/>
                <a:gd name="T12" fmla="*/ 1 w 60"/>
                <a:gd name="T13" fmla="*/ 0 h 60"/>
                <a:gd name="T14" fmla="*/ 1 w 60"/>
                <a:gd name="T15" fmla="*/ 0 h 60"/>
                <a:gd name="T16" fmla="*/ 1 w 60"/>
                <a:gd name="T17" fmla="*/ 0 h 60"/>
                <a:gd name="T18" fmla="*/ 0 w 60"/>
                <a:gd name="T19" fmla="*/ 0 h 60"/>
                <a:gd name="T20" fmla="*/ 0 w 60"/>
                <a:gd name="T21" fmla="*/ 0 h 60"/>
                <a:gd name="T22" fmla="*/ 0 w 60"/>
                <a:gd name="T23" fmla="*/ 0 h 60"/>
                <a:gd name="T24" fmla="*/ 0 w 60"/>
                <a:gd name="T25" fmla="*/ 0 h 60"/>
                <a:gd name="T26" fmla="*/ 1 w 60"/>
                <a:gd name="T27" fmla="*/ 0 h 60"/>
                <a:gd name="T28" fmla="*/ 1 w 60"/>
                <a:gd name="T29" fmla="*/ 0 h 60"/>
                <a:gd name="T30" fmla="*/ 1 w 60"/>
                <a:gd name="T31" fmla="*/ 0 h 60"/>
                <a:gd name="T32" fmla="*/ 1 w 60"/>
                <a:gd name="T33" fmla="*/ 0 h 60"/>
                <a:gd name="T34" fmla="*/ 1 w 60"/>
                <a:gd name="T35" fmla="*/ 0 h 60"/>
                <a:gd name="T36" fmla="*/ 1 w 60"/>
                <a:gd name="T37" fmla="*/ 0 h 60"/>
                <a:gd name="T38" fmla="*/ 1 w 60"/>
                <a:gd name="T39" fmla="*/ 0 h 60"/>
                <a:gd name="T40" fmla="*/ 1 w 60"/>
                <a:gd name="T41" fmla="*/ 0 h 60"/>
                <a:gd name="T42" fmla="*/ 1 w 60"/>
                <a:gd name="T43" fmla="*/ 0 h 60"/>
                <a:gd name="T44" fmla="*/ 1 w 60"/>
                <a:gd name="T45" fmla="*/ 0 h 60"/>
                <a:gd name="T46" fmla="*/ 1 w 60"/>
                <a:gd name="T47" fmla="*/ 0 h 60"/>
                <a:gd name="T48" fmla="*/ 1 w 60"/>
                <a:gd name="T49" fmla="*/ 0 h 60"/>
                <a:gd name="T50" fmla="*/ 1 w 60"/>
                <a:gd name="T51" fmla="*/ 0 h 60"/>
                <a:gd name="T52" fmla="*/ 1 w 60"/>
                <a:gd name="T53" fmla="*/ 0 h 60"/>
                <a:gd name="T54" fmla="*/ 1 w 60"/>
                <a:gd name="T55" fmla="*/ 0 h 60"/>
                <a:gd name="T56" fmla="*/ 1 w 60"/>
                <a:gd name="T57" fmla="*/ 0 h 60"/>
                <a:gd name="T58" fmla="*/ 1 w 60"/>
                <a:gd name="T59" fmla="*/ 0 h 60"/>
                <a:gd name="T60" fmla="*/ 1 w 60"/>
                <a:gd name="T61" fmla="*/ 0 h 60"/>
                <a:gd name="T62" fmla="*/ 1 w 60"/>
                <a:gd name="T63" fmla="*/ 0 h 60"/>
                <a:gd name="T64" fmla="*/ 1 w 60"/>
                <a:gd name="T65" fmla="*/ 0 h 60"/>
                <a:gd name="T66" fmla="*/ 1 w 60"/>
                <a:gd name="T67" fmla="*/ 0 h 60"/>
                <a:gd name="T68" fmla="*/ 1 w 60"/>
                <a:gd name="T69" fmla="*/ 0 h 60"/>
                <a:gd name="T70" fmla="*/ 1 w 60"/>
                <a:gd name="T71" fmla="*/ 0 h 60"/>
                <a:gd name="T72" fmla="*/ 1 w 60"/>
                <a:gd name="T73" fmla="*/ 0 h 60"/>
                <a:gd name="T74" fmla="*/ 1 w 60"/>
                <a:gd name="T75" fmla="*/ 0 h 60"/>
                <a:gd name="T76" fmla="*/ 1 w 60"/>
                <a:gd name="T77" fmla="*/ 0 h 60"/>
                <a:gd name="T78" fmla="*/ 1 w 60"/>
                <a:gd name="T79" fmla="*/ 0 h 60"/>
                <a:gd name="T80" fmla="*/ 1 w 60"/>
                <a:gd name="T81" fmla="*/ 0 h 60"/>
                <a:gd name="T82" fmla="*/ 1 w 60"/>
                <a:gd name="T83" fmla="*/ 0 h 60"/>
                <a:gd name="T84" fmla="*/ 1 w 60"/>
                <a:gd name="T85" fmla="*/ 0 h 60"/>
                <a:gd name="T86" fmla="*/ 1 w 60"/>
                <a:gd name="T87" fmla="*/ 0 h 60"/>
                <a:gd name="T88" fmla="*/ 1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30" y="0"/>
                  </a:lnTo>
                  <a:lnTo>
                    <a:pt x="28" y="0"/>
                  </a:lnTo>
                  <a:lnTo>
                    <a:pt x="27" y="0"/>
                  </a:lnTo>
                  <a:lnTo>
                    <a:pt x="25" y="0"/>
                  </a:lnTo>
                  <a:lnTo>
                    <a:pt x="24" y="0"/>
                  </a:lnTo>
                  <a:lnTo>
                    <a:pt x="22" y="0"/>
                  </a:lnTo>
                  <a:lnTo>
                    <a:pt x="21" y="1"/>
                  </a:lnTo>
                  <a:lnTo>
                    <a:pt x="19" y="1"/>
                  </a:lnTo>
                  <a:lnTo>
                    <a:pt x="18" y="1"/>
                  </a:lnTo>
                  <a:lnTo>
                    <a:pt x="16" y="3"/>
                  </a:lnTo>
                  <a:lnTo>
                    <a:pt x="15" y="4"/>
                  </a:lnTo>
                  <a:lnTo>
                    <a:pt x="13" y="4"/>
                  </a:lnTo>
                  <a:lnTo>
                    <a:pt x="12" y="6"/>
                  </a:lnTo>
                  <a:lnTo>
                    <a:pt x="10" y="6"/>
                  </a:lnTo>
                  <a:lnTo>
                    <a:pt x="10" y="7"/>
                  </a:lnTo>
                  <a:lnTo>
                    <a:pt x="9" y="9"/>
                  </a:lnTo>
                  <a:lnTo>
                    <a:pt x="7" y="9"/>
                  </a:lnTo>
                  <a:lnTo>
                    <a:pt x="7" y="10"/>
                  </a:lnTo>
                  <a:lnTo>
                    <a:pt x="6" y="12"/>
                  </a:lnTo>
                  <a:lnTo>
                    <a:pt x="6" y="13"/>
                  </a:lnTo>
                  <a:lnTo>
                    <a:pt x="4" y="13"/>
                  </a:lnTo>
                  <a:lnTo>
                    <a:pt x="4" y="15"/>
                  </a:lnTo>
                  <a:lnTo>
                    <a:pt x="3" y="16"/>
                  </a:lnTo>
                  <a:lnTo>
                    <a:pt x="3" y="18"/>
                  </a:lnTo>
                  <a:lnTo>
                    <a:pt x="1" y="19"/>
                  </a:lnTo>
                  <a:lnTo>
                    <a:pt x="1" y="21"/>
                  </a:lnTo>
                  <a:lnTo>
                    <a:pt x="1" y="22"/>
                  </a:lnTo>
                  <a:lnTo>
                    <a:pt x="0" y="24"/>
                  </a:lnTo>
                  <a:lnTo>
                    <a:pt x="0" y="25"/>
                  </a:lnTo>
                  <a:lnTo>
                    <a:pt x="0" y="27"/>
                  </a:lnTo>
                  <a:lnTo>
                    <a:pt x="0" y="28"/>
                  </a:lnTo>
                  <a:lnTo>
                    <a:pt x="0" y="30"/>
                  </a:lnTo>
                  <a:lnTo>
                    <a:pt x="0" y="31"/>
                  </a:lnTo>
                  <a:lnTo>
                    <a:pt x="0" y="33"/>
                  </a:lnTo>
                  <a:lnTo>
                    <a:pt x="0" y="34"/>
                  </a:lnTo>
                  <a:lnTo>
                    <a:pt x="0" y="36"/>
                  </a:lnTo>
                  <a:lnTo>
                    <a:pt x="1" y="37"/>
                  </a:lnTo>
                  <a:lnTo>
                    <a:pt x="1" y="39"/>
                  </a:lnTo>
                  <a:lnTo>
                    <a:pt x="1" y="40"/>
                  </a:lnTo>
                  <a:lnTo>
                    <a:pt x="3" y="42"/>
                  </a:lnTo>
                  <a:lnTo>
                    <a:pt x="3" y="43"/>
                  </a:lnTo>
                  <a:lnTo>
                    <a:pt x="4" y="43"/>
                  </a:lnTo>
                  <a:lnTo>
                    <a:pt x="4" y="45"/>
                  </a:lnTo>
                  <a:lnTo>
                    <a:pt x="6" y="46"/>
                  </a:lnTo>
                  <a:lnTo>
                    <a:pt x="6" y="48"/>
                  </a:lnTo>
                  <a:lnTo>
                    <a:pt x="7" y="49"/>
                  </a:lnTo>
                  <a:lnTo>
                    <a:pt x="9" y="51"/>
                  </a:lnTo>
                  <a:lnTo>
                    <a:pt x="10" y="52"/>
                  </a:lnTo>
                  <a:lnTo>
                    <a:pt x="12" y="54"/>
                  </a:lnTo>
                  <a:lnTo>
                    <a:pt x="13" y="54"/>
                  </a:lnTo>
                  <a:lnTo>
                    <a:pt x="15" y="55"/>
                  </a:lnTo>
                  <a:lnTo>
                    <a:pt x="16" y="55"/>
                  </a:lnTo>
                  <a:lnTo>
                    <a:pt x="16" y="57"/>
                  </a:lnTo>
                  <a:lnTo>
                    <a:pt x="18" y="57"/>
                  </a:lnTo>
                  <a:lnTo>
                    <a:pt x="19" y="58"/>
                  </a:lnTo>
                  <a:lnTo>
                    <a:pt x="21" y="58"/>
                  </a:lnTo>
                  <a:lnTo>
                    <a:pt x="22" y="58"/>
                  </a:lnTo>
                  <a:lnTo>
                    <a:pt x="24" y="58"/>
                  </a:lnTo>
                  <a:lnTo>
                    <a:pt x="25" y="60"/>
                  </a:lnTo>
                  <a:lnTo>
                    <a:pt x="27" y="60"/>
                  </a:lnTo>
                  <a:lnTo>
                    <a:pt x="28" y="60"/>
                  </a:lnTo>
                  <a:lnTo>
                    <a:pt x="30" y="60"/>
                  </a:lnTo>
                  <a:lnTo>
                    <a:pt x="31" y="60"/>
                  </a:lnTo>
                  <a:lnTo>
                    <a:pt x="33" y="60"/>
                  </a:lnTo>
                  <a:lnTo>
                    <a:pt x="34" y="60"/>
                  </a:lnTo>
                  <a:lnTo>
                    <a:pt x="36" y="58"/>
                  </a:lnTo>
                  <a:lnTo>
                    <a:pt x="37" y="58"/>
                  </a:lnTo>
                  <a:lnTo>
                    <a:pt x="39" y="58"/>
                  </a:lnTo>
                  <a:lnTo>
                    <a:pt x="40" y="58"/>
                  </a:lnTo>
                  <a:lnTo>
                    <a:pt x="42" y="57"/>
                  </a:lnTo>
                  <a:lnTo>
                    <a:pt x="43" y="57"/>
                  </a:lnTo>
                  <a:lnTo>
                    <a:pt x="45" y="55"/>
                  </a:lnTo>
                  <a:lnTo>
                    <a:pt x="46" y="54"/>
                  </a:lnTo>
                  <a:lnTo>
                    <a:pt x="48" y="54"/>
                  </a:lnTo>
                  <a:lnTo>
                    <a:pt x="49" y="52"/>
                  </a:lnTo>
                  <a:lnTo>
                    <a:pt x="51" y="52"/>
                  </a:lnTo>
                  <a:lnTo>
                    <a:pt x="51" y="51"/>
                  </a:lnTo>
                  <a:lnTo>
                    <a:pt x="53" y="49"/>
                  </a:lnTo>
                  <a:lnTo>
                    <a:pt x="54" y="49"/>
                  </a:lnTo>
                  <a:lnTo>
                    <a:pt x="54" y="48"/>
                  </a:lnTo>
                  <a:lnTo>
                    <a:pt x="56" y="46"/>
                  </a:lnTo>
                  <a:lnTo>
                    <a:pt x="56" y="45"/>
                  </a:lnTo>
                  <a:lnTo>
                    <a:pt x="57" y="43"/>
                  </a:lnTo>
                  <a:lnTo>
                    <a:pt x="59" y="42"/>
                  </a:lnTo>
                  <a:lnTo>
                    <a:pt x="59" y="40"/>
                  </a:lnTo>
                  <a:lnTo>
                    <a:pt x="59" y="39"/>
                  </a:lnTo>
                  <a:lnTo>
                    <a:pt x="59" y="37"/>
                  </a:lnTo>
                  <a:lnTo>
                    <a:pt x="60" y="36"/>
                  </a:lnTo>
                  <a:lnTo>
                    <a:pt x="60" y="34"/>
                  </a:lnTo>
                  <a:lnTo>
                    <a:pt x="60" y="33"/>
                  </a:lnTo>
                  <a:lnTo>
                    <a:pt x="60" y="31"/>
                  </a:lnTo>
                  <a:lnTo>
                    <a:pt x="60" y="30"/>
                  </a:lnTo>
                  <a:lnTo>
                    <a:pt x="60" y="28"/>
                  </a:lnTo>
                  <a:lnTo>
                    <a:pt x="60" y="27"/>
                  </a:lnTo>
                  <a:lnTo>
                    <a:pt x="60" y="25"/>
                  </a:lnTo>
                  <a:lnTo>
                    <a:pt x="60" y="24"/>
                  </a:lnTo>
                  <a:lnTo>
                    <a:pt x="59" y="22"/>
                  </a:lnTo>
                  <a:lnTo>
                    <a:pt x="59" y="21"/>
                  </a:lnTo>
                  <a:lnTo>
                    <a:pt x="59" y="19"/>
                  </a:lnTo>
                  <a:lnTo>
                    <a:pt x="59" y="18"/>
                  </a:lnTo>
                  <a:lnTo>
                    <a:pt x="57" y="16"/>
                  </a:lnTo>
                  <a:lnTo>
                    <a:pt x="57" y="15"/>
                  </a:lnTo>
                  <a:lnTo>
                    <a:pt x="56" y="13"/>
                  </a:lnTo>
                  <a:lnTo>
                    <a:pt x="54" y="12"/>
                  </a:lnTo>
                  <a:lnTo>
                    <a:pt x="54" y="10"/>
                  </a:lnTo>
                  <a:lnTo>
                    <a:pt x="53" y="9"/>
                  </a:lnTo>
                  <a:lnTo>
                    <a:pt x="51" y="9"/>
                  </a:lnTo>
                  <a:lnTo>
                    <a:pt x="51" y="7"/>
                  </a:lnTo>
                  <a:lnTo>
                    <a:pt x="49" y="6"/>
                  </a:lnTo>
                  <a:lnTo>
                    <a:pt x="48" y="6"/>
                  </a:lnTo>
                  <a:lnTo>
                    <a:pt x="46" y="4"/>
                  </a:lnTo>
                  <a:lnTo>
                    <a:pt x="45" y="4"/>
                  </a:lnTo>
                  <a:lnTo>
                    <a:pt x="45" y="3"/>
                  </a:lnTo>
                  <a:lnTo>
                    <a:pt x="43" y="3"/>
                  </a:lnTo>
                  <a:lnTo>
                    <a:pt x="42" y="1"/>
                  </a:lnTo>
                  <a:lnTo>
                    <a:pt x="40" y="1"/>
                  </a:lnTo>
                  <a:lnTo>
                    <a:pt x="39" y="1"/>
                  </a:lnTo>
                  <a:lnTo>
                    <a:pt x="37" y="0"/>
                  </a:lnTo>
                  <a:lnTo>
                    <a:pt x="36" y="0"/>
                  </a:lnTo>
                  <a:lnTo>
                    <a:pt x="34" y="0"/>
                  </a:lnTo>
                  <a:lnTo>
                    <a:pt x="33" y="0"/>
                  </a:lnTo>
                  <a:lnTo>
                    <a:pt x="31" y="0"/>
                  </a:lnTo>
                  <a:lnTo>
                    <a:pt x="30" y="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3" name="Freeform 6"/>
            <p:cNvSpPr>
              <a:spLocks/>
            </p:cNvSpPr>
            <p:nvPr/>
          </p:nvSpPr>
          <p:spPr bwMode="auto">
            <a:xfrm>
              <a:off x="4338" y="3175"/>
              <a:ext cx="22" cy="20"/>
            </a:xfrm>
            <a:custGeom>
              <a:avLst/>
              <a:gdLst>
                <a:gd name="T0" fmla="*/ 1 w 44"/>
                <a:gd name="T1" fmla="*/ 0 h 45"/>
                <a:gd name="T2" fmla="*/ 1 w 44"/>
                <a:gd name="T3" fmla="*/ 0 h 45"/>
                <a:gd name="T4" fmla="*/ 1 w 44"/>
                <a:gd name="T5" fmla="*/ 0 h 45"/>
                <a:gd name="T6" fmla="*/ 1 w 44"/>
                <a:gd name="T7" fmla="*/ 0 h 45"/>
                <a:gd name="T8" fmla="*/ 1 w 44"/>
                <a:gd name="T9" fmla="*/ 0 h 45"/>
                <a:gd name="T10" fmla="*/ 1 w 44"/>
                <a:gd name="T11" fmla="*/ 0 h 45"/>
                <a:gd name="T12" fmla="*/ 1 w 44"/>
                <a:gd name="T13" fmla="*/ 0 h 45"/>
                <a:gd name="T14" fmla="*/ 1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1 w 44"/>
                <a:gd name="T27" fmla="*/ 0 h 45"/>
                <a:gd name="T28" fmla="*/ 1 w 44"/>
                <a:gd name="T29" fmla="*/ 0 h 45"/>
                <a:gd name="T30" fmla="*/ 1 w 44"/>
                <a:gd name="T31" fmla="*/ 0 h 45"/>
                <a:gd name="T32" fmla="*/ 1 w 44"/>
                <a:gd name="T33" fmla="*/ 0 h 45"/>
                <a:gd name="T34" fmla="*/ 1 w 44"/>
                <a:gd name="T35" fmla="*/ 0 h 45"/>
                <a:gd name="T36" fmla="*/ 1 w 44"/>
                <a:gd name="T37" fmla="*/ 0 h 45"/>
                <a:gd name="T38" fmla="*/ 1 w 44"/>
                <a:gd name="T39" fmla="*/ 0 h 45"/>
                <a:gd name="T40" fmla="*/ 1 w 44"/>
                <a:gd name="T41" fmla="*/ 0 h 45"/>
                <a:gd name="T42" fmla="*/ 1 w 44"/>
                <a:gd name="T43" fmla="*/ 0 h 45"/>
                <a:gd name="T44" fmla="*/ 1 w 44"/>
                <a:gd name="T45" fmla="*/ 0 h 45"/>
                <a:gd name="T46" fmla="*/ 1 w 44"/>
                <a:gd name="T47" fmla="*/ 0 h 45"/>
                <a:gd name="T48" fmla="*/ 1 w 44"/>
                <a:gd name="T49" fmla="*/ 0 h 45"/>
                <a:gd name="T50" fmla="*/ 1 w 44"/>
                <a:gd name="T51" fmla="*/ 0 h 45"/>
                <a:gd name="T52" fmla="*/ 1 w 44"/>
                <a:gd name="T53" fmla="*/ 0 h 45"/>
                <a:gd name="T54" fmla="*/ 1 w 44"/>
                <a:gd name="T55" fmla="*/ 0 h 45"/>
                <a:gd name="T56" fmla="*/ 1 w 44"/>
                <a:gd name="T57" fmla="*/ 0 h 45"/>
                <a:gd name="T58" fmla="*/ 1 w 44"/>
                <a:gd name="T59" fmla="*/ 0 h 45"/>
                <a:gd name="T60" fmla="*/ 1 w 44"/>
                <a:gd name="T61" fmla="*/ 0 h 45"/>
                <a:gd name="T62" fmla="*/ 1 w 44"/>
                <a:gd name="T63" fmla="*/ 0 h 45"/>
                <a:gd name="T64" fmla="*/ 1 w 44"/>
                <a:gd name="T65" fmla="*/ 0 h 45"/>
                <a:gd name="T66" fmla="*/ 1 w 44"/>
                <a:gd name="T67" fmla="*/ 0 h 45"/>
                <a:gd name="T68" fmla="*/ 1 w 44"/>
                <a:gd name="T69" fmla="*/ 0 h 45"/>
                <a:gd name="T70" fmla="*/ 1 w 44"/>
                <a:gd name="T71" fmla="*/ 0 h 45"/>
                <a:gd name="T72" fmla="*/ 1 w 44"/>
                <a:gd name="T73" fmla="*/ 0 h 45"/>
                <a:gd name="T74" fmla="*/ 1 w 44"/>
                <a:gd name="T75" fmla="*/ 0 h 45"/>
                <a:gd name="T76" fmla="*/ 1 w 44"/>
                <a:gd name="T77" fmla="*/ 0 h 45"/>
                <a:gd name="T78" fmla="*/ 1 w 44"/>
                <a:gd name="T79" fmla="*/ 0 h 45"/>
                <a:gd name="T80" fmla="*/ 1 w 44"/>
                <a:gd name="T81" fmla="*/ 0 h 45"/>
                <a:gd name="T82" fmla="*/ 1 w 44"/>
                <a:gd name="T83" fmla="*/ 0 h 45"/>
                <a:gd name="T84" fmla="*/ 1 w 44"/>
                <a:gd name="T85" fmla="*/ 0 h 45"/>
                <a:gd name="T86" fmla="*/ 1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21" y="0"/>
                  </a:moveTo>
                  <a:lnTo>
                    <a:pt x="21" y="0"/>
                  </a:lnTo>
                  <a:lnTo>
                    <a:pt x="20" y="1"/>
                  </a:lnTo>
                  <a:lnTo>
                    <a:pt x="18" y="1"/>
                  </a:lnTo>
                  <a:lnTo>
                    <a:pt x="17" y="1"/>
                  </a:lnTo>
                  <a:lnTo>
                    <a:pt x="15" y="1"/>
                  </a:lnTo>
                  <a:lnTo>
                    <a:pt x="14" y="1"/>
                  </a:lnTo>
                  <a:lnTo>
                    <a:pt x="14" y="3"/>
                  </a:lnTo>
                  <a:lnTo>
                    <a:pt x="12" y="3"/>
                  </a:lnTo>
                  <a:lnTo>
                    <a:pt x="11" y="3"/>
                  </a:lnTo>
                  <a:lnTo>
                    <a:pt x="11" y="4"/>
                  </a:lnTo>
                  <a:lnTo>
                    <a:pt x="9" y="4"/>
                  </a:lnTo>
                  <a:lnTo>
                    <a:pt x="8" y="6"/>
                  </a:lnTo>
                  <a:lnTo>
                    <a:pt x="6" y="7"/>
                  </a:lnTo>
                  <a:lnTo>
                    <a:pt x="5" y="9"/>
                  </a:lnTo>
                  <a:lnTo>
                    <a:pt x="3" y="10"/>
                  </a:lnTo>
                  <a:lnTo>
                    <a:pt x="3" y="12"/>
                  </a:lnTo>
                  <a:lnTo>
                    <a:pt x="2" y="12"/>
                  </a:lnTo>
                  <a:lnTo>
                    <a:pt x="2" y="13"/>
                  </a:lnTo>
                  <a:lnTo>
                    <a:pt x="2" y="15"/>
                  </a:lnTo>
                  <a:lnTo>
                    <a:pt x="0" y="16"/>
                  </a:lnTo>
                  <a:lnTo>
                    <a:pt x="0" y="18"/>
                  </a:lnTo>
                  <a:lnTo>
                    <a:pt x="0" y="19"/>
                  </a:lnTo>
                  <a:lnTo>
                    <a:pt x="0" y="21"/>
                  </a:lnTo>
                  <a:lnTo>
                    <a:pt x="0" y="22"/>
                  </a:lnTo>
                  <a:lnTo>
                    <a:pt x="0" y="24"/>
                  </a:lnTo>
                  <a:lnTo>
                    <a:pt x="0" y="25"/>
                  </a:lnTo>
                  <a:lnTo>
                    <a:pt x="0" y="27"/>
                  </a:lnTo>
                  <a:lnTo>
                    <a:pt x="0" y="28"/>
                  </a:lnTo>
                  <a:lnTo>
                    <a:pt x="0" y="30"/>
                  </a:lnTo>
                  <a:lnTo>
                    <a:pt x="2" y="30"/>
                  </a:lnTo>
                  <a:lnTo>
                    <a:pt x="2" y="31"/>
                  </a:lnTo>
                  <a:lnTo>
                    <a:pt x="2" y="33"/>
                  </a:lnTo>
                  <a:lnTo>
                    <a:pt x="3" y="34"/>
                  </a:lnTo>
                  <a:lnTo>
                    <a:pt x="3" y="36"/>
                  </a:lnTo>
                  <a:lnTo>
                    <a:pt x="5" y="36"/>
                  </a:lnTo>
                  <a:lnTo>
                    <a:pt x="5" y="37"/>
                  </a:lnTo>
                  <a:lnTo>
                    <a:pt x="6" y="37"/>
                  </a:lnTo>
                  <a:lnTo>
                    <a:pt x="6" y="39"/>
                  </a:lnTo>
                  <a:lnTo>
                    <a:pt x="8" y="39"/>
                  </a:lnTo>
                  <a:lnTo>
                    <a:pt x="8" y="40"/>
                  </a:lnTo>
                  <a:lnTo>
                    <a:pt x="9" y="40"/>
                  </a:lnTo>
                  <a:lnTo>
                    <a:pt x="9" y="42"/>
                  </a:lnTo>
                  <a:lnTo>
                    <a:pt x="11" y="42"/>
                  </a:lnTo>
                  <a:lnTo>
                    <a:pt x="12" y="43"/>
                  </a:lnTo>
                  <a:lnTo>
                    <a:pt x="14" y="43"/>
                  </a:lnTo>
                  <a:lnTo>
                    <a:pt x="15" y="43"/>
                  </a:lnTo>
                  <a:lnTo>
                    <a:pt x="17" y="45"/>
                  </a:lnTo>
                  <a:lnTo>
                    <a:pt x="18" y="45"/>
                  </a:lnTo>
                  <a:lnTo>
                    <a:pt x="20" y="45"/>
                  </a:lnTo>
                  <a:lnTo>
                    <a:pt x="21" y="45"/>
                  </a:lnTo>
                  <a:lnTo>
                    <a:pt x="23" y="45"/>
                  </a:lnTo>
                  <a:lnTo>
                    <a:pt x="24" y="45"/>
                  </a:lnTo>
                  <a:lnTo>
                    <a:pt x="26" y="45"/>
                  </a:lnTo>
                  <a:lnTo>
                    <a:pt x="27" y="45"/>
                  </a:lnTo>
                  <a:lnTo>
                    <a:pt x="29" y="43"/>
                  </a:lnTo>
                  <a:lnTo>
                    <a:pt x="30" y="43"/>
                  </a:lnTo>
                  <a:lnTo>
                    <a:pt x="32" y="43"/>
                  </a:lnTo>
                  <a:lnTo>
                    <a:pt x="34" y="42"/>
                  </a:lnTo>
                  <a:lnTo>
                    <a:pt x="35" y="42"/>
                  </a:lnTo>
                  <a:lnTo>
                    <a:pt x="35" y="40"/>
                  </a:lnTo>
                  <a:lnTo>
                    <a:pt x="37" y="40"/>
                  </a:lnTo>
                  <a:lnTo>
                    <a:pt x="37" y="39"/>
                  </a:lnTo>
                  <a:lnTo>
                    <a:pt x="38" y="39"/>
                  </a:lnTo>
                  <a:lnTo>
                    <a:pt x="38" y="37"/>
                  </a:lnTo>
                  <a:lnTo>
                    <a:pt x="40" y="37"/>
                  </a:lnTo>
                  <a:lnTo>
                    <a:pt x="40" y="36"/>
                  </a:lnTo>
                  <a:lnTo>
                    <a:pt x="41" y="36"/>
                  </a:lnTo>
                  <a:lnTo>
                    <a:pt x="41" y="34"/>
                  </a:lnTo>
                  <a:lnTo>
                    <a:pt x="43" y="33"/>
                  </a:lnTo>
                  <a:lnTo>
                    <a:pt x="43" y="31"/>
                  </a:lnTo>
                  <a:lnTo>
                    <a:pt x="43" y="30"/>
                  </a:lnTo>
                  <a:lnTo>
                    <a:pt x="44" y="30"/>
                  </a:lnTo>
                  <a:lnTo>
                    <a:pt x="44" y="28"/>
                  </a:lnTo>
                  <a:lnTo>
                    <a:pt x="44" y="27"/>
                  </a:lnTo>
                  <a:lnTo>
                    <a:pt x="44" y="25"/>
                  </a:lnTo>
                  <a:lnTo>
                    <a:pt x="44" y="24"/>
                  </a:lnTo>
                  <a:lnTo>
                    <a:pt x="44" y="22"/>
                  </a:lnTo>
                  <a:lnTo>
                    <a:pt x="44" y="21"/>
                  </a:lnTo>
                  <a:lnTo>
                    <a:pt x="44" y="19"/>
                  </a:lnTo>
                  <a:lnTo>
                    <a:pt x="44" y="18"/>
                  </a:lnTo>
                  <a:lnTo>
                    <a:pt x="44" y="16"/>
                  </a:lnTo>
                  <a:lnTo>
                    <a:pt x="43" y="15"/>
                  </a:lnTo>
                  <a:lnTo>
                    <a:pt x="43" y="13"/>
                  </a:lnTo>
                  <a:lnTo>
                    <a:pt x="43" y="12"/>
                  </a:lnTo>
                  <a:lnTo>
                    <a:pt x="41" y="12"/>
                  </a:lnTo>
                  <a:lnTo>
                    <a:pt x="41" y="10"/>
                  </a:lnTo>
                  <a:lnTo>
                    <a:pt x="40" y="9"/>
                  </a:lnTo>
                  <a:lnTo>
                    <a:pt x="38" y="7"/>
                  </a:lnTo>
                  <a:lnTo>
                    <a:pt x="37" y="6"/>
                  </a:lnTo>
                  <a:lnTo>
                    <a:pt x="35" y="4"/>
                  </a:lnTo>
                  <a:lnTo>
                    <a:pt x="34" y="4"/>
                  </a:lnTo>
                  <a:lnTo>
                    <a:pt x="34" y="3"/>
                  </a:lnTo>
                  <a:lnTo>
                    <a:pt x="32" y="3"/>
                  </a:lnTo>
                  <a:lnTo>
                    <a:pt x="30" y="3"/>
                  </a:lnTo>
                  <a:lnTo>
                    <a:pt x="30" y="1"/>
                  </a:lnTo>
                  <a:lnTo>
                    <a:pt x="29" y="1"/>
                  </a:lnTo>
                  <a:lnTo>
                    <a:pt x="27" y="1"/>
                  </a:lnTo>
                  <a:lnTo>
                    <a:pt x="26" y="1"/>
                  </a:lnTo>
                  <a:lnTo>
                    <a:pt x="24" y="1"/>
                  </a:lnTo>
                  <a:lnTo>
                    <a:pt x="23" y="0"/>
                  </a:lnTo>
                  <a:lnTo>
                    <a:pt x="2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4" name="Freeform 7"/>
            <p:cNvSpPr>
              <a:spLocks/>
            </p:cNvSpPr>
            <p:nvPr/>
          </p:nvSpPr>
          <p:spPr bwMode="auto">
            <a:xfrm>
              <a:off x="4328" y="3274"/>
              <a:ext cx="30" cy="27"/>
            </a:xfrm>
            <a:custGeom>
              <a:avLst/>
              <a:gdLst>
                <a:gd name="T0" fmla="*/ 1 w 60"/>
                <a:gd name="T1" fmla="*/ 0 h 61"/>
                <a:gd name="T2" fmla="*/ 1 w 60"/>
                <a:gd name="T3" fmla="*/ 0 h 61"/>
                <a:gd name="T4" fmla="*/ 1 w 60"/>
                <a:gd name="T5" fmla="*/ 0 h 61"/>
                <a:gd name="T6" fmla="*/ 1 w 60"/>
                <a:gd name="T7" fmla="*/ 0 h 61"/>
                <a:gd name="T8" fmla="*/ 1 w 60"/>
                <a:gd name="T9" fmla="*/ 0 h 61"/>
                <a:gd name="T10" fmla="*/ 1 w 60"/>
                <a:gd name="T11" fmla="*/ 0 h 61"/>
                <a:gd name="T12" fmla="*/ 1 w 60"/>
                <a:gd name="T13" fmla="*/ 0 h 61"/>
                <a:gd name="T14" fmla="*/ 1 w 60"/>
                <a:gd name="T15" fmla="*/ 0 h 61"/>
                <a:gd name="T16" fmla="*/ 1 w 60"/>
                <a:gd name="T17" fmla="*/ 0 h 61"/>
                <a:gd name="T18" fmla="*/ 0 w 60"/>
                <a:gd name="T19" fmla="*/ 0 h 61"/>
                <a:gd name="T20" fmla="*/ 0 w 60"/>
                <a:gd name="T21" fmla="*/ 0 h 61"/>
                <a:gd name="T22" fmla="*/ 0 w 60"/>
                <a:gd name="T23" fmla="*/ 0 h 61"/>
                <a:gd name="T24" fmla="*/ 0 w 60"/>
                <a:gd name="T25" fmla="*/ 0 h 61"/>
                <a:gd name="T26" fmla="*/ 1 w 60"/>
                <a:gd name="T27" fmla="*/ 0 h 61"/>
                <a:gd name="T28" fmla="*/ 1 w 60"/>
                <a:gd name="T29" fmla="*/ 0 h 61"/>
                <a:gd name="T30" fmla="*/ 1 w 60"/>
                <a:gd name="T31" fmla="*/ 0 h 61"/>
                <a:gd name="T32" fmla="*/ 1 w 60"/>
                <a:gd name="T33" fmla="*/ 0 h 61"/>
                <a:gd name="T34" fmla="*/ 1 w 60"/>
                <a:gd name="T35" fmla="*/ 0 h 61"/>
                <a:gd name="T36" fmla="*/ 1 w 60"/>
                <a:gd name="T37" fmla="*/ 0 h 61"/>
                <a:gd name="T38" fmla="*/ 1 w 60"/>
                <a:gd name="T39" fmla="*/ 0 h 61"/>
                <a:gd name="T40" fmla="*/ 1 w 60"/>
                <a:gd name="T41" fmla="*/ 0 h 61"/>
                <a:gd name="T42" fmla="*/ 1 w 60"/>
                <a:gd name="T43" fmla="*/ 0 h 61"/>
                <a:gd name="T44" fmla="*/ 1 w 60"/>
                <a:gd name="T45" fmla="*/ 0 h 61"/>
                <a:gd name="T46" fmla="*/ 1 w 60"/>
                <a:gd name="T47" fmla="*/ 0 h 61"/>
                <a:gd name="T48" fmla="*/ 1 w 60"/>
                <a:gd name="T49" fmla="*/ 0 h 61"/>
                <a:gd name="T50" fmla="*/ 1 w 60"/>
                <a:gd name="T51" fmla="*/ 0 h 61"/>
                <a:gd name="T52" fmla="*/ 1 w 60"/>
                <a:gd name="T53" fmla="*/ 0 h 61"/>
                <a:gd name="T54" fmla="*/ 1 w 60"/>
                <a:gd name="T55" fmla="*/ 0 h 61"/>
                <a:gd name="T56" fmla="*/ 1 w 60"/>
                <a:gd name="T57" fmla="*/ 0 h 61"/>
                <a:gd name="T58" fmla="*/ 1 w 60"/>
                <a:gd name="T59" fmla="*/ 0 h 61"/>
                <a:gd name="T60" fmla="*/ 1 w 60"/>
                <a:gd name="T61" fmla="*/ 0 h 61"/>
                <a:gd name="T62" fmla="*/ 1 w 60"/>
                <a:gd name="T63" fmla="*/ 0 h 61"/>
                <a:gd name="T64" fmla="*/ 1 w 60"/>
                <a:gd name="T65" fmla="*/ 0 h 61"/>
                <a:gd name="T66" fmla="*/ 1 w 60"/>
                <a:gd name="T67" fmla="*/ 0 h 61"/>
                <a:gd name="T68" fmla="*/ 1 w 60"/>
                <a:gd name="T69" fmla="*/ 0 h 61"/>
                <a:gd name="T70" fmla="*/ 1 w 60"/>
                <a:gd name="T71" fmla="*/ 0 h 61"/>
                <a:gd name="T72" fmla="*/ 1 w 60"/>
                <a:gd name="T73" fmla="*/ 0 h 61"/>
                <a:gd name="T74" fmla="*/ 1 w 60"/>
                <a:gd name="T75" fmla="*/ 0 h 61"/>
                <a:gd name="T76" fmla="*/ 1 w 60"/>
                <a:gd name="T77" fmla="*/ 0 h 61"/>
                <a:gd name="T78" fmla="*/ 1 w 60"/>
                <a:gd name="T79" fmla="*/ 0 h 61"/>
                <a:gd name="T80" fmla="*/ 1 w 60"/>
                <a:gd name="T81" fmla="*/ 0 h 61"/>
                <a:gd name="T82" fmla="*/ 1 w 60"/>
                <a:gd name="T83" fmla="*/ 0 h 61"/>
                <a:gd name="T84" fmla="*/ 1 w 60"/>
                <a:gd name="T85" fmla="*/ 0 h 61"/>
                <a:gd name="T86" fmla="*/ 1 w 60"/>
                <a:gd name="T87" fmla="*/ 0 h 61"/>
                <a:gd name="T88" fmla="*/ 1 w 60"/>
                <a:gd name="T89" fmla="*/ 0 h 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1"/>
                <a:gd name="T137" fmla="*/ 60 w 60"/>
                <a:gd name="T138" fmla="*/ 61 h 6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1">
                  <a:moveTo>
                    <a:pt x="30" y="31"/>
                  </a:moveTo>
                  <a:lnTo>
                    <a:pt x="30" y="0"/>
                  </a:lnTo>
                  <a:lnTo>
                    <a:pt x="28" y="0"/>
                  </a:lnTo>
                  <a:lnTo>
                    <a:pt x="27" y="0"/>
                  </a:lnTo>
                  <a:lnTo>
                    <a:pt x="25" y="0"/>
                  </a:lnTo>
                  <a:lnTo>
                    <a:pt x="24" y="0"/>
                  </a:lnTo>
                  <a:lnTo>
                    <a:pt x="22" y="0"/>
                  </a:lnTo>
                  <a:lnTo>
                    <a:pt x="21" y="2"/>
                  </a:lnTo>
                  <a:lnTo>
                    <a:pt x="19" y="2"/>
                  </a:lnTo>
                  <a:lnTo>
                    <a:pt x="18" y="2"/>
                  </a:lnTo>
                  <a:lnTo>
                    <a:pt x="16" y="3"/>
                  </a:lnTo>
                  <a:lnTo>
                    <a:pt x="15" y="5"/>
                  </a:lnTo>
                  <a:lnTo>
                    <a:pt x="13" y="5"/>
                  </a:lnTo>
                  <a:lnTo>
                    <a:pt x="12" y="6"/>
                  </a:lnTo>
                  <a:lnTo>
                    <a:pt x="10" y="6"/>
                  </a:lnTo>
                  <a:lnTo>
                    <a:pt x="10" y="8"/>
                  </a:lnTo>
                  <a:lnTo>
                    <a:pt x="9" y="9"/>
                  </a:lnTo>
                  <a:lnTo>
                    <a:pt x="7" y="9"/>
                  </a:lnTo>
                  <a:lnTo>
                    <a:pt x="7" y="11"/>
                  </a:lnTo>
                  <a:lnTo>
                    <a:pt x="6" y="12"/>
                  </a:lnTo>
                  <a:lnTo>
                    <a:pt x="6" y="14"/>
                  </a:lnTo>
                  <a:lnTo>
                    <a:pt x="4" y="14"/>
                  </a:lnTo>
                  <a:lnTo>
                    <a:pt x="4" y="15"/>
                  </a:lnTo>
                  <a:lnTo>
                    <a:pt x="3" y="17"/>
                  </a:lnTo>
                  <a:lnTo>
                    <a:pt x="3" y="18"/>
                  </a:lnTo>
                  <a:lnTo>
                    <a:pt x="1" y="20"/>
                  </a:lnTo>
                  <a:lnTo>
                    <a:pt x="1" y="22"/>
                  </a:lnTo>
                  <a:lnTo>
                    <a:pt x="1" y="23"/>
                  </a:lnTo>
                  <a:lnTo>
                    <a:pt x="0" y="25"/>
                  </a:lnTo>
                  <a:lnTo>
                    <a:pt x="0" y="26"/>
                  </a:lnTo>
                  <a:lnTo>
                    <a:pt x="0" y="28"/>
                  </a:lnTo>
                  <a:lnTo>
                    <a:pt x="0" y="29"/>
                  </a:lnTo>
                  <a:lnTo>
                    <a:pt x="0" y="31"/>
                  </a:lnTo>
                  <a:lnTo>
                    <a:pt x="0" y="32"/>
                  </a:lnTo>
                  <a:lnTo>
                    <a:pt x="0" y="34"/>
                  </a:lnTo>
                  <a:lnTo>
                    <a:pt x="0" y="35"/>
                  </a:lnTo>
                  <a:lnTo>
                    <a:pt x="0" y="37"/>
                  </a:lnTo>
                  <a:lnTo>
                    <a:pt x="1" y="38"/>
                  </a:lnTo>
                  <a:lnTo>
                    <a:pt x="1" y="40"/>
                  </a:lnTo>
                  <a:lnTo>
                    <a:pt x="1" y="41"/>
                  </a:lnTo>
                  <a:lnTo>
                    <a:pt x="3" y="43"/>
                  </a:lnTo>
                  <a:lnTo>
                    <a:pt x="3" y="44"/>
                  </a:lnTo>
                  <a:lnTo>
                    <a:pt x="4" y="44"/>
                  </a:lnTo>
                  <a:lnTo>
                    <a:pt x="4" y="46"/>
                  </a:lnTo>
                  <a:lnTo>
                    <a:pt x="6" y="47"/>
                  </a:lnTo>
                  <a:lnTo>
                    <a:pt x="6" y="49"/>
                  </a:lnTo>
                  <a:lnTo>
                    <a:pt x="7" y="50"/>
                  </a:lnTo>
                  <a:lnTo>
                    <a:pt x="9" y="52"/>
                  </a:lnTo>
                  <a:lnTo>
                    <a:pt x="10" y="53"/>
                  </a:lnTo>
                  <a:lnTo>
                    <a:pt x="12" y="55"/>
                  </a:lnTo>
                  <a:lnTo>
                    <a:pt x="13" y="55"/>
                  </a:lnTo>
                  <a:lnTo>
                    <a:pt x="15" y="56"/>
                  </a:lnTo>
                  <a:lnTo>
                    <a:pt x="16" y="56"/>
                  </a:lnTo>
                  <a:lnTo>
                    <a:pt x="16" y="58"/>
                  </a:lnTo>
                  <a:lnTo>
                    <a:pt x="18" y="58"/>
                  </a:lnTo>
                  <a:lnTo>
                    <a:pt x="19" y="59"/>
                  </a:lnTo>
                  <a:lnTo>
                    <a:pt x="21" y="59"/>
                  </a:lnTo>
                  <a:lnTo>
                    <a:pt x="22" y="59"/>
                  </a:lnTo>
                  <a:lnTo>
                    <a:pt x="24" y="59"/>
                  </a:lnTo>
                  <a:lnTo>
                    <a:pt x="25" y="61"/>
                  </a:lnTo>
                  <a:lnTo>
                    <a:pt x="27" y="61"/>
                  </a:lnTo>
                  <a:lnTo>
                    <a:pt x="28" y="61"/>
                  </a:lnTo>
                  <a:lnTo>
                    <a:pt x="30" y="61"/>
                  </a:lnTo>
                  <a:lnTo>
                    <a:pt x="31" y="61"/>
                  </a:lnTo>
                  <a:lnTo>
                    <a:pt x="33" y="61"/>
                  </a:lnTo>
                  <a:lnTo>
                    <a:pt x="34" y="61"/>
                  </a:lnTo>
                  <a:lnTo>
                    <a:pt x="36" y="59"/>
                  </a:lnTo>
                  <a:lnTo>
                    <a:pt x="37" y="59"/>
                  </a:lnTo>
                  <a:lnTo>
                    <a:pt x="39" y="59"/>
                  </a:lnTo>
                  <a:lnTo>
                    <a:pt x="40" y="59"/>
                  </a:lnTo>
                  <a:lnTo>
                    <a:pt x="42" y="58"/>
                  </a:lnTo>
                  <a:lnTo>
                    <a:pt x="43" y="58"/>
                  </a:lnTo>
                  <a:lnTo>
                    <a:pt x="45" y="56"/>
                  </a:lnTo>
                  <a:lnTo>
                    <a:pt x="46" y="55"/>
                  </a:lnTo>
                  <a:lnTo>
                    <a:pt x="48" y="55"/>
                  </a:lnTo>
                  <a:lnTo>
                    <a:pt x="49" y="53"/>
                  </a:lnTo>
                  <a:lnTo>
                    <a:pt x="51" y="53"/>
                  </a:lnTo>
                  <a:lnTo>
                    <a:pt x="51" y="52"/>
                  </a:lnTo>
                  <a:lnTo>
                    <a:pt x="53" y="50"/>
                  </a:lnTo>
                  <a:lnTo>
                    <a:pt x="54" y="50"/>
                  </a:lnTo>
                  <a:lnTo>
                    <a:pt x="54" y="49"/>
                  </a:lnTo>
                  <a:lnTo>
                    <a:pt x="56" y="47"/>
                  </a:lnTo>
                  <a:lnTo>
                    <a:pt x="56" y="46"/>
                  </a:lnTo>
                  <a:lnTo>
                    <a:pt x="57" y="44"/>
                  </a:lnTo>
                  <a:lnTo>
                    <a:pt x="59" y="43"/>
                  </a:lnTo>
                  <a:lnTo>
                    <a:pt x="59" y="41"/>
                  </a:lnTo>
                  <a:lnTo>
                    <a:pt x="59" y="40"/>
                  </a:lnTo>
                  <a:lnTo>
                    <a:pt x="59" y="38"/>
                  </a:lnTo>
                  <a:lnTo>
                    <a:pt x="60" y="37"/>
                  </a:lnTo>
                  <a:lnTo>
                    <a:pt x="60" y="35"/>
                  </a:lnTo>
                  <a:lnTo>
                    <a:pt x="60" y="34"/>
                  </a:lnTo>
                  <a:lnTo>
                    <a:pt x="60" y="32"/>
                  </a:lnTo>
                  <a:lnTo>
                    <a:pt x="60" y="31"/>
                  </a:lnTo>
                  <a:lnTo>
                    <a:pt x="60" y="29"/>
                  </a:lnTo>
                  <a:lnTo>
                    <a:pt x="60" y="28"/>
                  </a:lnTo>
                  <a:lnTo>
                    <a:pt x="60" y="26"/>
                  </a:lnTo>
                  <a:lnTo>
                    <a:pt x="60" y="25"/>
                  </a:lnTo>
                  <a:lnTo>
                    <a:pt x="59" y="23"/>
                  </a:lnTo>
                  <a:lnTo>
                    <a:pt x="59" y="22"/>
                  </a:lnTo>
                  <a:lnTo>
                    <a:pt x="59" y="20"/>
                  </a:lnTo>
                  <a:lnTo>
                    <a:pt x="59" y="18"/>
                  </a:lnTo>
                  <a:lnTo>
                    <a:pt x="57" y="17"/>
                  </a:lnTo>
                  <a:lnTo>
                    <a:pt x="57" y="15"/>
                  </a:lnTo>
                  <a:lnTo>
                    <a:pt x="56" y="14"/>
                  </a:lnTo>
                  <a:lnTo>
                    <a:pt x="54" y="12"/>
                  </a:lnTo>
                  <a:lnTo>
                    <a:pt x="54" y="11"/>
                  </a:lnTo>
                  <a:lnTo>
                    <a:pt x="53" y="9"/>
                  </a:lnTo>
                  <a:lnTo>
                    <a:pt x="51" y="9"/>
                  </a:lnTo>
                  <a:lnTo>
                    <a:pt x="51" y="8"/>
                  </a:lnTo>
                  <a:lnTo>
                    <a:pt x="49" y="6"/>
                  </a:lnTo>
                  <a:lnTo>
                    <a:pt x="48" y="6"/>
                  </a:lnTo>
                  <a:lnTo>
                    <a:pt x="46" y="5"/>
                  </a:lnTo>
                  <a:lnTo>
                    <a:pt x="45" y="5"/>
                  </a:lnTo>
                  <a:lnTo>
                    <a:pt x="45" y="3"/>
                  </a:lnTo>
                  <a:lnTo>
                    <a:pt x="43" y="3"/>
                  </a:lnTo>
                  <a:lnTo>
                    <a:pt x="42" y="2"/>
                  </a:lnTo>
                  <a:lnTo>
                    <a:pt x="40" y="2"/>
                  </a:lnTo>
                  <a:lnTo>
                    <a:pt x="39" y="2"/>
                  </a:lnTo>
                  <a:lnTo>
                    <a:pt x="37" y="0"/>
                  </a:lnTo>
                  <a:lnTo>
                    <a:pt x="36" y="0"/>
                  </a:lnTo>
                  <a:lnTo>
                    <a:pt x="34" y="0"/>
                  </a:lnTo>
                  <a:lnTo>
                    <a:pt x="33" y="0"/>
                  </a:lnTo>
                  <a:lnTo>
                    <a:pt x="31" y="0"/>
                  </a:lnTo>
                  <a:lnTo>
                    <a:pt x="30" y="0"/>
                  </a:lnTo>
                  <a:lnTo>
                    <a:pt x="3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25" name="Freeform 8"/>
            <p:cNvSpPr>
              <a:spLocks/>
            </p:cNvSpPr>
            <p:nvPr/>
          </p:nvSpPr>
          <p:spPr bwMode="auto">
            <a:xfrm>
              <a:off x="4338" y="3282"/>
              <a:ext cx="22" cy="21"/>
            </a:xfrm>
            <a:custGeom>
              <a:avLst/>
              <a:gdLst>
                <a:gd name="T0" fmla="*/ 1 w 44"/>
                <a:gd name="T1" fmla="*/ 0 h 46"/>
                <a:gd name="T2" fmla="*/ 1 w 44"/>
                <a:gd name="T3" fmla="*/ 0 h 46"/>
                <a:gd name="T4" fmla="*/ 1 w 44"/>
                <a:gd name="T5" fmla="*/ 0 h 46"/>
                <a:gd name="T6" fmla="*/ 1 w 44"/>
                <a:gd name="T7" fmla="*/ 0 h 46"/>
                <a:gd name="T8" fmla="*/ 1 w 44"/>
                <a:gd name="T9" fmla="*/ 0 h 46"/>
                <a:gd name="T10" fmla="*/ 1 w 44"/>
                <a:gd name="T11" fmla="*/ 0 h 46"/>
                <a:gd name="T12" fmla="*/ 1 w 44"/>
                <a:gd name="T13" fmla="*/ 0 h 46"/>
                <a:gd name="T14" fmla="*/ 1 w 44"/>
                <a:gd name="T15" fmla="*/ 0 h 46"/>
                <a:gd name="T16" fmla="*/ 0 w 44"/>
                <a:gd name="T17" fmla="*/ 0 h 46"/>
                <a:gd name="T18" fmla="*/ 0 w 44"/>
                <a:gd name="T19" fmla="*/ 0 h 46"/>
                <a:gd name="T20" fmla="*/ 0 w 44"/>
                <a:gd name="T21" fmla="*/ 0 h 46"/>
                <a:gd name="T22" fmla="*/ 0 w 44"/>
                <a:gd name="T23" fmla="*/ 0 h 46"/>
                <a:gd name="T24" fmla="*/ 0 w 44"/>
                <a:gd name="T25" fmla="*/ 0 h 46"/>
                <a:gd name="T26" fmla="*/ 1 w 44"/>
                <a:gd name="T27" fmla="*/ 0 h 46"/>
                <a:gd name="T28" fmla="*/ 1 w 44"/>
                <a:gd name="T29" fmla="*/ 0 h 46"/>
                <a:gd name="T30" fmla="*/ 1 w 44"/>
                <a:gd name="T31" fmla="*/ 0 h 46"/>
                <a:gd name="T32" fmla="*/ 1 w 44"/>
                <a:gd name="T33" fmla="*/ 0 h 46"/>
                <a:gd name="T34" fmla="*/ 1 w 44"/>
                <a:gd name="T35" fmla="*/ 0 h 46"/>
                <a:gd name="T36" fmla="*/ 1 w 44"/>
                <a:gd name="T37" fmla="*/ 0 h 46"/>
                <a:gd name="T38" fmla="*/ 1 w 44"/>
                <a:gd name="T39" fmla="*/ 0 h 46"/>
                <a:gd name="T40" fmla="*/ 1 w 44"/>
                <a:gd name="T41" fmla="*/ 0 h 46"/>
                <a:gd name="T42" fmla="*/ 1 w 44"/>
                <a:gd name="T43" fmla="*/ 0 h 46"/>
                <a:gd name="T44" fmla="*/ 1 w 44"/>
                <a:gd name="T45" fmla="*/ 0 h 46"/>
                <a:gd name="T46" fmla="*/ 1 w 44"/>
                <a:gd name="T47" fmla="*/ 0 h 46"/>
                <a:gd name="T48" fmla="*/ 1 w 44"/>
                <a:gd name="T49" fmla="*/ 0 h 46"/>
                <a:gd name="T50" fmla="*/ 1 w 44"/>
                <a:gd name="T51" fmla="*/ 0 h 46"/>
                <a:gd name="T52" fmla="*/ 1 w 44"/>
                <a:gd name="T53" fmla="*/ 0 h 46"/>
                <a:gd name="T54" fmla="*/ 1 w 44"/>
                <a:gd name="T55" fmla="*/ 0 h 46"/>
                <a:gd name="T56" fmla="*/ 1 w 44"/>
                <a:gd name="T57" fmla="*/ 0 h 46"/>
                <a:gd name="T58" fmla="*/ 1 w 44"/>
                <a:gd name="T59" fmla="*/ 0 h 46"/>
                <a:gd name="T60" fmla="*/ 1 w 44"/>
                <a:gd name="T61" fmla="*/ 0 h 46"/>
                <a:gd name="T62" fmla="*/ 1 w 44"/>
                <a:gd name="T63" fmla="*/ 0 h 46"/>
                <a:gd name="T64" fmla="*/ 1 w 44"/>
                <a:gd name="T65" fmla="*/ 0 h 46"/>
                <a:gd name="T66" fmla="*/ 1 w 44"/>
                <a:gd name="T67" fmla="*/ 0 h 46"/>
                <a:gd name="T68" fmla="*/ 1 w 44"/>
                <a:gd name="T69" fmla="*/ 0 h 46"/>
                <a:gd name="T70" fmla="*/ 1 w 44"/>
                <a:gd name="T71" fmla="*/ 0 h 46"/>
                <a:gd name="T72" fmla="*/ 1 w 44"/>
                <a:gd name="T73" fmla="*/ 0 h 46"/>
                <a:gd name="T74" fmla="*/ 1 w 44"/>
                <a:gd name="T75" fmla="*/ 0 h 46"/>
                <a:gd name="T76" fmla="*/ 1 w 44"/>
                <a:gd name="T77" fmla="*/ 0 h 46"/>
                <a:gd name="T78" fmla="*/ 1 w 44"/>
                <a:gd name="T79" fmla="*/ 0 h 46"/>
                <a:gd name="T80" fmla="*/ 1 w 44"/>
                <a:gd name="T81" fmla="*/ 0 h 46"/>
                <a:gd name="T82" fmla="*/ 1 w 44"/>
                <a:gd name="T83" fmla="*/ 0 h 46"/>
                <a:gd name="T84" fmla="*/ 1 w 44"/>
                <a:gd name="T85" fmla="*/ 0 h 46"/>
                <a:gd name="T86" fmla="*/ 1 w 44"/>
                <a:gd name="T87" fmla="*/ 0 h 4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6"/>
                <a:gd name="T134" fmla="*/ 44 w 44"/>
                <a:gd name="T135" fmla="*/ 46 h 4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6">
                  <a:moveTo>
                    <a:pt x="21" y="0"/>
                  </a:moveTo>
                  <a:lnTo>
                    <a:pt x="21" y="0"/>
                  </a:lnTo>
                  <a:lnTo>
                    <a:pt x="20" y="2"/>
                  </a:lnTo>
                  <a:lnTo>
                    <a:pt x="18" y="2"/>
                  </a:lnTo>
                  <a:lnTo>
                    <a:pt x="17" y="2"/>
                  </a:lnTo>
                  <a:lnTo>
                    <a:pt x="15" y="2"/>
                  </a:lnTo>
                  <a:lnTo>
                    <a:pt x="14" y="2"/>
                  </a:lnTo>
                  <a:lnTo>
                    <a:pt x="14" y="4"/>
                  </a:lnTo>
                  <a:lnTo>
                    <a:pt x="12" y="4"/>
                  </a:lnTo>
                  <a:lnTo>
                    <a:pt x="11" y="4"/>
                  </a:lnTo>
                  <a:lnTo>
                    <a:pt x="11" y="5"/>
                  </a:lnTo>
                  <a:lnTo>
                    <a:pt x="9" y="5"/>
                  </a:lnTo>
                  <a:lnTo>
                    <a:pt x="8" y="7"/>
                  </a:lnTo>
                  <a:lnTo>
                    <a:pt x="6" y="8"/>
                  </a:lnTo>
                  <a:lnTo>
                    <a:pt x="5" y="10"/>
                  </a:lnTo>
                  <a:lnTo>
                    <a:pt x="3" y="11"/>
                  </a:lnTo>
                  <a:lnTo>
                    <a:pt x="3" y="13"/>
                  </a:lnTo>
                  <a:lnTo>
                    <a:pt x="2" y="13"/>
                  </a:lnTo>
                  <a:lnTo>
                    <a:pt x="2" y="14"/>
                  </a:lnTo>
                  <a:lnTo>
                    <a:pt x="2" y="16"/>
                  </a:lnTo>
                  <a:lnTo>
                    <a:pt x="0" y="17"/>
                  </a:lnTo>
                  <a:lnTo>
                    <a:pt x="0" y="19"/>
                  </a:lnTo>
                  <a:lnTo>
                    <a:pt x="0" y="20"/>
                  </a:lnTo>
                  <a:lnTo>
                    <a:pt x="0" y="22"/>
                  </a:lnTo>
                  <a:lnTo>
                    <a:pt x="0" y="23"/>
                  </a:lnTo>
                  <a:lnTo>
                    <a:pt x="0" y="25"/>
                  </a:lnTo>
                  <a:lnTo>
                    <a:pt x="0" y="26"/>
                  </a:lnTo>
                  <a:lnTo>
                    <a:pt x="0" y="28"/>
                  </a:lnTo>
                  <a:lnTo>
                    <a:pt x="0" y="29"/>
                  </a:lnTo>
                  <a:lnTo>
                    <a:pt x="0" y="31"/>
                  </a:lnTo>
                  <a:lnTo>
                    <a:pt x="2" y="31"/>
                  </a:lnTo>
                  <a:lnTo>
                    <a:pt x="2" y="32"/>
                  </a:lnTo>
                  <a:lnTo>
                    <a:pt x="2" y="34"/>
                  </a:lnTo>
                  <a:lnTo>
                    <a:pt x="3" y="35"/>
                  </a:lnTo>
                  <a:lnTo>
                    <a:pt x="3" y="37"/>
                  </a:lnTo>
                  <a:lnTo>
                    <a:pt x="5" y="37"/>
                  </a:lnTo>
                  <a:lnTo>
                    <a:pt x="5" y="38"/>
                  </a:lnTo>
                  <a:lnTo>
                    <a:pt x="6" y="38"/>
                  </a:lnTo>
                  <a:lnTo>
                    <a:pt x="6" y="40"/>
                  </a:lnTo>
                  <a:lnTo>
                    <a:pt x="8" y="40"/>
                  </a:lnTo>
                  <a:lnTo>
                    <a:pt x="8" y="41"/>
                  </a:lnTo>
                  <a:lnTo>
                    <a:pt x="9" y="41"/>
                  </a:lnTo>
                  <a:lnTo>
                    <a:pt x="9" y="43"/>
                  </a:lnTo>
                  <a:lnTo>
                    <a:pt x="11" y="43"/>
                  </a:lnTo>
                  <a:lnTo>
                    <a:pt x="12" y="44"/>
                  </a:lnTo>
                  <a:lnTo>
                    <a:pt x="14" y="44"/>
                  </a:lnTo>
                  <a:lnTo>
                    <a:pt x="15" y="44"/>
                  </a:lnTo>
                  <a:lnTo>
                    <a:pt x="17" y="46"/>
                  </a:lnTo>
                  <a:lnTo>
                    <a:pt x="18" y="46"/>
                  </a:lnTo>
                  <a:lnTo>
                    <a:pt x="20" y="46"/>
                  </a:lnTo>
                  <a:lnTo>
                    <a:pt x="21" y="46"/>
                  </a:lnTo>
                  <a:lnTo>
                    <a:pt x="23" y="46"/>
                  </a:lnTo>
                  <a:lnTo>
                    <a:pt x="24" y="46"/>
                  </a:lnTo>
                  <a:lnTo>
                    <a:pt x="26" y="46"/>
                  </a:lnTo>
                  <a:lnTo>
                    <a:pt x="27" y="46"/>
                  </a:lnTo>
                  <a:lnTo>
                    <a:pt x="29" y="44"/>
                  </a:lnTo>
                  <a:lnTo>
                    <a:pt x="30" y="44"/>
                  </a:lnTo>
                  <a:lnTo>
                    <a:pt x="32" y="44"/>
                  </a:lnTo>
                  <a:lnTo>
                    <a:pt x="34" y="43"/>
                  </a:lnTo>
                  <a:lnTo>
                    <a:pt x="35" y="43"/>
                  </a:lnTo>
                  <a:lnTo>
                    <a:pt x="35" y="41"/>
                  </a:lnTo>
                  <a:lnTo>
                    <a:pt x="37" y="41"/>
                  </a:lnTo>
                  <a:lnTo>
                    <a:pt x="37" y="40"/>
                  </a:lnTo>
                  <a:lnTo>
                    <a:pt x="38" y="40"/>
                  </a:lnTo>
                  <a:lnTo>
                    <a:pt x="38" y="38"/>
                  </a:lnTo>
                  <a:lnTo>
                    <a:pt x="40" y="38"/>
                  </a:lnTo>
                  <a:lnTo>
                    <a:pt x="40" y="37"/>
                  </a:lnTo>
                  <a:lnTo>
                    <a:pt x="41" y="37"/>
                  </a:lnTo>
                  <a:lnTo>
                    <a:pt x="41" y="35"/>
                  </a:lnTo>
                  <a:lnTo>
                    <a:pt x="43" y="34"/>
                  </a:lnTo>
                  <a:lnTo>
                    <a:pt x="43" y="32"/>
                  </a:lnTo>
                  <a:lnTo>
                    <a:pt x="43" y="31"/>
                  </a:lnTo>
                  <a:lnTo>
                    <a:pt x="44" y="31"/>
                  </a:lnTo>
                  <a:lnTo>
                    <a:pt x="44" y="29"/>
                  </a:lnTo>
                  <a:lnTo>
                    <a:pt x="44" y="28"/>
                  </a:lnTo>
                  <a:lnTo>
                    <a:pt x="44" y="26"/>
                  </a:lnTo>
                  <a:lnTo>
                    <a:pt x="44" y="25"/>
                  </a:lnTo>
                  <a:lnTo>
                    <a:pt x="44" y="23"/>
                  </a:lnTo>
                  <a:lnTo>
                    <a:pt x="44" y="22"/>
                  </a:lnTo>
                  <a:lnTo>
                    <a:pt x="44" y="20"/>
                  </a:lnTo>
                  <a:lnTo>
                    <a:pt x="44" y="19"/>
                  </a:lnTo>
                  <a:lnTo>
                    <a:pt x="44" y="17"/>
                  </a:lnTo>
                  <a:lnTo>
                    <a:pt x="43" y="16"/>
                  </a:lnTo>
                  <a:lnTo>
                    <a:pt x="43" y="14"/>
                  </a:lnTo>
                  <a:lnTo>
                    <a:pt x="43" y="13"/>
                  </a:lnTo>
                  <a:lnTo>
                    <a:pt x="41" y="13"/>
                  </a:lnTo>
                  <a:lnTo>
                    <a:pt x="41" y="11"/>
                  </a:lnTo>
                  <a:lnTo>
                    <a:pt x="40" y="10"/>
                  </a:lnTo>
                  <a:lnTo>
                    <a:pt x="38" y="8"/>
                  </a:lnTo>
                  <a:lnTo>
                    <a:pt x="37" y="7"/>
                  </a:lnTo>
                  <a:lnTo>
                    <a:pt x="35" y="5"/>
                  </a:lnTo>
                  <a:lnTo>
                    <a:pt x="34" y="5"/>
                  </a:lnTo>
                  <a:lnTo>
                    <a:pt x="34" y="4"/>
                  </a:lnTo>
                  <a:lnTo>
                    <a:pt x="32" y="4"/>
                  </a:lnTo>
                  <a:lnTo>
                    <a:pt x="30" y="4"/>
                  </a:lnTo>
                  <a:lnTo>
                    <a:pt x="30" y="2"/>
                  </a:lnTo>
                  <a:lnTo>
                    <a:pt x="29" y="2"/>
                  </a:lnTo>
                  <a:lnTo>
                    <a:pt x="27" y="2"/>
                  </a:lnTo>
                  <a:lnTo>
                    <a:pt x="26" y="2"/>
                  </a:lnTo>
                  <a:lnTo>
                    <a:pt x="24" y="2"/>
                  </a:lnTo>
                  <a:lnTo>
                    <a:pt x="23" y="0"/>
                  </a:lnTo>
                  <a:lnTo>
                    <a:pt x="2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26" name="Rectangle 9"/>
            <p:cNvSpPr>
              <a:spLocks noChangeArrowheads="1"/>
            </p:cNvSpPr>
            <p:nvPr/>
          </p:nvSpPr>
          <p:spPr bwMode="auto">
            <a:xfrm>
              <a:off x="4831" y="4017"/>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f </a:t>
              </a:r>
              <a:endParaRPr lang="en-US" sz="2400">
                <a:latin typeface="Times New Roman" pitchFamily="18" charset="0"/>
              </a:endParaRPr>
            </a:p>
          </p:txBody>
        </p:sp>
        <p:sp>
          <p:nvSpPr>
            <p:cNvPr id="60427" name="Freeform 10"/>
            <p:cNvSpPr>
              <a:spLocks/>
            </p:cNvSpPr>
            <p:nvPr/>
          </p:nvSpPr>
          <p:spPr bwMode="auto">
            <a:xfrm>
              <a:off x="4858" y="3894"/>
              <a:ext cx="44" cy="81"/>
            </a:xfrm>
            <a:custGeom>
              <a:avLst/>
              <a:gdLst>
                <a:gd name="T0" fmla="*/ 0 w 90"/>
                <a:gd name="T1" fmla="*/ 0 h 181"/>
                <a:gd name="T2" fmla="*/ 0 w 90"/>
                <a:gd name="T3" fmla="*/ 0 h 181"/>
                <a:gd name="T4" fmla="*/ 0 w 90"/>
                <a:gd name="T5" fmla="*/ 0 h 181"/>
                <a:gd name="T6" fmla="*/ 0 w 90"/>
                <a:gd name="T7" fmla="*/ 0 h 181"/>
                <a:gd name="T8" fmla="*/ 0 w 90"/>
                <a:gd name="T9" fmla="*/ 0 h 181"/>
                <a:gd name="T10" fmla="*/ 0 60000 65536"/>
                <a:gd name="T11" fmla="*/ 0 60000 65536"/>
                <a:gd name="T12" fmla="*/ 0 60000 65536"/>
                <a:gd name="T13" fmla="*/ 0 60000 65536"/>
                <a:gd name="T14" fmla="*/ 0 60000 65536"/>
                <a:gd name="T15" fmla="*/ 0 w 90"/>
                <a:gd name="T16" fmla="*/ 0 h 181"/>
                <a:gd name="T17" fmla="*/ 90 w 90"/>
                <a:gd name="T18" fmla="*/ 181 h 181"/>
              </a:gdLst>
              <a:ahLst/>
              <a:cxnLst>
                <a:cxn ang="T10">
                  <a:pos x="T0" y="T1"/>
                </a:cxn>
                <a:cxn ang="T11">
                  <a:pos x="T2" y="T3"/>
                </a:cxn>
                <a:cxn ang="T12">
                  <a:pos x="T4" y="T5"/>
                </a:cxn>
                <a:cxn ang="T13">
                  <a:pos x="T6" y="T7"/>
                </a:cxn>
                <a:cxn ang="T14">
                  <a:pos x="T8" y="T9"/>
                </a:cxn>
              </a:cxnLst>
              <a:rect l="T15" t="T16" r="T17" b="T18"/>
              <a:pathLst>
                <a:path w="90" h="181">
                  <a:moveTo>
                    <a:pt x="0" y="0"/>
                  </a:moveTo>
                  <a:lnTo>
                    <a:pt x="30" y="181"/>
                  </a:lnTo>
                  <a:lnTo>
                    <a:pt x="90"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28" name="Line 11"/>
            <p:cNvSpPr>
              <a:spLocks noChangeShapeType="1"/>
            </p:cNvSpPr>
            <p:nvPr/>
          </p:nvSpPr>
          <p:spPr bwMode="auto">
            <a:xfrm flipV="1">
              <a:off x="4873" y="3584"/>
              <a:ext cx="1" cy="31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9" name="Freeform 12"/>
            <p:cNvSpPr>
              <a:spLocks/>
            </p:cNvSpPr>
            <p:nvPr/>
          </p:nvSpPr>
          <p:spPr bwMode="auto">
            <a:xfrm>
              <a:off x="3696" y="2708"/>
              <a:ext cx="44" cy="81"/>
            </a:xfrm>
            <a:custGeom>
              <a:avLst/>
              <a:gdLst>
                <a:gd name="T0" fmla="*/ 0 w 90"/>
                <a:gd name="T1" fmla="*/ 0 h 181"/>
                <a:gd name="T2" fmla="*/ 0 w 90"/>
                <a:gd name="T3" fmla="*/ 0 h 181"/>
                <a:gd name="T4" fmla="*/ 0 w 90"/>
                <a:gd name="T5" fmla="*/ 0 h 181"/>
                <a:gd name="T6" fmla="*/ 0 w 90"/>
                <a:gd name="T7" fmla="*/ 0 h 181"/>
                <a:gd name="T8" fmla="*/ 0 w 90"/>
                <a:gd name="T9" fmla="*/ 0 h 181"/>
                <a:gd name="T10" fmla="*/ 0 60000 65536"/>
                <a:gd name="T11" fmla="*/ 0 60000 65536"/>
                <a:gd name="T12" fmla="*/ 0 60000 65536"/>
                <a:gd name="T13" fmla="*/ 0 60000 65536"/>
                <a:gd name="T14" fmla="*/ 0 60000 65536"/>
                <a:gd name="T15" fmla="*/ 0 w 90"/>
                <a:gd name="T16" fmla="*/ 0 h 181"/>
                <a:gd name="T17" fmla="*/ 90 w 90"/>
                <a:gd name="T18" fmla="*/ 181 h 181"/>
              </a:gdLst>
              <a:ahLst/>
              <a:cxnLst>
                <a:cxn ang="T10">
                  <a:pos x="T0" y="T1"/>
                </a:cxn>
                <a:cxn ang="T11">
                  <a:pos x="T2" y="T3"/>
                </a:cxn>
                <a:cxn ang="T12">
                  <a:pos x="T4" y="T5"/>
                </a:cxn>
                <a:cxn ang="T13">
                  <a:pos x="T6" y="T7"/>
                </a:cxn>
                <a:cxn ang="T14">
                  <a:pos x="T8" y="T9"/>
                </a:cxn>
              </a:cxnLst>
              <a:rect l="T15" t="T16" r="T17" b="T18"/>
              <a:pathLst>
                <a:path w="90" h="181">
                  <a:moveTo>
                    <a:pt x="0" y="0"/>
                  </a:moveTo>
                  <a:lnTo>
                    <a:pt x="60" y="181"/>
                  </a:lnTo>
                  <a:lnTo>
                    <a:pt x="90" y="0"/>
                  </a:lnTo>
                  <a:lnTo>
                    <a:pt x="6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30" name="Line 13"/>
            <p:cNvSpPr>
              <a:spLocks noChangeShapeType="1"/>
            </p:cNvSpPr>
            <p:nvPr/>
          </p:nvSpPr>
          <p:spPr bwMode="auto">
            <a:xfrm flipV="1">
              <a:off x="3725" y="2264"/>
              <a:ext cx="1"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1" name="Rectangle 14"/>
            <p:cNvSpPr>
              <a:spLocks noChangeArrowheads="1"/>
            </p:cNvSpPr>
            <p:nvPr/>
          </p:nvSpPr>
          <p:spPr bwMode="auto">
            <a:xfrm>
              <a:off x="4867" y="4068"/>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60432" name="Freeform 15"/>
            <p:cNvSpPr>
              <a:spLocks/>
            </p:cNvSpPr>
            <p:nvPr/>
          </p:nvSpPr>
          <p:spPr bwMode="auto">
            <a:xfrm>
              <a:off x="3064" y="1387"/>
              <a:ext cx="44" cy="82"/>
            </a:xfrm>
            <a:custGeom>
              <a:avLst/>
              <a:gdLst>
                <a:gd name="T0" fmla="*/ 0 w 90"/>
                <a:gd name="T1" fmla="*/ 0 h 180"/>
                <a:gd name="T2" fmla="*/ 0 w 90"/>
                <a:gd name="T3" fmla="*/ 1 h 180"/>
                <a:gd name="T4" fmla="*/ 0 w 90"/>
                <a:gd name="T5" fmla="*/ 0 h 180"/>
                <a:gd name="T6" fmla="*/ 0 w 90"/>
                <a:gd name="T7" fmla="*/ 0 h 180"/>
                <a:gd name="T8" fmla="*/ 0 w 90"/>
                <a:gd name="T9" fmla="*/ 0 h 180"/>
                <a:gd name="T10" fmla="*/ 0 60000 65536"/>
                <a:gd name="T11" fmla="*/ 0 60000 65536"/>
                <a:gd name="T12" fmla="*/ 0 60000 65536"/>
                <a:gd name="T13" fmla="*/ 0 60000 65536"/>
                <a:gd name="T14" fmla="*/ 0 60000 65536"/>
                <a:gd name="T15" fmla="*/ 0 w 90"/>
                <a:gd name="T16" fmla="*/ 0 h 180"/>
                <a:gd name="T17" fmla="*/ 90 w 90"/>
                <a:gd name="T18" fmla="*/ 180 h 180"/>
              </a:gdLst>
              <a:ahLst/>
              <a:cxnLst>
                <a:cxn ang="T10">
                  <a:pos x="T0" y="T1"/>
                </a:cxn>
                <a:cxn ang="T11">
                  <a:pos x="T2" y="T3"/>
                </a:cxn>
                <a:cxn ang="T12">
                  <a:pos x="T4" y="T5"/>
                </a:cxn>
                <a:cxn ang="T13">
                  <a:pos x="T6" y="T7"/>
                </a:cxn>
                <a:cxn ang="T14">
                  <a:pos x="T8" y="T9"/>
                </a:cxn>
              </a:cxnLst>
              <a:rect l="T15" t="T16" r="T17" b="T18"/>
              <a:pathLst>
                <a:path w="90" h="180">
                  <a:moveTo>
                    <a:pt x="0" y="0"/>
                  </a:moveTo>
                  <a:lnTo>
                    <a:pt x="30" y="180"/>
                  </a:lnTo>
                  <a:lnTo>
                    <a:pt x="90"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33" name="Line 16"/>
            <p:cNvSpPr>
              <a:spLocks noChangeShapeType="1"/>
            </p:cNvSpPr>
            <p:nvPr/>
          </p:nvSpPr>
          <p:spPr bwMode="auto">
            <a:xfrm flipV="1">
              <a:off x="3078" y="1105"/>
              <a:ext cx="1" cy="28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4" name="Freeform 17"/>
            <p:cNvSpPr>
              <a:spLocks/>
            </p:cNvSpPr>
            <p:nvPr/>
          </p:nvSpPr>
          <p:spPr bwMode="auto">
            <a:xfrm>
              <a:off x="3240" y="1387"/>
              <a:ext cx="30" cy="82"/>
            </a:xfrm>
            <a:custGeom>
              <a:avLst/>
              <a:gdLst>
                <a:gd name="T0" fmla="*/ 0 w 60"/>
                <a:gd name="T1" fmla="*/ 0 h 180"/>
                <a:gd name="T2" fmla="*/ 1 w 60"/>
                <a:gd name="T3" fmla="*/ 1 h 180"/>
                <a:gd name="T4" fmla="*/ 1 w 60"/>
                <a:gd name="T5" fmla="*/ 0 h 180"/>
                <a:gd name="T6" fmla="*/ 1 w 60"/>
                <a:gd name="T7" fmla="*/ 0 h 180"/>
                <a:gd name="T8" fmla="*/ 0 w 60"/>
                <a:gd name="T9" fmla="*/ 0 h 180"/>
                <a:gd name="T10" fmla="*/ 0 60000 65536"/>
                <a:gd name="T11" fmla="*/ 0 60000 65536"/>
                <a:gd name="T12" fmla="*/ 0 60000 65536"/>
                <a:gd name="T13" fmla="*/ 0 60000 65536"/>
                <a:gd name="T14" fmla="*/ 0 60000 65536"/>
                <a:gd name="T15" fmla="*/ 0 w 60"/>
                <a:gd name="T16" fmla="*/ 0 h 180"/>
                <a:gd name="T17" fmla="*/ 60 w 60"/>
                <a:gd name="T18" fmla="*/ 180 h 180"/>
              </a:gdLst>
              <a:ahLst/>
              <a:cxnLst>
                <a:cxn ang="T10">
                  <a:pos x="T0" y="T1"/>
                </a:cxn>
                <a:cxn ang="T11">
                  <a:pos x="T2" y="T3"/>
                </a:cxn>
                <a:cxn ang="T12">
                  <a:pos x="T4" y="T5"/>
                </a:cxn>
                <a:cxn ang="T13">
                  <a:pos x="T6" y="T7"/>
                </a:cxn>
                <a:cxn ang="T14">
                  <a:pos x="T8" y="T9"/>
                </a:cxn>
              </a:cxnLst>
              <a:rect l="T15" t="T16" r="T17" b="T18"/>
              <a:pathLst>
                <a:path w="60" h="180">
                  <a:moveTo>
                    <a:pt x="0" y="0"/>
                  </a:moveTo>
                  <a:lnTo>
                    <a:pt x="30" y="180"/>
                  </a:lnTo>
                  <a:lnTo>
                    <a:pt x="60"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35" name="Line 18"/>
            <p:cNvSpPr>
              <a:spLocks noChangeShapeType="1"/>
            </p:cNvSpPr>
            <p:nvPr/>
          </p:nvSpPr>
          <p:spPr bwMode="auto">
            <a:xfrm flipV="1">
              <a:off x="3255" y="1105"/>
              <a:ext cx="1" cy="28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6" name="Freeform 19"/>
            <p:cNvSpPr>
              <a:spLocks/>
            </p:cNvSpPr>
            <p:nvPr/>
          </p:nvSpPr>
          <p:spPr bwMode="auto">
            <a:xfrm>
              <a:off x="3740" y="1387"/>
              <a:ext cx="44" cy="82"/>
            </a:xfrm>
            <a:custGeom>
              <a:avLst/>
              <a:gdLst>
                <a:gd name="T0" fmla="*/ 0 w 91"/>
                <a:gd name="T1" fmla="*/ 0 h 180"/>
                <a:gd name="T2" fmla="*/ 0 w 91"/>
                <a:gd name="T3" fmla="*/ 1 h 180"/>
                <a:gd name="T4" fmla="*/ 0 w 91"/>
                <a:gd name="T5" fmla="*/ 0 h 180"/>
                <a:gd name="T6" fmla="*/ 0 w 91"/>
                <a:gd name="T7" fmla="*/ 0 h 180"/>
                <a:gd name="T8" fmla="*/ 0 w 91"/>
                <a:gd name="T9" fmla="*/ 0 h 180"/>
                <a:gd name="T10" fmla="*/ 0 60000 65536"/>
                <a:gd name="T11" fmla="*/ 0 60000 65536"/>
                <a:gd name="T12" fmla="*/ 0 60000 65536"/>
                <a:gd name="T13" fmla="*/ 0 60000 65536"/>
                <a:gd name="T14" fmla="*/ 0 60000 65536"/>
                <a:gd name="T15" fmla="*/ 0 w 91"/>
                <a:gd name="T16" fmla="*/ 0 h 180"/>
                <a:gd name="T17" fmla="*/ 91 w 91"/>
                <a:gd name="T18" fmla="*/ 180 h 180"/>
              </a:gdLst>
              <a:ahLst/>
              <a:cxnLst>
                <a:cxn ang="T10">
                  <a:pos x="T0" y="T1"/>
                </a:cxn>
                <a:cxn ang="T11">
                  <a:pos x="T2" y="T3"/>
                </a:cxn>
                <a:cxn ang="T12">
                  <a:pos x="T4" y="T5"/>
                </a:cxn>
                <a:cxn ang="T13">
                  <a:pos x="T6" y="T7"/>
                </a:cxn>
                <a:cxn ang="T14">
                  <a:pos x="T8" y="T9"/>
                </a:cxn>
              </a:cxnLst>
              <a:rect l="T15" t="T16" r="T17" b="T18"/>
              <a:pathLst>
                <a:path w="91" h="180">
                  <a:moveTo>
                    <a:pt x="0" y="0"/>
                  </a:moveTo>
                  <a:lnTo>
                    <a:pt x="30" y="180"/>
                  </a:lnTo>
                  <a:lnTo>
                    <a:pt x="91"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37" name="Line 20"/>
            <p:cNvSpPr>
              <a:spLocks noChangeShapeType="1"/>
            </p:cNvSpPr>
            <p:nvPr/>
          </p:nvSpPr>
          <p:spPr bwMode="auto">
            <a:xfrm flipV="1">
              <a:off x="3755" y="1105"/>
              <a:ext cx="0" cy="28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8" name="Freeform 21"/>
            <p:cNvSpPr>
              <a:spLocks/>
            </p:cNvSpPr>
            <p:nvPr/>
          </p:nvSpPr>
          <p:spPr bwMode="auto">
            <a:xfrm>
              <a:off x="2917" y="2708"/>
              <a:ext cx="44" cy="81"/>
            </a:xfrm>
            <a:custGeom>
              <a:avLst/>
              <a:gdLst>
                <a:gd name="T0" fmla="*/ 0 w 91"/>
                <a:gd name="T1" fmla="*/ 0 h 181"/>
                <a:gd name="T2" fmla="*/ 0 w 91"/>
                <a:gd name="T3" fmla="*/ 0 h 181"/>
                <a:gd name="T4" fmla="*/ 0 w 91"/>
                <a:gd name="T5" fmla="*/ 0 h 181"/>
                <a:gd name="T6" fmla="*/ 0 w 91"/>
                <a:gd name="T7" fmla="*/ 0 h 181"/>
                <a:gd name="T8" fmla="*/ 0 w 91"/>
                <a:gd name="T9" fmla="*/ 0 h 181"/>
                <a:gd name="T10" fmla="*/ 0 60000 65536"/>
                <a:gd name="T11" fmla="*/ 0 60000 65536"/>
                <a:gd name="T12" fmla="*/ 0 60000 65536"/>
                <a:gd name="T13" fmla="*/ 0 60000 65536"/>
                <a:gd name="T14" fmla="*/ 0 60000 65536"/>
                <a:gd name="T15" fmla="*/ 0 w 91"/>
                <a:gd name="T16" fmla="*/ 0 h 181"/>
                <a:gd name="T17" fmla="*/ 91 w 91"/>
                <a:gd name="T18" fmla="*/ 181 h 181"/>
              </a:gdLst>
              <a:ahLst/>
              <a:cxnLst>
                <a:cxn ang="T10">
                  <a:pos x="T0" y="T1"/>
                </a:cxn>
                <a:cxn ang="T11">
                  <a:pos x="T2" y="T3"/>
                </a:cxn>
                <a:cxn ang="T12">
                  <a:pos x="T4" y="T5"/>
                </a:cxn>
                <a:cxn ang="T13">
                  <a:pos x="T6" y="T7"/>
                </a:cxn>
                <a:cxn ang="T14">
                  <a:pos x="T8" y="T9"/>
                </a:cxn>
              </a:cxnLst>
              <a:rect l="T15" t="T16" r="T17" b="T18"/>
              <a:pathLst>
                <a:path w="91" h="181">
                  <a:moveTo>
                    <a:pt x="0" y="0"/>
                  </a:moveTo>
                  <a:lnTo>
                    <a:pt x="30" y="181"/>
                  </a:lnTo>
                  <a:lnTo>
                    <a:pt x="91" y="0"/>
                  </a:lnTo>
                  <a:lnTo>
                    <a:pt x="3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39" name="Line 22"/>
            <p:cNvSpPr>
              <a:spLocks noChangeShapeType="1"/>
            </p:cNvSpPr>
            <p:nvPr/>
          </p:nvSpPr>
          <p:spPr bwMode="auto">
            <a:xfrm flipV="1">
              <a:off x="2932" y="2264"/>
              <a:ext cx="1"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0" name="Freeform 23"/>
            <p:cNvSpPr>
              <a:spLocks/>
            </p:cNvSpPr>
            <p:nvPr/>
          </p:nvSpPr>
          <p:spPr bwMode="auto">
            <a:xfrm>
              <a:off x="4549" y="2911"/>
              <a:ext cx="88" cy="27"/>
            </a:xfrm>
            <a:custGeom>
              <a:avLst/>
              <a:gdLst>
                <a:gd name="T0" fmla="*/ 0 w 181"/>
                <a:gd name="T1" fmla="*/ 0 h 60"/>
                <a:gd name="T2" fmla="*/ 1 w 181"/>
                <a:gd name="T3" fmla="*/ 0 h 60"/>
                <a:gd name="T4" fmla="*/ 0 w 181"/>
                <a:gd name="T5" fmla="*/ 0 h 60"/>
                <a:gd name="T6" fmla="*/ 0 w 181"/>
                <a:gd name="T7" fmla="*/ 0 h 60"/>
                <a:gd name="T8" fmla="*/ 0 w 181"/>
                <a:gd name="T9" fmla="*/ 0 h 60"/>
                <a:gd name="T10" fmla="*/ 0 60000 65536"/>
                <a:gd name="T11" fmla="*/ 0 60000 65536"/>
                <a:gd name="T12" fmla="*/ 0 60000 65536"/>
                <a:gd name="T13" fmla="*/ 0 60000 65536"/>
                <a:gd name="T14" fmla="*/ 0 60000 65536"/>
                <a:gd name="T15" fmla="*/ 0 w 181"/>
                <a:gd name="T16" fmla="*/ 0 h 60"/>
                <a:gd name="T17" fmla="*/ 181 w 181"/>
                <a:gd name="T18" fmla="*/ 60 h 60"/>
              </a:gdLst>
              <a:ahLst/>
              <a:cxnLst>
                <a:cxn ang="T10">
                  <a:pos x="T0" y="T1"/>
                </a:cxn>
                <a:cxn ang="T11">
                  <a:pos x="T2" y="T3"/>
                </a:cxn>
                <a:cxn ang="T12">
                  <a:pos x="T4" y="T5"/>
                </a:cxn>
                <a:cxn ang="T13">
                  <a:pos x="T6" y="T7"/>
                </a:cxn>
                <a:cxn ang="T14">
                  <a:pos x="T8" y="T9"/>
                </a:cxn>
              </a:cxnLst>
              <a:rect l="T15" t="T16" r="T17" b="T18"/>
              <a:pathLst>
                <a:path w="181" h="60">
                  <a:moveTo>
                    <a:pt x="0" y="60"/>
                  </a:moveTo>
                  <a:lnTo>
                    <a:pt x="181" y="30"/>
                  </a:lnTo>
                  <a:lnTo>
                    <a:pt x="0" y="0"/>
                  </a:lnTo>
                  <a:lnTo>
                    <a:pt x="0" y="30"/>
                  </a:lnTo>
                  <a:lnTo>
                    <a:pt x="0" y="60"/>
                  </a:lnTo>
                  <a:close/>
                </a:path>
              </a:pathLst>
            </a:custGeom>
            <a:solidFill>
              <a:srgbClr val="000000"/>
            </a:solidFill>
            <a:ln w="22225">
              <a:solidFill>
                <a:srgbClr val="000000"/>
              </a:solidFill>
              <a:round/>
              <a:headEnd/>
              <a:tailEnd/>
            </a:ln>
          </p:spPr>
          <p:txBody>
            <a:bodyPr/>
            <a:lstStyle/>
            <a:p>
              <a:endParaRPr lang="en-US"/>
            </a:p>
          </p:txBody>
        </p:sp>
        <p:sp>
          <p:nvSpPr>
            <p:cNvPr id="60441" name="Line 24"/>
            <p:cNvSpPr>
              <a:spLocks noChangeShapeType="1"/>
            </p:cNvSpPr>
            <p:nvPr/>
          </p:nvSpPr>
          <p:spPr bwMode="auto">
            <a:xfrm flipH="1">
              <a:off x="4034" y="2924"/>
              <a:ext cx="51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2" name="Freeform 25"/>
            <p:cNvSpPr>
              <a:spLocks/>
            </p:cNvSpPr>
            <p:nvPr/>
          </p:nvSpPr>
          <p:spPr bwMode="auto">
            <a:xfrm>
              <a:off x="4549" y="3436"/>
              <a:ext cx="88" cy="27"/>
            </a:xfrm>
            <a:custGeom>
              <a:avLst/>
              <a:gdLst>
                <a:gd name="T0" fmla="*/ 0 w 181"/>
                <a:gd name="T1" fmla="*/ 0 h 60"/>
                <a:gd name="T2" fmla="*/ 1 w 181"/>
                <a:gd name="T3" fmla="*/ 0 h 60"/>
                <a:gd name="T4" fmla="*/ 0 w 181"/>
                <a:gd name="T5" fmla="*/ 0 h 60"/>
                <a:gd name="T6" fmla="*/ 0 w 181"/>
                <a:gd name="T7" fmla="*/ 0 h 60"/>
                <a:gd name="T8" fmla="*/ 0 w 181"/>
                <a:gd name="T9" fmla="*/ 0 h 60"/>
                <a:gd name="T10" fmla="*/ 0 60000 65536"/>
                <a:gd name="T11" fmla="*/ 0 60000 65536"/>
                <a:gd name="T12" fmla="*/ 0 60000 65536"/>
                <a:gd name="T13" fmla="*/ 0 60000 65536"/>
                <a:gd name="T14" fmla="*/ 0 60000 65536"/>
                <a:gd name="T15" fmla="*/ 0 w 181"/>
                <a:gd name="T16" fmla="*/ 0 h 60"/>
                <a:gd name="T17" fmla="*/ 181 w 181"/>
                <a:gd name="T18" fmla="*/ 60 h 60"/>
              </a:gdLst>
              <a:ahLst/>
              <a:cxnLst>
                <a:cxn ang="T10">
                  <a:pos x="T0" y="T1"/>
                </a:cxn>
                <a:cxn ang="T11">
                  <a:pos x="T2" y="T3"/>
                </a:cxn>
                <a:cxn ang="T12">
                  <a:pos x="T4" y="T5"/>
                </a:cxn>
                <a:cxn ang="T13">
                  <a:pos x="T6" y="T7"/>
                </a:cxn>
                <a:cxn ang="T14">
                  <a:pos x="T8" y="T9"/>
                </a:cxn>
              </a:cxnLst>
              <a:rect l="T15" t="T16" r="T17" b="T18"/>
              <a:pathLst>
                <a:path w="181" h="60">
                  <a:moveTo>
                    <a:pt x="0" y="60"/>
                  </a:moveTo>
                  <a:lnTo>
                    <a:pt x="181" y="30"/>
                  </a:lnTo>
                  <a:lnTo>
                    <a:pt x="0" y="0"/>
                  </a:lnTo>
                  <a:lnTo>
                    <a:pt x="0" y="30"/>
                  </a:lnTo>
                  <a:lnTo>
                    <a:pt x="0" y="60"/>
                  </a:lnTo>
                  <a:close/>
                </a:path>
              </a:pathLst>
            </a:custGeom>
            <a:solidFill>
              <a:srgbClr val="000000"/>
            </a:solidFill>
            <a:ln w="22225">
              <a:solidFill>
                <a:srgbClr val="000000"/>
              </a:solidFill>
              <a:round/>
              <a:headEnd/>
              <a:tailEnd/>
            </a:ln>
          </p:spPr>
          <p:txBody>
            <a:bodyPr/>
            <a:lstStyle/>
            <a:p>
              <a:endParaRPr lang="en-US"/>
            </a:p>
          </p:txBody>
        </p:sp>
        <p:sp>
          <p:nvSpPr>
            <p:cNvPr id="60443" name="Line 26"/>
            <p:cNvSpPr>
              <a:spLocks noChangeShapeType="1"/>
            </p:cNvSpPr>
            <p:nvPr/>
          </p:nvSpPr>
          <p:spPr bwMode="auto">
            <a:xfrm flipH="1">
              <a:off x="4034" y="3450"/>
              <a:ext cx="51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Freeform 27"/>
            <p:cNvSpPr>
              <a:spLocks/>
            </p:cNvSpPr>
            <p:nvPr/>
          </p:nvSpPr>
          <p:spPr bwMode="auto">
            <a:xfrm>
              <a:off x="5269" y="3894"/>
              <a:ext cx="44" cy="81"/>
            </a:xfrm>
            <a:custGeom>
              <a:avLst/>
              <a:gdLst>
                <a:gd name="T0" fmla="*/ 0 w 90"/>
                <a:gd name="T1" fmla="*/ 0 h 181"/>
                <a:gd name="T2" fmla="*/ 0 w 90"/>
                <a:gd name="T3" fmla="*/ 0 h 181"/>
                <a:gd name="T4" fmla="*/ 0 w 90"/>
                <a:gd name="T5" fmla="*/ 0 h 181"/>
                <a:gd name="T6" fmla="*/ 0 w 90"/>
                <a:gd name="T7" fmla="*/ 0 h 181"/>
                <a:gd name="T8" fmla="*/ 0 w 90"/>
                <a:gd name="T9" fmla="*/ 0 h 181"/>
                <a:gd name="T10" fmla="*/ 0 60000 65536"/>
                <a:gd name="T11" fmla="*/ 0 60000 65536"/>
                <a:gd name="T12" fmla="*/ 0 60000 65536"/>
                <a:gd name="T13" fmla="*/ 0 60000 65536"/>
                <a:gd name="T14" fmla="*/ 0 60000 65536"/>
                <a:gd name="T15" fmla="*/ 0 w 90"/>
                <a:gd name="T16" fmla="*/ 0 h 181"/>
                <a:gd name="T17" fmla="*/ 90 w 90"/>
                <a:gd name="T18" fmla="*/ 181 h 181"/>
              </a:gdLst>
              <a:ahLst/>
              <a:cxnLst>
                <a:cxn ang="T10">
                  <a:pos x="T0" y="T1"/>
                </a:cxn>
                <a:cxn ang="T11">
                  <a:pos x="T2" y="T3"/>
                </a:cxn>
                <a:cxn ang="T12">
                  <a:pos x="T4" y="T5"/>
                </a:cxn>
                <a:cxn ang="T13">
                  <a:pos x="T6" y="T7"/>
                </a:cxn>
                <a:cxn ang="T14">
                  <a:pos x="T8" y="T9"/>
                </a:cxn>
              </a:cxnLst>
              <a:rect l="T15" t="T16" r="T17" b="T18"/>
              <a:pathLst>
                <a:path w="90" h="181">
                  <a:moveTo>
                    <a:pt x="0" y="0"/>
                  </a:moveTo>
                  <a:lnTo>
                    <a:pt x="60" y="181"/>
                  </a:lnTo>
                  <a:lnTo>
                    <a:pt x="90" y="0"/>
                  </a:lnTo>
                  <a:lnTo>
                    <a:pt x="6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45" name="Line 28"/>
            <p:cNvSpPr>
              <a:spLocks noChangeShapeType="1"/>
            </p:cNvSpPr>
            <p:nvPr/>
          </p:nvSpPr>
          <p:spPr bwMode="auto">
            <a:xfrm flipV="1">
              <a:off x="5299" y="3584"/>
              <a:ext cx="1" cy="31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6" name="Rectangle 29"/>
            <p:cNvSpPr>
              <a:spLocks noChangeArrowheads="1"/>
            </p:cNvSpPr>
            <p:nvPr/>
          </p:nvSpPr>
          <p:spPr bwMode="auto">
            <a:xfrm>
              <a:off x="3119" y="3148"/>
              <a:ext cx="6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AND plane </a:t>
              </a:r>
              <a:endParaRPr lang="en-US" sz="2400">
                <a:latin typeface="Times New Roman" pitchFamily="18" charset="0"/>
              </a:endParaRPr>
            </a:p>
          </p:txBody>
        </p:sp>
        <p:sp>
          <p:nvSpPr>
            <p:cNvPr id="60447" name="Rectangle 30"/>
            <p:cNvSpPr>
              <a:spLocks noChangeArrowheads="1"/>
            </p:cNvSpPr>
            <p:nvPr/>
          </p:nvSpPr>
          <p:spPr bwMode="auto">
            <a:xfrm>
              <a:off x="4835" y="3124"/>
              <a:ext cx="57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OR plane</a:t>
              </a:r>
              <a:endParaRPr lang="en-US" sz="2400">
                <a:latin typeface="Times New Roman" pitchFamily="18" charset="0"/>
              </a:endParaRPr>
            </a:p>
          </p:txBody>
        </p:sp>
        <p:sp>
          <p:nvSpPr>
            <p:cNvPr id="60448" name="Rectangle 31"/>
            <p:cNvSpPr>
              <a:spLocks noChangeArrowheads="1"/>
            </p:cNvSpPr>
            <p:nvPr/>
          </p:nvSpPr>
          <p:spPr bwMode="auto">
            <a:xfrm>
              <a:off x="3079" y="1673"/>
              <a:ext cx="79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Input buffers </a:t>
              </a:r>
              <a:endParaRPr lang="en-US" sz="2400">
                <a:latin typeface="Times New Roman" pitchFamily="18" charset="0"/>
              </a:endParaRPr>
            </a:p>
          </p:txBody>
        </p:sp>
        <p:sp>
          <p:nvSpPr>
            <p:cNvPr id="60449" name="Rectangle 32"/>
            <p:cNvSpPr>
              <a:spLocks noChangeArrowheads="1"/>
            </p:cNvSpPr>
            <p:nvPr/>
          </p:nvSpPr>
          <p:spPr bwMode="auto">
            <a:xfrm>
              <a:off x="3190" y="1956"/>
              <a:ext cx="56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inverters </a:t>
              </a:r>
              <a:endParaRPr lang="en-US" sz="2400">
                <a:latin typeface="Times New Roman" pitchFamily="18" charset="0"/>
              </a:endParaRPr>
            </a:p>
          </p:txBody>
        </p:sp>
        <p:sp>
          <p:nvSpPr>
            <p:cNvPr id="60450" name="Rectangle 33"/>
            <p:cNvSpPr>
              <a:spLocks noChangeArrowheads="1"/>
            </p:cNvSpPr>
            <p:nvPr/>
          </p:nvSpPr>
          <p:spPr bwMode="auto">
            <a:xfrm>
              <a:off x="3327" y="1816"/>
              <a:ext cx="26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and </a:t>
              </a:r>
              <a:endParaRPr lang="en-US" sz="2400">
                <a:latin typeface="Times New Roman" pitchFamily="18" charset="0"/>
              </a:endParaRPr>
            </a:p>
          </p:txBody>
        </p:sp>
        <p:sp>
          <p:nvSpPr>
            <p:cNvPr id="60451" name="Rectangle 34"/>
            <p:cNvSpPr>
              <a:spLocks noChangeArrowheads="1"/>
            </p:cNvSpPr>
            <p:nvPr/>
          </p:nvSpPr>
          <p:spPr bwMode="auto">
            <a:xfrm>
              <a:off x="4135" y="2743"/>
              <a:ext cx="12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P </a:t>
              </a:r>
              <a:endParaRPr lang="en-US" sz="2400">
                <a:latin typeface="Times New Roman" pitchFamily="18" charset="0"/>
              </a:endParaRPr>
            </a:p>
          </p:txBody>
        </p:sp>
        <p:sp>
          <p:nvSpPr>
            <p:cNvPr id="60452" name="Rectangle 35"/>
            <p:cNvSpPr>
              <a:spLocks noChangeArrowheads="1"/>
            </p:cNvSpPr>
            <p:nvPr/>
          </p:nvSpPr>
          <p:spPr bwMode="auto">
            <a:xfrm>
              <a:off x="4209" y="2801"/>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60453" name="Rectangle 36"/>
            <p:cNvSpPr>
              <a:spLocks noChangeArrowheads="1"/>
            </p:cNvSpPr>
            <p:nvPr/>
          </p:nvSpPr>
          <p:spPr bwMode="auto">
            <a:xfrm>
              <a:off x="4139" y="3271"/>
              <a:ext cx="12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a:solidFill>
                    <a:srgbClr val="000000"/>
                  </a:solidFill>
                  <a:latin typeface="Times-Roman" charset="0"/>
                </a:rPr>
                <a:t>P </a:t>
              </a:r>
              <a:endParaRPr lang="en-US" sz="2400">
                <a:latin typeface="Times New Roman" pitchFamily="18" charset="0"/>
              </a:endParaRPr>
            </a:p>
          </p:txBody>
        </p:sp>
        <p:sp>
          <p:nvSpPr>
            <p:cNvPr id="60454" name="Rectangle 37"/>
            <p:cNvSpPr>
              <a:spLocks noChangeArrowheads="1"/>
            </p:cNvSpPr>
            <p:nvPr/>
          </p:nvSpPr>
          <p:spPr bwMode="auto">
            <a:xfrm>
              <a:off x="4213" y="3326"/>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k </a:t>
              </a:r>
              <a:endParaRPr lang="en-US" sz="2400">
                <a:latin typeface="Times New Roman" pitchFamily="18" charset="0"/>
              </a:endParaRPr>
            </a:p>
          </p:txBody>
        </p:sp>
        <p:sp>
          <p:nvSpPr>
            <p:cNvPr id="60455" name="Rectangle 38"/>
            <p:cNvSpPr>
              <a:spLocks noChangeArrowheads="1"/>
            </p:cNvSpPr>
            <p:nvPr/>
          </p:nvSpPr>
          <p:spPr bwMode="auto">
            <a:xfrm>
              <a:off x="5227" y="4016"/>
              <a:ext cx="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f </a:t>
              </a:r>
              <a:endParaRPr lang="en-US" sz="2400">
                <a:latin typeface="Times New Roman" pitchFamily="18" charset="0"/>
              </a:endParaRPr>
            </a:p>
          </p:txBody>
        </p:sp>
        <p:sp>
          <p:nvSpPr>
            <p:cNvPr id="60456" name="Freeform 39"/>
            <p:cNvSpPr>
              <a:spLocks/>
            </p:cNvSpPr>
            <p:nvPr/>
          </p:nvSpPr>
          <p:spPr bwMode="auto">
            <a:xfrm>
              <a:off x="4961" y="3773"/>
              <a:ext cx="29" cy="27"/>
            </a:xfrm>
            <a:custGeom>
              <a:avLst/>
              <a:gdLst>
                <a:gd name="T0" fmla="*/ 0 w 60"/>
                <a:gd name="T1" fmla="*/ 0 h 60"/>
                <a:gd name="T2" fmla="*/ 0 w 60"/>
                <a:gd name="T3" fmla="*/ 0 h 60"/>
                <a:gd name="T4" fmla="*/ 0 w 60"/>
                <a:gd name="T5" fmla="*/ 0 h 60"/>
                <a:gd name="T6" fmla="*/ 0 w 60"/>
                <a:gd name="T7" fmla="*/ 0 h 60"/>
                <a:gd name="T8" fmla="*/ 0 w 60"/>
                <a:gd name="T9" fmla="*/ 0 h 60"/>
                <a:gd name="T10" fmla="*/ 0 w 60"/>
                <a:gd name="T11" fmla="*/ 0 h 60"/>
                <a:gd name="T12" fmla="*/ 0 w 60"/>
                <a:gd name="T13" fmla="*/ 0 h 60"/>
                <a:gd name="T14" fmla="*/ 0 w 60"/>
                <a:gd name="T15" fmla="*/ 0 h 60"/>
                <a:gd name="T16" fmla="*/ 0 w 60"/>
                <a:gd name="T17" fmla="*/ 0 h 60"/>
                <a:gd name="T18" fmla="*/ 0 w 60"/>
                <a:gd name="T19" fmla="*/ 0 h 60"/>
                <a:gd name="T20" fmla="*/ 0 w 60"/>
                <a:gd name="T21" fmla="*/ 0 h 60"/>
                <a:gd name="T22" fmla="*/ 0 w 60"/>
                <a:gd name="T23" fmla="*/ 0 h 60"/>
                <a:gd name="T24" fmla="*/ 0 w 60"/>
                <a:gd name="T25" fmla="*/ 0 h 60"/>
                <a:gd name="T26" fmla="*/ 0 w 60"/>
                <a:gd name="T27" fmla="*/ 0 h 60"/>
                <a:gd name="T28" fmla="*/ 0 w 60"/>
                <a:gd name="T29" fmla="*/ 0 h 60"/>
                <a:gd name="T30" fmla="*/ 0 w 60"/>
                <a:gd name="T31" fmla="*/ 0 h 60"/>
                <a:gd name="T32" fmla="*/ 0 w 60"/>
                <a:gd name="T33" fmla="*/ 0 h 60"/>
                <a:gd name="T34" fmla="*/ 0 w 60"/>
                <a:gd name="T35" fmla="*/ 0 h 60"/>
                <a:gd name="T36" fmla="*/ 0 w 60"/>
                <a:gd name="T37" fmla="*/ 0 h 60"/>
                <a:gd name="T38" fmla="*/ 0 w 60"/>
                <a:gd name="T39" fmla="*/ 0 h 60"/>
                <a:gd name="T40" fmla="*/ 0 w 60"/>
                <a:gd name="T41" fmla="*/ 0 h 60"/>
                <a:gd name="T42" fmla="*/ 0 w 60"/>
                <a:gd name="T43" fmla="*/ 0 h 60"/>
                <a:gd name="T44" fmla="*/ 0 w 60"/>
                <a:gd name="T45" fmla="*/ 0 h 60"/>
                <a:gd name="T46" fmla="*/ 0 w 60"/>
                <a:gd name="T47" fmla="*/ 0 h 60"/>
                <a:gd name="T48" fmla="*/ 0 w 60"/>
                <a:gd name="T49" fmla="*/ 0 h 60"/>
                <a:gd name="T50" fmla="*/ 0 w 60"/>
                <a:gd name="T51" fmla="*/ 0 h 60"/>
                <a:gd name="T52" fmla="*/ 0 w 60"/>
                <a:gd name="T53" fmla="*/ 0 h 60"/>
                <a:gd name="T54" fmla="*/ 0 w 60"/>
                <a:gd name="T55" fmla="*/ 0 h 60"/>
                <a:gd name="T56" fmla="*/ 0 w 60"/>
                <a:gd name="T57" fmla="*/ 0 h 60"/>
                <a:gd name="T58" fmla="*/ 0 w 60"/>
                <a:gd name="T59" fmla="*/ 0 h 60"/>
                <a:gd name="T60" fmla="*/ 0 w 60"/>
                <a:gd name="T61" fmla="*/ 0 h 60"/>
                <a:gd name="T62" fmla="*/ 0 w 60"/>
                <a:gd name="T63" fmla="*/ 0 h 60"/>
                <a:gd name="T64" fmla="*/ 0 w 60"/>
                <a:gd name="T65" fmla="*/ 0 h 60"/>
                <a:gd name="T66" fmla="*/ 0 w 60"/>
                <a:gd name="T67" fmla="*/ 0 h 60"/>
                <a:gd name="T68" fmla="*/ 0 w 60"/>
                <a:gd name="T69" fmla="*/ 0 h 60"/>
                <a:gd name="T70" fmla="*/ 0 w 60"/>
                <a:gd name="T71" fmla="*/ 0 h 60"/>
                <a:gd name="T72" fmla="*/ 0 w 60"/>
                <a:gd name="T73" fmla="*/ 0 h 60"/>
                <a:gd name="T74" fmla="*/ 0 w 60"/>
                <a:gd name="T75" fmla="*/ 0 h 60"/>
                <a:gd name="T76" fmla="*/ 0 w 60"/>
                <a:gd name="T77" fmla="*/ 0 h 60"/>
                <a:gd name="T78" fmla="*/ 0 w 60"/>
                <a:gd name="T79" fmla="*/ 0 h 60"/>
                <a:gd name="T80" fmla="*/ 0 w 60"/>
                <a:gd name="T81" fmla="*/ 0 h 60"/>
                <a:gd name="T82" fmla="*/ 0 w 60"/>
                <a:gd name="T83" fmla="*/ 0 h 60"/>
                <a:gd name="T84" fmla="*/ 0 w 60"/>
                <a:gd name="T85" fmla="*/ 0 h 60"/>
                <a:gd name="T86" fmla="*/ 0 w 60"/>
                <a:gd name="T87" fmla="*/ 0 h 60"/>
                <a:gd name="T88" fmla="*/ 0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2"/>
                  </a:lnTo>
                  <a:lnTo>
                    <a:pt x="0" y="33"/>
                  </a:lnTo>
                  <a:lnTo>
                    <a:pt x="0" y="35"/>
                  </a:lnTo>
                  <a:lnTo>
                    <a:pt x="0" y="36"/>
                  </a:lnTo>
                  <a:lnTo>
                    <a:pt x="1" y="38"/>
                  </a:lnTo>
                  <a:lnTo>
                    <a:pt x="1" y="39"/>
                  </a:lnTo>
                  <a:lnTo>
                    <a:pt x="1" y="41"/>
                  </a:lnTo>
                  <a:lnTo>
                    <a:pt x="3" y="42"/>
                  </a:lnTo>
                  <a:lnTo>
                    <a:pt x="3" y="44"/>
                  </a:lnTo>
                  <a:lnTo>
                    <a:pt x="4" y="44"/>
                  </a:lnTo>
                  <a:lnTo>
                    <a:pt x="4" y="45"/>
                  </a:lnTo>
                  <a:lnTo>
                    <a:pt x="6" y="47"/>
                  </a:lnTo>
                  <a:lnTo>
                    <a:pt x="6" y="48"/>
                  </a:lnTo>
                  <a:lnTo>
                    <a:pt x="7" y="50"/>
                  </a:lnTo>
                  <a:lnTo>
                    <a:pt x="9" y="51"/>
                  </a:lnTo>
                  <a:lnTo>
                    <a:pt x="10" y="53"/>
                  </a:lnTo>
                  <a:lnTo>
                    <a:pt x="12" y="54"/>
                  </a:lnTo>
                  <a:lnTo>
                    <a:pt x="13" y="54"/>
                  </a:lnTo>
                  <a:lnTo>
                    <a:pt x="15" y="56"/>
                  </a:lnTo>
                  <a:lnTo>
                    <a:pt x="16" y="56"/>
                  </a:lnTo>
                  <a:lnTo>
                    <a:pt x="16" y="57"/>
                  </a:lnTo>
                  <a:lnTo>
                    <a:pt x="18" y="57"/>
                  </a:lnTo>
                  <a:lnTo>
                    <a:pt x="19" y="59"/>
                  </a:lnTo>
                  <a:lnTo>
                    <a:pt x="21" y="59"/>
                  </a:lnTo>
                  <a:lnTo>
                    <a:pt x="22" y="59"/>
                  </a:lnTo>
                  <a:lnTo>
                    <a:pt x="24" y="59"/>
                  </a:lnTo>
                  <a:lnTo>
                    <a:pt x="25" y="60"/>
                  </a:lnTo>
                  <a:lnTo>
                    <a:pt x="27" y="60"/>
                  </a:lnTo>
                  <a:lnTo>
                    <a:pt x="28" y="60"/>
                  </a:lnTo>
                  <a:lnTo>
                    <a:pt x="30" y="60"/>
                  </a:lnTo>
                  <a:lnTo>
                    <a:pt x="31" y="60"/>
                  </a:lnTo>
                  <a:lnTo>
                    <a:pt x="33" y="60"/>
                  </a:lnTo>
                  <a:lnTo>
                    <a:pt x="34" y="60"/>
                  </a:lnTo>
                  <a:lnTo>
                    <a:pt x="36" y="59"/>
                  </a:lnTo>
                  <a:lnTo>
                    <a:pt x="37" y="59"/>
                  </a:lnTo>
                  <a:lnTo>
                    <a:pt x="39" y="59"/>
                  </a:lnTo>
                  <a:lnTo>
                    <a:pt x="40" y="59"/>
                  </a:lnTo>
                  <a:lnTo>
                    <a:pt x="42" y="57"/>
                  </a:lnTo>
                  <a:lnTo>
                    <a:pt x="43" y="57"/>
                  </a:lnTo>
                  <a:lnTo>
                    <a:pt x="45" y="56"/>
                  </a:lnTo>
                  <a:lnTo>
                    <a:pt x="46" y="54"/>
                  </a:lnTo>
                  <a:lnTo>
                    <a:pt x="48" y="54"/>
                  </a:lnTo>
                  <a:lnTo>
                    <a:pt x="49" y="53"/>
                  </a:lnTo>
                  <a:lnTo>
                    <a:pt x="51" y="53"/>
                  </a:lnTo>
                  <a:lnTo>
                    <a:pt x="51" y="51"/>
                  </a:lnTo>
                  <a:lnTo>
                    <a:pt x="52" y="50"/>
                  </a:lnTo>
                  <a:lnTo>
                    <a:pt x="54" y="50"/>
                  </a:lnTo>
                  <a:lnTo>
                    <a:pt x="54" y="48"/>
                  </a:lnTo>
                  <a:lnTo>
                    <a:pt x="55" y="47"/>
                  </a:lnTo>
                  <a:lnTo>
                    <a:pt x="55" y="45"/>
                  </a:lnTo>
                  <a:lnTo>
                    <a:pt x="57" y="44"/>
                  </a:lnTo>
                  <a:lnTo>
                    <a:pt x="58" y="42"/>
                  </a:lnTo>
                  <a:lnTo>
                    <a:pt x="58" y="41"/>
                  </a:lnTo>
                  <a:lnTo>
                    <a:pt x="58" y="39"/>
                  </a:lnTo>
                  <a:lnTo>
                    <a:pt x="58" y="38"/>
                  </a:lnTo>
                  <a:lnTo>
                    <a:pt x="60" y="36"/>
                  </a:lnTo>
                  <a:lnTo>
                    <a:pt x="60" y="35"/>
                  </a:lnTo>
                  <a:lnTo>
                    <a:pt x="60" y="33"/>
                  </a:lnTo>
                  <a:lnTo>
                    <a:pt x="60" y="32"/>
                  </a:lnTo>
                  <a:lnTo>
                    <a:pt x="60" y="30"/>
                  </a:lnTo>
                  <a:lnTo>
                    <a:pt x="60" y="29"/>
                  </a:lnTo>
                  <a:lnTo>
                    <a:pt x="60" y="27"/>
                  </a:lnTo>
                  <a:lnTo>
                    <a:pt x="60" y="26"/>
                  </a:lnTo>
                  <a:lnTo>
                    <a:pt x="60" y="24"/>
                  </a:lnTo>
                  <a:lnTo>
                    <a:pt x="58" y="23"/>
                  </a:lnTo>
                  <a:lnTo>
                    <a:pt x="58" y="21"/>
                  </a:lnTo>
                  <a:lnTo>
                    <a:pt x="58" y="20"/>
                  </a:lnTo>
                  <a:lnTo>
                    <a:pt x="58" y="18"/>
                  </a:lnTo>
                  <a:lnTo>
                    <a:pt x="57" y="17"/>
                  </a:lnTo>
                  <a:lnTo>
                    <a:pt x="57" y="15"/>
                  </a:lnTo>
                  <a:lnTo>
                    <a:pt x="55" y="14"/>
                  </a:lnTo>
                  <a:lnTo>
                    <a:pt x="54" y="12"/>
                  </a:lnTo>
                  <a:lnTo>
                    <a:pt x="54" y="11"/>
                  </a:lnTo>
                  <a:lnTo>
                    <a:pt x="52" y="9"/>
                  </a:lnTo>
                  <a:lnTo>
                    <a:pt x="51" y="9"/>
                  </a:lnTo>
                  <a:lnTo>
                    <a:pt x="51" y="8"/>
                  </a:lnTo>
                  <a:lnTo>
                    <a:pt x="49" y="6"/>
                  </a:lnTo>
                  <a:lnTo>
                    <a:pt x="48" y="6"/>
                  </a:lnTo>
                  <a:lnTo>
                    <a:pt x="46" y="5"/>
                  </a:lnTo>
                  <a:lnTo>
                    <a:pt x="45" y="5"/>
                  </a:lnTo>
                  <a:lnTo>
                    <a:pt x="45" y="3"/>
                  </a:lnTo>
                  <a:lnTo>
                    <a:pt x="43" y="3"/>
                  </a:lnTo>
                  <a:lnTo>
                    <a:pt x="42" y="2"/>
                  </a:lnTo>
                  <a:lnTo>
                    <a:pt x="40" y="2"/>
                  </a:lnTo>
                  <a:lnTo>
                    <a:pt x="39" y="2"/>
                  </a:lnTo>
                  <a:lnTo>
                    <a:pt x="37" y="0"/>
                  </a:lnTo>
                  <a:lnTo>
                    <a:pt x="36" y="0"/>
                  </a:lnTo>
                  <a:lnTo>
                    <a:pt x="34" y="0"/>
                  </a:lnTo>
                  <a:lnTo>
                    <a:pt x="33" y="0"/>
                  </a:lnTo>
                  <a:lnTo>
                    <a:pt x="31" y="0"/>
                  </a:lnTo>
                  <a:lnTo>
                    <a:pt x="30" y="0"/>
                  </a:lnTo>
                  <a:lnTo>
                    <a:pt x="28" y="0"/>
                  </a:lnTo>
                  <a:lnTo>
                    <a:pt x="27" y="0"/>
                  </a:lnTo>
                  <a:lnTo>
                    <a:pt x="25" y="0"/>
                  </a:lnTo>
                  <a:lnTo>
                    <a:pt x="24" y="0"/>
                  </a:lnTo>
                  <a:lnTo>
                    <a:pt x="22" y="0"/>
                  </a:lnTo>
                  <a:lnTo>
                    <a:pt x="21" y="2"/>
                  </a:lnTo>
                  <a:lnTo>
                    <a:pt x="19" y="2"/>
                  </a:lnTo>
                  <a:lnTo>
                    <a:pt x="18" y="2"/>
                  </a:lnTo>
                  <a:lnTo>
                    <a:pt x="16" y="3"/>
                  </a:lnTo>
                  <a:lnTo>
                    <a:pt x="15" y="5"/>
                  </a:lnTo>
                  <a:lnTo>
                    <a:pt x="13" y="5"/>
                  </a:lnTo>
                  <a:lnTo>
                    <a:pt x="12" y="6"/>
                  </a:lnTo>
                  <a:lnTo>
                    <a:pt x="10" y="6"/>
                  </a:lnTo>
                  <a:lnTo>
                    <a:pt x="10" y="8"/>
                  </a:lnTo>
                  <a:lnTo>
                    <a:pt x="9" y="9"/>
                  </a:lnTo>
                  <a:lnTo>
                    <a:pt x="7" y="9"/>
                  </a:lnTo>
                  <a:lnTo>
                    <a:pt x="7" y="11"/>
                  </a:lnTo>
                  <a:lnTo>
                    <a:pt x="6" y="12"/>
                  </a:lnTo>
                  <a:lnTo>
                    <a:pt x="6" y="14"/>
                  </a:lnTo>
                  <a:lnTo>
                    <a:pt x="4" y="14"/>
                  </a:lnTo>
                  <a:lnTo>
                    <a:pt x="4" y="15"/>
                  </a:lnTo>
                  <a:lnTo>
                    <a:pt x="3" y="17"/>
                  </a:lnTo>
                  <a:lnTo>
                    <a:pt x="3" y="18"/>
                  </a:lnTo>
                  <a:lnTo>
                    <a:pt x="1" y="20"/>
                  </a:lnTo>
                  <a:lnTo>
                    <a:pt x="1" y="21"/>
                  </a:lnTo>
                  <a:lnTo>
                    <a:pt x="1" y="23"/>
                  </a:lnTo>
                  <a:lnTo>
                    <a:pt x="0" y="24"/>
                  </a:lnTo>
                  <a:lnTo>
                    <a:pt x="0" y="26"/>
                  </a:lnTo>
                  <a:lnTo>
                    <a:pt x="0" y="27"/>
                  </a:lnTo>
                  <a:lnTo>
                    <a:pt x="0" y="29"/>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57" name="Freeform 40"/>
            <p:cNvSpPr>
              <a:spLocks/>
            </p:cNvSpPr>
            <p:nvPr/>
          </p:nvSpPr>
          <p:spPr bwMode="auto">
            <a:xfrm>
              <a:off x="4970" y="3781"/>
              <a:ext cx="21" cy="21"/>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0 w 44"/>
                <a:gd name="T27" fmla="*/ 0 h 45"/>
                <a:gd name="T28" fmla="*/ 0 w 44"/>
                <a:gd name="T29" fmla="*/ 0 h 45"/>
                <a:gd name="T30" fmla="*/ 0 w 44"/>
                <a:gd name="T31" fmla="*/ 0 h 45"/>
                <a:gd name="T32" fmla="*/ 0 w 44"/>
                <a:gd name="T33" fmla="*/ 0 h 45"/>
                <a:gd name="T34" fmla="*/ 0 w 44"/>
                <a:gd name="T35" fmla="*/ 0 h 45"/>
                <a:gd name="T36" fmla="*/ 0 w 44"/>
                <a:gd name="T37" fmla="*/ 0 h 45"/>
                <a:gd name="T38" fmla="*/ 0 w 44"/>
                <a:gd name="T39" fmla="*/ 0 h 45"/>
                <a:gd name="T40" fmla="*/ 0 w 44"/>
                <a:gd name="T41" fmla="*/ 0 h 45"/>
                <a:gd name="T42" fmla="*/ 0 w 44"/>
                <a:gd name="T43" fmla="*/ 0 h 45"/>
                <a:gd name="T44" fmla="*/ 0 w 44"/>
                <a:gd name="T45" fmla="*/ 0 h 45"/>
                <a:gd name="T46" fmla="*/ 0 w 44"/>
                <a:gd name="T47" fmla="*/ 0 h 45"/>
                <a:gd name="T48" fmla="*/ 0 w 44"/>
                <a:gd name="T49" fmla="*/ 0 h 45"/>
                <a:gd name="T50" fmla="*/ 0 w 44"/>
                <a:gd name="T51" fmla="*/ 0 h 45"/>
                <a:gd name="T52" fmla="*/ 0 w 44"/>
                <a:gd name="T53" fmla="*/ 0 h 45"/>
                <a:gd name="T54" fmla="*/ 0 w 44"/>
                <a:gd name="T55" fmla="*/ 0 h 45"/>
                <a:gd name="T56" fmla="*/ 0 w 44"/>
                <a:gd name="T57" fmla="*/ 0 h 45"/>
                <a:gd name="T58" fmla="*/ 0 w 44"/>
                <a:gd name="T59" fmla="*/ 0 h 45"/>
                <a:gd name="T60" fmla="*/ 0 w 44"/>
                <a:gd name="T61" fmla="*/ 0 h 45"/>
                <a:gd name="T62" fmla="*/ 0 w 44"/>
                <a:gd name="T63" fmla="*/ 0 h 45"/>
                <a:gd name="T64" fmla="*/ 0 w 44"/>
                <a:gd name="T65" fmla="*/ 0 h 45"/>
                <a:gd name="T66" fmla="*/ 0 w 44"/>
                <a:gd name="T67" fmla="*/ 0 h 45"/>
                <a:gd name="T68" fmla="*/ 0 w 44"/>
                <a:gd name="T69" fmla="*/ 0 h 45"/>
                <a:gd name="T70" fmla="*/ 0 w 44"/>
                <a:gd name="T71" fmla="*/ 0 h 45"/>
                <a:gd name="T72" fmla="*/ 0 w 44"/>
                <a:gd name="T73" fmla="*/ 0 h 45"/>
                <a:gd name="T74" fmla="*/ 0 w 44"/>
                <a:gd name="T75" fmla="*/ 0 h 45"/>
                <a:gd name="T76" fmla="*/ 0 w 44"/>
                <a:gd name="T77" fmla="*/ 0 h 45"/>
                <a:gd name="T78" fmla="*/ 0 w 44"/>
                <a:gd name="T79" fmla="*/ 0 h 45"/>
                <a:gd name="T80" fmla="*/ 0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3"/>
                  </a:moveTo>
                  <a:lnTo>
                    <a:pt x="0" y="24"/>
                  </a:lnTo>
                  <a:lnTo>
                    <a:pt x="0" y="26"/>
                  </a:lnTo>
                  <a:lnTo>
                    <a:pt x="0" y="27"/>
                  </a:lnTo>
                  <a:lnTo>
                    <a:pt x="0" y="29"/>
                  </a:lnTo>
                  <a:lnTo>
                    <a:pt x="0" y="30"/>
                  </a:lnTo>
                  <a:lnTo>
                    <a:pt x="2" y="30"/>
                  </a:lnTo>
                  <a:lnTo>
                    <a:pt x="2" y="32"/>
                  </a:lnTo>
                  <a:lnTo>
                    <a:pt x="2" y="33"/>
                  </a:lnTo>
                  <a:lnTo>
                    <a:pt x="3" y="35"/>
                  </a:lnTo>
                  <a:lnTo>
                    <a:pt x="3" y="36"/>
                  </a:lnTo>
                  <a:lnTo>
                    <a:pt x="5" y="36"/>
                  </a:lnTo>
                  <a:lnTo>
                    <a:pt x="5" y="38"/>
                  </a:lnTo>
                  <a:lnTo>
                    <a:pt x="6" y="38"/>
                  </a:lnTo>
                  <a:lnTo>
                    <a:pt x="6" y="39"/>
                  </a:lnTo>
                  <a:lnTo>
                    <a:pt x="8" y="39"/>
                  </a:lnTo>
                  <a:lnTo>
                    <a:pt x="8" y="41"/>
                  </a:lnTo>
                  <a:lnTo>
                    <a:pt x="9" y="41"/>
                  </a:lnTo>
                  <a:lnTo>
                    <a:pt x="9" y="42"/>
                  </a:lnTo>
                  <a:lnTo>
                    <a:pt x="11" y="42"/>
                  </a:lnTo>
                  <a:lnTo>
                    <a:pt x="12" y="44"/>
                  </a:lnTo>
                  <a:lnTo>
                    <a:pt x="14" y="44"/>
                  </a:lnTo>
                  <a:lnTo>
                    <a:pt x="15" y="44"/>
                  </a:lnTo>
                  <a:lnTo>
                    <a:pt x="17" y="45"/>
                  </a:lnTo>
                  <a:lnTo>
                    <a:pt x="18" y="45"/>
                  </a:lnTo>
                  <a:lnTo>
                    <a:pt x="20" y="45"/>
                  </a:lnTo>
                  <a:lnTo>
                    <a:pt x="21" y="45"/>
                  </a:lnTo>
                  <a:lnTo>
                    <a:pt x="23" y="45"/>
                  </a:lnTo>
                  <a:lnTo>
                    <a:pt x="24" y="45"/>
                  </a:lnTo>
                  <a:lnTo>
                    <a:pt x="26" y="45"/>
                  </a:lnTo>
                  <a:lnTo>
                    <a:pt x="27" y="45"/>
                  </a:lnTo>
                  <a:lnTo>
                    <a:pt x="29" y="44"/>
                  </a:lnTo>
                  <a:lnTo>
                    <a:pt x="30" y="44"/>
                  </a:lnTo>
                  <a:lnTo>
                    <a:pt x="32" y="44"/>
                  </a:lnTo>
                  <a:lnTo>
                    <a:pt x="33" y="42"/>
                  </a:lnTo>
                  <a:lnTo>
                    <a:pt x="35" y="42"/>
                  </a:lnTo>
                  <a:lnTo>
                    <a:pt x="35" y="41"/>
                  </a:lnTo>
                  <a:lnTo>
                    <a:pt x="36" y="41"/>
                  </a:lnTo>
                  <a:lnTo>
                    <a:pt x="36" y="39"/>
                  </a:lnTo>
                  <a:lnTo>
                    <a:pt x="38" y="39"/>
                  </a:lnTo>
                  <a:lnTo>
                    <a:pt x="38" y="38"/>
                  </a:lnTo>
                  <a:lnTo>
                    <a:pt x="39" y="38"/>
                  </a:lnTo>
                  <a:lnTo>
                    <a:pt x="39" y="36"/>
                  </a:lnTo>
                  <a:lnTo>
                    <a:pt x="41" y="36"/>
                  </a:lnTo>
                  <a:lnTo>
                    <a:pt x="41" y="35"/>
                  </a:lnTo>
                  <a:lnTo>
                    <a:pt x="42" y="33"/>
                  </a:lnTo>
                  <a:lnTo>
                    <a:pt x="42" y="32"/>
                  </a:lnTo>
                  <a:lnTo>
                    <a:pt x="42" y="30"/>
                  </a:lnTo>
                  <a:lnTo>
                    <a:pt x="44" y="30"/>
                  </a:lnTo>
                  <a:lnTo>
                    <a:pt x="44" y="29"/>
                  </a:lnTo>
                  <a:lnTo>
                    <a:pt x="44" y="27"/>
                  </a:lnTo>
                  <a:lnTo>
                    <a:pt x="44" y="26"/>
                  </a:lnTo>
                  <a:lnTo>
                    <a:pt x="44" y="24"/>
                  </a:lnTo>
                  <a:lnTo>
                    <a:pt x="44" y="23"/>
                  </a:lnTo>
                  <a:lnTo>
                    <a:pt x="44" y="21"/>
                  </a:lnTo>
                  <a:lnTo>
                    <a:pt x="44" y="20"/>
                  </a:lnTo>
                  <a:lnTo>
                    <a:pt x="44" y="18"/>
                  </a:lnTo>
                  <a:lnTo>
                    <a:pt x="44" y="17"/>
                  </a:lnTo>
                  <a:lnTo>
                    <a:pt x="42" y="15"/>
                  </a:lnTo>
                  <a:lnTo>
                    <a:pt x="42" y="14"/>
                  </a:lnTo>
                  <a:lnTo>
                    <a:pt x="42" y="12"/>
                  </a:lnTo>
                  <a:lnTo>
                    <a:pt x="41" y="12"/>
                  </a:lnTo>
                  <a:lnTo>
                    <a:pt x="41" y="11"/>
                  </a:lnTo>
                  <a:lnTo>
                    <a:pt x="39" y="9"/>
                  </a:lnTo>
                  <a:lnTo>
                    <a:pt x="38" y="8"/>
                  </a:lnTo>
                  <a:lnTo>
                    <a:pt x="36" y="6"/>
                  </a:lnTo>
                  <a:lnTo>
                    <a:pt x="35" y="5"/>
                  </a:lnTo>
                  <a:lnTo>
                    <a:pt x="33" y="5"/>
                  </a:lnTo>
                  <a:lnTo>
                    <a:pt x="33" y="3"/>
                  </a:lnTo>
                  <a:lnTo>
                    <a:pt x="32" y="3"/>
                  </a:lnTo>
                  <a:lnTo>
                    <a:pt x="30" y="3"/>
                  </a:lnTo>
                  <a:lnTo>
                    <a:pt x="30" y="2"/>
                  </a:lnTo>
                  <a:lnTo>
                    <a:pt x="29" y="2"/>
                  </a:lnTo>
                  <a:lnTo>
                    <a:pt x="27" y="2"/>
                  </a:lnTo>
                  <a:lnTo>
                    <a:pt x="26" y="2"/>
                  </a:lnTo>
                  <a:lnTo>
                    <a:pt x="24" y="2"/>
                  </a:lnTo>
                  <a:lnTo>
                    <a:pt x="23" y="0"/>
                  </a:lnTo>
                  <a:lnTo>
                    <a:pt x="21" y="0"/>
                  </a:lnTo>
                  <a:lnTo>
                    <a:pt x="20" y="2"/>
                  </a:lnTo>
                  <a:lnTo>
                    <a:pt x="18" y="2"/>
                  </a:lnTo>
                  <a:lnTo>
                    <a:pt x="17" y="2"/>
                  </a:lnTo>
                  <a:lnTo>
                    <a:pt x="15" y="2"/>
                  </a:lnTo>
                  <a:lnTo>
                    <a:pt x="14" y="2"/>
                  </a:lnTo>
                  <a:lnTo>
                    <a:pt x="14" y="3"/>
                  </a:lnTo>
                  <a:lnTo>
                    <a:pt x="12" y="3"/>
                  </a:lnTo>
                  <a:lnTo>
                    <a:pt x="11" y="3"/>
                  </a:lnTo>
                  <a:lnTo>
                    <a:pt x="11" y="5"/>
                  </a:lnTo>
                  <a:lnTo>
                    <a:pt x="9" y="5"/>
                  </a:lnTo>
                  <a:lnTo>
                    <a:pt x="8" y="6"/>
                  </a:lnTo>
                  <a:lnTo>
                    <a:pt x="6" y="8"/>
                  </a:lnTo>
                  <a:lnTo>
                    <a:pt x="5" y="9"/>
                  </a:lnTo>
                  <a:lnTo>
                    <a:pt x="3" y="11"/>
                  </a:lnTo>
                  <a:lnTo>
                    <a:pt x="3" y="12"/>
                  </a:lnTo>
                  <a:lnTo>
                    <a:pt x="2" y="12"/>
                  </a:lnTo>
                  <a:lnTo>
                    <a:pt x="2" y="14"/>
                  </a:lnTo>
                  <a:lnTo>
                    <a:pt x="2"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58" name="Freeform 41"/>
            <p:cNvSpPr>
              <a:spLocks/>
            </p:cNvSpPr>
            <p:nvPr/>
          </p:nvSpPr>
          <p:spPr bwMode="auto">
            <a:xfrm>
              <a:off x="5078" y="3773"/>
              <a:ext cx="29" cy="27"/>
            </a:xfrm>
            <a:custGeom>
              <a:avLst/>
              <a:gdLst>
                <a:gd name="T0" fmla="*/ 0 w 61"/>
                <a:gd name="T1" fmla="*/ 0 h 60"/>
                <a:gd name="T2" fmla="*/ 0 w 61"/>
                <a:gd name="T3" fmla="*/ 0 h 60"/>
                <a:gd name="T4" fmla="*/ 0 w 61"/>
                <a:gd name="T5" fmla="*/ 0 h 60"/>
                <a:gd name="T6" fmla="*/ 0 w 61"/>
                <a:gd name="T7" fmla="*/ 0 h 60"/>
                <a:gd name="T8" fmla="*/ 0 w 61"/>
                <a:gd name="T9" fmla="*/ 0 h 60"/>
                <a:gd name="T10" fmla="*/ 0 w 61"/>
                <a:gd name="T11" fmla="*/ 0 h 60"/>
                <a:gd name="T12" fmla="*/ 0 w 61"/>
                <a:gd name="T13" fmla="*/ 0 h 60"/>
                <a:gd name="T14" fmla="*/ 0 w 61"/>
                <a:gd name="T15" fmla="*/ 0 h 60"/>
                <a:gd name="T16" fmla="*/ 0 w 61"/>
                <a:gd name="T17" fmla="*/ 0 h 60"/>
                <a:gd name="T18" fmla="*/ 0 w 61"/>
                <a:gd name="T19" fmla="*/ 0 h 60"/>
                <a:gd name="T20" fmla="*/ 0 w 61"/>
                <a:gd name="T21" fmla="*/ 0 h 60"/>
                <a:gd name="T22" fmla="*/ 0 w 61"/>
                <a:gd name="T23" fmla="*/ 0 h 60"/>
                <a:gd name="T24" fmla="*/ 0 w 61"/>
                <a:gd name="T25" fmla="*/ 0 h 60"/>
                <a:gd name="T26" fmla="*/ 0 w 61"/>
                <a:gd name="T27" fmla="*/ 0 h 60"/>
                <a:gd name="T28" fmla="*/ 0 w 61"/>
                <a:gd name="T29" fmla="*/ 0 h 60"/>
                <a:gd name="T30" fmla="*/ 0 w 61"/>
                <a:gd name="T31" fmla="*/ 0 h 60"/>
                <a:gd name="T32" fmla="*/ 0 w 61"/>
                <a:gd name="T33" fmla="*/ 0 h 60"/>
                <a:gd name="T34" fmla="*/ 0 w 61"/>
                <a:gd name="T35" fmla="*/ 0 h 60"/>
                <a:gd name="T36" fmla="*/ 0 w 61"/>
                <a:gd name="T37" fmla="*/ 0 h 60"/>
                <a:gd name="T38" fmla="*/ 0 w 61"/>
                <a:gd name="T39" fmla="*/ 0 h 60"/>
                <a:gd name="T40" fmla="*/ 0 w 61"/>
                <a:gd name="T41" fmla="*/ 0 h 60"/>
                <a:gd name="T42" fmla="*/ 0 w 61"/>
                <a:gd name="T43" fmla="*/ 0 h 60"/>
                <a:gd name="T44" fmla="*/ 0 w 61"/>
                <a:gd name="T45" fmla="*/ 0 h 60"/>
                <a:gd name="T46" fmla="*/ 0 w 61"/>
                <a:gd name="T47" fmla="*/ 0 h 60"/>
                <a:gd name="T48" fmla="*/ 0 w 61"/>
                <a:gd name="T49" fmla="*/ 0 h 60"/>
                <a:gd name="T50" fmla="*/ 0 w 61"/>
                <a:gd name="T51" fmla="*/ 0 h 60"/>
                <a:gd name="T52" fmla="*/ 0 w 61"/>
                <a:gd name="T53" fmla="*/ 0 h 60"/>
                <a:gd name="T54" fmla="*/ 0 w 61"/>
                <a:gd name="T55" fmla="*/ 0 h 60"/>
                <a:gd name="T56" fmla="*/ 0 w 61"/>
                <a:gd name="T57" fmla="*/ 0 h 60"/>
                <a:gd name="T58" fmla="*/ 0 w 61"/>
                <a:gd name="T59" fmla="*/ 0 h 60"/>
                <a:gd name="T60" fmla="*/ 0 w 61"/>
                <a:gd name="T61" fmla="*/ 0 h 60"/>
                <a:gd name="T62" fmla="*/ 0 w 61"/>
                <a:gd name="T63" fmla="*/ 0 h 60"/>
                <a:gd name="T64" fmla="*/ 0 w 61"/>
                <a:gd name="T65" fmla="*/ 0 h 60"/>
                <a:gd name="T66" fmla="*/ 0 w 61"/>
                <a:gd name="T67" fmla="*/ 0 h 60"/>
                <a:gd name="T68" fmla="*/ 0 w 61"/>
                <a:gd name="T69" fmla="*/ 0 h 60"/>
                <a:gd name="T70" fmla="*/ 0 w 61"/>
                <a:gd name="T71" fmla="*/ 0 h 60"/>
                <a:gd name="T72" fmla="*/ 0 w 61"/>
                <a:gd name="T73" fmla="*/ 0 h 60"/>
                <a:gd name="T74" fmla="*/ 0 w 61"/>
                <a:gd name="T75" fmla="*/ 0 h 60"/>
                <a:gd name="T76" fmla="*/ 0 w 61"/>
                <a:gd name="T77" fmla="*/ 0 h 60"/>
                <a:gd name="T78" fmla="*/ 0 w 61"/>
                <a:gd name="T79" fmla="*/ 0 h 60"/>
                <a:gd name="T80" fmla="*/ 0 w 61"/>
                <a:gd name="T81" fmla="*/ 0 h 60"/>
                <a:gd name="T82" fmla="*/ 0 w 61"/>
                <a:gd name="T83" fmla="*/ 0 h 60"/>
                <a:gd name="T84" fmla="*/ 0 w 61"/>
                <a:gd name="T85" fmla="*/ 0 h 60"/>
                <a:gd name="T86" fmla="*/ 0 w 61"/>
                <a:gd name="T87" fmla="*/ 0 h 60"/>
                <a:gd name="T88" fmla="*/ 0 w 61"/>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1"/>
                <a:gd name="T136" fmla="*/ 0 h 60"/>
                <a:gd name="T137" fmla="*/ 61 w 61"/>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1" h="60">
                  <a:moveTo>
                    <a:pt x="30" y="30"/>
                  </a:moveTo>
                  <a:lnTo>
                    <a:pt x="0" y="30"/>
                  </a:lnTo>
                  <a:lnTo>
                    <a:pt x="0" y="32"/>
                  </a:lnTo>
                  <a:lnTo>
                    <a:pt x="0" y="33"/>
                  </a:lnTo>
                  <a:lnTo>
                    <a:pt x="0" y="35"/>
                  </a:lnTo>
                  <a:lnTo>
                    <a:pt x="0" y="36"/>
                  </a:lnTo>
                  <a:lnTo>
                    <a:pt x="2" y="38"/>
                  </a:lnTo>
                  <a:lnTo>
                    <a:pt x="2" y="39"/>
                  </a:lnTo>
                  <a:lnTo>
                    <a:pt x="2" y="41"/>
                  </a:lnTo>
                  <a:lnTo>
                    <a:pt x="3" y="42"/>
                  </a:lnTo>
                  <a:lnTo>
                    <a:pt x="3" y="44"/>
                  </a:lnTo>
                  <a:lnTo>
                    <a:pt x="5" y="44"/>
                  </a:lnTo>
                  <a:lnTo>
                    <a:pt x="5" y="45"/>
                  </a:lnTo>
                  <a:lnTo>
                    <a:pt x="6" y="47"/>
                  </a:lnTo>
                  <a:lnTo>
                    <a:pt x="6" y="48"/>
                  </a:lnTo>
                  <a:lnTo>
                    <a:pt x="8" y="50"/>
                  </a:lnTo>
                  <a:lnTo>
                    <a:pt x="9" y="51"/>
                  </a:lnTo>
                  <a:lnTo>
                    <a:pt x="11" y="53"/>
                  </a:lnTo>
                  <a:lnTo>
                    <a:pt x="12" y="54"/>
                  </a:lnTo>
                  <a:lnTo>
                    <a:pt x="14" y="54"/>
                  </a:lnTo>
                  <a:lnTo>
                    <a:pt x="15" y="56"/>
                  </a:lnTo>
                  <a:lnTo>
                    <a:pt x="17" y="56"/>
                  </a:lnTo>
                  <a:lnTo>
                    <a:pt x="17" y="57"/>
                  </a:lnTo>
                  <a:lnTo>
                    <a:pt x="18" y="57"/>
                  </a:lnTo>
                  <a:lnTo>
                    <a:pt x="20" y="59"/>
                  </a:lnTo>
                  <a:lnTo>
                    <a:pt x="21" y="59"/>
                  </a:lnTo>
                  <a:lnTo>
                    <a:pt x="23" y="59"/>
                  </a:lnTo>
                  <a:lnTo>
                    <a:pt x="24" y="59"/>
                  </a:lnTo>
                  <a:lnTo>
                    <a:pt x="26" y="60"/>
                  </a:lnTo>
                  <a:lnTo>
                    <a:pt x="27" y="60"/>
                  </a:lnTo>
                  <a:lnTo>
                    <a:pt x="29" y="60"/>
                  </a:lnTo>
                  <a:lnTo>
                    <a:pt x="30" y="60"/>
                  </a:lnTo>
                  <a:lnTo>
                    <a:pt x="32" y="60"/>
                  </a:lnTo>
                  <a:lnTo>
                    <a:pt x="33" y="60"/>
                  </a:lnTo>
                  <a:lnTo>
                    <a:pt x="35" y="60"/>
                  </a:lnTo>
                  <a:lnTo>
                    <a:pt x="36" y="59"/>
                  </a:lnTo>
                  <a:lnTo>
                    <a:pt x="38" y="59"/>
                  </a:lnTo>
                  <a:lnTo>
                    <a:pt x="39" y="59"/>
                  </a:lnTo>
                  <a:lnTo>
                    <a:pt x="41" y="59"/>
                  </a:lnTo>
                  <a:lnTo>
                    <a:pt x="43" y="57"/>
                  </a:lnTo>
                  <a:lnTo>
                    <a:pt x="44" y="57"/>
                  </a:lnTo>
                  <a:lnTo>
                    <a:pt x="46" y="56"/>
                  </a:lnTo>
                  <a:lnTo>
                    <a:pt x="47" y="54"/>
                  </a:lnTo>
                  <a:lnTo>
                    <a:pt x="49" y="54"/>
                  </a:lnTo>
                  <a:lnTo>
                    <a:pt x="50" y="53"/>
                  </a:lnTo>
                  <a:lnTo>
                    <a:pt x="52" y="53"/>
                  </a:lnTo>
                  <a:lnTo>
                    <a:pt x="52" y="51"/>
                  </a:lnTo>
                  <a:lnTo>
                    <a:pt x="53" y="50"/>
                  </a:lnTo>
                  <a:lnTo>
                    <a:pt x="55" y="50"/>
                  </a:lnTo>
                  <a:lnTo>
                    <a:pt x="55" y="48"/>
                  </a:lnTo>
                  <a:lnTo>
                    <a:pt x="56" y="47"/>
                  </a:lnTo>
                  <a:lnTo>
                    <a:pt x="56" y="45"/>
                  </a:lnTo>
                  <a:lnTo>
                    <a:pt x="58" y="44"/>
                  </a:lnTo>
                  <a:lnTo>
                    <a:pt x="59" y="42"/>
                  </a:lnTo>
                  <a:lnTo>
                    <a:pt x="59" y="41"/>
                  </a:lnTo>
                  <a:lnTo>
                    <a:pt x="59" y="39"/>
                  </a:lnTo>
                  <a:lnTo>
                    <a:pt x="59" y="38"/>
                  </a:lnTo>
                  <a:lnTo>
                    <a:pt x="61" y="36"/>
                  </a:lnTo>
                  <a:lnTo>
                    <a:pt x="61" y="35"/>
                  </a:lnTo>
                  <a:lnTo>
                    <a:pt x="61" y="33"/>
                  </a:lnTo>
                  <a:lnTo>
                    <a:pt x="61" y="32"/>
                  </a:lnTo>
                  <a:lnTo>
                    <a:pt x="61" y="30"/>
                  </a:lnTo>
                  <a:lnTo>
                    <a:pt x="61" y="29"/>
                  </a:lnTo>
                  <a:lnTo>
                    <a:pt x="61" y="27"/>
                  </a:lnTo>
                  <a:lnTo>
                    <a:pt x="61" y="26"/>
                  </a:lnTo>
                  <a:lnTo>
                    <a:pt x="61" y="24"/>
                  </a:lnTo>
                  <a:lnTo>
                    <a:pt x="59" y="23"/>
                  </a:lnTo>
                  <a:lnTo>
                    <a:pt x="59" y="21"/>
                  </a:lnTo>
                  <a:lnTo>
                    <a:pt x="59" y="20"/>
                  </a:lnTo>
                  <a:lnTo>
                    <a:pt x="59" y="18"/>
                  </a:lnTo>
                  <a:lnTo>
                    <a:pt x="58" y="17"/>
                  </a:lnTo>
                  <a:lnTo>
                    <a:pt x="58" y="15"/>
                  </a:lnTo>
                  <a:lnTo>
                    <a:pt x="56" y="14"/>
                  </a:lnTo>
                  <a:lnTo>
                    <a:pt x="55" y="12"/>
                  </a:lnTo>
                  <a:lnTo>
                    <a:pt x="55" y="11"/>
                  </a:lnTo>
                  <a:lnTo>
                    <a:pt x="53" y="9"/>
                  </a:lnTo>
                  <a:lnTo>
                    <a:pt x="52" y="9"/>
                  </a:lnTo>
                  <a:lnTo>
                    <a:pt x="52" y="8"/>
                  </a:lnTo>
                  <a:lnTo>
                    <a:pt x="50" y="6"/>
                  </a:lnTo>
                  <a:lnTo>
                    <a:pt x="49" y="6"/>
                  </a:lnTo>
                  <a:lnTo>
                    <a:pt x="47" y="5"/>
                  </a:lnTo>
                  <a:lnTo>
                    <a:pt x="46" y="5"/>
                  </a:lnTo>
                  <a:lnTo>
                    <a:pt x="46" y="3"/>
                  </a:lnTo>
                  <a:lnTo>
                    <a:pt x="44" y="3"/>
                  </a:lnTo>
                  <a:lnTo>
                    <a:pt x="43" y="2"/>
                  </a:lnTo>
                  <a:lnTo>
                    <a:pt x="41" y="2"/>
                  </a:lnTo>
                  <a:lnTo>
                    <a:pt x="39" y="2"/>
                  </a:lnTo>
                  <a:lnTo>
                    <a:pt x="38" y="0"/>
                  </a:lnTo>
                  <a:lnTo>
                    <a:pt x="36" y="0"/>
                  </a:lnTo>
                  <a:lnTo>
                    <a:pt x="35" y="0"/>
                  </a:lnTo>
                  <a:lnTo>
                    <a:pt x="33" y="0"/>
                  </a:lnTo>
                  <a:lnTo>
                    <a:pt x="32" y="0"/>
                  </a:lnTo>
                  <a:lnTo>
                    <a:pt x="30" y="0"/>
                  </a:lnTo>
                  <a:lnTo>
                    <a:pt x="29" y="0"/>
                  </a:lnTo>
                  <a:lnTo>
                    <a:pt x="27" y="0"/>
                  </a:lnTo>
                  <a:lnTo>
                    <a:pt x="26" y="0"/>
                  </a:lnTo>
                  <a:lnTo>
                    <a:pt x="24" y="0"/>
                  </a:lnTo>
                  <a:lnTo>
                    <a:pt x="23" y="0"/>
                  </a:lnTo>
                  <a:lnTo>
                    <a:pt x="21" y="2"/>
                  </a:lnTo>
                  <a:lnTo>
                    <a:pt x="20" y="2"/>
                  </a:lnTo>
                  <a:lnTo>
                    <a:pt x="18" y="2"/>
                  </a:lnTo>
                  <a:lnTo>
                    <a:pt x="17" y="3"/>
                  </a:lnTo>
                  <a:lnTo>
                    <a:pt x="15" y="5"/>
                  </a:lnTo>
                  <a:lnTo>
                    <a:pt x="14" y="5"/>
                  </a:lnTo>
                  <a:lnTo>
                    <a:pt x="12" y="6"/>
                  </a:lnTo>
                  <a:lnTo>
                    <a:pt x="11" y="6"/>
                  </a:lnTo>
                  <a:lnTo>
                    <a:pt x="11" y="8"/>
                  </a:lnTo>
                  <a:lnTo>
                    <a:pt x="9" y="9"/>
                  </a:lnTo>
                  <a:lnTo>
                    <a:pt x="8" y="9"/>
                  </a:lnTo>
                  <a:lnTo>
                    <a:pt x="8" y="11"/>
                  </a:lnTo>
                  <a:lnTo>
                    <a:pt x="6" y="12"/>
                  </a:lnTo>
                  <a:lnTo>
                    <a:pt x="6" y="14"/>
                  </a:lnTo>
                  <a:lnTo>
                    <a:pt x="5" y="14"/>
                  </a:lnTo>
                  <a:lnTo>
                    <a:pt x="5" y="15"/>
                  </a:lnTo>
                  <a:lnTo>
                    <a:pt x="3" y="17"/>
                  </a:lnTo>
                  <a:lnTo>
                    <a:pt x="3" y="18"/>
                  </a:lnTo>
                  <a:lnTo>
                    <a:pt x="2" y="20"/>
                  </a:lnTo>
                  <a:lnTo>
                    <a:pt x="2" y="21"/>
                  </a:lnTo>
                  <a:lnTo>
                    <a:pt x="2" y="23"/>
                  </a:lnTo>
                  <a:lnTo>
                    <a:pt x="0" y="24"/>
                  </a:lnTo>
                  <a:lnTo>
                    <a:pt x="0" y="26"/>
                  </a:lnTo>
                  <a:lnTo>
                    <a:pt x="0" y="27"/>
                  </a:lnTo>
                  <a:lnTo>
                    <a:pt x="0" y="29"/>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59" name="Freeform 42"/>
            <p:cNvSpPr>
              <a:spLocks/>
            </p:cNvSpPr>
            <p:nvPr/>
          </p:nvSpPr>
          <p:spPr bwMode="auto">
            <a:xfrm>
              <a:off x="5073" y="3781"/>
              <a:ext cx="21" cy="21"/>
            </a:xfrm>
            <a:custGeom>
              <a:avLst/>
              <a:gdLst>
                <a:gd name="T0" fmla="*/ 0 w 43"/>
                <a:gd name="T1" fmla="*/ 0 h 45"/>
                <a:gd name="T2" fmla="*/ 0 w 43"/>
                <a:gd name="T3" fmla="*/ 0 h 45"/>
                <a:gd name="T4" fmla="*/ 0 w 43"/>
                <a:gd name="T5" fmla="*/ 0 h 45"/>
                <a:gd name="T6" fmla="*/ 0 w 43"/>
                <a:gd name="T7" fmla="*/ 0 h 45"/>
                <a:gd name="T8" fmla="*/ 0 w 43"/>
                <a:gd name="T9" fmla="*/ 0 h 45"/>
                <a:gd name="T10" fmla="*/ 0 w 43"/>
                <a:gd name="T11" fmla="*/ 0 h 45"/>
                <a:gd name="T12" fmla="*/ 0 w 43"/>
                <a:gd name="T13" fmla="*/ 0 h 45"/>
                <a:gd name="T14" fmla="*/ 0 w 43"/>
                <a:gd name="T15" fmla="*/ 0 h 45"/>
                <a:gd name="T16" fmla="*/ 0 w 43"/>
                <a:gd name="T17" fmla="*/ 0 h 45"/>
                <a:gd name="T18" fmla="*/ 0 w 43"/>
                <a:gd name="T19" fmla="*/ 0 h 45"/>
                <a:gd name="T20" fmla="*/ 0 w 43"/>
                <a:gd name="T21" fmla="*/ 0 h 45"/>
                <a:gd name="T22" fmla="*/ 0 w 43"/>
                <a:gd name="T23" fmla="*/ 0 h 45"/>
                <a:gd name="T24" fmla="*/ 0 w 43"/>
                <a:gd name="T25" fmla="*/ 0 h 45"/>
                <a:gd name="T26" fmla="*/ 0 w 43"/>
                <a:gd name="T27" fmla="*/ 0 h 45"/>
                <a:gd name="T28" fmla="*/ 0 w 43"/>
                <a:gd name="T29" fmla="*/ 0 h 45"/>
                <a:gd name="T30" fmla="*/ 0 w 43"/>
                <a:gd name="T31" fmla="*/ 0 h 45"/>
                <a:gd name="T32" fmla="*/ 0 w 43"/>
                <a:gd name="T33" fmla="*/ 0 h 45"/>
                <a:gd name="T34" fmla="*/ 0 w 43"/>
                <a:gd name="T35" fmla="*/ 0 h 45"/>
                <a:gd name="T36" fmla="*/ 0 w 43"/>
                <a:gd name="T37" fmla="*/ 0 h 45"/>
                <a:gd name="T38" fmla="*/ 0 w 43"/>
                <a:gd name="T39" fmla="*/ 0 h 45"/>
                <a:gd name="T40" fmla="*/ 0 w 43"/>
                <a:gd name="T41" fmla="*/ 0 h 45"/>
                <a:gd name="T42" fmla="*/ 0 w 43"/>
                <a:gd name="T43" fmla="*/ 0 h 45"/>
                <a:gd name="T44" fmla="*/ 0 w 43"/>
                <a:gd name="T45" fmla="*/ 0 h 45"/>
                <a:gd name="T46" fmla="*/ 0 w 43"/>
                <a:gd name="T47" fmla="*/ 0 h 45"/>
                <a:gd name="T48" fmla="*/ 0 w 43"/>
                <a:gd name="T49" fmla="*/ 0 h 45"/>
                <a:gd name="T50" fmla="*/ 0 w 43"/>
                <a:gd name="T51" fmla="*/ 0 h 45"/>
                <a:gd name="T52" fmla="*/ 0 w 43"/>
                <a:gd name="T53" fmla="*/ 0 h 45"/>
                <a:gd name="T54" fmla="*/ 0 w 43"/>
                <a:gd name="T55" fmla="*/ 0 h 45"/>
                <a:gd name="T56" fmla="*/ 0 w 43"/>
                <a:gd name="T57" fmla="*/ 0 h 45"/>
                <a:gd name="T58" fmla="*/ 0 w 43"/>
                <a:gd name="T59" fmla="*/ 0 h 45"/>
                <a:gd name="T60" fmla="*/ 0 w 43"/>
                <a:gd name="T61" fmla="*/ 0 h 45"/>
                <a:gd name="T62" fmla="*/ 0 w 43"/>
                <a:gd name="T63" fmla="*/ 0 h 45"/>
                <a:gd name="T64" fmla="*/ 0 w 43"/>
                <a:gd name="T65" fmla="*/ 0 h 45"/>
                <a:gd name="T66" fmla="*/ 0 w 43"/>
                <a:gd name="T67" fmla="*/ 0 h 45"/>
                <a:gd name="T68" fmla="*/ 0 w 43"/>
                <a:gd name="T69" fmla="*/ 0 h 45"/>
                <a:gd name="T70" fmla="*/ 0 w 43"/>
                <a:gd name="T71" fmla="*/ 0 h 45"/>
                <a:gd name="T72" fmla="*/ 0 w 43"/>
                <a:gd name="T73" fmla="*/ 0 h 45"/>
                <a:gd name="T74" fmla="*/ 0 w 43"/>
                <a:gd name="T75" fmla="*/ 0 h 45"/>
                <a:gd name="T76" fmla="*/ 0 w 43"/>
                <a:gd name="T77" fmla="*/ 0 h 45"/>
                <a:gd name="T78" fmla="*/ 0 w 43"/>
                <a:gd name="T79" fmla="*/ 0 h 45"/>
                <a:gd name="T80" fmla="*/ 0 w 43"/>
                <a:gd name="T81" fmla="*/ 0 h 45"/>
                <a:gd name="T82" fmla="*/ 0 w 43"/>
                <a:gd name="T83" fmla="*/ 0 h 45"/>
                <a:gd name="T84" fmla="*/ 0 w 43"/>
                <a:gd name="T85" fmla="*/ 0 h 45"/>
                <a:gd name="T86" fmla="*/ 0 w 43"/>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45"/>
                <a:gd name="T134" fmla="*/ 43 w 43"/>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45">
                  <a:moveTo>
                    <a:pt x="0" y="23"/>
                  </a:moveTo>
                  <a:lnTo>
                    <a:pt x="0" y="24"/>
                  </a:lnTo>
                  <a:lnTo>
                    <a:pt x="0" y="26"/>
                  </a:lnTo>
                  <a:lnTo>
                    <a:pt x="0" y="27"/>
                  </a:lnTo>
                  <a:lnTo>
                    <a:pt x="0" y="29"/>
                  </a:lnTo>
                  <a:lnTo>
                    <a:pt x="0" y="30"/>
                  </a:lnTo>
                  <a:lnTo>
                    <a:pt x="1" y="30"/>
                  </a:lnTo>
                  <a:lnTo>
                    <a:pt x="1" y="32"/>
                  </a:lnTo>
                  <a:lnTo>
                    <a:pt x="1" y="33"/>
                  </a:lnTo>
                  <a:lnTo>
                    <a:pt x="3" y="35"/>
                  </a:lnTo>
                  <a:lnTo>
                    <a:pt x="3" y="36"/>
                  </a:lnTo>
                  <a:lnTo>
                    <a:pt x="4" y="36"/>
                  </a:lnTo>
                  <a:lnTo>
                    <a:pt x="4" y="38"/>
                  </a:lnTo>
                  <a:lnTo>
                    <a:pt x="6" y="38"/>
                  </a:lnTo>
                  <a:lnTo>
                    <a:pt x="6" y="39"/>
                  </a:lnTo>
                  <a:lnTo>
                    <a:pt x="7" y="39"/>
                  </a:lnTo>
                  <a:lnTo>
                    <a:pt x="7" y="41"/>
                  </a:lnTo>
                  <a:lnTo>
                    <a:pt x="9" y="41"/>
                  </a:lnTo>
                  <a:lnTo>
                    <a:pt x="9" y="42"/>
                  </a:lnTo>
                  <a:lnTo>
                    <a:pt x="10" y="42"/>
                  </a:lnTo>
                  <a:lnTo>
                    <a:pt x="12" y="44"/>
                  </a:lnTo>
                  <a:lnTo>
                    <a:pt x="13" y="44"/>
                  </a:lnTo>
                  <a:lnTo>
                    <a:pt x="15" y="44"/>
                  </a:lnTo>
                  <a:lnTo>
                    <a:pt x="16" y="45"/>
                  </a:lnTo>
                  <a:lnTo>
                    <a:pt x="18" y="45"/>
                  </a:lnTo>
                  <a:lnTo>
                    <a:pt x="19" y="45"/>
                  </a:lnTo>
                  <a:lnTo>
                    <a:pt x="21" y="45"/>
                  </a:lnTo>
                  <a:lnTo>
                    <a:pt x="22" y="45"/>
                  </a:lnTo>
                  <a:lnTo>
                    <a:pt x="24" y="45"/>
                  </a:lnTo>
                  <a:lnTo>
                    <a:pt x="25" y="45"/>
                  </a:lnTo>
                  <a:lnTo>
                    <a:pt x="27" y="45"/>
                  </a:lnTo>
                  <a:lnTo>
                    <a:pt x="28" y="44"/>
                  </a:lnTo>
                  <a:lnTo>
                    <a:pt x="30" y="44"/>
                  </a:lnTo>
                  <a:lnTo>
                    <a:pt x="31" y="44"/>
                  </a:lnTo>
                  <a:lnTo>
                    <a:pt x="33" y="42"/>
                  </a:lnTo>
                  <a:lnTo>
                    <a:pt x="34" y="42"/>
                  </a:lnTo>
                  <a:lnTo>
                    <a:pt x="34" y="41"/>
                  </a:lnTo>
                  <a:lnTo>
                    <a:pt x="36" y="41"/>
                  </a:lnTo>
                  <a:lnTo>
                    <a:pt x="36" y="39"/>
                  </a:lnTo>
                  <a:lnTo>
                    <a:pt x="37" y="39"/>
                  </a:lnTo>
                  <a:lnTo>
                    <a:pt x="37" y="38"/>
                  </a:lnTo>
                  <a:lnTo>
                    <a:pt x="39" y="38"/>
                  </a:lnTo>
                  <a:lnTo>
                    <a:pt x="39" y="36"/>
                  </a:lnTo>
                  <a:lnTo>
                    <a:pt x="40" y="36"/>
                  </a:lnTo>
                  <a:lnTo>
                    <a:pt x="40" y="35"/>
                  </a:lnTo>
                  <a:lnTo>
                    <a:pt x="42" y="33"/>
                  </a:lnTo>
                  <a:lnTo>
                    <a:pt x="42" y="32"/>
                  </a:lnTo>
                  <a:lnTo>
                    <a:pt x="42" y="30"/>
                  </a:lnTo>
                  <a:lnTo>
                    <a:pt x="43" y="30"/>
                  </a:lnTo>
                  <a:lnTo>
                    <a:pt x="43" y="29"/>
                  </a:lnTo>
                  <a:lnTo>
                    <a:pt x="43" y="27"/>
                  </a:lnTo>
                  <a:lnTo>
                    <a:pt x="43" y="26"/>
                  </a:lnTo>
                  <a:lnTo>
                    <a:pt x="43" y="24"/>
                  </a:lnTo>
                  <a:lnTo>
                    <a:pt x="43" y="23"/>
                  </a:lnTo>
                  <a:lnTo>
                    <a:pt x="43" y="21"/>
                  </a:lnTo>
                  <a:lnTo>
                    <a:pt x="43" y="20"/>
                  </a:lnTo>
                  <a:lnTo>
                    <a:pt x="43" y="18"/>
                  </a:lnTo>
                  <a:lnTo>
                    <a:pt x="43" y="17"/>
                  </a:lnTo>
                  <a:lnTo>
                    <a:pt x="42" y="15"/>
                  </a:lnTo>
                  <a:lnTo>
                    <a:pt x="42" y="14"/>
                  </a:lnTo>
                  <a:lnTo>
                    <a:pt x="42" y="12"/>
                  </a:lnTo>
                  <a:lnTo>
                    <a:pt x="40" y="12"/>
                  </a:lnTo>
                  <a:lnTo>
                    <a:pt x="40" y="11"/>
                  </a:lnTo>
                  <a:lnTo>
                    <a:pt x="39" y="9"/>
                  </a:lnTo>
                  <a:lnTo>
                    <a:pt x="37" y="8"/>
                  </a:lnTo>
                  <a:lnTo>
                    <a:pt x="36" y="6"/>
                  </a:lnTo>
                  <a:lnTo>
                    <a:pt x="34" y="5"/>
                  </a:lnTo>
                  <a:lnTo>
                    <a:pt x="33" y="5"/>
                  </a:lnTo>
                  <a:lnTo>
                    <a:pt x="33" y="3"/>
                  </a:lnTo>
                  <a:lnTo>
                    <a:pt x="31" y="3"/>
                  </a:lnTo>
                  <a:lnTo>
                    <a:pt x="30" y="3"/>
                  </a:lnTo>
                  <a:lnTo>
                    <a:pt x="30" y="2"/>
                  </a:lnTo>
                  <a:lnTo>
                    <a:pt x="28" y="2"/>
                  </a:lnTo>
                  <a:lnTo>
                    <a:pt x="27" y="2"/>
                  </a:lnTo>
                  <a:lnTo>
                    <a:pt x="25" y="2"/>
                  </a:lnTo>
                  <a:lnTo>
                    <a:pt x="24" y="2"/>
                  </a:lnTo>
                  <a:lnTo>
                    <a:pt x="22" y="0"/>
                  </a:lnTo>
                  <a:lnTo>
                    <a:pt x="21" y="0"/>
                  </a:lnTo>
                  <a:lnTo>
                    <a:pt x="19" y="2"/>
                  </a:lnTo>
                  <a:lnTo>
                    <a:pt x="18" y="2"/>
                  </a:lnTo>
                  <a:lnTo>
                    <a:pt x="16" y="2"/>
                  </a:lnTo>
                  <a:lnTo>
                    <a:pt x="15" y="2"/>
                  </a:lnTo>
                  <a:lnTo>
                    <a:pt x="13" y="2"/>
                  </a:lnTo>
                  <a:lnTo>
                    <a:pt x="13" y="3"/>
                  </a:lnTo>
                  <a:lnTo>
                    <a:pt x="12" y="3"/>
                  </a:lnTo>
                  <a:lnTo>
                    <a:pt x="10" y="3"/>
                  </a:lnTo>
                  <a:lnTo>
                    <a:pt x="10" y="5"/>
                  </a:lnTo>
                  <a:lnTo>
                    <a:pt x="9" y="5"/>
                  </a:lnTo>
                  <a:lnTo>
                    <a:pt x="7" y="6"/>
                  </a:lnTo>
                  <a:lnTo>
                    <a:pt x="6" y="8"/>
                  </a:lnTo>
                  <a:lnTo>
                    <a:pt x="4" y="9"/>
                  </a:lnTo>
                  <a:lnTo>
                    <a:pt x="3" y="11"/>
                  </a:lnTo>
                  <a:lnTo>
                    <a:pt x="3" y="12"/>
                  </a:lnTo>
                  <a:lnTo>
                    <a:pt x="1" y="12"/>
                  </a:lnTo>
                  <a:lnTo>
                    <a:pt x="1" y="14"/>
                  </a:lnTo>
                  <a:lnTo>
                    <a:pt x="1"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0" name="Freeform 43"/>
            <p:cNvSpPr>
              <a:spLocks/>
            </p:cNvSpPr>
            <p:nvPr/>
          </p:nvSpPr>
          <p:spPr bwMode="auto">
            <a:xfrm>
              <a:off x="5181" y="3773"/>
              <a:ext cx="30" cy="27"/>
            </a:xfrm>
            <a:custGeom>
              <a:avLst/>
              <a:gdLst>
                <a:gd name="T0" fmla="*/ 0 w 60"/>
                <a:gd name="T1" fmla="*/ 0 h 60"/>
                <a:gd name="T2" fmla="*/ 0 w 60"/>
                <a:gd name="T3" fmla="*/ 0 h 60"/>
                <a:gd name="T4" fmla="*/ 1 w 60"/>
                <a:gd name="T5" fmla="*/ 0 h 60"/>
                <a:gd name="T6" fmla="*/ 1 w 60"/>
                <a:gd name="T7" fmla="*/ 0 h 60"/>
                <a:gd name="T8" fmla="*/ 1 w 60"/>
                <a:gd name="T9" fmla="*/ 0 h 60"/>
                <a:gd name="T10" fmla="*/ 1 w 60"/>
                <a:gd name="T11" fmla="*/ 0 h 60"/>
                <a:gd name="T12" fmla="*/ 1 w 60"/>
                <a:gd name="T13" fmla="*/ 0 h 60"/>
                <a:gd name="T14" fmla="*/ 1 w 60"/>
                <a:gd name="T15" fmla="*/ 0 h 60"/>
                <a:gd name="T16" fmla="*/ 1 w 60"/>
                <a:gd name="T17" fmla="*/ 0 h 60"/>
                <a:gd name="T18" fmla="*/ 1 w 60"/>
                <a:gd name="T19" fmla="*/ 0 h 60"/>
                <a:gd name="T20" fmla="*/ 1 w 60"/>
                <a:gd name="T21" fmla="*/ 0 h 60"/>
                <a:gd name="T22" fmla="*/ 1 w 60"/>
                <a:gd name="T23" fmla="*/ 0 h 60"/>
                <a:gd name="T24" fmla="*/ 1 w 60"/>
                <a:gd name="T25" fmla="*/ 0 h 60"/>
                <a:gd name="T26" fmla="*/ 1 w 60"/>
                <a:gd name="T27" fmla="*/ 0 h 60"/>
                <a:gd name="T28" fmla="*/ 1 w 60"/>
                <a:gd name="T29" fmla="*/ 0 h 60"/>
                <a:gd name="T30" fmla="*/ 1 w 60"/>
                <a:gd name="T31" fmla="*/ 0 h 60"/>
                <a:gd name="T32" fmla="*/ 1 w 60"/>
                <a:gd name="T33" fmla="*/ 0 h 60"/>
                <a:gd name="T34" fmla="*/ 1 w 60"/>
                <a:gd name="T35" fmla="*/ 0 h 60"/>
                <a:gd name="T36" fmla="*/ 1 w 60"/>
                <a:gd name="T37" fmla="*/ 0 h 60"/>
                <a:gd name="T38" fmla="*/ 1 w 60"/>
                <a:gd name="T39" fmla="*/ 0 h 60"/>
                <a:gd name="T40" fmla="*/ 1 w 60"/>
                <a:gd name="T41" fmla="*/ 0 h 60"/>
                <a:gd name="T42" fmla="*/ 1 w 60"/>
                <a:gd name="T43" fmla="*/ 0 h 60"/>
                <a:gd name="T44" fmla="*/ 1 w 60"/>
                <a:gd name="T45" fmla="*/ 0 h 60"/>
                <a:gd name="T46" fmla="*/ 1 w 60"/>
                <a:gd name="T47" fmla="*/ 0 h 60"/>
                <a:gd name="T48" fmla="*/ 1 w 60"/>
                <a:gd name="T49" fmla="*/ 0 h 60"/>
                <a:gd name="T50" fmla="*/ 1 w 60"/>
                <a:gd name="T51" fmla="*/ 0 h 60"/>
                <a:gd name="T52" fmla="*/ 1 w 60"/>
                <a:gd name="T53" fmla="*/ 0 h 60"/>
                <a:gd name="T54" fmla="*/ 1 w 60"/>
                <a:gd name="T55" fmla="*/ 0 h 60"/>
                <a:gd name="T56" fmla="*/ 1 w 60"/>
                <a:gd name="T57" fmla="*/ 0 h 60"/>
                <a:gd name="T58" fmla="*/ 1 w 60"/>
                <a:gd name="T59" fmla="*/ 0 h 60"/>
                <a:gd name="T60" fmla="*/ 1 w 60"/>
                <a:gd name="T61" fmla="*/ 0 h 60"/>
                <a:gd name="T62" fmla="*/ 1 w 60"/>
                <a:gd name="T63" fmla="*/ 0 h 60"/>
                <a:gd name="T64" fmla="*/ 1 w 60"/>
                <a:gd name="T65" fmla="*/ 0 h 60"/>
                <a:gd name="T66" fmla="*/ 1 w 60"/>
                <a:gd name="T67" fmla="*/ 0 h 60"/>
                <a:gd name="T68" fmla="*/ 1 w 60"/>
                <a:gd name="T69" fmla="*/ 0 h 60"/>
                <a:gd name="T70" fmla="*/ 1 w 60"/>
                <a:gd name="T71" fmla="*/ 0 h 60"/>
                <a:gd name="T72" fmla="*/ 1 w 60"/>
                <a:gd name="T73" fmla="*/ 0 h 60"/>
                <a:gd name="T74" fmla="*/ 1 w 60"/>
                <a:gd name="T75" fmla="*/ 0 h 60"/>
                <a:gd name="T76" fmla="*/ 1 w 60"/>
                <a:gd name="T77" fmla="*/ 0 h 60"/>
                <a:gd name="T78" fmla="*/ 1 w 60"/>
                <a:gd name="T79" fmla="*/ 0 h 60"/>
                <a:gd name="T80" fmla="*/ 1 w 60"/>
                <a:gd name="T81" fmla="*/ 0 h 60"/>
                <a:gd name="T82" fmla="*/ 1 w 60"/>
                <a:gd name="T83" fmla="*/ 0 h 60"/>
                <a:gd name="T84" fmla="*/ 0 w 60"/>
                <a:gd name="T85" fmla="*/ 0 h 60"/>
                <a:gd name="T86" fmla="*/ 0 w 60"/>
                <a:gd name="T87" fmla="*/ 0 h 60"/>
                <a:gd name="T88" fmla="*/ 1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2"/>
                  </a:lnTo>
                  <a:lnTo>
                    <a:pt x="0" y="33"/>
                  </a:lnTo>
                  <a:lnTo>
                    <a:pt x="0" y="35"/>
                  </a:lnTo>
                  <a:lnTo>
                    <a:pt x="0" y="36"/>
                  </a:lnTo>
                  <a:lnTo>
                    <a:pt x="2" y="38"/>
                  </a:lnTo>
                  <a:lnTo>
                    <a:pt x="2" y="39"/>
                  </a:lnTo>
                  <a:lnTo>
                    <a:pt x="2" y="41"/>
                  </a:lnTo>
                  <a:lnTo>
                    <a:pt x="3" y="42"/>
                  </a:lnTo>
                  <a:lnTo>
                    <a:pt x="3" y="44"/>
                  </a:lnTo>
                  <a:lnTo>
                    <a:pt x="5" y="44"/>
                  </a:lnTo>
                  <a:lnTo>
                    <a:pt x="5" y="45"/>
                  </a:lnTo>
                  <a:lnTo>
                    <a:pt x="6" y="47"/>
                  </a:lnTo>
                  <a:lnTo>
                    <a:pt x="6" y="48"/>
                  </a:lnTo>
                  <a:lnTo>
                    <a:pt x="8" y="50"/>
                  </a:lnTo>
                  <a:lnTo>
                    <a:pt x="9" y="51"/>
                  </a:lnTo>
                  <a:lnTo>
                    <a:pt x="11" y="53"/>
                  </a:lnTo>
                  <a:lnTo>
                    <a:pt x="12" y="54"/>
                  </a:lnTo>
                  <a:lnTo>
                    <a:pt x="14" y="54"/>
                  </a:lnTo>
                  <a:lnTo>
                    <a:pt x="15" y="56"/>
                  </a:lnTo>
                  <a:lnTo>
                    <a:pt x="17" y="56"/>
                  </a:lnTo>
                  <a:lnTo>
                    <a:pt x="17" y="57"/>
                  </a:lnTo>
                  <a:lnTo>
                    <a:pt x="18" y="57"/>
                  </a:lnTo>
                  <a:lnTo>
                    <a:pt x="20" y="59"/>
                  </a:lnTo>
                  <a:lnTo>
                    <a:pt x="21" y="59"/>
                  </a:lnTo>
                  <a:lnTo>
                    <a:pt x="23" y="59"/>
                  </a:lnTo>
                  <a:lnTo>
                    <a:pt x="24" y="59"/>
                  </a:lnTo>
                  <a:lnTo>
                    <a:pt x="26" y="60"/>
                  </a:lnTo>
                  <a:lnTo>
                    <a:pt x="27" y="60"/>
                  </a:lnTo>
                  <a:lnTo>
                    <a:pt x="29" y="60"/>
                  </a:lnTo>
                  <a:lnTo>
                    <a:pt x="30" y="60"/>
                  </a:lnTo>
                  <a:lnTo>
                    <a:pt x="32" y="60"/>
                  </a:lnTo>
                  <a:lnTo>
                    <a:pt x="33" y="60"/>
                  </a:lnTo>
                  <a:lnTo>
                    <a:pt x="35" y="60"/>
                  </a:lnTo>
                  <a:lnTo>
                    <a:pt x="36" y="59"/>
                  </a:lnTo>
                  <a:lnTo>
                    <a:pt x="38" y="59"/>
                  </a:lnTo>
                  <a:lnTo>
                    <a:pt x="39" y="59"/>
                  </a:lnTo>
                  <a:lnTo>
                    <a:pt x="41" y="59"/>
                  </a:lnTo>
                  <a:lnTo>
                    <a:pt x="42" y="57"/>
                  </a:lnTo>
                  <a:lnTo>
                    <a:pt x="44" y="57"/>
                  </a:lnTo>
                  <a:lnTo>
                    <a:pt x="45" y="56"/>
                  </a:lnTo>
                  <a:lnTo>
                    <a:pt x="47" y="54"/>
                  </a:lnTo>
                  <a:lnTo>
                    <a:pt x="48" y="54"/>
                  </a:lnTo>
                  <a:lnTo>
                    <a:pt x="50" y="53"/>
                  </a:lnTo>
                  <a:lnTo>
                    <a:pt x="51" y="53"/>
                  </a:lnTo>
                  <a:lnTo>
                    <a:pt x="51" y="51"/>
                  </a:lnTo>
                  <a:lnTo>
                    <a:pt x="53" y="50"/>
                  </a:lnTo>
                  <a:lnTo>
                    <a:pt x="54" y="50"/>
                  </a:lnTo>
                  <a:lnTo>
                    <a:pt x="54" y="48"/>
                  </a:lnTo>
                  <a:lnTo>
                    <a:pt x="56" y="47"/>
                  </a:lnTo>
                  <a:lnTo>
                    <a:pt x="56" y="45"/>
                  </a:lnTo>
                  <a:lnTo>
                    <a:pt x="57" y="44"/>
                  </a:lnTo>
                  <a:lnTo>
                    <a:pt x="59" y="42"/>
                  </a:lnTo>
                  <a:lnTo>
                    <a:pt x="59" y="41"/>
                  </a:lnTo>
                  <a:lnTo>
                    <a:pt x="59" y="39"/>
                  </a:lnTo>
                  <a:lnTo>
                    <a:pt x="59" y="38"/>
                  </a:lnTo>
                  <a:lnTo>
                    <a:pt x="60" y="36"/>
                  </a:lnTo>
                  <a:lnTo>
                    <a:pt x="60" y="35"/>
                  </a:lnTo>
                  <a:lnTo>
                    <a:pt x="60" y="33"/>
                  </a:lnTo>
                  <a:lnTo>
                    <a:pt x="60" y="32"/>
                  </a:lnTo>
                  <a:lnTo>
                    <a:pt x="60" y="30"/>
                  </a:lnTo>
                  <a:lnTo>
                    <a:pt x="60" y="29"/>
                  </a:lnTo>
                  <a:lnTo>
                    <a:pt x="60" y="27"/>
                  </a:lnTo>
                  <a:lnTo>
                    <a:pt x="60" y="26"/>
                  </a:lnTo>
                  <a:lnTo>
                    <a:pt x="60" y="24"/>
                  </a:lnTo>
                  <a:lnTo>
                    <a:pt x="59" y="23"/>
                  </a:lnTo>
                  <a:lnTo>
                    <a:pt x="59" y="21"/>
                  </a:lnTo>
                  <a:lnTo>
                    <a:pt x="59" y="20"/>
                  </a:lnTo>
                  <a:lnTo>
                    <a:pt x="59" y="18"/>
                  </a:lnTo>
                  <a:lnTo>
                    <a:pt x="57" y="17"/>
                  </a:lnTo>
                  <a:lnTo>
                    <a:pt x="57" y="15"/>
                  </a:lnTo>
                  <a:lnTo>
                    <a:pt x="56" y="14"/>
                  </a:lnTo>
                  <a:lnTo>
                    <a:pt x="54" y="12"/>
                  </a:lnTo>
                  <a:lnTo>
                    <a:pt x="54" y="11"/>
                  </a:lnTo>
                  <a:lnTo>
                    <a:pt x="53" y="9"/>
                  </a:lnTo>
                  <a:lnTo>
                    <a:pt x="51" y="9"/>
                  </a:lnTo>
                  <a:lnTo>
                    <a:pt x="51" y="8"/>
                  </a:lnTo>
                  <a:lnTo>
                    <a:pt x="50" y="6"/>
                  </a:lnTo>
                  <a:lnTo>
                    <a:pt x="48" y="6"/>
                  </a:lnTo>
                  <a:lnTo>
                    <a:pt x="47" y="5"/>
                  </a:lnTo>
                  <a:lnTo>
                    <a:pt x="45" y="5"/>
                  </a:lnTo>
                  <a:lnTo>
                    <a:pt x="45" y="3"/>
                  </a:lnTo>
                  <a:lnTo>
                    <a:pt x="44" y="3"/>
                  </a:lnTo>
                  <a:lnTo>
                    <a:pt x="42" y="2"/>
                  </a:lnTo>
                  <a:lnTo>
                    <a:pt x="41" y="2"/>
                  </a:lnTo>
                  <a:lnTo>
                    <a:pt x="39" y="2"/>
                  </a:lnTo>
                  <a:lnTo>
                    <a:pt x="38" y="0"/>
                  </a:lnTo>
                  <a:lnTo>
                    <a:pt x="36" y="0"/>
                  </a:lnTo>
                  <a:lnTo>
                    <a:pt x="35" y="0"/>
                  </a:lnTo>
                  <a:lnTo>
                    <a:pt x="33" y="0"/>
                  </a:lnTo>
                  <a:lnTo>
                    <a:pt x="32" y="0"/>
                  </a:lnTo>
                  <a:lnTo>
                    <a:pt x="30" y="0"/>
                  </a:lnTo>
                  <a:lnTo>
                    <a:pt x="29" y="0"/>
                  </a:lnTo>
                  <a:lnTo>
                    <a:pt x="27" y="0"/>
                  </a:lnTo>
                  <a:lnTo>
                    <a:pt x="26" y="0"/>
                  </a:lnTo>
                  <a:lnTo>
                    <a:pt x="24" y="0"/>
                  </a:lnTo>
                  <a:lnTo>
                    <a:pt x="23" y="0"/>
                  </a:lnTo>
                  <a:lnTo>
                    <a:pt x="21" y="2"/>
                  </a:lnTo>
                  <a:lnTo>
                    <a:pt x="20" y="2"/>
                  </a:lnTo>
                  <a:lnTo>
                    <a:pt x="18" y="2"/>
                  </a:lnTo>
                  <a:lnTo>
                    <a:pt x="17" y="3"/>
                  </a:lnTo>
                  <a:lnTo>
                    <a:pt x="15" y="5"/>
                  </a:lnTo>
                  <a:lnTo>
                    <a:pt x="14" y="5"/>
                  </a:lnTo>
                  <a:lnTo>
                    <a:pt x="12" y="6"/>
                  </a:lnTo>
                  <a:lnTo>
                    <a:pt x="11" y="6"/>
                  </a:lnTo>
                  <a:lnTo>
                    <a:pt x="11" y="8"/>
                  </a:lnTo>
                  <a:lnTo>
                    <a:pt x="9" y="9"/>
                  </a:lnTo>
                  <a:lnTo>
                    <a:pt x="8" y="9"/>
                  </a:lnTo>
                  <a:lnTo>
                    <a:pt x="8" y="11"/>
                  </a:lnTo>
                  <a:lnTo>
                    <a:pt x="6" y="12"/>
                  </a:lnTo>
                  <a:lnTo>
                    <a:pt x="6" y="14"/>
                  </a:lnTo>
                  <a:lnTo>
                    <a:pt x="5" y="14"/>
                  </a:lnTo>
                  <a:lnTo>
                    <a:pt x="5" y="15"/>
                  </a:lnTo>
                  <a:lnTo>
                    <a:pt x="3" y="17"/>
                  </a:lnTo>
                  <a:lnTo>
                    <a:pt x="3" y="18"/>
                  </a:lnTo>
                  <a:lnTo>
                    <a:pt x="2" y="20"/>
                  </a:lnTo>
                  <a:lnTo>
                    <a:pt x="2" y="21"/>
                  </a:lnTo>
                  <a:lnTo>
                    <a:pt x="2" y="23"/>
                  </a:lnTo>
                  <a:lnTo>
                    <a:pt x="0" y="24"/>
                  </a:lnTo>
                  <a:lnTo>
                    <a:pt x="0" y="26"/>
                  </a:lnTo>
                  <a:lnTo>
                    <a:pt x="0" y="27"/>
                  </a:lnTo>
                  <a:lnTo>
                    <a:pt x="0" y="29"/>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61" name="Freeform 44"/>
            <p:cNvSpPr>
              <a:spLocks/>
            </p:cNvSpPr>
            <p:nvPr/>
          </p:nvSpPr>
          <p:spPr bwMode="auto">
            <a:xfrm>
              <a:off x="5190" y="3781"/>
              <a:ext cx="22" cy="21"/>
            </a:xfrm>
            <a:custGeom>
              <a:avLst/>
              <a:gdLst>
                <a:gd name="T0" fmla="*/ 0 w 43"/>
                <a:gd name="T1" fmla="*/ 0 h 45"/>
                <a:gd name="T2" fmla="*/ 0 w 43"/>
                <a:gd name="T3" fmla="*/ 0 h 45"/>
                <a:gd name="T4" fmla="*/ 1 w 43"/>
                <a:gd name="T5" fmla="*/ 0 h 45"/>
                <a:gd name="T6" fmla="*/ 1 w 43"/>
                <a:gd name="T7" fmla="*/ 0 h 45"/>
                <a:gd name="T8" fmla="*/ 1 w 43"/>
                <a:gd name="T9" fmla="*/ 0 h 45"/>
                <a:gd name="T10" fmla="*/ 1 w 43"/>
                <a:gd name="T11" fmla="*/ 0 h 45"/>
                <a:gd name="T12" fmla="*/ 1 w 43"/>
                <a:gd name="T13" fmla="*/ 0 h 45"/>
                <a:gd name="T14" fmla="*/ 1 w 43"/>
                <a:gd name="T15" fmla="*/ 0 h 45"/>
                <a:gd name="T16" fmla="*/ 1 w 43"/>
                <a:gd name="T17" fmla="*/ 0 h 45"/>
                <a:gd name="T18" fmla="*/ 1 w 43"/>
                <a:gd name="T19" fmla="*/ 0 h 45"/>
                <a:gd name="T20" fmla="*/ 1 w 43"/>
                <a:gd name="T21" fmla="*/ 0 h 45"/>
                <a:gd name="T22" fmla="*/ 1 w 43"/>
                <a:gd name="T23" fmla="*/ 0 h 45"/>
                <a:gd name="T24" fmla="*/ 1 w 43"/>
                <a:gd name="T25" fmla="*/ 0 h 45"/>
                <a:gd name="T26" fmla="*/ 1 w 43"/>
                <a:gd name="T27" fmla="*/ 0 h 45"/>
                <a:gd name="T28" fmla="*/ 1 w 43"/>
                <a:gd name="T29" fmla="*/ 0 h 45"/>
                <a:gd name="T30" fmla="*/ 1 w 43"/>
                <a:gd name="T31" fmla="*/ 0 h 45"/>
                <a:gd name="T32" fmla="*/ 1 w 43"/>
                <a:gd name="T33" fmla="*/ 0 h 45"/>
                <a:gd name="T34" fmla="*/ 1 w 43"/>
                <a:gd name="T35" fmla="*/ 0 h 45"/>
                <a:gd name="T36" fmla="*/ 1 w 43"/>
                <a:gd name="T37" fmla="*/ 0 h 45"/>
                <a:gd name="T38" fmla="*/ 1 w 43"/>
                <a:gd name="T39" fmla="*/ 0 h 45"/>
                <a:gd name="T40" fmla="*/ 1 w 43"/>
                <a:gd name="T41" fmla="*/ 0 h 45"/>
                <a:gd name="T42" fmla="*/ 1 w 43"/>
                <a:gd name="T43" fmla="*/ 0 h 45"/>
                <a:gd name="T44" fmla="*/ 1 w 43"/>
                <a:gd name="T45" fmla="*/ 0 h 45"/>
                <a:gd name="T46" fmla="*/ 1 w 43"/>
                <a:gd name="T47" fmla="*/ 0 h 45"/>
                <a:gd name="T48" fmla="*/ 1 w 43"/>
                <a:gd name="T49" fmla="*/ 0 h 45"/>
                <a:gd name="T50" fmla="*/ 1 w 43"/>
                <a:gd name="T51" fmla="*/ 0 h 45"/>
                <a:gd name="T52" fmla="*/ 1 w 43"/>
                <a:gd name="T53" fmla="*/ 0 h 45"/>
                <a:gd name="T54" fmla="*/ 1 w 43"/>
                <a:gd name="T55" fmla="*/ 0 h 45"/>
                <a:gd name="T56" fmla="*/ 1 w 43"/>
                <a:gd name="T57" fmla="*/ 0 h 45"/>
                <a:gd name="T58" fmla="*/ 1 w 43"/>
                <a:gd name="T59" fmla="*/ 0 h 45"/>
                <a:gd name="T60" fmla="*/ 1 w 43"/>
                <a:gd name="T61" fmla="*/ 0 h 45"/>
                <a:gd name="T62" fmla="*/ 1 w 43"/>
                <a:gd name="T63" fmla="*/ 0 h 45"/>
                <a:gd name="T64" fmla="*/ 1 w 43"/>
                <a:gd name="T65" fmla="*/ 0 h 45"/>
                <a:gd name="T66" fmla="*/ 1 w 43"/>
                <a:gd name="T67" fmla="*/ 0 h 45"/>
                <a:gd name="T68" fmla="*/ 1 w 43"/>
                <a:gd name="T69" fmla="*/ 0 h 45"/>
                <a:gd name="T70" fmla="*/ 1 w 43"/>
                <a:gd name="T71" fmla="*/ 0 h 45"/>
                <a:gd name="T72" fmla="*/ 1 w 43"/>
                <a:gd name="T73" fmla="*/ 0 h 45"/>
                <a:gd name="T74" fmla="*/ 1 w 43"/>
                <a:gd name="T75" fmla="*/ 0 h 45"/>
                <a:gd name="T76" fmla="*/ 1 w 43"/>
                <a:gd name="T77" fmla="*/ 0 h 45"/>
                <a:gd name="T78" fmla="*/ 1 w 43"/>
                <a:gd name="T79" fmla="*/ 0 h 45"/>
                <a:gd name="T80" fmla="*/ 1 w 43"/>
                <a:gd name="T81" fmla="*/ 0 h 45"/>
                <a:gd name="T82" fmla="*/ 0 w 43"/>
                <a:gd name="T83" fmla="*/ 0 h 45"/>
                <a:gd name="T84" fmla="*/ 0 w 43"/>
                <a:gd name="T85" fmla="*/ 0 h 45"/>
                <a:gd name="T86" fmla="*/ 0 w 43"/>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45"/>
                <a:gd name="T134" fmla="*/ 43 w 43"/>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45">
                  <a:moveTo>
                    <a:pt x="0" y="23"/>
                  </a:moveTo>
                  <a:lnTo>
                    <a:pt x="0" y="24"/>
                  </a:lnTo>
                  <a:lnTo>
                    <a:pt x="0" y="26"/>
                  </a:lnTo>
                  <a:lnTo>
                    <a:pt x="0" y="27"/>
                  </a:lnTo>
                  <a:lnTo>
                    <a:pt x="0" y="29"/>
                  </a:lnTo>
                  <a:lnTo>
                    <a:pt x="0" y="30"/>
                  </a:lnTo>
                  <a:lnTo>
                    <a:pt x="1" y="30"/>
                  </a:lnTo>
                  <a:lnTo>
                    <a:pt x="1" y="32"/>
                  </a:lnTo>
                  <a:lnTo>
                    <a:pt x="1" y="33"/>
                  </a:lnTo>
                  <a:lnTo>
                    <a:pt x="3" y="35"/>
                  </a:lnTo>
                  <a:lnTo>
                    <a:pt x="3" y="36"/>
                  </a:lnTo>
                  <a:lnTo>
                    <a:pt x="4" y="36"/>
                  </a:lnTo>
                  <a:lnTo>
                    <a:pt x="4" y="38"/>
                  </a:lnTo>
                  <a:lnTo>
                    <a:pt x="6" y="38"/>
                  </a:lnTo>
                  <a:lnTo>
                    <a:pt x="6" y="39"/>
                  </a:lnTo>
                  <a:lnTo>
                    <a:pt x="7" y="39"/>
                  </a:lnTo>
                  <a:lnTo>
                    <a:pt x="7" y="41"/>
                  </a:lnTo>
                  <a:lnTo>
                    <a:pt x="9" y="41"/>
                  </a:lnTo>
                  <a:lnTo>
                    <a:pt x="9" y="42"/>
                  </a:lnTo>
                  <a:lnTo>
                    <a:pt x="10" y="42"/>
                  </a:lnTo>
                  <a:lnTo>
                    <a:pt x="12" y="44"/>
                  </a:lnTo>
                  <a:lnTo>
                    <a:pt x="13" y="44"/>
                  </a:lnTo>
                  <a:lnTo>
                    <a:pt x="15" y="44"/>
                  </a:lnTo>
                  <a:lnTo>
                    <a:pt x="16" y="45"/>
                  </a:lnTo>
                  <a:lnTo>
                    <a:pt x="18" y="45"/>
                  </a:lnTo>
                  <a:lnTo>
                    <a:pt x="19" y="45"/>
                  </a:lnTo>
                  <a:lnTo>
                    <a:pt x="21" y="45"/>
                  </a:lnTo>
                  <a:lnTo>
                    <a:pt x="22" y="45"/>
                  </a:lnTo>
                  <a:lnTo>
                    <a:pt x="24" y="45"/>
                  </a:lnTo>
                  <a:lnTo>
                    <a:pt x="25" y="45"/>
                  </a:lnTo>
                  <a:lnTo>
                    <a:pt x="27" y="45"/>
                  </a:lnTo>
                  <a:lnTo>
                    <a:pt x="28" y="44"/>
                  </a:lnTo>
                  <a:lnTo>
                    <a:pt x="30" y="44"/>
                  </a:lnTo>
                  <a:lnTo>
                    <a:pt x="31" y="44"/>
                  </a:lnTo>
                  <a:lnTo>
                    <a:pt x="33" y="42"/>
                  </a:lnTo>
                  <a:lnTo>
                    <a:pt x="34" y="42"/>
                  </a:lnTo>
                  <a:lnTo>
                    <a:pt x="34" y="41"/>
                  </a:lnTo>
                  <a:lnTo>
                    <a:pt x="36" y="41"/>
                  </a:lnTo>
                  <a:lnTo>
                    <a:pt x="36" y="39"/>
                  </a:lnTo>
                  <a:lnTo>
                    <a:pt x="37" y="39"/>
                  </a:lnTo>
                  <a:lnTo>
                    <a:pt x="37" y="38"/>
                  </a:lnTo>
                  <a:lnTo>
                    <a:pt x="39" y="38"/>
                  </a:lnTo>
                  <a:lnTo>
                    <a:pt x="39" y="36"/>
                  </a:lnTo>
                  <a:lnTo>
                    <a:pt x="40" y="36"/>
                  </a:lnTo>
                  <a:lnTo>
                    <a:pt x="40" y="35"/>
                  </a:lnTo>
                  <a:lnTo>
                    <a:pt x="42" y="33"/>
                  </a:lnTo>
                  <a:lnTo>
                    <a:pt x="42" y="32"/>
                  </a:lnTo>
                  <a:lnTo>
                    <a:pt x="42" y="30"/>
                  </a:lnTo>
                  <a:lnTo>
                    <a:pt x="43" y="30"/>
                  </a:lnTo>
                  <a:lnTo>
                    <a:pt x="43" y="29"/>
                  </a:lnTo>
                  <a:lnTo>
                    <a:pt x="43" y="27"/>
                  </a:lnTo>
                  <a:lnTo>
                    <a:pt x="43" y="26"/>
                  </a:lnTo>
                  <a:lnTo>
                    <a:pt x="43" y="24"/>
                  </a:lnTo>
                  <a:lnTo>
                    <a:pt x="43" y="23"/>
                  </a:lnTo>
                  <a:lnTo>
                    <a:pt x="43" y="21"/>
                  </a:lnTo>
                  <a:lnTo>
                    <a:pt x="43" y="20"/>
                  </a:lnTo>
                  <a:lnTo>
                    <a:pt x="43" y="18"/>
                  </a:lnTo>
                  <a:lnTo>
                    <a:pt x="43" y="17"/>
                  </a:lnTo>
                  <a:lnTo>
                    <a:pt x="42" y="15"/>
                  </a:lnTo>
                  <a:lnTo>
                    <a:pt x="42" y="14"/>
                  </a:lnTo>
                  <a:lnTo>
                    <a:pt x="42" y="12"/>
                  </a:lnTo>
                  <a:lnTo>
                    <a:pt x="40" y="12"/>
                  </a:lnTo>
                  <a:lnTo>
                    <a:pt x="40" y="11"/>
                  </a:lnTo>
                  <a:lnTo>
                    <a:pt x="39" y="9"/>
                  </a:lnTo>
                  <a:lnTo>
                    <a:pt x="37" y="8"/>
                  </a:lnTo>
                  <a:lnTo>
                    <a:pt x="36" y="6"/>
                  </a:lnTo>
                  <a:lnTo>
                    <a:pt x="34" y="5"/>
                  </a:lnTo>
                  <a:lnTo>
                    <a:pt x="33" y="5"/>
                  </a:lnTo>
                  <a:lnTo>
                    <a:pt x="33" y="3"/>
                  </a:lnTo>
                  <a:lnTo>
                    <a:pt x="31" y="3"/>
                  </a:lnTo>
                  <a:lnTo>
                    <a:pt x="30" y="3"/>
                  </a:lnTo>
                  <a:lnTo>
                    <a:pt x="30" y="2"/>
                  </a:lnTo>
                  <a:lnTo>
                    <a:pt x="28" y="2"/>
                  </a:lnTo>
                  <a:lnTo>
                    <a:pt x="27" y="2"/>
                  </a:lnTo>
                  <a:lnTo>
                    <a:pt x="25" y="2"/>
                  </a:lnTo>
                  <a:lnTo>
                    <a:pt x="24" y="2"/>
                  </a:lnTo>
                  <a:lnTo>
                    <a:pt x="22" y="0"/>
                  </a:lnTo>
                  <a:lnTo>
                    <a:pt x="21" y="0"/>
                  </a:lnTo>
                  <a:lnTo>
                    <a:pt x="19" y="2"/>
                  </a:lnTo>
                  <a:lnTo>
                    <a:pt x="18" y="2"/>
                  </a:lnTo>
                  <a:lnTo>
                    <a:pt x="16" y="2"/>
                  </a:lnTo>
                  <a:lnTo>
                    <a:pt x="15" y="2"/>
                  </a:lnTo>
                  <a:lnTo>
                    <a:pt x="13" y="2"/>
                  </a:lnTo>
                  <a:lnTo>
                    <a:pt x="13" y="3"/>
                  </a:lnTo>
                  <a:lnTo>
                    <a:pt x="12" y="3"/>
                  </a:lnTo>
                  <a:lnTo>
                    <a:pt x="10" y="3"/>
                  </a:lnTo>
                  <a:lnTo>
                    <a:pt x="10" y="5"/>
                  </a:lnTo>
                  <a:lnTo>
                    <a:pt x="9" y="5"/>
                  </a:lnTo>
                  <a:lnTo>
                    <a:pt x="7" y="6"/>
                  </a:lnTo>
                  <a:lnTo>
                    <a:pt x="6" y="8"/>
                  </a:lnTo>
                  <a:lnTo>
                    <a:pt x="4" y="9"/>
                  </a:lnTo>
                  <a:lnTo>
                    <a:pt x="3" y="11"/>
                  </a:lnTo>
                  <a:lnTo>
                    <a:pt x="3" y="12"/>
                  </a:lnTo>
                  <a:lnTo>
                    <a:pt x="1" y="12"/>
                  </a:lnTo>
                  <a:lnTo>
                    <a:pt x="1" y="14"/>
                  </a:lnTo>
                  <a:lnTo>
                    <a:pt x="1"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2" name="Freeform 45"/>
            <p:cNvSpPr>
              <a:spLocks/>
            </p:cNvSpPr>
            <p:nvPr/>
          </p:nvSpPr>
          <p:spPr bwMode="auto">
            <a:xfrm>
              <a:off x="3276" y="2519"/>
              <a:ext cx="29" cy="28"/>
            </a:xfrm>
            <a:custGeom>
              <a:avLst/>
              <a:gdLst>
                <a:gd name="T0" fmla="*/ 0 w 60"/>
                <a:gd name="T1" fmla="*/ 0 h 60"/>
                <a:gd name="T2" fmla="*/ 0 w 60"/>
                <a:gd name="T3" fmla="*/ 0 h 60"/>
                <a:gd name="T4" fmla="*/ 0 w 60"/>
                <a:gd name="T5" fmla="*/ 0 h 60"/>
                <a:gd name="T6" fmla="*/ 0 w 60"/>
                <a:gd name="T7" fmla="*/ 0 h 60"/>
                <a:gd name="T8" fmla="*/ 0 w 60"/>
                <a:gd name="T9" fmla="*/ 0 h 60"/>
                <a:gd name="T10" fmla="*/ 0 w 60"/>
                <a:gd name="T11" fmla="*/ 0 h 60"/>
                <a:gd name="T12" fmla="*/ 0 w 60"/>
                <a:gd name="T13" fmla="*/ 0 h 60"/>
                <a:gd name="T14" fmla="*/ 0 w 60"/>
                <a:gd name="T15" fmla="*/ 0 h 60"/>
                <a:gd name="T16" fmla="*/ 0 w 60"/>
                <a:gd name="T17" fmla="*/ 0 h 60"/>
                <a:gd name="T18" fmla="*/ 0 w 60"/>
                <a:gd name="T19" fmla="*/ 0 h 60"/>
                <a:gd name="T20" fmla="*/ 0 w 60"/>
                <a:gd name="T21" fmla="*/ 0 h 60"/>
                <a:gd name="T22" fmla="*/ 0 w 60"/>
                <a:gd name="T23" fmla="*/ 0 h 60"/>
                <a:gd name="T24" fmla="*/ 0 w 60"/>
                <a:gd name="T25" fmla="*/ 0 h 60"/>
                <a:gd name="T26" fmla="*/ 0 w 60"/>
                <a:gd name="T27" fmla="*/ 0 h 60"/>
                <a:gd name="T28" fmla="*/ 0 w 60"/>
                <a:gd name="T29" fmla="*/ 0 h 60"/>
                <a:gd name="T30" fmla="*/ 0 w 60"/>
                <a:gd name="T31" fmla="*/ 0 h 60"/>
                <a:gd name="T32" fmla="*/ 0 w 60"/>
                <a:gd name="T33" fmla="*/ 0 h 60"/>
                <a:gd name="T34" fmla="*/ 0 w 60"/>
                <a:gd name="T35" fmla="*/ 0 h 60"/>
                <a:gd name="T36" fmla="*/ 0 w 60"/>
                <a:gd name="T37" fmla="*/ 0 h 60"/>
                <a:gd name="T38" fmla="*/ 0 w 60"/>
                <a:gd name="T39" fmla="*/ 0 h 60"/>
                <a:gd name="T40" fmla="*/ 0 w 60"/>
                <a:gd name="T41" fmla="*/ 0 h 60"/>
                <a:gd name="T42" fmla="*/ 0 w 60"/>
                <a:gd name="T43" fmla="*/ 0 h 60"/>
                <a:gd name="T44" fmla="*/ 0 w 60"/>
                <a:gd name="T45" fmla="*/ 0 h 60"/>
                <a:gd name="T46" fmla="*/ 0 w 60"/>
                <a:gd name="T47" fmla="*/ 0 h 60"/>
                <a:gd name="T48" fmla="*/ 0 w 60"/>
                <a:gd name="T49" fmla="*/ 0 h 60"/>
                <a:gd name="T50" fmla="*/ 0 w 60"/>
                <a:gd name="T51" fmla="*/ 0 h 60"/>
                <a:gd name="T52" fmla="*/ 0 w 60"/>
                <a:gd name="T53" fmla="*/ 0 h 60"/>
                <a:gd name="T54" fmla="*/ 0 w 60"/>
                <a:gd name="T55" fmla="*/ 0 h 60"/>
                <a:gd name="T56" fmla="*/ 0 w 60"/>
                <a:gd name="T57" fmla="*/ 0 h 60"/>
                <a:gd name="T58" fmla="*/ 0 w 60"/>
                <a:gd name="T59" fmla="*/ 0 h 60"/>
                <a:gd name="T60" fmla="*/ 0 w 60"/>
                <a:gd name="T61" fmla="*/ 0 h 60"/>
                <a:gd name="T62" fmla="*/ 0 w 60"/>
                <a:gd name="T63" fmla="*/ 0 h 60"/>
                <a:gd name="T64" fmla="*/ 0 w 60"/>
                <a:gd name="T65" fmla="*/ 0 h 60"/>
                <a:gd name="T66" fmla="*/ 0 w 60"/>
                <a:gd name="T67" fmla="*/ 0 h 60"/>
                <a:gd name="T68" fmla="*/ 0 w 60"/>
                <a:gd name="T69" fmla="*/ 0 h 60"/>
                <a:gd name="T70" fmla="*/ 0 w 60"/>
                <a:gd name="T71" fmla="*/ 0 h 60"/>
                <a:gd name="T72" fmla="*/ 0 w 60"/>
                <a:gd name="T73" fmla="*/ 0 h 60"/>
                <a:gd name="T74" fmla="*/ 0 w 60"/>
                <a:gd name="T75" fmla="*/ 0 h 60"/>
                <a:gd name="T76" fmla="*/ 0 w 60"/>
                <a:gd name="T77" fmla="*/ 0 h 60"/>
                <a:gd name="T78" fmla="*/ 0 w 60"/>
                <a:gd name="T79" fmla="*/ 0 h 60"/>
                <a:gd name="T80" fmla="*/ 0 w 60"/>
                <a:gd name="T81" fmla="*/ 0 h 60"/>
                <a:gd name="T82" fmla="*/ 0 w 60"/>
                <a:gd name="T83" fmla="*/ 0 h 60"/>
                <a:gd name="T84" fmla="*/ 0 w 60"/>
                <a:gd name="T85" fmla="*/ 0 h 60"/>
                <a:gd name="T86" fmla="*/ 0 w 60"/>
                <a:gd name="T87" fmla="*/ 0 h 60"/>
                <a:gd name="T88" fmla="*/ 0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1"/>
                  </a:lnTo>
                  <a:lnTo>
                    <a:pt x="0" y="33"/>
                  </a:lnTo>
                  <a:lnTo>
                    <a:pt x="0" y="35"/>
                  </a:lnTo>
                  <a:lnTo>
                    <a:pt x="0" y="36"/>
                  </a:lnTo>
                  <a:lnTo>
                    <a:pt x="1" y="38"/>
                  </a:lnTo>
                  <a:lnTo>
                    <a:pt x="1" y="39"/>
                  </a:lnTo>
                  <a:lnTo>
                    <a:pt x="1" y="41"/>
                  </a:lnTo>
                  <a:lnTo>
                    <a:pt x="3" y="42"/>
                  </a:lnTo>
                  <a:lnTo>
                    <a:pt x="3" y="44"/>
                  </a:lnTo>
                  <a:lnTo>
                    <a:pt x="4" y="44"/>
                  </a:lnTo>
                  <a:lnTo>
                    <a:pt x="4" y="45"/>
                  </a:lnTo>
                  <a:lnTo>
                    <a:pt x="6" y="47"/>
                  </a:lnTo>
                  <a:lnTo>
                    <a:pt x="6" y="48"/>
                  </a:lnTo>
                  <a:lnTo>
                    <a:pt x="7" y="50"/>
                  </a:lnTo>
                  <a:lnTo>
                    <a:pt x="9" y="51"/>
                  </a:lnTo>
                  <a:lnTo>
                    <a:pt x="10" y="53"/>
                  </a:lnTo>
                  <a:lnTo>
                    <a:pt x="12" y="54"/>
                  </a:lnTo>
                  <a:lnTo>
                    <a:pt x="13" y="54"/>
                  </a:lnTo>
                  <a:lnTo>
                    <a:pt x="15" y="56"/>
                  </a:lnTo>
                  <a:lnTo>
                    <a:pt x="16" y="56"/>
                  </a:lnTo>
                  <a:lnTo>
                    <a:pt x="16" y="57"/>
                  </a:lnTo>
                  <a:lnTo>
                    <a:pt x="18" y="57"/>
                  </a:lnTo>
                  <a:lnTo>
                    <a:pt x="19" y="59"/>
                  </a:lnTo>
                  <a:lnTo>
                    <a:pt x="21" y="59"/>
                  </a:lnTo>
                  <a:lnTo>
                    <a:pt x="22" y="59"/>
                  </a:lnTo>
                  <a:lnTo>
                    <a:pt x="24" y="59"/>
                  </a:lnTo>
                  <a:lnTo>
                    <a:pt x="25" y="60"/>
                  </a:lnTo>
                  <a:lnTo>
                    <a:pt x="27" y="60"/>
                  </a:lnTo>
                  <a:lnTo>
                    <a:pt x="28" y="60"/>
                  </a:lnTo>
                  <a:lnTo>
                    <a:pt x="30" y="60"/>
                  </a:lnTo>
                  <a:lnTo>
                    <a:pt x="31" y="60"/>
                  </a:lnTo>
                  <a:lnTo>
                    <a:pt x="33" y="60"/>
                  </a:lnTo>
                  <a:lnTo>
                    <a:pt x="34" y="60"/>
                  </a:lnTo>
                  <a:lnTo>
                    <a:pt x="36" y="59"/>
                  </a:lnTo>
                  <a:lnTo>
                    <a:pt x="37" y="59"/>
                  </a:lnTo>
                  <a:lnTo>
                    <a:pt x="39" y="59"/>
                  </a:lnTo>
                  <a:lnTo>
                    <a:pt x="40" y="59"/>
                  </a:lnTo>
                  <a:lnTo>
                    <a:pt x="42" y="57"/>
                  </a:lnTo>
                  <a:lnTo>
                    <a:pt x="43" y="57"/>
                  </a:lnTo>
                  <a:lnTo>
                    <a:pt x="45" y="56"/>
                  </a:lnTo>
                  <a:lnTo>
                    <a:pt x="46" y="54"/>
                  </a:lnTo>
                  <a:lnTo>
                    <a:pt x="48" y="54"/>
                  </a:lnTo>
                  <a:lnTo>
                    <a:pt x="49" y="53"/>
                  </a:lnTo>
                  <a:lnTo>
                    <a:pt x="51" y="53"/>
                  </a:lnTo>
                  <a:lnTo>
                    <a:pt x="51" y="51"/>
                  </a:lnTo>
                  <a:lnTo>
                    <a:pt x="52" y="50"/>
                  </a:lnTo>
                  <a:lnTo>
                    <a:pt x="54" y="50"/>
                  </a:lnTo>
                  <a:lnTo>
                    <a:pt x="54" y="48"/>
                  </a:lnTo>
                  <a:lnTo>
                    <a:pt x="55" y="47"/>
                  </a:lnTo>
                  <a:lnTo>
                    <a:pt x="55" y="45"/>
                  </a:lnTo>
                  <a:lnTo>
                    <a:pt x="57" y="44"/>
                  </a:lnTo>
                  <a:lnTo>
                    <a:pt x="58" y="42"/>
                  </a:lnTo>
                  <a:lnTo>
                    <a:pt x="58" y="41"/>
                  </a:lnTo>
                  <a:lnTo>
                    <a:pt x="58" y="39"/>
                  </a:lnTo>
                  <a:lnTo>
                    <a:pt x="58" y="38"/>
                  </a:lnTo>
                  <a:lnTo>
                    <a:pt x="60" y="36"/>
                  </a:lnTo>
                  <a:lnTo>
                    <a:pt x="60" y="35"/>
                  </a:lnTo>
                  <a:lnTo>
                    <a:pt x="60" y="33"/>
                  </a:lnTo>
                  <a:lnTo>
                    <a:pt x="60" y="31"/>
                  </a:lnTo>
                  <a:lnTo>
                    <a:pt x="60" y="30"/>
                  </a:lnTo>
                  <a:lnTo>
                    <a:pt x="60" y="28"/>
                  </a:lnTo>
                  <a:lnTo>
                    <a:pt x="60" y="27"/>
                  </a:lnTo>
                  <a:lnTo>
                    <a:pt x="60" y="25"/>
                  </a:lnTo>
                  <a:lnTo>
                    <a:pt x="60" y="24"/>
                  </a:lnTo>
                  <a:lnTo>
                    <a:pt x="58" y="22"/>
                  </a:lnTo>
                  <a:lnTo>
                    <a:pt x="58" y="21"/>
                  </a:lnTo>
                  <a:lnTo>
                    <a:pt x="58" y="19"/>
                  </a:lnTo>
                  <a:lnTo>
                    <a:pt x="58" y="18"/>
                  </a:lnTo>
                  <a:lnTo>
                    <a:pt x="57" y="16"/>
                  </a:lnTo>
                  <a:lnTo>
                    <a:pt x="57" y="15"/>
                  </a:lnTo>
                  <a:lnTo>
                    <a:pt x="55" y="13"/>
                  </a:lnTo>
                  <a:lnTo>
                    <a:pt x="54" y="12"/>
                  </a:lnTo>
                  <a:lnTo>
                    <a:pt x="54" y="10"/>
                  </a:lnTo>
                  <a:lnTo>
                    <a:pt x="52" y="9"/>
                  </a:lnTo>
                  <a:lnTo>
                    <a:pt x="51" y="9"/>
                  </a:lnTo>
                  <a:lnTo>
                    <a:pt x="51" y="7"/>
                  </a:lnTo>
                  <a:lnTo>
                    <a:pt x="49" y="6"/>
                  </a:lnTo>
                  <a:lnTo>
                    <a:pt x="48" y="6"/>
                  </a:lnTo>
                  <a:lnTo>
                    <a:pt x="46" y="4"/>
                  </a:lnTo>
                  <a:lnTo>
                    <a:pt x="45" y="4"/>
                  </a:lnTo>
                  <a:lnTo>
                    <a:pt x="45" y="3"/>
                  </a:lnTo>
                  <a:lnTo>
                    <a:pt x="43" y="3"/>
                  </a:lnTo>
                  <a:lnTo>
                    <a:pt x="42" y="1"/>
                  </a:lnTo>
                  <a:lnTo>
                    <a:pt x="40" y="1"/>
                  </a:lnTo>
                  <a:lnTo>
                    <a:pt x="39" y="1"/>
                  </a:lnTo>
                  <a:lnTo>
                    <a:pt x="37" y="0"/>
                  </a:lnTo>
                  <a:lnTo>
                    <a:pt x="36" y="0"/>
                  </a:lnTo>
                  <a:lnTo>
                    <a:pt x="34" y="0"/>
                  </a:lnTo>
                  <a:lnTo>
                    <a:pt x="33" y="0"/>
                  </a:lnTo>
                  <a:lnTo>
                    <a:pt x="31" y="0"/>
                  </a:lnTo>
                  <a:lnTo>
                    <a:pt x="30" y="0"/>
                  </a:lnTo>
                  <a:lnTo>
                    <a:pt x="28" y="0"/>
                  </a:lnTo>
                  <a:lnTo>
                    <a:pt x="27" y="0"/>
                  </a:lnTo>
                  <a:lnTo>
                    <a:pt x="25" y="0"/>
                  </a:lnTo>
                  <a:lnTo>
                    <a:pt x="24" y="0"/>
                  </a:lnTo>
                  <a:lnTo>
                    <a:pt x="22" y="0"/>
                  </a:lnTo>
                  <a:lnTo>
                    <a:pt x="21" y="1"/>
                  </a:lnTo>
                  <a:lnTo>
                    <a:pt x="19" y="1"/>
                  </a:lnTo>
                  <a:lnTo>
                    <a:pt x="18" y="1"/>
                  </a:lnTo>
                  <a:lnTo>
                    <a:pt x="16" y="3"/>
                  </a:lnTo>
                  <a:lnTo>
                    <a:pt x="15" y="4"/>
                  </a:lnTo>
                  <a:lnTo>
                    <a:pt x="13" y="4"/>
                  </a:lnTo>
                  <a:lnTo>
                    <a:pt x="12" y="6"/>
                  </a:lnTo>
                  <a:lnTo>
                    <a:pt x="10" y="6"/>
                  </a:lnTo>
                  <a:lnTo>
                    <a:pt x="10" y="7"/>
                  </a:lnTo>
                  <a:lnTo>
                    <a:pt x="9" y="9"/>
                  </a:lnTo>
                  <a:lnTo>
                    <a:pt x="7" y="9"/>
                  </a:lnTo>
                  <a:lnTo>
                    <a:pt x="7" y="10"/>
                  </a:lnTo>
                  <a:lnTo>
                    <a:pt x="6" y="12"/>
                  </a:lnTo>
                  <a:lnTo>
                    <a:pt x="6" y="13"/>
                  </a:lnTo>
                  <a:lnTo>
                    <a:pt x="4" y="13"/>
                  </a:lnTo>
                  <a:lnTo>
                    <a:pt x="4" y="15"/>
                  </a:lnTo>
                  <a:lnTo>
                    <a:pt x="3" y="16"/>
                  </a:lnTo>
                  <a:lnTo>
                    <a:pt x="3" y="18"/>
                  </a:lnTo>
                  <a:lnTo>
                    <a:pt x="1" y="19"/>
                  </a:lnTo>
                  <a:lnTo>
                    <a:pt x="1" y="21"/>
                  </a:lnTo>
                  <a:lnTo>
                    <a:pt x="1"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63" name="Freeform 46"/>
            <p:cNvSpPr>
              <a:spLocks/>
            </p:cNvSpPr>
            <p:nvPr/>
          </p:nvSpPr>
          <p:spPr bwMode="auto">
            <a:xfrm>
              <a:off x="3285" y="2527"/>
              <a:ext cx="21" cy="21"/>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0 w 44"/>
                <a:gd name="T27" fmla="*/ 0 h 45"/>
                <a:gd name="T28" fmla="*/ 0 w 44"/>
                <a:gd name="T29" fmla="*/ 0 h 45"/>
                <a:gd name="T30" fmla="*/ 0 w 44"/>
                <a:gd name="T31" fmla="*/ 0 h 45"/>
                <a:gd name="T32" fmla="*/ 0 w 44"/>
                <a:gd name="T33" fmla="*/ 0 h 45"/>
                <a:gd name="T34" fmla="*/ 0 w 44"/>
                <a:gd name="T35" fmla="*/ 0 h 45"/>
                <a:gd name="T36" fmla="*/ 0 w 44"/>
                <a:gd name="T37" fmla="*/ 0 h 45"/>
                <a:gd name="T38" fmla="*/ 0 w 44"/>
                <a:gd name="T39" fmla="*/ 0 h 45"/>
                <a:gd name="T40" fmla="*/ 0 w 44"/>
                <a:gd name="T41" fmla="*/ 0 h 45"/>
                <a:gd name="T42" fmla="*/ 0 w 44"/>
                <a:gd name="T43" fmla="*/ 0 h 45"/>
                <a:gd name="T44" fmla="*/ 0 w 44"/>
                <a:gd name="T45" fmla="*/ 0 h 45"/>
                <a:gd name="T46" fmla="*/ 0 w 44"/>
                <a:gd name="T47" fmla="*/ 0 h 45"/>
                <a:gd name="T48" fmla="*/ 0 w 44"/>
                <a:gd name="T49" fmla="*/ 0 h 45"/>
                <a:gd name="T50" fmla="*/ 0 w 44"/>
                <a:gd name="T51" fmla="*/ 0 h 45"/>
                <a:gd name="T52" fmla="*/ 0 w 44"/>
                <a:gd name="T53" fmla="*/ 0 h 45"/>
                <a:gd name="T54" fmla="*/ 0 w 44"/>
                <a:gd name="T55" fmla="*/ 0 h 45"/>
                <a:gd name="T56" fmla="*/ 0 w 44"/>
                <a:gd name="T57" fmla="*/ 0 h 45"/>
                <a:gd name="T58" fmla="*/ 0 w 44"/>
                <a:gd name="T59" fmla="*/ 0 h 45"/>
                <a:gd name="T60" fmla="*/ 0 w 44"/>
                <a:gd name="T61" fmla="*/ 0 h 45"/>
                <a:gd name="T62" fmla="*/ 0 w 44"/>
                <a:gd name="T63" fmla="*/ 0 h 45"/>
                <a:gd name="T64" fmla="*/ 0 w 44"/>
                <a:gd name="T65" fmla="*/ 0 h 45"/>
                <a:gd name="T66" fmla="*/ 0 w 44"/>
                <a:gd name="T67" fmla="*/ 0 h 45"/>
                <a:gd name="T68" fmla="*/ 0 w 44"/>
                <a:gd name="T69" fmla="*/ 0 h 45"/>
                <a:gd name="T70" fmla="*/ 0 w 44"/>
                <a:gd name="T71" fmla="*/ 0 h 45"/>
                <a:gd name="T72" fmla="*/ 0 w 44"/>
                <a:gd name="T73" fmla="*/ 0 h 45"/>
                <a:gd name="T74" fmla="*/ 0 w 44"/>
                <a:gd name="T75" fmla="*/ 0 h 45"/>
                <a:gd name="T76" fmla="*/ 0 w 44"/>
                <a:gd name="T77" fmla="*/ 0 h 45"/>
                <a:gd name="T78" fmla="*/ 0 w 44"/>
                <a:gd name="T79" fmla="*/ 0 h 45"/>
                <a:gd name="T80" fmla="*/ 0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3"/>
                  </a:moveTo>
                  <a:lnTo>
                    <a:pt x="0" y="24"/>
                  </a:lnTo>
                  <a:lnTo>
                    <a:pt x="0" y="26"/>
                  </a:lnTo>
                  <a:lnTo>
                    <a:pt x="0" y="27"/>
                  </a:lnTo>
                  <a:lnTo>
                    <a:pt x="0" y="29"/>
                  </a:lnTo>
                  <a:lnTo>
                    <a:pt x="0" y="30"/>
                  </a:lnTo>
                  <a:lnTo>
                    <a:pt x="2" y="30"/>
                  </a:lnTo>
                  <a:lnTo>
                    <a:pt x="2" y="32"/>
                  </a:lnTo>
                  <a:lnTo>
                    <a:pt x="2" y="33"/>
                  </a:lnTo>
                  <a:lnTo>
                    <a:pt x="3" y="35"/>
                  </a:lnTo>
                  <a:lnTo>
                    <a:pt x="3" y="36"/>
                  </a:lnTo>
                  <a:lnTo>
                    <a:pt x="5" y="36"/>
                  </a:lnTo>
                  <a:lnTo>
                    <a:pt x="5" y="38"/>
                  </a:lnTo>
                  <a:lnTo>
                    <a:pt x="6" y="38"/>
                  </a:lnTo>
                  <a:lnTo>
                    <a:pt x="6" y="39"/>
                  </a:lnTo>
                  <a:lnTo>
                    <a:pt x="8" y="39"/>
                  </a:lnTo>
                  <a:lnTo>
                    <a:pt x="8" y="41"/>
                  </a:lnTo>
                  <a:lnTo>
                    <a:pt x="9" y="41"/>
                  </a:lnTo>
                  <a:lnTo>
                    <a:pt x="9" y="42"/>
                  </a:lnTo>
                  <a:lnTo>
                    <a:pt x="11" y="42"/>
                  </a:lnTo>
                  <a:lnTo>
                    <a:pt x="12" y="44"/>
                  </a:lnTo>
                  <a:lnTo>
                    <a:pt x="14" y="44"/>
                  </a:lnTo>
                  <a:lnTo>
                    <a:pt x="15" y="44"/>
                  </a:lnTo>
                  <a:lnTo>
                    <a:pt x="17" y="45"/>
                  </a:lnTo>
                  <a:lnTo>
                    <a:pt x="18" y="45"/>
                  </a:lnTo>
                  <a:lnTo>
                    <a:pt x="20" y="45"/>
                  </a:lnTo>
                  <a:lnTo>
                    <a:pt x="21" y="45"/>
                  </a:lnTo>
                  <a:lnTo>
                    <a:pt x="23" y="45"/>
                  </a:lnTo>
                  <a:lnTo>
                    <a:pt x="24" y="45"/>
                  </a:lnTo>
                  <a:lnTo>
                    <a:pt x="26" y="45"/>
                  </a:lnTo>
                  <a:lnTo>
                    <a:pt x="27" y="45"/>
                  </a:lnTo>
                  <a:lnTo>
                    <a:pt x="29" y="44"/>
                  </a:lnTo>
                  <a:lnTo>
                    <a:pt x="30" y="44"/>
                  </a:lnTo>
                  <a:lnTo>
                    <a:pt x="32" y="44"/>
                  </a:lnTo>
                  <a:lnTo>
                    <a:pt x="33" y="42"/>
                  </a:lnTo>
                  <a:lnTo>
                    <a:pt x="35" y="42"/>
                  </a:lnTo>
                  <a:lnTo>
                    <a:pt x="35" y="41"/>
                  </a:lnTo>
                  <a:lnTo>
                    <a:pt x="36" y="41"/>
                  </a:lnTo>
                  <a:lnTo>
                    <a:pt x="36" y="39"/>
                  </a:lnTo>
                  <a:lnTo>
                    <a:pt x="38" y="39"/>
                  </a:lnTo>
                  <a:lnTo>
                    <a:pt x="38" y="38"/>
                  </a:lnTo>
                  <a:lnTo>
                    <a:pt x="39" y="38"/>
                  </a:lnTo>
                  <a:lnTo>
                    <a:pt x="39" y="36"/>
                  </a:lnTo>
                  <a:lnTo>
                    <a:pt x="41" y="36"/>
                  </a:lnTo>
                  <a:lnTo>
                    <a:pt x="41" y="35"/>
                  </a:lnTo>
                  <a:lnTo>
                    <a:pt x="42" y="33"/>
                  </a:lnTo>
                  <a:lnTo>
                    <a:pt x="42" y="32"/>
                  </a:lnTo>
                  <a:lnTo>
                    <a:pt x="42" y="30"/>
                  </a:lnTo>
                  <a:lnTo>
                    <a:pt x="44" y="30"/>
                  </a:lnTo>
                  <a:lnTo>
                    <a:pt x="44" y="29"/>
                  </a:lnTo>
                  <a:lnTo>
                    <a:pt x="44" y="27"/>
                  </a:lnTo>
                  <a:lnTo>
                    <a:pt x="44" y="26"/>
                  </a:lnTo>
                  <a:lnTo>
                    <a:pt x="44" y="24"/>
                  </a:lnTo>
                  <a:lnTo>
                    <a:pt x="44" y="23"/>
                  </a:lnTo>
                  <a:lnTo>
                    <a:pt x="44" y="21"/>
                  </a:lnTo>
                  <a:lnTo>
                    <a:pt x="44" y="20"/>
                  </a:lnTo>
                  <a:lnTo>
                    <a:pt x="44" y="18"/>
                  </a:lnTo>
                  <a:lnTo>
                    <a:pt x="44" y="17"/>
                  </a:lnTo>
                  <a:lnTo>
                    <a:pt x="42" y="15"/>
                  </a:lnTo>
                  <a:lnTo>
                    <a:pt x="42" y="13"/>
                  </a:lnTo>
                  <a:lnTo>
                    <a:pt x="42" y="12"/>
                  </a:lnTo>
                  <a:lnTo>
                    <a:pt x="41" y="12"/>
                  </a:lnTo>
                  <a:lnTo>
                    <a:pt x="41" y="10"/>
                  </a:lnTo>
                  <a:lnTo>
                    <a:pt x="39" y="9"/>
                  </a:lnTo>
                  <a:lnTo>
                    <a:pt x="38" y="7"/>
                  </a:lnTo>
                  <a:lnTo>
                    <a:pt x="36" y="6"/>
                  </a:lnTo>
                  <a:lnTo>
                    <a:pt x="35" y="4"/>
                  </a:lnTo>
                  <a:lnTo>
                    <a:pt x="33" y="4"/>
                  </a:lnTo>
                  <a:lnTo>
                    <a:pt x="33" y="3"/>
                  </a:lnTo>
                  <a:lnTo>
                    <a:pt x="32" y="3"/>
                  </a:lnTo>
                  <a:lnTo>
                    <a:pt x="30" y="3"/>
                  </a:lnTo>
                  <a:lnTo>
                    <a:pt x="30" y="1"/>
                  </a:lnTo>
                  <a:lnTo>
                    <a:pt x="29" y="1"/>
                  </a:lnTo>
                  <a:lnTo>
                    <a:pt x="27" y="1"/>
                  </a:lnTo>
                  <a:lnTo>
                    <a:pt x="26" y="1"/>
                  </a:lnTo>
                  <a:lnTo>
                    <a:pt x="24" y="1"/>
                  </a:lnTo>
                  <a:lnTo>
                    <a:pt x="23" y="0"/>
                  </a:lnTo>
                  <a:lnTo>
                    <a:pt x="21" y="0"/>
                  </a:lnTo>
                  <a:lnTo>
                    <a:pt x="20" y="1"/>
                  </a:lnTo>
                  <a:lnTo>
                    <a:pt x="18" y="1"/>
                  </a:lnTo>
                  <a:lnTo>
                    <a:pt x="17" y="1"/>
                  </a:lnTo>
                  <a:lnTo>
                    <a:pt x="15" y="1"/>
                  </a:lnTo>
                  <a:lnTo>
                    <a:pt x="14" y="1"/>
                  </a:lnTo>
                  <a:lnTo>
                    <a:pt x="14" y="3"/>
                  </a:lnTo>
                  <a:lnTo>
                    <a:pt x="12" y="3"/>
                  </a:lnTo>
                  <a:lnTo>
                    <a:pt x="11" y="3"/>
                  </a:lnTo>
                  <a:lnTo>
                    <a:pt x="11" y="4"/>
                  </a:lnTo>
                  <a:lnTo>
                    <a:pt x="9" y="4"/>
                  </a:lnTo>
                  <a:lnTo>
                    <a:pt x="8" y="6"/>
                  </a:lnTo>
                  <a:lnTo>
                    <a:pt x="6" y="7"/>
                  </a:lnTo>
                  <a:lnTo>
                    <a:pt x="5" y="9"/>
                  </a:lnTo>
                  <a:lnTo>
                    <a:pt x="3" y="10"/>
                  </a:lnTo>
                  <a:lnTo>
                    <a:pt x="3" y="12"/>
                  </a:lnTo>
                  <a:lnTo>
                    <a:pt x="2" y="12"/>
                  </a:lnTo>
                  <a:lnTo>
                    <a:pt x="2" y="13"/>
                  </a:lnTo>
                  <a:lnTo>
                    <a:pt x="2"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4" name="Freeform 47"/>
            <p:cNvSpPr>
              <a:spLocks/>
            </p:cNvSpPr>
            <p:nvPr/>
          </p:nvSpPr>
          <p:spPr bwMode="auto">
            <a:xfrm>
              <a:off x="3393" y="2519"/>
              <a:ext cx="29" cy="28"/>
            </a:xfrm>
            <a:custGeom>
              <a:avLst/>
              <a:gdLst>
                <a:gd name="T0" fmla="*/ 0 w 61"/>
                <a:gd name="T1" fmla="*/ 0 h 60"/>
                <a:gd name="T2" fmla="*/ 0 w 61"/>
                <a:gd name="T3" fmla="*/ 0 h 60"/>
                <a:gd name="T4" fmla="*/ 0 w 61"/>
                <a:gd name="T5" fmla="*/ 0 h 60"/>
                <a:gd name="T6" fmla="*/ 0 w 61"/>
                <a:gd name="T7" fmla="*/ 0 h 60"/>
                <a:gd name="T8" fmla="*/ 0 w 61"/>
                <a:gd name="T9" fmla="*/ 0 h 60"/>
                <a:gd name="T10" fmla="*/ 0 w 61"/>
                <a:gd name="T11" fmla="*/ 0 h 60"/>
                <a:gd name="T12" fmla="*/ 0 w 61"/>
                <a:gd name="T13" fmla="*/ 0 h 60"/>
                <a:gd name="T14" fmla="*/ 0 w 61"/>
                <a:gd name="T15" fmla="*/ 0 h 60"/>
                <a:gd name="T16" fmla="*/ 0 w 61"/>
                <a:gd name="T17" fmla="*/ 0 h 60"/>
                <a:gd name="T18" fmla="*/ 0 w 61"/>
                <a:gd name="T19" fmla="*/ 0 h 60"/>
                <a:gd name="T20" fmla="*/ 0 w 61"/>
                <a:gd name="T21" fmla="*/ 0 h 60"/>
                <a:gd name="T22" fmla="*/ 0 w 61"/>
                <a:gd name="T23" fmla="*/ 0 h 60"/>
                <a:gd name="T24" fmla="*/ 0 w 61"/>
                <a:gd name="T25" fmla="*/ 0 h 60"/>
                <a:gd name="T26" fmla="*/ 0 w 61"/>
                <a:gd name="T27" fmla="*/ 0 h 60"/>
                <a:gd name="T28" fmla="*/ 0 w 61"/>
                <a:gd name="T29" fmla="*/ 0 h 60"/>
                <a:gd name="T30" fmla="*/ 0 w 61"/>
                <a:gd name="T31" fmla="*/ 0 h 60"/>
                <a:gd name="T32" fmla="*/ 0 w 61"/>
                <a:gd name="T33" fmla="*/ 0 h 60"/>
                <a:gd name="T34" fmla="*/ 0 w 61"/>
                <a:gd name="T35" fmla="*/ 0 h 60"/>
                <a:gd name="T36" fmla="*/ 0 w 61"/>
                <a:gd name="T37" fmla="*/ 0 h 60"/>
                <a:gd name="T38" fmla="*/ 0 w 61"/>
                <a:gd name="T39" fmla="*/ 0 h 60"/>
                <a:gd name="T40" fmla="*/ 0 w 61"/>
                <a:gd name="T41" fmla="*/ 0 h 60"/>
                <a:gd name="T42" fmla="*/ 0 w 61"/>
                <a:gd name="T43" fmla="*/ 0 h 60"/>
                <a:gd name="T44" fmla="*/ 0 w 61"/>
                <a:gd name="T45" fmla="*/ 0 h 60"/>
                <a:gd name="T46" fmla="*/ 0 w 61"/>
                <a:gd name="T47" fmla="*/ 0 h 60"/>
                <a:gd name="T48" fmla="*/ 0 w 61"/>
                <a:gd name="T49" fmla="*/ 0 h 60"/>
                <a:gd name="T50" fmla="*/ 0 w 61"/>
                <a:gd name="T51" fmla="*/ 0 h 60"/>
                <a:gd name="T52" fmla="*/ 0 w 61"/>
                <a:gd name="T53" fmla="*/ 0 h 60"/>
                <a:gd name="T54" fmla="*/ 0 w 61"/>
                <a:gd name="T55" fmla="*/ 0 h 60"/>
                <a:gd name="T56" fmla="*/ 0 w 61"/>
                <a:gd name="T57" fmla="*/ 0 h 60"/>
                <a:gd name="T58" fmla="*/ 0 w 61"/>
                <a:gd name="T59" fmla="*/ 0 h 60"/>
                <a:gd name="T60" fmla="*/ 0 w 61"/>
                <a:gd name="T61" fmla="*/ 0 h 60"/>
                <a:gd name="T62" fmla="*/ 0 w 61"/>
                <a:gd name="T63" fmla="*/ 0 h 60"/>
                <a:gd name="T64" fmla="*/ 0 w 61"/>
                <a:gd name="T65" fmla="*/ 0 h 60"/>
                <a:gd name="T66" fmla="*/ 0 w 61"/>
                <a:gd name="T67" fmla="*/ 0 h 60"/>
                <a:gd name="T68" fmla="*/ 0 w 61"/>
                <a:gd name="T69" fmla="*/ 0 h 60"/>
                <a:gd name="T70" fmla="*/ 0 w 61"/>
                <a:gd name="T71" fmla="*/ 0 h 60"/>
                <a:gd name="T72" fmla="*/ 0 w 61"/>
                <a:gd name="T73" fmla="*/ 0 h 60"/>
                <a:gd name="T74" fmla="*/ 0 w 61"/>
                <a:gd name="T75" fmla="*/ 0 h 60"/>
                <a:gd name="T76" fmla="*/ 0 w 61"/>
                <a:gd name="T77" fmla="*/ 0 h 60"/>
                <a:gd name="T78" fmla="*/ 0 w 61"/>
                <a:gd name="T79" fmla="*/ 0 h 60"/>
                <a:gd name="T80" fmla="*/ 0 w 61"/>
                <a:gd name="T81" fmla="*/ 0 h 60"/>
                <a:gd name="T82" fmla="*/ 0 w 61"/>
                <a:gd name="T83" fmla="*/ 0 h 60"/>
                <a:gd name="T84" fmla="*/ 0 w 61"/>
                <a:gd name="T85" fmla="*/ 0 h 60"/>
                <a:gd name="T86" fmla="*/ 0 w 61"/>
                <a:gd name="T87" fmla="*/ 0 h 60"/>
                <a:gd name="T88" fmla="*/ 0 w 61"/>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1"/>
                <a:gd name="T136" fmla="*/ 0 h 60"/>
                <a:gd name="T137" fmla="*/ 61 w 61"/>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1" h="60">
                  <a:moveTo>
                    <a:pt x="30" y="30"/>
                  </a:moveTo>
                  <a:lnTo>
                    <a:pt x="0" y="30"/>
                  </a:lnTo>
                  <a:lnTo>
                    <a:pt x="0" y="31"/>
                  </a:lnTo>
                  <a:lnTo>
                    <a:pt x="0" y="33"/>
                  </a:lnTo>
                  <a:lnTo>
                    <a:pt x="0" y="35"/>
                  </a:lnTo>
                  <a:lnTo>
                    <a:pt x="0" y="36"/>
                  </a:lnTo>
                  <a:lnTo>
                    <a:pt x="2" y="38"/>
                  </a:lnTo>
                  <a:lnTo>
                    <a:pt x="2" y="39"/>
                  </a:lnTo>
                  <a:lnTo>
                    <a:pt x="2" y="41"/>
                  </a:lnTo>
                  <a:lnTo>
                    <a:pt x="3" y="42"/>
                  </a:lnTo>
                  <a:lnTo>
                    <a:pt x="3" y="44"/>
                  </a:lnTo>
                  <a:lnTo>
                    <a:pt x="5" y="44"/>
                  </a:lnTo>
                  <a:lnTo>
                    <a:pt x="5" y="45"/>
                  </a:lnTo>
                  <a:lnTo>
                    <a:pt x="6" y="47"/>
                  </a:lnTo>
                  <a:lnTo>
                    <a:pt x="6" y="48"/>
                  </a:lnTo>
                  <a:lnTo>
                    <a:pt x="8" y="50"/>
                  </a:lnTo>
                  <a:lnTo>
                    <a:pt x="9" y="51"/>
                  </a:lnTo>
                  <a:lnTo>
                    <a:pt x="11" y="53"/>
                  </a:lnTo>
                  <a:lnTo>
                    <a:pt x="12" y="54"/>
                  </a:lnTo>
                  <a:lnTo>
                    <a:pt x="14" y="54"/>
                  </a:lnTo>
                  <a:lnTo>
                    <a:pt x="15" y="56"/>
                  </a:lnTo>
                  <a:lnTo>
                    <a:pt x="17" y="56"/>
                  </a:lnTo>
                  <a:lnTo>
                    <a:pt x="17" y="57"/>
                  </a:lnTo>
                  <a:lnTo>
                    <a:pt x="18" y="57"/>
                  </a:lnTo>
                  <a:lnTo>
                    <a:pt x="20" y="59"/>
                  </a:lnTo>
                  <a:lnTo>
                    <a:pt x="21" y="59"/>
                  </a:lnTo>
                  <a:lnTo>
                    <a:pt x="23" y="59"/>
                  </a:lnTo>
                  <a:lnTo>
                    <a:pt x="24" y="59"/>
                  </a:lnTo>
                  <a:lnTo>
                    <a:pt x="26" y="60"/>
                  </a:lnTo>
                  <a:lnTo>
                    <a:pt x="27" y="60"/>
                  </a:lnTo>
                  <a:lnTo>
                    <a:pt x="29" y="60"/>
                  </a:lnTo>
                  <a:lnTo>
                    <a:pt x="30" y="60"/>
                  </a:lnTo>
                  <a:lnTo>
                    <a:pt x="32" y="60"/>
                  </a:lnTo>
                  <a:lnTo>
                    <a:pt x="33" y="60"/>
                  </a:lnTo>
                  <a:lnTo>
                    <a:pt x="35" y="60"/>
                  </a:lnTo>
                  <a:lnTo>
                    <a:pt x="36" y="59"/>
                  </a:lnTo>
                  <a:lnTo>
                    <a:pt x="38" y="59"/>
                  </a:lnTo>
                  <a:lnTo>
                    <a:pt x="39" y="59"/>
                  </a:lnTo>
                  <a:lnTo>
                    <a:pt x="41" y="59"/>
                  </a:lnTo>
                  <a:lnTo>
                    <a:pt x="42" y="57"/>
                  </a:lnTo>
                  <a:lnTo>
                    <a:pt x="44" y="57"/>
                  </a:lnTo>
                  <a:lnTo>
                    <a:pt x="45" y="56"/>
                  </a:lnTo>
                  <a:lnTo>
                    <a:pt x="47" y="54"/>
                  </a:lnTo>
                  <a:lnTo>
                    <a:pt x="48" y="54"/>
                  </a:lnTo>
                  <a:lnTo>
                    <a:pt x="50" y="53"/>
                  </a:lnTo>
                  <a:lnTo>
                    <a:pt x="51" y="53"/>
                  </a:lnTo>
                  <a:lnTo>
                    <a:pt x="51" y="51"/>
                  </a:lnTo>
                  <a:lnTo>
                    <a:pt x="53" y="50"/>
                  </a:lnTo>
                  <a:lnTo>
                    <a:pt x="54" y="50"/>
                  </a:lnTo>
                  <a:lnTo>
                    <a:pt x="54" y="48"/>
                  </a:lnTo>
                  <a:lnTo>
                    <a:pt x="56" y="47"/>
                  </a:lnTo>
                  <a:lnTo>
                    <a:pt x="56" y="45"/>
                  </a:lnTo>
                  <a:lnTo>
                    <a:pt x="58" y="44"/>
                  </a:lnTo>
                  <a:lnTo>
                    <a:pt x="59" y="42"/>
                  </a:lnTo>
                  <a:lnTo>
                    <a:pt x="59" y="41"/>
                  </a:lnTo>
                  <a:lnTo>
                    <a:pt x="59" y="39"/>
                  </a:lnTo>
                  <a:lnTo>
                    <a:pt x="59" y="38"/>
                  </a:lnTo>
                  <a:lnTo>
                    <a:pt x="61" y="36"/>
                  </a:lnTo>
                  <a:lnTo>
                    <a:pt x="61" y="35"/>
                  </a:lnTo>
                  <a:lnTo>
                    <a:pt x="61" y="33"/>
                  </a:lnTo>
                  <a:lnTo>
                    <a:pt x="61" y="31"/>
                  </a:lnTo>
                  <a:lnTo>
                    <a:pt x="61" y="30"/>
                  </a:lnTo>
                  <a:lnTo>
                    <a:pt x="61" y="28"/>
                  </a:lnTo>
                  <a:lnTo>
                    <a:pt x="61" y="27"/>
                  </a:lnTo>
                  <a:lnTo>
                    <a:pt x="61" y="25"/>
                  </a:lnTo>
                  <a:lnTo>
                    <a:pt x="61" y="24"/>
                  </a:lnTo>
                  <a:lnTo>
                    <a:pt x="59" y="22"/>
                  </a:lnTo>
                  <a:lnTo>
                    <a:pt x="59" y="21"/>
                  </a:lnTo>
                  <a:lnTo>
                    <a:pt x="59" y="19"/>
                  </a:lnTo>
                  <a:lnTo>
                    <a:pt x="59" y="18"/>
                  </a:lnTo>
                  <a:lnTo>
                    <a:pt x="58" y="16"/>
                  </a:lnTo>
                  <a:lnTo>
                    <a:pt x="58" y="15"/>
                  </a:lnTo>
                  <a:lnTo>
                    <a:pt x="56" y="13"/>
                  </a:lnTo>
                  <a:lnTo>
                    <a:pt x="54" y="12"/>
                  </a:lnTo>
                  <a:lnTo>
                    <a:pt x="54" y="10"/>
                  </a:lnTo>
                  <a:lnTo>
                    <a:pt x="53" y="9"/>
                  </a:lnTo>
                  <a:lnTo>
                    <a:pt x="51" y="9"/>
                  </a:lnTo>
                  <a:lnTo>
                    <a:pt x="51" y="7"/>
                  </a:lnTo>
                  <a:lnTo>
                    <a:pt x="50" y="6"/>
                  </a:lnTo>
                  <a:lnTo>
                    <a:pt x="48" y="6"/>
                  </a:lnTo>
                  <a:lnTo>
                    <a:pt x="47" y="4"/>
                  </a:lnTo>
                  <a:lnTo>
                    <a:pt x="45" y="4"/>
                  </a:lnTo>
                  <a:lnTo>
                    <a:pt x="45" y="3"/>
                  </a:lnTo>
                  <a:lnTo>
                    <a:pt x="44" y="3"/>
                  </a:lnTo>
                  <a:lnTo>
                    <a:pt x="42" y="1"/>
                  </a:lnTo>
                  <a:lnTo>
                    <a:pt x="41" y="1"/>
                  </a:lnTo>
                  <a:lnTo>
                    <a:pt x="39" y="1"/>
                  </a:lnTo>
                  <a:lnTo>
                    <a:pt x="38" y="0"/>
                  </a:lnTo>
                  <a:lnTo>
                    <a:pt x="36" y="0"/>
                  </a:lnTo>
                  <a:lnTo>
                    <a:pt x="35" y="0"/>
                  </a:lnTo>
                  <a:lnTo>
                    <a:pt x="33" y="0"/>
                  </a:lnTo>
                  <a:lnTo>
                    <a:pt x="32" y="0"/>
                  </a:lnTo>
                  <a:lnTo>
                    <a:pt x="30" y="0"/>
                  </a:lnTo>
                  <a:lnTo>
                    <a:pt x="29" y="0"/>
                  </a:lnTo>
                  <a:lnTo>
                    <a:pt x="27" y="0"/>
                  </a:lnTo>
                  <a:lnTo>
                    <a:pt x="26" y="0"/>
                  </a:lnTo>
                  <a:lnTo>
                    <a:pt x="24" y="0"/>
                  </a:lnTo>
                  <a:lnTo>
                    <a:pt x="23" y="0"/>
                  </a:lnTo>
                  <a:lnTo>
                    <a:pt x="21" y="1"/>
                  </a:lnTo>
                  <a:lnTo>
                    <a:pt x="20" y="1"/>
                  </a:lnTo>
                  <a:lnTo>
                    <a:pt x="18" y="1"/>
                  </a:lnTo>
                  <a:lnTo>
                    <a:pt x="17" y="3"/>
                  </a:lnTo>
                  <a:lnTo>
                    <a:pt x="15" y="4"/>
                  </a:lnTo>
                  <a:lnTo>
                    <a:pt x="14" y="4"/>
                  </a:lnTo>
                  <a:lnTo>
                    <a:pt x="12" y="6"/>
                  </a:lnTo>
                  <a:lnTo>
                    <a:pt x="11" y="6"/>
                  </a:lnTo>
                  <a:lnTo>
                    <a:pt x="11" y="7"/>
                  </a:lnTo>
                  <a:lnTo>
                    <a:pt x="9" y="9"/>
                  </a:lnTo>
                  <a:lnTo>
                    <a:pt x="8" y="9"/>
                  </a:lnTo>
                  <a:lnTo>
                    <a:pt x="8" y="10"/>
                  </a:lnTo>
                  <a:lnTo>
                    <a:pt x="6" y="12"/>
                  </a:lnTo>
                  <a:lnTo>
                    <a:pt x="6" y="13"/>
                  </a:lnTo>
                  <a:lnTo>
                    <a:pt x="5" y="13"/>
                  </a:lnTo>
                  <a:lnTo>
                    <a:pt x="5" y="15"/>
                  </a:lnTo>
                  <a:lnTo>
                    <a:pt x="3" y="16"/>
                  </a:lnTo>
                  <a:lnTo>
                    <a:pt x="3" y="18"/>
                  </a:lnTo>
                  <a:lnTo>
                    <a:pt x="2" y="19"/>
                  </a:lnTo>
                  <a:lnTo>
                    <a:pt x="2" y="21"/>
                  </a:lnTo>
                  <a:lnTo>
                    <a:pt x="2"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65" name="Freeform 48"/>
            <p:cNvSpPr>
              <a:spLocks/>
            </p:cNvSpPr>
            <p:nvPr/>
          </p:nvSpPr>
          <p:spPr bwMode="auto">
            <a:xfrm>
              <a:off x="3403" y="2527"/>
              <a:ext cx="21" cy="21"/>
            </a:xfrm>
            <a:custGeom>
              <a:avLst/>
              <a:gdLst>
                <a:gd name="T0" fmla="*/ 0 w 44"/>
                <a:gd name="T1" fmla="*/ 0 h 45"/>
                <a:gd name="T2" fmla="*/ 0 w 44"/>
                <a:gd name="T3" fmla="*/ 0 h 45"/>
                <a:gd name="T4" fmla="*/ 0 w 44"/>
                <a:gd name="T5" fmla="*/ 0 h 45"/>
                <a:gd name="T6" fmla="*/ 0 w 44"/>
                <a:gd name="T7" fmla="*/ 0 h 45"/>
                <a:gd name="T8" fmla="*/ 0 w 44"/>
                <a:gd name="T9" fmla="*/ 0 h 45"/>
                <a:gd name="T10" fmla="*/ 0 w 44"/>
                <a:gd name="T11" fmla="*/ 0 h 45"/>
                <a:gd name="T12" fmla="*/ 0 w 44"/>
                <a:gd name="T13" fmla="*/ 0 h 45"/>
                <a:gd name="T14" fmla="*/ 0 w 44"/>
                <a:gd name="T15" fmla="*/ 0 h 45"/>
                <a:gd name="T16" fmla="*/ 0 w 44"/>
                <a:gd name="T17" fmla="*/ 0 h 45"/>
                <a:gd name="T18" fmla="*/ 0 w 44"/>
                <a:gd name="T19" fmla="*/ 0 h 45"/>
                <a:gd name="T20" fmla="*/ 0 w 44"/>
                <a:gd name="T21" fmla="*/ 0 h 45"/>
                <a:gd name="T22" fmla="*/ 0 w 44"/>
                <a:gd name="T23" fmla="*/ 0 h 45"/>
                <a:gd name="T24" fmla="*/ 0 w 44"/>
                <a:gd name="T25" fmla="*/ 0 h 45"/>
                <a:gd name="T26" fmla="*/ 0 w 44"/>
                <a:gd name="T27" fmla="*/ 0 h 45"/>
                <a:gd name="T28" fmla="*/ 0 w 44"/>
                <a:gd name="T29" fmla="*/ 0 h 45"/>
                <a:gd name="T30" fmla="*/ 0 w 44"/>
                <a:gd name="T31" fmla="*/ 0 h 45"/>
                <a:gd name="T32" fmla="*/ 0 w 44"/>
                <a:gd name="T33" fmla="*/ 0 h 45"/>
                <a:gd name="T34" fmla="*/ 0 w 44"/>
                <a:gd name="T35" fmla="*/ 0 h 45"/>
                <a:gd name="T36" fmla="*/ 0 w 44"/>
                <a:gd name="T37" fmla="*/ 0 h 45"/>
                <a:gd name="T38" fmla="*/ 0 w 44"/>
                <a:gd name="T39" fmla="*/ 0 h 45"/>
                <a:gd name="T40" fmla="*/ 0 w 44"/>
                <a:gd name="T41" fmla="*/ 0 h 45"/>
                <a:gd name="T42" fmla="*/ 0 w 44"/>
                <a:gd name="T43" fmla="*/ 0 h 45"/>
                <a:gd name="T44" fmla="*/ 0 w 44"/>
                <a:gd name="T45" fmla="*/ 0 h 45"/>
                <a:gd name="T46" fmla="*/ 0 w 44"/>
                <a:gd name="T47" fmla="*/ 0 h 45"/>
                <a:gd name="T48" fmla="*/ 0 w 44"/>
                <a:gd name="T49" fmla="*/ 0 h 45"/>
                <a:gd name="T50" fmla="*/ 0 w 44"/>
                <a:gd name="T51" fmla="*/ 0 h 45"/>
                <a:gd name="T52" fmla="*/ 0 w 44"/>
                <a:gd name="T53" fmla="*/ 0 h 45"/>
                <a:gd name="T54" fmla="*/ 0 w 44"/>
                <a:gd name="T55" fmla="*/ 0 h 45"/>
                <a:gd name="T56" fmla="*/ 0 w 44"/>
                <a:gd name="T57" fmla="*/ 0 h 45"/>
                <a:gd name="T58" fmla="*/ 0 w 44"/>
                <a:gd name="T59" fmla="*/ 0 h 45"/>
                <a:gd name="T60" fmla="*/ 0 w 44"/>
                <a:gd name="T61" fmla="*/ 0 h 45"/>
                <a:gd name="T62" fmla="*/ 0 w 44"/>
                <a:gd name="T63" fmla="*/ 0 h 45"/>
                <a:gd name="T64" fmla="*/ 0 w 44"/>
                <a:gd name="T65" fmla="*/ 0 h 45"/>
                <a:gd name="T66" fmla="*/ 0 w 44"/>
                <a:gd name="T67" fmla="*/ 0 h 45"/>
                <a:gd name="T68" fmla="*/ 0 w 44"/>
                <a:gd name="T69" fmla="*/ 0 h 45"/>
                <a:gd name="T70" fmla="*/ 0 w 44"/>
                <a:gd name="T71" fmla="*/ 0 h 45"/>
                <a:gd name="T72" fmla="*/ 0 w 44"/>
                <a:gd name="T73" fmla="*/ 0 h 45"/>
                <a:gd name="T74" fmla="*/ 0 w 44"/>
                <a:gd name="T75" fmla="*/ 0 h 45"/>
                <a:gd name="T76" fmla="*/ 0 w 44"/>
                <a:gd name="T77" fmla="*/ 0 h 45"/>
                <a:gd name="T78" fmla="*/ 0 w 44"/>
                <a:gd name="T79" fmla="*/ 0 h 45"/>
                <a:gd name="T80" fmla="*/ 0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3"/>
                  </a:moveTo>
                  <a:lnTo>
                    <a:pt x="0" y="24"/>
                  </a:lnTo>
                  <a:lnTo>
                    <a:pt x="0" y="26"/>
                  </a:lnTo>
                  <a:lnTo>
                    <a:pt x="0" y="27"/>
                  </a:lnTo>
                  <a:lnTo>
                    <a:pt x="0" y="29"/>
                  </a:lnTo>
                  <a:lnTo>
                    <a:pt x="0" y="30"/>
                  </a:lnTo>
                  <a:lnTo>
                    <a:pt x="1" y="30"/>
                  </a:lnTo>
                  <a:lnTo>
                    <a:pt x="1" y="32"/>
                  </a:lnTo>
                  <a:lnTo>
                    <a:pt x="1" y="33"/>
                  </a:lnTo>
                  <a:lnTo>
                    <a:pt x="3" y="35"/>
                  </a:lnTo>
                  <a:lnTo>
                    <a:pt x="3" y="36"/>
                  </a:lnTo>
                  <a:lnTo>
                    <a:pt x="4" y="36"/>
                  </a:lnTo>
                  <a:lnTo>
                    <a:pt x="4" y="38"/>
                  </a:lnTo>
                  <a:lnTo>
                    <a:pt x="6" y="38"/>
                  </a:lnTo>
                  <a:lnTo>
                    <a:pt x="6" y="39"/>
                  </a:lnTo>
                  <a:lnTo>
                    <a:pt x="7" y="39"/>
                  </a:lnTo>
                  <a:lnTo>
                    <a:pt x="7" y="41"/>
                  </a:lnTo>
                  <a:lnTo>
                    <a:pt x="9" y="41"/>
                  </a:lnTo>
                  <a:lnTo>
                    <a:pt x="9" y="42"/>
                  </a:lnTo>
                  <a:lnTo>
                    <a:pt x="10" y="42"/>
                  </a:lnTo>
                  <a:lnTo>
                    <a:pt x="12" y="44"/>
                  </a:lnTo>
                  <a:lnTo>
                    <a:pt x="13" y="44"/>
                  </a:lnTo>
                  <a:lnTo>
                    <a:pt x="15" y="44"/>
                  </a:lnTo>
                  <a:lnTo>
                    <a:pt x="16" y="45"/>
                  </a:lnTo>
                  <a:lnTo>
                    <a:pt x="18" y="45"/>
                  </a:lnTo>
                  <a:lnTo>
                    <a:pt x="19" y="45"/>
                  </a:lnTo>
                  <a:lnTo>
                    <a:pt x="21" y="45"/>
                  </a:lnTo>
                  <a:lnTo>
                    <a:pt x="22" y="45"/>
                  </a:lnTo>
                  <a:lnTo>
                    <a:pt x="24" y="45"/>
                  </a:lnTo>
                  <a:lnTo>
                    <a:pt x="25" y="45"/>
                  </a:lnTo>
                  <a:lnTo>
                    <a:pt x="27" y="45"/>
                  </a:lnTo>
                  <a:lnTo>
                    <a:pt x="28" y="44"/>
                  </a:lnTo>
                  <a:lnTo>
                    <a:pt x="30" y="44"/>
                  </a:lnTo>
                  <a:lnTo>
                    <a:pt x="31" y="44"/>
                  </a:lnTo>
                  <a:lnTo>
                    <a:pt x="33" y="42"/>
                  </a:lnTo>
                  <a:lnTo>
                    <a:pt x="34" y="42"/>
                  </a:lnTo>
                  <a:lnTo>
                    <a:pt x="34" y="41"/>
                  </a:lnTo>
                  <a:lnTo>
                    <a:pt x="36" y="41"/>
                  </a:lnTo>
                  <a:lnTo>
                    <a:pt x="36" y="39"/>
                  </a:lnTo>
                  <a:lnTo>
                    <a:pt x="38" y="39"/>
                  </a:lnTo>
                  <a:lnTo>
                    <a:pt x="38" y="38"/>
                  </a:lnTo>
                  <a:lnTo>
                    <a:pt x="39" y="38"/>
                  </a:lnTo>
                  <a:lnTo>
                    <a:pt x="39" y="36"/>
                  </a:lnTo>
                  <a:lnTo>
                    <a:pt x="41" y="36"/>
                  </a:lnTo>
                  <a:lnTo>
                    <a:pt x="41" y="35"/>
                  </a:lnTo>
                  <a:lnTo>
                    <a:pt x="42" y="33"/>
                  </a:lnTo>
                  <a:lnTo>
                    <a:pt x="42" y="32"/>
                  </a:lnTo>
                  <a:lnTo>
                    <a:pt x="42" y="30"/>
                  </a:lnTo>
                  <a:lnTo>
                    <a:pt x="44" y="30"/>
                  </a:lnTo>
                  <a:lnTo>
                    <a:pt x="44" y="29"/>
                  </a:lnTo>
                  <a:lnTo>
                    <a:pt x="44" y="27"/>
                  </a:lnTo>
                  <a:lnTo>
                    <a:pt x="44" y="26"/>
                  </a:lnTo>
                  <a:lnTo>
                    <a:pt x="44" y="24"/>
                  </a:lnTo>
                  <a:lnTo>
                    <a:pt x="44" y="23"/>
                  </a:lnTo>
                  <a:lnTo>
                    <a:pt x="44" y="21"/>
                  </a:lnTo>
                  <a:lnTo>
                    <a:pt x="44" y="20"/>
                  </a:lnTo>
                  <a:lnTo>
                    <a:pt x="44" y="18"/>
                  </a:lnTo>
                  <a:lnTo>
                    <a:pt x="44" y="17"/>
                  </a:lnTo>
                  <a:lnTo>
                    <a:pt x="42" y="15"/>
                  </a:lnTo>
                  <a:lnTo>
                    <a:pt x="42" y="13"/>
                  </a:lnTo>
                  <a:lnTo>
                    <a:pt x="42" y="12"/>
                  </a:lnTo>
                  <a:lnTo>
                    <a:pt x="41" y="12"/>
                  </a:lnTo>
                  <a:lnTo>
                    <a:pt x="41" y="10"/>
                  </a:lnTo>
                  <a:lnTo>
                    <a:pt x="39" y="9"/>
                  </a:lnTo>
                  <a:lnTo>
                    <a:pt x="38" y="7"/>
                  </a:lnTo>
                  <a:lnTo>
                    <a:pt x="36" y="6"/>
                  </a:lnTo>
                  <a:lnTo>
                    <a:pt x="34" y="4"/>
                  </a:lnTo>
                  <a:lnTo>
                    <a:pt x="33" y="4"/>
                  </a:lnTo>
                  <a:lnTo>
                    <a:pt x="33" y="3"/>
                  </a:lnTo>
                  <a:lnTo>
                    <a:pt x="31" y="3"/>
                  </a:lnTo>
                  <a:lnTo>
                    <a:pt x="30" y="3"/>
                  </a:lnTo>
                  <a:lnTo>
                    <a:pt x="30" y="1"/>
                  </a:lnTo>
                  <a:lnTo>
                    <a:pt x="28" y="1"/>
                  </a:lnTo>
                  <a:lnTo>
                    <a:pt x="27" y="1"/>
                  </a:lnTo>
                  <a:lnTo>
                    <a:pt x="25" y="1"/>
                  </a:lnTo>
                  <a:lnTo>
                    <a:pt x="24" y="1"/>
                  </a:lnTo>
                  <a:lnTo>
                    <a:pt x="22" y="0"/>
                  </a:lnTo>
                  <a:lnTo>
                    <a:pt x="21" y="0"/>
                  </a:lnTo>
                  <a:lnTo>
                    <a:pt x="19" y="1"/>
                  </a:lnTo>
                  <a:lnTo>
                    <a:pt x="18" y="1"/>
                  </a:lnTo>
                  <a:lnTo>
                    <a:pt x="16" y="1"/>
                  </a:lnTo>
                  <a:lnTo>
                    <a:pt x="15" y="1"/>
                  </a:lnTo>
                  <a:lnTo>
                    <a:pt x="13" y="1"/>
                  </a:lnTo>
                  <a:lnTo>
                    <a:pt x="13" y="3"/>
                  </a:lnTo>
                  <a:lnTo>
                    <a:pt x="12" y="3"/>
                  </a:lnTo>
                  <a:lnTo>
                    <a:pt x="10" y="3"/>
                  </a:lnTo>
                  <a:lnTo>
                    <a:pt x="10" y="4"/>
                  </a:lnTo>
                  <a:lnTo>
                    <a:pt x="9" y="4"/>
                  </a:lnTo>
                  <a:lnTo>
                    <a:pt x="7" y="6"/>
                  </a:lnTo>
                  <a:lnTo>
                    <a:pt x="6" y="7"/>
                  </a:lnTo>
                  <a:lnTo>
                    <a:pt x="4" y="9"/>
                  </a:lnTo>
                  <a:lnTo>
                    <a:pt x="3" y="10"/>
                  </a:lnTo>
                  <a:lnTo>
                    <a:pt x="3" y="12"/>
                  </a:lnTo>
                  <a:lnTo>
                    <a:pt x="1" y="12"/>
                  </a:lnTo>
                  <a:lnTo>
                    <a:pt x="1" y="13"/>
                  </a:lnTo>
                  <a:lnTo>
                    <a:pt x="1"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6" name="Freeform 49"/>
            <p:cNvSpPr>
              <a:spLocks/>
            </p:cNvSpPr>
            <p:nvPr/>
          </p:nvSpPr>
          <p:spPr bwMode="auto">
            <a:xfrm>
              <a:off x="3511" y="2519"/>
              <a:ext cx="29" cy="28"/>
            </a:xfrm>
            <a:custGeom>
              <a:avLst/>
              <a:gdLst>
                <a:gd name="T0" fmla="*/ 0 w 60"/>
                <a:gd name="T1" fmla="*/ 0 h 60"/>
                <a:gd name="T2" fmla="*/ 0 w 60"/>
                <a:gd name="T3" fmla="*/ 0 h 60"/>
                <a:gd name="T4" fmla="*/ 0 w 60"/>
                <a:gd name="T5" fmla="*/ 0 h 60"/>
                <a:gd name="T6" fmla="*/ 0 w 60"/>
                <a:gd name="T7" fmla="*/ 0 h 60"/>
                <a:gd name="T8" fmla="*/ 0 w 60"/>
                <a:gd name="T9" fmla="*/ 0 h 60"/>
                <a:gd name="T10" fmla="*/ 0 w 60"/>
                <a:gd name="T11" fmla="*/ 0 h 60"/>
                <a:gd name="T12" fmla="*/ 0 w 60"/>
                <a:gd name="T13" fmla="*/ 0 h 60"/>
                <a:gd name="T14" fmla="*/ 0 w 60"/>
                <a:gd name="T15" fmla="*/ 0 h 60"/>
                <a:gd name="T16" fmla="*/ 0 w 60"/>
                <a:gd name="T17" fmla="*/ 0 h 60"/>
                <a:gd name="T18" fmla="*/ 0 w 60"/>
                <a:gd name="T19" fmla="*/ 0 h 60"/>
                <a:gd name="T20" fmla="*/ 0 w 60"/>
                <a:gd name="T21" fmla="*/ 0 h 60"/>
                <a:gd name="T22" fmla="*/ 0 w 60"/>
                <a:gd name="T23" fmla="*/ 0 h 60"/>
                <a:gd name="T24" fmla="*/ 0 w 60"/>
                <a:gd name="T25" fmla="*/ 0 h 60"/>
                <a:gd name="T26" fmla="*/ 0 w 60"/>
                <a:gd name="T27" fmla="*/ 0 h 60"/>
                <a:gd name="T28" fmla="*/ 0 w 60"/>
                <a:gd name="T29" fmla="*/ 0 h 60"/>
                <a:gd name="T30" fmla="*/ 0 w 60"/>
                <a:gd name="T31" fmla="*/ 0 h 60"/>
                <a:gd name="T32" fmla="*/ 0 w 60"/>
                <a:gd name="T33" fmla="*/ 0 h 60"/>
                <a:gd name="T34" fmla="*/ 0 w 60"/>
                <a:gd name="T35" fmla="*/ 0 h 60"/>
                <a:gd name="T36" fmla="*/ 0 w 60"/>
                <a:gd name="T37" fmla="*/ 0 h 60"/>
                <a:gd name="T38" fmla="*/ 0 w 60"/>
                <a:gd name="T39" fmla="*/ 0 h 60"/>
                <a:gd name="T40" fmla="*/ 0 w 60"/>
                <a:gd name="T41" fmla="*/ 0 h 60"/>
                <a:gd name="T42" fmla="*/ 0 w 60"/>
                <a:gd name="T43" fmla="*/ 0 h 60"/>
                <a:gd name="T44" fmla="*/ 0 w 60"/>
                <a:gd name="T45" fmla="*/ 0 h 60"/>
                <a:gd name="T46" fmla="*/ 0 w 60"/>
                <a:gd name="T47" fmla="*/ 0 h 60"/>
                <a:gd name="T48" fmla="*/ 0 w 60"/>
                <a:gd name="T49" fmla="*/ 0 h 60"/>
                <a:gd name="T50" fmla="*/ 0 w 60"/>
                <a:gd name="T51" fmla="*/ 0 h 60"/>
                <a:gd name="T52" fmla="*/ 0 w 60"/>
                <a:gd name="T53" fmla="*/ 0 h 60"/>
                <a:gd name="T54" fmla="*/ 0 w 60"/>
                <a:gd name="T55" fmla="*/ 0 h 60"/>
                <a:gd name="T56" fmla="*/ 0 w 60"/>
                <a:gd name="T57" fmla="*/ 0 h 60"/>
                <a:gd name="T58" fmla="*/ 0 w 60"/>
                <a:gd name="T59" fmla="*/ 0 h 60"/>
                <a:gd name="T60" fmla="*/ 0 w 60"/>
                <a:gd name="T61" fmla="*/ 0 h 60"/>
                <a:gd name="T62" fmla="*/ 0 w 60"/>
                <a:gd name="T63" fmla="*/ 0 h 60"/>
                <a:gd name="T64" fmla="*/ 0 w 60"/>
                <a:gd name="T65" fmla="*/ 0 h 60"/>
                <a:gd name="T66" fmla="*/ 0 w 60"/>
                <a:gd name="T67" fmla="*/ 0 h 60"/>
                <a:gd name="T68" fmla="*/ 0 w 60"/>
                <a:gd name="T69" fmla="*/ 0 h 60"/>
                <a:gd name="T70" fmla="*/ 0 w 60"/>
                <a:gd name="T71" fmla="*/ 0 h 60"/>
                <a:gd name="T72" fmla="*/ 0 w 60"/>
                <a:gd name="T73" fmla="*/ 0 h 60"/>
                <a:gd name="T74" fmla="*/ 0 w 60"/>
                <a:gd name="T75" fmla="*/ 0 h 60"/>
                <a:gd name="T76" fmla="*/ 0 w 60"/>
                <a:gd name="T77" fmla="*/ 0 h 60"/>
                <a:gd name="T78" fmla="*/ 0 w 60"/>
                <a:gd name="T79" fmla="*/ 0 h 60"/>
                <a:gd name="T80" fmla="*/ 0 w 60"/>
                <a:gd name="T81" fmla="*/ 0 h 60"/>
                <a:gd name="T82" fmla="*/ 0 w 60"/>
                <a:gd name="T83" fmla="*/ 0 h 60"/>
                <a:gd name="T84" fmla="*/ 0 w 60"/>
                <a:gd name="T85" fmla="*/ 0 h 60"/>
                <a:gd name="T86" fmla="*/ 0 w 60"/>
                <a:gd name="T87" fmla="*/ 0 h 60"/>
                <a:gd name="T88" fmla="*/ 0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1"/>
                  </a:lnTo>
                  <a:lnTo>
                    <a:pt x="0" y="33"/>
                  </a:lnTo>
                  <a:lnTo>
                    <a:pt x="0" y="35"/>
                  </a:lnTo>
                  <a:lnTo>
                    <a:pt x="0" y="36"/>
                  </a:lnTo>
                  <a:lnTo>
                    <a:pt x="2" y="38"/>
                  </a:lnTo>
                  <a:lnTo>
                    <a:pt x="2" y="39"/>
                  </a:lnTo>
                  <a:lnTo>
                    <a:pt x="2" y="41"/>
                  </a:lnTo>
                  <a:lnTo>
                    <a:pt x="3" y="42"/>
                  </a:lnTo>
                  <a:lnTo>
                    <a:pt x="3" y="44"/>
                  </a:lnTo>
                  <a:lnTo>
                    <a:pt x="5" y="44"/>
                  </a:lnTo>
                  <a:lnTo>
                    <a:pt x="5" y="45"/>
                  </a:lnTo>
                  <a:lnTo>
                    <a:pt x="6" y="47"/>
                  </a:lnTo>
                  <a:lnTo>
                    <a:pt x="6" y="48"/>
                  </a:lnTo>
                  <a:lnTo>
                    <a:pt x="8" y="50"/>
                  </a:lnTo>
                  <a:lnTo>
                    <a:pt x="9" y="51"/>
                  </a:lnTo>
                  <a:lnTo>
                    <a:pt x="11" y="53"/>
                  </a:lnTo>
                  <a:lnTo>
                    <a:pt x="12" y="54"/>
                  </a:lnTo>
                  <a:lnTo>
                    <a:pt x="14" y="54"/>
                  </a:lnTo>
                  <a:lnTo>
                    <a:pt x="15" y="56"/>
                  </a:lnTo>
                  <a:lnTo>
                    <a:pt x="17" y="56"/>
                  </a:lnTo>
                  <a:lnTo>
                    <a:pt x="17" y="57"/>
                  </a:lnTo>
                  <a:lnTo>
                    <a:pt x="18" y="57"/>
                  </a:lnTo>
                  <a:lnTo>
                    <a:pt x="20" y="59"/>
                  </a:lnTo>
                  <a:lnTo>
                    <a:pt x="21" y="59"/>
                  </a:lnTo>
                  <a:lnTo>
                    <a:pt x="23" y="59"/>
                  </a:lnTo>
                  <a:lnTo>
                    <a:pt x="24" y="59"/>
                  </a:lnTo>
                  <a:lnTo>
                    <a:pt x="26" y="60"/>
                  </a:lnTo>
                  <a:lnTo>
                    <a:pt x="27" y="60"/>
                  </a:lnTo>
                  <a:lnTo>
                    <a:pt x="29" y="60"/>
                  </a:lnTo>
                  <a:lnTo>
                    <a:pt x="30" y="60"/>
                  </a:lnTo>
                  <a:lnTo>
                    <a:pt x="32" y="60"/>
                  </a:lnTo>
                  <a:lnTo>
                    <a:pt x="33" y="60"/>
                  </a:lnTo>
                  <a:lnTo>
                    <a:pt x="35" y="60"/>
                  </a:lnTo>
                  <a:lnTo>
                    <a:pt x="36" y="59"/>
                  </a:lnTo>
                  <a:lnTo>
                    <a:pt x="38" y="59"/>
                  </a:lnTo>
                  <a:lnTo>
                    <a:pt x="39" y="59"/>
                  </a:lnTo>
                  <a:lnTo>
                    <a:pt x="41" y="59"/>
                  </a:lnTo>
                  <a:lnTo>
                    <a:pt x="42" y="57"/>
                  </a:lnTo>
                  <a:lnTo>
                    <a:pt x="44" y="57"/>
                  </a:lnTo>
                  <a:lnTo>
                    <a:pt x="45" y="56"/>
                  </a:lnTo>
                  <a:lnTo>
                    <a:pt x="47" y="54"/>
                  </a:lnTo>
                  <a:lnTo>
                    <a:pt x="48" y="54"/>
                  </a:lnTo>
                  <a:lnTo>
                    <a:pt x="50" y="53"/>
                  </a:lnTo>
                  <a:lnTo>
                    <a:pt x="51" y="53"/>
                  </a:lnTo>
                  <a:lnTo>
                    <a:pt x="51" y="51"/>
                  </a:lnTo>
                  <a:lnTo>
                    <a:pt x="53" y="50"/>
                  </a:lnTo>
                  <a:lnTo>
                    <a:pt x="54" y="50"/>
                  </a:lnTo>
                  <a:lnTo>
                    <a:pt x="54" y="48"/>
                  </a:lnTo>
                  <a:lnTo>
                    <a:pt x="56" y="47"/>
                  </a:lnTo>
                  <a:lnTo>
                    <a:pt x="56" y="45"/>
                  </a:lnTo>
                  <a:lnTo>
                    <a:pt x="57" y="44"/>
                  </a:lnTo>
                  <a:lnTo>
                    <a:pt x="59" y="42"/>
                  </a:lnTo>
                  <a:lnTo>
                    <a:pt x="59" y="41"/>
                  </a:lnTo>
                  <a:lnTo>
                    <a:pt x="59" y="39"/>
                  </a:lnTo>
                  <a:lnTo>
                    <a:pt x="59" y="38"/>
                  </a:lnTo>
                  <a:lnTo>
                    <a:pt x="60" y="36"/>
                  </a:lnTo>
                  <a:lnTo>
                    <a:pt x="60" y="35"/>
                  </a:lnTo>
                  <a:lnTo>
                    <a:pt x="60" y="33"/>
                  </a:lnTo>
                  <a:lnTo>
                    <a:pt x="60" y="31"/>
                  </a:lnTo>
                  <a:lnTo>
                    <a:pt x="60" y="30"/>
                  </a:lnTo>
                  <a:lnTo>
                    <a:pt x="60" y="28"/>
                  </a:lnTo>
                  <a:lnTo>
                    <a:pt x="60" y="27"/>
                  </a:lnTo>
                  <a:lnTo>
                    <a:pt x="60" y="25"/>
                  </a:lnTo>
                  <a:lnTo>
                    <a:pt x="60" y="24"/>
                  </a:lnTo>
                  <a:lnTo>
                    <a:pt x="59" y="22"/>
                  </a:lnTo>
                  <a:lnTo>
                    <a:pt x="59" y="21"/>
                  </a:lnTo>
                  <a:lnTo>
                    <a:pt x="59" y="19"/>
                  </a:lnTo>
                  <a:lnTo>
                    <a:pt x="59" y="18"/>
                  </a:lnTo>
                  <a:lnTo>
                    <a:pt x="57" y="16"/>
                  </a:lnTo>
                  <a:lnTo>
                    <a:pt x="57" y="15"/>
                  </a:lnTo>
                  <a:lnTo>
                    <a:pt x="56" y="13"/>
                  </a:lnTo>
                  <a:lnTo>
                    <a:pt x="54" y="12"/>
                  </a:lnTo>
                  <a:lnTo>
                    <a:pt x="54" y="10"/>
                  </a:lnTo>
                  <a:lnTo>
                    <a:pt x="53" y="9"/>
                  </a:lnTo>
                  <a:lnTo>
                    <a:pt x="51" y="9"/>
                  </a:lnTo>
                  <a:lnTo>
                    <a:pt x="51" y="7"/>
                  </a:lnTo>
                  <a:lnTo>
                    <a:pt x="50" y="6"/>
                  </a:lnTo>
                  <a:lnTo>
                    <a:pt x="48" y="6"/>
                  </a:lnTo>
                  <a:lnTo>
                    <a:pt x="47" y="4"/>
                  </a:lnTo>
                  <a:lnTo>
                    <a:pt x="45" y="4"/>
                  </a:lnTo>
                  <a:lnTo>
                    <a:pt x="45" y="3"/>
                  </a:lnTo>
                  <a:lnTo>
                    <a:pt x="44" y="3"/>
                  </a:lnTo>
                  <a:lnTo>
                    <a:pt x="42" y="1"/>
                  </a:lnTo>
                  <a:lnTo>
                    <a:pt x="41" y="1"/>
                  </a:lnTo>
                  <a:lnTo>
                    <a:pt x="39" y="1"/>
                  </a:lnTo>
                  <a:lnTo>
                    <a:pt x="38" y="0"/>
                  </a:lnTo>
                  <a:lnTo>
                    <a:pt x="36" y="0"/>
                  </a:lnTo>
                  <a:lnTo>
                    <a:pt x="35" y="0"/>
                  </a:lnTo>
                  <a:lnTo>
                    <a:pt x="33" y="0"/>
                  </a:lnTo>
                  <a:lnTo>
                    <a:pt x="32" y="0"/>
                  </a:lnTo>
                  <a:lnTo>
                    <a:pt x="30" y="0"/>
                  </a:lnTo>
                  <a:lnTo>
                    <a:pt x="29" y="0"/>
                  </a:lnTo>
                  <a:lnTo>
                    <a:pt x="27" y="0"/>
                  </a:lnTo>
                  <a:lnTo>
                    <a:pt x="26" y="0"/>
                  </a:lnTo>
                  <a:lnTo>
                    <a:pt x="24" y="0"/>
                  </a:lnTo>
                  <a:lnTo>
                    <a:pt x="23" y="0"/>
                  </a:lnTo>
                  <a:lnTo>
                    <a:pt x="21" y="1"/>
                  </a:lnTo>
                  <a:lnTo>
                    <a:pt x="20" y="1"/>
                  </a:lnTo>
                  <a:lnTo>
                    <a:pt x="18" y="1"/>
                  </a:lnTo>
                  <a:lnTo>
                    <a:pt x="17" y="3"/>
                  </a:lnTo>
                  <a:lnTo>
                    <a:pt x="15" y="4"/>
                  </a:lnTo>
                  <a:lnTo>
                    <a:pt x="14" y="4"/>
                  </a:lnTo>
                  <a:lnTo>
                    <a:pt x="12" y="6"/>
                  </a:lnTo>
                  <a:lnTo>
                    <a:pt x="11" y="6"/>
                  </a:lnTo>
                  <a:lnTo>
                    <a:pt x="11" y="7"/>
                  </a:lnTo>
                  <a:lnTo>
                    <a:pt x="9" y="9"/>
                  </a:lnTo>
                  <a:lnTo>
                    <a:pt x="8" y="9"/>
                  </a:lnTo>
                  <a:lnTo>
                    <a:pt x="8" y="10"/>
                  </a:lnTo>
                  <a:lnTo>
                    <a:pt x="6" y="12"/>
                  </a:lnTo>
                  <a:lnTo>
                    <a:pt x="6" y="13"/>
                  </a:lnTo>
                  <a:lnTo>
                    <a:pt x="5" y="13"/>
                  </a:lnTo>
                  <a:lnTo>
                    <a:pt x="5" y="15"/>
                  </a:lnTo>
                  <a:lnTo>
                    <a:pt x="3" y="16"/>
                  </a:lnTo>
                  <a:lnTo>
                    <a:pt x="3" y="18"/>
                  </a:lnTo>
                  <a:lnTo>
                    <a:pt x="2" y="19"/>
                  </a:lnTo>
                  <a:lnTo>
                    <a:pt x="2" y="21"/>
                  </a:lnTo>
                  <a:lnTo>
                    <a:pt x="2"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67" name="Freeform 50"/>
            <p:cNvSpPr>
              <a:spLocks/>
            </p:cNvSpPr>
            <p:nvPr/>
          </p:nvSpPr>
          <p:spPr bwMode="auto">
            <a:xfrm>
              <a:off x="3505" y="2527"/>
              <a:ext cx="22" cy="21"/>
            </a:xfrm>
            <a:custGeom>
              <a:avLst/>
              <a:gdLst>
                <a:gd name="T0" fmla="*/ 0 w 43"/>
                <a:gd name="T1" fmla="*/ 0 h 45"/>
                <a:gd name="T2" fmla="*/ 0 w 43"/>
                <a:gd name="T3" fmla="*/ 0 h 45"/>
                <a:gd name="T4" fmla="*/ 1 w 43"/>
                <a:gd name="T5" fmla="*/ 0 h 45"/>
                <a:gd name="T6" fmla="*/ 1 w 43"/>
                <a:gd name="T7" fmla="*/ 0 h 45"/>
                <a:gd name="T8" fmla="*/ 1 w 43"/>
                <a:gd name="T9" fmla="*/ 0 h 45"/>
                <a:gd name="T10" fmla="*/ 1 w 43"/>
                <a:gd name="T11" fmla="*/ 0 h 45"/>
                <a:gd name="T12" fmla="*/ 1 w 43"/>
                <a:gd name="T13" fmla="*/ 0 h 45"/>
                <a:gd name="T14" fmla="*/ 1 w 43"/>
                <a:gd name="T15" fmla="*/ 0 h 45"/>
                <a:gd name="T16" fmla="*/ 1 w 43"/>
                <a:gd name="T17" fmla="*/ 0 h 45"/>
                <a:gd name="T18" fmla="*/ 1 w 43"/>
                <a:gd name="T19" fmla="*/ 0 h 45"/>
                <a:gd name="T20" fmla="*/ 1 w 43"/>
                <a:gd name="T21" fmla="*/ 0 h 45"/>
                <a:gd name="T22" fmla="*/ 1 w 43"/>
                <a:gd name="T23" fmla="*/ 0 h 45"/>
                <a:gd name="T24" fmla="*/ 1 w 43"/>
                <a:gd name="T25" fmla="*/ 0 h 45"/>
                <a:gd name="T26" fmla="*/ 1 w 43"/>
                <a:gd name="T27" fmla="*/ 0 h 45"/>
                <a:gd name="T28" fmla="*/ 1 w 43"/>
                <a:gd name="T29" fmla="*/ 0 h 45"/>
                <a:gd name="T30" fmla="*/ 1 w 43"/>
                <a:gd name="T31" fmla="*/ 0 h 45"/>
                <a:gd name="T32" fmla="*/ 1 w 43"/>
                <a:gd name="T33" fmla="*/ 0 h 45"/>
                <a:gd name="T34" fmla="*/ 1 w 43"/>
                <a:gd name="T35" fmla="*/ 0 h 45"/>
                <a:gd name="T36" fmla="*/ 1 w 43"/>
                <a:gd name="T37" fmla="*/ 0 h 45"/>
                <a:gd name="T38" fmla="*/ 1 w 43"/>
                <a:gd name="T39" fmla="*/ 0 h 45"/>
                <a:gd name="T40" fmla="*/ 1 w 43"/>
                <a:gd name="T41" fmla="*/ 0 h 45"/>
                <a:gd name="T42" fmla="*/ 1 w 43"/>
                <a:gd name="T43" fmla="*/ 0 h 45"/>
                <a:gd name="T44" fmla="*/ 1 w 43"/>
                <a:gd name="T45" fmla="*/ 0 h 45"/>
                <a:gd name="T46" fmla="*/ 1 w 43"/>
                <a:gd name="T47" fmla="*/ 0 h 45"/>
                <a:gd name="T48" fmla="*/ 1 w 43"/>
                <a:gd name="T49" fmla="*/ 0 h 45"/>
                <a:gd name="T50" fmla="*/ 1 w 43"/>
                <a:gd name="T51" fmla="*/ 0 h 45"/>
                <a:gd name="T52" fmla="*/ 1 w 43"/>
                <a:gd name="T53" fmla="*/ 0 h 45"/>
                <a:gd name="T54" fmla="*/ 1 w 43"/>
                <a:gd name="T55" fmla="*/ 0 h 45"/>
                <a:gd name="T56" fmla="*/ 1 w 43"/>
                <a:gd name="T57" fmla="*/ 0 h 45"/>
                <a:gd name="T58" fmla="*/ 1 w 43"/>
                <a:gd name="T59" fmla="*/ 0 h 45"/>
                <a:gd name="T60" fmla="*/ 1 w 43"/>
                <a:gd name="T61" fmla="*/ 0 h 45"/>
                <a:gd name="T62" fmla="*/ 1 w 43"/>
                <a:gd name="T63" fmla="*/ 0 h 45"/>
                <a:gd name="T64" fmla="*/ 1 w 43"/>
                <a:gd name="T65" fmla="*/ 0 h 45"/>
                <a:gd name="T66" fmla="*/ 1 w 43"/>
                <a:gd name="T67" fmla="*/ 0 h 45"/>
                <a:gd name="T68" fmla="*/ 1 w 43"/>
                <a:gd name="T69" fmla="*/ 0 h 45"/>
                <a:gd name="T70" fmla="*/ 1 w 43"/>
                <a:gd name="T71" fmla="*/ 0 h 45"/>
                <a:gd name="T72" fmla="*/ 1 w 43"/>
                <a:gd name="T73" fmla="*/ 0 h 45"/>
                <a:gd name="T74" fmla="*/ 1 w 43"/>
                <a:gd name="T75" fmla="*/ 0 h 45"/>
                <a:gd name="T76" fmla="*/ 1 w 43"/>
                <a:gd name="T77" fmla="*/ 0 h 45"/>
                <a:gd name="T78" fmla="*/ 1 w 43"/>
                <a:gd name="T79" fmla="*/ 0 h 45"/>
                <a:gd name="T80" fmla="*/ 1 w 43"/>
                <a:gd name="T81" fmla="*/ 0 h 45"/>
                <a:gd name="T82" fmla="*/ 0 w 43"/>
                <a:gd name="T83" fmla="*/ 0 h 45"/>
                <a:gd name="T84" fmla="*/ 0 w 43"/>
                <a:gd name="T85" fmla="*/ 0 h 45"/>
                <a:gd name="T86" fmla="*/ 0 w 43"/>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45"/>
                <a:gd name="T134" fmla="*/ 43 w 43"/>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45">
                  <a:moveTo>
                    <a:pt x="0" y="23"/>
                  </a:moveTo>
                  <a:lnTo>
                    <a:pt x="0" y="24"/>
                  </a:lnTo>
                  <a:lnTo>
                    <a:pt x="0" y="26"/>
                  </a:lnTo>
                  <a:lnTo>
                    <a:pt x="0" y="27"/>
                  </a:lnTo>
                  <a:lnTo>
                    <a:pt x="0" y="29"/>
                  </a:lnTo>
                  <a:lnTo>
                    <a:pt x="0" y="30"/>
                  </a:lnTo>
                  <a:lnTo>
                    <a:pt x="1" y="30"/>
                  </a:lnTo>
                  <a:lnTo>
                    <a:pt x="1" y="32"/>
                  </a:lnTo>
                  <a:lnTo>
                    <a:pt x="1" y="33"/>
                  </a:lnTo>
                  <a:lnTo>
                    <a:pt x="3" y="35"/>
                  </a:lnTo>
                  <a:lnTo>
                    <a:pt x="3" y="36"/>
                  </a:lnTo>
                  <a:lnTo>
                    <a:pt x="4" y="36"/>
                  </a:lnTo>
                  <a:lnTo>
                    <a:pt x="4" y="38"/>
                  </a:lnTo>
                  <a:lnTo>
                    <a:pt x="6" y="38"/>
                  </a:lnTo>
                  <a:lnTo>
                    <a:pt x="6" y="39"/>
                  </a:lnTo>
                  <a:lnTo>
                    <a:pt x="7" y="39"/>
                  </a:lnTo>
                  <a:lnTo>
                    <a:pt x="7" y="41"/>
                  </a:lnTo>
                  <a:lnTo>
                    <a:pt x="9" y="41"/>
                  </a:lnTo>
                  <a:lnTo>
                    <a:pt x="9" y="42"/>
                  </a:lnTo>
                  <a:lnTo>
                    <a:pt x="10" y="42"/>
                  </a:lnTo>
                  <a:lnTo>
                    <a:pt x="12" y="44"/>
                  </a:lnTo>
                  <a:lnTo>
                    <a:pt x="13" y="44"/>
                  </a:lnTo>
                  <a:lnTo>
                    <a:pt x="15" y="44"/>
                  </a:lnTo>
                  <a:lnTo>
                    <a:pt x="16" y="45"/>
                  </a:lnTo>
                  <a:lnTo>
                    <a:pt x="18" y="45"/>
                  </a:lnTo>
                  <a:lnTo>
                    <a:pt x="19" y="45"/>
                  </a:lnTo>
                  <a:lnTo>
                    <a:pt x="21" y="45"/>
                  </a:lnTo>
                  <a:lnTo>
                    <a:pt x="22" y="45"/>
                  </a:lnTo>
                  <a:lnTo>
                    <a:pt x="24" y="45"/>
                  </a:lnTo>
                  <a:lnTo>
                    <a:pt x="25" y="45"/>
                  </a:lnTo>
                  <a:lnTo>
                    <a:pt x="27" y="45"/>
                  </a:lnTo>
                  <a:lnTo>
                    <a:pt x="28" y="44"/>
                  </a:lnTo>
                  <a:lnTo>
                    <a:pt x="30" y="44"/>
                  </a:lnTo>
                  <a:lnTo>
                    <a:pt x="31" y="44"/>
                  </a:lnTo>
                  <a:lnTo>
                    <a:pt x="33" y="42"/>
                  </a:lnTo>
                  <a:lnTo>
                    <a:pt x="34" y="42"/>
                  </a:lnTo>
                  <a:lnTo>
                    <a:pt x="34" y="41"/>
                  </a:lnTo>
                  <a:lnTo>
                    <a:pt x="36" y="41"/>
                  </a:lnTo>
                  <a:lnTo>
                    <a:pt x="36" y="39"/>
                  </a:lnTo>
                  <a:lnTo>
                    <a:pt x="37" y="39"/>
                  </a:lnTo>
                  <a:lnTo>
                    <a:pt x="37" y="38"/>
                  </a:lnTo>
                  <a:lnTo>
                    <a:pt x="39" y="38"/>
                  </a:lnTo>
                  <a:lnTo>
                    <a:pt x="39" y="36"/>
                  </a:lnTo>
                  <a:lnTo>
                    <a:pt x="40" y="36"/>
                  </a:lnTo>
                  <a:lnTo>
                    <a:pt x="40" y="35"/>
                  </a:lnTo>
                  <a:lnTo>
                    <a:pt x="42" y="33"/>
                  </a:lnTo>
                  <a:lnTo>
                    <a:pt x="42" y="32"/>
                  </a:lnTo>
                  <a:lnTo>
                    <a:pt x="42" y="30"/>
                  </a:lnTo>
                  <a:lnTo>
                    <a:pt x="43" y="30"/>
                  </a:lnTo>
                  <a:lnTo>
                    <a:pt x="43" y="29"/>
                  </a:lnTo>
                  <a:lnTo>
                    <a:pt x="43" y="27"/>
                  </a:lnTo>
                  <a:lnTo>
                    <a:pt x="43" y="26"/>
                  </a:lnTo>
                  <a:lnTo>
                    <a:pt x="43" y="24"/>
                  </a:lnTo>
                  <a:lnTo>
                    <a:pt x="43" y="23"/>
                  </a:lnTo>
                  <a:lnTo>
                    <a:pt x="43" y="21"/>
                  </a:lnTo>
                  <a:lnTo>
                    <a:pt x="43" y="20"/>
                  </a:lnTo>
                  <a:lnTo>
                    <a:pt x="43" y="18"/>
                  </a:lnTo>
                  <a:lnTo>
                    <a:pt x="43" y="17"/>
                  </a:lnTo>
                  <a:lnTo>
                    <a:pt x="42" y="15"/>
                  </a:lnTo>
                  <a:lnTo>
                    <a:pt x="42" y="13"/>
                  </a:lnTo>
                  <a:lnTo>
                    <a:pt x="42" y="12"/>
                  </a:lnTo>
                  <a:lnTo>
                    <a:pt x="40" y="12"/>
                  </a:lnTo>
                  <a:lnTo>
                    <a:pt x="40" y="10"/>
                  </a:lnTo>
                  <a:lnTo>
                    <a:pt x="39" y="9"/>
                  </a:lnTo>
                  <a:lnTo>
                    <a:pt x="37" y="7"/>
                  </a:lnTo>
                  <a:lnTo>
                    <a:pt x="36" y="6"/>
                  </a:lnTo>
                  <a:lnTo>
                    <a:pt x="34" y="4"/>
                  </a:lnTo>
                  <a:lnTo>
                    <a:pt x="33" y="4"/>
                  </a:lnTo>
                  <a:lnTo>
                    <a:pt x="33" y="3"/>
                  </a:lnTo>
                  <a:lnTo>
                    <a:pt x="31" y="3"/>
                  </a:lnTo>
                  <a:lnTo>
                    <a:pt x="30" y="3"/>
                  </a:lnTo>
                  <a:lnTo>
                    <a:pt x="30" y="1"/>
                  </a:lnTo>
                  <a:lnTo>
                    <a:pt x="28" y="1"/>
                  </a:lnTo>
                  <a:lnTo>
                    <a:pt x="27" y="1"/>
                  </a:lnTo>
                  <a:lnTo>
                    <a:pt x="25" y="1"/>
                  </a:lnTo>
                  <a:lnTo>
                    <a:pt x="24" y="1"/>
                  </a:lnTo>
                  <a:lnTo>
                    <a:pt x="22" y="0"/>
                  </a:lnTo>
                  <a:lnTo>
                    <a:pt x="21" y="0"/>
                  </a:lnTo>
                  <a:lnTo>
                    <a:pt x="19" y="1"/>
                  </a:lnTo>
                  <a:lnTo>
                    <a:pt x="18" y="1"/>
                  </a:lnTo>
                  <a:lnTo>
                    <a:pt x="16" y="1"/>
                  </a:lnTo>
                  <a:lnTo>
                    <a:pt x="15" y="1"/>
                  </a:lnTo>
                  <a:lnTo>
                    <a:pt x="13" y="1"/>
                  </a:lnTo>
                  <a:lnTo>
                    <a:pt x="13" y="3"/>
                  </a:lnTo>
                  <a:lnTo>
                    <a:pt x="12" y="3"/>
                  </a:lnTo>
                  <a:lnTo>
                    <a:pt x="10" y="3"/>
                  </a:lnTo>
                  <a:lnTo>
                    <a:pt x="10" y="4"/>
                  </a:lnTo>
                  <a:lnTo>
                    <a:pt x="9" y="4"/>
                  </a:lnTo>
                  <a:lnTo>
                    <a:pt x="7" y="6"/>
                  </a:lnTo>
                  <a:lnTo>
                    <a:pt x="6" y="7"/>
                  </a:lnTo>
                  <a:lnTo>
                    <a:pt x="4" y="9"/>
                  </a:lnTo>
                  <a:lnTo>
                    <a:pt x="3" y="10"/>
                  </a:lnTo>
                  <a:lnTo>
                    <a:pt x="3" y="12"/>
                  </a:lnTo>
                  <a:lnTo>
                    <a:pt x="1" y="12"/>
                  </a:lnTo>
                  <a:lnTo>
                    <a:pt x="1" y="13"/>
                  </a:lnTo>
                  <a:lnTo>
                    <a:pt x="1" y="15"/>
                  </a:lnTo>
                  <a:lnTo>
                    <a:pt x="0" y="17"/>
                  </a:lnTo>
                  <a:lnTo>
                    <a:pt x="0" y="18"/>
                  </a:lnTo>
                  <a:lnTo>
                    <a:pt x="0" y="20"/>
                  </a:lnTo>
                  <a:lnTo>
                    <a:pt x="0" y="21"/>
                  </a:lnTo>
                  <a:lnTo>
                    <a:pt x="0" y="2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8" name="Freeform 51"/>
            <p:cNvSpPr>
              <a:spLocks/>
            </p:cNvSpPr>
            <p:nvPr/>
          </p:nvSpPr>
          <p:spPr bwMode="auto">
            <a:xfrm>
              <a:off x="3372" y="1280"/>
              <a:ext cx="30" cy="27"/>
            </a:xfrm>
            <a:custGeom>
              <a:avLst/>
              <a:gdLst>
                <a:gd name="T0" fmla="*/ 0 w 60"/>
                <a:gd name="T1" fmla="*/ 0 h 60"/>
                <a:gd name="T2" fmla="*/ 0 w 60"/>
                <a:gd name="T3" fmla="*/ 0 h 60"/>
                <a:gd name="T4" fmla="*/ 1 w 60"/>
                <a:gd name="T5" fmla="*/ 0 h 60"/>
                <a:gd name="T6" fmla="*/ 1 w 60"/>
                <a:gd name="T7" fmla="*/ 0 h 60"/>
                <a:gd name="T8" fmla="*/ 1 w 60"/>
                <a:gd name="T9" fmla="*/ 0 h 60"/>
                <a:gd name="T10" fmla="*/ 1 w 60"/>
                <a:gd name="T11" fmla="*/ 0 h 60"/>
                <a:gd name="T12" fmla="*/ 1 w 60"/>
                <a:gd name="T13" fmla="*/ 0 h 60"/>
                <a:gd name="T14" fmla="*/ 1 w 60"/>
                <a:gd name="T15" fmla="*/ 0 h 60"/>
                <a:gd name="T16" fmla="*/ 1 w 60"/>
                <a:gd name="T17" fmla="*/ 0 h 60"/>
                <a:gd name="T18" fmla="*/ 1 w 60"/>
                <a:gd name="T19" fmla="*/ 0 h 60"/>
                <a:gd name="T20" fmla="*/ 1 w 60"/>
                <a:gd name="T21" fmla="*/ 0 h 60"/>
                <a:gd name="T22" fmla="*/ 1 w 60"/>
                <a:gd name="T23" fmla="*/ 0 h 60"/>
                <a:gd name="T24" fmla="*/ 1 w 60"/>
                <a:gd name="T25" fmla="*/ 0 h 60"/>
                <a:gd name="T26" fmla="*/ 1 w 60"/>
                <a:gd name="T27" fmla="*/ 0 h 60"/>
                <a:gd name="T28" fmla="*/ 1 w 60"/>
                <a:gd name="T29" fmla="*/ 0 h 60"/>
                <a:gd name="T30" fmla="*/ 1 w 60"/>
                <a:gd name="T31" fmla="*/ 0 h 60"/>
                <a:gd name="T32" fmla="*/ 1 w 60"/>
                <a:gd name="T33" fmla="*/ 0 h 60"/>
                <a:gd name="T34" fmla="*/ 1 w 60"/>
                <a:gd name="T35" fmla="*/ 0 h 60"/>
                <a:gd name="T36" fmla="*/ 1 w 60"/>
                <a:gd name="T37" fmla="*/ 0 h 60"/>
                <a:gd name="T38" fmla="*/ 1 w 60"/>
                <a:gd name="T39" fmla="*/ 0 h 60"/>
                <a:gd name="T40" fmla="*/ 1 w 60"/>
                <a:gd name="T41" fmla="*/ 0 h 60"/>
                <a:gd name="T42" fmla="*/ 1 w 60"/>
                <a:gd name="T43" fmla="*/ 0 h 60"/>
                <a:gd name="T44" fmla="*/ 1 w 60"/>
                <a:gd name="T45" fmla="*/ 0 h 60"/>
                <a:gd name="T46" fmla="*/ 1 w 60"/>
                <a:gd name="T47" fmla="*/ 0 h 60"/>
                <a:gd name="T48" fmla="*/ 1 w 60"/>
                <a:gd name="T49" fmla="*/ 0 h 60"/>
                <a:gd name="T50" fmla="*/ 1 w 60"/>
                <a:gd name="T51" fmla="*/ 0 h 60"/>
                <a:gd name="T52" fmla="*/ 1 w 60"/>
                <a:gd name="T53" fmla="*/ 0 h 60"/>
                <a:gd name="T54" fmla="*/ 1 w 60"/>
                <a:gd name="T55" fmla="*/ 0 h 60"/>
                <a:gd name="T56" fmla="*/ 1 w 60"/>
                <a:gd name="T57" fmla="*/ 0 h 60"/>
                <a:gd name="T58" fmla="*/ 1 w 60"/>
                <a:gd name="T59" fmla="*/ 0 h 60"/>
                <a:gd name="T60" fmla="*/ 1 w 60"/>
                <a:gd name="T61" fmla="*/ 0 h 60"/>
                <a:gd name="T62" fmla="*/ 1 w 60"/>
                <a:gd name="T63" fmla="*/ 0 h 60"/>
                <a:gd name="T64" fmla="*/ 1 w 60"/>
                <a:gd name="T65" fmla="*/ 0 h 60"/>
                <a:gd name="T66" fmla="*/ 1 w 60"/>
                <a:gd name="T67" fmla="*/ 0 h 60"/>
                <a:gd name="T68" fmla="*/ 1 w 60"/>
                <a:gd name="T69" fmla="*/ 0 h 60"/>
                <a:gd name="T70" fmla="*/ 1 w 60"/>
                <a:gd name="T71" fmla="*/ 0 h 60"/>
                <a:gd name="T72" fmla="*/ 1 w 60"/>
                <a:gd name="T73" fmla="*/ 0 h 60"/>
                <a:gd name="T74" fmla="*/ 1 w 60"/>
                <a:gd name="T75" fmla="*/ 0 h 60"/>
                <a:gd name="T76" fmla="*/ 1 w 60"/>
                <a:gd name="T77" fmla="*/ 0 h 60"/>
                <a:gd name="T78" fmla="*/ 1 w 60"/>
                <a:gd name="T79" fmla="*/ 0 h 60"/>
                <a:gd name="T80" fmla="*/ 1 w 60"/>
                <a:gd name="T81" fmla="*/ 0 h 60"/>
                <a:gd name="T82" fmla="*/ 1 w 60"/>
                <a:gd name="T83" fmla="*/ 0 h 60"/>
                <a:gd name="T84" fmla="*/ 0 w 60"/>
                <a:gd name="T85" fmla="*/ 0 h 60"/>
                <a:gd name="T86" fmla="*/ 0 w 60"/>
                <a:gd name="T87" fmla="*/ 0 h 60"/>
                <a:gd name="T88" fmla="*/ 1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1"/>
                  </a:lnTo>
                  <a:lnTo>
                    <a:pt x="0" y="33"/>
                  </a:lnTo>
                  <a:lnTo>
                    <a:pt x="0" y="34"/>
                  </a:lnTo>
                  <a:lnTo>
                    <a:pt x="0" y="36"/>
                  </a:lnTo>
                  <a:lnTo>
                    <a:pt x="2" y="37"/>
                  </a:lnTo>
                  <a:lnTo>
                    <a:pt x="2" y="39"/>
                  </a:lnTo>
                  <a:lnTo>
                    <a:pt x="2" y="40"/>
                  </a:lnTo>
                  <a:lnTo>
                    <a:pt x="3" y="42"/>
                  </a:lnTo>
                  <a:lnTo>
                    <a:pt x="3" y="43"/>
                  </a:lnTo>
                  <a:lnTo>
                    <a:pt x="5" y="43"/>
                  </a:lnTo>
                  <a:lnTo>
                    <a:pt x="5" y="45"/>
                  </a:lnTo>
                  <a:lnTo>
                    <a:pt x="6" y="46"/>
                  </a:lnTo>
                  <a:lnTo>
                    <a:pt x="6" y="48"/>
                  </a:lnTo>
                  <a:lnTo>
                    <a:pt x="8" y="49"/>
                  </a:lnTo>
                  <a:lnTo>
                    <a:pt x="9" y="51"/>
                  </a:lnTo>
                  <a:lnTo>
                    <a:pt x="11" y="52"/>
                  </a:lnTo>
                  <a:lnTo>
                    <a:pt x="12" y="54"/>
                  </a:lnTo>
                  <a:lnTo>
                    <a:pt x="14" y="54"/>
                  </a:lnTo>
                  <a:lnTo>
                    <a:pt x="15" y="55"/>
                  </a:lnTo>
                  <a:lnTo>
                    <a:pt x="17" y="55"/>
                  </a:lnTo>
                  <a:lnTo>
                    <a:pt x="17" y="57"/>
                  </a:lnTo>
                  <a:lnTo>
                    <a:pt x="18" y="57"/>
                  </a:lnTo>
                  <a:lnTo>
                    <a:pt x="20" y="58"/>
                  </a:lnTo>
                  <a:lnTo>
                    <a:pt x="21" y="58"/>
                  </a:lnTo>
                  <a:lnTo>
                    <a:pt x="23" y="58"/>
                  </a:lnTo>
                  <a:lnTo>
                    <a:pt x="24" y="58"/>
                  </a:lnTo>
                  <a:lnTo>
                    <a:pt x="26" y="60"/>
                  </a:lnTo>
                  <a:lnTo>
                    <a:pt x="27" y="60"/>
                  </a:lnTo>
                  <a:lnTo>
                    <a:pt x="29" y="60"/>
                  </a:lnTo>
                  <a:lnTo>
                    <a:pt x="30" y="60"/>
                  </a:lnTo>
                  <a:lnTo>
                    <a:pt x="32" y="60"/>
                  </a:lnTo>
                  <a:lnTo>
                    <a:pt x="33" y="60"/>
                  </a:lnTo>
                  <a:lnTo>
                    <a:pt x="35" y="60"/>
                  </a:lnTo>
                  <a:lnTo>
                    <a:pt x="36" y="58"/>
                  </a:lnTo>
                  <a:lnTo>
                    <a:pt x="38" y="58"/>
                  </a:lnTo>
                  <a:lnTo>
                    <a:pt x="39" y="58"/>
                  </a:lnTo>
                  <a:lnTo>
                    <a:pt x="41" y="58"/>
                  </a:lnTo>
                  <a:lnTo>
                    <a:pt x="42" y="57"/>
                  </a:lnTo>
                  <a:lnTo>
                    <a:pt x="44" y="57"/>
                  </a:lnTo>
                  <a:lnTo>
                    <a:pt x="45" y="55"/>
                  </a:lnTo>
                  <a:lnTo>
                    <a:pt x="47" y="54"/>
                  </a:lnTo>
                  <a:lnTo>
                    <a:pt x="48" y="54"/>
                  </a:lnTo>
                  <a:lnTo>
                    <a:pt x="50" y="52"/>
                  </a:lnTo>
                  <a:lnTo>
                    <a:pt x="51" y="52"/>
                  </a:lnTo>
                  <a:lnTo>
                    <a:pt x="51" y="51"/>
                  </a:lnTo>
                  <a:lnTo>
                    <a:pt x="53" y="49"/>
                  </a:lnTo>
                  <a:lnTo>
                    <a:pt x="54" y="49"/>
                  </a:lnTo>
                  <a:lnTo>
                    <a:pt x="54" y="48"/>
                  </a:lnTo>
                  <a:lnTo>
                    <a:pt x="56" y="46"/>
                  </a:lnTo>
                  <a:lnTo>
                    <a:pt x="56" y="45"/>
                  </a:lnTo>
                  <a:lnTo>
                    <a:pt x="57" y="43"/>
                  </a:lnTo>
                  <a:lnTo>
                    <a:pt x="59" y="42"/>
                  </a:lnTo>
                  <a:lnTo>
                    <a:pt x="59" y="40"/>
                  </a:lnTo>
                  <a:lnTo>
                    <a:pt x="59" y="39"/>
                  </a:lnTo>
                  <a:lnTo>
                    <a:pt x="59" y="37"/>
                  </a:lnTo>
                  <a:lnTo>
                    <a:pt x="60" y="36"/>
                  </a:lnTo>
                  <a:lnTo>
                    <a:pt x="60" y="34"/>
                  </a:lnTo>
                  <a:lnTo>
                    <a:pt x="60" y="33"/>
                  </a:lnTo>
                  <a:lnTo>
                    <a:pt x="60" y="31"/>
                  </a:lnTo>
                  <a:lnTo>
                    <a:pt x="60" y="30"/>
                  </a:lnTo>
                  <a:lnTo>
                    <a:pt x="60" y="28"/>
                  </a:lnTo>
                  <a:lnTo>
                    <a:pt x="60" y="27"/>
                  </a:lnTo>
                  <a:lnTo>
                    <a:pt x="60" y="25"/>
                  </a:lnTo>
                  <a:lnTo>
                    <a:pt x="60" y="24"/>
                  </a:lnTo>
                  <a:lnTo>
                    <a:pt x="59" y="22"/>
                  </a:lnTo>
                  <a:lnTo>
                    <a:pt x="59" y="21"/>
                  </a:lnTo>
                  <a:lnTo>
                    <a:pt x="59" y="19"/>
                  </a:lnTo>
                  <a:lnTo>
                    <a:pt x="59" y="18"/>
                  </a:lnTo>
                  <a:lnTo>
                    <a:pt x="57" y="16"/>
                  </a:lnTo>
                  <a:lnTo>
                    <a:pt x="57" y="15"/>
                  </a:lnTo>
                  <a:lnTo>
                    <a:pt x="56" y="13"/>
                  </a:lnTo>
                  <a:lnTo>
                    <a:pt x="54" y="12"/>
                  </a:lnTo>
                  <a:lnTo>
                    <a:pt x="54" y="10"/>
                  </a:lnTo>
                  <a:lnTo>
                    <a:pt x="53" y="9"/>
                  </a:lnTo>
                  <a:lnTo>
                    <a:pt x="51" y="9"/>
                  </a:lnTo>
                  <a:lnTo>
                    <a:pt x="51" y="7"/>
                  </a:lnTo>
                  <a:lnTo>
                    <a:pt x="50" y="6"/>
                  </a:lnTo>
                  <a:lnTo>
                    <a:pt x="48" y="6"/>
                  </a:lnTo>
                  <a:lnTo>
                    <a:pt x="47" y="4"/>
                  </a:lnTo>
                  <a:lnTo>
                    <a:pt x="45" y="4"/>
                  </a:lnTo>
                  <a:lnTo>
                    <a:pt x="45" y="3"/>
                  </a:lnTo>
                  <a:lnTo>
                    <a:pt x="44" y="3"/>
                  </a:lnTo>
                  <a:lnTo>
                    <a:pt x="42" y="1"/>
                  </a:lnTo>
                  <a:lnTo>
                    <a:pt x="41" y="1"/>
                  </a:lnTo>
                  <a:lnTo>
                    <a:pt x="39" y="1"/>
                  </a:lnTo>
                  <a:lnTo>
                    <a:pt x="38" y="0"/>
                  </a:lnTo>
                  <a:lnTo>
                    <a:pt x="36" y="0"/>
                  </a:lnTo>
                  <a:lnTo>
                    <a:pt x="35" y="0"/>
                  </a:lnTo>
                  <a:lnTo>
                    <a:pt x="33" y="0"/>
                  </a:lnTo>
                  <a:lnTo>
                    <a:pt x="32" y="0"/>
                  </a:lnTo>
                  <a:lnTo>
                    <a:pt x="30" y="0"/>
                  </a:lnTo>
                  <a:lnTo>
                    <a:pt x="29" y="0"/>
                  </a:lnTo>
                  <a:lnTo>
                    <a:pt x="27" y="0"/>
                  </a:lnTo>
                  <a:lnTo>
                    <a:pt x="26" y="0"/>
                  </a:lnTo>
                  <a:lnTo>
                    <a:pt x="24" y="0"/>
                  </a:lnTo>
                  <a:lnTo>
                    <a:pt x="23" y="0"/>
                  </a:lnTo>
                  <a:lnTo>
                    <a:pt x="21" y="1"/>
                  </a:lnTo>
                  <a:lnTo>
                    <a:pt x="20" y="1"/>
                  </a:lnTo>
                  <a:lnTo>
                    <a:pt x="18" y="1"/>
                  </a:lnTo>
                  <a:lnTo>
                    <a:pt x="17" y="3"/>
                  </a:lnTo>
                  <a:lnTo>
                    <a:pt x="15" y="4"/>
                  </a:lnTo>
                  <a:lnTo>
                    <a:pt x="14" y="4"/>
                  </a:lnTo>
                  <a:lnTo>
                    <a:pt x="12" y="6"/>
                  </a:lnTo>
                  <a:lnTo>
                    <a:pt x="11" y="6"/>
                  </a:lnTo>
                  <a:lnTo>
                    <a:pt x="11" y="7"/>
                  </a:lnTo>
                  <a:lnTo>
                    <a:pt x="9" y="9"/>
                  </a:lnTo>
                  <a:lnTo>
                    <a:pt x="8" y="9"/>
                  </a:lnTo>
                  <a:lnTo>
                    <a:pt x="8" y="10"/>
                  </a:lnTo>
                  <a:lnTo>
                    <a:pt x="6" y="12"/>
                  </a:lnTo>
                  <a:lnTo>
                    <a:pt x="6" y="13"/>
                  </a:lnTo>
                  <a:lnTo>
                    <a:pt x="5" y="13"/>
                  </a:lnTo>
                  <a:lnTo>
                    <a:pt x="5" y="15"/>
                  </a:lnTo>
                  <a:lnTo>
                    <a:pt x="3" y="16"/>
                  </a:lnTo>
                  <a:lnTo>
                    <a:pt x="3" y="18"/>
                  </a:lnTo>
                  <a:lnTo>
                    <a:pt x="2" y="19"/>
                  </a:lnTo>
                  <a:lnTo>
                    <a:pt x="2" y="21"/>
                  </a:lnTo>
                  <a:lnTo>
                    <a:pt x="2"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69" name="Freeform 52"/>
            <p:cNvSpPr>
              <a:spLocks/>
            </p:cNvSpPr>
            <p:nvPr/>
          </p:nvSpPr>
          <p:spPr bwMode="auto">
            <a:xfrm>
              <a:off x="3382" y="1288"/>
              <a:ext cx="22" cy="20"/>
            </a:xfrm>
            <a:custGeom>
              <a:avLst/>
              <a:gdLst>
                <a:gd name="T0" fmla="*/ 0 w 43"/>
                <a:gd name="T1" fmla="*/ 0 h 45"/>
                <a:gd name="T2" fmla="*/ 0 w 43"/>
                <a:gd name="T3" fmla="*/ 0 h 45"/>
                <a:gd name="T4" fmla="*/ 1 w 43"/>
                <a:gd name="T5" fmla="*/ 0 h 45"/>
                <a:gd name="T6" fmla="*/ 1 w 43"/>
                <a:gd name="T7" fmla="*/ 0 h 45"/>
                <a:gd name="T8" fmla="*/ 1 w 43"/>
                <a:gd name="T9" fmla="*/ 0 h 45"/>
                <a:gd name="T10" fmla="*/ 1 w 43"/>
                <a:gd name="T11" fmla="*/ 0 h 45"/>
                <a:gd name="T12" fmla="*/ 1 w 43"/>
                <a:gd name="T13" fmla="*/ 0 h 45"/>
                <a:gd name="T14" fmla="*/ 1 w 43"/>
                <a:gd name="T15" fmla="*/ 0 h 45"/>
                <a:gd name="T16" fmla="*/ 1 w 43"/>
                <a:gd name="T17" fmla="*/ 0 h 45"/>
                <a:gd name="T18" fmla="*/ 1 w 43"/>
                <a:gd name="T19" fmla="*/ 0 h 45"/>
                <a:gd name="T20" fmla="*/ 1 w 43"/>
                <a:gd name="T21" fmla="*/ 0 h 45"/>
                <a:gd name="T22" fmla="*/ 1 w 43"/>
                <a:gd name="T23" fmla="*/ 0 h 45"/>
                <a:gd name="T24" fmla="*/ 1 w 43"/>
                <a:gd name="T25" fmla="*/ 0 h 45"/>
                <a:gd name="T26" fmla="*/ 1 w 43"/>
                <a:gd name="T27" fmla="*/ 0 h 45"/>
                <a:gd name="T28" fmla="*/ 1 w 43"/>
                <a:gd name="T29" fmla="*/ 0 h 45"/>
                <a:gd name="T30" fmla="*/ 1 w 43"/>
                <a:gd name="T31" fmla="*/ 0 h 45"/>
                <a:gd name="T32" fmla="*/ 1 w 43"/>
                <a:gd name="T33" fmla="*/ 0 h 45"/>
                <a:gd name="T34" fmla="*/ 1 w 43"/>
                <a:gd name="T35" fmla="*/ 0 h 45"/>
                <a:gd name="T36" fmla="*/ 1 w 43"/>
                <a:gd name="T37" fmla="*/ 0 h 45"/>
                <a:gd name="T38" fmla="*/ 1 w 43"/>
                <a:gd name="T39" fmla="*/ 0 h 45"/>
                <a:gd name="T40" fmla="*/ 1 w 43"/>
                <a:gd name="T41" fmla="*/ 0 h 45"/>
                <a:gd name="T42" fmla="*/ 1 w 43"/>
                <a:gd name="T43" fmla="*/ 0 h 45"/>
                <a:gd name="T44" fmla="*/ 1 w 43"/>
                <a:gd name="T45" fmla="*/ 0 h 45"/>
                <a:gd name="T46" fmla="*/ 1 w 43"/>
                <a:gd name="T47" fmla="*/ 0 h 45"/>
                <a:gd name="T48" fmla="*/ 1 w 43"/>
                <a:gd name="T49" fmla="*/ 0 h 45"/>
                <a:gd name="T50" fmla="*/ 1 w 43"/>
                <a:gd name="T51" fmla="*/ 0 h 45"/>
                <a:gd name="T52" fmla="*/ 1 w 43"/>
                <a:gd name="T53" fmla="*/ 0 h 45"/>
                <a:gd name="T54" fmla="*/ 1 w 43"/>
                <a:gd name="T55" fmla="*/ 0 h 45"/>
                <a:gd name="T56" fmla="*/ 1 w 43"/>
                <a:gd name="T57" fmla="*/ 0 h 45"/>
                <a:gd name="T58" fmla="*/ 1 w 43"/>
                <a:gd name="T59" fmla="*/ 0 h 45"/>
                <a:gd name="T60" fmla="*/ 1 w 43"/>
                <a:gd name="T61" fmla="*/ 0 h 45"/>
                <a:gd name="T62" fmla="*/ 1 w 43"/>
                <a:gd name="T63" fmla="*/ 0 h 45"/>
                <a:gd name="T64" fmla="*/ 1 w 43"/>
                <a:gd name="T65" fmla="*/ 0 h 45"/>
                <a:gd name="T66" fmla="*/ 1 w 43"/>
                <a:gd name="T67" fmla="*/ 0 h 45"/>
                <a:gd name="T68" fmla="*/ 1 w 43"/>
                <a:gd name="T69" fmla="*/ 0 h 45"/>
                <a:gd name="T70" fmla="*/ 1 w 43"/>
                <a:gd name="T71" fmla="*/ 0 h 45"/>
                <a:gd name="T72" fmla="*/ 1 w 43"/>
                <a:gd name="T73" fmla="*/ 0 h 45"/>
                <a:gd name="T74" fmla="*/ 1 w 43"/>
                <a:gd name="T75" fmla="*/ 0 h 45"/>
                <a:gd name="T76" fmla="*/ 1 w 43"/>
                <a:gd name="T77" fmla="*/ 0 h 45"/>
                <a:gd name="T78" fmla="*/ 1 w 43"/>
                <a:gd name="T79" fmla="*/ 0 h 45"/>
                <a:gd name="T80" fmla="*/ 1 w 43"/>
                <a:gd name="T81" fmla="*/ 0 h 45"/>
                <a:gd name="T82" fmla="*/ 0 w 43"/>
                <a:gd name="T83" fmla="*/ 0 h 45"/>
                <a:gd name="T84" fmla="*/ 0 w 43"/>
                <a:gd name="T85" fmla="*/ 0 h 45"/>
                <a:gd name="T86" fmla="*/ 0 w 43"/>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
                <a:gd name="T133" fmla="*/ 0 h 45"/>
                <a:gd name="T134" fmla="*/ 43 w 43"/>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 h="45">
                  <a:moveTo>
                    <a:pt x="0" y="22"/>
                  </a:moveTo>
                  <a:lnTo>
                    <a:pt x="0" y="24"/>
                  </a:lnTo>
                  <a:lnTo>
                    <a:pt x="0" y="25"/>
                  </a:lnTo>
                  <a:lnTo>
                    <a:pt x="0" y="27"/>
                  </a:lnTo>
                  <a:lnTo>
                    <a:pt x="0" y="28"/>
                  </a:lnTo>
                  <a:lnTo>
                    <a:pt x="0" y="30"/>
                  </a:lnTo>
                  <a:lnTo>
                    <a:pt x="1" y="30"/>
                  </a:lnTo>
                  <a:lnTo>
                    <a:pt x="1" y="31"/>
                  </a:lnTo>
                  <a:lnTo>
                    <a:pt x="1" y="33"/>
                  </a:lnTo>
                  <a:lnTo>
                    <a:pt x="3" y="34"/>
                  </a:lnTo>
                  <a:lnTo>
                    <a:pt x="3" y="36"/>
                  </a:lnTo>
                  <a:lnTo>
                    <a:pt x="4" y="36"/>
                  </a:lnTo>
                  <a:lnTo>
                    <a:pt x="4" y="37"/>
                  </a:lnTo>
                  <a:lnTo>
                    <a:pt x="6" y="37"/>
                  </a:lnTo>
                  <a:lnTo>
                    <a:pt x="6" y="39"/>
                  </a:lnTo>
                  <a:lnTo>
                    <a:pt x="7" y="39"/>
                  </a:lnTo>
                  <a:lnTo>
                    <a:pt x="7" y="40"/>
                  </a:lnTo>
                  <a:lnTo>
                    <a:pt x="9" y="40"/>
                  </a:lnTo>
                  <a:lnTo>
                    <a:pt x="9" y="42"/>
                  </a:lnTo>
                  <a:lnTo>
                    <a:pt x="10" y="42"/>
                  </a:lnTo>
                  <a:lnTo>
                    <a:pt x="12" y="43"/>
                  </a:lnTo>
                  <a:lnTo>
                    <a:pt x="13" y="43"/>
                  </a:lnTo>
                  <a:lnTo>
                    <a:pt x="15" y="43"/>
                  </a:lnTo>
                  <a:lnTo>
                    <a:pt x="16" y="45"/>
                  </a:lnTo>
                  <a:lnTo>
                    <a:pt x="18" y="45"/>
                  </a:lnTo>
                  <a:lnTo>
                    <a:pt x="19" y="45"/>
                  </a:lnTo>
                  <a:lnTo>
                    <a:pt x="21" y="45"/>
                  </a:lnTo>
                  <a:lnTo>
                    <a:pt x="22" y="45"/>
                  </a:lnTo>
                  <a:lnTo>
                    <a:pt x="24" y="45"/>
                  </a:lnTo>
                  <a:lnTo>
                    <a:pt x="25" y="45"/>
                  </a:lnTo>
                  <a:lnTo>
                    <a:pt x="27" y="45"/>
                  </a:lnTo>
                  <a:lnTo>
                    <a:pt x="28" y="43"/>
                  </a:lnTo>
                  <a:lnTo>
                    <a:pt x="30" y="43"/>
                  </a:lnTo>
                  <a:lnTo>
                    <a:pt x="31" y="43"/>
                  </a:lnTo>
                  <a:lnTo>
                    <a:pt x="33" y="42"/>
                  </a:lnTo>
                  <a:lnTo>
                    <a:pt x="34" y="42"/>
                  </a:lnTo>
                  <a:lnTo>
                    <a:pt x="34" y="40"/>
                  </a:lnTo>
                  <a:lnTo>
                    <a:pt x="36" y="40"/>
                  </a:lnTo>
                  <a:lnTo>
                    <a:pt x="36" y="39"/>
                  </a:lnTo>
                  <a:lnTo>
                    <a:pt x="37" y="39"/>
                  </a:lnTo>
                  <a:lnTo>
                    <a:pt x="37" y="37"/>
                  </a:lnTo>
                  <a:lnTo>
                    <a:pt x="39" y="37"/>
                  </a:lnTo>
                  <a:lnTo>
                    <a:pt x="39" y="36"/>
                  </a:lnTo>
                  <a:lnTo>
                    <a:pt x="40" y="36"/>
                  </a:lnTo>
                  <a:lnTo>
                    <a:pt x="40" y="34"/>
                  </a:lnTo>
                  <a:lnTo>
                    <a:pt x="42" y="33"/>
                  </a:lnTo>
                  <a:lnTo>
                    <a:pt x="42" y="31"/>
                  </a:lnTo>
                  <a:lnTo>
                    <a:pt x="42" y="30"/>
                  </a:lnTo>
                  <a:lnTo>
                    <a:pt x="43" y="30"/>
                  </a:lnTo>
                  <a:lnTo>
                    <a:pt x="43" y="28"/>
                  </a:lnTo>
                  <a:lnTo>
                    <a:pt x="43" y="27"/>
                  </a:lnTo>
                  <a:lnTo>
                    <a:pt x="43" y="25"/>
                  </a:lnTo>
                  <a:lnTo>
                    <a:pt x="43" y="24"/>
                  </a:lnTo>
                  <a:lnTo>
                    <a:pt x="43" y="22"/>
                  </a:lnTo>
                  <a:lnTo>
                    <a:pt x="43" y="21"/>
                  </a:lnTo>
                  <a:lnTo>
                    <a:pt x="43" y="19"/>
                  </a:lnTo>
                  <a:lnTo>
                    <a:pt x="43" y="18"/>
                  </a:lnTo>
                  <a:lnTo>
                    <a:pt x="43" y="16"/>
                  </a:lnTo>
                  <a:lnTo>
                    <a:pt x="42" y="15"/>
                  </a:lnTo>
                  <a:lnTo>
                    <a:pt x="42" y="13"/>
                  </a:lnTo>
                  <a:lnTo>
                    <a:pt x="42" y="12"/>
                  </a:lnTo>
                  <a:lnTo>
                    <a:pt x="40" y="12"/>
                  </a:lnTo>
                  <a:lnTo>
                    <a:pt x="40" y="10"/>
                  </a:lnTo>
                  <a:lnTo>
                    <a:pt x="39" y="9"/>
                  </a:lnTo>
                  <a:lnTo>
                    <a:pt x="37" y="7"/>
                  </a:lnTo>
                  <a:lnTo>
                    <a:pt x="36" y="6"/>
                  </a:lnTo>
                  <a:lnTo>
                    <a:pt x="34" y="4"/>
                  </a:lnTo>
                  <a:lnTo>
                    <a:pt x="33" y="4"/>
                  </a:lnTo>
                  <a:lnTo>
                    <a:pt x="33" y="3"/>
                  </a:lnTo>
                  <a:lnTo>
                    <a:pt x="31" y="3"/>
                  </a:lnTo>
                  <a:lnTo>
                    <a:pt x="30" y="3"/>
                  </a:lnTo>
                  <a:lnTo>
                    <a:pt x="30" y="1"/>
                  </a:lnTo>
                  <a:lnTo>
                    <a:pt x="28" y="1"/>
                  </a:lnTo>
                  <a:lnTo>
                    <a:pt x="27" y="1"/>
                  </a:lnTo>
                  <a:lnTo>
                    <a:pt x="25" y="1"/>
                  </a:lnTo>
                  <a:lnTo>
                    <a:pt x="24" y="1"/>
                  </a:lnTo>
                  <a:lnTo>
                    <a:pt x="22" y="0"/>
                  </a:lnTo>
                  <a:lnTo>
                    <a:pt x="21" y="0"/>
                  </a:lnTo>
                  <a:lnTo>
                    <a:pt x="19" y="1"/>
                  </a:lnTo>
                  <a:lnTo>
                    <a:pt x="18" y="1"/>
                  </a:lnTo>
                  <a:lnTo>
                    <a:pt x="16" y="1"/>
                  </a:lnTo>
                  <a:lnTo>
                    <a:pt x="15" y="1"/>
                  </a:lnTo>
                  <a:lnTo>
                    <a:pt x="13" y="1"/>
                  </a:lnTo>
                  <a:lnTo>
                    <a:pt x="13" y="3"/>
                  </a:lnTo>
                  <a:lnTo>
                    <a:pt x="12" y="3"/>
                  </a:lnTo>
                  <a:lnTo>
                    <a:pt x="10" y="3"/>
                  </a:lnTo>
                  <a:lnTo>
                    <a:pt x="10" y="4"/>
                  </a:lnTo>
                  <a:lnTo>
                    <a:pt x="9" y="4"/>
                  </a:lnTo>
                  <a:lnTo>
                    <a:pt x="7" y="6"/>
                  </a:lnTo>
                  <a:lnTo>
                    <a:pt x="6" y="7"/>
                  </a:lnTo>
                  <a:lnTo>
                    <a:pt x="4" y="9"/>
                  </a:lnTo>
                  <a:lnTo>
                    <a:pt x="3" y="10"/>
                  </a:lnTo>
                  <a:lnTo>
                    <a:pt x="3" y="12"/>
                  </a:lnTo>
                  <a:lnTo>
                    <a:pt x="1" y="12"/>
                  </a:lnTo>
                  <a:lnTo>
                    <a:pt x="1" y="13"/>
                  </a:lnTo>
                  <a:lnTo>
                    <a:pt x="1" y="15"/>
                  </a:lnTo>
                  <a:lnTo>
                    <a:pt x="0" y="16"/>
                  </a:lnTo>
                  <a:lnTo>
                    <a:pt x="0" y="18"/>
                  </a:lnTo>
                  <a:lnTo>
                    <a:pt x="0" y="19"/>
                  </a:lnTo>
                  <a:lnTo>
                    <a:pt x="0" y="21"/>
                  </a:lnTo>
                  <a:lnTo>
                    <a:pt x="0" y="2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70" name="Freeform 53"/>
            <p:cNvSpPr>
              <a:spLocks/>
            </p:cNvSpPr>
            <p:nvPr/>
          </p:nvSpPr>
          <p:spPr bwMode="auto">
            <a:xfrm>
              <a:off x="3490" y="1280"/>
              <a:ext cx="29" cy="27"/>
            </a:xfrm>
            <a:custGeom>
              <a:avLst/>
              <a:gdLst>
                <a:gd name="T0" fmla="*/ 0 w 60"/>
                <a:gd name="T1" fmla="*/ 0 h 60"/>
                <a:gd name="T2" fmla="*/ 0 w 60"/>
                <a:gd name="T3" fmla="*/ 0 h 60"/>
                <a:gd name="T4" fmla="*/ 0 w 60"/>
                <a:gd name="T5" fmla="*/ 0 h 60"/>
                <a:gd name="T6" fmla="*/ 0 w 60"/>
                <a:gd name="T7" fmla="*/ 0 h 60"/>
                <a:gd name="T8" fmla="*/ 0 w 60"/>
                <a:gd name="T9" fmla="*/ 0 h 60"/>
                <a:gd name="T10" fmla="*/ 0 w 60"/>
                <a:gd name="T11" fmla="*/ 0 h 60"/>
                <a:gd name="T12" fmla="*/ 0 w 60"/>
                <a:gd name="T13" fmla="*/ 0 h 60"/>
                <a:gd name="T14" fmla="*/ 0 w 60"/>
                <a:gd name="T15" fmla="*/ 0 h 60"/>
                <a:gd name="T16" fmla="*/ 0 w 60"/>
                <a:gd name="T17" fmla="*/ 0 h 60"/>
                <a:gd name="T18" fmla="*/ 0 w 60"/>
                <a:gd name="T19" fmla="*/ 0 h 60"/>
                <a:gd name="T20" fmla="*/ 0 w 60"/>
                <a:gd name="T21" fmla="*/ 0 h 60"/>
                <a:gd name="T22" fmla="*/ 0 w 60"/>
                <a:gd name="T23" fmla="*/ 0 h 60"/>
                <a:gd name="T24" fmla="*/ 0 w 60"/>
                <a:gd name="T25" fmla="*/ 0 h 60"/>
                <a:gd name="T26" fmla="*/ 0 w 60"/>
                <a:gd name="T27" fmla="*/ 0 h 60"/>
                <a:gd name="T28" fmla="*/ 0 w 60"/>
                <a:gd name="T29" fmla="*/ 0 h 60"/>
                <a:gd name="T30" fmla="*/ 0 w 60"/>
                <a:gd name="T31" fmla="*/ 0 h 60"/>
                <a:gd name="T32" fmla="*/ 0 w 60"/>
                <a:gd name="T33" fmla="*/ 0 h 60"/>
                <a:gd name="T34" fmla="*/ 0 w 60"/>
                <a:gd name="T35" fmla="*/ 0 h 60"/>
                <a:gd name="T36" fmla="*/ 0 w 60"/>
                <a:gd name="T37" fmla="*/ 0 h 60"/>
                <a:gd name="T38" fmla="*/ 0 w 60"/>
                <a:gd name="T39" fmla="*/ 0 h 60"/>
                <a:gd name="T40" fmla="*/ 0 w 60"/>
                <a:gd name="T41" fmla="*/ 0 h 60"/>
                <a:gd name="T42" fmla="*/ 0 w 60"/>
                <a:gd name="T43" fmla="*/ 0 h 60"/>
                <a:gd name="T44" fmla="*/ 0 w 60"/>
                <a:gd name="T45" fmla="*/ 0 h 60"/>
                <a:gd name="T46" fmla="*/ 0 w 60"/>
                <a:gd name="T47" fmla="*/ 0 h 60"/>
                <a:gd name="T48" fmla="*/ 0 w 60"/>
                <a:gd name="T49" fmla="*/ 0 h 60"/>
                <a:gd name="T50" fmla="*/ 0 w 60"/>
                <a:gd name="T51" fmla="*/ 0 h 60"/>
                <a:gd name="T52" fmla="*/ 0 w 60"/>
                <a:gd name="T53" fmla="*/ 0 h 60"/>
                <a:gd name="T54" fmla="*/ 0 w 60"/>
                <a:gd name="T55" fmla="*/ 0 h 60"/>
                <a:gd name="T56" fmla="*/ 0 w 60"/>
                <a:gd name="T57" fmla="*/ 0 h 60"/>
                <a:gd name="T58" fmla="*/ 0 w 60"/>
                <a:gd name="T59" fmla="*/ 0 h 60"/>
                <a:gd name="T60" fmla="*/ 0 w 60"/>
                <a:gd name="T61" fmla="*/ 0 h 60"/>
                <a:gd name="T62" fmla="*/ 0 w 60"/>
                <a:gd name="T63" fmla="*/ 0 h 60"/>
                <a:gd name="T64" fmla="*/ 0 w 60"/>
                <a:gd name="T65" fmla="*/ 0 h 60"/>
                <a:gd name="T66" fmla="*/ 0 w 60"/>
                <a:gd name="T67" fmla="*/ 0 h 60"/>
                <a:gd name="T68" fmla="*/ 0 w 60"/>
                <a:gd name="T69" fmla="*/ 0 h 60"/>
                <a:gd name="T70" fmla="*/ 0 w 60"/>
                <a:gd name="T71" fmla="*/ 0 h 60"/>
                <a:gd name="T72" fmla="*/ 0 w 60"/>
                <a:gd name="T73" fmla="*/ 0 h 60"/>
                <a:gd name="T74" fmla="*/ 0 w 60"/>
                <a:gd name="T75" fmla="*/ 0 h 60"/>
                <a:gd name="T76" fmla="*/ 0 w 60"/>
                <a:gd name="T77" fmla="*/ 0 h 60"/>
                <a:gd name="T78" fmla="*/ 0 w 60"/>
                <a:gd name="T79" fmla="*/ 0 h 60"/>
                <a:gd name="T80" fmla="*/ 0 w 60"/>
                <a:gd name="T81" fmla="*/ 0 h 60"/>
                <a:gd name="T82" fmla="*/ 0 w 60"/>
                <a:gd name="T83" fmla="*/ 0 h 60"/>
                <a:gd name="T84" fmla="*/ 0 w 60"/>
                <a:gd name="T85" fmla="*/ 0 h 60"/>
                <a:gd name="T86" fmla="*/ 0 w 60"/>
                <a:gd name="T87" fmla="*/ 0 h 60"/>
                <a:gd name="T88" fmla="*/ 0 w 60"/>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
                <a:gd name="T136" fmla="*/ 0 h 60"/>
                <a:gd name="T137" fmla="*/ 60 w 60"/>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 h="60">
                  <a:moveTo>
                    <a:pt x="30" y="30"/>
                  </a:moveTo>
                  <a:lnTo>
                    <a:pt x="0" y="30"/>
                  </a:lnTo>
                  <a:lnTo>
                    <a:pt x="0" y="31"/>
                  </a:lnTo>
                  <a:lnTo>
                    <a:pt x="0" y="33"/>
                  </a:lnTo>
                  <a:lnTo>
                    <a:pt x="0" y="34"/>
                  </a:lnTo>
                  <a:lnTo>
                    <a:pt x="0" y="36"/>
                  </a:lnTo>
                  <a:lnTo>
                    <a:pt x="1" y="37"/>
                  </a:lnTo>
                  <a:lnTo>
                    <a:pt x="1" y="39"/>
                  </a:lnTo>
                  <a:lnTo>
                    <a:pt x="1" y="40"/>
                  </a:lnTo>
                  <a:lnTo>
                    <a:pt x="3" y="42"/>
                  </a:lnTo>
                  <a:lnTo>
                    <a:pt x="3" y="43"/>
                  </a:lnTo>
                  <a:lnTo>
                    <a:pt x="4" y="43"/>
                  </a:lnTo>
                  <a:lnTo>
                    <a:pt x="4" y="45"/>
                  </a:lnTo>
                  <a:lnTo>
                    <a:pt x="6" y="46"/>
                  </a:lnTo>
                  <a:lnTo>
                    <a:pt x="6" y="48"/>
                  </a:lnTo>
                  <a:lnTo>
                    <a:pt x="7" y="49"/>
                  </a:lnTo>
                  <a:lnTo>
                    <a:pt x="9" y="51"/>
                  </a:lnTo>
                  <a:lnTo>
                    <a:pt x="10" y="52"/>
                  </a:lnTo>
                  <a:lnTo>
                    <a:pt x="12" y="54"/>
                  </a:lnTo>
                  <a:lnTo>
                    <a:pt x="13" y="54"/>
                  </a:lnTo>
                  <a:lnTo>
                    <a:pt x="15" y="55"/>
                  </a:lnTo>
                  <a:lnTo>
                    <a:pt x="16" y="55"/>
                  </a:lnTo>
                  <a:lnTo>
                    <a:pt x="16" y="57"/>
                  </a:lnTo>
                  <a:lnTo>
                    <a:pt x="18" y="57"/>
                  </a:lnTo>
                  <a:lnTo>
                    <a:pt x="19" y="58"/>
                  </a:lnTo>
                  <a:lnTo>
                    <a:pt x="21" y="58"/>
                  </a:lnTo>
                  <a:lnTo>
                    <a:pt x="22" y="58"/>
                  </a:lnTo>
                  <a:lnTo>
                    <a:pt x="24" y="58"/>
                  </a:lnTo>
                  <a:lnTo>
                    <a:pt x="25" y="60"/>
                  </a:lnTo>
                  <a:lnTo>
                    <a:pt x="27" y="60"/>
                  </a:lnTo>
                  <a:lnTo>
                    <a:pt x="28" y="60"/>
                  </a:lnTo>
                  <a:lnTo>
                    <a:pt x="30" y="60"/>
                  </a:lnTo>
                  <a:lnTo>
                    <a:pt x="31" y="60"/>
                  </a:lnTo>
                  <a:lnTo>
                    <a:pt x="33" y="60"/>
                  </a:lnTo>
                  <a:lnTo>
                    <a:pt x="34" y="60"/>
                  </a:lnTo>
                  <a:lnTo>
                    <a:pt x="36" y="58"/>
                  </a:lnTo>
                  <a:lnTo>
                    <a:pt x="37" y="58"/>
                  </a:lnTo>
                  <a:lnTo>
                    <a:pt x="39" y="58"/>
                  </a:lnTo>
                  <a:lnTo>
                    <a:pt x="40" y="58"/>
                  </a:lnTo>
                  <a:lnTo>
                    <a:pt x="42" y="57"/>
                  </a:lnTo>
                  <a:lnTo>
                    <a:pt x="43" y="57"/>
                  </a:lnTo>
                  <a:lnTo>
                    <a:pt x="45" y="55"/>
                  </a:lnTo>
                  <a:lnTo>
                    <a:pt x="46" y="54"/>
                  </a:lnTo>
                  <a:lnTo>
                    <a:pt x="48" y="54"/>
                  </a:lnTo>
                  <a:lnTo>
                    <a:pt x="49" y="52"/>
                  </a:lnTo>
                  <a:lnTo>
                    <a:pt x="51" y="52"/>
                  </a:lnTo>
                  <a:lnTo>
                    <a:pt x="51" y="51"/>
                  </a:lnTo>
                  <a:lnTo>
                    <a:pt x="52" y="49"/>
                  </a:lnTo>
                  <a:lnTo>
                    <a:pt x="54" y="49"/>
                  </a:lnTo>
                  <a:lnTo>
                    <a:pt x="54" y="48"/>
                  </a:lnTo>
                  <a:lnTo>
                    <a:pt x="55" y="46"/>
                  </a:lnTo>
                  <a:lnTo>
                    <a:pt x="55" y="45"/>
                  </a:lnTo>
                  <a:lnTo>
                    <a:pt x="57" y="43"/>
                  </a:lnTo>
                  <a:lnTo>
                    <a:pt x="58" y="42"/>
                  </a:lnTo>
                  <a:lnTo>
                    <a:pt x="58" y="40"/>
                  </a:lnTo>
                  <a:lnTo>
                    <a:pt x="58" y="39"/>
                  </a:lnTo>
                  <a:lnTo>
                    <a:pt x="58" y="37"/>
                  </a:lnTo>
                  <a:lnTo>
                    <a:pt x="60" y="36"/>
                  </a:lnTo>
                  <a:lnTo>
                    <a:pt x="60" y="34"/>
                  </a:lnTo>
                  <a:lnTo>
                    <a:pt x="60" y="33"/>
                  </a:lnTo>
                  <a:lnTo>
                    <a:pt x="60" y="31"/>
                  </a:lnTo>
                  <a:lnTo>
                    <a:pt x="60" y="30"/>
                  </a:lnTo>
                  <a:lnTo>
                    <a:pt x="60" y="28"/>
                  </a:lnTo>
                  <a:lnTo>
                    <a:pt x="60" y="27"/>
                  </a:lnTo>
                  <a:lnTo>
                    <a:pt x="60" y="25"/>
                  </a:lnTo>
                  <a:lnTo>
                    <a:pt x="60" y="24"/>
                  </a:lnTo>
                  <a:lnTo>
                    <a:pt x="58" y="22"/>
                  </a:lnTo>
                  <a:lnTo>
                    <a:pt x="58" y="21"/>
                  </a:lnTo>
                  <a:lnTo>
                    <a:pt x="58" y="19"/>
                  </a:lnTo>
                  <a:lnTo>
                    <a:pt x="58" y="18"/>
                  </a:lnTo>
                  <a:lnTo>
                    <a:pt x="57" y="16"/>
                  </a:lnTo>
                  <a:lnTo>
                    <a:pt x="57" y="15"/>
                  </a:lnTo>
                  <a:lnTo>
                    <a:pt x="55" y="13"/>
                  </a:lnTo>
                  <a:lnTo>
                    <a:pt x="54" y="12"/>
                  </a:lnTo>
                  <a:lnTo>
                    <a:pt x="54" y="10"/>
                  </a:lnTo>
                  <a:lnTo>
                    <a:pt x="52" y="9"/>
                  </a:lnTo>
                  <a:lnTo>
                    <a:pt x="51" y="9"/>
                  </a:lnTo>
                  <a:lnTo>
                    <a:pt x="51" y="7"/>
                  </a:lnTo>
                  <a:lnTo>
                    <a:pt x="49" y="6"/>
                  </a:lnTo>
                  <a:lnTo>
                    <a:pt x="48" y="6"/>
                  </a:lnTo>
                  <a:lnTo>
                    <a:pt x="46" y="4"/>
                  </a:lnTo>
                  <a:lnTo>
                    <a:pt x="45" y="4"/>
                  </a:lnTo>
                  <a:lnTo>
                    <a:pt x="45" y="3"/>
                  </a:lnTo>
                  <a:lnTo>
                    <a:pt x="43" y="3"/>
                  </a:lnTo>
                  <a:lnTo>
                    <a:pt x="42" y="1"/>
                  </a:lnTo>
                  <a:lnTo>
                    <a:pt x="40" y="1"/>
                  </a:lnTo>
                  <a:lnTo>
                    <a:pt x="39" y="1"/>
                  </a:lnTo>
                  <a:lnTo>
                    <a:pt x="37" y="0"/>
                  </a:lnTo>
                  <a:lnTo>
                    <a:pt x="36" y="0"/>
                  </a:lnTo>
                  <a:lnTo>
                    <a:pt x="34" y="0"/>
                  </a:lnTo>
                  <a:lnTo>
                    <a:pt x="33" y="0"/>
                  </a:lnTo>
                  <a:lnTo>
                    <a:pt x="31" y="0"/>
                  </a:lnTo>
                  <a:lnTo>
                    <a:pt x="30" y="0"/>
                  </a:lnTo>
                  <a:lnTo>
                    <a:pt x="28" y="0"/>
                  </a:lnTo>
                  <a:lnTo>
                    <a:pt x="27" y="0"/>
                  </a:lnTo>
                  <a:lnTo>
                    <a:pt x="25" y="0"/>
                  </a:lnTo>
                  <a:lnTo>
                    <a:pt x="24" y="0"/>
                  </a:lnTo>
                  <a:lnTo>
                    <a:pt x="22" y="0"/>
                  </a:lnTo>
                  <a:lnTo>
                    <a:pt x="21" y="1"/>
                  </a:lnTo>
                  <a:lnTo>
                    <a:pt x="19" y="1"/>
                  </a:lnTo>
                  <a:lnTo>
                    <a:pt x="18" y="1"/>
                  </a:lnTo>
                  <a:lnTo>
                    <a:pt x="16" y="3"/>
                  </a:lnTo>
                  <a:lnTo>
                    <a:pt x="15" y="4"/>
                  </a:lnTo>
                  <a:lnTo>
                    <a:pt x="13" y="4"/>
                  </a:lnTo>
                  <a:lnTo>
                    <a:pt x="12" y="6"/>
                  </a:lnTo>
                  <a:lnTo>
                    <a:pt x="10" y="6"/>
                  </a:lnTo>
                  <a:lnTo>
                    <a:pt x="10" y="7"/>
                  </a:lnTo>
                  <a:lnTo>
                    <a:pt x="9" y="9"/>
                  </a:lnTo>
                  <a:lnTo>
                    <a:pt x="7" y="9"/>
                  </a:lnTo>
                  <a:lnTo>
                    <a:pt x="7" y="10"/>
                  </a:lnTo>
                  <a:lnTo>
                    <a:pt x="6" y="12"/>
                  </a:lnTo>
                  <a:lnTo>
                    <a:pt x="6" y="13"/>
                  </a:lnTo>
                  <a:lnTo>
                    <a:pt x="4" y="13"/>
                  </a:lnTo>
                  <a:lnTo>
                    <a:pt x="4" y="15"/>
                  </a:lnTo>
                  <a:lnTo>
                    <a:pt x="3" y="16"/>
                  </a:lnTo>
                  <a:lnTo>
                    <a:pt x="3" y="18"/>
                  </a:lnTo>
                  <a:lnTo>
                    <a:pt x="1" y="19"/>
                  </a:lnTo>
                  <a:lnTo>
                    <a:pt x="1" y="21"/>
                  </a:lnTo>
                  <a:lnTo>
                    <a:pt x="1" y="22"/>
                  </a:lnTo>
                  <a:lnTo>
                    <a:pt x="0" y="24"/>
                  </a:lnTo>
                  <a:lnTo>
                    <a:pt x="0" y="25"/>
                  </a:lnTo>
                  <a:lnTo>
                    <a:pt x="0" y="27"/>
                  </a:lnTo>
                  <a:lnTo>
                    <a:pt x="0" y="28"/>
                  </a:lnTo>
                  <a:lnTo>
                    <a:pt x="0" y="30"/>
                  </a:lnTo>
                  <a:lnTo>
                    <a:pt x="3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71" name="Freeform 54"/>
            <p:cNvSpPr>
              <a:spLocks/>
            </p:cNvSpPr>
            <p:nvPr/>
          </p:nvSpPr>
          <p:spPr bwMode="auto">
            <a:xfrm>
              <a:off x="3499" y="1288"/>
              <a:ext cx="22" cy="20"/>
            </a:xfrm>
            <a:custGeom>
              <a:avLst/>
              <a:gdLst>
                <a:gd name="T0" fmla="*/ 0 w 44"/>
                <a:gd name="T1" fmla="*/ 0 h 45"/>
                <a:gd name="T2" fmla="*/ 0 w 44"/>
                <a:gd name="T3" fmla="*/ 0 h 45"/>
                <a:gd name="T4" fmla="*/ 1 w 44"/>
                <a:gd name="T5" fmla="*/ 0 h 45"/>
                <a:gd name="T6" fmla="*/ 1 w 44"/>
                <a:gd name="T7" fmla="*/ 0 h 45"/>
                <a:gd name="T8" fmla="*/ 1 w 44"/>
                <a:gd name="T9" fmla="*/ 0 h 45"/>
                <a:gd name="T10" fmla="*/ 1 w 44"/>
                <a:gd name="T11" fmla="*/ 0 h 45"/>
                <a:gd name="T12" fmla="*/ 1 w 44"/>
                <a:gd name="T13" fmla="*/ 0 h 45"/>
                <a:gd name="T14" fmla="*/ 1 w 44"/>
                <a:gd name="T15" fmla="*/ 0 h 45"/>
                <a:gd name="T16" fmla="*/ 1 w 44"/>
                <a:gd name="T17" fmla="*/ 0 h 45"/>
                <a:gd name="T18" fmla="*/ 1 w 44"/>
                <a:gd name="T19" fmla="*/ 0 h 45"/>
                <a:gd name="T20" fmla="*/ 1 w 44"/>
                <a:gd name="T21" fmla="*/ 0 h 45"/>
                <a:gd name="T22" fmla="*/ 1 w 44"/>
                <a:gd name="T23" fmla="*/ 0 h 45"/>
                <a:gd name="T24" fmla="*/ 1 w 44"/>
                <a:gd name="T25" fmla="*/ 0 h 45"/>
                <a:gd name="T26" fmla="*/ 1 w 44"/>
                <a:gd name="T27" fmla="*/ 0 h 45"/>
                <a:gd name="T28" fmla="*/ 1 w 44"/>
                <a:gd name="T29" fmla="*/ 0 h 45"/>
                <a:gd name="T30" fmla="*/ 1 w 44"/>
                <a:gd name="T31" fmla="*/ 0 h 45"/>
                <a:gd name="T32" fmla="*/ 1 w 44"/>
                <a:gd name="T33" fmla="*/ 0 h 45"/>
                <a:gd name="T34" fmla="*/ 1 w 44"/>
                <a:gd name="T35" fmla="*/ 0 h 45"/>
                <a:gd name="T36" fmla="*/ 1 w 44"/>
                <a:gd name="T37" fmla="*/ 0 h 45"/>
                <a:gd name="T38" fmla="*/ 1 w 44"/>
                <a:gd name="T39" fmla="*/ 0 h 45"/>
                <a:gd name="T40" fmla="*/ 1 w 44"/>
                <a:gd name="T41" fmla="*/ 0 h 45"/>
                <a:gd name="T42" fmla="*/ 1 w 44"/>
                <a:gd name="T43" fmla="*/ 0 h 45"/>
                <a:gd name="T44" fmla="*/ 1 w 44"/>
                <a:gd name="T45" fmla="*/ 0 h 45"/>
                <a:gd name="T46" fmla="*/ 1 w 44"/>
                <a:gd name="T47" fmla="*/ 0 h 45"/>
                <a:gd name="T48" fmla="*/ 1 w 44"/>
                <a:gd name="T49" fmla="*/ 0 h 45"/>
                <a:gd name="T50" fmla="*/ 1 w 44"/>
                <a:gd name="T51" fmla="*/ 0 h 45"/>
                <a:gd name="T52" fmla="*/ 1 w 44"/>
                <a:gd name="T53" fmla="*/ 0 h 45"/>
                <a:gd name="T54" fmla="*/ 1 w 44"/>
                <a:gd name="T55" fmla="*/ 0 h 45"/>
                <a:gd name="T56" fmla="*/ 1 w 44"/>
                <a:gd name="T57" fmla="*/ 0 h 45"/>
                <a:gd name="T58" fmla="*/ 1 w 44"/>
                <a:gd name="T59" fmla="*/ 0 h 45"/>
                <a:gd name="T60" fmla="*/ 1 w 44"/>
                <a:gd name="T61" fmla="*/ 0 h 45"/>
                <a:gd name="T62" fmla="*/ 1 w 44"/>
                <a:gd name="T63" fmla="*/ 0 h 45"/>
                <a:gd name="T64" fmla="*/ 1 w 44"/>
                <a:gd name="T65" fmla="*/ 0 h 45"/>
                <a:gd name="T66" fmla="*/ 1 w 44"/>
                <a:gd name="T67" fmla="*/ 0 h 45"/>
                <a:gd name="T68" fmla="*/ 1 w 44"/>
                <a:gd name="T69" fmla="*/ 0 h 45"/>
                <a:gd name="T70" fmla="*/ 1 w 44"/>
                <a:gd name="T71" fmla="*/ 0 h 45"/>
                <a:gd name="T72" fmla="*/ 1 w 44"/>
                <a:gd name="T73" fmla="*/ 0 h 45"/>
                <a:gd name="T74" fmla="*/ 1 w 44"/>
                <a:gd name="T75" fmla="*/ 0 h 45"/>
                <a:gd name="T76" fmla="*/ 1 w 44"/>
                <a:gd name="T77" fmla="*/ 0 h 45"/>
                <a:gd name="T78" fmla="*/ 1 w 44"/>
                <a:gd name="T79" fmla="*/ 0 h 45"/>
                <a:gd name="T80" fmla="*/ 1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2"/>
                  </a:moveTo>
                  <a:lnTo>
                    <a:pt x="0" y="24"/>
                  </a:lnTo>
                  <a:lnTo>
                    <a:pt x="0" y="25"/>
                  </a:lnTo>
                  <a:lnTo>
                    <a:pt x="0" y="27"/>
                  </a:lnTo>
                  <a:lnTo>
                    <a:pt x="0" y="28"/>
                  </a:lnTo>
                  <a:lnTo>
                    <a:pt x="0" y="30"/>
                  </a:lnTo>
                  <a:lnTo>
                    <a:pt x="2" y="30"/>
                  </a:lnTo>
                  <a:lnTo>
                    <a:pt x="2" y="31"/>
                  </a:lnTo>
                  <a:lnTo>
                    <a:pt x="2" y="33"/>
                  </a:lnTo>
                  <a:lnTo>
                    <a:pt x="3" y="34"/>
                  </a:lnTo>
                  <a:lnTo>
                    <a:pt x="3" y="36"/>
                  </a:lnTo>
                  <a:lnTo>
                    <a:pt x="5" y="36"/>
                  </a:lnTo>
                  <a:lnTo>
                    <a:pt x="5" y="37"/>
                  </a:lnTo>
                  <a:lnTo>
                    <a:pt x="6" y="37"/>
                  </a:lnTo>
                  <a:lnTo>
                    <a:pt x="6" y="39"/>
                  </a:lnTo>
                  <a:lnTo>
                    <a:pt x="8" y="39"/>
                  </a:lnTo>
                  <a:lnTo>
                    <a:pt x="8" y="40"/>
                  </a:lnTo>
                  <a:lnTo>
                    <a:pt x="9" y="40"/>
                  </a:lnTo>
                  <a:lnTo>
                    <a:pt x="9" y="42"/>
                  </a:lnTo>
                  <a:lnTo>
                    <a:pt x="11" y="42"/>
                  </a:lnTo>
                  <a:lnTo>
                    <a:pt x="12" y="43"/>
                  </a:lnTo>
                  <a:lnTo>
                    <a:pt x="14" y="43"/>
                  </a:lnTo>
                  <a:lnTo>
                    <a:pt x="15" y="43"/>
                  </a:lnTo>
                  <a:lnTo>
                    <a:pt x="17" y="45"/>
                  </a:lnTo>
                  <a:lnTo>
                    <a:pt x="18" y="45"/>
                  </a:lnTo>
                  <a:lnTo>
                    <a:pt x="20" y="45"/>
                  </a:lnTo>
                  <a:lnTo>
                    <a:pt x="21" y="45"/>
                  </a:lnTo>
                  <a:lnTo>
                    <a:pt x="23" y="45"/>
                  </a:lnTo>
                  <a:lnTo>
                    <a:pt x="24" y="45"/>
                  </a:lnTo>
                  <a:lnTo>
                    <a:pt x="26" y="45"/>
                  </a:lnTo>
                  <a:lnTo>
                    <a:pt x="27" y="45"/>
                  </a:lnTo>
                  <a:lnTo>
                    <a:pt x="29" y="43"/>
                  </a:lnTo>
                  <a:lnTo>
                    <a:pt x="30" y="43"/>
                  </a:lnTo>
                  <a:lnTo>
                    <a:pt x="32" y="43"/>
                  </a:lnTo>
                  <a:lnTo>
                    <a:pt x="33" y="42"/>
                  </a:lnTo>
                  <a:lnTo>
                    <a:pt x="35" y="42"/>
                  </a:lnTo>
                  <a:lnTo>
                    <a:pt x="35" y="40"/>
                  </a:lnTo>
                  <a:lnTo>
                    <a:pt x="36" y="40"/>
                  </a:lnTo>
                  <a:lnTo>
                    <a:pt x="36" y="39"/>
                  </a:lnTo>
                  <a:lnTo>
                    <a:pt x="38" y="39"/>
                  </a:lnTo>
                  <a:lnTo>
                    <a:pt x="38" y="37"/>
                  </a:lnTo>
                  <a:lnTo>
                    <a:pt x="39" y="37"/>
                  </a:lnTo>
                  <a:lnTo>
                    <a:pt x="39" y="36"/>
                  </a:lnTo>
                  <a:lnTo>
                    <a:pt x="41" y="36"/>
                  </a:lnTo>
                  <a:lnTo>
                    <a:pt x="41" y="34"/>
                  </a:lnTo>
                  <a:lnTo>
                    <a:pt x="42" y="33"/>
                  </a:lnTo>
                  <a:lnTo>
                    <a:pt x="42" y="31"/>
                  </a:lnTo>
                  <a:lnTo>
                    <a:pt x="42" y="30"/>
                  </a:lnTo>
                  <a:lnTo>
                    <a:pt x="44" y="30"/>
                  </a:lnTo>
                  <a:lnTo>
                    <a:pt x="44" y="28"/>
                  </a:lnTo>
                  <a:lnTo>
                    <a:pt x="44" y="27"/>
                  </a:lnTo>
                  <a:lnTo>
                    <a:pt x="44" y="25"/>
                  </a:lnTo>
                  <a:lnTo>
                    <a:pt x="44" y="24"/>
                  </a:lnTo>
                  <a:lnTo>
                    <a:pt x="44" y="22"/>
                  </a:lnTo>
                  <a:lnTo>
                    <a:pt x="44" y="21"/>
                  </a:lnTo>
                  <a:lnTo>
                    <a:pt x="44" y="19"/>
                  </a:lnTo>
                  <a:lnTo>
                    <a:pt x="44" y="18"/>
                  </a:lnTo>
                  <a:lnTo>
                    <a:pt x="44" y="16"/>
                  </a:lnTo>
                  <a:lnTo>
                    <a:pt x="42" y="15"/>
                  </a:lnTo>
                  <a:lnTo>
                    <a:pt x="42" y="13"/>
                  </a:lnTo>
                  <a:lnTo>
                    <a:pt x="42" y="12"/>
                  </a:lnTo>
                  <a:lnTo>
                    <a:pt x="41" y="12"/>
                  </a:lnTo>
                  <a:lnTo>
                    <a:pt x="41" y="10"/>
                  </a:lnTo>
                  <a:lnTo>
                    <a:pt x="39" y="9"/>
                  </a:lnTo>
                  <a:lnTo>
                    <a:pt x="38" y="7"/>
                  </a:lnTo>
                  <a:lnTo>
                    <a:pt x="36" y="6"/>
                  </a:lnTo>
                  <a:lnTo>
                    <a:pt x="35" y="4"/>
                  </a:lnTo>
                  <a:lnTo>
                    <a:pt x="33" y="4"/>
                  </a:lnTo>
                  <a:lnTo>
                    <a:pt x="33" y="3"/>
                  </a:lnTo>
                  <a:lnTo>
                    <a:pt x="32" y="3"/>
                  </a:lnTo>
                  <a:lnTo>
                    <a:pt x="30" y="3"/>
                  </a:lnTo>
                  <a:lnTo>
                    <a:pt x="30" y="1"/>
                  </a:lnTo>
                  <a:lnTo>
                    <a:pt x="29" y="1"/>
                  </a:lnTo>
                  <a:lnTo>
                    <a:pt x="27" y="1"/>
                  </a:lnTo>
                  <a:lnTo>
                    <a:pt x="26" y="1"/>
                  </a:lnTo>
                  <a:lnTo>
                    <a:pt x="24" y="1"/>
                  </a:lnTo>
                  <a:lnTo>
                    <a:pt x="23" y="0"/>
                  </a:lnTo>
                  <a:lnTo>
                    <a:pt x="21" y="0"/>
                  </a:lnTo>
                  <a:lnTo>
                    <a:pt x="20" y="1"/>
                  </a:lnTo>
                  <a:lnTo>
                    <a:pt x="18" y="1"/>
                  </a:lnTo>
                  <a:lnTo>
                    <a:pt x="17" y="1"/>
                  </a:lnTo>
                  <a:lnTo>
                    <a:pt x="15" y="1"/>
                  </a:lnTo>
                  <a:lnTo>
                    <a:pt x="14" y="1"/>
                  </a:lnTo>
                  <a:lnTo>
                    <a:pt x="14" y="3"/>
                  </a:lnTo>
                  <a:lnTo>
                    <a:pt x="12" y="3"/>
                  </a:lnTo>
                  <a:lnTo>
                    <a:pt x="11" y="3"/>
                  </a:lnTo>
                  <a:lnTo>
                    <a:pt x="11" y="4"/>
                  </a:lnTo>
                  <a:lnTo>
                    <a:pt x="9" y="4"/>
                  </a:lnTo>
                  <a:lnTo>
                    <a:pt x="8" y="6"/>
                  </a:lnTo>
                  <a:lnTo>
                    <a:pt x="6" y="7"/>
                  </a:lnTo>
                  <a:lnTo>
                    <a:pt x="5" y="9"/>
                  </a:lnTo>
                  <a:lnTo>
                    <a:pt x="3" y="10"/>
                  </a:lnTo>
                  <a:lnTo>
                    <a:pt x="3" y="12"/>
                  </a:lnTo>
                  <a:lnTo>
                    <a:pt x="2" y="12"/>
                  </a:lnTo>
                  <a:lnTo>
                    <a:pt x="2" y="13"/>
                  </a:lnTo>
                  <a:lnTo>
                    <a:pt x="2" y="15"/>
                  </a:lnTo>
                  <a:lnTo>
                    <a:pt x="0" y="16"/>
                  </a:lnTo>
                  <a:lnTo>
                    <a:pt x="0" y="18"/>
                  </a:lnTo>
                  <a:lnTo>
                    <a:pt x="0" y="19"/>
                  </a:lnTo>
                  <a:lnTo>
                    <a:pt x="0" y="21"/>
                  </a:lnTo>
                  <a:lnTo>
                    <a:pt x="0" y="2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72" name="Freeform 55"/>
            <p:cNvSpPr>
              <a:spLocks/>
            </p:cNvSpPr>
            <p:nvPr/>
          </p:nvSpPr>
          <p:spPr bwMode="auto">
            <a:xfrm>
              <a:off x="3608" y="1280"/>
              <a:ext cx="29" cy="27"/>
            </a:xfrm>
            <a:custGeom>
              <a:avLst/>
              <a:gdLst>
                <a:gd name="T0" fmla="*/ 0 w 61"/>
                <a:gd name="T1" fmla="*/ 0 h 60"/>
                <a:gd name="T2" fmla="*/ 0 w 61"/>
                <a:gd name="T3" fmla="*/ 0 h 60"/>
                <a:gd name="T4" fmla="*/ 0 w 61"/>
                <a:gd name="T5" fmla="*/ 0 h 60"/>
                <a:gd name="T6" fmla="*/ 0 w 61"/>
                <a:gd name="T7" fmla="*/ 0 h 60"/>
                <a:gd name="T8" fmla="*/ 0 w 61"/>
                <a:gd name="T9" fmla="*/ 0 h 60"/>
                <a:gd name="T10" fmla="*/ 0 w 61"/>
                <a:gd name="T11" fmla="*/ 0 h 60"/>
                <a:gd name="T12" fmla="*/ 0 w 61"/>
                <a:gd name="T13" fmla="*/ 0 h 60"/>
                <a:gd name="T14" fmla="*/ 0 w 61"/>
                <a:gd name="T15" fmla="*/ 0 h 60"/>
                <a:gd name="T16" fmla="*/ 0 w 61"/>
                <a:gd name="T17" fmla="*/ 0 h 60"/>
                <a:gd name="T18" fmla="*/ 0 w 61"/>
                <a:gd name="T19" fmla="*/ 0 h 60"/>
                <a:gd name="T20" fmla="*/ 0 w 61"/>
                <a:gd name="T21" fmla="*/ 0 h 60"/>
                <a:gd name="T22" fmla="*/ 0 w 61"/>
                <a:gd name="T23" fmla="*/ 0 h 60"/>
                <a:gd name="T24" fmla="*/ 0 w 61"/>
                <a:gd name="T25" fmla="*/ 0 h 60"/>
                <a:gd name="T26" fmla="*/ 0 w 61"/>
                <a:gd name="T27" fmla="*/ 0 h 60"/>
                <a:gd name="T28" fmla="*/ 0 w 61"/>
                <a:gd name="T29" fmla="*/ 0 h 60"/>
                <a:gd name="T30" fmla="*/ 0 w 61"/>
                <a:gd name="T31" fmla="*/ 0 h 60"/>
                <a:gd name="T32" fmla="*/ 0 w 61"/>
                <a:gd name="T33" fmla="*/ 0 h 60"/>
                <a:gd name="T34" fmla="*/ 0 w 61"/>
                <a:gd name="T35" fmla="*/ 0 h 60"/>
                <a:gd name="T36" fmla="*/ 0 w 61"/>
                <a:gd name="T37" fmla="*/ 0 h 60"/>
                <a:gd name="T38" fmla="*/ 0 w 61"/>
                <a:gd name="T39" fmla="*/ 0 h 60"/>
                <a:gd name="T40" fmla="*/ 0 w 61"/>
                <a:gd name="T41" fmla="*/ 0 h 60"/>
                <a:gd name="T42" fmla="*/ 0 w 61"/>
                <a:gd name="T43" fmla="*/ 0 h 60"/>
                <a:gd name="T44" fmla="*/ 0 w 61"/>
                <a:gd name="T45" fmla="*/ 0 h 60"/>
                <a:gd name="T46" fmla="*/ 0 w 61"/>
                <a:gd name="T47" fmla="*/ 0 h 60"/>
                <a:gd name="T48" fmla="*/ 0 w 61"/>
                <a:gd name="T49" fmla="*/ 0 h 60"/>
                <a:gd name="T50" fmla="*/ 0 w 61"/>
                <a:gd name="T51" fmla="*/ 0 h 60"/>
                <a:gd name="T52" fmla="*/ 0 w 61"/>
                <a:gd name="T53" fmla="*/ 0 h 60"/>
                <a:gd name="T54" fmla="*/ 0 w 61"/>
                <a:gd name="T55" fmla="*/ 0 h 60"/>
                <a:gd name="T56" fmla="*/ 0 w 61"/>
                <a:gd name="T57" fmla="*/ 0 h 60"/>
                <a:gd name="T58" fmla="*/ 0 w 61"/>
                <a:gd name="T59" fmla="*/ 0 h 60"/>
                <a:gd name="T60" fmla="*/ 0 w 61"/>
                <a:gd name="T61" fmla="*/ 0 h 60"/>
                <a:gd name="T62" fmla="*/ 0 w 61"/>
                <a:gd name="T63" fmla="*/ 0 h 60"/>
                <a:gd name="T64" fmla="*/ 0 w 61"/>
                <a:gd name="T65" fmla="*/ 0 h 60"/>
                <a:gd name="T66" fmla="*/ 0 w 61"/>
                <a:gd name="T67" fmla="*/ 0 h 60"/>
                <a:gd name="T68" fmla="*/ 0 w 61"/>
                <a:gd name="T69" fmla="*/ 0 h 60"/>
                <a:gd name="T70" fmla="*/ 0 w 61"/>
                <a:gd name="T71" fmla="*/ 0 h 60"/>
                <a:gd name="T72" fmla="*/ 0 w 61"/>
                <a:gd name="T73" fmla="*/ 0 h 60"/>
                <a:gd name="T74" fmla="*/ 0 w 61"/>
                <a:gd name="T75" fmla="*/ 0 h 60"/>
                <a:gd name="T76" fmla="*/ 0 w 61"/>
                <a:gd name="T77" fmla="*/ 0 h 60"/>
                <a:gd name="T78" fmla="*/ 0 w 61"/>
                <a:gd name="T79" fmla="*/ 0 h 60"/>
                <a:gd name="T80" fmla="*/ 0 w 61"/>
                <a:gd name="T81" fmla="*/ 0 h 60"/>
                <a:gd name="T82" fmla="*/ 0 w 61"/>
                <a:gd name="T83" fmla="*/ 0 h 60"/>
                <a:gd name="T84" fmla="*/ 0 w 61"/>
                <a:gd name="T85" fmla="*/ 0 h 60"/>
                <a:gd name="T86" fmla="*/ 0 w 61"/>
                <a:gd name="T87" fmla="*/ 0 h 60"/>
                <a:gd name="T88" fmla="*/ 0 w 61"/>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1"/>
                <a:gd name="T136" fmla="*/ 0 h 60"/>
                <a:gd name="T137" fmla="*/ 61 w 61"/>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1" h="60">
                  <a:moveTo>
                    <a:pt x="31" y="30"/>
                  </a:moveTo>
                  <a:lnTo>
                    <a:pt x="0" y="30"/>
                  </a:lnTo>
                  <a:lnTo>
                    <a:pt x="0" y="31"/>
                  </a:lnTo>
                  <a:lnTo>
                    <a:pt x="0" y="33"/>
                  </a:lnTo>
                  <a:lnTo>
                    <a:pt x="0" y="34"/>
                  </a:lnTo>
                  <a:lnTo>
                    <a:pt x="0" y="36"/>
                  </a:lnTo>
                  <a:lnTo>
                    <a:pt x="2" y="37"/>
                  </a:lnTo>
                  <a:lnTo>
                    <a:pt x="2" y="39"/>
                  </a:lnTo>
                  <a:lnTo>
                    <a:pt x="2" y="40"/>
                  </a:lnTo>
                  <a:lnTo>
                    <a:pt x="3" y="42"/>
                  </a:lnTo>
                  <a:lnTo>
                    <a:pt x="3" y="43"/>
                  </a:lnTo>
                  <a:lnTo>
                    <a:pt x="5" y="43"/>
                  </a:lnTo>
                  <a:lnTo>
                    <a:pt x="5" y="45"/>
                  </a:lnTo>
                  <a:lnTo>
                    <a:pt x="7" y="46"/>
                  </a:lnTo>
                  <a:lnTo>
                    <a:pt x="7" y="48"/>
                  </a:lnTo>
                  <a:lnTo>
                    <a:pt x="8" y="49"/>
                  </a:lnTo>
                  <a:lnTo>
                    <a:pt x="10" y="51"/>
                  </a:lnTo>
                  <a:lnTo>
                    <a:pt x="11" y="52"/>
                  </a:lnTo>
                  <a:lnTo>
                    <a:pt x="13" y="54"/>
                  </a:lnTo>
                  <a:lnTo>
                    <a:pt x="14" y="54"/>
                  </a:lnTo>
                  <a:lnTo>
                    <a:pt x="16" y="55"/>
                  </a:lnTo>
                  <a:lnTo>
                    <a:pt x="17" y="55"/>
                  </a:lnTo>
                  <a:lnTo>
                    <a:pt x="17" y="57"/>
                  </a:lnTo>
                  <a:lnTo>
                    <a:pt x="19" y="57"/>
                  </a:lnTo>
                  <a:lnTo>
                    <a:pt x="20" y="58"/>
                  </a:lnTo>
                  <a:lnTo>
                    <a:pt x="22" y="58"/>
                  </a:lnTo>
                  <a:lnTo>
                    <a:pt x="23" y="58"/>
                  </a:lnTo>
                  <a:lnTo>
                    <a:pt x="25" y="58"/>
                  </a:lnTo>
                  <a:lnTo>
                    <a:pt x="26" y="60"/>
                  </a:lnTo>
                  <a:lnTo>
                    <a:pt x="28" y="60"/>
                  </a:lnTo>
                  <a:lnTo>
                    <a:pt x="29" y="60"/>
                  </a:lnTo>
                  <a:lnTo>
                    <a:pt x="31" y="60"/>
                  </a:lnTo>
                  <a:lnTo>
                    <a:pt x="32" y="60"/>
                  </a:lnTo>
                  <a:lnTo>
                    <a:pt x="34" y="60"/>
                  </a:lnTo>
                  <a:lnTo>
                    <a:pt x="35" y="60"/>
                  </a:lnTo>
                  <a:lnTo>
                    <a:pt x="37" y="58"/>
                  </a:lnTo>
                  <a:lnTo>
                    <a:pt x="38" y="58"/>
                  </a:lnTo>
                  <a:lnTo>
                    <a:pt x="40" y="58"/>
                  </a:lnTo>
                  <a:lnTo>
                    <a:pt x="41" y="58"/>
                  </a:lnTo>
                  <a:lnTo>
                    <a:pt x="43" y="57"/>
                  </a:lnTo>
                  <a:lnTo>
                    <a:pt x="44" y="57"/>
                  </a:lnTo>
                  <a:lnTo>
                    <a:pt x="46" y="55"/>
                  </a:lnTo>
                  <a:lnTo>
                    <a:pt x="47" y="54"/>
                  </a:lnTo>
                  <a:lnTo>
                    <a:pt x="49" y="54"/>
                  </a:lnTo>
                  <a:lnTo>
                    <a:pt x="50" y="52"/>
                  </a:lnTo>
                  <a:lnTo>
                    <a:pt x="52" y="52"/>
                  </a:lnTo>
                  <a:lnTo>
                    <a:pt x="52" y="51"/>
                  </a:lnTo>
                  <a:lnTo>
                    <a:pt x="53" y="49"/>
                  </a:lnTo>
                  <a:lnTo>
                    <a:pt x="55" y="49"/>
                  </a:lnTo>
                  <a:lnTo>
                    <a:pt x="55" y="48"/>
                  </a:lnTo>
                  <a:lnTo>
                    <a:pt x="56" y="46"/>
                  </a:lnTo>
                  <a:lnTo>
                    <a:pt x="56" y="45"/>
                  </a:lnTo>
                  <a:lnTo>
                    <a:pt x="58" y="43"/>
                  </a:lnTo>
                  <a:lnTo>
                    <a:pt x="59" y="42"/>
                  </a:lnTo>
                  <a:lnTo>
                    <a:pt x="59" y="40"/>
                  </a:lnTo>
                  <a:lnTo>
                    <a:pt x="59" y="39"/>
                  </a:lnTo>
                  <a:lnTo>
                    <a:pt x="59" y="37"/>
                  </a:lnTo>
                  <a:lnTo>
                    <a:pt x="61" y="36"/>
                  </a:lnTo>
                  <a:lnTo>
                    <a:pt x="61" y="34"/>
                  </a:lnTo>
                  <a:lnTo>
                    <a:pt x="61" y="33"/>
                  </a:lnTo>
                  <a:lnTo>
                    <a:pt x="61" y="31"/>
                  </a:lnTo>
                  <a:lnTo>
                    <a:pt x="61" y="30"/>
                  </a:lnTo>
                  <a:lnTo>
                    <a:pt x="61" y="28"/>
                  </a:lnTo>
                  <a:lnTo>
                    <a:pt x="61" y="27"/>
                  </a:lnTo>
                  <a:lnTo>
                    <a:pt x="61" y="25"/>
                  </a:lnTo>
                  <a:lnTo>
                    <a:pt x="61" y="24"/>
                  </a:lnTo>
                  <a:lnTo>
                    <a:pt x="59" y="22"/>
                  </a:lnTo>
                  <a:lnTo>
                    <a:pt x="59" y="21"/>
                  </a:lnTo>
                  <a:lnTo>
                    <a:pt x="59" y="19"/>
                  </a:lnTo>
                  <a:lnTo>
                    <a:pt x="59" y="18"/>
                  </a:lnTo>
                  <a:lnTo>
                    <a:pt x="58" y="16"/>
                  </a:lnTo>
                  <a:lnTo>
                    <a:pt x="58" y="15"/>
                  </a:lnTo>
                  <a:lnTo>
                    <a:pt x="56" y="13"/>
                  </a:lnTo>
                  <a:lnTo>
                    <a:pt x="55" y="12"/>
                  </a:lnTo>
                  <a:lnTo>
                    <a:pt x="55" y="10"/>
                  </a:lnTo>
                  <a:lnTo>
                    <a:pt x="53" y="9"/>
                  </a:lnTo>
                  <a:lnTo>
                    <a:pt x="52" y="9"/>
                  </a:lnTo>
                  <a:lnTo>
                    <a:pt x="52" y="7"/>
                  </a:lnTo>
                  <a:lnTo>
                    <a:pt x="50" y="6"/>
                  </a:lnTo>
                  <a:lnTo>
                    <a:pt x="49" y="6"/>
                  </a:lnTo>
                  <a:lnTo>
                    <a:pt x="47" y="4"/>
                  </a:lnTo>
                  <a:lnTo>
                    <a:pt x="46" y="4"/>
                  </a:lnTo>
                  <a:lnTo>
                    <a:pt x="46" y="3"/>
                  </a:lnTo>
                  <a:lnTo>
                    <a:pt x="44" y="3"/>
                  </a:lnTo>
                  <a:lnTo>
                    <a:pt x="43" y="1"/>
                  </a:lnTo>
                  <a:lnTo>
                    <a:pt x="41" y="1"/>
                  </a:lnTo>
                  <a:lnTo>
                    <a:pt x="40" y="1"/>
                  </a:lnTo>
                  <a:lnTo>
                    <a:pt x="38" y="0"/>
                  </a:lnTo>
                  <a:lnTo>
                    <a:pt x="37" y="0"/>
                  </a:lnTo>
                  <a:lnTo>
                    <a:pt x="35" y="0"/>
                  </a:lnTo>
                  <a:lnTo>
                    <a:pt x="34" y="0"/>
                  </a:lnTo>
                  <a:lnTo>
                    <a:pt x="32" y="0"/>
                  </a:lnTo>
                  <a:lnTo>
                    <a:pt x="31" y="0"/>
                  </a:lnTo>
                  <a:lnTo>
                    <a:pt x="29" y="0"/>
                  </a:lnTo>
                  <a:lnTo>
                    <a:pt x="28" y="0"/>
                  </a:lnTo>
                  <a:lnTo>
                    <a:pt x="26" y="0"/>
                  </a:lnTo>
                  <a:lnTo>
                    <a:pt x="25" y="0"/>
                  </a:lnTo>
                  <a:lnTo>
                    <a:pt x="23" y="0"/>
                  </a:lnTo>
                  <a:lnTo>
                    <a:pt x="22" y="1"/>
                  </a:lnTo>
                  <a:lnTo>
                    <a:pt x="20" y="1"/>
                  </a:lnTo>
                  <a:lnTo>
                    <a:pt x="19" y="1"/>
                  </a:lnTo>
                  <a:lnTo>
                    <a:pt x="17" y="3"/>
                  </a:lnTo>
                  <a:lnTo>
                    <a:pt x="16" y="4"/>
                  </a:lnTo>
                  <a:lnTo>
                    <a:pt x="14" y="4"/>
                  </a:lnTo>
                  <a:lnTo>
                    <a:pt x="13" y="6"/>
                  </a:lnTo>
                  <a:lnTo>
                    <a:pt x="11" y="6"/>
                  </a:lnTo>
                  <a:lnTo>
                    <a:pt x="11" y="7"/>
                  </a:lnTo>
                  <a:lnTo>
                    <a:pt x="10" y="9"/>
                  </a:lnTo>
                  <a:lnTo>
                    <a:pt x="8" y="9"/>
                  </a:lnTo>
                  <a:lnTo>
                    <a:pt x="8" y="10"/>
                  </a:lnTo>
                  <a:lnTo>
                    <a:pt x="7" y="12"/>
                  </a:lnTo>
                  <a:lnTo>
                    <a:pt x="7" y="13"/>
                  </a:lnTo>
                  <a:lnTo>
                    <a:pt x="5" y="13"/>
                  </a:lnTo>
                  <a:lnTo>
                    <a:pt x="5" y="15"/>
                  </a:lnTo>
                  <a:lnTo>
                    <a:pt x="3" y="16"/>
                  </a:lnTo>
                  <a:lnTo>
                    <a:pt x="3" y="18"/>
                  </a:lnTo>
                  <a:lnTo>
                    <a:pt x="2" y="19"/>
                  </a:lnTo>
                  <a:lnTo>
                    <a:pt x="2" y="21"/>
                  </a:lnTo>
                  <a:lnTo>
                    <a:pt x="2" y="22"/>
                  </a:lnTo>
                  <a:lnTo>
                    <a:pt x="0" y="24"/>
                  </a:lnTo>
                  <a:lnTo>
                    <a:pt x="0" y="25"/>
                  </a:lnTo>
                  <a:lnTo>
                    <a:pt x="0" y="27"/>
                  </a:lnTo>
                  <a:lnTo>
                    <a:pt x="0" y="28"/>
                  </a:lnTo>
                  <a:lnTo>
                    <a:pt x="0" y="30"/>
                  </a:lnTo>
                  <a:lnTo>
                    <a:pt x="31"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73" name="Freeform 56"/>
            <p:cNvSpPr>
              <a:spLocks/>
            </p:cNvSpPr>
            <p:nvPr/>
          </p:nvSpPr>
          <p:spPr bwMode="auto">
            <a:xfrm>
              <a:off x="3602" y="1288"/>
              <a:ext cx="22" cy="20"/>
            </a:xfrm>
            <a:custGeom>
              <a:avLst/>
              <a:gdLst>
                <a:gd name="T0" fmla="*/ 0 w 44"/>
                <a:gd name="T1" fmla="*/ 0 h 45"/>
                <a:gd name="T2" fmla="*/ 0 w 44"/>
                <a:gd name="T3" fmla="*/ 0 h 45"/>
                <a:gd name="T4" fmla="*/ 1 w 44"/>
                <a:gd name="T5" fmla="*/ 0 h 45"/>
                <a:gd name="T6" fmla="*/ 1 w 44"/>
                <a:gd name="T7" fmla="*/ 0 h 45"/>
                <a:gd name="T8" fmla="*/ 1 w 44"/>
                <a:gd name="T9" fmla="*/ 0 h 45"/>
                <a:gd name="T10" fmla="*/ 1 w 44"/>
                <a:gd name="T11" fmla="*/ 0 h 45"/>
                <a:gd name="T12" fmla="*/ 1 w 44"/>
                <a:gd name="T13" fmla="*/ 0 h 45"/>
                <a:gd name="T14" fmla="*/ 1 w 44"/>
                <a:gd name="T15" fmla="*/ 0 h 45"/>
                <a:gd name="T16" fmla="*/ 1 w 44"/>
                <a:gd name="T17" fmla="*/ 0 h 45"/>
                <a:gd name="T18" fmla="*/ 1 w 44"/>
                <a:gd name="T19" fmla="*/ 0 h 45"/>
                <a:gd name="T20" fmla="*/ 1 w 44"/>
                <a:gd name="T21" fmla="*/ 0 h 45"/>
                <a:gd name="T22" fmla="*/ 1 w 44"/>
                <a:gd name="T23" fmla="*/ 0 h 45"/>
                <a:gd name="T24" fmla="*/ 1 w 44"/>
                <a:gd name="T25" fmla="*/ 0 h 45"/>
                <a:gd name="T26" fmla="*/ 1 w 44"/>
                <a:gd name="T27" fmla="*/ 0 h 45"/>
                <a:gd name="T28" fmla="*/ 1 w 44"/>
                <a:gd name="T29" fmla="*/ 0 h 45"/>
                <a:gd name="T30" fmla="*/ 1 w 44"/>
                <a:gd name="T31" fmla="*/ 0 h 45"/>
                <a:gd name="T32" fmla="*/ 1 w 44"/>
                <a:gd name="T33" fmla="*/ 0 h 45"/>
                <a:gd name="T34" fmla="*/ 1 w 44"/>
                <a:gd name="T35" fmla="*/ 0 h 45"/>
                <a:gd name="T36" fmla="*/ 1 w 44"/>
                <a:gd name="T37" fmla="*/ 0 h 45"/>
                <a:gd name="T38" fmla="*/ 1 w 44"/>
                <a:gd name="T39" fmla="*/ 0 h 45"/>
                <a:gd name="T40" fmla="*/ 1 w 44"/>
                <a:gd name="T41" fmla="*/ 0 h 45"/>
                <a:gd name="T42" fmla="*/ 1 w 44"/>
                <a:gd name="T43" fmla="*/ 0 h 45"/>
                <a:gd name="T44" fmla="*/ 1 w 44"/>
                <a:gd name="T45" fmla="*/ 0 h 45"/>
                <a:gd name="T46" fmla="*/ 1 w 44"/>
                <a:gd name="T47" fmla="*/ 0 h 45"/>
                <a:gd name="T48" fmla="*/ 1 w 44"/>
                <a:gd name="T49" fmla="*/ 0 h 45"/>
                <a:gd name="T50" fmla="*/ 1 w 44"/>
                <a:gd name="T51" fmla="*/ 0 h 45"/>
                <a:gd name="T52" fmla="*/ 1 w 44"/>
                <a:gd name="T53" fmla="*/ 0 h 45"/>
                <a:gd name="T54" fmla="*/ 1 w 44"/>
                <a:gd name="T55" fmla="*/ 0 h 45"/>
                <a:gd name="T56" fmla="*/ 1 w 44"/>
                <a:gd name="T57" fmla="*/ 0 h 45"/>
                <a:gd name="T58" fmla="*/ 1 w 44"/>
                <a:gd name="T59" fmla="*/ 0 h 45"/>
                <a:gd name="T60" fmla="*/ 1 w 44"/>
                <a:gd name="T61" fmla="*/ 0 h 45"/>
                <a:gd name="T62" fmla="*/ 1 w 44"/>
                <a:gd name="T63" fmla="*/ 0 h 45"/>
                <a:gd name="T64" fmla="*/ 1 w 44"/>
                <a:gd name="T65" fmla="*/ 0 h 45"/>
                <a:gd name="T66" fmla="*/ 1 w 44"/>
                <a:gd name="T67" fmla="*/ 0 h 45"/>
                <a:gd name="T68" fmla="*/ 1 w 44"/>
                <a:gd name="T69" fmla="*/ 0 h 45"/>
                <a:gd name="T70" fmla="*/ 1 w 44"/>
                <a:gd name="T71" fmla="*/ 0 h 45"/>
                <a:gd name="T72" fmla="*/ 1 w 44"/>
                <a:gd name="T73" fmla="*/ 0 h 45"/>
                <a:gd name="T74" fmla="*/ 1 w 44"/>
                <a:gd name="T75" fmla="*/ 0 h 45"/>
                <a:gd name="T76" fmla="*/ 1 w 44"/>
                <a:gd name="T77" fmla="*/ 0 h 45"/>
                <a:gd name="T78" fmla="*/ 1 w 44"/>
                <a:gd name="T79" fmla="*/ 0 h 45"/>
                <a:gd name="T80" fmla="*/ 1 w 44"/>
                <a:gd name="T81" fmla="*/ 0 h 45"/>
                <a:gd name="T82" fmla="*/ 0 w 44"/>
                <a:gd name="T83" fmla="*/ 0 h 45"/>
                <a:gd name="T84" fmla="*/ 0 w 44"/>
                <a:gd name="T85" fmla="*/ 0 h 45"/>
                <a:gd name="T86" fmla="*/ 0 w 44"/>
                <a:gd name="T87" fmla="*/ 0 h 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
                <a:gd name="T133" fmla="*/ 0 h 45"/>
                <a:gd name="T134" fmla="*/ 44 w 44"/>
                <a:gd name="T135" fmla="*/ 45 h 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 h="45">
                  <a:moveTo>
                    <a:pt x="0" y="22"/>
                  </a:moveTo>
                  <a:lnTo>
                    <a:pt x="0" y="24"/>
                  </a:lnTo>
                  <a:lnTo>
                    <a:pt x="0" y="25"/>
                  </a:lnTo>
                  <a:lnTo>
                    <a:pt x="0" y="27"/>
                  </a:lnTo>
                  <a:lnTo>
                    <a:pt x="0" y="28"/>
                  </a:lnTo>
                  <a:lnTo>
                    <a:pt x="0" y="30"/>
                  </a:lnTo>
                  <a:lnTo>
                    <a:pt x="1" y="30"/>
                  </a:lnTo>
                  <a:lnTo>
                    <a:pt x="1" y="31"/>
                  </a:lnTo>
                  <a:lnTo>
                    <a:pt x="1" y="33"/>
                  </a:lnTo>
                  <a:lnTo>
                    <a:pt x="3" y="34"/>
                  </a:lnTo>
                  <a:lnTo>
                    <a:pt x="3" y="36"/>
                  </a:lnTo>
                  <a:lnTo>
                    <a:pt x="4" y="36"/>
                  </a:lnTo>
                  <a:lnTo>
                    <a:pt x="4" y="37"/>
                  </a:lnTo>
                  <a:lnTo>
                    <a:pt x="6" y="37"/>
                  </a:lnTo>
                  <a:lnTo>
                    <a:pt x="6" y="39"/>
                  </a:lnTo>
                  <a:lnTo>
                    <a:pt x="7" y="39"/>
                  </a:lnTo>
                  <a:lnTo>
                    <a:pt x="7" y="40"/>
                  </a:lnTo>
                  <a:lnTo>
                    <a:pt x="9" y="40"/>
                  </a:lnTo>
                  <a:lnTo>
                    <a:pt x="9" y="42"/>
                  </a:lnTo>
                  <a:lnTo>
                    <a:pt x="10" y="42"/>
                  </a:lnTo>
                  <a:lnTo>
                    <a:pt x="12" y="43"/>
                  </a:lnTo>
                  <a:lnTo>
                    <a:pt x="13" y="43"/>
                  </a:lnTo>
                  <a:lnTo>
                    <a:pt x="15" y="43"/>
                  </a:lnTo>
                  <a:lnTo>
                    <a:pt x="17" y="45"/>
                  </a:lnTo>
                  <a:lnTo>
                    <a:pt x="18" y="45"/>
                  </a:lnTo>
                  <a:lnTo>
                    <a:pt x="20" y="45"/>
                  </a:lnTo>
                  <a:lnTo>
                    <a:pt x="21" y="45"/>
                  </a:lnTo>
                  <a:lnTo>
                    <a:pt x="23" y="45"/>
                  </a:lnTo>
                  <a:lnTo>
                    <a:pt x="24" y="45"/>
                  </a:lnTo>
                  <a:lnTo>
                    <a:pt x="26" y="45"/>
                  </a:lnTo>
                  <a:lnTo>
                    <a:pt x="27" y="45"/>
                  </a:lnTo>
                  <a:lnTo>
                    <a:pt x="29" y="43"/>
                  </a:lnTo>
                  <a:lnTo>
                    <a:pt x="30" y="43"/>
                  </a:lnTo>
                  <a:lnTo>
                    <a:pt x="32" y="43"/>
                  </a:lnTo>
                  <a:lnTo>
                    <a:pt x="33" y="42"/>
                  </a:lnTo>
                  <a:lnTo>
                    <a:pt x="35" y="42"/>
                  </a:lnTo>
                  <a:lnTo>
                    <a:pt x="35" y="40"/>
                  </a:lnTo>
                  <a:lnTo>
                    <a:pt x="36" y="40"/>
                  </a:lnTo>
                  <a:lnTo>
                    <a:pt x="36" y="39"/>
                  </a:lnTo>
                  <a:lnTo>
                    <a:pt x="38" y="39"/>
                  </a:lnTo>
                  <a:lnTo>
                    <a:pt x="38" y="37"/>
                  </a:lnTo>
                  <a:lnTo>
                    <a:pt x="39" y="37"/>
                  </a:lnTo>
                  <a:lnTo>
                    <a:pt x="39" y="36"/>
                  </a:lnTo>
                  <a:lnTo>
                    <a:pt x="41" y="36"/>
                  </a:lnTo>
                  <a:lnTo>
                    <a:pt x="41" y="34"/>
                  </a:lnTo>
                  <a:lnTo>
                    <a:pt x="42" y="33"/>
                  </a:lnTo>
                  <a:lnTo>
                    <a:pt x="42" y="31"/>
                  </a:lnTo>
                  <a:lnTo>
                    <a:pt x="42" y="30"/>
                  </a:lnTo>
                  <a:lnTo>
                    <a:pt x="44" y="30"/>
                  </a:lnTo>
                  <a:lnTo>
                    <a:pt x="44" y="28"/>
                  </a:lnTo>
                  <a:lnTo>
                    <a:pt x="44" y="27"/>
                  </a:lnTo>
                  <a:lnTo>
                    <a:pt x="44" y="25"/>
                  </a:lnTo>
                  <a:lnTo>
                    <a:pt x="44" y="24"/>
                  </a:lnTo>
                  <a:lnTo>
                    <a:pt x="44" y="22"/>
                  </a:lnTo>
                  <a:lnTo>
                    <a:pt x="44" y="21"/>
                  </a:lnTo>
                  <a:lnTo>
                    <a:pt x="44" y="19"/>
                  </a:lnTo>
                  <a:lnTo>
                    <a:pt x="44" y="18"/>
                  </a:lnTo>
                  <a:lnTo>
                    <a:pt x="44" y="16"/>
                  </a:lnTo>
                  <a:lnTo>
                    <a:pt x="42" y="15"/>
                  </a:lnTo>
                  <a:lnTo>
                    <a:pt x="42" y="13"/>
                  </a:lnTo>
                  <a:lnTo>
                    <a:pt x="42" y="12"/>
                  </a:lnTo>
                  <a:lnTo>
                    <a:pt x="41" y="12"/>
                  </a:lnTo>
                  <a:lnTo>
                    <a:pt x="41" y="10"/>
                  </a:lnTo>
                  <a:lnTo>
                    <a:pt x="39" y="9"/>
                  </a:lnTo>
                  <a:lnTo>
                    <a:pt x="38" y="7"/>
                  </a:lnTo>
                  <a:lnTo>
                    <a:pt x="36" y="6"/>
                  </a:lnTo>
                  <a:lnTo>
                    <a:pt x="35" y="4"/>
                  </a:lnTo>
                  <a:lnTo>
                    <a:pt x="33" y="4"/>
                  </a:lnTo>
                  <a:lnTo>
                    <a:pt x="33" y="3"/>
                  </a:lnTo>
                  <a:lnTo>
                    <a:pt x="32" y="3"/>
                  </a:lnTo>
                  <a:lnTo>
                    <a:pt x="30" y="3"/>
                  </a:lnTo>
                  <a:lnTo>
                    <a:pt x="30" y="1"/>
                  </a:lnTo>
                  <a:lnTo>
                    <a:pt x="29" y="1"/>
                  </a:lnTo>
                  <a:lnTo>
                    <a:pt x="27" y="1"/>
                  </a:lnTo>
                  <a:lnTo>
                    <a:pt x="26" y="1"/>
                  </a:lnTo>
                  <a:lnTo>
                    <a:pt x="24" y="1"/>
                  </a:lnTo>
                  <a:lnTo>
                    <a:pt x="23" y="0"/>
                  </a:lnTo>
                  <a:lnTo>
                    <a:pt x="21" y="0"/>
                  </a:lnTo>
                  <a:lnTo>
                    <a:pt x="20" y="1"/>
                  </a:lnTo>
                  <a:lnTo>
                    <a:pt x="18" y="1"/>
                  </a:lnTo>
                  <a:lnTo>
                    <a:pt x="17" y="1"/>
                  </a:lnTo>
                  <a:lnTo>
                    <a:pt x="15" y="1"/>
                  </a:lnTo>
                  <a:lnTo>
                    <a:pt x="13" y="1"/>
                  </a:lnTo>
                  <a:lnTo>
                    <a:pt x="13" y="3"/>
                  </a:lnTo>
                  <a:lnTo>
                    <a:pt x="12" y="3"/>
                  </a:lnTo>
                  <a:lnTo>
                    <a:pt x="10" y="3"/>
                  </a:lnTo>
                  <a:lnTo>
                    <a:pt x="10" y="4"/>
                  </a:lnTo>
                  <a:lnTo>
                    <a:pt x="9" y="4"/>
                  </a:lnTo>
                  <a:lnTo>
                    <a:pt x="7" y="6"/>
                  </a:lnTo>
                  <a:lnTo>
                    <a:pt x="6" y="7"/>
                  </a:lnTo>
                  <a:lnTo>
                    <a:pt x="4" y="9"/>
                  </a:lnTo>
                  <a:lnTo>
                    <a:pt x="3" y="10"/>
                  </a:lnTo>
                  <a:lnTo>
                    <a:pt x="3" y="12"/>
                  </a:lnTo>
                  <a:lnTo>
                    <a:pt x="1" y="12"/>
                  </a:lnTo>
                  <a:lnTo>
                    <a:pt x="1" y="13"/>
                  </a:lnTo>
                  <a:lnTo>
                    <a:pt x="1" y="15"/>
                  </a:lnTo>
                  <a:lnTo>
                    <a:pt x="0" y="16"/>
                  </a:lnTo>
                  <a:lnTo>
                    <a:pt x="0" y="18"/>
                  </a:lnTo>
                  <a:lnTo>
                    <a:pt x="0" y="19"/>
                  </a:lnTo>
                  <a:lnTo>
                    <a:pt x="0" y="21"/>
                  </a:lnTo>
                  <a:lnTo>
                    <a:pt x="0" y="2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74" name="Freeform 57"/>
            <p:cNvSpPr>
              <a:spLocks/>
            </p:cNvSpPr>
            <p:nvPr/>
          </p:nvSpPr>
          <p:spPr bwMode="auto">
            <a:xfrm>
              <a:off x="3122" y="2708"/>
              <a:ext cx="44" cy="81"/>
            </a:xfrm>
            <a:custGeom>
              <a:avLst/>
              <a:gdLst>
                <a:gd name="T0" fmla="*/ 0 w 90"/>
                <a:gd name="T1" fmla="*/ 0 h 181"/>
                <a:gd name="T2" fmla="*/ 0 w 90"/>
                <a:gd name="T3" fmla="*/ 0 h 181"/>
                <a:gd name="T4" fmla="*/ 0 w 90"/>
                <a:gd name="T5" fmla="*/ 0 h 181"/>
                <a:gd name="T6" fmla="*/ 0 w 90"/>
                <a:gd name="T7" fmla="*/ 0 h 181"/>
                <a:gd name="T8" fmla="*/ 0 w 90"/>
                <a:gd name="T9" fmla="*/ 0 h 181"/>
                <a:gd name="T10" fmla="*/ 0 60000 65536"/>
                <a:gd name="T11" fmla="*/ 0 60000 65536"/>
                <a:gd name="T12" fmla="*/ 0 60000 65536"/>
                <a:gd name="T13" fmla="*/ 0 60000 65536"/>
                <a:gd name="T14" fmla="*/ 0 60000 65536"/>
                <a:gd name="T15" fmla="*/ 0 w 90"/>
                <a:gd name="T16" fmla="*/ 0 h 181"/>
                <a:gd name="T17" fmla="*/ 90 w 90"/>
                <a:gd name="T18" fmla="*/ 181 h 181"/>
              </a:gdLst>
              <a:ahLst/>
              <a:cxnLst>
                <a:cxn ang="T10">
                  <a:pos x="T0" y="T1"/>
                </a:cxn>
                <a:cxn ang="T11">
                  <a:pos x="T2" y="T3"/>
                </a:cxn>
                <a:cxn ang="T12">
                  <a:pos x="T4" y="T5"/>
                </a:cxn>
                <a:cxn ang="T13">
                  <a:pos x="T6" y="T7"/>
                </a:cxn>
                <a:cxn ang="T14">
                  <a:pos x="T8" y="T9"/>
                </a:cxn>
              </a:cxnLst>
              <a:rect l="T15" t="T16" r="T17" b="T18"/>
              <a:pathLst>
                <a:path w="90" h="181">
                  <a:moveTo>
                    <a:pt x="0" y="0"/>
                  </a:moveTo>
                  <a:lnTo>
                    <a:pt x="60" y="181"/>
                  </a:lnTo>
                  <a:lnTo>
                    <a:pt x="90" y="0"/>
                  </a:lnTo>
                  <a:lnTo>
                    <a:pt x="6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75" name="Line 58"/>
            <p:cNvSpPr>
              <a:spLocks noChangeShapeType="1"/>
            </p:cNvSpPr>
            <p:nvPr/>
          </p:nvSpPr>
          <p:spPr bwMode="auto">
            <a:xfrm flipV="1">
              <a:off x="3151" y="2264"/>
              <a:ext cx="1"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76" name="Rectangle 59"/>
            <p:cNvSpPr>
              <a:spLocks noChangeArrowheads="1"/>
            </p:cNvSpPr>
            <p:nvPr/>
          </p:nvSpPr>
          <p:spPr bwMode="auto">
            <a:xfrm>
              <a:off x="5265" y="4067"/>
              <a:ext cx="12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m </a:t>
              </a:r>
              <a:endParaRPr lang="en-US" sz="2400">
                <a:latin typeface="Times New Roman" pitchFamily="18" charset="0"/>
              </a:endParaRPr>
            </a:p>
          </p:txBody>
        </p:sp>
        <p:sp>
          <p:nvSpPr>
            <p:cNvPr id="60477" name="Rectangle 60"/>
            <p:cNvSpPr>
              <a:spLocks noChangeArrowheads="1"/>
            </p:cNvSpPr>
            <p:nvPr/>
          </p:nvSpPr>
          <p:spPr bwMode="auto">
            <a:xfrm>
              <a:off x="3020" y="912"/>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60478" name="Rectangle 61"/>
            <p:cNvSpPr>
              <a:spLocks noChangeArrowheads="1"/>
            </p:cNvSpPr>
            <p:nvPr/>
          </p:nvSpPr>
          <p:spPr bwMode="auto">
            <a:xfrm>
              <a:off x="3085" y="974"/>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60479" name="Rectangle 62"/>
            <p:cNvSpPr>
              <a:spLocks noChangeArrowheads="1"/>
            </p:cNvSpPr>
            <p:nvPr/>
          </p:nvSpPr>
          <p:spPr bwMode="auto">
            <a:xfrm>
              <a:off x="3189" y="912"/>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60480" name="Rectangle 63"/>
            <p:cNvSpPr>
              <a:spLocks noChangeArrowheads="1"/>
            </p:cNvSpPr>
            <p:nvPr/>
          </p:nvSpPr>
          <p:spPr bwMode="auto">
            <a:xfrm>
              <a:off x="3252" y="974"/>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2 </a:t>
              </a:r>
              <a:endParaRPr lang="en-US" sz="2400">
                <a:latin typeface="Times New Roman" pitchFamily="18" charset="0"/>
              </a:endParaRPr>
            </a:p>
          </p:txBody>
        </p:sp>
        <p:sp>
          <p:nvSpPr>
            <p:cNvPr id="60481" name="Rectangle 64"/>
            <p:cNvSpPr>
              <a:spLocks noChangeArrowheads="1"/>
            </p:cNvSpPr>
            <p:nvPr/>
          </p:nvSpPr>
          <p:spPr bwMode="auto">
            <a:xfrm>
              <a:off x="3698" y="912"/>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60482" name="Rectangle 65"/>
            <p:cNvSpPr>
              <a:spLocks noChangeArrowheads="1"/>
            </p:cNvSpPr>
            <p:nvPr/>
          </p:nvSpPr>
          <p:spPr bwMode="auto">
            <a:xfrm>
              <a:off x="3762" y="974"/>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n </a:t>
              </a:r>
              <a:endParaRPr lang="en-US" sz="2400">
                <a:latin typeface="Times New Roman" pitchFamily="18" charset="0"/>
              </a:endParaRPr>
            </a:p>
          </p:txBody>
        </p:sp>
        <p:sp>
          <p:nvSpPr>
            <p:cNvPr id="60483" name="Rectangle 66"/>
            <p:cNvSpPr>
              <a:spLocks noChangeArrowheads="1"/>
            </p:cNvSpPr>
            <p:nvPr/>
          </p:nvSpPr>
          <p:spPr bwMode="auto">
            <a:xfrm>
              <a:off x="2784" y="2319"/>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60484" name="Rectangle 67"/>
            <p:cNvSpPr>
              <a:spLocks noChangeArrowheads="1"/>
            </p:cNvSpPr>
            <p:nvPr/>
          </p:nvSpPr>
          <p:spPr bwMode="auto">
            <a:xfrm>
              <a:off x="2849" y="2381"/>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60485" name="Rectangle 68"/>
            <p:cNvSpPr>
              <a:spLocks noChangeArrowheads="1"/>
            </p:cNvSpPr>
            <p:nvPr/>
          </p:nvSpPr>
          <p:spPr bwMode="auto">
            <a:xfrm>
              <a:off x="2994" y="2319"/>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60486" name="Line 69"/>
            <p:cNvSpPr>
              <a:spLocks noChangeShapeType="1"/>
            </p:cNvSpPr>
            <p:nvPr/>
          </p:nvSpPr>
          <p:spPr bwMode="auto">
            <a:xfrm flipH="1">
              <a:off x="3011" y="2345"/>
              <a:ext cx="2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87" name="Rectangle 70"/>
            <p:cNvSpPr>
              <a:spLocks noChangeArrowheads="1"/>
            </p:cNvSpPr>
            <p:nvPr/>
          </p:nvSpPr>
          <p:spPr bwMode="auto">
            <a:xfrm>
              <a:off x="3058" y="2382"/>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latin typeface="Times-Roman" charset="0"/>
                </a:rPr>
                <a:t>1 </a:t>
              </a:r>
              <a:endParaRPr lang="en-US" sz="2400">
                <a:latin typeface="Times New Roman" pitchFamily="18" charset="0"/>
              </a:endParaRPr>
            </a:p>
          </p:txBody>
        </p:sp>
        <p:sp>
          <p:nvSpPr>
            <p:cNvPr id="60488" name="Rectangle 71"/>
            <p:cNvSpPr>
              <a:spLocks noChangeArrowheads="1"/>
            </p:cNvSpPr>
            <p:nvPr/>
          </p:nvSpPr>
          <p:spPr bwMode="auto">
            <a:xfrm>
              <a:off x="3567" y="2319"/>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60489" name="Rectangle 72"/>
            <p:cNvSpPr>
              <a:spLocks noChangeArrowheads="1"/>
            </p:cNvSpPr>
            <p:nvPr/>
          </p:nvSpPr>
          <p:spPr bwMode="auto">
            <a:xfrm>
              <a:off x="3631" y="2381"/>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n </a:t>
              </a:r>
              <a:endParaRPr lang="en-US" sz="2400">
                <a:latin typeface="Times New Roman" pitchFamily="18" charset="0"/>
              </a:endParaRPr>
            </a:p>
          </p:txBody>
        </p:sp>
        <p:sp>
          <p:nvSpPr>
            <p:cNvPr id="60490" name="Rectangle 73"/>
            <p:cNvSpPr>
              <a:spLocks noChangeArrowheads="1"/>
            </p:cNvSpPr>
            <p:nvPr/>
          </p:nvSpPr>
          <p:spPr bwMode="auto">
            <a:xfrm>
              <a:off x="3775" y="2319"/>
              <a:ext cx="1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700" i="1">
                  <a:solidFill>
                    <a:srgbClr val="000000"/>
                  </a:solidFill>
                  <a:latin typeface="Times-Roman" charset="0"/>
                </a:rPr>
                <a:t>x </a:t>
              </a:r>
              <a:endParaRPr lang="en-US" sz="2400">
                <a:latin typeface="Times New Roman" pitchFamily="18" charset="0"/>
              </a:endParaRPr>
            </a:p>
          </p:txBody>
        </p:sp>
        <p:sp>
          <p:nvSpPr>
            <p:cNvPr id="60491" name="Line 74"/>
            <p:cNvSpPr>
              <a:spLocks noChangeShapeType="1"/>
            </p:cNvSpPr>
            <p:nvPr/>
          </p:nvSpPr>
          <p:spPr bwMode="auto">
            <a:xfrm flipH="1">
              <a:off x="3790" y="2345"/>
              <a:ext cx="29"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92" name="Freeform 75"/>
            <p:cNvSpPr>
              <a:spLocks/>
            </p:cNvSpPr>
            <p:nvPr/>
          </p:nvSpPr>
          <p:spPr bwMode="auto">
            <a:xfrm>
              <a:off x="3902" y="2708"/>
              <a:ext cx="44" cy="81"/>
            </a:xfrm>
            <a:custGeom>
              <a:avLst/>
              <a:gdLst>
                <a:gd name="T0" fmla="*/ 0 w 91"/>
                <a:gd name="T1" fmla="*/ 0 h 181"/>
                <a:gd name="T2" fmla="*/ 0 w 91"/>
                <a:gd name="T3" fmla="*/ 0 h 181"/>
                <a:gd name="T4" fmla="*/ 0 w 91"/>
                <a:gd name="T5" fmla="*/ 0 h 181"/>
                <a:gd name="T6" fmla="*/ 0 w 91"/>
                <a:gd name="T7" fmla="*/ 0 h 181"/>
                <a:gd name="T8" fmla="*/ 0 w 91"/>
                <a:gd name="T9" fmla="*/ 0 h 181"/>
                <a:gd name="T10" fmla="*/ 0 60000 65536"/>
                <a:gd name="T11" fmla="*/ 0 60000 65536"/>
                <a:gd name="T12" fmla="*/ 0 60000 65536"/>
                <a:gd name="T13" fmla="*/ 0 60000 65536"/>
                <a:gd name="T14" fmla="*/ 0 60000 65536"/>
                <a:gd name="T15" fmla="*/ 0 w 91"/>
                <a:gd name="T16" fmla="*/ 0 h 181"/>
                <a:gd name="T17" fmla="*/ 91 w 91"/>
                <a:gd name="T18" fmla="*/ 181 h 181"/>
              </a:gdLst>
              <a:ahLst/>
              <a:cxnLst>
                <a:cxn ang="T10">
                  <a:pos x="T0" y="T1"/>
                </a:cxn>
                <a:cxn ang="T11">
                  <a:pos x="T2" y="T3"/>
                </a:cxn>
                <a:cxn ang="T12">
                  <a:pos x="T4" y="T5"/>
                </a:cxn>
                <a:cxn ang="T13">
                  <a:pos x="T6" y="T7"/>
                </a:cxn>
                <a:cxn ang="T14">
                  <a:pos x="T8" y="T9"/>
                </a:cxn>
              </a:cxnLst>
              <a:rect l="T15" t="T16" r="T17" b="T18"/>
              <a:pathLst>
                <a:path w="91" h="181">
                  <a:moveTo>
                    <a:pt x="0" y="0"/>
                  </a:moveTo>
                  <a:lnTo>
                    <a:pt x="60" y="181"/>
                  </a:lnTo>
                  <a:lnTo>
                    <a:pt x="91" y="0"/>
                  </a:lnTo>
                  <a:lnTo>
                    <a:pt x="60" y="0"/>
                  </a:lnTo>
                  <a:lnTo>
                    <a:pt x="0" y="0"/>
                  </a:lnTo>
                  <a:close/>
                </a:path>
              </a:pathLst>
            </a:custGeom>
            <a:solidFill>
              <a:srgbClr val="000000"/>
            </a:solidFill>
            <a:ln w="22225">
              <a:solidFill>
                <a:srgbClr val="000000"/>
              </a:solidFill>
              <a:round/>
              <a:headEnd/>
              <a:tailEnd/>
            </a:ln>
          </p:spPr>
          <p:txBody>
            <a:bodyPr/>
            <a:lstStyle/>
            <a:p>
              <a:endParaRPr lang="en-US"/>
            </a:p>
          </p:txBody>
        </p:sp>
        <p:sp>
          <p:nvSpPr>
            <p:cNvPr id="60493" name="Line 76"/>
            <p:cNvSpPr>
              <a:spLocks noChangeShapeType="1"/>
            </p:cNvSpPr>
            <p:nvPr/>
          </p:nvSpPr>
          <p:spPr bwMode="auto">
            <a:xfrm flipV="1">
              <a:off x="3931" y="2264"/>
              <a:ext cx="1"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94" name="Rectangle 77"/>
            <p:cNvSpPr>
              <a:spLocks noChangeArrowheads="1"/>
            </p:cNvSpPr>
            <p:nvPr/>
          </p:nvSpPr>
          <p:spPr bwMode="auto">
            <a:xfrm>
              <a:off x="2828" y="2802"/>
              <a:ext cx="1206" cy="782"/>
            </a:xfrm>
            <a:prstGeom prst="rect">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95" name="Rectangle 78"/>
            <p:cNvSpPr>
              <a:spLocks noChangeArrowheads="1"/>
            </p:cNvSpPr>
            <p:nvPr/>
          </p:nvSpPr>
          <p:spPr bwMode="auto">
            <a:xfrm>
              <a:off x="2828" y="1482"/>
              <a:ext cx="1206" cy="782"/>
            </a:xfrm>
            <a:prstGeom prst="rect">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96" name="Rectangle 79"/>
            <p:cNvSpPr>
              <a:spLocks noChangeArrowheads="1"/>
            </p:cNvSpPr>
            <p:nvPr/>
          </p:nvSpPr>
          <p:spPr bwMode="auto">
            <a:xfrm>
              <a:off x="4666" y="2802"/>
              <a:ext cx="838" cy="782"/>
            </a:xfrm>
            <a:prstGeom prst="rect">
              <a:avLst/>
            </a:prstGeom>
            <a:noFill/>
            <a:ln w="222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97" name="Rectangle 80"/>
            <p:cNvSpPr>
              <a:spLocks noChangeArrowheads="1"/>
            </p:cNvSpPr>
            <p:nvPr/>
          </p:nvSpPr>
          <p:spPr bwMode="auto">
            <a:xfrm>
              <a:off x="3840" y="2382"/>
              <a:ext cx="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i="1">
                  <a:solidFill>
                    <a:srgbClr val="000000"/>
                  </a:solidFill>
                  <a:latin typeface="Times-Roman" charset="0"/>
                </a:rPr>
                <a:t>n </a:t>
              </a: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152400" y="304800"/>
            <a:ext cx="8534400" cy="6324600"/>
          </a:xfrm>
        </p:spPr>
        <p:txBody>
          <a:bodyPr/>
          <a:lstStyle/>
          <a:p>
            <a:r>
              <a:rPr lang="en-US" smtClean="0"/>
              <a:t>Customary Schematic of a PLA</a:t>
            </a:r>
          </a:p>
          <a:p>
            <a:pPr lvl="1"/>
            <a:endParaRPr lang="en-US" sz="2400" smtClean="0"/>
          </a:p>
          <a:p>
            <a:pPr lvl="1"/>
            <a:endParaRPr lang="en-US" sz="2400" smtClean="0"/>
          </a:p>
        </p:txBody>
      </p:sp>
      <p:sp>
        <p:nvSpPr>
          <p:cNvPr id="61443"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44"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45"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446" name="Text Box 237"/>
          <p:cNvSpPr txBox="1">
            <a:spLocks noChangeArrowheads="1"/>
          </p:cNvSpPr>
          <p:nvPr/>
        </p:nvSpPr>
        <p:spPr bwMode="auto">
          <a:xfrm>
            <a:off x="381000" y="2514600"/>
            <a:ext cx="2743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f</a:t>
            </a:r>
            <a:r>
              <a:rPr lang="en-US" baseline="-25000"/>
              <a:t>1</a:t>
            </a:r>
            <a:r>
              <a:rPr lang="en-US"/>
              <a:t> = x</a:t>
            </a:r>
            <a:r>
              <a:rPr lang="en-US" baseline="-25000"/>
              <a:t>1</a:t>
            </a:r>
            <a:r>
              <a:rPr lang="en-US"/>
              <a:t>x</a:t>
            </a:r>
            <a:r>
              <a:rPr lang="en-US" baseline="-25000"/>
              <a:t>2</a:t>
            </a:r>
            <a:r>
              <a:rPr lang="en-US"/>
              <a:t>+x</a:t>
            </a:r>
            <a:r>
              <a:rPr lang="en-US" baseline="-25000"/>
              <a:t>1</a:t>
            </a:r>
            <a:r>
              <a:rPr lang="en-US"/>
              <a:t>x</a:t>
            </a:r>
            <a:r>
              <a:rPr lang="en-US" baseline="-25000"/>
              <a:t>3</a:t>
            </a:r>
            <a:r>
              <a:rPr lang="en-US"/>
              <a:t>'+x</a:t>
            </a:r>
            <a:r>
              <a:rPr lang="en-US" baseline="-25000"/>
              <a:t>1</a:t>
            </a:r>
            <a:r>
              <a:rPr lang="en-US"/>
              <a:t>'x</a:t>
            </a:r>
            <a:r>
              <a:rPr lang="en-US" baseline="-25000"/>
              <a:t>2</a:t>
            </a:r>
            <a:r>
              <a:rPr lang="en-US"/>
              <a:t>'x</a:t>
            </a:r>
            <a:r>
              <a:rPr lang="en-US" baseline="-25000"/>
              <a:t>3</a:t>
            </a:r>
          </a:p>
        </p:txBody>
      </p:sp>
      <p:sp>
        <p:nvSpPr>
          <p:cNvPr id="61447" name="Text Box 238"/>
          <p:cNvSpPr txBox="1">
            <a:spLocks noChangeArrowheads="1"/>
          </p:cNvSpPr>
          <p:nvPr/>
        </p:nvSpPr>
        <p:spPr bwMode="auto">
          <a:xfrm>
            <a:off x="381000" y="3001963"/>
            <a:ext cx="2743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f</a:t>
            </a:r>
            <a:r>
              <a:rPr lang="en-US" baseline="-25000"/>
              <a:t>2</a:t>
            </a:r>
            <a:r>
              <a:rPr lang="en-US"/>
              <a:t> = x</a:t>
            </a:r>
            <a:r>
              <a:rPr lang="en-US" baseline="-25000"/>
              <a:t>1</a:t>
            </a:r>
            <a:r>
              <a:rPr lang="en-US"/>
              <a:t>x</a:t>
            </a:r>
            <a:r>
              <a:rPr lang="en-US" baseline="-25000"/>
              <a:t>2</a:t>
            </a:r>
            <a:r>
              <a:rPr lang="en-US"/>
              <a:t>+x</a:t>
            </a:r>
            <a:r>
              <a:rPr lang="en-US" baseline="-25000"/>
              <a:t>1</a:t>
            </a:r>
            <a:r>
              <a:rPr lang="en-US"/>
              <a:t>'x</a:t>
            </a:r>
            <a:r>
              <a:rPr lang="en-US" baseline="-25000"/>
              <a:t>2</a:t>
            </a:r>
            <a:r>
              <a:rPr lang="en-US"/>
              <a:t>'x</a:t>
            </a:r>
            <a:r>
              <a:rPr lang="en-US" baseline="-25000"/>
              <a:t>3</a:t>
            </a:r>
            <a:r>
              <a:rPr lang="en-US"/>
              <a:t>+x</a:t>
            </a:r>
            <a:r>
              <a:rPr lang="en-US" baseline="-25000"/>
              <a:t>1</a:t>
            </a:r>
            <a:r>
              <a:rPr lang="en-US"/>
              <a:t>x</a:t>
            </a:r>
            <a:r>
              <a:rPr lang="en-US" baseline="-25000"/>
              <a:t>3</a:t>
            </a:r>
          </a:p>
        </p:txBody>
      </p:sp>
      <p:grpSp>
        <p:nvGrpSpPr>
          <p:cNvPr id="61448" name="Group 340"/>
          <p:cNvGrpSpPr>
            <a:grpSpLocks/>
          </p:cNvGrpSpPr>
          <p:nvPr/>
        </p:nvGrpSpPr>
        <p:grpSpPr bwMode="auto">
          <a:xfrm>
            <a:off x="2895600" y="1319213"/>
            <a:ext cx="5791200" cy="5462587"/>
            <a:chOff x="1824" y="831"/>
            <a:chExt cx="3648" cy="3441"/>
          </a:xfrm>
        </p:grpSpPr>
        <p:sp>
          <p:nvSpPr>
            <p:cNvPr id="61450" name="Rectangle 239"/>
            <p:cNvSpPr>
              <a:spLocks noChangeArrowheads="1"/>
            </p:cNvSpPr>
            <p:nvPr/>
          </p:nvSpPr>
          <p:spPr bwMode="auto">
            <a:xfrm>
              <a:off x="1824" y="1625"/>
              <a:ext cx="2272" cy="2050"/>
            </a:xfrm>
            <a:prstGeom prst="rect">
              <a:avLst/>
            </a:prstGeom>
            <a:solidFill>
              <a:srgbClr val="FFFF99"/>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en-US"/>
            </a:p>
          </p:txBody>
        </p:sp>
        <p:sp>
          <p:nvSpPr>
            <p:cNvPr id="61451" name="Line 240"/>
            <p:cNvSpPr>
              <a:spLocks noChangeShapeType="1"/>
            </p:cNvSpPr>
            <p:nvPr/>
          </p:nvSpPr>
          <p:spPr bwMode="auto">
            <a:xfrm>
              <a:off x="1910" y="3241"/>
              <a:ext cx="174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2" name="Line 241"/>
            <p:cNvSpPr>
              <a:spLocks noChangeShapeType="1"/>
            </p:cNvSpPr>
            <p:nvPr/>
          </p:nvSpPr>
          <p:spPr bwMode="auto">
            <a:xfrm>
              <a:off x="1910" y="2794"/>
              <a:ext cx="174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3" name="Line 242"/>
            <p:cNvSpPr>
              <a:spLocks noChangeShapeType="1"/>
            </p:cNvSpPr>
            <p:nvPr/>
          </p:nvSpPr>
          <p:spPr bwMode="auto">
            <a:xfrm>
              <a:off x="1910" y="2336"/>
              <a:ext cx="174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4" name="Line 243"/>
            <p:cNvSpPr>
              <a:spLocks noChangeShapeType="1"/>
            </p:cNvSpPr>
            <p:nvPr/>
          </p:nvSpPr>
          <p:spPr bwMode="auto">
            <a:xfrm>
              <a:off x="1910" y="1890"/>
              <a:ext cx="174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5" name="Line 244"/>
            <p:cNvSpPr>
              <a:spLocks noChangeShapeType="1"/>
            </p:cNvSpPr>
            <p:nvPr/>
          </p:nvSpPr>
          <p:spPr bwMode="auto">
            <a:xfrm flipH="1">
              <a:off x="2045" y="3204"/>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6" name="Line 245"/>
            <p:cNvSpPr>
              <a:spLocks noChangeShapeType="1"/>
            </p:cNvSpPr>
            <p:nvPr/>
          </p:nvSpPr>
          <p:spPr bwMode="auto">
            <a:xfrm flipH="1" flipV="1">
              <a:off x="2045" y="3204"/>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7" name="Line 246"/>
            <p:cNvSpPr>
              <a:spLocks noChangeShapeType="1"/>
            </p:cNvSpPr>
            <p:nvPr/>
          </p:nvSpPr>
          <p:spPr bwMode="auto">
            <a:xfrm flipH="1">
              <a:off x="2560" y="1842"/>
              <a:ext cx="86"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8" name="Line 247"/>
            <p:cNvSpPr>
              <a:spLocks noChangeShapeType="1"/>
            </p:cNvSpPr>
            <p:nvPr/>
          </p:nvSpPr>
          <p:spPr bwMode="auto">
            <a:xfrm flipH="1" flipV="1">
              <a:off x="2560" y="1842"/>
              <a:ext cx="86"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9" name="Line 248"/>
            <p:cNvSpPr>
              <a:spLocks noChangeShapeType="1"/>
            </p:cNvSpPr>
            <p:nvPr/>
          </p:nvSpPr>
          <p:spPr bwMode="auto">
            <a:xfrm flipH="1">
              <a:off x="2045" y="2300"/>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0" name="Line 249"/>
            <p:cNvSpPr>
              <a:spLocks noChangeShapeType="1"/>
            </p:cNvSpPr>
            <p:nvPr/>
          </p:nvSpPr>
          <p:spPr bwMode="auto">
            <a:xfrm flipH="1" flipV="1">
              <a:off x="2045" y="2300"/>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1" name="Line 250"/>
            <p:cNvSpPr>
              <a:spLocks noChangeShapeType="1"/>
            </p:cNvSpPr>
            <p:nvPr/>
          </p:nvSpPr>
          <p:spPr bwMode="auto">
            <a:xfrm flipH="1">
              <a:off x="3346" y="2300"/>
              <a:ext cx="87"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2" name="Line 251"/>
            <p:cNvSpPr>
              <a:spLocks noChangeShapeType="1"/>
            </p:cNvSpPr>
            <p:nvPr/>
          </p:nvSpPr>
          <p:spPr bwMode="auto">
            <a:xfrm flipH="1" flipV="1">
              <a:off x="3346" y="2300"/>
              <a:ext cx="87"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3" name="Line 252"/>
            <p:cNvSpPr>
              <a:spLocks noChangeShapeType="1"/>
            </p:cNvSpPr>
            <p:nvPr/>
          </p:nvSpPr>
          <p:spPr bwMode="auto">
            <a:xfrm flipH="1">
              <a:off x="3089" y="3204"/>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4" name="Line 253"/>
            <p:cNvSpPr>
              <a:spLocks noChangeShapeType="1"/>
            </p:cNvSpPr>
            <p:nvPr/>
          </p:nvSpPr>
          <p:spPr bwMode="auto">
            <a:xfrm flipH="1" flipV="1">
              <a:off x="3089" y="3204"/>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5" name="Line 254"/>
            <p:cNvSpPr>
              <a:spLocks noChangeShapeType="1"/>
            </p:cNvSpPr>
            <p:nvPr/>
          </p:nvSpPr>
          <p:spPr bwMode="auto">
            <a:xfrm flipH="1">
              <a:off x="2818" y="2746"/>
              <a:ext cx="86"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6" name="Line 255"/>
            <p:cNvSpPr>
              <a:spLocks noChangeShapeType="1"/>
            </p:cNvSpPr>
            <p:nvPr/>
          </p:nvSpPr>
          <p:spPr bwMode="auto">
            <a:xfrm flipH="1" flipV="1">
              <a:off x="2818" y="2746"/>
              <a:ext cx="86"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7" name="Line 256"/>
            <p:cNvSpPr>
              <a:spLocks noChangeShapeType="1"/>
            </p:cNvSpPr>
            <p:nvPr/>
          </p:nvSpPr>
          <p:spPr bwMode="auto">
            <a:xfrm flipH="1">
              <a:off x="2303" y="2746"/>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8" name="Line 257"/>
            <p:cNvSpPr>
              <a:spLocks noChangeShapeType="1"/>
            </p:cNvSpPr>
            <p:nvPr/>
          </p:nvSpPr>
          <p:spPr bwMode="auto">
            <a:xfrm flipH="1" flipV="1">
              <a:off x="2303" y="2746"/>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9" name="Line 258"/>
            <p:cNvSpPr>
              <a:spLocks noChangeShapeType="1"/>
            </p:cNvSpPr>
            <p:nvPr/>
          </p:nvSpPr>
          <p:spPr bwMode="auto">
            <a:xfrm flipH="1">
              <a:off x="2045" y="1842"/>
              <a:ext cx="85"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0" name="Line 259"/>
            <p:cNvSpPr>
              <a:spLocks noChangeShapeType="1"/>
            </p:cNvSpPr>
            <p:nvPr/>
          </p:nvSpPr>
          <p:spPr bwMode="auto">
            <a:xfrm flipH="1" flipV="1">
              <a:off x="2045" y="1842"/>
              <a:ext cx="85"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1" name="Line 260"/>
            <p:cNvSpPr>
              <a:spLocks noChangeShapeType="1"/>
            </p:cNvSpPr>
            <p:nvPr/>
          </p:nvSpPr>
          <p:spPr bwMode="auto">
            <a:xfrm flipH="1">
              <a:off x="3089" y="2746"/>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2" name="Line 261"/>
            <p:cNvSpPr>
              <a:spLocks noChangeShapeType="1"/>
            </p:cNvSpPr>
            <p:nvPr/>
          </p:nvSpPr>
          <p:spPr bwMode="auto">
            <a:xfrm flipH="1" flipV="1">
              <a:off x="3089" y="2746"/>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3" name="Rectangle 262"/>
            <p:cNvSpPr>
              <a:spLocks noChangeArrowheads="1"/>
            </p:cNvSpPr>
            <p:nvPr/>
          </p:nvSpPr>
          <p:spPr bwMode="auto">
            <a:xfrm>
              <a:off x="4609" y="4110"/>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i="1">
                  <a:solidFill>
                    <a:srgbClr val="000000"/>
                  </a:solidFill>
                  <a:latin typeface="Times-Roman" charset="0"/>
                </a:rPr>
                <a:t>f </a:t>
              </a:r>
              <a:endParaRPr lang="en-US" sz="2400">
                <a:latin typeface="Times New Roman" pitchFamily="18" charset="0"/>
              </a:endParaRPr>
            </a:p>
          </p:txBody>
        </p:sp>
        <p:sp>
          <p:nvSpPr>
            <p:cNvPr id="61474" name="Rectangle 263"/>
            <p:cNvSpPr>
              <a:spLocks noChangeArrowheads="1"/>
            </p:cNvSpPr>
            <p:nvPr/>
          </p:nvSpPr>
          <p:spPr bwMode="auto">
            <a:xfrm>
              <a:off x="4640" y="4156"/>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1 </a:t>
              </a:r>
              <a:endParaRPr lang="en-US" sz="2400">
                <a:latin typeface="Times New Roman" pitchFamily="18" charset="0"/>
              </a:endParaRPr>
            </a:p>
          </p:txBody>
        </p:sp>
        <p:sp>
          <p:nvSpPr>
            <p:cNvPr id="61475" name="Rectangle 264"/>
            <p:cNvSpPr>
              <a:spLocks noChangeArrowheads="1"/>
            </p:cNvSpPr>
            <p:nvPr/>
          </p:nvSpPr>
          <p:spPr bwMode="auto">
            <a:xfrm>
              <a:off x="4172" y="1728"/>
              <a:ext cx="1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Roman" charset="0"/>
                </a:rPr>
                <a:t>P </a:t>
              </a:r>
              <a:endParaRPr lang="en-US" sz="2400">
                <a:latin typeface="Times New Roman" pitchFamily="18" charset="0"/>
              </a:endParaRPr>
            </a:p>
          </p:txBody>
        </p:sp>
        <p:sp>
          <p:nvSpPr>
            <p:cNvPr id="61476" name="Rectangle 265"/>
            <p:cNvSpPr>
              <a:spLocks noChangeArrowheads="1"/>
            </p:cNvSpPr>
            <p:nvPr/>
          </p:nvSpPr>
          <p:spPr bwMode="auto">
            <a:xfrm>
              <a:off x="4233" y="1773"/>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1 </a:t>
              </a:r>
              <a:endParaRPr lang="en-US" sz="2400">
                <a:latin typeface="Times New Roman" pitchFamily="18" charset="0"/>
              </a:endParaRPr>
            </a:p>
          </p:txBody>
        </p:sp>
        <p:sp>
          <p:nvSpPr>
            <p:cNvPr id="61477" name="Rectangle 266"/>
            <p:cNvSpPr>
              <a:spLocks noChangeArrowheads="1"/>
            </p:cNvSpPr>
            <p:nvPr/>
          </p:nvSpPr>
          <p:spPr bwMode="auto">
            <a:xfrm>
              <a:off x="4172" y="2181"/>
              <a:ext cx="1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Roman" charset="0"/>
                </a:rPr>
                <a:t>P </a:t>
              </a:r>
              <a:endParaRPr lang="en-US" sz="2400">
                <a:latin typeface="Times New Roman" pitchFamily="18" charset="0"/>
              </a:endParaRPr>
            </a:p>
          </p:txBody>
        </p:sp>
        <p:sp>
          <p:nvSpPr>
            <p:cNvPr id="61478" name="Rectangle 267"/>
            <p:cNvSpPr>
              <a:spLocks noChangeArrowheads="1"/>
            </p:cNvSpPr>
            <p:nvPr/>
          </p:nvSpPr>
          <p:spPr bwMode="auto">
            <a:xfrm>
              <a:off x="4233" y="2227"/>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2 </a:t>
              </a:r>
              <a:endParaRPr lang="en-US" sz="2400">
                <a:latin typeface="Times New Roman" pitchFamily="18" charset="0"/>
              </a:endParaRPr>
            </a:p>
          </p:txBody>
        </p:sp>
        <p:sp>
          <p:nvSpPr>
            <p:cNvPr id="61479" name="Rectangle 268"/>
            <p:cNvSpPr>
              <a:spLocks noChangeArrowheads="1"/>
            </p:cNvSpPr>
            <p:nvPr/>
          </p:nvSpPr>
          <p:spPr bwMode="auto">
            <a:xfrm>
              <a:off x="5132" y="4110"/>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i="1">
                  <a:solidFill>
                    <a:srgbClr val="000000"/>
                  </a:solidFill>
                  <a:latin typeface="Times-Roman" charset="0"/>
                </a:rPr>
                <a:t>f </a:t>
              </a:r>
              <a:endParaRPr lang="en-US" sz="2400">
                <a:latin typeface="Times New Roman" pitchFamily="18" charset="0"/>
              </a:endParaRPr>
            </a:p>
          </p:txBody>
        </p:sp>
        <p:sp>
          <p:nvSpPr>
            <p:cNvPr id="61480" name="Rectangle 269"/>
            <p:cNvSpPr>
              <a:spLocks noChangeArrowheads="1"/>
            </p:cNvSpPr>
            <p:nvPr/>
          </p:nvSpPr>
          <p:spPr bwMode="auto">
            <a:xfrm>
              <a:off x="5163" y="4157"/>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2 </a:t>
              </a:r>
              <a:endParaRPr lang="en-US" sz="2400">
                <a:latin typeface="Times New Roman" pitchFamily="18" charset="0"/>
              </a:endParaRPr>
            </a:p>
          </p:txBody>
        </p:sp>
        <p:sp>
          <p:nvSpPr>
            <p:cNvPr id="61481" name="Rectangle 270"/>
            <p:cNvSpPr>
              <a:spLocks noChangeArrowheads="1"/>
            </p:cNvSpPr>
            <p:nvPr/>
          </p:nvSpPr>
          <p:spPr bwMode="auto">
            <a:xfrm>
              <a:off x="2031" y="831"/>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i="1">
                  <a:solidFill>
                    <a:srgbClr val="000000"/>
                  </a:solidFill>
                  <a:latin typeface="Times-Roman" charset="0"/>
                </a:rPr>
                <a:t>x </a:t>
              </a:r>
              <a:endParaRPr lang="en-US" sz="2400">
                <a:latin typeface="Times New Roman" pitchFamily="18" charset="0"/>
              </a:endParaRPr>
            </a:p>
          </p:txBody>
        </p:sp>
        <p:sp>
          <p:nvSpPr>
            <p:cNvPr id="61482" name="Rectangle 271"/>
            <p:cNvSpPr>
              <a:spLocks noChangeArrowheads="1"/>
            </p:cNvSpPr>
            <p:nvPr/>
          </p:nvSpPr>
          <p:spPr bwMode="auto">
            <a:xfrm>
              <a:off x="2085" y="887"/>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1 </a:t>
              </a:r>
              <a:endParaRPr lang="en-US" sz="2400">
                <a:latin typeface="Times New Roman" pitchFamily="18" charset="0"/>
              </a:endParaRPr>
            </a:p>
          </p:txBody>
        </p:sp>
        <p:sp>
          <p:nvSpPr>
            <p:cNvPr id="61483" name="Rectangle 272"/>
            <p:cNvSpPr>
              <a:spLocks noChangeArrowheads="1"/>
            </p:cNvSpPr>
            <p:nvPr/>
          </p:nvSpPr>
          <p:spPr bwMode="auto">
            <a:xfrm>
              <a:off x="2553" y="831"/>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i="1">
                  <a:solidFill>
                    <a:srgbClr val="000000"/>
                  </a:solidFill>
                  <a:latin typeface="Times-Roman" charset="0"/>
                </a:rPr>
                <a:t>x </a:t>
              </a:r>
              <a:endParaRPr lang="en-US" sz="2400">
                <a:latin typeface="Times New Roman" pitchFamily="18" charset="0"/>
              </a:endParaRPr>
            </a:p>
          </p:txBody>
        </p:sp>
        <p:sp>
          <p:nvSpPr>
            <p:cNvPr id="61484" name="Rectangle 273"/>
            <p:cNvSpPr>
              <a:spLocks noChangeArrowheads="1"/>
            </p:cNvSpPr>
            <p:nvPr/>
          </p:nvSpPr>
          <p:spPr bwMode="auto">
            <a:xfrm>
              <a:off x="2606" y="887"/>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2 </a:t>
              </a:r>
              <a:endParaRPr lang="en-US" sz="2400">
                <a:latin typeface="Times New Roman" pitchFamily="18" charset="0"/>
              </a:endParaRPr>
            </a:p>
          </p:txBody>
        </p:sp>
        <p:sp>
          <p:nvSpPr>
            <p:cNvPr id="61485" name="Rectangle 274"/>
            <p:cNvSpPr>
              <a:spLocks noChangeArrowheads="1"/>
            </p:cNvSpPr>
            <p:nvPr/>
          </p:nvSpPr>
          <p:spPr bwMode="auto">
            <a:xfrm>
              <a:off x="3076" y="831"/>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i="1">
                  <a:solidFill>
                    <a:srgbClr val="000000"/>
                  </a:solidFill>
                  <a:latin typeface="Times-Roman" charset="0"/>
                </a:rPr>
                <a:t>x </a:t>
              </a:r>
              <a:endParaRPr lang="en-US" sz="2400">
                <a:latin typeface="Times New Roman" pitchFamily="18" charset="0"/>
              </a:endParaRPr>
            </a:p>
          </p:txBody>
        </p:sp>
        <p:sp>
          <p:nvSpPr>
            <p:cNvPr id="61486" name="Rectangle 275"/>
            <p:cNvSpPr>
              <a:spLocks noChangeArrowheads="1"/>
            </p:cNvSpPr>
            <p:nvPr/>
          </p:nvSpPr>
          <p:spPr bwMode="auto">
            <a:xfrm>
              <a:off x="4403" y="1733"/>
              <a:ext cx="1069" cy="221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87" name="Rectangle 276"/>
            <p:cNvSpPr>
              <a:spLocks noChangeArrowheads="1"/>
            </p:cNvSpPr>
            <p:nvPr/>
          </p:nvSpPr>
          <p:spPr bwMode="auto">
            <a:xfrm>
              <a:off x="3129" y="887"/>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3 </a:t>
              </a:r>
              <a:endParaRPr lang="en-US" sz="2400">
                <a:latin typeface="Times New Roman" pitchFamily="18" charset="0"/>
              </a:endParaRPr>
            </a:p>
          </p:txBody>
        </p:sp>
        <p:sp>
          <p:nvSpPr>
            <p:cNvPr id="61488" name="Line 277"/>
            <p:cNvSpPr>
              <a:spLocks noChangeShapeType="1"/>
            </p:cNvSpPr>
            <p:nvPr/>
          </p:nvSpPr>
          <p:spPr bwMode="auto">
            <a:xfrm flipV="1">
              <a:off x="4649" y="3820"/>
              <a:ext cx="1"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9" name="Line 278"/>
            <p:cNvSpPr>
              <a:spLocks noChangeShapeType="1"/>
            </p:cNvSpPr>
            <p:nvPr/>
          </p:nvSpPr>
          <p:spPr bwMode="auto">
            <a:xfrm>
              <a:off x="2340" y="1130"/>
              <a:ext cx="1" cy="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0" name="Line 279"/>
            <p:cNvSpPr>
              <a:spLocks noChangeShapeType="1"/>
            </p:cNvSpPr>
            <p:nvPr/>
          </p:nvSpPr>
          <p:spPr bwMode="auto">
            <a:xfrm>
              <a:off x="2868" y="1130"/>
              <a:ext cx="1" cy="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1" name="Line 280"/>
            <p:cNvSpPr>
              <a:spLocks noChangeShapeType="1"/>
            </p:cNvSpPr>
            <p:nvPr/>
          </p:nvSpPr>
          <p:spPr bwMode="auto">
            <a:xfrm>
              <a:off x="3383" y="1130"/>
              <a:ext cx="1" cy="8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2" name="Line 281"/>
            <p:cNvSpPr>
              <a:spLocks noChangeShapeType="1"/>
            </p:cNvSpPr>
            <p:nvPr/>
          </p:nvSpPr>
          <p:spPr bwMode="auto">
            <a:xfrm flipV="1">
              <a:off x="2081" y="997"/>
              <a:ext cx="1" cy="26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3" name="Line 282"/>
            <p:cNvSpPr>
              <a:spLocks noChangeShapeType="1"/>
            </p:cNvSpPr>
            <p:nvPr/>
          </p:nvSpPr>
          <p:spPr bwMode="auto">
            <a:xfrm flipV="1">
              <a:off x="2610" y="997"/>
              <a:ext cx="1" cy="26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4" name="Line 283"/>
            <p:cNvSpPr>
              <a:spLocks noChangeShapeType="1"/>
            </p:cNvSpPr>
            <p:nvPr/>
          </p:nvSpPr>
          <p:spPr bwMode="auto">
            <a:xfrm flipV="1">
              <a:off x="3126" y="997"/>
              <a:ext cx="1" cy="26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5" name="Line 284"/>
            <p:cNvSpPr>
              <a:spLocks noChangeShapeType="1"/>
            </p:cNvSpPr>
            <p:nvPr/>
          </p:nvSpPr>
          <p:spPr bwMode="auto">
            <a:xfrm>
              <a:off x="2081" y="1130"/>
              <a:ext cx="25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6" name="Line 285"/>
            <p:cNvSpPr>
              <a:spLocks noChangeShapeType="1"/>
            </p:cNvSpPr>
            <p:nvPr/>
          </p:nvSpPr>
          <p:spPr bwMode="auto">
            <a:xfrm>
              <a:off x="2610" y="1130"/>
              <a:ext cx="25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7" name="Line 286"/>
            <p:cNvSpPr>
              <a:spLocks noChangeShapeType="1"/>
            </p:cNvSpPr>
            <p:nvPr/>
          </p:nvSpPr>
          <p:spPr bwMode="auto">
            <a:xfrm>
              <a:off x="3126" y="1130"/>
              <a:ext cx="257"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8" name="Line 287"/>
            <p:cNvSpPr>
              <a:spLocks noChangeShapeType="1"/>
            </p:cNvSpPr>
            <p:nvPr/>
          </p:nvSpPr>
          <p:spPr bwMode="auto">
            <a:xfrm flipV="1">
              <a:off x="2340" y="1600"/>
              <a:ext cx="1" cy="20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9" name="Line 288"/>
            <p:cNvSpPr>
              <a:spLocks noChangeShapeType="1"/>
            </p:cNvSpPr>
            <p:nvPr/>
          </p:nvSpPr>
          <p:spPr bwMode="auto">
            <a:xfrm>
              <a:off x="2868" y="1600"/>
              <a:ext cx="1" cy="20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0" name="Line 289"/>
            <p:cNvSpPr>
              <a:spLocks noChangeShapeType="1"/>
            </p:cNvSpPr>
            <p:nvPr/>
          </p:nvSpPr>
          <p:spPr bwMode="auto">
            <a:xfrm flipV="1">
              <a:off x="3383" y="1600"/>
              <a:ext cx="1" cy="20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1" name="Line 290"/>
            <p:cNvSpPr>
              <a:spLocks noChangeShapeType="1"/>
            </p:cNvSpPr>
            <p:nvPr/>
          </p:nvSpPr>
          <p:spPr bwMode="auto">
            <a:xfrm flipV="1">
              <a:off x="5165" y="3820"/>
              <a:ext cx="1"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2" name="Line 291"/>
            <p:cNvSpPr>
              <a:spLocks noChangeShapeType="1"/>
            </p:cNvSpPr>
            <p:nvPr/>
          </p:nvSpPr>
          <p:spPr bwMode="auto">
            <a:xfrm flipH="1">
              <a:off x="3985" y="1890"/>
              <a:ext cx="140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3" name="Line 292"/>
            <p:cNvSpPr>
              <a:spLocks noChangeShapeType="1"/>
            </p:cNvSpPr>
            <p:nvPr/>
          </p:nvSpPr>
          <p:spPr bwMode="auto">
            <a:xfrm flipH="1">
              <a:off x="3985" y="2336"/>
              <a:ext cx="140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4" name="Line 293"/>
            <p:cNvSpPr>
              <a:spLocks noChangeShapeType="1"/>
            </p:cNvSpPr>
            <p:nvPr/>
          </p:nvSpPr>
          <p:spPr bwMode="auto">
            <a:xfrm flipH="1">
              <a:off x="3985" y="2794"/>
              <a:ext cx="1425"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5" name="Freeform 294"/>
            <p:cNvSpPr>
              <a:spLocks/>
            </p:cNvSpPr>
            <p:nvPr/>
          </p:nvSpPr>
          <p:spPr bwMode="auto">
            <a:xfrm>
              <a:off x="2069" y="1118"/>
              <a:ext cx="24" cy="24"/>
            </a:xfrm>
            <a:custGeom>
              <a:avLst/>
              <a:gdLst>
                <a:gd name="T0" fmla="*/ 0 w 52"/>
                <a:gd name="T1" fmla="*/ 0 h 51"/>
                <a:gd name="T2" fmla="*/ 0 w 52"/>
                <a:gd name="T3" fmla="*/ 0 h 51"/>
                <a:gd name="T4" fmla="*/ 0 w 52"/>
                <a:gd name="T5" fmla="*/ 0 h 51"/>
                <a:gd name="T6" fmla="*/ 0 w 52"/>
                <a:gd name="T7" fmla="*/ 0 h 51"/>
                <a:gd name="T8" fmla="*/ 0 w 52"/>
                <a:gd name="T9" fmla="*/ 0 h 51"/>
                <a:gd name="T10" fmla="*/ 0 w 52"/>
                <a:gd name="T11" fmla="*/ 0 h 51"/>
                <a:gd name="T12" fmla="*/ 0 w 52"/>
                <a:gd name="T13" fmla="*/ 0 h 51"/>
                <a:gd name="T14" fmla="*/ 0 w 52"/>
                <a:gd name="T15" fmla="*/ 0 h 51"/>
                <a:gd name="T16" fmla="*/ 0 w 52"/>
                <a:gd name="T17" fmla="*/ 0 h 51"/>
                <a:gd name="T18" fmla="*/ 0 w 52"/>
                <a:gd name="T19" fmla="*/ 0 h 51"/>
                <a:gd name="T20" fmla="*/ 0 w 52"/>
                <a:gd name="T21" fmla="*/ 0 h 51"/>
                <a:gd name="T22" fmla="*/ 0 w 52"/>
                <a:gd name="T23" fmla="*/ 0 h 51"/>
                <a:gd name="T24" fmla="*/ 0 w 52"/>
                <a:gd name="T25" fmla="*/ 0 h 51"/>
                <a:gd name="T26" fmla="*/ 0 w 52"/>
                <a:gd name="T27" fmla="*/ 0 h 51"/>
                <a:gd name="T28" fmla="*/ 0 w 52"/>
                <a:gd name="T29" fmla="*/ 0 h 51"/>
                <a:gd name="T30" fmla="*/ 0 w 52"/>
                <a:gd name="T31" fmla="*/ 0 h 51"/>
                <a:gd name="T32" fmla="*/ 0 w 52"/>
                <a:gd name="T33" fmla="*/ 0 h 51"/>
                <a:gd name="T34" fmla="*/ 0 w 52"/>
                <a:gd name="T35" fmla="*/ 0 h 51"/>
                <a:gd name="T36" fmla="*/ 0 w 52"/>
                <a:gd name="T37" fmla="*/ 0 h 51"/>
                <a:gd name="T38" fmla="*/ 0 w 52"/>
                <a:gd name="T39" fmla="*/ 0 h 51"/>
                <a:gd name="T40" fmla="*/ 0 w 52"/>
                <a:gd name="T41" fmla="*/ 0 h 51"/>
                <a:gd name="T42" fmla="*/ 0 w 52"/>
                <a:gd name="T43" fmla="*/ 0 h 51"/>
                <a:gd name="T44" fmla="*/ 0 w 52"/>
                <a:gd name="T45" fmla="*/ 0 h 51"/>
                <a:gd name="T46" fmla="*/ 0 w 52"/>
                <a:gd name="T47" fmla="*/ 0 h 51"/>
                <a:gd name="T48" fmla="*/ 0 w 52"/>
                <a:gd name="T49" fmla="*/ 0 h 51"/>
                <a:gd name="T50" fmla="*/ 0 w 52"/>
                <a:gd name="T51" fmla="*/ 0 h 51"/>
                <a:gd name="T52" fmla="*/ 0 w 52"/>
                <a:gd name="T53" fmla="*/ 0 h 51"/>
                <a:gd name="T54" fmla="*/ 0 w 52"/>
                <a:gd name="T55" fmla="*/ 0 h 51"/>
                <a:gd name="T56" fmla="*/ 0 w 52"/>
                <a:gd name="T57" fmla="*/ 0 h 51"/>
                <a:gd name="T58" fmla="*/ 0 w 52"/>
                <a:gd name="T59" fmla="*/ 0 h 51"/>
                <a:gd name="T60" fmla="*/ 0 w 52"/>
                <a:gd name="T61" fmla="*/ 0 h 51"/>
                <a:gd name="T62" fmla="*/ 0 w 52"/>
                <a:gd name="T63" fmla="*/ 0 h 51"/>
                <a:gd name="T64" fmla="*/ 0 w 52"/>
                <a:gd name="T65" fmla="*/ 0 h 51"/>
                <a:gd name="T66" fmla="*/ 0 w 52"/>
                <a:gd name="T67" fmla="*/ 0 h 51"/>
                <a:gd name="T68" fmla="*/ 0 w 52"/>
                <a:gd name="T69" fmla="*/ 0 h 51"/>
                <a:gd name="T70" fmla="*/ 0 w 52"/>
                <a:gd name="T71" fmla="*/ 0 h 51"/>
                <a:gd name="T72" fmla="*/ 0 w 52"/>
                <a:gd name="T73" fmla="*/ 0 h 51"/>
                <a:gd name="T74" fmla="*/ 0 w 52"/>
                <a:gd name="T75" fmla="*/ 0 h 51"/>
                <a:gd name="T76" fmla="*/ 0 w 52"/>
                <a:gd name="T77" fmla="*/ 0 h 51"/>
                <a:gd name="T78" fmla="*/ 0 w 52"/>
                <a:gd name="T79" fmla="*/ 0 h 51"/>
                <a:gd name="T80" fmla="*/ 0 w 52"/>
                <a:gd name="T81" fmla="*/ 0 h 51"/>
                <a:gd name="T82" fmla="*/ 0 w 52"/>
                <a:gd name="T83" fmla="*/ 0 h 51"/>
                <a:gd name="T84" fmla="*/ 0 w 52"/>
                <a:gd name="T85" fmla="*/ 0 h 51"/>
                <a:gd name="T86" fmla="*/ 0 w 52"/>
                <a:gd name="T87" fmla="*/ 0 h 51"/>
                <a:gd name="T88" fmla="*/ 0 w 52"/>
                <a:gd name="T89" fmla="*/ 0 h 5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
                <a:gd name="T136" fmla="*/ 0 h 51"/>
                <a:gd name="T137" fmla="*/ 52 w 52"/>
                <a:gd name="T138" fmla="*/ 51 h 5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 h="51">
                  <a:moveTo>
                    <a:pt x="26" y="25"/>
                  </a:moveTo>
                  <a:lnTo>
                    <a:pt x="52" y="25"/>
                  </a:lnTo>
                  <a:lnTo>
                    <a:pt x="52" y="24"/>
                  </a:lnTo>
                  <a:lnTo>
                    <a:pt x="52" y="23"/>
                  </a:lnTo>
                  <a:lnTo>
                    <a:pt x="52" y="22"/>
                  </a:lnTo>
                  <a:lnTo>
                    <a:pt x="52" y="20"/>
                  </a:lnTo>
                  <a:lnTo>
                    <a:pt x="52" y="19"/>
                  </a:lnTo>
                  <a:lnTo>
                    <a:pt x="52" y="18"/>
                  </a:lnTo>
                  <a:lnTo>
                    <a:pt x="50" y="16"/>
                  </a:lnTo>
                  <a:lnTo>
                    <a:pt x="50" y="15"/>
                  </a:lnTo>
                  <a:lnTo>
                    <a:pt x="50" y="14"/>
                  </a:lnTo>
                  <a:lnTo>
                    <a:pt x="49" y="12"/>
                  </a:lnTo>
                  <a:lnTo>
                    <a:pt x="49" y="11"/>
                  </a:lnTo>
                  <a:lnTo>
                    <a:pt x="48" y="11"/>
                  </a:lnTo>
                  <a:lnTo>
                    <a:pt x="48" y="10"/>
                  </a:lnTo>
                  <a:lnTo>
                    <a:pt x="47" y="9"/>
                  </a:lnTo>
                  <a:lnTo>
                    <a:pt x="45" y="7"/>
                  </a:lnTo>
                  <a:lnTo>
                    <a:pt x="44" y="6"/>
                  </a:lnTo>
                  <a:lnTo>
                    <a:pt x="43" y="5"/>
                  </a:lnTo>
                  <a:lnTo>
                    <a:pt x="41" y="5"/>
                  </a:lnTo>
                  <a:lnTo>
                    <a:pt x="41" y="3"/>
                  </a:lnTo>
                  <a:lnTo>
                    <a:pt x="40" y="3"/>
                  </a:lnTo>
                  <a:lnTo>
                    <a:pt x="39" y="2"/>
                  </a:lnTo>
                  <a:lnTo>
                    <a:pt x="38" y="2"/>
                  </a:lnTo>
                  <a:lnTo>
                    <a:pt x="36" y="1"/>
                  </a:lnTo>
                  <a:lnTo>
                    <a:pt x="35" y="1"/>
                  </a:lnTo>
                  <a:lnTo>
                    <a:pt x="34" y="1"/>
                  </a:lnTo>
                  <a:lnTo>
                    <a:pt x="32" y="0"/>
                  </a:lnTo>
                  <a:lnTo>
                    <a:pt x="31" y="0"/>
                  </a:lnTo>
                  <a:lnTo>
                    <a:pt x="30" y="0"/>
                  </a:lnTo>
                  <a:lnTo>
                    <a:pt x="28" y="0"/>
                  </a:lnTo>
                  <a:lnTo>
                    <a:pt x="26" y="0"/>
                  </a:lnTo>
                  <a:lnTo>
                    <a:pt x="25" y="0"/>
                  </a:lnTo>
                  <a:lnTo>
                    <a:pt x="23" y="0"/>
                  </a:lnTo>
                  <a:lnTo>
                    <a:pt x="22" y="0"/>
                  </a:lnTo>
                  <a:lnTo>
                    <a:pt x="21" y="0"/>
                  </a:lnTo>
                  <a:lnTo>
                    <a:pt x="19" y="1"/>
                  </a:lnTo>
                  <a:lnTo>
                    <a:pt x="18" y="1"/>
                  </a:lnTo>
                  <a:lnTo>
                    <a:pt x="17" y="1"/>
                  </a:lnTo>
                  <a:lnTo>
                    <a:pt x="16" y="2"/>
                  </a:lnTo>
                  <a:lnTo>
                    <a:pt x="14" y="2"/>
                  </a:lnTo>
                  <a:lnTo>
                    <a:pt x="13" y="3"/>
                  </a:lnTo>
                  <a:lnTo>
                    <a:pt x="12" y="3"/>
                  </a:lnTo>
                  <a:lnTo>
                    <a:pt x="12" y="5"/>
                  </a:lnTo>
                  <a:lnTo>
                    <a:pt x="10" y="5"/>
                  </a:lnTo>
                  <a:lnTo>
                    <a:pt x="9" y="6"/>
                  </a:lnTo>
                  <a:lnTo>
                    <a:pt x="8" y="7"/>
                  </a:lnTo>
                  <a:lnTo>
                    <a:pt x="7" y="9"/>
                  </a:lnTo>
                  <a:lnTo>
                    <a:pt x="5" y="10"/>
                  </a:lnTo>
                  <a:lnTo>
                    <a:pt x="5" y="11"/>
                  </a:lnTo>
                  <a:lnTo>
                    <a:pt x="4" y="11"/>
                  </a:lnTo>
                  <a:lnTo>
                    <a:pt x="4" y="12"/>
                  </a:lnTo>
                  <a:lnTo>
                    <a:pt x="3" y="14"/>
                  </a:lnTo>
                  <a:lnTo>
                    <a:pt x="3" y="15"/>
                  </a:lnTo>
                  <a:lnTo>
                    <a:pt x="3" y="16"/>
                  </a:lnTo>
                  <a:lnTo>
                    <a:pt x="1" y="18"/>
                  </a:lnTo>
                  <a:lnTo>
                    <a:pt x="1" y="19"/>
                  </a:lnTo>
                  <a:lnTo>
                    <a:pt x="1" y="20"/>
                  </a:lnTo>
                  <a:lnTo>
                    <a:pt x="1" y="22"/>
                  </a:lnTo>
                  <a:lnTo>
                    <a:pt x="1" y="23"/>
                  </a:lnTo>
                  <a:lnTo>
                    <a:pt x="1" y="24"/>
                  </a:lnTo>
                  <a:lnTo>
                    <a:pt x="0" y="25"/>
                  </a:lnTo>
                  <a:lnTo>
                    <a:pt x="1" y="27"/>
                  </a:lnTo>
                  <a:lnTo>
                    <a:pt x="1" y="28"/>
                  </a:lnTo>
                  <a:lnTo>
                    <a:pt x="1" y="29"/>
                  </a:lnTo>
                  <a:lnTo>
                    <a:pt x="1" y="31"/>
                  </a:lnTo>
                  <a:lnTo>
                    <a:pt x="1" y="32"/>
                  </a:lnTo>
                  <a:lnTo>
                    <a:pt x="1" y="33"/>
                  </a:lnTo>
                  <a:lnTo>
                    <a:pt x="3" y="34"/>
                  </a:lnTo>
                  <a:lnTo>
                    <a:pt x="3" y="36"/>
                  </a:lnTo>
                  <a:lnTo>
                    <a:pt x="3" y="37"/>
                  </a:lnTo>
                  <a:lnTo>
                    <a:pt x="4" y="37"/>
                  </a:lnTo>
                  <a:lnTo>
                    <a:pt x="4" y="38"/>
                  </a:lnTo>
                  <a:lnTo>
                    <a:pt x="5" y="40"/>
                  </a:lnTo>
                  <a:lnTo>
                    <a:pt x="5" y="41"/>
                  </a:lnTo>
                  <a:lnTo>
                    <a:pt x="7" y="42"/>
                  </a:lnTo>
                  <a:lnTo>
                    <a:pt x="8" y="42"/>
                  </a:lnTo>
                  <a:lnTo>
                    <a:pt x="8" y="43"/>
                  </a:lnTo>
                  <a:lnTo>
                    <a:pt x="9" y="45"/>
                  </a:lnTo>
                  <a:lnTo>
                    <a:pt x="10" y="45"/>
                  </a:lnTo>
                  <a:lnTo>
                    <a:pt x="12" y="46"/>
                  </a:lnTo>
                  <a:lnTo>
                    <a:pt x="13" y="47"/>
                  </a:lnTo>
                  <a:lnTo>
                    <a:pt x="14" y="47"/>
                  </a:lnTo>
                  <a:lnTo>
                    <a:pt x="16" y="49"/>
                  </a:lnTo>
                  <a:lnTo>
                    <a:pt x="17" y="49"/>
                  </a:lnTo>
                  <a:lnTo>
                    <a:pt x="18" y="50"/>
                  </a:lnTo>
                  <a:lnTo>
                    <a:pt x="19" y="50"/>
                  </a:lnTo>
                  <a:lnTo>
                    <a:pt x="21" y="50"/>
                  </a:lnTo>
                  <a:lnTo>
                    <a:pt x="22" y="51"/>
                  </a:lnTo>
                  <a:lnTo>
                    <a:pt x="23" y="51"/>
                  </a:lnTo>
                  <a:lnTo>
                    <a:pt x="25" y="51"/>
                  </a:lnTo>
                  <a:lnTo>
                    <a:pt x="26" y="51"/>
                  </a:lnTo>
                  <a:lnTo>
                    <a:pt x="28" y="51"/>
                  </a:lnTo>
                  <a:lnTo>
                    <a:pt x="30" y="51"/>
                  </a:lnTo>
                  <a:lnTo>
                    <a:pt x="31" y="51"/>
                  </a:lnTo>
                  <a:lnTo>
                    <a:pt x="32" y="50"/>
                  </a:lnTo>
                  <a:lnTo>
                    <a:pt x="34" y="50"/>
                  </a:lnTo>
                  <a:lnTo>
                    <a:pt x="35" y="50"/>
                  </a:lnTo>
                  <a:lnTo>
                    <a:pt x="36" y="49"/>
                  </a:lnTo>
                  <a:lnTo>
                    <a:pt x="38" y="49"/>
                  </a:lnTo>
                  <a:lnTo>
                    <a:pt x="39" y="47"/>
                  </a:lnTo>
                  <a:lnTo>
                    <a:pt x="40" y="47"/>
                  </a:lnTo>
                  <a:lnTo>
                    <a:pt x="41" y="46"/>
                  </a:lnTo>
                  <a:lnTo>
                    <a:pt x="43" y="45"/>
                  </a:lnTo>
                  <a:lnTo>
                    <a:pt x="44" y="45"/>
                  </a:lnTo>
                  <a:lnTo>
                    <a:pt x="45" y="43"/>
                  </a:lnTo>
                  <a:lnTo>
                    <a:pt x="45" y="42"/>
                  </a:lnTo>
                  <a:lnTo>
                    <a:pt x="47" y="42"/>
                  </a:lnTo>
                  <a:lnTo>
                    <a:pt x="48" y="41"/>
                  </a:lnTo>
                  <a:lnTo>
                    <a:pt x="48" y="40"/>
                  </a:lnTo>
                  <a:lnTo>
                    <a:pt x="49" y="38"/>
                  </a:lnTo>
                  <a:lnTo>
                    <a:pt x="49" y="37"/>
                  </a:lnTo>
                  <a:lnTo>
                    <a:pt x="50" y="37"/>
                  </a:lnTo>
                  <a:lnTo>
                    <a:pt x="50" y="36"/>
                  </a:lnTo>
                  <a:lnTo>
                    <a:pt x="50" y="34"/>
                  </a:lnTo>
                  <a:lnTo>
                    <a:pt x="52" y="33"/>
                  </a:lnTo>
                  <a:lnTo>
                    <a:pt x="52" y="32"/>
                  </a:lnTo>
                  <a:lnTo>
                    <a:pt x="52" y="31"/>
                  </a:lnTo>
                  <a:lnTo>
                    <a:pt x="52" y="29"/>
                  </a:lnTo>
                  <a:lnTo>
                    <a:pt x="52" y="28"/>
                  </a:lnTo>
                  <a:lnTo>
                    <a:pt x="52" y="27"/>
                  </a:lnTo>
                  <a:lnTo>
                    <a:pt x="52" y="25"/>
                  </a:lnTo>
                  <a:lnTo>
                    <a:pt x="2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06" name="Freeform 295"/>
            <p:cNvSpPr>
              <a:spLocks/>
            </p:cNvSpPr>
            <p:nvPr/>
          </p:nvSpPr>
          <p:spPr bwMode="auto">
            <a:xfrm>
              <a:off x="2062" y="1111"/>
              <a:ext cx="29" cy="28"/>
            </a:xfrm>
            <a:custGeom>
              <a:avLst/>
              <a:gdLst>
                <a:gd name="T0" fmla="*/ 0 w 63"/>
                <a:gd name="T1" fmla="*/ 0 h 62"/>
                <a:gd name="T2" fmla="*/ 0 w 63"/>
                <a:gd name="T3" fmla="*/ 0 h 62"/>
                <a:gd name="T4" fmla="*/ 0 w 63"/>
                <a:gd name="T5" fmla="*/ 0 h 62"/>
                <a:gd name="T6" fmla="*/ 0 w 63"/>
                <a:gd name="T7" fmla="*/ 0 h 62"/>
                <a:gd name="T8" fmla="*/ 0 w 63"/>
                <a:gd name="T9" fmla="*/ 0 h 62"/>
                <a:gd name="T10" fmla="*/ 0 w 63"/>
                <a:gd name="T11" fmla="*/ 0 h 62"/>
                <a:gd name="T12" fmla="*/ 0 w 63"/>
                <a:gd name="T13" fmla="*/ 0 h 62"/>
                <a:gd name="T14" fmla="*/ 0 w 63"/>
                <a:gd name="T15" fmla="*/ 0 h 62"/>
                <a:gd name="T16" fmla="*/ 0 w 63"/>
                <a:gd name="T17" fmla="*/ 0 h 62"/>
                <a:gd name="T18" fmla="*/ 0 w 63"/>
                <a:gd name="T19" fmla="*/ 0 h 62"/>
                <a:gd name="T20" fmla="*/ 0 w 63"/>
                <a:gd name="T21" fmla="*/ 0 h 62"/>
                <a:gd name="T22" fmla="*/ 0 w 63"/>
                <a:gd name="T23" fmla="*/ 0 h 62"/>
                <a:gd name="T24" fmla="*/ 0 w 63"/>
                <a:gd name="T25" fmla="*/ 0 h 62"/>
                <a:gd name="T26" fmla="*/ 0 w 63"/>
                <a:gd name="T27" fmla="*/ 0 h 62"/>
                <a:gd name="T28" fmla="*/ 0 w 63"/>
                <a:gd name="T29" fmla="*/ 0 h 62"/>
                <a:gd name="T30" fmla="*/ 0 w 63"/>
                <a:gd name="T31" fmla="*/ 0 h 62"/>
                <a:gd name="T32" fmla="*/ 0 w 63"/>
                <a:gd name="T33" fmla="*/ 0 h 62"/>
                <a:gd name="T34" fmla="*/ 0 w 63"/>
                <a:gd name="T35" fmla="*/ 0 h 62"/>
                <a:gd name="T36" fmla="*/ 0 w 63"/>
                <a:gd name="T37" fmla="*/ 0 h 62"/>
                <a:gd name="T38" fmla="*/ 0 w 63"/>
                <a:gd name="T39" fmla="*/ 0 h 62"/>
                <a:gd name="T40" fmla="*/ 0 w 63"/>
                <a:gd name="T41" fmla="*/ 0 h 62"/>
                <a:gd name="T42" fmla="*/ 0 w 63"/>
                <a:gd name="T43" fmla="*/ 0 h 62"/>
                <a:gd name="T44" fmla="*/ 0 w 63"/>
                <a:gd name="T45" fmla="*/ 0 h 62"/>
                <a:gd name="T46" fmla="*/ 0 w 63"/>
                <a:gd name="T47" fmla="*/ 0 h 62"/>
                <a:gd name="T48" fmla="*/ 0 w 63"/>
                <a:gd name="T49" fmla="*/ 0 h 62"/>
                <a:gd name="T50" fmla="*/ 0 w 63"/>
                <a:gd name="T51" fmla="*/ 0 h 62"/>
                <a:gd name="T52" fmla="*/ 0 w 63"/>
                <a:gd name="T53" fmla="*/ 0 h 62"/>
                <a:gd name="T54" fmla="*/ 0 w 63"/>
                <a:gd name="T55" fmla="*/ 0 h 62"/>
                <a:gd name="T56" fmla="*/ 0 w 63"/>
                <a:gd name="T57" fmla="*/ 0 h 62"/>
                <a:gd name="T58" fmla="*/ 0 w 63"/>
                <a:gd name="T59" fmla="*/ 0 h 62"/>
                <a:gd name="T60" fmla="*/ 0 w 63"/>
                <a:gd name="T61" fmla="*/ 0 h 62"/>
                <a:gd name="T62" fmla="*/ 0 w 63"/>
                <a:gd name="T63" fmla="*/ 0 h 62"/>
                <a:gd name="T64" fmla="*/ 0 w 63"/>
                <a:gd name="T65" fmla="*/ 0 h 62"/>
                <a:gd name="T66" fmla="*/ 0 w 63"/>
                <a:gd name="T67" fmla="*/ 0 h 62"/>
                <a:gd name="T68" fmla="*/ 0 w 63"/>
                <a:gd name="T69" fmla="*/ 0 h 62"/>
                <a:gd name="T70" fmla="*/ 0 w 63"/>
                <a:gd name="T71" fmla="*/ 0 h 62"/>
                <a:gd name="T72" fmla="*/ 0 w 63"/>
                <a:gd name="T73" fmla="*/ 0 h 62"/>
                <a:gd name="T74" fmla="*/ 0 w 63"/>
                <a:gd name="T75" fmla="*/ 0 h 62"/>
                <a:gd name="T76" fmla="*/ 0 w 63"/>
                <a:gd name="T77" fmla="*/ 0 h 62"/>
                <a:gd name="T78" fmla="*/ 0 w 63"/>
                <a:gd name="T79" fmla="*/ 0 h 62"/>
                <a:gd name="T80" fmla="*/ 0 w 63"/>
                <a:gd name="T81" fmla="*/ 0 h 62"/>
                <a:gd name="T82" fmla="*/ 0 w 63"/>
                <a:gd name="T83" fmla="*/ 0 h 62"/>
                <a:gd name="T84" fmla="*/ 0 w 63"/>
                <a:gd name="T85" fmla="*/ 0 h 62"/>
                <a:gd name="T86" fmla="*/ 0 w 63"/>
                <a:gd name="T87" fmla="*/ 0 h 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
                <a:gd name="T133" fmla="*/ 0 h 62"/>
                <a:gd name="T134" fmla="*/ 63 w 63"/>
                <a:gd name="T135" fmla="*/ 62 h 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 h="62">
                  <a:moveTo>
                    <a:pt x="63" y="31"/>
                  </a:moveTo>
                  <a:lnTo>
                    <a:pt x="63" y="30"/>
                  </a:lnTo>
                  <a:lnTo>
                    <a:pt x="63" y="28"/>
                  </a:lnTo>
                  <a:lnTo>
                    <a:pt x="63" y="26"/>
                  </a:lnTo>
                  <a:lnTo>
                    <a:pt x="63" y="25"/>
                  </a:lnTo>
                  <a:lnTo>
                    <a:pt x="62" y="23"/>
                  </a:lnTo>
                  <a:lnTo>
                    <a:pt x="62" y="22"/>
                  </a:lnTo>
                  <a:lnTo>
                    <a:pt x="62" y="21"/>
                  </a:lnTo>
                  <a:lnTo>
                    <a:pt x="60" y="19"/>
                  </a:lnTo>
                  <a:lnTo>
                    <a:pt x="60" y="17"/>
                  </a:lnTo>
                  <a:lnTo>
                    <a:pt x="59" y="16"/>
                  </a:lnTo>
                  <a:lnTo>
                    <a:pt x="59" y="14"/>
                  </a:lnTo>
                  <a:lnTo>
                    <a:pt x="58" y="13"/>
                  </a:lnTo>
                  <a:lnTo>
                    <a:pt x="56" y="12"/>
                  </a:lnTo>
                  <a:lnTo>
                    <a:pt x="55" y="10"/>
                  </a:lnTo>
                  <a:lnTo>
                    <a:pt x="54" y="9"/>
                  </a:lnTo>
                  <a:lnTo>
                    <a:pt x="53" y="8"/>
                  </a:lnTo>
                  <a:lnTo>
                    <a:pt x="51" y="7"/>
                  </a:lnTo>
                  <a:lnTo>
                    <a:pt x="50" y="5"/>
                  </a:lnTo>
                  <a:lnTo>
                    <a:pt x="49" y="5"/>
                  </a:lnTo>
                  <a:lnTo>
                    <a:pt x="47" y="4"/>
                  </a:lnTo>
                  <a:lnTo>
                    <a:pt x="46" y="4"/>
                  </a:lnTo>
                  <a:lnTo>
                    <a:pt x="45" y="3"/>
                  </a:lnTo>
                  <a:lnTo>
                    <a:pt x="43" y="3"/>
                  </a:lnTo>
                  <a:lnTo>
                    <a:pt x="42" y="1"/>
                  </a:lnTo>
                  <a:lnTo>
                    <a:pt x="41" y="1"/>
                  </a:lnTo>
                  <a:lnTo>
                    <a:pt x="40" y="0"/>
                  </a:lnTo>
                  <a:lnTo>
                    <a:pt x="38" y="0"/>
                  </a:lnTo>
                  <a:lnTo>
                    <a:pt x="36" y="0"/>
                  </a:lnTo>
                  <a:lnTo>
                    <a:pt x="34" y="0"/>
                  </a:lnTo>
                  <a:lnTo>
                    <a:pt x="33" y="0"/>
                  </a:lnTo>
                  <a:lnTo>
                    <a:pt x="32" y="0"/>
                  </a:lnTo>
                  <a:lnTo>
                    <a:pt x="29" y="0"/>
                  </a:lnTo>
                  <a:lnTo>
                    <a:pt x="28" y="0"/>
                  </a:lnTo>
                  <a:lnTo>
                    <a:pt x="27" y="0"/>
                  </a:lnTo>
                  <a:lnTo>
                    <a:pt x="25" y="0"/>
                  </a:lnTo>
                  <a:lnTo>
                    <a:pt x="24" y="0"/>
                  </a:lnTo>
                  <a:lnTo>
                    <a:pt x="22" y="1"/>
                  </a:lnTo>
                  <a:lnTo>
                    <a:pt x="20" y="1"/>
                  </a:lnTo>
                  <a:lnTo>
                    <a:pt x="19" y="3"/>
                  </a:lnTo>
                  <a:lnTo>
                    <a:pt x="18" y="3"/>
                  </a:lnTo>
                  <a:lnTo>
                    <a:pt x="16" y="4"/>
                  </a:lnTo>
                  <a:lnTo>
                    <a:pt x="15" y="4"/>
                  </a:lnTo>
                  <a:lnTo>
                    <a:pt x="14" y="5"/>
                  </a:lnTo>
                  <a:lnTo>
                    <a:pt x="13" y="5"/>
                  </a:lnTo>
                  <a:lnTo>
                    <a:pt x="11" y="7"/>
                  </a:lnTo>
                  <a:lnTo>
                    <a:pt x="10" y="8"/>
                  </a:lnTo>
                  <a:lnTo>
                    <a:pt x="9" y="9"/>
                  </a:lnTo>
                  <a:lnTo>
                    <a:pt x="9" y="10"/>
                  </a:lnTo>
                  <a:lnTo>
                    <a:pt x="7" y="12"/>
                  </a:lnTo>
                  <a:lnTo>
                    <a:pt x="6" y="12"/>
                  </a:lnTo>
                  <a:lnTo>
                    <a:pt x="5" y="13"/>
                  </a:lnTo>
                  <a:lnTo>
                    <a:pt x="5" y="14"/>
                  </a:lnTo>
                  <a:lnTo>
                    <a:pt x="3" y="16"/>
                  </a:lnTo>
                  <a:lnTo>
                    <a:pt x="3" y="17"/>
                  </a:lnTo>
                  <a:lnTo>
                    <a:pt x="2" y="19"/>
                  </a:lnTo>
                  <a:lnTo>
                    <a:pt x="2" y="21"/>
                  </a:lnTo>
                  <a:lnTo>
                    <a:pt x="1" y="22"/>
                  </a:lnTo>
                  <a:lnTo>
                    <a:pt x="1" y="23"/>
                  </a:lnTo>
                  <a:lnTo>
                    <a:pt x="1" y="25"/>
                  </a:lnTo>
                  <a:lnTo>
                    <a:pt x="1" y="26"/>
                  </a:lnTo>
                  <a:lnTo>
                    <a:pt x="0" y="28"/>
                  </a:lnTo>
                  <a:lnTo>
                    <a:pt x="0" y="30"/>
                  </a:lnTo>
                  <a:lnTo>
                    <a:pt x="0" y="31"/>
                  </a:lnTo>
                  <a:lnTo>
                    <a:pt x="0" y="32"/>
                  </a:lnTo>
                  <a:lnTo>
                    <a:pt x="0" y="35"/>
                  </a:lnTo>
                  <a:lnTo>
                    <a:pt x="1" y="36"/>
                  </a:lnTo>
                  <a:lnTo>
                    <a:pt x="1" y="38"/>
                  </a:lnTo>
                  <a:lnTo>
                    <a:pt x="1" y="39"/>
                  </a:lnTo>
                  <a:lnTo>
                    <a:pt x="1" y="40"/>
                  </a:lnTo>
                  <a:lnTo>
                    <a:pt x="2" y="41"/>
                  </a:lnTo>
                  <a:lnTo>
                    <a:pt x="2" y="44"/>
                  </a:lnTo>
                  <a:lnTo>
                    <a:pt x="3" y="45"/>
                  </a:lnTo>
                  <a:lnTo>
                    <a:pt x="3" y="47"/>
                  </a:lnTo>
                  <a:lnTo>
                    <a:pt x="5" y="48"/>
                  </a:lnTo>
                  <a:lnTo>
                    <a:pt x="5" y="49"/>
                  </a:lnTo>
                  <a:lnTo>
                    <a:pt x="6" y="50"/>
                  </a:lnTo>
                  <a:lnTo>
                    <a:pt x="7" y="52"/>
                  </a:lnTo>
                  <a:lnTo>
                    <a:pt x="9" y="52"/>
                  </a:lnTo>
                  <a:lnTo>
                    <a:pt x="9" y="53"/>
                  </a:lnTo>
                  <a:lnTo>
                    <a:pt x="10" y="54"/>
                  </a:lnTo>
                  <a:lnTo>
                    <a:pt x="11" y="56"/>
                  </a:lnTo>
                  <a:lnTo>
                    <a:pt x="13" y="57"/>
                  </a:lnTo>
                  <a:lnTo>
                    <a:pt x="14" y="57"/>
                  </a:lnTo>
                  <a:lnTo>
                    <a:pt x="15" y="58"/>
                  </a:lnTo>
                  <a:lnTo>
                    <a:pt x="16" y="58"/>
                  </a:lnTo>
                  <a:lnTo>
                    <a:pt x="18" y="59"/>
                  </a:lnTo>
                  <a:lnTo>
                    <a:pt x="19" y="61"/>
                  </a:lnTo>
                  <a:lnTo>
                    <a:pt x="20" y="61"/>
                  </a:lnTo>
                  <a:lnTo>
                    <a:pt x="22" y="61"/>
                  </a:lnTo>
                  <a:lnTo>
                    <a:pt x="24" y="62"/>
                  </a:lnTo>
                  <a:lnTo>
                    <a:pt x="25" y="62"/>
                  </a:lnTo>
                  <a:lnTo>
                    <a:pt x="27" y="62"/>
                  </a:lnTo>
                  <a:lnTo>
                    <a:pt x="28" y="62"/>
                  </a:lnTo>
                  <a:lnTo>
                    <a:pt x="29" y="62"/>
                  </a:lnTo>
                  <a:lnTo>
                    <a:pt x="32" y="62"/>
                  </a:lnTo>
                  <a:lnTo>
                    <a:pt x="33" y="62"/>
                  </a:lnTo>
                  <a:lnTo>
                    <a:pt x="34" y="62"/>
                  </a:lnTo>
                  <a:lnTo>
                    <a:pt x="36" y="62"/>
                  </a:lnTo>
                  <a:lnTo>
                    <a:pt x="38" y="62"/>
                  </a:lnTo>
                  <a:lnTo>
                    <a:pt x="40" y="62"/>
                  </a:lnTo>
                  <a:lnTo>
                    <a:pt x="41" y="61"/>
                  </a:lnTo>
                  <a:lnTo>
                    <a:pt x="42" y="61"/>
                  </a:lnTo>
                  <a:lnTo>
                    <a:pt x="43" y="61"/>
                  </a:lnTo>
                  <a:lnTo>
                    <a:pt x="45" y="59"/>
                  </a:lnTo>
                  <a:lnTo>
                    <a:pt x="46" y="58"/>
                  </a:lnTo>
                  <a:lnTo>
                    <a:pt x="47" y="58"/>
                  </a:lnTo>
                  <a:lnTo>
                    <a:pt x="49" y="57"/>
                  </a:lnTo>
                  <a:lnTo>
                    <a:pt x="50" y="57"/>
                  </a:lnTo>
                  <a:lnTo>
                    <a:pt x="51" y="56"/>
                  </a:lnTo>
                  <a:lnTo>
                    <a:pt x="53" y="54"/>
                  </a:lnTo>
                  <a:lnTo>
                    <a:pt x="54" y="53"/>
                  </a:lnTo>
                  <a:lnTo>
                    <a:pt x="55" y="52"/>
                  </a:lnTo>
                  <a:lnTo>
                    <a:pt x="56" y="52"/>
                  </a:lnTo>
                  <a:lnTo>
                    <a:pt x="56" y="50"/>
                  </a:lnTo>
                  <a:lnTo>
                    <a:pt x="58" y="49"/>
                  </a:lnTo>
                  <a:lnTo>
                    <a:pt x="59" y="48"/>
                  </a:lnTo>
                  <a:lnTo>
                    <a:pt x="59" y="47"/>
                  </a:lnTo>
                  <a:lnTo>
                    <a:pt x="60" y="45"/>
                  </a:lnTo>
                  <a:lnTo>
                    <a:pt x="60" y="44"/>
                  </a:lnTo>
                  <a:lnTo>
                    <a:pt x="62" y="41"/>
                  </a:lnTo>
                  <a:lnTo>
                    <a:pt x="62" y="40"/>
                  </a:lnTo>
                  <a:lnTo>
                    <a:pt x="62" y="39"/>
                  </a:lnTo>
                  <a:lnTo>
                    <a:pt x="63" y="38"/>
                  </a:lnTo>
                  <a:lnTo>
                    <a:pt x="63" y="36"/>
                  </a:lnTo>
                  <a:lnTo>
                    <a:pt x="63" y="35"/>
                  </a:lnTo>
                  <a:lnTo>
                    <a:pt x="63" y="32"/>
                  </a:lnTo>
                  <a:lnTo>
                    <a:pt x="63" y="3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07" name="Line 296"/>
            <p:cNvSpPr>
              <a:spLocks noChangeShapeType="1"/>
            </p:cNvSpPr>
            <p:nvPr/>
          </p:nvSpPr>
          <p:spPr bwMode="auto">
            <a:xfrm flipH="1">
              <a:off x="3985" y="3241"/>
              <a:ext cx="140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8" name="Rectangle 297"/>
            <p:cNvSpPr>
              <a:spLocks noChangeArrowheads="1"/>
            </p:cNvSpPr>
            <p:nvPr/>
          </p:nvSpPr>
          <p:spPr bwMode="auto">
            <a:xfrm>
              <a:off x="4730" y="1529"/>
              <a:ext cx="5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Roman" charset="0"/>
                </a:rPr>
                <a:t>OR plane</a:t>
              </a:r>
              <a:endParaRPr lang="en-US" sz="2400">
                <a:latin typeface="Times New Roman" pitchFamily="18" charset="0"/>
              </a:endParaRPr>
            </a:p>
          </p:txBody>
        </p:sp>
        <p:sp>
          <p:nvSpPr>
            <p:cNvPr id="61509" name="Line 298"/>
            <p:cNvSpPr>
              <a:spLocks noChangeShapeType="1"/>
            </p:cNvSpPr>
            <p:nvPr/>
          </p:nvSpPr>
          <p:spPr bwMode="auto">
            <a:xfrm flipV="1">
              <a:off x="2340" y="1552"/>
              <a:ext cx="1"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0" name="Line 299"/>
            <p:cNvSpPr>
              <a:spLocks noChangeShapeType="1"/>
            </p:cNvSpPr>
            <p:nvPr/>
          </p:nvSpPr>
          <p:spPr bwMode="auto">
            <a:xfrm>
              <a:off x="2340" y="1190"/>
              <a:ext cx="1"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1" name="Freeform 300"/>
            <p:cNvSpPr>
              <a:spLocks/>
            </p:cNvSpPr>
            <p:nvPr/>
          </p:nvSpPr>
          <p:spPr bwMode="auto">
            <a:xfrm>
              <a:off x="2241" y="1298"/>
              <a:ext cx="197" cy="194"/>
            </a:xfrm>
            <a:custGeom>
              <a:avLst/>
              <a:gdLst>
                <a:gd name="T0" fmla="*/ 1 w 413"/>
                <a:gd name="T1" fmla="*/ 2 h 413"/>
                <a:gd name="T2" fmla="*/ 0 w 413"/>
                <a:gd name="T3" fmla="*/ 0 h 413"/>
                <a:gd name="T4" fmla="*/ 2 w 413"/>
                <a:gd name="T5" fmla="*/ 0 h 413"/>
                <a:gd name="T6" fmla="*/ 1 w 413"/>
                <a:gd name="T7" fmla="*/ 2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2" name="Freeform 301"/>
            <p:cNvSpPr>
              <a:spLocks/>
            </p:cNvSpPr>
            <p:nvPr/>
          </p:nvSpPr>
          <p:spPr bwMode="auto">
            <a:xfrm>
              <a:off x="2314" y="1503"/>
              <a:ext cx="52" cy="51"/>
            </a:xfrm>
            <a:custGeom>
              <a:avLst/>
              <a:gdLst>
                <a:gd name="T0" fmla="*/ 0 w 110"/>
                <a:gd name="T1" fmla="*/ 0 h 109"/>
                <a:gd name="T2" fmla="*/ 0 w 110"/>
                <a:gd name="T3" fmla="*/ 0 h 109"/>
                <a:gd name="T4" fmla="*/ 0 w 110"/>
                <a:gd name="T5" fmla="*/ 0 h 109"/>
                <a:gd name="T6" fmla="*/ 0 w 110"/>
                <a:gd name="T7" fmla="*/ 0 h 109"/>
                <a:gd name="T8" fmla="*/ 0 w 110"/>
                <a:gd name="T9" fmla="*/ 0 h 109"/>
                <a:gd name="T10" fmla="*/ 0 w 110"/>
                <a:gd name="T11" fmla="*/ 0 h 109"/>
                <a:gd name="T12" fmla="*/ 0 w 110"/>
                <a:gd name="T13" fmla="*/ 0 h 109"/>
                <a:gd name="T14" fmla="*/ 0 w 110"/>
                <a:gd name="T15" fmla="*/ 0 h 109"/>
                <a:gd name="T16" fmla="*/ 0 w 110"/>
                <a:gd name="T17" fmla="*/ 0 h 109"/>
                <a:gd name="T18" fmla="*/ 0 w 110"/>
                <a:gd name="T19" fmla="*/ 0 h 109"/>
                <a:gd name="T20" fmla="*/ 0 w 110"/>
                <a:gd name="T21" fmla="*/ 0 h 109"/>
                <a:gd name="T22" fmla="*/ 0 w 110"/>
                <a:gd name="T23" fmla="*/ 0 h 109"/>
                <a:gd name="T24" fmla="*/ 0 w 110"/>
                <a:gd name="T25" fmla="*/ 0 h 109"/>
                <a:gd name="T26" fmla="*/ 0 w 110"/>
                <a:gd name="T27" fmla="*/ 0 h 109"/>
                <a:gd name="T28" fmla="*/ 0 w 110"/>
                <a:gd name="T29" fmla="*/ 0 h 109"/>
                <a:gd name="T30" fmla="*/ 0 w 110"/>
                <a:gd name="T31" fmla="*/ 0 h 109"/>
                <a:gd name="T32" fmla="*/ 0 w 110"/>
                <a:gd name="T33" fmla="*/ 0 h 109"/>
                <a:gd name="T34" fmla="*/ 0 w 110"/>
                <a:gd name="T35" fmla="*/ 0 h 109"/>
                <a:gd name="T36" fmla="*/ 0 w 110"/>
                <a:gd name="T37" fmla="*/ 0 h 109"/>
                <a:gd name="T38" fmla="*/ 0 w 110"/>
                <a:gd name="T39" fmla="*/ 0 h 109"/>
                <a:gd name="T40" fmla="*/ 0 w 110"/>
                <a:gd name="T41" fmla="*/ 0 h 109"/>
                <a:gd name="T42" fmla="*/ 0 w 110"/>
                <a:gd name="T43" fmla="*/ 0 h 109"/>
                <a:gd name="T44" fmla="*/ 0 w 110"/>
                <a:gd name="T45" fmla="*/ 0 h 109"/>
                <a:gd name="T46" fmla="*/ 0 w 110"/>
                <a:gd name="T47" fmla="*/ 0 h 109"/>
                <a:gd name="T48" fmla="*/ 0 w 110"/>
                <a:gd name="T49" fmla="*/ 0 h 109"/>
                <a:gd name="T50" fmla="*/ 0 w 110"/>
                <a:gd name="T51" fmla="*/ 0 h 109"/>
                <a:gd name="T52" fmla="*/ 0 w 110"/>
                <a:gd name="T53" fmla="*/ 0 h 109"/>
                <a:gd name="T54" fmla="*/ 0 w 110"/>
                <a:gd name="T55" fmla="*/ 0 h 109"/>
                <a:gd name="T56" fmla="*/ 0 w 110"/>
                <a:gd name="T57" fmla="*/ 0 h 109"/>
                <a:gd name="T58" fmla="*/ 0 w 110"/>
                <a:gd name="T59" fmla="*/ 0 h 109"/>
                <a:gd name="T60" fmla="*/ 0 w 110"/>
                <a:gd name="T61" fmla="*/ 0 h 109"/>
                <a:gd name="T62" fmla="*/ 0 w 110"/>
                <a:gd name="T63" fmla="*/ 0 h 109"/>
                <a:gd name="T64" fmla="*/ 0 w 110"/>
                <a:gd name="T65" fmla="*/ 0 h 109"/>
                <a:gd name="T66" fmla="*/ 0 w 110"/>
                <a:gd name="T67" fmla="*/ 0 h 109"/>
                <a:gd name="T68" fmla="*/ 0 w 110"/>
                <a:gd name="T69" fmla="*/ 0 h 109"/>
                <a:gd name="T70" fmla="*/ 0 w 110"/>
                <a:gd name="T71" fmla="*/ 0 h 109"/>
                <a:gd name="T72" fmla="*/ 0 w 110"/>
                <a:gd name="T73" fmla="*/ 0 h 109"/>
                <a:gd name="T74" fmla="*/ 0 w 110"/>
                <a:gd name="T75" fmla="*/ 0 h 109"/>
                <a:gd name="T76" fmla="*/ 0 w 110"/>
                <a:gd name="T77" fmla="*/ 0 h 109"/>
                <a:gd name="T78" fmla="*/ 0 w 110"/>
                <a:gd name="T79" fmla="*/ 0 h 109"/>
                <a:gd name="T80" fmla="*/ 0 w 110"/>
                <a:gd name="T81" fmla="*/ 0 h 109"/>
                <a:gd name="T82" fmla="*/ 0 w 110"/>
                <a:gd name="T83" fmla="*/ 0 h 109"/>
                <a:gd name="T84" fmla="*/ 0 w 110"/>
                <a:gd name="T85" fmla="*/ 0 h 109"/>
                <a:gd name="T86" fmla="*/ 0 w 110"/>
                <a:gd name="T87" fmla="*/ 0 h 1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0"/>
                <a:gd name="T133" fmla="*/ 0 h 109"/>
                <a:gd name="T134" fmla="*/ 110 w 110"/>
                <a:gd name="T135" fmla="*/ 109 h 1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0" h="109">
                  <a:moveTo>
                    <a:pt x="110" y="54"/>
                  </a:moveTo>
                  <a:lnTo>
                    <a:pt x="110" y="52"/>
                  </a:lnTo>
                  <a:lnTo>
                    <a:pt x="110" y="49"/>
                  </a:lnTo>
                  <a:lnTo>
                    <a:pt x="110" y="47"/>
                  </a:lnTo>
                  <a:lnTo>
                    <a:pt x="109" y="43"/>
                  </a:lnTo>
                  <a:lnTo>
                    <a:pt x="109" y="40"/>
                  </a:lnTo>
                  <a:lnTo>
                    <a:pt x="107" y="38"/>
                  </a:lnTo>
                  <a:lnTo>
                    <a:pt x="107" y="35"/>
                  </a:lnTo>
                  <a:lnTo>
                    <a:pt x="106" y="34"/>
                  </a:lnTo>
                  <a:lnTo>
                    <a:pt x="105" y="31"/>
                  </a:lnTo>
                  <a:lnTo>
                    <a:pt x="103" y="29"/>
                  </a:lnTo>
                  <a:lnTo>
                    <a:pt x="102" y="26"/>
                  </a:lnTo>
                  <a:lnTo>
                    <a:pt x="101" y="23"/>
                  </a:lnTo>
                  <a:lnTo>
                    <a:pt x="100" y="22"/>
                  </a:lnTo>
                  <a:lnTo>
                    <a:pt x="97" y="19"/>
                  </a:lnTo>
                  <a:lnTo>
                    <a:pt x="96" y="18"/>
                  </a:lnTo>
                  <a:lnTo>
                    <a:pt x="94" y="16"/>
                  </a:lnTo>
                  <a:lnTo>
                    <a:pt x="92" y="14"/>
                  </a:lnTo>
                  <a:lnTo>
                    <a:pt x="91" y="12"/>
                  </a:lnTo>
                  <a:lnTo>
                    <a:pt x="88" y="10"/>
                  </a:lnTo>
                  <a:lnTo>
                    <a:pt x="85" y="9"/>
                  </a:lnTo>
                  <a:lnTo>
                    <a:pt x="84" y="8"/>
                  </a:lnTo>
                  <a:lnTo>
                    <a:pt x="82" y="7"/>
                  </a:lnTo>
                  <a:lnTo>
                    <a:pt x="79" y="5"/>
                  </a:lnTo>
                  <a:lnTo>
                    <a:pt x="76" y="4"/>
                  </a:lnTo>
                  <a:lnTo>
                    <a:pt x="74" y="3"/>
                  </a:lnTo>
                  <a:lnTo>
                    <a:pt x="71" y="3"/>
                  </a:lnTo>
                  <a:lnTo>
                    <a:pt x="69" y="1"/>
                  </a:lnTo>
                  <a:lnTo>
                    <a:pt x="66" y="1"/>
                  </a:lnTo>
                  <a:lnTo>
                    <a:pt x="63" y="0"/>
                  </a:lnTo>
                  <a:lnTo>
                    <a:pt x="61" y="0"/>
                  </a:lnTo>
                  <a:lnTo>
                    <a:pt x="58" y="0"/>
                  </a:lnTo>
                  <a:lnTo>
                    <a:pt x="56" y="0"/>
                  </a:lnTo>
                  <a:lnTo>
                    <a:pt x="53" y="0"/>
                  </a:lnTo>
                  <a:lnTo>
                    <a:pt x="49" y="0"/>
                  </a:lnTo>
                  <a:lnTo>
                    <a:pt x="47" y="0"/>
                  </a:lnTo>
                  <a:lnTo>
                    <a:pt x="44" y="1"/>
                  </a:lnTo>
                  <a:lnTo>
                    <a:pt x="42" y="1"/>
                  </a:lnTo>
                  <a:lnTo>
                    <a:pt x="39" y="3"/>
                  </a:lnTo>
                  <a:lnTo>
                    <a:pt x="36" y="3"/>
                  </a:lnTo>
                  <a:lnTo>
                    <a:pt x="34" y="4"/>
                  </a:lnTo>
                  <a:lnTo>
                    <a:pt x="31" y="5"/>
                  </a:lnTo>
                  <a:lnTo>
                    <a:pt x="29" y="7"/>
                  </a:lnTo>
                  <a:lnTo>
                    <a:pt x="27" y="8"/>
                  </a:lnTo>
                  <a:lnTo>
                    <a:pt x="25" y="9"/>
                  </a:lnTo>
                  <a:lnTo>
                    <a:pt x="22" y="10"/>
                  </a:lnTo>
                  <a:lnTo>
                    <a:pt x="21" y="12"/>
                  </a:lnTo>
                  <a:lnTo>
                    <a:pt x="18" y="14"/>
                  </a:lnTo>
                  <a:lnTo>
                    <a:pt x="17" y="16"/>
                  </a:lnTo>
                  <a:lnTo>
                    <a:pt x="14" y="18"/>
                  </a:lnTo>
                  <a:lnTo>
                    <a:pt x="13" y="19"/>
                  </a:lnTo>
                  <a:lnTo>
                    <a:pt x="12" y="22"/>
                  </a:lnTo>
                  <a:lnTo>
                    <a:pt x="11" y="23"/>
                  </a:lnTo>
                  <a:lnTo>
                    <a:pt x="8" y="26"/>
                  </a:lnTo>
                  <a:lnTo>
                    <a:pt x="7" y="29"/>
                  </a:lnTo>
                  <a:lnTo>
                    <a:pt x="5" y="31"/>
                  </a:lnTo>
                  <a:lnTo>
                    <a:pt x="5" y="34"/>
                  </a:lnTo>
                  <a:lnTo>
                    <a:pt x="4" y="35"/>
                  </a:lnTo>
                  <a:lnTo>
                    <a:pt x="3" y="38"/>
                  </a:lnTo>
                  <a:lnTo>
                    <a:pt x="3" y="40"/>
                  </a:lnTo>
                  <a:lnTo>
                    <a:pt x="1" y="43"/>
                  </a:lnTo>
                  <a:lnTo>
                    <a:pt x="1" y="47"/>
                  </a:lnTo>
                  <a:lnTo>
                    <a:pt x="1" y="49"/>
                  </a:lnTo>
                  <a:lnTo>
                    <a:pt x="0" y="52"/>
                  </a:lnTo>
                  <a:lnTo>
                    <a:pt x="0" y="54"/>
                  </a:lnTo>
                  <a:lnTo>
                    <a:pt x="0" y="57"/>
                  </a:lnTo>
                  <a:lnTo>
                    <a:pt x="1" y="59"/>
                  </a:lnTo>
                  <a:lnTo>
                    <a:pt x="1" y="62"/>
                  </a:lnTo>
                  <a:lnTo>
                    <a:pt x="1" y="66"/>
                  </a:lnTo>
                  <a:lnTo>
                    <a:pt x="3" y="69"/>
                  </a:lnTo>
                  <a:lnTo>
                    <a:pt x="3" y="71"/>
                  </a:lnTo>
                  <a:lnTo>
                    <a:pt x="4" y="74"/>
                  </a:lnTo>
                  <a:lnTo>
                    <a:pt x="5" y="76"/>
                  </a:lnTo>
                  <a:lnTo>
                    <a:pt x="5" y="78"/>
                  </a:lnTo>
                  <a:lnTo>
                    <a:pt x="7" y="80"/>
                  </a:lnTo>
                  <a:lnTo>
                    <a:pt x="8" y="83"/>
                  </a:lnTo>
                  <a:lnTo>
                    <a:pt x="11" y="85"/>
                  </a:lnTo>
                  <a:lnTo>
                    <a:pt x="12" y="87"/>
                  </a:lnTo>
                  <a:lnTo>
                    <a:pt x="13" y="89"/>
                  </a:lnTo>
                  <a:lnTo>
                    <a:pt x="14" y="92"/>
                  </a:lnTo>
                  <a:lnTo>
                    <a:pt x="17" y="93"/>
                  </a:lnTo>
                  <a:lnTo>
                    <a:pt x="18" y="94"/>
                  </a:lnTo>
                  <a:lnTo>
                    <a:pt x="21" y="97"/>
                  </a:lnTo>
                  <a:lnTo>
                    <a:pt x="22" y="98"/>
                  </a:lnTo>
                  <a:lnTo>
                    <a:pt x="25" y="99"/>
                  </a:lnTo>
                  <a:lnTo>
                    <a:pt x="27" y="101"/>
                  </a:lnTo>
                  <a:lnTo>
                    <a:pt x="29" y="102"/>
                  </a:lnTo>
                  <a:lnTo>
                    <a:pt x="31" y="103"/>
                  </a:lnTo>
                  <a:lnTo>
                    <a:pt x="34" y="105"/>
                  </a:lnTo>
                  <a:lnTo>
                    <a:pt x="36" y="106"/>
                  </a:lnTo>
                  <a:lnTo>
                    <a:pt x="39" y="107"/>
                  </a:lnTo>
                  <a:lnTo>
                    <a:pt x="42" y="107"/>
                  </a:lnTo>
                  <a:lnTo>
                    <a:pt x="44" y="109"/>
                  </a:lnTo>
                  <a:lnTo>
                    <a:pt x="47" y="109"/>
                  </a:lnTo>
                  <a:lnTo>
                    <a:pt x="49" y="109"/>
                  </a:lnTo>
                  <a:lnTo>
                    <a:pt x="53" y="109"/>
                  </a:lnTo>
                  <a:lnTo>
                    <a:pt x="56" y="109"/>
                  </a:lnTo>
                  <a:lnTo>
                    <a:pt x="58" y="109"/>
                  </a:lnTo>
                  <a:lnTo>
                    <a:pt x="61" y="109"/>
                  </a:lnTo>
                  <a:lnTo>
                    <a:pt x="63" y="109"/>
                  </a:lnTo>
                  <a:lnTo>
                    <a:pt x="66" y="109"/>
                  </a:lnTo>
                  <a:lnTo>
                    <a:pt x="69" y="107"/>
                  </a:lnTo>
                  <a:lnTo>
                    <a:pt x="71" y="107"/>
                  </a:lnTo>
                  <a:lnTo>
                    <a:pt x="74" y="106"/>
                  </a:lnTo>
                  <a:lnTo>
                    <a:pt x="76" y="105"/>
                  </a:lnTo>
                  <a:lnTo>
                    <a:pt x="79" y="103"/>
                  </a:lnTo>
                  <a:lnTo>
                    <a:pt x="82" y="102"/>
                  </a:lnTo>
                  <a:lnTo>
                    <a:pt x="84" y="101"/>
                  </a:lnTo>
                  <a:lnTo>
                    <a:pt x="85" y="99"/>
                  </a:lnTo>
                  <a:lnTo>
                    <a:pt x="88" y="98"/>
                  </a:lnTo>
                  <a:lnTo>
                    <a:pt x="91" y="97"/>
                  </a:lnTo>
                  <a:lnTo>
                    <a:pt x="92" y="94"/>
                  </a:lnTo>
                  <a:lnTo>
                    <a:pt x="94" y="93"/>
                  </a:lnTo>
                  <a:lnTo>
                    <a:pt x="96" y="92"/>
                  </a:lnTo>
                  <a:lnTo>
                    <a:pt x="97" y="89"/>
                  </a:lnTo>
                  <a:lnTo>
                    <a:pt x="100" y="87"/>
                  </a:lnTo>
                  <a:lnTo>
                    <a:pt x="101" y="85"/>
                  </a:lnTo>
                  <a:lnTo>
                    <a:pt x="102" y="83"/>
                  </a:lnTo>
                  <a:lnTo>
                    <a:pt x="103" y="80"/>
                  </a:lnTo>
                  <a:lnTo>
                    <a:pt x="105" y="78"/>
                  </a:lnTo>
                  <a:lnTo>
                    <a:pt x="106" y="76"/>
                  </a:lnTo>
                  <a:lnTo>
                    <a:pt x="107" y="74"/>
                  </a:lnTo>
                  <a:lnTo>
                    <a:pt x="107" y="71"/>
                  </a:lnTo>
                  <a:lnTo>
                    <a:pt x="109" y="69"/>
                  </a:lnTo>
                  <a:lnTo>
                    <a:pt x="109" y="66"/>
                  </a:lnTo>
                  <a:lnTo>
                    <a:pt x="110" y="62"/>
                  </a:lnTo>
                  <a:lnTo>
                    <a:pt x="110" y="59"/>
                  </a:lnTo>
                  <a:lnTo>
                    <a:pt x="110" y="57"/>
                  </a:lnTo>
                  <a:lnTo>
                    <a:pt x="110" y="5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3" name="Line 302"/>
            <p:cNvSpPr>
              <a:spLocks noChangeShapeType="1"/>
            </p:cNvSpPr>
            <p:nvPr/>
          </p:nvSpPr>
          <p:spPr bwMode="auto">
            <a:xfrm flipV="1">
              <a:off x="2868" y="1552"/>
              <a:ext cx="1"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4" name="Line 303"/>
            <p:cNvSpPr>
              <a:spLocks noChangeShapeType="1"/>
            </p:cNvSpPr>
            <p:nvPr/>
          </p:nvSpPr>
          <p:spPr bwMode="auto">
            <a:xfrm>
              <a:off x="2868" y="1190"/>
              <a:ext cx="1"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5" name="Freeform 304"/>
            <p:cNvSpPr>
              <a:spLocks/>
            </p:cNvSpPr>
            <p:nvPr/>
          </p:nvSpPr>
          <p:spPr bwMode="auto">
            <a:xfrm>
              <a:off x="2769" y="1298"/>
              <a:ext cx="197" cy="194"/>
            </a:xfrm>
            <a:custGeom>
              <a:avLst/>
              <a:gdLst>
                <a:gd name="T0" fmla="*/ 1 w 413"/>
                <a:gd name="T1" fmla="*/ 2 h 413"/>
                <a:gd name="T2" fmla="*/ 0 w 413"/>
                <a:gd name="T3" fmla="*/ 0 h 413"/>
                <a:gd name="T4" fmla="*/ 2 w 413"/>
                <a:gd name="T5" fmla="*/ 0 h 413"/>
                <a:gd name="T6" fmla="*/ 1 w 413"/>
                <a:gd name="T7" fmla="*/ 2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6" name="Freeform 305"/>
            <p:cNvSpPr>
              <a:spLocks/>
            </p:cNvSpPr>
            <p:nvPr/>
          </p:nvSpPr>
          <p:spPr bwMode="auto">
            <a:xfrm>
              <a:off x="2842" y="1503"/>
              <a:ext cx="52" cy="51"/>
            </a:xfrm>
            <a:custGeom>
              <a:avLst/>
              <a:gdLst>
                <a:gd name="T0" fmla="*/ 0 w 110"/>
                <a:gd name="T1" fmla="*/ 0 h 109"/>
                <a:gd name="T2" fmla="*/ 0 w 110"/>
                <a:gd name="T3" fmla="*/ 0 h 109"/>
                <a:gd name="T4" fmla="*/ 0 w 110"/>
                <a:gd name="T5" fmla="*/ 0 h 109"/>
                <a:gd name="T6" fmla="*/ 0 w 110"/>
                <a:gd name="T7" fmla="*/ 0 h 109"/>
                <a:gd name="T8" fmla="*/ 0 w 110"/>
                <a:gd name="T9" fmla="*/ 0 h 109"/>
                <a:gd name="T10" fmla="*/ 0 w 110"/>
                <a:gd name="T11" fmla="*/ 0 h 109"/>
                <a:gd name="T12" fmla="*/ 0 w 110"/>
                <a:gd name="T13" fmla="*/ 0 h 109"/>
                <a:gd name="T14" fmla="*/ 0 w 110"/>
                <a:gd name="T15" fmla="*/ 0 h 109"/>
                <a:gd name="T16" fmla="*/ 0 w 110"/>
                <a:gd name="T17" fmla="*/ 0 h 109"/>
                <a:gd name="T18" fmla="*/ 0 w 110"/>
                <a:gd name="T19" fmla="*/ 0 h 109"/>
                <a:gd name="T20" fmla="*/ 0 w 110"/>
                <a:gd name="T21" fmla="*/ 0 h 109"/>
                <a:gd name="T22" fmla="*/ 0 w 110"/>
                <a:gd name="T23" fmla="*/ 0 h 109"/>
                <a:gd name="T24" fmla="*/ 0 w 110"/>
                <a:gd name="T25" fmla="*/ 0 h 109"/>
                <a:gd name="T26" fmla="*/ 0 w 110"/>
                <a:gd name="T27" fmla="*/ 0 h 109"/>
                <a:gd name="T28" fmla="*/ 0 w 110"/>
                <a:gd name="T29" fmla="*/ 0 h 109"/>
                <a:gd name="T30" fmla="*/ 0 w 110"/>
                <a:gd name="T31" fmla="*/ 0 h 109"/>
                <a:gd name="T32" fmla="*/ 0 w 110"/>
                <a:gd name="T33" fmla="*/ 0 h 109"/>
                <a:gd name="T34" fmla="*/ 0 w 110"/>
                <a:gd name="T35" fmla="*/ 0 h 109"/>
                <a:gd name="T36" fmla="*/ 0 w 110"/>
                <a:gd name="T37" fmla="*/ 0 h 109"/>
                <a:gd name="T38" fmla="*/ 0 w 110"/>
                <a:gd name="T39" fmla="*/ 0 h 109"/>
                <a:gd name="T40" fmla="*/ 0 w 110"/>
                <a:gd name="T41" fmla="*/ 0 h 109"/>
                <a:gd name="T42" fmla="*/ 0 w 110"/>
                <a:gd name="T43" fmla="*/ 0 h 109"/>
                <a:gd name="T44" fmla="*/ 0 w 110"/>
                <a:gd name="T45" fmla="*/ 0 h 109"/>
                <a:gd name="T46" fmla="*/ 0 w 110"/>
                <a:gd name="T47" fmla="*/ 0 h 109"/>
                <a:gd name="T48" fmla="*/ 0 w 110"/>
                <a:gd name="T49" fmla="*/ 0 h 109"/>
                <a:gd name="T50" fmla="*/ 0 w 110"/>
                <a:gd name="T51" fmla="*/ 0 h 109"/>
                <a:gd name="T52" fmla="*/ 0 w 110"/>
                <a:gd name="T53" fmla="*/ 0 h 109"/>
                <a:gd name="T54" fmla="*/ 0 w 110"/>
                <a:gd name="T55" fmla="*/ 0 h 109"/>
                <a:gd name="T56" fmla="*/ 0 w 110"/>
                <a:gd name="T57" fmla="*/ 0 h 109"/>
                <a:gd name="T58" fmla="*/ 0 w 110"/>
                <a:gd name="T59" fmla="*/ 0 h 109"/>
                <a:gd name="T60" fmla="*/ 0 w 110"/>
                <a:gd name="T61" fmla="*/ 0 h 109"/>
                <a:gd name="T62" fmla="*/ 0 w 110"/>
                <a:gd name="T63" fmla="*/ 0 h 109"/>
                <a:gd name="T64" fmla="*/ 0 w 110"/>
                <a:gd name="T65" fmla="*/ 0 h 109"/>
                <a:gd name="T66" fmla="*/ 0 w 110"/>
                <a:gd name="T67" fmla="*/ 0 h 109"/>
                <a:gd name="T68" fmla="*/ 0 w 110"/>
                <a:gd name="T69" fmla="*/ 0 h 109"/>
                <a:gd name="T70" fmla="*/ 0 w 110"/>
                <a:gd name="T71" fmla="*/ 0 h 109"/>
                <a:gd name="T72" fmla="*/ 0 w 110"/>
                <a:gd name="T73" fmla="*/ 0 h 109"/>
                <a:gd name="T74" fmla="*/ 0 w 110"/>
                <a:gd name="T75" fmla="*/ 0 h 109"/>
                <a:gd name="T76" fmla="*/ 0 w 110"/>
                <a:gd name="T77" fmla="*/ 0 h 109"/>
                <a:gd name="T78" fmla="*/ 0 w 110"/>
                <a:gd name="T79" fmla="*/ 0 h 109"/>
                <a:gd name="T80" fmla="*/ 0 w 110"/>
                <a:gd name="T81" fmla="*/ 0 h 109"/>
                <a:gd name="T82" fmla="*/ 0 w 110"/>
                <a:gd name="T83" fmla="*/ 0 h 109"/>
                <a:gd name="T84" fmla="*/ 0 w 110"/>
                <a:gd name="T85" fmla="*/ 0 h 109"/>
                <a:gd name="T86" fmla="*/ 0 w 110"/>
                <a:gd name="T87" fmla="*/ 0 h 1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0"/>
                <a:gd name="T133" fmla="*/ 0 h 109"/>
                <a:gd name="T134" fmla="*/ 110 w 110"/>
                <a:gd name="T135" fmla="*/ 109 h 1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0" h="109">
                  <a:moveTo>
                    <a:pt x="110" y="54"/>
                  </a:moveTo>
                  <a:lnTo>
                    <a:pt x="110" y="52"/>
                  </a:lnTo>
                  <a:lnTo>
                    <a:pt x="110" y="49"/>
                  </a:lnTo>
                  <a:lnTo>
                    <a:pt x="110" y="47"/>
                  </a:lnTo>
                  <a:lnTo>
                    <a:pt x="109" y="43"/>
                  </a:lnTo>
                  <a:lnTo>
                    <a:pt x="109" y="40"/>
                  </a:lnTo>
                  <a:lnTo>
                    <a:pt x="108" y="38"/>
                  </a:lnTo>
                  <a:lnTo>
                    <a:pt x="108" y="35"/>
                  </a:lnTo>
                  <a:lnTo>
                    <a:pt x="106" y="34"/>
                  </a:lnTo>
                  <a:lnTo>
                    <a:pt x="105" y="31"/>
                  </a:lnTo>
                  <a:lnTo>
                    <a:pt x="104" y="29"/>
                  </a:lnTo>
                  <a:lnTo>
                    <a:pt x="102" y="26"/>
                  </a:lnTo>
                  <a:lnTo>
                    <a:pt x="101" y="23"/>
                  </a:lnTo>
                  <a:lnTo>
                    <a:pt x="100" y="22"/>
                  </a:lnTo>
                  <a:lnTo>
                    <a:pt x="97" y="19"/>
                  </a:lnTo>
                  <a:lnTo>
                    <a:pt x="96" y="18"/>
                  </a:lnTo>
                  <a:lnTo>
                    <a:pt x="95" y="16"/>
                  </a:lnTo>
                  <a:lnTo>
                    <a:pt x="92" y="14"/>
                  </a:lnTo>
                  <a:lnTo>
                    <a:pt x="91" y="12"/>
                  </a:lnTo>
                  <a:lnTo>
                    <a:pt x="88" y="10"/>
                  </a:lnTo>
                  <a:lnTo>
                    <a:pt x="86" y="9"/>
                  </a:lnTo>
                  <a:lnTo>
                    <a:pt x="84" y="8"/>
                  </a:lnTo>
                  <a:lnTo>
                    <a:pt x="82" y="7"/>
                  </a:lnTo>
                  <a:lnTo>
                    <a:pt x="79" y="5"/>
                  </a:lnTo>
                  <a:lnTo>
                    <a:pt x="77" y="4"/>
                  </a:lnTo>
                  <a:lnTo>
                    <a:pt x="74" y="3"/>
                  </a:lnTo>
                  <a:lnTo>
                    <a:pt x="71" y="3"/>
                  </a:lnTo>
                  <a:lnTo>
                    <a:pt x="69" y="1"/>
                  </a:lnTo>
                  <a:lnTo>
                    <a:pt x="66" y="1"/>
                  </a:lnTo>
                  <a:lnTo>
                    <a:pt x="64" y="0"/>
                  </a:lnTo>
                  <a:lnTo>
                    <a:pt x="61" y="0"/>
                  </a:lnTo>
                  <a:lnTo>
                    <a:pt x="59" y="0"/>
                  </a:lnTo>
                  <a:lnTo>
                    <a:pt x="56" y="0"/>
                  </a:lnTo>
                  <a:lnTo>
                    <a:pt x="53" y="0"/>
                  </a:lnTo>
                  <a:lnTo>
                    <a:pt x="49" y="0"/>
                  </a:lnTo>
                  <a:lnTo>
                    <a:pt x="47" y="0"/>
                  </a:lnTo>
                  <a:lnTo>
                    <a:pt x="44" y="1"/>
                  </a:lnTo>
                  <a:lnTo>
                    <a:pt x="42" y="1"/>
                  </a:lnTo>
                  <a:lnTo>
                    <a:pt x="39" y="3"/>
                  </a:lnTo>
                  <a:lnTo>
                    <a:pt x="37" y="3"/>
                  </a:lnTo>
                  <a:lnTo>
                    <a:pt x="34" y="4"/>
                  </a:lnTo>
                  <a:lnTo>
                    <a:pt x="31" y="5"/>
                  </a:lnTo>
                  <a:lnTo>
                    <a:pt x="29" y="7"/>
                  </a:lnTo>
                  <a:lnTo>
                    <a:pt x="28" y="8"/>
                  </a:lnTo>
                  <a:lnTo>
                    <a:pt x="25" y="9"/>
                  </a:lnTo>
                  <a:lnTo>
                    <a:pt x="22" y="10"/>
                  </a:lnTo>
                  <a:lnTo>
                    <a:pt x="21" y="12"/>
                  </a:lnTo>
                  <a:lnTo>
                    <a:pt x="19" y="14"/>
                  </a:lnTo>
                  <a:lnTo>
                    <a:pt x="17" y="16"/>
                  </a:lnTo>
                  <a:lnTo>
                    <a:pt x="15" y="18"/>
                  </a:lnTo>
                  <a:lnTo>
                    <a:pt x="13" y="19"/>
                  </a:lnTo>
                  <a:lnTo>
                    <a:pt x="12" y="22"/>
                  </a:lnTo>
                  <a:lnTo>
                    <a:pt x="11" y="23"/>
                  </a:lnTo>
                  <a:lnTo>
                    <a:pt x="8" y="26"/>
                  </a:lnTo>
                  <a:lnTo>
                    <a:pt x="7" y="29"/>
                  </a:lnTo>
                  <a:lnTo>
                    <a:pt x="6" y="31"/>
                  </a:lnTo>
                  <a:lnTo>
                    <a:pt x="6" y="34"/>
                  </a:lnTo>
                  <a:lnTo>
                    <a:pt x="4" y="35"/>
                  </a:lnTo>
                  <a:lnTo>
                    <a:pt x="3" y="38"/>
                  </a:lnTo>
                  <a:lnTo>
                    <a:pt x="3" y="40"/>
                  </a:lnTo>
                  <a:lnTo>
                    <a:pt x="2" y="43"/>
                  </a:lnTo>
                  <a:lnTo>
                    <a:pt x="2" y="47"/>
                  </a:lnTo>
                  <a:lnTo>
                    <a:pt x="2" y="49"/>
                  </a:lnTo>
                  <a:lnTo>
                    <a:pt x="0" y="52"/>
                  </a:lnTo>
                  <a:lnTo>
                    <a:pt x="0" y="54"/>
                  </a:lnTo>
                  <a:lnTo>
                    <a:pt x="0" y="57"/>
                  </a:lnTo>
                  <a:lnTo>
                    <a:pt x="2" y="59"/>
                  </a:lnTo>
                  <a:lnTo>
                    <a:pt x="2" y="62"/>
                  </a:lnTo>
                  <a:lnTo>
                    <a:pt x="2" y="66"/>
                  </a:lnTo>
                  <a:lnTo>
                    <a:pt x="3" y="69"/>
                  </a:lnTo>
                  <a:lnTo>
                    <a:pt x="3" y="71"/>
                  </a:lnTo>
                  <a:lnTo>
                    <a:pt x="4" y="74"/>
                  </a:lnTo>
                  <a:lnTo>
                    <a:pt x="6" y="76"/>
                  </a:lnTo>
                  <a:lnTo>
                    <a:pt x="6" y="78"/>
                  </a:lnTo>
                  <a:lnTo>
                    <a:pt x="7" y="80"/>
                  </a:lnTo>
                  <a:lnTo>
                    <a:pt x="8" y="83"/>
                  </a:lnTo>
                  <a:lnTo>
                    <a:pt x="11" y="85"/>
                  </a:lnTo>
                  <a:lnTo>
                    <a:pt x="12" y="87"/>
                  </a:lnTo>
                  <a:lnTo>
                    <a:pt x="13" y="89"/>
                  </a:lnTo>
                  <a:lnTo>
                    <a:pt x="15" y="92"/>
                  </a:lnTo>
                  <a:lnTo>
                    <a:pt x="17" y="93"/>
                  </a:lnTo>
                  <a:lnTo>
                    <a:pt x="19" y="94"/>
                  </a:lnTo>
                  <a:lnTo>
                    <a:pt x="21" y="97"/>
                  </a:lnTo>
                  <a:lnTo>
                    <a:pt x="22" y="98"/>
                  </a:lnTo>
                  <a:lnTo>
                    <a:pt x="25" y="99"/>
                  </a:lnTo>
                  <a:lnTo>
                    <a:pt x="28" y="101"/>
                  </a:lnTo>
                  <a:lnTo>
                    <a:pt x="29" y="102"/>
                  </a:lnTo>
                  <a:lnTo>
                    <a:pt x="31" y="103"/>
                  </a:lnTo>
                  <a:lnTo>
                    <a:pt x="34" y="105"/>
                  </a:lnTo>
                  <a:lnTo>
                    <a:pt x="37" y="106"/>
                  </a:lnTo>
                  <a:lnTo>
                    <a:pt x="39" y="107"/>
                  </a:lnTo>
                  <a:lnTo>
                    <a:pt x="42" y="107"/>
                  </a:lnTo>
                  <a:lnTo>
                    <a:pt x="44" y="109"/>
                  </a:lnTo>
                  <a:lnTo>
                    <a:pt x="47" y="109"/>
                  </a:lnTo>
                  <a:lnTo>
                    <a:pt x="49" y="109"/>
                  </a:lnTo>
                  <a:lnTo>
                    <a:pt x="53" y="109"/>
                  </a:lnTo>
                  <a:lnTo>
                    <a:pt x="56" y="109"/>
                  </a:lnTo>
                  <a:lnTo>
                    <a:pt x="59" y="109"/>
                  </a:lnTo>
                  <a:lnTo>
                    <a:pt x="61" y="109"/>
                  </a:lnTo>
                  <a:lnTo>
                    <a:pt x="64" y="109"/>
                  </a:lnTo>
                  <a:lnTo>
                    <a:pt x="66" y="109"/>
                  </a:lnTo>
                  <a:lnTo>
                    <a:pt x="69" y="107"/>
                  </a:lnTo>
                  <a:lnTo>
                    <a:pt x="71" y="107"/>
                  </a:lnTo>
                  <a:lnTo>
                    <a:pt x="74" y="106"/>
                  </a:lnTo>
                  <a:lnTo>
                    <a:pt x="77" y="105"/>
                  </a:lnTo>
                  <a:lnTo>
                    <a:pt x="79" y="103"/>
                  </a:lnTo>
                  <a:lnTo>
                    <a:pt x="82" y="102"/>
                  </a:lnTo>
                  <a:lnTo>
                    <a:pt x="84" y="101"/>
                  </a:lnTo>
                  <a:lnTo>
                    <a:pt x="86" y="99"/>
                  </a:lnTo>
                  <a:lnTo>
                    <a:pt x="88" y="98"/>
                  </a:lnTo>
                  <a:lnTo>
                    <a:pt x="91" y="97"/>
                  </a:lnTo>
                  <a:lnTo>
                    <a:pt x="92" y="94"/>
                  </a:lnTo>
                  <a:lnTo>
                    <a:pt x="95" y="93"/>
                  </a:lnTo>
                  <a:lnTo>
                    <a:pt x="96" y="92"/>
                  </a:lnTo>
                  <a:lnTo>
                    <a:pt x="97" y="89"/>
                  </a:lnTo>
                  <a:lnTo>
                    <a:pt x="100" y="87"/>
                  </a:lnTo>
                  <a:lnTo>
                    <a:pt x="101" y="85"/>
                  </a:lnTo>
                  <a:lnTo>
                    <a:pt x="102" y="83"/>
                  </a:lnTo>
                  <a:lnTo>
                    <a:pt x="104" y="80"/>
                  </a:lnTo>
                  <a:lnTo>
                    <a:pt x="105" y="78"/>
                  </a:lnTo>
                  <a:lnTo>
                    <a:pt x="106" y="76"/>
                  </a:lnTo>
                  <a:lnTo>
                    <a:pt x="108" y="74"/>
                  </a:lnTo>
                  <a:lnTo>
                    <a:pt x="108" y="71"/>
                  </a:lnTo>
                  <a:lnTo>
                    <a:pt x="109" y="69"/>
                  </a:lnTo>
                  <a:lnTo>
                    <a:pt x="109" y="66"/>
                  </a:lnTo>
                  <a:lnTo>
                    <a:pt x="110" y="62"/>
                  </a:lnTo>
                  <a:lnTo>
                    <a:pt x="110" y="59"/>
                  </a:lnTo>
                  <a:lnTo>
                    <a:pt x="110" y="57"/>
                  </a:lnTo>
                  <a:lnTo>
                    <a:pt x="110" y="5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17" name="Line 306"/>
            <p:cNvSpPr>
              <a:spLocks noChangeShapeType="1"/>
            </p:cNvSpPr>
            <p:nvPr/>
          </p:nvSpPr>
          <p:spPr bwMode="auto">
            <a:xfrm flipV="1">
              <a:off x="3383" y="1552"/>
              <a:ext cx="1" cy="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8" name="Line 307"/>
            <p:cNvSpPr>
              <a:spLocks noChangeShapeType="1"/>
            </p:cNvSpPr>
            <p:nvPr/>
          </p:nvSpPr>
          <p:spPr bwMode="auto">
            <a:xfrm>
              <a:off x="3383" y="1190"/>
              <a:ext cx="1"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9" name="Freeform 308"/>
            <p:cNvSpPr>
              <a:spLocks/>
            </p:cNvSpPr>
            <p:nvPr/>
          </p:nvSpPr>
          <p:spPr bwMode="auto">
            <a:xfrm>
              <a:off x="3285" y="1298"/>
              <a:ext cx="196" cy="194"/>
            </a:xfrm>
            <a:custGeom>
              <a:avLst/>
              <a:gdLst>
                <a:gd name="T0" fmla="*/ 1 w 413"/>
                <a:gd name="T1" fmla="*/ 2 h 413"/>
                <a:gd name="T2" fmla="*/ 0 w 413"/>
                <a:gd name="T3" fmla="*/ 0 h 413"/>
                <a:gd name="T4" fmla="*/ 2 w 413"/>
                <a:gd name="T5" fmla="*/ 0 h 413"/>
                <a:gd name="T6" fmla="*/ 1 w 413"/>
                <a:gd name="T7" fmla="*/ 2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7" y="413"/>
                  </a:moveTo>
                  <a:lnTo>
                    <a:pt x="0" y="0"/>
                  </a:lnTo>
                  <a:lnTo>
                    <a:pt x="413" y="0"/>
                  </a:lnTo>
                  <a:lnTo>
                    <a:pt x="207" y="413"/>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20" name="Freeform 309"/>
            <p:cNvSpPr>
              <a:spLocks/>
            </p:cNvSpPr>
            <p:nvPr/>
          </p:nvSpPr>
          <p:spPr bwMode="auto">
            <a:xfrm>
              <a:off x="3358" y="1503"/>
              <a:ext cx="52" cy="51"/>
            </a:xfrm>
            <a:custGeom>
              <a:avLst/>
              <a:gdLst>
                <a:gd name="T0" fmla="*/ 0 w 110"/>
                <a:gd name="T1" fmla="*/ 0 h 109"/>
                <a:gd name="T2" fmla="*/ 0 w 110"/>
                <a:gd name="T3" fmla="*/ 0 h 109"/>
                <a:gd name="T4" fmla="*/ 0 w 110"/>
                <a:gd name="T5" fmla="*/ 0 h 109"/>
                <a:gd name="T6" fmla="*/ 0 w 110"/>
                <a:gd name="T7" fmla="*/ 0 h 109"/>
                <a:gd name="T8" fmla="*/ 0 w 110"/>
                <a:gd name="T9" fmla="*/ 0 h 109"/>
                <a:gd name="T10" fmla="*/ 0 w 110"/>
                <a:gd name="T11" fmla="*/ 0 h 109"/>
                <a:gd name="T12" fmla="*/ 0 w 110"/>
                <a:gd name="T13" fmla="*/ 0 h 109"/>
                <a:gd name="T14" fmla="*/ 0 w 110"/>
                <a:gd name="T15" fmla="*/ 0 h 109"/>
                <a:gd name="T16" fmla="*/ 0 w 110"/>
                <a:gd name="T17" fmla="*/ 0 h 109"/>
                <a:gd name="T18" fmla="*/ 0 w 110"/>
                <a:gd name="T19" fmla="*/ 0 h 109"/>
                <a:gd name="T20" fmla="*/ 0 w 110"/>
                <a:gd name="T21" fmla="*/ 0 h 109"/>
                <a:gd name="T22" fmla="*/ 0 w 110"/>
                <a:gd name="T23" fmla="*/ 0 h 109"/>
                <a:gd name="T24" fmla="*/ 0 w 110"/>
                <a:gd name="T25" fmla="*/ 0 h 109"/>
                <a:gd name="T26" fmla="*/ 0 w 110"/>
                <a:gd name="T27" fmla="*/ 0 h 109"/>
                <a:gd name="T28" fmla="*/ 0 w 110"/>
                <a:gd name="T29" fmla="*/ 0 h 109"/>
                <a:gd name="T30" fmla="*/ 0 w 110"/>
                <a:gd name="T31" fmla="*/ 0 h 109"/>
                <a:gd name="T32" fmla="*/ 0 w 110"/>
                <a:gd name="T33" fmla="*/ 0 h 109"/>
                <a:gd name="T34" fmla="*/ 0 w 110"/>
                <a:gd name="T35" fmla="*/ 0 h 109"/>
                <a:gd name="T36" fmla="*/ 0 w 110"/>
                <a:gd name="T37" fmla="*/ 0 h 109"/>
                <a:gd name="T38" fmla="*/ 0 w 110"/>
                <a:gd name="T39" fmla="*/ 0 h 109"/>
                <a:gd name="T40" fmla="*/ 0 w 110"/>
                <a:gd name="T41" fmla="*/ 0 h 109"/>
                <a:gd name="T42" fmla="*/ 0 w 110"/>
                <a:gd name="T43" fmla="*/ 0 h 109"/>
                <a:gd name="T44" fmla="*/ 0 w 110"/>
                <a:gd name="T45" fmla="*/ 0 h 109"/>
                <a:gd name="T46" fmla="*/ 0 w 110"/>
                <a:gd name="T47" fmla="*/ 0 h 109"/>
                <a:gd name="T48" fmla="*/ 0 w 110"/>
                <a:gd name="T49" fmla="*/ 0 h 109"/>
                <a:gd name="T50" fmla="*/ 0 w 110"/>
                <a:gd name="T51" fmla="*/ 0 h 109"/>
                <a:gd name="T52" fmla="*/ 0 w 110"/>
                <a:gd name="T53" fmla="*/ 0 h 109"/>
                <a:gd name="T54" fmla="*/ 0 w 110"/>
                <a:gd name="T55" fmla="*/ 0 h 109"/>
                <a:gd name="T56" fmla="*/ 0 w 110"/>
                <a:gd name="T57" fmla="*/ 0 h 109"/>
                <a:gd name="T58" fmla="*/ 0 w 110"/>
                <a:gd name="T59" fmla="*/ 0 h 109"/>
                <a:gd name="T60" fmla="*/ 0 w 110"/>
                <a:gd name="T61" fmla="*/ 0 h 109"/>
                <a:gd name="T62" fmla="*/ 0 w 110"/>
                <a:gd name="T63" fmla="*/ 0 h 109"/>
                <a:gd name="T64" fmla="*/ 0 w 110"/>
                <a:gd name="T65" fmla="*/ 0 h 109"/>
                <a:gd name="T66" fmla="*/ 0 w 110"/>
                <a:gd name="T67" fmla="*/ 0 h 109"/>
                <a:gd name="T68" fmla="*/ 0 w 110"/>
                <a:gd name="T69" fmla="*/ 0 h 109"/>
                <a:gd name="T70" fmla="*/ 0 w 110"/>
                <a:gd name="T71" fmla="*/ 0 h 109"/>
                <a:gd name="T72" fmla="*/ 0 w 110"/>
                <a:gd name="T73" fmla="*/ 0 h 109"/>
                <a:gd name="T74" fmla="*/ 0 w 110"/>
                <a:gd name="T75" fmla="*/ 0 h 109"/>
                <a:gd name="T76" fmla="*/ 0 w 110"/>
                <a:gd name="T77" fmla="*/ 0 h 109"/>
                <a:gd name="T78" fmla="*/ 0 w 110"/>
                <a:gd name="T79" fmla="*/ 0 h 109"/>
                <a:gd name="T80" fmla="*/ 0 w 110"/>
                <a:gd name="T81" fmla="*/ 0 h 109"/>
                <a:gd name="T82" fmla="*/ 0 w 110"/>
                <a:gd name="T83" fmla="*/ 0 h 109"/>
                <a:gd name="T84" fmla="*/ 0 w 110"/>
                <a:gd name="T85" fmla="*/ 0 h 109"/>
                <a:gd name="T86" fmla="*/ 0 w 110"/>
                <a:gd name="T87" fmla="*/ 0 h 10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0"/>
                <a:gd name="T133" fmla="*/ 0 h 109"/>
                <a:gd name="T134" fmla="*/ 110 w 110"/>
                <a:gd name="T135" fmla="*/ 109 h 10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0" h="109">
                  <a:moveTo>
                    <a:pt x="110" y="54"/>
                  </a:moveTo>
                  <a:lnTo>
                    <a:pt x="110" y="52"/>
                  </a:lnTo>
                  <a:lnTo>
                    <a:pt x="110" y="49"/>
                  </a:lnTo>
                  <a:lnTo>
                    <a:pt x="110" y="47"/>
                  </a:lnTo>
                  <a:lnTo>
                    <a:pt x="108" y="43"/>
                  </a:lnTo>
                  <a:lnTo>
                    <a:pt x="108" y="40"/>
                  </a:lnTo>
                  <a:lnTo>
                    <a:pt x="107" y="38"/>
                  </a:lnTo>
                  <a:lnTo>
                    <a:pt x="107" y="35"/>
                  </a:lnTo>
                  <a:lnTo>
                    <a:pt x="106" y="34"/>
                  </a:lnTo>
                  <a:lnTo>
                    <a:pt x="104" y="31"/>
                  </a:lnTo>
                  <a:lnTo>
                    <a:pt x="103" y="29"/>
                  </a:lnTo>
                  <a:lnTo>
                    <a:pt x="102" y="26"/>
                  </a:lnTo>
                  <a:lnTo>
                    <a:pt x="101" y="23"/>
                  </a:lnTo>
                  <a:lnTo>
                    <a:pt x="99" y="22"/>
                  </a:lnTo>
                  <a:lnTo>
                    <a:pt x="97" y="19"/>
                  </a:lnTo>
                  <a:lnTo>
                    <a:pt x="95" y="18"/>
                  </a:lnTo>
                  <a:lnTo>
                    <a:pt x="94" y="16"/>
                  </a:lnTo>
                  <a:lnTo>
                    <a:pt x="92" y="14"/>
                  </a:lnTo>
                  <a:lnTo>
                    <a:pt x="90" y="12"/>
                  </a:lnTo>
                  <a:lnTo>
                    <a:pt x="88" y="10"/>
                  </a:lnTo>
                  <a:lnTo>
                    <a:pt x="85" y="9"/>
                  </a:lnTo>
                  <a:lnTo>
                    <a:pt x="84" y="8"/>
                  </a:lnTo>
                  <a:lnTo>
                    <a:pt x="81" y="7"/>
                  </a:lnTo>
                  <a:lnTo>
                    <a:pt x="79" y="5"/>
                  </a:lnTo>
                  <a:lnTo>
                    <a:pt x="76" y="4"/>
                  </a:lnTo>
                  <a:lnTo>
                    <a:pt x="73" y="3"/>
                  </a:lnTo>
                  <a:lnTo>
                    <a:pt x="71" y="3"/>
                  </a:lnTo>
                  <a:lnTo>
                    <a:pt x="68" y="1"/>
                  </a:lnTo>
                  <a:lnTo>
                    <a:pt x="66" y="1"/>
                  </a:lnTo>
                  <a:lnTo>
                    <a:pt x="63" y="0"/>
                  </a:lnTo>
                  <a:lnTo>
                    <a:pt x="61" y="0"/>
                  </a:lnTo>
                  <a:lnTo>
                    <a:pt x="58" y="0"/>
                  </a:lnTo>
                  <a:lnTo>
                    <a:pt x="55" y="0"/>
                  </a:lnTo>
                  <a:lnTo>
                    <a:pt x="53" y="0"/>
                  </a:lnTo>
                  <a:lnTo>
                    <a:pt x="49" y="0"/>
                  </a:lnTo>
                  <a:lnTo>
                    <a:pt x="46" y="0"/>
                  </a:lnTo>
                  <a:lnTo>
                    <a:pt x="44" y="1"/>
                  </a:lnTo>
                  <a:lnTo>
                    <a:pt x="41" y="1"/>
                  </a:lnTo>
                  <a:lnTo>
                    <a:pt x="39" y="3"/>
                  </a:lnTo>
                  <a:lnTo>
                    <a:pt x="36" y="3"/>
                  </a:lnTo>
                  <a:lnTo>
                    <a:pt x="33" y="4"/>
                  </a:lnTo>
                  <a:lnTo>
                    <a:pt x="31" y="5"/>
                  </a:lnTo>
                  <a:lnTo>
                    <a:pt x="28" y="7"/>
                  </a:lnTo>
                  <a:lnTo>
                    <a:pt x="27" y="8"/>
                  </a:lnTo>
                  <a:lnTo>
                    <a:pt x="24" y="9"/>
                  </a:lnTo>
                  <a:lnTo>
                    <a:pt x="22" y="10"/>
                  </a:lnTo>
                  <a:lnTo>
                    <a:pt x="21" y="12"/>
                  </a:lnTo>
                  <a:lnTo>
                    <a:pt x="18" y="14"/>
                  </a:lnTo>
                  <a:lnTo>
                    <a:pt x="17" y="16"/>
                  </a:lnTo>
                  <a:lnTo>
                    <a:pt x="14" y="18"/>
                  </a:lnTo>
                  <a:lnTo>
                    <a:pt x="13" y="19"/>
                  </a:lnTo>
                  <a:lnTo>
                    <a:pt x="11" y="22"/>
                  </a:lnTo>
                  <a:lnTo>
                    <a:pt x="10" y="23"/>
                  </a:lnTo>
                  <a:lnTo>
                    <a:pt x="8" y="26"/>
                  </a:lnTo>
                  <a:lnTo>
                    <a:pt x="6" y="29"/>
                  </a:lnTo>
                  <a:lnTo>
                    <a:pt x="5" y="31"/>
                  </a:lnTo>
                  <a:lnTo>
                    <a:pt x="5" y="34"/>
                  </a:lnTo>
                  <a:lnTo>
                    <a:pt x="4" y="35"/>
                  </a:lnTo>
                  <a:lnTo>
                    <a:pt x="2" y="38"/>
                  </a:lnTo>
                  <a:lnTo>
                    <a:pt x="2" y="40"/>
                  </a:lnTo>
                  <a:lnTo>
                    <a:pt x="1" y="43"/>
                  </a:lnTo>
                  <a:lnTo>
                    <a:pt x="1" y="47"/>
                  </a:lnTo>
                  <a:lnTo>
                    <a:pt x="1" y="49"/>
                  </a:lnTo>
                  <a:lnTo>
                    <a:pt x="0" y="52"/>
                  </a:lnTo>
                  <a:lnTo>
                    <a:pt x="0" y="54"/>
                  </a:lnTo>
                  <a:lnTo>
                    <a:pt x="0" y="57"/>
                  </a:lnTo>
                  <a:lnTo>
                    <a:pt x="1" y="59"/>
                  </a:lnTo>
                  <a:lnTo>
                    <a:pt x="1" y="62"/>
                  </a:lnTo>
                  <a:lnTo>
                    <a:pt x="1" y="66"/>
                  </a:lnTo>
                  <a:lnTo>
                    <a:pt x="2" y="69"/>
                  </a:lnTo>
                  <a:lnTo>
                    <a:pt x="2" y="71"/>
                  </a:lnTo>
                  <a:lnTo>
                    <a:pt x="4" y="74"/>
                  </a:lnTo>
                  <a:lnTo>
                    <a:pt x="5" y="76"/>
                  </a:lnTo>
                  <a:lnTo>
                    <a:pt x="5" y="78"/>
                  </a:lnTo>
                  <a:lnTo>
                    <a:pt x="6" y="80"/>
                  </a:lnTo>
                  <a:lnTo>
                    <a:pt x="8" y="83"/>
                  </a:lnTo>
                  <a:lnTo>
                    <a:pt x="10" y="85"/>
                  </a:lnTo>
                  <a:lnTo>
                    <a:pt x="11" y="87"/>
                  </a:lnTo>
                  <a:lnTo>
                    <a:pt x="13" y="89"/>
                  </a:lnTo>
                  <a:lnTo>
                    <a:pt x="14" y="92"/>
                  </a:lnTo>
                  <a:lnTo>
                    <a:pt x="17" y="93"/>
                  </a:lnTo>
                  <a:lnTo>
                    <a:pt x="18" y="94"/>
                  </a:lnTo>
                  <a:lnTo>
                    <a:pt x="21" y="97"/>
                  </a:lnTo>
                  <a:lnTo>
                    <a:pt x="22" y="98"/>
                  </a:lnTo>
                  <a:lnTo>
                    <a:pt x="24" y="99"/>
                  </a:lnTo>
                  <a:lnTo>
                    <a:pt x="27" y="101"/>
                  </a:lnTo>
                  <a:lnTo>
                    <a:pt x="28" y="102"/>
                  </a:lnTo>
                  <a:lnTo>
                    <a:pt x="31" y="103"/>
                  </a:lnTo>
                  <a:lnTo>
                    <a:pt x="33" y="105"/>
                  </a:lnTo>
                  <a:lnTo>
                    <a:pt x="36" y="106"/>
                  </a:lnTo>
                  <a:lnTo>
                    <a:pt x="39" y="107"/>
                  </a:lnTo>
                  <a:lnTo>
                    <a:pt x="41" y="107"/>
                  </a:lnTo>
                  <a:lnTo>
                    <a:pt x="44" y="109"/>
                  </a:lnTo>
                  <a:lnTo>
                    <a:pt x="46" y="109"/>
                  </a:lnTo>
                  <a:lnTo>
                    <a:pt x="49" y="109"/>
                  </a:lnTo>
                  <a:lnTo>
                    <a:pt x="53" y="109"/>
                  </a:lnTo>
                  <a:lnTo>
                    <a:pt x="55" y="109"/>
                  </a:lnTo>
                  <a:lnTo>
                    <a:pt x="58" y="109"/>
                  </a:lnTo>
                  <a:lnTo>
                    <a:pt x="61" y="109"/>
                  </a:lnTo>
                  <a:lnTo>
                    <a:pt x="63" y="109"/>
                  </a:lnTo>
                  <a:lnTo>
                    <a:pt x="66" y="109"/>
                  </a:lnTo>
                  <a:lnTo>
                    <a:pt x="68" y="107"/>
                  </a:lnTo>
                  <a:lnTo>
                    <a:pt x="71" y="107"/>
                  </a:lnTo>
                  <a:lnTo>
                    <a:pt x="73" y="106"/>
                  </a:lnTo>
                  <a:lnTo>
                    <a:pt x="76" y="105"/>
                  </a:lnTo>
                  <a:lnTo>
                    <a:pt x="79" y="103"/>
                  </a:lnTo>
                  <a:lnTo>
                    <a:pt x="81" y="102"/>
                  </a:lnTo>
                  <a:lnTo>
                    <a:pt x="84" y="101"/>
                  </a:lnTo>
                  <a:lnTo>
                    <a:pt x="85" y="99"/>
                  </a:lnTo>
                  <a:lnTo>
                    <a:pt x="88" y="98"/>
                  </a:lnTo>
                  <a:lnTo>
                    <a:pt x="90" y="97"/>
                  </a:lnTo>
                  <a:lnTo>
                    <a:pt x="92" y="94"/>
                  </a:lnTo>
                  <a:lnTo>
                    <a:pt x="94" y="93"/>
                  </a:lnTo>
                  <a:lnTo>
                    <a:pt x="95" y="92"/>
                  </a:lnTo>
                  <a:lnTo>
                    <a:pt x="97" y="89"/>
                  </a:lnTo>
                  <a:lnTo>
                    <a:pt x="99" y="87"/>
                  </a:lnTo>
                  <a:lnTo>
                    <a:pt x="101" y="85"/>
                  </a:lnTo>
                  <a:lnTo>
                    <a:pt x="102" y="83"/>
                  </a:lnTo>
                  <a:lnTo>
                    <a:pt x="103" y="80"/>
                  </a:lnTo>
                  <a:lnTo>
                    <a:pt x="104" y="78"/>
                  </a:lnTo>
                  <a:lnTo>
                    <a:pt x="106" y="76"/>
                  </a:lnTo>
                  <a:lnTo>
                    <a:pt x="107" y="74"/>
                  </a:lnTo>
                  <a:lnTo>
                    <a:pt x="107" y="71"/>
                  </a:lnTo>
                  <a:lnTo>
                    <a:pt x="108" y="69"/>
                  </a:lnTo>
                  <a:lnTo>
                    <a:pt x="108" y="66"/>
                  </a:lnTo>
                  <a:lnTo>
                    <a:pt x="110" y="62"/>
                  </a:lnTo>
                  <a:lnTo>
                    <a:pt x="110" y="59"/>
                  </a:lnTo>
                  <a:lnTo>
                    <a:pt x="110" y="57"/>
                  </a:lnTo>
                  <a:lnTo>
                    <a:pt x="110" y="54"/>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21" name="Freeform 310"/>
            <p:cNvSpPr>
              <a:spLocks/>
            </p:cNvSpPr>
            <p:nvPr/>
          </p:nvSpPr>
          <p:spPr bwMode="auto">
            <a:xfrm>
              <a:off x="2598" y="1118"/>
              <a:ext cx="23" cy="24"/>
            </a:xfrm>
            <a:custGeom>
              <a:avLst/>
              <a:gdLst>
                <a:gd name="T0" fmla="*/ 0 w 52"/>
                <a:gd name="T1" fmla="*/ 0 h 51"/>
                <a:gd name="T2" fmla="*/ 0 w 52"/>
                <a:gd name="T3" fmla="*/ 0 h 51"/>
                <a:gd name="T4" fmla="*/ 0 w 52"/>
                <a:gd name="T5" fmla="*/ 0 h 51"/>
                <a:gd name="T6" fmla="*/ 0 w 52"/>
                <a:gd name="T7" fmla="*/ 0 h 51"/>
                <a:gd name="T8" fmla="*/ 0 w 52"/>
                <a:gd name="T9" fmla="*/ 0 h 51"/>
                <a:gd name="T10" fmla="*/ 0 w 52"/>
                <a:gd name="T11" fmla="*/ 0 h 51"/>
                <a:gd name="T12" fmla="*/ 0 w 52"/>
                <a:gd name="T13" fmla="*/ 0 h 51"/>
                <a:gd name="T14" fmla="*/ 0 w 52"/>
                <a:gd name="T15" fmla="*/ 0 h 51"/>
                <a:gd name="T16" fmla="*/ 0 w 52"/>
                <a:gd name="T17" fmla="*/ 0 h 51"/>
                <a:gd name="T18" fmla="*/ 0 w 52"/>
                <a:gd name="T19" fmla="*/ 0 h 51"/>
                <a:gd name="T20" fmla="*/ 0 w 52"/>
                <a:gd name="T21" fmla="*/ 0 h 51"/>
                <a:gd name="T22" fmla="*/ 0 w 52"/>
                <a:gd name="T23" fmla="*/ 0 h 51"/>
                <a:gd name="T24" fmla="*/ 0 w 52"/>
                <a:gd name="T25" fmla="*/ 0 h 51"/>
                <a:gd name="T26" fmla="*/ 0 w 52"/>
                <a:gd name="T27" fmla="*/ 0 h 51"/>
                <a:gd name="T28" fmla="*/ 0 w 52"/>
                <a:gd name="T29" fmla="*/ 0 h 51"/>
                <a:gd name="T30" fmla="*/ 0 w 52"/>
                <a:gd name="T31" fmla="*/ 0 h 51"/>
                <a:gd name="T32" fmla="*/ 0 w 52"/>
                <a:gd name="T33" fmla="*/ 0 h 51"/>
                <a:gd name="T34" fmla="*/ 0 w 52"/>
                <a:gd name="T35" fmla="*/ 0 h 51"/>
                <a:gd name="T36" fmla="*/ 0 w 52"/>
                <a:gd name="T37" fmla="*/ 0 h 51"/>
                <a:gd name="T38" fmla="*/ 0 w 52"/>
                <a:gd name="T39" fmla="*/ 0 h 51"/>
                <a:gd name="T40" fmla="*/ 0 w 52"/>
                <a:gd name="T41" fmla="*/ 0 h 51"/>
                <a:gd name="T42" fmla="*/ 0 w 52"/>
                <a:gd name="T43" fmla="*/ 0 h 51"/>
                <a:gd name="T44" fmla="*/ 0 w 52"/>
                <a:gd name="T45" fmla="*/ 0 h 51"/>
                <a:gd name="T46" fmla="*/ 0 w 52"/>
                <a:gd name="T47" fmla="*/ 0 h 51"/>
                <a:gd name="T48" fmla="*/ 0 w 52"/>
                <a:gd name="T49" fmla="*/ 0 h 51"/>
                <a:gd name="T50" fmla="*/ 0 w 52"/>
                <a:gd name="T51" fmla="*/ 0 h 51"/>
                <a:gd name="T52" fmla="*/ 0 w 52"/>
                <a:gd name="T53" fmla="*/ 0 h 51"/>
                <a:gd name="T54" fmla="*/ 0 w 52"/>
                <a:gd name="T55" fmla="*/ 0 h 51"/>
                <a:gd name="T56" fmla="*/ 0 w 52"/>
                <a:gd name="T57" fmla="*/ 0 h 51"/>
                <a:gd name="T58" fmla="*/ 0 w 52"/>
                <a:gd name="T59" fmla="*/ 0 h 51"/>
                <a:gd name="T60" fmla="*/ 0 w 52"/>
                <a:gd name="T61" fmla="*/ 0 h 51"/>
                <a:gd name="T62" fmla="*/ 0 w 52"/>
                <a:gd name="T63" fmla="*/ 0 h 51"/>
                <a:gd name="T64" fmla="*/ 0 w 52"/>
                <a:gd name="T65" fmla="*/ 0 h 51"/>
                <a:gd name="T66" fmla="*/ 0 w 52"/>
                <a:gd name="T67" fmla="*/ 0 h 51"/>
                <a:gd name="T68" fmla="*/ 0 w 52"/>
                <a:gd name="T69" fmla="*/ 0 h 51"/>
                <a:gd name="T70" fmla="*/ 0 w 52"/>
                <a:gd name="T71" fmla="*/ 0 h 51"/>
                <a:gd name="T72" fmla="*/ 0 w 52"/>
                <a:gd name="T73" fmla="*/ 0 h 51"/>
                <a:gd name="T74" fmla="*/ 0 w 52"/>
                <a:gd name="T75" fmla="*/ 0 h 51"/>
                <a:gd name="T76" fmla="*/ 0 w 52"/>
                <a:gd name="T77" fmla="*/ 0 h 51"/>
                <a:gd name="T78" fmla="*/ 0 w 52"/>
                <a:gd name="T79" fmla="*/ 0 h 51"/>
                <a:gd name="T80" fmla="*/ 0 w 52"/>
                <a:gd name="T81" fmla="*/ 0 h 51"/>
                <a:gd name="T82" fmla="*/ 0 w 52"/>
                <a:gd name="T83" fmla="*/ 0 h 51"/>
                <a:gd name="T84" fmla="*/ 0 w 52"/>
                <a:gd name="T85" fmla="*/ 0 h 51"/>
                <a:gd name="T86" fmla="*/ 0 w 52"/>
                <a:gd name="T87" fmla="*/ 0 h 51"/>
                <a:gd name="T88" fmla="*/ 0 w 52"/>
                <a:gd name="T89" fmla="*/ 0 h 5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
                <a:gd name="T136" fmla="*/ 0 h 51"/>
                <a:gd name="T137" fmla="*/ 52 w 52"/>
                <a:gd name="T138" fmla="*/ 51 h 5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 h="51">
                  <a:moveTo>
                    <a:pt x="26" y="25"/>
                  </a:moveTo>
                  <a:lnTo>
                    <a:pt x="52" y="25"/>
                  </a:lnTo>
                  <a:lnTo>
                    <a:pt x="52" y="24"/>
                  </a:lnTo>
                  <a:lnTo>
                    <a:pt x="52" y="23"/>
                  </a:lnTo>
                  <a:lnTo>
                    <a:pt x="52" y="22"/>
                  </a:lnTo>
                  <a:lnTo>
                    <a:pt x="52" y="20"/>
                  </a:lnTo>
                  <a:lnTo>
                    <a:pt x="52" y="19"/>
                  </a:lnTo>
                  <a:lnTo>
                    <a:pt x="52" y="18"/>
                  </a:lnTo>
                  <a:lnTo>
                    <a:pt x="51" y="16"/>
                  </a:lnTo>
                  <a:lnTo>
                    <a:pt x="51" y="15"/>
                  </a:lnTo>
                  <a:lnTo>
                    <a:pt x="51" y="14"/>
                  </a:lnTo>
                  <a:lnTo>
                    <a:pt x="49" y="12"/>
                  </a:lnTo>
                  <a:lnTo>
                    <a:pt x="49" y="11"/>
                  </a:lnTo>
                  <a:lnTo>
                    <a:pt x="48" y="11"/>
                  </a:lnTo>
                  <a:lnTo>
                    <a:pt x="48" y="10"/>
                  </a:lnTo>
                  <a:lnTo>
                    <a:pt x="47" y="9"/>
                  </a:lnTo>
                  <a:lnTo>
                    <a:pt x="46" y="7"/>
                  </a:lnTo>
                  <a:lnTo>
                    <a:pt x="44" y="6"/>
                  </a:lnTo>
                  <a:lnTo>
                    <a:pt x="43" y="5"/>
                  </a:lnTo>
                  <a:lnTo>
                    <a:pt x="42" y="5"/>
                  </a:lnTo>
                  <a:lnTo>
                    <a:pt x="42" y="3"/>
                  </a:lnTo>
                  <a:lnTo>
                    <a:pt x="40" y="3"/>
                  </a:lnTo>
                  <a:lnTo>
                    <a:pt x="39" y="2"/>
                  </a:lnTo>
                  <a:lnTo>
                    <a:pt x="38" y="2"/>
                  </a:lnTo>
                  <a:lnTo>
                    <a:pt x="36" y="1"/>
                  </a:lnTo>
                  <a:lnTo>
                    <a:pt x="35" y="1"/>
                  </a:lnTo>
                  <a:lnTo>
                    <a:pt x="34" y="1"/>
                  </a:lnTo>
                  <a:lnTo>
                    <a:pt x="33" y="0"/>
                  </a:lnTo>
                  <a:lnTo>
                    <a:pt x="31" y="0"/>
                  </a:lnTo>
                  <a:lnTo>
                    <a:pt x="30" y="0"/>
                  </a:lnTo>
                  <a:lnTo>
                    <a:pt x="29" y="0"/>
                  </a:lnTo>
                  <a:lnTo>
                    <a:pt x="26" y="0"/>
                  </a:lnTo>
                  <a:lnTo>
                    <a:pt x="25" y="0"/>
                  </a:lnTo>
                  <a:lnTo>
                    <a:pt x="24" y="0"/>
                  </a:lnTo>
                  <a:lnTo>
                    <a:pt x="22" y="0"/>
                  </a:lnTo>
                  <a:lnTo>
                    <a:pt x="21" y="0"/>
                  </a:lnTo>
                  <a:lnTo>
                    <a:pt x="20" y="0"/>
                  </a:lnTo>
                  <a:lnTo>
                    <a:pt x="20" y="1"/>
                  </a:lnTo>
                  <a:lnTo>
                    <a:pt x="18" y="1"/>
                  </a:lnTo>
                  <a:lnTo>
                    <a:pt x="17" y="1"/>
                  </a:lnTo>
                  <a:lnTo>
                    <a:pt x="16" y="2"/>
                  </a:lnTo>
                  <a:lnTo>
                    <a:pt x="15" y="2"/>
                  </a:lnTo>
                  <a:lnTo>
                    <a:pt x="13" y="3"/>
                  </a:lnTo>
                  <a:lnTo>
                    <a:pt x="12" y="3"/>
                  </a:lnTo>
                  <a:lnTo>
                    <a:pt x="12" y="5"/>
                  </a:lnTo>
                  <a:lnTo>
                    <a:pt x="11" y="5"/>
                  </a:lnTo>
                  <a:lnTo>
                    <a:pt x="9" y="6"/>
                  </a:lnTo>
                  <a:lnTo>
                    <a:pt x="8" y="7"/>
                  </a:lnTo>
                  <a:lnTo>
                    <a:pt x="7" y="9"/>
                  </a:lnTo>
                  <a:lnTo>
                    <a:pt x="5" y="10"/>
                  </a:lnTo>
                  <a:lnTo>
                    <a:pt x="5" y="11"/>
                  </a:lnTo>
                  <a:lnTo>
                    <a:pt x="4" y="11"/>
                  </a:lnTo>
                  <a:lnTo>
                    <a:pt x="4" y="12"/>
                  </a:lnTo>
                  <a:lnTo>
                    <a:pt x="3" y="14"/>
                  </a:lnTo>
                  <a:lnTo>
                    <a:pt x="3" y="15"/>
                  </a:lnTo>
                  <a:lnTo>
                    <a:pt x="3" y="16"/>
                  </a:lnTo>
                  <a:lnTo>
                    <a:pt x="2" y="18"/>
                  </a:lnTo>
                  <a:lnTo>
                    <a:pt x="2" y="19"/>
                  </a:lnTo>
                  <a:lnTo>
                    <a:pt x="2" y="20"/>
                  </a:lnTo>
                  <a:lnTo>
                    <a:pt x="2" y="22"/>
                  </a:lnTo>
                  <a:lnTo>
                    <a:pt x="2" y="23"/>
                  </a:lnTo>
                  <a:lnTo>
                    <a:pt x="2" y="24"/>
                  </a:lnTo>
                  <a:lnTo>
                    <a:pt x="0" y="25"/>
                  </a:lnTo>
                  <a:lnTo>
                    <a:pt x="2" y="27"/>
                  </a:lnTo>
                  <a:lnTo>
                    <a:pt x="2" y="28"/>
                  </a:lnTo>
                  <a:lnTo>
                    <a:pt x="2" y="29"/>
                  </a:lnTo>
                  <a:lnTo>
                    <a:pt x="2" y="31"/>
                  </a:lnTo>
                  <a:lnTo>
                    <a:pt x="2" y="32"/>
                  </a:lnTo>
                  <a:lnTo>
                    <a:pt x="2" y="33"/>
                  </a:lnTo>
                  <a:lnTo>
                    <a:pt x="3" y="34"/>
                  </a:lnTo>
                  <a:lnTo>
                    <a:pt x="3" y="36"/>
                  </a:lnTo>
                  <a:lnTo>
                    <a:pt x="3" y="37"/>
                  </a:lnTo>
                  <a:lnTo>
                    <a:pt x="4" y="37"/>
                  </a:lnTo>
                  <a:lnTo>
                    <a:pt x="4" y="38"/>
                  </a:lnTo>
                  <a:lnTo>
                    <a:pt x="5" y="40"/>
                  </a:lnTo>
                  <a:lnTo>
                    <a:pt x="5" y="41"/>
                  </a:lnTo>
                  <a:lnTo>
                    <a:pt x="7" y="42"/>
                  </a:lnTo>
                  <a:lnTo>
                    <a:pt x="8" y="42"/>
                  </a:lnTo>
                  <a:lnTo>
                    <a:pt x="8" y="43"/>
                  </a:lnTo>
                  <a:lnTo>
                    <a:pt x="9" y="45"/>
                  </a:lnTo>
                  <a:lnTo>
                    <a:pt x="11" y="45"/>
                  </a:lnTo>
                  <a:lnTo>
                    <a:pt x="12" y="46"/>
                  </a:lnTo>
                  <a:lnTo>
                    <a:pt x="13" y="47"/>
                  </a:lnTo>
                  <a:lnTo>
                    <a:pt x="15" y="47"/>
                  </a:lnTo>
                  <a:lnTo>
                    <a:pt x="16" y="49"/>
                  </a:lnTo>
                  <a:lnTo>
                    <a:pt x="17" y="49"/>
                  </a:lnTo>
                  <a:lnTo>
                    <a:pt x="18" y="50"/>
                  </a:lnTo>
                  <a:lnTo>
                    <a:pt x="20" y="50"/>
                  </a:lnTo>
                  <a:lnTo>
                    <a:pt x="21" y="50"/>
                  </a:lnTo>
                  <a:lnTo>
                    <a:pt x="22" y="51"/>
                  </a:lnTo>
                  <a:lnTo>
                    <a:pt x="24" y="51"/>
                  </a:lnTo>
                  <a:lnTo>
                    <a:pt x="25" y="51"/>
                  </a:lnTo>
                  <a:lnTo>
                    <a:pt x="26" y="51"/>
                  </a:lnTo>
                  <a:lnTo>
                    <a:pt x="29" y="51"/>
                  </a:lnTo>
                  <a:lnTo>
                    <a:pt x="30" y="51"/>
                  </a:lnTo>
                  <a:lnTo>
                    <a:pt x="31" y="51"/>
                  </a:lnTo>
                  <a:lnTo>
                    <a:pt x="33" y="50"/>
                  </a:lnTo>
                  <a:lnTo>
                    <a:pt x="34" y="50"/>
                  </a:lnTo>
                  <a:lnTo>
                    <a:pt x="35" y="50"/>
                  </a:lnTo>
                  <a:lnTo>
                    <a:pt x="36" y="49"/>
                  </a:lnTo>
                  <a:lnTo>
                    <a:pt x="38" y="49"/>
                  </a:lnTo>
                  <a:lnTo>
                    <a:pt x="39" y="47"/>
                  </a:lnTo>
                  <a:lnTo>
                    <a:pt x="40" y="47"/>
                  </a:lnTo>
                  <a:lnTo>
                    <a:pt x="42" y="46"/>
                  </a:lnTo>
                  <a:lnTo>
                    <a:pt x="43" y="45"/>
                  </a:lnTo>
                  <a:lnTo>
                    <a:pt x="44" y="45"/>
                  </a:lnTo>
                  <a:lnTo>
                    <a:pt x="46" y="43"/>
                  </a:lnTo>
                  <a:lnTo>
                    <a:pt x="46" y="42"/>
                  </a:lnTo>
                  <a:lnTo>
                    <a:pt x="47" y="42"/>
                  </a:lnTo>
                  <a:lnTo>
                    <a:pt x="48" y="41"/>
                  </a:lnTo>
                  <a:lnTo>
                    <a:pt x="48" y="40"/>
                  </a:lnTo>
                  <a:lnTo>
                    <a:pt x="49" y="38"/>
                  </a:lnTo>
                  <a:lnTo>
                    <a:pt x="49" y="37"/>
                  </a:lnTo>
                  <a:lnTo>
                    <a:pt x="51" y="37"/>
                  </a:lnTo>
                  <a:lnTo>
                    <a:pt x="51" y="36"/>
                  </a:lnTo>
                  <a:lnTo>
                    <a:pt x="51" y="34"/>
                  </a:lnTo>
                  <a:lnTo>
                    <a:pt x="52" y="33"/>
                  </a:lnTo>
                  <a:lnTo>
                    <a:pt x="52" y="32"/>
                  </a:lnTo>
                  <a:lnTo>
                    <a:pt x="52" y="31"/>
                  </a:lnTo>
                  <a:lnTo>
                    <a:pt x="52" y="29"/>
                  </a:lnTo>
                  <a:lnTo>
                    <a:pt x="52" y="28"/>
                  </a:lnTo>
                  <a:lnTo>
                    <a:pt x="52" y="27"/>
                  </a:lnTo>
                  <a:lnTo>
                    <a:pt x="52" y="25"/>
                  </a:lnTo>
                  <a:lnTo>
                    <a:pt x="2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2" name="Freeform 311"/>
            <p:cNvSpPr>
              <a:spLocks/>
            </p:cNvSpPr>
            <p:nvPr/>
          </p:nvSpPr>
          <p:spPr bwMode="auto">
            <a:xfrm>
              <a:off x="2590" y="1111"/>
              <a:ext cx="30" cy="28"/>
            </a:xfrm>
            <a:custGeom>
              <a:avLst/>
              <a:gdLst>
                <a:gd name="T0" fmla="*/ 0 w 63"/>
                <a:gd name="T1" fmla="*/ 0 h 62"/>
                <a:gd name="T2" fmla="*/ 0 w 63"/>
                <a:gd name="T3" fmla="*/ 0 h 62"/>
                <a:gd name="T4" fmla="*/ 0 w 63"/>
                <a:gd name="T5" fmla="*/ 0 h 62"/>
                <a:gd name="T6" fmla="*/ 0 w 63"/>
                <a:gd name="T7" fmla="*/ 0 h 62"/>
                <a:gd name="T8" fmla="*/ 0 w 63"/>
                <a:gd name="T9" fmla="*/ 0 h 62"/>
                <a:gd name="T10" fmla="*/ 0 w 63"/>
                <a:gd name="T11" fmla="*/ 0 h 62"/>
                <a:gd name="T12" fmla="*/ 0 w 63"/>
                <a:gd name="T13" fmla="*/ 0 h 62"/>
                <a:gd name="T14" fmla="*/ 0 w 63"/>
                <a:gd name="T15" fmla="*/ 0 h 62"/>
                <a:gd name="T16" fmla="*/ 0 w 63"/>
                <a:gd name="T17" fmla="*/ 0 h 62"/>
                <a:gd name="T18" fmla="*/ 0 w 63"/>
                <a:gd name="T19" fmla="*/ 0 h 62"/>
                <a:gd name="T20" fmla="*/ 0 w 63"/>
                <a:gd name="T21" fmla="*/ 0 h 62"/>
                <a:gd name="T22" fmla="*/ 0 w 63"/>
                <a:gd name="T23" fmla="*/ 0 h 62"/>
                <a:gd name="T24" fmla="*/ 0 w 63"/>
                <a:gd name="T25" fmla="*/ 0 h 62"/>
                <a:gd name="T26" fmla="*/ 0 w 63"/>
                <a:gd name="T27" fmla="*/ 0 h 62"/>
                <a:gd name="T28" fmla="*/ 0 w 63"/>
                <a:gd name="T29" fmla="*/ 0 h 62"/>
                <a:gd name="T30" fmla="*/ 0 w 63"/>
                <a:gd name="T31" fmla="*/ 0 h 62"/>
                <a:gd name="T32" fmla="*/ 0 w 63"/>
                <a:gd name="T33" fmla="*/ 0 h 62"/>
                <a:gd name="T34" fmla="*/ 0 w 63"/>
                <a:gd name="T35" fmla="*/ 0 h 62"/>
                <a:gd name="T36" fmla="*/ 0 w 63"/>
                <a:gd name="T37" fmla="*/ 0 h 62"/>
                <a:gd name="T38" fmla="*/ 0 w 63"/>
                <a:gd name="T39" fmla="*/ 0 h 62"/>
                <a:gd name="T40" fmla="*/ 0 w 63"/>
                <a:gd name="T41" fmla="*/ 0 h 62"/>
                <a:gd name="T42" fmla="*/ 0 w 63"/>
                <a:gd name="T43" fmla="*/ 0 h 62"/>
                <a:gd name="T44" fmla="*/ 0 w 63"/>
                <a:gd name="T45" fmla="*/ 0 h 62"/>
                <a:gd name="T46" fmla="*/ 0 w 63"/>
                <a:gd name="T47" fmla="*/ 0 h 62"/>
                <a:gd name="T48" fmla="*/ 0 w 63"/>
                <a:gd name="T49" fmla="*/ 0 h 62"/>
                <a:gd name="T50" fmla="*/ 0 w 63"/>
                <a:gd name="T51" fmla="*/ 0 h 62"/>
                <a:gd name="T52" fmla="*/ 0 w 63"/>
                <a:gd name="T53" fmla="*/ 0 h 62"/>
                <a:gd name="T54" fmla="*/ 0 w 63"/>
                <a:gd name="T55" fmla="*/ 0 h 62"/>
                <a:gd name="T56" fmla="*/ 0 w 63"/>
                <a:gd name="T57" fmla="*/ 0 h 62"/>
                <a:gd name="T58" fmla="*/ 0 w 63"/>
                <a:gd name="T59" fmla="*/ 0 h 62"/>
                <a:gd name="T60" fmla="*/ 0 w 63"/>
                <a:gd name="T61" fmla="*/ 0 h 62"/>
                <a:gd name="T62" fmla="*/ 0 w 63"/>
                <a:gd name="T63" fmla="*/ 0 h 62"/>
                <a:gd name="T64" fmla="*/ 0 w 63"/>
                <a:gd name="T65" fmla="*/ 0 h 62"/>
                <a:gd name="T66" fmla="*/ 0 w 63"/>
                <a:gd name="T67" fmla="*/ 0 h 62"/>
                <a:gd name="T68" fmla="*/ 0 w 63"/>
                <a:gd name="T69" fmla="*/ 0 h 62"/>
                <a:gd name="T70" fmla="*/ 0 w 63"/>
                <a:gd name="T71" fmla="*/ 0 h 62"/>
                <a:gd name="T72" fmla="*/ 0 w 63"/>
                <a:gd name="T73" fmla="*/ 0 h 62"/>
                <a:gd name="T74" fmla="*/ 0 w 63"/>
                <a:gd name="T75" fmla="*/ 0 h 62"/>
                <a:gd name="T76" fmla="*/ 0 w 63"/>
                <a:gd name="T77" fmla="*/ 0 h 62"/>
                <a:gd name="T78" fmla="*/ 0 w 63"/>
                <a:gd name="T79" fmla="*/ 0 h 62"/>
                <a:gd name="T80" fmla="*/ 0 w 63"/>
                <a:gd name="T81" fmla="*/ 0 h 62"/>
                <a:gd name="T82" fmla="*/ 0 w 63"/>
                <a:gd name="T83" fmla="*/ 0 h 62"/>
                <a:gd name="T84" fmla="*/ 0 w 63"/>
                <a:gd name="T85" fmla="*/ 0 h 62"/>
                <a:gd name="T86" fmla="*/ 0 w 63"/>
                <a:gd name="T87" fmla="*/ 0 h 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
                <a:gd name="T133" fmla="*/ 0 h 62"/>
                <a:gd name="T134" fmla="*/ 63 w 63"/>
                <a:gd name="T135" fmla="*/ 62 h 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 h="62">
                  <a:moveTo>
                    <a:pt x="63" y="31"/>
                  </a:moveTo>
                  <a:lnTo>
                    <a:pt x="63" y="30"/>
                  </a:lnTo>
                  <a:lnTo>
                    <a:pt x="63" y="28"/>
                  </a:lnTo>
                  <a:lnTo>
                    <a:pt x="63" y="26"/>
                  </a:lnTo>
                  <a:lnTo>
                    <a:pt x="63" y="25"/>
                  </a:lnTo>
                  <a:lnTo>
                    <a:pt x="62" y="23"/>
                  </a:lnTo>
                  <a:lnTo>
                    <a:pt x="62" y="22"/>
                  </a:lnTo>
                  <a:lnTo>
                    <a:pt x="62" y="21"/>
                  </a:lnTo>
                  <a:lnTo>
                    <a:pt x="61" y="19"/>
                  </a:lnTo>
                  <a:lnTo>
                    <a:pt x="61" y="17"/>
                  </a:lnTo>
                  <a:lnTo>
                    <a:pt x="59" y="16"/>
                  </a:lnTo>
                  <a:lnTo>
                    <a:pt x="59" y="14"/>
                  </a:lnTo>
                  <a:lnTo>
                    <a:pt x="58" y="13"/>
                  </a:lnTo>
                  <a:lnTo>
                    <a:pt x="57" y="12"/>
                  </a:lnTo>
                  <a:lnTo>
                    <a:pt x="55" y="10"/>
                  </a:lnTo>
                  <a:lnTo>
                    <a:pt x="54" y="9"/>
                  </a:lnTo>
                  <a:lnTo>
                    <a:pt x="53" y="8"/>
                  </a:lnTo>
                  <a:lnTo>
                    <a:pt x="51" y="7"/>
                  </a:lnTo>
                  <a:lnTo>
                    <a:pt x="50" y="5"/>
                  </a:lnTo>
                  <a:lnTo>
                    <a:pt x="49" y="5"/>
                  </a:lnTo>
                  <a:lnTo>
                    <a:pt x="48" y="4"/>
                  </a:lnTo>
                  <a:lnTo>
                    <a:pt x="46" y="4"/>
                  </a:lnTo>
                  <a:lnTo>
                    <a:pt x="45" y="3"/>
                  </a:lnTo>
                  <a:lnTo>
                    <a:pt x="44" y="3"/>
                  </a:lnTo>
                  <a:lnTo>
                    <a:pt x="42" y="1"/>
                  </a:lnTo>
                  <a:lnTo>
                    <a:pt x="41" y="1"/>
                  </a:lnTo>
                  <a:lnTo>
                    <a:pt x="40" y="0"/>
                  </a:lnTo>
                  <a:lnTo>
                    <a:pt x="39" y="0"/>
                  </a:lnTo>
                  <a:lnTo>
                    <a:pt x="36" y="0"/>
                  </a:lnTo>
                  <a:lnTo>
                    <a:pt x="35" y="0"/>
                  </a:lnTo>
                  <a:lnTo>
                    <a:pt x="33" y="0"/>
                  </a:lnTo>
                  <a:lnTo>
                    <a:pt x="32" y="0"/>
                  </a:lnTo>
                  <a:lnTo>
                    <a:pt x="30" y="0"/>
                  </a:lnTo>
                  <a:lnTo>
                    <a:pt x="28" y="0"/>
                  </a:lnTo>
                  <a:lnTo>
                    <a:pt x="27" y="0"/>
                  </a:lnTo>
                  <a:lnTo>
                    <a:pt x="26" y="0"/>
                  </a:lnTo>
                  <a:lnTo>
                    <a:pt x="24" y="0"/>
                  </a:lnTo>
                  <a:lnTo>
                    <a:pt x="22" y="1"/>
                  </a:lnTo>
                  <a:lnTo>
                    <a:pt x="20" y="1"/>
                  </a:lnTo>
                  <a:lnTo>
                    <a:pt x="19" y="3"/>
                  </a:lnTo>
                  <a:lnTo>
                    <a:pt x="18" y="3"/>
                  </a:lnTo>
                  <a:lnTo>
                    <a:pt x="17" y="4"/>
                  </a:lnTo>
                  <a:lnTo>
                    <a:pt x="15" y="4"/>
                  </a:lnTo>
                  <a:lnTo>
                    <a:pt x="14" y="5"/>
                  </a:lnTo>
                  <a:lnTo>
                    <a:pt x="13" y="5"/>
                  </a:lnTo>
                  <a:lnTo>
                    <a:pt x="11" y="7"/>
                  </a:lnTo>
                  <a:lnTo>
                    <a:pt x="10" y="8"/>
                  </a:lnTo>
                  <a:lnTo>
                    <a:pt x="9" y="9"/>
                  </a:lnTo>
                  <a:lnTo>
                    <a:pt x="9" y="10"/>
                  </a:lnTo>
                  <a:lnTo>
                    <a:pt x="8" y="12"/>
                  </a:lnTo>
                  <a:lnTo>
                    <a:pt x="6" y="12"/>
                  </a:lnTo>
                  <a:lnTo>
                    <a:pt x="5" y="13"/>
                  </a:lnTo>
                  <a:lnTo>
                    <a:pt x="5" y="14"/>
                  </a:lnTo>
                  <a:lnTo>
                    <a:pt x="4" y="16"/>
                  </a:lnTo>
                  <a:lnTo>
                    <a:pt x="4" y="17"/>
                  </a:lnTo>
                  <a:lnTo>
                    <a:pt x="2" y="19"/>
                  </a:lnTo>
                  <a:lnTo>
                    <a:pt x="2" y="21"/>
                  </a:lnTo>
                  <a:lnTo>
                    <a:pt x="1" y="22"/>
                  </a:lnTo>
                  <a:lnTo>
                    <a:pt x="1" y="23"/>
                  </a:lnTo>
                  <a:lnTo>
                    <a:pt x="1" y="25"/>
                  </a:lnTo>
                  <a:lnTo>
                    <a:pt x="1" y="26"/>
                  </a:lnTo>
                  <a:lnTo>
                    <a:pt x="0" y="28"/>
                  </a:lnTo>
                  <a:lnTo>
                    <a:pt x="0" y="30"/>
                  </a:lnTo>
                  <a:lnTo>
                    <a:pt x="0" y="31"/>
                  </a:lnTo>
                  <a:lnTo>
                    <a:pt x="0" y="32"/>
                  </a:lnTo>
                  <a:lnTo>
                    <a:pt x="0" y="35"/>
                  </a:lnTo>
                  <a:lnTo>
                    <a:pt x="1" y="36"/>
                  </a:lnTo>
                  <a:lnTo>
                    <a:pt x="1" y="38"/>
                  </a:lnTo>
                  <a:lnTo>
                    <a:pt x="1" y="39"/>
                  </a:lnTo>
                  <a:lnTo>
                    <a:pt x="1" y="40"/>
                  </a:lnTo>
                  <a:lnTo>
                    <a:pt x="2" y="41"/>
                  </a:lnTo>
                  <a:lnTo>
                    <a:pt x="2" y="44"/>
                  </a:lnTo>
                  <a:lnTo>
                    <a:pt x="4" y="45"/>
                  </a:lnTo>
                  <a:lnTo>
                    <a:pt x="4" y="47"/>
                  </a:lnTo>
                  <a:lnTo>
                    <a:pt x="5" y="48"/>
                  </a:lnTo>
                  <a:lnTo>
                    <a:pt x="5" y="49"/>
                  </a:lnTo>
                  <a:lnTo>
                    <a:pt x="6" y="50"/>
                  </a:lnTo>
                  <a:lnTo>
                    <a:pt x="8" y="52"/>
                  </a:lnTo>
                  <a:lnTo>
                    <a:pt x="9" y="52"/>
                  </a:lnTo>
                  <a:lnTo>
                    <a:pt x="9" y="53"/>
                  </a:lnTo>
                  <a:lnTo>
                    <a:pt x="10" y="54"/>
                  </a:lnTo>
                  <a:lnTo>
                    <a:pt x="11" y="56"/>
                  </a:lnTo>
                  <a:lnTo>
                    <a:pt x="13" y="57"/>
                  </a:lnTo>
                  <a:lnTo>
                    <a:pt x="14" y="57"/>
                  </a:lnTo>
                  <a:lnTo>
                    <a:pt x="15" y="58"/>
                  </a:lnTo>
                  <a:lnTo>
                    <a:pt x="17" y="58"/>
                  </a:lnTo>
                  <a:lnTo>
                    <a:pt x="18" y="59"/>
                  </a:lnTo>
                  <a:lnTo>
                    <a:pt x="19" y="61"/>
                  </a:lnTo>
                  <a:lnTo>
                    <a:pt x="20" y="61"/>
                  </a:lnTo>
                  <a:lnTo>
                    <a:pt x="22" y="61"/>
                  </a:lnTo>
                  <a:lnTo>
                    <a:pt x="24" y="62"/>
                  </a:lnTo>
                  <a:lnTo>
                    <a:pt x="26" y="62"/>
                  </a:lnTo>
                  <a:lnTo>
                    <a:pt x="27" y="62"/>
                  </a:lnTo>
                  <a:lnTo>
                    <a:pt x="28" y="62"/>
                  </a:lnTo>
                  <a:lnTo>
                    <a:pt x="30" y="62"/>
                  </a:lnTo>
                  <a:lnTo>
                    <a:pt x="32" y="62"/>
                  </a:lnTo>
                  <a:lnTo>
                    <a:pt x="33" y="62"/>
                  </a:lnTo>
                  <a:lnTo>
                    <a:pt x="35" y="62"/>
                  </a:lnTo>
                  <a:lnTo>
                    <a:pt x="36" y="62"/>
                  </a:lnTo>
                  <a:lnTo>
                    <a:pt x="39" y="62"/>
                  </a:lnTo>
                  <a:lnTo>
                    <a:pt x="40" y="62"/>
                  </a:lnTo>
                  <a:lnTo>
                    <a:pt x="41" y="61"/>
                  </a:lnTo>
                  <a:lnTo>
                    <a:pt x="42" y="61"/>
                  </a:lnTo>
                  <a:lnTo>
                    <a:pt x="44" y="61"/>
                  </a:lnTo>
                  <a:lnTo>
                    <a:pt x="45" y="59"/>
                  </a:lnTo>
                  <a:lnTo>
                    <a:pt x="46" y="58"/>
                  </a:lnTo>
                  <a:lnTo>
                    <a:pt x="48" y="58"/>
                  </a:lnTo>
                  <a:lnTo>
                    <a:pt x="49" y="57"/>
                  </a:lnTo>
                  <a:lnTo>
                    <a:pt x="50" y="57"/>
                  </a:lnTo>
                  <a:lnTo>
                    <a:pt x="51" y="56"/>
                  </a:lnTo>
                  <a:lnTo>
                    <a:pt x="53" y="54"/>
                  </a:lnTo>
                  <a:lnTo>
                    <a:pt x="54" y="53"/>
                  </a:lnTo>
                  <a:lnTo>
                    <a:pt x="55" y="52"/>
                  </a:lnTo>
                  <a:lnTo>
                    <a:pt x="57" y="52"/>
                  </a:lnTo>
                  <a:lnTo>
                    <a:pt x="57" y="50"/>
                  </a:lnTo>
                  <a:lnTo>
                    <a:pt x="58" y="49"/>
                  </a:lnTo>
                  <a:lnTo>
                    <a:pt x="59" y="48"/>
                  </a:lnTo>
                  <a:lnTo>
                    <a:pt x="59" y="47"/>
                  </a:lnTo>
                  <a:lnTo>
                    <a:pt x="61" y="45"/>
                  </a:lnTo>
                  <a:lnTo>
                    <a:pt x="61" y="44"/>
                  </a:lnTo>
                  <a:lnTo>
                    <a:pt x="62" y="41"/>
                  </a:lnTo>
                  <a:lnTo>
                    <a:pt x="62" y="40"/>
                  </a:lnTo>
                  <a:lnTo>
                    <a:pt x="62" y="39"/>
                  </a:lnTo>
                  <a:lnTo>
                    <a:pt x="63" y="38"/>
                  </a:lnTo>
                  <a:lnTo>
                    <a:pt x="63" y="36"/>
                  </a:lnTo>
                  <a:lnTo>
                    <a:pt x="63" y="35"/>
                  </a:lnTo>
                  <a:lnTo>
                    <a:pt x="63" y="32"/>
                  </a:lnTo>
                  <a:lnTo>
                    <a:pt x="63" y="3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23" name="Freeform 312"/>
            <p:cNvSpPr>
              <a:spLocks/>
            </p:cNvSpPr>
            <p:nvPr/>
          </p:nvSpPr>
          <p:spPr bwMode="auto">
            <a:xfrm>
              <a:off x="3113" y="1118"/>
              <a:ext cx="25" cy="24"/>
            </a:xfrm>
            <a:custGeom>
              <a:avLst/>
              <a:gdLst>
                <a:gd name="T0" fmla="*/ 0 w 51"/>
                <a:gd name="T1" fmla="*/ 0 h 51"/>
                <a:gd name="T2" fmla="*/ 0 w 51"/>
                <a:gd name="T3" fmla="*/ 0 h 51"/>
                <a:gd name="T4" fmla="*/ 0 w 51"/>
                <a:gd name="T5" fmla="*/ 0 h 51"/>
                <a:gd name="T6" fmla="*/ 0 w 51"/>
                <a:gd name="T7" fmla="*/ 0 h 51"/>
                <a:gd name="T8" fmla="*/ 0 w 51"/>
                <a:gd name="T9" fmla="*/ 0 h 51"/>
                <a:gd name="T10" fmla="*/ 0 w 51"/>
                <a:gd name="T11" fmla="*/ 0 h 51"/>
                <a:gd name="T12" fmla="*/ 0 w 51"/>
                <a:gd name="T13" fmla="*/ 0 h 51"/>
                <a:gd name="T14" fmla="*/ 0 w 51"/>
                <a:gd name="T15" fmla="*/ 0 h 51"/>
                <a:gd name="T16" fmla="*/ 0 w 51"/>
                <a:gd name="T17" fmla="*/ 0 h 51"/>
                <a:gd name="T18" fmla="*/ 0 w 51"/>
                <a:gd name="T19" fmla="*/ 0 h 51"/>
                <a:gd name="T20" fmla="*/ 0 w 51"/>
                <a:gd name="T21" fmla="*/ 0 h 51"/>
                <a:gd name="T22" fmla="*/ 0 w 51"/>
                <a:gd name="T23" fmla="*/ 0 h 51"/>
                <a:gd name="T24" fmla="*/ 0 w 51"/>
                <a:gd name="T25" fmla="*/ 0 h 51"/>
                <a:gd name="T26" fmla="*/ 0 w 51"/>
                <a:gd name="T27" fmla="*/ 0 h 51"/>
                <a:gd name="T28" fmla="*/ 0 w 51"/>
                <a:gd name="T29" fmla="*/ 0 h 51"/>
                <a:gd name="T30" fmla="*/ 0 w 51"/>
                <a:gd name="T31" fmla="*/ 0 h 51"/>
                <a:gd name="T32" fmla="*/ 0 w 51"/>
                <a:gd name="T33" fmla="*/ 0 h 51"/>
                <a:gd name="T34" fmla="*/ 0 w 51"/>
                <a:gd name="T35" fmla="*/ 0 h 51"/>
                <a:gd name="T36" fmla="*/ 0 w 51"/>
                <a:gd name="T37" fmla="*/ 0 h 51"/>
                <a:gd name="T38" fmla="*/ 0 w 51"/>
                <a:gd name="T39" fmla="*/ 0 h 51"/>
                <a:gd name="T40" fmla="*/ 0 w 51"/>
                <a:gd name="T41" fmla="*/ 0 h 51"/>
                <a:gd name="T42" fmla="*/ 0 w 51"/>
                <a:gd name="T43" fmla="*/ 0 h 51"/>
                <a:gd name="T44" fmla="*/ 0 w 51"/>
                <a:gd name="T45" fmla="*/ 0 h 51"/>
                <a:gd name="T46" fmla="*/ 0 w 51"/>
                <a:gd name="T47" fmla="*/ 0 h 51"/>
                <a:gd name="T48" fmla="*/ 0 w 51"/>
                <a:gd name="T49" fmla="*/ 0 h 51"/>
                <a:gd name="T50" fmla="*/ 0 w 51"/>
                <a:gd name="T51" fmla="*/ 0 h 51"/>
                <a:gd name="T52" fmla="*/ 0 w 51"/>
                <a:gd name="T53" fmla="*/ 0 h 51"/>
                <a:gd name="T54" fmla="*/ 0 w 51"/>
                <a:gd name="T55" fmla="*/ 0 h 51"/>
                <a:gd name="T56" fmla="*/ 0 w 51"/>
                <a:gd name="T57" fmla="*/ 0 h 51"/>
                <a:gd name="T58" fmla="*/ 0 w 51"/>
                <a:gd name="T59" fmla="*/ 0 h 51"/>
                <a:gd name="T60" fmla="*/ 0 w 51"/>
                <a:gd name="T61" fmla="*/ 0 h 51"/>
                <a:gd name="T62" fmla="*/ 0 w 51"/>
                <a:gd name="T63" fmla="*/ 0 h 51"/>
                <a:gd name="T64" fmla="*/ 0 w 51"/>
                <a:gd name="T65" fmla="*/ 0 h 51"/>
                <a:gd name="T66" fmla="*/ 0 w 51"/>
                <a:gd name="T67" fmla="*/ 0 h 51"/>
                <a:gd name="T68" fmla="*/ 0 w 51"/>
                <a:gd name="T69" fmla="*/ 0 h 51"/>
                <a:gd name="T70" fmla="*/ 0 w 51"/>
                <a:gd name="T71" fmla="*/ 0 h 51"/>
                <a:gd name="T72" fmla="*/ 0 w 51"/>
                <a:gd name="T73" fmla="*/ 0 h 51"/>
                <a:gd name="T74" fmla="*/ 0 w 51"/>
                <a:gd name="T75" fmla="*/ 0 h 51"/>
                <a:gd name="T76" fmla="*/ 0 w 51"/>
                <a:gd name="T77" fmla="*/ 0 h 51"/>
                <a:gd name="T78" fmla="*/ 0 w 51"/>
                <a:gd name="T79" fmla="*/ 0 h 51"/>
                <a:gd name="T80" fmla="*/ 0 w 51"/>
                <a:gd name="T81" fmla="*/ 0 h 51"/>
                <a:gd name="T82" fmla="*/ 0 w 51"/>
                <a:gd name="T83" fmla="*/ 0 h 51"/>
                <a:gd name="T84" fmla="*/ 0 w 51"/>
                <a:gd name="T85" fmla="*/ 0 h 51"/>
                <a:gd name="T86" fmla="*/ 0 w 51"/>
                <a:gd name="T87" fmla="*/ 0 h 51"/>
                <a:gd name="T88" fmla="*/ 0 w 51"/>
                <a:gd name="T89" fmla="*/ 0 h 5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1"/>
                <a:gd name="T136" fmla="*/ 0 h 51"/>
                <a:gd name="T137" fmla="*/ 51 w 51"/>
                <a:gd name="T138" fmla="*/ 51 h 5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1" h="51">
                  <a:moveTo>
                    <a:pt x="26" y="25"/>
                  </a:moveTo>
                  <a:lnTo>
                    <a:pt x="51" y="25"/>
                  </a:lnTo>
                  <a:lnTo>
                    <a:pt x="51" y="24"/>
                  </a:lnTo>
                  <a:lnTo>
                    <a:pt x="51" y="23"/>
                  </a:lnTo>
                  <a:lnTo>
                    <a:pt x="51" y="22"/>
                  </a:lnTo>
                  <a:lnTo>
                    <a:pt x="51" y="20"/>
                  </a:lnTo>
                  <a:lnTo>
                    <a:pt x="51" y="19"/>
                  </a:lnTo>
                  <a:lnTo>
                    <a:pt x="51" y="18"/>
                  </a:lnTo>
                  <a:lnTo>
                    <a:pt x="50" y="16"/>
                  </a:lnTo>
                  <a:lnTo>
                    <a:pt x="50" y="15"/>
                  </a:lnTo>
                  <a:lnTo>
                    <a:pt x="50" y="14"/>
                  </a:lnTo>
                  <a:lnTo>
                    <a:pt x="49" y="12"/>
                  </a:lnTo>
                  <a:lnTo>
                    <a:pt x="49" y="11"/>
                  </a:lnTo>
                  <a:lnTo>
                    <a:pt x="48" y="11"/>
                  </a:lnTo>
                  <a:lnTo>
                    <a:pt x="48" y="10"/>
                  </a:lnTo>
                  <a:lnTo>
                    <a:pt x="46" y="9"/>
                  </a:lnTo>
                  <a:lnTo>
                    <a:pt x="45" y="7"/>
                  </a:lnTo>
                  <a:lnTo>
                    <a:pt x="44" y="6"/>
                  </a:lnTo>
                  <a:lnTo>
                    <a:pt x="42" y="5"/>
                  </a:lnTo>
                  <a:lnTo>
                    <a:pt x="41" y="5"/>
                  </a:lnTo>
                  <a:lnTo>
                    <a:pt x="41" y="3"/>
                  </a:lnTo>
                  <a:lnTo>
                    <a:pt x="40" y="3"/>
                  </a:lnTo>
                  <a:lnTo>
                    <a:pt x="38" y="2"/>
                  </a:lnTo>
                  <a:lnTo>
                    <a:pt x="37" y="2"/>
                  </a:lnTo>
                  <a:lnTo>
                    <a:pt x="36" y="1"/>
                  </a:lnTo>
                  <a:lnTo>
                    <a:pt x="35" y="1"/>
                  </a:lnTo>
                  <a:lnTo>
                    <a:pt x="33" y="1"/>
                  </a:lnTo>
                  <a:lnTo>
                    <a:pt x="32" y="0"/>
                  </a:lnTo>
                  <a:lnTo>
                    <a:pt x="31" y="0"/>
                  </a:lnTo>
                  <a:lnTo>
                    <a:pt x="29" y="0"/>
                  </a:lnTo>
                  <a:lnTo>
                    <a:pt x="28" y="0"/>
                  </a:lnTo>
                  <a:lnTo>
                    <a:pt x="26" y="0"/>
                  </a:lnTo>
                  <a:lnTo>
                    <a:pt x="24" y="0"/>
                  </a:lnTo>
                  <a:lnTo>
                    <a:pt x="23" y="0"/>
                  </a:lnTo>
                  <a:lnTo>
                    <a:pt x="22" y="0"/>
                  </a:lnTo>
                  <a:lnTo>
                    <a:pt x="20" y="0"/>
                  </a:lnTo>
                  <a:lnTo>
                    <a:pt x="19" y="0"/>
                  </a:lnTo>
                  <a:lnTo>
                    <a:pt x="19" y="1"/>
                  </a:lnTo>
                  <a:lnTo>
                    <a:pt x="18" y="1"/>
                  </a:lnTo>
                  <a:lnTo>
                    <a:pt x="17" y="1"/>
                  </a:lnTo>
                  <a:lnTo>
                    <a:pt x="15" y="2"/>
                  </a:lnTo>
                  <a:lnTo>
                    <a:pt x="14" y="2"/>
                  </a:lnTo>
                  <a:lnTo>
                    <a:pt x="13" y="3"/>
                  </a:lnTo>
                  <a:lnTo>
                    <a:pt x="11" y="3"/>
                  </a:lnTo>
                  <a:lnTo>
                    <a:pt x="11" y="5"/>
                  </a:lnTo>
                  <a:lnTo>
                    <a:pt x="10" y="5"/>
                  </a:lnTo>
                  <a:lnTo>
                    <a:pt x="9" y="6"/>
                  </a:lnTo>
                  <a:lnTo>
                    <a:pt x="7" y="7"/>
                  </a:lnTo>
                  <a:lnTo>
                    <a:pt x="6" y="9"/>
                  </a:lnTo>
                  <a:lnTo>
                    <a:pt x="5" y="10"/>
                  </a:lnTo>
                  <a:lnTo>
                    <a:pt x="5" y="11"/>
                  </a:lnTo>
                  <a:lnTo>
                    <a:pt x="4" y="11"/>
                  </a:lnTo>
                  <a:lnTo>
                    <a:pt x="4" y="12"/>
                  </a:lnTo>
                  <a:lnTo>
                    <a:pt x="2" y="14"/>
                  </a:lnTo>
                  <a:lnTo>
                    <a:pt x="2" y="15"/>
                  </a:lnTo>
                  <a:lnTo>
                    <a:pt x="2" y="16"/>
                  </a:lnTo>
                  <a:lnTo>
                    <a:pt x="1" y="18"/>
                  </a:lnTo>
                  <a:lnTo>
                    <a:pt x="1" y="19"/>
                  </a:lnTo>
                  <a:lnTo>
                    <a:pt x="1" y="20"/>
                  </a:lnTo>
                  <a:lnTo>
                    <a:pt x="1" y="22"/>
                  </a:lnTo>
                  <a:lnTo>
                    <a:pt x="1" y="23"/>
                  </a:lnTo>
                  <a:lnTo>
                    <a:pt x="1" y="24"/>
                  </a:lnTo>
                  <a:lnTo>
                    <a:pt x="0" y="25"/>
                  </a:lnTo>
                  <a:lnTo>
                    <a:pt x="1" y="27"/>
                  </a:lnTo>
                  <a:lnTo>
                    <a:pt x="1" y="28"/>
                  </a:lnTo>
                  <a:lnTo>
                    <a:pt x="1" y="29"/>
                  </a:lnTo>
                  <a:lnTo>
                    <a:pt x="1" y="31"/>
                  </a:lnTo>
                  <a:lnTo>
                    <a:pt x="1" y="32"/>
                  </a:lnTo>
                  <a:lnTo>
                    <a:pt x="1" y="33"/>
                  </a:lnTo>
                  <a:lnTo>
                    <a:pt x="2" y="34"/>
                  </a:lnTo>
                  <a:lnTo>
                    <a:pt x="2" y="36"/>
                  </a:lnTo>
                  <a:lnTo>
                    <a:pt x="2" y="37"/>
                  </a:lnTo>
                  <a:lnTo>
                    <a:pt x="4" y="37"/>
                  </a:lnTo>
                  <a:lnTo>
                    <a:pt x="4" y="38"/>
                  </a:lnTo>
                  <a:lnTo>
                    <a:pt x="5" y="40"/>
                  </a:lnTo>
                  <a:lnTo>
                    <a:pt x="5" y="41"/>
                  </a:lnTo>
                  <a:lnTo>
                    <a:pt x="6" y="42"/>
                  </a:lnTo>
                  <a:lnTo>
                    <a:pt x="7" y="42"/>
                  </a:lnTo>
                  <a:lnTo>
                    <a:pt x="7" y="43"/>
                  </a:lnTo>
                  <a:lnTo>
                    <a:pt x="9" y="45"/>
                  </a:lnTo>
                  <a:lnTo>
                    <a:pt x="10" y="45"/>
                  </a:lnTo>
                  <a:lnTo>
                    <a:pt x="11" y="46"/>
                  </a:lnTo>
                  <a:lnTo>
                    <a:pt x="13" y="47"/>
                  </a:lnTo>
                  <a:lnTo>
                    <a:pt x="14" y="47"/>
                  </a:lnTo>
                  <a:lnTo>
                    <a:pt x="15" y="49"/>
                  </a:lnTo>
                  <a:lnTo>
                    <a:pt x="17" y="49"/>
                  </a:lnTo>
                  <a:lnTo>
                    <a:pt x="18" y="50"/>
                  </a:lnTo>
                  <a:lnTo>
                    <a:pt x="19" y="50"/>
                  </a:lnTo>
                  <a:lnTo>
                    <a:pt x="20" y="50"/>
                  </a:lnTo>
                  <a:lnTo>
                    <a:pt x="22" y="51"/>
                  </a:lnTo>
                  <a:lnTo>
                    <a:pt x="23" y="51"/>
                  </a:lnTo>
                  <a:lnTo>
                    <a:pt x="24" y="51"/>
                  </a:lnTo>
                  <a:lnTo>
                    <a:pt x="26" y="51"/>
                  </a:lnTo>
                  <a:lnTo>
                    <a:pt x="28" y="51"/>
                  </a:lnTo>
                  <a:lnTo>
                    <a:pt x="29" y="51"/>
                  </a:lnTo>
                  <a:lnTo>
                    <a:pt x="31" y="51"/>
                  </a:lnTo>
                  <a:lnTo>
                    <a:pt x="32" y="50"/>
                  </a:lnTo>
                  <a:lnTo>
                    <a:pt x="33" y="50"/>
                  </a:lnTo>
                  <a:lnTo>
                    <a:pt x="35" y="50"/>
                  </a:lnTo>
                  <a:lnTo>
                    <a:pt x="36" y="49"/>
                  </a:lnTo>
                  <a:lnTo>
                    <a:pt x="37" y="49"/>
                  </a:lnTo>
                  <a:lnTo>
                    <a:pt x="38" y="47"/>
                  </a:lnTo>
                  <a:lnTo>
                    <a:pt x="40" y="47"/>
                  </a:lnTo>
                  <a:lnTo>
                    <a:pt x="41" y="46"/>
                  </a:lnTo>
                  <a:lnTo>
                    <a:pt x="42" y="45"/>
                  </a:lnTo>
                  <a:lnTo>
                    <a:pt x="44" y="45"/>
                  </a:lnTo>
                  <a:lnTo>
                    <a:pt x="45" y="43"/>
                  </a:lnTo>
                  <a:lnTo>
                    <a:pt x="45" y="42"/>
                  </a:lnTo>
                  <a:lnTo>
                    <a:pt x="46" y="42"/>
                  </a:lnTo>
                  <a:lnTo>
                    <a:pt x="48" y="41"/>
                  </a:lnTo>
                  <a:lnTo>
                    <a:pt x="48" y="40"/>
                  </a:lnTo>
                  <a:lnTo>
                    <a:pt x="49" y="38"/>
                  </a:lnTo>
                  <a:lnTo>
                    <a:pt x="49" y="37"/>
                  </a:lnTo>
                  <a:lnTo>
                    <a:pt x="50" y="37"/>
                  </a:lnTo>
                  <a:lnTo>
                    <a:pt x="50" y="36"/>
                  </a:lnTo>
                  <a:lnTo>
                    <a:pt x="50" y="34"/>
                  </a:lnTo>
                  <a:lnTo>
                    <a:pt x="51" y="33"/>
                  </a:lnTo>
                  <a:lnTo>
                    <a:pt x="51" y="32"/>
                  </a:lnTo>
                  <a:lnTo>
                    <a:pt x="51" y="31"/>
                  </a:lnTo>
                  <a:lnTo>
                    <a:pt x="51" y="29"/>
                  </a:lnTo>
                  <a:lnTo>
                    <a:pt x="51" y="28"/>
                  </a:lnTo>
                  <a:lnTo>
                    <a:pt x="51" y="27"/>
                  </a:lnTo>
                  <a:lnTo>
                    <a:pt x="51" y="25"/>
                  </a:lnTo>
                  <a:lnTo>
                    <a:pt x="2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4" name="Freeform 313"/>
            <p:cNvSpPr>
              <a:spLocks/>
            </p:cNvSpPr>
            <p:nvPr/>
          </p:nvSpPr>
          <p:spPr bwMode="auto">
            <a:xfrm>
              <a:off x="3118" y="1111"/>
              <a:ext cx="30" cy="28"/>
            </a:xfrm>
            <a:custGeom>
              <a:avLst/>
              <a:gdLst>
                <a:gd name="T0" fmla="*/ 0 w 63"/>
                <a:gd name="T1" fmla="*/ 0 h 62"/>
                <a:gd name="T2" fmla="*/ 0 w 63"/>
                <a:gd name="T3" fmla="*/ 0 h 62"/>
                <a:gd name="T4" fmla="*/ 0 w 63"/>
                <a:gd name="T5" fmla="*/ 0 h 62"/>
                <a:gd name="T6" fmla="*/ 0 w 63"/>
                <a:gd name="T7" fmla="*/ 0 h 62"/>
                <a:gd name="T8" fmla="*/ 0 w 63"/>
                <a:gd name="T9" fmla="*/ 0 h 62"/>
                <a:gd name="T10" fmla="*/ 0 w 63"/>
                <a:gd name="T11" fmla="*/ 0 h 62"/>
                <a:gd name="T12" fmla="*/ 0 w 63"/>
                <a:gd name="T13" fmla="*/ 0 h 62"/>
                <a:gd name="T14" fmla="*/ 0 w 63"/>
                <a:gd name="T15" fmla="*/ 0 h 62"/>
                <a:gd name="T16" fmla="*/ 0 w 63"/>
                <a:gd name="T17" fmla="*/ 0 h 62"/>
                <a:gd name="T18" fmla="*/ 0 w 63"/>
                <a:gd name="T19" fmla="*/ 0 h 62"/>
                <a:gd name="T20" fmla="*/ 0 w 63"/>
                <a:gd name="T21" fmla="*/ 0 h 62"/>
                <a:gd name="T22" fmla="*/ 0 w 63"/>
                <a:gd name="T23" fmla="*/ 0 h 62"/>
                <a:gd name="T24" fmla="*/ 0 w 63"/>
                <a:gd name="T25" fmla="*/ 0 h 62"/>
                <a:gd name="T26" fmla="*/ 0 w 63"/>
                <a:gd name="T27" fmla="*/ 0 h 62"/>
                <a:gd name="T28" fmla="*/ 0 w 63"/>
                <a:gd name="T29" fmla="*/ 0 h 62"/>
                <a:gd name="T30" fmla="*/ 0 w 63"/>
                <a:gd name="T31" fmla="*/ 0 h 62"/>
                <a:gd name="T32" fmla="*/ 0 w 63"/>
                <a:gd name="T33" fmla="*/ 0 h 62"/>
                <a:gd name="T34" fmla="*/ 0 w 63"/>
                <a:gd name="T35" fmla="*/ 0 h 62"/>
                <a:gd name="T36" fmla="*/ 0 w 63"/>
                <a:gd name="T37" fmla="*/ 0 h 62"/>
                <a:gd name="T38" fmla="*/ 0 w 63"/>
                <a:gd name="T39" fmla="*/ 0 h 62"/>
                <a:gd name="T40" fmla="*/ 0 w 63"/>
                <a:gd name="T41" fmla="*/ 0 h 62"/>
                <a:gd name="T42" fmla="*/ 0 w 63"/>
                <a:gd name="T43" fmla="*/ 0 h 62"/>
                <a:gd name="T44" fmla="*/ 0 w 63"/>
                <a:gd name="T45" fmla="*/ 0 h 62"/>
                <a:gd name="T46" fmla="*/ 0 w 63"/>
                <a:gd name="T47" fmla="*/ 0 h 62"/>
                <a:gd name="T48" fmla="*/ 0 w 63"/>
                <a:gd name="T49" fmla="*/ 0 h 62"/>
                <a:gd name="T50" fmla="*/ 0 w 63"/>
                <a:gd name="T51" fmla="*/ 0 h 62"/>
                <a:gd name="T52" fmla="*/ 0 w 63"/>
                <a:gd name="T53" fmla="*/ 0 h 62"/>
                <a:gd name="T54" fmla="*/ 0 w 63"/>
                <a:gd name="T55" fmla="*/ 0 h 62"/>
                <a:gd name="T56" fmla="*/ 0 w 63"/>
                <a:gd name="T57" fmla="*/ 0 h 62"/>
                <a:gd name="T58" fmla="*/ 0 w 63"/>
                <a:gd name="T59" fmla="*/ 0 h 62"/>
                <a:gd name="T60" fmla="*/ 0 w 63"/>
                <a:gd name="T61" fmla="*/ 0 h 62"/>
                <a:gd name="T62" fmla="*/ 0 w 63"/>
                <a:gd name="T63" fmla="*/ 0 h 62"/>
                <a:gd name="T64" fmla="*/ 0 w 63"/>
                <a:gd name="T65" fmla="*/ 0 h 62"/>
                <a:gd name="T66" fmla="*/ 0 w 63"/>
                <a:gd name="T67" fmla="*/ 0 h 62"/>
                <a:gd name="T68" fmla="*/ 0 w 63"/>
                <a:gd name="T69" fmla="*/ 0 h 62"/>
                <a:gd name="T70" fmla="*/ 0 w 63"/>
                <a:gd name="T71" fmla="*/ 0 h 62"/>
                <a:gd name="T72" fmla="*/ 0 w 63"/>
                <a:gd name="T73" fmla="*/ 0 h 62"/>
                <a:gd name="T74" fmla="*/ 0 w 63"/>
                <a:gd name="T75" fmla="*/ 0 h 62"/>
                <a:gd name="T76" fmla="*/ 0 w 63"/>
                <a:gd name="T77" fmla="*/ 0 h 62"/>
                <a:gd name="T78" fmla="*/ 0 w 63"/>
                <a:gd name="T79" fmla="*/ 0 h 62"/>
                <a:gd name="T80" fmla="*/ 0 w 63"/>
                <a:gd name="T81" fmla="*/ 0 h 62"/>
                <a:gd name="T82" fmla="*/ 0 w 63"/>
                <a:gd name="T83" fmla="*/ 0 h 62"/>
                <a:gd name="T84" fmla="*/ 0 w 63"/>
                <a:gd name="T85" fmla="*/ 0 h 62"/>
                <a:gd name="T86" fmla="*/ 0 w 63"/>
                <a:gd name="T87" fmla="*/ 0 h 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
                <a:gd name="T133" fmla="*/ 0 h 62"/>
                <a:gd name="T134" fmla="*/ 63 w 63"/>
                <a:gd name="T135" fmla="*/ 62 h 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 h="62">
                  <a:moveTo>
                    <a:pt x="63" y="31"/>
                  </a:moveTo>
                  <a:lnTo>
                    <a:pt x="63" y="30"/>
                  </a:lnTo>
                  <a:lnTo>
                    <a:pt x="63" y="28"/>
                  </a:lnTo>
                  <a:lnTo>
                    <a:pt x="63" y="26"/>
                  </a:lnTo>
                  <a:lnTo>
                    <a:pt x="63" y="25"/>
                  </a:lnTo>
                  <a:lnTo>
                    <a:pt x="62" y="23"/>
                  </a:lnTo>
                  <a:lnTo>
                    <a:pt x="62" y="22"/>
                  </a:lnTo>
                  <a:lnTo>
                    <a:pt x="62" y="21"/>
                  </a:lnTo>
                  <a:lnTo>
                    <a:pt x="61" y="19"/>
                  </a:lnTo>
                  <a:lnTo>
                    <a:pt x="61" y="17"/>
                  </a:lnTo>
                  <a:lnTo>
                    <a:pt x="59" y="16"/>
                  </a:lnTo>
                  <a:lnTo>
                    <a:pt x="59" y="14"/>
                  </a:lnTo>
                  <a:lnTo>
                    <a:pt x="58" y="13"/>
                  </a:lnTo>
                  <a:lnTo>
                    <a:pt x="57" y="12"/>
                  </a:lnTo>
                  <a:lnTo>
                    <a:pt x="56" y="10"/>
                  </a:lnTo>
                  <a:lnTo>
                    <a:pt x="54" y="9"/>
                  </a:lnTo>
                  <a:lnTo>
                    <a:pt x="53" y="8"/>
                  </a:lnTo>
                  <a:lnTo>
                    <a:pt x="52" y="7"/>
                  </a:lnTo>
                  <a:lnTo>
                    <a:pt x="50" y="5"/>
                  </a:lnTo>
                  <a:lnTo>
                    <a:pt x="49" y="5"/>
                  </a:lnTo>
                  <a:lnTo>
                    <a:pt x="48" y="4"/>
                  </a:lnTo>
                  <a:lnTo>
                    <a:pt x="47" y="4"/>
                  </a:lnTo>
                  <a:lnTo>
                    <a:pt x="45" y="3"/>
                  </a:lnTo>
                  <a:lnTo>
                    <a:pt x="44" y="3"/>
                  </a:lnTo>
                  <a:lnTo>
                    <a:pt x="43" y="1"/>
                  </a:lnTo>
                  <a:lnTo>
                    <a:pt x="41" y="1"/>
                  </a:lnTo>
                  <a:lnTo>
                    <a:pt x="40" y="0"/>
                  </a:lnTo>
                  <a:lnTo>
                    <a:pt x="39" y="0"/>
                  </a:lnTo>
                  <a:lnTo>
                    <a:pt x="36" y="0"/>
                  </a:lnTo>
                  <a:lnTo>
                    <a:pt x="35" y="0"/>
                  </a:lnTo>
                  <a:lnTo>
                    <a:pt x="34" y="0"/>
                  </a:lnTo>
                  <a:lnTo>
                    <a:pt x="32" y="0"/>
                  </a:lnTo>
                  <a:lnTo>
                    <a:pt x="30" y="0"/>
                  </a:lnTo>
                  <a:lnTo>
                    <a:pt x="28" y="0"/>
                  </a:lnTo>
                  <a:lnTo>
                    <a:pt x="27" y="0"/>
                  </a:lnTo>
                  <a:lnTo>
                    <a:pt x="26" y="0"/>
                  </a:lnTo>
                  <a:lnTo>
                    <a:pt x="25" y="0"/>
                  </a:lnTo>
                  <a:lnTo>
                    <a:pt x="22" y="1"/>
                  </a:lnTo>
                  <a:lnTo>
                    <a:pt x="21" y="1"/>
                  </a:lnTo>
                  <a:lnTo>
                    <a:pt x="19" y="3"/>
                  </a:lnTo>
                  <a:lnTo>
                    <a:pt x="18" y="3"/>
                  </a:lnTo>
                  <a:lnTo>
                    <a:pt x="17" y="4"/>
                  </a:lnTo>
                  <a:lnTo>
                    <a:pt x="16" y="4"/>
                  </a:lnTo>
                  <a:lnTo>
                    <a:pt x="14" y="5"/>
                  </a:lnTo>
                  <a:lnTo>
                    <a:pt x="13" y="5"/>
                  </a:lnTo>
                  <a:lnTo>
                    <a:pt x="12" y="7"/>
                  </a:lnTo>
                  <a:lnTo>
                    <a:pt x="10" y="8"/>
                  </a:lnTo>
                  <a:lnTo>
                    <a:pt x="9" y="9"/>
                  </a:lnTo>
                  <a:lnTo>
                    <a:pt x="9" y="10"/>
                  </a:lnTo>
                  <a:lnTo>
                    <a:pt x="8" y="12"/>
                  </a:lnTo>
                  <a:lnTo>
                    <a:pt x="7" y="12"/>
                  </a:lnTo>
                  <a:lnTo>
                    <a:pt x="5" y="13"/>
                  </a:lnTo>
                  <a:lnTo>
                    <a:pt x="5" y="14"/>
                  </a:lnTo>
                  <a:lnTo>
                    <a:pt x="4" y="16"/>
                  </a:lnTo>
                  <a:lnTo>
                    <a:pt x="4" y="17"/>
                  </a:lnTo>
                  <a:lnTo>
                    <a:pt x="3" y="19"/>
                  </a:lnTo>
                  <a:lnTo>
                    <a:pt x="3" y="21"/>
                  </a:lnTo>
                  <a:lnTo>
                    <a:pt x="1" y="22"/>
                  </a:lnTo>
                  <a:lnTo>
                    <a:pt x="1" y="23"/>
                  </a:lnTo>
                  <a:lnTo>
                    <a:pt x="1" y="25"/>
                  </a:lnTo>
                  <a:lnTo>
                    <a:pt x="1" y="26"/>
                  </a:lnTo>
                  <a:lnTo>
                    <a:pt x="0" y="28"/>
                  </a:lnTo>
                  <a:lnTo>
                    <a:pt x="0" y="30"/>
                  </a:lnTo>
                  <a:lnTo>
                    <a:pt x="0" y="31"/>
                  </a:lnTo>
                  <a:lnTo>
                    <a:pt x="0" y="32"/>
                  </a:lnTo>
                  <a:lnTo>
                    <a:pt x="0" y="35"/>
                  </a:lnTo>
                  <a:lnTo>
                    <a:pt x="1" y="36"/>
                  </a:lnTo>
                  <a:lnTo>
                    <a:pt x="1" y="38"/>
                  </a:lnTo>
                  <a:lnTo>
                    <a:pt x="1" y="39"/>
                  </a:lnTo>
                  <a:lnTo>
                    <a:pt x="1" y="40"/>
                  </a:lnTo>
                  <a:lnTo>
                    <a:pt x="3" y="41"/>
                  </a:lnTo>
                  <a:lnTo>
                    <a:pt x="3" y="44"/>
                  </a:lnTo>
                  <a:lnTo>
                    <a:pt x="4" y="45"/>
                  </a:lnTo>
                  <a:lnTo>
                    <a:pt x="4" y="47"/>
                  </a:lnTo>
                  <a:lnTo>
                    <a:pt x="5" y="48"/>
                  </a:lnTo>
                  <a:lnTo>
                    <a:pt x="5" y="49"/>
                  </a:lnTo>
                  <a:lnTo>
                    <a:pt x="7" y="50"/>
                  </a:lnTo>
                  <a:lnTo>
                    <a:pt x="8" y="52"/>
                  </a:lnTo>
                  <a:lnTo>
                    <a:pt x="9" y="52"/>
                  </a:lnTo>
                  <a:lnTo>
                    <a:pt x="9" y="53"/>
                  </a:lnTo>
                  <a:lnTo>
                    <a:pt x="10" y="54"/>
                  </a:lnTo>
                  <a:lnTo>
                    <a:pt x="12" y="56"/>
                  </a:lnTo>
                  <a:lnTo>
                    <a:pt x="13" y="57"/>
                  </a:lnTo>
                  <a:lnTo>
                    <a:pt x="14" y="57"/>
                  </a:lnTo>
                  <a:lnTo>
                    <a:pt x="16" y="58"/>
                  </a:lnTo>
                  <a:lnTo>
                    <a:pt x="17" y="58"/>
                  </a:lnTo>
                  <a:lnTo>
                    <a:pt x="18" y="59"/>
                  </a:lnTo>
                  <a:lnTo>
                    <a:pt x="19" y="61"/>
                  </a:lnTo>
                  <a:lnTo>
                    <a:pt x="21" y="61"/>
                  </a:lnTo>
                  <a:lnTo>
                    <a:pt x="22" y="61"/>
                  </a:lnTo>
                  <a:lnTo>
                    <a:pt x="25" y="62"/>
                  </a:lnTo>
                  <a:lnTo>
                    <a:pt x="26" y="62"/>
                  </a:lnTo>
                  <a:lnTo>
                    <a:pt x="27" y="62"/>
                  </a:lnTo>
                  <a:lnTo>
                    <a:pt x="28" y="62"/>
                  </a:lnTo>
                  <a:lnTo>
                    <a:pt x="30" y="62"/>
                  </a:lnTo>
                  <a:lnTo>
                    <a:pt x="32" y="62"/>
                  </a:lnTo>
                  <a:lnTo>
                    <a:pt x="34" y="62"/>
                  </a:lnTo>
                  <a:lnTo>
                    <a:pt x="35" y="62"/>
                  </a:lnTo>
                  <a:lnTo>
                    <a:pt x="36" y="62"/>
                  </a:lnTo>
                  <a:lnTo>
                    <a:pt x="39" y="62"/>
                  </a:lnTo>
                  <a:lnTo>
                    <a:pt x="40" y="62"/>
                  </a:lnTo>
                  <a:lnTo>
                    <a:pt x="41" y="61"/>
                  </a:lnTo>
                  <a:lnTo>
                    <a:pt x="43" y="61"/>
                  </a:lnTo>
                  <a:lnTo>
                    <a:pt x="44" y="61"/>
                  </a:lnTo>
                  <a:lnTo>
                    <a:pt x="45" y="59"/>
                  </a:lnTo>
                  <a:lnTo>
                    <a:pt x="47" y="58"/>
                  </a:lnTo>
                  <a:lnTo>
                    <a:pt x="48" y="58"/>
                  </a:lnTo>
                  <a:lnTo>
                    <a:pt x="49" y="57"/>
                  </a:lnTo>
                  <a:lnTo>
                    <a:pt x="50" y="57"/>
                  </a:lnTo>
                  <a:lnTo>
                    <a:pt x="52" y="56"/>
                  </a:lnTo>
                  <a:lnTo>
                    <a:pt x="53" y="54"/>
                  </a:lnTo>
                  <a:lnTo>
                    <a:pt x="54" y="53"/>
                  </a:lnTo>
                  <a:lnTo>
                    <a:pt x="56" y="52"/>
                  </a:lnTo>
                  <a:lnTo>
                    <a:pt x="57" y="52"/>
                  </a:lnTo>
                  <a:lnTo>
                    <a:pt x="57" y="50"/>
                  </a:lnTo>
                  <a:lnTo>
                    <a:pt x="58" y="49"/>
                  </a:lnTo>
                  <a:lnTo>
                    <a:pt x="59" y="48"/>
                  </a:lnTo>
                  <a:lnTo>
                    <a:pt x="59" y="47"/>
                  </a:lnTo>
                  <a:lnTo>
                    <a:pt x="61" y="45"/>
                  </a:lnTo>
                  <a:lnTo>
                    <a:pt x="61" y="44"/>
                  </a:lnTo>
                  <a:lnTo>
                    <a:pt x="62" y="41"/>
                  </a:lnTo>
                  <a:lnTo>
                    <a:pt x="62" y="40"/>
                  </a:lnTo>
                  <a:lnTo>
                    <a:pt x="62" y="39"/>
                  </a:lnTo>
                  <a:lnTo>
                    <a:pt x="63" y="38"/>
                  </a:lnTo>
                  <a:lnTo>
                    <a:pt x="63" y="36"/>
                  </a:lnTo>
                  <a:lnTo>
                    <a:pt x="63" y="35"/>
                  </a:lnTo>
                  <a:lnTo>
                    <a:pt x="63" y="32"/>
                  </a:lnTo>
                  <a:lnTo>
                    <a:pt x="63" y="31"/>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525" name="Rectangle 314"/>
            <p:cNvSpPr>
              <a:spLocks noChangeArrowheads="1"/>
            </p:cNvSpPr>
            <p:nvPr/>
          </p:nvSpPr>
          <p:spPr bwMode="auto">
            <a:xfrm>
              <a:off x="2706" y="3744"/>
              <a:ext cx="6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Roman" charset="0"/>
                </a:rPr>
                <a:t>AND plane </a:t>
              </a:r>
              <a:endParaRPr lang="en-US" sz="2400">
                <a:latin typeface="Times New Roman" pitchFamily="18" charset="0"/>
              </a:endParaRPr>
            </a:p>
          </p:txBody>
        </p:sp>
        <p:sp>
          <p:nvSpPr>
            <p:cNvPr id="61526" name="Rectangle 315"/>
            <p:cNvSpPr>
              <a:spLocks noChangeArrowheads="1"/>
            </p:cNvSpPr>
            <p:nvPr/>
          </p:nvSpPr>
          <p:spPr bwMode="auto">
            <a:xfrm>
              <a:off x="4172" y="2633"/>
              <a:ext cx="1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Roman" charset="0"/>
                </a:rPr>
                <a:t>P </a:t>
              </a:r>
              <a:endParaRPr lang="en-US" sz="2400">
                <a:latin typeface="Times New Roman" pitchFamily="18" charset="0"/>
              </a:endParaRPr>
            </a:p>
          </p:txBody>
        </p:sp>
        <p:sp>
          <p:nvSpPr>
            <p:cNvPr id="61527" name="Rectangle 316"/>
            <p:cNvSpPr>
              <a:spLocks noChangeArrowheads="1"/>
            </p:cNvSpPr>
            <p:nvPr/>
          </p:nvSpPr>
          <p:spPr bwMode="auto">
            <a:xfrm>
              <a:off x="4233" y="2679"/>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3 </a:t>
              </a:r>
              <a:endParaRPr lang="en-US" sz="2400">
                <a:latin typeface="Times New Roman" pitchFamily="18" charset="0"/>
              </a:endParaRPr>
            </a:p>
          </p:txBody>
        </p:sp>
        <p:sp>
          <p:nvSpPr>
            <p:cNvPr id="61528" name="Rectangle 317"/>
            <p:cNvSpPr>
              <a:spLocks noChangeArrowheads="1"/>
            </p:cNvSpPr>
            <p:nvPr/>
          </p:nvSpPr>
          <p:spPr bwMode="auto">
            <a:xfrm>
              <a:off x="4172" y="3082"/>
              <a:ext cx="11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Roman" charset="0"/>
                </a:rPr>
                <a:t>P </a:t>
              </a:r>
              <a:endParaRPr lang="en-US" sz="2400">
                <a:latin typeface="Times New Roman" pitchFamily="18" charset="0"/>
              </a:endParaRPr>
            </a:p>
          </p:txBody>
        </p:sp>
        <p:sp>
          <p:nvSpPr>
            <p:cNvPr id="61529" name="Line 318"/>
            <p:cNvSpPr>
              <a:spLocks noChangeShapeType="1"/>
            </p:cNvSpPr>
            <p:nvPr/>
          </p:nvSpPr>
          <p:spPr bwMode="auto">
            <a:xfrm flipV="1">
              <a:off x="4649" y="1817"/>
              <a:ext cx="1" cy="167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0" name="Line 319"/>
            <p:cNvSpPr>
              <a:spLocks noChangeShapeType="1"/>
            </p:cNvSpPr>
            <p:nvPr/>
          </p:nvSpPr>
          <p:spPr bwMode="auto">
            <a:xfrm flipV="1">
              <a:off x="5165" y="1817"/>
              <a:ext cx="1" cy="16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1" name="Line 320"/>
            <p:cNvSpPr>
              <a:spLocks noChangeShapeType="1"/>
            </p:cNvSpPr>
            <p:nvPr/>
          </p:nvSpPr>
          <p:spPr bwMode="auto">
            <a:xfrm flipH="1">
              <a:off x="4599" y="1842"/>
              <a:ext cx="86"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2" name="Line 321"/>
            <p:cNvSpPr>
              <a:spLocks noChangeShapeType="1"/>
            </p:cNvSpPr>
            <p:nvPr/>
          </p:nvSpPr>
          <p:spPr bwMode="auto">
            <a:xfrm flipH="1" flipV="1">
              <a:off x="4599" y="1842"/>
              <a:ext cx="86"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3" name="Line 322"/>
            <p:cNvSpPr>
              <a:spLocks noChangeShapeType="1"/>
            </p:cNvSpPr>
            <p:nvPr/>
          </p:nvSpPr>
          <p:spPr bwMode="auto">
            <a:xfrm flipH="1">
              <a:off x="4599" y="2300"/>
              <a:ext cx="86"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4" name="Line 323"/>
            <p:cNvSpPr>
              <a:spLocks noChangeShapeType="1"/>
            </p:cNvSpPr>
            <p:nvPr/>
          </p:nvSpPr>
          <p:spPr bwMode="auto">
            <a:xfrm flipH="1" flipV="1">
              <a:off x="4599" y="2300"/>
              <a:ext cx="86"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5" name="Line 324"/>
            <p:cNvSpPr>
              <a:spLocks noChangeShapeType="1"/>
            </p:cNvSpPr>
            <p:nvPr/>
          </p:nvSpPr>
          <p:spPr bwMode="auto">
            <a:xfrm flipH="1">
              <a:off x="4599" y="2746"/>
              <a:ext cx="86"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6" name="Line 325"/>
            <p:cNvSpPr>
              <a:spLocks noChangeShapeType="1"/>
            </p:cNvSpPr>
            <p:nvPr/>
          </p:nvSpPr>
          <p:spPr bwMode="auto">
            <a:xfrm flipH="1" flipV="1">
              <a:off x="4599" y="2746"/>
              <a:ext cx="86"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7" name="Line 326"/>
            <p:cNvSpPr>
              <a:spLocks noChangeShapeType="1"/>
            </p:cNvSpPr>
            <p:nvPr/>
          </p:nvSpPr>
          <p:spPr bwMode="auto">
            <a:xfrm flipH="1">
              <a:off x="5128" y="1842"/>
              <a:ext cx="85"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8" name="Line 327"/>
            <p:cNvSpPr>
              <a:spLocks noChangeShapeType="1"/>
            </p:cNvSpPr>
            <p:nvPr/>
          </p:nvSpPr>
          <p:spPr bwMode="auto">
            <a:xfrm flipH="1" flipV="1">
              <a:off x="5128" y="1842"/>
              <a:ext cx="85" cy="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9" name="Line 328"/>
            <p:cNvSpPr>
              <a:spLocks noChangeShapeType="1"/>
            </p:cNvSpPr>
            <p:nvPr/>
          </p:nvSpPr>
          <p:spPr bwMode="auto">
            <a:xfrm flipH="1">
              <a:off x="5128" y="2746"/>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0" name="Line 329"/>
            <p:cNvSpPr>
              <a:spLocks noChangeShapeType="1"/>
            </p:cNvSpPr>
            <p:nvPr/>
          </p:nvSpPr>
          <p:spPr bwMode="auto">
            <a:xfrm flipH="1" flipV="1">
              <a:off x="5128" y="2746"/>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1" name="Line 330"/>
            <p:cNvSpPr>
              <a:spLocks noChangeShapeType="1"/>
            </p:cNvSpPr>
            <p:nvPr/>
          </p:nvSpPr>
          <p:spPr bwMode="auto">
            <a:xfrm flipH="1">
              <a:off x="5128" y="3204"/>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2" name="Line 331"/>
            <p:cNvSpPr>
              <a:spLocks noChangeShapeType="1"/>
            </p:cNvSpPr>
            <p:nvPr/>
          </p:nvSpPr>
          <p:spPr bwMode="auto">
            <a:xfrm flipH="1" flipV="1">
              <a:off x="5128" y="3204"/>
              <a:ext cx="85" cy="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3" name="Rectangle 332"/>
            <p:cNvSpPr>
              <a:spLocks noChangeArrowheads="1"/>
            </p:cNvSpPr>
            <p:nvPr/>
          </p:nvSpPr>
          <p:spPr bwMode="auto">
            <a:xfrm>
              <a:off x="4233" y="3128"/>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Times-Roman" charset="0"/>
                </a:rPr>
                <a:t>4 </a:t>
              </a:r>
              <a:endParaRPr lang="en-US" sz="2400">
                <a:latin typeface="Times New Roman" pitchFamily="18" charset="0"/>
              </a:endParaRPr>
            </a:p>
          </p:txBody>
        </p:sp>
        <p:sp>
          <p:nvSpPr>
            <p:cNvPr id="61544" name="AutoShape 333"/>
            <p:cNvSpPr>
              <a:spLocks noChangeArrowheads="1"/>
            </p:cNvSpPr>
            <p:nvPr/>
          </p:nvSpPr>
          <p:spPr bwMode="auto">
            <a:xfrm>
              <a:off x="3654" y="3103"/>
              <a:ext cx="338" cy="281"/>
            </a:xfrm>
            <a:prstGeom prst="flowChartDelay">
              <a:avLst/>
            </a:prstGeom>
            <a:solidFill>
              <a:schemeClr val="bg1"/>
            </a:solidFill>
            <a:ln w="28575">
              <a:solidFill>
                <a:schemeClr val="tx1"/>
              </a:solidFill>
              <a:miter lim="800000"/>
              <a:headEnd/>
              <a:tailEnd/>
            </a:ln>
          </p:spPr>
          <p:txBody>
            <a:bodyPr wrap="none" anchor="ctr"/>
            <a:lstStyle/>
            <a:p>
              <a:endParaRPr lang="en-US"/>
            </a:p>
          </p:txBody>
        </p:sp>
        <p:sp>
          <p:nvSpPr>
            <p:cNvPr id="61545" name="AutoShape 334"/>
            <p:cNvSpPr>
              <a:spLocks noChangeArrowheads="1"/>
            </p:cNvSpPr>
            <p:nvPr/>
          </p:nvSpPr>
          <p:spPr bwMode="auto">
            <a:xfrm>
              <a:off x="3655" y="2653"/>
              <a:ext cx="338" cy="281"/>
            </a:xfrm>
            <a:prstGeom prst="flowChartDelay">
              <a:avLst/>
            </a:prstGeom>
            <a:solidFill>
              <a:schemeClr val="bg1"/>
            </a:solidFill>
            <a:ln w="28575">
              <a:solidFill>
                <a:schemeClr val="tx1"/>
              </a:solidFill>
              <a:miter lim="800000"/>
              <a:headEnd/>
              <a:tailEnd/>
            </a:ln>
          </p:spPr>
          <p:txBody>
            <a:bodyPr wrap="none" anchor="ctr"/>
            <a:lstStyle/>
            <a:p>
              <a:endParaRPr lang="en-US"/>
            </a:p>
          </p:txBody>
        </p:sp>
        <p:sp>
          <p:nvSpPr>
            <p:cNvPr id="61546" name="AutoShape 335"/>
            <p:cNvSpPr>
              <a:spLocks noChangeArrowheads="1"/>
            </p:cNvSpPr>
            <p:nvPr/>
          </p:nvSpPr>
          <p:spPr bwMode="auto">
            <a:xfrm>
              <a:off x="3655" y="2196"/>
              <a:ext cx="338" cy="281"/>
            </a:xfrm>
            <a:prstGeom prst="flowChartDelay">
              <a:avLst/>
            </a:prstGeom>
            <a:solidFill>
              <a:schemeClr val="bg1"/>
            </a:solidFill>
            <a:ln w="28575">
              <a:solidFill>
                <a:schemeClr val="tx1"/>
              </a:solidFill>
              <a:miter lim="800000"/>
              <a:headEnd/>
              <a:tailEnd/>
            </a:ln>
          </p:spPr>
          <p:txBody>
            <a:bodyPr wrap="none" anchor="ctr"/>
            <a:lstStyle/>
            <a:p>
              <a:endParaRPr lang="en-US"/>
            </a:p>
          </p:txBody>
        </p:sp>
        <p:sp>
          <p:nvSpPr>
            <p:cNvPr id="61547" name="AutoShape 336"/>
            <p:cNvSpPr>
              <a:spLocks noChangeArrowheads="1"/>
            </p:cNvSpPr>
            <p:nvPr/>
          </p:nvSpPr>
          <p:spPr bwMode="auto">
            <a:xfrm>
              <a:off x="3655" y="1749"/>
              <a:ext cx="338" cy="281"/>
            </a:xfrm>
            <a:prstGeom prst="flowChartDelay">
              <a:avLst/>
            </a:prstGeom>
            <a:solidFill>
              <a:schemeClr val="bg1"/>
            </a:solidFill>
            <a:ln w="28575">
              <a:solidFill>
                <a:schemeClr val="tx1"/>
              </a:solidFill>
              <a:miter lim="800000"/>
              <a:headEnd/>
              <a:tailEnd/>
            </a:ln>
          </p:spPr>
          <p:txBody>
            <a:bodyPr wrap="none" anchor="ctr"/>
            <a:lstStyle/>
            <a:p>
              <a:endParaRPr lang="en-US"/>
            </a:p>
          </p:txBody>
        </p:sp>
        <p:sp>
          <p:nvSpPr>
            <p:cNvPr id="61548" name="Freeform 337"/>
            <p:cNvSpPr>
              <a:spLocks/>
            </p:cNvSpPr>
            <p:nvPr/>
          </p:nvSpPr>
          <p:spPr bwMode="auto">
            <a:xfrm rot="5400000">
              <a:off x="4462" y="3492"/>
              <a:ext cx="367" cy="290"/>
            </a:xfrm>
            <a:custGeom>
              <a:avLst/>
              <a:gdLst>
                <a:gd name="T0" fmla="*/ 85 w 211"/>
                <a:gd name="T1" fmla="*/ 62 h 173"/>
                <a:gd name="T2" fmla="*/ 5879 w 211"/>
                <a:gd name="T3" fmla="*/ 270 h 173"/>
                <a:gd name="T4" fmla="*/ 6846 w 211"/>
                <a:gd name="T5" fmla="*/ 489 h 173"/>
                <a:gd name="T6" fmla="*/ 7709 w 211"/>
                <a:gd name="T7" fmla="*/ 885 h 173"/>
                <a:gd name="T8" fmla="*/ 8135 w 211"/>
                <a:gd name="T9" fmla="*/ 1155 h 173"/>
                <a:gd name="T10" fmla="*/ 8582 w 211"/>
                <a:gd name="T11" fmla="*/ 1532 h 173"/>
                <a:gd name="T12" fmla="*/ 9109 w 211"/>
                <a:gd name="T13" fmla="*/ 1936 h 173"/>
                <a:gd name="T14" fmla="*/ 9693 w 211"/>
                <a:gd name="T15" fmla="*/ 2568 h 173"/>
                <a:gd name="T16" fmla="*/ 10029 w 211"/>
                <a:gd name="T17" fmla="*/ 3049 h 173"/>
                <a:gd name="T18" fmla="*/ 9730 w 211"/>
                <a:gd name="T19" fmla="*/ 3574 h 173"/>
                <a:gd name="T20" fmla="*/ 9500 w 211"/>
                <a:gd name="T21" fmla="*/ 3797 h 173"/>
                <a:gd name="T22" fmla="*/ 9187 w 211"/>
                <a:gd name="T23" fmla="*/ 4171 h 173"/>
                <a:gd name="T24" fmla="*/ 8725 w 211"/>
                <a:gd name="T25" fmla="*/ 4620 h 173"/>
                <a:gd name="T26" fmla="*/ 7944 w 211"/>
                <a:gd name="T27" fmla="*/ 5173 h 173"/>
                <a:gd name="T28" fmla="*/ 6589 w 211"/>
                <a:gd name="T29" fmla="*/ 5872 h 173"/>
                <a:gd name="T30" fmla="*/ 5161 w 211"/>
                <a:gd name="T31" fmla="*/ 6165 h 173"/>
                <a:gd name="T32" fmla="*/ 0 w 211"/>
                <a:gd name="T33" fmla="*/ 6207 h 173"/>
                <a:gd name="T34" fmla="*/ 777 w 211"/>
                <a:gd name="T35" fmla="*/ 5056 h 173"/>
                <a:gd name="T36" fmla="*/ 1052 w 211"/>
                <a:gd name="T37" fmla="*/ 4400 h 173"/>
                <a:gd name="T38" fmla="*/ 1162 w 211"/>
                <a:gd name="T39" fmla="*/ 3307 h 173"/>
                <a:gd name="T40" fmla="*/ 969 w 211"/>
                <a:gd name="T41" fmla="*/ 2020 h 173"/>
                <a:gd name="T42" fmla="*/ 336 w 211"/>
                <a:gd name="T43" fmla="*/ 593 h 173"/>
                <a:gd name="T44" fmla="*/ 85 w 211"/>
                <a:gd name="T45" fmla="*/ 62 h 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1"/>
                <a:gd name="T70" fmla="*/ 0 h 173"/>
                <a:gd name="T71" fmla="*/ 211 w 211"/>
                <a:gd name="T72" fmla="*/ 173 h 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1" h="173">
                  <a:moveTo>
                    <a:pt x="2" y="2"/>
                  </a:moveTo>
                  <a:cubicBezTo>
                    <a:pt x="39" y="5"/>
                    <a:pt x="83" y="0"/>
                    <a:pt x="122" y="7"/>
                  </a:cubicBezTo>
                  <a:cubicBezTo>
                    <a:pt x="128" y="10"/>
                    <a:pt x="135" y="11"/>
                    <a:pt x="142" y="13"/>
                  </a:cubicBezTo>
                  <a:cubicBezTo>
                    <a:pt x="145" y="18"/>
                    <a:pt x="154" y="22"/>
                    <a:pt x="160" y="24"/>
                  </a:cubicBezTo>
                  <a:cubicBezTo>
                    <a:pt x="162" y="28"/>
                    <a:pt x="165" y="29"/>
                    <a:pt x="169" y="31"/>
                  </a:cubicBezTo>
                  <a:cubicBezTo>
                    <a:pt x="170" y="34"/>
                    <a:pt x="175" y="39"/>
                    <a:pt x="178" y="41"/>
                  </a:cubicBezTo>
                  <a:cubicBezTo>
                    <a:pt x="180" y="45"/>
                    <a:pt x="185" y="51"/>
                    <a:pt x="189" y="52"/>
                  </a:cubicBezTo>
                  <a:cubicBezTo>
                    <a:pt x="192" y="57"/>
                    <a:pt x="198" y="64"/>
                    <a:pt x="201" y="69"/>
                  </a:cubicBezTo>
                  <a:cubicBezTo>
                    <a:pt x="204" y="74"/>
                    <a:pt x="208" y="78"/>
                    <a:pt x="208" y="82"/>
                  </a:cubicBezTo>
                  <a:cubicBezTo>
                    <a:pt x="211" y="86"/>
                    <a:pt x="206" y="93"/>
                    <a:pt x="202" y="96"/>
                  </a:cubicBezTo>
                  <a:cubicBezTo>
                    <a:pt x="200" y="100"/>
                    <a:pt x="201" y="101"/>
                    <a:pt x="197" y="102"/>
                  </a:cubicBezTo>
                  <a:cubicBezTo>
                    <a:pt x="196" y="106"/>
                    <a:pt x="194" y="110"/>
                    <a:pt x="191" y="112"/>
                  </a:cubicBezTo>
                  <a:cubicBezTo>
                    <a:pt x="190" y="115"/>
                    <a:pt x="181" y="124"/>
                    <a:pt x="181" y="124"/>
                  </a:cubicBezTo>
                  <a:cubicBezTo>
                    <a:pt x="177" y="128"/>
                    <a:pt x="172" y="133"/>
                    <a:pt x="165" y="139"/>
                  </a:cubicBezTo>
                  <a:cubicBezTo>
                    <a:pt x="158" y="145"/>
                    <a:pt x="147" y="154"/>
                    <a:pt x="137" y="158"/>
                  </a:cubicBezTo>
                  <a:cubicBezTo>
                    <a:pt x="132" y="160"/>
                    <a:pt x="114" y="165"/>
                    <a:pt x="107" y="166"/>
                  </a:cubicBezTo>
                  <a:cubicBezTo>
                    <a:pt x="79" y="173"/>
                    <a:pt x="1" y="167"/>
                    <a:pt x="0" y="167"/>
                  </a:cubicBezTo>
                  <a:cubicBezTo>
                    <a:pt x="5" y="157"/>
                    <a:pt x="11" y="147"/>
                    <a:pt x="16" y="136"/>
                  </a:cubicBezTo>
                  <a:cubicBezTo>
                    <a:pt x="19" y="130"/>
                    <a:pt x="18" y="123"/>
                    <a:pt x="22" y="118"/>
                  </a:cubicBezTo>
                  <a:cubicBezTo>
                    <a:pt x="24" y="111"/>
                    <a:pt x="24" y="97"/>
                    <a:pt x="24" y="89"/>
                  </a:cubicBezTo>
                  <a:cubicBezTo>
                    <a:pt x="24" y="79"/>
                    <a:pt x="27" y="65"/>
                    <a:pt x="20" y="54"/>
                  </a:cubicBezTo>
                  <a:cubicBezTo>
                    <a:pt x="19" y="44"/>
                    <a:pt x="17" y="22"/>
                    <a:pt x="7" y="16"/>
                  </a:cubicBezTo>
                  <a:cubicBezTo>
                    <a:pt x="6" y="11"/>
                    <a:pt x="2" y="7"/>
                    <a:pt x="2" y="2"/>
                  </a:cubicBezTo>
                  <a:close/>
                </a:path>
              </a:pathLst>
            </a:custGeom>
            <a:solidFill>
              <a:schemeClr val="bg1"/>
            </a:solidFill>
            <a:ln w="28575">
              <a:solidFill>
                <a:schemeClr val="tx1"/>
              </a:solidFill>
              <a:round/>
              <a:headEnd/>
              <a:tailEnd/>
            </a:ln>
          </p:spPr>
          <p:txBody>
            <a:bodyPr wrap="none" anchor="ctr"/>
            <a:lstStyle/>
            <a:p>
              <a:endParaRPr lang="en-US"/>
            </a:p>
          </p:txBody>
        </p:sp>
        <p:sp>
          <p:nvSpPr>
            <p:cNvPr id="61549" name="Freeform 338"/>
            <p:cNvSpPr>
              <a:spLocks/>
            </p:cNvSpPr>
            <p:nvPr/>
          </p:nvSpPr>
          <p:spPr bwMode="auto">
            <a:xfrm rot="5400000">
              <a:off x="4980" y="3492"/>
              <a:ext cx="367" cy="289"/>
            </a:xfrm>
            <a:custGeom>
              <a:avLst/>
              <a:gdLst>
                <a:gd name="T0" fmla="*/ 85 w 211"/>
                <a:gd name="T1" fmla="*/ 62 h 173"/>
                <a:gd name="T2" fmla="*/ 5879 w 211"/>
                <a:gd name="T3" fmla="*/ 257 h 173"/>
                <a:gd name="T4" fmla="*/ 6846 w 211"/>
                <a:gd name="T5" fmla="*/ 486 h 173"/>
                <a:gd name="T6" fmla="*/ 7709 w 211"/>
                <a:gd name="T7" fmla="*/ 870 h 173"/>
                <a:gd name="T8" fmla="*/ 8135 w 211"/>
                <a:gd name="T9" fmla="*/ 1128 h 173"/>
                <a:gd name="T10" fmla="*/ 8582 w 211"/>
                <a:gd name="T11" fmla="*/ 1478 h 173"/>
                <a:gd name="T12" fmla="*/ 9109 w 211"/>
                <a:gd name="T13" fmla="*/ 1884 h 173"/>
                <a:gd name="T14" fmla="*/ 9693 w 211"/>
                <a:gd name="T15" fmla="*/ 2497 h 173"/>
                <a:gd name="T16" fmla="*/ 10029 w 211"/>
                <a:gd name="T17" fmla="*/ 2984 h 173"/>
                <a:gd name="T18" fmla="*/ 9730 w 211"/>
                <a:gd name="T19" fmla="*/ 3475 h 173"/>
                <a:gd name="T20" fmla="*/ 9500 w 211"/>
                <a:gd name="T21" fmla="*/ 3692 h 173"/>
                <a:gd name="T22" fmla="*/ 9187 w 211"/>
                <a:gd name="T23" fmla="*/ 4054 h 173"/>
                <a:gd name="T24" fmla="*/ 8725 w 211"/>
                <a:gd name="T25" fmla="*/ 4504 h 173"/>
                <a:gd name="T26" fmla="*/ 7944 w 211"/>
                <a:gd name="T27" fmla="*/ 5045 h 173"/>
                <a:gd name="T28" fmla="*/ 6589 w 211"/>
                <a:gd name="T29" fmla="*/ 5738 h 173"/>
                <a:gd name="T30" fmla="*/ 5161 w 211"/>
                <a:gd name="T31" fmla="*/ 6019 h 173"/>
                <a:gd name="T32" fmla="*/ 0 w 211"/>
                <a:gd name="T33" fmla="*/ 6061 h 173"/>
                <a:gd name="T34" fmla="*/ 777 w 211"/>
                <a:gd name="T35" fmla="*/ 4928 h 173"/>
                <a:gd name="T36" fmla="*/ 1052 w 211"/>
                <a:gd name="T37" fmla="*/ 4283 h 173"/>
                <a:gd name="T38" fmla="*/ 1162 w 211"/>
                <a:gd name="T39" fmla="*/ 3239 h 173"/>
                <a:gd name="T40" fmla="*/ 969 w 211"/>
                <a:gd name="T41" fmla="*/ 1953 h 173"/>
                <a:gd name="T42" fmla="*/ 336 w 211"/>
                <a:gd name="T43" fmla="*/ 583 h 173"/>
                <a:gd name="T44" fmla="*/ 85 w 211"/>
                <a:gd name="T45" fmla="*/ 62 h 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1"/>
                <a:gd name="T70" fmla="*/ 0 h 173"/>
                <a:gd name="T71" fmla="*/ 211 w 211"/>
                <a:gd name="T72" fmla="*/ 173 h 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1" h="173">
                  <a:moveTo>
                    <a:pt x="2" y="2"/>
                  </a:moveTo>
                  <a:cubicBezTo>
                    <a:pt x="39" y="5"/>
                    <a:pt x="83" y="0"/>
                    <a:pt x="122" y="7"/>
                  </a:cubicBezTo>
                  <a:cubicBezTo>
                    <a:pt x="128" y="10"/>
                    <a:pt x="135" y="11"/>
                    <a:pt x="142" y="13"/>
                  </a:cubicBezTo>
                  <a:cubicBezTo>
                    <a:pt x="145" y="18"/>
                    <a:pt x="154" y="22"/>
                    <a:pt x="160" y="24"/>
                  </a:cubicBezTo>
                  <a:cubicBezTo>
                    <a:pt x="162" y="28"/>
                    <a:pt x="165" y="29"/>
                    <a:pt x="169" y="31"/>
                  </a:cubicBezTo>
                  <a:cubicBezTo>
                    <a:pt x="170" y="34"/>
                    <a:pt x="175" y="39"/>
                    <a:pt x="178" y="41"/>
                  </a:cubicBezTo>
                  <a:cubicBezTo>
                    <a:pt x="180" y="45"/>
                    <a:pt x="185" y="51"/>
                    <a:pt x="189" y="52"/>
                  </a:cubicBezTo>
                  <a:cubicBezTo>
                    <a:pt x="192" y="57"/>
                    <a:pt x="198" y="64"/>
                    <a:pt x="201" y="69"/>
                  </a:cubicBezTo>
                  <a:cubicBezTo>
                    <a:pt x="204" y="74"/>
                    <a:pt x="208" y="78"/>
                    <a:pt x="208" y="82"/>
                  </a:cubicBezTo>
                  <a:cubicBezTo>
                    <a:pt x="211" y="86"/>
                    <a:pt x="206" y="93"/>
                    <a:pt x="202" y="96"/>
                  </a:cubicBezTo>
                  <a:cubicBezTo>
                    <a:pt x="200" y="100"/>
                    <a:pt x="201" y="101"/>
                    <a:pt x="197" y="102"/>
                  </a:cubicBezTo>
                  <a:cubicBezTo>
                    <a:pt x="196" y="106"/>
                    <a:pt x="194" y="110"/>
                    <a:pt x="191" y="112"/>
                  </a:cubicBezTo>
                  <a:cubicBezTo>
                    <a:pt x="190" y="115"/>
                    <a:pt x="181" y="124"/>
                    <a:pt x="181" y="124"/>
                  </a:cubicBezTo>
                  <a:cubicBezTo>
                    <a:pt x="177" y="128"/>
                    <a:pt x="172" y="133"/>
                    <a:pt x="165" y="139"/>
                  </a:cubicBezTo>
                  <a:cubicBezTo>
                    <a:pt x="158" y="145"/>
                    <a:pt x="147" y="154"/>
                    <a:pt x="137" y="158"/>
                  </a:cubicBezTo>
                  <a:cubicBezTo>
                    <a:pt x="132" y="160"/>
                    <a:pt x="114" y="165"/>
                    <a:pt x="107" y="166"/>
                  </a:cubicBezTo>
                  <a:cubicBezTo>
                    <a:pt x="79" y="173"/>
                    <a:pt x="1" y="167"/>
                    <a:pt x="0" y="167"/>
                  </a:cubicBezTo>
                  <a:cubicBezTo>
                    <a:pt x="5" y="157"/>
                    <a:pt x="11" y="147"/>
                    <a:pt x="16" y="136"/>
                  </a:cubicBezTo>
                  <a:cubicBezTo>
                    <a:pt x="19" y="130"/>
                    <a:pt x="18" y="123"/>
                    <a:pt x="22" y="118"/>
                  </a:cubicBezTo>
                  <a:cubicBezTo>
                    <a:pt x="24" y="111"/>
                    <a:pt x="24" y="97"/>
                    <a:pt x="24" y="89"/>
                  </a:cubicBezTo>
                  <a:cubicBezTo>
                    <a:pt x="24" y="79"/>
                    <a:pt x="27" y="65"/>
                    <a:pt x="20" y="54"/>
                  </a:cubicBezTo>
                  <a:cubicBezTo>
                    <a:pt x="19" y="44"/>
                    <a:pt x="17" y="22"/>
                    <a:pt x="7" y="16"/>
                  </a:cubicBezTo>
                  <a:cubicBezTo>
                    <a:pt x="6" y="11"/>
                    <a:pt x="2" y="7"/>
                    <a:pt x="2" y="2"/>
                  </a:cubicBezTo>
                  <a:close/>
                </a:path>
              </a:pathLst>
            </a:custGeom>
            <a:solidFill>
              <a:schemeClr val="bg1"/>
            </a:solidFill>
            <a:ln w="28575">
              <a:solidFill>
                <a:schemeClr val="tx1"/>
              </a:solidFill>
              <a:round/>
              <a:headEnd/>
              <a:tailEnd/>
            </a:ln>
          </p:spPr>
          <p:txBody>
            <a:bodyPr wrap="none" anchor="ctr"/>
            <a:lstStyle/>
            <a:p>
              <a:endParaRPr lang="en-US"/>
            </a:p>
          </p:txBody>
        </p:sp>
      </p:grpSp>
      <p:sp>
        <p:nvSpPr>
          <p:cNvPr id="61449" name="Text Box 341"/>
          <p:cNvSpPr txBox="1">
            <a:spLocks noChangeArrowheads="1"/>
          </p:cNvSpPr>
          <p:nvPr/>
        </p:nvSpPr>
        <p:spPr bwMode="auto">
          <a:xfrm>
            <a:off x="304800" y="5943600"/>
            <a:ext cx="335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t>x marks the connections left in place after programming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57200" y="228600"/>
            <a:ext cx="8229600" cy="5897563"/>
          </a:xfrm>
        </p:spPr>
        <p:txBody>
          <a:bodyPr/>
          <a:lstStyle/>
          <a:p>
            <a:r>
              <a:rPr lang="en-US" smtClean="0"/>
              <a:t>Limitations of PLAs</a:t>
            </a:r>
          </a:p>
          <a:p>
            <a:pPr lvl="1"/>
            <a:endParaRPr lang="en-US" sz="2400" smtClean="0"/>
          </a:p>
          <a:p>
            <a:pPr lvl="1"/>
            <a:r>
              <a:rPr lang="en-US" sz="2400" smtClean="0"/>
              <a:t>PLAs come in various sizes</a:t>
            </a:r>
          </a:p>
          <a:p>
            <a:pPr lvl="2"/>
            <a:r>
              <a:rPr lang="en-US" sz="2000" smtClean="0"/>
              <a:t>Typical size is 16 inputs, 32 product terms, 8 outputs</a:t>
            </a:r>
          </a:p>
          <a:p>
            <a:pPr lvl="3"/>
            <a:r>
              <a:rPr lang="en-US" sz="1800" smtClean="0"/>
              <a:t>Each AND gate has large fan-in </a:t>
            </a:r>
            <a:r>
              <a:rPr lang="en-US" sz="1800" smtClean="0">
                <a:sym typeface="Wingdings" pitchFamily="2" charset="2"/>
              </a:rPr>
              <a:t> this limits the number of inputs that can be provided in a PLA</a:t>
            </a:r>
          </a:p>
          <a:p>
            <a:pPr lvl="3"/>
            <a:endParaRPr lang="en-US" sz="1800" smtClean="0"/>
          </a:p>
          <a:p>
            <a:pPr lvl="3"/>
            <a:r>
              <a:rPr lang="en-US" sz="1800" smtClean="0"/>
              <a:t>16 inputs </a:t>
            </a:r>
            <a:r>
              <a:rPr lang="en-US" sz="1800" smtClean="0">
                <a:sym typeface="Wingdings" pitchFamily="2" charset="2"/>
              </a:rPr>
              <a:t> 3</a:t>
            </a:r>
            <a:r>
              <a:rPr lang="en-US" sz="1800" baseline="30000" smtClean="0">
                <a:sym typeface="Wingdings" pitchFamily="2" charset="2"/>
              </a:rPr>
              <a:t>16</a:t>
            </a:r>
            <a:r>
              <a:rPr lang="en-US" sz="1800" smtClean="0">
                <a:sym typeface="Wingdings" pitchFamily="2" charset="2"/>
              </a:rPr>
              <a:t> = possible input combinations; only 32 permitted (since 32 AND gates) in a typical PLA</a:t>
            </a:r>
          </a:p>
          <a:p>
            <a:pPr lvl="3"/>
            <a:endParaRPr lang="en-US" sz="1800" smtClean="0">
              <a:sym typeface="Wingdings" pitchFamily="2" charset="2"/>
            </a:endParaRPr>
          </a:p>
          <a:p>
            <a:pPr lvl="3"/>
            <a:r>
              <a:rPr lang="en-US" sz="1800" smtClean="0">
                <a:sym typeface="Wingdings" pitchFamily="2" charset="2"/>
              </a:rPr>
              <a:t>32 AND terms permitted  large fan-in for OR gates as well</a:t>
            </a:r>
          </a:p>
          <a:p>
            <a:pPr lvl="4"/>
            <a:r>
              <a:rPr lang="en-US" sz="1800" smtClean="0">
                <a:sym typeface="Wingdings" pitchFamily="2" charset="2"/>
              </a:rPr>
              <a:t>This makes PLAs slower and slightly more expensive than some alternatives to be discussed shortly</a:t>
            </a:r>
          </a:p>
          <a:p>
            <a:pPr lvl="3"/>
            <a:endParaRPr lang="en-US" sz="1800" smtClean="0">
              <a:sym typeface="Wingdings" pitchFamily="2" charset="2"/>
            </a:endParaRPr>
          </a:p>
          <a:p>
            <a:pPr lvl="3"/>
            <a:r>
              <a:rPr lang="en-US" sz="1800" smtClean="0">
                <a:sym typeface="Wingdings" pitchFamily="2" charset="2"/>
              </a:rPr>
              <a:t>8 outputs  could have shared minterms, but not required</a:t>
            </a:r>
            <a:endParaRPr lang="en-US" sz="1800" smtClean="0"/>
          </a:p>
        </p:txBody>
      </p:sp>
      <p:sp>
        <p:nvSpPr>
          <p:cNvPr id="62467"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68"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469"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43000" y="0"/>
            <a:ext cx="6654800" cy="7207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rtl="0" eaLnBrk="1" hangingPunct="1"/>
            <a:r>
              <a:rPr lang="en-US" smtClean="0"/>
              <a:t>PLA Logic Implementation</a:t>
            </a:r>
          </a:p>
        </p:txBody>
      </p:sp>
      <p:sp>
        <p:nvSpPr>
          <p:cNvPr id="63491" name="Rectangle 3"/>
          <p:cNvSpPr>
            <a:spLocks noChangeArrowheads="1"/>
          </p:cNvSpPr>
          <p:nvPr/>
        </p:nvSpPr>
        <p:spPr bwMode="auto">
          <a:xfrm>
            <a:off x="393700" y="2108200"/>
            <a:ext cx="11430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t>Example:</a:t>
            </a:r>
          </a:p>
        </p:txBody>
      </p:sp>
      <p:sp>
        <p:nvSpPr>
          <p:cNvPr id="63492" name="Rectangle 4"/>
          <p:cNvSpPr>
            <a:spLocks noChangeArrowheads="1"/>
          </p:cNvSpPr>
          <p:nvPr/>
        </p:nvSpPr>
        <p:spPr bwMode="auto">
          <a:xfrm>
            <a:off x="2057400" y="1447800"/>
            <a:ext cx="12319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Equations</a:t>
            </a:r>
          </a:p>
        </p:txBody>
      </p:sp>
      <p:sp>
        <p:nvSpPr>
          <p:cNvPr id="63493" name="Rectangle 5"/>
          <p:cNvSpPr>
            <a:spLocks noChangeArrowheads="1"/>
          </p:cNvSpPr>
          <p:nvPr/>
        </p:nvSpPr>
        <p:spPr bwMode="auto">
          <a:xfrm>
            <a:off x="1295400" y="3276600"/>
            <a:ext cx="20955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Personality Matrix</a:t>
            </a:r>
          </a:p>
        </p:txBody>
      </p:sp>
      <p:sp>
        <p:nvSpPr>
          <p:cNvPr id="63494" name="Rectangle 6"/>
          <p:cNvSpPr>
            <a:spLocks noChangeArrowheads="1"/>
          </p:cNvSpPr>
          <p:nvPr/>
        </p:nvSpPr>
        <p:spPr bwMode="auto">
          <a:xfrm>
            <a:off x="901700" y="952500"/>
            <a:ext cx="44069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Key to Success: Shared Product Terms</a:t>
            </a:r>
          </a:p>
        </p:txBody>
      </p:sp>
      <p:sp>
        <p:nvSpPr>
          <p:cNvPr id="63495" name="Rectangle 7"/>
          <p:cNvSpPr>
            <a:spLocks noChangeArrowheads="1"/>
          </p:cNvSpPr>
          <p:nvPr/>
        </p:nvSpPr>
        <p:spPr bwMode="auto">
          <a:xfrm>
            <a:off x="5410200" y="3810000"/>
            <a:ext cx="2457450" cy="750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a:t>1 = asserted in term</a:t>
            </a:r>
          </a:p>
          <a:p>
            <a:pPr algn="l" rtl="0" eaLnBrk="0" hangingPunct="0">
              <a:lnSpc>
                <a:spcPct val="85000"/>
              </a:lnSpc>
            </a:pPr>
            <a:r>
              <a:rPr lang="en-US"/>
              <a:t>0 = negated in term</a:t>
            </a:r>
          </a:p>
          <a:p>
            <a:pPr algn="l" rtl="0" eaLnBrk="0" hangingPunct="0">
              <a:lnSpc>
                <a:spcPct val="85000"/>
              </a:lnSpc>
            </a:pPr>
            <a:r>
              <a:rPr lang="en-US"/>
              <a:t>- = does not participate</a:t>
            </a:r>
          </a:p>
        </p:txBody>
      </p:sp>
      <p:sp>
        <p:nvSpPr>
          <p:cNvPr id="63496" name="Rectangle 8"/>
          <p:cNvSpPr>
            <a:spLocks noChangeArrowheads="1"/>
          </p:cNvSpPr>
          <p:nvPr/>
        </p:nvSpPr>
        <p:spPr bwMode="auto">
          <a:xfrm>
            <a:off x="5422900" y="5067300"/>
            <a:ext cx="304165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a:t>1 = term connected to output</a:t>
            </a:r>
          </a:p>
          <a:p>
            <a:pPr algn="l" rtl="0" eaLnBrk="0" hangingPunct="0">
              <a:lnSpc>
                <a:spcPct val="85000"/>
              </a:lnSpc>
            </a:pPr>
            <a:r>
              <a:rPr lang="en-US"/>
              <a:t>0 = no connection to output</a:t>
            </a:r>
          </a:p>
        </p:txBody>
      </p:sp>
      <p:sp>
        <p:nvSpPr>
          <p:cNvPr id="63497" name="Rectangle 9"/>
          <p:cNvSpPr>
            <a:spLocks noChangeArrowheads="1"/>
          </p:cNvSpPr>
          <p:nvPr/>
        </p:nvSpPr>
        <p:spPr bwMode="auto">
          <a:xfrm>
            <a:off x="5054600" y="3479800"/>
            <a:ext cx="13081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Input Side:</a:t>
            </a:r>
          </a:p>
        </p:txBody>
      </p:sp>
      <p:sp>
        <p:nvSpPr>
          <p:cNvPr id="63498" name="Rectangle 10"/>
          <p:cNvSpPr>
            <a:spLocks noChangeArrowheads="1"/>
          </p:cNvSpPr>
          <p:nvPr/>
        </p:nvSpPr>
        <p:spPr bwMode="auto">
          <a:xfrm>
            <a:off x="5054600" y="4775200"/>
            <a:ext cx="14986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Output Side:</a:t>
            </a:r>
          </a:p>
        </p:txBody>
      </p:sp>
      <p:grpSp>
        <p:nvGrpSpPr>
          <p:cNvPr id="63499" name="Group 11"/>
          <p:cNvGrpSpPr>
            <a:grpSpLocks/>
          </p:cNvGrpSpPr>
          <p:nvPr/>
        </p:nvGrpSpPr>
        <p:grpSpPr bwMode="auto">
          <a:xfrm>
            <a:off x="3940175" y="4427538"/>
            <a:ext cx="866775" cy="822325"/>
            <a:chOff x="2526" y="3089"/>
            <a:chExt cx="546" cy="518"/>
          </a:xfrm>
        </p:grpSpPr>
        <p:sp>
          <p:nvSpPr>
            <p:cNvPr id="63590" name="Rectangle 12"/>
            <p:cNvSpPr>
              <a:spLocks noChangeArrowheads="1"/>
            </p:cNvSpPr>
            <p:nvPr/>
          </p:nvSpPr>
          <p:spPr bwMode="auto">
            <a:xfrm>
              <a:off x="2526" y="3089"/>
              <a:ext cx="546"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Reuse </a:t>
              </a:r>
            </a:p>
          </p:txBody>
        </p:sp>
        <p:sp>
          <p:nvSpPr>
            <p:cNvPr id="63591" name="Rectangle 13"/>
            <p:cNvSpPr>
              <a:spLocks noChangeArrowheads="1"/>
            </p:cNvSpPr>
            <p:nvPr/>
          </p:nvSpPr>
          <p:spPr bwMode="auto">
            <a:xfrm>
              <a:off x="2649" y="3246"/>
              <a:ext cx="266"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of </a:t>
              </a:r>
            </a:p>
          </p:txBody>
        </p:sp>
        <p:sp>
          <p:nvSpPr>
            <p:cNvPr id="63592" name="Rectangle 14"/>
            <p:cNvSpPr>
              <a:spLocks noChangeArrowheads="1"/>
            </p:cNvSpPr>
            <p:nvPr/>
          </p:nvSpPr>
          <p:spPr bwMode="auto">
            <a:xfrm>
              <a:off x="2543" y="3404"/>
              <a:ext cx="190"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t </a:t>
              </a:r>
            </a:p>
          </p:txBody>
        </p:sp>
        <p:sp>
          <p:nvSpPr>
            <p:cNvPr id="63593" name="Rectangle 15"/>
            <p:cNvSpPr>
              <a:spLocks noChangeArrowheads="1"/>
            </p:cNvSpPr>
            <p:nvPr/>
          </p:nvSpPr>
          <p:spPr bwMode="auto">
            <a:xfrm>
              <a:off x="2561" y="3404"/>
              <a:ext cx="454"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erms </a:t>
              </a:r>
            </a:p>
          </p:txBody>
        </p:sp>
      </p:grpSp>
      <p:grpSp>
        <p:nvGrpSpPr>
          <p:cNvPr id="63500" name="Group 18"/>
          <p:cNvGrpSpPr>
            <a:grpSpLocks/>
          </p:cNvGrpSpPr>
          <p:nvPr/>
        </p:nvGrpSpPr>
        <p:grpSpPr bwMode="auto">
          <a:xfrm>
            <a:off x="403225" y="3649663"/>
            <a:ext cx="3494088" cy="2016125"/>
            <a:chOff x="298" y="2599"/>
            <a:chExt cx="2201" cy="1270"/>
          </a:xfrm>
        </p:grpSpPr>
        <p:grpSp>
          <p:nvGrpSpPr>
            <p:cNvPr id="63512" name="Group 19"/>
            <p:cNvGrpSpPr>
              <a:grpSpLocks/>
            </p:cNvGrpSpPr>
            <p:nvPr/>
          </p:nvGrpSpPr>
          <p:grpSpPr bwMode="auto">
            <a:xfrm>
              <a:off x="1701" y="2774"/>
              <a:ext cx="289" cy="1078"/>
              <a:chOff x="1701" y="2774"/>
              <a:chExt cx="289" cy="1078"/>
            </a:xfrm>
          </p:grpSpPr>
          <p:sp>
            <p:nvSpPr>
              <p:cNvPr id="63583" name="Rectangle 20"/>
              <p:cNvSpPr>
                <a:spLocks noChangeArrowheads="1"/>
              </p:cNvSpPr>
              <p:nvPr/>
            </p:nvSpPr>
            <p:spPr bwMode="auto">
              <a:xfrm>
                <a:off x="1701" y="2774"/>
                <a:ext cx="235"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F </a:t>
                </a:r>
              </a:p>
            </p:txBody>
          </p:sp>
          <p:sp>
            <p:nvSpPr>
              <p:cNvPr id="63584" name="Rectangle 21"/>
              <p:cNvSpPr>
                <a:spLocks noChangeArrowheads="1"/>
              </p:cNvSpPr>
              <p:nvPr/>
            </p:nvSpPr>
            <p:spPr bwMode="auto">
              <a:xfrm>
                <a:off x="1789" y="2834"/>
                <a:ext cx="201"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300">
                    <a:solidFill>
                      <a:srgbClr val="000000"/>
                    </a:solidFill>
                  </a:rPr>
                  <a:t>1 </a:t>
                </a:r>
              </a:p>
            </p:txBody>
          </p:sp>
          <p:sp>
            <p:nvSpPr>
              <p:cNvPr id="63585" name="Rectangle 22"/>
              <p:cNvSpPr>
                <a:spLocks noChangeArrowheads="1"/>
              </p:cNvSpPr>
              <p:nvPr/>
            </p:nvSpPr>
            <p:spPr bwMode="auto">
              <a:xfrm>
                <a:off x="1736" y="294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86" name="Rectangle 23"/>
              <p:cNvSpPr>
                <a:spLocks noChangeArrowheads="1"/>
              </p:cNvSpPr>
              <p:nvPr/>
            </p:nvSpPr>
            <p:spPr bwMode="auto">
              <a:xfrm>
                <a:off x="1736" y="3124"/>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87" name="Rectangle 24"/>
              <p:cNvSpPr>
                <a:spLocks noChangeArrowheads="1"/>
              </p:cNvSpPr>
              <p:nvPr/>
            </p:nvSpPr>
            <p:spPr bwMode="auto">
              <a:xfrm>
                <a:off x="1736" y="329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88" name="Rectangle 25"/>
              <p:cNvSpPr>
                <a:spLocks noChangeArrowheads="1"/>
              </p:cNvSpPr>
              <p:nvPr/>
            </p:nvSpPr>
            <p:spPr bwMode="auto">
              <a:xfrm>
                <a:off x="1736" y="3474"/>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89" name="Rectangle 26"/>
              <p:cNvSpPr>
                <a:spLocks noChangeArrowheads="1"/>
              </p:cNvSpPr>
              <p:nvPr/>
            </p:nvSpPr>
            <p:spPr bwMode="auto">
              <a:xfrm>
                <a:off x="1736" y="364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grpSp>
        <p:sp>
          <p:nvSpPr>
            <p:cNvPr id="63513" name="Line 27"/>
            <p:cNvSpPr>
              <a:spLocks noChangeShapeType="1"/>
            </p:cNvSpPr>
            <p:nvPr/>
          </p:nvSpPr>
          <p:spPr bwMode="auto">
            <a:xfrm>
              <a:off x="361" y="2959"/>
              <a:ext cx="211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4" name="Line 28"/>
            <p:cNvSpPr>
              <a:spLocks noChangeShapeType="1"/>
            </p:cNvSpPr>
            <p:nvPr/>
          </p:nvSpPr>
          <p:spPr bwMode="auto">
            <a:xfrm>
              <a:off x="891" y="2671"/>
              <a:ext cx="0" cy="11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5" name="Line 29"/>
            <p:cNvSpPr>
              <a:spLocks noChangeShapeType="1"/>
            </p:cNvSpPr>
            <p:nvPr/>
          </p:nvSpPr>
          <p:spPr bwMode="auto">
            <a:xfrm>
              <a:off x="1417" y="2671"/>
              <a:ext cx="0" cy="114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6" name="Rectangle 30"/>
            <p:cNvSpPr>
              <a:spLocks noChangeArrowheads="1"/>
            </p:cNvSpPr>
            <p:nvPr/>
          </p:nvSpPr>
          <p:spPr bwMode="auto">
            <a:xfrm>
              <a:off x="1561" y="2599"/>
              <a:ext cx="630"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Outputs </a:t>
              </a:r>
            </a:p>
          </p:txBody>
        </p:sp>
        <p:sp>
          <p:nvSpPr>
            <p:cNvPr id="63517" name="Rectangle 31"/>
            <p:cNvSpPr>
              <a:spLocks noChangeArrowheads="1"/>
            </p:cNvSpPr>
            <p:nvPr/>
          </p:nvSpPr>
          <p:spPr bwMode="auto">
            <a:xfrm>
              <a:off x="912" y="2599"/>
              <a:ext cx="524"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Inputs </a:t>
              </a:r>
            </a:p>
          </p:txBody>
        </p:sp>
        <p:grpSp>
          <p:nvGrpSpPr>
            <p:cNvPr id="63518" name="Group 32"/>
            <p:cNvGrpSpPr>
              <a:grpSpLocks/>
            </p:cNvGrpSpPr>
            <p:nvPr/>
          </p:nvGrpSpPr>
          <p:grpSpPr bwMode="auto">
            <a:xfrm>
              <a:off x="298" y="2599"/>
              <a:ext cx="622" cy="360"/>
              <a:chOff x="298" y="2599"/>
              <a:chExt cx="622" cy="360"/>
            </a:xfrm>
          </p:grpSpPr>
          <p:sp>
            <p:nvSpPr>
              <p:cNvPr id="63580" name="Rectangle 33"/>
              <p:cNvSpPr>
                <a:spLocks noChangeArrowheads="1"/>
              </p:cNvSpPr>
              <p:nvPr/>
            </p:nvSpPr>
            <p:spPr bwMode="auto">
              <a:xfrm>
                <a:off x="298" y="2599"/>
                <a:ext cx="622"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Product </a:t>
                </a:r>
              </a:p>
            </p:txBody>
          </p:sp>
          <p:sp>
            <p:nvSpPr>
              <p:cNvPr id="63581" name="Rectangle 34"/>
              <p:cNvSpPr>
                <a:spLocks noChangeArrowheads="1"/>
              </p:cNvSpPr>
              <p:nvPr/>
            </p:nvSpPr>
            <p:spPr bwMode="auto">
              <a:xfrm>
                <a:off x="403" y="2756"/>
                <a:ext cx="190"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t </a:t>
                </a:r>
              </a:p>
            </p:txBody>
          </p:sp>
          <p:sp>
            <p:nvSpPr>
              <p:cNvPr id="63582" name="Rectangle 35"/>
              <p:cNvSpPr>
                <a:spLocks noChangeArrowheads="1"/>
              </p:cNvSpPr>
              <p:nvPr/>
            </p:nvSpPr>
            <p:spPr bwMode="auto">
              <a:xfrm>
                <a:off x="438" y="2756"/>
                <a:ext cx="386"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erm </a:t>
                </a:r>
              </a:p>
            </p:txBody>
          </p:sp>
        </p:grpSp>
        <p:sp>
          <p:nvSpPr>
            <p:cNvPr id="63519" name="Oval 36"/>
            <p:cNvSpPr>
              <a:spLocks noChangeArrowheads="1"/>
            </p:cNvSpPr>
            <p:nvPr/>
          </p:nvSpPr>
          <p:spPr bwMode="auto">
            <a:xfrm>
              <a:off x="1770" y="2973"/>
              <a:ext cx="140" cy="13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520" name="Group 37"/>
            <p:cNvGrpSpPr>
              <a:grpSpLocks/>
            </p:cNvGrpSpPr>
            <p:nvPr/>
          </p:nvGrpSpPr>
          <p:grpSpPr bwMode="auto">
            <a:xfrm>
              <a:off x="894" y="2791"/>
              <a:ext cx="243" cy="1078"/>
              <a:chOff x="894" y="2791"/>
              <a:chExt cx="243" cy="1078"/>
            </a:xfrm>
          </p:grpSpPr>
          <p:sp>
            <p:nvSpPr>
              <p:cNvPr id="63574" name="Rectangle 38"/>
              <p:cNvSpPr>
                <a:spLocks noChangeArrowheads="1"/>
              </p:cNvSpPr>
              <p:nvPr/>
            </p:nvSpPr>
            <p:spPr bwMode="auto">
              <a:xfrm>
                <a:off x="894" y="2791"/>
                <a:ext cx="243"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A </a:t>
                </a:r>
              </a:p>
            </p:txBody>
          </p:sp>
          <p:sp>
            <p:nvSpPr>
              <p:cNvPr id="63575" name="Rectangle 39"/>
              <p:cNvSpPr>
                <a:spLocks noChangeArrowheads="1"/>
              </p:cNvSpPr>
              <p:nvPr/>
            </p:nvSpPr>
            <p:spPr bwMode="auto">
              <a:xfrm>
                <a:off x="894" y="2966"/>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76" name="Rectangle 40"/>
              <p:cNvSpPr>
                <a:spLocks noChangeArrowheads="1"/>
              </p:cNvSpPr>
              <p:nvPr/>
            </p:nvSpPr>
            <p:spPr bwMode="auto">
              <a:xfrm>
                <a:off x="912" y="3141"/>
                <a:ext cx="197"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 </a:t>
                </a:r>
              </a:p>
            </p:txBody>
          </p:sp>
          <p:sp>
            <p:nvSpPr>
              <p:cNvPr id="63577" name="Rectangle 41"/>
              <p:cNvSpPr>
                <a:spLocks noChangeArrowheads="1"/>
              </p:cNvSpPr>
              <p:nvPr/>
            </p:nvSpPr>
            <p:spPr bwMode="auto">
              <a:xfrm>
                <a:off x="894" y="3316"/>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78" name="Rectangle 42"/>
              <p:cNvSpPr>
                <a:spLocks noChangeArrowheads="1"/>
              </p:cNvSpPr>
              <p:nvPr/>
            </p:nvSpPr>
            <p:spPr bwMode="auto">
              <a:xfrm>
                <a:off x="912" y="3491"/>
                <a:ext cx="197"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 </a:t>
                </a:r>
              </a:p>
            </p:txBody>
          </p:sp>
          <p:sp>
            <p:nvSpPr>
              <p:cNvPr id="63579" name="Rectangle 43"/>
              <p:cNvSpPr>
                <a:spLocks noChangeArrowheads="1"/>
              </p:cNvSpPr>
              <p:nvPr/>
            </p:nvSpPr>
            <p:spPr bwMode="auto">
              <a:xfrm>
                <a:off x="894" y="3666"/>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grpSp>
        <p:grpSp>
          <p:nvGrpSpPr>
            <p:cNvPr id="63521" name="Group 44"/>
            <p:cNvGrpSpPr>
              <a:grpSpLocks/>
            </p:cNvGrpSpPr>
            <p:nvPr/>
          </p:nvGrpSpPr>
          <p:grpSpPr bwMode="auto">
            <a:xfrm>
              <a:off x="1052" y="2791"/>
              <a:ext cx="246" cy="1078"/>
              <a:chOff x="1052" y="2791"/>
              <a:chExt cx="246" cy="1078"/>
            </a:xfrm>
          </p:grpSpPr>
          <p:sp>
            <p:nvSpPr>
              <p:cNvPr id="63568" name="Rectangle 45"/>
              <p:cNvSpPr>
                <a:spLocks noChangeArrowheads="1"/>
              </p:cNvSpPr>
              <p:nvPr/>
            </p:nvSpPr>
            <p:spPr bwMode="auto">
              <a:xfrm>
                <a:off x="1052" y="2791"/>
                <a:ext cx="243"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B </a:t>
                </a:r>
              </a:p>
            </p:txBody>
          </p:sp>
          <p:sp>
            <p:nvSpPr>
              <p:cNvPr id="63569" name="Rectangle 46"/>
              <p:cNvSpPr>
                <a:spLocks noChangeArrowheads="1"/>
              </p:cNvSpPr>
              <p:nvPr/>
            </p:nvSpPr>
            <p:spPr bwMode="auto">
              <a:xfrm>
                <a:off x="1070" y="2966"/>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70" name="Rectangle 47"/>
              <p:cNvSpPr>
                <a:spLocks noChangeArrowheads="1"/>
              </p:cNvSpPr>
              <p:nvPr/>
            </p:nvSpPr>
            <p:spPr bwMode="auto">
              <a:xfrm>
                <a:off x="1070" y="3141"/>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71" name="Rectangle 48"/>
              <p:cNvSpPr>
                <a:spLocks noChangeArrowheads="1"/>
              </p:cNvSpPr>
              <p:nvPr/>
            </p:nvSpPr>
            <p:spPr bwMode="auto">
              <a:xfrm>
                <a:off x="1070" y="3316"/>
                <a:ext cx="197"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 </a:t>
                </a:r>
              </a:p>
            </p:txBody>
          </p:sp>
          <p:sp>
            <p:nvSpPr>
              <p:cNvPr id="63572" name="Rectangle 49"/>
              <p:cNvSpPr>
                <a:spLocks noChangeArrowheads="1"/>
              </p:cNvSpPr>
              <p:nvPr/>
            </p:nvSpPr>
            <p:spPr bwMode="auto">
              <a:xfrm>
                <a:off x="1070" y="3491"/>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73" name="Rectangle 50"/>
              <p:cNvSpPr>
                <a:spLocks noChangeArrowheads="1"/>
              </p:cNvSpPr>
              <p:nvPr/>
            </p:nvSpPr>
            <p:spPr bwMode="auto">
              <a:xfrm>
                <a:off x="1070" y="3666"/>
                <a:ext cx="197"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 </a:t>
                </a:r>
              </a:p>
            </p:txBody>
          </p:sp>
        </p:grpSp>
        <p:grpSp>
          <p:nvGrpSpPr>
            <p:cNvPr id="63522" name="Group 51"/>
            <p:cNvGrpSpPr>
              <a:grpSpLocks/>
            </p:cNvGrpSpPr>
            <p:nvPr/>
          </p:nvGrpSpPr>
          <p:grpSpPr bwMode="auto">
            <a:xfrm>
              <a:off x="1210" y="2791"/>
              <a:ext cx="250" cy="1078"/>
              <a:chOff x="1210" y="2791"/>
              <a:chExt cx="250" cy="1078"/>
            </a:xfrm>
          </p:grpSpPr>
          <p:sp>
            <p:nvSpPr>
              <p:cNvPr id="63562" name="Rectangle 52"/>
              <p:cNvSpPr>
                <a:spLocks noChangeArrowheads="1"/>
              </p:cNvSpPr>
              <p:nvPr/>
            </p:nvSpPr>
            <p:spPr bwMode="auto">
              <a:xfrm>
                <a:off x="1210" y="2791"/>
                <a:ext cx="250"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C </a:t>
                </a:r>
              </a:p>
            </p:txBody>
          </p:sp>
          <p:sp>
            <p:nvSpPr>
              <p:cNvPr id="63563" name="Rectangle 53"/>
              <p:cNvSpPr>
                <a:spLocks noChangeArrowheads="1"/>
              </p:cNvSpPr>
              <p:nvPr/>
            </p:nvSpPr>
            <p:spPr bwMode="auto">
              <a:xfrm>
                <a:off x="1227" y="2966"/>
                <a:ext cx="197"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 </a:t>
                </a:r>
              </a:p>
            </p:txBody>
          </p:sp>
          <p:sp>
            <p:nvSpPr>
              <p:cNvPr id="63564" name="Rectangle 54"/>
              <p:cNvSpPr>
                <a:spLocks noChangeArrowheads="1"/>
              </p:cNvSpPr>
              <p:nvPr/>
            </p:nvSpPr>
            <p:spPr bwMode="auto">
              <a:xfrm>
                <a:off x="1210" y="3141"/>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65" name="Rectangle 55"/>
              <p:cNvSpPr>
                <a:spLocks noChangeArrowheads="1"/>
              </p:cNvSpPr>
              <p:nvPr/>
            </p:nvSpPr>
            <p:spPr bwMode="auto">
              <a:xfrm>
                <a:off x="1210" y="3316"/>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66" name="Rectangle 56"/>
              <p:cNvSpPr>
                <a:spLocks noChangeArrowheads="1"/>
              </p:cNvSpPr>
              <p:nvPr/>
            </p:nvSpPr>
            <p:spPr bwMode="auto">
              <a:xfrm>
                <a:off x="1210" y="3491"/>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67" name="Rectangle 57"/>
              <p:cNvSpPr>
                <a:spLocks noChangeArrowheads="1"/>
              </p:cNvSpPr>
              <p:nvPr/>
            </p:nvSpPr>
            <p:spPr bwMode="auto">
              <a:xfrm>
                <a:off x="1227" y="3666"/>
                <a:ext cx="197"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 </a:t>
                </a:r>
              </a:p>
            </p:txBody>
          </p:sp>
        </p:grpSp>
        <p:grpSp>
          <p:nvGrpSpPr>
            <p:cNvPr id="63523" name="Group 58"/>
            <p:cNvGrpSpPr>
              <a:grpSpLocks/>
            </p:cNvGrpSpPr>
            <p:nvPr/>
          </p:nvGrpSpPr>
          <p:grpSpPr bwMode="auto">
            <a:xfrm>
              <a:off x="1456" y="2774"/>
              <a:ext cx="271" cy="1078"/>
              <a:chOff x="1456" y="2774"/>
              <a:chExt cx="271" cy="1078"/>
            </a:xfrm>
          </p:grpSpPr>
          <p:sp>
            <p:nvSpPr>
              <p:cNvPr id="63555" name="Rectangle 59"/>
              <p:cNvSpPr>
                <a:spLocks noChangeArrowheads="1"/>
              </p:cNvSpPr>
              <p:nvPr/>
            </p:nvSpPr>
            <p:spPr bwMode="auto">
              <a:xfrm>
                <a:off x="1456" y="2774"/>
                <a:ext cx="235"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F </a:t>
                </a:r>
              </a:p>
            </p:txBody>
          </p:sp>
          <p:sp>
            <p:nvSpPr>
              <p:cNvPr id="63556" name="Rectangle 60"/>
              <p:cNvSpPr>
                <a:spLocks noChangeArrowheads="1"/>
              </p:cNvSpPr>
              <p:nvPr/>
            </p:nvSpPr>
            <p:spPr bwMode="auto">
              <a:xfrm>
                <a:off x="1526" y="2834"/>
                <a:ext cx="201"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300">
                    <a:solidFill>
                      <a:srgbClr val="000000"/>
                    </a:solidFill>
                  </a:rPr>
                  <a:t>0 </a:t>
                </a:r>
              </a:p>
            </p:txBody>
          </p:sp>
          <p:sp>
            <p:nvSpPr>
              <p:cNvPr id="63557" name="Rectangle 61"/>
              <p:cNvSpPr>
                <a:spLocks noChangeArrowheads="1"/>
              </p:cNvSpPr>
              <p:nvPr/>
            </p:nvSpPr>
            <p:spPr bwMode="auto">
              <a:xfrm>
                <a:off x="1491" y="294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58" name="Rectangle 62"/>
              <p:cNvSpPr>
                <a:spLocks noChangeArrowheads="1"/>
              </p:cNvSpPr>
              <p:nvPr/>
            </p:nvSpPr>
            <p:spPr bwMode="auto">
              <a:xfrm>
                <a:off x="1491" y="3124"/>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59" name="Rectangle 63"/>
              <p:cNvSpPr>
                <a:spLocks noChangeArrowheads="1"/>
              </p:cNvSpPr>
              <p:nvPr/>
            </p:nvSpPr>
            <p:spPr bwMode="auto">
              <a:xfrm>
                <a:off x="1491" y="329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60" name="Rectangle 64"/>
              <p:cNvSpPr>
                <a:spLocks noChangeArrowheads="1"/>
              </p:cNvSpPr>
              <p:nvPr/>
            </p:nvSpPr>
            <p:spPr bwMode="auto">
              <a:xfrm>
                <a:off x="1491" y="3474"/>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61" name="Rectangle 65"/>
              <p:cNvSpPr>
                <a:spLocks noChangeArrowheads="1"/>
              </p:cNvSpPr>
              <p:nvPr/>
            </p:nvSpPr>
            <p:spPr bwMode="auto">
              <a:xfrm>
                <a:off x="1491" y="364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grpSp>
        <p:grpSp>
          <p:nvGrpSpPr>
            <p:cNvPr id="63524" name="Group 66"/>
            <p:cNvGrpSpPr>
              <a:grpSpLocks/>
            </p:cNvGrpSpPr>
            <p:nvPr/>
          </p:nvGrpSpPr>
          <p:grpSpPr bwMode="auto">
            <a:xfrm>
              <a:off x="1947" y="2774"/>
              <a:ext cx="289" cy="1078"/>
              <a:chOff x="1947" y="2774"/>
              <a:chExt cx="289" cy="1078"/>
            </a:xfrm>
          </p:grpSpPr>
          <p:sp>
            <p:nvSpPr>
              <p:cNvPr id="63548" name="Rectangle 67"/>
              <p:cNvSpPr>
                <a:spLocks noChangeArrowheads="1"/>
              </p:cNvSpPr>
              <p:nvPr/>
            </p:nvSpPr>
            <p:spPr bwMode="auto">
              <a:xfrm>
                <a:off x="1947" y="2774"/>
                <a:ext cx="235"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F </a:t>
                </a:r>
              </a:p>
            </p:txBody>
          </p:sp>
          <p:sp>
            <p:nvSpPr>
              <p:cNvPr id="63549" name="Rectangle 68"/>
              <p:cNvSpPr>
                <a:spLocks noChangeArrowheads="1"/>
              </p:cNvSpPr>
              <p:nvPr/>
            </p:nvSpPr>
            <p:spPr bwMode="auto">
              <a:xfrm>
                <a:off x="2035" y="2834"/>
                <a:ext cx="201"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300">
                    <a:solidFill>
                      <a:srgbClr val="000000"/>
                    </a:solidFill>
                  </a:rPr>
                  <a:t>2 </a:t>
                </a:r>
              </a:p>
            </p:txBody>
          </p:sp>
          <p:sp>
            <p:nvSpPr>
              <p:cNvPr id="63550" name="Rectangle 69"/>
              <p:cNvSpPr>
                <a:spLocks noChangeArrowheads="1"/>
              </p:cNvSpPr>
              <p:nvPr/>
            </p:nvSpPr>
            <p:spPr bwMode="auto">
              <a:xfrm>
                <a:off x="1982" y="294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51" name="Rectangle 70"/>
              <p:cNvSpPr>
                <a:spLocks noChangeArrowheads="1"/>
              </p:cNvSpPr>
              <p:nvPr/>
            </p:nvSpPr>
            <p:spPr bwMode="auto">
              <a:xfrm>
                <a:off x="1982" y="3124"/>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52" name="Rectangle 71"/>
              <p:cNvSpPr>
                <a:spLocks noChangeArrowheads="1"/>
              </p:cNvSpPr>
              <p:nvPr/>
            </p:nvSpPr>
            <p:spPr bwMode="auto">
              <a:xfrm>
                <a:off x="1982" y="329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53" name="Rectangle 72"/>
              <p:cNvSpPr>
                <a:spLocks noChangeArrowheads="1"/>
              </p:cNvSpPr>
              <p:nvPr/>
            </p:nvSpPr>
            <p:spPr bwMode="auto">
              <a:xfrm>
                <a:off x="1982" y="3474"/>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54" name="Rectangle 73"/>
              <p:cNvSpPr>
                <a:spLocks noChangeArrowheads="1"/>
              </p:cNvSpPr>
              <p:nvPr/>
            </p:nvSpPr>
            <p:spPr bwMode="auto">
              <a:xfrm>
                <a:off x="1982" y="364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grpSp>
        <p:grpSp>
          <p:nvGrpSpPr>
            <p:cNvPr id="63525" name="Group 74"/>
            <p:cNvGrpSpPr>
              <a:grpSpLocks/>
            </p:cNvGrpSpPr>
            <p:nvPr/>
          </p:nvGrpSpPr>
          <p:grpSpPr bwMode="auto">
            <a:xfrm>
              <a:off x="2210" y="2774"/>
              <a:ext cx="289" cy="1078"/>
              <a:chOff x="2210" y="2774"/>
              <a:chExt cx="289" cy="1078"/>
            </a:xfrm>
          </p:grpSpPr>
          <p:sp>
            <p:nvSpPr>
              <p:cNvPr id="63541" name="Rectangle 75"/>
              <p:cNvSpPr>
                <a:spLocks noChangeArrowheads="1"/>
              </p:cNvSpPr>
              <p:nvPr/>
            </p:nvSpPr>
            <p:spPr bwMode="auto">
              <a:xfrm>
                <a:off x="2210" y="2774"/>
                <a:ext cx="235"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F </a:t>
                </a:r>
              </a:p>
            </p:txBody>
          </p:sp>
          <p:sp>
            <p:nvSpPr>
              <p:cNvPr id="63542" name="Rectangle 76"/>
              <p:cNvSpPr>
                <a:spLocks noChangeArrowheads="1"/>
              </p:cNvSpPr>
              <p:nvPr/>
            </p:nvSpPr>
            <p:spPr bwMode="auto">
              <a:xfrm>
                <a:off x="2298" y="2834"/>
                <a:ext cx="201" cy="1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300">
                    <a:solidFill>
                      <a:srgbClr val="000000"/>
                    </a:solidFill>
                  </a:rPr>
                  <a:t>3 </a:t>
                </a:r>
              </a:p>
            </p:txBody>
          </p:sp>
          <p:sp>
            <p:nvSpPr>
              <p:cNvPr id="63543" name="Rectangle 77"/>
              <p:cNvSpPr>
                <a:spLocks noChangeArrowheads="1"/>
              </p:cNvSpPr>
              <p:nvPr/>
            </p:nvSpPr>
            <p:spPr bwMode="auto">
              <a:xfrm>
                <a:off x="2245" y="294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44" name="Rectangle 78"/>
              <p:cNvSpPr>
                <a:spLocks noChangeArrowheads="1"/>
              </p:cNvSpPr>
              <p:nvPr/>
            </p:nvSpPr>
            <p:spPr bwMode="auto">
              <a:xfrm>
                <a:off x="2245" y="3124"/>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sp>
            <p:nvSpPr>
              <p:cNvPr id="63545" name="Rectangle 79"/>
              <p:cNvSpPr>
                <a:spLocks noChangeArrowheads="1"/>
              </p:cNvSpPr>
              <p:nvPr/>
            </p:nvSpPr>
            <p:spPr bwMode="auto">
              <a:xfrm>
                <a:off x="2245" y="329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46" name="Rectangle 80"/>
              <p:cNvSpPr>
                <a:spLocks noChangeArrowheads="1"/>
              </p:cNvSpPr>
              <p:nvPr/>
            </p:nvSpPr>
            <p:spPr bwMode="auto">
              <a:xfrm>
                <a:off x="2245" y="3474"/>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0 </a:t>
                </a:r>
              </a:p>
            </p:txBody>
          </p:sp>
          <p:sp>
            <p:nvSpPr>
              <p:cNvPr id="63547" name="Rectangle 81"/>
              <p:cNvSpPr>
                <a:spLocks noChangeArrowheads="1"/>
              </p:cNvSpPr>
              <p:nvPr/>
            </p:nvSpPr>
            <p:spPr bwMode="auto">
              <a:xfrm>
                <a:off x="2245" y="3649"/>
                <a:ext cx="228"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1 </a:t>
                </a:r>
              </a:p>
            </p:txBody>
          </p:sp>
        </p:grpSp>
        <p:sp>
          <p:nvSpPr>
            <p:cNvPr id="63526" name="Oval 82"/>
            <p:cNvSpPr>
              <a:spLocks noChangeArrowheads="1"/>
            </p:cNvSpPr>
            <p:nvPr/>
          </p:nvSpPr>
          <p:spPr bwMode="auto">
            <a:xfrm>
              <a:off x="2018" y="2972"/>
              <a:ext cx="140" cy="13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7" name="Oval 83"/>
            <p:cNvSpPr>
              <a:spLocks noChangeArrowheads="1"/>
            </p:cNvSpPr>
            <p:nvPr/>
          </p:nvSpPr>
          <p:spPr bwMode="auto">
            <a:xfrm>
              <a:off x="1527" y="3496"/>
              <a:ext cx="139" cy="1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8" name="Oval 84"/>
            <p:cNvSpPr>
              <a:spLocks noChangeArrowheads="1"/>
            </p:cNvSpPr>
            <p:nvPr/>
          </p:nvSpPr>
          <p:spPr bwMode="auto">
            <a:xfrm>
              <a:off x="1527" y="3671"/>
              <a:ext cx="139" cy="1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9" name="Oval 85"/>
            <p:cNvSpPr>
              <a:spLocks noChangeArrowheads="1"/>
            </p:cNvSpPr>
            <p:nvPr/>
          </p:nvSpPr>
          <p:spPr bwMode="auto">
            <a:xfrm>
              <a:off x="2024" y="3497"/>
              <a:ext cx="123" cy="1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0" name="Oval 86"/>
            <p:cNvSpPr>
              <a:spLocks noChangeArrowheads="1"/>
            </p:cNvSpPr>
            <p:nvPr/>
          </p:nvSpPr>
          <p:spPr bwMode="auto">
            <a:xfrm>
              <a:off x="2278" y="3673"/>
              <a:ext cx="140" cy="139"/>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3531" name="Group 87"/>
            <p:cNvGrpSpPr>
              <a:grpSpLocks/>
            </p:cNvGrpSpPr>
            <p:nvPr/>
          </p:nvGrpSpPr>
          <p:grpSpPr bwMode="auto">
            <a:xfrm>
              <a:off x="438" y="2966"/>
              <a:ext cx="379" cy="903"/>
              <a:chOff x="438" y="2966"/>
              <a:chExt cx="379" cy="903"/>
            </a:xfrm>
          </p:grpSpPr>
          <p:sp>
            <p:nvSpPr>
              <p:cNvPr id="63536" name="Rectangle 88"/>
              <p:cNvSpPr>
                <a:spLocks noChangeArrowheads="1"/>
              </p:cNvSpPr>
              <p:nvPr/>
            </p:nvSpPr>
            <p:spPr bwMode="auto">
              <a:xfrm>
                <a:off x="438" y="2966"/>
                <a:ext cx="372"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A B </a:t>
                </a:r>
              </a:p>
            </p:txBody>
          </p:sp>
          <p:sp>
            <p:nvSpPr>
              <p:cNvPr id="63537" name="Rectangle 89"/>
              <p:cNvSpPr>
                <a:spLocks noChangeArrowheads="1"/>
              </p:cNvSpPr>
              <p:nvPr/>
            </p:nvSpPr>
            <p:spPr bwMode="auto">
              <a:xfrm>
                <a:off x="438" y="3141"/>
                <a:ext cx="379"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B C </a:t>
                </a:r>
              </a:p>
            </p:txBody>
          </p:sp>
          <p:sp>
            <p:nvSpPr>
              <p:cNvPr id="63538" name="Rectangle 90"/>
              <p:cNvSpPr>
                <a:spLocks noChangeArrowheads="1"/>
              </p:cNvSpPr>
              <p:nvPr/>
            </p:nvSpPr>
            <p:spPr bwMode="auto">
              <a:xfrm>
                <a:off x="438" y="3316"/>
                <a:ext cx="379"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A C </a:t>
                </a:r>
              </a:p>
            </p:txBody>
          </p:sp>
          <p:sp>
            <p:nvSpPr>
              <p:cNvPr id="63539" name="Rectangle 91"/>
              <p:cNvSpPr>
                <a:spLocks noChangeArrowheads="1"/>
              </p:cNvSpPr>
              <p:nvPr/>
            </p:nvSpPr>
            <p:spPr bwMode="auto">
              <a:xfrm>
                <a:off x="438" y="3491"/>
                <a:ext cx="379"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B C </a:t>
                </a:r>
              </a:p>
            </p:txBody>
          </p:sp>
          <p:sp>
            <p:nvSpPr>
              <p:cNvPr id="63540" name="Rectangle 92"/>
              <p:cNvSpPr>
                <a:spLocks noChangeArrowheads="1"/>
              </p:cNvSpPr>
              <p:nvPr/>
            </p:nvSpPr>
            <p:spPr bwMode="auto">
              <a:xfrm>
                <a:off x="491" y="3666"/>
                <a:ext cx="243" cy="20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700">
                    <a:solidFill>
                      <a:srgbClr val="000000"/>
                    </a:solidFill>
                  </a:rPr>
                  <a:t>A </a:t>
                </a:r>
              </a:p>
            </p:txBody>
          </p:sp>
        </p:grpSp>
        <p:sp>
          <p:nvSpPr>
            <p:cNvPr id="63532" name="Line 93"/>
            <p:cNvSpPr>
              <a:spLocks noChangeShapeType="1"/>
            </p:cNvSpPr>
            <p:nvPr/>
          </p:nvSpPr>
          <p:spPr bwMode="auto">
            <a:xfrm>
              <a:off x="496" y="3163"/>
              <a:ext cx="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3" name="Line 94"/>
            <p:cNvSpPr>
              <a:spLocks noChangeShapeType="1"/>
            </p:cNvSpPr>
            <p:nvPr/>
          </p:nvSpPr>
          <p:spPr bwMode="auto">
            <a:xfrm>
              <a:off x="637" y="3338"/>
              <a:ext cx="8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4" name="Line 95"/>
            <p:cNvSpPr>
              <a:spLocks noChangeShapeType="1"/>
            </p:cNvSpPr>
            <p:nvPr/>
          </p:nvSpPr>
          <p:spPr bwMode="auto">
            <a:xfrm>
              <a:off x="498" y="3510"/>
              <a:ext cx="8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35" name="Line 96"/>
            <p:cNvSpPr>
              <a:spLocks noChangeShapeType="1"/>
            </p:cNvSpPr>
            <p:nvPr/>
          </p:nvSpPr>
          <p:spPr bwMode="auto">
            <a:xfrm>
              <a:off x="639" y="3510"/>
              <a:ext cx="8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3501" name="Group 97"/>
          <p:cNvGrpSpPr>
            <a:grpSpLocks/>
          </p:cNvGrpSpPr>
          <p:nvPr/>
        </p:nvGrpSpPr>
        <p:grpSpPr bwMode="auto">
          <a:xfrm>
            <a:off x="1892300" y="1841500"/>
            <a:ext cx="1790700" cy="984250"/>
            <a:chOff x="1188" y="868"/>
            <a:chExt cx="1128" cy="620"/>
          </a:xfrm>
        </p:grpSpPr>
        <p:sp>
          <p:nvSpPr>
            <p:cNvPr id="63505" name="Rectangle 98"/>
            <p:cNvSpPr>
              <a:spLocks noChangeArrowheads="1"/>
            </p:cNvSpPr>
            <p:nvPr/>
          </p:nvSpPr>
          <p:spPr bwMode="auto">
            <a:xfrm>
              <a:off x="1188" y="868"/>
              <a:ext cx="1128" cy="6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a:t>F0 = A  + B C</a:t>
              </a:r>
            </a:p>
            <a:p>
              <a:pPr algn="l" rtl="0" eaLnBrk="0" hangingPunct="0">
                <a:lnSpc>
                  <a:spcPct val="85000"/>
                </a:lnSpc>
              </a:pPr>
              <a:r>
                <a:rPr lang="en-US"/>
                <a:t>F1 = A C  +  A B</a:t>
              </a:r>
            </a:p>
            <a:p>
              <a:pPr algn="l" rtl="0" eaLnBrk="0" hangingPunct="0">
                <a:lnSpc>
                  <a:spcPct val="85000"/>
                </a:lnSpc>
              </a:pPr>
              <a:r>
                <a:rPr lang="en-US"/>
                <a:t>F2 = B C  +  A B</a:t>
              </a:r>
            </a:p>
            <a:p>
              <a:pPr algn="l" rtl="0" eaLnBrk="0" hangingPunct="0">
                <a:lnSpc>
                  <a:spcPct val="85000"/>
                </a:lnSpc>
              </a:pPr>
              <a:r>
                <a:rPr lang="en-US"/>
                <a:t>F3 = B C  +  A</a:t>
              </a:r>
            </a:p>
          </p:txBody>
        </p:sp>
        <p:sp>
          <p:nvSpPr>
            <p:cNvPr id="63506" name="Line 99"/>
            <p:cNvSpPr>
              <a:spLocks noChangeShapeType="1"/>
            </p:cNvSpPr>
            <p:nvPr/>
          </p:nvSpPr>
          <p:spPr bwMode="auto">
            <a:xfrm>
              <a:off x="1885" y="869"/>
              <a:ext cx="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7" name="Line 100"/>
            <p:cNvSpPr>
              <a:spLocks noChangeShapeType="1"/>
            </p:cNvSpPr>
            <p:nvPr/>
          </p:nvSpPr>
          <p:spPr bwMode="auto">
            <a:xfrm>
              <a:off x="1722" y="1020"/>
              <a:ext cx="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8" name="Line 101"/>
            <p:cNvSpPr>
              <a:spLocks noChangeShapeType="1"/>
            </p:cNvSpPr>
            <p:nvPr/>
          </p:nvSpPr>
          <p:spPr bwMode="auto">
            <a:xfrm>
              <a:off x="1576" y="1169"/>
              <a:ext cx="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9" name="Line 102"/>
            <p:cNvSpPr>
              <a:spLocks noChangeShapeType="1"/>
            </p:cNvSpPr>
            <p:nvPr/>
          </p:nvSpPr>
          <p:spPr bwMode="auto">
            <a:xfrm>
              <a:off x="1725" y="1169"/>
              <a:ext cx="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0" name="Line 103"/>
            <p:cNvSpPr>
              <a:spLocks noChangeShapeType="1"/>
            </p:cNvSpPr>
            <p:nvPr/>
          </p:nvSpPr>
          <p:spPr bwMode="auto">
            <a:xfrm>
              <a:off x="1576" y="1318"/>
              <a:ext cx="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1" name="Line 104"/>
            <p:cNvSpPr>
              <a:spLocks noChangeShapeType="1"/>
            </p:cNvSpPr>
            <p:nvPr/>
          </p:nvSpPr>
          <p:spPr bwMode="auto">
            <a:xfrm>
              <a:off x="2030" y="872"/>
              <a:ext cx="7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3502" name="Line 105"/>
          <p:cNvSpPr>
            <a:spLocks noChangeShapeType="1"/>
          </p:cNvSpPr>
          <p:nvPr/>
        </p:nvSpPr>
        <p:spPr bwMode="auto">
          <a:xfrm flipH="1" flipV="1">
            <a:off x="3733800" y="4343400"/>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3" name="Line 106"/>
          <p:cNvSpPr>
            <a:spLocks noChangeShapeType="1"/>
          </p:cNvSpPr>
          <p:nvPr/>
        </p:nvSpPr>
        <p:spPr bwMode="auto">
          <a:xfrm flipH="1">
            <a:off x="3733800" y="4800600"/>
            <a:ext cx="304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4" name="Line 107"/>
          <p:cNvSpPr>
            <a:spLocks noChangeShapeType="1"/>
          </p:cNvSpPr>
          <p:nvPr/>
        </p:nvSpPr>
        <p:spPr bwMode="auto">
          <a:xfrm flipH="1">
            <a:off x="3810000" y="4800600"/>
            <a:ext cx="2286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371600" y="0"/>
            <a:ext cx="6654800" cy="7207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smtClean="0"/>
              <a:t>PLA Logic Implementation</a:t>
            </a:r>
          </a:p>
        </p:txBody>
      </p:sp>
      <p:sp>
        <p:nvSpPr>
          <p:cNvPr id="64515" name="Rectangle 3"/>
          <p:cNvSpPr>
            <a:spLocks noChangeArrowheads="1"/>
          </p:cNvSpPr>
          <p:nvPr/>
        </p:nvSpPr>
        <p:spPr bwMode="auto">
          <a:xfrm>
            <a:off x="381000" y="914400"/>
            <a:ext cx="49403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t>Example Continued - Unprogrammed device</a:t>
            </a:r>
          </a:p>
        </p:txBody>
      </p:sp>
      <p:sp>
        <p:nvSpPr>
          <p:cNvPr id="64516" name="Rectangle 4"/>
          <p:cNvSpPr>
            <a:spLocks noChangeArrowheads="1"/>
          </p:cNvSpPr>
          <p:nvPr/>
        </p:nvSpPr>
        <p:spPr bwMode="auto">
          <a:xfrm>
            <a:off x="4425950" y="1447800"/>
            <a:ext cx="42545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rtl="0" eaLnBrk="0" hangingPunct="0">
              <a:lnSpc>
                <a:spcPct val="85000"/>
              </a:lnSpc>
            </a:pPr>
            <a:r>
              <a:rPr lang="en-US" b="1">
                <a:solidFill>
                  <a:schemeClr val="accent2"/>
                </a:solidFill>
              </a:rPr>
              <a:t>All possible connections are available</a:t>
            </a:r>
          </a:p>
          <a:p>
            <a:pPr algn="ctr" rtl="0" eaLnBrk="0" hangingPunct="0">
              <a:lnSpc>
                <a:spcPct val="85000"/>
              </a:lnSpc>
            </a:pPr>
            <a:r>
              <a:rPr lang="en-US" b="1">
                <a:solidFill>
                  <a:schemeClr val="accent2"/>
                </a:solidFill>
              </a:rPr>
              <a:t>before programming</a:t>
            </a:r>
          </a:p>
        </p:txBody>
      </p:sp>
      <p:grpSp>
        <p:nvGrpSpPr>
          <p:cNvPr id="64517" name="Group 5"/>
          <p:cNvGrpSpPr>
            <a:grpSpLocks/>
          </p:cNvGrpSpPr>
          <p:nvPr/>
        </p:nvGrpSpPr>
        <p:grpSpPr bwMode="auto">
          <a:xfrm>
            <a:off x="2286000" y="1295400"/>
            <a:ext cx="4713288" cy="4867275"/>
            <a:chOff x="1153" y="727"/>
            <a:chExt cx="3120" cy="3222"/>
          </a:xfrm>
        </p:grpSpPr>
        <p:sp>
          <p:nvSpPr>
            <p:cNvPr id="64518" name="Rectangle 6"/>
            <p:cNvSpPr>
              <a:spLocks noChangeArrowheads="1"/>
            </p:cNvSpPr>
            <p:nvPr/>
          </p:nvSpPr>
          <p:spPr bwMode="auto">
            <a:xfrm>
              <a:off x="1301" y="730"/>
              <a:ext cx="199" cy="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a:t>
              </a:r>
            </a:p>
          </p:txBody>
        </p:sp>
        <p:sp>
          <p:nvSpPr>
            <p:cNvPr id="64519" name="Rectangle 7"/>
            <p:cNvSpPr>
              <a:spLocks noChangeArrowheads="1"/>
            </p:cNvSpPr>
            <p:nvPr/>
          </p:nvSpPr>
          <p:spPr bwMode="auto">
            <a:xfrm>
              <a:off x="1586" y="727"/>
              <a:ext cx="199" cy="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B</a:t>
              </a:r>
            </a:p>
          </p:txBody>
        </p:sp>
        <p:sp>
          <p:nvSpPr>
            <p:cNvPr id="64520" name="Rectangle 8"/>
            <p:cNvSpPr>
              <a:spLocks noChangeArrowheads="1"/>
            </p:cNvSpPr>
            <p:nvPr/>
          </p:nvSpPr>
          <p:spPr bwMode="auto">
            <a:xfrm>
              <a:off x="1868" y="728"/>
              <a:ext cx="205" cy="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C</a:t>
              </a:r>
            </a:p>
          </p:txBody>
        </p:sp>
        <p:grpSp>
          <p:nvGrpSpPr>
            <p:cNvPr id="64521" name="Group 9"/>
            <p:cNvGrpSpPr>
              <a:grpSpLocks/>
            </p:cNvGrpSpPr>
            <p:nvPr/>
          </p:nvGrpSpPr>
          <p:grpSpPr bwMode="auto">
            <a:xfrm>
              <a:off x="1153" y="1061"/>
              <a:ext cx="200" cy="178"/>
              <a:chOff x="1153" y="1061"/>
              <a:chExt cx="200" cy="178"/>
            </a:xfrm>
          </p:grpSpPr>
          <p:sp>
            <p:nvSpPr>
              <p:cNvPr id="64696" name="Line 10"/>
              <p:cNvSpPr>
                <a:spLocks noChangeShapeType="1"/>
              </p:cNvSpPr>
              <p:nvPr/>
            </p:nvSpPr>
            <p:spPr bwMode="auto">
              <a:xfrm flipH="1">
                <a:off x="1249" y="1065"/>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7" name="Line 11"/>
              <p:cNvSpPr>
                <a:spLocks noChangeShapeType="1"/>
              </p:cNvSpPr>
              <p:nvPr/>
            </p:nvSpPr>
            <p:spPr bwMode="auto">
              <a:xfrm>
                <a:off x="1161" y="1065"/>
                <a:ext cx="88"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8" name="Line 12"/>
              <p:cNvSpPr>
                <a:spLocks noChangeShapeType="1"/>
              </p:cNvSpPr>
              <p:nvPr/>
            </p:nvSpPr>
            <p:spPr bwMode="auto">
              <a:xfrm flipH="1">
                <a:off x="1153" y="1061"/>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9" name="Oval 13"/>
              <p:cNvSpPr>
                <a:spLocks noChangeArrowheads="1"/>
              </p:cNvSpPr>
              <p:nvPr/>
            </p:nvSpPr>
            <p:spPr bwMode="auto">
              <a:xfrm>
                <a:off x="1238" y="1209"/>
                <a:ext cx="30" cy="3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22" name="Group 14"/>
            <p:cNvGrpSpPr>
              <a:grpSpLocks/>
            </p:cNvGrpSpPr>
            <p:nvPr/>
          </p:nvGrpSpPr>
          <p:grpSpPr bwMode="auto">
            <a:xfrm>
              <a:off x="1441" y="1061"/>
              <a:ext cx="199" cy="178"/>
              <a:chOff x="1441" y="1061"/>
              <a:chExt cx="199" cy="178"/>
            </a:xfrm>
          </p:grpSpPr>
          <p:sp>
            <p:nvSpPr>
              <p:cNvPr id="64692" name="Line 15"/>
              <p:cNvSpPr>
                <a:spLocks noChangeShapeType="1"/>
              </p:cNvSpPr>
              <p:nvPr/>
            </p:nvSpPr>
            <p:spPr bwMode="auto">
              <a:xfrm flipH="1">
                <a:off x="1536" y="1065"/>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3" name="Line 16"/>
              <p:cNvSpPr>
                <a:spLocks noChangeShapeType="1"/>
              </p:cNvSpPr>
              <p:nvPr/>
            </p:nvSpPr>
            <p:spPr bwMode="auto">
              <a:xfrm>
                <a:off x="1449" y="1065"/>
                <a:ext cx="87" cy="1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4" name="Line 17"/>
              <p:cNvSpPr>
                <a:spLocks noChangeShapeType="1"/>
              </p:cNvSpPr>
              <p:nvPr/>
            </p:nvSpPr>
            <p:spPr bwMode="auto">
              <a:xfrm flipH="1">
                <a:off x="1441" y="1061"/>
                <a:ext cx="19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5" name="Oval 18"/>
              <p:cNvSpPr>
                <a:spLocks noChangeArrowheads="1"/>
              </p:cNvSpPr>
              <p:nvPr/>
            </p:nvSpPr>
            <p:spPr bwMode="auto">
              <a:xfrm>
                <a:off x="1525" y="1209"/>
                <a:ext cx="30" cy="3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23" name="Group 19"/>
            <p:cNvGrpSpPr>
              <a:grpSpLocks/>
            </p:cNvGrpSpPr>
            <p:nvPr/>
          </p:nvGrpSpPr>
          <p:grpSpPr bwMode="auto">
            <a:xfrm>
              <a:off x="1728" y="1061"/>
              <a:ext cx="200" cy="178"/>
              <a:chOff x="1728" y="1061"/>
              <a:chExt cx="200" cy="178"/>
            </a:xfrm>
          </p:grpSpPr>
          <p:sp>
            <p:nvSpPr>
              <p:cNvPr id="64688" name="Line 20"/>
              <p:cNvSpPr>
                <a:spLocks noChangeShapeType="1"/>
              </p:cNvSpPr>
              <p:nvPr/>
            </p:nvSpPr>
            <p:spPr bwMode="auto">
              <a:xfrm flipH="1">
                <a:off x="1824" y="1065"/>
                <a:ext cx="103" cy="1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89" name="Line 21"/>
              <p:cNvSpPr>
                <a:spLocks noChangeShapeType="1"/>
              </p:cNvSpPr>
              <p:nvPr/>
            </p:nvSpPr>
            <p:spPr bwMode="auto">
              <a:xfrm>
                <a:off x="1736" y="1065"/>
                <a:ext cx="88"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0" name="Line 22"/>
              <p:cNvSpPr>
                <a:spLocks noChangeShapeType="1"/>
              </p:cNvSpPr>
              <p:nvPr/>
            </p:nvSpPr>
            <p:spPr bwMode="auto">
              <a:xfrm flipH="1">
                <a:off x="1728" y="1061"/>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1" name="Oval 23"/>
              <p:cNvSpPr>
                <a:spLocks noChangeArrowheads="1"/>
              </p:cNvSpPr>
              <p:nvPr/>
            </p:nvSpPr>
            <p:spPr bwMode="auto">
              <a:xfrm>
                <a:off x="1813" y="1209"/>
                <a:ext cx="29" cy="3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524" name="Line 24"/>
            <p:cNvSpPr>
              <a:spLocks noChangeShapeType="1"/>
            </p:cNvSpPr>
            <p:nvPr/>
          </p:nvSpPr>
          <p:spPr bwMode="auto">
            <a:xfrm>
              <a:off x="1397" y="873"/>
              <a:ext cx="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5" name="Line 25"/>
            <p:cNvSpPr>
              <a:spLocks noChangeShapeType="1"/>
            </p:cNvSpPr>
            <p:nvPr/>
          </p:nvSpPr>
          <p:spPr bwMode="auto">
            <a:xfrm>
              <a:off x="1397" y="969"/>
              <a:ext cx="0" cy="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6" name="Line 26"/>
            <p:cNvSpPr>
              <a:spLocks noChangeShapeType="1"/>
            </p:cNvSpPr>
            <p:nvPr/>
          </p:nvSpPr>
          <p:spPr bwMode="auto">
            <a:xfrm>
              <a:off x="1684" y="873"/>
              <a:ext cx="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7" name="Line 27"/>
            <p:cNvSpPr>
              <a:spLocks noChangeShapeType="1"/>
            </p:cNvSpPr>
            <p:nvPr/>
          </p:nvSpPr>
          <p:spPr bwMode="auto">
            <a:xfrm>
              <a:off x="1684" y="969"/>
              <a:ext cx="0" cy="23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8" name="Line 28"/>
            <p:cNvSpPr>
              <a:spLocks noChangeShapeType="1"/>
            </p:cNvSpPr>
            <p:nvPr/>
          </p:nvSpPr>
          <p:spPr bwMode="auto">
            <a:xfrm>
              <a:off x="1971" y="873"/>
              <a:ext cx="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9" name="Line 29"/>
            <p:cNvSpPr>
              <a:spLocks noChangeShapeType="1"/>
            </p:cNvSpPr>
            <p:nvPr/>
          </p:nvSpPr>
          <p:spPr bwMode="auto">
            <a:xfrm>
              <a:off x="1971" y="969"/>
              <a:ext cx="0" cy="23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0" name="Line 30"/>
            <p:cNvSpPr>
              <a:spLocks noChangeShapeType="1"/>
            </p:cNvSpPr>
            <p:nvPr/>
          </p:nvSpPr>
          <p:spPr bwMode="auto">
            <a:xfrm>
              <a:off x="1253" y="1244"/>
              <a:ext cx="0" cy="20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1" name="Line 31"/>
            <p:cNvSpPr>
              <a:spLocks noChangeShapeType="1"/>
            </p:cNvSpPr>
            <p:nvPr/>
          </p:nvSpPr>
          <p:spPr bwMode="auto">
            <a:xfrm>
              <a:off x="1540" y="1244"/>
              <a:ext cx="0" cy="203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2" name="Line 32"/>
            <p:cNvSpPr>
              <a:spLocks noChangeShapeType="1"/>
            </p:cNvSpPr>
            <p:nvPr/>
          </p:nvSpPr>
          <p:spPr bwMode="auto">
            <a:xfrm>
              <a:off x="1828" y="1244"/>
              <a:ext cx="0" cy="2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3" name="Rectangle 33"/>
            <p:cNvSpPr>
              <a:spLocks noChangeArrowheads="1"/>
            </p:cNvSpPr>
            <p:nvPr/>
          </p:nvSpPr>
          <p:spPr bwMode="auto">
            <a:xfrm>
              <a:off x="2639" y="3755"/>
              <a:ext cx="256" cy="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F0</a:t>
              </a:r>
            </a:p>
          </p:txBody>
        </p:sp>
        <p:sp>
          <p:nvSpPr>
            <p:cNvPr id="64534" name="Rectangle 34"/>
            <p:cNvSpPr>
              <a:spLocks noChangeArrowheads="1"/>
            </p:cNvSpPr>
            <p:nvPr/>
          </p:nvSpPr>
          <p:spPr bwMode="auto">
            <a:xfrm>
              <a:off x="3050" y="3763"/>
              <a:ext cx="256" cy="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F1</a:t>
              </a:r>
            </a:p>
          </p:txBody>
        </p:sp>
        <p:sp>
          <p:nvSpPr>
            <p:cNvPr id="64535" name="Rectangle 35"/>
            <p:cNvSpPr>
              <a:spLocks noChangeArrowheads="1"/>
            </p:cNvSpPr>
            <p:nvPr/>
          </p:nvSpPr>
          <p:spPr bwMode="auto">
            <a:xfrm>
              <a:off x="3464" y="3755"/>
              <a:ext cx="256" cy="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F2</a:t>
              </a:r>
            </a:p>
          </p:txBody>
        </p:sp>
        <p:sp>
          <p:nvSpPr>
            <p:cNvPr id="64536" name="Rectangle 36"/>
            <p:cNvSpPr>
              <a:spLocks noChangeArrowheads="1"/>
            </p:cNvSpPr>
            <p:nvPr/>
          </p:nvSpPr>
          <p:spPr bwMode="auto">
            <a:xfrm>
              <a:off x="3895" y="3748"/>
              <a:ext cx="256" cy="1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F3</a:t>
              </a:r>
            </a:p>
          </p:txBody>
        </p:sp>
        <p:grpSp>
          <p:nvGrpSpPr>
            <p:cNvPr id="64537" name="Group 37"/>
            <p:cNvGrpSpPr>
              <a:grpSpLocks/>
            </p:cNvGrpSpPr>
            <p:nvPr/>
          </p:nvGrpSpPr>
          <p:grpSpPr bwMode="auto">
            <a:xfrm>
              <a:off x="2628" y="1543"/>
              <a:ext cx="290" cy="2194"/>
              <a:chOff x="2628" y="1543"/>
              <a:chExt cx="290" cy="2194"/>
            </a:xfrm>
          </p:grpSpPr>
          <p:sp>
            <p:nvSpPr>
              <p:cNvPr id="64674" name="Line 38"/>
              <p:cNvSpPr>
                <a:spLocks noChangeShapeType="1"/>
              </p:cNvSpPr>
              <p:nvPr/>
            </p:nvSpPr>
            <p:spPr bwMode="auto">
              <a:xfrm flipH="1">
                <a:off x="2858" y="3225"/>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5" name="Line 39"/>
              <p:cNvSpPr>
                <a:spLocks noChangeShapeType="1"/>
              </p:cNvSpPr>
              <p:nvPr/>
            </p:nvSpPr>
            <p:spPr bwMode="auto">
              <a:xfrm>
                <a:off x="2628" y="3226"/>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6" name="Line 40"/>
              <p:cNvSpPr>
                <a:spLocks noChangeShapeType="1"/>
              </p:cNvSpPr>
              <p:nvPr/>
            </p:nvSpPr>
            <p:spPr bwMode="auto">
              <a:xfrm>
                <a:off x="2773" y="3485"/>
                <a:ext cx="0" cy="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7" name="Line 41"/>
              <p:cNvSpPr>
                <a:spLocks noChangeShapeType="1"/>
              </p:cNvSpPr>
              <p:nvPr/>
            </p:nvSpPr>
            <p:spPr bwMode="auto">
              <a:xfrm>
                <a:off x="2884" y="1559"/>
                <a:ext cx="0" cy="16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8" name="Line 42"/>
              <p:cNvSpPr>
                <a:spLocks noChangeShapeType="1"/>
              </p:cNvSpPr>
              <p:nvPr/>
            </p:nvSpPr>
            <p:spPr bwMode="auto">
              <a:xfrm>
                <a:off x="2829" y="1925"/>
                <a:ext cx="0" cy="13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9" name="Line 43"/>
              <p:cNvSpPr>
                <a:spLocks noChangeShapeType="1"/>
              </p:cNvSpPr>
              <p:nvPr/>
            </p:nvSpPr>
            <p:spPr bwMode="auto">
              <a:xfrm>
                <a:off x="2771" y="2288"/>
                <a:ext cx="0" cy="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80" name="Line 44"/>
              <p:cNvSpPr>
                <a:spLocks noChangeShapeType="1"/>
              </p:cNvSpPr>
              <p:nvPr/>
            </p:nvSpPr>
            <p:spPr bwMode="auto">
              <a:xfrm>
                <a:off x="2658" y="3043"/>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81" name="Line 45"/>
              <p:cNvSpPr>
                <a:spLocks noChangeShapeType="1"/>
              </p:cNvSpPr>
              <p:nvPr/>
            </p:nvSpPr>
            <p:spPr bwMode="auto">
              <a:xfrm>
                <a:off x="2713" y="2659"/>
                <a:ext cx="0" cy="5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82" name="Freeform 46"/>
              <p:cNvSpPr>
                <a:spLocks/>
              </p:cNvSpPr>
              <p:nvPr/>
            </p:nvSpPr>
            <p:spPr bwMode="auto">
              <a:xfrm>
                <a:off x="2680" y="3225"/>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83" name="Oval 47"/>
              <p:cNvSpPr>
                <a:spLocks noChangeArrowheads="1"/>
              </p:cNvSpPr>
              <p:nvPr/>
            </p:nvSpPr>
            <p:spPr bwMode="auto">
              <a:xfrm>
                <a:off x="2646" y="302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84" name="Oval 48"/>
              <p:cNvSpPr>
                <a:spLocks noChangeArrowheads="1"/>
              </p:cNvSpPr>
              <p:nvPr/>
            </p:nvSpPr>
            <p:spPr bwMode="auto">
              <a:xfrm>
                <a:off x="2700" y="2643"/>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85" name="Oval 49"/>
              <p:cNvSpPr>
                <a:spLocks noChangeArrowheads="1"/>
              </p:cNvSpPr>
              <p:nvPr/>
            </p:nvSpPr>
            <p:spPr bwMode="auto">
              <a:xfrm>
                <a:off x="2760" y="2270"/>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86" name="Oval 50"/>
              <p:cNvSpPr>
                <a:spLocks noChangeArrowheads="1"/>
              </p:cNvSpPr>
              <p:nvPr/>
            </p:nvSpPr>
            <p:spPr bwMode="auto">
              <a:xfrm>
                <a:off x="2817" y="1908"/>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87" name="Oval 51"/>
              <p:cNvSpPr>
                <a:spLocks noChangeArrowheads="1"/>
              </p:cNvSpPr>
              <p:nvPr/>
            </p:nvSpPr>
            <p:spPr bwMode="auto">
              <a:xfrm>
                <a:off x="2873" y="1543"/>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38" name="Group 52"/>
            <p:cNvGrpSpPr>
              <a:grpSpLocks/>
            </p:cNvGrpSpPr>
            <p:nvPr/>
          </p:nvGrpSpPr>
          <p:grpSpPr bwMode="auto">
            <a:xfrm>
              <a:off x="3042" y="1544"/>
              <a:ext cx="290" cy="2194"/>
              <a:chOff x="3042" y="1544"/>
              <a:chExt cx="290" cy="2194"/>
            </a:xfrm>
          </p:grpSpPr>
          <p:sp>
            <p:nvSpPr>
              <p:cNvPr id="64660" name="Line 53"/>
              <p:cNvSpPr>
                <a:spLocks noChangeShapeType="1"/>
              </p:cNvSpPr>
              <p:nvPr/>
            </p:nvSpPr>
            <p:spPr bwMode="auto">
              <a:xfrm flipH="1">
                <a:off x="3272" y="3226"/>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1" name="Line 54"/>
              <p:cNvSpPr>
                <a:spLocks noChangeShapeType="1"/>
              </p:cNvSpPr>
              <p:nvPr/>
            </p:nvSpPr>
            <p:spPr bwMode="auto">
              <a:xfrm>
                <a:off x="3042" y="3227"/>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2" name="Line 55"/>
              <p:cNvSpPr>
                <a:spLocks noChangeShapeType="1"/>
              </p:cNvSpPr>
              <p:nvPr/>
            </p:nvSpPr>
            <p:spPr bwMode="auto">
              <a:xfrm>
                <a:off x="3187" y="3486"/>
                <a:ext cx="0" cy="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3" name="Line 56"/>
              <p:cNvSpPr>
                <a:spLocks noChangeShapeType="1"/>
              </p:cNvSpPr>
              <p:nvPr/>
            </p:nvSpPr>
            <p:spPr bwMode="auto">
              <a:xfrm>
                <a:off x="3298" y="1560"/>
                <a:ext cx="0" cy="16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4" name="Line 57"/>
              <p:cNvSpPr>
                <a:spLocks noChangeShapeType="1"/>
              </p:cNvSpPr>
              <p:nvPr/>
            </p:nvSpPr>
            <p:spPr bwMode="auto">
              <a:xfrm>
                <a:off x="3243" y="1926"/>
                <a:ext cx="0" cy="13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5" name="Line 58"/>
              <p:cNvSpPr>
                <a:spLocks noChangeShapeType="1"/>
              </p:cNvSpPr>
              <p:nvPr/>
            </p:nvSpPr>
            <p:spPr bwMode="auto">
              <a:xfrm>
                <a:off x="3185" y="2289"/>
                <a:ext cx="0" cy="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6" name="Line 59"/>
              <p:cNvSpPr>
                <a:spLocks noChangeShapeType="1"/>
              </p:cNvSpPr>
              <p:nvPr/>
            </p:nvSpPr>
            <p:spPr bwMode="auto">
              <a:xfrm>
                <a:off x="3072" y="3044"/>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7" name="Line 60"/>
              <p:cNvSpPr>
                <a:spLocks noChangeShapeType="1"/>
              </p:cNvSpPr>
              <p:nvPr/>
            </p:nvSpPr>
            <p:spPr bwMode="auto">
              <a:xfrm>
                <a:off x="3127" y="2660"/>
                <a:ext cx="0" cy="5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68" name="Freeform 61"/>
              <p:cNvSpPr>
                <a:spLocks/>
              </p:cNvSpPr>
              <p:nvPr/>
            </p:nvSpPr>
            <p:spPr bwMode="auto">
              <a:xfrm>
                <a:off x="3094" y="3226"/>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69" name="Oval 62"/>
              <p:cNvSpPr>
                <a:spLocks noChangeArrowheads="1"/>
              </p:cNvSpPr>
              <p:nvPr/>
            </p:nvSpPr>
            <p:spPr bwMode="auto">
              <a:xfrm>
                <a:off x="3060" y="3025"/>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0" name="Oval 63"/>
              <p:cNvSpPr>
                <a:spLocks noChangeArrowheads="1"/>
              </p:cNvSpPr>
              <p:nvPr/>
            </p:nvSpPr>
            <p:spPr bwMode="auto">
              <a:xfrm>
                <a:off x="3114" y="26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1" name="Oval 64"/>
              <p:cNvSpPr>
                <a:spLocks noChangeArrowheads="1"/>
              </p:cNvSpPr>
              <p:nvPr/>
            </p:nvSpPr>
            <p:spPr bwMode="auto">
              <a:xfrm>
                <a:off x="3174" y="2271"/>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2" name="Oval 65"/>
              <p:cNvSpPr>
                <a:spLocks noChangeArrowheads="1"/>
              </p:cNvSpPr>
              <p:nvPr/>
            </p:nvSpPr>
            <p:spPr bwMode="auto">
              <a:xfrm>
                <a:off x="3231" y="190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73" name="Oval 66"/>
              <p:cNvSpPr>
                <a:spLocks noChangeArrowheads="1"/>
              </p:cNvSpPr>
              <p:nvPr/>
            </p:nvSpPr>
            <p:spPr bwMode="auto">
              <a:xfrm>
                <a:off x="3287" y="15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39" name="Group 67"/>
            <p:cNvGrpSpPr>
              <a:grpSpLocks/>
            </p:cNvGrpSpPr>
            <p:nvPr/>
          </p:nvGrpSpPr>
          <p:grpSpPr bwMode="auto">
            <a:xfrm>
              <a:off x="3459" y="1544"/>
              <a:ext cx="290" cy="2194"/>
              <a:chOff x="3459" y="1544"/>
              <a:chExt cx="290" cy="2194"/>
            </a:xfrm>
          </p:grpSpPr>
          <p:sp>
            <p:nvSpPr>
              <p:cNvPr id="64646" name="Line 68"/>
              <p:cNvSpPr>
                <a:spLocks noChangeShapeType="1"/>
              </p:cNvSpPr>
              <p:nvPr/>
            </p:nvSpPr>
            <p:spPr bwMode="auto">
              <a:xfrm flipH="1">
                <a:off x="3689" y="3226"/>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7" name="Line 69"/>
              <p:cNvSpPr>
                <a:spLocks noChangeShapeType="1"/>
              </p:cNvSpPr>
              <p:nvPr/>
            </p:nvSpPr>
            <p:spPr bwMode="auto">
              <a:xfrm>
                <a:off x="3459" y="3227"/>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8" name="Line 70"/>
              <p:cNvSpPr>
                <a:spLocks noChangeShapeType="1"/>
              </p:cNvSpPr>
              <p:nvPr/>
            </p:nvSpPr>
            <p:spPr bwMode="auto">
              <a:xfrm>
                <a:off x="3604" y="3486"/>
                <a:ext cx="0" cy="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9" name="Line 71"/>
              <p:cNvSpPr>
                <a:spLocks noChangeShapeType="1"/>
              </p:cNvSpPr>
              <p:nvPr/>
            </p:nvSpPr>
            <p:spPr bwMode="auto">
              <a:xfrm>
                <a:off x="3715" y="1560"/>
                <a:ext cx="0" cy="16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0" name="Line 72"/>
              <p:cNvSpPr>
                <a:spLocks noChangeShapeType="1"/>
              </p:cNvSpPr>
              <p:nvPr/>
            </p:nvSpPr>
            <p:spPr bwMode="auto">
              <a:xfrm>
                <a:off x="3660" y="1926"/>
                <a:ext cx="0" cy="13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1" name="Line 73"/>
              <p:cNvSpPr>
                <a:spLocks noChangeShapeType="1"/>
              </p:cNvSpPr>
              <p:nvPr/>
            </p:nvSpPr>
            <p:spPr bwMode="auto">
              <a:xfrm>
                <a:off x="3602" y="2289"/>
                <a:ext cx="0" cy="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2" name="Line 74"/>
              <p:cNvSpPr>
                <a:spLocks noChangeShapeType="1"/>
              </p:cNvSpPr>
              <p:nvPr/>
            </p:nvSpPr>
            <p:spPr bwMode="auto">
              <a:xfrm>
                <a:off x="3489" y="3044"/>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3" name="Line 75"/>
              <p:cNvSpPr>
                <a:spLocks noChangeShapeType="1"/>
              </p:cNvSpPr>
              <p:nvPr/>
            </p:nvSpPr>
            <p:spPr bwMode="auto">
              <a:xfrm>
                <a:off x="3544" y="2660"/>
                <a:ext cx="0" cy="5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4" name="Freeform 76"/>
              <p:cNvSpPr>
                <a:spLocks/>
              </p:cNvSpPr>
              <p:nvPr/>
            </p:nvSpPr>
            <p:spPr bwMode="auto">
              <a:xfrm>
                <a:off x="3511" y="3226"/>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55" name="Oval 77"/>
              <p:cNvSpPr>
                <a:spLocks noChangeArrowheads="1"/>
              </p:cNvSpPr>
              <p:nvPr/>
            </p:nvSpPr>
            <p:spPr bwMode="auto">
              <a:xfrm>
                <a:off x="3477" y="3025"/>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6" name="Oval 78"/>
              <p:cNvSpPr>
                <a:spLocks noChangeArrowheads="1"/>
              </p:cNvSpPr>
              <p:nvPr/>
            </p:nvSpPr>
            <p:spPr bwMode="auto">
              <a:xfrm>
                <a:off x="3531" y="26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7" name="Oval 79"/>
              <p:cNvSpPr>
                <a:spLocks noChangeArrowheads="1"/>
              </p:cNvSpPr>
              <p:nvPr/>
            </p:nvSpPr>
            <p:spPr bwMode="auto">
              <a:xfrm>
                <a:off x="3591" y="2271"/>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8" name="Oval 80"/>
              <p:cNvSpPr>
                <a:spLocks noChangeArrowheads="1"/>
              </p:cNvSpPr>
              <p:nvPr/>
            </p:nvSpPr>
            <p:spPr bwMode="auto">
              <a:xfrm>
                <a:off x="3648" y="190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59" name="Oval 81"/>
              <p:cNvSpPr>
                <a:spLocks noChangeArrowheads="1"/>
              </p:cNvSpPr>
              <p:nvPr/>
            </p:nvSpPr>
            <p:spPr bwMode="auto">
              <a:xfrm>
                <a:off x="3704" y="15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40" name="Group 82"/>
            <p:cNvGrpSpPr>
              <a:grpSpLocks/>
            </p:cNvGrpSpPr>
            <p:nvPr/>
          </p:nvGrpSpPr>
          <p:grpSpPr bwMode="auto">
            <a:xfrm>
              <a:off x="3877" y="1544"/>
              <a:ext cx="290" cy="2194"/>
              <a:chOff x="3877" y="1544"/>
              <a:chExt cx="290" cy="2194"/>
            </a:xfrm>
          </p:grpSpPr>
          <p:sp>
            <p:nvSpPr>
              <p:cNvPr id="64632" name="Line 83"/>
              <p:cNvSpPr>
                <a:spLocks noChangeShapeType="1"/>
              </p:cNvSpPr>
              <p:nvPr/>
            </p:nvSpPr>
            <p:spPr bwMode="auto">
              <a:xfrm flipH="1">
                <a:off x="4107" y="3226"/>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3" name="Line 84"/>
              <p:cNvSpPr>
                <a:spLocks noChangeShapeType="1"/>
              </p:cNvSpPr>
              <p:nvPr/>
            </p:nvSpPr>
            <p:spPr bwMode="auto">
              <a:xfrm>
                <a:off x="3877" y="3227"/>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4" name="Line 85"/>
              <p:cNvSpPr>
                <a:spLocks noChangeShapeType="1"/>
              </p:cNvSpPr>
              <p:nvPr/>
            </p:nvSpPr>
            <p:spPr bwMode="auto">
              <a:xfrm>
                <a:off x="4022" y="3486"/>
                <a:ext cx="0" cy="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5" name="Line 86"/>
              <p:cNvSpPr>
                <a:spLocks noChangeShapeType="1"/>
              </p:cNvSpPr>
              <p:nvPr/>
            </p:nvSpPr>
            <p:spPr bwMode="auto">
              <a:xfrm>
                <a:off x="4133" y="1560"/>
                <a:ext cx="0" cy="16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6" name="Line 87"/>
              <p:cNvSpPr>
                <a:spLocks noChangeShapeType="1"/>
              </p:cNvSpPr>
              <p:nvPr/>
            </p:nvSpPr>
            <p:spPr bwMode="auto">
              <a:xfrm>
                <a:off x="4078" y="1926"/>
                <a:ext cx="0" cy="13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7" name="Line 88"/>
              <p:cNvSpPr>
                <a:spLocks noChangeShapeType="1"/>
              </p:cNvSpPr>
              <p:nvPr/>
            </p:nvSpPr>
            <p:spPr bwMode="auto">
              <a:xfrm>
                <a:off x="4020" y="2289"/>
                <a:ext cx="0" cy="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8" name="Line 89"/>
              <p:cNvSpPr>
                <a:spLocks noChangeShapeType="1"/>
              </p:cNvSpPr>
              <p:nvPr/>
            </p:nvSpPr>
            <p:spPr bwMode="auto">
              <a:xfrm>
                <a:off x="3907" y="3044"/>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9" name="Line 90"/>
              <p:cNvSpPr>
                <a:spLocks noChangeShapeType="1"/>
              </p:cNvSpPr>
              <p:nvPr/>
            </p:nvSpPr>
            <p:spPr bwMode="auto">
              <a:xfrm>
                <a:off x="3962" y="2660"/>
                <a:ext cx="0" cy="5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0" name="Freeform 91"/>
              <p:cNvSpPr>
                <a:spLocks/>
              </p:cNvSpPr>
              <p:nvPr/>
            </p:nvSpPr>
            <p:spPr bwMode="auto">
              <a:xfrm>
                <a:off x="3929" y="3226"/>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41" name="Oval 92"/>
              <p:cNvSpPr>
                <a:spLocks noChangeArrowheads="1"/>
              </p:cNvSpPr>
              <p:nvPr/>
            </p:nvSpPr>
            <p:spPr bwMode="auto">
              <a:xfrm>
                <a:off x="3895" y="3025"/>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2" name="Oval 93"/>
              <p:cNvSpPr>
                <a:spLocks noChangeArrowheads="1"/>
              </p:cNvSpPr>
              <p:nvPr/>
            </p:nvSpPr>
            <p:spPr bwMode="auto">
              <a:xfrm>
                <a:off x="3949" y="26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3" name="Oval 94"/>
              <p:cNvSpPr>
                <a:spLocks noChangeArrowheads="1"/>
              </p:cNvSpPr>
              <p:nvPr/>
            </p:nvSpPr>
            <p:spPr bwMode="auto">
              <a:xfrm>
                <a:off x="4009" y="2271"/>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4" name="Oval 95"/>
              <p:cNvSpPr>
                <a:spLocks noChangeArrowheads="1"/>
              </p:cNvSpPr>
              <p:nvPr/>
            </p:nvSpPr>
            <p:spPr bwMode="auto">
              <a:xfrm>
                <a:off x="4066" y="190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5" name="Oval 96"/>
              <p:cNvSpPr>
                <a:spLocks noChangeArrowheads="1"/>
              </p:cNvSpPr>
              <p:nvPr/>
            </p:nvSpPr>
            <p:spPr bwMode="auto">
              <a:xfrm>
                <a:off x="4122" y="15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541" name="Oval 97"/>
            <p:cNvSpPr>
              <a:spLocks noChangeArrowheads="1"/>
            </p:cNvSpPr>
            <p:nvPr/>
          </p:nvSpPr>
          <p:spPr bwMode="auto">
            <a:xfrm>
              <a:off x="1385" y="953"/>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2" name="Oval 98"/>
            <p:cNvSpPr>
              <a:spLocks noChangeArrowheads="1"/>
            </p:cNvSpPr>
            <p:nvPr/>
          </p:nvSpPr>
          <p:spPr bwMode="auto">
            <a:xfrm>
              <a:off x="1672" y="95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3" name="Oval 99"/>
            <p:cNvSpPr>
              <a:spLocks noChangeArrowheads="1"/>
            </p:cNvSpPr>
            <p:nvPr/>
          </p:nvSpPr>
          <p:spPr bwMode="auto">
            <a:xfrm>
              <a:off x="1959" y="95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44" name="Freeform 100"/>
            <p:cNvSpPr>
              <a:spLocks/>
            </p:cNvSpPr>
            <p:nvPr/>
          </p:nvSpPr>
          <p:spPr bwMode="auto">
            <a:xfrm>
              <a:off x="1252" y="964"/>
              <a:ext cx="144" cy="97"/>
            </a:xfrm>
            <a:custGeom>
              <a:avLst/>
              <a:gdLst>
                <a:gd name="T0" fmla="*/ 143 w 144"/>
                <a:gd name="T1" fmla="*/ 0 h 97"/>
                <a:gd name="T2" fmla="*/ 0 w 144"/>
                <a:gd name="T3" fmla="*/ 0 h 97"/>
                <a:gd name="T4" fmla="*/ 0 w 144"/>
                <a:gd name="T5" fmla="*/ 96 h 97"/>
                <a:gd name="T6" fmla="*/ 0 60000 65536"/>
                <a:gd name="T7" fmla="*/ 0 60000 65536"/>
                <a:gd name="T8" fmla="*/ 0 60000 65536"/>
              </a:gdLst>
              <a:ahLst/>
              <a:cxnLst>
                <a:cxn ang="T6">
                  <a:pos x="T0" y="T1"/>
                </a:cxn>
                <a:cxn ang="T7">
                  <a:pos x="T2" y="T3"/>
                </a:cxn>
                <a:cxn ang="T8">
                  <a:pos x="T4" y="T5"/>
                </a:cxn>
              </a:cxnLst>
              <a:rect l="0" t="0" r="r" b="b"/>
              <a:pathLst>
                <a:path w="144" h="97">
                  <a:moveTo>
                    <a:pt x="143" y="0"/>
                  </a:moveTo>
                  <a:lnTo>
                    <a:pt x="0" y="0"/>
                  </a:lnTo>
                  <a:lnTo>
                    <a:pt x="0" y="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5" name="Freeform 101"/>
            <p:cNvSpPr>
              <a:spLocks/>
            </p:cNvSpPr>
            <p:nvPr/>
          </p:nvSpPr>
          <p:spPr bwMode="auto">
            <a:xfrm>
              <a:off x="1540" y="965"/>
              <a:ext cx="144" cy="97"/>
            </a:xfrm>
            <a:custGeom>
              <a:avLst/>
              <a:gdLst>
                <a:gd name="T0" fmla="*/ 143 w 144"/>
                <a:gd name="T1" fmla="*/ 0 h 97"/>
                <a:gd name="T2" fmla="*/ 0 w 144"/>
                <a:gd name="T3" fmla="*/ 0 h 97"/>
                <a:gd name="T4" fmla="*/ 0 w 144"/>
                <a:gd name="T5" fmla="*/ 96 h 97"/>
                <a:gd name="T6" fmla="*/ 0 60000 65536"/>
                <a:gd name="T7" fmla="*/ 0 60000 65536"/>
                <a:gd name="T8" fmla="*/ 0 60000 65536"/>
              </a:gdLst>
              <a:ahLst/>
              <a:cxnLst>
                <a:cxn ang="T6">
                  <a:pos x="T0" y="T1"/>
                </a:cxn>
                <a:cxn ang="T7">
                  <a:pos x="T2" y="T3"/>
                </a:cxn>
                <a:cxn ang="T8">
                  <a:pos x="T4" y="T5"/>
                </a:cxn>
              </a:cxnLst>
              <a:rect l="0" t="0" r="r" b="b"/>
              <a:pathLst>
                <a:path w="144" h="97">
                  <a:moveTo>
                    <a:pt x="143" y="0"/>
                  </a:moveTo>
                  <a:lnTo>
                    <a:pt x="0" y="0"/>
                  </a:lnTo>
                  <a:lnTo>
                    <a:pt x="0" y="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6" name="Freeform 102"/>
            <p:cNvSpPr>
              <a:spLocks/>
            </p:cNvSpPr>
            <p:nvPr/>
          </p:nvSpPr>
          <p:spPr bwMode="auto">
            <a:xfrm>
              <a:off x="1828" y="965"/>
              <a:ext cx="144" cy="97"/>
            </a:xfrm>
            <a:custGeom>
              <a:avLst/>
              <a:gdLst>
                <a:gd name="T0" fmla="*/ 143 w 144"/>
                <a:gd name="T1" fmla="*/ 0 h 97"/>
                <a:gd name="T2" fmla="*/ 0 w 144"/>
                <a:gd name="T3" fmla="*/ 0 h 97"/>
                <a:gd name="T4" fmla="*/ 0 w 144"/>
                <a:gd name="T5" fmla="*/ 96 h 97"/>
                <a:gd name="T6" fmla="*/ 0 60000 65536"/>
                <a:gd name="T7" fmla="*/ 0 60000 65536"/>
                <a:gd name="T8" fmla="*/ 0 60000 65536"/>
              </a:gdLst>
              <a:ahLst/>
              <a:cxnLst>
                <a:cxn ang="T6">
                  <a:pos x="T0" y="T1"/>
                </a:cxn>
                <a:cxn ang="T7">
                  <a:pos x="T2" y="T3"/>
                </a:cxn>
                <a:cxn ang="T8">
                  <a:pos x="T4" y="T5"/>
                </a:cxn>
              </a:cxnLst>
              <a:rect l="0" t="0" r="r" b="b"/>
              <a:pathLst>
                <a:path w="144" h="97">
                  <a:moveTo>
                    <a:pt x="143" y="0"/>
                  </a:moveTo>
                  <a:lnTo>
                    <a:pt x="0" y="0"/>
                  </a:lnTo>
                  <a:lnTo>
                    <a:pt x="0" y="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4547" name="Group 103"/>
            <p:cNvGrpSpPr>
              <a:grpSpLocks/>
            </p:cNvGrpSpPr>
            <p:nvPr/>
          </p:nvGrpSpPr>
          <p:grpSpPr bwMode="auto">
            <a:xfrm>
              <a:off x="1242" y="1400"/>
              <a:ext cx="3031" cy="305"/>
              <a:chOff x="1242" y="1400"/>
              <a:chExt cx="3031" cy="305"/>
            </a:xfrm>
          </p:grpSpPr>
          <p:sp>
            <p:nvSpPr>
              <p:cNvPr id="64616" name="Line 104"/>
              <p:cNvSpPr>
                <a:spLocks noChangeShapeType="1"/>
              </p:cNvSpPr>
              <p:nvPr/>
            </p:nvSpPr>
            <p:spPr bwMode="auto">
              <a:xfrm>
                <a:off x="1401" y="1480"/>
                <a:ext cx="7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7" name="Line 105"/>
              <p:cNvSpPr>
                <a:spLocks noChangeShapeType="1"/>
              </p:cNvSpPr>
              <p:nvPr/>
            </p:nvSpPr>
            <p:spPr bwMode="auto">
              <a:xfrm>
                <a:off x="1688" y="1578"/>
                <a:ext cx="4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8" name="Line 106"/>
              <p:cNvSpPr>
                <a:spLocks noChangeShapeType="1"/>
              </p:cNvSpPr>
              <p:nvPr/>
            </p:nvSpPr>
            <p:spPr bwMode="auto">
              <a:xfrm>
                <a:off x="1543" y="1528"/>
                <a:ext cx="6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9" name="Line 107"/>
              <p:cNvSpPr>
                <a:spLocks noChangeShapeType="1"/>
              </p:cNvSpPr>
              <p:nvPr/>
            </p:nvSpPr>
            <p:spPr bwMode="auto">
              <a:xfrm>
                <a:off x="1832" y="1629"/>
                <a:ext cx="3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0" name="Line 108"/>
              <p:cNvSpPr>
                <a:spLocks noChangeShapeType="1"/>
              </p:cNvSpPr>
              <p:nvPr/>
            </p:nvSpPr>
            <p:spPr bwMode="auto">
              <a:xfrm>
                <a:off x="1257" y="1431"/>
                <a:ext cx="89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1" name="Line 109"/>
              <p:cNvSpPr>
                <a:spLocks noChangeShapeType="1"/>
              </p:cNvSpPr>
              <p:nvPr/>
            </p:nvSpPr>
            <p:spPr bwMode="auto">
              <a:xfrm>
                <a:off x="1974" y="1677"/>
                <a:ext cx="1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2" name="Line 110"/>
              <p:cNvSpPr>
                <a:spLocks noChangeShapeType="1"/>
              </p:cNvSpPr>
              <p:nvPr/>
            </p:nvSpPr>
            <p:spPr bwMode="auto">
              <a:xfrm flipV="1">
                <a:off x="2161" y="140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3" name="Line 111"/>
              <p:cNvSpPr>
                <a:spLocks noChangeShapeType="1"/>
              </p:cNvSpPr>
              <p:nvPr/>
            </p:nvSpPr>
            <p:spPr bwMode="auto">
              <a:xfrm flipV="1">
                <a:off x="2161" y="1644"/>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4" name="Oval 112"/>
              <p:cNvSpPr>
                <a:spLocks noChangeArrowheads="1"/>
              </p:cNvSpPr>
              <p:nvPr/>
            </p:nvSpPr>
            <p:spPr bwMode="auto">
              <a:xfrm>
                <a:off x="1242" y="141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5" name="Oval 113"/>
              <p:cNvSpPr>
                <a:spLocks noChangeArrowheads="1"/>
              </p:cNvSpPr>
              <p:nvPr/>
            </p:nvSpPr>
            <p:spPr bwMode="auto">
              <a:xfrm>
                <a:off x="1386" y="146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6" name="Oval 114"/>
              <p:cNvSpPr>
                <a:spLocks noChangeArrowheads="1"/>
              </p:cNvSpPr>
              <p:nvPr/>
            </p:nvSpPr>
            <p:spPr bwMode="auto">
              <a:xfrm>
                <a:off x="1528" y="1517"/>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7" name="Oval 115"/>
              <p:cNvSpPr>
                <a:spLocks noChangeArrowheads="1"/>
              </p:cNvSpPr>
              <p:nvPr/>
            </p:nvSpPr>
            <p:spPr bwMode="auto">
              <a:xfrm>
                <a:off x="1673" y="1568"/>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8" name="Oval 116"/>
              <p:cNvSpPr>
                <a:spLocks noChangeArrowheads="1"/>
              </p:cNvSpPr>
              <p:nvPr/>
            </p:nvSpPr>
            <p:spPr bwMode="auto">
              <a:xfrm>
                <a:off x="1817" y="1617"/>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29" name="Oval 117"/>
              <p:cNvSpPr>
                <a:spLocks noChangeArrowheads="1"/>
              </p:cNvSpPr>
              <p:nvPr/>
            </p:nvSpPr>
            <p:spPr bwMode="auto">
              <a:xfrm>
                <a:off x="1959" y="1665"/>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0" name="Line 118"/>
              <p:cNvSpPr>
                <a:spLocks noChangeShapeType="1"/>
              </p:cNvSpPr>
              <p:nvPr/>
            </p:nvSpPr>
            <p:spPr bwMode="auto">
              <a:xfrm>
                <a:off x="2402" y="1555"/>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31" name="Freeform 119"/>
              <p:cNvSpPr>
                <a:spLocks/>
              </p:cNvSpPr>
              <p:nvPr/>
            </p:nvSpPr>
            <p:spPr bwMode="auto">
              <a:xfrm>
                <a:off x="2161" y="1458"/>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4548" name="Group 120"/>
            <p:cNvGrpSpPr>
              <a:grpSpLocks/>
            </p:cNvGrpSpPr>
            <p:nvPr/>
          </p:nvGrpSpPr>
          <p:grpSpPr bwMode="auto">
            <a:xfrm>
              <a:off x="1242" y="1765"/>
              <a:ext cx="3031" cy="305"/>
              <a:chOff x="1242" y="1765"/>
              <a:chExt cx="3031" cy="305"/>
            </a:xfrm>
          </p:grpSpPr>
          <p:sp>
            <p:nvSpPr>
              <p:cNvPr id="64600" name="Line 121"/>
              <p:cNvSpPr>
                <a:spLocks noChangeShapeType="1"/>
              </p:cNvSpPr>
              <p:nvPr/>
            </p:nvSpPr>
            <p:spPr bwMode="auto">
              <a:xfrm>
                <a:off x="1401" y="1845"/>
                <a:ext cx="7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1" name="Line 122"/>
              <p:cNvSpPr>
                <a:spLocks noChangeShapeType="1"/>
              </p:cNvSpPr>
              <p:nvPr/>
            </p:nvSpPr>
            <p:spPr bwMode="auto">
              <a:xfrm>
                <a:off x="1688" y="1943"/>
                <a:ext cx="4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2" name="Line 123"/>
              <p:cNvSpPr>
                <a:spLocks noChangeShapeType="1"/>
              </p:cNvSpPr>
              <p:nvPr/>
            </p:nvSpPr>
            <p:spPr bwMode="auto">
              <a:xfrm>
                <a:off x="1543" y="1893"/>
                <a:ext cx="6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3" name="Line 124"/>
              <p:cNvSpPr>
                <a:spLocks noChangeShapeType="1"/>
              </p:cNvSpPr>
              <p:nvPr/>
            </p:nvSpPr>
            <p:spPr bwMode="auto">
              <a:xfrm>
                <a:off x="1832" y="1994"/>
                <a:ext cx="3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4" name="Line 125"/>
              <p:cNvSpPr>
                <a:spLocks noChangeShapeType="1"/>
              </p:cNvSpPr>
              <p:nvPr/>
            </p:nvSpPr>
            <p:spPr bwMode="auto">
              <a:xfrm>
                <a:off x="1257" y="1796"/>
                <a:ext cx="89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5" name="Line 126"/>
              <p:cNvSpPr>
                <a:spLocks noChangeShapeType="1"/>
              </p:cNvSpPr>
              <p:nvPr/>
            </p:nvSpPr>
            <p:spPr bwMode="auto">
              <a:xfrm>
                <a:off x="1974" y="2042"/>
                <a:ext cx="1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6" name="Line 127"/>
              <p:cNvSpPr>
                <a:spLocks noChangeShapeType="1"/>
              </p:cNvSpPr>
              <p:nvPr/>
            </p:nvSpPr>
            <p:spPr bwMode="auto">
              <a:xfrm flipV="1">
                <a:off x="2161" y="1765"/>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7" name="Line 128"/>
              <p:cNvSpPr>
                <a:spLocks noChangeShapeType="1"/>
              </p:cNvSpPr>
              <p:nvPr/>
            </p:nvSpPr>
            <p:spPr bwMode="auto">
              <a:xfrm flipV="1">
                <a:off x="2161" y="2009"/>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8" name="Oval 129"/>
              <p:cNvSpPr>
                <a:spLocks noChangeArrowheads="1"/>
              </p:cNvSpPr>
              <p:nvPr/>
            </p:nvSpPr>
            <p:spPr bwMode="auto">
              <a:xfrm>
                <a:off x="1242" y="178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09" name="Oval 130"/>
              <p:cNvSpPr>
                <a:spLocks noChangeArrowheads="1"/>
              </p:cNvSpPr>
              <p:nvPr/>
            </p:nvSpPr>
            <p:spPr bwMode="auto">
              <a:xfrm>
                <a:off x="1386" y="183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0" name="Oval 131"/>
              <p:cNvSpPr>
                <a:spLocks noChangeArrowheads="1"/>
              </p:cNvSpPr>
              <p:nvPr/>
            </p:nvSpPr>
            <p:spPr bwMode="auto">
              <a:xfrm>
                <a:off x="1528" y="1882"/>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1" name="Oval 132"/>
              <p:cNvSpPr>
                <a:spLocks noChangeArrowheads="1"/>
              </p:cNvSpPr>
              <p:nvPr/>
            </p:nvSpPr>
            <p:spPr bwMode="auto">
              <a:xfrm>
                <a:off x="1673" y="1933"/>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2" name="Oval 133"/>
              <p:cNvSpPr>
                <a:spLocks noChangeArrowheads="1"/>
              </p:cNvSpPr>
              <p:nvPr/>
            </p:nvSpPr>
            <p:spPr bwMode="auto">
              <a:xfrm>
                <a:off x="1817" y="1982"/>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3" name="Oval 134"/>
              <p:cNvSpPr>
                <a:spLocks noChangeArrowheads="1"/>
              </p:cNvSpPr>
              <p:nvPr/>
            </p:nvSpPr>
            <p:spPr bwMode="auto">
              <a:xfrm>
                <a:off x="1959" y="2030"/>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4" name="Line 135"/>
              <p:cNvSpPr>
                <a:spLocks noChangeShapeType="1"/>
              </p:cNvSpPr>
              <p:nvPr/>
            </p:nvSpPr>
            <p:spPr bwMode="auto">
              <a:xfrm>
                <a:off x="2402" y="1920"/>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 name="Freeform 136"/>
              <p:cNvSpPr>
                <a:spLocks/>
              </p:cNvSpPr>
              <p:nvPr/>
            </p:nvSpPr>
            <p:spPr bwMode="auto">
              <a:xfrm>
                <a:off x="2161" y="1823"/>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4549" name="Group 137"/>
            <p:cNvGrpSpPr>
              <a:grpSpLocks/>
            </p:cNvGrpSpPr>
            <p:nvPr/>
          </p:nvGrpSpPr>
          <p:grpSpPr bwMode="auto">
            <a:xfrm>
              <a:off x="1242" y="2128"/>
              <a:ext cx="3031" cy="305"/>
              <a:chOff x="1242" y="2128"/>
              <a:chExt cx="3031" cy="305"/>
            </a:xfrm>
          </p:grpSpPr>
          <p:sp>
            <p:nvSpPr>
              <p:cNvPr id="64584" name="Line 138"/>
              <p:cNvSpPr>
                <a:spLocks noChangeShapeType="1"/>
              </p:cNvSpPr>
              <p:nvPr/>
            </p:nvSpPr>
            <p:spPr bwMode="auto">
              <a:xfrm>
                <a:off x="1401" y="2208"/>
                <a:ext cx="7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5" name="Line 139"/>
              <p:cNvSpPr>
                <a:spLocks noChangeShapeType="1"/>
              </p:cNvSpPr>
              <p:nvPr/>
            </p:nvSpPr>
            <p:spPr bwMode="auto">
              <a:xfrm>
                <a:off x="1688" y="2306"/>
                <a:ext cx="4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6" name="Line 140"/>
              <p:cNvSpPr>
                <a:spLocks noChangeShapeType="1"/>
              </p:cNvSpPr>
              <p:nvPr/>
            </p:nvSpPr>
            <p:spPr bwMode="auto">
              <a:xfrm>
                <a:off x="1543" y="2256"/>
                <a:ext cx="6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7" name="Line 141"/>
              <p:cNvSpPr>
                <a:spLocks noChangeShapeType="1"/>
              </p:cNvSpPr>
              <p:nvPr/>
            </p:nvSpPr>
            <p:spPr bwMode="auto">
              <a:xfrm>
                <a:off x="1832" y="2357"/>
                <a:ext cx="3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8" name="Line 142"/>
              <p:cNvSpPr>
                <a:spLocks noChangeShapeType="1"/>
              </p:cNvSpPr>
              <p:nvPr/>
            </p:nvSpPr>
            <p:spPr bwMode="auto">
              <a:xfrm>
                <a:off x="1257" y="2159"/>
                <a:ext cx="89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9" name="Line 143"/>
              <p:cNvSpPr>
                <a:spLocks noChangeShapeType="1"/>
              </p:cNvSpPr>
              <p:nvPr/>
            </p:nvSpPr>
            <p:spPr bwMode="auto">
              <a:xfrm>
                <a:off x="1974" y="2405"/>
                <a:ext cx="1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0" name="Line 144"/>
              <p:cNvSpPr>
                <a:spLocks noChangeShapeType="1"/>
              </p:cNvSpPr>
              <p:nvPr/>
            </p:nvSpPr>
            <p:spPr bwMode="auto">
              <a:xfrm flipV="1">
                <a:off x="2161" y="2128"/>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1" name="Line 145"/>
              <p:cNvSpPr>
                <a:spLocks noChangeShapeType="1"/>
              </p:cNvSpPr>
              <p:nvPr/>
            </p:nvSpPr>
            <p:spPr bwMode="auto">
              <a:xfrm flipV="1">
                <a:off x="2161" y="2372"/>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2" name="Oval 146"/>
              <p:cNvSpPr>
                <a:spLocks noChangeArrowheads="1"/>
              </p:cNvSpPr>
              <p:nvPr/>
            </p:nvSpPr>
            <p:spPr bwMode="auto">
              <a:xfrm>
                <a:off x="1242" y="2147"/>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3" name="Oval 147"/>
              <p:cNvSpPr>
                <a:spLocks noChangeArrowheads="1"/>
              </p:cNvSpPr>
              <p:nvPr/>
            </p:nvSpPr>
            <p:spPr bwMode="auto">
              <a:xfrm>
                <a:off x="1386" y="2197"/>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4" name="Oval 148"/>
              <p:cNvSpPr>
                <a:spLocks noChangeArrowheads="1"/>
              </p:cNvSpPr>
              <p:nvPr/>
            </p:nvSpPr>
            <p:spPr bwMode="auto">
              <a:xfrm>
                <a:off x="1528" y="2245"/>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5" name="Oval 149"/>
              <p:cNvSpPr>
                <a:spLocks noChangeArrowheads="1"/>
              </p:cNvSpPr>
              <p:nvPr/>
            </p:nvSpPr>
            <p:spPr bwMode="auto">
              <a:xfrm>
                <a:off x="1673" y="2296"/>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6" name="Oval 150"/>
              <p:cNvSpPr>
                <a:spLocks noChangeArrowheads="1"/>
              </p:cNvSpPr>
              <p:nvPr/>
            </p:nvSpPr>
            <p:spPr bwMode="auto">
              <a:xfrm>
                <a:off x="1817" y="2345"/>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7" name="Oval 151"/>
              <p:cNvSpPr>
                <a:spLocks noChangeArrowheads="1"/>
              </p:cNvSpPr>
              <p:nvPr/>
            </p:nvSpPr>
            <p:spPr bwMode="auto">
              <a:xfrm>
                <a:off x="1959" y="2393"/>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8" name="Line 152"/>
              <p:cNvSpPr>
                <a:spLocks noChangeShapeType="1"/>
              </p:cNvSpPr>
              <p:nvPr/>
            </p:nvSpPr>
            <p:spPr bwMode="auto">
              <a:xfrm>
                <a:off x="2402" y="2283"/>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99" name="Freeform 153"/>
              <p:cNvSpPr>
                <a:spLocks/>
              </p:cNvSpPr>
              <p:nvPr/>
            </p:nvSpPr>
            <p:spPr bwMode="auto">
              <a:xfrm>
                <a:off x="2161" y="2186"/>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4550" name="Group 154"/>
            <p:cNvGrpSpPr>
              <a:grpSpLocks/>
            </p:cNvGrpSpPr>
            <p:nvPr/>
          </p:nvGrpSpPr>
          <p:grpSpPr bwMode="auto">
            <a:xfrm>
              <a:off x="1242" y="2499"/>
              <a:ext cx="3031" cy="305"/>
              <a:chOff x="1242" y="2499"/>
              <a:chExt cx="3031" cy="305"/>
            </a:xfrm>
          </p:grpSpPr>
          <p:sp>
            <p:nvSpPr>
              <p:cNvPr id="64568" name="Line 155"/>
              <p:cNvSpPr>
                <a:spLocks noChangeShapeType="1"/>
              </p:cNvSpPr>
              <p:nvPr/>
            </p:nvSpPr>
            <p:spPr bwMode="auto">
              <a:xfrm>
                <a:off x="1401" y="2579"/>
                <a:ext cx="7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9" name="Line 156"/>
              <p:cNvSpPr>
                <a:spLocks noChangeShapeType="1"/>
              </p:cNvSpPr>
              <p:nvPr/>
            </p:nvSpPr>
            <p:spPr bwMode="auto">
              <a:xfrm>
                <a:off x="1688" y="2677"/>
                <a:ext cx="4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0" name="Line 157"/>
              <p:cNvSpPr>
                <a:spLocks noChangeShapeType="1"/>
              </p:cNvSpPr>
              <p:nvPr/>
            </p:nvSpPr>
            <p:spPr bwMode="auto">
              <a:xfrm>
                <a:off x="1543" y="2627"/>
                <a:ext cx="6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1" name="Line 158"/>
              <p:cNvSpPr>
                <a:spLocks noChangeShapeType="1"/>
              </p:cNvSpPr>
              <p:nvPr/>
            </p:nvSpPr>
            <p:spPr bwMode="auto">
              <a:xfrm>
                <a:off x="1832" y="2728"/>
                <a:ext cx="3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2" name="Line 159"/>
              <p:cNvSpPr>
                <a:spLocks noChangeShapeType="1"/>
              </p:cNvSpPr>
              <p:nvPr/>
            </p:nvSpPr>
            <p:spPr bwMode="auto">
              <a:xfrm>
                <a:off x="1257" y="2530"/>
                <a:ext cx="89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3" name="Line 160"/>
              <p:cNvSpPr>
                <a:spLocks noChangeShapeType="1"/>
              </p:cNvSpPr>
              <p:nvPr/>
            </p:nvSpPr>
            <p:spPr bwMode="auto">
              <a:xfrm>
                <a:off x="1974" y="2776"/>
                <a:ext cx="1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4" name="Line 161"/>
              <p:cNvSpPr>
                <a:spLocks noChangeShapeType="1"/>
              </p:cNvSpPr>
              <p:nvPr/>
            </p:nvSpPr>
            <p:spPr bwMode="auto">
              <a:xfrm flipV="1">
                <a:off x="2161" y="2499"/>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5" name="Line 162"/>
              <p:cNvSpPr>
                <a:spLocks noChangeShapeType="1"/>
              </p:cNvSpPr>
              <p:nvPr/>
            </p:nvSpPr>
            <p:spPr bwMode="auto">
              <a:xfrm flipV="1">
                <a:off x="2161" y="2743"/>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6" name="Oval 163"/>
              <p:cNvSpPr>
                <a:spLocks noChangeArrowheads="1"/>
              </p:cNvSpPr>
              <p:nvPr/>
            </p:nvSpPr>
            <p:spPr bwMode="auto">
              <a:xfrm>
                <a:off x="1242" y="2518"/>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7" name="Oval 164"/>
              <p:cNvSpPr>
                <a:spLocks noChangeArrowheads="1"/>
              </p:cNvSpPr>
              <p:nvPr/>
            </p:nvSpPr>
            <p:spPr bwMode="auto">
              <a:xfrm>
                <a:off x="1386" y="2568"/>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8" name="Oval 165"/>
              <p:cNvSpPr>
                <a:spLocks noChangeArrowheads="1"/>
              </p:cNvSpPr>
              <p:nvPr/>
            </p:nvSpPr>
            <p:spPr bwMode="auto">
              <a:xfrm>
                <a:off x="1528" y="2616"/>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9" name="Oval 166"/>
              <p:cNvSpPr>
                <a:spLocks noChangeArrowheads="1"/>
              </p:cNvSpPr>
              <p:nvPr/>
            </p:nvSpPr>
            <p:spPr bwMode="auto">
              <a:xfrm>
                <a:off x="1673" y="2667"/>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0" name="Oval 167"/>
              <p:cNvSpPr>
                <a:spLocks noChangeArrowheads="1"/>
              </p:cNvSpPr>
              <p:nvPr/>
            </p:nvSpPr>
            <p:spPr bwMode="auto">
              <a:xfrm>
                <a:off x="1817" y="2716"/>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1" name="Oval 168"/>
              <p:cNvSpPr>
                <a:spLocks noChangeArrowheads="1"/>
              </p:cNvSpPr>
              <p:nvPr/>
            </p:nvSpPr>
            <p:spPr bwMode="auto">
              <a:xfrm>
                <a:off x="1959" y="276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2" name="Line 169"/>
              <p:cNvSpPr>
                <a:spLocks noChangeShapeType="1"/>
              </p:cNvSpPr>
              <p:nvPr/>
            </p:nvSpPr>
            <p:spPr bwMode="auto">
              <a:xfrm>
                <a:off x="2402" y="2654"/>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3" name="Freeform 170"/>
              <p:cNvSpPr>
                <a:spLocks/>
              </p:cNvSpPr>
              <p:nvPr/>
            </p:nvSpPr>
            <p:spPr bwMode="auto">
              <a:xfrm>
                <a:off x="2161" y="2557"/>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4551" name="Group 171"/>
            <p:cNvGrpSpPr>
              <a:grpSpLocks/>
            </p:cNvGrpSpPr>
            <p:nvPr/>
          </p:nvGrpSpPr>
          <p:grpSpPr bwMode="auto">
            <a:xfrm>
              <a:off x="1242" y="2882"/>
              <a:ext cx="3031" cy="305"/>
              <a:chOff x="1242" y="2882"/>
              <a:chExt cx="3031" cy="305"/>
            </a:xfrm>
          </p:grpSpPr>
          <p:sp>
            <p:nvSpPr>
              <p:cNvPr id="64552" name="Line 172"/>
              <p:cNvSpPr>
                <a:spLocks noChangeShapeType="1"/>
              </p:cNvSpPr>
              <p:nvPr/>
            </p:nvSpPr>
            <p:spPr bwMode="auto">
              <a:xfrm>
                <a:off x="1401" y="2962"/>
                <a:ext cx="7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3" name="Line 173"/>
              <p:cNvSpPr>
                <a:spLocks noChangeShapeType="1"/>
              </p:cNvSpPr>
              <p:nvPr/>
            </p:nvSpPr>
            <p:spPr bwMode="auto">
              <a:xfrm>
                <a:off x="1688" y="3060"/>
                <a:ext cx="4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4" name="Line 174"/>
              <p:cNvSpPr>
                <a:spLocks noChangeShapeType="1"/>
              </p:cNvSpPr>
              <p:nvPr/>
            </p:nvSpPr>
            <p:spPr bwMode="auto">
              <a:xfrm>
                <a:off x="1543" y="3010"/>
                <a:ext cx="6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5" name="Line 175"/>
              <p:cNvSpPr>
                <a:spLocks noChangeShapeType="1"/>
              </p:cNvSpPr>
              <p:nvPr/>
            </p:nvSpPr>
            <p:spPr bwMode="auto">
              <a:xfrm>
                <a:off x="1832" y="3111"/>
                <a:ext cx="3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6" name="Line 176"/>
              <p:cNvSpPr>
                <a:spLocks noChangeShapeType="1"/>
              </p:cNvSpPr>
              <p:nvPr/>
            </p:nvSpPr>
            <p:spPr bwMode="auto">
              <a:xfrm>
                <a:off x="1257" y="2913"/>
                <a:ext cx="89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7" name="Line 177"/>
              <p:cNvSpPr>
                <a:spLocks noChangeShapeType="1"/>
              </p:cNvSpPr>
              <p:nvPr/>
            </p:nvSpPr>
            <p:spPr bwMode="auto">
              <a:xfrm>
                <a:off x="1974" y="3159"/>
                <a:ext cx="1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8" name="Line 178"/>
              <p:cNvSpPr>
                <a:spLocks noChangeShapeType="1"/>
              </p:cNvSpPr>
              <p:nvPr/>
            </p:nvSpPr>
            <p:spPr bwMode="auto">
              <a:xfrm flipV="1">
                <a:off x="2161" y="2882"/>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9" name="Line 179"/>
              <p:cNvSpPr>
                <a:spLocks noChangeShapeType="1"/>
              </p:cNvSpPr>
              <p:nvPr/>
            </p:nvSpPr>
            <p:spPr bwMode="auto">
              <a:xfrm flipV="1">
                <a:off x="2161" y="3126"/>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0" name="Oval 180"/>
              <p:cNvSpPr>
                <a:spLocks noChangeArrowheads="1"/>
              </p:cNvSpPr>
              <p:nvPr/>
            </p:nvSpPr>
            <p:spPr bwMode="auto">
              <a:xfrm>
                <a:off x="1242" y="2901"/>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1" name="Oval 181"/>
              <p:cNvSpPr>
                <a:spLocks noChangeArrowheads="1"/>
              </p:cNvSpPr>
              <p:nvPr/>
            </p:nvSpPr>
            <p:spPr bwMode="auto">
              <a:xfrm>
                <a:off x="1386" y="2951"/>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2" name="Oval 182"/>
              <p:cNvSpPr>
                <a:spLocks noChangeArrowheads="1"/>
              </p:cNvSpPr>
              <p:nvPr/>
            </p:nvSpPr>
            <p:spPr bwMode="auto">
              <a:xfrm>
                <a:off x="1528" y="299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3" name="Oval 183"/>
              <p:cNvSpPr>
                <a:spLocks noChangeArrowheads="1"/>
              </p:cNvSpPr>
              <p:nvPr/>
            </p:nvSpPr>
            <p:spPr bwMode="auto">
              <a:xfrm>
                <a:off x="1673" y="3050"/>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4" name="Oval 184"/>
              <p:cNvSpPr>
                <a:spLocks noChangeArrowheads="1"/>
              </p:cNvSpPr>
              <p:nvPr/>
            </p:nvSpPr>
            <p:spPr bwMode="auto">
              <a:xfrm>
                <a:off x="1817" y="309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5" name="Oval 185"/>
              <p:cNvSpPr>
                <a:spLocks noChangeArrowheads="1"/>
              </p:cNvSpPr>
              <p:nvPr/>
            </p:nvSpPr>
            <p:spPr bwMode="auto">
              <a:xfrm>
                <a:off x="1959" y="3147"/>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6" name="Line 186"/>
              <p:cNvSpPr>
                <a:spLocks noChangeShapeType="1"/>
              </p:cNvSpPr>
              <p:nvPr/>
            </p:nvSpPr>
            <p:spPr bwMode="auto">
              <a:xfrm>
                <a:off x="2402" y="3037"/>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7" name="Freeform 187"/>
              <p:cNvSpPr>
                <a:spLocks/>
              </p:cNvSpPr>
              <p:nvPr/>
            </p:nvSpPr>
            <p:spPr bwMode="auto">
              <a:xfrm>
                <a:off x="2161" y="2940"/>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524000" y="0"/>
            <a:ext cx="6654800" cy="7207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smtClean="0"/>
              <a:t>PLA Logic Implementation</a:t>
            </a:r>
          </a:p>
        </p:txBody>
      </p:sp>
      <p:sp>
        <p:nvSpPr>
          <p:cNvPr id="65539" name="Rectangle 3"/>
          <p:cNvSpPr>
            <a:spLocks noChangeArrowheads="1"/>
          </p:cNvSpPr>
          <p:nvPr/>
        </p:nvSpPr>
        <p:spPr bwMode="auto">
          <a:xfrm>
            <a:off x="457200" y="1066800"/>
            <a:ext cx="24638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t>Example Continued - </a:t>
            </a:r>
          </a:p>
          <a:p>
            <a:pPr algn="l" rtl="0" eaLnBrk="0" hangingPunct="0">
              <a:lnSpc>
                <a:spcPct val="85000"/>
              </a:lnSpc>
            </a:pPr>
            <a:r>
              <a:rPr lang="en-US" b="1" i="1"/>
              <a:t>Programmed part</a:t>
            </a:r>
          </a:p>
        </p:txBody>
      </p:sp>
      <p:sp>
        <p:nvSpPr>
          <p:cNvPr id="65540" name="Rectangle 4"/>
          <p:cNvSpPr>
            <a:spLocks noChangeArrowheads="1"/>
          </p:cNvSpPr>
          <p:nvPr/>
        </p:nvSpPr>
        <p:spPr bwMode="auto">
          <a:xfrm>
            <a:off x="4976813" y="1389063"/>
            <a:ext cx="3975100" cy="284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a:solidFill>
                  <a:schemeClr val="accent2"/>
                </a:solidFill>
              </a:rPr>
              <a:t>Unwanted connections are "blown"</a:t>
            </a:r>
          </a:p>
        </p:txBody>
      </p:sp>
      <p:sp>
        <p:nvSpPr>
          <p:cNvPr id="65541" name="Rectangle 5"/>
          <p:cNvSpPr>
            <a:spLocks noChangeArrowheads="1"/>
          </p:cNvSpPr>
          <p:nvPr/>
        </p:nvSpPr>
        <p:spPr bwMode="auto">
          <a:xfrm>
            <a:off x="844550" y="5257800"/>
            <a:ext cx="3263900" cy="750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rtl="0" eaLnBrk="0" hangingPunct="0">
              <a:lnSpc>
                <a:spcPct val="85000"/>
              </a:lnSpc>
            </a:pPr>
            <a:r>
              <a:rPr lang="en-US" b="1">
                <a:solidFill>
                  <a:schemeClr val="accent2"/>
                </a:solidFill>
              </a:rPr>
              <a:t>Note: some array structures</a:t>
            </a:r>
          </a:p>
          <a:p>
            <a:pPr algn="ctr" rtl="0" eaLnBrk="0" hangingPunct="0">
              <a:lnSpc>
                <a:spcPct val="85000"/>
              </a:lnSpc>
            </a:pPr>
            <a:r>
              <a:rPr lang="en-US" b="1">
                <a:solidFill>
                  <a:schemeClr val="accent2"/>
                </a:solidFill>
              </a:rPr>
              <a:t>work by making connections</a:t>
            </a:r>
          </a:p>
          <a:p>
            <a:pPr algn="ctr" rtl="0" eaLnBrk="0" hangingPunct="0">
              <a:lnSpc>
                <a:spcPct val="85000"/>
              </a:lnSpc>
            </a:pPr>
            <a:r>
              <a:rPr lang="en-US" b="1">
                <a:solidFill>
                  <a:schemeClr val="accent2"/>
                </a:solidFill>
              </a:rPr>
              <a:t>rather than breaking them</a:t>
            </a:r>
          </a:p>
        </p:txBody>
      </p:sp>
      <p:grpSp>
        <p:nvGrpSpPr>
          <p:cNvPr id="65542" name="Group 6"/>
          <p:cNvGrpSpPr>
            <a:grpSpLocks/>
          </p:cNvGrpSpPr>
          <p:nvPr/>
        </p:nvGrpSpPr>
        <p:grpSpPr bwMode="auto">
          <a:xfrm>
            <a:off x="3276600" y="1066800"/>
            <a:ext cx="4951413" cy="5100638"/>
            <a:chOff x="1355" y="727"/>
            <a:chExt cx="3119" cy="3213"/>
          </a:xfrm>
        </p:grpSpPr>
        <p:sp>
          <p:nvSpPr>
            <p:cNvPr id="65543" name="Rectangle 7"/>
            <p:cNvSpPr>
              <a:spLocks noChangeArrowheads="1"/>
            </p:cNvSpPr>
            <p:nvPr/>
          </p:nvSpPr>
          <p:spPr bwMode="auto">
            <a:xfrm>
              <a:off x="1503" y="730"/>
              <a:ext cx="189"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a:t>
              </a:r>
            </a:p>
          </p:txBody>
        </p:sp>
        <p:sp>
          <p:nvSpPr>
            <p:cNvPr id="65544" name="Rectangle 8"/>
            <p:cNvSpPr>
              <a:spLocks noChangeArrowheads="1"/>
            </p:cNvSpPr>
            <p:nvPr/>
          </p:nvSpPr>
          <p:spPr bwMode="auto">
            <a:xfrm>
              <a:off x="1788" y="727"/>
              <a:ext cx="189"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B</a:t>
              </a:r>
            </a:p>
          </p:txBody>
        </p:sp>
        <p:sp>
          <p:nvSpPr>
            <p:cNvPr id="65545" name="Rectangle 9"/>
            <p:cNvSpPr>
              <a:spLocks noChangeArrowheads="1"/>
            </p:cNvSpPr>
            <p:nvPr/>
          </p:nvSpPr>
          <p:spPr bwMode="auto">
            <a:xfrm>
              <a:off x="2070" y="728"/>
              <a:ext cx="195"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C</a:t>
              </a:r>
            </a:p>
          </p:txBody>
        </p:sp>
        <p:grpSp>
          <p:nvGrpSpPr>
            <p:cNvPr id="65546" name="Group 10"/>
            <p:cNvGrpSpPr>
              <a:grpSpLocks/>
            </p:cNvGrpSpPr>
            <p:nvPr/>
          </p:nvGrpSpPr>
          <p:grpSpPr bwMode="auto">
            <a:xfrm>
              <a:off x="1355" y="1061"/>
              <a:ext cx="200" cy="178"/>
              <a:chOff x="1355" y="1061"/>
              <a:chExt cx="200" cy="178"/>
            </a:xfrm>
          </p:grpSpPr>
          <p:sp>
            <p:nvSpPr>
              <p:cNvPr id="65664" name="Line 11"/>
              <p:cNvSpPr>
                <a:spLocks noChangeShapeType="1"/>
              </p:cNvSpPr>
              <p:nvPr/>
            </p:nvSpPr>
            <p:spPr bwMode="auto">
              <a:xfrm flipH="1">
                <a:off x="1451" y="1065"/>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65" name="Line 12"/>
              <p:cNvSpPr>
                <a:spLocks noChangeShapeType="1"/>
              </p:cNvSpPr>
              <p:nvPr/>
            </p:nvSpPr>
            <p:spPr bwMode="auto">
              <a:xfrm>
                <a:off x="1363" y="1065"/>
                <a:ext cx="88"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66" name="Line 13"/>
              <p:cNvSpPr>
                <a:spLocks noChangeShapeType="1"/>
              </p:cNvSpPr>
              <p:nvPr/>
            </p:nvSpPr>
            <p:spPr bwMode="auto">
              <a:xfrm flipH="1">
                <a:off x="1355" y="1061"/>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67" name="Oval 14"/>
              <p:cNvSpPr>
                <a:spLocks noChangeArrowheads="1"/>
              </p:cNvSpPr>
              <p:nvPr/>
            </p:nvSpPr>
            <p:spPr bwMode="auto">
              <a:xfrm>
                <a:off x="1440" y="1209"/>
                <a:ext cx="30" cy="3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47" name="Group 15"/>
            <p:cNvGrpSpPr>
              <a:grpSpLocks/>
            </p:cNvGrpSpPr>
            <p:nvPr/>
          </p:nvGrpSpPr>
          <p:grpSpPr bwMode="auto">
            <a:xfrm>
              <a:off x="1643" y="1061"/>
              <a:ext cx="199" cy="178"/>
              <a:chOff x="1643" y="1061"/>
              <a:chExt cx="199" cy="178"/>
            </a:xfrm>
          </p:grpSpPr>
          <p:sp>
            <p:nvSpPr>
              <p:cNvPr id="65660" name="Line 16"/>
              <p:cNvSpPr>
                <a:spLocks noChangeShapeType="1"/>
              </p:cNvSpPr>
              <p:nvPr/>
            </p:nvSpPr>
            <p:spPr bwMode="auto">
              <a:xfrm flipH="1">
                <a:off x="1738" y="1065"/>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61" name="Line 17"/>
              <p:cNvSpPr>
                <a:spLocks noChangeShapeType="1"/>
              </p:cNvSpPr>
              <p:nvPr/>
            </p:nvSpPr>
            <p:spPr bwMode="auto">
              <a:xfrm>
                <a:off x="1651" y="1065"/>
                <a:ext cx="87" cy="1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62" name="Line 18"/>
              <p:cNvSpPr>
                <a:spLocks noChangeShapeType="1"/>
              </p:cNvSpPr>
              <p:nvPr/>
            </p:nvSpPr>
            <p:spPr bwMode="auto">
              <a:xfrm flipH="1">
                <a:off x="1643" y="1061"/>
                <a:ext cx="19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63" name="Oval 19"/>
              <p:cNvSpPr>
                <a:spLocks noChangeArrowheads="1"/>
              </p:cNvSpPr>
              <p:nvPr/>
            </p:nvSpPr>
            <p:spPr bwMode="auto">
              <a:xfrm>
                <a:off x="1727" y="1209"/>
                <a:ext cx="30" cy="3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48" name="Group 20"/>
            <p:cNvGrpSpPr>
              <a:grpSpLocks/>
            </p:cNvGrpSpPr>
            <p:nvPr/>
          </p:nvGrpSpPr>
          <p:grpSpPr bwMode="auto">
            <a:xfrm>
              <a:off x="1930" y="1061"/>
              <a:ext cx="200" cy="178"/>
              <a:chOff x="1930" y="1061"/>
              <a:chExt cx="200" cy="178"/>
            </a:xfrm>
          </p:grpSpPr>
          <p:sp>
            <p:nvSpPr>
              <p:cNvPr id="65656" name="Line 21"/>
              <p:cNvSpPr>
                <a:spLocks noChangeShapeType="1"/>
              </p:cNvSpPr>
              <p:nvPr/>
            </p:nvSpPr>
            <p:spPr bwMode="auto">
              <a:xfrm flipH="1">
                <a:off x="2026" y="1065"/>
                <a:ext cx="103" cy="1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7" name="Line 22"/>
              <p:cNvSpPr>
                <a:spLocks noChangeShapeType="1"/>
              </p:cNvSpPr>
              <p:nvPr/>
            </p:nvSpPr>
            <p:spPr bwMode="auto">
              <a:xfrm>
                <a:off x="1938" y="1065"/>
                <a:ext cx="88"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8" name="Line 23"/>
              <p:cNvSpPr>
                <a:spLocks noChangeShapeType="1"/>
              </p:cNvSpPr>
              <p:nvPr/>
            </p:nvSpPr>
            <p:spPr bwMode="auto">
              <a:xfrm flipH="1">
                <a:off x="1930" y="1061"/>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9" name="Oval 24"/>
              <p:cNvSpPr>
                <a:spLocks noChangeArrowheads="1"/>
              </p:cNvSpPr>
              <p:nvPr/>
            </p:nvSpPr>
            <p:spPr bwMode="auto">
              <a:xfrm>
                <a:off x="2015" y="1209"/>
                <a:ext cx="29" cy="3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49" name="Line 25"/>
            <p:cNvSpPr>
              <a:spLocks noChangeShapeType="1"/>
            </p:cNvSpPr>
            <p:nvPr/>
          </p:nvSpPr>
          <p:spPr bwMode="auto">
            <a:xfrm>
              <a:off x="1599" y="873"/>
              <a:ext cx="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Line 26"/>
            <p:cNvSpPr>
              <a:spLocks noChangeShapeType="1"/>
            </p:cNvSpPr>
            <p:nvPr/>
          </p:nvSpPr>
          <p:spPr bwMode="auto">
            <a:xfrm>
              <a:off x="1599" y="969"/>
              <a:ext cx="0" cy="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Line 27"/>
            <p:cNvSpPr>
              <a:spLocks noChangeShapeType="1"/>
            </p:cNvSpPr>
            <p:nvPr/>
          </p:nvSpPr>
          <p:spPr bwMode="auto">
            <a:xfrm>
              <a:off x="1886" y="873"/>
              <a:ext cx="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Line 28"/>
            <p:cNvSpPr>
              <a:spLocks noChangeShapeType="1"/>
            </p:cNvSpPr>
            <p:nvPr/>
          </p:nvSpPr>
          <p:spPr bwMode="auto">
            <a:xfrm>
              <a:off x="1886" y="969"/>
              <a:ext cx="0" cy="231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Line 29"/>
            <p:cNvSpPr>
              <a:spLocks noChangeShapeType="1"/>
            </p:cNvSpPr>
            <p:nvPr/>
          </p:nvSpPr>
          <p:spPr bwMode="auto">
            <a:xfrm>
              <a:off x="2173" y="873"/>
              <a:ext cx="0"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Line 30"/>
            <p:cNvSpPr>
              <a:spLocks noChangeShapeType="1"/>
            </p:cNvSpPr>
            <p:nvPr/>
          </p:nvSpPr>
          <p:spPr bwMode="auto">
            <a:xfrm>
              <a:off x="2173" y="969"/>
              <a:ext cx="0" cy="23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Line 31"/>
            <p:cNvSpPr>
              <a:spLocks noChangeShapeType="1"/>
            </p:cNvSpPr>
            <p:nvPr/>
          </p:nvSpPr>
          <p:spPr bwMode="auto">
            <a:xfrm>
              <a:off x="1455" y="1244"/>
              <a:ext cx="0" cy="20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6" name="Line 32"/>
            <p:cNvSpPr>
              <a:spLocks noChangeShapeType="1"/>
            </p:cNvSpPr>
            <p:nvPr/>
          </p:nvSpPr>
          <p:spPr bwMode="auto">
            <a:xfrm>
              <a:off x="1742" y="1244"/>
              <a:ext cx="0" cy="203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7" name="Line 33"/>
            <p:cNvSpPr>
              <a:spLocks noChangeShapeType="1"/>
            </p:cNvSpPr>
            <p:nvPr/>
          </p:nvSpPr>
          <p:spPr bwMode="auto">
            <a:xfrm>
              <a:off x="2030" y="1244"/>
              <a:ext cx="0" cy="2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8" name="Rectangle 34"/>
            <p:cNvSpPr>
              <a:spLocks noChangeArrowheads="1"/>
            </p:cNvSpPr>
            <p:nvPr/>
          </p:nvSpPr>
          <p:spPr bwMode="auto">
            <a:xfrm>
              <a:off x="2841" y="3755"/>
              <a:ext cx="244"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F0</a:t>
              </a:r>
            </a:p>
          </p:txBody>
        </p:sp>
        <p:sp>
          <p:nvSpPr>
            <p:cNvPr id="65559" name="Rectangle 35"/>
            <p:cNvSpPr>
              <a:spLocks noChangeArrowheads="1"/>
            </p:cNvSpPr>
            <p:nvPr/>
          </p:nvSpPr>
          <p:spPr bwMode="auto">
            <a:xfrm>
              <a:off x="3252" y="3763"/>
              <a:ext cx="244"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F1</a:t>
              </a:r>
            </a:p>
          </p:txBody>
        </p:sp>
        <p:sp>
          <p:nvSpPr>
            <p:cNvPr id="65560" name="Rectangle 36"/>
            <p:cNvSpPr>
              <a:spLocks noChangeArrowheads="1"/>
            </p:cNvSpPr>
            <p:nvPr/>
          </p:nvSpPr>
          <p:spPr bwMode="auto">
            <a:xfrm>
              <a:off x="3666" y="3755"/>
              <a:ext cx="244"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F2</a:t>
              </a:r>
            </a:p>
          </p:txBody>
        </p:sp>
        <p:sp>
          <p:nvSpPr>
            <p:cNvPr id="65561" name="Rectangle 37"/>
            <p:cNvSpPr>
              <a:spLocks noChangeArrowheads="1"/>
            </p:cNvSpPr>
            <p:nvPr/>
          </p:nvSpPr>
          <p:spPr bwMode="auto">
            <a:xfrm>
              <a:off x="4097" y="3748"/>
              <a:ext cx="244"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F3</a:t>
              </a:r>
            </a:p>
          </p:txBody>
        </p:sp>
        <p:grpSp>
          <p:nvGrpSpPr>
            <p:cNvPr id="65562" name="Group 38"/>
            <p:cNvGrpSpPr>
              <a:grpSpLocks/>
            </p:cNvGrpSpPr>
            <p:nvPr/>
          </p:nvGrpSpPr>
          <p:grpSpPr bwMode="auto">
            <a:xfrm>
              <a:off x="2830" y="2643"/>
              <a:ext cx="290" cy="1094"/>
              <a:chOff x="2830" y="2643"/>
              <a:chExt cx="290" cy="1094"/>
            </a:xfrm>
          </p:grpSpPr>
          <p:sp>
            <p:nvSpPr>
              <p:cNvPr id="65648" name="Line 39"/>
              <p:cNvSpPr>
                <a:spLocks noChangeShapeType="1"/>
              </p:cNvSpPr>
              <p:nvPr/>
            </p:nvSpPr>
            <p:spPr bwMode="auto">
              <a:xfrm flipH="1">
                <a:off x="3060" y="3225"/>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9" name="Line 40"/>
              <p:cNvSpPr>
                <a:spLocks noChangeShapeType="1"/>
              </p:cNvSpPr>
              <p:nvPr/>
            </p:nvSpPr>
            <p:spPr bwMode="auto">
              <a:xfrm>
                <a:off x="2830" y="3226"/>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0" name="Line 41"/>
              <p:cNvSpPr>
                <a:spLocks noChangeShapeType="1"/>
              </p:cNvSpPr>
              <p:nvPr/>
            </p:nvSpPr>
            <p:spPr bwMode="auto">
              <a:xfrm>
                <a:off x="2975" y="3485"/>
                <a:ext cx="0" cy="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1" name="Line 42"/>
              <p:cNvSpPr>
                <a:spLocks noChangeShapeType="1"/>
              </p:cNvSpPr>
              <p:nvPr/>
            </p:nvSpPr>
            <p:spPr bwMode="auto">
              <a:xfrm>
                <a:off x="2860" y="3043"/>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2" name="Line 43"/>
              <p:cNvSpPr>
                <a:spLocks noChangeShapeType="1"/>
              </p:cNvSpPr>
              <p:nvPr/>
            </p:nvSpPr>
            <p:spPr bwMode="auto">
              <a:xfrm>
                <a:off x="2915" y="2659"/>
                <a:ext cx="0" cy="5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3" name="Freeform 44"/>
              <p:cNvSpPr>
                <a:spLocks/>
              </p:cNvSpPr>
              <p:nvPr/>
            </p:nvSpPr>
            <p:spPr bwMode="auto">
              <a:xfrm>
                <a:off x="2882" y="3225"/>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54" name="Oval 45"/>
              <p:cNvSpPr>
                <a:spLocks noChangeArrowheads="1"/>
              </p:cNvSpPr>
              <p:nvPr/>
            </p:nvSpPr>
            <p:spPr bwMode="auto">
              <a:xfrm>
                <a:off x="2848" y="302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55" name="Oval 46"/>
              <p:cNvSpPr>
                <a:spLocks noChangeArrowheads="1"/>
              </p:cNvSpPr>
              <p:nvPr/>
            </p:nvSpPr>
            <p:spPr bwMode="auto">
              <a:xfrm>
                <a:off x="2902" y="2643"/>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63" name="Group 47"/>
            <p:cNvGrpSpPr>
              <a:grpSpLocks/>
            </p:cNvGrpSpPr>
            <p:nvPr/>
          </p:nvGrpSpPr>
          <p:grpSpPr bwMode="auto">
            <a:xfrm>
              <a:off x="3244" y="1544"/>
              <a:ext cx="290" cy="2194"/>
              <a:chOff x="3244" y="1544"/>
              <a:chExt cx="290" cy="2194"/>
            </a:xfrm>
          </p:grpSpPr>
          <p:sp>
            <p:nvSpPr>
              <p:cNvPr id="65640" name="Line 48"/>
              <p:cNvSpPr>
                <a:spLocks noChangeShapeType="1"/>
              </p:cNvSpPr>
              <p:nvPr/>
            </p:nvSpPr>
            <p:spPr bwMode="auto">
              <a:xfrm flipH="1">
                <a:off x="3474" y="3226"/>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1" name="Line 49"/>
              <p:cNvSpPr>
                <a:spLocks noChangeShapeType="1"/>
              </p:cNvSpPr>
              <p:nvPr/>
            </p:nvSpPr>
            <p:spPr bwMode="auto">
              <a:xfrm>
                <a:off x="3244" y="3227"/>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2" name="Line 50"/>
              <p:cNvSpPr>
                <a:spLocks noChangeShapeType="1"/>
              </p:cNvSpPr>
              <p:nvPr/>
            </p:nvSpPr>
            <p:spPr bwMode="auto">
              <a:xfrm>
                <a:off x="3389" y="3486"/>
                <a:ext cx="0" cy="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3" name="Line 51"/>
              <p:cNvSpPr>
                <a:spLocks noChangeShapeType="1"/>
              </p:cNvSpPr>
              <p:nvPr/>
            </p:nvSpPr>
            <p:spPr bwMode="auto">
              <a:xfrm>
                <a:off x="3500" y="1560"/>
                <a:ext cx="0" cy="16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4" name="Line 52"/>
              <p:cNvSpPr>
                <a:spLocks noChangeShapeType="1"/>
              </p:cNvSpPr>
              <p:nvPr/>
            </p:nvSpPr>
            <p:spPr bwMode="auto">
              <a:xfrm>
                <a:off x="3387" y="2289"/>
                <a:ext cx="0" cy="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5" name="Freeform 53"/>
              <p:cNvSpPr>
                <a:spLocks/>
              </p:cNvSpPr>
              <p:nvPr/>
            </p:nvSpPr>
            <p:spPr bwMode="auto">
              <a:xfrm>
                <a:off x="3296" y="3226"/>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46" name="Oval 54"/>
              <p:cNvSpPr>
                <a:spLocks noChangeArrowheads="1"/>
              </p:cNvSpPr>
              <p:nvPr/>
            </p:nvSpPr>
            <p:spPr bwMode="auto">
              <a:xfrm>
                <a:off x="3376" y="2271"/>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47" name="Oval 55"/>
              <p:cNvSpPr>
                <a:spLocks noChangeArrowheads="1"/>
              </p:cNvSpPr>
              <p:nvPr/>
            </p:nvSpPr>
            <p:spPr bwMode="auto">
              <a:xfrm>
                <a:off x="3489" y="15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64" name="Group 56"/>
            <p:cNvGrpSpPr>
              <a:grpSpLocks/>
            </p:cNvGrpSpPr>
            <p:nvPr/>
          </p:nvGrpSpPr>
          <p:grpSpPr bwMode="auto">
            <a:xfrm>
              <a:off x="3661" y="1544"/>
              <a:ext cx="290" cy="2194"/>
              <a:chOff x="3661" y="1544"/>
              <a:chExt cx="290" cy="2194"/>
            </a:xfrm>
          </p:grpSpPr>
          <p:sp>
            <p:nvSpPr>
              <p:cNvPr id="65632" name="Line 57"/>
              <p:cNvSpPr>
                <a:spLocks noChangeShapeType="1"/>
              </p:cNvSpPr>
              <p:nvPr/>
            </p:nvSpPr>
            <p:spPr bwMode="auto">
              <a:xfrm flipH="1">
                <a:off x="3891" y="3226"/>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33" name="Line 58"/>
              <p:cNvSpPr>
                <a:spLocks noChangeShapeType="1"/>
              </p:cNvSpPr>
              <p:nvPr/>
            </p:nvSpPr>
            <p:spPr bwMode="auto">
              <a:xfrm>
                <a:off x="3661" y="3227"/>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34" name="Line 59"/>
              <p:cNvSpPr>
                <a:spLocks noChangeShapeType="1"/>
              </p:cNvSpPr>
              <p:nvPr/>
            </p:nvSpPr>
            <p:spPr bwMode="auto">
              <a:xfrm>
                <a:off x="3806" y="3486"/>
                <a:ext cx="0" cy="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35" name="Line 60"/>
              <p:cNvSpPr>
                <a:spLocks noChangeShapeType="1"/>
              </p:cNvSpPr>
              <p:nvPr/>
            </p:nvSpPr>
            <p:spPr bwMode="auto">
              <a:xfrm>
                <a:off x="3917" y="1560"/>
                <a:ext cx="0" cy="165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36" name="Line 61"/>
              <p:cNvSpPr>
                <a:spLocks noChangeShapeType="1"/>
              </p:cNvSpPr>
              <p:nvPr/>
            </p:nvSpPr>
            <p:spPr bwMode="auto">
              <a:xfrm>
                <a:off x="3746" y="2660"/>
                <a:ext cx="0" cy="5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37" name="Freeform 62"/>
              <p:cNvSpPr>
                <a:spLocks/>
              </p:cNvSpPr>
              <p:nvPr/>
            </p:nvSpPr>
            <p:spPr bwMode="auto">
              <a:xfrm>
                <a:off x="3713" y="3226"/>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38" name="Oval 63"/>
              <p:cNvSpPr>
                <a:spLocks noChangeArrowheads="1"/>
              </p:cNvSpPr>
              <p:nvPr/>
            </p:nvSpPr>
            <p:spPr bwMode="auto">
              <a:xfrm>
                <a:off x="3733" y="26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39" name="Oval 64"/>
              <p:cNvSpPr>
                <a:spLocks noChangeArrowheads="1"/>
              </p:cNvSpPr>
              <p:nvPr/>
            </p:nvSpPr>
            <p:spPr bwMode="auto">
              <a:xfrm>
                <a:off x="3906" y="154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65" name="Group 65"/>
            <p:cNvGrpSpPr>
              <a:grpSpLocks/>
            </p:cNvGrpSpPr>
            <p:nvPr/>
          </p:nvGrpSpPr>
          <p:grpSpPr bwMode="auto">
            <a:xfrm>
              <a:off x="4079" y="1909"/>
              <a:ext cx="290" cy="1829"/>
              <a:chOff x="4079" y="1909"/>
              <a:chExt cx="290" cy="1829"/>
            </a:xfrm>
          </p:grpSpPr>
          <p:sp>
            <p:nvSpPr>
              <p:cNvPr id="65624" name="Line 66"/>
              <p:cNvSpPr>
                <a:spLocks noChangeShapeType="1"/>
              </p:cNvSpPr>
              <p:nvPr/>
            </p:nvSpPr>
            <p:spPr bwMode="auto">
              <a:xfrm flipH="1">
                <a:off x="4309" y="3226"/>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5" name="Line 67"/>
              <p:cNvSpPr>
                <a:spLocks noChangeShapeType="1"/>
              </p:cNvSpPr>
              <p:nvPr/>
            </p:nvSpPr>
            <p:spPr bwMode="auto">
              <a:xfrm>
                <a:off x="4079" y="3227"/>
                <a:ext cx="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6" name="Line 68"/>
              <p:cNvSpPr>
                <a:spLocks noChangeShapeType="1"/>
              </p:cNvSpPr>
              <p:nvPr/>
            </p:nvSpPr>
            <p:spPr bwMode="auto">
              <a:xfrm>
                <a:off x="4224" y="3486"/>
                <a:ext cx="0" cy="2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7" name="Line 69"/>
              <p:cNvSpPr>
                <a:spLocks noChangeShapeType="1"/>
              </p:cNvSpPr>
              <p:nvPr/>
            </p:nvSpPr>
            <p:spPr bwMode="auto">
              <a:xfrm>
                <a:off x="4280" y="1926"/>
                <a:ext cx="0" cy="13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8" name="Line 70"/>
              <p:cNvSpPr>
                <a:spLocks noChangeShapeType="1"/>
              </p:cNvSpPr>
              <p:nvPr/>
            </p:nvSpPr>
            <p:spPr bwMode="auto">
              <a:xfrm>
                <a:off x="4109" y="3044"/>
                <a:ext cx="0" cy="17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9" name="Freeform 71"/>
              <p:cNvSpPr>
                <a:spLocks/>
              </p:cNvSpPr>
              <p:nvPr/>
            </p:nvSpPr>
            <p:spPr bwMode="auto">
              <a:xfrm>
                <a:off x="4131" y="3226"/>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30" name="Oval 72"/>
              <p:cNvSpPr>
                <a:spLocks noChangeArrowheads="1"/>
              </p:cNvSpPr>
              <p:nvPr/>
            </p:nvSpPr>
            <p:spPr bwMode="auto">
              <a:xfrm>
                <a:off x="4097" y="3025"/>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31" name="Oval 73"/>
              <p:cNvSpPr>
                <a:spLocks noChangeArrowheads="1"/>
              </p:cNvSpPr>
              <p:nvPr/>
            </p:nvSpPr>
            <p:spPr bwMode="auto">
              <a:xfrm>
                <a:off x="4268" y="190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66" name="Oval 74"/>
            <p:cNvSpPr>
              <a:spLocks noChangeArrowheads="1"/>
            </p:cNvSpPr>
            <p:nvPr/>
          </p:nvSpPr>
          <p:spPr bwMode="auto">
            <a:xfrm>
              <a:off x="1587" y="953"/>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7" name="Oval 75"/>
            <p:cNvSpPr>
              <a:spLocks noChangeArrowheads="1"/>
            </p:cNvSpPr>
            <p:nvPr/>
          </p:nvSpPr>
          <p:spPr bwMode="auto">
            <a:xfrm>
              <a:off x="1874" y="95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8" name="Oval 76"/>
            <p:cNvSpPr>
              <a:spLocks noChangeArrowheads="1"/>
            </p:cNvSpPr>
            <p:nvPr/>
          </p:nvSpPr>
          <p:spPr bwMode="auto">
            <a:xfrm>
              <a:off x="2161" y="954"/>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9" name="Freeform 77"/>
            <p:cNvSpPr>
              <a:spLocks/>
            </p:cNvSpPr>
            <p:nvPr/>
          </p:nvSpPr>
          <p:spPr bwMode="auto">
            <a:xfrm>
              <a:off x="1454" y="964"/>
              <a:ext cx="144" cy="97"/>
            </a:xfrm>
            <a:custGeom>
              <a:avLst/>
              <a:gdLst>
                <a:gd name="T0" fmla="*/ 143 w 144"/>
                <a:gd name="T1" fmla="*/ 0 h 97"/>
                <a:gd name="T2" fmla="*/ 0 w 144"/>
                <a:gd name="T3" fmla="*/ 0 h 97"/>
                <a:gd name="T4" fmla="*/ 0 w 144"/>
                <a:gd name="T5" fmla="*/ 96 h 97"/>
                <a:gd name="T6" fmla="*/ 0 60000 65536"/>
                <a:gd name="T7" fmla="*/ 0 60000 65536"/>
                <a:gd name="T8" fmla="*/ 0 60000 65536"/>
              </a:gdLst>
              <a:ahLst/>
              <a:cxnLst>
                <a:cxn ang="T6">
                  <a:pos x="T0" y="T1"/>
                </a:cxn>
                <a:cxn ang="T7">
                  <a:pos x="T2" y="T3"/>
                </a:cxn>
                <a:cxn ang="T8">
                  <a:pos x="T4" y="T5"/>
                </a:cxn>
              </a:cxnLst>
              <a:rect l="0" t="0" r="r" b="b"/>
              <a:pathLst>
                <a:path w="144" h="97">
                  <a:moveTo>
                    <a:pt x="143" y="0"/>
                  </a:moveTo>
                  <a:lnTo>
                    <a:pt x="0" y="0"/>
                  </a:lnTo>
                  <a:lnTo>
                    <a:pt x="0" y="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0" name="Freeform 78"/>
            <p:cNvSpPr>
              <a:spLocks/>
            </p:cNvSpPr>
            <p:nvPr/>
          </p:nvSpPr>
          <p:spPr bwMode="auto">
            <a:xfrm>
              <a:off x="1742" y="965"/>
              <a:ext cx="144" cy="97"/>
            </a:xfrm>
            <a:custGeom>
              <a:avLst/>
              <a:gdLst>
                <a:gd name="T0" fmla="*/ 143 w 144"/>
                <a:gd name="T1" fmla="*/ 0 h 97"/>
                <a:gd name="T2" fmla="*/ 0 w 144"/>
                <a:gd name="T3" fmla="*/ 0 h 97"/>
                <a:gd name="T4" fmla="*/ 0 w 144"/>
                <a:gd name="T5" fmla="*/ 96 h 97"/>
                <a:gd name="T6" fmla="*/ 0 60000 65536"/>
                <a:gd name="T7" fmla="*/ 0 60000 65536"/>
                <a:gd name="T8" fmla="*/ 0 60000 65536"/>
              </a:gdLst>
              <a:ahLst/>
              <a:cxnLst>
                <a:cxn ang="T6">
                  <a:pos x="T0" y="T1"/>
                </a:cxn>
                <a:cxn ang="T7">
                  <a:pos x="T2" y="T3"/>
                </a:cxn>
                <a:cxn ang="T8">
                  <a:pos x="T4" y="T5"/>
                </a:cxn>
              </a:cxnLst>
              <a:rect l="0" t="0" r="r" b="b"/>
              <a:pathLst>
                <a:path w="144" h="97">
                  <a:moveTo>
                    <a:pt x="143" y="0"/>
                  </a:moveTo>
                  <a:lnTo>
                    <a:pt x="0" y="0"/>
                  </a:lnTo>
                  <a:lnTo>
                    <a:pt x="0" y="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1" name="Freeform 79"/>
            <p:cNvSpPr>
              <a:spLocks/>
            </p:cNvSpPr>
            <p:nvPr/>
          </p:nvSpPr>
          <p:spPr bwMode="auto">
            <a:xfrm>
              <a:off x="2030" y="965"/>
              <a:ext cx="144" cy="97"/>
            </a:xfrm>
            <a:custGeom>
              <a:avLst/>
              <a:gdLst>
                <a:gd name="T0" fmla="*/ 143 w 144"/>
                <a:gd name="T1" fmla="*/ 0 h 97"/>
                <a:gd name="T2" fmla="*/ 0 w 144"/>
                <a:gd name="T3" fmla="*/ 0 h 97"/>
                <a:gd name="T4" fmla="*/ 0 w 144"/>
                <a:gd name="T5" fmla="*/ 96 h 97"/>
                <a:gd name="T6" fmla="*/ 0 60000 65536"/>
                <a:gd name="T7" fmla="*/ 0 60000 65536"/>
                <a:gd name="T8" fmla="*/ 0 60000 65536"/>
              </a:gdLst>
              <a:ahLst/>
              <a:cxnLst>
                <a:cxn ang="T6">
                  <a:pos x="T0" y="T1"/>
                </a:cxn>
                <a:cxn ang="T7">
                  <a:pos x="T2" y="T3"/>
                </a:cxn>
                <a:cxn ang="T8">
                  <a:pos x="T4" y="T5"/>
                </a:cxn>
              </a:cxnLst>
              <a:rect l="0" t="0" r="r" b="b"/>
              <a:pathLst>
                <a:path w="144" h="97">
                  <a:moveTo>
                    <a:pt x="143" y="0"/>
                  </a:moveTo>
                  <a:lnTo>
                    <a:pt x="0" y="0"/>
                  </a:lnTo>
                  <a:lnTo>
                    <a:pt x="0" y="9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72" name="Rectangle 80"/>
            <p:cNvSpPr>
              <a:spLocks noChangeArrowheads="1"/>
            </p:cNvSpPr>
            <p:nvPr/>
          </p:nvSpPr>
          <p:spPr bwMode="auto">
            <a:xfrm>
              <a:off x="2595" y="1372"/>
              <a:ext cx="264"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AB</a:t>
              </a:r>
            </a:p>
          </p:txBody>
        </p:sp>
        <p:sp>
          <p:nvSpPr>
            <p:cNvPr id="65573" name="Rectangle 81"/>
            <p:cNvSpPr>
              <a:spLocks noChangeArrowheads="1"/>
            </p:cNvSpPr>
            <p:nvPr/>
          </p:nvSpPr>
          <p:spPr bwMode="auto">
            <a:xfrm>
              <a:off x="2597" y="1727"/>
              <a:ext cx="270"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BC</a:t>
              </a:r>
            </a:p>
          </p:txBody>
        </p:sp>
        <p:sp>
          <p:nvSpPr>
            <p:cNvPr id="65574" name="Line 82"/>
            <p:cNvSpPr>
              <a:spLocks noChangeShapeType="1"/>
            </p:cNvSpPr>
            <p:nvPr/>
          </p:nvSpPr>
          <p:spPr bwMode="auto">
            <a:xfrm>
              <a:off x="2670" y="1745"/>
              <a:ext cx="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5" name="Rectangle 83"/>
            <p:cNvSpPr>
              <a:spLocks noChangeArrowheads="1"/>
            </p:cNvSpPr>
            <p:nvPr/>
          </p:nvSpPr>
          <p:spPr bwMode="auto">
            <a:xfrm>
              <a:off x="2599" y="2099"/>
              <a:ext cx="270"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AC</a:t>
              </a:r>
            </a:p>
          </p:txBody>
        </p:sp>
        <p:sp>
          <p:nvSpPr>
            <p:cNvPr id="65576" name="Line 84"/>
            <p:cNvSpPr>
              <a:spLocks noChangeShapeType="1"/>
            </p:cNvSpPr>
            <p:nvPr/>
          </p:nvSpPr>
          <p:spPr bwMode="auto">
            <a:xfrm>
              <a:off x="2745" y="2118"/>
              <a:ext cx="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7" name="Rectangle 85"/>
            <p:cNvSpPr>
              <a:spLocks noChangeArrowheads="1"/>
            </p:cNvSpPr>
            <p:nvPr/>
          </p:nvSpPr>
          <p:spPr bwMode="auto">
            <a:xfrm>
              <a:off x="2600" y="2472"/>
              <a:ext cx="270"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BC</a:t>
              </a:r>
            </a:p>
          </p:txBody>
        </p:sp>
        <p:sp>
          <p:nvSpPr>
            <p:cNvPr id="65578" name="Line 86"/>
            <p:cNvSpPr>
              <a:spLocks noChangeShapeType="1"/>
            </p:cNvSpPr>
            <p:nvPr/>
          </p:nvSpPr>
          <p:spPr bwMode="auto">
            <a:xfrm>
              <a:off x="2674" y="2491"/>
              <a:ext cx="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9" name="Line 87"/>
            <p:cNvSpPr>
              <a:spLocks noChangeShapeType="1"/>
            </p:cNvSpPr>
            <p:nvPr/>
          </p:nvSpPr>
          <p:spPr bwMode="auto">
            <a:xfrm>
              <a:off x="2746" y="2491"/>
              <a:ext cx="5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0" name="Rectangle 88"/>
            <p:cNvSpPr>
              <a:spLocks noChangeArrowheads="1"/>
            </p:cNvSpPr>
            <p:nvPr/>
          </p:nvSpPr>
          <p:spPr bwMode="auto">
            <a:xfrm>
              <a:off x="2599" y="2851"/>
              <a:ext cx="189"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a:t>
              </a:r>
            </a:p>
          </p:txBody>
        </p:sp>
        <p:grpSp>
          <p:nvGrpSpPr>
            <p:cNvPr id="65581" name="Group 89"/>
            <p:cNvGrpSpPr>
              <a:grpSpLocks/>
            </p:cNvGrpSpPr>
            <p:nvPr/>
          </p:nvGrpSpPr>
          <p:grpSpPr bwMode="auto">
            <a:xfrm>
              <a:off x="1587" y="1400"/>
              <a:ext cx="2887" cy="305"/>
              <a:chOff x="1587" y="1400"/>
              <a:chExt cx="2887" cy="305"/>
            </a:xfrm>
          </p:grpSpPr>
          <p:sp>
            <p:nvSpPr>
              <p:cNvPr id="65616" name="Line 90"/>
              <p:cNvSpPr>
                <a:spLocks noChangeShapeType="1"/>
              </p:cNvSpPr>
              <p:nvPr/>
            </p:nvSpPr>
            <p:spPr bwMode="auto">
              <a:xfrm>
                <a:off x="1602" y="1480"/>
                <a:ext cx="7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7" name="Line 91"/>
              <p:cNvSpPr>
                <a:spLocks noChangeShapeType="1"/>
              </p:cNvSpPr>
              <p:nvPr/>
            </p:nvSpPr>
            <p:spPr bwMode="auto">
              <a:xfrm>
                <a:off x="1889" y="1578"/>
                <a:ext cx="4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8" name="Line 92"/>
              <p:cNvSpPr>
                <a:spLocks noChangeShapeType="1"/>
              </p:cNvSpPr>
              <p:nvPr/>
            </p:nvSpPr>
            <p:spPr bwMode="auto">
              <a:xfrm flipV="1">
                <a:off x="2362" y="1400"/>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9" name="Line 93"/>
              <p:cNvSpPr>
                <a:spLocks noChangeShapeType="1"/>
              </p:cNvSpPr>
              <p:nvPr/>
            </p:nvSpPr>
            <p:spPr bwMode="auto">
              <a:xfrm flipV="1">
                <a:off x="2362" y="1644"/>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0" name="Oval 94"/>
              <p:cNvSpPr>
                <a:spLocks noChangeArrowheads="1"/>
              </p:cNvSpPr>
              <p:nvPr/>
            </p:nvSpPr>
            <p:spPr bwMode="auto">
              <a:xfrm>
                <a:off x="1587" y="1469"/>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1" name="Oval 95"/>
              <p:cNvSpPr>
                <a:spLocks noChangeArrowheads="1"/>
              </p:cNvSpPr>
              <p:nvPr/>
            </p:nvSpPr>
            <p:spPr bwMode="auto">
              <a:xfrm>
                <a:off x="1874" y="1568"/>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2" name="Line 96"/>
              <p:cNvSpPr>
                <a:spLocks noChangeShapeType="1"/>
              </p:cNvSpPr>
              <p:nvPr/>
            </p:nvSpPr>
            <p:spPr bwMode="auto">
              <a:xfrm>
                <a:off x="2603" y="1555"/>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23" name="Freeform 97"/>
              <p:cNvSpPr>
                <a:spLocks/>
              </p:cNvSpPr>
              <p:nvPr/>
            </p:nvSpPr>
            <p:spPr bwMode="auto">
              <a:xfrm>
                <a:off x="2362" y="1458"/>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5582" name="Group 98"/>
            <p:cNvGrpSpPr>
              <a:grpSpLocks/>
            </p:cNvGrpSpPr>
            <p:nvPr/>
          </p:nvGrpSpPr>
          <p:grpSpPr bwMode="auto">
            <a:xfrm>
              <a:off x="1729" y="1765"/>
              <a:ext cx="2745" cy="305"/>
              <a:chOff x="1729" y="1765"/>
              <a:chExt cx="2745" cy="305"/>
            </a:xfrm>
          </p:grpSpPr>
          <p:sp>
            <p:nvSpPr>
              <p:cNvPr id="65608" name="Line 99"/>
              <p:cNvSpPr>
                <a:spLocks noChangeShapeType="1"/>
              </p:cNvSpPr>
              <p:nvPr/>
            </p:nvSpPr>
            <p:spPr bwMode="auto">
              <a:xfrm>
                <a:off x="1744" y="1893"/>
                <a:ext cx="6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9" name="Line 100"/>
              <p:cNvSpPr>
                <a:spLocks noChangeShapeType="1"/>
              </p:cNvSpPr>
              <p:nvPr/>
            </p:nvSpPr>
            <p:spPr bwMode="auto">
              <a:xfrm>
                <a:off x="2175" y="2042"/>
                <a:ext cx="18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0" name="Line 101"/>
              <p:cNvSpPr>
                <a:spLocks noChangeShapeType="1"/>
              </p:cNvSpPr>
              <p:nvPr/>
            </p:nvSpPr>
            <p:spPr bwMode="auto">
              <a:xfrm flipV="1">
                <a:off x="2362" y="1765"/>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1" name="Line 102"/>
              <p:cNvSpPr>
                <a:spLocks noChangeShapeType="1"/>
              </p:cNvSpPr>
              <p:nvPr/>
            </p:nvSpPr>
            <p:spPr bwMode="auto">
              <a:xfrm flipV="1">
                <a:off x="2362" y="2009"/>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2" name="Oval 103"/>
              <p:cNvSpPr>
                <a:spLocks noChangeArrowheads="1"/>
              </p:cNvSpPr>
              <p:nvPr/>
            </p:nvSpPr>
            <p:spPr bwMode="auto">
              <a:xfrm>
                <a:off x="1729" y="1882"/>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3" name="Oval 104"/>
              <p:cNvSpPr>
                <a:spLocks noChangeArrowheads="1"/>
              </p:cNvSpPr>
              <p:nvPr/>
            </p:nvSpPr>
            <p:spPr bwMode="auto">
              <a:xfrm>
                <a:off x="2160" y="2030"/>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4" name="Line 105"/>
              <p:cNvSpPr>
                <a:spLocks noChangeShapeType="1"/>
              </p:cNvSpPr>
              <p:nvPr/>
            </p:nvSpPr>
            <p:spPr bwMode="auto">
              <a:xfrm>
                <a:off x="2603" y="1920"/>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15" name="Freeform 106"/>
              <p:cNvSpPr>
                <a:spLocks/>
              </p:cNvSpPr>
              <p:nvPr/>
            </p:nvSpPr>
            <p:spPr bwMode="auto">
              <a:xfrm>
                <a:off x="2362" y="1823"/>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5583" name="Group 107"/>
            <p:cNvGrpSpPr>
              <a:grpSpLocks/>
            </p:cNvGrpSpPr>
            <p:nvPr/>
          </p:nvGrpSpPr>
          <p:grpSpPr bwMode="auto">
            <a:xfrm>
              <a:off x="1587" y="2128"/>
              <a:ext cx="2887" cy="305"/>
              <a:chOff x="1587" y="2128"/>
              <a:chExt cx="2887" cy="305"/>
            </a:xfrm>
          </p:grpSpPr>
          <p:sp>
            <p:nvSpPr>
              <p:cNvPr id="65600" name="Line 108"/>
              <p:cNvSpPr>
                <a:spLocks noChangeShapeType="1"/>
              </p:cNvSpPr>
              <p:nvPr/>
            </p:nvSpPr>
            <p:spPr bwMode="auto">
              <a:xfrm>
                <a:off x="1602" y="2208"/>
                <a:ext cx="7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1" name="Line 109"/>
              <p:cNvSpPr>
                <a:spLocks noChangeShapeType="1"/>
              </p:cNvSpPr>
              <p:nvPr/>
            </p:nvSpPr>
            <p:spPr bwMode="auto">
              <a:xfrm>
                <a:off x="2033" y="2357"/>
                <a:ext cx="3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2" name="Line 110"/>
              <p:cNvSpPr>
                <a:spLocks noChangeShapeType="1"/>
              </p:cNvSpPr>
              <p:nvPr/>
            </p:nvSpPr>
            <p:spPr bwMode="auto">
              <a:xfrm flipV="1">
                <a:off x="2362" y="2128"/>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3" name="Line 111"/>
              <p:cNvSpPr>
                <a:spLocks noChangeShapeType="1"/>
              </p:cNvSpPr>
              <p:nvPr/>
            </p:nvSpPr>
            <p:spPr bwMode="auto">
              <a:xfrm flipV="1">
                <a:off x="2362" y="2372"/>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4" name="Oval 112"/>
              <p:cNvSpPr>
                <a:spLocks noChangeArrowheads="1"/>
              </p:cNvSpPr>
              <p:nvPr/>
            </p:nvSpPr>
            <p:spPr bwMode="auto">
              <a:xfrm>
                <a:off x="1587" y="2197"/>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5" name="Oval 113"/>
              <p:cNvSpPr>
                <a:spLocks noChangeArrowheads="1"/>
              </p:cNvSpPr>
              <p:nvPr/>
            </p:nvSpPr>
            <p:spPr bwMode="auto">
              <a:xfrm>
                <a:off x="2018" y="2345"/>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6" name="Line 114"/>
              <p:cNvSpPr>
                <a:spLocks noChangeShapeType="1"/>
              </p:cNvSpPr>
              <p:nvPr/>
            </p:nvSpPr>
            <p:spPr bwMode="auto">
              <a:xfrm>
                <a:off x="2603" y="2283"/>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07" name="Freeform 115"/>
              <p:cNvSpPr>
                <a:spLocks/>
              </p:cNvSpPr>
              <p:nvPr/>
            </p:nvSpPr>
            <p:spPr bwMode="auto">
              <a:xfrm>
                <a:off x="2362" y="2186"/>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5584" name="Group 116"/>
            <p:cNvGrpSpPr>
              <a:grpSpLocks/>
            </p:cNvGrpSpPr>
            <p:nvPr/>
          </p:nvGrpSpPr>
          <p:grpSpPr bwMode="auto">
            <a:xfrm>
              <a:off x="1729" y="2499"/>
              <a:ext cx="2745" cy="305"/>
              <a:chOff x="1729" y="2499"/>
              <a:chExt cx="2745" cy="305"/>
            </a:xfrm>
          </p:grpSpPr>
          <p:sp>
            <p:nvSpPr>
              <p:cNvPr id="65592" name="Line 117"/>
              <p:cNvSpPr>
                <a:spLocks noChangeShapeType="1"/>
              </p:cNvSpPr>
              <p:nvPr/>
            </p:nvSpPr>
            <p:spPr bwMode="auto">
              <a:xfrm>
                <a:off x="1744" y="2627"/>
                <a:ext cx="61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3" name="Line 118"/>
              <p:cNvSpPr>
                <a:spLocks noChangeShapeType="1"/>
              </p:cNvSpPr>
              <p:nvPr/>
            </p:nvSpPr>
            <p:spPr bwMode="auto">
              <a:xfrm>
                <a:off x="2033" y="2728"/>
                <a:ext cx="32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4" name="Line 119"/>
              <p:cNvSpPr>
                <a:spLocks noChangeShapeType="1"/>
              </p:cNvSpPr>
              <p:nvPr/>
            </p:nvSpPr>
            <p:spPr bwMode="auto">
              <a:xfrm flipV="1">
                <a:off x="2362" y="2499"/>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5" name="Line 120"/>
              <p:cNvSpPr>
                <a:spLocks noChangeShapeType="1"/>
              </p:cNvSpPr>
              <p:nvPr/>
            </p:nvSpPr>
            <p:spPr bwMode="auto">
              <a:xfrm flipV="1">
                <a:off x="2362" y="2743"/>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6" name="Oval 121"/>
              <p:cNvSpPr>
                <a:spLocks noChangeArrowheads="1"/>
              </p:cNvSpPr>
              <p:nvPr/>
            </p:nvSpPr>
            <p:spPr bwMode="auto">
              <a:xfrm>
                <a:off x="1729" y="2616"/>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7" name="Oval 122"/>
              <p:cNvSpPr>
                <a:spLocks noChangeArrowheads="1"/>
              </p:cNvSpPr>
              <p:nvPr/>
            </p:nvSpPr>
            <p:spPr bwMode="auto">
              <a:xfrm>
                <a:off x="2018" y="2716"/>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8" name="Line 123"/>
              <p:cNvSpPr>
                <a:spLocks noChangeShapeType="1"/>
              </p:cNvSpPr>
              <p:nvPr/>
            </p:nvSpPr>
            <p:spPr bwMode="auto">
              <a:xfrm>
                <a:off x="2603" y="2654"/>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9" name="Freeform 124"/>
              <p:cNvSpPr>
                <a:spLocks/>
              </p:cNvSpPr>
              <p:nvPr/>
            </p:nvSpPr>
            <p:spPr bwMode="auto">
              <a:xfrm>
                <a:off x="2362" y="2557"/>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5585" name="Group 125"/>
            <p:cNvGrpSpPr>
              <a:grpSpLocks/>
            </p:cNvGrpSpPr>
            <p:nvPr/>
          </p:nvGrpSpPr>
          <p:grpSpPr bwMode="auto">
            <a:xfrm>
              <a:off x="1587" y="2882"/>
              <a:ext cx="2887" cy="305"/>
              <a:chOff x="1587" y="2882"/>
              <a:chExt cx="2887" cy="305"/>
            </a:xfrm>
          </p:grpSpPr>
          <p:sp>
            <p:nvSpPr>
              <p:cNvPr id="65586" name="Line 126"/>
              <p:cNvSpPr>
                <a:spLocks noChangeShapeType="1"/>
              </p:cNvSpPr>
              <p:nvPr/>
            </p:nvSpPr>
            <p:spPr bwMode="auto">
              <a:xfrm>
                <a:off x="1602" y="2962"/>
                <a:ext cx="7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7" name="Line 127"/>
              <p:cNvSpPr>
                <a:spLocks noChangeShapeType="1"/>
              </p:cNvSpPr>
              <p:nvPr/>
            </p:nvSpPr>
            <p:spPr bwMode="auto">
              <a:xfrm flipV="1">
                <a:off x="2362" y="2882"/>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8" name="Line 128"/>
              <p:cNvSpPr>
                <a:spLocks noChangeShapeType="1"/>
              </p:cNvSpPr>
              <p:nvPr/>
            </p:nvSpPr>
            <p:spPr bwMode="auto">
              <a:xfrm flipV="1">
                <a:off x="2362" y="3126"/>
                <a:ext cx="0"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89" name="Oval 129"/>
              <p:cNvSpPr>
                <a:spLocks noChangeArrowheads="1"/>
              </p:cNvSpPr>
              <p:nvPr/>
            </p:nvSpPr>
            <p:spPr bwMode="auto">
              <a:xfrm>
                <a:off x="1587" y="2951"/>
                <a:ext cx="20" cy="2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0" name="Line 130"/>
              <p:cNvSpPr>
                <a:spLocks noChangeShapeType="1"/>
              </p:cNvSpPr>
              <p:nvPr/>
            </p:nvSpPr>
            <p:spPr bwMode="auto">
              <a:xfrm>
                <a:off x="2603" y="3037"/>
                <a:ext cx="187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91" name="Freeform 131"/>
              <p:cNvSpPr>
                <a:spLocks/>
              </p:cNvSpPr>
              <p:nvPr/>
            </p:nvSpPr>
            <p:spPr bwMode="auto">
              <a:xfrm>
                <a:off x="2362" y="2940"/>
                <a:ext cx="242" cy="193"/>
              </a:xfrm>
              <a:custGeom>
                <a:avLst/>
                <a:gdLst>
                  <a:gd name="T0" fmla="*/ 143 w 242"/>
                  <a:gd name="T1" fmla="*/ 0 h 193"/>
                  <a:gd name="T2" fmla="*/ 0 w 242"/>
                  <a:gd name="T3" fmla="*/ 0 h 193"/>
                  <a:gd name="T4" fmla="*/ 0 w 242"/>
                  <a:gd name="T5" fmla="*/ 192 h 193"/>
                  <a:gd name="T6" fmla="*/ 142 w 242"/>
                  <a:gd name="T7" fmla="*/ 192 h 193"/>
                  <a:gd name="T8" fmla="*/ 163 w 242"/>
                  <a:gd name="T9" fmla="*/ 190 h 193"/>
                  <a:gd name="T10" fmla="*/ 183 w 242"/>
                  <a:gd name="T11" fmla="*/ 184 h 193"/>
                  <a:gd name="T12" fmla="*/ 199 w 242"/>
                  <a:gd name="T13" fmla="*/ 176 h 193"/>
                  <a:gd name="T14" fmla="*/ 213 w 242"/>
                  <a:gd name="T15" fmla="*/ 163 h 193"/>
                  <a:gd name="T16" fmla="*/ 224 w 242"/>
                  <a:gd name="T17" fmla="*/ 152 h 193"/>
                  <a:gd name="T18" fmla="*/ 234 w 242"/>
                  <a:gd name="T19" fmla="*/ 134 h 193"/>
                  <a:gd name="T20" fmla="*/ 240 w 242"/>
                  <a:gd name="T21" fmla="*/ 114 h 193"/>
                  <a:gd name="T22" fmla="*/ 241 w 242"/>
                  <a:gd name="T23" fmla="*/ 94 h 193"/>
                  <a:gd name="T24" fmla="*/ 238 w 242"/>
                  <a:gd name="T25" fmla="*/ 74 h 193"/>
                  <a:gd name="T26" fmla="*/ 232 w 242"/>
                  <a:gd name="T27" fmla="*/ 56 h 193"/>
                  <a:gd name="T28" fmla="*/ 222 w 242"/>
                  <a:gd name="T29" fmla="*/ 40 h 193"/>
                  <a:gd name="T30" fmla="*/ 211 w 242"/>
                  <a:gd name="T31" fmla="*/ 26 h 193"/>
                  <a:gd name="T32" fmla="*/ 194 w 242"/>
                  <a:gd name="T33" fmla="*/ 15 h 193"/>
                  <a:gd name="T34" fmla="*/ 178 w 242"/>
                  <a:gd name="T35" fmla="*/ 8 h 193"/>
                  <a:gd name="T36" fmla="*/ 162 w 242"/>
                  <a:gd name="T37" fmla="*/ 3 h 193"/>
                  <a:gd name="T38" fmla="*/ 143 w 242"/>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193">
                    <a:moveTo>
                      <a:pt x="143" y="0"/>
                    </a:moveTo>
                    <a:lnTo>
                      <a:pt x="0" y="0"/>
                    </a:lnTo>
                    <a:lnTo>
                      <a:pt x="0" y="192"/>
                    </a:lnTo>
                    <a:lnTo>
                      <a:pt x="142" y="192"/>
                    </a:lnTo>
                    <a:lnTo>
                      <a:pt x="163" y="190"/>
                    </a:lnTo>
                    <a:lnTo>
                      <a:pt x="183" y="184"/>
                    </a:lnTo>
                    <a:lnTo>
                      <a:pt x="199" y="176"/>
                    </a:lnTo>
                    <a:lnTo>
                      <a:pt x="213" y="163"/>
                    </a:lnTo>
                    <a:lnTo>
                      <a:pt x="224" y="152"/>
                    </a:lnTo>
                    <a:lnTo>
                      <a:pt x="234" y="134"/>
                    </a:lnTo>
                    <a:lnTo>
                      <a:pt x="240" y="114"/>
                    </a:lnTo>
                    <a:lnTo>
                      <a:pt x="241" y="94"/>
                    </a:lnTo>
                    <a:lnTo>
                      <a:pt x="238" y="74"/>
                    </a:lnTo>
                    <a:lnTo>
                      <a:pt x="232" y="56"/>
                    </a:lnTo>
                    <a:lnTo>
                      <a:pt x="222" y="40"/>
                    </a:lnTo>
                    <a:lnTo>
                      <a:pt x="211" y="26"/>
                    </a:lnTo>
                    <a:lnTo>
                      <a:pt x="194" y="15"/>
                    </a:lnTo>
                    <a:lnTo>
                      <a:pt x="178" y="8"/>
                    </a:lnTo>
                    <a:lnTo>
                      <a:pt x="162" y="3"/>
                    </a:lnTo>
                    <a:lnTo>
                      <a:pt x="14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133600" y="0"/>
            <a:ext cx="6654800" cy="7207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smtClean="0"/>
              <a:t>PLA Logic Implementation</a:t>
            </a:r>
          </a:p>
        </p:txBody>
      </p:sp>
      <p:sp>
        <p:nvSpPr>
          <p:cNvPr id="66563" name="Rectangle 3"/>
          <p:cNvSpPr>
            <a:spLocks noChangeArrowheads="1"/>
          </p:cNvSpPr>
          <p:nvPr/>
        </p:nvSpPr>
        <p:spPr bwMode="auto">
          <a:xfrm>
            <a:off x="838200" y="990600"/>
            <a:ext cx="29591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Alternative representation</a:t>
            </a:r>
          </a:p>
        </p:txBody>
      </p:sp>
      <p:sp>
        <p:nvSpPr>
          <p:cNvPr id="66564" name="Rectangle 4"/>
          <p:cNvSpPr>
            <a:spLocks noChangeArrowheads="1"/>
          </p:cNvSpPr>
          <p:nvPr/>
        </p:nvSpPr>
        <p:spPr bwMode="auto">
          <a:xfrm>
            <a:off x="1168400" y="1981200"/>
            <a:ext cx="2349500" cy="1450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rtl="0" eaLnBrk="0" hangingPunct="0">
              <a:lnSpc>
                <a:spcPct val="85000"/>
              </a:lnSpc>
            </a:pPr>
            <a:r>
              <a:rPr lang="en-US"/>
              <a:t>Short-hand notation</a:t>
            </a:r>
          </a:p>
          <a:p>
            <a:pPr algn="ctr" rtl="0" eaLnBrk="0" hangingPunct="0">
              <a:lnSpc>
                <a:spcPct val="85000"/>
              </a:lnSpc>
            </a:pPr>
            <a:r>
              <a:rPr lang="en-US"/>
              <a:t>so we don't have to</a:t>
            </a:r>
          </a:p>
          <a:p>
            <a:pPr algn="ctr" rtl="0" eaLnBrk="0" hangingPunct="0">
              <a:lnSpc>
                <a:spcPct val="85000"/>
              </a:lnSpc>
            </a:pPr>
            <a:r>
              <a:rPr lang="en-US"/>
              <a:t>draw all the wires!</a:t>
            </a:r>
          </a:p>
          <a:p>
            <a:pPr algn="ctr" rtl="0" eaLnBrk="0" hangingPunct="0">
              <a:lnSpc>
                <a:spcPct val="85000"/>
              </a:lnSpc>
            </a:pPr>
            <a:endParaRPr lang="en-US"/>
          </a:p>
          <a:p>
            <a:pPr algn="ctr" rtl="0" eaLnBrk="0" hangingPunct="0">
              <a:lnSpc>
                <a:spcPct val="85000"/>
              </a:lnSpc>
            </a:pPr>
            <a:r>
              <a:rPr lang="en-US"/>
              <a:t>X at junction indicates</a:t>
            </a:r>
          </a:p>
          <a:p>
            <a:pPr algn="ctr" rtl="0" eaLnBrk="0" hangingPunct="0">
              <a:lnSpc>
                <a:spcPct val="85000"/>
              </a:lnSpc>
            </a:pPr>
            <a:r>
              <a:rPr lang="en-US"/>
              <a:t>a connection </a:t>
            </a:r>
          </a:p>
        </p:txBody>
      </p:sp>
      <p:grpSp>
        <p:nvGrpSpPr>
          <p:cNvPr id="66565" name="Group 5"/>
          <p:cNvGrpSpPr>
            <a:grpSpLocks/>
          </p:cNvGrpSpPr>
          <p:nvPr/>
        </p:nvGrpSpPr>
        <p:grpSpPr bwMode="auto">
          <a:xfrm>
            <a:off x="768350" y="4267200"/>
            <a:ext cx="2971800" cy="1217613"/>
            <a:chOff x="3456" y="2804"/>
            <a:chExt cx="1872" cy="767"/>
          </a:xfrm>
        </p:grpSpPr>
        <p:sp>
          <p:nvSpPr>
            <p:cNvPr id="66868" name="Rectangle 6"/>
            <p:cNvSpPr>
              <a:spLocks noChangeArrowheads="1"/>
            </p:cNvSpPr>
            <p:nvPr/>
          </p:nvSpPr>
          <p:spPr bwMode="auto">
            <a:xfrm>
              <a:off x="3456" y="2804"/>
              <a:ext cx="1872" cy="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ctr" rtl="0" eaLnBrk="0" hangingPunct="0">
                <a:lnSpc>
                  <a:spcPct val="85000"/>
                </a:lnSpc>
              </a:pPr>
              <a:r>
                <a:rPr lang="en-US" b="1">
                  <a:solidFill>
                    <a:schemeClr val="accent2"/>
                  </a:solidFill>
                </a:rPr>
                <a:t>Notation for implementing</a:t>
              </a:r>
              <a:endParaRPr lang="en-US" b="1"/>
            </a:p>
            <a:p>
              <a:pPr algn="ctr" rtl="0" eaLnBrk="0" hangingPunct="0">
                <a:lnSpc>
                  <a:spcPct val="85000"/>
                </a:lnSpc>
              </a:pPr>
              <a:endParaRPr lang="en-US" b="1"/>
            </a:p>
            <a:p>
              <a:pPr algn="ctr" rtl="0" eaLnBrk="0" hangingPunct="0">
                <a:lnSpc>
                  <a:spcPct val="85000"/>
                </a:lnSpc>
              </a:pPr>
              <a:r>
                <a:rPr lang="en-US"/>
                <a:t>F0 = A B  +  A B</a:t>
              </a:r>
            </a:p>
            <a:p>
              <a:pPr algn="ctr" rtl="0" eaLnBrk="0" hangingPunct="0">
                <a:lnSpc>
                  <a:spcPct val="85000"/>
                </a:lnSpc>
              </a:pPr>
              <a:endParaRPr lang="en-US"/>
            </a:p>
            <a:p>
              <a:pPr algn="ctr" rtl="0" eaLnBrk="0" hangingPunct="0">
                <a:lnSpc>
                  <a:spcPct val="85000"/>
                </a:lnSpc>
              </a:pPr>
              <a:r>
                <a:rPr lang="en-US"/>
                <a:t>F1 = C D  +  C D</a:t>
              </a:r>
            </a:p>
          </p:txBody>
        </p:sp>
        <p:sp>
          <p:nvSpPr>
            <p:cNvPr id="66869" name="Line 7"/>
            <p:cNvSpPr>
              <a:spLocks noChangeShapeType="1"/>
            </p:cNvSpPr>
            <p:nvPr/>
          </p:nvSpPr>
          <p:spPr bwMode="auto">
            <a:xfrm>
              <a:off x="4688" y="3101"/>
              <a:ext cx="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0" name="Line 8"/>
            <p:cNvSpPr>
              <a:spLocks noChangeShapeType="1"/>
            </p:cNvSpPr>
            <p:nvPr/>
          </p:nvSpPr>
          <p:spPr bwMode="auto">
            <a:xfrm>
              <a:off x="4836" y="3101"/>
              <a:ext cx="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1" name="Line 9"/>
            <p:cNvSpPr>
              <a:spLocks noChangeShapeType="1"/>
            </p:cNvSpPr>
            <p:nvPr/>
          </p:nvSpPr>
          <p:spPr bwMode="auto">
            <a:xfrm>
              <a:off x="4345" y="3393"/>
              <a:ext cx="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72" name="Line 10"/>
            <p:cNvSpPr>
              <a:spLocks noChangeShapeType="1"/>
            </p:cNvSpPr>
            <p:nvPr/>
          </p:nvSpPr>
          <p:spPr bwMode="auto">
            <a:xfrm>
              <a:off x="4695" y="3394"/>
              <a:ext cx="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566" name="Group 11"/>
          <p:cNvGrpSpPr>
            <a:grpSpLocks/>
          </p:cNvGrpSpPr>
          <p:nvPr/>
        </p:nvGrpSpPr>
        <p:grpSpPr bwMode="auto">
          <a:xfrm>
            <a:off x="4724400" y="990600"/>
            <a:ext cx="3441700" cy="2324100"/>
            <a:chOff x="692" y="604"/>
            <a:chExt cx="2168" cy="1464"/>
          </a:xfrm>
        </p:grpSpPr>
        <p:sp>
          <p:nvSpPr>
            <p:cNvPr id="66692" name="Line 12"/>
            <p:cNvSpPr>
              <a:spLocks noChangeShapeType="1"/>
            </p:cNvSpPr>
            <p:nvPr/>
          </p:nvSpPr>
          <p:spPr bwMode="auto">
            <a:xfrm flipH="1">
              <a:off x="1361" y="683"/>
              <a:ext cx="88"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3" name="Line 13"/>
            <p:cNvSpPr>
              <a:spLocks noChangeShapeType="1"/>
            </p:cNvSpPr>
            <p:nvPr/>
          </p:nvSpPr>
          <p:spPr bwMode="auto">
            <a:xfrm>
              <a:off x="1290" y="683"/>
              <a:ext cx="71"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4" name="Line 14"/>
            <p:cNvSpPr>
              <a:spLocks noChangeShapeType="1"/>
            </p:cNvSpPr>
            <p:nvPr/>
          </p:nvSpPr>
          <p:spPr bwMode="auto">
            <a:xfrm flipH="1">
              <a:off x="1282" y="679"/>
              <a:ext cx="16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5" name="Oval 15"/>
            <p:cNvSpPr>
              <a:spLocks noChangeArrowheads="1"/>
            </p:cNvSpPr>
            <p:nvPr/>
          </p:nvSpPr>
          <p:spPr bwMode="auto">
            <a:xfrm>
              <a:off x="1393" y="755"/>
              <a:ext cx="22" cy="22"/>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6" name="Line 16"/>
            <p:cNvSpPr>
              <a:spLocks noChangeShapeType="1"/>
            </p:cNvSpPr>
            <p:nvPr/>
          </p:nvSpPr>
          <p:spPr bwMode="auto">
            <a:xfrm>
              <a:off x="1365" y="604"/>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7" name="Line 17"/>
            <p:cNvSpPr>
              <a:spLocks noChangeShapeType="1"/>
            </p:cNvSpPr>
            <p:nvPr/>
          </p:nvSpPr>
          <p:spPr bwMode="auto">
            <a:xfrm>
              <a:off x="1405" y="795"/>
              <a:ext cx="0" cy="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8" name="Line 18"/>
            <p:cNvSpPr>
              <a:spLocks noChangeShapeType="1"/>
            </p:cNvSpPr>
            <p:nvPr/>
          </p:nvSpPr>
          <p:spPr bwMode="auto">
            <a:xfrm>
              <a:off x="1326" y="747"/>
              <a:ext cx="0" cy="9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9" name="Line 19"/>
            <p:cNvSpPr>
              <a:spLocks noChangeShapeType="1"/>
            </p:cNvSpPr>
            <p:nvPr/>
          </p:nvSpPr>
          <p:spPr bwMode="auto">
            <a:xfrm>
              <a:off x="692" y="870"/>
              <a:ext cx="8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0" name="Line 20"/>
            <p:cNvSpPr>
              <a:spLocks noChangeShapeType="1"/>
            </p:cNvSpPr>
            <p:nvPr/>
          </p:nvSpPr>
          <p:spPr bwMode="auto">
            <a:xfrm>
              <a:off x="1856" y="870"/>
              <a:ext cx="9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1" name="Line 21"/>
            <p:cNvSpPr>
              <a:spLocks noChangeShapeType="1"/>
            </p:cNvSpPr>
            <p:nvPr/>
          </p:nvSpPr>
          <p:spPr bwMode="auto">
            <a:xfrm>
              <a:off x="692" y="1101"/>
              <a:ext cx="8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2" name="Line 22"/>
            <p:cNvSpPr>
              <a:spLocks noChangeShapeType="1"/>
            </p:cNvSpPr>
            <p:nvPr/>
          </p:nvSpPr>
          <p:spPr bwMode="auto">
            <a:xfrm>
              <a:off x="1851" y="1101"/>
              <a:ext cx="9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3" name="Line 23"/>
            <p:cNvSpPr>
              <a:spLocks noChangeShapeType="1"/>
            </p:cNvSpPr>
            <p:nvPr/>
          </p:nvSpPr>
          <p:spPr bwMode="auto">
            <a:xfrm>
              <a:off x="692" y="1332"/>
              <a:ext cx="8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4" name="Line 24"/>
            <p:cNvSpPr>
              <a:spLocks noChangeShapeType="1"/>
            </p:cNvSpPr>
            <p:nvPr/>
          </p:nvSpPr>
          <p:spPr bwMode="auto">
            <a:xfrm>
              <a:off x="1850" y="1332"/>
              <a:ext cx="99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5" name="Line 25"/>
            <p:cNvSpPr>
              <a:spLocks noChangeShapeType="1"/>
            </p:cNvSpPr>
            <p:nvPr/>
          </p:nvSpPr>
          <p:spPr bwMode="auto">
            <a:xfrm>
              <a:off x="692" y="1563"/>
              <a:ext cx="8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6" name="Line 26"/>
            <p:cNvSpPr>
              <a:spLocks noChangeShapeType="1"/>
            </p:cNvSpPr>
            <p:nvPr/>
          </p:nvSpPr>
          <p:spPr bwMode="auto">
            <a:xfrm>
              <a:off x="1853" y="1563"/>
              <a:ext cx="100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7" name="Line 27"/>
            <p:cNvSpPr>
              <a:spLocks noChangeShapeType="1"/>
            </p:cNvSpPr>
            <p:nvPr/>
          </p:nvSpPr>
          <p:spPr bwMode="auto">
            <a:xfrm>
              <a:off x="1378"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8" name="Line 28"/>
            <p:cNvSpPr>
              <a:spLocks noChangeShapeType="1"/>
            </p:cNvSpPr>
            <p:nvPr/>
          </p:nvSpPr>
          <p:spPr bwMode="auto">
            <a:xfrm flipH="1">
              <a:off x="1370"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9" name="Line 29"/>
            <p:cNvSpPr>
              <a:spLocks noChangeShapeType="1"/>
            </p:cNvSpPr>
            <p:nvPr/>
          </p:nvSpPr>
          <p:spPr bwMode="auto">
            <a:xfrm>
              <a:off x="1377" y="1073"/>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0" name="Line 30"/>
            <p:cNvSpPr>
              <a:spLocks noChangeShapeType="1"/>
            </p:cNvSpPr>
            <p:nvPr/>
          </p:nvSpPr>
          <p:spPr bwMode="auto">
            <a:xfrm flipH="1">
              <a:off x="1370" y="1074"/>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1" name="Line 31"/>
            <p:cNvSpPr>
              <a:spLocks noChangeShapeType="1"/>
            </p:cNvSpPr>
            <p:nvPr/>
          </p:nvSpPr>
          <p:spPr bwMode="auto">
            <a:xfrm>
              <a:off x="1377" y="1304"/>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2" name="Line 32"/>
            <p:cNvSpPr>
              <a:spLocks noChangeShapeType="1"/>
            </p:cNvSpPr>
            <p:nvPr/>
          </p:nvSpPr>
          <p:spPr bwMode="auto">
            <a:xfrm flipH="1">
              <a:off x="1370" y="130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3" name="Line 33"/>
            <p:cNvSpPr>
              <a:spLocks noChangeShapeType="1"/>
            </p:cNvSpPr>
            <p:nvPr/>
          </p:nvSpPr>
          <p:spPr bwMode="auto">
            <a:xfrm>
              <a:off x="1378" y="153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4" name="Line 34"/>
            <p:cNvSpPr>
              <a:spLocks noChangeShapeType="1"/>
            </p:cNvSpPr>
            <p:nvPr/>
          </p:nvSpPr>
          <p:spPr bwMode="auto">
            <a:xfrm flipH="1">
              <a:off x="1369" y="1535"/>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5" name="Line 35"/>
            <p:cNvSpPr>
              <a:spLocks noChangeShapeType="1"/>
            </p:cNvSpPr>
            <p:nvPr/>
          </p:nvSpPr>
          <p:spPr bwMode="auto">
            <a:xfrm>
              <a:off x="1298"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6" name="Line 36"/>
            <p:cNvSpPr>
              <a:spLocks noChangeShapeType="1"/>
            </p:cNvSpPr>
            <p:nvPr/>
          </p:nvSpPr>
          <p:spPr bwMode="auto">
            <a:xfrm flipH="1">
              <a:off x="1290"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7" name="Line 37"/>
            <p:cNvSpPr>
              <a:spLocks noChangeShapeType="1"/>
            </p:cNvSpPr>
            <p:nvPr/>
          </p:nvSpPr>
          <p:spPr bwMode="auto">
            <a:xfrm>
              <a:off x="1298" y="1074"/>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8" name="Line 38"/>
            <p:cNvSpPr>
              <a:spLocks noChangeShapeType="1"/>
            </p:cNvSpPr>
            <p:nvPr/>
          </p:nvSpPr>
          <p:spPr bwMode="auto">
            <a:xfrm flipH="1">
              <a:off x="1290" y="1073"/>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19" name="Line 39"/>
            <p:cNvSpPr>
              <a:spLocks noChangeShapeType="1"/>
            </p:cNvSpPr>
            <p:nvPr/>
          </p:nvSpPr>
          <p:spPr bwMode="auto">
            <a:xfrm>
              <a:off x="1298" y="130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0" name="Line 40"/>
            <p:cNvSpPr>
              <a:spLocks noChangeShapeType="1"/>
            </p:cNvSpPr>
            <p:nvPr/>
          </p:nvSpPr>
          <p:spPr bwMode="auto">
            <a:xfrm flipH="1">
              <a:off x="1290" y="1304"/>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1" name="Line 41"/>
            <p:cNvSpPr>
              <a:spLocks noChangeShapeType="1"/>
            </p:cNvSpPr>
            <p:nvPr/>
          </p:nvSpPr>
          <p:spPr bwMode="auto">
            <a:xfrm>
              <a:off x="1298" y="1535"/>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2" name="Line 42"/>
            <p:cNvSpPr>
              <a:spLocks noChangeShapeType="1"/>
            </p:cNvSpPr>
            <p:nvPr/>
          </p:nvSpPr>
          <p:spPr bwMode="auto">
            <a:xfrm flipH="1">
              <a:off x="1290" y="153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3" name="Line 43"/>
            <p:cNvSpPr>
              <a:spLocks noChangeShapeType="1"/>
            </p:cNvSpPr>
            <p:nvPr/>
          </p:nvSpPr>
          <p:spPr bwMode="auto">
            <a:xfrm flipH="1">
              <a:off x="1178" y="683"/>
              <a:ext cx="88"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4" name="Line 44"/>
            <p:cNvSpPr>
              <a:spLocks noChangeShapeType="1"/>
            </p:cNvSpPr>
            <p:nvPr/>
          </p:nvSpPr>
          <p:spPr bwMode="auto">
            <a:xfrm>
              <a:off x="1106" y="683"/>
              <a:ext cx="72"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5" name="Line 45"/>
            <p:cNvSpPr>
              <a:spLocks noChangeShapeType="1"/>
            </p:cNvSpPr>
            <p:nvPr/>
          </p:nvSpPr>
          <p:spPr bwMode="auto">
            <a:xfrm flipH="1">
              <a:off x="1098" y="679"/>
              <a:ext cx="16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6" name="Oval 46"/>
            <p:cNvSpPr>
              <a:spLocks noChangeArrowheads="1"/>
            </p:cNvSpPr>
            <p:nvPr/>
          </p:nvSpPr>
          <p:spPr bwMode="auto">
            <a:xfrm>
              <a:off x="1210" y="755"/>
              <a:ext cx="22" cy="22"/>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7" name="Line 47"/>
            <p:cNvSpPr>
              <a:spLocks noChangeShapeType="1"/>
            </p:cNvSpPr>
            <p:nvPr/>
          </p:nvSpPr>
          <p:spPr bwMode="auto">
            <a:xfrm>
              <a:off x="1182" y="604"/>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8" name="Line 48"/>
            <p:cNvSpPr>
              <a:spLocks noChangeShapeType="1"/>
            </p:cNvSpPr>
            <p:nvPr/>
          </p:nvSpPr>
          <p:spPr bwMode="auto">
            <a:xfrm>
              <a:off x="1222" y="795"/>
              <a:ext cx="0" cy="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29" name="Line 49"/>
            <p:cNvSpPr>
              <a:spLocks noChangeShapeType="1"/>
            </p:cNvSpPr>
            <p:nvPr/>
          </p:nvSpPr>
          <p:spPr bwMode="auto">
            <a:xfrm>
              <a:off x="1142" y="747"/>
              <a:ext cx="0" cy="9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0" name="Line 50"/>
            <p:cNvSpPr>
              <a:spLocks noChangeShapeType="1"/>
            </p:cNvSpPr>
            <p:nvPr/>
          </p:nvSpPr>
          <p:spPr bwMode="auto">
            <a:xfrm>
              <a:off x="1195" y="843"/>
              <a:ext cx="55" cy="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1" name="Line 51"/>
            <p:cNvSpPr>
              <a:spLocks noChangeShapeType="1"/>
            </p:cNvSpPr>
            <p:nvPr/>
          </p:nvSpPr>
          <p:spPr bwMode="auto">
            <a:xfrm flipH="1">
              <a:off x="1186" y="843"/>
              <a:ext cx="71" cy="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2" name="Line 52"/>
            <p:cNvSpPr>
              <a:spLocks noChangeShapeType="1"/>
            </p:cNvSpPr>
            <p:nvPr/>
          </p:nvSpPr>
          <p:spPr bwMode="auto">
            <a:xfrm>
              <a:off x="1194" y="1073"/>
              <a:ext cx="56"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3" name="Line 53"/>
            <p:cNvSpPr>
              <a:spLocks noChangeShapeType="1"/>
            </p:cNvSpPr>
            <p:nvPr/>
          </p:nvSpPr>
          <p:spPr bwMode="auto">
            <a:xfrm flipH="1">
              <a:off x="1186" y="1073"/>
              <a:ext cx="72"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4" name="Line 54"/>
            <p:cNvSpPr>
              <a:spLocks noChangeShapeType="1"/>
            </p:cNvSpPr>
            <p:nvPr/>
          </p:nvSpPr>
          <p:spPr bwMode="auto">
            <a:xfrm>
              <a:off x="1194" y="1304"/>
              <a:ext cx="56"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5" name="Line 55"/>
            <p:cNvSpPr>
              <a:spLocks noChangeShapeType="1"/>
            </p:cNvSpPr>
            <p:nvPr/>
          </p:nvSpPr>
          <p:spPr bwMode="auto">
            <a:xfrm flipH="1">
              <a:off x="1186" y="1304"/>
              <a:ext cx="72"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6" name="Line 56"/>
            <p:cNvSpPr>
              <a:spLocks noChangeShapeType="1"/>
            </p:cNvSpPr>
            <p:nvPr/>
          </p:nvSpPr>
          <p:spPr bwMode="auto">
            <a:xfrm>
              <a:off x="1195" y="1535"/>
              <a:ext cx="55" cy="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7" name="Line 57"/>
            <p:cNvSpPr>
              <a:spLocks noChangeShapeType="1"/>
            </p:cNvSpPr>
            <p:nvPr/>
          </p:nvSpPr>
          <p:spPr bwMode="auto">
            <a:xfrm flipH="1">
              <a:off x="1186" y="1535"/>
              <a:ext cx="71" cy="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8" name="Line 58"/>
            <p:cNvSpPr>
              <a:spLocks noChangeShapeType="1"/>
            </p:cNvSpPr>
            <p:nvPr/>
          </p:nvSpPr>
          <p:spPr bwMode="auto">
            <a:xfrm>
              <a:off x="1115"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39" name="Line 59"/>
            <p:cNvSpPr>
              <a:spLocks noChangeShapeType="1"/>
            </p:cNvSpPr>
            <p:nvPr/>
          </p:nvSpPr>
          <p:spPr bwMode="auto">
            <a:xfrm flipH="1">
              <a:off x="1107"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0" name="Line 60"/>
            <p:cNvSpPr>
              <a:spLocks noChangeShapeType="1"/>
            </p:cNvSpPr>
            <p:nvPr/>
          </p:nvSpPr>
          <p:spPr bwMode="auto">
            <a:xfrm>
              <a:off x="1114" y="1073"/>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1" name="Line 61"/>
            <p:cNvSpPr>
              <a:spLocks noChangeShapeType="1"/>
            </p:cNvSpPr>
            <p:nvPr/>
          </p:nvSpPr>
          <p:spPr bwMode="auto">
            <a:xfrm flipH="1">
              <a:off x="1107" y="1074"/>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2" name="Line 62"/>
            <p:cNvSpPr>
              <a:spLocks noChangeShapeType="1"/>
            </p:cNvSpPr>
            <p:nvPr/>
          </p:nvSpPr>
          <p:spPr bwMode="auto">
            <a:xfrm>
              <a:off x="1114" y="1304"/>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3" name="Line 63"/>
            <p:cNvSpPr>
              <a:spLocks noChangeShapeType="1"/>
            </p:cNvSpPr>
            <p:nvPr/>
          </p:nvSpPr>
          <p:spPr bwMode="auto">
            <a:xfrm flipH="1">
              <a:off x="1107" y="130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4" name="Line 64"/>
            <p:cNvSpPr>
              <a:spLocks noChangeShapeType="1"/>
            </p:cNvSpPr>
            <p:nvPr/>
          </p:nvSpPr>
          <p:spPr bwMode="auto">
            <a:xfrm>
              <a:off x="1115" y="153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5" name="Line 65"/>
            <p:cNvSpPr>
              <a:spLocks noChangeShapeType="1"/>
            </p:cNvSpPr>
            <p:nvPr/>
          </p:nvSpPr>
          <p:spPr bwMode="auto">
            <a:xfrm flipH="1">
              <a:off x="1106" y="1535"/>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6" name="Line 66"/>
            <p:cNvSpPr>
              <a:spLocks noChangeShapeType="1"/>
            </p:cNvSpPr>
            <p:nvPr/>
          </p:nvSpPr>
          <p:spPr bwMode="auto">
            <a:xfrm flipH="1">
              <a:off x="995" y="683"/>
              <a:ext cx="88"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7" name="Line 67"/>
            <p:cNvSpPr>
              <a:spLocks noChangeShapeType="1"/>
            </p:cNvSpPr>
            <p:nvPr/>
          </p:nvSpPr>
          <p:spPr bwMode="auto">
            <a:xfrm>
              <a:off x="923" y="683"/>
              <a:ext cx="72"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8" name="Line 68"/>
            <p:cNvSpPr>
              <a:spLocks noChangeShapeType="1"/>
            </p:cNvSpPr>
            <p:nvPr/>
          </p:nvSpPr>
          <p:spPr bwMode="auto">
            <a:xfrm flipH="1">
              <a:off x="915" y="679"/>
              <a:ext cx="16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49" name="Oval 69"/>
            <p:cNvSpPr>
              <a:spLocks noChangeArrowheads="1"/>
            </p:cNvSpPr>
            <p:nvPr/>
          </p:nvSpPr>
          <p:spPr bwMode="auto">
            <a:xfrm>
              <a:off x="1027" y="755"/>
              <a:ext cx="22" cy="22"/>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0" name="Line 70"/>
            <p:cNvSpPr>
              <a:spLocks noChangeShapeType="1"/>
            </p:cNvSpPr>
            <p:nvPr/>
          </p:nvSpPr>
          <p:spPr bwMode="auto">
            <a:xfrm>
              <a:off x="999" y="604"/>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1" name="Line 71"/>
            <p:cNvSpPr>
              <a:spLocks noChangeShapeType="1"/>
            </p:cNvSpPr>
            <p:nvPr/>
          </p:nvSpPr>
          <p:spPr bwMode="auto">
            <a:xfrm>
              <a:off x="1039" y="795"/>
              <a:ext cx="0" cy="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2" name="Line 72"/>
            <p:cNvSpPr>
              <a:spLocks noChangeShapeType="1"/>
            </p:cNvSpPr>
            <p:nvPr/>
          </p:nvSpPr>
          <p:spPr bwMode="auto">
            <a:xfrm>
              <a:off x="959" y="747"/>
              <a:ext cx="0" cy="9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3" name="Line 73"/>
            <p:cNvSpPr>
              <a:spLocks noChangeShapeType="1"/>
            </p:cNvSpPr>
            <p:nvPr/>
          </p:nvSpPr>
          <p:spPr bwMode="auto">
            <a:xfrm>
              <a:off x="1011"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4" name="Line 74"/>
            <p:cNvSpPr>
              <a:spLocks noChangeShapeType="1"/>
            </p:cNvSpPr>
            <p:nvPr/>
          </p:nvSpPr>
          <p:spPr bwMode="auto">
            <a:xfrm flipH="1">
              <a:off x="1003"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5" name="Line 75"/>
            <p:cNvSpPr>
              <a:spLocks noChangeShapeType="1"/>
            </p:cNvSpPr>
            <p:nvPr/>
          </p:nvSpPr>
          <p:spPr bwMode="auto">
            <a:xfrm>
              <a:off x="1011" y="1074"/>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6" name="Line 76"/>
            <p:cNvSpPr>
              <a:spLocks noChangeShapeType="1"/>
            </p:cNvSpPr>
            <p:nvPr/>
          </p:nvSpPr>
          <p:spPr bwMode="auto">
            <a:xfrm flipH="1">
              <a:off x="1003" y="1073"/>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7" name="Line 77"/>
            <p:cNvSpPr>
              <a:spLocks noChangeShapeType="1"/>
            </p:cNvSpPr>
            <p:nvPr/>
          </p:nvSpPr>
          <p:spPr bwMode="auto">
            <a:xfrm>
              <a:off x="1011" y="130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8" name="Line 78"/>
            <p:cNvSpPr>
              <a:spLocks noChangeShapeType="1"/>
            </p:cNvSpPr>
            <p:nvPr/>
          </p:nvSpPr>
          <p:spPr bwMode="auto">
            <a:xfrm flipH="1">
              <a:off x="1003" y="1304"/>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59" name="Line 79"/>
            <p:cNvSpPr>
              <a:spLocks noChangeShapeType="1"/>
            </p:cNvSpPr>
            <p:nvPr/>
          </p:nvSpPr>
          <p:spPr bwMode="auto">
            <a:xfrm>
              <a:off x="1011" y="1535"/>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0" name="Line 80"/>
            <p:cNvSpPr>
              <a:spLocks noChangeShapeType="1"/>
            </p:cNvSpPr>
            <p:nvPr/>
          </p:nvSpPr>
          <p:spPr bwMode="auto">
            <a:xfrm flipH="1">
              <a:off x="1003" y="153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1" name="Line 81"/>
            <p:cNvSpPr>
              <a:spLocks noChangeShapeType="1"/>
            </p:cNvSpPr>
            <p:nvPr/>
          </p:nvSpPr>
          <p:spPr bwMode="auto">
            <a:xfrm>
              <a:off x="932" y="843"/>
              <a:ext cx="55" cy="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2" name="Line 82"/>
            <p:cNvSpPr>
              <a:spLocks noChangeShapeType="1"/>
            </p:cNvSpPr>
            <p:nvPr/>
          </p:nvSpPr>
          <p:spPr bwMode="auto">
            <a:xfrm flipH="1">
              <a:off x="923" y="843"/>
              <a:ext cx="71" cy="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3" name="Line 83"/>
            <p:cNvSpPr>
              <a:spLocks noChangeShapeType="1"/>
            </p:cNvSpPr>
            <p:nvPr/>
          </p:nvSpPr>
          <p:spPr bwMode="auto">
            <a:xfrm>
              <a:off x="931" y="1073"/>
              <a:ext cx="56"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4" name="Line 84"/>
            <p:cNvSpPr>
              <a:spLocks noChangeShapeType="1"/>
            </p:cNvSpPr>
            <p:nvPr/>
          </p:nvSpPr>
          <p:spPr bwMode="auto">
            <a:xfrm flipH="1">
              <a:off x="923" y="1073"/>
              <a:ext cx="72"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5" name="Line 85"/>
            <p:cNvSpPr>
              <a:spLocks noChangeShapeType="1"/>
            </p:cNvSpPr>
            <p:nvPr/>
          </p:nvSpPr>
          <p:spPr bwMode="auto">
            <a:xfrm>
              <a:off x="931" y="1304"/>
              <a:ext cx="56"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6" name="Line 86"/>
            <p:cNvSpPr>
              <a:spLocks noChangeShapeType="1"/>
            </p:cNvSpPr>
            <p:nvPr/>
          </p:nvSpPr>
          <p:spPr bwMode="auto">
            <a:xfrm flipH="1">
              <a:off x="923" y="1304"/>
              <a:ext cx="72"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7" name="Line 87"/>
            <p:cNvSpPr>
              <a:spLocks noChangeShapeType="1"/>
            </p:cNvSpPr>
            <p:nvPr/>
          </p:nvSpPr>
          <p:spPr bwMode="auto">
            <a:xfrm>
              <a:off x="932" y="1535"/>
              <a:ext cx="55" cy="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8" name="Line 88"/>
            <p:cNvSpPr>
              <a:spLocks noChangeShapeType="1"/>
            </p:cNvSpPr>
            <p:nvPr/>
          </p:nvSpPr>
          <p:spPr bwMode="auto">
            <a:xfrm flipH="1">
              <a:off x="923" y="1535"/>
              <a:ext cx="71" cy="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69" name="Line 89"/>
            <p:cNvSpPr>
              <a:spLocks noChangeShapeType="1"/>
            </p:cNvSpPr>
            <p:nvPr/>
          </p:nvSpPr>
          <p:spPr bwMode="auto">
            <a:xfrm flipH="1">
              <a:off x="811" y="683"/>
              <a:ext cx="88"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0" name="Line 90"/>
            <p:cNvSpPr>
              <a:spLocks noChangeShapeType="1"/>
            </p:cNvSpPr>
            <p:nvPr/>
          </p:nvSpPr>
          <p:spPr bwMode="auto">
            <a:xfrm>
              <a:off x="740" y="683"/>
              <a:ext cx="71"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1" name="Line 91"/>
            <p:cNvSpPr>
              <a:spLocks noChangeShapeType="1"/>
            </p:cNvSpPr>
            <p:nvPr/>
          </p:nvSpPr>
          <p:spPr bwMode="auto">
            <a:xfrm flipH="1">
              <a:off x="732" y="679"/>
              <a:ext cx="16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2" name="Oval 92"/>
            <p:cNvSpPr>
              <a:spLocks noChangeArrowheads="1"/>
            </p:cNvSpPr>
            <p:nvPr/>
          </p:nvSpPr>
          <p:spPr bwMode="auto">
            <a:xfrm>
              <a:off x="843" y="755"/>
              <a:ext cx="22" cy="22"/>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3" name="Line 93"/>
            <p:cNvSpPr>
              <a:spLocks noChangeShapeType="1"/>
            </p:cNvSpPr>
            <p:nvPr/>
          </p:nvSpPr>
          <p:spPr bwMode="auto">
            <a:xfrm>
              <a:off x="815" y="604"/>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4" name="Line 94"/>
            <p:cNvSpPr>
              <a:spLocks noChangeShapeType="1"/>
            </p:cNvSpPr>
            <p:nvPr/>
          </p:nvSpPr>
          <p:spPr bwMode="auto">
            <a:xfrm>
              <a:off x="855" y="795"/>
              <a:ext cx="0" cy="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5" name="Line 95"/>
            <p:cNvSpPr>
              <a:spLocks noChangeShapeType="1"/>
            </p:cNvSpPr>
            <p:nvPr/>
          </p:nvSpPr>
          <p:spPr bwMode="auto">
            <a:xfrm>
              <a:off x="776" y="747"/>
              <a:ext cx="0" cy="9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6" name="Line 96"/>
            <p:cNvSpPr>
              <a:spLocks noChangeShapeType="1"/>
            </p:cNvSpPr>
            <p:nvPr/>
          </p:nvSpPr>
          <p:spPr bwMode="auto">
            <a:xfrm>
              <a:off x="828"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7" name="Line 97"/>
            <p:cNvSpPr>
              <a:spLocks noChangeShapeType="1"/>
            </p:cNvSpPr>
            <p:nvPr/>
          </p:nvSpPr>
          <p:spPr bwMode="auto">
            <a:xfrm flipH="1">
              <a:off x="820"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8" name="Line 98"/>
            <p:cNvSpPr>
              <a:spLocks noChangeShapeType="1"/>
            </p:cNvSpPr>
            <p:nvPr/>
          </p:nvSpPr>
          <p:spPr bwMode="auto">
            <a:xfrm>
              <a:off x="827" y="1073"/>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79" name="Line 99"/>
            <p:cNvSpPr>
              <a:spLocks noChangeShapeType="1"/>
            </p:cNvSpPr>
            <p:nvPr/>
          </p:nvSpPr>
          <p:spPr bwMode="auto">
            <a:xfrm flipH="1">
              <a:off x="820" y="1074"/>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0" name="Line 100"/>
            <p:cNvSpPr>
              <a:spLocks noChangeShapeType="1"/>
            </p:cNvSpPr>
            <p:nvPr/>
          </p:nvSpPr>
          <p:spPr bwMode="auto">
            <a:xfrm>
              <a:off x="827" y="1304"/>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1" name="Line 101"/>
            <p:cNvSpPr>
              <a:spLocks noChangeShapeType="1"/>
            </p:cNvSpPr>
            <p:nvPr/>
          </p:nvSpPr>
          <p:spPr bwMode="auto">
            <a:xfrm flipH="1">
              <a:off x="820" y="130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2" name="Line 102"/>
            <p:cNvSpPr>
              <a:spLocks noChangeShapeType="1"/>
            </p:cNvSpPr>
            <p:nvPr/>
          </p:nvSpPr>
          <p:spPr bwMode="auto">
            <a:xfrm>
              <a:off x="828" y="153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3" name="Line 103"/>
            <p:cNvSpPr>
              <a:spLocks noChangeShapeType="1"/>
            </p:cNvSpPr>
            <p:nvPr/>
          </p:nvSpPr>
          <p:spPr bwMode="auto">
            <a:xfrm flipH="1">
              <a:off x="819" y="1535"/>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4" name="Line 104"/>
            <p:cNvSpPr>
              <a:spLocks noChangeShapeType="1"/>
            </p:cNvSpPr>
            <p:nvPr/>
          </p:nvSpPr>
          <p:spPr bwMode="auto">
            <a:xfrm>
              <a:off x="748"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5" name="Line 105"/>
            <p:cNvSpPr>
              <a:spLocks noChangeShapeType="1"/>
            </p:cNvSpPr>
            <p:nvPr/>
          </p:nvSpPr>
          <p:spPr bwMode="auto">
            <a:xfrm flipH="1">
              <a:off x="740"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6" name="Line 106"/>
            <p:cNvSpPr>
              <a:spLocks noChangeShapeType="1"/>
            </p:cNvSpPr>
            <p:nvPr/>
          </p:nvSpPr>
          <p:spPr bwMode="auto">
            <a:xfrm>
              <a:off x="748" y="1074"/>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7" name="Line 107"/>
            <p:cNvSpPr>
              <a:spLocks noChangeShapeType="1"/>
            </p:cNvSpPr>
            <p:nvPr/>
          </p:nvSpPr>
          <p:spPr bwMode="auto">
            <a:xfrm flipH="1">
              <a:off x="740" y="1073"/>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8" name="Line 108"/>
            <p:cNvSpPr>
              <a:spLocks noChangeShapeType="1"/>
            </p:cNvSpPr>
            <p:nvPr/>
          </p:nvSpPr>
          <p:spPr bwMode="auto">
            <a:xfrm>
              <a:off x="748" y="130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89" name="Line 109"/>
            <p:cNvSpPr>
              <a:spLocks noChangeShapeType="1"/>
            </p:cNvSpPr>
            <p:nvPr/>
          </p:nvSpPr>
          <p:spPr bwMode="auto">
            <a:xfrm flipH="1">
              <a:off x="740" y="1304"/>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0" name="Line 110"/>
            <p:cNvSpPr>
              <a:spLocks noChangeShapeType="1"/>
            </p:cNvSpPr>
            <p:nvPr/>
          </p:nvSpPr>
          <p:spPr bwMode="auto">
            <a:xfrm>
              <a:off x="748" y="1535"/>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1" name="Line 111"/>
            <p:cNvSpPr>
              <a:spLocks noChangeShapeType="1"/>
            </p:cNvSpPr>
            <p:nvPr/>
          </p:nvSpPr>
          <p:spPr bwMode="auto">
            <a:xfrm flipH="1">
              <a:off x="740" y="153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2" name="Arc 112"/>
            <p:cNvSpPr>
              <a:spLocks/>
            </p:cNvSpPr>
            <p:nvPr/>
          </p:nvSpPr>
          <p:spPr bwMode="auto">
            <a:xfrm>
              <a:off x="2014" y="1693"/>
              <a:ext cx="79" cy="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3" name="Arc 113"/>
            <p:cNvSpPr>
              <a:spLocks/>
            </p:cNvSpPr>
            <p:nvPr/>
          </p:nvSpPr>
          <p:spPr bwMode="auto">
            <a:xfrm>
              <a:off x="2006" y="1693"/>
              <a:ext cx="88" cy="295"/>
            </a:xfrm>
            <a:custGeom>
              <a:avLst/>
              <a:gdLst>
                <a:gd name="T0" fmla="*/ 0 w 21850"/>
                <a:gd name="T1" fmla="*/ 0 h 21674"/>
                <a:gd name="T2" fmla="*/ 0 w 21850"/>
                <a:gd name="T3" fmla="*/ 0 h 21674"/>
                <a:gd name="T4" fmla="*/ 0 w 21850"/>
                <a:gd name="T5" fmla="*/ 0 h 21674"/>
                <a:gd name="T6" fmla="*/ 0 60000 65536"/>
                <a:gd name="T7" fmla="*/ 0 60000 65536"/>
                <a:gd name="T8" fmla="*/ 0 60000 65536"/>
              </a:gdLst>
              <a:ahLst/>
              <a:cxnLst>
                <a:cxn ang="T6">
                  <a:pos x="T0" y="T1"/>
                </a:cxn>
                <a:cxn ang="T7">
                  <a:pos x="T2" y="T3"/>
                </a:cxn>
                <a:cxn ang="T8">
                  <a:pos x="T4" y="T5"/>
                </a:cxn>
              </a:cxnLst>
              <a:rect l="0" t="0" r="r" b="b"/>
              <a:pathLst>
                <a:path w="21850" h="21674" fill="none" extrusionOk="0">
                  <a:moveTo>
                    <a:pt x="21849" y="0"/>
                  </a:moveTo>
                  <a:cubicBezTo>
                    <a:pt x="21849" y="24"/>
                    <a:pt x="21850" y="49"/>
                    <a:pt x="21850" y="74"/>
                  </a:cubicBezTo>
                  <a:cubicBezTo>
                    <a:pt x="21850" y="12003"/>
                    <a:pt x="12179" y="21674"/>
                    <a:pt x="250" y="21674"/>
                  </a:cubicBezTo>
                  <a:cubicBezTo>
                    <a:pt x="166" y="21674"/>
                    <a:pt x="83" y="21673"/>
                    <a:pt x="0" y="21672"/>
                  </a:cubicBezTo>
                </a:path>
                <a:path w="21850" h="21674" stroke="0" extrusionOk="0">
                  <a:moveTo>
                    <a:pt x="21849" y="0"/>
                  </a:moveTo>
                  <a:cubicBezTo>
                    <a:pt x="21849" y="24"/>
                    <a:pt x="21850" y="49"/>
                    <a:pt x="21850" y="74"/>
                  </a:cubicBezTo>
                  <a:cubicBezTo>
                    <a:pt x="21850" y="12003"/>
                    <a:pt x="12179" y="21674"/>
                    <a:pt x="250" y="21674"/>
                  </a:cubicBezTo>
                  <a:cubicBezTo>
                    <a:pt x="166" y="21674"/>
                    <a:pt x="83" y="21673"/>
                    <a:pt x="0" y="21672"/>
                  </a:cubicBezTo>
                  <a:lnTo>
                    <a:pt x="250" y="74"/>
                  </a:lnTo>
                  <a:lnTo>
                    <a:pt x="21849"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4" name="Arc 114"/>
            <p:cNvSpPr>
              <a:spLocks/>
            </p:cNvSpPr>
            <p:nvPr/>
          </p:nvSpPr>
          <p:spPr bwMode="auto">
            <a:xfrm>
              <a:off x="1928" y="1709"/>
              <a:ext cx="87" cy="279"/>
            </a:xfrm>
            <a:custGeom>
              <a:avLst/>
              <a:gdLst>
                <a:gd name="T0" fmla="*/ 0 w 21600"/>
                <a:gd name="T1" fmla="*/ 0 h 21678"/>
                <a:gd name="T2" fmla="*/ 0 w 21600"/>
                <a:gd name="T3" fmla="*/ 0 h 21678"/>
                <a:gd name="T4" fmla="*/ 0 w 21600"/>
                <a:gd name="T5" fmla="*/ 0 h 21678"/>
                <a:gd name="T6" fmla="*/ 0 60000 65536"/>
                <a:gd name="T7" fmla="*/ 0 60000 65536"/>
                <a:gd name="T8" fmla="*/ 0 60000 65536"/>
              </a:gdLst>
              <a:ahLst/>
              <a:cxnLst>
                <a:cxn ang="T6">
                  <a:pos x="T0" y="T1"/>
                </a:cxn>
                <a:cxn ang="T7">
                  <a:pos x="T2" y="T3"/>
                </a:cxn>
                <a:cxn ang="T8">
                  <a:pos x="T4" y="T5"/>
                </a:cxn>
              </a:cxnLst>
              <a:rect l="0" t="0" r="r" b="b"/>
              <a:pathLst>
                <a:path w="21600" h="21678" fill="none" extrusionOk="0">
                  <a:moveTo>
                    <a:pt x="21600" y="21678"/>
                  </a:moveTo>
                  <a:cubicBezTo>
                    <a:pt x="9670" y="21678"/>
                    <a:pt x="0" y="12007"/>
                    <a:pt x="0" y="78"/>
                  </a:cubicBezTo>
                  <a:cubicBezTo>
                    <a:pt x="-1" y="52"/>
                    <a:pt x="0" y="26"/>
                    <a:pt x="0" y="0"/>
                  </a:cubicBezTo>
                </a:path>
                <a:path w="21600" h="21678" stroke="0" extrusionOk="0">
                  <a:moveTo>
                    <a:pt x="21600" y="21678"/>
                  </a:moveTo>
                  <a:cubicBezTo>
                    <a:pt x="9670" y="21678"/>
                    <a:pt x="0" y="12007"/>
                    <a:pt x="0" y="78"/>
                  </a:cubicBezTo>
                  <a:cubicBezTo>
                    <a:pt x="-1" y="52"/>
                    <a:pt x="0" y="26"/>
                    <a:pt x="0" y="0"/>
                  </a:cubicBezTo>
                  <a:lnTo>
                    <a:pt x="21600" y="78"/>
                  </a:lnTo>
                  <a:lnTo>
                    <a:pt x="21600" y="21678"/>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5" name="Arc 115"/>
            <p:cNvSpPr>
              <a:spLocks/>
            </p:cNvSpPr>
            <p:nvPr/>
          </p:nvSpPr>
          <p:spPr bwMode="auto">
            <a:xfrm>
              <a:off x="1928" y="1693"/>
              <a:ext cx="87" cy="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6" name="Line 116"/>
            <p:cNvSpPr>
              <a:spLocks noChangeShapeType="1"/>
            </p:cNvSpPr>
            <p:nvPr/>
          </p:nvSpPr>
          <p:spPr bwMode="auto">
            <a:xfrm>
              <a:off x="2011" y="747"/>
              <a:ext cx="0" cy="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97" name="Line 117"/>
            <p:cNvSpPr>
              <a:spLocks noChangeShapeType="1"/>
            </p:cNvSpPr>
            <p:nvPr/>
          </p:nvSpPr>
          <p:spPr bwMode="auto">
            <a:xfrm>
              <a:off x="2011" y="1997"/>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798" name="Group 118"/>
            <p:cNvGrpSpPr>
              <a:grpSpLocks/>
            </p:cNvGrpSpPr>
            <p:nvPr/>
          </p:nvGrpSpPr>
          <p:grpSpPr bwMode="auto">
            <a:xfrm>
              <a:off x="1976" y="843"/>
              <a:ext cx="71" cy="55"/>
              <a:chOff x="1976" y="843"/>
              <a:chExt cx="71" cy="55"/>
            </a:xfrm>
          </p:grpSpPr>
          <p:sp>
            <p:nvSpPr>
              <p:cNvPr id="66866" name="Line 119"/>
              <p:cNvSpPr>
                <a:spLocks noChangeShapeType="1"/>
              </p:cNvSpPr>
              <p:nvPr/>
            </p:nvSpPr>
            <p:spPr bwMode="auto">
              <a:xfrm>
                <a:off x="1984"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7" name="Line 120"/>
              <p:cNvSpPr>
                <a:spLocks noChangeShapeType="1"/>
              </p:cNvSpPr>
              <p:nvPr/>
            </p:nvSpPr>
            <p:spPr bwMode="auto">
              <a:xfrm flipH="1">
                <a:off x="1976"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799" name="Group 121"/>
            <p:cNvGrpSpPr>
              <a:grpSpLocks/>
            </p:cNvGrpSpPr>
            <p:nvPr/>
          </p:nvGrpSpPr>
          <p:grpSpPr bwMode="auto">
            <a:xfrm>
              <a:off x="1976" y="1073"/>
              <a:ext cx="71" cy="56"/>
              <a:chOff x="1976" y="1073"/>
              <a:chExt cx="71" cy="56"/>
            </a:xfrm>
          </p:grpSpPr>
          <p:sp>
            <p:nvSpPr>
              <p:cNvPr id="66864" name="Line 122"/>
              <p:cNvSpPr>
                <a:spLocks noChangeShapeType="1"/>
              </p:cNvSpPr>
              <p:nvPr/>
            </p:nvSpPr>
            <p:spPr bwMode="auto">
              <a:xfrm>
                <a:off x="1983" y="1073"/>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5" name="Line 123"/>
              <p:cNvSpPr>
                <a:spLocks noChangeShapeType="1"/>
              </p:cNvSpPr>
              <p:nvPr/>
            </p:nvSpPr>
            <p:spPr bwMode="auto">
              <a:xfrm flipH="1">
                <a:off x="1976" y="1074"/>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00" name="Group 124"/>
            <p:cNvGrpSpPr>
              <a:grpSpLocks/>
            </p:cNvGrpSpPr>
            <p:nvPr/>
          </p:nvGrpSpPr>
          <p:grpSpPr bwMode="auto">
            <a:xfrm>
              <a:off x="1976" y="1304"/>
              <a:ext cx="71" cy="56"/>
              <a:chOff x="1976" y="1304"/>
              <a:chExt cx="71" cy="56"/>
            </a:xfrm>
          </p:grpSpPr>
          <p:sp>
            <p:nvSpPr>
              <p:cNvPr id="66862" name="Line 125"/>
              <p:cNvSpPr>
                <a:spLocks noChangeShapeType="1"/>
              </p:cNvSpPr>
              <p:nvPr/>
            </p:nvSpPr>
            <p:spPr bwMode="auto">
              <a:xfrm>
                <a:off x="1983" y="1304"/>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3" name="Line 126"/>
              <p:cNvSpPr>
                <a:spLocks noChangeShapeType="1"/>
              </p:cNvSpPr>
              <p:nvPr/>
            </p:nvSpPr>
            <p:spPr bwMode="auto">
              <a:xfrm flipH="1">
                <a:off x="1976" y="130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01" name="Group 127"/>
            <p:cNvGrpSpPr>
              <a:grpSpLocks/>
            </p:cNvGrpSpPr>
            <p:nvPr/>
          </p:nvGrpSpPr>
          <p:grpSpPr bwMode="auto">
            <a:xfrm>
              <a:off x="1975" y="1535"/>
              <a:ext cx="72" cy="56"/>
              <a:chOff x="1975" y="1535"/>
              <a:chExt cx="72" cy="56"/>
            </a:xfrm>
          </p:grpSpPr>
          <p:sp>
            <p:nvSpPr>
              <p:cNvPr id="66860" name="Line 128"/>
              <p:cNvSpPr>
                <a:spLocks noChangeShapeType="1"/>
              </p:cNvSpPr>
              <p:nvPr/>
            </p:nvSpPr>
            <p:spPr bwMode="auto">
              <a:xfrm>
                <a:off x="1984" y="153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61" name="Line 129"/>
              <p:cNvSpPr>
                <a:spLocks noChangeShapeType="1"/>
              </p:cNvSpPr>
              <p:nvPr/>
            </p:nvSpPr>
            <p:spPr bwMode="auto">
              <a:xfrm flipH="1">
                <a:off x="1975" y="1535"/>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802" name="Arc 130"/>
            <p:cNvSpPr>
              <a:spLocks/>
            </p:cNvSpPr>
            <p:nvPr/>
          </p:nvSpPr>
          <p:spPr bwMode="auto">
            <a:xfrm>
              <a:off x="2246" y="1693"/>
              <a:ext cx="79" cy="39"/>
            </a:xfrm>
            <a:custGeom>
              <a:avLst/>
              <a:gdLst>
                <a:gd name="T0" fmla="*/ 0 w 21875"/>
                <a:gd name="T1" fmla="*/ 0 h 21600"/>
                <a:gd name="T2" fmla="*/ 0 w 21875"/>
                <a:gd name="T3" fmla="*/ 0 h 21600"/>
                <a:gd name="T4" fmla="*/ 0 w 21875"/>
                <a:gd name="T5" fmla="*/ 0 h 21600"/>
                <a:gd name="T6" fmla="*/ 0 60000 65536"/>
                <a:gd name="T7" fmla="*/ 0 60000 65536"/>
                <a:gd name="T8" fmla="*/ 0 60000 65536"/>
              </a:gdLst>
              <a:ahLst/>
              <a:cxnLst>
                <a:cxn ang="T6">
                  <a:pos x="T0" y="T1"/>
                </a:cxn>
                <a:cxn ang="T7">
                  <a:pos x="T2" y="T3"/>
                </a:cxn>
                <a:cxn ang="T8">
                  <a:pos x="T4" y="T5"/>
                </a:cxn>
              </a:cxnLst>
              <a:rect l="0" t="0" r="r" b="b"/>
              <a:pathLst>
                <a:path w="21875" h="21600" fill="none" extrusionOk="0">
                  <a:moveTo>
                    <a:pt x="21875" y="0"/>
                  </a:moveTo>
                  <a:cubicBezTo>
                    <a:pt x="21875" y="11929"/>
                    <a:pt x="12204" y="21600"/>
                    <a:pt x="275" y="21600"/>
                  </a:cubicBezTo>
                  <a:cubicBezTo>
                    <a:pt x="183" y="21600"/>
                    <a:pt x="91" y="21599"/>
                    <a:pt x="-1" y="21598"/>
                  </a:cubicBezTo>
                </a:path>
                <a:path w="21875" h="21600" stroke="0" extrusionOk="0">
                  <a:moveTo>
                    <a:pt x="21875" y="0"/>
                  </a:moveTo>
                  <a:cubicBezTo>
                    <a:pt x="21875" y="11929"/>
                    <a:pt x="12204" y="21600"/>
                    <a:pt x="275" y="21600"/>
                  </a:cubicBezTo>
                  <a:cubicBezTo>
                    <a:pt x="183" y="21600"/>
                    <a:pt x="91" y="21599"/>
                    <a:pt x="-1" y="21598"/>
                  </a:cubicBezTo>
                  <a:lnTo>
                    <a:pt x="275" y="0"/>
                  </a:lnTo>
                  <a:lnTo>
                    <a:pt x="21875"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3" name="Arc 131"/>
            <p:cNvSpPr>
              <a:spLocks/>
            </p:cNvSpPr>
            <p:nvPr/>
          </p:nvSpPr>
          <p:spPr bwMode="auto">
            <a:xfrm>
              <a:off x="2237" y="1693"/>
              <a:ext cx="88" cy="295"/>
            </a:xfrm>
            <a:custGeom>
              <a:avLst/>
              <a:gdLst>
                <a:gd name="T0" fmla="*/ 0 w 21850"/>
                <a:gd name="T1" fmla="*/ 0 h 21674"/>
                <a:gd name="T2" fmla="*/ 0 w 21850"/>
                <a:gd name="T3" fmla="*/ 0 h 21674"/>
                <a:gd name="T4" fmla="*/ 0 w 21850"/>
                <a:gd name="T5" fmla="*/ 0 h 21674"/>
                <a:gd name="T6" fmla="*/ 0 60000 65536"/>
                <a:gd name="T7" fmla="*/ 0 60000 65536"/>
                <a:gd name="T8" fmla="*/ 0 60000 65536"/>
              </a:gdLst>
              <a:ahLst/>
              <a:cxnLst>
                <a:cxn ang="T6">
                  <a:pos x="T0" y="T1"/>
                </a:cxn>
                <a:cxn ang="T7">
                  <a:pos x="T2" y="T3"/>
                </a:cxn>
                <a:cxn ang="T8">
                  <a:pos x="T4" y="T5"/>
                </a:cxn>
              </a:cxnLst>
              <a:rect l="0" t="0" r="r" b="b"/>
              <a:pathLst>
                <a:path w="21850" h="21674" fill="none" extrusionOk="0">
                  <a:moveTo>
                    <a:pt x="21849" y="0"/>
                  </a:moveTo>
                  <a:cubicBezTo>
                    <a:pt x="21849" y="24"/>
                    <a:pt x="21850" y="49"/>
                    <a:pt x="21850" y="74"/>
                  </a:cubicBezTo>
                  <a:cubicBezTo>
                    <a:pt x="21850" y="12003"/>
                    <a:pt x="12179" y="21674"/>
                    <a:pt x="250" y="21674"/>
                  </a:cubicBezTo>
                  <a:cubicBezTo>
                    <a:pt x="166" y="21674"/>
                    <a:pt x="83" y="21673"/>
                    <a:pt x="0" y="21672"/>
                  </a:cubicBezTo>
                </a:path>
                <a:path w="21850" h="21674" stroke="0" extrusionOk="0">
                  <a:moveTo>
                    <a:pt x="21849" y="0"/>
                  </a:moveTo>
                  <a:cubicBezTo>
                    <a:pt x="21849" y="24"/>
                    <a:pt x="21850" y="49"/>
                    <a:pt x="21850" y="74"/>
                  </a:cubicBezTo>
                  <a:cubicBezTo>
                    <a:pt x="21850" y="12003"/>
                    <a:pt x="12179" y="21674"/>
                    <a:pt x="250" y="21674"/>
                  </a:cubicBezTo>
                  <a:cubicBezTo>
                    <a:pt x="166" y="21674"/>
                    <a:pt x="83" y="21673"/>
                    <a:pt x="0" y="21672"/>
                  </a:cubicBezTo>
                  <a:lnTo>
                    <a:pt x="250" y="74"/>
                  </a:lnTo>
                  <a:lnTo>
                    <a:pt x="21849"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4" name="Arc 132"/>
            <p:cNvSpPr>
              <a:spLocks/>
            </p:cNvSpPr>
            <p:nvPr/>
          </p:nvSpPr>
          <p:spPr bwMode="auto">
            <a:xfrm>
              <a:off x="2160" y="1710"/>
              <a:ext cx="87" cy="278"/>
            </a:xfrm>
            <a:custGeom>
              <a:avLst/>
              <a:gdLst>
                <a:gd name="T0" fmla="*/ 0 w 21600"/>
                <a:gd name="T1" fmla="*/ 0 h 21676"/>
                <a:gd name="T2" fmla="*/ 0 w 21600"/>
                <a:gd name="T3" fmla="*/ 0 h 21676"/>
                <a:gd name="T4" fmla="*/ 0 w 21600"/>
                <a:gd name="T5" fmla="*/ 0 h 21676"/>
                <a:gd name="T6" fmla="*/ 0 60000 65536"/>
                <a:gd name="T7" fmla="*/ 0 60000 65536"/>
                <a:gd name="T8" fmla="*/ 0 60000 65536"/>
              </a:gdLst>
              <a:ahLst/>
              <a:cxnLst>
                <a:cxn ang="T6">
                  <a:pos x="T0" y="T1"/>
                </a:cxn>
                <a:cxn ang="T7">
                  <a:pos x="T2" y="T3"/>
                </a:cxn>
                <a:cxn ang="T8">
                  <a:pos x="T4" y="T5"/>
                </a:cxn>
              </a:cxnLst>
              <a:rect l="0" t="0" r="r" b="b"/>
              <a:pathLst>
                <a:path w="21600" h="21676" fill="none" extrusionOk="0">
                  <a:moveTo>
                    <a:pt x="21350" y="21675"/>
                  </a:moveTo>
                  <a:cubicBezTo>
                    <a:pt x="9518" y="21538"/>
                    <a:pt x="0" y="11908"/>
                    <a:pt x="0" y="77"/>
                  </a:cubicBezTo>
                  <a:cubicBezTo>
                    <a:pt x="-1" y="51"/>
                    <a:pt x="0" y="25"/>
                    <a:pt x="0" y="0"/>
                  </a:cubicBezTo>
                </a:path>
                <a:path w="21600" h="21676" stroke="0" extrusionOk="0">
                  <a:moveTo>
                    <a:pt x="21350" y="21675"/>
                  </a:moveTo>
                  <a:cubicBezTo>
                    <a:pt x="9518" y="21538"/>
                    <a:pt x="0" y="11908"/>
                    <a:pt x="0" y="77"/>
                  </a:cubicBezTo>
                  <a:cubicBezTo>
                    <a:pt x="-1" y="51"/>
                    <a:pt x="0" y="25"/>
                    <a:pt x="0" y="0"/>
                  </a:cubicBezTo>
                  <a:lnTo>
                    <a:pt x="21600" y="77"/>
                  </a:lnTo>
                  <a:lnTo>
                    <a:pt x="21350" y="21675"/>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5" name="Arc 133"/>
            <p:cNvSpPr>
              <a:spLocks/>
            </p:cNvSpPr>
            <p:nvPr/>
          </p:nvSpPr>
          <p:spPr bwMode="auto">
            <a:xfrm>
              <a:off x="2160" y="1693"/>
              <a:ext cx="87" cy="39"/>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21350" y="21598"/>
                  </a:moveTo>
                  <a:cubicBezTo>
                    <a:pt x="9518" y="21461"/>
                    <a:pt x="0" y="11831"/>
                    <a:pt x="0" y="0"/>
                  </a:cubicBezTo>
                </a:path>
                <a:path w="21600" h="21599" stroke="0" extrusionOk="0">
                  <a:moveTo>
                    <a:pt x="21350" y="21598"/>
                  </a:moveTo>
                  <a:cubicBezTo>
                    <a:pt x="9518" y="21461"/>
                    <a:pt x="0" y="11831"/>
                    <a:pt x="0" y="0"/>
                  </a:cubicBezTo>
                  <a:lnTo>
                    <a:pt x="21600" y="0"/>
                  </a:lnTo>
                  <a:lnTo>
                    <a:pt x="21350" y="21598"/>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6" name="Line 134"/>
            <p:cNvSpPr>
              <a:spLocks noChangeShapeType="1"/>
            </p:cNvSpPr>
            <p:nvPr/>
          </p:nvSpPr>
          <p:spPr bwMode="auto">
            <a:xfrm>
              <a:off x="2242" y="747"/>
              <a:ext cx="0" cy="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07" name="Line 135"/>
            <p:cNvSpPr>
              <a:spLocks noChangeShapeType="1"/>
            </p:cNvSpPr>
            <p:nvPr/>
          </p:nvSpPr>
          <p:spPr bwMode="auto">
            <a:xfrm>
              <a:off x="2242" y="1997"/>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808" name="Group 136"/>
            <p:cNvGrpSpPr>
              <a:grpSpLocks/>
            </p:cNvGrpSpPr>
            <p:nvPr/>
          </p:nvGrpSpPr>
          <p:grpSpPr bwMode="auto">
            <a:xfrm>
              <a:off x="2207" y="843"/>
              <a:ext cx="71" cy="55"/>
              <a:chOff x="2207" y="843"/>
              <a:chExt cx="71" cy="55"/>
            </a:xfrm>
          </p:grpSpPr>
          <p:sp>
            <p:nvSpPr>
              <p:cNvPr id="66858" name="Line 137"/>
              <p:cNvSpPr>
                <a:spLocks noChangeShapeType="1"/>
              </p:cNvSpPr>
              <p:nvPr/>
            </p:nvSpPr>
            <p:spPr bwMode="auto">
              <a:xfrm>
                <a:off x="2215"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59" name="Line 138"/>
              <p:cNvSpPr>
                <a:spLocks noChangeShapeType="1"/>
              </p:cNvSpPr>
              <p:nvPr/>
            </p:nvSpPr>
            <p:spPr bwMode="auto">
              <a:xfrm flipH="1">
                <a:off x="2207"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09" name="Group 139"/>
            <p:cNvGrpSpPr>
              <a:grpSpLocks/>
            </p:cNvGrpSpPr>
            <p:nvPr/>
          </p:nvGrpSpPr>
          <p:grpSpPr bwMode="auto">
            <a:xfrm>
              <a:off x="2207" y="1073"/>
              <a:ext cx="71" cy="56"/>
              <a:chOff x="2207" y="1073"/>
              <a:chExt cx="71" cy="56"/>
            </a:xfrm>
          </p:grpSpPr>
          <p:sp>
            <p:nvSpPr>
              <p:cNvPr id="66856" name="Line 140"/>
              <p:cNvSpPr>
                <a:spLocks noChangeShapeType="1"/>
              </p:cNvSpPr>
              <p:nvPr/>
            </p:nvSpPr>
            <p:spPr bwMode="auto">
              <a:xfrm>
                <a:off x="2214" y="1073"/>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57" name="Line 141"/>
              <p:cNvSpPr>
                <a:spLocks noChangeShapeType="1"/>
              </p:cNvSpPr>
              <p:nvPr/>
            </p:nvSpPr>
            <p:spPr bwMode="auto">
              <a:xfrm flipH="1">
                <a:off x="2207" y="1074"/>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10" name="Group 142"/>
            <p:cNvGrpSpPr>
              <a:grpSpLocks/>
            </p:cNvGrpSpPr>
            <p:nvPr/>
          </p:nvGrpSpPr>
          <p:grpSpPr bwMode="auto">
            <a:xfrm>
              <a:off x="2207" y="1304"/>
              <a:ext cx="71" cy="56"/>
              <a:chOff x="2207" y="1304"/>
              <a:chExt cx="71" cy="56"/>
            </a:xfrm>
          </p:grpSpPr>
          <p:sp>
            <p:nvSpPr>
              <p:cNvPr id="66854" name="Line 143"/>
              <p:cNvSpPr>
                <a:spLocks noChangeShapeType="1"/>
              </p:cNvSpPr>
              <p:nvPr/>
            </p:nvSpPr>
            <p:spPr bwMode="auto">
              <a:xfrm>
                <a:off x="2214" y="1304"/>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55" name="Line 144"/>
              <p:cNvSpPr>
                <a:spLocks noChangeShapeType="1"/>
              </p:cNvSpPr>
              <p:nvPr/>
            </p:nvSpPr>
            <p:spPr bwMode="auto">
              <a:xfrm flipH="1">
                <a:off x="2207" y="130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11" name="Group 145"/>
            <p:cNvGrpSpPr>
              <a:grpSpLocks/>
            </p:cNvGrpSpPr>
            <p:nvPr/>
          </p:nvGrpSpPr>
          <p:grpSpPr bwMode="auto">
            <a:xfrm>
              <a:off x="2206" y="1535"/>
              <a:ext cx="72" cy="56"/>
              <a:chOff x="2206" y="1535"/>
              <a:chExt cx="72" cy="56"/>
            </a:xfrm>
          </p:grpSpPr>
          <p:sp>
            <p:nvSpPr>
              <p:cNvPr id="66852" name="Line 146"/>
              <p:cNvSpPr>
                <a:spLocks noChangeShapeType="1"/>
              </p:cNvSpPr>
              <p:nvPr/>
            </p:nvSpPr>
            <p:spPr bwMode="auto">
              <a:xfrm>
                <a:off x="2215" y="153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53" name="Line 147"/>
              <p:cNvSpPr>
                <a:spLocks noChangeShapeType="1"/>
              </p:cNvSpPr>
              <p:nvPr/>
            </p:nvSpPr>
            <p:spPr bwMode="auto">
              <a:xfrm flipH="1">
                <a:off x="2206" y="1535"/>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812" name="Arc 148"/>
            <p:cNvSpPr>
              <a:spLocks/>
            </p:cNvSpPr>
            <p:nvPr/>
          </p:nvSpPr>
          <p:spPr bwMode="auto">
            <a:xfrm>
              <a:off x="2469" y="1693"/>
              <a:ext cx="79" cy="39"/>
            </a:xfrm>
            <a:custGeom>
              <a:avLst/>
              <a:gdLst>
                <a:gd name="T0" fmla="*/ 0 w 21875"/>
                <a:gd name="T1" fmla="*/ 0 h 21600"/>
                <a:gd name="T2" fmla="*/ 0 w 21875"/>
                <a:gd name="T3" fmla="*/ 0 h 21600"/>
                <a:gd name="T4" fmla="*/ 0 w 21875"/>
                <a:gd name="T5" fmla="*/ 0 h 21600"/>
                <a:gd name="T6" fmla="*/ 0 60000 65536"/>
                <a:gd name="T7" fmla="*/ 0 60000 65536"/>
                <a:gd name="T8" fmla="*/ 0 60000 65536"/>
              </a:gdLst>
              <a:ahLst/>
              <a:cxnLst>
                <a:cxn ang="T6">
                  <a:pos x="T0" y="T1"/>
                </a:cxn>
                <a:cxn ang="T7">
                  <a:pos x="T2" y="T3"/>
                </a:cxn>
                <a:cxn ang="T8">
                  <a:pos x="T4" y="T5"/>
                </a:cxn>
              </a:cxnLst>
              <a:rect l="0" t="0" r="r" b="b"/>
              <a:pathLst>
                <a:path w="21875" h="21600" fill="none" extrusionOk="0">
                  <a:moveTo>
                    <a:pt x="21875" y="0"/>
                  </a:moveTo>
                  <a:cubicBezTo>
                    <a:pt x="21875" y="11929"/>
                    <a:pt x="12204" y="21600"/>
                    <a:pt x="275" y="21600"/>
                  </a:cubicBezTo>
                  <a:cubicBezTo>
                    <a:pt x="183" y="21600"/>
                    <a:pt x="91" y="21599"/>
                    <a:pt x="-1" y="21598"/>
                  </a:cubicBezTo>
                </a:path>
                <a:path w="21875" h="21600" stroke="0" extrusionOk="0">
                  <a:moveTo>
                    <a:pt x="21875" y="0"/>
                  </a:moveTo>
                  <a:cubicBezTo>
                    <a:pt x="21875" y="11929"/>
                    <a:pt x="12204" y="21600"/>
                    <a:pt x="275" y="21600"/>
                  </a:cubicBezTo>
                  <a:cubicBezTo>
                    <a:pt x="183" y="21600"/>
                    <a:pt x="91" y="21599"/>
                    <a:pt x="-1" y="21598"/>
                  </a:cubicBezTo>
                  <a:lnTo>
                    <a:pt x="275" y="0"/>
                  </a:lnTo>
                  <a:lnTo>
                    <a:pt x="21875"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3" name="Arc 149"/>
            <p:cNvSpPr>
              <a:spLocks/>
            </p:cNvSpPr>
            <p:nvPr/>
          </p:nvSpPr>
          <p:spPr bwMode="auto">
            <a:xfrm>
              <a:off x="2460" y="1693"/>
              <a:ext cx="88" cy="295"/>
            </a:xfrm>
            <a:custGeom>
              <a:avLst/>
              <a:gdLst>
                <a:gd name="T0" fmla="*/ 0 w 21850"/>
                <a:gd name="T1" fmla="*/ 0 h 21674"/>
                <a:gd name="T2" fmla="*/ 0 w 21850"/>
                <a:gd name="T3" fmla="*/ 0 h 21674"/>
                <a:gd name="T4" fmla="*/ 0 w 21850"/>
                <a:gd name="T5" fmla="*/ 0 h 21674"/>
                <a:gd name="T6" fmla="*/ 0 60000 65536"/>
                <a:gd name="T7" fmla="*/ 0 60000 65536"/>
                <a:gd name="T8" fmla="*/ 0 60000 65536"/>
              </a:gdLst>
              <a:ahLst/>
              <a:cxnLst>
                <a:cxn ang="T6">
                  <a:pos x="T0" y="T1"/>
                </a:cxn>
                <a:cxn ang="T7">
                  <a:pos x="T2" y="T3"/>
                </a:cxn>
                <a:cxn ang="T8">
                  <a:pos x="T4" y="T5"/>
                </a:cxn>
              </a:cxnLst>
              <a:rect l="0" t="0" r="r" b="b"/>
              <a:pathLst>
                <a:path w="21850" h="21674" fill="none" extrusionOk="0">
                  <a:moveTo>
                    <a:pt x="21849" y="0"/>
                  </a:moveTo>
                  <a:cubicBezTo>
                    <a:pt x="21849" y="24"/>
                    <a:pt x="21850" y="49"/>
                    <a:pt x="21850" y="74"/>
                  </a:cubicBezTo>
                  <a:cubicBezTo>
                    <a:pt x="21850" y="12003"/>
                    <a:pt x="12179" y="21674"/>
                    <a:pt x="250" y="21674"/>
                  </a:cubicBezTo>
                  <a:cubicBezTo>
                    <a:pt x="166" y="21674"/>
                    <a:pt x="83" y="21673"/>
                    <a:pt x="0" y="21672"/>
                  </a:cubicBezTo>
                </a:path>
                <a:path w="21850" h="21674" stroke="0" extrusionOk="0">
                  <a:moveTo>
                    <a:pt x="21849" y="0"/>
                  </a:moveTo>
                  <a:cubicBezTo>
                    <a:pt x="21849" y="24"/>
                    <a:pt x="21850" y="49"/>
                    <a:pt x="21850" y="74"/>
                  </a:cubicBezTo>
                  <a:cubicBezTo>
                    <a:pt x="21850" y="12003"/>
                    <a:pt x="12179" y="21674"/>
                    <a:pt x="250" y="21674"/>
                  </a:cubicBezTo>
                  <a:cubicBezTo>
                    <a:pt x="166" y="21674"/>
                    <a:pt x="83" y="21673"/>
                    <a:pt x="0" y="21672"/>
                  </a:cubicBezTo>
                  <a:lnTo>
                    <a:pt x="250" y="74"/>
                  </a:lnTo>
                  <a:lnTo>
                    <a:pt x="21849"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4" name="Arc 150"/>
            <p:cNvSpPr>
              <a:spLocks/>
            </p:cNvSpPr>
            <p:nvPr/>
          </p:nvSpPr>
          <p:spPr bwMode="auto">
            <a:xfrm>
              <a:off x="2383" y="1710"/>
              <a:ext cx="87" cy="278"/>
            </a:xfrm>
            <a:custGeom>
              <a:avLst/>
              <a:gdLst>
                <a:gd name="T0" fmla="*/ 0 w 21600"/>
                <a:gd name="T1" fmla="*/ 0 h 21676"/>
                <a:gd name="T2" fmla="*/ 0 w 21600"/>
                <a:gd name="T3" fmla="*/ 0 h 21676"/>
                <a:gd name="T4" fmla="*/ 0 w 21600"/>
                <a:gd name="T5" fmla="*/ 0 h 21676"/>
                <a:gd name="T6" fmla="*/ 0 60000 65536"/>
                <a:gd name="T7" fmla="*/ 0 60000 65536"/>
                <a:gd name="T8" fmla="*/ 0 60000 65536"/>
              </a:gdLst>
              <a:ahLst/>
              <a:cxnLst>
                <a:cxn ang="T6">
                  <a:pos x="T0" y="T1"/>
                </a:cxn>
                <a:cxn ang="T7">
                  <a:pos x="T2" y="T3"/>
                </a:cxn>
                <a:cxn ang="T8">
                  <a:pos x="T4" y="T5"/>
                </a:cxn>
              </a:cxnLst>
              <a:rect l="0" t="0" r="r" b="b"/>
              <a:pathLst>
                <a:path w="21600" h="21676" fill="none" extrusionOk="0">
                  <a:moveTo>
                    <a:pt x="21350" y="21675"/>
                  </a:moveTo>
                  <a:cubicBezTo>
                    <a:pt x="9518" y="21538"/>
                    <a:pt x="0" y="11908"/>
                    <a:pt x="0" y="77"/>
                  </a:cubicBezTo>
                  <a:cubicBezTo>
                    <a:pt x="-1" y="51"/>
                    <a:pt x="0" y="25"/>
                    <a:pt x="0" y="0"/>
                  </a:cubicBezTo>
                </a:path>
                <a:path w="21600" h="21676" stroke="0" extrusionOk="0">
                  <a:moveTo>
                    <a:pt x="21350" y="21675"/>
                  </a:moveTo>
                  <a:cubicBezTo>
                    <a:pt x="9518" y="21538"/>
                    <a:pt x="0" y="11908"/>
                    <a:pt x="0" y="77"/>
                  </a:cubicBezTo>
                  <a:cubicBezTo>
                    <a:pt x="-1" y="51"/>
                    <a:pt x="0" y="25"/>
                    <a:pt x="0" y="0"/>
                  </a:cubicBezTo>
                  <a:lnTo>
                    <a:pt x="21600" y="77"/>
                  </a:lnTo>
                  <a:lnTo>
                    <a:pt x="21350" y="21675"/>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5" name="Arc 151"/>
            <p:cNvSpPr>
              <a:spLocks/>
            </p:cNvSpPr>
            <p:nvPr/>
          </p:nvSpPr>
          <p:spPr bwMode="auto">
            <a:xfrm>
              <a:off x="2383" y="1693"/>
              <a:ext cx="87" cy="39"/>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21350" y="21598"/>
                  </a:moveTo>
                  <a:cubicBezTo>
                    <a:pt x="9518" y="21461"/>
                    <a:pt x="0" y="11831"/>
                    <a:pt x="0" y="0"/>
                  </a:cubicBezTo>
                </a:path>
                <a:path w="21600" h="21599" stroke="0" extrusionOk="0">
                  <a:moveTo>
                    <a:pt x="21350" y="21598"/>
                  </a:moveTo>
                  <a:cubicBezTo>
                    <a:pt x="9518" y="21461"/>
                    <a:pt x="0" y="11831"/>
                    <a:pt x="0" y="0"/>
                  </a:cubicBezTo>
                  <a:lnTo>
                    <a:pt x="21600" y="0"/>
                  </a:lnTo>
                  <a:lnTo>
                    <a:pt x="21350" y="21598"/>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6" name="Line 152"/>
            <p:cNvSpPr>
              <a:spLocks noChangeShapeType="1"/>
            </p:cNvSpPr>
            <p:nvPr/>
          </p:nvSpPr>
          <p:spPr bwMode="auto">
            <a:xfrm>
              <a:off x="2466" y="747"/>
              <a:ext cx="0" cy="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17" name="Line 153"/>
            <p:cNvSpPr>
              <a:spLocks noChangeShapeType="1"/>
            </p:cNvSpPr>
            <p:nvPr/>
          </p:nvSpPr>
          <p:spPr bwMode="auto">
            <a:xfrm>
              <a:off x="2466" y="1997"/>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818" name="Group 154"/>
            <p:cNvGrpSpPr>
              <a:grpSpLocks/>
            </p:cNvGrpSpPr>
            <p:nvPr/>
          </p:nvGrpSpPr>
          <p:grpSpPr bwMode="auto">
            <a:xfrm>
              <a:off x="2430" y="843"/>
              <a:ext cx="71" cy="55"/>
              <a:chOff x="2430" y="843"/>
              <a:chExt cx="71" cy="55"/>
            </a:xfrm>
          </p:grpSpPr>
          <p:sp>
            <p:nvSpPr>
              <p:cNvPr id="66850" name="Line 155"/>
              <p:cNvSpPr>
                <a:spLocks noChangeShapeType="1"/>
              </p:cNvSpPr>
              <p:nvPr/>
            </p:nvSpPr>
            <p:spPr bwMode="auto">
              <a:xfrm>
                <a:off x="2438"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51" name="Line 156"/>
              <p:cNvSpPr>
                <a:spLocks noChangeShapeType="1"/>
              </p:cNvSpPr>
              <p:nvPr/>
            </p:nvSpPr>
            <p:spPr bwMode="auto">
              <a:xfrm flipH="1">
                <a:off x="2430"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19" name="Group 157"/>
            <p:cNvGrpSpPr>
              <a:grpSpLocks/>
            </p:cNvGrpSpPr>
            <p:nvPr/>
          </p:nvGrpSpPr>
          <p:grpSpPr bwMode="auto">
            <a:xfrm>
              <a:off x="2430" y="1074"/>
              <a:ext cx="71" cy="55"/>
              <a:chOff x="2430" y="1074"/>
              <a:chExt cx="71" cy="55"/>
            </a:xfrm>
          </p:grpSpPr>
          <p:sp>
            <p:nvSpPr>
              <p:cNvPr id="66848" name="Line 158"/>
              <p:cNvSpPr>
                <a:spLocks noChangeShapeType="1"/>
              </p:cNvSpPr>
              <p:nvPr/>
            </p:nvSpPr>
            <p:spPr bwMode="auto">
              <a:xfrm>
                <a:off x="2438" y="1074"/>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49" name="Line 159"/>
              <p:cNvSpPr>
                <a:spLocks noChangeShapeType="1"/>
              </p:cNvSpPr>
              <p:nvPr/>
            </p:nvSpPr>
            <p:spPr bwMode="auto">
              <a:xfrm flipH="1">
                <a:off x="2430" y="1074"/>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20" name="Group 160"/>
            <p:cNvGrpSpPr>
              <a:grpSpLocks/>
            </p:cNvGrpSpPr>
            <p:nvPr/>
          </p:nvGrpSpPr>
          <p:grpSpPr bwMode="auto">
            <a:xfrm>
              <a:off x="2430" y="1305"/>
              <a:ext cx="71" cy="55"/>
              <a:chOff x="2430" y="1305"/>
              <a:chExt cx="71" cy="55"/>
            </a:xfrm>
          </p:grpSpPr>
          <p:sp>
            <p:nvSpPr>
              <p:cNvPr id="66846" name="Line 161"/>
              <p:cNvSpPr>
                <a:spLocks noChangeShapeType="1"/>
              </p:cNvSpPr>
              <p:nvPr/>
            </p:nvSpPr>
            <p:spPr bwMode="auto">
              <a:xfrm>
                <a:off x="2438" y="130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47" name="Line 162"/>
              <p:cNvSpPr>
                <a:spLocks noChangeShapeType="1"/>
              </p:cNvSpPr>
              <p:nvPr/>
            </p:nvSpPr>
            <p:spPr bwMode="auto">
              <a:xfrm flipH="1">
                <a:off x="2430" y="130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21" name="Group 163"/>
            <p:cNvGrpSpPr>
              <a:grpSpLocks/>
            </p:cNvGrpSpPr>
            <p:nvPr/>
          </p:nvGrpSpPr>
          <p:grpSpPr bwMode="auto">
            <a:xfrm>
              <a:off x="2430" y="1535"/>
              <a:ext cx="71" cy="55"/>
              <a:chOff x="2430" y="1535"/>
              <a:chExt cx="71" cy="55"/>
            </a:xfrm>
          </p:grpSpPr>
          <p:sp>
            <p:nvSpPr>
              <p:cNvPr id="66844" name="Line 164"/>
              <p:cNvSpPr>
                <a:spLocks noChangeShapeType="1"/>
              </p:cNvSpPr>
              <p:nvPr/>
            </p:nvSpPr>
            <p:spPr bwMode="auto">
              <a:xfrm>
                <a:off x="2438" y="153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45" name="Line 165"/>
              <p:cNvSpPr>
                <a:spLocks noChangeShapeType="1"/>
              </p:cNvSpPr>
              <p:nvPr/>
            </p:nvSpPr>
            <p:spPr bwMode="auto">
              <a:xfrm flipH="1">
                <a:off x="2430" y="153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822" name="Arc 166"/>
            <p:cNvSpPr>
              <a:spLocks/>
            </p:cNvSpPr>
            <p:nvPr/>
          </p:nvSpPr>
          <p:spPr bwMode="auto">
            <a:xfrm>
              <a:off x="2692" y="1693"/>
              <a:ext cx="79" cy="39"/>
            </a:xfrm>
            <a:custGeom>
              <a:avLst/>
              <a:gdLst>
                <a:gd name="T0" fmla="*/ 0 w 21875"/>
                <a:gd name="T1" fmla="*/ 0 h 21600"/>
                <a:gd name="T2" fmla="*/ 0 w 21875"/>
                <a:gd name="T3" fmla="*/ 0 h 21600"/>
                <a:gd name="T4" fmla="*/ 0 w 21875"/>
                <a:gd name="T5" fmla="*/ 0 h 21600"/>
                <a:gd name="T6" fmla="*/ 0 60000 65536"/>
                <a:gd name="T7" fmla="*/ 0 60000 65536"/>
                <a:gd name="T8" fmla="*/ 0 60000 65536"/>
              </a:gdLst>
              <a:ahLst/>
              <a:cxnLst>
                <a:cxn ang="T6">
                  <a:pos x="T0" y="T1"/>
                </a:cxn>
                <a:cxn ang="T7">
                  <a:pos x="T2" y="T3"/>
                </a:cxn>
                <a:cxn ang="T8">
                  <a:pos x="T4" y="T5"/>
                </a:cxn>
              </a:cxnLst>
              <a:rect l="0" t="0" r="r" b="b"/>
              <a:pathLst>
                <a:path w="21875" h="21600" fill="none" extrusionOk="0">
                  <a:moveTo>
                    <a:pt x="21875" y="0"/>
                  </a:moveTo>
                  <a:cubicBezTo>
                    <a:pt x="21875" y="11929"/>
                    <a:pt x="12204" y="21600"/>
                    <a:pt x="275" y="21600"/>
                  </a:cubicBezTo>
                  <a:cubicBezTo>
                    <a:pt x="183" y="21600"/>
                    <a:pt x="91" y="21599"/>
                    <a:pt x="-1" y="21598"/>
                  </a:cubicBezTo>
                </a:path>
                <a:path w="21875" h="21600" stroke="0" extrusionOk="0">
                  <a:moveTo>
                    <a:pt x="21875" y="0"/>
                  </a:moveTo>
                  <a:cubicBezTo>
                    <a:pt x="21875" y="11929"/>
                    <a:pt x="12204" y="21600"/>
                    <a:pt x="275" y="21600"/>
                  </a:cubicBezTo>
                  <a:cubicBezTo>
                    <a:pt x="183" y="21600"/>
                    <a:pt x="91" y="21599"/>
                    <a:pt x="-1" y="21598"/>
                  </a:cubicBezTo>
                  <a:lnTo>
                    <a:pt x="275" y="0"/>
                  </a:lnTo>
                  <a:lnTo>
                    <a:pt x="21875"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3" name="Arc 167"/>
            <p:cNvSpPr>
              <a:spLocks/>
            </p:cNvSpPr>
            <p:nvPr/>
          </p:nvSpPr>
          <p:spPr bwMode="auto">
            <a:xfrm>
              <a:off x="2683" y="1693"/>
              <a:ext cx="88" cy="295"/>
            </a:xfrm>
            <a:custGeom>
              <a:avLst/>
              <a:gdLst>
                <a:gd name="T0" fmla="*/ 0 w 21850"/>
                <a:gd name="T1" fmla="*/ 0 h 21674"/>
                <a:gd name="T2" fmla="*/ 0 w 21850"/>
                <a:gd name="T3" fmla="*/ 0 h 21674"/>
                <a:gd name="T4" fmla="*/ 0 w 21850"/>
                <a:gd name="T5" fmla="*/ 0 h 21674"/>
                <a:gd name="T6" fmla="*/ 0 60000 65536"/>
                <a:gd name="T7" fmla="*/ 0 60000 65536"/>
                <a:gd name="T8" fmla="*/ 0 60000 65536"/>
              </a:gdLst>
              <a:ahLst/>
              <a:cxnLst>
                <a:cxn ang="T6">
                  <a:pos x="T0" y="T1"/>
                </a:cxn>
                <a:cxn ang="T7">
                  <a:pos x="T2" y="T3"/>
                </a:cxn>
                <a:cxn ang="T8">
                  <a:pos x="T4" y="T5"/>
                </a:cxn>
              </a:cxnLst>
              <a:rect l="0" t="0" r="r" b="b"/>
              <a:pathLst>
                <a:path w="21850" h="21674" fill="none" extrusionOk="0">
                  <a:moveTo>
                    <a:pt x="21849" y="0"/>
                  </a:moveTo>
                  <a:cubicBezTo>
                    <a:pt x="21849" y="24"/>
                    <a:pt x="21850" y="49"/>
                    <a:pt x="21850" y="74"/>
                  </a:cubicBezTo>
                  <a:cubicBezTo>
                    <a:pt x="21850" y="12003"/>
                    <a:pt x="12179" y="21674"/>
                    <a:pt x="250" y="21674"/>
                  </a:cubicBezTo>
                  <a:cubicBezTo>
                    <a:pt x="166" y="21674"/>
                    <a:pt x="83" y="21673"/>
                    <a:pt x="0" y="21672"/>
                  </a:cubicBezTo>
                </a:path>
                <a:path w="21850" h="21674" stroke="0" extrusionOk="0">
                  <a:moveTo>
                    <a:pt x="21849" y="0"/>
                  </a:moveTo>
                  <a:cubicBezTo>
                    <a:pt x="21849" y="24"/>
                    <a:pt x="21850" y="49"/>
                    <a:pt x="21850" y="74"/>
                  </a:cubicBezTo>
                  <a:cubicBezTo>
                    <a:pt x="21850" y="12003"/>
                    <a:pt x="12179" y="21674"/>
                    <a:pt x="250" y="21674"/>
                  </a:cubicBezTo>
                  <a:cubicBezTo>
                    <a:pt x="166" y="21674"/>
                    <a:pt x="83" y="21673"/>
                    <a:pt x="0" y="21672"/>
                  </a:cubicBezTo>
                  <a:lnTo>
                    <a:pt x="250" y="74"/>
                  </a:lnTo>
                  <a:lnTo>
                    <a:pt x="21849"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4" name="Arc 168"/>
            <p:cNvSpPr>
              <a:spLocks/>
            </p:cNvSpPr>
            <p:nvPr/>
          </p:nvSpPr>
          <p:spPr bwMode="auto">
            <a:xfrm>
              <a:off x="2606" y="1710"/>
              <a:ext cx="87" cy="278"/>
            </a:xfrm>
            <a:custGeom>
              <a:avLst/>
              <a:gdLst>
                <a:gd name="T0" fmla="*/ 0 w 21600"/>
                <a:gd name="T1" fmla="*/ 0 h 21676"/>
                <a:gd name="T2" fmla="*/ 0 w 21600"/>
                <a:gd name="T3" fmla="*/ 0 h 21676"/>
                <a:gd name="T4" fmla="*/ 0 w 21600"/>
                <a:gd name="T5" fmla="*/ 0 h 21676"/>
                <a:gd name="T6" fmla="*/ 0 60000 65536"/>
                <a:gd name="T7" fmla="*/ 0 60000 65536"/>
                <a:gd name="T8" fmla="*/ 0 60000 65536"/>
              </a:gdLst>
              <a:ahLst/>
              <a:cxnLst>
                <a:cxn ang="T6">
                  <a:pos x="T0" y="T1"/>
                </a:cxn>
                <a:cxn ang="T7">
                  <a:pos x="T2" y="T3"/>
                </a:cxn>
                <a:cxn ang="T8">
                  <a:pos x="T4" y="T5"/>
                </a:cxn>
              </a:cxnLst>
              <a:rect l="0" t="0" r="r" b="b"/>
              <a:pathLst>
                <a:path w="21600" h="21676" fill="none" extrusionOk="0">
                  <a:moveTo>
                    <a:pt x="21350" y="21675"/>
                  </a:moveTo>
                  <a:cubicBezTo>
                    <a:pt x="9518" y="21538"/>
                    <a:pt x="0" y="11908"/>
                    <a:pt x="0" y="77"/>
                  </a:cubicBezTo>
                  <a:cubicBezTo>
                    <a:pt x="-1" y="51"/>
                    <a:pt x="0" y="25"/>
                    <a:pt x="0" y="0"/>
                  </a:cubicBezTo>
                </a:path>
                <a:path w="21600" h="21676" stroke="0" extrusionOk="0">
                  <a:moveTo>
                    <a:pt x="21350" y="21675"/>
                  </a:moveTo>
                  <a:cubicBezTo>
                    <a:pt x="9518" y="21538"/>
                    <a:pt x="0" y="11908"/>
                    <a:pt x="0" y="77"/>
                  </a:cubicBezTo>
                  <a:cubicBezTo>
                    <a:pt x="-1" y="51"/>
                    <a:pt x="0" y="25"/>
                    <a:pt x="0" y="0"/>
                  </a:cubicBezTo>
                  <a:lnTo>
                    <a:pt x="21600" y="77"/>
                  </a:lnTo>
                  <a:lnTo>
                    <a:pt x="21350" y="21675"/>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5" name="Arc 169"/>
            <p:cNvSpPr>
              <a:spLocks/>
            </p:cNvSpPr>
            <p:nvPr/>
          </p:nvSpPr>
          <p:spPr bwMode="auto">
            <a:xfrm>
              <a:off x="2606" y="1693"/>
              <a:ext cx="87" cy="39"/>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21350" y="21598"/>
                  </a:moveTo>
                  <a:cubicBezTo>
                    <a:pt x="9518" y="21461"/>
                    <a:pt x="0" y="11831"/>
                    <a:pt x="0" y="0"/>
                  </a:cubicBezTo>
                </a:path>
                <a:path w="21600" h="21599" stroke="0" extrusionOk="0">
                  <a:moveTo>
                    <a:pt x="21350" y="21598"/>
                  </a:moveTo>
                  <a:cubicBezTo>
                    <a:pt x="9518" y="21461"/>
                    <a:pt x="0" y="11831"/>
                    <a:pt x="0" y="0"/>
                  </a:cubicBezTo>
                  <a:lnTo>
                    <a:pt x="21600" y="0"/>
                  </a:lnTo>
                  <a:lnTo>
                    <a:pt x="21350" y="21598"/>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6" name="Line 170"/>
            <p:cNvSpPr>
              <a:spLocks noChangeShapeType="1"/>
            </p:cNvSpPr>
            <p:nvPr/>
          </p:nvSpPr>
          <p:spPr bwMode="auto">
            <a:xfrm>
              <a:off x="2689" y="747"/>
              <a:ext cx="0" cy="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27" name="Line 171"/>
            <p:cNvSpPr>
              <a:spLocks noChangeShapeType="1"/>
            </p:cNvSpPr>
            <p:nvPr/>
          </p:nvSpPr>
          <p:spPr bwMode="auto">
            <a:xfrm>
              <a:off x="2689" y="1997"/>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828" name="Group 172"/>
            <p:cNvGrpSpPr>
              <a:grpSpLocks/>
            </p:cNvGrpSpPr>
            <p:nvPr/>
          </p:nvGrpSpPr>
          <p:grpSpPr bwMode="auto">
            <a:xfrm>
              <a:off x="2653" y="843"/>
              <a:ext cx="71" cy="55"/>
              <a:chOff x="2653" y="843"/>
              <a:chExt cx="71" cy="55"/>
            </a:xfrm>
          </p:grpSpPr>
          <p:sp>
            <p:nvSpPr>
              <p:cNvPr id="66842" name="Line 173"/>
              <p:cNvSpPr>
                <a:spLocks noChangeShapeType="1"/>
              </p:cNvSpPr>
              <p:nvPr/>
            </p:nvSpPr>
            <p:spPr bwMode="auto">
              <a:xfrm>
                <a:off x="2661" y="843"/>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43" name="Line 174"/>
              <p:cNvSpPr>
                <a:spLocks noChangeShapeType="1"/>
              </p:cNvSpPr>
              <p:nvPr/>
            </p:nvSpPr>
            <p:spPr bwMode="auto">
              <a:xfrm flipH="1">
                <a:off x="2653" y="843"/>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29" name="Group 175"/>
            <p:cNvGrpSpPr>
              <a:grpSpLocks/>
            </p:cNvGrpSpPr>
            <p:nvPr/>
          </p:nvGrpSpPr>
          <p:grpSpPr bwMode="auto">
            <a:xfrm>
              <a:off x="2653" y="1073"/>
              <a:ext cx="72" cy="56"/>
              <a:chOff x="2653" y="1073"/>
              <a:chExt cx="72" cy="56"/>
            </a:xfrm>
          </p:grpSpPr>
          <p:sp>
            <p:nvSpPr>
              <p:cNvPr id="66840" name="Line 176"/>
              <p:cNvSpPr>
                <a:spLocks noChangeShapeType="1"/>
              </p:cNvSpPr>
              <p:nvPr/>
            </p:nvSpPr>
            <p:spPr bwMode="auto">
              <a:xfrm>
                <a:off x="2661" y="1074"/>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41" name="Line 177"/>
              <p:cNvSpPr>
                <a:spLocks noChangeShapeType="1"/>
              </p:cNvSpPr>
              <p:nvPr/>
            </p:nvSpPr>
            <p:spPr bwMode="auto">
              <a:xfrm flipH="1">
                <a:off x="2653" y="1073"/>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30" name="Group 178"/>
            <p:cNvGrpSpPr>
              <a:grpSpLocks/>
            </p:cNvGrpSpPr>
            <p:nvPr/>
          </p:nvGrpSpPr>
          <p:grpSpPr bwMode="auto">
            <a:xfrm>
              <a:off x="2653" y="1304"/>
              <a:ext cx="72" cy="56"/>
              <a:chOff x="2653" y="1304"/>
              <a:chExt cx="72" cy="56"/>
            </a:xfrm>
          </p:grpSpPr>
          <p:sp>
            <p:nvSpPr>
              <p:cNvPr id="66838" name="Line 179"/>
              <p:cNvSpPr>
                <a:spLocks noChangeShapeType="1"/>
              </p:cNvSpPr>
              <p:nvPr/>
            </p:nvSpPr>
            <p:spPr bwMode="auto">
              <a:xfrm>
                <a:off x="2661" y="1305"/>
                <a:ext cx="55"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39" name="Line 180"/>
              <p:cNvSpPr>
                <a:spLocks noChangeShapeType="1"/>
              </p:cNvSpPr>
              <p:nvPr/>
            </p:nvSpPr>
            <p:spPr bwMode="auto">
              <a:xfrm flipH="1">
                <a:off x="2653" y="1304"/>
                <a:ext cx="7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831" name="Group 181"/>
            <p:cNvGrpSpPr>
              <a:grpSpLocks/>
            </p:cNvGrpSpPr>
            <p:nvPr/>
          </p:nvGrpSpPr>
          <p:grpSpPr bwMode="auto">
            <a:xfrm>
              <a:off x="2653" y="1535"/>
              <a:ext cx="71" cy="56"/>
              <a:chOff x="2653" y="1535"/>
              <a:chExt cx="71" cy="56"/>
            </a:xfrm>
          </p:grpSpPr>
          <p:sp>
            <p:nvSpPr>
              <p:cNvPr id="66836" name="Line 182"/>
              <p:cNvSpPr>
                <a:spLocks noChangeShapeType="1"/>
              </p:cNvSpPr>
              <p:nvPr/>
            </p:nvSpPr>
            <p:spPr bwMode="auto">
              <a:xfrm>
                <a:off x="2661" y="1535"/>
                <a:ext cx="56"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37" name="Line 183"/>
              <p:cNvSpPr>
                <a:spLocks noChangeShapeType="1"/>
              </p:cNvSpPr>
              <p:nvPr/>
            </p:nvSpPr>
            <p:spPr bwMode="auto">
              <a:xfrm flipH="1">
                <a:off x="2653" y="1535"/>
                <a:ext cx="71" cy="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832" name="Freeform 184"/>
            <p:cNvSpPr>
              <a:spLocks/>
            </p:cNvSpPr>
            <p:nvPr/>
          </p:nvSpPr>
          <p:spPr bwMode="auto">
            <a:xfrm>
              <a:off x="1572" y="774"/>
              <a:ext cx="277" cy="193"/>
            </a:xfrm>
            <a:custGeom>
              <a:avLst/>
              <a:gdLst>
                <a:gd name="T0" fmla="*/ 163 w 277"/>
                <a:gd name="T1" fmla="*/ 0 h 193"/>
                <a:gd name="T2" fmla="*/ 0 w 277"/>
                <a:gd name="T3" fmla="*/ 0 h 193"/>
                <a:gd name="T4" fmla="*/ 0 w 277"/>
                <a:gd name="T5" fmla="*/ 192 h 193"/>
                <a:gd name="T6" fmla="*/ 163 w 277"/>
                <a:gd name="T7" fmla="*/ 192 h 193"/>
                <a:gd name="T8" fmla="*/ 187 w 277"/>
                <a:gd name="T9" fmla="*/ 190 h 193"/>
                <a:gd name="T10" fmla="*/ 209 w 277"/>
                <a:gd name="T11" fmla="*/ 184 h 193"/>
                <a:gd name="T12" fmla="*/ 228 w 277"/>
                <a:gd name="T13" fmla="*/ 176 h 193"/>
                <a:gd name="T14" fmla="*/ 244 w 277"/>
                <a:gd name="T15" fmla="*/ 163 h 193"/>
                <a:gd name="T16" fmla="*/ 257 w 277"/>
                <a:gd name="T17" fmla="*/ 152 h 193"/>
                <a:gd name="T18" fmla="*/ 268 w 277"/>
                <a:gd name="T19" fmla="*/ 134 h 193"/>
                <a:gd name="T20" fmla="*/ 275 w 277"/>
                <a:gd name="T21" fmla="*/ 114 h 193"/>
                <a:gd name="T22" fmla="*/ 276 w 277"/>
                <a:gd name="T23" fmla="*/ 94 h 193"/>
                <a:gd name="T24" fmla="*/ 273 w 277"/>
                <a:gd name="T25" fmla="*/ 74 h 193"/>
                <a:gd name="T26" fmla="*/ 265 w 277"/>
                <a:gd name="T27" fmla="*/ 56 h 193"/>
                <a:gd name="T28" fmla="*/ 254 w 277"/>
                <a:gd name="T29" fmla="*/ 40 h 193"/>
                <a:gd name="T30" fmla="*/ 241 w 277"/>
                <a:gd name="T31" fmla="*/ 26 h 193"/>
                <a:gd name="T32" fmla="*/ 222 w 277"/>
                <a:gd name="T33" fmla="*/ 15 h 193"/>
                <a:gd name="T34" fmla="*/ 204 w 277"/>
                <a:gd name="T35" fmla="*/ 8 h 193"/>
                <a:gd name="T36" fmla="*/ 185 w 277"/>
                <a:gd name="T37" fmla="*/ 3 h 193"/>
                <a:gd name="T38" fmla="*/ 163 w 277"/>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7" h="193">
                  <a:moveTo>
                    <a:pt x="163" y="0"/>
                  </a:moveTo>
                  <a:lnTo>
                    <a:pt x="0" y="0"/>
                  </a:lnTo>
                  <a:lnTo>
                    <a:pt x="0" y="192"/>
                  </a:lnTo>
                  <a:lnTo>
                    <a:pt x="163" y="192"/>
                  </a:lnTo>
                  <a:lnTo>
                    <a:pt x="187" y="190"/>
                  </a:lnTo>
                  <a:lnTo>
                    <a:pt x="209" y="184"/>
                  </a:lnTo>
                  <a:lnTo>
                    <a:pt x="228" y="176"/>
                  </a:lnTo>
                  <a:lnTo>
                    <a:pt x="244" y="163"/>
                  </a:lnTo>
                  <a:lnTo>
                    <a:pt x="257" y="152"/>
                  </a:lnTo>
                  <a:lnTo>
                    <a:pt x="268" y="134"/>
                  </a:lnTo>
                  <a:lnTo>
                    <a:pt x="275" y="114"/>
                  </a:lnTo>
                  <a:lnTo>
                    <a:pt x="276" y="94"/>
                  </a:lnTo>
                  <a:lnTo>
                    <a:pt x="273" y="74"/>
                  </a:lnTo>
                  <a:lnTo>
                    <a:pt x="265" y="56"/>
                  </a:lnTo>
                  <a:lnTo>
                    <a:pt x="254" y="40"/>
                  </a:lnTo>
                  <a:lnTo>
                    <a:pt x="241" y="26"/>
                  </a:lnTo>
                  <a:lnTo>
                    <a:pt x="222" y="15"/>
                  </a:lnTo>
                  <a:lnTo>
                    <a:pt x="204" y="8"/>
                  </a:lnTo>
                  <a:lnTo>
                    <a:pt x="185" y="3"/>
                  </a:lnTo>
                  <a:lnTo>
                    <a:pt x="16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33" name="Freeform 185"/>
            <p:cNvSpPr>
              <a:spLocks/>
            </p:cNvSpPr>
            <p:nvPr/>
          </p:nvSpPr>
          <p:spPr bwMode="auto">
            <a:xfrm>
              <a:off x="1571" y="1002"/>
              <a:ext cx="277" cy="193"/>
            </a:xfrm>
            <a:custGeom>
              <a:avLst/>
              <a:gdLst>
                <a:gd name="T0" fmla="*/ 163 w 277"/>
                <a:gd name="T1" fmla="*/ 0 h 193"/>
                <a:gd name="T2" fmla="*/ 0 w 277"/>
                <a:gd name="T3" fmla="*/ 0 h 193"/>
                <a:gd name="T4" fmla="*/ 0 w 277"/>
                <a:gd name="T5" fmla="*/ 192 h 193"/>
                <a:gd name="T6" fmla="*/ 163 w 277"/>
                <a:gd name="T7" fmla="*/ 192 h 193"/>
                <a:gd name="T8" fmla="*/ 187 w 277"/>
                <a:gd name="T9" fmla="*/ 190 h 193"/>
                <a:gd name="T10" fmla="*/ 209 w 277"/>
                <a:gd name="T11" fmla="*/ 184 h 193"/>
                <a:gd name="T12" fmla="*/ 228 w 277"/>
                <a:gd name="T13" fmla="*/ 176 h 193"/>
                <a:gd name="T14" fmla="*/ 244 w 277"/>
                <a:gd name="T15" fmla="*/ 163 h 193"/>
                <a:gd name="T16" fmla="*/ 257 w 277"/>
                <a:gd name="T17" fmla="*/ 152 h 193"/>
                <a:gd name="T18" fmla="*/ 268 w 277"/>
                <a:gd name="T19" fmla="*/ 134 h 193"/>
                <a:gd name="T20" fmla="*/ 275 w 277"/>
                <a:gd name="T21" fmla="*/ 114 h 193"/>
                <a:gd name="T22" fmla="*/ 276 w 277"/>
                <a:gd name="T23" fmla="*/ 94 h 193"/>
                <a:gd name="T24" fmla="*/ 273 w 277"/>
                <a:gd name="T25" fmla="*/ 74 h 193"/>
                <a:gd name="T26" fmla="*/ 265 w 277"/>
                <a:gd name="T27" fmla="*/ 56 h 193"/>
                <a:gd name="T28" fmla="*/ 254 w 277"/>
                <a:gd name="T29" fmla="*/ 40 h 193"/>
                <a:gd name="T30" fmla="*/ 241 w 277"/>
                <a:gd name="T31" fmla="*/ 26 h 193"/>
                <a:gd name="T32" fmla="*/ 222 w 277"/>
                <a:gd name="T33" fmla="*/ 15 h 193"/>
                <a:gd name="T34" fmla="*/ 204 w 277"/>
                <a:gd name="T35" fmla="*/ 8 h 193"/>
                <a:gd name="T36" fmla="*/ 185 w 277"/>
                <a:gd name="T37" fmla="*/ 3 h 193"/>
                <a:gd name="T38" fmla="*/ 163 w 277"/>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7" h="193">
                  <a:moveTo>
                    <a:pt x="163" y="0"/>
                  </a:moveTo>
                  <a:lnTo>
                    <a:pt x="0" y="0"/>
                  </a:lnTo>
                  <a:lnTo>
                    <a:pt x="0" y="192"/>
                  </a:lnTo>
                  <a:lnTo>
                    <a:pt x="163" y="192"/>
                  </a:lnTo>
                  <a:lnTo>
                    <a:pt x="187" y="190"/>
                  </a:lnTo>
                  <a:lnTo>
                    <a:pt x="209" y="184"/>
                  </a:lnTo>
                  <a:lnTo>
                    <a:pt x="228" y="176"/>
                  </a:lnTo>
                  <a:lnTo>
                    <a:pt x="244" y="163"/>
                  </a:lnTo>
                  <a:lnTo>
                    <a:pt x="257" y="152"/>
                  </a:lnTo>
                  <a:lnTo>
                    <a:pt x="268" y="134"/>
                  </a:lnTo>
                  <a:lnTo>
                    <a:pt x="275" y="114"/>
                  </a:lnTo>
                  <a:lnTo>
                    <a:pt x="276" y="94"/>
                  </a:lnTo>
                  <a:lnTo>
                    <a:pt x="273" y="74"/>
                  </a:lnTo>
                  <a:lnTo>
                    <a:pt x="265" y="56"/>
                  </a:lnTo>
                  <a:lnTo>
                    <a:pt x="254" y="40"/>
                  </a:lnTo>
                  <a:lnTo>
                    <a:pt x="241" y="26"/>
                  </a:lnTo>
                  <a:lnTo>
                    <a:pt x="222" y="15"/>
                  </a:lnTo>
                  <a:lnTo>
                    <a:pt x="204" y="8"/>
                  </a:lnTo>
                  <a:lnTo>
                    <a:pt x="185" y="3"/>
                  </a:lnTo>
                  <a:lnTo>
                    <a:pt x="16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34" name="Freeform 186"/>
            <p:cNvSpPr>
              <a:spLocks/>
            </p:cNvSpPr>
            <p:nvPr/>
          </p:nvSpPr>
          <p:spPr bwMode="auto">
            <a:xfrm>
              <a:off x="1570" y="1232"/>
              <a:ext cx="277" cy="193"/>
            </a:xfrm>
            <a:custGeom>
              <a:avLst/>
              <a:gdLst>
                <a:gd name="T0" fmla="*/ 163 w 277"/>
                <a:gd name="T1" fmla="*/ 0 h 193"/>
                <a:gd name="T2" fmla="*/ 0 w 277"/>
                <a:gd name="T3" fmla="*/ 0 h 193"/>
                <a:gd name="T4" fmla="*/ 0 w 277"/>
                <a:gd name="T5" fmla="*/ 192 h 193"/>
                <a:gd name="T6" fmla="*/ 163 w 277"/>
                <a:gd name="T7" fmla="*/ 192 h 193"/>
                <a:gd name="T8" fmla="*/ 187 w 277"/>
                <a:gd name="T9" fmla="*/ 190 h 193"/>
                <a:gd name="T10" fmla="*/ 209 w 277"/>
                <a:gd name="T11" fmla="*/ 184 h 193"/>
                <a:gd name="T12" fmla="*/ 228 w 277"/>
                <a:gd name="T13" fmla="*/ 176 h 193"/>
                <a:gd name="T14" fmla="*/ 244 w 277"/>
                <a:gd name="T15" fmla="*/ 163 h 193"/>
                <a:gd name="T16" fmla="*/ 257 w 277"/>
                <a:gd name="T17" fmla="*/ 152 h 193"/>
                <a:gd name="T18" fmla="*/ 268 w 277"/>
                <a:gd name="T19" fmla="*/ 134 h 193"/>
                <a:gd name="T20" fmla="*/ 275 w 277"/>
                <a:gd name="T21" fmla="*/ 114 h 193"/>
                <a:gd name="T22" fmla="*/ 276 w 277"/>
                <a:gd name="T23" fmla="*/ 94 h 193"/>
                <a:gd name="T24" fmla="*/ 273 w 277"/>
                <a:gd name="T25" fmla="*/ 74 h 193"/>
                <a:gd name="T26" fmla="*/ 265 w 277"/>
                <a:gd name="T27" fmla="*/ 56 h 193"/>
                <a:gd name="T28" fmla="*/ 254 w 277"/>
                <a:gd name="T29" fmla="*/ 40 h 193"/>
                <a:gd name="T30" fmla="*/ 241 w 277"/>
                <a:gd name="T31" fmla="*/ 26 h 193"/>
                <a:gd name="T32" fmla="*/ 222 w 277"/>
                <a:gd name="T33" fmla="*/ 15 h 193"/>
                <a:gd name="T34" fmla="*/ 204 w 277"/>
                <a:gd name="T35" fmla="*/ 8 h 193"/>
                <a:gd name="T36" fmla="*/ 185 w 277"/>
                <a:gd name="T37" fmla="*/ 3 h 193"/>
                <a:gd name="T38" fmla="*/ 163 w 277"/>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7" h="193">
                  <a:moveTo>
                    <a:pt x="163" y="0"/>
                  </a:moveTo>
                  <a:lnTo>
                    <a:pt x="0" y="0"/>
                  </a:lnTo>
                  <a:lnTo>
                    <a:pt x="0" y="192"/>
                  </a:lnTo>
                  <a:lnTo>
                    <a:pt x="163" y="192"/>
                  </a:lnTo>
                  <a:lnTo>
                    <a:pt x="187" y="190"/>
                  </a:lnTo>
                  <a:lnTo>
                    <a:pt x="209" y="184"/>
                  </a:lnTo>
                  <a:lnTo>
                    <a:pt x="228" y="176"/>
                  </a:lnTo>
                  <a:lnTo>
                    <a:pt x="244" y="163"/>
                  </a:lnTo>
                  <a:lnTo>
                    <a:pt x="257" y="152"/>
                  </a:lnTo>
                  <a:lnTo>
                    <a:pt x="268" y="134"/>
                  </a:lnTo>
                  <a:lnTo>
                    <a:pt x="275" y="114"/>
                  </a:lnTo>
                  <a:lnTo>
                    <a:pt x="276" y="94"/>
                  </a:lnTo>
                  <a:lnTo>
                    <a:pt x="273" y="74"/>
                  </a:lnTo>
                  <a:lnTo>
                    <a:pt x="265" y="56"/>
                  </a:lnTo>
                  <a:lnTo>
                    <a:pt x="254" y="40"/>
                  </a:lnTo>
                  <a:lnTo>
                    <a:pt x="241" y="26"/>
                  </a:lnTo>
                  <a:lnTo>
                    <a:pt x="222" y="15"/>
                  </a:lnTo>
                  <a:lnTo>
                    <a:pt x="204" y="8"/>
                  </a:lnTo>
                  <a:lnTo>
                    <a:pt x="185" y="3"/>
                  </a:lnTo>
                  <a:lnTo>
                    <a:pt x="16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835" name="Freeform 187"/>
            <p:cNvSpPr>
              <a:spLocks/>
            </p:cNvSpPr>
            <p:nvPr/>
          </p:nvSpPr>
          <p:spPr bwMode="auto">
            <a:xfrm>
              <a:off x="1570" y="1463"/>
              <a:ext cx="277" cy="193"/>
            </a:xfrm>
            <a:custGeom>
              <a:avLst/>
              <a:gdLst>
                <a:gd name="T0" fmla="*/ 163 w 277"/>
                <a:gd name="T1" fmla="*/ 0 h 193"/>
                <a:gd name="T2" fmla="*/ 0 w 277"/>
                <a:gd name="T3" fmla="*/ 0 h 193"/>
                <a:gd name="T4" fmla="*/ 0 w 277"/>
                <a:gd name="T5" fmla="*/ 192 h 193"/>
                <a:gd name="T6" fmla="*/ 163 w 277"/>
                <a:gd name="T7" fmla="*/ 192 h 193"/>
                <a:gd name="T8" fmla="*/ 187 w 277"/>
                <a:gd name="T9" fmla="*/ 190 h 193"/>
                <a:gd name="T10" fmla="*/ 209 w 277"/>
                <a:gd name="T11" fmla="*/ 184 h 193"/>
                <a:gd name="T12" fmla="*/ 228 w 277"/>
                <a:gd name="T13" fmla="*/ 176 h 193"/>
                <a:gd name="T14" fmla="*/ 244 w 277"/>
                <a:gd name="T15" fmla="*/ 163 h 193"/>
                <a:gd name="T16" fmla="*/ 257 w 277"/>
                <a:gd name="T17" fmla="*/ 152 h 193"/>
                <a:gd name="T18" fmla="*/ 268 w 277"/>
                <a:gd name="T19" fmla="*/ 134 h 193"/>
                <a:gd name="T20" fmla="*/ 275 w 277"/>
                <a:gd name="T21" fmla="*/ 114 h 193"/>
                <a:gd name="T22" fmla="*/ 276 w 277"/>
                <a:gd name="T23" fmla="*/ 94 h 193"/>
                <a:gd name="T24" fmla="*/ 273 w 277"/>
                <a:gd name="T25" fmla="*/ 74 h 193"/>
                <a:gd name="T26" fmla="*/ 265 w 277"/>
                <a:gd name="T27" fmla="*/ 56 h 193"/>
                <a:gd name="T28" fmla="*/ 254 w 277"/>
                <a:gd name="T29" fmla="*/ 40 h 193"/>
                <a:gd name="T30" fmla="*/ 241 w 277"/>
                <a:gd name="T31" fmla="*/ 26 h 193"/>
                <a:gd name="T32" fmla="*/ 222 w 277"/>
                <a:gd name="T33" fmla="*/ 15 h 193"/>
                <a:gd name="T34" fmla="*/ 204 w 277"/>
                <a:gd name="T35" fmla="*/ 8 h 193"/>
                <a:gd name="T36" fmla="*/ 185 w 277"/>
                <a:gd name="T37" fmla="*/ 3 h 193"/>
                <a:gd name="T38" fmla="*/ 163 w 277"/>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7" h="193">
                  <a:moveTo>
                    <a:pt x="163" y="0"/>
                  </a:moveTo>
                  <a:lnTo>
                    <a:pt x="0" y="0"/>
                  </a:lnTo>
                  <a:lnTo>
                    <a:pt x="0" y="192"/>
                  </a:lnTo>
                  <a:lnTo>
                    <a:pt x="163" y="192"/>
                  </a:lnTo>
                  <a:lnTo>
                    <a:pt x="187" y="190"/>
                  </a:lnTo>
                  <a:lnTo>
                    <a:pt x="209" y="184"/>
                  </a:lnTo>
                  <a:lnTo>
                    <a:pt x="228" y="176"/>
                  </a:lnTo>
                  <a:lnTo>
                    <a:pt x="244" y="163"/>
                  </a:lnTo>
                  <a:lnTo>
                    <a:pt x="257" y="152"/>
                  </a:lnTo>
                  <a:lnTo>
                    <a:pt x="268" y="134"/>
                  </a:lnTo>
                  <a:lnTo>
                    <a:pt x="275" y="114"/>
                  </a:lnTo>
                  <a:lnTo>
                    <a:pt x="276" y="94"/>
                  </a:lnTo>
                  <a:lnTo>
                    <a:pt x="273" y="74"/>
                  </a:lnTo>
                  <a:lnTo>
                    <a:pt x="265" y="56"/>
                  </a:lnTo>
                  <a:lnTo>
                    <a:pt x="254" y="40"/>
                  </a:lnTo>
                  <a:lnTo>
                    <a:pt x="241" y="26"/>
                  </a:lnTo>
                  <a:lnTo>
                    <a:pt x="222" y="15"/>
                  </a:lnTo>
                  <a:lnTo>
                    <a:pt x="204" y="8"/>
                  </a:lnTo>
                  <a:lnTo>
                    <a:pt x="185" y="3"/>
                  </a:lnTo>
                  <a:lnTo>
                    <a:pt x="16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6567" name="Group 188"/>
          <p:cNvGrpSpPr>
            <a:grpSpLocks/>
          </p:cNvGrpSpPr>
          <p:nvPr/>
        </p:nvGrpSpPr>
        <p:grpSpPr bwMode="auto">
          <a:xfrm>
            <a:off x="4724400" y="2971800"/>
            <a:ext cx="3549650" cy="3119438"/>
            <a:chOff x="700" y="2161"/>
            <a:chExt cx="2236" cy="1965"/>
          </a:xfrm>
        </p:grpSpPr>
        <p:sp>
          <p:nvSpPr>
            <p:cNvPr id="66570" name="Line 189"/>
            <p:cNvSpPr>
              <a:spLocks noChangeShapeType="1"/>
            </p:cNvSpPr>
            <p:nvPr/>
          </p:nvSpPr>
          <p:spPr bwMode="auto">
            <a:xfrm flipH="1">
              <a:off x="1370" y="2407"/>
              <a:ext cx="87"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Line 190"/>
            <p:cNvSpPr>
              <a:spLocks noChangeShapeType="1"/>
            </p:cNvSpPr>
            <p:nvPr/>
          </p:nvSpPr>
          <p:spPr bwMode="auto">
            <a:xfrm>
              <a:off x="1298" y="2407"/>
              <a:ext cx="72"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Line 191"/>
            <p:cNvSpPr>
              <a:spLocks noChangeShapeType="1"/>
            </p:cNvSpPr>
            <p:nvPr/>
          </p:nvSpPr>
          <p:spPr bwMode="auto">
            <a:xfrm flipH="1">
              <a:off x="1290" y="2403"/>
              <a:ext cx="16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3" name="Oval 192"/>
            <p:cNvSpPr>
              <a:spLocks noChangeArrowheads="1"/>
            </p:cNvSpPr>
            <p:nvPr/>
          </p:nvSpPr>
          <p:spPr bwMode="auto">
            <a:xfrm>
              <a:off x="1402" y="2479"/>
              <a:ext cx="21" cy="22"/>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Line 193"/>
            <p:cNvSpPr>
              <a:spLocks noChangeShapeType="1"/>
            </p:cNvSpPr>
            <p:nvPr/>
          </p:nvSpPr>
          <p:spPr bwMode="auto">
            <a:xfrm>
              <a:off x="1374" y="2328"/>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5" name="Line 194"/>
            <p:cNvSpPr>
              <a:spLocks noChangeShapeType="1"/>
            </p:cNvSpPr>
            <p:nvPr/>
          </p:nvSpPr>
          <p:spPr bwMode="auto">
            <a:xfrm>
              <a:off x="1414" y="2519"/>
              <a:ext cx="0" cy="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6" name="Line 195"/>
            <p:cNvSpPr>
              <a:spLocks noChangeShapeType="1"/>
            </p:cNvSpPr>
            <p:nvPr/>
          </p:nvSpPr>
          <p:spPr bwMode="auto">
            <a:xfrm>
              <a:off x="1334" y="2471"/>
              <a:ext cx="0" cy="9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Line 196"/>
            <p:cNvSpPr>
              <a:spLocks noChangeShapeType="1"/>
            </p:cNvSpPr>
            <p:nvPr/>
          </p:nvSpPr>
          <p:spPr bwMode="auto">
            <a:xfrm>
              <a:off x="700" y="2594"/>
              <a:ext cx="8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8" name="Line 197"/>
            <p:cNvSpPr>
              <a:spLocks noChangeShapeType="1"/>
            </p:cNvSpPr>
            <p:nvPr/>
          </p:nvSpPr>
          <p:spPr bwMode="auto">
            <a:xfrm>
              <a:off x="1864" y="2594"/>
              <a:ext cx="97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9" name="Line 198"/>
            <p:cNvSpPr>
              <a:spLocks noChangeShapeType="1"/>
            </p:cNvSpPr>
            <p:nvPr/>
          </p:nvSpPr>
          <p:spPr bwMode="auto">
            <a:xfrm>
              <a:off x="700" y="2825"/>
              <a:ext cx="8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0" name="Line 199"/>
            <p:cNvSpPr>
              <a:spLocks noChangeShapeType="1"/>
            </p:cNvSpPr>
            <p:nvPr/>
          </p:nvSpPr>
          <p:spPr bwMode="auto">
            <a:xfrm>
              <a:off x="1864" y="2825"/>
              <a:ext cx="98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Line 200"/>
            <p:cNvSpPr>
              <a:spLocks noChangeShapeType="1"/>
            </p:cNvSpPr>
            <p:nvPr/>
          </p:nvSpPr>
          <p:spPr bwMode="auto">
            <a:xfrm>
              <a:off x="700" y="3056"/>
              <a:ext cx="8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2" name="Line 201"/>
            <p:cNvSpPr>
              <a:spLocks noChangeShapeType="1"/>
            </p:cNvSpPr>
            <p:nvPr/>
          </p:nvSpPr>
          <p:spPr bwMode="auto">
            <a:xfrm>
              <a:off x="700" y="3287"/>
              <a:ext cx="8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3" name="Line 202"/>
            <p:cNvSpPr>
              <a:spLocks noChangeShapeType="1"/>
            </p:cNvSpPr>
            <p:nvPr/>
          </p:nvSpPr>
          <p:spPr bwMode="auto">
            <a:xfrm>
              <a:off x="1864" y="3287"/>
              <a:ext cx="100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584" name="Group 203"/>
            <p:cNvGrpSpPr>
              <a:grpSpLocks/>
            </p:cNvGrpSpPr>
            <p:nvPr/>
          </p:nvGrpSpPr>
          <p:grpSpPr bwMode="auto">
            <a:xfrm>
              <a:off x="1378" y="3029"/>
              <a:ext cx="71" cy="55"/>
              <a:chOff x="1378" y="3029"/>
              <a:chExt cx="71" cy="55"/>
            </a:xfrm>
          </p:grpSpPr>
          <p:sp>
            <p:nvSpPr>
              <p:cNvPr id="66690" name="Line 204"/>
              <p:cNvSpPr>
                <a:spLocks noChangeShapeType="1"/>
              </p:cNvSpPr>
              <p:nvPr/>
            </p:nvSpPr>
            <p:spPr bwMode="auto">
              <a:xfrm>
                <a:off x="1386" y="3029"/>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91" name="Line 205"/>
              <p:cNvSpPr>
                <a:spLocks noChangeShapeType="1"/>
              </p:cNvSpPr>
              <p:nvPr/>
            </p:nvSpPr>
            <p:spPr bwMode="auto">
              <a:xfrm flipH="1">
                <a:off x="1378" y="3029"/>
                <a:ext cx="71"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585" name="Group 206"/>
            <p:cNvGrpSpPr>
              <a:grpSpLocks/>
            </p:cNvGrpSpPr>
            <p:nvPr/>
          </p:nvGrpSpPr>
          <p:grpSpPr bwMode="auto">
            <a:xfrm>
              <a:off x="1298" y="3259"/>
              <a:ext cx="72" cy="56"/>
              <a:chOff x="1298" y="3259"/>
              <a:chExt cx="72" cy="56"/>
            </a:xfrm>
          </p:grpSpPr>
          <p:sp>
            <p:nvSpPr>
              <p:cNvPr id="66688" name="Line 207"/>
              <p:cNvSpPr>
                <a:spLocks noChangeShapeType="1"/>
              </p:cNvSpPr>
              <p:nvPr/>
            </p:nvSpPr>
            <p:spPr bwMode="auto">
              <a:xfrm>
                <a:off x="1306" y="3260"/>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89" name="Line 208"/>
              <p:cNvSpPr>
                <a:spLocks noChangeShapeType="1"/>
              </p:cNvSpPr>
              <p:nvPr/>
            </p:nvSpPr>
            <p:spPr bwMode="auto">
              <a:xfrm flipH="1">
                <a:off x="1298" y="3259"/>
                <a:ext cx="7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86" name="Line 209"/>
            <p:cNvSpPr>
              <a:spLocks noChangeShapeType="1"/>
            </p:cNvSpPr>
            <p:nvPr/>
          </p:nvSpPr>
          <p:spPr bwMode="auto">
            <a:xfrm flipH="1">
              <a:off x="1186" y="2407"/>
              <a:ext cx="88"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7" name="Line 210"/>
            <p:cNvSpPr>
              <a:spLocks noChangeShapeType="1"/>
            </p:cNvSpPr>
            <p:nvPr/>
          </p:nvSpPr>
          <p:spPr bwMode="auto">
            <a:xfrm>
              <a:off x="1115" y="2407"/>
              <a:ext cx="71"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8" name="Line 211"/>
            <p:cNvSpPr>
              <a:spLocks noChangeShapeType="1"/>
            </p:cNvSpPr>
            <p:nvPr/>
          </p:nvSpPr>
          <p:spPr bwMode="auto">
            <a:xfrm flipH="1">
              <a:off x="1107" y="2403"/>
              <a:ext cx="16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9" name="Oval 212"/>
            <p:cNvSpPr>
              <a:spLocks noChangeArrowheads="1"/>
            </p:cNvSpPr>
            <p:nvPr/>
          </p:nvSpPr>
          <p:spPr bwMode="auto">
            <a:xfrm>
              <a:off x="1218" y="2479"/>
              <a:ext cx="22" cy="22"/>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0" name="Line 213"/>
            <p:cNvSpPr>
              <a:spLocks noChangeShapeType="1"/>
            </p:cNvSpPr>
            <p:nvPr/>
          </p:nvSpPr>
          <p:spPr bwMode="auto">
            <a:xfrm>
              <a:off x="1190" y="2328"/>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1" name="Line 214"/>
            <p:cNvSpPr>
              <a:spLocks noChangeShapeType="1"/>
            </p:cNvSpPr>
            <p:nvPr/>
          </p:nvSpPr>
          <p:spPr bwMode="auto">
            <a:xfrm>
              <a:off x="1230" y="2519"/>
              <a:ext cx="0" cy="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2" name="Line 215"/>
            <p:cNvSpPr>
              <a:spLocks noChangeShapeType="1"/>
            </p:cNvSpPr>
            <p:nvPr/>
          </p:nvSpPr>
          <p:spPr bwMode="auto">
            <a:xfrm>
              <a:off x="1150" y="2471"/>
              <a:ext cx="0" cy="9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593" name="Group 216"/>
            <p:cNvGrpSpPr>
              <a:grpSpLocks/>
            </p:cNvGrpSpPr>
            <p:nvPr/>
          </p:nvGrpSpPr>
          <p:grpSpPr bwMode="auto">
            <a:xfrm>
              <a:off x="1194" y="3259"/>
              <a:ext cx="72" cy="55"/>
              <a:chOff x="1194" y="3259"/>
              <a:chExt cx="72" cy="55"/>
            </a:xfrm>
          </p:grpSpPr>
          <p:sp>
            <p:nvSpPr>
              <p:cNvPr id="66686" name="Line 217"/>
              <p:cNvSpPr>
                <a:spLocks noChangeShapeType="1"/>
              </p:cNvSpPr>
              <p:nvPr/>
            </p:nvSpPr>
            <p:spPr bwMode="auto">
              <a:xfrm>
                <a:off x="1202" y="3259"/>
                <a:ext cx="56"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87" name="Line 218"/>
              <p:cNvSpPr>
                <a:spLocks noChangeShapeType="1"/>
              </p:cNvSpPr>
              <p:nvPr/>
            </p:nvSpPr>
            <p:spPr bwMode="auto">
              <a:xfrm flipH="1">
                <a:off x="1194" y="3259"/>
                <a:ext cx="72"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594" name="Group 219"/>
            <p:cNvGrpSpPr>
              <a:grpSpLocks/>
            </p:cNvGrpSpPr>
            <p:nvPr/>
          </p:nvGrpSpPr>
          <p:grpSpPr bwMode="auto">
            <a:xfrm>
              <a:off x="1115" y="3029"/>
              <a:ext cx="71" cy="55"/>
              <a:chOff x="1115" y="3029"/>
              <a:chExt cx="71" cy="55"/>
            </a:xfrm>
          </p:grpSpPr>
          <p:sp>
            <p:nvSpPr>
              <p:cNvPr id="66684" name="Line 220"/>
              <p:cNvSpPr>
                <a:spLocks noChangeShapeType="1"/>
              </p:cNvSpPr>
              <p:nvPr/>
            </p:nvSpPr>
            <p:spPr bwMode="auto">
              <a:xfrm>
                <a:off x="1123" y="3029"/>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85" name="Line 221"/>
              <p:cNvSpPr>
                <a:spLocks noChangeShapeType="1"/>
              </p:cNvSpPr>
              <p:nvPr/>
            </p:nvSpPr>
            <p:spPr bwMode="auto">
              <a:xfrm flipH="1">
                <a:off x="1115" y="3029"/>
                <a:ext cx="71"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95" name="Line 222"/>
            <p:cNvSpPr>
              <a:spLocks noChangeShapeType="1"/>
            </p:cNvSpPr>
            <p:nvPr/>
          </p:nvSpPr>
          <p:spPr bwMode="auto">
            <a:xfrm flipH="1">
              <a:off x="1003" y="2407"/>
              <a:ext cx="88"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6" name="Line 223"/>
            <p:cNvSpPr>
              <a:spLocks noChangeShapeType="1"/>
            </p:cNvSpPr>
            <p:nvPr/>
          </p:nvSpPr>
          <p:spPr bwMode="auto">
            <a:xfrm>
              <a:off x="931" y="2407"/>
              <a:ext cx="72"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7" name="Line 224"/>
            <p:cNvSpPr>
              <a:spLocks noChangeShapeType="1"/>
            </p:cNvSpPr>
            <p:nvPr/>
          </p:nvSpPr>
          <p:spPr bwMode="auto">
            <a:xfrm flipH="1">
              <a:off x="923" y="2403"/>
              <a:ext cx="16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8" name="Oval 225"/>
            <p:cNvSpPr>
              <a:spLocks noChangeArrowheads="1"/>
            </p:cNvSpPr>
            <p:nvPr/>
          </p:nvSpPr>
          <p:spPr bwMode="auto">
            <a:xfrm>
              <a:off x="1035" y="2479"/>
              <a:ext cx="22" cy="22"/>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9" name="Line 226"/>
            <p:cNvSpPr>
              <a:spLocks noChangeShapeType="1"/>
            </p:cNvSpPr>
            <p:nvPr/>
          </p:nvSpPr>
          <p:spPr bwMode="auto">
            <a:xfrm>
              <a:off x="1007" y="2328"/>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0" name="Line 227"/>
            <p:cNvSpPr>
              <a:spLocks noChangeShapeType="1"/>
            </p:cNvSpPr>
            <p:nvPr/>
          </p:nvSpPr>
          <p:spPr bwMode="auto">
            <a:xfrm>
              <a:off x="1047" y="2519"/>
              <a:ext cx="0" cy="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1" name="Line 228"/>
            <p:cNvSpPr>
              <a:spLocks noChangeShapeType="1"/>
            </p:cNvSpPr>
            <p:nvPr/>
          </p:nvSpPr>
          <p:spPr bwMode="auto">
            <a:xfrm>
              <a:off x="967" y="2471"/>
              <a:ext cx="0" cy="9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02" name="Group 229"/>
            <p:cNvGrpSpPr>
              <a:grpSpLocks/>
            </p:cNvGrpSpPr>
            <p:nvPr/>
          </p:nvGrpSpPr>
          <p:grpSpPr bwMode="auto">
            <a:xfrm>
              <a:off x="1011" y="2797"/>
              <a:ext cx="72" cy="56"/>
              <a:chOff x="1011" y="2797"/>
              <a:chExt cx="72" cy="56"/>
            </a:xfrm>
          </p:grpSpPr>
          <p:sp>
            <p:nvSpPr>
              <p:cNvPr id="66682" name="Line 230"/>
              <p:cNvSpPr>
                <a:spLocks noChangeShapeType="1"/>
              </p:cNvSpPr>
              <p:nvPr/>
            </p:nvSpPr>
            <p:spPr bwMode="auto">
              <a:xfrm>
                <a:off x="1019" y="2798"/>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83" name="Line 231"/>
              <p:cNvSpPr>
                <a:spLocks noChangeShapeType="1"/>
              </p:cNvSpPr>
              <p:nvPr/>
            </p:nvSpPr>
            <p:spPr bwMode="auto">
              <a:xfrm flipH="1">
                <a:off x="1011" y="2797"/>
                <a:ext cx="7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03" name="Group 232"/>
            <p:cNvGrpSpPr>
              <a:grpSpLocks/>
            </p:cNvGrpSpPr>
            <p:nvPr/>
          </p:nvGrpSpPr>
          <p:grpSpPr bwMode="auto">
            <a:xfrm>
              <a:off x="931" y="2566"/>
              <a:ext cx="72" cy="55"/>
              <a:chOff x="931" y="2566"/>
              <a:chExt cx="72" cy="55"/>
            </a:xfrm>
          </p:grpSpPr>
          <p:sp>
            <p:nvSpPr>
              <p:cNvPr id="66680" name="Line 233"/>
              <p:cNvSpPr>
                <a:spLocks noChangeShapeType="1"/>
              </p:cNvSpPr>
              <p:nvPr/>
            </p:nvSpPr>
            <p:spPr bwMode="auto">
              <a:xfrm>
                <a:off x="939" y="2566"/>
                <a:ext cx="56"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81" name="Line 234"/>
              <p:cNvSpPr>
                <a:spLocks noChangeShapeType="1"/>
              </p:cNvSpPr>
              <p:nvPr/>
            </p:nvSpPr>
            <p:spPr bwMode="auto">
              <a:xfrm flipH="1">
                <a:off x="931" y="2566"/>
                <a:ext cx="72"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04" name="Line 235"/>
            <p:cNvSpPr>
              <a:spLocks noChangeShapeType="1"/>
            </p:cNvSpPr>
            <p:nvPr/>
          </p:nvSpPr>
          <p:spPr bwMode="auto">
            <a:xfrm flipH="1">
              <a:off x="820" y="2407"/>
              <a:ext cx="87" cy="11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5" name="Line 236"/>
            <p:cNvSpPr>
              <a:spLocks noChangeShapeType="1"/>
            </p:cNvSpPr>
            <p:nvPr/>
          </p:nvSpPr>
          <p:spPr bwMode="auto">
            <a:xfrm>
              <a:off x="748" y="2407"/>
              <a:ext cx="72" cy="1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6" name="Line 237"/>
            <p:cNvSpPr>
              <a:spLocks noChangeShapeType="1"/>
            </p:cNvSpPr>
            <p:nvPr/>
          </p:nvSpPr>
          <p:spPr bwMode="auto">
            <a:xfrm flipH="1">
              <a:off x="740" y="2403"/>
              <a:ext cx="16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7" name="Oval 238"/>
            <p:cNvSpPr>
              <a:spLocks noChangeArrowheads="1"/>
            </p:cNvSpPr>
            <p:nvPr/>
          </p:nvSpPr>
          <p:spPr bwMode="auto">
            <a:xfrm>
              <a:off x="851" y="2479"/>
              <a:ext cx="22" cy="22"/>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8" name="Line 239"/>
            <p:cNvSpPr>
              <a:spLocks noChangeShapeType="1"/>
            </p:cNvSpPr>
            <p:nvPr/>
          </p:nvSpPr>
          <p:spPr bwMode="auto">
            <a:xfrm>
              <a:off x="824" y="2328"/>
              <a:ext cx="0" cy="7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9" name="Line 240"/>
            <p:cNvSpPr>
              <a:spLocks noChangeShapeType="1"/>
            </p:cNvSpPr>
            <p:nvPr/>
          </p:nvSpPr>
          <p:spPr bwMode="auto">
            <a:xfrm>
              <a:off x="863" y="2519"/>
              <a:ext cx="0" cy="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0" name="Line 241"/>
            <p:cNvSpPr>
              <a:spLocks noChangeShapeType="1"/>
            </p:cNvSpPr>
            <p:nvPr/>
          </p:nvSpPr>
          <p:spPr bwMode="auto">
            <a:xfrm>
              <a:off x="784" y="2471"/>
              <a:ext cx="0" cy="96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11" name="Group 242"/>
            <p:cNvGrpSpPr>
              <a:grpSpLocks/>
            </p:cNvGrpSpPr>
            <p:nvPr/>
          </p:nvGrpSpPr>
          <p:grpSpPr bwMode="auto">
            <a:xfrm>
              <a:off x="828" y="2797"/>
              <a:ext cx="71" cy="56"/>
              <a:chOff x="828" y="2797"/>
              <a:chExt cx="71" cy="56"/>
            </a:xfrm>
          </p:grpSpPr>
          <p:sp>
            <p:nvSpPr>
              <p:cNvPr id="66678" name="Line 243"/>
              <p:cNvSpPr>
                <a:spLocks noChangeShapeType="1"/>
              </p:cNvSpPr>
              <p:nvPr/>
            </p:nvSpPr>
            <p:spPr bwMode="auto">
              <a:xfrm>
                <a:off x="835" y="2797"/>
                <a:ext cx="56"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9" name="Line 244"/>
              <p:cNvSpPr>
                <a:spLocks noChangeShapeType="1"/>
              </p:cNvSpPr>
              <p:nvPr/>
            </p:nvSpPr>
            <p:spPr bwMode="auto">
              <a:xfrm flipH="1">
                <a:off x="828" y="2798"/>
                <a:ext cx="71"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12" name="Group 245"/>
            <p:cNvGrpSpPr>
              <a:grpSpLocks/>
            </p:cNvGrpSpPr>
            <p:nvPr/>
          </p:nvGrpSpPr>
          <p:grpSpPr bwMode="auto">
            <a:xfrm>
              <a:off x="748" y="2566"/>
              <a:ext cx="72" cy="56"/>
              <a:chOff x="748" y="2566"/>
              <a:chExt cx="72" cy="56"/>
            </a:xfrm>
          </p:grpSpPr>
          <p:sp>
            <p:nvSpPr>
              <p:cNvPr id="66676" name="Line 246"/>
              <p:cNvSpPr>
                <a:spLocks noChangeShapeType="1"/>
              </p:cNvSpPr>
              <p:nvPr/>
            </p:nvSpPr>
            <p:spPr bwMode="auto">
              <a:xfrm>
                <a:off x="756" y="2567"/>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7" name="Line 247"/>
              <p:cNvSpPr>
                <a:spLocks noChangeShapeType="1"/>
              </p:cNvSpPr>
              <p:nvPr/>
            </p:nvSpPr>
            <p:spPr bwMode="auto">
              <a:xfrm flipH="1">
                <a:off x="748" y="2566"/>
                <a:ext cx="7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13" name="Arc 248"/>
            <p:cNvSpPr>
              <a:spLocks/>
            </p:cNvSpPr>
            <p:nvPr/>
          </p:nvSpPr>
          <p:spPr bwMode="auto">
            <a:xfrm>
              <a:off x="2022" y="3417"/>
              <a:ext cx="80" cy="40"/>
            </a:xfrm>
            <a:custGeom>
              <a:avLst/>
              <a:gdLst>
                <a:gd name="T0" fmla="*/ 0 w 21879"/>
                <a:gd name="T1" fmla="*/ 0 h 22164"/>
                <a:gd name="T2" fmla="*/ 0 w 21879"/>
                <a:gd name="T3" fmla="*/ 0 h 22164"/>
                <a:gd name="T4" fmla="*/ 0 w 21879"/>
                <a:gd name="T5" fmla="*/ 0 h 22164"/>
                <a:gd name="T6" fmla="*/ 0 60000 65536"/>
                <a:gd name="T7" fmla="*/ 0 60000 65536"/>
                <a:gd name="T8" fmla="*/ 0 60000 65536"/>
              </a:gdLst>
              <a:ahLst/>
              <a:cxnLst>
                <a:cxn ang="T6">
                  <a:pos x="T0" y="T1"/>
                </a:cxn>
                <a:cxn ang="T7">
                  <a:pos x="T2" y="T3"/>
                </a:cxn>
                <a:cxn ang="T8">
                  <a:pos x="T4" y="T5"/>
                </a:cxn>
              </a:cxnLst>
              <a:rect l="0" t="0" r="r" b="b"/>
              <a:pathLst>
                <a:path w="21879" h="22164" fill="none" extrusionOk="0">
                  <a:moveTo>
                    <a:pt x="21871" y="0"/>
                  </a:moveTo>
                  <a:cubicBezTo>
                    <a:pt x="21876" y="187"/>
                    <a:pt x="21879" y="375"/>
                    <a:pt x="21879" y="564"/>
                  </a:cubicBezTo>
                  <a:cubicBezTo>
                    <a:pt x="21879" y="12493"/>
                    <a:pt x="12208" y="22164"/>
                    <a:pt x="279" y="22164"/>
                  </a:cubicBezTo>
                  <a:cubicBezTo>
                    <a:pt x="185" y="22164"/>
                    <a:pt x="92" y="22163"/>
                    <a:pt x="-1" y="22162"/>
                  </a:cubicBezTo>
                </a:path>
                <a:path w="21879" h="22164" stroke="0" extrusionOk="0">
                  <a:moveTo>
                    <a:pt x="21871" y="0"/>
                  </a:moveTo>
                  <a:cubicBezTo>
                    <a:pt x="21876" y="187"/>
                    <a:pt x="21879" y="375"/>
                    <a:pt x="21879" y="564"/>
                  </a:cubicBezTo>
                  <a:cubicBezTo>
                    <a:pt x="21879" y="12493"/>
                    <a:pt x="12208" y="22164"/>
                    <a:pt x="279" y="22164"/>
                  </a:cubicBezTo>
                  <a:cubicBezTo>
                    <a:pt x="185" y="22164"/>
                    <a:pt x="92" y="22163"/>
                    <a:pt x="-1" y="22162"/>
                  </a:cubicBezTo>
                  <a:lnTo>
                    <a:pt x="279" y="564"/>
                  </a:lnTo>
                  <a:lnTo>
                    <a:pt x="21871"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4" name="Arc 249"/>
            <p:cNvSpPr>
              <a:spLocks/>
            </p:cNvSpPr>
            <p:nvPr/>
          </p:nvSpPr>
          <p:spPr bwMode="auto">
            <a:xfrm>
              <a:off x="2014" y="3417"/>
              <a:ext cx="88" cy="295"/>
            </a:xfrm>
            <a:custGeom>
              <a:avLst/>
              <a:gdLst>
                <a:gd name="T0" fmla="*/ 0 w 21850"/>
                <a:gd name="T1" fmla="*/ 0 h 21674"/>
                <a:gd name="T2" fmla="*/ 0 w 21850"/>
                <a:gd name="T3" fmla="*/ 0 h 21674"/>
                <a:gd name="T4" fmla="*/ 0 w 21850"/>
                <a:gd name="T5" fmla="*/ 0 h 21674"/>
                <a:gd name="T6" fmla="*/ 0 60000 65536"/>
                <a:gd name="T7" fmla="*/ 0 60000 65536"/>
                <a:gd name="T8" fmla="*/ 0 60000 65536"/>
              </a:gdLst>
              <a:ahLst/>
              <a:cxnLst>
                <a:cxn ang="T6">
                  <a:pos x="T0" y="T1"/>
                </a:cxn>
                <a:cxn ang="T7">
                  <a:pos x="T2" y="T3"/>
                </a:cxn>
                <a:cxn ang="T8">
                  <a:pos x="T4" y="T5"/>
                </a:cxn>
              </a:cxnLst>
              <a:rect l="0" t="0" r="r" b="b"/>
              <a:pathLst>
                <a:path w="21850" h="21674" fill="none" extrusionOk="0">
                  <a:moveTo>
                    <a:pt x="21849" y="0"/>
                  </a:moveTo>
                  <a:cubicBezTo>
                    <a:pt x="21849" y="24"/>
                    <a:pt x="21850" y="49"/>
                    <a:pt x="21850" y="74"/>
                  </a:cubicBezTo>
                  <a:cubicBezTo>
                    <a:pt x="21850" y="12003"/>
                    <a:pt x="12179" y="21674"/>
                    <a:pt x="250" y="21674"/>
                  </a:cubicBezTo>
                  <a:cubicBezTo>
                    <a:pt x="166" y="21674"/>
                    <a:pt x="83" y="21673"/>
                    <a:pt x="0" y="21672"/>
                  </a:cubicBezTo>
                </a:path>
                <a:path w="21850" h="21674" stroke="0" extrusionOk="0">
                  <a:moveTo>
                    <a:pt x="21849" y="0"/>
                  </a:moveTo>
                  <a:cubicBezTo>
                    <a:pt x="21849" y="24"/>
                    <a:pt x="21850" y="49"/>
                    <a:pt x="21850" y="74"/>
                  </a:cubicBezTo>
                  <a:cubicBezTo>
                    <a:pt x="21850" y="12003"/>
                    <a:pt x="12179" y="21674"/>
                    <a:pt x="250" y="21674"/>
                  </a:cubicBezTo>
                  <a:cubicBezTo>
                    <a:pt x="166" y="21674"/>
                    <a:pt x="83" y="21673"/>
                    <a:pt x="0" y="21672"/>
                  </a:cubicBezTo>
                  <a:lnTo>
                    <a:pt x="250" y="74"/>
                  </a:lnTo>
                  <a:lnTo>
                    <a:pt x="21849"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5" name="Arc 250"/>
            <p:cNvSpPr>
              <a:spLocks/>
            </p:cNvSpPr>
            <p:nvPr/>
          </p:nvSpPr>
          <p:spPr bwMode="auto">
            <a:xfrm>
              <a:off x="1937" y="3434"/>
              <a:ext cx="87" cy="278"/>
            </a:xfrm>
            <a:custGeom>
              <a:avLst/>
              <a:gdLst>
                <a:gd name="T0" fmla="*/ 0 w 21600"/>
                <a:gd name="T1" fmla="*/ 0 h 21676"/>
                <a:gd name="T2" fmla="*/ 0 w 21600"/>
                <a:gd name="T3" fmla="*/ 0 h 21676"/>
                <a:gd name="T4" fmla="*/ 0 w 21600"/>
                <a:gd name="T5" fmla="*/ 0 h 21676"/>
                <a:gd name="T6" fmla="*/ 0 60000 65536"/>
                <a:gd name="T7" fmla="*/ 0 60000 65536"/>
                <a:gd name="T8" fmla="*/ 0 60000 65536"/>
              </a:gdLst>
              <a:ahLst/>
              <a:cxnLst>
                <a:cxn ang="T6">
                  <a:pos x="T0" y="T1"/>
                </a:cxn>
                <a:cxn ang="T7">
                  <a:pos x="T2" y="T3"/>
                </a:cxn>
                <a:cxn ang="T8">
                  <a:pos x="T4" y="T5"/>
                </a:cxn>
              </a:cxnLst>
              <a:rect l="0" t="0" r="r" b="b"/>
              <a:pathLst>
                <a:path w="21600" h="21676" fill="none" extrusionOk="0">
                  <a:moveTo>
                    <a:pt x="21350" y="21675"/>
                  </a:moveTo>
                  <a:cubicBezTo>
                    <a:pt x="9518" y="21538"/>
                    <a:pt x="0" y="11908"/>
                    <a:pt x="0" y="77"/>
                  </a:cubicBezTo>
                  <a:cubicBezTo>
                    <a:pt x="-1" y="51"/>
                    <a:pt x="0" y="25"/>
                    <a:pt x="0" y="0"/>
                  </a:cubicBezTo>
                </a:path>
                <a:path w="21600" h="21676" stroke="0" extrusionOk="0">
                  <a:moveTo>
                    <a:pt x="21350" y="21675"/>
                  </a:moveTo>
                  <a:cubicBezTo>
                    <a:pt x="9518" y="21538"/>
                    <a:pt x="0" y="11908"/>
                    <a:pt x="0" y="77"/>
                  </a:cubicBezTo>
                  <a:cubicBezTo>
                    <a:pt x="-1" y="51"/>
                    <a:pt x="0" y="25"/>
                    <a:pt x="0" y="0"/>
                  </a:cubicBezTo>
                  <a:lnTo>
                    <a:pt x="21600" y="77"/>
                  </a:lnTo>
                  <a:lnTo>
                    <a:pt x="21350" y="21675"/>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6" name="Arc 251"/>
            <p:cNvSpPr>
              <a:spLocks/>
            </p:cNvSpPr>
            <p:nvPr/>
          </p:nvSpPr>
          <p:spPr bwMode="auto">
            <a:xfrm>
              <a:off x="1937" y="3418"/>
              <a:ext cx="87" cy="39"/>
            </a:xfrm>
            <a:custGeom>
              <a:avLst/>
              <a:gdLst>
                <a:gd name="T0" fmla="*/ 0 w 21600"/>
                <a:gd name="T1" fmla="*/ 0 h 22157"/>
                <a:gd name="T2" fmla="*/ 0 w 21600"/>
                <a:gd name="T3" fmla="*/ 0 h 22157"/>
                <a:gd name="T4" fmla="*/ 0 w 21600"/>
                <a:gd name="T5" fmla="*/ 0 h 22157"/>
                <a:gd name="T6" fmla="*/ 0 60000 65536"/>
                <a:gd name="T7" fmla="*/ 0 60000 65536"/>
                <a:gd name="T8" fmla="*/ 0 60000 65536"/>
              </a:gdLst>
              <a:ahLst/>
              <a:cxnLst>
                <a:cxn ang="T6">
                  <a:pos x="T0" y="T1"/>
                </a:cxn>
                <a:cxn ang="T7">
                  <a:pos x="T2" y="T3"/>
                </a:cxn>
                <a:cxn ang="T8">
                  <a:pos x="T4" y="T5"/>
                </a:cxn>
              </a:cxnLst>
              <a:rect l="0" t="0" r="r" b="b"/>
              <a:pathLst>
                <a:path w="21600" h="22157" fill="none" extrusionOk="0">
                  <a:moveTo>
                    <a:pt x="21347" y="22156"/>
                  </a:moveTo>
                  <a:cubicBezTo>
                    <a:pt x="9517" y="22017"/>
                    <a:pt x="0" y="12388"/>
                    <a:pt x="0" y="558"/>
                  </a:cubicBezTo>
                  <a:cubicBezTo>
                    <a:pt x="-1" y="371"/>
                    <a:pt x="2" y="185"/>
                    <a:pt x="7" y="0"/>
                  </a:cubicBezTo>
                </a:path>
                <a:path w="21600" h="22157" stroke="0" extrusionOk="0">
                  <a:moveTo>
                    <a:pt x="21347" y="22156"/>
                  </a:moveTo>
                  <a:cubicBezTo>
                    <a:pt x="9517" y="22017"/>
                    <a:pt x="0" y="12388"/>
                    <a:pt x="0" y="558"/>
                  </a:cubicBezTo>
                  <a:cubicBezTo>
                    <a:pt x="-1" y="371"/>
                    <a:pt x="2" y="185"/>
                    <a:pt x="7" y="0"/>
                  </a:cubicBezTo>
                  <a:lnTo>
                    <a:pt x="21600" y="558"/>
                  </a:lnTo>
                  <a:lnTo>
                    <a:pt x="21347" y="22156"/>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7" name="Line 252"/>
            <p:cNvSpPr>
              <a:spLocks noChangeShapeType="1"/>
            </p:cNvSpPr>
            <p:nvPr/>
          </p:nvSpPr>
          <p:spPr bwMode="auto">
            <a:xfrm>
              <a:off x="2020" y="2471"/>
              <a:ext cx="0" cy="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8" name="Line 253"/>
            <p:cNvSpPr>
              <a:spLocks noChangeShapeType="1"/>
            </p:cNvSpPr>
            <p:nvPr/>
          </p:nvSpPr>
          <p:spPr bwMode="auto">
            <a:xfrm>
              <a:off x="2020" y="3721"/>
              <a:ext cx="0" cy="7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19" name="Group 254"/>
            <p:cNvGrpSpPr>
              <a:grpSpLocks/>
            </p:cNvGrpSpPr>
            <p:nvPr/>
          </p:nvGrpSpPr>
          <p:grpSpPr bwMode="auto">
            <a:xfrm>
              <a:off x="1984" y="2567"/>
              <a:ext cx="71" cy="55"/>
              <a:chOff x="1984" y="2567"/>
              <a:chExt cx="71" cy="55"/>
            </a:xfrm>
          </p:grpSpPr>
          <p:sp>
            <p:nvSpPr>
              <p:cNvPr id="66674" name="Line 255"/>
              <p:cNvSpPr>
                <a:spLocks noChangeShapeType="1"/>
              </p:cNvSpPr>
              <p:nvPr/>
            </p:nvSpPr>
            <p:spPr bwMode="auto">
              <a:xfrm>
                <a:off x="1992" y="2567"/>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5" name="Line 256"/>
              <p:cNvSpPr>
                <a:spLocks noChangeShapeType="1"/>
              </p:cNvSpPr>
              <p:nvPr/>
            </p:nvSpPr>
            <p:spPr bwMode="auto">
              <a:xfrm flipH="1">
                <a:off x="1984" y="2567"/>
                <a:ext cx="71"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20" name="Group 257"/>
            <p:cNvGrpSpPr>
              <a:grpSpLocks/>
            </p:cNvGrpSpPr>
            <p:nvPr/>
          </p:nvGrpSpPr>
          <p:grpSpPr bwMode="auto">
            <a:xfrm>
              <a:off x="1984" y="2798"/>
              <a:ext cx="71" cy="55"/>
              <a:chOff x="1984" y="2798"/>
              <a:chExt cx="71" cy="55"/>
            </a:xfrm>
          </p:grpSpPr>
          <p:sp>
            <p:nvSpPr>
              <p:cNvPr id="66672" name="Line 258"/>
              <p:cNvSpPr>
                <a:spLocks noChangeShapeType="1"/>
              </p:cNvSpPr>
              <p:nvPr/>
            </p:nvSpPr>
            <p:spPr bwMode="auto">
              <a:xfrm>
                <a:off x="1992" y="2798"/>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3" name="Line 259"/>
              <p:cNvSpPr>
                <a:spLocks noChangeShapeType="1"/>
              </p:cNvSpPr>
              <p:nvPr/>
            </p:nvSpPr>
            <p:spPr bwMode="auto">
              <a:xfrm flipH="1">
                <a:off x="1984" y="2798"/>
                <a:ext cx="71"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21" name="Arc 260"/>
            <p:cNvSpPr>
              <a:spLocks/>
            </p:cNvSpPr>
            <p:nvPr/>
          </p:nvSpPr>
          <p:spPr bwMode="auto">
            <a:xfrm>
              <a:off x="2253" y="3417"/>
              <a:ext cx="80" cy="40"/>
            </a:xfrm>
            <a:custGeom>
              <a:avLst/>
              <a:gdLst>
                <a:gd name="T0" fmla="*/ 0 w 21879"/>
                <a:gd name="T1" fmla="*/ 0 h 22164"/>
                <a:gd name="T2" fmla="*/ 0 w 21879"/>
                <a:gd name="T3" fmla="*/ 0 h 22164"/>
                <a:gd name="T4" fmla="*/ 0 w 21879"/>
                <a:gd name="T5" fmla="*/ 0 h 22164"/>
                <a:gd name="T6" fmla="*/ 0 60000 65536"/>
                <a:gd name="T7" fmla="*/ 0 60000 65536"/>
                <a:gd name="T8" fmla="*/ 0 60000 65536"/>
              </a:gdLst>
              <a:ahLst/>
              <a:cxnLst>
                <a:cxn ang="T6">
                  <a:pos x="T0" y="T1"/>
                </a:cxn>
                <a:cxn ang="T7">
                  <a:pos x="T2" y="T3"/>
                </a:cxn>
                <a:cxn ang="T8">
                  <a:pos x="T4" y="T5"/>
                </a:cxn>
              </a:cxnLst>
              <a:rect l="0" t="0" r="r" b="b"/>
              <a:pathLst>
                <a:path w="21879" h="22164" fill="none" extrusionOk="0">
                  <a:moveTo>
                    <a:pt x="21871" y="0"/>
                  </a:moveTo>
                  <a:cubicBezTo>
                    <a:pt x="21876" y="187"/>
                    <a:pt x="21879" y="375"/>
                    <a:pt x="21879" y="564"/>
                  </a:cubicBezTo>
                  <a:cubicBezTo>
                    <a:pt x="21879" y="12493"/>
                    <a:pt x="12208" y="22164"/>
                    <a:pt x="279" y="22164"/>
                  </a:cubicBezTo>
                  <a:cubicBezTo>
                    <a:pt x="185" y="22164"/>
                    <a:pt x="92" y="22163"/>
                    <a:pt x="-1" y="22162"/>
                  </a:cubicBezTo>
                </a:path>
                <a:path w="21879" h="22164" stroke="0" extrusionOk="0">
                  <a:moveTo>
                    <a:pt x="21871" y="0"/>
                  </a:moveTo>
                  <a:cubicBezTo>
                    <a:pt x="21876" y="187"/>
                    <a:pt x="21879" y="375"/>
                    <a:pt x="21879" y="564"/>
                  </a:cubicBezTo>
                  <a:cubicBezTo>
                    <a:pt x="21879" y="12493"/>
                    <a:pt x="12208" y="22164"/>
                    <a:pt x="279" y="22164"/>
                  </a:cubicBezTo>
                  <a:cubicBezTo>
                    <a:pt x="185" y="22164"/>
                    <a:pt x="92" y="22163"/>
                    <a:pt x="-1" y="22162"/>
                  </a:cubicBezTo>
                  <a:lnTo>
                    <a:pt x="279" y="564"/>
                  </a:lnTo>
                  <a:lnTo>
                    <a:pt x="21871"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2" name="Arc 261"/>
            <p:cNvSpPr>
              <a:spLocks/>
            </p:cNvSpPr>
            <p:nvPr/>
          </p:nvSpPr>
          <p:spPr bwMode="auto">
            <a:xfrm>
              <a:off x="2245" y="3417"/>
              <a:ext cx="88" cy="295"/>
            </a:xfrm>
            <a:custGeom>
              <a:avLst/>
              <a:gdLst>
                <a:gd name="T0" fmla="*/ 0 w 21850"/>
                <a:gd name="T1" fmla="*/ 0 h 21674"/>
                <a:gd name="T2" fmla="*/ 0 w 21850"/>
                <a:gd name="T3" fmla="*/ 0 h 21674"/>
                <a:gd name="T4" fmla="*/ 0 w 21850"/>
                <a:gd name="T5" fmla="*/ 0 h 21674"/>
                <a:gd name="T6" fmla="*/ 0 60000 65536"/>
                <a:gd name="T7" fmla="*/ 0 60000 65536"/>
                <a:gd name="T8" fmla="*/ 0 60000 65536"/>
              </a:gdLst>
              <a:ahLst/>
              <a:cxnLst>
                <a:cxn ang="T6">
                  <a:pos x="T0" y="T1"/>
                </a:cxn>
                <a:cxn ang="T7">
                  <a:pos x="T2" y="T3"/>
                </a:cxn>
                <a:cxn ang="T8">
                  <a:pos x="T4" y="T5"/>
                </a:cxn>
              </a:cxnLst>
              <a:rect l="0" t="0" r="r" b="b"/>
              <a:pathLst>
                <a:path w="21850" h="21674" fill="none" extrusionOk="0">
                  <a:moveTo>
                    <a:pt x="21849" y="0"/>
                  </a:moveTo>
                  <a:cubicBezTo>
                    <a:pt x="21849" y="24"/>
                    <a:pt x="21850" y="49"/>
                    <a:pt x="21850" y="74"/>
                  </a:cubicBezTo>
                  <a:cubicBezTo>
                    <a:pt x="21850" y="12003"/>
                    <a:pt x="12179" y="21674"/>
                    <a:pt x="250" y="21674"/>
                  </a:cubicBezTo>
                  <a:cubicBezTo>
                    <a:pt x="166" y="21674"/>
                    <a:pt x="83" y="21673"/>
                    <a:pt x="0" y="21672"/>
                  </a:cubicBezTo>
                </a:path>
                <a:path w="21850" h="21674" stroke="0" extrusionOk="0">
                  <a:moveTo>
                    <a:pt x="21849" y="0"/>
                  </a:moveTo>
                  <a:cubicBezTo>
                    <a:pt x="21849" y="24"/>
                    <a:pt x="21850" y="49"/>
                    <a:pt x="21850" y="74"/>
                  </a:cubicBezTo>
                  <a:cubicBezTo>
                    <a:pt x="21850" y="12003"/>
                    <a:pt x="12179" y="21674"/>
                    <a:pt x="250" y="21674"/>
                  </a:cubicBezTo>
                  <a:cubicBezTo>
                    <a:pt x="166" y="21674"/>
                    <a:pt x="83" y="21673"/>
                    <a:pt x="0" y="21672"/>
                  </a:cubicBezTo>
                  <a:lnTo>
                    <a:pt x="250" y="74"/>
                  </a:lnTo>
                  <a:lnTo>
                    <a:pt x="21849"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3" name="Arc 262"/>
            <p:cNvSpPr>
              <a:spLocks/>
            </p:cNvSpPr>
            <p:nvPr/>
          </p:nvSpPr>
          <p:spPr bwMode="auto">
            <a:xfrm>
              <a:off x="2168" y="3434"/>
              <a:ext cx="87" cy="278"/>
            </a:xfrm>
            <a:custGeom>
              <a:avLst/>
              <a:gdLst>
                <a:gd name="T0" fmla="*/ 0 w 21600"/>
                <a:gd name="T1" fmla="*/ 0 h 21676"/>
                <a:gd name="T2" fmla="*/ 0 w 21600"/>
                <a:gd name="T3" fmla="*/ 0 h 21676"/>
                <a:gd name="T4" fmla="*/ 0 w 21600"/>
                <a:gd name="T5" fmla="*/ 0 h 21676"/>
                <a:gd name="T6" fmla="*/ 0 60000 65536"/>
                <a:gd name="T7" fmla="*/ 0 60000 65536"/>
                <a:gd name="T8" fmla="*/ 0 60000 65536"/>
              </a:gdLst>
              <a:ahLst/>
              <a:cxnLst>
                <a:cxn ang="T6">
                  <a:pos x="T0" y="T1"/>
                </a:cxn>
                <a:cxn ang="T7">
                  <a:pos x="T2" y="T3"/>
                </a:cxn>
                <a:cxn ang="T8">
                  <a:pos x="T4" y="T5"/>
                </a:cxn>
              </a:cxnLst>
              <a:rect l="0" t="0" r="r" b="b"/>
              <a:pathLst>
                <a:path w="21600" h="21676" fill="none" extrusionOk="0">
                  <a:moveTo>
                    <a:pt x="21350" y="21675"/>
                  </a:moveTo>
                  <a:cubicBezTo>
                    <a:pt x="9518" y="21538"/>
                    <a:pt x="0" y="11908"/>
                    <a:pt x="0" y="77"/>
                  </a:cubicBezTo>
                  <a:cubicBezTo>
                    <a:pt x="-1" y="51"/>
                    <a:pt x="0" y="25"/>
                    <a:pt x="0" y="0"/>
                  </a:cubicBezTo>
                </a:path>
                <a:path w="21600" h="21676" stroke="0" extrusionOk="0">
                  <a:moveTo>
                    <a:pt x="21350" y="21675"/>
                  </a:moveTo>
                  <a:cubicBezTo>
                    <a:pt x="9518" y="21538"/>
                    <a:pt x="0" y="11908"/>
                    <a:pt x="0" y="77"/>
                  </a:cubicBezTo>
                  <a:cubicBezTo>
                    <a:pt x="-1" y="51"/>
                    <a:pt x="0" y="25"/>
                    <a:pt x="0" y="0"/>
                  </a:cubicBezTo>
                  <a:lnTo>
                    <a:pt x="21600" y="77"/>
                  </a:lnTo>
                  <a:lnTo>
                    <a:pt x="21350" y="21675"/>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4" name="Arc 263"/>
            <p:cNvSpPr>
              <a:spLocks/>
            </p:cNvSpPr>
            <p:nvPr/>
          </p:nvSpPr>
          <p:spPr bwMode="auto">
            <a:xfrm>
              <a:off x="2168" y="3418"/>
              <a:ext cx="87" cy="39"/>
            </a:xfrm>
            <a:custGeom>
              <a:avLst/>
              <a:gdLst>
                <a:gd name="T0" fmla="*/ 0 w 21600"/>
                <a:gd name="T1" fmla="*/ 0 h 22157"/>
                <a:gd name="T2" fmla="*/ 0 w 21600"/>
                <a:gd name="T3" fmla="*/ 0 h 22157"/>
                <a:gd name="T4" fmla="*/ 0 w 21600"/>
                <a:gd name="T5" fmla="*/ 0 h 22157"/>
                <a:gd name="T6" fmla="*/ 0 60000 65536"/>
                <a:gd name="T7" fmla="*/ 0 60000 65536"/>
                <a:gd name="T8" fmla="*/ 0 60000 65536"/>
              </a:gdLst>
              <a:ahLst/>
              <a:cxnLst>
                <a:cxn ang="T6">
                  <a:pos x="T0" y="T1"/>
                </a:cxn>
                <a:cxn ang="T7">
                  <a:pos x="T2" y="T3"/>
                </a:cxn>
                <a:cxn ang="T8">
                  <a:pos x="T4" y="T5"/>
                </a:cxn>
              </a:cxnLst>
              <a:rect l="0" t="0" r="r" b="b"/>
              <a:pathLst>
                <a:path w="21600" h="22157" fill="none" extrusionOk="0">
                  <a:moveTo>
                    <a:pt x="21347" y="22156"/>
                  </a:moveTo>
                  <a:cubicBezTo>
                    <a:pt x="9517" y="22017"/>
                    <a:pt x="0" y="12388"/>
                    <a:pt x="0" y="558"/>
                  </a:cubicBezTo>
                  <a:cubicBezTo>
                    <a:pt x="-1" y="371"/>
                    <a:pt x="2" y="185"/>
                    <a:pt x="7" y="0"/>
                  </a:cubicBezTo>
                </a:path>
                <a:path w="21600" h="22157" stroke="0" extrusionOk="0">
                  <a:moveTo>
                    <a:pt x="21347" y="22156"/>
                  </a:moveTo>
                  <a:cubicBezTo>
                    <a:pt x="9517" y="22017"/>
                    <a:pt x="0" y="12388"/>
                    <a:pt x="0" y="558"/>
                  </a:cubicBezTo>
                  <a:cubicBezTo>
                    <a:pt x="-1" y="371"/>
                    <a:pt x="2" y="185"/>
                    <a:pt x="7" y="0"/>
                  </a:cubicBezTo>
                  <a:lnTo>
                    <a:pt x="21600" y="558"/>
                  </a:lnTo>
                  <a:lnTo>
                    <a:pt x="21347" y="22156"/>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5" name="Line 264"/>
            <p:cNvSpPr>
              <a:spLocks noChangeShapeType="1"/>
            </p:cNvSpPr>
            <p:nvPr/>
          </p:nvSpPr>
          <p:spPr bwMode="auto">
            <a:xfrm>
              <a:off x="2251" y="2471"/>
              <a:ext cx="0" cy="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6" name="Line 265"/>
            <p:cNvSpPr>
              <a:spLocks noChangeShapeType="1"/>
            </p:cNvSpPr>
            <p:nvPr/>
          </p:nvSpPr>
          <p:spPr bwMode="auto">
            <a:xfrm>
              <a:off x="2251" y="3721"/>
              <a:ext cx="0" cy="7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27" name="Group 266"/>
            <p:cNvGrpSpPr>
              <a:grpSpLocks/>
            </p:cNvGrpSpPr>
            <p:nvPr/>
          </p:nvGrpSpPr>
          <p:grpSpPr bwMode="auto">
            <a:xfrm>
              <a:off x="2215" y="3028"/>
              <a:ext cx="72" cy="56"/>
              <a:chOff x="2215" y="3028"/>
              <a:chExt cx="72" cy="56"/>
            </a:xfrm>
          </p:grpSpPr>
          <p:sp>
            <p:nvSpPr>
              <p:cNvPr id="66670" name="Line 267"/>
              <p:cNvSpPr>
                <a:spLocks noChangeShapeType="1"/>
              </p:cNvSpPr>
              <p:nvPr/>
            </p:nvSpPr>
            <p:spPr bwMode="auto">
              <a:xfrm>
                <a:off x="2223" y="3029"/>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1" name="Line 268"/>
              <p:cNvSpPr>
                <a:spLocks noChangeShapeType="1"/>
              </p:cNvSpPr>
              <p:nvPr/>
            </p:nvSpPr>
            <p:spPr bwMode="auto">
              <a:xfrm flipH="1">
                <a:off x="2215" y="3028"/>
                <a:ext cx="7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28" name="Group 269"/>
            <p:cNvGrpSpPr>
              <a:grpSpLocks/>
            </p:cNvGrpSpPr>
            <p:nvPr/>
          </p:nvGrpSpPr>
          <p:grpSpPr bwMode="auto">
            <a:xfrm>
              <a:off x="2215" y="3259"/>
              <a:ext cx="72" cy="56"/>
              <a:chOff x="2215" y="3259"/>
              <a:chExt cx="72" cy="56"/>
            </a:xfrm>
          </p:grpSpPr>
          <p:sp>
            <p:nvSpPr>
              <p:cNvPr id="66668" name="Line 270"/>
              <p:cNvSpPr>
                <a:spLocks noChangeShapeType="1"/>
              </p:cNvSpPr>
              <p:nvPr/>
            </p:nvSpPr>
            <p:spPr bwMode="auto">
              <a:xfrm>
                <a:off x="2223" y="3260"/>
                <a:ext cx="55"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9" name="Line 271"/>
              <p:cNvSpPr>
                <a:spLocks noChangeShapeType="1"/>
              </p:cNvSpPr>
              <p:nvPr/>
            </p:nvSpPr>
            <p:spPr bwMode="auto">
              <a:xfrm flipH="1">
                <a:off x="2215" y="3259"/>
                <a:ext cx="7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29" name="Arc 272"/>
            <p:cNvSpPr>
              <a:spLocks/>
            </p:cNvSpPr>
            <p:nvPr/>
          </p:nvSpPr>
          <p:spPr bwMode="auto">
            <a:xfrm>
              <a:off x="2477" y="3418"/>
              <a:ext cx="79" cy="39"/>
            </a:xfrm>
            <a:custGeom>
              <a:avLst/>
              <a:gdLst>
                <a:gd name="T0" fmla="*/ 0 w 21600"/>
                <a:gd name="T1" fmla="*/ 0 h 22161"/>
                <a:gd name="T2" fmla="*/ 0 w 21600"/>
                <a:gd name="T3" fmla="*/ 0 h 22161"/>
                <a:gd name="T4" fmla="*/ 0 w 21600"/>
                <a:gd name="T5" fmla="*/ 0 h 22161"/>
                <a:gd name="T6" fmla="*/ 0 60000 65536"/>
                <a:gd name="T7" fmla="*/ 0 60000 65536"/>
                <a:gd name="T8" fmla="*/ 0 60000 65536"/>
              </a:gdLst>
              <a:ahLst/>
              <a:cxnLst>
                <a:cxn ang="T6">
                  <a:pos x="T0" y="T1"/>
                </a:cxn>
                <a:cxn ang="T7">
                  <a:pos x="T2" y="T3"/>
                </a:cxn>
                <a:cxn ang="T8">
                  <a:pos x="T4" y="T5"/>
                </a:cxn>
              </a:cxnLst>
              <a:rect l="0" t="0" r="r" b="b"/>
              <a:pathLst>
                <a:path w="21600" h="22161" fill="none" extrusionOk="0">
                  <a:moveTo>
                    <a:pt x="21592" y="0"/>
                  </a:moveTo>
                  <a:cubicBezTo>
                    <a:pt x="21597" y="186"/>
                    <a:pt x="21600" y="373"/>
                    <a:pt x="21600" y="561"/>
                  </a:cubicBezTo>
                  <a:cubicBezTo>
                    <a:pt x="21600" y="12490"/>
                    <a:pt x="11929" y="22160"/>
                    <a:pt x="0" y="22161"/>
                  </a:cubicBezTo>
                </a:path>
                <a:path w="21600" h="22161" stroke="0" extrusionOk="0">
                  <a:moveTo>
                    <a:pt x="21592" y="0"/>
                  </a:moveTo>
                  <a:cubicBezTo>
                    <a:pt x="21597" y="186"/>
                    <a:pt x="21600" y="373"/>
                    <a:pt x="21600" y="561"/>
                  </a:cubicBezTo>
                  <a:cubicBezTo>
                    <a:pt x="21600" y="12490"/>
                    <a:pt x="11929" y="22160"/>
                    <a:pt x="0" y="22161"/>
                  </a:cubicBezTo>
                  <a:lnTo>
                    <a:pt x="0" y="561"/>
                  </a:lnTo>
                  <a:lnTo>
                    <a:pt x="21592"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0" name="Arc 273"/>
            <p:cNvSpPr>
              <a:spLocks/>
            </p:cNvSpPr>
            <p:nvPr/>
          </p:nvSpPr>
          <p:spPr bwMode="auto">
            <a:xfrm>
              <a:off x="2469" y="3417"/>
              <a:ext cx="87" cy="295"/>
            </a:xfrm>
            <a:custGeom>
              <a:avLst/>
              <a:gdLst>
                <a:gd name="T0" fmla="*/ 0 w 21600"/>
                <a:gd name="T1" fmla="*/ 0 h 21674"/>
                <a:gd name="T2" fmla="*/ 0 w 21600"/>
                <a:gd name="T3" fmla="*/ 0 h 21674"/>
                <a:gd name="T4" fmla="*/ 0 w 21600"/>
                <a:gd name="T5" fmla="*/ 0 h 21674"/>
                <a:gd name="T6" fmla="*/ 0 60000 65536"/>
                <a:gd name="T7" fmla="*/ 0 60000 65536"/>
                <a:gd name="T8" fmla="*/ 0 60000 65536"/>
              </a:gdLst>
              <a:ahLst/>
              <a:cxnLst>
                <a:cxn ang="T6">
                  <a:pos x="T0" y="T1"/>
                </a:cxn>
                <a:cxn ang="T7">
                  <a:pos x="T2" y="T3"/>
                </a:cxn>
                <a:cxn ang="T8">
                  <a:pos x="T4" y="T5"/>
                </a:cxn>
              </a:cxnLst>
              <a:rect l="0" t="0" r="r" b="b"/>
              <a:pathLst>
                <a:path w="21600" h="21674" fill="none" extrusionOk="0">
                  <a:moveTo>
                    <a:pt x="21599" y="0"/>
                  </a:moveTo>
                  <a:cubicBezTo>
                    <a:pt x="21599" y="24"/>
                    <a:pt x="21600" y="49"/>
                    <a:pt x="21600" y="74"/>
                  </a:cubicBezTo>
                  <a:cubicBezTo>
                    <a:pt x="21600" y="12003"/>
                    <a:pt x="11929" y="21673"/>
                    <a:pt x="0" y="21674"/>
                  </a:cubicBezTo>
                </a:path>
                <a:path w="21600" h="21674" stroke="0" extrusionOk="0">
                  <a:moveTo>
                    <a:pt x="21599" y="0"/>
                  </a:moveTo>
                  <a:cubicBezTo>
                    <a:pt x="21599" y="24"/>
                    <a:pt x="21600" y="49"/>
                    <a:pt x="21600" y="74"/>
                  </a:cubicBezTo>
                  <a:cubicBezTo>
                    <a:pt x="21600" y="12003"/>
                    <a:pt x="11929" y="21673"/>
                    <a:pt x="0" y="21674"/>
                  </a:cubicBezTo>
                  <a:lnTo>
                    <a:pt x="0" y="74"/>
                  </a:lnTo>
                  <a:lnTo>
                    <a:pt x="21599"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1" name="Arc 274"/>
            <p:cNvSpPr>
              <a:spLocks/>
            </p:cNvSpPr>
            <p:nvPr/>
          </p:nvSpPr>
          <p:spPr bwMode="auto">
            <a:xfrm>
              <a:off x="2391" y="3433"/>
              <a:ext cx="87" cy="279"/>
            </a:xfrm>
            <a:custGeom>
              <a:avLst/>
              <a:gdLst>
                <a:gd name="T0" fmla="*/ 0 w 21600"/>
                <a:gd name="T1" fmla="*/ 0 h 21678"/>
                <a:gd name="T2" fmla="*/ 0 w 21600"/>
                <a:gd name="T3" fmla="*/ 0 h 21678"/>
                <a:gd name="T4" fmla="*/ 0 w 21600"/>
                <a:gd name="T5" fmla="*/ 0 h 21678"/>
                <a:gd name="T6" fmla="*/ 0 60000 65536"/>
                <a:gd name="T7" fmla="*/ 0 60000 65536"/>
                <a:gd name="T8" fmla="*/ 0 60000 65536"/>
              </a:gdLst>
              <a:ahLst/>
              <a:cxnLst>
                <a:cxn ang="T6">
                  <a:pos x="T0" y="T1"/>
                </a:cxn>
                <a:cxn ang="T7">
                  <a:pos x="T2" y="T3"/>
                </a:cxn>
                <a:cxn ang="T8">
                  <a:pos x="T4" y="T5"/>
                </a:cxn>
              </a:cxnLst>
              <a:rect l="0" t="0" r="r" b="b"/>
              <a:pathLst>
                <a:path w="21600" h="21678" fill="none" extrusionOk="0">
                  <a:moveTo>
                    <a:pt x="21600" y="21678"/>
                  </a:moveTo>
                  <a:cubicBezTo>
                    <a:pt x="9670" y="21678"/>
                    <a:pt x="0" y="12007"/>
                    <a:pt x="0" y="78"/>
                  </a:cubicBezTo>
                  <a:cubicBezTo>
                    <a:pt x="-1" y="52"/>
                    <a:pt x="0" y="26"/>
                    <a:pt x="0" y="0"/>
                  </a:cubicBezTo>
                </a:path>
                <a:path w="21600" h="21678" stroke="0" extrusionOk="0">
                  <a:moveTo>
                    <a:pt x="21600" y="21678"/>
                  </a:moveTo>
                  <a:cubicBezTo>
                    <a:pt x="9670" y="21678"/>
                    <a:pt x="0" y="12007"/>
                    <a:pt x="0" y="78"/>
                  </a:cubicBezTo>
                  <a:cubicBezTo>
                    <a:pt x="-1" y="52"/>
                    <a:pt x="0" y="26"/>
                    <a:pt x="0" y="0"/>
                  </a:cubicBezTo>
                  <a:lnTo>
                    <a:pt x="21600" y="78"/>
                  </a:lnTo>
                  <a:lnTo>
                    <a:pt x="21600" y="21678"/>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2" name="Arc 275"/>
            <p:cNvSpPr>
              <a:spLocks/>
            </p:cNvSpPr>
            <p:nvPr/>
          </p:nvSpPr>
          <p:spPr bwMode="auto">
            <a:xfrm>
              <a:off x="2391" y="3418"/>
              <a:ext cx="87" cy="39"/>
            </a:xfrm>
            <a:custGeom>
              <a:avLst/>
              <a:gdLst>
                <a:gd name="T0" fmla="*/ 0 w 21600"/>
                <a:gd name="T1" fmla="*/ 0 h 22161"/>
                <a:gd name="T2" fmla="*/ 0 w 21600"/>
                <a:gd name="T3" fmla="*/ 0 h 22161"/>
                <a:gd name="T4" fmla="*/ 0 w 21600"/>
                <a:gd name="T5" fmla="*/ 0 h 22161"/>
                <a:gd name="T6" fmla="*/ 0 60000 65536"/>
                <a:gd name="T7" fmla="*/ 0 60000 65536"/>
                <a:gd name="T8" fmla="*/ 0 60000 65536"/>
              </a:gdLst>
              <a:ahLst/>
              <a:cxnLst>
                <a:cxn ang="T6">
                  <a:pos x="T0" y="T1"/>
                </a:cxn>
                <a:cxn ang="T7">
                  <a:pos x="T2" y="T3"/>
                </a:cxn>
                <a:cxn ang="T8">
                  <a:pos x="T4" y="T5"/>
                </a:cxn>
              </a:cxnLst>
              <a:rect l="0" t="0" r="r" b="b"/>
              <a:pathLst>
                <a:path w="21600" h="22161" fill="none" extrusionOk="0">
                  <a:moveTo>
                    <a:pt x="21600" y="22161"/>
                  </a:moveTo>
                  <a:cubicBezTo>
                    <a:pt x="9670" y="22161"/>
                    <a:pt x="0" y="12490"/>
                    <a:pt x="0" y="561"/>
                  </a:cubicBezTo>
                  <a:cubicBezTo>
                    <a:pt x="-1" y="373"/>
                    <a:pt x="2" y="186"/>
                    <a:pt x="7" y="0"/>
                  </a:cubicBezTo>
                </a:path>
                <a:path w="21600" h="22161" stroke="0" extrusionOk="0">
                  <a:moveTo>
                    <a:pt x="21600" y="22161"/>
                  </a:moveTo>
                  <a:cubicBezTo>
                    <a:pt x="9670" y="22161"/>
                    <a:pt x="0" y="12490"/>
                    <a:pt x="0" y="561"/>
                  </a:cubicBezTo>
                  <a:cubicBezTo>
                    <a:pt x="-1" y="373"/>
                    <a:pt x="2" y="186"/>
                    <a:pt x="7" y="0"/>
                  </a:cubicBezTo>
                  <a:lnTo>
                    <a:pt x="21600" y="561"/>
                  </a:lnTo>
                  <a:lnTo>
                    <a:pt x="21600" y="22161"/>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3" name="Line 276"/>
            <p:cNvSpPr>
              <a:spLocks noChangeShapeType="1"/>
            </p:cNvSpPr>
            <p:nvPr/>
          </p:nvSpPr>
          <p:spPr bwMode="auto">
            <a:xfrm>
              <a:off x="2474" y="2471"/>
              <a:ext cx="0" cy="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4" name="Line 277"/>
            <p:cNvSpPr>
              <a:spLocks noChangeShapeType="1"/>
            </p:cNvSpPr>
            <p:nvPr/>
          </p:nvSpPr>
          <p:spPr bwMode="auto">
            <a:xfrm>
              <a:off x="2474" y="3721"/>
              <a:ext cx="0" cy="7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5" name="Arc 278"/>
            <p:cNvSpPr>
              <a:spLocks/>
            </p:cNvSpPr>
            <p:nvPr/>
          </p:nvSpPr>
          <p:spPr bwMode="auto">
            <a:xfrm>
              <a:off x="2700" y="3417"/>
              <a:ext cx="80" cy="40"/>
            </a:xfrm>
            <a:custGeom>
              <a:avLst/>
              <a:gdLst>
                <a:gd name="T0" fmla="*/ 0 w 21879"/>
                <a:gd name="T1" fmla="*/ 0 h 22164"/>
                <a:gd name="T2" fmla="*/ 0 w 21879"/>
                <a:gd name="T3" fmla="*/ 0 h 22164"/>
                <a:gd name="T4" fmla="*/ 0 w 21879"/>
                <a:gd name="T5" fmla="*/ 0 h 22164"/>
                <a:gd name="T6" fmla="*/ 0 60000 65536"/>
                <a:gd name="T7" fmla="*/ 0 60000 65536"/>
                <a:gd name="T8" fmla="*/ 0 60000 65536"/>
              </a:gdLst>
              <a:ahLst/>
              <a:cxnLst>
                <a:cxn ang="T6">
                  <a:pos x="T0" y="T1"/>
                </a:cxn>
                <a:cxn ang="T7">
                  <a:pos x="T2" y="T3"/>
                </a:cxn>
                <a:cxn ang="T8">
                  <a:pos x="T4" y="T5"/>
                </a:cxn>
              </a:cxnLst>
              <a:rect l="0" t="0" r="r" b="b"/>
              <a:pathLst>
                <a:path w="21879" h="22164" fill="none" extrusionOk="0">
                  <a:moveTo>
                    <a:pt x="21871" y="0"/>
                  </a:moveTo>
                  <a:cubicBezTo>
                    <a:pt x="21876" y="187"/>
                    <a:pt x="21879" y="375"/>
                    <a:pt x="21879" y="564"/>
                  </a:cubicBezTo>
                  <a:cubicBezTo>
                    <a:pt x="21879" y="12493"/>
                    <a:pt x="12208" y="22164"/>
                    <a:pt x="279" y="22164"/>
                  </a:cubicBezTo>
                  <a:cubicBezTo>
                    <a:pt x="185" y="22164"/>
                    <a:pt x="92" y="22163"/>
                    <a:pt x="-1" y="22162"/>
                  </a:cubicBezTo>
                </a:path>
                <a:path w="21879" h="22164" stroke="0" extrusionOk="0">
                  <a:moveTo>
                    <a:pt x="21871" y="0"/>
                  </a:moveTo>
                  <a:cubicBezTo>
                    <a:pt x="21876" y="187"/>
                    <a:pt x="21879" y="375"/>
                    <a:pt x="21879" y="564"/>
                  </a:cubicBezTo>
                  <a:cubicBezTo>
                    <a:pt x="21879" y="12493"/>
                    <a:pt x="12208" y="22164"/>
                    <a:pt x="279" y="22164"/>
                  </a:cubicBezTo>
                  <a:cubicBezTo>
                    <a:pt x="185" y="22164"/>
                    <a:pt x="92" y="22163"/>
                    <a:pt x="-1" y="22162"/>
                  </a:cubicBezTo>
                  <a:lnTo>
                    <a:pt x="279" y="564"/>
                  </a:lnTo>
                  <a:lnTo>
                    <a:pt x="21871"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6" name="Arc 279"/>
            <p:cNvSpPr>
              <a:spLocks/>
            </p:cNvSpPr>
            <p:nvPr/>
          </p:nvSpPr>
          <p:spPr bwMode="auto">
            <a:xfrm>
              <a:off x="2692" y="3417"/>
              <a:ext cx="88" cy="295"/>
            </a:xfrm>
            <a:custGeom>
              <a:avLst/>
              <a:gdLst>
                <a:gd name="T0" fmla="*/ 0 w 21850"/>
                <a:gd name="T1" fmla="*/ 0 h 21674"/>
                <a:gd name="T2" fmla="*/ 0 w 21850"/>
                <a:gd name="T3" fmla="*/ 0 h 21674"/>
                <a:gd name="T4" fmla="*/ 0 w 21850"/>
                <a:gd name="T5" fmla="*/ 0 h 21674"/>
                <a:gd name="T6" fmla="*/ 0 60000 65536"/>
                <a:gd name="T7" fmla="*/ 0 60000 65536"/>
                <a:gd name="T8" fmla="*/ 0 60000 65536"/>
              </a:gdLst>
              <a:ahLst/>
              <a:cxnLst>
                <a:cxn ang="T6">
                  <a:pos x="T0" y="T1"/>
                </a:cxn>
                <a:cxn ang="T7">
                  <a:pos x="T2" y="T3"/>
                </a:cxn>
                <a:cxn ang="T8">
                  <a:pos x="T4" y="T5"/>
                </a:cxn>
              </a:cxnLst>
              <a:rect l="0" t="0" r="r" b="b"/>
              <a:pathLst>
                <a:path w="21850" h="21674" fill="none" extrusionOk="0">
                  <a:moveTo>
                    <a:pt x="21849" y="0"/>
                  </a:moveTo>
                  <a:cubicBezTo>
                    <a:pt x="21849" y="24"/>
                    <a:pt x="21850" y="49"/>
                    <a:pt x="21850" y="74"/>
                  </a:cubicBezTo>
                  <a:cubicBezTo>
                    <a:pt x="21850" y="12003"/>
                    <a:pt x="12179" y="21674"/>
                    <a:pt x="250" y="21674"/>
                  </a:cubicBezTo>
                  <a:cubicBezTo>
                    <a:pt x="166" y="21674"/>
                    <a:pt x="83" y="21673"/>
                    <a:pt x="0" y="21672"/>
                  </a:cubicBezTo>
                </a:path>
                <a:path w="21850" h="21674" stroke="0" extrusionOk="0">
                  <a:moveTo>
                    <a:pt x="21849" y="0"/>
                  </a:moveTo>
                  <a:cubicBezTo>
                    <a:pt x="21849" y="24"/>
                    <a:pt x="21850" y="49"/>
                    <a:pt x="21850" y="74"/>
                  </a:cubicBezTo>
                  <a:cubicBezTo>
                    <a:pt x="21850" y="12003"/>
                    <a:pt x="12179" y="21674"/>
                    <a:pt x="250" y="21674"/>
                  </a:cubicBezTo>
                  <a:cubicBezTo>
                    <a:pt x="166" y="21674"/>
                    <a:pt x="83" y="21673"/>
                    <a:pt x="0" y="21672"/>
                  </a:cubicBezTo>
                  <a:lnTo>
                    <a:pt x="250" y="74"/>
                  </a:lnTo>
                  <a:lnTo>
                    <a:pt x="21849" y="0"/>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7" name="Arc 280"/>
            <p:cNvSpPr>
              <a:spLocks/>
            </p:cNvSpPr>
            <p:nvPr/>
          </p:nvSpPr>
          <p:spPr bwMode="auto">
            <a:xfrm>
              <a:off x="2615" y="3434"/>
              <a:ext cx="87" cy="278"/>
            </a:xfrm>
            <a:custGeom>
              <a:avLst/>
              <a:gdLst>
                <a:gd name="T0" fmla="*/ 0 w 21600"/>
                <a:gd name="T1" fmla="*/ 0 h 21676"/>
                <a:gd name="T2" fmla="*/ 0 w 21600"/>
                <a:gd name="T3" fmla="*/ 0 h 21676"/>
                <a:gd name="T4" fmla="*/ 0 w 21600"/>
                <a:gd name="T5" fmla="*/ 0 h 21676"/>
                <a:gd name="T6" fmla="*/ 0 60000 65536"/>
                <a:gd name="T7" fmla="*/ 0 60000 65536"/>
                <a:gd name="T8" fmla="*/ 0 60000 65536"/>
              </a:gdLst>
              <a:ahLst/>
              <a:cxnLst>
                <a:cxn ang="T6">
                  <a:pos x="T0" y="T1"/>
                </a:cxn>
                <a:cxn ang="T7">
                  <a:pos x="T2" y="T3"/>
                </a:cxn>
                <a:cxn ang="T8">
                  <a:pos x="T4" y="T5"/>
                </a:cxn>
              </a:cxnLst>
              <a:rect l="0" t="0" r="r" b="b"/>
              <a:pathLst>
                <a:path w="21600" h="21676" fill="none" extrusionOk="0">
                  <a:moveTo>
                    <a:pt x="21350" y="21675"/>
                  </a:moveTo>
                  <a:cubicBezTo>
                    <a:pt x="9518" y="21538"/>
                    <a:pt x="0" y="11908"/>
                    <a:pt x="0" y="77"/>
                  </a:cubicBezTo>
                  <a:cubicBezTo>
                    <a:pt x="-1" y="51"/>
                    <a:pt x="0" y="25"/>
                    <a:pt x="0" y="0"/>
                  </a:cubicBezTo>
                </a:path>
                <a:path w="21600" h="21676" stroke="0" extrusionOk="0">
                  <a:moveTo>
                    <a:pt x="21350" y="21675"/>
                  </a:moveTo>
                  <a:cubicBezTo>
                    <a:pt x="9518" y="21538"/>
                    <a:pt x="0" y="11908"/>
                    <a:pt x="0" y="77"/>
                  </a:cubicBezTo>
                  <a:cubicBezTo>
                    <a:pt x="-1" y="51"/>
                    <a:pt x="0" y="25"/>
                    <a:pt x="0" y="0"/>
                  </a:cubicBezTo>
                  <a:lnTo>
                    <a:pt x="21600" y="77"/>
                  </a:lnTo>
                  <a:lnTo>
                    <a:pt x="21350" y="21675"/>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8" name="Arc 281"/>
            <p:cNvSpPr>
              <a:spLocks/>
            </p:cNvSpPr>
            <p:nvPr/>
          </p:nvSpPr>
          <p:spPr bwMode="auto">
            <a:xfrm>
              <a:off x="2615" y="3418"/>
              <a:ext cx="87" cy="39"/>
            </a:xfrm>
            <a:custGeom>
              <a:avLst/>
              <a:gdLst>
                <a:gd name="T0" fmla="*/ 0 w 21600"/>
                <a:gd name="T1" fmla="*/ 0 h 22157"/>
                <a:gd name="T2" fmla="*/ 0 w 21600"/>
                <a:gd name="T3" fmla="*/ 0 h 22157"/>
                <a:gd name="T4" fmla="*/ 0 w 21600"/>
                <a:gd name="T5" fmla="*/ 0 h 22157"/>
                <a:gd name="T6" fmla="*/ 0 60000 65536"/>
                <a:gd name="T7" fmla="*/ 0 60000 65536"/>
                <a:gd name="T8" fmla="*/ 0 60000 65536"/>
              </a:gdLst>
              <a:ahLst/>
              <a:cxnLst>
                <a:cxn ang="T6">
                  <a:pos x="T0" y="T1"/>
                </a:cxn>
                <a:cxn ang="T7">
                  <a:pos x="T2" y="T3"/>
                </a:cxn>
                <a:cxn ang="T8">
                  <a:pos x="T4" y="T5"/>
                </a:cxn>
              </a:cxnLst>
              <a:rect l="0" t="0" r="r" b="b"/>
              <a:pathLst>
                <a:path w="21600" h="22157" fill="none" extrusionOk="0">
                  <a:moveTo>
                    <a:pt x="21347" y="22156"/>
                  </a:moveTo>
                  <a:cubicBezTo>
                    <a:pt x="9517" y="22017"/>
                    <a:pt x="0" y="12388"/>
                    <a:pt x="0" y="558"/>
                  </a:cubicBezTo>
                  <a:cubicBezTo>
                    <a:pt x="-1" y="371"/>
                    <a:pt x="2" y="185"/>
                    <a:pt x="7" y="0"/>
                  </a:cubicBezTo>
                </a:path>
                <a:path w="21600" h="22157" stroke="0" extrusionOk="0">
                  <a:moveTo>
                    <a:pt x="21347" y="22156"/>
                  </a:moveTo>
                  <a:cubicBezTo>
                    <a:pt x="9517" y="22017"/>
                    <a:pt x="0" y="12388"/>
                    <a:pt x="0" y="558"/>
                  </a:cubicBezTo>
                  <a:cubicBezTo>
                    <a:pt x="-1" y="371"/>
                    <a:pt x="2" y="185"/>
                    <a:pt x="7" y="0"/>
                  </a:cubicBezTo>
                  <a:lnTo>
                    <a:pt x="21600" y="558"/>
                  </a:lnTo>
                  <a:lnTo>
                    <a:pt x="21347" y="22156"/>
                  </a:lnTo>
                  <a:close/>
                </a:path>
              </a:pathLst>
            </a:custGeom>
            <a:noFill/>
            <a:ln w="12700" cap="rnd">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9" name="Line 282"/>
            <p:cNvSpPr>
              <a:spLocks noChangeShapeType="1"/>
            </p:cNvSpPr>
            <p:nvPr/>
          </p:nvSpPr>
          <p:spPr bwMode="auto">
            <a:xfrm>
              <a:off x="2697" y="2471"/>
              <a:ext cx="0" cy="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0" name="Line 283"/>
            <p:cNvSpPr>
              <a:spLocks noChangeShapeType="1"/>
            </p:cNvSpPr>
            <p:nvPr/>
          </p:nvSpPr>
          <p:spPr bwMode="auto">
            <a:xfrm>
              <a:off x="2697" y="3721"/>
              <a:ext cx="0" cy="7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1" name="Rectangle 284"/>
            <p:cNvSpPr>
              <a:spLocks noChangeArrowheads="1"/>
            </p:cNvSpPr>
            <p:nvPr/>
          </p:nvSpPr>
          <p:spPr bwMode="auto">
            <a:xfrm>
              <a:off x="716" y="2161"/>
              <a:ext cx="736"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 A   B   C   D</a:t>
              </a:r>
            </a:p>
          </p:txBody>
        </p:sp>
        <p:grpSp>
          <p:nvGrpSpPr>
            <p:cNvPr id="66642" name="Group 285"/>
            <p:cNvGrpSpPr>
              <a:grpSpLocks/>
            </p:cNvGrpSpPr>
            <p:nvPr/>
          </p:nvGrpSpPr>
          <p:grpSpPr bwMode="auto">
            <a:xfrm>
              <a:off x="1580" y="3949"/>
              <a:ext cx="479" cy="177"/>
              <a:chOff x="1580" y="3949"/>
              <a:chExt cx="479" cy="177"/>
            </a:xfrm>
          </p:grpSpPr>
          <p:sp>
            <p:nvSpPr>
              <p:cNvPr id="66665" name="Rectangle 286"/>
              <p:cNvSpPr>
                <a:spLocks noChangeArrowheads="1"/>
              </p:cNvSpPr>
              <p:nvPr/>
            </p:nvSpPr>
            <p:spPr bwMode="auto">
              <a:xfrm>
                <a:off x="1580" y="3949"/>
                <a:ext cx="479"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AB+AB</a:t>
                </a:r>
              </a:p>
            </p:txBody>
          </p:sp>
          <p:sp>
            <p:nvSpPr>
              <p:cNvPr id="66666" name="Line 287"/>
              <p:cNvSpPr>
                <a:spLocks noChangeShapeType="1"/>
              </p:cNvSpPr>
              <p:nvPr/>
            </p:nvSpPr>
            <p:spPr bwMode="auto">
              <a:xfrm>
                <a:off x="1942" y="3969"/>
                <a:ext cx="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7" name="Line 288"/>
              <p:cNvSpPr>
                <a:spLocks noChangeShapeType="1"/>
              </p:cNvSpPr>
              <p:nvPr/>
            </p:nvSpPr>
            <p:spPr bwMode="auto">
              <a:xfrm>
                <a:off x="1867" y="3969"/>
                <a:ext cx="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43" name="Group 289"/>
            <p:cNvGrpSpPr>
              <a:grpSpLocks/>
            </p:cNvGrpSpPr>
            <p:nvPr/>
          </p:nvGrpSpPr>
          <p:grpSpPr bwMode="auto">
            <a:xfrm>
              <a:off x="2142" y="3943"/>
              <a:ext cx="503" cy="177"/>
              <a:chOff x="2142" y="3943"/>
              <a:chExt cx="503" cy="177"/>
            </a:xfrm>
          </p:grpSpPr>
          <p:sp>
            <p:nvSpPr>
              <p:cNvPr id="66662" name="Rectangle 290"/>
              <p:cNvSpPr>
                <a:spLocks noChangeArrowheads="1"/>
              </p:cNvSpPr>
              <p:nvPr/>
            </p:nvSpPr>
            <p:spPr bwMode="auto">
              <a:xfrm>
                <a:off x="2142" y="3943"/>
                <a:ext cx="503"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CD+CD</a:t>
                </a:r>
              </a:p>
            </p:txBody>
          </p:sp>
          <p:sp>
            <p:nvSpPr>
              <p:cNvPr id="66663" name="Line 291"/>
              <p:cNvSpPr>
                <a:spLocks noChangeShapeType="1"/>
              </p:cNvSpPr>
              <p:nvPr/>
            </p:nvSpPr>
            <p:spPr bwMode="auto">
              <a:xfrm>
                <a:off x="2440" y="3964"/>
                <a:ext cx="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64" name="Line 292"/>
              <p:cNvSpPr>
                <a:spLocks noChangeShapeType="1"/>
              </p:cNvSpPr>
              <p:nvPr/>
            </p:nvSpPr>
            <p:spPr bwMode="auto">
              <a:xfrm>
                <a:off x="2299" y="3963"/>
                <a:ext cx="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44" name="Rectangle 293"/>
            <p:cNvSpPr>
              <a:spLocks noChangeArrowheads="1"/>
            </p:cNvSpPr>
            <p:nvPr/>
          </p:nvSpPr>
          <p:spPr bwMode="auto">
            <a:xfrm>
              <a:off x="2665" y="2446"/>
              <a:ext cx="264"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AB</a:t>
              </a:r>
            </a:p>
          </p:txBody>
        </p:sp>
        <p:grpSp>
          <p:nvGrpSpPr>
            <p:cNvPr id="66645" name="Group 294"/>
            <p:cNvGrpSpPr>
              <a:grpSpLocks/>
            </p:cNvGrpSpPr>
            <p:nvPr/>
          </p:nvGrpSpPr>
          <p:grpSpPr bwMode="auto">
            <a:xfrm>
              <a:off x="2660" y="2906"/>
              <a:ext cx="276" cy="177"/>
              <a:chOff x="2660" y="2906"/>
              <a:chExt cx="276" cy="177"/>
            </a:xfrm>
          </p:grpSpPr>
          <p:sp>
            <p:nvSpPr>
              <p:cNvPr id="66660" name="Rectangle 295"/>
              <p:cNvSpPr>
                <a:spLocks noChangeArrowheads="1"/>
              </p:cNvSpPr>
              <p:nvPr/>
            </p:nvSpPr>
            <p:spPr bwMode="auto">
              <a:xfrm>
                <a:off x="2660" y="2906"/>
                <a:ext cx="276"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CD</a:t>
                </a:r>
              </a:p>
            </p:txBody>
          </p:sp>
          <p:sp>
            <p:nvSpPr>
              <p:cNvPr id="66661" name="Line 296"/>
              <p:cNvSpPr>
                <a:spLocks noChangeShapeType="1"/>
              </p:cNvSpPr>
              <p:nvPr/>
            </p:nvSpPr>
            <p:spPr bwMode="auto">
              <a:xfrm>
                <a:off x="2815" y="2928"/>
                <a:ext cx="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46" name="Group 297"/>
            <p:cNvGrpSpPr>
              <a:grpSpLocks/>
            </p:cNvGrpSpPr>
            <p:nvPr/>
          </p:nvGrpSpPr>
          <p:grpSpPr bwMode="auto">
            <a:xfrm>
              <a:off x="2660" y="3135"/>
              <a:ext cx="276" cy="177"/>
              <a:chOff x="2660" y="3135"/>
              <a:chExt cx="276" cy="177"/>
            </a:xfrm>
          </p:grpSpPr>
          <p:sp>
            <p:nvSpPr>
              <p:cNvPr id="66658" name="Rectangle 298"/>
              <p:cNvSpPr>
                <a:spLocks noChangeArrowheads="1"/>
              </p:cNvSpPr>
              <p:nvPr/>
            </p:nvSpPr>
            <p:spPr bwMode="auto">
              <a:xfrm>
                <a:off x="2660" y="3135"/>
                <a:ext cx="276"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CD</a:t>
                </a:r>
              </a:p>
            </p:txBody>
          </p:sp>
          <p:sp>
            <p:nvSpPr>
              <p:cNvPr id="66659" name="Line 299"/>
              <p:cNvSpPr>
                <a:spLocks noChangeShapeType="1"/>
              </p:cNvSpPr>
              <p:nvPr/>
            </p:nvSpPr>
            <p:spPr bwMode="auto">
              <a:xfrm>
                <a:off x="2731" y="3153"/>
                <a:ext cx="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47" name="Group 300"/>
            <p:cNvGrpSpPr>
              <a:grpSpLocks/>
            </p:cNvGrpSpPr>
            <p:nvPr/>
          </p:nvGrpSpPr>
          <p:grpSpPr bwMode="auto">
            <a:xfrm>
              <a:off x="2660" y="2674"/>
              <a:ext cx="264" cy="177"/>
              <a:chOff x="2660" y="2674"/>
              <a:chExt cx="264" cy="177"/>
            </a:xfrm>
          </p:grpSpPr>
          <p:sp>
            <p:nvSpPr>
              <p:cNvPr id="66655" name="Rectangle 301"/>
              <p:cNvSpPr>
                <a:spLocks noChangeArrowheads="1"/>
              </p:cNvSpPr>
              <p:nvPr/>
            </p:nvSpPr>
            <p:spPr bwMode="auto">
              <a:xfrm>
                <a:off x="2660" y="2674"/>
                <a:ext cx="264" cy="1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AB</a:t>
                </a:r>
              </a:p>
            </p:txBody>
          </p:sp>
          <p:sp>
            <p:nvSpPr>
              <p:cNvPr id="66656" name="Line 302"/>
              <p:cNvSpPr>
                <a:spLocks noChangeShapeType="1"/>
              </p:cNvSpPr>
              <p:nvPr/>
            </p:nvSpPr>
            <p:spPr bwMode="auto">
              <a:xfrm>
                <a:off x="2726" y="2690"/>
                <a:ext cx="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57" name="Line 303"/>
              <p:cNvSpPr>
                <a:spLocks noChangeShapeType="1"/>
              </p:cNvSpPr>
              <p:nvPr/>
            </p:nvSpPr>
            <p:spPr bwMode="auto">
              <a:xfrm>
                <a:off x="2811" y="2691"/>
                <a:ext cx="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48" name="Line 304"/>
            <p:cNvSpPr>
              <a:spLocks noChangeShapeType="1"/>
            </p:cNvSpPr>
            <p:nvPr/>
          </p:nvSpPr>
          <p:spPr bwMode="auto">
            <a:xfrm>
              <a:off x="1864" y="3056"/>
              <a:ext cx="98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49" name="Freeform 305"/>
            <p:cNvSpPr>
              <a:spLocks/>
            </p:cNvSpPr>
            <p:nvPr/>
          </p:nvSpPr>
          <p:spPr bwMode="auto">
            <a:xfrm>
              <a:off x="1579" y="2495"/>
              <a:ext cx="279" cy="193"/>
            </a:xfrm>
            <a:custGeom>
              <a:avLst/>
              <a:gdLst>
                <a:gd name="T0" fmla="*/ 164 w 279"/>
                <a:gd name="T1" fmla="*/ 0 h 193"/>
                <a:gd name="T2" fmla="*/ 0 w 279"/>
                <a:gd name="T3" fmla="*/ 0 h 193"/>
                <a:gd name="T4" fmla="*/ 0 w 279"/>
                <a:gd name="T5" fmla="*/ 192 h 193"/>
                <a:gd name="T6" fmla="*/ 164 w 279"/>
                <a:gd name="T7" fmla="*/ 192 h 193"/>
                <a:gd name="T8" fmla="*/ 188 w 279"/>
                <a:gd name="T9" fmla="*/ 190 h 193"/>
                <a:gd name="T10" fmla="*/ 211 w 279"/>
                <a:gd name="T11" fmla="*/ 184 h 193"/>
                <a:gd name="T12" fmla="*/ 230 w 279"/>
                <a:gd name="T13" fmla="*/ 176 h 193"/>
                <a:gd name="T14" fmla="*/ 246 w 279"/>
                <a:gd name="T15" fmla="*/ 163 h 193"/>
                <a:gd name="T16" fmla="*/ 259 w 279"/>
                <a:gd name="T17" fmla="*/ 152 h 193"/>
                <a:gd name="T18" fmla="*/ 270 w 279"/>
                <a:gd name="T19" fmla="*/ 134 h 193"/>
                <a:gd name="T20" fmla="*/ 277 w 279"/>
                <a:gd name="T21" fmla="*/ 114 h 193"/>
                <a:gd name="T22" fmla="*/ 278 w 279"/>
                <a:gd name="T23" fmla="*/ 94 h 193"/>
                <a:gd name="T24" fmla="*/ 275 w 279"/>
                <a:gd name="T25" fmla="*/ 74 h 193"/>
                <a:gd name="T26" fmla="*/ 267 w 279"/>
                <a:gd name="T27" fmla="*/ 56 h 193"/>
                <a:gd name="T28" fmla="*/ 256 w 279"/>
                <a:gd name="T29" fmla="*/ 40 h 193"/>
                <a:gd name="T30" fmla="*/ 243 w 279"/>
                <a:gd name="T31" fmla="*/ 26 h 193"/>
                <a:gd name="T32" fmla="*/ 224 w 279"/>
                <a:gd name="T33" fmla="*/ 15 h 193"/>
                <a:gd name="T34" fmla="*/ 205 w 279"/>
                <a:gd name="T35" fmla="*/ 8 h 193"/>
                <a:gd name="T36" fmla="*/ 186 w 279"/>
                <a:gd name="T37" fmla="*/ 3 h 193"/>
                <a:gd name="T38" fmla="*/ 164 w 279"/>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9" h="193">
                  <a:moveTo>
                    <a:pt x="164" y="0"/>
                  </a:moveTo>
                  <a:lnTo>
                    <a:pt x="0" y="0"/>
                  </a:lnTo>
                  <a:lnTo>
                    <a:pt x="0" y="192"/>
                  </a:lnTo>
                  <a:lnTo>
                    <a:pt x="164" y="192"/>
                  </a:lnTo>
                  <a:lnTo>
                    <a:pt x="188" y="190"/>
                  </a:lnTo>
                  <a:lnTo>
                    <a:pt x="211" y="184"/>
                  </a:lnTo>
                  <a:lnTo>
                    <a:pt x="230" y="176"/>
                  </a:lnTo>
                  <a:lnTo>
                    <a:pt x="246" y="163"/>
                  </a:lnTo>
                  <a:lnTo>
                    <a:pt x="259" y="152"/>
                  </a:lnTo>
                  <a:lnTo>
                    <a:pt x="270" y="134"/>
                  </a:lnTo>
                  <a:lnTo>
                    <a:pt x="277" y="114"/>
                  </a:lnTo>
                  <a:lnTo>
                    <a:pt x="278" y="94"/>
                  </a:lnTo>
                  <a:lnTo>
                    <a:pt x="275" y="74"/>
                  </a:lnTo>
                  <a:lnTo>
                    <a:pt x="267" y="56"/>
                  </a:lnTo>
                  <a:lnTo>
                    <a:pt x="256" y="40"/>
                  </a:lnTo>
                  <a:lnTo>
                    <a:pt x="243" y="26"/>
                  </a:lnTo>
                  <a:lnTo>
                    <a:pt x="224" y="15"/>
                  </a:lnTo>
                  <a:lnTo>
                    <a:pt x="205" y="8"/>
                  </a:lnTo>
                  <a:lnTo>
                    <a:pt x="186" y="3"/>
                  </a:lnTo>
                  <a:lnTo>
                    <a:pt x="164"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0" name="Freeform 306"/>
            <p:cNvSpPr>
              <a:spLocks/>
            </p:cNvSpPr>
            <p:nvPr/>
          </p:nvSpPr>
          <p:spPr bwMode="auto">
            <a:xfrm>
              <a:off x="1579" y="2728"/>
              <a:ext cx="279" cy="193"/>
            </a:xfrm>
            <a:custGeom>
              <a:avLst/>
              <a:gdLst>
                <a:gd name="T0" fmla="*/ 164 w 279"/>
                <a:gd name="T1" fmla="*/ 0 h 193"/>
                <a:gd name="T2" fmla="*/ 0 w 279"/>
                <a:gd name="T3" fmla="*/ 0 h 193"/>
                <a:gd name="T4" fmla="*/ 0 w 279"/>
                <a:gd name="T5" fmla="*/ 192 h 193"/>
                <a:gd name="T6" fmla="*/ 164 w 279"/>
                <a:gd name="T7" fmla="*/ 192 h 193"/>
                <a:gd name="T8" fmla="*/ 188 w 279"/>
                <a:gd name="T9" fmla="*/ 190 h 193"/>
                <a:gd name="T10" fmla="*/ 211 w 279"/>
                <a:gd name="T11" fmla="*/ 184 h 193"/>
                <a:gd name="T12" fmla="*/ 230 w 279"/>
                <a:gd name="T13" fmla="*/ 176 h 193"/>
                <a:gd name="T14" fmla="*/ 246 w 279"/>
                <a:gd name="T15" fmla="*/ 163 h 193"/>
                <a:gd name="T16" fmla="*/ 259 w 279"/>
                <a:gd name="T17" fmla="*/ 152 h 193"/>
                <a:gd name="T18" fmla="*/ 270 w 279"/>
                <a:gd name="T19" fmla="*/ 134 h 193"/>
                <a:gd name="T20" fmla="*/ 277 w 279"/>
                <a:gd name="T21" fmla="*/ 114 h 193"/>
                <a:gd name="T22" fmla="*/ 278 w 279"/>
                <a:gd name="T23" fmla="*/ 94 h 193"/>
                <a:gd name="T24" fmla="*/ 275 w 279"/>
                <a:gd name="T25" fmla="*/ 74 h 193"/>
                <a:gd name="T26" fmla="*/ 267 w 279"/>
                <a:gd name="T27" fmla="*/ 56 h 193"/>
                <a:gd name="T28" fmla="*/ 256 w 279"/>
                <a:gd name="T29" fmla="*/ 40 h 193"/>
                <a:gd name="T30" fmla="*/ 243 w 279"/>
                <a:gd name="T31" fmla="*/ 26 h 193"/>
                <a:gd name="T32" fmla="*/ 224 w 279"/>
                <a:gd name="T33" fmla="*/ 15 h 193"/>
                <a:gd name="T34" fmla="*/ 205 w 279"/>
                <a:gd name="T35" fmla="*/ 8 h 193"/>
                <a:gd name="T36" fmla="*/ 186 w 279"/>
                <a:gd name="T37" fmla="*/ 3 h 193"/>
                <a:gd name="T38" fmla="*/ 164 w 279"/>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9" h="193">
                  <a:moveTo>
                    <a:pt x="164" y="0"/>
                  </a:moveTo>
                  <a:lnTo>
                    <a:pt x="0" y="0"/>
                  </a:lnTo>
                  <a:lnTo>
                    <a:pt x="0" y="192"/>
                  </a:lnTo>
                  <a:lnTo>
                    <a:pt x="164" y="192"/>
                  </a:lnTo>
                  <a:lnTo>
                    <a:pt x="188" y="190"/>
                  </a:lnTo>
                  <a:lnTo>
                    <a:pt x="211" y="184"/>
                  </a:lnTo>
                  <a:lnTo>
                    <a:pt x="230" y="176"/>
                  </a:lnTo>
                  <a:lnTo>
                    <a:pt x="246" y="163"/>
                  </a:lnTo>
                  <a:lnTo>
                    <a:pt x="259" y="152"/>
                  </a:lnTo>
                  <a:lnTo>
                    <a:pt x="270" y="134"/>
                  </a:lnTo>
                  <a:lnTo>
                    <a:pt x="277" y="114"/>
                  </a:lnTo>
                  <a:lnTo>
                    <a:pt x="278" y="94"/>
                  </a:lnTo>
                  <a:lnTo>
                    <a:pt x="275" y="74"/>
                  </a:lnTo>
                  <a:lnTo>
                    <a:pt x="267" y="56"/>
                  </a:lnTo>
                  <a:lnTo>
                    <a:pt x="256" y="40"/>
                  </a:lnTo>
                  <a:lnTo>
                    <a:pt x="243" y="26"/>
                  </a:lnTo>
                  <a:lnTo>
                    <a:pt x="224" y="15"/>
                  </a:lnTo>
                  <a:lnTo>
                    <a:pt x="205" y="8"/>
                  </a:lnTo>
                  <a:lnTo>
                    <a:pt x="186" y="3"/>
                  </a:lnTo>
                  <a:lnTo>
                    <a:pt x="164"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1" name="Freeform 307"/>
            <p:cNvSpPr>
              <a:spLocks/>
            </p:cNvSpPr>
            <p:nvPr/>
          </p:nvSpPr>
          <p:spPr bwMode="auto">
            <a:xfrm>
              <a:off x="1579" y="2957"/>
              <a:ext cx="279" cy="193"/>
            </a:xfrm>
            <a:custGeom>
              <a:avLst/>
              <a:gdLst>
                <a:gd name="T0" fmla="*/ 164 w 279"/>
                <a:gd name="T1" fmla="*/ 0 h 193"/>
                <a:gd name="T2" fmla="*/ 0 w 279"/>
                <a:gd name="T3" fmla="*/ 0 h 193"/>
                <a:gd name="T4" fmla="*/ 0 w 279"/>
                <a:gd name="T5" fmla="*/ 192 h 193"/>
                <a:gd name="T6" fmla="*/ 164 w 279"/>
                <a:gd name="T7" fmla="*/ 192 h 193"/>
                <a:gd name="T8" fmla="*/ 188 w 279"/>
                <a:gd name="T9" fmla="*/ 190 h 193"/>
                <a:gd name="T10" fmla="*/ 211 w 279"/>
                <a:gd name="T11" fmla="*/ 184 h 193"/>
                <a:gd name="T12" fmla="*/ 230 w 279"/>
                <a:gd name="T13" fmla="*/ 176 h 193"/>
                <a:gd name="T14" fmla="*/ 246 w 279"/>
                <a:gd name="T15" fmla="*/ 163 h 193"/>
                <a:gd name="T16" fmla="*/ 259 w 279"/>
                <a:gd name="T17" fmla="*/ 152 h 193"/>
                <a:gd name="T18" fmla="*/ 270 w 279"/>
                <a:gd name="T19" fmla="*/ 134 h 193"/>
                <a:gd name="T20" fmla="*/ 277 w 279"/>
                <a:gd name="T21" fmla="*/ 114 h 193"/>
                <a:gd name="T22" fmla="*/ 278 w 279"/>
                <a:gd name="T23" fmla="*/ 94 h 193"/>
                <a:gd name="T24" fmla="*/ 275 w 279"/>
                <a:gd name="T25" fmla="*/ 74 h 193"/>
                <a:gd name="T26" fmla="*/ 267 w 279"/>
                <a:gd name="T27" fmla="*/ 56 h 193"/>
                <a:gd name="T28" fmla="*/ 256 w 279"/>
                <a:gd name="T29" fmla="*/ 40 h 193"/>
                <a:gd name="T30" fmla="*/ 243 w 279"/>
                <a:gd name="T31" fmla="*/ 26 h 193"/>
                <a:gd name="T32" fmla="*/ 224 w 279"/>
                <a:gd name="T33" fmla="*/ 15 h 193"/>
                <a:gd name="T34" fmla="*/ 205 w 279"/>
                <a:gd name="T35" fmla="*/ 8 h 193"/>
                <a:gd name="T36" fmla="*/ 186 w 279"/>
                <a:gd name="T37" fmla="*/ 3 h 193"/>
                <a:gd name="T38" fmla="*/ 164 w 279"/>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9" h="193">
                  <a:moveTo>
                    <a:pt x="164" y="0"/>
                  </a:moveTo>
                  <a:lnTo>
                    <a:pt x="0" y="0"/>
                  </a:lnTo>
                  <a:lnTo>
                    <a:pt x="0" y="192"/>
                  </a:lnTo>
                  <a:lnTo>
                    <a:pt x="164" y="192"/>
                  </a:lnTo>
                  <a:lnTo>
                    <a:pt x="188" y="190"/>
                  </a:lnTo>
                  <a:lnTo>
                    <a:pt x="211" y="184"/>
                  </a:lnTo>
                  <a:lnTo>
                    <a:pt x="230" y="176"/>
                  </a:lnTo>
                  <a:lnTo>
                    <a:pt x="246" y="163"/>
                  </a:lnTo>
                  <a:lnTo>
                    <a:pt x="259" y="152"/>
                  </a:lnTo>
                  <a:lnTo>
                    <a:pt x="270" y="134"/>
                  </a:lnTo>
                  <a:lnTo>
                    <a:pt x="277" y="114"/>
                  </a:lnTo>
                  <a:lnTo>
                    <a:pt x="278" y="94"/>
                  </a:lnTo>
                  <a:lnTo>
                    <a:pt x="275" y="74"/>
                  </a:lnTo>
                  <a:lnTo>
                    <a:pt x="267" y="56"/>
                  </a:lnTo>
                  <a:lnTo>
                    <a:pt x="256" y="40"/>
                  </a:lnTo>
                  <a:lnTo>
                    <a:pt x="243" y="26"/>
                  </a:lnTo>
                  <a:lnTo>
                    <a:pt x="224" y="15"/>
                  </a:lnTo>
                  <a:lnTo>
                    <a:pt x="205" y="8"/>
                  </a:lnTo>
                  <a:lnTo>
                    <a:pt x="186" y="3"/>
                  </a:lnTo>
                  <a:lnTo>
                    <a:pt x="164"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2" name="Freeform 308"/>
            <p:cNvSpPr>
              <a:spLocks/>
            </p:cNvSpPr>
            <p:nvPr/>
          </p:nvSpPr>
          <p:spPr bwMode="auto">
            <a:xfrm>
              <a:off x="1580" y="3187"/>
              <a:ext cx="279" cy="193"/>
            </a:xfrm>
            <a:custGeom>
              <a:avLst/>
              <a:gdLst>
                <a:gd name="T0" fmla="*/ 164 w 279"/>
                <a:gd name="T1" fmla="*/ 0 h 193"/>
                <a:gd name="T2" fmla="*/ 0 w 279"/>
                <a:gd name="T3" fmla="*/ 0 h 193"/>
                <a:gd name="T4" fmla="*/ 0 w 279"/>
                <a:gd name="T5" fmla="*/ 192 h 193"/>
                <a:gd name="T6" fmla="*/ 164 w 279"/>
                <a:gd name="T7" fmla="*/ 192 h 193"/>
                <a:gd name="T8" fmla="*/ 188 w 279"/>
                <a:gd name="T9" fmla="*/ 190 h 193"/>
                <a:gd name="T10" fmla="*/ 211 w 279"/>
                <a:gd name="T11" fmla="*/ 184 h 193"/>
                <a:gd name="T12" fmla="*/ 230 w 279"/>
                <a:gd name="T13" fmla="*/ 176 h 193"/>
                <a:gd name="T14" fmla="*/ 246 w 279"/>
                <a:gd name="T15" fmla="*/ 163 h 193"/>
                <a:gd name="T16" fmla="*/ 259 w 279"/>
                <a:gd name="T17" fmla="*/ 152 h 193"/>
                <a:gd name="T18" fmla="*/ 270 w 279"/>
                <a:gd name="T19" fmla="*/ 134 h 193"/>
                <a:gd name="T20" fmla="*/ 277 w 279"/>
                <a:gd name="T21" fmla="*/ 114 h 193"/>
                <a:gd name="T22" fmla="*/ 278 w 279"/>
                <a:gd name="T23" fmla="*/ 94 h 193"/>
                <a:gd name="T24" fmla="*/ 275 w 279"/>
                <a:gd name="T25" fmla="*/ 74 h 193"/>
                <a:gd name="T26" fmla="*/ 267 w 279"/>
                <a:gd name="T27" fmla="*/ 56 h 193"/>
                <a:gd name="T28" fmla="*/ 256 w 279"/>
                <a:gd name="T29" fmla="*/ 40 h 193"/>
                <a:gd name="T30" fmla="*/ 243 w 279"/>
                <a:gd name="T31" fmla="*/ 26 h 193"/>
                <a:gd name="T32" fmla="*/ 224 w 279"/>
                <a:gd name="T33" fmla="*/ 15 h 193"/>
                <a:gd name="T34" fmla="*/ 205 w 279"/>
                <a:gd name="T35" fmla="*/ 8 h 193"/>
                <a:gd name="T36" fmla="*/ 186 w 279"/>
                <a:gd name="T37" fmla="*/ 3 h 193"/>
                <a:gd name="T38" fmla="*/ 164 w 279"/>
                <a:gd name="T39" fmla="*/ 0 h 1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79" h="193">
                  <a:moveTo>
                    <a:pt x="164" y="0"/>
                  </a:moveTo>
                  <a:lnTo>
                    <a:pt x="0" y="0"/>
                  </a:lnTo>
                  <a:lnTo>
                    <a:pt x="0" y="192"/>
                  </a:lnTo>
                  <a:lnTo>
                    <a:pt x="164" y="192"/>
                  </a:lnTo>
                  <a:lnTo>
                    <a:pt x="188" y="190"/>
                  </a:lnTo>
                  <a:lnTo>
                    <a:pt x="211" y="184"/>
                  </a:lnTo>
                  <a:lnTo>
                    <a:pt x="230" y="176"/>
                  </a:lnTo>
                  <a:lnTo>
                    <a:pt x="246" y="163"/>
                  </a:lnTo>
                  <a:lnTo>
                    <a:pt x="259" y="152"/>
                  </a:lnTo>
                  <a:lnTo>
                    <a:pt x="270" y="134"/>
                  </a:lnTo>
                  <a:lnTo>
                    <a:pt x="277" y="114"/>
                  </a:lnTo>
                  <a:lnTo>
                    <a:pt x="278" y="94"/>
                  </a:lnTo>
                  <a:lnTo>
                    <a:pt x="275" y="74"/>
                  </a:lnTo>
                  <a:lnTo>
                    <a:pt x="267" y="56"/>
                  </a:lnTo>
                  <a:lnTo>
                    <a:pt x="256" y="40"/>
                  </a:lnTo>
                  <a:lnTo>
                    <a:pt x="243" y="26"/>
                  </a:lnTo>
                  <a:lnTo>
                    <a:pt x="224" y="15"/>
                  </a:lnTo>
                  <a:lnTo>
                    <a:pt x="205" y="8"/>
                  </a:lnTo>
                  <a:lnTo>
                    <a:pt x="186" y="3"/>
                  </a:lnTo>
                  <a:lnTo>
                    <a:pt x="164"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53" name="Line 309"/>
            <p:cNvSpPr>
              <a:spLocks noChangeShapeType="1"/>
            </p:cNvSpPr>
            <p:nvPr/>
          </p:nvSpPr>
          <p:spPr bwMode="auto">
            <a:xfrm flipH="1">
              <a:off x="1832" y="3832"/>
              <a:ext cx="183" cy="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54" name="Line 310"/>
            <p:cNvSpPr>
              <a:spLocks noChangeShapeType="1"/>
            </p:cNvSpPr>
            <p:nvPr/>
          </p:nvSpPr>
          <p:spPr bwMode="auto">
            <a:xfrm>
              <a:off x="2260" y="3827"/>
              <a:ext cx="136" cy="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68" name="Rectangle 311"/>
          <p:cNvSpPr>
            <a:spLocks noChangeArrowheads="1"/>
          </p:cNvSpPr>
          <p:nvPr/>
        </p:nvSpPr>
        <p:spPr bwMode="auto">
          <a:xfrm>
            <a:off x="6248400" y="914400"/>
            <a:ext cx="2327275" cy="258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sz="1600" b="1" i="1">
                <a:solidFill>
                  <a:srgbClr val="FF0000"/>
                </a:solidFill>
              </a:rPr>
              <a:t>Unprogrammed device</a:t>
            </a:r>
          </a:p>
        </p:txBody>
      </p:sp>
      <p:sp>
        <p:nvSpPr>
          <p:cNvPr id="66569" name="Rectangle 312"/>
          <p:cNvSpPr>
            <a:spLocks noChangeArrowheads="1"/>
          </p:cNvSpPr>
          <p:nvPr/>
        </p:nvSpPr>
        <p:spPr bwMode="auto">
          <a:xfrm>
            <a:off x="4038600" y="5105400"/>
            <a:ext cx="2068513" cy="258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sz="1600" b="1" i="1">
                <a:solidFill>
                  <a:srgbClr val="008000"/>
                </a:solidFill>
              </a:rPr>
              <a:t>Programmed device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295400" y="228600"/>
            <a:ext cx="6654800" cy="7207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smtClean="0"/>
              <a:t>PLA Logic Implementation</a:t>
            </a:r>
          </a:p>
        </p:txBody>
      </p:sp>
      <p:sp>
        <p:nvSpPr>
          <p:cNvPr id="67587" name="Rectangle 3"/>
          <p:cNvSpPr>
            <a:spLocks noChangeArrowheads="1"/>
          </p:cNvSpPr>
          <p:nvPr/>
        </p:nvSpPr>
        <p:spPr bwMode="auto">
          <a:xfrm>
            <a:off x="965200" y="1016000"/>
            <a:ext cx="18923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Design Example</a:t>
            </a:r>
          </a:p>
        </p:txBody>
      </p:sp>
      <p:sp>
        <p:nvSpPr>
          <p:cNvPr id="67588" name="Rectangle 4"/>
          <p:cNvSpPr>
            <a:spLocks noChangeArrowheads="1"/>
          </p:cNvSpPr>
          <p:nvPr/>
        </p:nvSpPr>
        <p:spPr bwMode="auto">
          <a:xfrm>
            <a:off x="1219200" y="2133600"/>
            <a:ext cx="1730375" cy="26177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a:t>F1 = A B C</a:t>
            </a:r>
          </a:p>
          <a:p>
            <a:pPr algn="l" rtl="0" eaLnBrk="0" hangingPunct="0">
              <a:lnSpc>
                <a:spcPct val="85000"/>
              </a:lnSpc>
            </a:pPr>
            <a:endParaRPr lang="en-US"/>
          </a:p>
          <a:p>
            <a:pPr algn="l" rtl="0" eaLnBrk="0" hangingPunct="0">
              <a:lnSpc>
                <a:spcPct val="85000"/>
              </a:lnSpc>
            </a:pPr>
            <a:r>
              <a:rPr lang="en-US"/>
              <a:t>F2 = A + B + C</a:t>
            </a:r>
          </a:p>
          <a:p>
            <a:pPr algn="l" rtl="0" eaLnBrk="0" hangingPunct="0">
              <a:lnSpc>
                <a:spcPct val="85000"/>
              </a:lnSpc>
            </a:pPr>
            <a:endParaRPr lang="en-US"/>
          </a:p>
          <a:p>
            <a:pPr algn="l" rtl="0" eaLnBrk="0" hangingPunct="0">
              <a:lnSpc>
                <a:spcPct val="85000"/>
              </a:lnSpc>
            </a:pPr>
            <a:r>
              <a:rPr lang="en-US"/>
              <a:t>F3 = A B C</a:t>
            </a:r>
          </a:p>
          <a:p>
            <a:pPr algn="l" rtl="0" eaLnBrk="0" hangingPunct="0">
              <a:lnSpc>
                <a:spcPct val="85000"/>
              </a:lnSpc>
            </a:pPr>
            <a:endParaRPr lang="en-US"/>
          </a:p>
          <a:p>
            <a:pPr algn="l" rtl="0" eaLnBrk="0" hangingPunct="0">
              <a:lnSpc>
                <a:spcPct val="85000"/>
              </a:lnSpc>
            </a:pPr>
            <a:r>
              <a:rPr lang="en-US"/>
              <a:t>F4 = A + B + C</a:t>
            </a:r>
          </a:p>
          <a:p>
            <a:pPr algn="l" rtl="0" eaLnBrk="0" hangingPunct="0">
              <a:lnSpc>
                <a:spcPct val="85000"/>
              </a:lnSpc>
            </a:pPr>
            <a:endParaRPr lang="en-US"/>
          </a:p>
          <a:p>
            <a:pPr algn="l" rtl="0" eaLnBrk="0" hangingPunct="0">
              <a:lnSpc>
                <a:spcPct val="85000"/>
              </a:lnSpc>
            </a:pPr>
            <a:r>
              <a:rPr lang="en-US"/>
              <a:t>F5 = A </a:t>
            </a:r>
            <a:r>
              <a:rPr lang="en-US">
                <a:latin typeface="Symbol" pitchFamily="18" charset="2"/>
              </a:rPr>
              <a:t></a:t>
            </a:r>
            <a:r>
              <a:rPr lang="en-US"/>
              <a:t> B </a:t>
            </a:r>
            <a:r>
              <a:rPr lang="en-US">
                <a:latin typeface="Symbol" pitchFamily="18" charset="2"/>
              </a:rPr>
              <a:t></a:t>
            </a:r>
            <a:r>
              <a:rPr lang="en-US"/>
              <a:t> C</a:t>
            </a:r>
          </a:p>
          <a:p>
            <a:pPr algn="l" rtl="0" eaLnBrk="0" hangingPunct="0">
              <a:lnSpc>
                <a:spcPct val="85000"/>
              </a:lnSpc>
            </a:pPr>
            <a:endParaRPr lang="en-US"/>
          </a:p>
          <a:p>
            <a:pPr algn="l" rtl="0" eaLnBrk="0" hangingPunct="0">
              <a:lnSpc>
                <a:spcPct val="85000"/>
              </a:lnSpc>
            </a:pPr>
            <a:r>
              <a:rPr lang="en-US"/>
              <a:t>F6 = A </a:t>
            </a:r>
            <a:r>
              <a:rPr lang="en-US">
                <a:latin typeface="Symbol" pitchFamily="18" charset="2"/>
              </a:rPr>
              <a:t></a:t>
            </a:r>
            <a:r>
              <a:rPr lang="en-US"/>
              <a:t> B </a:t>
            </a:r>
            <a:r>
              <a:rPr lang="en-US">
                <a:latin typeface="Symbol" pitchFamily="18" charset="2"/>
              </a:rPr>
              <a:t></a:t>
            </a:r>
            <a:r>
              <a:rPr lang="en-US"/>
              <a:t> C</a:t>
            </a:r>
          </a:p>
        </p:txBody>
      </p:sp>
      <p:sp>
        <p:nvSpPr>
          <p:cNvPr id="67589" name="Rectangle 5"/>
          <p:cNvSpPr>
            <a:spLocks noChangeArrowheads="1"/>
          </p:cNvSpPr>
          <p:nvPr/>
        </p:nvSpPr>
        <p:spPr bwMode="auto">
          <a:xfrm>
            <a:off x="889000" y="1600200"/>
            <a:ext cx="31750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a:t>Multiple functions of A, B, C</a:t>
            </a:r>
          </a:p>
        </p:txBody>
      </p:sp>
      <p:sp>
        <p:nvSpPr>
          <p:cNvPr id="67590" name="Line 6"/>
          <p:cNvSpPr>
            <a:spLocks noChangeShapeType="1"/>
          </p:cNvSpPr>
          <p:nvPr/>
        </p:nvSpPr>
        <p:spPr bwMode="auto">
          <a:xfrm>
            <a:off x="1839913" y="3046413"/>
            <a:ext cx="5619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1" name="Line 7"/>
          <p:cNvSpPr>
            <a:spLocks noChangeShapeType="1"/>
          </p:cNvSpPr>
          <p:nvPr/>
        </p:nvSpPr>
        <p:spPr bwMode="auto">
          <a:xfrm>
            <a:off x="1830388" y="3529013"/>
            <a:ext cx="9810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2" name="Line 8"/>
          <p:cNvSpPr>
            <a:spLocks noChangeShapeType="1"/>
          </p:cNvSpPr>
          <p:nvPr/>
        </p:nvSpPr>
        <p:spPr bwMode="auto">
          <a:xfrm>
            <a:off x="1835150" y="4459288"/>
            <a:ext cx="10541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593" name="Group 9"/>
          <p:cNvGrpSpPr>
            <a:grpSpLocks/>
          </p:cNvGrpSpPr>
          <p:nvPr/>
        </p:nvGrpSpPr>
        <p:grpSpPr bwMode="auto">
          <a:xfrm>
            <a:off x="5257800" y="914400"/>
            <a:ext cx="3379788" cy="5311775"/>
            <a:chOff x="3108" y="452"/>
            <a:chExt cx="2334" cy="3669"/>
          </a:xfrm>
        </p:grpSpPr>
        <p:sp>
          <p:nvSpPr>
            <p:cNvPr id="67594" name="Line 10"/>
            <p:cNvSpPr>
              <a:spLocks noChangeShapeType="1"/>
            </p:cNvSpPr>
            <p:nvPr/>
          </p:nvSpPr>
          <p:spPr bwMode="auto">
            <a:xfrm>
              <a:off x="3111" y="826"/>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5" name="Line 11"/>
            <p:cNvSpPr>
              <a:spLocks noChangeShapeType="1"/>
            </p:cNvSpPr>
            <p:nvPr/>
          </p:nvSpPr>
          <p:spPr bwMode="auto">
            <a:xfrm>
              <a:off x="3913" y="826"/>
              <a:ext cx="11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6" name="Line 12"/>
            <p:cNvSpPr>
              <a:spLocks noChangeShapeType="1"/>
            </p:cNvSpPr>
            <p:nvPr/>
          </p:nvSpPr>
          <p:spPr bwMode="auto">
            <a:xfrm>
              <a:off x="3111" y="1030"/>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7" name="Line 13"/>
            <p:cNvSpPr>
              <a:spLocks noChangeShapeType="1"/>
            </p:cNvSpPr>
            <p:nvPr/>
          </p:nvSpPr>
          <p:spPr bwMode="auto">
            <a:xfrm>
              <a:off x="3913" y="1030"/>
              <a:ext cx="118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8" name="Line 14"/>
            <p:cNvSpPr>
              <a:spLocks noChangeShapeType="1"/>
            </p:cNvSpPr>
            <p:nvPr/>
          </p:nvSpPr>
          <p:spPr bwMode="auto">
            <a:xfrm>
              <a:off x="3111" y="1234"/>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9" name="Line 15"/>
            <p:cNvSpPr>
              <a:spLocks noChangeShapeType="1"/>
            </p:cNvSpPr>
            <p:nvPr/>
          </p:nvSpPr>
          <p:spPr bwMode="auto">
            <a:xfrm>
              <a:off x="3913" y="1234"/>
              <a:ext cx="118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0" name="Line 16"/>
            <p:cNvSpPr>
              <a:spLocks noChangeShapeType="1"/>
            </p:cNvSpPr>
            <p:nvPr/>
          </p:nvSpPr>
          <p:spPr bwMode="auto">
            <a:xfrm>
              <a:off x="3111" y="1438"/>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1" name="Line 17"/>
            <p:cNvSpPr>
              <a:spLocks noChangeShapeType="1"/>
            </p:cNvSpPr>
            <p:nvPr/>
          </p:nvSpPr>
          <p:spPr bwMode="auto">
            <a:xfrm>
              <a:off x="3913" y="1438"/>
              <a:ext cx="120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02" name="Group 18"/>
            <p:cNvGrpSpPr>
              <a:grpSpLocks/>
            </p:cNvGrpSpPr>
            <p:nvPr/>
          </p:nvGrpSpPr>
          <p:grpSpPr bwMode="auto">
            <a:xfrm>
              <a:off x="3465" y="1417"/>
              <a:ext cx="61" cy="45"/>
              <a:chOff x="3465" y="1417"/>
              <a:chExt cx="61" cy="45"/>
            </a:xfrm>
          </p:grpSpPr>
          <p:sp>
            <p:nvSpPr>
              <p:cNvPr id="67849" name="Line 19"/>
              <p:cNvSpPr>
                <a:spLocks noChangeShapeType="1"/>
              </p:cNvSpPr>
              <p:nvPr/>
            </p:nvSpPr>
            <p:spPr bwMode="auto">
              <a:xfrm>
                <a:off x="3473" y="1417"/>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50" name="Line 20"/>
              <p:cNvSpPr>
                <a:spLocks noChangeShapeType="1"/>
              </p:cNvSpPr>
              <p:nvPr/>
            </p:nvSpPr>
            <p:spPr bwMode="auto">
              <a:xfrm flipH="1">
                <a:off x="3465" y="1417"/>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03" name="Group 21"/>
            <p:cNvGrpSpPr>
              <a:grpSpLocks/>
            </p:cNvGrpSpPr>
            <p:nvPr/>
          </p:nvGrpSpPr>
          <p:grpSpPr bwMode="auto">
            <a:xfrm>
              <a:off x="3975" y="803"/>
              <a:ext cx="62" cy="45"/>
              <a:chOff x="3975" y="803"/>
              <a:chExt cx="62" cy="45"/>
            </a:xfrm>
          </p:grpSpPr>
          <p:sp>
            <p:nvSpPr>
              <p:cNvPr id="67847" name="Line 22"/>
              <p:cNvSpPr>
                <a:spLocks noChangeShapeType="1"/>
              </p:cNvSpPr>
              <p:nvPr/>
            </p:nvSpPr>
            <p:spPr bwMode="auto">
              <a:xfrm>
                <a:off x="3984" y="803"/>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48" name="Line 23"/>
              <p:cNvSpPr>
                <a:spLocks noChangeShapeType="1"/>
              </p:cNvSpPr>
              <p:nvPr/>
            </p:nvSpPr>
            <p:spPr bwMode="auto">
              <a:xfrm flipH="1">
                <a:off x="3975" y="803"/>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04" name="Line 24"/>
            <p:cNvSpPr>
              <a:spLocks noChangeShapeType="1"/>
            </p:cNvSpPr>
            <p:nvPr/>
          </p:nvSpPr>
          <p:spPr bwMode="auto">
            <a:xfrm flipH="1">
              <a:off x="3537" y="658"/>
              <a:ext cx="73" cy="9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5" name="Line 25"/>
            <p:cNvSpPr>
              <a:spLocks noChangeShapeType="1"/>
            </p:cNvSpPr>
            <p:nvPr/>
          </p:nvSpPr>
          <p:spPr bwMode="auto">
            <a:xfrm>
              <a:off x="3469" y="658"/>
              <a:ext cx="68" cy="9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6" name="Line 26"/>
            <p:cNvSpPr>
              <a:spLocks noChangeShapeType="1"/>
            </p:cNvSpPr>
            <p:nvPr/>
          </p:nvSpPr>
          <p:spPr bwMode="auto">
            <a:xfrm flipH="1">
              <a:off x="3461" y="654"/>
              <a:ext cx="1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7" name="Line 27"/>
            <p:cNvSpPr>
              <a:spLocks noChangeShapeType="1"/>
            </p:cNvSpPr>
            <p:nvPr/>
          </p:nvSpPr>
          <p:spPr bwMode="auto">
            <a:xfrm>
              <a:off x="3541" y="594"/>
              <a:ext cx="0"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8" name="Line 28"/>
            <p:cNvSpPr>
              <a:spLocks noChangeShapeType="1"/>
            </p:cNvSpPr>
            <p:nvPr/>
          </p:nvSpPr>
          <p:spPr bwMode="auto">
            <a:xfrm>
              <a:off x="3573" y="762"/>
              <a:ext cx="0" cy="282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9" name="Line 29"/>
            <p:cNvSpPr>
              <a:spLocks noChangeShapeType="1"/>
            </p:cNvSpPr>
            <p:nvPr/>
          </p:nvSpPr>
          <p:spPr bwMode="auto">
            <a:xfrm>
              <a:off x="3497" y="707"/>
              <a:ext cx="0" cy="28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10" name="Group 30"/>
            <p:cNvGrpSpPr>
              <a:grpSpLocks/>
            </p:cNvGrpSpPr>
            <p:nvPr/>
          </p:nvGrpSpPr>
          <p:grpSpPr bwMode="auto">
            <a:xfrm>
              <a:off x="4772" y="804"/>
              <a:ext cx="72" cy="44"/>
              <a:chOff x="4772" y="804"/>
              <a:chExt cx="72" cy="44"/>
            </a:xfrm>
          </p:grpSpPr>
          <p:sp>
            <p:nvSpPr>
              <p:cNvPr id="67845" name="Line 31"/>
              <p:cNvSpPr>
                <a:spLocks noChangeShapeType="1"/>
              </p:cNvSpPr>
              <p:nvPr/>
            </p:nvSpPr>
            <p:spPr bwMode="auto">
              <a:xfrm>
                <a:off x="4781" y="804"/>
                <a:ext cx="56"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46" name="Line 32"/>
              <p:cNvSpPr>
                <a:spLocks noChangeShapeType="1"/>
              </p:cNvSpPr>
              <p:nvPr/>
            </p:nvSpPr>
            <p:spPr bwMode="auto">
              <a:xfrm flipH="1">
                <a:off x="4772" y="804"/>
                <a:ext cx="72"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11" name="Group 33"/>
            <p:cNvGrpSpPr>
              <a:grpSpLocks/>
            </p:cNvGrpSpPr>
            <p:nvPr/>
          </p:nvGrpSpPr>
          <p:grpSpPr bwMode="auto">
            <a:xfrm>
              <a:off x="3466" y="803"/>
              <a:ext cx="61" cy="45"/>
              <a:chOff x="3466" y="803"/>
              <a:chExt cx="61" cy="45"/>
            </a:xfrm>
          </p:grpSpPr>
          <p:sp>
            <p:nvSpPr>
              <p:cNvPr id="67843" name="Line 34"/>
              <p:cNvSpPr>
                <a:spLocks noChangeShapeType="1"/>
              </p:cNvSpPr>
              <p:nvPr/>
            </p:nvSpPr>
            <p:spPr bwMode="auto">
              <a:xfrm>
                <a:off x="3474" y="803"/>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44" name="Line 35"/>
              <p:cNvSpPr>
                <a:spLocks noChangeShapeType="1"/>
              </p:cNvSpPr>
              <p:nvPr/>
            </p:nvSpPr>
            <p:spPr bwMode="auto">
              <a:xfrm flipH="1">
                <a:off x="3466" y="803"/>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12" name="Line 36"/>
            <p:cNvSpPr>
              <a:spLocks noChangeShapeType="1"/>
            </p:cNvSpPr>
            <p:nvPr/>
          </p:nvSpPr>
          <p:spPr bwMode="auto">
            <a:xfrm flipH="1">
              <a:off x="3374" y="658"/>
              <a:ext cx="73" cy="9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3" name="Line 37"/>
            <p:cNvSpPr>
              <a:spLocks noChangeShapeType="1"/>
            </p:cNvSpPr>
            <p:nvPr/>
          </p:nvSpPr>
          <p:spPr bwMode="auto">
            <a:xfrm>
              <a:off x="3306" y="658"/>
              <a:ext cx="68" cy="9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4" name="Line 38"/>
            <p:cNvSpPr>
              <a:spLocks noChangeShapeType="1"/>
            </p:cNvSpPr>
            <p:nvPr/>
          </p:nvSpPr>
          <p:spPr bwMode="auto">
            <a:xfrm flipH="1">
              <a:off x="3298" y="654"/>
              <a:ext cx="1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5" name="Line 39"/>
            <p:cNvSpPr>
              <a:spLocks noChangeShapeType="1"/>
            </p:cNvSpPr>
            <p:nvPr/>
          </p:nvSpPr>
          <p:spPr bwMode="auto">
            <a:xfrm>
              <a:off x="3378" y="594"/>
              <a:ext cx="0"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6" name="Line 40"/>
            <p:cNvSpPr>
              <a:spLocks noChangeShapeType="1"/>
            </p:cNvSpPr>
            <p:nvPr/>
          </p:nvSpPr>
          <p:spPr bwMode="auto">
            <a:xfrm>
              <a:off x="3410" y="758"/>
              <a:ext cx="0" cy="282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7" name="Line 41"/>
            <p:cNvSpPr>
              <a:spLocks noChangeShapeType="1"/>
            </p:cNvSpPr>
            <p:nvPr/>
          </p:nvSpPr>
          <p:spPr bwMode="auto">
            <a:xfrm>
              <a:off x="3335" y="705"/>
              <a:ext cx="0" cy="286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18" name="Group 42"/>
            <p:cNvGrpSpPr>
              <a:grpSpLocks/>
            </p:cNvGrpSpPr>
            <p:nvPr/>
          </p:nvGrpSpPr>
          <p:grpSpPr bwMode="auto">
            <a:xfrm>
              <a:off x="3304" y="1212"/>
              <a:ext cx="61" cy="44"/>
              <a:chOff x="3304" y="1212"/>
              <a:chExt cx="61" cy="44"/>
            </a:xfrm>
          </p:grpSpPr>
          <p:sp>
            <p:nvSpPr>
              <p:cNvPr id="67841" name="Line 43"/>
              <p:cNvSpPr>
                <a:spLocks noChangeShapeType="1"/>
              </p:cNvSpPr>
              <p:nvPr/>
            </p:nvSpPr>
            <p:spPr bwMode="auto">
              <a:xfrm>
                <a:off x="3313" y="1212"/>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42" name="Line 44"/>
              <p:cNvSpPr>
                <a:spLocks noChangeShapeType="1"/>
              </p:cNvSpPr>
              <p:nvPr/>
            </p:nvSpPr>
            <p:spPr bwMode="auto">
              <a:xfrm flipH="1">
                <a:off x="3304" y="1212"/>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19" name="Group 45"/>
            <p:cNvGrpSpPr>
              <a:grpSpLocks/>
            </p:cNvGrpSpPr>
            <p:nvPr/>
          </p:nvGrpSpPr>
          <p:grpSpPr bwMode="auto">
            <a:xfrm>
              <a:off x="3139" y="1009"/>
              <a:ext cx="62" cy="45"/>
              <a:chOff x="3139" y="1009"/>
              <a:chExt cx="62" cy="45"/>
            </a:xfrm>
          </p:grpSpPr>
          <p:sp>
            <p:nvSpPr>
              <p:cNvPr id="67839" name="Line 46"/>
              <p:cNvSpPr>
                <a:spLocks noChangeShapeType="1"/>
              </p:cNvSpPr>
              <p:nvPr/>
            </p:nvSpPr>
            <p:spPr bwMode="auto">
              <a:xfrm>
                <a:off x="3148" y="1009"/>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40" name="Line 47"/>
              <p:cNvSpPr>
                <a:spLocks noChangeShapeType="1"/>
              </p:cNvSpPr>
              <p:nvPr/>
            </p:nvSpPr>
            <p:spPr bwMode="auto">
              <a:xfrm flipH="1">
                <a:off x="3139" y="1009"/>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20" name="Line 48"/>
            <p:cNvSpPr>
              <a:spLocks noChangeShapeType="1"/>
            </p:cNvSpPr>
            <p:nvPr/>
          </p:nvSpPr>
          <p:spPr bwMode="auto">
            <a:xfrm flipH="1">
              <a:off x="3200" y="658"/>
              <a:ext cx="84" cy="9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1" name="Line 49"/>
            <p:cNvSpPr>
              <a:spLocks noChangeShapeType="1"/>
            </p:cNvSpPr>
            <p:nvPr/>
          </p:nvSpPr>
          <p:spPr bwMode="auto">
            <a:xfrm>
              <a:off x="3143" y="658"/>
              <a:ext cx="57" cy="9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2" name="Line 50"/>
            <p:cNvSpPr>
              <a:spLocks noChangeShapeType="1"/>
            </p:cNvSpPr>
            <p:nvPr/>
          </p:nvSpPr>
          <p:spPr bwMode="auto">
            <a:xfrm flipH="1">
              <a:off x="3135" y="654"/>
              <a:ext cx="1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3" name="Oval 51"/>
            <p:cNvSpPr>
              <a:spLocks noChangeArrowheads="1"/>
            </p:cNvSpPr>
            <p:nvPr/>
          </p:nvSpPr>
          <p:spPr bwMode="auto">
            <a:xfrm>
              <a:off x="3230" y="723"/>
              <a:ext cx="25" cy="25"/>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4" name="Line 52"/>
            <p:cNvSpPr>
              <a:spLocks noChangeShapeType="1"/>
            </p:cNvSpPr>
            <p:nvPr/>
          </p:nvSpPr>
          <p:spPr bwMode="auto">
            <a:xfrm>
              <a:off x="3204" y="594"/>
              <a:ext cx="0"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5" name="Line 53"/>
            <p:cNvSpPr>
              <a:spLocks noChangeShapeType="1"/>
            </p:cNvSpPr>
            <p:nvPr/>
          </p:nvSpPr>
          <p:spPr bwMode="auto">
            <a:xfrm>
              <a:off x="3243" y="759"/>
              <a:ext cx="0" cy="281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6" name="Line 54"/>
            <p:cNvSpPr>
              <a:spLocks noChangeShapeType="1"/>
            </p:cNvSpPr>
            <p:nvPr/>
          </p:nvSpPr>
          <p:spPr bwMode="auto">
            <a:xfrm>
              <a:off x="3172" y="714"/>
              <a:ext cx="0" cy="28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27" name="Group 55"/>
            <p:cNvGrpSpPr>
              <a:grpSpLocks/>
            </p:cNvGrpSpPr>
            <p:nvPr/>
          </p:nvGrpSpPr>
          <p:grpSpPr bwMode="auto">
            <a:xfrm>
              <a:off x="3304" y="805"/>
              <a:ext cx="61" cy="44"/>
              <a:chOff x="3304" y="805"/>
              <a:chExt cx="61" cy="44"/>
            </a:xfrm>
          </p:grpSpPr>
          <p:sp>
            <p:nvSpPr>
              <p:cNvPr id="67837" name="Line 56"/>
              <p:cNvSpPr>
                <a:spLocks noChangeShapeType="1"/>
              </p:cNvSpPr>
              <p:nvPr/>
            </p:nvSpPr>
            <p:spPr bwMode="auto">
              <a:xfrm>
                <a:off x="3313" y="805"/>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38" name="Line 57"/>
              <p:cNvSpPr>
                <a:spLocks noChangeShapeType="1"/>
              </p:cNvSpPr>
              <p:nvPr/>
            </p:nvSpPr>
            <p:spPr bwMode="auto">
              <a:xfrm flipH="1">
                <a:off x="3304" y="805"/>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28" name="Group 58"/>
            <p:cNvGrpSpPr>
              <a:grpSpLocks/>
            </p:cNvGrpSpPr>
            <p:nvPr/>
          </p:nvGrpSpPr>
          <p:grpSpPr bwMode="auto">
            <a:xfrm>
              <a:off x="3138" y="803"/>
              <a:ext cx="62" cy="45"/>
              <a:chOff x="3138" y="803"/>
              <a:chExt cx="62" cy="45"/>
            </a:xfrm>
          </p:grpSpPr>
          <p:sp>
            <p:nvSpPr>
              <p:cNvPr id="67835" name="Line 59"/>
              <p:cNvSpPr>
                <a:spLocks noChangeShapeType="1"/>
              </p:cNvSpPr>
              <p:nvPr/>
            </p:nvSpPr>
            <p:spPr bwMode="auto">
              <a:xfrm>
                <a:off x="3147" y="803"/>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36" name="Line 60"/>
              <p:cNvSpPr>
                <a:spLocks noChangeShapeType="1"/>
              </p:cNvSpPr>
              <p:nvPr/>
            </p:nvSpPr>
            <p:spPr bwMode="auto">
              <a:xfrm flipH="1">
                <a:off x="3138" y="803"/>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29" name="Line 61"/>
            <p:cNvSpPr>
              <a:spLocks noChangeShapeType="1"/>
            </p:cNvSpPr>
            <p:nvPr/>
          </p:nvSpPr>
          <p:spPr bwMode="auto">
            <a:xfrm>
              <a:off x="4007" y="734"/>
              <a:ext cx="0" cy="2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0" name="Line 62"/>
            <p:cNvSpPr>
              <a:spLocks noChangeShapeType="1"/>
            </p:cNvSpPr>
            <p:nvPr/>
          </p:nvSpPr>
          <p:spPr bwMode="auto">
            <a:xfrm>
              <a:off x="4007" y="3901"/>
              <a:ext cx="0" cy="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31" name="Group 63"/>
            <p:cNvGrpSpPr>
              <a:grpSpLocks/>
            </p:cNvGrpSpPr>
            <p:nvPr/>
          </p:nvGrpSpPr>
          <p:grpSpPr bwMode="auto">
            <a:xfrm>
              <a:off x="3211" y="2458"/>
              <a:ext cx="62" cy="45"/>
              <a:chOff x="3211" y="2458"/>
              <a:chExt cx="62" cy="45"/>
            </a:xfrm>
          </p:grpSpPr>
          <p:sp>
            <p:nvSpPr>
              <p:cNvPr id="67833" name="Line 64"/>
              <p:cNvSpPr>
                <a:spLocks noChangeShapeType="1"/>
              </p:cNvSpPr>
              <p:nvPr/>
            </p:nvSpPr>
            <p:spPr bwMode="auto">
              <a:xfrm>
                <a:off x="3220" y="2458"/>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34" name="Line 65"/>
              <p:cNvSpPr>
                <a:spLocks noChangeShapeType="1"/>
              </p:cNvSpPr>
              <p:nvPr/>
            </p:nvSpPr>
            <p:spPr bwMode="auto">
              <a:xfrm flipH="1">
                <a:off x="3211" y="2458"/>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32" name="Group 66"/>
            <p:cNvGrpSpPr>
              <a:grpSpLocks/>
            </p:cNvGrpSpPr>
            <p:nvPr/>
          </p:nvGrpSpPr>
          <p:grpSpPr bwMode="auto">
            <a:xfrm>
              <a:off x="3377" y="2458"/>
              <a:ext cx="61" cy="44"/>
              <a:chOff x="3377" y="2458"/>
              <a:chExt cx="61" cy="44"/>
            </a:xfrm>
          </p:grpSpPr>
          <p:sp>
            <p:nvSpPr>
              <p:cNvPr id="67831" name="Line 67"/>
              <p:cNvSpPr>
                <a:spLocks noChangeShapeType="1"/>
              </p:cNvSpPr>
              <p:nvPr/>
            </p:nvSpPr>
            <p:spPr bwMode="auto">
              <a:xfrm>
                <a:off x="3386" y="2458"/>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32" name="Line 68"/>
              <p:cNvSpPr>
                <a:spLocks noChangeShapeType="1"/>
              </p:cNvSpPr>
              <p:nvPr/>
            </p:nvSpPr>
            <p:spPr bwMode="auto">
              <a:xfrm flipH="1">
                <a:off x="3377" y="2458"/>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33" name="Line 69"/>
            <p:cNvSpPr>
              <a:spLocks noChangeShapeType="1"/>
            </p:cNvSpPr>
            <p:nvPr/>
          </p:nvSpPr>
          <p:spPr bwMode="auto">
            <a:xfrm>
              <a:off x="4213" y="734"/>
              <a:ext cx="0" cy="2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4" name="Line 70"/>
            <p:cNvSpPr>
              <a:spLocks noChangeShapeType="1"/>
            </p:cNvSpPr>
            <p:nvPr/>
          </p:nvSpPr>
          <p:spPr bwMode="auto">
            <a:xfrm>
              <a:off x="4213" y="3901"/>
              <a:ext cx="0" cy="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35" name="Group 71"/>
            <p:cNvGrpSpPr>
              <a:grpSpLocks/>
            </p:cNvGrpSpPr>
            <p:nvPr/>
          </p:nvGrpSpPr>
          <p:grpSpPr bwMode="auto">
            <a:xfrm>
              <a:off x="3465" y="2458"/>
              <a:ext cx="61" cy="45"/>
              <a:chOff x="3465" y="2458"/>
              <a:chExt cx="61" cy="45"/>
            </a:xfrm>
          </p:grpSpPr>
          <p:sp>
            <p:nvSpPr>
              <p:cNvPr id="67829" name="Line 72"/>
              <p:cNvSpPr>
                <a:spLocks noChangeShapeType="1"/>
              </p:cNvSpPr>
              <p:nvPr/>
            </p:nvSpPr>
            <p:spPr bwMode="auto">
              <a:xfrm>
                <a:off x="3473" y="2458"/>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30" name="Line 73"/>
              <p:cNvSpPr>
                <a:spLocks noChangeShapeType="1"/>
              </p:cNvSpPr>
              <p:nvPr/>
            </p:nvSpPr>
            <p:spPr bwMode="auto">
              <a:xfrm flipH="1">
                <a:off x="3465" y="2458"/>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36" name="Group 74"/>
            <p:cNvGrpSpPr>
              <a:grpSpLocks/>
            </p:cNvGrpSpPr>
            <p:nvPr/>
          </p:nvGrpSpPr>
          <p:grpSpPr bwMode="auto">
            <a:xfrm>
              <a:off x="3211" y="2662"/>
              <a:ext cx="62" cy="45"/>
              <a:chOff x="3211" y="2662"/>
              <a:chExt cx="62" cy="45"/>
            </a:xfrm>
          </p:grpSpPr>
          <p:sp>
            <p:nvSpPr>
              <p:cNvPr id="67827" name="Line 75"/>
              <p:cNvSpPr>
                <a:spLocks noChangeShapeType="1"/>
              </p:cNvSpPr>
              <p:nvPr/>
            </p:nvSpPr>
            <p:spPr bwMode="auto">
              <a:xfrm>
                <a:off x="3220" y="2662"/>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28" name="Line 76"/>
              <p:cNvSpPr>
                <a:spLocks noChangeShapeType="1"/>
              </p:cNvSpPr>
              <p:nvPr/>
            </p:nvSpPr>
            <p:spPr bwMode="auto">
              <a:xfrm flipH="1">
                <a:off x="3211" y="2662"/>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37" name="Line 77"/>
            <p:cNvSpPr>
              <a:spLocks noChangeShapeType="1"/>
            </p:cNvSpPr>
            <p:nvPr/>
          </p:nvSpPr>
          <p:spPr bwMode="auto">
            <a:xfrm>
              <a:off x="4408" y="734"/>
              <a:ext cx="0" cy="2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8" name="Line 78"/>
            <p:cNvSpPr>
              <a:spLocks noChangeShapeType="1"/>
            </p:cNvSpPr>
            <p:nvPr/>
          </p:nvSpPr>
          <p:spPr bwMode="auto">
            <a:xfrm>
              <a:off x="4408" y="3901"/>
              <a:ext cx="0" cy="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9" name="Line 79"/>
            <p:cNvSpPr>
              <a:spLocks noChangeShapeType="1"/>
            </p:cNvSpPr>
            <p:nvPr/>
          </p:nvSpPr>
          <p:spPr bwMode="auto">
            <a:xfrm>
              <a:off x="4614" y="734"/>
              <a:ext cx="0" cy="2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0" name="Line 80"/>
            <p:cNvSpPr>
              <a:spLocks noChangeShapeType="1"/>
            </p:cNvSpPr>
            <p:nvPr/>
          </p:nvSpPr>
          <p:spPr bwMode="auto">
            <a:xfrm>
              <a:off x="4614" y="3901"/>
              <a:ext cx="0" cy="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1" name="Line 81"/>
            <p:cNvSpPr>
              <a:spLocks noChangeShapeType="1"/>
            </p:cNvSpPr>
            <p:nvPr/>
          </p:nvSpPr>
          <p:spPr bwMode="auto">
            <a:xfrm>
              <a:off x="3913" y="1653"/>
              <a:ext cx="11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2" name="Line 82"/>
            <p:cNvSpPr>
              <a:spLocks noChangeShapeType="1"/>
            </p:cNvSpPr>
            <p:nvPr/>
          </p:nvSpPr>
          <p:spPr bwMode="auto">
            <a:xfrm>
              <a:off x="3913" y="1857"/>
              <a:ext cx="118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3" name="Line 83"/>
            <p:cNvSpPr>
              <a:spLocks noChangeShapeType="1"/>
            </p:cNvSpPr>
            <p:nvPr/>
          </p:nvSpPr>
          <p:spPr bwMode="auto">
            <a:xfrm>
              <a:off x="3913" y="2061"/>
              <a:ext cx="118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4" name="Line 84"/>
            <p:cNvSpPr>
              <a:spLocks noChangeShapeType="1"/>
            </p:cNvSpPr>
            <p:nvPr/>
          </p:nvSpPr>
          <p:spPr bwMode="auto">
            <a:xfrm>
              <a:off x="3913" y="2265"/>
              <a:ext cx="120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5" name="Line 85"/>
            <p:cNvSpPr>
              <a:spLocks noChangeShapeType="1"/>
            </p:cNvSpPr>
            <p:nvPr/>
          </p:nvSpPr>
          <p:spPr bwMode="auto">
            <a:xfrm>
              <a:off x="3913" y="2480"/>
              <a:ext cx="11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6" name="Line 86"/>
            <p:cNvSpPr>
              <a:spLocks noChangeShapeType="1"/>
            </p:cNvSpPr>
            <p:nvPr/>
          </p:nvSpPr>
          <p:spPr bwMode="auto">
            <a:xfrm>
              <a:off x="3913" y="2684"/>
              <a:ext cx="118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7" name="Line 87"/>
            <p:cNvSpPr>
              <a:spLocks noChangeShapeType="1"/>
            </p:cNvSpPr>
            <p:nvPr/>
          </p:nvSpPr>
          <p:spPr bwMode="auto">
            <a:xfrm>
              <a:off x="3913" y="2888"/>
              <a:ext cx="118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8" name="Line 88"/>
            <p:cNvSpPr>
              <a:spLocks noChangeShapeType="1"/>
            </p:cNvSpPr>
            <p:nvPr/>
          </p:nvSpPr>
          <p:spPr bwMode="auto">
            <a:xfrm>
              <a:off x="3913" y="3092"/>
              <a:ext cx="120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49" name="Line 89"/>
            <p:cNvSpPr>
              <a:spLocks noChangeShapeType="1"/>
            </p:cNvSpPr>
            <p:nvPr/>
          </p:nvSpPr>
          <p:spPr bwMode="auto">
            <a:xfrm>
              <a:off x="3913" y="3307"/>
              <a:ext cx="11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0" name="Line 90"/>
            <p:cNvSpPr>
              <a:spLocks noChangeShapeType="1"/>
            </p:cNvSpPr>
            <p:nvPr/>
          </p:nvSpPr>
          <p:spPr bwMode="auto">
            <a:xfrm>
              <a:off x="3913" y="3511"/>
              <a:ext cx="118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1" name="Line 91"/>
            <p:cNvSpPr>
              <a:spLocks noChangeShapeType="1"/>
            </p:cNvSpPr>
            <p:nvPr/>
          </p:nvSpPr>
          <p:spPr bwMode="auto">
            <a:xfrm>
              <a:off x="4809" y="734"/>
              <a:ext cx="0" cy="2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2" name="Line 92"/>
            <p:cNvSpPr>
              <a:spLocks noChangeShapeType="1"/>
            </p:cNvSpPr>
            <p:nvPr/>
          </p:nvSpPr>
          <p:spPr bwMode="auto">
            <a:xfrm>
              <a:off x="4809" y="3901"/>
              <a:ext cx="0" cy="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3" name="Line 93"/>
            <p:cNvSpPr>
              <a:spLocks noChangeShapeType="1"/>
            </p:cNvSpPr>
            <p:nvPr/>
          </p:nvSpPr>
          <p:spPr bwMode="auto">
            <a:xfrm>
              <a:off x="5004" y="734"/>
              <a:ext cx="0" cy="292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4" name="Line 94"/>
            <p:cNvSpPr>
              <a:spLocks noChangeShapeType="1"/>
            </p:cNvSpPr>
            <p:nvPr/>
          </p:nvSpPr>
          <p:spPr bwMode="auto">
            <a:xfrm>
              <a:off x="5004" y="3901"/>
              <a:ext cx="0" cy="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5" name="Line 95"/>
            <p:cNvSpPr>
              <a:spLocks noChangeShapeType="1"/>
            </p:cNvSpPr>
            <p:nvPr/>
          </p:nvSpPr>
          <p:spPr bwMode="auto">
            <a:xfrm>
              <a:off x="3111" y="1653"/>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6" name="Line 96"/>
            <p:cNvSpPr>
              <a:spLocks noChangeShapeType="1"/>
            </p:cNvSpPr>
            <p:nvPr/>
          </p:nvSpPr>
          <p:spPr bwMode="auto">
            <a:xfrm>
              <a:off x="3111" y="1857"/>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7" name="Line 97"/>
            <p:cNvSpPr>
              <a:spLocks noChangeShapeType="1"/>
            </p:cNvSpPr>
            <p:nvPr/>
          </p:nvSpPr>
          <p:spPr bwMode="auto">
            <a:xfrm>
              <a:off x="3111" y="2061"/>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8" name="Line 98"/>
            <p:cNvSpPr>
              <a:spLocks noChangeShapeType="1"/>
            </p:cNvSpPr>
            <p:nvPr/>
          </p:nvSpPr>
          <p:spPr bwMode="auto">
            <a:xfrm>
              <a:off x="3111" y="2265"/>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59" name="Line 99"/>
            <p:cNvSpPr>
              <a:spLocks noChangeShapeType="1"/>
            </p:cNvSpPr>
            <p:nvPr/>
          </p:nvSpPr>
          <p:spPr bwMode="auto">
            <a:xfrm>
              <a:off x="3111" y="2480"/>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60" name="Line 100"/>
            <p:cNvSpPr>
              <a:spLocks noChangeShapeType="1"/>
            </p:cNvSpPr>
            <p:nvPr/>
          </p:nvSpPr>
          <p:spPr bwMode="auto">
            <a:xfrm>
              <a:off x="3111" y="2684"/>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61" name="Line 101"/>
            <p:cNvSpPr>
              <a:spLocks noChangeShapeType="1"/>
            </p:cNvSpPr>
            <p:nvPr/>
          </p:nvSpPr>
          <p:spPr bwMode="auto">
            <a:xfrm>
              <a:off x="3111" y="2888"/>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62" name="Line 102"/>
            <p:cNvSpPr>
              <a:spLocks noChangeShapeType="1"/>
            </p:cNvSpPr>
            <p:nvPr/>
          </p:nvSpPr>
          <p:spPr bwMode="auto">
            <a:xfrm>
              <a:off x="3111" y="3092"/>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63" name="Line 103"/>
            <p:cNvSpPr>
              <a:spLocks noChangeShapeType="1"/>
            </p:cNvSpPr>
            <p:nvPr/>
          </p:nvSpPr>
          <p:spPr bwMode="auto">
            <a:xfrm>
              <a:off x="3111" y="3296"/>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64" name="Line 104"/>
            <p:cNvSpPr>
              <a:spLocks noChangeShapeType="1"/>
            </p:cNvSpPr>
            <p:nvPr/>
          </p:nvSpPr>
          <p:spPr bwMode="auto">
            <a:xfrm>
              <a:off x="3111" y="3500"/>
              <a:ext cx="54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65" name="Rectangle 105"/>
            <p:cNvSpPr>
              <a:spLocks noChangeArrowheads="1"/>
            </p:cNvSpPr>
            <p:nvPr/>
          </p:nvSpPr>
          <p:spPr bwMode="auto">
            <a:xfrm>
              <a:off x="5063" y="755"/>
              <a:ext cx="3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sp>
          <p:nvSpPr>
            <p:cNvPr id="67666" name="Rectangle 106"/>
            <p:cNvSpPr>
              <a:spLocks noChangeArrowheads="1"/>
            </p:cNvSpPr>
            <p:nvPr/>
          </p:nvSpPr>
          <p:spPr bwMode="auto">
            <a:xfrm>
              <a:off x="5085" y="959"/>
              <a:ext cx="19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a:t>
              </a:r>
            </a:p>
          </p:txBody>
        </p:sp>
        <p:sp>
          <p:nvSpPr>
            <p:cNvPr id="67667" name="Rectangle 107"/>
            <p:cNvSpPr>
              <a:spLocks noChangeArrowheads="1"/>
            </p:cNvSpPr>
            <p:nvPr/>
          </p:nvSpPr>
          <p:spPr bwMode="auto">
            <a:xfrm>
              <a:off x="5085" y="1163"/>
              <a:ext cx="19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B</a:t>
              </a:r>
            </a:p>
          </p:txBody>
        </p:sp>
        <p:sp>
          <p:nvSpPr>
            <p:cNvPr id="67668" name="Rectangle 108"/>
            <p:cNvSpPr>
              <a:spLocks noChangeArrowheads="1"/>
            </p:cNvSpPr>
            <p:nvPr/>
          </p:nvSpPr>
          <p:spPr bwMode="auto">
            <a:xfrm>
              <a:off x="5085" y="1379"/>
              <a:ext cx="19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C</a:t>
              </a:r>
            </a:p>
          </p:txBody>
        </p:sp>
        <p:sp>
          <p:nvSpPr>
            <p:cNvPr id="67669" name="Rectangle 109"/>
            <p:cNvSpPr>
              <a:spLocks noChangeArrowheads="1"/>
            </p:cNvSpPr>
            <p:nvPr/>
          </p:nvSpPr>
          <p:spPr bwMode="auto">
            <a:xfrm>
              <a:off x="5096" y="1583"/>
              <a:ext cx="19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a:t>
              </a:r>
            </a:p>
          </p:txBody>
        </p:sp>
        <p:sp>
          <p:nvSpPr>
            <p:cNvPr id="67670" name="Rectangle 110"/>
            <p:cNvSpPr>
              <a:spLocks noChangeArrowheads="1"/>
            </p:cNvSpPr>
            <p:nvPr/>
          </p:nvSpPr>
          <p:spPr bwMode="auto">
            <a:xfrm>
              <a:off x="5096" y="1786"/>
              <a:ext cx="19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B</a:t>
              </a:r>
            </a:p>
          </p:txBody>
        </p:sp>
        <p:sp>
          <p:nvSpPr>
            <p:cNvPr id="67671" name="Rectangle 111"/>
            <p:cNvSpPr>
              <a:spLocks noChangeArrowheads="1"/>
            </p:cNvSpPr>
            <p:nvPr/>
          </p:nvSpPr>
          <p:spPr bwMode="auto">
            <a:xfrm>
              <a:off x="5096" y="2001"/>
              <a:ext cx="19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C</a:t>
              </a:r>
            </a:p>
          </p:txBody>
        </p:sp>
        <p:sp>
          <p:nvSpPr>
            <p:cNvPr id="67672" name="Line 112"/>
            <p:cNvSpPr>
              <a:spLocks noChangeShapeType="1"/>
            </p:cNvSpPr>
            <p:nvPr/>
          </p:nvSpPr>
          <p:spPr bwMode="auto">
            <a:xfrm>
              <a:off x="5171" y="1599"/>
              <a:ext cx="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73" name="Line 113"/>
            <p:cNvSpPr>
              <a:spLocks noChangeShapeType="1"/>
            </p:cNvSpPr>
            <p:nvPr/>
          </p:nvSpPr>
          <p:spPr bwMode="auto">
            <a:xfrm>
              <a:off x="5160" y="1803"/>
              <a:ext cx="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74" name="Line 114"/>
            <p:cNvSpPr>
              <a:spLocks noChangeShapeType="1"/>
            </p:cNvSpPr>
            <p:nvPr/>
          </p:nvSpPr>
          <p:spPr bwMode="auto">
            <a:xfrm>
              <a:off x="5171" y="2029"/>
              <a:ext cx="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675" name="Group 115"/>
            <p:cNvGrpSpPr>
              <a:grpSpLocks/>
            </p:cNvGrpSpPr>
            <p:nvPr/>
          </p:nvGrpSpPr>
          <p:grpSpPr bwMode="auto">
            <a:xfrm>
              <a:off x="3537" y="2033"/>
              <a:ext cx="72" cy="55"/>
              <a:chOff x="3537" y="2033"/>
              <a:chExt cx="72" cy="55"/>
            </a:xfrm>
          </p:grpSpPr>
          <p:sp>
            <p:nvSpPr>
              <p:cNvPr id="67825" name="Line 116"/>
              <p:cNvSpPr>
                <a:spLocks noChangeShapeType="1"/>
              </p:cNvSpPr>
              <p:nvPr/>
            </p:nvSpPr>
            <p:spPr bwMode="auto">
              <a:xfrm>
                <a:off x="3546" y="2033"/>
                <a:ext cx="56"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26" name="Line 117"/>
              <p:cNvSpPr>
                <a:spLocks noChangeShapeType="1"/>
              </p:cNvSpPr>
              <p:nvPr/>
            </p:nvSpPr>
            <p:spPr bwMode="auto">
              <a:xfrm flipH="1">
                <a:off x="3537" y="2033"/>
                <a:ext cx="72" cy="5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76" name="Group 118"/>
            <p:cNvGrpSpPr>
              <a:grpSpLocks/>
            </p:cNvGrpSpPr>
            <p:nvPr/>
          </p:nvGrpSpPr>
          <p:grpSpPr bwMode="auto">
            <a:xfrm>
              <a:off x="3378" y="1829"/>
              <a:ext cx="62" cy="56"/>
              <a:chOff x="3378" y="1829"/>
              <a:chExt cx="62" cy="56"/>
            </a:xfrm>
          </p:grpSpPr>
          <p:sp>
            <p:nvSpPr>
              <p:cNvPr id="67823" name="Line 119"/>
              <p:cNvSpPr>
                <a:spLocks noChangeShapeType="1"/>
              </p:cNvSpPr>
              <p:nvPr/>
            </p:nvSpPr>
            <p:spPr bwMode="auto">
              <a:xfrm>
                <a:off x="3386" y="1829"/>
                <a:ext cx="46"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24" name="Line 120"/>
              <p:cNvSpPr>
                <a:spLocks noChangeShapeType="1"/>
              </p:cNvSpPr>
              <p:nvPr/>
            </p:nvSpPr>
            <p:spPr bwMode="auto">
              <a:xfrm flipH="1">
                <a:off x="3378" y="1829"/>
                <a:ext cx="6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77" name="Group 121"/>
            <p:cNvGrpSpPr>
              <a:grpSpLocks/>
            </p:cNvGrpSpPr>
            <p:nvPr/>
          </p:nvGrpSpPr>
          <p:grpSpPr bwMode="auto">
            <a:xfrm>
              <a:off x="3210" y="1625"/>
              <a:ext cx="62" cy="56"/>
              <a:chOff x="3210" y="1625"/>
              <a:chExt cx="62" cy="56"/>
            </a:xfrm>
          </p:grpSpPr>
          <p:sp>
            <p:nvSpPr>
              <p:cNvPr id="67821" name="Line 122"/>
              <p:cNvSpPr>
                <a:spLocks noChangeShapeType="1"/>
              </p:cNvSpPr>
              <p:nvPr/>
            </p:nvSpPr>
            <p:spPr bwMode="auto">
              <a:xfrm>
                <a:off x="3218" y="1625"/>
                <a:ext cx="46"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22" name="Line 123"/>
              <p:cNvSpPr>
                <a:spLocks noChangeShapeType="1"/>
              </p:cNvSpPr>
              <p:nvPr/>
            </p:nvSpPr>
            <p:spPr bwMode="auto">
              <a:xfrm flipH="1">
                <a:off x="3210" y="1625"/>
                <a:ext cx="6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78" name="Rectangle 124"/>
            <p:cNvSpPr>
              <a:spLocks noChangeArrowheads="1"/>
            </p:cNvSpPr>
            <p:nvPr/>
          </p:nvSpPr>
          <p:spPr bwMode="auto">
            <a:xfrm>
              <a:off x="5107" y="2194"/>
              <a:ext cx="33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sp>
          <p:nvSpPr>
            <p:cNvPr id="67679" name="Rectangle 125"/>
            <p:cNvSpPr>
              <a:spLocks noChangeArrowheads="1"/>
            </p:cNvSpPr>
            <p:nvPr/>
          </p:nvSpPr>
          <p:spPr bwMode="auto">
            <a:xfrm>
              <a:off x="5107" y="2398"/>
              <a:ext cx="33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sp>
          <p:nvSpPr>
            <p:cNvPr id="67680" name="Rectangle 126"/>
            <p:cNvSpPr>
              <a:spLocks noChangeArrowheads="1"/>
            </p:cNvSpPr>
            <p:nvPr/>
          </p:nvSpPr>
          <p:spPr bwMode="auto">
            <a:xfrm>
              <a:off x="5107" y="2602"/>
              <a:ext cx="33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grpSp>
          <p:nvGrpSpPr>
            <p:cNvPr id="67681" name="Group 127"/>
            <p:cNvGrpSpPr>
              <a:grpSpLocks/>
            </p:cNvGrpSpPr>
            <p:nvPr/>
          </p:nvGrpSpPr>
          <p:grpSpPr bwMode="auto">
            <a:xfrm>
              <a:off x="3536" y="2244"/>
              <a:ext cx="72" cy="44"/>
              <a:chOff x="3536" y="2244"/>
              <a:chExt cx="72" cy="44"/>
            </a:xfrm>
          </p:grpSpPr>
          <p:sp>
            <p:nvSpPr>
              <p:cNvPr id="67819" name="Line 128"/>
              <p:cNvSpPr>
                <a:spLocks noChangeShapeType="1"/>
              </p:cNvSpPr>
              <p:nvPr/>
            </p:nvSpPr>
            <p:spPr bwMode="auto">
              <a:xfrm>
                <a:off x="3545" y="2244"/>
                <a:ext cx="56"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20" name="Line 129"/>
              <p:cNvSpPr>
                <a:spLocks noChangeShapeType="1"/>
              </p:cNvSpPr>
              <p:nvPr/>
            </p:nvSpPr>
            <p:spPr bwMode="auto">
              <a:xfrm flipH="1">
                <a:off x="3536" y="2244"/>
                <a:ext cx="72"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82" name="Group 130"/>
            <p:cNvGrpSpPr>
              <a:grpSpLocks/>
            </p:cNvGrpSpPr>
            <p:nvPr/>
          </p:nvGrpSpPr>
          <p:grpSpPr bwMode="auto">
            <a:xfrm>
              <a:off x="3379" y="2244"/>
              <a:ext cx="61" cy="44"/>
              <a:chOff x="3379" y="2244"/>
              <a:chExt cx="61" cy="44"/>
            </a:xfrm>
          </p:grpSpPr>
          <p:sp>
            <p:nvSpPr>
              <p:cNvPr id="67817" name="Line 131"/>
              <p:cNvSpPr>
                <a:spLocks noChangeShapeType="1"/>
              </p:cNvSpPr>
              <p:nvPr/>
            </p:nvSpPr>
            <p:spPr bwMode="auto">
              <a:xfrm>
                <a:off x="3388" y="2244"/>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18" name="Line 132"/>
              <p:cNvSpPr>
                <a:spLocks noChangeShapeType="1"/>
              </p:cNvSpPr>
              <p:nvPr/>
            </p:nvSpPr>
            <p:spPr bwMode="auto">
              <a:xfrm flipH="1">
                <a:off x="3379" y="2244"/>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683" name="Group 133"/>
            <p:cNvGrpSpPr>
              <a:grpSpLocks/>
            </p:cNvGrpSpPr>
            <p:nvPr/>
          </p:nvGrpSpPr>
          <p:grpSpPr bwMode="auto">
            <a:xfrm>
              <a:off x="3211" y="2245"/>
              <a:ext cx="62" cy="45"/>
              <a:chOff x="3211" y="2245"/>
              <a:chExt cx="62" cy="45"/>
            </a:xfrm>
          </p:grpSpPr>
          <p:sp>
            <p:nvSpPr>
              <p:cNvPr id="67815" name="Line 134"/>
              <p:cNvSpPr>
                <a:spLocks noChangeShapeType="1"/>
              </p:cNvSpPr>
              <p:nvPr/>
            </p:nvSpPr>
            <p:spPr bwMode="auto">
              <a:xfrm>
                <a:off x="3220" y="2245"/>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16" name="Line 135"/>
              <p:cNvSpPr>
                <a:spLocks noChangeShapeType="1"/>
              </p:cNvSpPr>
              <p:nvPr/>
            </p:nvSpPr>
            <p:spPr bwMode="auto">
              <a:xfrm flipH="1">
                <a:off x="3211" y="2245"/>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684" name="Line 136"/>
            <p:cNvSpPr>
              <a:spLocks noChangeShapeType="1"/>
            </p:cNvSpPr>
            <p:nvPr/>
          </p:nvSpPr>
          <p:spPr bwMode="auto">
            <a:xfrm>
              <a:off x="5171" y="2222"/>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5" name="Line 137"/>
            <p:cNvSpPr>
              <a:spLocks noChangeShapeType="1"/>
            </p:cNvSpPr>
            <p:nvPr/>
          </p:nvSpPr>
          <p:spPr bwMode="auto">
            <a:xfrm>
              <a:off x="5236" y="2222"/>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6" name="Line 138"/>
            <p:cNvSpPr>
              <a:spLocks noChangeShapeType="1"/>
            </p:cNvSpPr>
            <p:nvPr/>
          </p:nvSpPr>
          <p:spPr bwMode="auto">
            <a:xfrm>
              <a:off x="5290" y="2222"/>
              <a:ext cx="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7" name="Line 139"/>
            <p:cNvSpPr>
              <a:spLocks noChangeShapeType="1"/>
            </p:cNvSpPr>
            <p:nvPr/>
          </p:nvSpPr>
          <p:spPr bwMode="auto">
            <a:xfrm>
              <a:off x="5171" y="2426"/>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8" name="Line 140"/>
            <p:cNvSpPr>
              <a:spLocks noChangeShapeType="1"/>
            </p:cNvSpPr>
            <p:nvPr/>
          </p:nvSpPr>
          <p:spPr bwMode="auto">
            <a:xfrm>
              <a:off x="5236" y="2426"/>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89" name="Line 141"/>
            <p:cNvSpPr>
              <a:spLocks noChangeShapeType="1"/>
            </p:cNvSpPr>
            <p:nvPr/>
          </p:nvSpPr>
          <p:spPr bwMode="auto">
            <a:xfrm>
              <a:off x="5171" y="2641"/>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0" name="Line 142"/>
            <p:cNvSpPr>
              <a:spLocks noChangeShapeType="1"/>
            </p:cNvSpPr>
            <p:nvPr/>
          </p:nvSpPr>
          <p:spPr bwMode="auto">
            <a:xfrm>
              <a:off x="5290" y="2641"/>
              <a:ext cx="3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1" name="Rectangle 143"/>
            <p:cNvSpPr>
              <a:spLocks noChangeArrowheads="1"/>
            </p:cNvSpPr>
            <p:nvPr/>
          </p:nvSpPr>
          <p:spPr bwMode="auto">
            <a:xfrm>
              <a:off x="5107" y="2806"/>
              <a:ext cx="33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sp>
          <p:nvSpPr>
            <p:cNvPr id="67692" name="Line 144"/>
            <p:cNvSpPr>
              <a:spLocks noChangeShapeType="1"/>
            </p:cNvSpPr>
            <p:nvPr/>
          </p:nvSpPr>
          <p:spPr bwMode="auto">
            <a:xfrm>
              <a:off x="5236" y="2834"/>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3" name="Line 145"/>
            <p:cNvSpPr>
              <a:spLocks noChangeShapeType="1"/>
            </p:cNvSpPr>
            <p:nvPr/>
          </p:nvSpPr>
          <p:spPr bwMode="auto">
            <a:xfrm>
              <a:off x="5301" y="2834"/>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4" name="Rectangle 146"/>
            <p:cNvSpPr>
              <a:spLocks noChangeArrowheads="1"/>
            </p:cNvSpPr>
            <p:nvPr/>
          </p:nvSpPr>
          <p:spPr bwMode="auto">
            <a:xfrm>
              <a:off x="5107" y="3010"/>
              <a:ext cx="33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sp>
          <p:nvSpPr>
            <p:cNvPr id="67695" name="Line 147"/>
            <p:cNvSpPr>
              <a:spLocks noChangeShapeType="1"/>
            </p:cNvSpPr>
            <p:nvPr/>
          </p:nvSpPr>
          <p:spPr bwMode="auto">
            <a:xfrm>
              <a:off x="5301" y="3038"/>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6" name="Rectangle 148"/>
            <p:cNvSpPr>
              <a:spLocks noChangeArrowheads="1"/>
            </p:cNvSpPr>
            <p:nvPr/>
          </p:nvSpPr>
          <p:spPr bwMode="auto">
            <a:xfrm>
              <a:off x="5107" y="3214"/>
              <a:ext cx="335"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sp>
          <p:nvSpPr>
            <p:cNvPr id="67697" name="Line 149"/>
            <p:cNvSpPr>
              <a:spLocks noChangeShapeType="1"/>
            </p:cNvSpPr>
            <p:nvPr/>
          </p:nvSpPr>
          <p:spPr bwMode="auto">
            <a:xfrm>
              <a:off x="5182" y="3242"/>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98" name="Rectangle 150"/>
            <p:cNvSpPr>
              <a:spLocks noChangeArrowheads="1"/>
            </p:cNvSpPr>
            <p:nvPr/>
          </p:nvSpPr>
          <p:spPr bwMode="auto">
            <a:xfrm>
              <a:off x="5106" y="3429"/>
              <a:ext cx="336"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sp>
          <p:nvSpPr>
            <p:cNvPr id="67699" name="Line 151"/>
            <p:cNvSpPr>
              <a:spLocks noChangeShapeType="1"/>
            </p:cNvSpPr>
            <p:nvPr/>
          </p:nvSpPr>
          <p:spPr bwMode="auto">
            <a:xfrm>
              <a:off x="5236" y="3446"/>
              <a:ext cx="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700" name="Group 152"/>
            <p:cNvGrpSpPr>
              <a:grpSpLocks/>
            </p:cNvGrpSpPr>
            <p:nvPr/>
          </p:nvGrpSpPr>
          <p:grpSpPr bwMode="auto">
            <a:xfrm>
              <a:off x="3304" y="2659"/>
              <a:ext cx="61" cy="44"/>
              <a:chOff x="3304" y="2659"/>
              <a:chExt cx="61" cy="44"/>
            </a:xfrm>
          </p:grpSpPr>
          <p:sp>
            <p:nvSpPr>
              <p:cNvPr id="67813" name="Line 153"/>
              <p:cNvSpPr>
                <a:spLocks noChangeShapeType="1"/>
              </p:cNvSpPr>
              <p:nvPr/>
            </p:nvSpPr>
            <p:spPr bwMode="auto">
              <a:xfrm>
                <a:off x="3313" y="2659"/>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14" name="Line 154"/>
              <p:cNvSpPr>
                <a:spLocks noChangeShapeType="1"/>
              </p:cNvSpPr>
              <p:nvPr/>
            </p:nvSpPr>
            <p:spPr bwMode="auto">
              <a:xfrm flipH="1">
                <a:off x="3304" y="2659"/>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1" name="Group 155"/>
            <p:cNvGrpSpPr>
              <a:grpSpLocks/>
            </p:cNvGrpSpPr>
            <p:nvPr/>
          </p:nvGrpSpPr>
          <p:grpSpPr bwMode="auto">
            <a:xfrm>
              <a:off x="3537" y="2661"/>
              <a:ext cx="72" cy="44"/>
              <a:chOff x="3537" y="2661"/>
              <a:chExt cx="72" cy="44"/>
            </a:xfrm>
          </p:grpSpPr>
          <p:sp>
            <p:nvSpPr>
              <p:cNvPr id="67811" name="Line 156"/>
              <p:cNvSpPr>
                <a:spLocks noChangeShapeType="1"/>
              </p:cNvSpPr>
              <p:nvPr/>
            </p:nvSpPr>
            <p:spPr bwMode="auto">
              <a:xfrm>
                <a:off x="3546" y="2661"/>
                <a:ext cx="56"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12" name="Line 157"/>
              <p:cNvSpPr>
                <a:spLocks noChangeShapeType="1"/>
              </p:cNvSpPr>
              <p:nvPr/>
            </p:nvSpPr>
            <p:spPr bwMode="auto">
              <a:xfrm flipH="1">
                <a:off x="3537" y="2661"/>
                <a:ext cx="72"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2" name="Group 158"/>
            <p:cNvGrpSpPr>
              <a:grpSpLocks/>
            </p:cNvGrpSpPr>
            <p:nvPr/>
          </p:nvGrpSpPr>
          <p:grpSpPr bwMode="auto">
            <a:xfrm>
              <a:off x="3139" y="2865"/>
              <a:ext cx="62" cy="45"/>
              <a:chOff x="3139" y="2865"/>
              <a:chExt cx="62" cy="45"/>
            </a:xfrm>
          </p:grpSpPr>
          <p:sp>
            <p:nvSpPr>
              <p:cNvPr id="67809" name="Line 159"/>
              <p:cNvSpPr>
                <a:spLocks noChangeShapeType="1"/>
              </p:cNvSpPr>
              <p:nvPr/>
            </p:nvSpPr>
            <p:spPr bwMode="auto">
              <a:xfrm>
                <a:off x="3148" y="2865"/>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10" name="Line 160"/>
              <p:cNvSpPr>
                <a:spLocks noChangeShapeType="1"/>
              </p:cNvSpPr>
              <p:nvPr/>
            </p:nvSpPr>
            <p:spPr bwMode="auto">
              <a:xfrm flipH="1">
                <a:off x="3139" y="2865"/>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3" name="Group 161"/>
            <p:cNvGrpSpPr>
              <a:grpSpLocks/>
            </p:cNvGrpSpPr>
            <p:nvPr/>
          </p:nvGrpSpPr>
          <p:grpSpPr bwMode="auto">
            <a:xfrm>
              <a:off x="3139" y="3069"/>
              <a:ext cx="62" cy="46"/>
              <a:chOff x="3139" y="3069"/>
              <a:chExt cx="62" cy="46"/>
            </a:xfrm>
          </p:grpSpPr>
          <p:sp>
            <p:nvSpPr>
              <p:cNvPr id="67807" name="Line 162"/>
              <p:cNvSpPr>
                <a:spLocks noChangeShapeType="1"/>
              </p:cNvSpPr>
              <p:nvPr/>
            </p:nvSpPr>
            <p:spPr bwMode="auto">
              <a:xfrm>
                <a:off x="3147" y="3069"/>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08" name="Line 163"/>
              <p:cNvSpPr>
                <a:spLocks noChangeShapeType="1"/>
              </p:cNvSpPr>
              <p:nvPr/>
            </p:nvSpPr>
            <p:spPr bwMode="auto">
              <a:xfrm flipH="1">
                <a:off x="3139" y="3070"/>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4" name="Group 164"/>
            <p:cNvGrpSpPr>
              <a:grpSpLocks/>
            </p:cNvGrpSpPr>
            <p:nvPr/>
          </p:nvGrpSpPr>
          <p:grpSpPr bwMode="auto">
            <a:xfrm>
              <a:off x="3536" y="2867"/>
              <a:ext cx="73" cy="45"/>
              <a:chOff x="3536" y="2867"/>
              <a:chExt cx="73" cy="45"/>
            </a:xfrm>
          </p:grpSpPr>
          <p:sp>
            <p:nvSpPr>
              <p:cNvPr id="67805" name="Line 165"/>
              <p:cNvSpPr>
                <a:spLocks noChangeShapeType="1"/>
              </p:cNvSpPr>
              <p:nvPr/>
            </p:nvSpPr>
            <p:spPr bwMode="auto">
              <a:xfrm>
                <a:off x="3544" y="2867"/>
                <a:ext cx="57"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06" name="Line 166"/>
              <p:cNvSpPr>
                <a:spLocks noChangeShapeType="1"/>
              </p:cNvSpPr>
              <p:nvPr/>
            </p:nvSpPr>
            <p:spPr bwMode="auto">
              <a:xfrm flipH="1">
                <a:off x="3536" y="2867"/>
                <a:ext cx="73"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5" name="Group 167"/>
            <p:cNvGrpSpPr>
              <a:grpSpLocks/>
            </p:cNvGrpSpPr>
            <p:nvPr/>
          </p:nvGrpSpPr>
          <p:grpSpPr bwMode="auto">
            <a:xfrm>
              <a:off x="3379" y="2864"/>
              <a:ext cx="62" cy="45"/>
              <a:chOff x="3379" y="2864"/>
              <a:chExt cx="62" cy="45"/>
            </a:xfrm>
          </p:grpSpPr>
          <p:sp>
            <p:nvSpPr>
              <p:cNvPr id="67803" name="Line 168"/>
              <p:cNvSpPr>
                <a:spLocks noChangeShapeType="1"/>
              </p:cNvSpPr>
              <p:nvPr/>
            </p:nvSpPr>
            <p:spPr bwMode="auto">
              <a:xfrm>
                <a:off x="3387" y="2864"/>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04" name="Line 169"/>
              <p:cNvSpPr>
                <a:spLocks noChangeShapeType="1"/>
              </p:cNvSpPr>
              <p:nvPr/>
            </p:nvSpPr>
            <p:spPr bwMode="auto">
              <a:xfrm flipH="1">
                <a:off x="3379" y="2864"/>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6" name="Group 170"/>
            <p:cNvGrpSpPr>
              <a:grpSpLocks/>
            </p:cNvGrpSpPr>
            <p:nvPr/>
          </p:nvGrpSpPr>
          <p:grpSpPr bwMode="auto">
            <a:xfrm>
              <a:off x="3209" y="3270"/>
              <a:ext cx="62" cy="45"/>
              <a:chOff x="3209" y="3270"/>
              <a:chExt cx="62" cy="45"/>
            </a:xfrm>
          </p:grpSpPr>
          <p:sp>
            <p:nvSpPr>
              <p:cNvPr id="67801" name="Line 171"/>
              <p:cNvSpPr>
                <a:spLocks noChangeShapeType="1"/>
              </p:cNvSpPr>
              <p:nvPr/>
            </p:nvSpPr>
            <p:spPr bwMode="auto">
              <a:xfrm>
                <a:off x="3218" y="3270"/>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02" name="Line 172"/>
              <p:cNvSpPr>
                <a:spLocks noChangeShapeType="1"/>
              </p:cNvSpPr>
              <p:nvPr/>
            </p:nvSpPr>
            <p:spPr bwMode="auto">
              <a:xfrm flipH="1">
                <a:off x="3209" y="3270"/>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7" name="Group 173"/>
            <p:cNvGrpSpPr>
              <a:grpSpLocks/>
            </p:cNvGrpSpPr>
            <p:nvPr/>
          </p:nvGrpSpPr>
          <p:grpSpPr bwMode="auto">
            <a:xfrm>
              <a:off x="3536" y="3071"/>
              <a:ext cx="73" cy="45"/>
              <a:chOff x="3536" y="3071"/>
              <a:chExt cx="73" cy="45"/>
            </a:xfrm>
          </p:grpSpPr>
          <p:sp>
            <p:nvSpPr>
              <p:cNvPr id="67799" name="Line 174"/>
              <p:cNvSpPr>
                <a:spLocks noChangeShapeType="1"/>
              </p:cNvSpPr>
              <p:nvPr/>
            </p:nvSpPr>
            <p:spPr bwMode="auto">
              <a:xfrm>
                <a:off x="3544" y="3071"/>
                <a:ext cx="57"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00" name="Line 175"/>
              <p:cNvSpPr>
                <a:spLocks noChangeShapeType="1"/>
              </p:cNvSpPr>
              <p:nvPr/>
            </p:nvSpPr>
            <p:spPr bwMode="auto">
              <a:xfrm flipH="1">
                <a:off x="3536" y="3071"/>
                <a:ext cx="73"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8" name="Group 176"/>
            <p:cNvGrpSpPr>
              <a:grpSpLocks/>
            </p:cNvGrpSpPr>
            <p:nvPr/>
          </p:nvGrpSpPr>
          <p:grpSpPr bwMode="auto">
            <a:xfrm>
              <a:off x="3304" y="3071"/>
              <a:ext cx="62" cy="45"/>
              <a:chOff x="3304" y="3071"/>
              <a:chExt cx="62" cy="45"/>
            </a:xfrm>
          </p:grpSpPr>
          <p:sp>
            <p:nvSpPr>
              <p:cNvPr id="67797" name="Line 177"/>
              <p:cNvSpPr>
                <a:spLocks noChangeShapeType="1"/>
              </p:cNvSpPr>
              <p:nvPr/>
            </p:nvSpPr>
            <p:spPr bwMode="auto">
              <a:xfrm>
                <a:off x="3312" y="3071"/>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8" name="Line 178"/>
              <p:cNvSpPr>
                <a:spLocks noChangeShapeType="1"/>
              </p:cNvSpPr>
              <p:nvPr/>
            </p:nvSpPr>
            <p:spPr bwMode="auto">
              <a:xfrm flipH="1">
                <a:off x="3304" y="3071"/>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09" name="Group 179"/>
            <p:cNvGrpSpPr>
              <a:grpSpLocks/>
            </p:cNvGrpSpPr>
            <p:nvPr/>
          </p:nvGrpSpPr>
          <p:grpSpPr bwMode="auto">
            <a:xfrm>
              <a:off x="3140" y="3472"/>
              <a:ext cx="62" cy="56"/>
              <a:chOff x="3140" y="3472"/>
              <a:chExt cx="62" cy="56"/>
            </a:xfrm>
          </p:grpSpPr>
          <p:sp>
            <p:nvSpPr>
              <p:cNvPr id="67795" name="Line 180"/>
              <p:cNvSpPr>
                <a:spLocks noChangeShapeType="1"/>
              </p:cNvSpPr>
              <p:nvPr/>
            </p:nvSpPr>
            <p:spPr bwMode="auto">
              <a:xfrm>
                <a:off x="3148" y="3472"/>
                <a:ext cx="46"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6" name="Line 181"/>
              <p:cNvSpPr>
                <a:spLocks noChangeShapeType="1"/>
              </p:cNvSpPr>
              <p:nvPr/>
            </p:nvSpPr>
            <p:spPr bwMode="auto">
              <a:xfrm flipH="1">
                <a:off x="3140" y="3472"/>
                <a:ext cx="6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0" name="Group 182"/>
            <p:cNvGrpSpPr>
              <a:grpSpLocks/>
            </p:cNvGrpSpPr>
            <p:nvPr/>
          </p:nvGrpSpPr>
          <p:grpSpPr bwMode="auto">
            <a:xfrm>
              <a:off x="3464" y="3274"/>
              <a:ext cx="61" cy="45"/>
              <a:chOff x="3464" y="3274"/>
              <a:chExt cx="61" cy="45"/>
            </a:xfrm>
          </p:grpSpPr>
          <p:sp>
            <p:nvSpPr>
              <p:cNvPr id="67793" name="Line 183"/>
              <p:cNvSpPr>
                <a:spLocks noChangeShapeType="1"/>
              </p:cNvSpPr>
              <p:nvPr/>
            </p:nvSpPr>
            <p:spPr bwMode="auto">
              <a:xfrm>
                <a:off x="3472" y="3274"/>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4" name="Line 184"/>
              <p:cNvSpPr>
                <a:spLocks noChangeShapeType="1"/>
              </p:cNvSpPr>
              <p:nvPr/>
            </p:nvSpPr>
            <p:spPr bwMode="auto">
              <a:xfrm flipH="1">
                <a:off x="3464" y="3274"/>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1" name="Group 185"/>
            <p:cNvGrpSpPr>
              <a:grpSpLocks/>
            </p:cNvGrpSpPr>
            <p:nvPr/>
          </p:nvGrpSpPr>
          <p:grpSpPr bwMode="auto">
            <a:xfrm>
              <a:off x="3304" y="3274"/>
              <a:ext cx="61" cy="44"/>
              <a:chOff x="3304" y="3274"/>
              <a:chExt cx="61" cy="44"/>
            </a:xfrm>
          </p:grpSpPr>
          <p:sp>
            <p:nvSpPr>
              <p:cNvPr id="67791" name="Line 186"/>
              <p:cNvSpPr>
                <a:spLocks noChangeShapeType="1"/>
              </p:cNvSpPr>
              <p:nvPr/>
            </p:nvSpPr>
            <p:spPr bwMode="auto">
              <a:xfrm>
                <a:off x="3313" y="3274"/>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2" name="Line 187"/>
              <p:cNvSpPr>
                <a:spLocks noChangeShapeType="1"/>
              </p:cNvSpPr>
              <p:nvPr/>
            </p:nvSpPr>
            <p:spPr bwMode="auto">
              <a:xfrm flipH="1">
                <a:off x="3304" y="3274"/>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2" name="Group 188"/>
            <p:cNvGrpSpPr>
              <a:grpSpLocks/>
            </p:cNvGrpSpPr>
            <p:nvPr/>
          </p:nvGrpSpPr>
          <p:grpSpPr bwMode="auto">
            <a:xfrm>
              <a:off x="4179" y="1008"/>
              <a:ext cx="62" cy="45"/>
              <a:chOff x="4179" y="1008"/>
              <a:chExt cx="62" cy="45"/>
            </a:xfrm>
          </p:grpSpPr>
          <p:sp>
            <p:nvSpPr>
              <p:cNvPr id="67789" name="Line 189"/>
              <p:cNvSpPr>
                <a:spLocks noChangeShapeType="1"/>
              </p:cNvSpPr>
              <p:nvPr/>
            </p:nvSpPr>
            <p:spPr bwMode="auto">
              <a:xfrm>
                <a:off x="4188" y="1008"/>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90" name="Line 190"/>
              <p:cNvSpPr>
                <a:spLocks noChangeShapeType="1"/>
              </p:cNvSpPr>
              <p:nvPr/>
            </p:nvSpPr>
            <p:spPr bwMode="auto">
              <a:xfrm flipH="1">
                <a:off x="4179" y="1008"/>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3" name="Group 191"/>
            <p:cNvGrpSpPr>
              <a:grpSpLocks/>
            </p:cNvGrpSpPr>
            <p:nvPr/>
          </p:nvGrpSpPr>
          <p:grpSpPr bwMode="auto">
            <a:xfrm>
              <a:off x="3466" y="3472"/>
              <a:ext cx="62" cy="56"/>
              <a:chOff x="3466" y="3472"/>
              <a:chExt cx="62" cy="56"/>
            </a:xfrm>
          </p:grpSpPr>
          <p:sp>
            <p:nvSpPr>
              <p:cNvPr id="67787" name="Line 192"/>
              <p:cNvSpPr>
                <a:spLocks noChangeShapeType="1"/>
              </p:cNvSpPr>
              <p:nvPr/>
            </p:nvSpPr>
            <p:spPr bwMode="auto">
              <a:xfrm>
                <a:off x="3474" y="3472"/>
                <a:ext cx="46"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88" name="Line 193"/>
              <p:cNvSpPr>
                <a:spLocks noChangeShapeType="1"/>
              </p:cNvSpPr>
              <p:nvPr/>
            </p:nvSpPr>
            <p:spPr bwMode="auto">
              <a:xfrm flipH="1">
                <a:off x="3466" y="3472"/>
                <a:ext cx="6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4" name="Group 194"/>
            <p:cNvGrpSpPr>
              <a:grpSpLocks/>
            </p:cNvGrpSpPr>
            <p:nvPr/>
          </p:nvGrpSpPr>
          <p:grpSpPr bwMode="auto">
            <a:xfrm>
              <a:off x="3377" y="3471"/>
              <a:ext cx="62" cy="56"/>
              <a:chOff x="3377" y="3471"/>
              <a:chExt cx="62" cy="56"/>
            </a:xfrm>
          </p:grpSpPr>
          <p:sp>
            <p:nvSpPr>
              <p:cNvPr id="67785" name="Line 195"/>
              <p:cNvSpPr>
                <a:spLocks noChangeShapeType="1"/>
              </p:cNvSpPr>
              <p:nvPr/>
            </p:nvSpPr>
            <p:spPr bwMode="auto">
              <a:xfrm>
                <a:off x="3385" y="3471"/>
                <a:ext cx="46"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86" name="Line 196"/>
              <p:cNvSpPr>
                <a:spLocks noChangeShapeType="1"/>
              </p:cNvSpPr>
              <p:nvPr/>
            </p:nvSpPr>
            <p:spPr bwMode="auto">
              <a:xfrm flipH="1">
                <a:off x="3377" y="3471"/>
                <a:ext cx="62"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5" name="Group 197"/>
            <p:cNvGrpSpPr>
              <a:grpSpLocks/>
            </p:cNvGrpSpPr>
            <p:nvPr/>
          </p:nvGrpSpPr>
          <p:grpSpPr bwMode="auto">
            <a:xfrm>
              <a:off x="4375" y="1630"/>
              <a:ext cx="62" cy="45"/>
              <a:chOff x="4375" y="1630"/>
              <a:chExt cx="62" cy="45"/>
            </a:xfrm>
          </p:grpSpPr>
          <p:sp>
            <p:nvSpPr>
              <p:cNvPr id="67783" name="Line 198"/>
              <p:cNvSpPr>
                <a:spLocks noChangeShapeType="1"/>
              </p:cNvSpPr>
              <p:nvPr/>
            </p:nvSpPr>
            <p:spPr bwMode="auto">
              <a:xfrm>
                <a:off x="4384" y="1630"/>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84" name="Line 199"/>
              <p:cNvSpPr>
                <a:spLocks noChangeShapeType="1"/>
              </p:cNvSpPr>
              <p:nvPr/>
            </p:nvSpPr>
            <p:spPr bwMode="auto">
              <a:xfrm flipH="1">
                <a:off x="4375" y="1630"/>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6" name="Group 200"/>
            <p:cNvGrpSpPr>
              <a:grpSpLocks/>
            </p:cNvGrpSpPr>
            <p:nvPr/>
          </p:nvGrpSpPr>
          <p:grpSpPr bwMode="auto">
            <a:xfrm>
              <a:off x="4182" y="1409"/>
              <a:ext cx="61" cy="56"/>
              <a:chOff x="4182" y="1409"/>
              <a:chExt cx="61" cy="56"/>
            </a:xfrm>
          </p:grpSpPr>
          <p:sp>
            <p:nvSpPr>
              <p:cNvPr id="67781" name="Line 201"/>
              <p:cNvSpPr>
                <a:spLocks noChangeShapeType="1"/>
              </p:cNvSpPr>
              <p:nvPr/>
            </p:nvSpPr>
            <p:spPr bwMode="auto">
              <a:xfrm>
                <a:off x="4188" y="1409"/>
                <a:ext cx="45"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82" name="Line 202"/>
              <p:cNvSpPr>
                <a:spLocks noChangeShapeType="1"/>
              </p:cNvSpPr>
              <p:nvPr/>
            </p:nvSpPr>
            <p:spPr bwMode="auto">
              <a:xfrm flipH="1">
                <a:off x="4182" y="1409"/>
                <a:ext cx="61"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7" name="Group 203"/>
            <p:cNvGrpSpPr>
              <a:grpSpLocks/>
            </p:cNvGrpSpPr>
            <p:nvPr/>
          </p:nvGrpSpPr>
          <p:grpSpPr bwMode="auto">
            <a:xfrm>
              <a:off x="4183" y="1204"/>
              <a:ext cx="61" cy="56"/>
              <a:chOff x="4183" y="1204"/>
              <a:chExt cx="61" cy="56"/>
            </a:xfrm>
          </p:grpSpPr>
          <p:sp>
            <p:nvSpPr>
              <p:cNvPr id="67779" name="Line 204"/>
              <p:cNvSpPr>
                <a:spLocks noChangeShapeType="1"/>
              </p:cNvSpPr>
              <p:nvPr/>
            </p:nvSpPr>
            <p:spPr bwMode="auto">
              <a:xfrm>
                <a:off x="4189" y="1204"/>
                <a:ext cx="45"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80" name="Line 205"/>
              <p:cNvSpPr>
                <a:spLocks noChangeShapeType="1"/>
              </p:cNvSpPr>
              <p:nvPr/>
            </p:nvSpPr>
            <p:spPr bwMode="auto">
              <a:xfrm flipH="1">
                <a:off x="4183" y="1204"/>
                <a:ext cx="61" cy="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8" name="Group 206"/>
            <p:cNvGrpSpPr>
              <a:grpSpLocks/>
            </p:cNvGrpSpPr>
            <p:nvPr/>
          </p:nvGrpSpPr>
          <p:grpSpPr bwMode="auto">
            <a:xfrm>
              <a:off x="4583" y="2242"/>
              <a:ext cx="61" cy="45"/>
              <a:chOff x="4583" y="2242"/>
              <a:chExt cx="61" cy="45"/>
            </a:xfrm>
          </p:grpSpPr>
          <p:sp>
            <p:nvSpPr>
              <p:cNvPr id="67777" name="Line 207"/>
              <p:cNvSpPr>
                <a:spLocks noChangeShapeType="1"/>
              </p:cNvSpPr>
              <p:nvPr/>
            </p:nvSpPr>
            <p:spPr bwMode="auto">
              <a:xfrm>
                <a:off x="4591" y="2242"/>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78" name="Line 208"/>
              <p:cNvSpPr>
                <a:spLocks noChangeShapeType="1"/>
              </p:cNvSpPr>
              <p:nvPr/>
            </p:nvSpPr>
            <p:spPr bwMode="auto">
              <a:xfrm flipH="1">
                <a:off x="4583" y="2242"/>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19" name="Group 209"/>
            <p:cNvGrpSpPr>
              <a:grpSpLocks/>
            </p:cNvGrpSpPr>
            <p:nvPr/>
          </p:nvGrpSpPr>
          <p:grpSpPr bwMode="auto">
            <a:xfrm>
              <a:off x="4375" y="2039"/>
              <a:ext cx="62" cy="45"/>
              <a:chOff x="4375" y="2039"/>
              <a:chExt cx="62" cy="45"/>
            </a:xfrm>
          </p:grpSpPr>
          <p:sp>
            <p:nvSpPr>
              <p:cNvPr id="67775" name="Line 210"/>
              <p:cNvSpPr>
                <a:spLocks noChangeShapeType="1"/>
              </p:cNvSpPr>
              <p:nvPr/>
            </p:nvSpPr>
            <p:spPr bwMode="auto">
              <a:xfrm>
                <a:off x="4384" y="2039"/>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76" name="Line 211"/>
              <p:cNvSpPr>
                <a:spLocks noChangeShapeType="1"/>
              </p:cNvSpPr>
              <p:nvPr/>
            </p:nvSpPr>
            <p:spPr bwMode="auto">
              <a:xfrm flipH="1">
                <a:off x="4375" y="2039"/>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20" name="Group 212"/>
            <p:cNvGrpSpPr>
              <a:grpSpLocks/>
            </p:cNvGrpSpPr>
            <p:nvPr/>
          </p:nvGrpSpPr>
          <p:grpSpPr bwMode="auto">
            <a:xfrm>
              <a:off x="4375" y="1836"/>
              <a:ext cx="62" cy="45"/>
              <a:chOff x="4375" y="1836"/>
              <a:chExt cx="62" cy="45"/>
            </a:xfrm>
          </p:grpSpPr>
          <p:sp>
            <p:nvSpPr>
              <p:cNvPr id="67773" name="Line 213"/>
              <p:cNvSpPr>
                <a:spLocks noChangeShapeType="1"/>
              </p:cNvSpPr>
              <p:nvPr/>
            </p:nvSpPr>
            <p:spPr bwMode="auto">
              <a:xfrm>
                <a:off x="4384" y="1836"/>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74" name="Line 214"/>
              <p:cNvSpPr>
                <a:spLocks noChangeShapeType="1"/>
              </p:cNvSpPr>
              <p:nvPr/>
            </p:nvSpPr>
            <p:spPr bwMode="auto">
              <a:xfrm flipH="1">
                <a:off x="4375" y="1836"/>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21" name="Group 215"/>
            <p:cNvGrpSpPr>
              <a:grpSpLocks/>
            </p:cNvGrpSpPr>
            <p:nvPr/>
          </p:nvGrpSpPr>
          <p:grpSpPr bwMode="auto">
            <a:xfrm>
              <a:off x="4773" y="2659"/>
              <a:ext cx="73" cy="45"/>
              <a:chOff x="4773" y="2659"/>
              <a:chExt cx="73" cy="45"/>
            </a:xfrm>
          </p:grpSpPr>
          <p:sp>
            <p:nvSpPr>
              <p:cNvPr id="67771" name="Line 216"/>
              <p:cNvSpPr>
                <a:spLocks noChangeShapeType="1"/>
              </p:cNvSpPr>
              <p:nvPr/>
            </p:nvSpPr>
            <p:spPr bwMode="auto">
              <a:xfrm>
                <a:off x="4781" y="2659"/>
                <a:ext cx="57"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72" name="Line 217"/>
              <p:cNvSpPr>
                <a:spLocks noChangeShapeType="1"/>
              </p:cNvSpPr>
              <p:nvPr/>
            </p:nvSpPr>
            <p:spPr bwMode="auto">
              <a:xfrm flipH="1">
                <a:off x="4773" y="2659"/>
                <a:ext cx="73"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22" name="Group 218"/>
            <p:cNvGrpSpPr>
              <a:grpSpLocks/>
            </p:cNvGrpSpPr>
            <p:nvPr/>
          </p:nvGrpSpPr>
          <p:grpSpPr bwMode="auto">
            <a:xfrm>
              <a:off x="4772" y="2458"/>
              <a:ext cx="73" cy="45"/>
              <a:chOff x="4772" y="2458"/>
              <a:chExt cx="73" cy="45"/>
            </a:xfrm>
          </p:grpSpPr>
          <p:sp>
            <p:nvSpPr>
              <p:cNvPr id="67769" name="Line 219"/>
              <p:cNvSpPr>
                <a:spLocks noChangeShapeType="1"/>
              </p:cNvSpPr>
              <p:nvPr/>
            </p:nvSpPr>
            <p:spPr bwMode="auto">
              <a:xfrm>
                <a:off x="4780" y="2458"/>
                <a:ext cx="57"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70" name="Line 220"/>
              <p:cNvSpPr>
                <a:spLocks noChangeShapeType="1"/>
              </p:cNvSpPr>
              <p:nvPr/>
            </p:nvSpPr>
            <p:spPr bwMode="auto">
              <a:xfrm flipH="1">
                <a:off x="4772" y="2458"/>
                <a:ext cx="73"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23" name="Group 221"/>
            <p:cNvGrpSpPr>
              <a:grpSpLocks/>
            </p:cNvGrpSpPr>
            <p:nvPr/>
          </p:nvGrpSpPr>
          <p:grpSpPr bwMode="auto">
            <a:xfrm>
              <a:off x="4973" y="2245"/>
              <a:ext cx="61" cy="44"/>
              <a:chOff x="4973" y="2245"/>
              <a:chExt cx="61" cy="44"/>
            </a:xfrm>
          </p:grpSpPr>
          <p:sp>
            <p:nvSpPr>
              <p:cNvPr id="67767" name="Line 222"/>
              <p:cNvSpPr>
                <a:spLocks noChangeShapeType="1"/>
              </p:cNvSpPr>
              <p:nvPr/>
            </p:nvSpPr>
            <p:spPr bwMode="auto">
              <a:xfrm>
                <a:off x="4982" y="2245"/>
                <a:ext cx="45"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68" name="Line 223"/>
              <p:cNvSpPr>
                <a:spLocks noChangeShapeType="1"/>
              </p:cNvSpPr>
              <p:nvPr/>
            </p:nvSpPr>
            <p:spPr bwMode="auto">
              <a:xfrm flipH="1">
                <a:off x="4973" y="2245"/>
                <a:ext cx="61" cy="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24" name="Group 224"/>
            <p:cNvGrpSpPr>
              <a:grpSpLocks/>
            </p:cNvGrpSpPr>
            <p:nvPr/>
          </p:nvGrpSpPr>
          <p:grpSpPr bwMode="auto">
            <a:xfrm>
              <a:off x="4770" y="2864"/>
              <a:ext cx="73" cy="45"/>
              <a:chOff x="4770" y="2864"/>
              <a:chExt cx="73" cy="45"/>
            </a:xfrm>
          </p:grpSpPr>
          <p:sp>
            <p:nvSpPr>
              <p:cNvPr id="67765" name="Line 225"/>
              <p:cNvSpPr>
                <a:spLocks noChangeShapeType="1"/>
              </p:cNvSpPr>
              <p:nvPr/>
            </p:nvSpPr>
            <p:spPr bwMode="auto">
              <a:xfrm>
                <a:off x="4778" y="2864"/>
                <a:ext cx="57"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66" name="Line 226"/>
              <p:cNvSpPr>
                <a:spLocks noChangeShapeType="1"/>
              </p:cNvSpPr>
              <p:nvPr/>
            </p:nvSpPr>
            <p:spPr bwMode="auto">
              <a:xfrm flipH="1">
                <a:off x="4770" y="2864"/>
                <a:ext cx="73"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25" name="Group 227"/>
            <p:cNvGrpSpPr>
              <a:grpSpLocks/>
            </p:cNvGrpSpPr>
            <p:nvPr/>
          </p:nvGrpSpPr>
          <p:grpSpPr bwMode="auto">
            <a:xfrm>
              <a:off x="4972" y="3285"/>
              <a:ext cx="62" cy="45"/>
              <a:chOff x="4972" y="3285"/>
              <a:chExt cx="62" cy="45"/>
            </a:xfrm>
          </p:grpSpPr>
          <p:sp>
            <p:nvSpPr>
              <p:cNvPr id="67763" name="Line 228"/>
              <p:cNvSpPr>
                <a:spLocks noChangeShapeType="1"/>
              </p:cNvSpPr>
              <p:nvPr/>
            </p:nvSpPr>
            <p:spPr bwMode="auto">
              <a:xfrm>
                <a:off x="4980" y="3285"/>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64" name="Line 229"/>
              <p:cNvSpPr>
                <a:spLocks noChangeShapeType="1"/>
              </p:cNvSpPr>
              <p:nvPr/>
            </p:nvSpPr>
            <p:spPr bwMode="auto">
              <a:xfrm flipH="1">
                <a:off x="4972" y="3285"/>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26" name="Group 230"/>
            <p:cNvGrpSpPr>
              <a:grpSpLocks/>
            </p:cNvGrpSpPr>
            <p:nvPr/>
          </p:nvGrpSpPr>
          <p:grpSpPr bwMode="auto">
            <a:xfrm>
              <a:off x="4973" y="3488"/>
              <a:ext cx="62" cy="45"/>
              <a:chOff x="4973" y="3488"/>
              <a:chExt cx="62" cy="45"/>
            </a:xfrm>
          </p:grpSpPr>
          <p:sp>
            <p:nvSpPr>
              <p:cNvPr id="67761" name="Line 231"/>
              <p:cNvSpPr>
                <a:spLocks noChangeShapeType="1"/>
              </p:cNvSpPr>
              <p:nvPr/>
            </p:nvSpPr>
            <p:spPr bwMode="auto">
              <a:xfrm>
                <a:off x="4981" y="3488"/>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62" name="Line 232"/>
              <p:cNvSpPr>
                <a:spLocks noChangeShapeType="1"/>
              </p:cNvSpPr>
              <p:nvPr/>
            </p:nvSpPr>
            <p:spPr bwMode="auto">
              <a:xfrm flipH="1">
                <a:off x="4973" y="3488"/>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727" name="Group 233"/>
            <p:cNvGrpSpPr>
              <a:grpSpLocks/>
            </p:cNvGrpSpPr>
            <p:nvPr/>
          </p:nvGrpSpPr>
          <p:grpSpPr bwMode="auto">
            <a:xfrm>
              <a:off x="4974" y="3072"/>
              <a:ext cx="62" cy="45"/>
              <a:chOff x="4974" y="3072"/>
              <a:chExt cx="62" cy="45"/>
            </a:xfrm>
          </p:grpSpPr>
          <p:sp>
            <p:nvSpPr>
              <p:cNvPr id="67759" name="Line 234"/>
              <p:cNvSpPr>
                <a:spLocks noChangeShapeType="1"/>
              </p:cNvSpPr>
              <p:nvPr/>
            </p:nvSpPr>
            <p:spPr bwMode="auto">
              <a:xfrm>
                <a:off x="4982" y="3072"/>
                <a:ext cx="46"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60" name="Line 235"/>
              <p:cNvSpPr>
                <a:spLocks noChangeShapeType="1"/>
              </p:cNvSpPr>
              <p:nvPr/>
            </p:nvSpPr>
            <p:spPr bwMode="auto">
              <a:xfrm flipH="1">
                <a:off x="4974" y="3072"/>
                <a:ext cx="62" cy="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7728" name="Rectangle 236"/>
            <p:cNvSpPr>
              <a:spLocks noChangeArrowheads="1"/>
            </p:cNvSpPr>
            <p:nvPr/>
          </p:nvSpPr>
          <p:spPr bwMode="auto">
            <a:xfrm>
              <a:off x="3892" y="3955"/>
              <a:ext cx="238"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F1</a:t>
              </a:r>
            </a:p>
          </p:txBody>
        </p:sp>
        <p:sp>
          <p:nvSpPr>
            <p:cNvPr id="67729" name="Rectangle 237"/>
            <p:cNvSpPr>
              <a:spLocks noChangeArrowheads="1"/>
            </p:cNvSpPr>
            <p:nvPr/>
          </p:nvSpPr>
          <p:spPr bwMode="auto">
            <a:xfrm>
              <a:off x="4098" y="3955"/>
              <a:ext cx="238"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F2</a:t>
              </a:r>
            </a:p>
          </p:txBody>
        </p:sp>
        <p:sp>
          <p:nvSpPr>
            <p:cNvPr id="67730" name="Rectangle 238"/>
            <p:cNvSpPr>
              <a:spLocks noChangeArrowheads="1"/>
            </p:cNvSpPr>
            <p:nvPr/>
          </p:nvSpPr>
          <p:spPr bwMode="auto">
            <a:xfrm>
              <a:off x="4304" y="3955"/>
              <a:ext cx="238"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F3</a:t>
              </a:r>
            </a:p>
          </p:txBody>
        </p:sp>
        <p:sp>
          <p:nvSpPr>
            <p:cNvPr id="67731" name="Rectangle 239"/>
            <p:cNvSpPr>
              <a:spLocks noChangeArrowheads="1"/>
            </p:cNvSpPr>
            <p:nvPr/>
          </p:nvSpPr>
          <p:spPr bwMode="auto">
            <a:xfrm>
              <a:off x="4510" y="3955"/>
              <a:ext cx="238"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F4</a:t>
              </a:r>
            </a:p>
          </p:txBody>
        </p:sp>
        <p:sp>
          <p:nvSpPr>
            <p:cNvPr id="67732" name="Rectangle 240"/>
            <p:cNvSpPr>
              <a:spLocks noChangeArrowheads="1"/>
            </p:cNvSpPr>
            <p:nvPr/>
          </p:nvSpPr>
          <p:spPr bwMode="auto">
            <a:xfrm>
              <a:off x="4694" y="3955"/>
              <a:ext cx="238"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F5</a:t>
              </a:r>
            </a:p>
          </p:txBody>
        </p:sp>
        <p:sp>
          <p:nvSpPr>
            <p:cNvPr id="67733" name="Rectangle 241"/>
            <p:cNvSpPr>
              <a:spLocks noChangeArrowheads="1"/>
            </p:cNvSpPr>
            <p:nvPr/>
          </p:nvSpPr>
          <p:spPr bwMode="auto">
            <a:xfrm>
              <a:off x="4911" y="3955"/>
              <a:ext cx="238" cy="1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F6</a:t>
              </a:r>
            </a:p>
          </p:txBody>
        </p:sp>
        <p:sp>
          <p:nvSpPr>
            <p:cNvPr id="67734" name="Rectangle 242"/>
            <p:cNvSpPr>
              <a:spLocks noChangeArrowheads="1"/>
            </p:cNvSpPr>
            <p:nvPr/>
          </p:nvSpPr>
          <p:spPr bwMode="auto">
            <a:xfrm>
              <a:off x="3108" y="452"/>
              <a:ext cx="207" cy="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A</a:t>
              </a:r>
            </a:p>
          </p:txBody>
        </p:sp>
        <p:sp>
          <p:nvSpPr>
            <p:cNvPr id="67735" name="Rectangle 243"/>
            <p:cNvSpPr>
              <a:spLocks noChangeArrowheads="1"/>
            </p:cNvSpPr>
            <p:nvPr/>
          </p:nvSpPr>
          <p:spPr bwMode="auto">
            <a:xfrm>
              <a:off x="3283" y="453"/>
              <a:ext cx="208" cy="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B</a:t>
              </a:r>
            </a:p>
          </p:txBody>
        </p:sp>
        <p:sp>
          <p:nvSpPr>
            <p:cNvPr id="67736" name="Rectangle 244"/>
            <p:cNvSpPr>
              <a:spLocks noChangeArrowheads="1"/>
            </p:cNvSpPr>
            <p:nvPr/>
          </p:nvSpPr>
          <p:spPr bwMode="auto">
            <a:xfrm>
              <a:off x="3441" y="452"/>
              <a:ext cx="214" cy="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400"/>
                <a:t>C</a:t>
              </a:r>
            </a:p>
          </p:txBody>
        </p:sp>
        <p:sp>
          <p:nvSpPr>
            <p:cNvPr id="67737" name="Oval 245"/>
            <p:cNvSpPr>
              <a:spLocks noChangeArrowheads="1"/>
            </p:cNvSpPr>
            <p:nvPr/>
          </p:nvSpPr>
          <p:spPr bwMode="auto">
            <a:xfrm>
              <a:off x="3398" y="725"/>
              <a:ext cx="25" cy="25"/>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38" name="Oval 246"/>
            <p:cNvSpPr>
              <a:spLocks noChangeArrowheads="1"/>
            </p:cNvSpPr>
            <p:nvPr/>
          </p:nvSpPr>
          <p:spPr bwMode="auto">
            <a:xfrm>
              <a:off x="3560" y="729"/>
              <a:ext cx="25" cy="25"/>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39" name="Freeform 247"/>
            <p:cNvSpPr>
              <a:spLocks/>
            </p:cNvSpPr>
            <p:nvPr/>
          </p:nvSpPr>
          <p:spPr bwMode="auto">
            <a:xfrm>
              <a:off x="3927" y="3633"/>
              <a:ext cx="158" cy="271"/>
            </a:xfrm>
            <a:custGeom>
              <a:avLst/>
              <a:gdLst>
                <a:gd name="T0" fmla="*/ 157 w 158"/>
                <a:gd name="T1" fmla="*/ 0 h 271"/>
                <a:gd name="T2" fmla="*/ 157 w 158"/>
                <a:gd name="T3" fmla="*/ 127 h 271"/>
                <a:gd name="T4" fmla="*/ 153 w 158"/>
                <a:gd name="T5" fmla="*/ 151 h 271"/>
                <a:gd name="T6" fmla="*/ 148 w 158"/>
                <a:gd name="T7" fmla="*/ 173 h 271"/>
                <a:gd name="T8" fmla="*/ 141 w 158"/>
                <a:gd name="T9" fmla="*/ 191 h 271"/>
                <a:gd name="T10" fmla="*/ 132 w 158"/>
                <a:gd name="T11" fmla="*/ 210 h 271"/>
                <a:gd name="T12" fmla="*/ 121 w 158"/>
                <a:gd name="T13" fmla="*/ 227 h 271"/>
                <a:gd name="T14" fmla="*/ 110 w 158"/>
                <a:gd name="T15" fmla="*/ 241 h 271"/>
                <a:gd name="T16" fmla="*/ 94 w 158"/>
                <a:gd name="T17" fmla="*/ 259 h 271"/>
                <a:gd name="T18" fmla="*/ 78 w 158"/>
                <a:gd name="T19" fmla="*/ 270 h 271"/>
                <a:gd name="T20" fmla="*/ 62 w 158"/>
                <a:gd name="T21" fmla="*/ 258 h 271"/>
                <a:gd name="T22" fmla="*/ 50 w 158"/>
                <a:gd name="T23" fmla="*/ 245 h 271"/>
                <a:gd name="T24" fmla="*/ 37 w 158"/>
                <a:gd name="T25" fmla="*/ 230 h 271"/>
                <a:gd name="T26" fmla="*/ 26 w 158"/>
                <a:gd name="T27" fmla="*/ 213 h 271"/>
                <a:gd name="T28" fmla="*/ 17 w 158"/>
                <a:gd name="T29" fmla="*/ 195 h 271"/>
                <a:gd name="T30" fmla="*/ 9 w 158"/>
                <a:gd name="T31" fmla="*/ 171 h 271"/>
                <a:gd name="T32" fmla="*/ 4 w 158"/>
                <a:gd name="T33" fmla="*/ 151 h 271"/>
                <a:gd name="T34" fmla="*/ 0 w 158"/>
                <a:gd name="T35" fmla="*/ 128 h 271"/>
                <a:gd name="T36" fmla="*/ 0 w 158"/>
                <a:gd name="T37" fmla="*/ 1 h 271"/>
                <a:gd name="T38" fmla="*/ 15 w 158"/>
                <a:gd name="T39" fmla="*/ 7 h 271"/>
                <a:gd name="T40" fmla="*/ 33 w 158"/>
                <a:gd name="T41" fmla="*/ 14 h 271"/>
                <a:gd name="T42" fmla="*/ 52 w 158"/>
                <a:gd name="T43" fmla="*/ 18 h 271"/>
                <a:gd name="T44" fmla="*/ 77 w 158"/>
                <a:gd name="T45" fmla="*/ 20 h 271"/>
                <a:gd name="T46" fmla="*/ 96 w 158"/>
                <a:gd name="T47" fmla="*/ 20 h 271"/>
                <a:gd name="T48" fmla="*/ 117 w 158"/>
                <a:gd name="T49" fmla="*/ 16 h 271"/>
                <a:gd name="T50" fmla="*/ 138 w 158"/>
                <a:gd name="T51" fmla="*/ 9 h 271"/>
                <a:gd name="T52" fmla="*/ 157 w 158"/>
                <a:gd name="T53" fmla="*/ 0 h 2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271">
                  <a:moveTo>
                    <a:pt x="157" y="0"/>
                  </a:moveTo>
                  <a:lnTo>
                    <a:pt x="157" y="127"/>
                  </a:lnTo>
                  <a:lnTo>
                    <a:pt x="153" y="151"/>
                  </a:lnTo>
                  <a:lnTo>
                    <a:pt x="148" y="173"/>
                  </a:lnTo>
                  <a:lnTo>
                    <a:pt x="141" y="191"/>
                  </a:lnTo>
                  <a:lnTo>
                    <a:pt x="132" y="210"/>
                  </a:lnTo>
                  <a:lnTo>
                    <a:pt x="121" y="227"/>
                  </a:lnTo>
                  <a:lnTo>
                    <a:pt x="110" y="241"/>
                  </a:lnTo>
                  <a:lnTo>
                    <a:pt x="94" y="259"/>
                  </a:lnTo>
                  <a:lnTo>
                    <a:pt x="78" y="270"/>
                  </a:lnTo>
                  <a:lnTo>
                    <a:pt x="62" y="258"/>
                  </a:lnTo>
                  <a:lnTo>
                    <a:pt x="50" y="245"/>
                  </a:lnTo>
                  <a:lnTo>
                    <a:pt x="37" y="230"/>
                  </a:lnTo>
                  <a:lnTo>
                    <a:pt x="26" y="213"/>
                  </a:lnTo>
                  <a:lnTo>
                    <a:pt x="17" y="195"/>
                  </a:lnTo>
                  <a:lnTo>
                    <a:pt x="9" y="171"/>
                  </a:lnTo>
                  <a:lnTo>
                    <a:pt x="4" y="151"/>
                  </a:lnTo>
                  <a:lnTo>
                    <a:pt x="0" y="128"/>
                  </a:lnTo>
                  <a:lnTo>
                    <a:pt x="0" y="1"/>
                  </a:lnTo>
                  <a:lnTo>
                    <a:pt x="15" y="7"/>
                  </a:lnTo>
                  <a:lnTo>
                    <a:pt x="33" y="14"/>
                  </a:lnTo>
                  <a:lnTo>
                    <a:pt x="52" y="18"/>
                  </a:lnTo>
                  <a:lnTo>
                    <a:pt x="77" y="20"/>
                  </a:lnTo>
                  <a:lnTo>
                    <a:pt x="96" y="20"/>
                  </a:lnTo>
                  <a:lnTo>
                    <a:pt x="117" y="16"/>
                  </a:lnTo>
                  <a:lnTo>
                    <a:pt x="138" y="9"/>
                  </a:lnTo>
                  <a:lnTo>
                    <a:pt x="15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0" name="Freeform 248"/>
            <p:cNvSpPr>
              <a:spLocks/>
            </p:cNvSpPr>
            <p:nvPr/>
          </p:nvSpPr>
          <p:spPr bwMode="auto">
            <a:xfrm>
              <a:off x="4134" y="3629"/>
              <a:ext cx="158" cy="271"/>
            </a:xfrm>
            <a:custGeom>
              <a:avLst/>
              <a:gdLst>
                <a:gd name="T0" fmla="*/ 157 w 158"/>
                <a:gd name="T1" fmla="*/ 0 h 271"/>
                <a:gd name="T2" fmla="*/ 157 w 158"/>
                <a:gd name="T3" fmla="*/ 127 h 271"/>
                <a:gd name="T4" fmla="*/ 153 w 158"/>
                <a:gd name="T5" fmla="*/ 151 h 271"/>
                <a:gd name="T6" fmla="*/ 148 w 158"/>
                <a:gd name="T7" fmla="*/ 173 h 271"/>
                <a:gd name="T8" fmla="*/ 141 w 158"/>
                <a:gd name="T9" fmla="*/ 191 h 271"/>
                <a:gd name="T10" fmla="*/ 132 w 158"/>
                <a:gd name="T11" fmla="*/ 210 h 271"/>
                <a:gd name="T12" fmla="*/ 121 w 158"/>
                <a:gd name="T13" fmla="*/ 227 h 271"/>
                <a:gd name="T14" fmla="*/ 110 w 158"/>
                <a:gd name="T15" fmla="*/ 241 h 271"/>
                <a:gd name="T16" fmla="*/ 94 w 158"/>
                <a:gd name="T17" fmla="*/ 259 h 271"/>
                <a:gd name="T18" fmla="*/ 78 w 158"/>
                <a:gd name="T19" fmla="*/ 270 h 271"/>
                <a:gd name="T20" fmla="*/ 62 w 158"/>
                <a:gd name="T21" fmla="*/ 258 h 271"/>
                <a:gd name="T22" fmla="*/ 50 w 158"/>
                <a:gd name="T23" fmla="*/ 245 h 271"/>
                <a:gd name="T24" fmla="*/ 37 w 158"/>
                <a:gd name="T25" fmla="*/ 230 h 271"/>
                <a:gd name="T26" fmla="*/ 26 w 158"/>
                <a:gd name="T27" fmla="*/ 213 h 271"/>
                <a:gd name="T28" fmla="*/ 17 w 158"/>
                <a:gd name="T29" fmla="*/ 195 h 271"/>
                <a:gd name="T30" fmla="*/ 9 w 158"/>
                <a:gd name="T31" fmla="*/ 171 h 271"/>
                <a:gd name="T32" fmla="*/ 4 w 158"/>
                <a:gd name="T33" fmla="*/ 151 h 271"/>
                <a:gd name="T34" fmla="*/ 0 w 158"/>
                <a:gd name="T35" fmla="*/ 128 h 271"/>
                <a:gd name="T36" fmla="*/ 0 w 158"/>
                <a:gd name="T37" fmla="*/ 1 h 271"/>
                <a:gd name="T38" fmla="*/ 15 w 158"/>
                <a:gd name="T39" fmla="*/ 7 h 271"/>
                <a:gd name="T40" fmla="*/ 33 w 158"/>
                <a:gd name="T41" fmla="*/ 14 h 271"/>
                <a:gd name="T42" fmla="*/ 52 w 158"/>
                <a:gd name="T43" fmla="*/ 18 h 271"/>
                <a:gd name="T44" fmla="*/ 77 w 158"/>
                <a:gd name="T45" fmla="*/ 20 h 271"/>
                <a:gd name="T46" fmla="*/ 96 w 158"/>
                <a:gd name="T47" fmla="*/ 20 h 271"/>
                <a:gd name="T48" fmla="*/ 117 w 158"/>
                <a:gd name="T49" fmla="*/ 16 h 271"/>
                <a:gd name="T50" fmla="*/ 138 w 158"/>
                <a:gd name="T51" fmla="*/ 9 h 271"/>
                <a:gd name="T52" fmla="*/ 157 w 158"/>
                <a:gd name="T53" fmla="*/ 0 h 2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271">
                  <a:moveTo>
                    <a:pt x="157" y="0"/>
                  </a:moveTo>
                  <a:lnTo>
                    <a:pt x="157" y="127"/>
                  </a:lnTo>
                  <a:lnTo>
                    <a:pt x="153" y="151"/>
                  </a:lnTo>
                  <a:lnTo>
                    <a:pt x="148" y="173"/>
                  </a:lnTo>
                  <a:lnTo>
                    <a:pt x="141" y="191"/>
                  </a:lnTo>
                  <a:lnTo>
                    <a:pt x="132" y="210"/>
                  </a:lnTo>
                  <a:lnTo>
                    <a:pt x="121" y="227"/>
                  </a:lnTo>
                  <a:lnTo>
                    <a:pt x="110" y="241"/>
                  </a:lnTo>
                  <a:lnTo>
                    <a:pt x="94" y="259"/>
                  </a:lnTo>
                  <a:lnTo>
                    <a:pt x="78" y="270"/>
                  </a:lnTo>
                  <a:lnTo>
                    <a:pt x="62" y="258"/>
                  </a:lnTo>
                  <a:lnTo>
                    <a:pt x="50" y="245"/>
                  </a:lnTo>
                  <a:lnTo>
                    <a:pt x="37" y="230"/>
                  </a:lnTo>
                  <a:lnTo>
                    <a:pt x="26" y="213"/>
                  </a:lnTo>
                  <a:lnTo>
                    <a:pt x="17" y="195"/>
                  </a:lnTo>
                  <a:lnTo>
                    <a:pt x="9" y="171"/>
                  </a:lnTo>
                  <a:lnTo>
                    <a:pt x="4" y="151"/>
                  </a:lnTo>
                  <a:lnTo>
                    <a:pt x="0" y="128"/>
                  </a:lnTo>
                  <a:lnTo>
                    <a:pt x="0" y="1"/>
                  </a:lnTo>
                  <a:lnTo>
                    <a:pt x="15" y="7"/>
                  </a:lnTo>
                  <a:lnTo>
                    <a:pt x="33" y="14"/>
                  </a:lnTo>
                  <a:lnTo>
                    <a:pt x="52" y="18"/>
                  </a:lnTo>
                  <a:lnTo>
                    <a:pt x="77" y="20"/>
                  </a:lnTo>
                  <a:lnTo>
                    <a:pt x="96" y="20"/>
                  </a:lnTo>
                  <a:lnTo>
                    <a:pt x="117" y="16"/>
                  </a:lnTo>
                  <a:lnTo>
                    <a:pt x="138" y="9"/>
                  </a:lnTo>
                  <a:lnTo>
                    <a:pt x="15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1" name="Freeform 249"/>
            <p:cNvSpPr>
              <a:spLocks/>
            </p:cNvSpPr>
            <p:nvPr/>
          </p:nvSpPr>
          <p:spPr bwMode="auto">
            <a:xfrm>
              <a:off x="4327" y="3629"/>
              <a:ext cx="158" cy="271"/>
            </a:xfrm>
            <a:custGeom>
              <a:avLst/>
              <a:gdLst>
                <a:gd name="T0" fmla="*/ 157 w 158"/>
                <a:gd name="T1" fmla="*/ 0 h 271"/>
                <a:gd name="T2" fmla="*/ 157 w 158"/>
                <a:gd name="T3" fmla="*/ 127 h 271"/>
                <a:gd name="T4" fmla="*/ 153 w 158"/>
                <a:gd name="T5" fmla="*/ 151 h 271"/>
                <a:gd name="T6" fmla="*/ 148 w 158"/>
                <a:gd name="T7" fmla="*/ 173 h 271"/>
                <a:gd name="T8" fmla="*/ 141 w 158"/>
                <a:gd name="T9" fmla="*/ 191 h 271"/>
                <a:gd name="T10" fmla="*/ 132 w 158"/>
                <a:gd name="T11" fmla="*/ 210 h 271"/>
                <a:gd name="T12" fmla="*/ 121 w 158"/>
                <a:gd name="T13" fmla="*/ 227 h 271"/>
                <a:gd name="T14" fmla="*/ 110 w 158"/>
                <a:gd name="T15" fmla="*/ 241 h 271"/>
                <a:gd name="T16" fmla="*/ 94 w 158"/>
                <a:gd name="T17" fmla="*/ 259 h 271"/>
                <a:gd name="T18" fmla="*/ 78 w 158"/>
                <a:gd name="T19" fmla="*/ 270 h 271"/>
                <a:gd name="T20" fmla="*/ 62 w 158"/>
                <a:gd name="T21" fmla="*/ 258 h 271"/>
                <a:gd name="T22" fmla="*/ 50 w 158"/>
                <a:gd name="T23" fmla="*/ 245 h 271"/>
                <a:gd name="T24" fmla="*/ 37 w 158"/>
                <a:gd name="T25" fmla="*/ 230 h 271"/>
                <a:gd name="T26" fmla="*/ 26 w 158"/>
                <a:gd name="T27" fmla="*/ 213 h 271"/>
                <a:gd name="T28" fmla="*/ 17 w 158"/>
                <a:gd name="T29" fmla="*/ 195 h 271"/>
                <a:gd name="T30" fmla="*/ 9 w 158"/>
                <a:gd name="T31" fmla="*/ 171 h 271"/>
                <a:gd name="T32" fmla="*/ 4 w 158"/>
                <a:gd name="T33" fmla="*/ 151 h 271"/>
                <a:gd name="T34" fmla="*/ 0 w 158"/>
                <a:gd name="T35" fmla="*/ 128 h 271"/>
                <a:gd name="T36" fmla="*/ 0 w 158"/>
                <a:gd name="T37" fmla="*/ 1 h 271"/>
                <a:gd name="T38" fmla="*/ 15 w 158"/>
                <a:gd name="T39" fmla="*/ 7 h 271"/>
                <a:gd name="T40" fmla="*/ 33 w 158"/>
                <a:gd name="T41" fmla="*/ 14 h 271"/>
                <a:gd name="T42" fmla="*/ 52 w 158"/>
                <a:gd name="T43" fmla="*/ 18 h 271"/>
                <a:gd name="T44" fmla="*/ 77 w 158"/>
                <a:gd name="T45" fmla="*/ 20 h 271"/>
                <a:gd name="T46" fmla="*/ 96 w 158"/>
                <a:gd name="T47" fmla="*/ 20 h 271"/>
                <a:gd name="T48" fmla="*/ 117 w 158"/>
                <a:gd name="T49" fmla="*/ 16 h 271"/>
                <a:gd name="T50" fmla="*/ 138 w 158"/>
                <a:gd name="T51" fmla="*/ 9 h 271"/>
                <a:gd name="T52" fmla="*/ 157 w 158"/>
                <a:gd name="T53" fmla="*/ 0 h 2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271">
                  <a:moveTo>
                    <a:pt x="157" y="0"/>
                  </a:moveTo>
                  <a:lnTo>
                    <a:pt x="157" y="127"/>
                  </a:lnTo>
                  <a:lnTo>
                    <a:pt x="153" y="151"/>
                  </a:lnTo>
                  <a:lnTo>
                    <a:pt x="148" y="173"/>
                  </a:lnTo>
                  <a:lnTo>
                    <a:pt x="141" y="191"/>
                  </a:lnTo>
                  <a:lnTo>
                    <a:pt x="132" y="210"/>
                  </a:lnTo>
                  <a:lnTo>
                    <a:pt x="121" y="227"/>
                  </a:lnTo>
                  <a:lnTo>
                    <a:pt x="110" y="241"/>
                  </a:lnTo>
                  <a:lnTo>
                    <a:pt x="94" y="259"/>
                  </a:lnTo>
                  <a:lnTo>
                    <a:pt x="78" y="270"/>
                  </a:lnTo>
                  <a:lnTo>
                    <a:pt x="62" y="258"/>
                  </a:lnTo>
                  <a:lnTo>
                    <a:pt x="50" y="245"/>
                  </a:lnTo>
                  <a:lnTo>
                    <a:pt x="37" y="230"/>
                  </a:lnTo>
                  <a:lnTo>
                    <a:pt x="26" y="213"/>
                  </a:lnTo>
                  <a:lnTo>
                    <a:pt x="17" y="195"/>
                  </a:lnTo>
                  <a:lnTo>
                    <a:pt x="9" y="171"/>
                  </a:lnTo>
                  <a:lnTo>
                    <a:pt x="4" y="151"/>
                  </a:lnTo>
                  <a:lnTo>
                    <a:pt x="0" y="128"/>
                  </a:lnTo>
                  <a:lnTo>
                    <a:pt x="0" y="1"/>
                  </a:lnTo>
                  <a:lnTo>
                    <a:pt x="15" y="7"/>
                  </a:lnTo>
                  <a:lnTo>
                    <a:pt x="33" y="14"/>
                  </a:lnTo>
                  <a:lnTo>
                    <a:pt x="52" y="18"/>
                  </a:lnTo>
                  <a:lnTo>
                    <a:pt x="77" y="20"/>
                  </a:lnTo>
                  <a:lnTo>
                    <a:pt x="96" y="20"/>
                  </a:lnTo>
                  <a:lnTo>
                    <a:pt x="117" y="16"/>
                  </a:lnTo>
                  <a:lnTo>
                    <a:pt x="138" y="9"/>
                  </a:lnTo>
                  <a:lnTo>
                    <a:pt x="15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2" name="Freeform 250"/>
            <p:cNvSpPr>
              <a:spLocks/>
            </p:cNvSpPr>
            <p:nvPr/>
          </p:nvSpPr>
          <p:spPr bwMode="auto">
            <a:xfrm>
              <a:off x="4534" y="3630"/>
              <a:ext cx="158" cy="271"/>
            </a:xfrm>
            <a:custGeom>
              <a:avLst/>
              <a:gdLst>
                <a:gd name="T0" fmla="*/ 157 w 158"/>
                <a:gd name="T1" fmla="*/ 0 h 271"/>
                <a:gd name="T2" fmla="*/ 157 w 158"/>
                <a:gd name="T3" fmla="*/ 127 h 271"/>
                <a:gd name="T4" fmla="*/ 153 w 158"/>
                <a:gd name="T5" fmla="*/ 151 h 271"/>
                <a:gd name="T6" fmla="*/ 148 w 158"/>
                <a:gd name="T7" fmla="*/ 173 h 271"/>
                <a:gd name="T8" fmla="*/ 141 w 158"/>
                <a:gd name="T9" fmla="*/ 191 h 271"/>
                <a:gd name="T10" fmla="*/ 132 w 158"/>
                <a:gd name="T11" fmla="*/ 210 h 271"/>
                <a:gd name="T12" fmla="*/ 121 w 158"/>
                <a:gd name="T13" fmla="*/ 227 h 271"/>
                <a:gd name="T14" fmla="*/ 110 w 158"/>
                <a:gd name="T15" fmla="*/ 241 h 271"/>
                <a:gd name="T16" fmla="*/ 94 w 158"/>
                <a:gd name="T17" fmla="*/ 259 h 271"/>
                <a:gd name="T18" fmla="*/ 78 w 158"/>
                <a:gd name="T19" fmla="*/ 270 h 271"/>
                <a:gd name="T20" fmla="*/ 62 w 158"/>
                <a:gd name="T21" fmla="*/ 258 h 271"/>
                <a:gd name="T22" fmla="*/ 50 w 158"/>
                <a:gd name="T23" fmla="*/ 245 h 271"/>
                <a:gd name="T24" fmla="*/ 37 w 158"/>
                <a:gd name="T25" fmla="*/ 230 h 271"/>
                <a:gd name="T26" fmla="*/ 26 w 158"/>
                <a:gd name="T27" fmla="*/ 213 h 271"/>
                <a:gd name="T28" fmla="*/ 17 w 158"/>
                <a:gd name="T29" fmla="*/ 195 h 271"/>
                <a:gd name="T30" fmla="*/ 9 w 158"/>
                <a:gd name="T31" fmla="*/ 171 h 271"/>
                <a:gd name="T32" fmla="*/ 4 w 158"/>
                <a:gd name="T33" fmla="*/ 151 h 271"/>
                <a:gd name="T34" fmla="*/ 0 w 158"/>
                <a:gd name="T35" fmla="*/ 128 h 271"/>
                <a:gd name="T36" fmla="*/ 0 w 158"/>
                <a:gd name="T37" fmla="*/ 1 h 271"/>
                <a:gd name="T38" fmla="*/ 15 w 158"/>
                <a:gd name="T39" fmla="*/ 7 h 271"/>
                <a:gd name="T40" fmla="*/ 33 w 158"/>
                <a:gd name="T41" fmla="*/ 14 h 271"/>
                <a:gd name="T42" fmla="*/ 52 w 158"/>
                <a:gd name="T43" fmla="*/ 18 h 271"/>
                <a:gd name="T44" fmla="*/ 77 w 158"/>
                <a:gd name="T45" fmla="*/ 20 h 271"/>
                <a:gd name="T46" fmla="*/ 96 w 158"/>
                <a:gd name="T47" fmla="*/ 20 h 271"/>
                <a:gd name="T48" fmla="*/ 117 w 158"/>
                <a:gd name="T49" fmla="*/ 16 h 271"/>
                <a:gd name="T50" fmla="*/ 138 w 158"/>
                <a:gd name="T51" fmla="*/ 9 h 271"/>
                <a:gd name="T52" fmla="*/ 157 w 158"/>
                <a:gd name="T53" fmla="*/ 0 h 2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271">
                  <a:moveTo>
                    <a:pt x="157" y="0"/>
                  </a:moveTo>
                  <a:lnTo>
                    <a:pt x="157" y="127"/>
                  </a:lnTo>
                  <a:lnTo>
                    <a:pt x="153" y="151"/>
                  </a:lnTo>
                  <a:lnTo>
                    <a:pt x="148" y="173"/>
                  </a:lnTo>
                  <a:lnTo>
                    <a:pt x="141" y="191"/>
                  </a:lnTo>
                  <a:lnTo>
                    <a:pt x="132" y="210"/>
                  </a:lnTo>
                  <a:lnTo>
                    <a:pt x="121" y="227"/>
                  </a:lnTo>
                  <a:lnTo>
                    <a:pt x="110" y="241"/>
                  </a:lnTo>
                  <a:lnTo>
                    <a:pt x="94" y="259"/>
                  </a:lnTo>
                  <a:lnTo>
                    <a:pt x="78" y="270"/>
                  </a:lnTo>
                  <a:lnTo>
                    <a:pt x="62" y="258"/>
                  </a:lnTo>
                  <a:lnTo>
                    <a:pt x="50" y="245"/>
                  </a:lnTo>
                  <a:lnTo>
                    <a:pt x="37" y="230"/>
                  </a:lnTo>
                  <a:lnTo>
                    <a:pt x="26" y="213"/>
                  </a:lnTo>
                  <a:lnTo>
                    <a:pt x="17" y="195"/>
                  </a:lnTo>
                  <a:lnTo>
                    <a:pt x="9" y="171"/>
                  </a:lnTo>
                  <a:lnTo>
                    <a:pt x="4" y="151"/>
                  </a:lnTo>
                  <a:lnTo>
                    <a:pt x="0" y="128"/>
                  </a:lnTo>
                  <a:lnTo>
                    <a:pt x="0" y="1"/>
                  </a:lnTo>
                  <a:lnTo>
                    <a:pt x="15" y="7"/>
                  </a:lnTo>
                  <a:lnTo>
                    <a:pt x="33" y="14"/>
                  </a:lnTo>
                  <a:lnTo>
                    <a:pt x="52" y="18"/>
                  </a:lnTo>
                  <a:lnTo>
                    <a:pt x="77" y="20"/>
                  </a:lnTo>
                  <a:lnTo>
                    <a:pt x="96" y="20"/>
                  </a:lnTo>
                  <a:lnTo>
                    <a:pt x="117" y="16"/>
                  </a:lnTo>
                  <a:lnTo>
                    <a:pt x="138" y="9"/>
                  </a:lnTo>
                  <a:lnTo>
                    <a:pt x="15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3" name="Freeform 251"/>
            <p:cNvSpPr>
              <a:spLocks/>
            </p:cNvSpPr>
            <p:nvPr/>
          </p:nvSpPr>
          <p:spPr bwMode="auto">
            <a:xfrm>
              <a:off x="4729" y="3629"/>
              <a:ext cx="158" cy="271"/>
            </a:xfrm>
            <a:custGeom>
              <a:avLst/>
              <a:gdLst>
                <a:gd name="T0" fmla="*/ 157 w 158"/>
                <a:gd name="T1" fmla="*/ 0 h 271"/>
                <a:gd name="T2" fmla="*/ 157 w 158"/>
                <a:gd name="T3" fmla="*/ 127 h 271"/>
                <a:gd name="T4" fmla="*/ 153 w 158"/>
                <a:gd name="T5" fmla="*/ 151 h 271"/>
                <a:gd name="T6" fmla="*/ 148 w 158"/>
                <a:gd name="T7" fmla="*/ 173 h 271"/>
                <a:gd name="T8" fmla="*/ 141 w 158"/>
                <a:gd name="T9" fmla="*/ 191 h 271"/>
                <a:gd name="T10" fmla="*/ 132 w 158"/>
                <a:gd name="T11" fmla="*/ 210 h 271"/>
                <a:gd name="T12" fmla="*/ 121 w 158"/>
                <a:gd name="T13" fmla="*/ 227 h 271"/>
                <a:gd name="T14" fmla="*/ 110 w 158"/>
                <a:gd name="T15" fmla="*/ 241 h 271"/>
                <a:gd name="T16" fmla="*/ 94 w 158"/>
                <a:gd name="T17" fmla="*/ 259 h 271"/>
                <a:gd name="T18" fmla="*/ 78 w 158"/>
                <a:gd name="T19" fmla="*/ 270 h 271"/>
                <a:gd name="T20" fmla="*/ 62 w 158"/>
                <a:gd name="T21" fmla="*/ 258 h 271"/>
                <a:gd name="T22" fmla="*/ 50 w 158"/>
                <a:gd name="T23" fmla="*/ 245 h 271"/>
                <a:gd name="T24" fmla="*/ 37 w 158"/>
                <a:gd name="T25" fmla="*/ 230 h 271"/>
                <a:gd name="T26" fmla="*/ 26 w 158"/>
                <a:gd name="T27" fmla="*/ 213 h 271"/>
                <a:gd name="T28" fmla="*/ 17 w 158"/>
                <a:gd name="T29" fmla="*/ 195 h 271"/>
                <a:gd name="T30" fmla="*/ 9 w 158"/>
                <a:gd name="T31" fmla="*/ 171 h 271"/>
                <a:gd name="T32" fmla="*/ 4 w 158"/>
                <a:gd name="T33" fmla="*/ 151 h 271"/>
                <a:gd name="T34" fmla="*/ 0 w 158"/>
                <a:gd name="T35" fmla="*/ 128 h 271"/>
                <a:gd name="T36" fmla="*/ 0 w 158"/>
                <a:gd name="T37" fmla="*/ 1 h 271"/>
                <a:gd name="T38" fmla="*/ 15 w 158"/>
                <a:gd name="T39" fmla="*/ 7 h 271"/>
                <a:gd name="T40" fmla="*/ 33 w 158"/>
                <a:gd name="T41" fmla="*/ 14 h 271"/>
                <a:gd name="T42" fmla="*/ 52 w 158"/>
                <a:gd name="T43" fmla="*/ 18 h 271"/>
                <a:gd name="T44" fmla="*/ 77 w 158"/>
                <a:gd name="T45" fmla="*/ 20 h 271"/>
                <a:gd name="T46" fmla="*/ 96 w 158"/>
                <a:gd name="T47" fmla="*/ 20 h 271"/>
                <a:gd name="T48" fmla="*/ 117 w 158"/>
                <a:gd name="T49" fmla="*/ 16 h 271"/>
                <a:gd name="T50" fmla="*/ 138 w 158"/>
                <a:gd name="T51" fmla="*/ 9 h 271"/>
                <a:gd name="T52" fmla="*/ 157 w 158"/>
                <a:gd name="T53" fmla="*/ 0 h 2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271">
                  <a:moveTo>
                    <a:pt x="157" y="0"/>
                  </a:moveTo>
                  <a:lnTo>
                    <a:pt x="157" y="127"/>
                  </a:lnTo>
                  <a:lnTo>
                    <a:pt x="153" y="151"/>
                  </a:lnTo>
                  <a:lnTo>
                    <a:pt x="148" y="173"/>
                  </a:lnTo>
                  <a:lnTo>
                    <a:pt x="141" y="191"/>
                  </a:lnTo>
                  <a:lnTo>
                    <a:pt x="132" y="210"/>
                  </a:lnTo>
                  <a:lnTo>
                    <a:pt x="121" y="227"/>
                  </a:lnTo>
                  <a:lnTo>
                    <a:pt x="110" y="241"/>
                  </a:lnTo>
                  <a:lnTo>
                    <a:pt x="94" y="259"/>
                  </a:lnTo>
                  <a:lnTo>
                    <a:pt x="78" y="270"/>
                  </a:lnTo>
                  <a:lnTo>
                    <a:pt x="62" y="258"/>
                  </a:lnTo>
                  <a:lnTo>
                    <a:pt x="50" y="245"/>
                  </a:lnTo>
                  <a:lnTo>
                    <a:pt x="37" y="230"/>
                  </a:lnTo>
                  <a:lnTo>
                    <a:pt x="26" y="213"/>
                  </a:lnTo>
                  <a:lnTo>
                    <a:pt x="17" y="195"/>
                  </a:lnTo>
                  <a:lnTo>
                    <a:pt x="9" y="171"/>
                  </a:lnTo>
                  <a:lnTo>
                    <a:pt x="4" y="151"/>
                  </a:lnTo>
                  <a:lnTo>
                    <a:pt x="0" y="128"/>
                  </a:lnTo>
                  <a:lnTo>
                    <a:pt x="0" y="1"/>
                  </a:lnTo>
                  <a:lnTo>
                    <a:pt x="15" y="7"/>
                  </a:lnTo>
                  <a:lnTo>
                    <a:pt x="33" y="14"/>
                  </a:lnTo>
                  <a:lnTo>
                    <a:pt x="52" y="18"/>
                  </a:lnTo>
                  <a:lnTo>
                    <a:pt x="77" y="20"/>
                  </a:lnTo>
                  <a:lnTo>
                    <a:pt x="96" y="20"/>
                  </a:lnTo>
                  <a:lnTo>
                    <a:pt x="117" y="16"/>
                  </a:lnTo>
                  <a:lnTo>
                    <a:pt x="138" y="9"/>
                  </a:lnTo>
                  <a:lnTo>
                    <a:pt x="15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4" name="Freeform 252"/>
            <p:cNvSpPr>
              <a:spLocks/>
            </p:cNvSpPr>
            <p:nvPr/>
          </p:nvSpPr>
          <p:spPr bwMode="auto">
            <a:xfrm>
              <a:off x="4923" y="3631"/>
              <a:ext cx="158" cy="271"/>
            </a:xfrm>
            <a:custGeom>
              <a:avLst/>
              <a:gdLst>
                <a:gd name="T0" fmla="*/ 157 w 158"/>
                <a:gd name="T1" fmla="*/ 0 h 271"/>
                <a:gd name="T2" fmla="*/ 157 w 158"/>
                <a:gd name="T3" fmla="*/ 127 h 271"/>
                <a:gd name="T4" fmla="*/ 153 w 158"/>
                <a:gd name="T5" fmla="*/ 151 h 271"/>
                <a:gd name="T6" fmla="*/ 148 w 158"/>
                <a:gd name="T7" fmla="*/ 173 h 271"/>
                <a:gd name="T8" fmla="*/ 141 w 158"/>
                <a:gd name="T9" fmla="*/ 191 h 271"/>
                <a:gd name="T10" fmla="*/ 132 w 158"/>
                <a:gd name="T11" fmla="*/ 210 h 271"/>
                <a:gd name="T12" fmla="*/ 121 w 158"/>
                <a:gd name="T13" fmla="*/ 227 h 271"/>
                <a:gd name="T14" fmla="*/ 110 w 158"/>
                <a:gd name="T15" fmla="*/ 241 h 271"/>
                <a:gd name="T16" fmla="*/ 94 w 158"/>
                <a:gd name="T17" fmla="*/ 259 h 271"/>
                <a:gd name="T18" fmla="*/ 78 w 158"/>
                <a:gd name="T19" fmla="*/ 270 h 271"/>
                <a:gd name="T20" fmla="*/ 62 w 158"/>
                <a:gd name="T21" fmla="*/ 258 h 271"/>
                <a:gd name="T22" fmla="*/ 50 w 158"/>
                <a:gd name="T23" fmla="*/ 245 h 271"/>
                <a:gd name="T24" fmla="*/ 37 w 158"/>
                <a:gd name="T25" fmla="*/ 230 h 271"/>
                <a:gd name="T26" fmla="*/ 26 w 158"/>
                <a:gd name="T27" fmla="*/ 213 h 271"/>
                <a:gd name="T28" fmla="*/ 17 w 158"/>
                <a:gd name="T29" fmla="*/ 195 h 271"/>
                <a:gd name="T30" fmla="*/ 9 w 158"/>
                <a:gd name="T31" fmla="*/ 171 h 271"/>
                <a:gd name="T32" fmla="*/ 4 w 158"/>
                <a:gd name="T33" fmla="*/ 151 h 271"/>
                <a:gd name="T34" fmla="*/ 0 w 158"/>
                <a:gd name="T35" fmla="*/ 128 h 271"/>
                <a:gd name="T36" fmla="*/ 0 w 158"/>
                <a:gd name="T37" fmla="*/ 1 h 271"/>
                <a:gd name="T38" fmla="*/ 15 w 158"/>
                <a:gd name="T39" fmla="*/ 7 h 271"/>
                <a:gd name="T40" fmla="*/ 33 w 158"/>
                <a:gd name="T41" fmla="*/ 14 h 271"/>
                <a:gd name="T42" fmla="*/ 52 w 158"/>
                <a:gd name="T43" fmla="*/ 18 h 271"/>
                <a:gd name="T44" fmla="*/ 77 w 158"/>
                <a:gd name="T45" fmla="*/ 20 h 271"/>
                <a:gd name="T46" fmla="*/ 96 w 158"/>
                <a:gd name="T47" fmla="*/ 20 h 271"/>
                <a:gd name="T48" fmla="*/ 117 w 158"/>
                <a:gd name="T49" fmla="*/ 16 h 271"/>
                <a:gd name="T50" fmla="*/ 138 w 158"/>
                <a:gd name="T51" fmla="*/ 9 h 271"/>
                <a:gd name="T52" fmla="*/ 157 w 158"/>
                <a:gd name="T53" fmla="*/ 0 h 2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271">
                  <a:moveTo>
                    <a:pt x="157" y="0"/>
                  </a:moveTo>
                  <a:lnTo>
                    <a:pt x="157" y="127"/>
                  </a:lnTo>
                  <a:lnTo>
                    <a:pt x="153" y="151"/>
                  </a:lnTo>
                  <a:lnTo>
                    <a:pt x="148" y="173"/>
                  </a:lnTo>
                  <a:lnTo>
                    <a:pt x="141" y="191"/>
                  </a:lnTo>
                  <a:lnTo>
                    <a:pt x="132" y="210"/>
                  </a:lnTo>
                  <a:lnTo>
                    <a:pt x="121" y="227"/>
                  </a:lnTo>
                  <a:lnTo>
                    <a:pt x="110" y="241"/>
                  </a:lnTo>
                  <a:lnTo>
                    <a:pt x="94" y="259"/>
                  </a:lnTo>
                  <a:lnTo>
                    <a:pt x="78" y="270"/>
                  </a:lnTo>
                  <a:lnTo>
                    <a:pt x="62" y="258"/>
                  </a:lnTo>
                  <a:lnTo>
                    <a:pt x="50" y="245"/>
                  </a:lnTo>
                  <a:lnTo>
                    <a:pt x="37" y="230"/>
                  </a:lnTo>
                  <a:lnTo>
                    <a:pt x="26" y="213"/>
                  </a:lnTo>
                  <a:lnTo>
                    <a:pt x="17" y="195"/>
                  </a:lnTo>
                  <a:lnTo>
                    <a:pt x="9" y="171"/>
                  </a:lnTo>
                  <a:lnTo>
                    <a:pt x="4" y="151"/>
                  </a:lnTo>
                  <a:lnTo>
                    <a:pt x="0" y="128"/>
                  </a:lnTo>
                  <a:lnTo>
                    <a:pt x="0" y="1"/>
                  </a:lnTo>
                  <a:lnTo>
                    <a:pt x="15" y="7"/>
                  </a:lnTo>
                  <a:lnTo>
                    <a:pt x="33" y="14"/>
                  </a:lnTo>
                  <a:lnTo>
                    <a:pt x="52" y="18"/>
                  </a:lnTo>
                  <a:lnTo>
                    <a:pt x="77" y="20"/>
                  </a:lnTo>
                  <a:lnTo>
                    <a:pt x="96" y="20"/>
                  </a:lnTo>
                  <a:lnTo>
                    <a:pt x="117" y="16"/>
                  </a:lnTo>
                  <a:lnTo>
                    <a:pt x="138" y="9"/>
                  </a:lnTo>
                  <a:lnTo>
                    <a:pt x="15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5" name="Freeform 253"/>
            <p:cNvSpPr>
              <a:spLocks/>
            </p:cNvSpPr>
            <p:nvPr/>
          </p:nvSpPr>
          <p:spPr bwMode="auto">
            <a:xfrm>
              <a:off x="3665" y="738"/>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6" name="Freeform 254"/>
            <p:cNvSpPr>
              <a:spLocks/>
            </p:cNvSpPr>
            <p:nvPr/>
          </p:nvSpPr>
          <p:spPr bwMode="auto">
            <a:xfrm>
              <a:off x="3664" y="942"/>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7" name="Freeform 255"/>
            <p:cNvSpPr>
              <a:spLocks/>
            </p:cNvSpPr>
            <p:nvPr/>
          </p:nvSpPr>
          <p:spPr bwMode="auto">
            <a:xfrm>
              <a:off x="3665" y="1147"/>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8" name="Freeform 256"/>
            <p:cNvSpPr>
              <a:spLocks/>
            </p:cNvSpPr>
            <p:nvPr/>
          </p:nvSpPr>
          <p:spPr bwMode="auto">
            <a:xfrm>
              <a:off x="3665" y="1352"/>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49" name="Freeform 257"/>
            <p:cNvSpPr>
              <a:spLocks/>
            </p:cNvSpPr>
            <p:nvPr/>
          </p:nvSpPr>
          <p:spPr bwMode="auto">
            <a:xfrm>
              <a:off x="3666" y="1565"/>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0" name="Freeform 258"/>
            <p:cNvSpPr>
              <a:spLocks/>
            </p:cNvSpPr>
            <p:nvPr/>
          </p:nvSpPr>
          <p:spPr bwMode="auto">
            <a:xfrm>
              <a:off x="3665" y="1769"/>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1" name="Freeform 259"/>
            <p:cNvSpPr>
              <a:spLocks/>
            </p:cNvSpPr>
            <p:nvPr/>
          </p:nvSpPr>
          <p:spPr bwMode="auto">
            <a:xfrm>
              <a:off x="3666" y="1974"/>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2" name="Freeform 260"/>
            <p:cNvSpPr>
              <a:spLocks/>
            </p:cNvSpPr>
            <p:nvPr/>
          </p:nvSpPr>
          <p:spPr bwMode="auto">
            <a:xfrm>
              <a:off x="3666" y="2179"/>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3" name="Freeform 261"/>
            <p:cNvSpPr>
              <a:spLocks/>
            </p:cNvSpPr>
            <p:nvPr/>
          </p:nvSpPr>
          <p:spPr bwMode="auto">
            <a:xfrm>
              <a:off x="3665" y="2394"/>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4" name="Freeform 262"/>
            <p:cNvSpPr>
              <a:spLocks/>
            </p:cNvSpPr>
            <p:nvPr/>
          </p:nvSpPr>
          <p:spPr bwMode="auto">
            <a:xfrm>
              <a:off x="3664" y="2598"/>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5" name="Freeform 263"/>
            <p:cNvSpPr>
              <a:spLocks/>
            </p:cNvSpPr>
            <p:nvPr/>
          </p:nvSpPr>
          <p:spPr bwMode="auto">
            <a:xfrm>
              <a:off x="3665" y="2803"/>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6" name="Freeform 264"/>
            <p:cNvSpPr>
              <a:spLocks/>
            </p:cNvSpPr>
            <p:nvPr/>
          </p:nvSpPr>
          <p:spPr bwMode="auto">
            <a:xfrm>
              <a:off x="3665" y="3008"/>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7" name="Freeform 265"/>
            <p:cNvSpPr>
              <a:spLocks/>
            </p:cNvSpPr>
            <p:nvPr/>
          </p:nvSpPr>
          <p:spPr bwMode="auto">
            <a:xfrm>
              <a:off x="3666" y="3220"/>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58" name="Freeform 266"/>
            <p:cNvSpPr>
              <a:spLocks/>
            </p:cNvSpPr>
            <p:nvPr/>
          </p:nvSpPr>
          <p:spPr bwMode="auto">
            <a:xfrm>
              <a:off x="3666" y="3425"/>
              <a:ext cx="249" cy="172"/>
            </a:xfrm>
            <a:custGeom>
              <a:avLst/>
              <a:gdLst>
                <a:gd name="T0" fmla="*/ 147 w 249"/>
                <a:gd name="T1" fmla="*/ 0 h 172"/>
                <a:gd name="T2" fmla="*/ 0 w 249"/>
                <a:gd name="T3" fmla="*/ 0 h 172"/>
                <a:gd name="T4" fmla="*/ 0 w 249"/>
                <a:gd name="T5" fmla="*/ 171 h 172"/>
                <a:gd name="T6" fmla="*/ 146 w 249"/>
                <a:gd name="T7" fmla="*/ 171 h 172"/>
                <a:gd name="T8" fmla="*/ 168 w 249"/>
                <a:gd name="T9" fmla="*/ 169 h 172"/>
                <a:gd name="T10" fmla="*/ 188 w 249"/>
                <a:gd name="T11" fmla="*/ 164 h 172"/>
                <a:gd name="T12" fmla="*/ 205 w 249"/>
                <a:gd name="T13" fmla="*/ 157 h 172"/>
                <a:gd name="T14" fmla="*/ 219 w 249"/>
                <a:gd name="T15" fmla="*/ 145 h 172"/>
                <a:gd name="T16" fmla="*/ 231 w 249"/>
                <a:gd name="T17" fmla="*/ 135 h 172"/>
                <a:gd name="T18" fmla="*/ 241 w 249"/>
                <a:gd name="T19" fmla="*/ 119 h 172"/>
                <a:gd name="T20" fmla="*/ 247 w 249"/>
                <a:gd name="T21" fmla="*/ 102 h 172"/>
                <a:gd name="T22" fmla="*/ 248 w 249"/>
                <a:gd name="T23" fmla="*/ 84 h 172"/>
                <a:gd name="T24" fmla="*/ 245 w 249"/>
                <a:gd name="T25" fmla="*/ 66 h 172"/>
                <a:gd name="T26" fmla="*/ 238 w 249"/>
                <a:gd name="T27" fmla="*/ 50 h 172"/>
                <a:gd name="T28" fmla="*/ 228 w 249"/>
                <a:gd name="T29" fmla="*/ 35 h 172"/>
                <a:gd name="T30" fmla="*/ 217 w 249"/>
                <a:gd name="T31" fmla="*/ 23 h 172"/>
                <a:gd name="T32" fmla="*/ 200 w 249"/>
                <a:gd name="T33" fmla="*/ 14 h 172"/>
                <a:gd name="T34" fmla="*/ 183 w 249"/>
                <a:gd name="T35" fmla="*/ 7 h 172"/>
                <a:gd name="T36" fmla="*/ 166 w 249"/>
                <a:gd name="T37" fmla="*/ 2 h 172"/>
                <a:gd name="T38" fmla="*/ 147 w 249"/>
                <a:gd name="T39" fmla="*/ 0 h 1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9" h="172">
                  <a:moveTo>
                    <a:pt x="147" y="0"/>
                  </a:moveTo>
                  <a:lnTo>
                    <a:pt x="0" y="0"/>
                  </a:lnTo>
                  <a:lnTo>
                    <a:pt x="0" y="171"/>
                  </a:lnTo>
                  <a:lnTo>
                    <a:pt x="146" y="171"/>
                  </a:lnTo>
                  <a:lnTo>
                    <a:pt x="168" y="169"/>
                  </a:lnTo>
                  <a:lnTo>
                    <a:pt x="188" y="164"/>
                  </a:lnTo>
                  <a:lnTo>
                    <a:pt x="205" y="157"/>
                  </a:lnTo>
                  <a:lnTo>
                    <a:pt x="219" y="145"/>
                  </a:lnTo>
                  <a:lnTo>
                    <a:pt x="231" y="135"/>
                  </a:lnTo>
                  <a:lnTo>
                    <a:pt x="241" y="119"/>
                  </a:lnTo>
                  <a:lnTo>
                    <a:pt x="247" y="102"/>
                  </a:lnTo>
                  <a:lnTo>
                    <a:pt x="248" y="84"/>
                  </a:lnTo>
                  <a:lnTo>
                    <a:pt x="245" y="66"/>
                  </a:lnTo>
                  <a:lnTo>
                    <a:pt x="238" y="50"/>
                  </a:lnTo>
                  <a:lnTo>
                    <a:pt x="228" y="35"/>
                  </a:lnTo>
                  <a:lnTo>
                    <a:pt x="217" y="23"/>
                  </a:lnTo>
                  <a:lnTo>
                    <a:pt x="200" y="14"/>
                  </a:lnTo>
                  <a:lnTo>
                    <a:pt x="183" y="7"/>
                  </a:lnTo>
                  <a:lnTo>
                    <a:pt x="166" y="2"/>
                  </a:lnTo>
                  <a:lnTo>
                    <a:pt x="147"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04800" y="990600"/>
            <a:ext cx="46482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gn="l" rtl="0" eaLnBrk="0" hangingPunct="0">
              <a:lnSpc>
                <a:spcPct val="85000"/>
              </a:lnSpc>
            </a:pPr>
            <a:r>
              <a:rPr lang="en-US" b="1" i="1">
                <a:solidFill>
                  <a:schemeClr val="accent2"/>
                </a:solidFill>
              </a:rPr>
              <a:t>Another Example: Magnitude Comparator</a:t>
            </a:r>
          </a:p>
        </p:txBody>
      </p:sp>
      <p:grpSp>
        <p:nvGrpSpPr>
          <p:cNvPr id="68611" name="Group 3"/>
          <p:cNvGrpSpPr>
            <a:grpSpLocks/>
          </p:cNvGrpSpPr>
          <p:nvPr/>
        </p:nvGrpSpPr>
        <p:grpSpPr bwMode="auto">
          <a:xfrm>
            <a:off x="152400" y="1371600"/>
            <a:ext cx="4730750" cy="4770438"/>
            <a:chOff x="46" y="785"/>
            <a:chExt cx="3110" cy="3136"/>
          </a:xfrm>
        </p:grpSpPr>
        <p:grpSp>
          <p:nvGrpSpPr>
            <p:cNvPr id="68884" name="Group 4"/>
            <p:cNvGrpSpPr>
              <a:grpSpLocks/>
            </p:cNvGrpSpPr>
            <p:nvPr/>
          </p:nvGrpSpPr>
          <p:grpSpPr bwMode="auto">
            <a:xfrm>
              <a:off x="46" y="785"/>
              <a:ext cx="1544" cy="1527"/>
              <a:chOff x="46" y="785"/>
              <a:chExt cx="1544" cy="1527"/>
            </a:xfrm>
          </p:grpSpPr>
          <p:sp>
            <p:nvSpPr>
              <p:cNvPr id="69038" name="Rectangle 5"/>
              <p:cNvSpPr>
                <a:spLocks noChangeArrowheads="1"/>
              </p:cNvSpPr>
              <p:nvPr/>
            </p:nvSpPr>
            <p:spPr bwMode="auto">
              <a:xfrm>
                <a:off x="983" y="785"/>
                <a:ext cx="19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 </a:t>
                </a:r>
              </a:p>
            </p:txBody>
          </p:sp>
          <p:grpSp>
            <p:nvGrpSpPr>
              <p:cNvPr id="69039" name="Group 6"/>
              <p:cNvGrpSpPr>
                <a:grpSpLocks/>
              </p:cNvGrpSpPr>
              <p:nvPr/>
            </p:nvGrpSpPr>
            <p:grpSpPr bwMode="auto">
              <a:xfrm>
                <a:off x="580" y="2164"/>
                <a:ext cx="638" cy="148"/>
                <a:chOff x="580" y="2164"/>
                <a:chExt cx="638" cy="148"/>
              </a:xfrm>
            </p:grpSpPr>
            <p:sp>
              <p:nvSpPr>
                <p:cNvPr id="69085" name="Rectangle 7"/>
                <p:cNvSpPr>
                  <a:spLocks noChangeArrowheads="1"/>
                </p:cNvSpPr>
                <p:nvPr/>
              </p:nvSpPr>
              <p:spPr bwMode="auto">
                <a:xfrm>
                  <a:off x="580" y="2164"/>
                  <a:ext cx="50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K-map for </a:t>
                  </a:r>
                </a:p>
              </p:txBody>
            </p:sp>
            <p:sp>
              <p:nvSpPr>
                <p:cNvPr id="69086" name="Rectangle 8"/>
                <p:cNvSpPr>
                  <a:spLocks noChangeArrowheads="1"/>
                </p:cNvSpPr>
                <p:nvPr/>
              </p:nvSpPr>
              <p:spPr bwMode="auto">
                <a:xfrm>
                  <a:off x="956" y="2164"/>
                  <a:ext cx="262"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EQ </a:t>
                  </a:r>
                </a:p>
              </p:txBody>
            </p:sp>
          </p:grpSp>
          <p:sp>
            <p:nvSpPr>
              <p:cNvPr id="69040" name="Rectangle 9"/>
              <p:cNvSpPr>
                <a:spLocks noChangeArrowheads="1"/>
              </p:cNvSpPr>
              <p:nvPr/>
            </p:nvSpPr>
            <p:spPr bwMode="auto">
              <a:xfrm>
                <a:off x="437" y="1125"/>
                <a:ext cx="125" cy="1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41" name="Rectangle 10"/>
              <p:cNvSpPr>
                <a:spLocks noChangeArrowheads="1"/>
              </p:cNvSpPr>
              <p:nvPr/>
            </p:nvSpPr>
            <p:spPr bwMode="auto">
              <a:xfrm>
                <a:off x="686" y="1355"/>
                <a:ext cx="125" cy="15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42" name="Rectangle 11"/>
              <p:cNvSpPr>
                <a:spLocks noChangeArrowheads="1"/>
              </p:cNvSpPr>
              <p:nvPr/>
            </p:nvSpPr>
            <p:spPr bwMode="auto">
              <a:xfrm>
                <a:off x="934" y="1585"/>
                <a:ext cx="126" cy="15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43" name="Rectangle 12"/>
              <p:cNvSpPr>
                <a:spLocks noChangeArrowheads="1"/>
              </p:cNvSpPr>
              <p:nvPr/>
            </p:nvSpPr>
            <p:spPr bwMode="auto">
              <a:xfrm>
                <a:off x="1174" y="1805"/>
                <a:ext cx="126" cy="1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44" name="Rectangle 13"/>
              <p:cNvSpPr>
                <a:spLocks noChangeArrowheads="1"/>
              </p:cNvSpPr>
              <p:nvPr/>
            </p:nvSpPr>
            <p:spPr bwMode="auto">
              <a:xfrm>
                <a:off x="410" y="111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45" name="Rectangle 14"/>
              <p:cNvSpPr>
                <a:spLocks noChangeArrowheads="1"/>
              </p:cNvSpPr>
              <p:nvPr/>
            </p:nvSpPr>
            <p:spPr bwMode="auto">
              <a:xfrm>
                <a:off x="659" y="1111"/>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46" name="Rectangle 15"/>
              <p:cNvSpPr>
                <a:spLocks noChangeArrowheads="1"/>
              </p:cNvSpPr>
              <p:nvPr/>
            </p:nvSpPr>
            <p:spPr bwMode="auto">
              <a:xfrm>
                <a:off x="908" y="111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47" name="Rectangle 16"/>
              <p:cNvSpPr>
                <a:spLocks noChangeArrowheads="1"/>
              </p:cNvSpPr>
              <p:nvPr/>
            </p:nvSpPr>
            <p:spPr bwMode="auto">
              <a:xfrm>
                <a:off x="1156" y="111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48" name="Rectangle 17"/>
              <p:cNvSpPr>
                <a:spLocks noChangeArrowheads="1"/>
              </p:cNvSpPr>
              <p:nvPr/>
            </p:nvSpPr>
            <p:spPr bwMode="auto">
              <a:xfrm>
                <a:off x="410" y="135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49" name="Rectangle 18"/>
              <p:cNvSpPr>
                <a:spLocks noChangeArrowheads="1"/>
              </p:cNvSpPr>
              <p:nvPr/>
            </p:nvSpPr>
            <p:spPr bwMode="auto">
              <a:xfrm>
                <a:off x="659" y="1350"/>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50" name="Rectangle 19"/>
              <p:cNvSpPr>
                <a:spLocks noChangeArrowheads="1"/>
              </p:cNvSpPr>
              <p:nvPr/>
            </p:nvSpPr>
            <p:spPr bwMode="auto">
              <a:xfrm>
                <a:off x="908" y="135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51" name="Rectangle 20"/>
              <p:cNvSpPr>
                <a:spLocks noChangeArrowheads="1"/>
              </p:cNvSpPr>
              <p:nvPr/>
            </p:nvSpPr>
            <p:spPr bwMode="auto">
              <a:xfrm>
                <a:off x="1156" y="135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52" name="Rectangle 21"/>
              <p:cNvSpPr>
                <a:spLocks noChangeArrowheads="1"/>
              </p:cNvSpPr>
              <p:nvPr/>
            </p:nvSpPr>
            <p:spPr bwMode="auto">
              <a:xfrm>
                <a:off x="410" y="158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53" name="Rectangle 22"/>
              <p:cNvSpPr>
                <a:spLocks noChangeArrowheads="1"/>
              </p:cNvSpPr>
              <p:nvPr/>
            </p:nvSpPr>
            <p:spPr bwMode="auto">
              <a:xfrm>
                <a:off x="659" y="1580"/>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54" name="Rectangle 23"/>
              <p:cNvSpPr>
                <a:spLocks noChangeArrowheads="1"/>
              </p:cNvSpPr>
              <p:nvPr/>
            </p:nvSpPr>
            <p:spPr bwMode="auto">
              <a:xfrm>
                <a:off x="908" y="158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55" name="Rectangle 24"/>
              <p:cNvSpPr>
                <a:spLocks noChangeArrowheads="1"/>
              </p:cNvSpPr>
              <p:nvPr/>
            </p:nvSpPr>
            <p:spPr bwMode="auto">
              <a:xfrm>
                <a:off x="1155" y="158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56" name="Rectangle 25"/>
              <p:cNvSpPr>
                <a:spLocks noChangeArrowheads="1"/>
              </p:cNvSpPr>
              <p:nvPr/>
            </p:nvSpPr>
            <p:spPr bwMode="auto">
              <a:xfrm>
                <a:off x="410" y="179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57" name="Rectangle 26"/>
              <p:cNvSpPr>
                <a:spLocks noChangeArrowheads="1"/>
              </p:cNvSpPr>
              <p:nvPr/>
            </p:nvSpPr>
            <p:spPr bwMode="auto">
              <a:xfrm>
                <a:off x="659" y="1791"/>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58" name="Rectangle 27"/>
              <p:cNvSpPr>
                <a:spLocks noChangeArrowheads="1"/>
              </p:cNvSpPr>
              <p:nvPr/>
            </p:nvSpPr>
            <p:spPr bwMode="auto">
              <a:xfrm>
                <a:off x="908" y="179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59" name="Rectangle 28"/>
              <p:cNvSpPr>
                <a:spLocks noChangeArrowheads="1"/>
              </p:cNvSpPr>
              <p:nvPr/>
            </p:nvSpPr>
            <p:spPr bwMode="auto">
              <a:xfrm>
                <a:off x="1156" y="179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60" name="Rectangle 29"/>
              <p:cNvSpPr>
                <a:spLocks noChangeArrowheads="1"/>
              </p:cNvSpPr>
              <p:nvPr/>
            </p:nvSpPr>
            <p:spPr bwMode="auto">
              <a:xfrm>
                <a:off x="370" y="1087"/>
                <a:ext cx="977" cy="8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61" name="Line 30"/>
              <p:cNvSpPr>
                <a:spLocks noChangeShapeType="1"/>
              </p:cNvSpPr>
              <p:nvPr/>
            </p:nvSpPr>
            <p:spPr bwMode="auto">
              <a:xfrm>
                <a:off x="370" y="1552"/>
                <a:ext cx="9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62" name="Line 31"/>
              <p:cNvSpPr>
                <a:spLocks noChangeShapeType="1"/>
              </p:cNvSpPr>
              <p:nvPr/>
            </p:nvSpPr>
            <p:spPr bwMode="auto">
              <a:xfrm>
                <a:off x="370" y="1313"/>
                <a:ext cx="9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63" name="Line 32"/>
              <p:cNvSpPr>
                <a:spLocks noChangeShapeType="1"/>
              </p:cNvSpPr>
              <p:nvPr/>
            </p:nvSpPr>
            <p:spPr bwMode="auto">
              <a:xfrm>
                <a:off x="370" y="1773"/>
                <a:ext cx="9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64" name="Line 33"/>
              <p:cNvSpPr>
                <a:spLocks noChangeShapeType="1"/>
              </p:cNvSpPr>
              <p:nvPr/>
            </p:nvSpPr>
            <p:spPr bwMode="auto">
              <a:xfrm>
                <a:off x="854" y="1097"/>
                <a:ext cx="0" cy="8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65" name="Line 34"/>
              <p:cNvSpPr>
                <a:spLocks noChangeShapeType="1"/>
              </p:cNvSpPr>
              <p:nvPr/>
            </p:nvSpPr>
            <p:spPr bwMode="auto">
              <a:xfrm>
                <a:off x="1103" y="1087"/>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66" name="Line 35"/>
              <p:cNvSpPr>
                <a:spLocks noChangeShapeType="1"/>
              </p:cNvSpPr>
              <p:nvPr/>
            </p:nvSpPr>
            <p:spPr bwMode="auto">
              <a:xfrm>
                <a:off x="605" y="1087"/>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67" name="Line 36"/>
              <p:cNvSpPr>
                <a:spLocks noChangeShapeType="1"/>
              </p:cNvSpPr>
              <p:nvPr/>
            </p:nvSpPr>
            <p:spPr bwMode="auto">
              <a:xfrm flipH="1" flipV="1">
                <a:off x="180" y="916"/>
                <a:ext cx="190" cy="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68" name="Rectangle 37"/>
              <p:cNvSpPr>
                <a:spLocks noChangeArrowheads="1"/>
              </p:cNvSpPr>
              <p:nvPr/>
            </p:nvSpPr>
            <p:spPr bwMode="auto">
              <a:xfrm>
                <a:off x="190" y="843"/>
                <a:ext cx="253"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AB </a:t>
                </a:r>
              </a:p>
            </p:txBody>
          </p:sp>
          <p:sp>
            <p:nvSpPr>
              <p:cNvPr id="69069" name="Rectangle 38"/>
              <p:cNvSpPr>
                <a:spLocks noChangeArrowheads="1"/>
              </p:cNvSpPr>
              <p:nvPr/>
            </p:nvSpPr>
            <p:spPr bwMode="auto">
              <a:xfrm>
                <a:off x="84" y="967"/>
                <a:ext cx="26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CD </a:t>
                </a:r>
              </a:p>
            </p:txBody>
          </p:sp>
          <p:sp>
            <p:nvSpPr>
              <p:cNvPr id="69070" name="Rectangle 39"/>
              <p:cNvSpPr>
                <a:spLocks noChangeArrowheads="1"/>
              </p:cNvSpPr>
              <p:nvPr/>
            </p:nvSpPr>
            <p:spPr bwMode="auto">
              <a:xfrm>
                <a:off x="362" y="948"/>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69071" name="Rectangle 40"/>
              <p:cNvSpPr>
                <a:spLocks noChangeArrowheads="1"/>
              </p:cNvSpPr>
              <p:nvPr/>
            </p:nvSpPr>
            <p:spPr bwMode="auto">
              <a:xfrm>
                <a:off x="611" y="948"/>
                <a:ext cx="23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69072" name="Rectangle 41"/>
              <p:cNvSpPr>
                <a:spLocks noChangeArrowheads="1"/>
              </p:cNvSpPr>
              <p:nvPr/>
            </p:nvSpPr>
            <p:spPr bwMode="auto">
              <a:xfrm>
                <a:off x="860" y="948"/>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69073" name="Rectangle 42"/>
              <p:cNvSpPr>
                <a:spLocks noChangeArrowheads="1"/>
              </p:cNvSpPr>
              <p:nvPr/>
            </p:nvSpPr>
            <p:spPr bwMode="auto">
              <a:xfrm>
                <a:off x="1126" y="948"/>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69074" name="Rectangle 43"/>
              <p:cNvSpPr>
                <a:spLocks noChangeArrowheads="1"/>
              </p:cNvSpPr>
              <p:nvPr/>
            </p:nvSpPr>
            <p:spPr bwMode="auto">
              <a:xfrm>
                <a:off x="170" y="1111"/>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69075" name="Rectangle 44"/>
              <p:cNvSpPr>
                <a:spLocks noChangeArrowheads="1"/>
              </p:cNvSpPr>
              <p:nvPr/>
            </p:nvSpPr>
            <p:spPr bwMode="auto">
              <a:xfrm>
                <a:off x="170" y="1350"/>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69076" name="Rectangle 45"/>
              <p:cNvSpPr>
                <a:spLocks noChangeArrowheads="1"/>
              </p:cNvSpPr>
              <p:nvPr/>
            </p:nvSpPr>
            <p:spPr bwMode="auto">
              <a:xfrm>
                <a:off x="170" y="1580"/>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69077" name="Rectangle 46"/>
              <p:cNvSpPr>
                <a:spLocks noChangeArrowheads="1"/>
              </p:cNvSpPr>
              <p:nvPr/>
            </p:nvSpPr>
            <p:spPr bwMode="auto">
              <a:xfrm>
                <a:off x="170" y="1791"/>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69078" name="Rectangle 47"/>
              <p:cNvSpPr>
                <a:spLocks noChangeArrowheads="1"/>
              </p:cNvSpPr>
              <p:nvPr/>
            </p:nvSpPr>
            <p:spPr bwMode="auto">
              <a:xfrm>
                <a:off x="1387" y="1464"/>
                <a:ext cx="203"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D </a:t>
                </a:r>
              </a:p>
            </p:txBody>
          </p:sp>
          <p:sp>
            <p:nvSpPr>
              <p:cNvPr id="69079" name="Rectangle 48"/>
              <p:cNvSpPr>
                <a:spLocks noChangeArrowheads="1"/>
              </p:cNvSpPr>
              <p:nvPr/>
            </p:nvSpPr>
            <p:spPr bwMode="auto">
              <a:xfrm>
                <a:off x="793" y="2038"/>
                <a:ext cx="197"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B </a:t>
                </a:r>
              </a:p>
            </p:txBody>
          </p:sp>
          <p:sp>
            <p:nvSpPr>
              <p:cNvPr id="69080" name="Rectangle 49"/>
              <p:cNvSpPr>
                <a:spLocks noChangeArrowheads="1"/>
              </p:cNvSpPr>
              <p:nvPr/>
            </p:nvSpPr>
            <p:spPr bwMode="auto">
              <a:xfrm>
                <a:off x="46" y="1685"/>
                <a:ext cx="202"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 </a:t>
                </a:r>
              </a:p>
            </p:txBody>
          </p:sp>
          <p:sp>
            <p:nvSpPr>
              <p:cNvPr id="69081" name="Freeform 50"/>
              <p:cNvSpPr>
                <a:spLocks/>
              </p:cNvSpPr>
              <p:nvPr/>
            </p:nvSpPr>
            <p:spPr bwMode="auto">
              <a:xfrm>
                <a:off x="854" y="920"/>
                <a:ext cx="499" cy="49"/>
              </a:xfrm>
              <a:custGeom>
                <a:avLst/>
                <a:gdLst>
                  <a:gd name="T0" fmla="*/ 0 w 499"/>
                  <a:gd name="T1" fmla="*/ 48 h 49"/>
                  <a:gd name="T2" fmla="*/ 0 w 499"/>
                  <a:gd name="T3" fmla="*/ 0 h 49"/>
                  <a:gd name="T4" fmla="*/ 498 w 499"/>
                  <a:gd name="T5" fmla="*/ 0 h 49"/>
                  <a:gd name="T6" fmla="*/ 498 w 499"/>
                  <a:gd name="T7" fmla="*/ 48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49">
                    <a:moveTo>
                      <a:pt x="0" y="48"/>
                    </a:moveTo>
                    <a:lnTo>
                      <a:pt x="0" y="0"/>
                    </a:lnTo>
                    <a:lnTo>
                      <a:pt x="498" y="0"/>
                    </a:lnTo>
                    <a:lnTo>
                      <a:pt x="498"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082" name="Freeform 51"/>
              <p:cNvSpPr>
                <a:spLocks/>
              </p:cNvSpPr>
              <p:nvPr/>
            </p:nvSpPr>
            <p:spPr bwMode="auto">
              <a:xfrm>
                <a:off x="605" y="2012"/>
                <a:ext cx="499" cy="49"/>
              </a:xfrm>
              <a:custGeom>
                <a:avLst/>
                <a:gdLst>
                  <a:gd name="T0" fmla="*/ 498 w 499"/>
                  <a:gd name="T1" fmla="*/ 0 h 49"/>
                  <a:gd name="T2" fmla="*/ 498 w 499"/>
                  <a:gd name="T3" fmla="*/ 48 h 49"/>
                  <a:gd name="T4" fmla="*/ 0 w 499"/>
                  <a:gd name="T5" fmla="*/ 48 h 49"/>
                  <a:gd name="T6" fmla="*/ 0 w 499"/>
                  <a:gd name="T7" fmla="*/ 0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49">
                    <a:moveTo>
                      <a:pt x="498" y="0"/>
                    </a:moveTo>
                    <a:lnTo>
                      <a:pt x="498" y="48"/>
                    </a:lnTo>
                    <a:lnTo>
                      <a:pt x="0" y="48"/>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083" name="Freeform 52"/>
              <p:cNvSpPr>
                <a:spLocks/>
              </p:cNvSpPr>
              <p:nvPr/>
            </p:nvSpPr>
            <p:spPr bwMode="auto">
              <a:xfrm>
                <a:off x="1371" y="1313"/>
                <a:ext cx="58" cy="461"/>
              </a:xfrm>
              <a:custGeom>
                <a:avLst/>
                <a:gdLst>
                  <a:gd name="T0" fmla="*/ 0 w 58"/>
                  <a:gd name="T1" fmla="*/ 0 h 461"/>
                  <a:gd name="T2" fmla="*/ 57 w 58"/>
                  <a:gd name="T3" fmla="*/ 0 h 461"/>
                  <a:gd name="T4" fmla="*/ 57 w 58"/>
                  <a:gd name="T5" fmla="*/ 460 h 461"/>
                  <a:gd name="T6" fmla="*/ 0 w 58"/>
                  <a:gd name="T7" fmla="*/ 460 h 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461">
                    <a:moveTo>
                      <a:pt x="0" y="0"/>
                    </a:moveTo>
                    <a:lnTo>
                      <a:pt x="57" y="0"/>
                    </a:lnTo>
                    <a:lnTo>
                      <a:pt x="57" y="460"/>
                    </a:lnTo>
                    <a:lnTo>
                      <a:pt x="0" y="4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084" name="Freeform 53"/>
              <p:cNvSpPr>
                <a:spLocks/>
              </p:cNvSpPr>
              <p:nvPr/>
            </p:nvSpPr>
            <p:spPr bwMode="auto">
              <a:xfrm>
                <a:off x="193" y="1552"/>
                <a:ext cx="39" cy="461"/>
              </a:xfrm>
              <a:custGeom>
                <a:avLst/>
                <a:gdLst>
                  <a:gd name="T0" fmla="*/ 38 w 39"/>
                  <a:gd name="T1" fmla="*/ 0 h 461"/>
                  <a:gd name="T2" fmla="*/ 0 w 39"/>
                  <a:gd name="T3" fmla="*/ 0 h 461"/>
                  <a:gd name="T4" fmla="*/ 0 w 39"/>
                  <a:gd name="T5" fmla="*/ 460 h 461"/>
                  <a:gd name="T6" fmla="*/ 38 w 39"/>
                  <a:gd name="T7" fmla="*/ 460 h 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461">
                    <a:moveTo>
                      <a:pt x="38" y="0"/>
                    </a:moveTo>
                    <a:lnTo>
                      <a:pt x="0" y="0"/>
                    </a:lnTo>
                    <a:lnTo>
                      <a:pt x="0" y="460"/>
                    </a:lnTo>
                    <a:lnTo>
                      <a:pt x="38" y="4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8885" name="Group 54"/>
            <p:cNvGrpSpPr>
              <a:grpSpLocks/>
            </p:cNvGrpSpPr>
            <p:nvPr/>
          </p:nvGrpSpPr>
          <p:grpSpPr bwMode="auto">
            <a:xfrm>
              <a:off x="1607" y="2404"/>
              <a:ext cx="1543" cy="1517"/>
              <a:chOff x="1607" y="2404"/>
              <a:chExt cx="1543" cy="1517"/>
            </a:xfrm>
          </p:grpSpPr>
          <p:sp>
            <p:nvSpPr>
              <p:cNvPr id="68989" name="Freeform 55"/>
              <p:cNvSpPr>
                <a:spLocks/>
              </p:cNvSpPr>
              <p:nvPr/>
            </p:nvSpPr>
            <p:spPr bwMode="auto">
              <a:xfrm>
                <a:off x="2453" y="2663"/>
                <a:ext cx="193" cy="241"/>
              </a:xfrm>
              <a:custGeom>
                <a:avLst/>
                <a:gdLst>
                  <a:gd name="T0" fmla="*/ 192 w 193"/>
                  <a:gd name="T1" fmla="*/ 0 h 241"/>
                  <a:gd name="T2" fmla="*/ 192 w 193"/>
                  <a:gd name="T3" fmla="*/ 240 h 241"/>
                  <a:gd name="T4" fmla="*/ 0 w 193"/>
                  <a:gd name="T5" fmla="*/ 240 h 241"/>
                  <a:gd name="T6" fmla="*/ 0 w 193"/>
                  <a:gd name="T7" fmla="*/ 0 h 2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 h="241">
                    <a:moveTo>
                      <a:pt x="192" y="0"/>
                    </a:moveTo>
                    <a:lnTo>
                      <a:pt x="192" y="240"/>
                    </a:lnTo>
                    <a:lnTo>
                      <a:pt x="0" y="24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90" name="Rectangle 56"/>
              <p:cNvSpPr>
                <a:spLocks noChangeArrowheads="1"/>
              </p:cNvSpPr>
              <p:nvPr/>
            </p:nvSpPr>
            <p:spPr bwMode="auto">
              <a:xfrm>
                <a:off x="2275" y="2754"/>
                <a:ext cx="346" cy="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91" name="Freeform 57"/>
              <p:cNvSpPr>
                <a:spLocks/>
              </p:cNvSpPr>
              <p:nvPr/>
            </p:nvSpPr>
            <p:spPr bwMode="auto">
              <a:xfrm>
                <a:off x="2463" y="3430"/>
                <a:ext cx="173" cy="211"/>
              </a:xfrm>
              <a:custGeom>
                <a:avLst/>
                <a:gdLst>
                  <a:gd name="T0" fmla="*/ 0 w 173"/>
                  <a:gd name="T1" fmla="*/ 210 h 211"/>
                  <a:gd name="T2" fmla="*/ 0 w 173"/>
                  <a:gd name="T3" fmla="*/ 0 h 211"/>
                  <a:gd name="T4" fmla="*/ 172 w 173"/>
                  <a:gd name="T5" fmla="*/ 0 h 211"/>
                  <a:gd name="T6" fmla="*/ 172 w 173"/>
                  <a:gd name="T7" fmla="*/ 21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 h="211">
                    <a:moveTo>
                      <a:pt x="0" y="210"/>
                    </a:moveTo>
                    <a:lnTo>
                      <a:pt x="0" y="0"/>
                    </a:lnTo>
                    <a:lnTo>
                      <a:pt x="172" y="0"/>
                    </a:lnTo>
                    <a:lnTo>
                      <a:pt x="172" y="21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92" name="Rectangle 58"/>
              <p:cNvSpPr>
                <a:spLocks noChangeArrowheads="1"/>
              </p:cNvSpPr>
              <p:nvPr/>
            </p:nvSpPr>
            <p:spPr bwMode="auto">
              <a:xfrm>
                <a:off x="2495" y="2744"/>
                <a:ext cx="356" cy="3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93" name="Rectangle 59"/>
              <p:cNvSpPr>
                <a:spLocks noChangeArrowheads="1"/>
              </p:cNvSpPr>
              <p:nvPr/>
            </p:nvSpPr>
            <p:spPr bwMode="auto">
              <a:xfrm>
                <a:off x="1940" y="2706"/>
                <a:ext cx="978" cy="89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94" name="Line 60"/>
              <p:cNvSpPr>
                <a:spLocks noChangeShapeType="1"/>
              </p:cNvSpPr>
              <p:nvPr/>
            </p:nvSpPr>
            <p:spPr bwMode="auto">
              <a:xfrm>
                <a:off x="1940" y="3161"/>
                <a:ext cx="9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95" name="Line 61"/>
              <p:cNvSpPr>
                <a:spLocks noChangeShapeType="1"/>
              </p:cNvSpPr>
              <p:nvPr/>
            </p:nvSpPr>
            <p:spPr bwMode="auto">
              <a:xfrm>
                <a:off x="1940" y="2922"/>
                <a:ext cx="9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96" name="Line 62"/>
              <p:cNvSpPr>
                <a:spLocks noChangeShapeType="1"/>
              </p:cNvSpPr>
              <p:nvPr/>
            </p:nvSpPr>
            <p:spPr bwMode="auto">
              <a:xfrm>
                <a:off x="1940" y="3382"/>
                <a:ext cx="96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97" name="Line 63"/>
              <p:cNvSpPr>
                <a:spLocks noChangeShapeType="1"/>
              </p:cNvSpPr>
              <p:nvPr/>
            </p:nvSpPr>
            <p:spPr bwMode="auto">
              <a:xfrm>
                <a:off x="2424" y="2706"/>
                <a:ext cx="0" cy="88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98" name="Line 64"/>
              <p:cNvSpPr>
                <a:spLocks noChangeShapeType="1"/>
              </p:cNvSpPr>
              <p:nvPr/>
            </p:nvSpPr>
            <p:spPr bwMode="auto">
              <a:xfrm>
                <a:off x="2673" y="2706"/>
                <a:ext cx="0" cy="89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99" name="Line 65"/>
              <p:cNvSpPr>
                <a:spLocks noChangeShapeType="1"/>
              </p:cNvSpPr>
              <p:nvPr/>
            </p:nvSpPr>
            <p:spPr bwMode="auto">
              <a:xfrm>
                <a:off x="2175" y="2706"/>
                <a:ext cx="0" cy="89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00" name="Line 66"/>
              <p:cNvSpPr>
                <a:spLocks noChangeShapeType="1"/>
              </p:cNvSpPr>
              <p:nvPr/>
            </p:nvSpPr>
            <p:spPr bwMode="auto">
              <a:xfrm flipH="1" flipV="1">
                <a:off x="1750" y="2525"/>
                <a:ext cx="180" cy="18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01" name="Rectangle 67"/>
              <p:cNvSpPr>
                <a:spLocks noChangeArrowheads="1"/>
              </p:cNvSpPr>
              <p:nvPr/>
            </p:nvSpPr>
            <p:spPr bwMode="auto">
              <a:xfrm>
                <a:off x="1750" y="2461"/>
                <a:ext cx="25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AB </a:t>
                </a:r>
              </a:p>
            </p:txBody>
          </p:sp>
          <p:sp>
            <p:nvSpPr>
              <p:cNvPr id="69002" name="Rectangle 68"/>
              <p:cNvSpPr>
                <a:spLocks noChangeArrowheads="1"/>
              </p:cNvSpPr>
              <p:nvPr/>
            </p:nvSpPr>
            <p:spPr bwMode="auto">
              <a:xfrm>
                <a:off x="1645" y="2585"/>
                <a:ext cx="26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CD </a:t>
                </a:r>
              </a:p>
            </p:txBody>
          </p:sp>
          <p:sp>
            <p:nvSpPr>
              <p:cNvPr id="69003" name="Rectangle 69"/>
              <p:cNvSpPr>
                <a:spLocks noChangeArrowheads="1"/>
              </p:cNvSpPr>
              <p:nvPr/>
            </p:nvSpPr>
            <p:spPr bwMode="auto">
              <a:xfrm>
                <a:off x="1932" y="2564"/>
                <a:ext cx="234"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69004" name="Rectangle 70"/>
              <p:cNvSpPr>
                <a:spLocks noChangeArrowheads="1"/>
              </p:cNvSpPr>
              <p:nvPr/>
            </p:nvSpPr>
            <p:spPr bwMode="auto">
              <a:xfrm>
                <a:off x="2181" y="2564"/>
                <a:ext cx="234"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69005" name="Rectangle 71"/>
              <p:cNvSpPr>
                <a:spLocks noChangeArrowheads="1"/>
              </p:cNvSpPr>
              <p:nvPr/>
            </p:nvSpPr>
            <p:spPr bwMode="auto">
              <a:xfrm>
                <a:off x="2430" y="2564"/>
                <a:ext cx="233"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69006" name="Rectangle 72"/>
              <p:cNvSpPr>
                <a:spLocks noChangeArrowheads="1"/>
              </p:cNvSpPr>
              <p:nvPr/>
            </p:nvSpPr>
            <p:spPr bwMode="auto">
              <a:xfrm>
                <a:off x="2698" y="2564"/>
                <a:ext cx="234"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69007" name="Rectangle 73"/>
              <p:cNvSpPr>
                <a:spLocks noChangeArrowheads="1"/>
              </p:cNvSpPr>
              <p:nvPr/>
            </p:nvSpPr>
            <p:spPr bwMode="auto">
              <a:xfrm>
                <a:off x="1741" y="2720"/>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69008" name="Rectangle 74"/>
              <p:cNvSpPr>
                <a:spLocks noChangeArrowheads="1"/>
              </p:cNvSpPr>
              <p:nvPr/>
            </p:nvSpPr>
            <p:spPr bwMode="auto">
              <a:xfrm>
                <a:off x="1741" y="2969"/>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69009" name="Rectangle 75"/>
              <p:cNvSpPr>
                <a:spLocks noChangeArrowheads="1"/>
              </p:cNvSpPr>
              <p:nvPr/>
            </p:nvSpPr>
            <p:spPr bwMode="auto">
              <a:xfrm>
                <a:off x="1741" y="3187"/>
                <a:ext cx="234"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69010" name="Rectangle 76"/>
              <p:cNvSpPr>
                <a:spLocks noChangeArrowheads="1"/>
              </p:cNvSpPr>
              <p:nvPr/>
            </p:nvSpPr>
            <p:spPr bwMode="auto">
              <a:xfrm>
                <a:off x="1741" y="3400"/>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69011" name="Rectangle 77"/>
              <p:cNvSpPr>
                <a:spLocks noChangeArrowheads="1"/>
              </p:cNvSpPr>
              <p:nvPr/>
            </p:nvSpPr>
            <p:spPr bwMode="auto">
              <a:xfrm>
                <a:off x="2947" y="3084"/>
                <a:ext cx="20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D </a:t>
                </a:r>
              </a:p>
            </p:txBody>
          </p:sp>
          <p:sp>
            <p:nvSpPr>
              <p:cNvPr id="69012" name="Rectangle 78"/>
              <p:cNvSpPr>
                <a:spLocks noChangeArrowheads="1"/>
              </p:cNvSpPr>
              <p:nvPr/>
            </p:nvSpPr>
            <p:spPr bwMode="auto">
              <a:xfrm>
                <a:off x="2355" y="3649"/>
                <a:ext cx="19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B </a:t>
                </a:r>
              </a:p>
            </p:txBody>
          </p:sp>
          <p:sp>
            <p:nvSpPr>
              <p:cNvPr id="69013" name="Rectangle 79"/>
              <p:cNvSpPr>
                <a:spLocks noChangeArrowheads="1"/>
              </p:cNvSpPr>
              <p:nvPr/>
            </p:nvSpPr>
            <p:spPr bwMode="auto">
              <a:xfrm>
                <a:off x="1607" y="3294"/>
                <a:ext cx="20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 </a:t>
                </a:r>
              </a:p>
            </p:txBody>
          </p:sp>
          <p:sp>
            <p:nvSpPr>
              <p:cNvPr id="69014" name="Rectangle 80"/>
              <p:cNvSpPr>
                <a:spLocks noChangeArrowheads="1"/>
              </p:cNvSpPr>
              <p:nvPr/>
            </p:nvSpPr>
            <p:spPr bwMode="auto">
              <a:xfrm>
                <a:off x="2555" y="2404"/>
                <a:ext cx="19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 </a:t>
                </a:r>
              </a:p>
            </p:txBody>
          </p:sp>
          <p:sp>
            <p:nvSpPr>
              <p:cNvPr id="69015" name="Freeform 81"/>
              <p:cNvSpPr>
                <a:spLocks/>
              </p:cNvSpPr>
              <p:nvPr/>
            </p:nvSpPr>
            <p:spPr bwMode="auto">
              <a:xfrm>
                <a:off x="2424" y="2539"/>
                <a:ext cx="499" cy="39"/>
              </a:xfrm>
              <a:custGeom>
                <a:avLst/>
                <a:gdLst>
                  <a:gd name="T0" fmla="*/ 0 w 499"/>
                  <a:gd name="T1" fmla="*/ 38 h 39"/>
                  <a:gd name="T2" fmla="*/ 0 w 499"/>
                  <a:gd name="T3" fmla="*/ 0 h 39"/>
                  <a:gd name="T4" fmla="*/ 498 w 499"/>
                  <a:gd name="T5" fmla="*/ 0 h 39"/>
                  <a:gd name="T6" fmla="*/ 498 w 499"/>
                  <a:gd name="T7" fmla="*/ 38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39">
                    <a:moveTo>
                      <a:pt x="0" y="38"/>
                    </a:moveTo>
                    <a:lnTo>
                      <a:pt x="0" y="0"/>
                    </a:lnTo>
                    <a:lnTo>
                      <a:pt x="498" y="0"/>
                    </a:lnTo>
                    <a:lnTo>
                      <a:pt x="498" y="3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016" name="Freeform 82"/>
              <p:cNvSpPr>
                <a:spLocks/>
              </p:cNvSpPr>
              <p:nvPr/>
            </p:nvSpPr>
            <p:spPr bwMode="auto">
              <a:xfrm>
                <a:off x="2175" y="3621"/>
                <a:ext cx="499" cy="49"/>
              </a:xfrm>
              <a:custGeom>
                <a:avLst/>
                <a:gdLst>
                  <a:gd name="T0" fmla="*/ 498 w 499"/>
                  <a:gd name="T1" fmla="*/ 0 h 49"/>
                  <a:gd name="T2" fmla="*/ 498 w 499"/>
                  <a:gd name="T3" fmla="*/ 48 h 49"/>
                  <a:gd name="T4" fmla="*/ 0 w 499"/>
                  <a:gd name="T5" fmla="*/ 48 h 49"/>
                  <a:gd name="T6" fmla="*/ 0 w 499"/>
                  <a:gd name="T7" fmla="*/ 0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49">
                    <a:moveTo>
                      <a:pt x="498" y="0"/>
                    </a:moveTo>
                    <a:lnTo>
                      <a:pt x="498" y="48"/>
                    </a:lnTo>
                    <a:lnTo>
                      <a:pt x="0" y="48"/>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017" name="Freeform 83"/>
              <p:cNvSpPr>
                <a:spLocks/>
              </p:cNvSpPr>
              <p:nvPr/>
            </p:nvSpPr>
            <p:spPr bwMode="auto">
              <a:xfrm>
                <a:off x="2941" y="2922"/>
                <a:ext cx="49" cy="461"/>
              </a:xfrm>
              <a:custGeom>
                <a:avLst/>
                <a:gdLst>
                  <a:gd name="T0" fmla="*/ 0 w 49"/>
                  <a:gd name="T1" fmla="*/ 0 h 461"/>
                  <a:gd name="T2" fmla="*/ 48 w 49"/>
                  <a:gd name="T3" fmla="*/ 0 h 461"/>
                  <a:gd name="T4" fmla="*/ 48 w 49"/>
                  <a:gd name="T5" fmla="*/ 460 h 461"/>
                  <a:gd name="T6" fmla="*/ 0 w 49"/>
                  <a:gd name="T7" fmla="*/ 460 h 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461">
                    <a:moveTo>
                      <a:pt x="0" y="0"/>
                    </a:moveTo>
                    <a:lnTo>
                      <a:pt x="48" y="0"/>
                    </a:lnTo>
                    <a:lnTo>
                      <a:pt x="48" y="460"/>
                    </a:lnTo>
                    <a:lnTo>
                      <a:pt x="0" y="4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018" name="Freeform 84"/>
              <p:cNvSpPr>
                <a:spLocks/>
              </p:cNvSpPr>
              <p:nvPr/>
            </p:nvSpPr>
            <p:spPr bwMode="auto">
              <a:xfrm>
                <a:off x="1754" y="3161"/>
                <a:ext cx="49" cy="461"/>
              </a:xfrm>
              <a:custGeom>
                <a:avLst/>
                <a:gdLst>
                  <a:gd name="T0" fmla="*/ 48 w 49"/>
                  <a:gd name="T1" fmla="*/ 0 h 461"/>
                  <a:gd name="T2" fmla="*/ 0 w 49"/>
                  <a:gd name="T3" fmla="*/ 0 h 461"/>
                  <a:gd name="T4" fmla="*/ 0 w 49"/>
                  <a:gd name="T5" fmla="*/ 460 h 461"/>
                  <a:gd name="T6" fmla="*/ 48 w 49"/>
                  <a:gd name="T7" fmla="*/ 460 h 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461">
                    <a:moveTo>
                      <a:pt x="48" y="0"/>
                    </a:moveTo>
                    <a:lnTo>
                      <a:pt x="0" y="0"/>
                    </a:lnTo>
                    <a:lnTo>
                      <a:pt x="0" y="460"/>
                    </a:lnTo>
                    <a:lnTo>
                      <a:pt x="48" y="4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019" name="Rectangle 85"/>
              <p:cNvSpPr>
                <a:spLocks noChangeArrowheads="1"/>
              </p:cNvSpPr>
              <p:nvPr/>
            </p:nvSpPr>
            <p:spPr bwMode="auto">
              <a:xfrm>
                <a:off x="1980" y="272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20" name="Rectangle 86"/>
              <p:cNvSpPr>
                <a:spLocks noChangeArrowheads="1"/>
              </p:cNvSpPr>
              <p:nvPr/>
            </p:nvSpPr>
            <p:spPr bwMode="auto">
              <a:xfrm>
                <a:off x="2220" y="272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21" name="Rectangle 87"/>
              <p:cNvSpPr>
                <a:spLocks noChangeArrowheads="1"/>
              </p:cNvSpPr>
              <p:nvPr/>
            </p:nvSpPr>
            <p:spPr bwMode="auto">
              <a:xfrm>
                <a:off x="2478" y="2729"/>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22" name="Rectangle 88"/>
              <p:cNvSpPr>
                <a:spLocks noChangeArrowheads="1"/>
              </p:cNvSpPr>
              <p:nvPr/>
            </p:nvSpPr>
            <p:spPr bwMode="auto">
              <a:xfrm>
                <a:off x="2727" y="272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23" name="Rectangle 89"/>
              <p:cNvSpPr>
                <a:spLocks noChangeArrowheads="1"/>
              </p:cNvSpPr>
              <p:nvPr/>
            </p:nvSpPr>
            <p:spPr bwMode="auto">
              <a:xfrm>
                <a:off x="1980" y="295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24" name="Rectangle 90"/>
              <p:cNvSpPr>
                <a:spLocks noChangeArrowheads="1"/>
              </p:cNvSpPr>
              <p:nvPr/>
            </p:nvSpPr>
            <p:spPr bwMode="auto">
              <a:xfrm>
                <a:off x="2220" y="295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25" name="Rectangle 91"/>
              <p:cNvSpPr>
                <a:spLocks noChangeArrowheads="1"/>
              </p:cNvSpPr>
              <p:nvPr/>
            </p:nvSpPr>
            <p:spPr bwMode="auto">
              <a:xfrm>
                <a:off x="2478" y="295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26" name="Rectangle 92"/>
              <p:cNvSpPr>
                <a:spLocks noChangeArrowheads="1"/>
              </p:cNvSpPr>
              <p:nvPr/>
            </p:nvSpPr>
            <p:spPr bwMode="auto">
              <a:xfrm>
                <a:off x="2727" y="295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27" name="Rectangle 93"/>
              <p:cNvSpPr>
                <a:spLocks noChangeArrowheads="1"/>
              </p:cNvSpPr>
              <p:nvPr/>
            </p:nvSpPr>
            <p:spPr bwMode="auto">
              <a:xfrm>
                <a:off x="1980" y="3187"/>
                <a:ext cx="188"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28" name="Rectangle 94"/>
              <p:cNvSpPr>
                <a:spLocks noChangeArrowheads="1"/>
              </p:cNvSpPr>
              <p:nvPr/>
            </p:nvSpPr>
            <p:spPr bwMode="auto">
              <a:xfrm>
                <a:off x="2220" y="3187"/>
                <a:ext cx="188"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29" name="Rectangle 95"/>
              <p:cNvSpPr>
                <a:spLocks noChangeArrowheads="1"/>
              </p:cNvSpPr>
              <p:nvPr/>
            </p:nvSpPr>
            <p:spPr bwMode="auto">
              <a:xfrm>
                <a:off x="2478" y="3187"/>
                <a:ext cx="187"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30" name="Rectangle 96"/>
              <p:cNvSpPr>
                <a:spLocks noChangeArrowheads="1"/>
              </p:cNvSpPr>
              <p:nvPr/>
            </p:nvSpPr>
            <p:spPr bwMode="auto">
              <a:xfrm>
                <a:off x="2727" y="3187"/>
                <a:ext cx="188"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31" name="Rectangle 97"/>
              <p:cNvSpPr>
                <a:spLocks noChangeArrowheads="1"/>
              </p:cNvSpPr>
              <p:nvPr/>
            </p:nvSpPr>
            <p:spPr bwMode="auto">
              <a:xfrm>
                <a:off x="1980" y="340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32" name="Rectangle 98"/>
              <p:cNvSpPr>
                <a:spLocks noChangeArrowheads="1"/>
              </p:cNvSpPr>
              <p:nvPr/>
            </p:nvSpPr>
            <p:spPr bwMode="auto">
              <a:xfrm>
                <a:off x="2220" y="340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9033" name="Rectangle 99"/>
              <p:cNvSpPr>
                <a:spLocks noChangeArrowheads="1"/>
              </p:cNvSpPr>
              <p:nvPr/>
            </p:nvSpPr>
            <p:spPr bwMode="auto">
              <a:xfrm>
                <a:off x="2478" y="3400"/>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9034" name="Rectangle 100"/>
              <p:cNvSpPr>
                <a:spLocks noChangeArrowheads="1"/>
              </p:cNvSpPr>
              <p:nvPr/>
            </p:nvSpPr>
            <p:spPr bwMode="auto">
              <a:xfrm>
                <a:off x="2727" y="340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grpSp>
            <p:nvGrpSpPr>
              <p:cNvPr id="69035" name="Group 101"/>
              <p:cNvGrpSpPr>
                <a:grpSpLocks/>
              </p:cNvGrpSpPr>
              <p:nvPr/>
            </p:nvGrpSpPr>
            <p:grpSpPr bwMode="auto">
              <a:xfrm>
                <a:off x="2153" y="3773"/>
                <a:ext cx="632" cy="148"/>
                <a:chOff x="2153" y="3773"/>
                <a:chExt cx="632" cy="148"/>
              </a:xfrm>
            </p:grpSpPr>
            <p:sp>
              <p:nvSpPr>
                <p:cNvPr id="69036" name="Rectangle 102"/>
                <p:cNvSpPr>
                  <a:spLocks noChangeArrowheads="1"/>
                </p:cNvSpPr>
                <p:nvPr/>
              </p:nvSpPr>
              <p:spPr bwMode="auto">
                <a:xfrm>
                  <a:off x="2153" y="3773"/>
                  <a:ext cx="50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K-map for </a:t>
                  </a:r>
                </a:p>
              </p:txBody>
            </p:sp>
            <p:sp>
              <p:nvSpPr>
                <p:cNvPr id="69037" name="Rectangle 103"/>
                <p:cNvSpPr>
                  <a:spLocks noChangeArrowheads="1"/>
                </p:cNvSpPr>
                <p:nvPr/>
              </p:nvSpPr>
              <p:spPr bwMode="auto">
                <a:xfrm>
                  <a:off x="2527" y="3773"/>
                  <a:ext cx="25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GT </a:t>
                  </a:r>
                </a:p>
              </p:txBody>
            </p:sp>
          </p:grpSp>
        </p:grpSp>
        <p:grpSp>
          <p:nvGrpSpPr>
            <p:cNvPr id="68886" name="Group 104"/>
            <p:cNvGrpSpPr>
              <a:grpSpLocks/>
            </p:cNvGrpSpPr>
            <p:nvPr/>
          </p:nvGrpSpPr>
          <p:grpSpPr bwMode="auto">
            <a:xfrm>
              <a:off x="46" y="2404"/>
              <a:ext cx="1544" cy="1517"/>
              <a:chOff x="46" y="2404"/>
              <a:chExt cx="1544" cy="1517"/>
            </a:xfrm>
          </p:grpSpPr>
          <p:sp>
            <p:nvSpPr>
              <p:cNvPr id="68939" name="Rectangle 105"/>
              <p:cNvSpPr>
                <a:spLocks noChangeArrowheads="1"/>
              </p:cNvSpPr>
              <p:nvPr/>
            </p:nvSpPr>
            <p:spPr bwMode="auto">
              <a:xfrm>
                <a:off x="408" y="2974"/>
                <a:ext cx="154" cy="39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40" name="Freeform 106"/>
              <p:cNvSpPr>
                <a:spLocks/>
              </p:cNvSpPr>
              <p:nvPr/>
            </p:nvSpPr>
            <p:spPr bwMode="auto">
              <a:xfrm>
                <a:off x="1170" y="3200"/>
                <a:ext cx="212" cy="154"/>
              </a:xfrm>
              <a:custGeom>
                <a:avLst/>
                <a:gdLst>
                  <a:gd name="T0" fmla="*/ 211 w 212"/>
                  <a:gd name="T1" fmla="*/ 153 h 154"/>
                  <a:gd name="T2" fmla="*/ 0 w 212"/>
                  <a:gd name="T3" fmla="*/ 153 h 154"/>
                  <a:gd name="T4" fmla="*/ 0 w 212"/>
                  <a:gd name="T5" fmla="*/ 0 h 154"/>
                  <a:gd name="T6" fmla="*/ 211 w 212"/>
                  <a:gd name="T7" fmla="*/ 0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 h="154">
                    <a:moveTo>
                      <a:pt x="211" y="153"/>
                    </a:moveTo>
                    <a:lnTo>
                      <a:pt x="0" y="153"/>
                    </a:lnTo>
                    <a:lnTo>
                      <a:pt x="0" y="0"/>
                    </a:lnTo>
                    <a:lnTo>
                      <a:pt x="211"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41" name="Freeform 107"/>
              <p:cNvSpPr>
                <a:spLocks/>
              </p:cNvSpPr>
              <p:nvPr/>
            </p:nvSpPr>
            <p:spPr bwMode="auto">
              <a:xfrm>
                <a:off x="318" y="3219"/>
                <a:ext cx="211" cy="125"/>
              </a:xfrm>
              <a:custGeom>
                <a:avLst/>
                <a:gdLst>
                  <a:gd name="T0" fmla="*/ 0 w 211"/>
                  <a:gd name="T1" fmla="*/ 124 h 125"/>
                  <a:gd name="T2" fmla="*/ 210 w 211"/>
                  <a:gd name="T3" fmla="*/ 124 h 125"/>
                  <a:gd name="T4" fmla="*/ 210 w 211"/>
                  <a:gd name="T5" fmla="*/ 0 h 125"/>
                  <a:gd name="T6" fmla="*/ 0 w 211"/>
                  <a:gd name="T7" fmla="*/ 0 h 1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125">
                    <a:moveTo>
                      <a:pt x="0" y="124"/>
                    </a:moveTo>
                    <a:lnTo>
                      <a:pt x="210" y="124"/>
                    </a:lnTo>
                    <a:lnTo>
                      <a:pt x="210" y="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42" name="Rectangle 108"/>
              <p:cNvSpPr>
                <a:spLocks noChangeArrowheads="1"/>
              </p:cNvSpPr>
              <p:nvPr/>
            </p:nvSpPr>
            <p:spPr bwMode="auto">
              <a:xfrm>
                <a:off x="427" y="3204"/>
                <a:ext cx="365" cy="37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43" name="Rectangle 109"/>
              <p:cNvSpPr>
                <a:spLocks noChangeArrowheads="1"/>
              </p:cNvSpPr>
              <p:nvPr/>
            </p:nvSpPr>
            <p:spPr bwMode="auto">
              <a:xfrm>
                <a:off x="370" y="2706"/>
                <a:ext cx="977" cy="891"/>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44" name="Line 110"/>
              <p:cNvSpPr>
                <a:spLocks noChangeShapeType="1"/>
              </p:cNvSpPr>
              <p:nvPr/>
            </p:nvSpPr>
            <p:spPr bwMode="auto">
              <a:xfrm>
                <a:off x="370" y="3161"/>
                <a:ext cx="96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45" name="Line 111"/>
              <p:cNvSpPr>
                <a:spLocks noChangeShapeType="1"/>
              </p:cNvSpPr>
              <p:nvPr/>
            </p:nvSpPr>
            <p:spPr bwMode="auto">
              <a:xfrm>
                <a:off x="370" y="2922"/>
                <a:ext cx="96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46" name="Line 112"/>
              <p:cNvSpPr>
                <a:spLocks noChangeShapeType="1"/>
              </p:cNvSpPr>
              <p:nvPr/>
            </p:nvSpPr>
            <p:spPr bwMode="auto">
              <a:xfrm>
                <a:off x="370" y="3382"/>
                <a:ext cx="96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47" name="Line 113"/>
              <p:cNvSpPr>
                <a:spLocks noChangeShapeType="1"/>
              </p:cNvSpPr>
              <p:nvPr/>
            </p:nvSpPr>
            <p:spPr bwMode="auto">
              <a:xfrm>
                <a:off x="854" y="2706"/>
                <a:ext cx="0" cy="88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48" name="Line 114"/>
              <p:cNvSpPr>
                <a:spLocks noChangeShapeType="1"/>
              </p:cNvSpPr>
              <p:nvPr/>
            </p:nvSpPr>
            <p:spPr bwMode="auto">
              <a:xfrm>
                <a:off x="1103" y="2706"/>
                <a:ext cx="0" cy="89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49" name="Line 115"/>
              <p:cNvSpPr>
                <a:spLocks noChangeShapeType="1"/>
              </p:cNvSpPr>
              <p:nvPr/>
            </p:nvSpPr>
            <p:spPr bwMode="auto">
              <a:xfrm>
                <a:off x="605" y="2706"/>
                <a:ext cx="0" cy="89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50" name="Line 116"/>
              <p:cNvSpPr>
                <a:spLocks noChangeShapeType="1"/>
              </p:cNvSpPr>
              <p:nvPr/>
            </p:nvSpPr>
            <p:spPr bwMode="auto">
              <a:xfrm flipH="1" flipV="1">
                <a:off x="180" y="2525"/>
                <a:ext cx="190" cy="18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51" name="Rectangle 117"/>
              <p:cNvSpPr>
                <a:spLocks noChangeArrowheads="1"/>
              </p:cNvSpPr>
              <p:nvPr/>
            </p:nvSpPr>
            <p:spPr bwMode="auto">
              <a:xfrm>
                <a:off x="190" y="2461"/>
                <a:ext cx="25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AB </a:t>
                </a:r>
              </a:p>
            </p:txBody>
          </p:sp>
          <p:sp>
            <p:nvSpPr>
              <p:cNvPr id="68952" name="Rectangle 118"/>
              <p:cNvSpPr>
                <a:spLocks noChangeArrowheads="1"/>
              </p:cNvSpPr>
              <p:nvPr/>
            </p:nvSpPr>
            <p:spPr bwMode="auto">
              <a:xfrm>
                <a:off x="84" y="2585"/>
                <a:ext cx="26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CD </a:t>
                </a:r>
              </a:p>
            </p:txBody>
          </p:sp>
          <p:sp>
            <p:nvSpPr>
              <p:cNvPr id="68953" name="Rectangle 119"/>
              <p:cNvSpPr>
                <a:spLocks noChangeArrowheads="1"/>
              </p:cNvSpPr>
              <p:nvPr/>
            </p:nvSpPr>
            <p:spPr bwMode="auto">
              <a:xfrm>
                <a:off x="362" y="2564"/>
                <a:ext cx="234"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68954" name="Rectangle 120"/>
              <p:cNvSpPr>
                <a:spLocks noChangeArrowheads="1"/>
              </p:cNvSpPr>
              <p:nvPr/>
            </p:nvSpPr>
            <p:spPr bwMode="auto">
              <a:xfrm>
                <a:off x="611" y="2564"/>
                <a:ext cx="233"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68955" name="Rectangle 121"/>
              <p:cNvSpPr>
                <a:spLocks noChangeArrowheads="1"/>
              </p:cNvSpPr>
              <p:nvPr/>
            </p:nvSpPr>
            <p:spPr bwMode="auto">
              <a:xfrm>
                <a:off x="860" y="2564"/>
                <a:ext cx="234"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68956" name="Rectangle 122"/>
              <p:cNvSpPr>
                <a:spLocks noChangeArrowheads="1"/>
              </p:cNvSpPr>
              <p:nvPr/>
            </p:nvSpPr>
            <p:spPr bwMode="auto">
              <a:xfrm>
                <a:off x="1126" y="2564"/>
                <a:ext cx="234"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68957" name="Rectangle 123"/>
              <p:cNvSpPr>
                <a:spLocks noChangeArrowheads="1"/>
              </p:cNvSpPr>
              <p:nvPr/>
            </p:nvSpPr>
            <p:spPr bwMode="auto">
              <a:xfrm>
                <a:off x="170" y="2720"/>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68958" name="Rectangle 124"/>
              <p:cNvSpPr>
                <a:spLocks noChangeArrowheads="1"/>
              </p:cNvSpPr>
              <p:nvPr/>
            </p:nvSpPr>
            <p:spPr bwMode="auto">
              <a:xfrm>
                <a:off x="170" y="2969"/>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68959" name="Rectangle 125"/>
              <p:cNvSpPr>
                <a:spLocks noChangeArrowheads="1"/>
              </p:cNvSpPr>
              <p:nvPr/>
            </p:nvSpPr>
            <p:spPr bwMode="auto">
              <a:xfrm>
                <a:off x="170" y="3187"/>
                <a:ext cx="234"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68960" name="Rectangle 126"/>
              <p:cNvSpPr>
                <a:spLocks noChangeArrowheads="1"/>
              </p:cNvSpPr>
              <p:nvPr/>
            </p:nvSpPr>
            <p:spPr bwMode="auto">
              <a:xfrm>
                <a:off x="170" y="3400"/>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68961" name="Rectangle 127"/>
              <p:cNvSpPr>
                <a:spLocks noChangeArrowheads="1"/>
              </p:cNvSpPr>
              <p:nvPr/>
            </p:nvSpPr>
            <p:spPr bwMode="auto">
              <a:xfrm>
                <a:off x="1387" y="3084"/>
                <a:ext cx="20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D </a:t>
                </a:r>
              </a:p>
            </p:txBody>
          </p:sp>
          <p:sp>
            <p:nvSpPr>
              <p:cNvPr id="68962" name="Rectangle 128"/>
              <p:cNvSpPr>
                <a:spLocks noChangeArrowheads="1"/>
              </p:cNvSpPr>
              <p:nvPr/>
            </p:nvSpPr>
            <p:spPr bwMode="auto">
              <a:xfrm>
                <a:off x="793" y="3649"/>
                <a:ext cx="19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B </a:t>
                </a:r>
              </a:p>
            </p:txBody>
          </p:sp>
          <p:sp>
            <p:nvSpPr>
              <p:cNvPr id="68963" name="Rectangle 129"/>
              <p:cNvSpPr>
                <a:spLocks noChangeArrowheads="1"/>
              </p:cNvSpPr>
              <p:nvPr/>
            </p:nvSpPr>
            <p:spPr bwMode="auto">
              <a:xfrm>
                <a:off x="46" y="3294"/>
                <a:ext cx="202"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 </a:t>
                </a:r>
              </a:p>
            </p:txBody>
          </p:sp>
          <p:sp>
            <p:nvSpPr>
              <p:cNvPr id="68964" name="Rectangle 130"/>
              <p:cNvSpPr>
                <a:spLocks noChangeArrowheads="1"/>
              </p:cNvSpPr>
              <p:nvPr/>
            </p:nvSpPr>
            <p:spPr bwMode="auto">
              <a:xfrm>
                <a:off x="983" y="2404"/>
                <a:ext cx="19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 </a:t>
                </a:r>
              </a:p>
            </p:txBody>
          </p:sp>
          <p:sp>
            <p:nvSpPr>
              <p:cNvPr id="68965" name="Freeform 131"/>
              <p:cNvSpPr>
                <a:spLocks/>
              </p:cNvSpPr>
              <p:nvPr/>
            </p:nvSpPr>
            <p:spPr bwMode="auto">
              <a:xfrm>
                <a:off x="854" y="2539"/>
                <a:ext cx="499" cy="39"/>
              </a:xfrm>
              <a:custGeom>
                <a:avLst/>
                <a:gdLst>
                  <a:gd name="T0" fmla="*/ 0 w 499"/>
                  <a:gd name="T1" fmla="*/ 38 h 39"/>
                  <a:gd name="T2" fmla="*/ 0 w 499"/>
                  <a:gd name="T3" fmla="*/ 0 h 39"/>
                  <a:gd name="T4" fmla="*/ 498 w 499"/>
                  <a:gd name="T5" fmla="*/ 0 h 39"/>
                  <a:gd name="T6" fmla="*/ 498 w 499"/>
                  <a:gd name="T7" fmla="*/ 38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39">
                    <a:moveTo>
                      <a:pt x="0" y="38"/>
                    </a:moveTo>
                    <a:lnTo>
                      <a:pt x="0" y="0"/>
                    </a:lnTo>
                    <a:lnTo>
                      <a:pt x="498" y="0"/>
                    </a:lnTo>
                    <a:lnTo>
                      <a:pt x="498" y="3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66" name="Freeform 132"/>
              <p:cNvSpPr>
                <a:spLocks/>
              </p:cNvSpPr>
              <p:nvPr/>
            </p:nvSpPr>
            <p:spPr bwMode="auto">
              <a:xfrm>
                <a:off x="605" y="3621"/>
                <a:ext cx="499" cy="49"/>
              </a:xfrm>
              <a:custGeom>
                <a:avLst/>
                <a:gdLst>
                  <a:gd name="T0" fmla="*/ 498 w 499"/>
                  <a:gd name="T1" fmla="*/ 0 h 49"/>
                  <a:gd name="T2" fmla="*/ 498 w 499"/>
                  <a:gd name="T3" fmla="*/ 48 h 49"/>
                  <a:gd name="T4" fmla="*/ 0 w 499"/>
                  <a:gd name="T5" fmla="*/ 48 h 49"/>
                  <a:gd name="T6" fmla="*/ 0 w 499"/>
                  <a:gd name="T7" fmla="*/ 0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49">
                    <a:moveTo>
                      <a:pt x="498" y="0"/>
                    </a:moveTo>
                    <a:lnTo>
                      <a:pt x="498" y="48"/>
                    </a:lnTo>
                    <a:lnTo>
                      <a:pt x="0" y="48"/>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67" name="Freeform 133"/>
              <p:cNvSpPr>
                <a:spLocks/>
              </p:cNvSpPr>
              <p:nvPr/>
            </p:nvSpPr>
            <p:spPr bwMode="auto">
              <a:xfrm>
                <a:off x="1371" y="2922"/>
                <a:ext cx="58" cy="461"/>
              </a:xfrm>
              <a:custGeom>
                <a:avLst/>
                <a:gdLst>
                  <a:gd name="T0" fmla="*/ 0 w 58"/>
                  <a:gd name="T1" fmla="*/ 0 h 461"/>
                  <a:gd name="T2" fmla="*/ 57 w 58"/>
                  <a:gd name="T3" fmla="*/ 0 h 461"/>
                  <a:gd name="T4" fmla="*/ 57 w 58"/>
                  <a:gd name="T5" fmla="*/ 460 h 461"/>
                  <a:gd name="T6" fmla="*/ 0 w 58"/>
                  <a:gd name="T7" fmla="*/ 460 h 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461">
                    <a:moveTo>
                      <a:pt x="0" y="0"/>
                    </a:moveTo>
                    <a:lnTo>
                      <a:pt x="57" y="0"/>
                    </a:lnTo>
                    <a:lnTo>
                      <a:pt x="57" y="460"/>
                    </a:lnTo>
                    <a:lnTo>
                      <a:pt x="0" y="4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68" name="Freeform 134"/>
              <p:cNvSpPr>
                <a:spLocks/>
              </p:cNvSpPr>
              <p:nvPr/>
            </p:nvSpPr>
            <p:spPr bwMode="auto">
              <a:xfrm>
                <a:off x="193" y="3161"/>
                <a:ext cx="39" cy="461"/>
              </a:xfrm>
              <a:custGeom>
                <a:avLst/>
                <a:gdLst>
                  <a:gd name="T0" fmla="*/ 38 w 39"/>
                  <a:gd name="T1" fmla="*/ 0 h 461"/>
                  <a:gd name="T2" fmla="*/ 0 w 39"/>
                  <a:gd name="T3" fmla="*/ 0 h 461"/>
                  <a:gd name="T4" fmla="*/ 0 w 39"/>
                  <a:gd name="T5" fmla="*/ 460 h 461"/>
                  <a:gd name="T6" fmla="*/ 38 w 39"/>
                  <a:gd name="T7" fmla="*/ 460 h 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461">
                    <a:moveTo>
                      <a:pt x="38" y="0"/>
                    </a:moveTo>
                    <a:lnTo>
                      <a:pt x="0" y="0"/>
                    </a:lnTo>
                    <a:lnTo>
                      <a:pt x="0" y="460"/>
                    </a:lnTo>
                    <a:lnTo>
                      <a:pt x="38" y="4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69" name="Rectangle 135"/>
              <p:cNvSpPr>
                <a:spLocks noChangeArrowheads="1"/>
              </p:cNvSpPr>
              <p:nvPr/>
            </p:nvSpPr>
            <p:spPr bwMode="auto">
              <a:xfrm>
                <a:off x="410" y="272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70" name="Rectangle 136"/>
              <p:cNvSpPr>
                <a:spLocks noChangeArrowheads="1"/>
              </p:cNvSpPr>
              <p:nvPr/>
            </p:nvSpPr>
            <p:spPr bwMode="auto">
              <a:xfrm>
                <a:off x="659" y="2729"/>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71" name="Rectangle 137"/>
              <p:cNvSpPr>
                <a:spLocks noChangeArrowheads="1"/>
              </p:cNvSpPr>
              <p:nvPr/>
            </p:nvSpPr>
            <p:spPr bwMode="auto">
              <a:xfrm>
                <a:off x="908" y="272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72" name="Rectangle 138"/>
              <p:cNvSpPr>
                <a:spLocks noChangeArrowheads="1"/>
              </p:cNvSpPr>
              <p:nvPr/>
            </p:nvSpPr>
            <p:spPr bwMode="auto">
              <a:xfrm>
                <a:off x="1155" y="272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73" name="Rectangle 139"/>
              <p:cNvSpPr>
                <a:spLocks noChangeArrowheads="1"/>
              </p:cNvSpPr>
              <p:nvPr/>
            </p:nvSpPr>
            <p:spPr bwMode="auto">
              <a:xfrm>
                <a:off x="410" y="295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74" name="Rectangle 140"/>
              <p:cNvSpPr>
                <a:spLocks noChangeArrowheads="1"/>
              </p:cNvSpPr>
              <p:nvPr/>
            </p:nvSpPr>
            <p:spPr bwMode="auto">
              <a:xfrm>
                <a:off x="659" y="2959"/>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75" name="Rectangle 141"/>
              <p:cNvSpPr>
                <a:spLocks noChangeArrowheads="1"/>
              </p:cNvSpPr>
              <p:nvPr/>
            </p:nvSpPr>
            <p:spPr bwMode="auto">
              <a:xfrm>
                <a:off x="908" y="295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76" name="Rectangle 142"/>
              <p:cNvSpPr>
                <a:spLocks noChangeArrowheads="1"/>
              </p:cNvSpPr>
              <p:nvPr/>
            </p:nvSpPr>
            <p:spPr bwMode="auto">
              <a:xfrm>
                <a:off x="1156" y="2959"/>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77" name="Rectangle 143"/>
              <p:cNvSpPr>
                <a:spLocks noChangeArrowheads="1"/>
              </p:cNvSpPr>
              <p:nvPr/>
            </p:nvSpPr>
            <p:spPr bwMode="auto">
              <a:xfrm>
                <a:off x="410" y="3187"/>
                <a:ext cx="188"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78" name="Rectangle 144"/>
              <p:cNvSpPr>
                <a:spLocks noChangeArrowheads="1"/>
              </p:cNvSpPr>
              <p:nvPr/>
            </p:nvSpPr>
            <p:spPr bwMode="auto">
              <a:xfrm>
                <a:off x="659" y="3187"/>
                <a:ext cx="187"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79" name="Rectangle 145"/>
              <p:cNvSpPr>
                <a:spLocks noChangeArrowheads="1"/>
              </p:cNvSpPr>
              <p:nvPr/>
            </p:nvSpPr>
            <p:spPr bwMode="auto">
              <a:xfrm>
                <a:off x="908" y="3187"/>
                <a:ext cx="188"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80" name="Rectangle 146"/>
              <p:cNvSpPr>
                <a:spLocks noChangeArrowheads="1"/>
              </p:cNvSpPr>
              <p:nvPr/>
            </p:nvSpPr>
            <p:spPr bwMode="auto">
              <a:xfrm>
                <a:off x="1155" y="3187"/>
                <a:ext cx="188"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81" name="Rectangle 147"/>
              <p:cNvSpPr>
                <a:spLocks noChangeArrowheads="1"/>
              </p:cNvSpPr>
              <p:nvPr/>
            </p:nvSpPr>
            <p:spPr bwMode="auto">
              <a:xfrm>
                <a:off x="410" y="340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82" name="Rectangle 148"/>
              <p:cNvSpPr>
                <a:spLocks noChangeArrowheads="1"/>
              </p:cNvSpPr>
              <p:nvPr/>
            </p:nvSpPr>
            <p:spPr bwMode="auto">
              <a:xfrm>
                <a:off x="659" y="3400"/>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83" name="Rectangle 149"/>
              <p:cNvSpPr>
                <a:spLocks noChangeArrowheads="1"/>
              </p:cNvSpPr>
              <p:nvPr/>
            </p:nvSpPr>
            <p:spPr bwMode="auto">
              <a:xfrm>
                <a:off x="908" y="340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84" name="Rectangle 150"/>
              <p:cNvSpPr>
                <a:spLocks noChangeArrowheads="1"/>
              </p:cNvSpPr>
              <p:nvPr/>
            </p:nvSpPr>
            <p:spPr bwMode="auto">
              <a:xfrm>
                <a:off x="1155" y="340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grpSp>
            <p:nvGrpSpPr>
              <p:cNvPr id="68985" name="Group 151"/>
              <p:cNvGrpSpPr>
                <a:grpSpLocks/>
              </p:cNvGrpSpPr>
              <p:nvPr/>
            </p:nvGrpSpPr>
            <p:grpSpPr bwMode="auto">
              <a:xfrm>
                <a:off x="592" y="3773"/>
                <a:ext cx="605" cy="148"/>
                <a:chOff x="592" y="3773"/>
                <a:chExt cx="605" cy="148"/>
              </a:xfrm>
            </p:grpSpPr>
            <p:sp>
              <p:nvSpPr>
                <p:cNvPr id="68986" name="Rectangle 152"/>
                <p:cNvSpPr>
                  <a:spLocks noChangeArrowheads="1"/>
                </p:cNvSpPr>
                <p:nvPr/>
              </p:nvSpPr>
              <p:spPr bwMode="auto">
                <a:xfrm>
                  <a:off x="592" y="3773"/>
                  <a:ext cx="50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K-map for </a:t>
                  </a:r>
                </a:p>
              </p:txBody>
            </p:sp>
            <p:sp>
              <p:nvSpPr>
                <p:cNvPr id="68987" name="Rectangle 153"/>
                <p:cNvSpPr>
                  <a:spLocks noChangeArrowheads="1"/>
                </p:cNvSpPr>
                <p:nvPr/>
              </p:nvSpPr>
              <p:spPr bwMode="auto">
                <a:xfrm>
                  <a:off x="965" y="3773"/>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L </a:t>
                  </a:r>
                </a:p>
              </p:txBody>
            </p:sp>
            <p:sp>
              <p:nvSpPr>
                <p:cNvPr id="68988" name="Rectangle 154"/>
                <p:cNvSpPr>
                  <a:spLocks noChangeArrowheads="1"/>
                </p:cNvSpPr>
                <p:nvPr/>
              </p:nvSpPr>
              <p:spPr bwMode="auto">
                <a:xfrm>
                  <a:off x="1004" y="3773"/>
                  <a:ext cx="19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T </a:t>
                  </a:r>
                </a:p>
              </p:txBody>
            </p:sp>
          </p:grpSp>
        </p:grpSp>
        <p:grpSp>
          <p:nvGrpSpPr>
            <p:cNvPr id="68887" name="Group 155"/>
            <p:cNvGrpSpPr>
              <a:grpSpLocks/>
            </p:cNvGrpSpPr>
            <p:nvPr/>
          </p:nvGrpSpPr>
          <p:grpSpPr bwMode="auto">
            <a:xfrm>
              <a:off x="1611" y="785"/>
              <a:ext cx="1545" cy="1527"/>
              <a:chOff x="1611" y="785"/>
              <a:chExt cx="1545" cy="1527"/>
            </a:xfrm>
          </p:grpSpPr>
          <p:sp>
            <p:nvSpPr>
              <p:cNvPr id="68888" name="Rectangle 156"/>
              <p:cNvSpPr>
                <a:spLocks noChangeArrowheads="1"/>
              </p:cNvSpPr>
              <p:nvPr/>
            </p:nvSpPr>
            <p:spPr bwMode="auto">
              <a:xfrm>
                <a:off x="1970" y="111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889" name="Rectangle 157"/>
              <p:cNvSpPr>
                <a:spLocks noChangeArrowheads="1"/>
              </p:cNvSpPr>
              <p:nvPr/>
            </p:nvSpPr>
            <p:spPr bwMode="auto">
              <a:xfrm>
                <a:off x="2212" y="1111"/>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890" name="Rectangle 158"/>
              <p:cNvSpPr>
                <a:spLocks noChangeArrowheads="1"/>
              </p:cNvSpPr>
              <p:nvPr/>
            </p:nvSpPr>
            <p:spPr bwMode="auto">
              <a:xfrm>
                <a:off x="2468" y="111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891" name="Rectangle 159"/>
              <p:cNvSpPr>
                <a:spLocks noChangeArrowheads="1"/>
              </p:cNvSpPr>
              <p:nvPr/>
            </p:nvSpPr>
            <p:spPr bwMode="auto">
              <a:xfrm>
                <a:off x="2717" y="1111"/>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892" name="Rectangle 160"/>
              <p:cNvSpPr>
                <a:spLocks noChangeArrowheads="1"/>
              </p:cNvSpPr>
              <p:nvPr/>
            </p:nvSpPr>
            <p:spPr bwMode="auto">
              <a:xfrm>
                <a:off x="1970" y="135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893" name="Rectangle 161"/>
              <p:cNvSpPr>
                <a:spLocks noChangeArrowheads="1"/>
              </p:cNvSpPr>
              <p:nvPr/>
            </p:nvSpPr>
            <p:spPr bwMode="auto">
              <a:xfrm>
                <a:off x="2212" y="1350"/>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894" name="Rectangle 162"/>
              <p:cNvSpPr>
                <a:spLocks noChangeArrowheads="1"/>
              </p:cNvSpPr>
              <p:nvPr/>
            </p:nvSpPr>
            <p:spPr bwMode="auto">
              <a:xfrm>
                <a:off x="2468" y="135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895" name="Rectangle 163"/>
              <p:cNvSpPr>
                <a:spLocks noChangeArrowheads="1"/>
              </p:cNvSpPr>
              <p:nvPr/>
            </p:nvSpPr>
            <p:spPr bwMode="auto">
              <a:xfrm>
                <a:off x="2717" y="1350"/>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896" name="Rectangle 164"/>
              <p:cNvSpPr>
                <a:spLocks noChangeArrowheads="1"/>
              </p:cNvSpPr>
              <p:nvPr/>
            </p:nvSpPr>
            <p:spPr bwMode="auto">
              <a:xfrm>
                <a:off x="1970" y="158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897" name="Rectangle 165"/>
              <p:cNvSpPr>
                <a:spLocks noChangeArrowheads="1"/>
              </p:cNvSpPr>
              <p:nvPr/>
            </p:nvSpPr>
            <p:spPr bwMode="auto">
              <a:xfrm>
                <a:off x="2212" y="1580"/>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898" name="Rectangle 166"/>
              <p:cNvSpPr>
                <a:spLocks noChangeArrowheads="1"/>
              </p:cNvSpPr>
              <p:nvPr/>
            </p:nvSpPr>
            <p:spPr bwMode="auto">
              <a:xfrm>
                <a:off x="2468" y="1580"/>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899" name="Rectangle 167"/>
              <p:cNvSpPr>
                <a:spLocks noChangeArrowheads="1"/>
              </p:cNvSpPr>
              <p:nvPr/>
            </p:nvSpPr>
            <p:spPr bwMode="auto">
              <a:xfrm>
                <a:off x="2717" y="1580"/>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00" name="Rectangle 168"/>
              <p:cNvSpPr>
                <a:spLocks noChangeArrowheads="1"/>
              </p:cNvSpPr>
              <p:nvPr/>
            </p:nvSpPr>
            <p:spPr bwMode="auto">
              <a:xfrm>
                <a:off x="1970" y="179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01" name="Rectangle 169"/>
              <p:cNvSpPr>
                <a:spLocks noChangeArrowheads="1"/>
              </p:cNvSpPr>
              <p:nvPr/>
            </p:nvSpPr>
            <p:spPr bwMode="auto">
              <a:xfrm>
                <a:off x="2212" y="1791"/>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02" name="Rectangle 170"/>
              <p:cNvSpPr>
                <a:spLocks noChangeArrowheads="1"/>
              </p:cNvSpPr>
              <p:nvPr/>
            </p:nvSpPr>
            <p:spPr bwMode="auto">
              <a:xfrm>
                <a:off x="2468" y="1791"/>
                <a:ext cx="18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 </a:t>
                </a:r>
              </a:p>
            </p:txBody>
          </p:sp>
          <p:sp>
            <p:nvSpPr>
              <p:cNvPr id="68903" name="Rectangle 171"/>
              <p:cNvSpPr>
                <a:spLocks noChangeArrowheads="1"/>
              </p:cNvSpPr>
              <p:nvPr/>
            </p:nvSpPr>
            <p:spPr bwMode="auto">
              <a:xfrm>
                <a:off x="2717" y="1791"/>
                <a:ext cx="18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 </a:t>
                </a:r>
              </a:p>
            </p:txBody>
          </p:sp>
          <p:sp>
            <p:nvSpPr>
              <p:cNvPr id="68904" name="Freeform 172"/>
              <p:cNvSpPr>
                <a:spLocks/>
              </p:cNvSpPr>
              <p:nvPr/>
            </p:nvSpPr>
            <p:spPr bwMode="auto">
              <a:xfrm>
                <a:off x="2194" y="1035"/>
                <a:ext cx="422" cy="222"/>
              </a:xfrm>
              <a:custGeom>
                <a:avLst/>
                <a:gdLst>
                  <a:gd name="T0" fmla="*/ 421 w 422"/>
                  <a:gd name="T1" fmla="*/ 0 h 222"/>
                  <a:gd name="T2" fmla="*/ 421 w 422"/>
                  <a:gd name="T3" fmla="*/ 221 h 222"/>
                  <a:gd name="T4" fmla="*/ 0 w 422"/>
                  <a:gd name="T5" fmla="*/ 221 h 222"/>
                  <a:gd name="T6" fmla="*/ 0 w 422"/>
                  <a:gd name="T7" fmla="*/ 0 h 2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2" h="222">
                    <a:moveTo>
                      <a:pt x="421" y="0"/>
                    </a:moveTo>
                    <a:lnTo>
                      <a:pt x="421" y="221"/>
                    </a:lnTo>
                    <a:lnTo>
                      <a:pt x="0" y="221"/>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05" name="Freeform 173"/>
              <p:cNvSpPr>
                <a:spLocks/>
              </p:cNvSpPr>
              <p:nvPr/>
            </p:nvSpPr>
            <p:spPr bwMode="auto">
              <a:xfrm>
                <a:off x="2721" y="1351"/>
                <a:ext cx="221" cy="375"/>
              </a:xfrm>
              <a:custGeom>
                <a:avLst/>
                <a:gdLst>
                  <a:gd name="T0" fmla="*/ 220 w 221"/>
                  <a:gd name="T1" fmla="*/ 374 h 375"/>
                  <a:gd name="T2" fmla="*/ 0 w 221"/>
                  <a:gd name="T3" fmla="*/ 374 h 375"/>
                  <a:gd name="T4" fmla="*/ 0 w 221"/>
                  <a:gd name="T5" fmla="*/ 0 h 375"/>
                  <a:gd name="T6" fmla="*/ 220 w 221"/>
                  <a:gd name="T7" fmla="*/ 0 h 3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1" h="375">
                    <a:moveTo>
                      <a:pt x="220" y="374"/>
                    </a:moveTo>
                    <a:lnTo>
                      <a:pt x="0" y="374"/>
                    </a:lnTo>
                    <a:lnTo>
                      <a:pt x="0" y="0"/>
                    </a:lnTo>
                    <a:lnTo>
                      <a:pt x="22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06" name="Rectangle 174"/>
              <p:cNvSpPr>
                <a:spLocks noChangeArrowheads="1"/>
              </p:cNvSpPr>
              <p:nvPr/>
            </p:nvSpPr>
            <p:spPr bwMode="auto">
              <a:xfrm>
                <a:off x="1978" y="1595"/>
                <a:ext cx="403" cy="35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07" name="Freeform 175"/>
              <p:cNvSpPr>
                <a:spLocks/>
              </p:cNvSpPr>
              <p:nvPr/>
            </p:nvSpPr>
            <p:spPr bwMode="auto">
              <a:xfrm>
                <a:off x="2232" y="1801"/>
                <a:ext cx="375" cy="222"/>
              </a:xfrm>
              <a:custGeom>
                <a:avLst/>
                <a:gdLst>
                  <a:gd name="T0" fmla="*/ 0 w 375"/>
                  <a:gd name="T1" fmla="*/ 221 h 222"/>
                  <a:gd name="T2" fmla="*/ 0 w 375"/>
                  <a:gd name="T3" fmla="*/ 0 h 222"/>
                  <a:gd name="T4" fmla="*/ 374 w 375"/>
                  <a:gd name="T5" fmla="*/ 0 h 222"/>
                  <a:gd name="T6" fmla="*/ 374 w 375"/>
                  <a:gd name="T7" fmla="*/ 221 h 2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222">
                    <a:moveTo>
                      <a:pt x="0" y="221"/>
                    </a:moveTo>
                    <a:lnTo>
                      <a:pt x="0" y="0"/>
                    </a:lnTo>
                    <a:lnTo>
                      <a:pt x="374" y="0"/>
                    </a:lnTo>
                    <a:lnTo>
                      <a:pt x="374" y="221"/>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08" name="Rectangle 176"/>
              <p:cNvSpPr>
                <a:spLocks noChangeArrowheads="1"/>
              </p:cNvSpPr>
              <p:nvPr/>
            </p:nvSpPr>
            <p:spPr bwMode="auto">
              <a:xfrm>
                <a:off x="2485" y="1125"/>
                <a:ext cx="384" cy="38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09" name="Freeform 177"/>
              <p:cNvSpPr>
                <a:spLocks/>
              </p:cNvSpPr>
              <p:nvPr/>
            </p:nvSpPr>
            <p:spPr bwMode="auto">
              <a:xfrm>
                <a:off x="1878" y="1351"/>
                <a:ext cx="260" cy="365"/>
              </a:xfrm>
              <a:custGeom>
                <a:avLst/>
                <a:gdLst>
                  <a:gd name="T0" fmla="*/ 0 w 260"/>
                  <a:gd name="T1" fmla="*/ 364 h 365"/>
                  <a:gd name="T2" fmla="*/ 259 w 260"/>
                  <a:gd name="T3" fmla="*/ 364 h 365"/>
                  <a:gd name="T4" fmla="*/ 259 w 260"/>
                  <a:gd name="T5" fmla="*/ 0 h 365"/>
                  <a:gd name="T6" fmla="*/ 0 w 260"/>
                  <a:gd name="T7" fmla="*/ 0 h 3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365">
                    <a:moveTo>
                      <a:pt x="0" y="364"/>
                    </a:moveTo>
                    <a:lnTo>
                      <a:pt x="259" y="364"/>
                    </a:lnTo>
                    <a:lnTo>
                      <a:pt x="259" y="0"/>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10" name="Rectangle 178"/>
              <p:cNvSpPr>
                <a:spLocks noChangeArrowheads="1"/>
              </p:cNvSpPr>
              <p:nvPr/>
            </p:nvSpPr>
            <p:spPr bwMode="auto">
              <a:xfrm>
                <a:off x="1935" y="1082"/>
                <a:ext cx="977" cy="8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11" name="Line 179"/>
              <p:cNvSpPr>
                <a:spLocks noChangeShapeType="1"/>
              </p:cNvSpPr>
              <p:nvPr/>
            </p:nvSpPr>
            <p:spPr bwMode="auto">
              <a:xfrm>
                <a:off x="1935" y="1547"/>
                <a:ext cx="9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12" name="Line 180"/>
              <p:cNvSpPr>
                <a:spLocks noChangeShapeType="1"/>
              </p:cNvSpPr>
              <p:nvPr/>
            </p:nvSpPr>
            <p:spPr bwMode="auto">
              <a:xfrm>
                <a:off x="1935" y="1308"/>
                <a:ext cx="9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13" name="Line 181"/>
              <p:cNvSpPr>
                <a:spLocks noChangeShapeType="1"/>
              </p:cNvSpPr>
              <p:nvPr/>
            </p:nvSpPr>
            <p:spPr bwMode="auto">
              <a:xfrm>
                <a:off x="1935" y="1768"/>
                <a:ext cx="96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14" name="Line 182"/>
              <p:cNvSpPr>
                <a:spLocks noChangeShapeType="1"/>
              </p:cNvSpPr>
              <p:nvPr/>
            </p:nvSpPr>
            <p:spPr bwMode="auto">
              <a:xfrm>
                <a:off x="2419" y="1092"/>
                <a:ext cx="0" cy="8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15" name="Line 183"/>
              <p:cNvSpPr>
                <a:spLocks noChangeShapeType="1"/>
              </p:cNvSpPr>
              <p:nvPr/>
            </p:nvSpPr>
            <p:spPr bwMode="auto">
              <a:xfrm>
                <a:off x="2668" y="1082"/>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16" name="Line 184"/>
              <p:cNvSpPr>
                <a:spLocks noChangeShapeType="1"/>
              </p:cNvSpPr>
              <p:nvPr/>
            </p:nvSpPr>
            <p:spPr bwMode="auto">
              <a:xfrm>
                <a:off x="2170" y="1082"/>
                <a:ext cx="0" cy="8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17" name="Line 185"/>
              <p:cNvSpPr>
                <a:spLocks noChangeShapeType="1"/>
              </p:cNvSpPr>
              <p:nvPr/>
            </p:nvSpPr>
            <p:spPr bwMode="auto">
              <a:xfrm flipH="1" flipV="1">
                <a:off x="1745" y="911"/>
                <a:ext cx="190" cy="17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18" name="Rectangle 186"/>
              <p:cNvSpPr>
                <a:spLocks noChangeArrowheads="1"/>
              </p:cNvSpPr>
              <p:nvPr/>
            </p:nvSpPr>
            <p:spPr bwMode="auto">
              <a:xfrm>
                <a:off x="1755" y="838"/>
                <a:ext cx="25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AB </a:t>
                </a:r>
              </a:p>
            </p:txBody>
          </p:sp>
          <p:sp>
            <p:nvSpPr>
              <p:cNvPr id="68919" name="Rectangle 187"/>
              <p:cNvSpPr>
                <a:spLocks noChangeArrowheads="1"/>
              </p:cNvSpPr>
              <p:nvPr/>
            </p:nvSpPr>
            <p:spPr bwMode="auto">
              <a:xfrm>
                <a:off x="1649" y="962"/>
                <a:ext cx="263"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CD </a:t>
                </a:r>
              </a:p>
            </p:txBody>
          </p:sp>
          <p:sp>
            <p:nvSpPr>
              <p:cNvPr id="68920" name="Rectangle 188"/>
              <p:cNvSpPr>
                <a:spLocks noChangeArrowheads="1"/>
              </p:cNvSpPr>
              <p:nvPr/>
            </p:nvSpPr>
            <p:spPr bwMode="auto">
              <a:xfrm>
                <a:off x="1929" y="943"/>
                <a:ext cx="23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68921" name="Rectangle 189"/>
              <p:cNvSpPr>
                <a:spLocks noChangeArrowheads="1"/>
              </p:cNvSpPr>
              <p:nvPr/>
            </p:nvSpPr>
            <p:spPr bwMode="auto">
              <a:xfrm>
                <a:off x="2176" y="943"/>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68922" name="Rectangle 190"/>
              <p:cNvSpPr>
                <a:spLocks noChangeArrowheads="1"/>
              </p:cNvSpPr>
              <p:nvPr/>
            </p:nvSpPr>
            <p:spPr bwMode="auto">
              <a:xfrm>
                <a:off x="2425" y="943"/>
                <a:ext cx="234"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68923" name="Rectangle 191"/>
              <p:cNvSpPr>
                <a:spLocks noChangeArrowheads="1"/>
              </p:cNvSpPr>
              <p:nvPr/>
            </p:nvSpPr>
            <p:spPr bwMode="auto">
              <a:xfrm>
                <a:off x="2693" y="943"/>
                <a:ext cx="23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68924" name="Rectangle 192"/>
              <p:cNvSpPr>
                <a:spLocks noChangeArrowheads="1"/>
              </p:cNvSpPr>
              <p:nvPr/>
            </p:nvSpPr>
            <p:spPr bwMode="auto">
              <a:xfrm>
                <a:off x="1737" y="1106"/>
                <a:ext cx="233"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00 </a:t>
                </a:r>
              </a:p>
            </p:txBody>
          </p:sp>
          <p:sp>
            <p:nvSpPr>
              <p:cNvPr id="68925" name="Rectangle 193"/>
              <p:cNvSpPr>
                <a:spLocks noChangeArrowheads="1"/>
              </p:cNvSpPr>
              <p:nvPr/>
            </p:nvSpPr>
            <p:spPr bwMode="auto">
              <a:xfrm>
                <a:off x="1737" y="1345"/>
                <a:ext cx="233"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01 </a:t>
                </a:r>
              </a:p>
            </p:txBody>
          </p:sp>
          <p:sp>
            <p:nvSpPr>
              <p:cNvPr id="68926" name="Rectangle 194"/>
              <p:cNvSpPr>
                <a:spLocks noChangeArrowheads="1"/>
              </p:cNvSpPr>
              <p:nvPr/>
            </p:nvSpPr>
            <p:spPr bwMode="auto">
              <a:xfrm>
                <a:off x="1737" y="1575"/>
                <a:ext cx="23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11 </a:t>
                </a:r>
              </a:p>
            </p:txBody>
          </p:sp>
          <p:sp>
            <p:nvSpPr>
              <p:cNvPr id="68927" name="Rectangle 195"/>
              <p:cNvSpPr>
                <a:spLocks noChangeArrowheads="1"/>
              </p:cNvSpPr>
              <p:nvPr/>
            </p:nvSpPr>
            <p:spPr bwMode="auto">
              <a:xfrm>
                <a:off x="1737" y="1786"/>
                <a:ext cx="233"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10 </a:t>
                </a:r>
              </a:p>
            </p:txBody>
          </p:sp>
          <p:sp>
            <p:nvSpPr>
              <p:cNvPr id="68928" name="Rectangle 196"/>
              <p:cNvSpPr>
                <a:spLocks noChangeArrowheads="1"/>
              </p:cNvSpPr>
              <p:nvPr/>
            </p:nvSpPr>
            <p:spPr bwMode="auto">
              <a:xfrm>
                <a:off x="2954" y="1460"/>
                <a:ext cx="202"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D </a:t>
                </a:r>
              </a:p>
            </p:txBody>
          </p:sp>
          <p:sp>
            <p:nvSpPr>
              <p:cNvPr id="68929" name="Rectangle 197"/>
              <p:cNvSpPr>
                <a:spLocks noChangeArrowheads="1"/>
              </p:cNvSpPr>
              <p:nvPr/>
            </p:nvSpPr>
            <p:spPr bwMode="auto">
              <a:xfrm>
                <a:off x="2360" y="2035"/>
                <a:ext cx="19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B </a:t>
                </a:r>
              </a:p>
            </p:txBody>
          </p:sp>
          <p:sp>
            <p:nvSpPr>
              <p:cNvPr id="68930" name="Rectangle 198"/>
              <p:cNvSpPr>
                <a:spLocks noChangeArrowheads="1"/>
              </p:cNvSpPr>
              <p:nvPr/>
            </p:nvSpPr>
            <p:spPr bwMode="auto">
              <a:xfrm>
                <a:off x="1611" y="1679"/>
                <a:ext cx="203" cy="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C </a:t>
                </a:r>
              </a:p>
            </p:txBody>
          </p:sp>
          <p:sp>
            <p:nvSpPr>
              <p:cNvPr id="68931" name="Freeform 199"/>
              <p:cNvSpPr>
                <a:spLocks/>
              </p:cNvSpPr>
              <p:nvPr/>
            </p:nvSpPr>
            <p:spPr bwMode="auto">
              <a:xfrm>
                <a:off x="2419" y="915"/>
                <a:ext cx="499" cy="49"/>
              </a:xfrm>
              <a:custGeom>
                <a:avLst/>
                <a:gdLst>
                  <a:gd name="T0" fmla="*/ 0 w 499"/>
                  <a:gd name="T1" fmla="*/ 48 h 49"/>
                  <a:gd name="T2" fmla="*/ 0 w 499"/>
                  <a:gd name="T3" fmla="*/ 0 h 49"/>
                  <a:gd name="T4" fmla="*/ 498 w 499"/>
                  <a:gd name="T5" fmla="*/ 0 h 49"/>
                  <a:gd name="T6" fmla="*/ 498 w 499"/>
                  <a:gd name="T7" fmla="*/ 48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49">
                    <a:moveTo>
                      <a:pt x="0" y="48"/>
                    </a:moveTo>
                    <a:lnTo>
                      <a:pt x="0" y="0"/>
                    </a:lnTo>
                    <a:lnTo>
                      <a:pt x="498" y="0"/>
                    </a:lnTo>
                    <a:lnTo>
                      <a:pt x="498" y="4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32" name="Freeform 200"/>
              <p:cNvSpPr>
                <a:spLocks/>
              </p:cNvSpPr>
              <p:nvPr/>
            </p:nvSpPr>
            <p:spPr bwMode="auto">
              <a:xfrm>
                <a:off x="2170" y="2007"/>
                <a:ext cx="499" cy="49"/>
              </a:xfrm>
              <a:custGeom>
                <a:avLst/>
                <a:gdLst>
                  <a:gd name="T0" fmla="*/ 498 w 499"/>
                  <a:gd name="T1" fmla="*/ 0 h 49"/>
                  <a:gd name="T2" fmla="*/ 498 w 499"/>
                  <a:gd name="T3" fmla="*/ 48 h 49"/>
                  <a:gd name="T4" fmla="*/ 0 w 499"/>
                  <a:gd name="T5" fmla="*/ 48 h 49"/>
                  <a:gd name="T6" fmla="*/ 0 w 499"/>
                  <a:gd name="T7" fmla="*/ 0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49">
                    <a:moveTo>
                      <a:pt x="498" y="0"/>
                    </a:moveTo>
                    <a:lnTo>
                      <a:pt x="498" y="48"/>
                    </a:lnTo>
                    <a:lnTo>
                      <a:pt x="0" y="48"/>
                    </a:lnTo>
                    <a:lnTo>
                      <a:pt x="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33" name="Freeform 201"/>
              <p:cNvSpPr>
                <a:spLocks/>
              </p:cNvSpPr>
              <p:nvPr/>
            </p:nvSpPr>
            <p:spPr bwMode="auto">
              <a:xfrm>
                <a:off x="2936" y="1308"/>
                <a:ext cx="58" cy="461"/>
              </a:xfrm>
              <a:custGeom>
                <a:avLst/>
                <a:gdLst>
                  <a:gd name="T0" fmla="*/ 0 w 58"/>
                  <a:gd name="T1" fmla="*/ 0 h 461"/>
                  <a:gd name="T2" fmla="*/ 57 w 58"/>
                  <a:gd name="T3" fmla="*/ 0 h 461"/>
                  <a:gd name="T4" fmla="*/ 57 w 58"/>
                  <a:gd name="T5" fmla="*/ 460 h 461"/>
                  <a:gd name="T6" fmla="*/ 0 w 58"/>
                  <a:gd name="T7" fmla="*/ 460 h 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461">
                    <a:moveTo>
                      <a:pt x="0" y="0"/>
                    </a:moveTo>
                    <a:lnTo>
                      <a:pt x="57" y="0"/>
                    </a:lnTo>
                    <a:lnTo>
                      <a:pt x="57" y="460"/>
                    </a:lnTo>
                    <a:lnTo>
                      <a:pt x="0" y="4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34" name="Freeform 202"/>
              <p:cNvSpPr>
                <a:spLocks/>
              </p:cNvSpPr>
              <p:nvPr/>
            </p:nvSpPr>
            <p:spPr bwMode="auto">
              <a:xfrm>
                <a:off x="1758" y="1547"/>
                <a:ext cx="39" cy="461"/>
              </a:xfrm>
              <a:custGeom>
                <a:avLst/>
                <a:gdLst>
                  <a:gd name="T0" fmla="*/ 38 w 39"/>
                  <a:gd name="T1" fmla="*/ 0 h 461"/>
                  <a:gd name="T2" fmla="*/ 0 w 39"/>
                  <a:gd name="T3" fmla="*/ 0 h 461"/>
                  <a:gd name="T4" fmla="*/ 0 w 39"/>
                  <a:gd name="T5" fmla="*/ 460 h 461"/>
                  <a:gd name="T6" fmla="*/ 38 w 39"/>
                  <a:gd name="T7" fmla="*/ 460 h 4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461">
                    <a:moveTo>
                      <a:pt x="38" y="0"/>
                    </a:moveTo>
                    <a:lnTo>
                      <a:pt x="0" y="0"/>
                    </a:lnTo>
                    <a:lnTo>
                      <a:pt x="0" y="460"/>
                    </a:lnTo>
                    <a:lnTo>
                      <a:pt x="38" y="46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8935" name="Group 203"/>
              <p:cNvGrpSpPr>
                <a:grpSpLocks/>
              </p:cNvGrpSpPr>
              <p:nvPr/>
            </p:nvGrpSpPr>
            <p:grpSpPr bwMode="auto">
              <a:xfrm>
                <a:off x="2120" y="2164"/>
                <a:ext cx="630" cy="148"/>
                <a:chOff x="2120" y="2164"/>
                <a:chExt cx="630" cy="148"/>
              </a:xfrm>
            </p:grpSpPr>
            <p:sp>
              <p:nvSpPr>
                <p:cNvPr id="68937" name="Rectangle 204"/>
                <p:cNvSpPr>
                  <a:spLocks noChangeArrowheads="1"/>
                </p:cNvSpPr>
                <p:nvPr/>
              </p:nvSpPr>
              <p:spPr bwMode="auto">
                <a:xfrm>
                  <a:off x="2120" y="2164"/>
                  <a:ext cx="50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K-map for </a:t>
                  </a:r>
                </a:p>
              </p:txBody>
            </p:sp>
            <p:sp>
              <p:nvSpPr>
                <p:cNvPr id="68938" name="Rectangle 205"/>
                <p:cNvSpPr>
                  <a:spLocks noChangeArrowheads="1"/>
                </p:cNvSpPr>
                <p:nvPr/>
              </p:nvSpPr>
              <p:spPr bwMode="auto">
                <a:xfrm>
                  <a:off x="2492" y="2164"/>
                  <a:ext cx="258"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NE </a:t>
                  </a:r>
                </a:p>
              </p:txBody>
            </p:sp>
          </p:grpSp>
          <p:sp>
            <p:nvSpPr>
              <p:cNvPr id="68936" name="Rectangle 206"/>
              <p:cNvSpPr>
                <a:spLocks noChangeArrowheads="1"/>
              </p:cNvSpPr>
              <p:nvPr/>
            </p:nvSpPr>
            <p:spPr bwMode="auto">
              <a:xfrm>
                <a:off x="2586" y="785"/>
                <a:ext cx="197" cy="1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solidFill>
                      <a:srgbClr val="000000"/>
                    </a:solidFill>
                  </a:rPr>
                  <a:t>A </a:t>
                </a:r>
              </a:p>
            </p:txBody>
          </p:sp>
        </p:grpSp>
      </p:grpSp>
      <p:grpSp>
        <p:nvGrpSpPr>
          <p:cNvPr id="68612" name="Group 207"/>
          <p:cNvGrpSpPr>
            <a:grpSpLocks/>
          </p:cNvGrpSpPr>
          <p:nvPr/>
        </p:nvGrpSpPr>
        <p:grpSpPr bwMode="auto">
          <a:xfrm>
            <a:off x="5181600" y="990600"/>
            <a:ext cx="3551238" cy="5067300"/>
            <a:chOff x="3192" y="604"/>
            <a:chExt cx="2409" cy="3438"/>
          </a:xfrm>
        </p:grpSpPr>
        <p:sp>
          <p:nvSpPr>
            <p:cNvPr id="68614" name="Line 208"/>
            <p:cNvSpPr>
              <a:spLocks noChangeShapeType="1"/>
            </p:cNvSpPr>
            <p:nvPr/>
          </p:nvSpPr>
          <p:spPr bwMode="auto">
            <a:xfrm>
              <a:off x="3880" y="900"/>
              <a:ext cx="0" cy="24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5" name="Line 209"/>
            <p:cNvSpPr>
              <a:spLocks noChangeShapeType="1"/>
            </p:cNvSpPr>
            <p:nvPr/>
          </p:nvSpPr>
          <p:spPr bwMode="auto">
            <a:xfrm>
              <a:off x="3799" y="853"/>
              <a:ext cx="0" cy="25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6" name="Line 210"/>
            <p:cNvSpPr>
              <a:spLocks noChangeShapeType="1"/>
            </p:cNvSpPr>
            <p:nvPr/>
          </p:nvSpPr>
          <p:spPr bwMode="auto">
            <a:xfrm>
              <a:off x="3626" y="853"/>
              <a:ext cx="0" cy="255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7" name="Line 211"/>
            <p:cNvSpPr>
              <a:spLocks noChangeShapeType="1"/>
            </p:cNvSpPr>
            <p:nvPr/>
          </p:nvSpPr>
          <p:spPr bwMode="auto">
            <a:xfrm>
              <a:off x="3522" y="900"/>
              <a:ext cx="0" cy="24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8" name="Line 212"/>
            <p:cNvSpPr>
              <a:spLocks noChangeShapeType="1"/>
            </p:cNvSpPr>
            <p:nvPr/>
          </p:nvSpPr>
          <p:spPr bwMode="auto">
            <a:xfrm>
              <a:off x="3280" y="863"/>
              <a:ext cx="0" cy="25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9" name="Line 213"/>
            <p:cNvSpPr>
              <a:spLocks noChangeShapeType="1"/>
            </p:cNvSpPr>
            <p:nvPr/>
          </p:nvSpPr>
          <p:spPr bwMode="auto">
            <a:xfrm>
              <a:off x="3349" y="900"/>
              <a:ext cx="0" cy="249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0" name="Line 214"/>
            <p:cNvSpPr>
              <a:spLocks noChangeShapeType="1"/>
            </p:cNvSpPr>
            <p:nvPr/>
          </p:nvSpPr>
          <p:spPr bwMode="auto">
            <a:xfrm>
              <a:off x="3192" y="1641"/>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1" name="Line 215"/>
            <p:cNvSpPr>
              <a:spLocks noChangeShapeType="1"/>
            </p:cNvSpPr>
            <p:nvPr/>
          </p:nvSpPr>
          <p:spPr bwMode="auto">
            <a:xfrm>
              <a:off x="4310" y="1641"/>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22" name="Group 216"/>
            <p:cNvGrpSpPr>
              <a:grpSpLocks/>
            </p:cNvGrpSpPr>
            <p:nvPr/>
          </p:nvGrpSpPr>
          <p:grpSpPr bwMode="auto">
            <a:xfrm>
              <a:off x="3660" y="1171"/>
              <a:ext cx="66" cy="50"/>
              <a:chOff x="3660" y="1171"/>
              <a:chExt cx="66" cy="50"/>
            </a:xfrm>
          </p:grpSpPr>
          <p:sp>
            <p:nvSpPr>
              <p:cNvPr id="68882" name="Line 217"/>
              <p:cNvSpPr>
                <a:spLocks noChangeShapeType="1"/>
              </p:cNvSpPr>
              <p:nvPr/>
            </p:nvSpPr>
            <p:spPr bwMode="auto">
              <a:xfrm>
                <a:off x="3668" y="1171"/>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83" name="Line 218"/>
              <p:cNvSpPr>
                <a:spLocks noChangeShapeType="1"/>
              </p:cNvSpPr>
              <p:nvPr/>
            </p:nvSpPr>
            <p:spPr bwMode="auto">
              <a:xfrm flipH="1">
                <a:off x="3660" y="1171"/>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23" name="Group 219"/>
            <p:cNvGrpSpPr>
              <a:grpSpLocks/>
            </p:cNvGrpSpPr>
            <p:nvPr/>
          </p:nvGrpSpPr>
          <p:grpSpPr bwMode="auto">
            <a:xfrm>
              <a:off x="3419" y="1173"/>
              <a:ext cx="66" cy="50"/>
              <a:chOff x="3419" y="1173"/>
              <a:chExt cx="66" cy="50"/>
            </a:xfrm>
          </p:grpSpPr>
          <p:sp>
            <p:nvSpPr>
              <p:cNvPr id="68880" name="Line 220"/>
              <p:cNvSpPr>
                <a:spLocks noChangeShapeType="1"/>
              </p:cNvSpPr>
              <p:nvPr/>
            </p:nvSpPr>
            <p:spPr bwMode="auto">
              <a:xfrm>
                <a:off x="3427" y="1173"/>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81" name="Line 221"/>
              <p:cNvSpPr>
                <a:spLocks noChangeShapeType="1"/>
              </p:cNvSpPr>
              <p:nvPr/>
            </p:nvSpPr>
            <p:spPr bwMode="auto">
              <a:xfrm flipH="1">
                <a:off x="3419" y="1173"/>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24" name="Line 222"/>
            <p:cNvSpPr>
              <a:spLocks noChangeShapeType="1"/>
            </p:cNvSpPr>
            <p:nvPr/>
          </p:nvSpPr>
          <p:spPr bwMode="auto">
            <a:xfrm flipH="1">
              <a:off x="3830" y="795"/>
              <a:ext cx="88"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5" name="Line 223"/>
            <p:cNvSpPr>
              <a:spLocks noChangeShapeType="1"/>
            </p:cNvSpPr>
            <p:nvPr/>
          </p:nvSpPr>
          <p:spPr bwMode="auto">
            <a:xfrm>
              <a:off x="3768" y="795"/>
              <a:ext cx="61"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6" name="Line 224"/>
            <p:cNvSpPr>
              <a:spLocks noChangeShapeType="1"/>
            </p:cNvSpPr>
            <p:nvPr/>
          </p:nvSpPr>
          <p:spPr bwMode="auto">
            <a:xfrm flipH="1">
              <a:off x="3760" y="791"/>
              <a:ext cx="1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7" name="Oval 225"/>
            <p:cNvSpPr>
              <a:spLocks noChangeArrowheads="1"/>
            </p:cNvSpPr>
            <p:nvPr/>
          </p:nvSpPr>
          <p:spPr bwMode="auto">
            <a:xfrm>
              <a:off x="3864" y="865"/>
              <a:ext cx="28" cy="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8" name="Line 226"/>
            <p:cNvSpPr>
              <a:spLocks noChangeShapeType="1"/>
            </p:cNvSpPr>
            <p:nvPr/>
          </p:nvSpPr>
          <p:spPr bwMode="auto">
            <a:xfrm>
              <a:off x="3833" y="725"/>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9" name="Line 227"/>
            <p:cNvSpPr>
              <a:spLocks noChangeShapeType="1"/>
            </p:cNvSpPr>
            <p:nvPr/>
          </p:nvSpPr>
          <p:spPr bwMode="auto">
            <a:xfrm>
              <a:off x="3192" y="977"/>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0" name="Line 228"/>
            <p:cNvSpPr>
              <a:spLocks noChangeShapeType="1"/>
            </p:cNvSpPr>
            <p:nvPr/>
          </p:nvSpPr>
          <p:spPr bwMode="auto">
            <a:xfrm>
              <a:off x="3192" y="1198"/>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1" name="Line 229"/>
            <p:cNvSpPr>
              <a:spLocks noChangeShapeType="1"/>
            </p:cNvSpPr>
            <p:nvPr/>
          </p:nvSpPr>
          <p:spPr bwMode="auto">
            <a:xfrm>
              <a:off x="4306" y="1198"/>
              <a:ext cx="9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2" name="Line 230"/>
            <p:cNvSpPr>
              <a:spLocks noChangeShapeType="1"/>
            </p:cNvSpPr>
            <p:nvPr/>
          </p:nvSpPr>
          <p:spPr bwMode="auto">
            <a:xfrm>
              <a:off x="3192" y="1420"/>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3" name="Line 231"/>
            <p:cNvSpPr>
              <a:spLocks noChangeShapeType="1"/>
            </p:cNvSpPr>
            <p:nvPr/>
          </p:nvSpPr>
          <p:spPr bwMode="auto">
            <a:xfrm>
              <a:off x="4310" y="1420"/>
              <a:ext cx="9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34" name="Group 232"/>
            <p:cNvGrpSpPr>
              <a:grpSpLocks/>
            </p:cNvGrpSpPr>
            <p:nvPr/>
          </p:nvGrpSpPr>
          <p:grpSpPr bwMode="auto">
            <a:xfrm>
              <a:off x="3662" y="950"/>
              <a:ext cx="66" cy="50"/>
              <a:chOff x="3662" y="950"/>
              <a:chExt cx="66" cy="50"/>
            </a:xfrm>
          </p:grpSpPr>
          <p:sp>
            <p:nvSpPr>
              <p:cNvPr id="68878" name="Line 233"/>
              <p:cNvSpPr>
                <a:spLocks noChangeShapeType="1"/>
              </p:cNvSpPr>
              <p:nvPr/>
            </p:nvSpPr>
            <p:spPr bwMode="auto">
              <a:xfrm>
                <a:off x="3670" y="950"/>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79" name="Line 234"/>
              <p:cNvSpPr>
                <a:spLocks noChangeShapeType="1"/>
              </p:cNvSpPr>
              <p:nvPr/>
            </p:nvSpPr>
            <p:spPr bwMode="auto">
              <a:xfrm flipH="1">
                <a:off x="3662" y="950"/>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35" name="Line 235"/>
            <p:cNvSpPr>
              <a:spLocks noChangeShapeType="1"/>
            </p:cNvSpPr>
            <p:nvPr/>
          </p:nvSpPr>
          <p:spPr bwMode="auto">
            <a:xfrm flipH="1">
              <a:off x="3657" y="795"/>
              <a:ext cx="88"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6" name="Line 236"/>
            <p:cNvSpPr>
              <a:spLocks noChangeShapeType="1"/>
            </p:cNvSpPr>
            <p:nvPr/>
          </p:nvSpPr>
          <p:spPr bwMode="auto">
            <a:xfrm>
              <a:off x="3595" y="795"/>
              <a:ext cx="61"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7" name="Line 237"/>
            <p:cNvSpPr>
              <a:spLocks noChangeShapeType="1"/>
            </p:cNvSpPr>
            <p:nvPr/>
          </p:nvSpPr>
          <p:spPr bwMode="auto">
            <a:xfrm flipH="1">
              <a:off x="3587" y="791"/>
              <a:ext cx="1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8" name="Line 238"/>
            <p:cNvSpPr>
              <a:spLocks noChangeShapeType="1"/>
            </p:cNvSpPr>
            <p:nvPr/>
          </p:nvSpPr>
          <p:spPr bwMode="auto">
            <a:xfrm>
              <a:off x="3660" y="725"/>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9" name="Line 239"/>
            <p:cNvSpPr>
              <a:spLocks noChangeShapeType="1"/>
            </p:cNvSpPr>
            <p:nvPr/>
          </p:nvSpPr>
          <p:spPr bwMode="auto">
            <a:xfrm>
              <a:off x="3695" y="900"/>
              <a:ext cx="0" cy="25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40" name="Group 240"/>
            <p:cNvGrpSpPr>
              <a:grpSpLocks/>
            </p:cNvGrpSpPr>
            <p:nvPr/>
          </p:nvGrpSpPr>
          <p:grpSpPr bwMode="auto">
            <a:xfrm>
              <a:off x="3845" y="951"/>
              <a:ext cx="66" cy="50"/>
              <a:chOff x="3845" y="951"/>
              <a:chExt cx="66" cy="50"/>
            </a:xfrm>
          </p:grpSpPr>
          <p:sp>
            <p:nvSpPr>
              <p:cNvPr id="68876" name="Line 241"/>
              <p:cNvSpPr>
                <a:spLocks noChangeShapeType="1"/>
              </p:cNvSpPr>
              <p:nvPr/>
            </p:nvSpPr>
            <p:spPr bwMode="auto">
              <a:xfrm>
                <a:off x="3853" y="951"/>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77" name="Line 242"/>
              <p:cNvSpPr>
                <a:spLocks noChangeShapeType="1"/>
              </p:cNvSpPr>
              <p:nvPr/>
            </p:nvSpPr>
            <p:spPr bwMode="auto">
              <a:xfrm flipH="1">
                <a:off x="3845" y="951"/>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41" name="Line 243"/>
            <p:cNvSpPr>
              <a:spLocks noChangeShapeType="1"/>
            </p:cNvSpPr>
            <p:nvPr/>
          </p:nvSpPr>
          <p:spPr bwMode="auto">
            <a:xfrm flipH="1">
              <a:off x="3484" y="795"/>
              <a:ext cx="88"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42" name="Line 244"/>
            <p:cNvSpPr>
              <a:spLocks noChangeShapeType="1"/>
            </p:cNvSpPr>
            <p:nvPr/>
          </p:nvSpPr>
          <p:spPr bwMode="auto">
            <a:xfrm>
              <a:off x="3411" y="795"/>
              <a:ext cx="72" cy="1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43" name="Line 245"/>
            <p:cNvSpPr>
              <a:spLocks noChangeShapeType="1"/>
            </p:cNvSpPr>
            <p:nvPr/>
          </p:nvSpPr>
          <p:spPr bwMode="auto">
            <a:xfrm flipH="1">
              <a:off x="3403" y="791"/>
              <a:ext cx="1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44" name="Line 246"/>
            <p:cNvSpPr>
              <a:spLocks noChangeShapeType="1"/>
            </p:cNvSpPr>
            <p:nvPr/>
          </p:nvSpPr>
          <p:spPr bwMode="auto">
            <a:xfrm>
              <a:off x="3487" y="725"/>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45" name="Line 247"/>
            <p:cNvSpPr>
              <a:spLocks noChangeShapeType="1"/>
            </p:cNvSpPr>
            <p:nvPr/>
          </p:nvSpPr>
          <p:spPr bwMode="auto">
            <a:xfrm>
              <a:off x="3453" y="865"/>
              <a:ext cx="0" cy="254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46" name="Group 248"/>
            <p:cNvGrpSpPr>
              <a:grpSpLocks/>
            </p:cNvGrpSpPr>
            <p:nvPr/>
          </p:nvGrpSpPr>
          <p:grpSpPr bwMode="auto">
            <a:xfrm>
              <a:off x="3488" y="951"/>
              <a:ext cx="66" cy="50"/>
              <a:chOff x="3488" y="951"/>
              <a:chExt cx="66" cy="50"/>
            </a:xfrm>
          </p:grpSpPr>
          <p:sp>
            <p:nvSpPr>
              <p:cNvPr id="68874" name="Line 249"/>
              <p:cNvSpPr>
                <a:spLocks noChangeShapeType="1"/>
              </p:cNvSpPr>
              <p:nvPr/>
            </p:nvSpPr>
            <p:spPr bwMode="auto">
              <a:xfrm>
                <a:off x="3496" y="951"/>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75" name="Line 250"/>
              <p:cNvSpPr>
                <a:spLocks noChangeShapeType="1"/>
              </p:cNvSpPr>
              <p:nvPr/>
            </p:nvSpPr>
            <p:spPr bwMode="auto">
              <a:xfrm flipH="1">
                <a:off x="3488" y="951"/>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47" name="Group 251"/>
            <p:cNvGrpSpPr>
              <a:grpSpLocks/>
            </p:cNvGrpSpPr>
            <p:nvPr/>
          </p:nvGrpSpPr>
          <p:grpSpPr bwMode="auto">
            <a:xfrm>
              <a:off x="3317" y="1169"/>
              <a:ext cx="66" cy="50"/>
              <a:chOff x="3317" y="1169"/>
              <a:chExt cx="66" cy="50"/>
            </a:xfrm>
          </p:grpSpPr>
          <p:sp>
            <p:nvSpPr>
              <p:cNvPr id="68872" name="Line 252"/>
              <p:cNvSpPr>
                <a:spLocks noChangeShapeType="1"/>
              </p:cNvSpPr>
              <p:nvPr/>
            </p:nvSpPr>
            <p:spPr bwMode="auto">
              <a:xfrm>
                <a:off x="3325" y="1169"/>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73" name="Line 253"/>
              <p:cNvSpPr>
                <a:spLocks noChangeShapeType="1"/>
              </p:cNvSpPr>
              <p:nvPr/>
            </p:nvSpPr>
            <p:spPr bwMode="auto">
              <a:xfrm flipH="1">
                <a:off x="3317" y="1169"/>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48" name="Line 254"/>
            <p:cNvSpPr>
              <a:spLocks noChangeShapeType="1"/>
            </p:cNvSpPr>
            <p:nvPr/>
          </p:nvSpPr>
          <p:spPr bwMode="auto">
            <a:xfrm flipH="1">
              <a:off x="3312" y="795"/>
              <a:ext cx="76" cy="1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49" name="Line 255"/>
            <p:cNvSpPr>
              <a:spLocks noChangeShapeType="1"/>
            </p:cNvSpPr>
            <p:nvPr/>
          </p:nvSpPr>
          <p:spPr bwMode="auto">
            <a:xfrm>
              <a:off x="3238" y="795"/>
              <a:ext cx="72" cy="10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50" name="Line 256"/>
            <p:cNvSpPr>
              <a:spLocks noChangeShapeType="1"/>
            </p:cNvSpPr>
            <p:nvPr/>
          </p:nvSpPr>
          <p:spPr bwMode="auto">
            <a:xfrm flipH="1">
              <a:off x="3230" y="791"/>
              <a:ext cx="15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51" name="Line 257"/>
            <p:cNvSpPr>
              <a:spLocks noChangeShapeType="1"/>
            </p:cNvSpPr>
            <p:nvPr/>
          </p:nvSpPr>
          <p:spPr bwMode="auto">
            <a:xfrm>
              <a:off x="3314" y="725"/>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52" name="Group 258"/>
            <p:cNvGrpSpPr>
              <a:grpSpLocks/>
            </p:cNvGrpSpPr>
            <p:nvPr/>
          </p:nvGrpSpPr>
          <p:grpSpPr bwMode="auto">
            <a:xfrm>
              <a:off x="3316" y="950"/>
              <a:ext cx="66" cy="50"/>
              <a:chOff x="3316" y="950"/>
              <a:chExt cx="66" cy="50"/>
            </a:xfrm>
          </p:grpSpPr>
          <p:sp>
            <p:nvSpPr>
              <p:cNvPr id="68870" name="Line 259"/>
              <p:cNvSpPr>
                <a:spLocks noChangeShapeType="1"/>
              </p:cNvSpPr>
              <p:nvPr/>
            </p:nvSpPr>
            <p:spPr bwMode="auto">
              <a:xfrm>
                <a:off x="3324" y="950"/>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71" name="Line 260"/>
              <p:cNvSpPr>
                <a:spLocks noChangeShapeType="1"/>
              </p:cNvSpPr>
              <p:nvPr/>
            </p:nvSpPr>
            <p:spPr bwMode="auto">
              <a:xfrm flipH="1">
                <a:off x="3316" y="950"/>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53" name="Line 261"/>
            <p:cNvSpPr>
              <a:spLocks noChangeShapeType="1"/>
            </p:cNvSpPr>
            <p:nvPr/>
          </p:nvSpPr>
          <p:spPr bwMode="auto">
            <a:xfrm>
              <a:off x="3192" y="1851"/>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54" name="Line 262"/>
            <p:cNvSpPr>
              <a:spLocks noChangeShapeType="1"/>
            </p:cNvSpPr>
            <p:nvPr/>
          </p:nvSpPr>
          <p:spPr bwMode="auto">
            <a:xfrm>
              <a:off x="4310" y="1851"/>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55" name="Group 263"/>
            <p:cNvGrpSpPr>
              <a:grpSpLocks/>
            </p:cNvGrpSpPr>
            <p:nvPr/>
          </p:nvGrpSpPr>
          <p:grpSpPr bwMode="auto">
            <a:xfrm>
              <a:off x="3760" y="1169"/>
              <a:ext cx="77" cy="50"/>
              <a:chOff x="3760" y="1169"/>
              <a:chExt cx="77" cy="50"/>
            </a:xfrm>
          </p:grpSpPr>
          <p:sp>
            <p:nvSpPr>
              <p:cNvPr id="68868" name="Line 264"/>
              <p:cNvSpPr>
                <a:spLocks noChangeShapeType="1"/>
              </p:cNvSpPr>
              <p:nvPr/>
            </p:nvSpPr>
            <p:spPr bwMode="auto">
              <a:xfrm>
                <a:off x="3768" y="1169"/>
                <a:ext cx="61"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69" name="Line 265"/>
              <p:cNvSpPr>
                <a:spLocks noChangeShapeType="1"/>
              </p:cNvSpPr>
              <p:nvPr/>
            </p:nvSpPr>
            <p:spPr bwMode="auto">
              <a:xfrm flipH="1">
                <a:off x="3760" y="1169"/>
                <a:ext cx="77"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56" name="Line 266"/>
            <p:cNvSpPr>
              <a:spLocks noChangeShapeType="1"/>
            </p:cNvSpPr>
            <p:nvPr/>
          </p:nvSpPr>
          <p:spPr bwMode="auto">
            <a:xfrm>
              <a:off x="3192" y="2072"/>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57" name="Line 267"/>
            <p:cNvSpPr>
              <a:spLocks noChangeShapeType="1"/>
            </p:cNvSpPr>
            <p:nvPr/>
          </p:nvSpPr>
          <p:spPr bwMode="auto">
            <a:xfrm>
              <a:off x="4310" y="2072"/>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58" name="Group 268"/>
            <p:cNvGrpSpPr>
              <a:grpSpLocks/>
            </p:cNvGrpSpPr>
            <p:nvPr/>
          </p:nvGrpSpPr>
          <p:grpSpPr bwMode="auto">
            <a:xfrm>
              <a:off x="3245" y="1389"/>
              <a:ext cx="66" cy="62"/>
              <a:chOff x="3245" y="1389"/>
              <a:chExt cx="66" cy="62"/>
            </a:xfrm>
          </p:grpSpPr>
          <p:sp>
            <p:nvSpPr>
              <p:cNvPr id="68866" name="Line 269"/>
              <p:cNvSpPr>
                <a:spLocks noChangeShapeType="1"/>
              </p:cNvSpPr>
              <p:nvPr/>
            </p:nvSpPr>
            <p:spPr bwMode="auto">
              <a:xfrm>
                <a:off x="3254" y="1389"/>
                <a:ext cx="49"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67" name="Line 270"/>
              <p:cNvSpPr>
                <a:spLocks noChangeShapeType="1"/>
              </p:cNvSpPr>
              <p:nvPr/>
            </p:nvSpPr>
            <p:spPr bwMode="auto">
              <a:xfrm flipH="1">
                <a:off x="3245" y="1389"/>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59" name="Line 271"/>
            <p:cNvSpPr>
              <a:spLocks noChangeShapeType="1"/>
            </p:cNvSpPr>
            <p:nvPr/>
          </p:nvSpPr>
          <p:spPr bwMode="auto">
            <a:xfrm>
              <a:off x="3192" y="2281"/>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0" name="Line 272"/>
            <p:cNvSpPr>
              <a:spLocks noChangeShapeType="1"/>
            </p:cNvSpPr>
            <p:nvPr/>
          </p:nvSpPr>
          <p:spPr bwMode="auto">
            <a:xfrm>
              <a:off x="4310" y="2281"/>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61" name="Group 273"/>
            <p:cNvGrpSpPr>
              <a:grpSpLocks/>
            </p:cNvGrpSpPr>
            <p:nvPr/>
          </p:nvGrpSpPr>
          <p:grpSpPr bwMode="auto">
            <a:xfrm>
              <a:off x="3246" y="1610"/>
              <a:ext cx="66" cy="62"/>
              <a:chOff x="3246" y="1610"/>
              <a:chExt cx="66" cy="62"/>
            </a:xfrm>
          </p:grpSpPr>
          <p:sp>
            <p:nvSpPr>
              <p:cNvPr id="68864" name="Line 274"/>
              <p:cNvSpPr>
                <a:spLocks noChangeShapeType="1"/>
              </p:cNvSpPr>
              <p:nvPr/>
            </p:nvSpPr>
            <p:spPr bwMode="auto">
              <a:xfrm>
                <a:off x="3254" y="1610"/>
                <a:ext cx="5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65" name="Line 275"/>
              <p:cNvSpPr>
                <a:spLocks noChangeShapeType="1"/>
              </p:cNvSpPr>
              <p:nvPr/>
            </p:nvSpPr>
            <p:spPr bwMode="auto">
              <a:xfrm flipH="1">
                <a:off x="3246" y="1610"/>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62" name="Group 276"/>
            <p:cNvGrpSpPr>
              <a:grpSpLocks/>
            </p:cNvGrpSpPr>
            <p:nvPr/>
          </p:nvGrpSpPr>
          <p:grpSpPr bwMode="auto">
            <a:xfrm>
              <a:off x="3761" y="1389"/>
              <a:ext cx="77" cy="61"/>
              <a:chOff x="3761" y="1389"/>
              <a:chExt cx="77" cy="61"/>
            </a:xfrm>
          </p:grpSpPr>
          <p:sp>
            <p:nvSpPr>
              <p:cNvPr id="68862" name="Line 277"/>
              <p:cNvSpPr>
                <a:spLocks noChangeShapeType="1"/>
              </p:cNvSpPr>
              <p:nvPr/>
            </p:nvSpPr>
            <p:spPr bwMode="auto">
              <a:xfrm>
                <a:off x="3769" y="1389"/>
                <a:ext cx="61"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63" name="Line 278"/>
              <p:cNvSpPr>
                <a:spLocks noChangeShapeType="1"/>
              </p:cNvSpPr>
              <p:nvPr/>
            </p:nvSpPr>
            <p:spPr bwMode="auto">
              <a:xfrm flipH="1">
                <a:off x="3761" y="1389"/>
                <a:ext cx="77"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63" name="Group 279"/>
            <p:cNvGrpSpPr>
              <a:grpSpLocks/>
            </p:cNvGrpSpPr>
            <p:nvPr/>
          </p:nvGrpSpPr>
          <p:grpSpPr bwMode="auto">
            <a:xfrm>
              <a:off x="3587" y="1387"/>
              <a:ext cx="77" cy="61"/>
              <a:chOff x="3587" y="1387"/>
              <a:chExt cx="77" cy="61"/>
            </a:xfrm>
          </p:grpSpPr>
          <p:sp>
            <p:nvSpPr>
              <p:cNvPr id="68860" name="Line 280"/>
              <p:cNvSpPr>
                <a:spLocks noChangeShapeType="1"/>
              </p:cNvSpPr>
              <p:nvPr/>
            </p:nvSpPr>
            <p:spPr bwMode="auto">
              <a:xfrm>
                <a:off x="3595" y="1387"/>
                <a:ext cx="61"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61" name="Line 281"/>
              <p:cNvSpPr>
                <a:spLocks noChangeShapeType="1"/>
              </p:cNvSpPr>
              <p:nvPr/>
            </p:nvSpPr>
            <p:spPr bwMode="auto">
              <a:xfrm flipH="1">
                <a:off x="3587" y="1387"/>
                <a:ext cx="77"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64" name="Group 282"/>
            <p:cNvGrpSpPr>
              <a:grpSpLocks/>
            </p:cNvGrpSpPr>
            <p:nvPr/>
          </p:nvGrpSpPr>
          <p:grpSpPr bwMode="auto">
            <a:xfrm>
              <a:off x="3419" y="1389"/>
              <a:ext cx="66" cy="62"/>
              <a:chOff x="3419" y="1389"/>
              <a:chExt cx="66" cy="62"/>
            </a:xfrm>
          </p:grpSpPr>
          <p:sp>
            <p:nvSpPr>
              <p:cNvPr id="68858" name="Line 283"/>
              <p:cNvSpPr>
                <a:spLocks noChangeShapeType="1"/>
              </p:cNvSpPr>
              <p:nvPr/>
            </p:nvSpPr>
            <p:spPr bwMode="auto">
              <a:xfrm>
                <a:off x="3428" y="1389"/>
                <a:ext cx="49"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59" name="Line 284"/>
              <p:cNvSpPr>
                <a:spLocks noChangeShapeType="1"/>
              </p:cNvSpPr>
              <p:nvPr/>
            </p:nvSpPr>
            <p:spPr bwMode="auto">
              <a:xfrm flipH="1">
                <a:off x="3419" y="1389"/>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65" name="Line 285"/>
            <p:cNvSpPr>
              <a:spLocks noChangeShapeType="1"/>
            </p:cNvSpPr>
            <p:nvPr/>
          </p:nvSpPr>
          <p:spPr bwMode="auto">
            <a:xfrm>
              <a:off x="3192" y="2491"/>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66" name="Line 286"/>
            <p:cNvSpPr>
              <a:spLocks noChangeShapeType="1"/>
            </p:cNvSpPr>
            <p:nvPr/>
          </p:nvSpPr>
          <p:spPr bwMode="auto">
            <a:xfrm>
              <a:off x="4310" y="2491"/>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67" name="Group 287"/>
            <p:cNvGrpSpPr>
              <a:grpSpLocks/>
            </p:cNvGrpSpPr>
            <p:nvPr/>
          </p:nvGrpSpPr>
          <p:grpSpPr bwMode="auto">
            <a:xfrm>
              <a:off x="3845" y="1606"/>
              <a:ext cx="66" cy="62"/>
              <a:chOff x="3845" y="1606"/>
              <a:chExt cx="66" cy="62"/>
            </a:xfrm>
          </p:grpSpPr>
          <p:sp>
            <p:nvSpPr>
              <p:cNvPr id="68856" name="Line 288"/>
              <p:cNvSpPr>
                <a:spLocks noChangeShapeType="1"/>
              </p:cNvSpPr>
              <p:nvPr/>
            </p:nvSpPr>
            <p:spPr bwMode="auto">
              <a:xfrm>
                <a:off x="3853" y="1606"/>
                <a:ext cx="5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57" name="Line 289"/>
              <p:cNvSpPr>
                <a:spLocks noChangeShapeType="1"/>
              </p:cNvSpPr>
              <p:nvPr/>
            </p:nvSpPr>
            <p:spPr bwMode="auto">
              <a:xfrm flipH="1">
                <a:off x="3845" y="1606"/>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68" name="Group 290"/>
            <p:cNvGrpSpPr>
              <a:grpSpLocks/>
            </p:cNvGrpSpPr>
            <p:nvPr/>
          </p:nvGrpSpPr>
          <p:grpSpPr bwMode="auto">
            <a:xfrm>
              <a:off x="3586" y="1610"/>
              <a:ext cx="77" cy="61"/>
              <a:chOff x="3586" y="1610"/>
              <a:chExt cx="77" cy="61"/>
            </a:xfrm>
          </p:grpSpPr>
          <p:sp>
            <p:nvSpPr>
              <p:cNvPr id="68854" name="Line 291"/>
              <p:cNvSpPr>
                <a:spLocks noChangeShapeType="1"/>
              </p:cNvSpPr>
              <p:nvPr/>
            </p:nvSpPr>
            <p:spPr bwMode="auto">
              <a:xfrm>
                <a:off x="3594" y="1610"/>
                <a:ext cx="61"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55" name="Line 292"/>
              <p:cNvSpPr>
                <a:spLocks noChangeShapeType="1"/>
              </p:cNvSpPr>
              <p:nvPr/>
            </p:nvSpPr>
            <p:spPr bwMode="auto">
              <a:xfrm flipH="1">
                <a:off x="3586" y="1610"/>
                <a:ext cx="77"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69" name="Group 293"/>
            <p:cNvGrpSpPr>
              <a:grpSpLocks/>
            </p:cNvGrpSpPr>
            <p:nvPr/>
          </p:nvGrpSpPr>
          <p:grpSpPr bwMode="auto">
            <a:xfrm>
              <a:off x="3490" y="1608"/>
              <a:ext cx="66" cy="62"/>
              <a:chOff x="3490" y="1608"/>
              <a:chExt cx="66" cy="62"/>
            </a:xfrm>
          </p:grpSpPr>
          <p:sp>
            <p:nvSpPr>
              <p:cNvPr id="68852" name="Line 294"/>
              <p:cNvSpPr>
                <a:spLocks noChangeShapeType="1"/>
              </p:cNvSpPr>
              <p:nvPr/>
            </p:nvSpPr>
            <p:spPr bwMode="auto">
              <a:xfrm>
                <a:off x="3498" y="1608"/>
                <a:ext cx="5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53" name="Line 295"/>
              <p:cNvSpPr>
                <a:spLocks noChangeShapeType="1"/>
              </p:cNvSpPr>
              <p:nvPr/>
            </p:nvSpPr>
            <p:spPr bwMode="auto">
              <a:xfrm flipH="1">
                <a:off x="3490" y="1608"/>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70" name="Line 296"/>
            <p:cNvSpPr>
              <a:spLocks noChangeShapeType="1"/>
            </p:cNvSpPr>
            <p:nvPr/>
          </p:nvSpPr>
          <p:spPr bwMode="auto">
            <a:xfrm>
              <a:off x="3192" y="2712"/>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71" name="Line 297"/>
            <p:cNvSpPr>
              <a:spLocks noChangeShapeType="1"/>
            </p:cNvSpPr>
            <p:nvPr/>
          </p:nvSpPr>
          <p:spPr bwMode="auto">
            <a:xfrm>
              <a:off x="4310" y="2712"/>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72" name="Group 298"/>
            <p:cNvGrpSpPr>
              <a:grpSpLocks/>
            </p:cNvGrpSpPr>
            <p:nvPr/>
          </p:nvGrpSpPr>
          <p:grpSpPr bwMode="auto">
            <a:xfrm>
              <a:off x="3586" y="2046"/>
              <a:ext cx="77" cy="49"/>
              <a:chOff x="3586" y="2046"/>
              <a:chExt cx="77" cy="49"/>
            </a:xfrm>
          </p:grpSpPr>
          <p:sp>
            <p:nvSpPr>
              <p:cNvPr id="68850" name="Line 299"/>
              <p:cNvSpPr>
                <a:spLocks noChangeShapeType="1"/>
              </p:cNvSpPr>
              <p:nvPr/>
            </p:nvSpPr>
            <p:spPr bwMode="auto">
              <a:xfrm>
                <a:off x="3595" y="2046"/>
                <a:ext cx="60"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51" name="Line 300"/>
              <p:cNvSpPr>
                <a:spLocks noChangeShapeType="1"/>
              </p:cNvSpPr>
              <p:nvPr/>
            </p:nvSpPr>
            <p:spPr bwMode="auto">
              <a:xfrm flipH="1">
                <a:off x="3586" y="2046"/>
                <a:ext cx="77"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73" name="Group 301"/>
            <p:cNvGrpSpPr>
              <a:grpSpLocks/>
            </p:cNvGrpSpPr>
            <p:nvPr/>
          </p:nvGrpSpPr>
          <p:grpSpPr bwMode="auto">
            <a:xfrm>
              <a:off x="3246" y="1824"/>
              <a:ext cx="66" cy="50"/>
              <a:chOff x="3246" y="1824"/>
              <a:chExt cx="66" cy="50"/>
            </a:xfrm>
          </p:grpSpPr>
          <p:sp>
            <p:nvSpPr>
              <p:cNvPr id="68848" name="Line 302"/>
              <p:cNvSpPr>
                <a:spLocks noChangeShapeType="1"/>
              </p:cNvSpPr>
              <p:nvPr/>
            </p:nvSpPr>
            <p:spPr bwMode="auto">
              <a:xfrm>
                <a:off x="3254" y="1824"/>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49" name="Line 303"/>
              <p:cNvSpPr>
                <a:spLocks noChangeShapeType="1"/>
              </p:cNvSpPr>
              <p:nvPr/>
            </p:nvSpPr>
            <p:spPr bwMode="auto">
              <a:xfrm flipH="1">
                <a:off x="3246" y="1824"/>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74" name="Line 304"/>
            <p:cNvSpPr>
              <a:spLocks noChangeShapeType="1"/>
            </p:cNvSpPr>
            <p:nvPr/>
          </p:nvSpPr>
          <p:spPr bwMode="auto">
            <a:xfrm>
              <a:off x="3192" y="2922"/>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75" name="Line 305"/>
            <p:cNvSpPr>
              <a:spLocks noChangeShapeType="1"/>
            </p:cNvSpPr>
            <p:nvPr/>
          </p:nvSpPr>
          <p:spPr bwMode="auto">
            <a:xfrm>
              <a:off x="4310" y="2922"/>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76" name="Group 306"/>
            <p:cNvGrpSpPr>
              <a:grpSpLocks/>
            </p:cNvGrpSpPr>
            <p:nvPr/>
          </p:nvGrpSpPr>
          <p:grpSpPr bwMode="auto">
            <a:xfrm>
              <a:off x="3758" y="2250"/>
              <a:ext cx="77" cy="62"/>
              <a:chOff x="3758" y="2250"/>
              <a:chExt cx="77" cy="62"/>
            </a:xfrm>
          </p:grpSpPr>
          <p:sp>
            <p:nvSpPr>
              <p:cNvPr id="68846" name="Line 307"/>
              <p:cNvSpPr>
                <a:spLocks noChangeShapeType="1"/>
              </p:cNvSpPr>
              <p:nvPr/>
            </p:nvSpPr>
            <p:spPr bwMode="auto">
              <a:xfrm>
                <a:off x="3766" y="2250"/>
                <a:ext cx="61"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47" name="Line 308"/>
              <p:cNvSpPr>
                <a:spLocks noChangeShapeType="1"/>
              </p:cNvSpPr>
              <p:nvPr/>
            </p:nvSpPr>
            <p:spPr bwMode="auto">
              <a:xfrm flipH="1">
                <a:off x="3758" y="2251"/>
                <a:ext cx="77"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77" name="Group 309"/>
            <p:cNvGrpSpPr>
              <a:grpSpLocks/>
            </p:cNvGrpSpPr>
            <p:nvPr/>
          </p:nvGrpSpPr>
          <p:grpSpPr bwMode="auto">
            <a:xfrm>
              <a:off x="3489" y="2250"/>
              <a:ext cx="66" cy="62"/>
              <a:chOff x="3489" y="2250"/>
              <a:chExt cx="66" cy="62"/>
            </a:xfrm>
          </p:grpSpPr>
          <p:sp>
            <p:nvSpPr>
              <p:cNvPr id="68844" name="Line 310"/>
              <p:cNvSpPr>
                <a:spLocks noChangeShapeType="1"/>
              </p:cNvSpPr>
              <p:nvPr/>
            </p:nvSpPr>
            <p:spPr bwMode="auto">
              <a:xfrm>
                <a:off x="3497" y="2251"/>
                <a:ext cx="49"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45" name="Line 311"/>
              <p:cNvSpPr>
                <a:spLocks noChangeShapeType="1"/>
              </p:cNvSpPr>
              <p:nvPr/>
            </p:nvSpPr>
            <p:spPr bwMode="auto">
              <a:xfrm flipH="1">
                <a:off x="3489" y="2250"/>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78" name="Group 312"/>
            <p:cNvGrpSpPr>
              <a:grpSpLocks/>
            </p:cNvGrpSpPr>
            <p:nvPr/>
          </p:nvGrpSpPr>
          <p:grpSpPr bwMode="auto">
            <a:xfrm>
              <a:off x="3314" y="2047"/>
              <a:ext cx="66" cy="50"/>
              <a:chOff x="3314" y="2047"/>
              <a:chExt cx="66" cy="50"/>
            </a:xfrm>
          </p:grpSpPr>
          <p:sp>
            <p:nvSpPr>
              <p:cNvPr id="68842" name="Line 313"/>
              <p:cNvSpPr>
                <a:spLocks noChangeShapeType="1"/>
              </p:cNvSpPr>
              <p:nvPr/>
            </p:nvSpPr>
            <p:spPr bwMode="auto">
              <a:xfrm>
                <a:off x="3322" y="2047"/>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43" name="Line 314"/>
              <p:cNvSpPr>
                <a:spLocks noChangeShapeType="1"/>
              </p:cNvSpPr>
              <p:nvPr/>
            </p:nvSpPr>
            <p:spPr bwMode="auto">
              <a:xfrm flipH="1">
                <a:off x="3314" y="2047"/>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79" name="Line 315"/>
            <p:cNvSpPr>
              <a:spLocks noChangeShapeType="1"/>
            </p:cNvSpPr>
            <p:nvPr/>
          </p:nvSpPr>
          <p:spPr bwMode="auto">
            <a:xfrm>
              <a:off x="4442" y="853"/>
              <a:ext cx="0" cy="27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80" name="Group 316"/>
            <p:cNvGrpSpPr>
              <a:grpSpLocks/>
            </p:cNvGrpSpPr>
            <p:nvPr/>
          </p:nvGrpSpPr>
          <p:grpSpPr bwMode="auto">
            <a:xfrm>
              <a:off x="4409" y="951"/>
              <a:ext cx="65" cy="49"/>
              <a:chOff x="4409" y="951"/>
              <a:chExt cx="65" cy="49"/>
            </a:xfrm>
          </p:grpSpPr>
          <p:sp>
            <p:nvSpPr>
              <p:cNvPr id="68840" name="Line 317"/>
              <p:cNvSpPr>
                <a:spLocks noChangeShapeType="1"/>
              </p:cNvSpPr>
              <p:nvPr/>
            </p:nvSpPr>
            <p:spPr bwMode="auto">
              <a:xfrm>
                <a:off x="4417" y="951"/>
                <a:ext cx="49"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41" name="Line 318"/>
              <p:cNvSpPr>
                <a:spLocks noChangeShapeType="1"/>
              </p:cNvSpPr>
              <p:nvPr/>
            </p:nvSpPr>
            <p:spPr bwMode="auto">
              <a:xfrm flipH="1">
                <a:off x="4409" y="951"/>
                <a:ext cx="65"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81" name="Group 319"/>
            <p:cNvGrpSpPr>
              <a:grpSpLocks/>
            </p:cNvGrpSpPr>
            <p:nvPr/>
          </p:nvGrpSpPr>
          <p:grpSpPr bwMode="auto">
            <a:xfrm>
              <a:off x="4407" y="1172"/>
              <a:ext cx="65" cy="49"/>
              <a:chOff x="4407" y="1172"/>
              <a:chExt cx="65" cy="49"/>
            </a:xfrm>
          </p:grpSpPr>
          <p:sp>
            <p:nvSpPr>
              <p:cNvPr id="68838" name="Line 320"/>
              <p:cNvSpPr>
                <a:spLocks noChangeShapeType="1"/>
              </p:cNvSpPr>
              <p:nvPr/>
            </p:nvSpPr>
            <p:spPr bwMode="auto">
              <a:xfrm>
                <a:off x="4415" y="1172"/>
                <a:ext cx="49"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39" name="Line 321"/>
              <p:cNvSpPr>
                <a:spLocks noChangeShapeType="1"/>
              </p:cNvSpPr>
              <p:nvPr/>
            </p:nvSpPr>
            <p:spPr bwMode="auto">
              <a:xfrm flipH="1">
                <a:off x="4407" y="1172"/>
                <a:ext cx="65"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82" name="Group 322"/>
            <p:cNvGrpSpPr>
              <a:grpSpLocks/>
            </p:cNvGrpSpPr>
            <p:nvPr/>
          </p:nvGrpSpPr>
          <p:grpSpPr bwMode="auto">
            <a:xfrm>
              <a:off x="4407" y="1391"/>
              <a:ext cx="65" cy="60"/>
              <a:chOff x="4407" y="1391"/>
              <a:chExt cx="65" cy="60"/>
            </a:xfrm>
          </p:grpSpPr>
          <p:sp>
            <p:nvSpPr>
              <p:cNvPr id="68836" name="Line 323"/>
              <p:cNvSpPr>
                <a:spLocks noChangeShapeType="1"/>
              </p:cNvSpPr>
              <p:nvPr/>
            </p:nvSpPr>
            <p:spPr bwMode="auto">
              <a:xfrm>
                <a:off x="4415" y="1391"/>
                <a:ext cx="49"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37" name="Line 324"/>
              <p:cNvSpPr>
                <a:spLocks noChangeShapeType="1"/>
              </p:cNvSpPr>
              <p:nvPr/>
            </p:nvSpPr>
            <p:spPr bwMode="auto">
              <a:xfrm flipH="1">
                <a:off x="4407" y="1391"/>
                <a:ext cx="65"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83" name="Line 325"/>
            <p:cNvSpPr>
              <a:spLocks noChangeShapeType="1"/>
            </p:cNvSpPr>
            <p:nvPr/>
          </p:nvSpPr>
          <p:spPr bwMode="auto">
            <a:xfrm>
              <a:off x="4442" y="3811"/>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84" name="Line 326"/>
            <p:cNvSpPr>
              <a:spLocks noChangeShapeType="1"/>
            </p:cNvSpPr>
            <p:nvPr/>
          </p:nvSpPr>
          <p:spPr bwMode="auto">
            <a:xfrm>
              <a:off x="4664" y="853"/>
              <a:ext cx="0" cy="27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85" name="Group 327"/>
            <p:cNvGrpSpPr>
              <a:grpSpLocks/>
            </p:cNvGrpSpPr>
            <p:nvPr/>
          </p:nvGrpSpPr>
          <p:grpSpPr bwMode="auto">
            <a:xfrm>
              <a:off x="4406" y="1613"/>
              <a:ext cx="65" cy="61"/>
              <a:chOff x="4406" y="1613"/>
              <a:chExt cx="65" cy="61"/>
            </a:xfrm>
          </p:grpSpPr>
          <p:sp>
            <p:nvSpPr>
              <p:cNvPr id="68834" name="Line 328"/>
              <p:cNvSpPr>
                <a:spLocks noChangeShapeType="1"/>
              </p:cNvSpPr>
              <p:nvPr/>
            </p:nvSpPr>
            <p:spPr bwMode="auto">
              <a:xfrm>
                <a:off x="4414" y="1613"/>
                <a:ext cx="49"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35" name="Line 329"/>
              <p:cNvSpPr>
                <a:spLocks noChangeShapeType="1"/>
              </p:cNvSpPr>
              <p:nvPr/>
            </p:nvSpPr>
            <p:spPr bwMode="auto">
              <a:xfrm flipH="1">
                <a:off x="4406" y="1613"/>
                <a:ext cx="65"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86" name="Line 330"/>
            <p:cNvSpPr>
              <a:spLocks noChangeShapeType="1"/>
            </p:cNvSpPr>
            <p:nvPr/>
          </p:nvSpPr>
          <p:spPr bwMode="auto">
            <a:xfrm>
              <a:off x="4664" y="3811"/>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87" name="Line 331"/>
            <p:cNvSpPr>
              <a:spLocks noChangeShapeType="1"/>
            </p:cNvSpPr>
            <p:nvPr/>
          </p:nvSpPr>
          <p:spPr bwMode="auto">
            <a:xfrm>
              <a:off x="4883" y="853"/>
              <a:ext cx="0" cy="27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88" name="Line 332"/>
            <p:cNvSpPr>
              <a:spLocks noChangeShapeType="1"/>
            </p:cNvSpPr>
            <p:nvPr/>
          </p:nvSpPr>
          <p:spPr bwMode="auto">
            <a:xfrm>
              <a:off x="4883" y="3811"/>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89" name="Group 333"/>
            <p:cNvGrpSpPr>
              <a:grpSpLocks/>
            </p:cNvGrpSpPr>
            <p:nvPr/>
          </p:nvGrpSpPr>
          <p:grpSpPr bwMode="auto">
            <a:xfrm>
              <a:off x="4630" y="1827"/>
              <a:ext cx="65" cy="49"/>
              <a:chOff x="4630" y="1827"/>
              <a:chExt cx="65" cy="49"/>
            </a:xfrm>
          </p:grpSpPr>
          <p:sp>
            <p:nvSpPr>
              <p:cNvPr id="68832" name="Line 334"/>
              <p:cNvSpPr>
                <a:spLocks noChangeShapeType="1"/>
              </p:cNvSpPr>
              <p:nvPr/>
            </p:nvSpPr>
            <p:spPr bwMode="auto">
              <a:xfrm>
                <a:off x="4638" y="1827"/>
                <a:ext cx="49"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33" name="Line 335"/>
              <p:cNvSpPr>
                <a:spLocks noChangeShapeType="1"/>
              </p:cNvSpPr>
              <p:nvPr/>
            </p:nvSpPr>
            <p:spPr bwMode="auto">
              <a:xfrm flipH="1">
                <a:off x="4630" y="1827"/>
                <a:ext cx="65"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90" name="Group 336"/>
            <p:cNvGrpSpPr>
              <a:grpSpLocks/>
            </p:cNvGrpSpPr>
            <p:nvPr/>
          </p:nvGrpSpPr>
          <p:grpSpPr bwMode="auto">
            <a:xfrm>
              <a:off x="4629" y="2046"/>
              <a:ext cx="65" cy="49"/>
              <a:chOff x="4629" y="2046"/>
              <a:chExt cx="65" cy="49"/>
            </a:xfrm>
          </p:grpSpPr>
          <p:sp>
            <p:nvSpPr>
              <p:cNvPr id="68830" name="Line 337"/>
              <p:cNvSpPr>
                <a:spLocks noChangeShapeType="1"/>
              </p:cNvSpPr>
              <p:nvPr/>
            </p:nvSpPr>
            <p:spPr bwMode="auto">
              <a:xfrm>
                <a:off x="4637" y="2046"/>
                <a:ext cx="49"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31" name="Line 338"/>
              <p:cNvSpPr>
                <a:spLocks noChangeShapeType="1"/>
              </p:cNvSpPr>
              <p:nvPr/>
            </p:nvSpPr>
            <p:spPr bwMode="auto">
              <a:xfrm flipH="1">
                <a:off x="4629" y="2046"/>
                <a:ext cx="65"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91" name="Line 339"/>
            <p:cNvSpPr>
              <a:spLocks noChangeShapeType="1"/>
            </p:cNvSpPr>
            <p:nvPr/>
          </p:nvSpPr>
          <p:spPr bwMode="auto">
            <a:xfrm>
              <a:off x="5102" y="853"/>
              <a:ext cx="0" cy="27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92" name="Line 340"/>
            <p:cNvSpPr>
              <a:spLocks noChangeShapeType="1"/>
            </p:cNvSpPr>
            <p:nvPr/>
          </p:nvSpPr>
          <p:spPr bwMode="auto">
            <a:xfrm>
              <a:off x="5102" y="3811"/>
              <a:ext cx="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693" name="Group 341"/>
            <p:cNvGrpSpPr>
              <a:grpSpLocks/>
            </p:cNvGrpSpPr>
            <p:nvPr/>
          </p:nvGrpSpPr>
          <p:grpSpPr bwMode="auto">
            <a:xfrm>
              <a:off x="4627" y="2251"/>
              <a:ext cx="65" cy="60"/>
              <a:chOff x="4627" y="2251"/>
              <a:chExt cx="65" cy="60"/>
            </a:xfrm>
          </p:grpSpPr>
          <p:sp>
            <p:nvSpPr>
              <p:cNvPr id="68828" name="Line 342"/>
              <p:cNvSpPr>
                <a:spLocks noChangeShapeType="1"/>
              </p:cNvSpPr>
              <p:nvPr/>
            </p:nvSpPr>
            <p:spPr bwMode="auto">
              <a:xfrm>
                <a:off x="4635" y="2251"/>
                <a:ext cx="49"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9" name="Line 343"/>
              <p:cNvSpPr>
                <a:spLocks noChangeShapeType="1"/>
              </p:cNvSpPr>
              <p:nvPr/>
            </p:nvSpPr>
            <p:spPr bwMode="auto">
              <a:xfrm flipH="1">
                <a:off x="4627" y="2251"/>
                <a:ext cx="65"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94" name="Group 344"/>
            <p:cNvGrpSpPr>
              <a:grpSpLocks/>
            </p:cNvGrpSpPr>
            <p:nvPr/>
          </p:nvGrpSpPr>
          <p:grpSpPr bwMode="auto">
            <a:xfrm>
              <a:off x="4632" y="2467"/>
              <a:ext cx="65" cy="49"/>
              <a:chOff x="4632" y="2467"/>
              <a:chExt cx="65" cy="49"/>
            </a:xfrm>
          </p:grpSpPr>
          <p:sp>
            <p:nvSpPr>
              <p:cNvPr id="68826" name="Line 345"/>
              <p:cNvSpPr>
                <a:spLocks noChangeShapeType="1"/>
              </p:cNvSpPr>
              <p:nvPr/>
            </p:nvSpPr>
            <p:spPr bwMode="auto">
              <a:xfrm>
                <a:off x="4640" y="2467"/>
                <a:ext cx="49"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7" name="Line 346"/>
              <p:cNvSpPr>
                <a:spLocks noChangeShapeType="1"/>
              </p:cNvSpPr>
              <p:nvPr/>
            </p:nvSpPr>
            <p:spPr bwMode="auto">
              <a:xfrm flipH="1">
                <a:off x="4632" y="2467"/>
                <a:ext cx="65"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95" name="Group 347"/>
            <p:cNvGrpSpPr>
              <a:grpSpLocks/>
            </p:cNvGrpSpPr>
            <p:nvPr/>
          </p:nvGrpSpPr>
          <p:grpSpPr bwMode="auto">
            <a:xfrm>
              <a:off x="4849" y="2043"/>
              <a:ext cx="66" cy="50"/>
              <a:chOff x="4849" y="2043"/>
              <a:chExt cx="66" cy="50"/>
            </a:xfrm>
          </p:grpSpPr>
          <p:sp>
            <p:nvSpPr>
              <p:cNvPr id="68824" name="Line 348"/>
              <p:cNvSpPr>
                <a:spLocks noChangeShapeType="1"/>
              </p:cNvSpPr>
              <p:nvPr/>
            </p:nvSpPr>
            <p:spPr bwMode="auto">
              <a:xfrm>
                <a:off x="4857" y="2043"/>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5" name="Line 349"/>
              <p:cNvSpPr>
                <a:spLocks noChangeShapeType="1"/>
              </p:cNvSpPr>
              <p:nvPr/>
            </p:nvSpPr>
            <p:spPr bwMode="auto">
              <a:xfrm flipH="1">
                <a:off x="4849" y="2043"/>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696" name="Group 350"/>
            <p:cNvGrpSpPr>
              <a:grpSpLocks/>
            </p:cNvGrpSpPr>
            <p:nvPr/>
          </p:nvGrpSpPr>
          <p:grpSpPr bwMode="auto">
            <a:xfrm>
              <a:off x="4851" y="2686"/>
              <a:ext cx="66" cy="50"/>
              <a:chOff x="4851" y="2686"/>
              <a:chExt cx="66" cy="50"/>
            </a:xfrm>
          </p:grpSpPr>
          <p:sp>
            <p:nvSpPr>
              <p:cNvPr id="68822" name="Line 351"/>
              <p:cNvSpPr>
                <a:spLocks noChangeShapeType="1"/>
              </p:cNvSpPr>
              <p:nvPr/>
            </p:nvSpPr>
            <p:spPr bwMode="auto">
              <a:xfrm>
                <a:off x="4859" y="2686"/>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3" name="Line 352"/>
              <p:cNvSpPr>
                <a:spLocks noChangeShapeType="1"/>
              </p:cNvSpPr>
              <p:nvPr/>
            </p:nvSpPr>
            <p:spPr bwMode="auto">
              <a:xfrm flipH="1">
                <a:off x="4851" y="2686"/>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97" name="Rectangle 353"/>
            <p:cNvSpPr>
              <a:spLocks noChangeArrowheads="1"/>
            </p:cNvSpPr>
            <p:nvPr/>
          </p:nvSpPr>
          <p:spPr bwMode="auto">
            <a:xfrm>
              <a:off x="4326" y="3878"/>
              <a:ext cx="259"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EQ</a:t>
              </a:r>
            </a:p>
          </p:txBody>
        </p:sp>
        <p:sp>
          <p:nvSpPr>
            <p:cNvPr id="68698" name="Rectangle 354"/>
            <p:cNvSpPr>
              <a:spLocks noChangeArrowheads="1"/>
            </p:cNvSpPr>
            <p:nvPr/>
          </p:nvSpPr>
          <p:spPr bwMode="auto">
            <a:xfrm>
              <a:off x="4545" y="3878"/>
              <a:ext cx="255"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NE</a:t>
              </a:r>
            </a:p>
          </p:txBody>
        </p:sp>
        <p:sp>
          <p:nvSpPr>
            <p:cNvPr id="68699" name="Rectangle 355"/>
            <p:cNvSpPr>
              <a:spLocks noChangeArrowheads="1"/>
            </p:cNvSpPr>
            <p:nvPr/>
          </p:nvSpPr>
          <p:spPr bwMode="auto">
            <a:xfrm>
              <a:off x="4763" y="3878"/>
              <a:ext cx="239"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LT</a:t>
              </a:r>
            </a:p>
          </p:txBody>
        </p:sp>
        <p:sp>
          <p:nvSpPr>
            <p:cNvPr id="68700" name="Rectangle 356"/>
            <p:cNvSpPr>
              <a:spLocks noChangeArrowheads="1"/>
            </p:cNvSpPr>
            <p:nvPr/>
          </p:nvSpPr>
          <p:spPr bwMode="auto">
            <a:xfrm>
              <a:off x="4984" y="3879"/>
              <a:ext cx="254"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GT</a:t>
              </a:r>
            </a:p>
          </p:txBody>
        </p:sp>
        <p:sp>
          <p:nvSpPr>
            <p:cNvPr id="68701" name="Line 357"/>
            <p:cNvSpPr>
              <a:spLocks noChangeShapeType="1"/>
            </p:cNvSpPr>
            <p:nvPr/>
          </p:nvSpPr>
          <p:spPr bwMode="auto">
            <a:xfrm>
              <a:off x="3192" y="3143"/>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02" name="Line 358"/>
            <p:cNvSpPr>
              <a:spLocks noChangeShapeType="1"/>
            </p:cNvSpPr>
            <p:nvPr/>
          </p:nvSpPr>
          <p:spPr bwMode="auto">
            <a:xfrm>
              <a:off x="4310" y="3143"/>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703" name="Group 359"/>
            <p:cNvGrpSpPr>
              <a:grpSpLocks/>
            </p:cNvGrpSpPr>
            <p:nvPr/>
          </p:nvGrpSpPr>
          <p:grpSpPr bwMode="auto">
            <a:xfrm>
              <a:off x="3419" y="2466"/>
              <a:ext cx="66" cy="50"/>
              <a:chOff x="3419" y="2466"/>
              <a:chExt cx="66" cy="50"/>
            </a:xfrm>
          </p:grpSpPr>
          <p:sp>
            <p:nvSpPr>
              <p:cNvPr id="68820" name="Line 360"/>
              <p:cNvSpPr>
                <a:spLocks noChangeShapeType="1"/>
              </p:cNvSpPr>
              <p:nvPr/>
            </p:nvSpPr>
            <p:spPr bwMode="auto">
              <a:xfrm>
                <a:off x="3427" y="2466"/>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1" name="Line 361"/>
              <p:cNvSpPr>
                <a:spLocks noChangeShapeType="1"/>
              </p:cNvSpPr>
              <p:nvPr/>
            </p:nvSpPr>
            <p:spPr bwMode="auto">
              <a:xfrm flipH="1">
                <a:off x="3419" y="2466"/>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04" name="Group 362"/>
            <p:cNvGrpSpPr>
              <a:grpSpLocks/>
            </p:cNvGrpSpPr>
            <p:nvPr/>
          </p:nvGrpSpPr>
          <p:grpSpPr bwMode="auto">
            <a:xfrm>
              <a:off x="3660" y="1825"/>
              <a:ext cx="66" cy="50"/>
              <a:chOff x="3660" y="1825"/>
              <a:chExt cx="66" cy="50"/>
            </a:xfrm>
          </p:grpSpPr>
          <p:sp>
            <p:nvSpPr>
              <p:cNvPr id="68818" name="Line 363"/>
              <p:cNvSpPr>
                <a:spLocks noChangeShapeType="1"/>
              </p:cNvSpPr>
              <p:nvPr/>
            </p:nvSpPr>
            <p:spPr bwMode="auto">
              <a:xfrm>
                <a:off x="3668" y="1825"/>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9" name="Line 364"/>
              <p:cNvSpPr>
                <a:spLocks noChangeShapeType="1"/>
              </p:cNvSpPr>
              <p:nvPr/>
            </p:nvSpPr>
            <p:spPr bwMode="auto">
              <a:xfrm flipH="1">
                <a:off x="3660" y="1825"/>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705" name="Line 365"/>
            <p:cNvSpPr>
              <a:spLocks noChangeShapeType="1"/>
            </p:cNvSpPr>
            <p:nvPr/>
          </p:nvSpPr>
          <p:spPr bwMode="auto">
            <a:xfrm>
              <a:off x="3192" y="3353"/>
              <a:ext cx="83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06" name="Line 366"/>
            <p:cNvSpPr>
              <a:spLocks noChangeShapeType="1"/>
            </p:cNvSpPr>
            <p:nvPr/>
          </p:nvSpPr>
          <p:spPr bwMode="auto">
            <a:xfrm>
              <a:off x="4310" y="3353"/>
              <a:ext cx="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8707" name="Group 367"/>
            <p:cNvGrpSpPr>
              <a:grpSpLocks/>
            </p:cNvGrpSpPr>
            <p:nvPr/>
          </p:nvGrpSpPr>
          <p:grpSpPr bwMode="auto">
            <a:xfrm>
              <a:off x="3760" y="2467"/>
              <a:ext cx="77" cy="49"/>
              <a:chOff x="3760" y="2467"/>
              <a:chExt cx="77" cy="49"/>
            </a:xfrm>
          </p:grpSpPr>
          <p:sp>
            <p:nvSpPr>
              <p:cNvPr id="68816" name="Line 368"/>
              <p:cNvSpPr>
                <a:spLocks noChangeShapeType="1"/>
              </p:cNvSpPr>
              <p:nvPr/>
            </p:nvSpPr>
            <p:spPr bwMode="auto">
              <a:xfrm>
                <a:off x="3769" y="2467"/>
                <a:ext cx="60" cy="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7" name="Line 369"/>
              <p:cNvSpPr>
                <a:spLocks noChangeShapeType="1"/>
              </p:cNvSpPr>
              <p:nvPr/>
            </p:nvSpPr>
            <p:spPr bwMode="auto">
              <a:xfrm flipH="1">
                <a:off x="3760" y="2467"/>
                <a:ext cx="77"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08" name="Group 370"/>
            <p:cNvGrpSpPr>
              <a:grpSpLocks/>
            </p:cNvGrpSpPr>
            <p:nvPr/>
          </p:nvGrpSpPr>
          <p:grpSpPr bwMode="auto">
            <a:xfrm>
              <a:off x="3488" y="2687"/>
              <a:ext cx="66" cy="50"/>
              <a:chOff x="3488" y="2687"/>
              <a:chExt cx="66" cy="50"/>
            </a:xfrm>
          </p:grpSpPr>
          <p:sp>
            <p:nvSpPr>
              <p:cNvPr id="68814" name="Line 371"/>
              <p:cNvSpPr>
                <a:spLocks noChangeShapeType="1"/>
              </p:cNvSpPr>
              <p:nvPr/>
            </p:nvSpPr>
            <p:spPr bwMode="auto">
              <a:xfrm>
                <a:off x="3496" y="2687"/>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5" name="Line 372"/>
              <p:cNvSpPr>
                <a:spLocks noChangeShapeType="1"/>
              </p:cNvSpPr>
              <p:nvPr/>
            </p:nvSpPr>
            <p:spPr bwMode="auto">
              <a:xfrm flipH="1">
                <a:off x="3488" y="2687"/>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09" name="Group 373"/>
            <p:cNvGrpSpPr>
              <a:grpSpLocks/>
            </p:cNvGrpSpPr>
            <p:nvPr/>
          </p:nvGrpSpPr>
          <p:grpSpPr bwMode="auto">
            <a:xfrm>
              <a:off x="3314" y="2685"/>
              <a:ext cx="66" cy="50"/>
              <a:chOff x="3314" y="2685"/>
              <a:chExt cx="66" cy="50"/>
            </a:xfrm>
          </p:grpSpPr>
          <p:sp>
            <p:nvSpPr>
              <p:cNvPr id="68812" name="Line 374"/>
              <p:cNvSpPr>
                <a:spLocks noChangeShapeType="1"/>
              </p:cNvSpPr>
              <p:nvPr/>
            </p:nvSpPr>
            <p:spPr bwMode="auto">
              <a:xfrm>
                <a:off x="3322" y="2685"/>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3" name="Line 375"/>
              <p:cNvSpPr>
                <a:spLocks noChangeShapeType="1"/>
              </p:cNvSpPr>
              <p:nvPr/>
            </p:nvSpPr>
            <p:spPr bwMode="auto">
              <a:xfrm flipH="1">
                <a:off x="3314" y="2685"/>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10" name="Group 376"/>
            <p:cNvGrpSpPr>
              <a:grpSpLocks/>
            </p:cNvGrpSpPr>
            <p:nvPr/>
          </p:nvGrpSpPr>
          <p:grpSpPr bwMode="auto">
            <a:xfrm>
              <a:off x="4853" y="2899"/>
              <a:ext cx="66" cy="50"/>
              <a:chOff x="4853" y="2899"/>
              <a:chExt cx="66" cy="50"/>
            </a:xfrm>
          </p:grpSpPr>
          <p:sp>
            <p:nvSpPr>
              <p:cNvPr id="68810" name="Line 377"/>
              <p:cNvSpPr>
                <a:spLocks noChangeShapeType="1"/>
              </p:cNvSpPr>
              <p:nvPr/>
            </p:nvSpPr>
            <p:spPr bwMode="auto">
              <a:xfrm>
                <a:off x="4862" y="2899"/>
                <a:ext cx="49"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11" name="Line 378"/>
              <p:cNvSpPr>
                <a:spLocks noChangeShapeType="1"/>
              </p:cNvSpPr>
              <p:nvPr/>
            </p:nvSpPr>
            <p:spPr bwMode="auto">
              <a:xfrm flipH="1">
                <a:off x="4853" y="2899"/>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11" name="Group 379"/>
            <p:cNvGrpSpPr>
              <a:grpSpLocks/>
            </p:cNvGrpSpPr>
            <p:nvPr/>
          </p:nvGrpSpPr>
          <p:grpSpPr bwMode="auto">
            <a:xfrm>
              <a:off x="5069" y="1829"/>
              <a:ext cx="65" cy="49"/>
              <a:chOff x="5069" y="1829"/>
              <a:chExt cx="65" cy="49"/>
            </a:xfrm>
          </p:grpSpPr>
          <p:sp>
            <p:nvSpPr>
              <p:cNvPr id="68808" name="Line 380"/>
              <p:cNvSpPr>
                <a:spLocks noChangeShapeType="1"/>
              </p:cNvSpPr>
              <p:nvPr/>
            </p:nvSpPr>
            <p:spPr bwMode="auto">
              <a:xfrm>
                <a:off x="5077" y="1829"/>
                <a:ext cx="49"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09" name="Line 381"/>
              <p:cNvSpPr>
                <a:spLocks noChangeShapeType="1"/>
              </p:cNvSpPr>
              <p:nvPr/>
            </p:nvSpPr>
            <p:spPr bwMode="auto">
              <a:xfrm flipH="1">
                <a:off x="5069" y="1829"/>
                <a:ext cx="65"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12" name="Group 382"/>
            <p:cNvGrpSpPr>
              <a:grpSpLocks/>
            </p:cNvGrpSpPr>
            <p:nvPr/>
          </p:nvGrpSpPr>
          <p:grpSpPr bwMode="auto">
            <a:xfrm>
              <a:off x="5191" y="897"/>
              <a:ext cx="398" cy="163"/>
              <a:chOff x="5191" y="897"/>
              <a:chExt cx="398" cy="163"/>
            </a:xfrm>
          </p:grpSpPr>
          <p:sp>
            <p:nvSpPr>
              <p:cNvPr id="68803" name="Rectangle 383"/>
              <p:cNvSpPr>
                <a:spLocks noChangeArrowheads="1"/>
              </p:cNvSpPr>
              <p:nvPr/>
            </p:nvSpPr>
            <p:spPr bwMode="auto">
              <a:xfrm>
                <a:off x="5191" y="897"/>
                <a:ext cx="398"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ABCD</a:t>
                </a:r>
              </a:p>
            </p:txBody>
          </p:sp>
          <p:sp>
            <p:nvSpPr>
              <p:cNvPr id="68804" name="Line 384"/>
              <p:cNvSpPr>
                <a:spLocks noChangeShapeType="1"/>
              </p:cNvSpPr>
              <p:nvPr/>
            </p:nvSpPr>
            <p:spPr bwMode="auto">
              <a:xfrm>
                <a:off x="5264" y="919"/>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05" name="Line 385"/>
              <p:cNvSpPr>
                <a:spLocks noChangeShapeType="1"/>
              </p:cNvSpPr>
              <p:nvPr/>
            </p:nvSpPr>
            <p:spPr bwMode="auto">
              <a:xfrm>
                <a:off x="5328" y="919"/>
                <a:ext cx="3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06" name="Line 386"/>
              <p:cNvSpPr>
                <a:spLocks noChangeShapeType="1"/>
              </p:cNvSpPr>
              <p:nvPr/>
            </p:nvSpPr>
            <p:spPr bwMode="auto">
              <a:xfrm>
                <a:off x="5392" y="919"/>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07" name="Line 387"/>
              <p:cNvSpPr>
                <a:spLocks noChangeShapeType="1"/>
              </p:cNvSpPr>
              <p:nvPr/>
            </p:nvSpPr>
            <p:spPr bwMode="auto">
              <a:xfrm>
                <a:off x="5456" y="919"/>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13" name="Group 388"/>
            <p:cNvGrpSpPr>
              <a:grpSpLocks/>
            </p:cNvGrpSpPr>
            <p:nvPr/>
          </p:nvGrpSpPr>
          <p:grpSpPr bwMode="auto">
            <a:xfrm>
              <a:off x="5191" y="1130"/>
              <a:ext cx="398" cy="162"/>
              <a:chOff x="5191" y="1130"/>
              <a:chExt cx="398" cy="162"/>
            </a:xfrm>
          </p:grpSpPr>
          <p:sp>
            <p:nvSpPr>
              <p:cNvPr id="68800" name="Rectangle 389"/>
              <p:cNvSpPr>
                <a:spLocks noChangeArrowheads="1"/>
              </p:cNvSpPr>
              <p:nvPr/>
            </p:nvSpPr>
            <p:spPr bwMode="auto">
              <a:xfrm>
                <a:off x="5191" y="1130"/>
                <a:ext cx="398" cy="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ABCD</a:t>
                </a:r>
              </a:p>
            </p:txBody>
          </p:sp>
          <p:sp>
            <p:nvSpPr>
              <p:cNvPr id="68801" name="Line 390"/>
              <p:cNvSpPr>
                <a:spLocks noChangeShapeType="1"/>
              </p:cNvSpPr>
              <p:nvPr/>
            </p:nvSpPr>
            <p:spPr bwMode="auto">
              <a:xfrm>
                <a:off x="5266" y="1152"/>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02" name="Line 391"/>
              <p:cNvSpPr>
                <a:spLocks noChangeShapeType="1"/>
              </p:cNvSpPr>
              <p:nvPr/>
            </p:nvSpPr>
            <p:spPr bwMode="auto">
              <a:xfrm>
                <a:off x="5393" y="1151"/>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714" name="Rectangle 392"/>
            <p:cNvSpPr>
              <a:spLocks noChangeArrowheads="1"/>
            </p:cNvSpPr>
            <p:nvPr/>
          </p:nvSpPr>
          <p:spPr bwMode="auto">
            <a:xfrm>
              <a:off x="5203" y="1352"/>
              <a:ext cx="398" cy="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ABCD</a:t>
              </a:r>
            </a:p>
          </p:txBody>
        </p:sp>
        <p:grpSp>
          <p:nvGrpSpPr>
            <p:cNvPr id="68715" name="Group 393"/>
            <p:cNvGrpSpPr>
              <a:grpSpLocks/>
            </p:cNvGrpSpPr>
            <p:nvPr/>
          </p:nvGrpSpPr>
          <p:grpSpPr bwMode="auto">
            <a:xfrm>
              <a:off x="5203" y="1573"/>
              <a:ext cx="398" cy="163"/>
              <a:chOff x="5203" y="1573"/>
              <a:chExt cx="398" cy="163"/>
            </a:xfrm>
          </p:grpSpPr>
          <p:sp>
            <p:nvSpPr>
              <p:cNvPr id="68797" name="Rectangle 394"/>
              <p:cNvSpPr>
                <a:spLocks noChangeArrowheads="1"/>
              </p:cNvSpPr>
              <p:nvPr/>
            </p:nvSpPr>
            <p:spPr bwMode="auto">
              <a:xfrm>
                <a:off x="5203" y="1573"/>
                <a:ext cx="398"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ABCD</a:t>
                </a:r>
              </a:p>
            </p:txBody>
          </p:sp>
          <p:sp>
            <p:nvSpPr>
              <p:cNvPr id="68798" name="Line 395"/>
              <p:cNvSpPr>
                <a:spLocks noChangeShapeType="1"/>
              </p:cNvSpPr>
              <p:nvPr/>
            </p:nvSpPr>
            <p:spPr bwMode="auto">
              <a:xfrm>
                <a:off x="5340" y="1596"/>
                <a:ext cx="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99" name="Line 396"/>
              <p:cNvSpPr>
                <a:spLocks noChangeShapeType="1"/>
              </p:cNvSpPr>
              <p:nvPr/>
            </p:nvSpPr>
            <p:spPr bwMode="auto">
              <a:xfrm>
                <a:off x="5467" y="1596"/>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16" name="Group 397"/>
            <p:cNvGrpSpPr>
              <a:grpSpLocks/>
            </p:cNvGrpSpPr>
            <p:nvPr/>
          </p:nvGrpSpPr>
          <p:grpSpPr bwMode="auto">
            <a:xfrm>
              <a:off x="5214" y="1794"/>
              <a:ext cx="261" cy="163"/>
              <a:chOff x="5214" y="1794"/>
              <a:chExt cx="261" cy="163"/>
            </a:xfrm>
          </p:grpSpPr>
          <p:sp>
            <p:nvSpPr>
              <p:cNvPr id="68795" name="Rectangle 398"/>
              <p:cNvSpPr>
                <a:spLocks noChangeArrowheads="1"/>
              </p:cNvSpPr>
              <p:nvPr/>
            </p:nvSpPr>
            <p:spPr bwMode="auto">
              <a:xfrm>
                <a:off x="5214" y="1794"/>
                <a:ext cx="261"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AC</a:t>
                </a:r>
              </a:p>
            </p:txBody>
          </p:sp>
          <p:sp>
            <p:nvSpPr>
              <p:cNvPr id="68796" name="Line 399"/>
              <p:cNvSpPr>
                <a:spLocks noChangeShapeType="1"/>
              </p:cNvSpPr>
              <p:nvPr/>
            </p:nvSpPr>
            <p:spPr bwMode="auto">
              <a:xfrm>
                <a:off x="5354" y="1815"/>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17" name="Group 400"/>
            <p:cNvGrpSpPr>
              <a:grpSpLocks/>
            </p:cNvGrpSpPr>
            <p:nvPr/>
          </p:nvGrpSpPr>
          <p:grpSpPr bwMode="auto">
            <a:xfrm>
              <a:off x="5214" y="2015"/>
              <a:ext cx="261" cy="163"/>
              <a:chOff x="5214" y="2015"/>
              <a:chExt cx="261" cy="163"/>
            </a:xfrm>
          </p:grpSpPr>
          <p:sp>
            <p:nvSpPr>
              <p:cNvPr id="68793" name="Rectangle 401"/>
              <p:cNvSpPr>
                <a:spLocks noChangeArrowheads="1"/>
              </p:cNvSpPr>
              <p:nvPr/>
            </p:nvSpPr>
            <p:spPr bwMode="auto">
              <a:xfrm>
                <a:off x="5214" y="2015"/>
                <a:ext cx="261"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AC</a:t>
                </a:r>
              </a:p>
            </p:txBody>
          </p:sp>
          <p:sp>
            <p:nvSpPr>
              <p:cNvPr id="68794" name="Line 402"/>
              <p:cNvSpPr>
                <a:spLocks noChangeShapeType="1"/>
              </p:cNvSpPr>
              <p:nvPr/>
            </p:nvSpPr>
            <p:spPr bwMode="auto">
              <a:xfrm>
                <a:off x="5287" y="2032"/>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18" name="Group 403"/>
            <p:cNvGrpSpPr>
              <a:grpSpLocks/>
            </p:cNvGrpSpPr>
            <p:nvPr/>
          </p:nvGrpSpPr>
          <p:grpSpPr bwMode="auto">
            <a:xfrm>
              <a:off x="5226" y="2213"/>
              <a:ext cx="261" cy="163"/>
              <a:chOff x="5226" y="2213"/>
              <a:chExt cx="261" cy="163"/>
            </a:xfrm>
          </p:grpSpPr>
          <p:sp>
            <p:nvSpPr>
              <p:cNvPr id="68791" name="Line 404"/>
              <p:cNvSpPr>
                <a:spLocks noChangeShapeType="1"/>
              </p:cNvSpPr>
              <p:nvPr/>
            </p:nvSpPr>
            <p:spPr bwMode="auto">
              <a:xfrm>
                <a:off x="5300" y="2232"/>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92" name="Rectangle 405"/>
              <p:cNvSpPr>
                <a:spLocks noChangeArrowheads="1"/>
              </p:cNvSpPr>
              <p:nvPr/>
            </p:nvSpPr>
            <p:spPr bwMode="auto">
              <a:xfrm>
                <a:off x="5226" y="2213"/>
                <a:ext cx="261"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BD</a:t>
                </a:r>
              </a:p>
            </p:txBody>
          </p:sp>
        </p:grpSp>
        <p:grpSp>
          <p:nvGrpSpPr>
            <p:cNvPr id="68719" name="Group 406"/>
            <p:cNvGrpSpPr>
              <a:grpSpLocks/>
            </p:cNvGrpSpPr>
            <p:nvPr/>
          </p:nvGrpSpPr>
          <p:grpSpPr bwMode="auto">
            <a:xfrm>
              <a:off x="5226" y="2423"/>
              <a:ext cx="261" cy="163"/>
              <a:chOff x="5226" y="2423"/>
              <a:chExt cx="261" cy="163"/>
            </a:xfrm>
          </p:grpSpPr>
          <p:sp>
            <p:nvSpPr>
              <p:cNvPr id="68789" name="Line 407"/>
              <p:cNvSpPr>
                <a:spLocks noChangeShapeType="1"/>
              </p:cNvSpPr>
              <p:nvPr/>
            </p:nvSpPr>
            <p:spPr bwMode="auto">
              <a:xfrm>
                <a:off x="5364" y="2444"/>
                <a:ext cx="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90" name="Rectangle 408"/>
              <p:cNvSpPr>
                <a:spLocks noChangeArrowheads="1"/>
              </p:cNvSpPr>
              <p:nvPr/>
            </p:nvSpPr>
            <p:spPr bwMode="auto">
              <a:xfrm>
                <a:off x="5226" y="2423"/>
                <a:ext cx="261"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BD</a:t>
                </a:r>
              </a:p>
            </p:txBody>
          </p:sp>
        </p:grpSp>
        <p:grpSp>
          <p:nvGrpSpPr>
            <p:cNvPr id="68720" name="Group 409"/>
            <p:cNvGrpSpPr>
              <a:grpSpLocks/>
            </p:cNvGrpSpPr>
            <p:nvPr/>
          </p:nvGrpSpPr>
          <p:grpSpPr bwMode="auto">
            <a:xfrm>
              <a:off x="3761" y="2685"/>
              <a:ext cx="77" cy="50"/>
              <a:chOff x="3761" y="2685"/>
              <a:chExt cx="77" cy="50"/>
            </a:xfrm>
          </p:grpSpPr>
          <p:sp>
            <p:nvSpPr>
              <p:cNvPr id="68787" name="Line 410"/>
              <p:cNvSpPr>
                <a:spLocks noChangeShapeType="1"/>
              </p:cNvSpPr>
              <p:nvPr/>
            </p:nvSpPr>
            <p:spPr bwMode="auto">
              <a:xfrm>
                <a:off x="3769" y="2685"/>
                <a:ext cx="61"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88" name="Line 411"/>
              <p:cNvSpPr>
                <a:spLocks noChangeShapeType="1"/>
              </p:cNvSpPr>
              <p:nvPr/>
            </p:nvSpPr>
            <p:spPr bwMode="auto">
              <a:xfrm flipH="1">
                <a:off x="3761" y="2685"/>
                <a:ext cx="77"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21" name="Group 412"/>
            <p:cNvGrpSpPr>
              <a:grpSpLocks/>
            </p:cNvGrpSpPr>
            <p:nvPr/>
          </p:nvGrpSpPr>
          <p:grpSpPr bwMode="auto">
            <a:xfrm>
              <a:off x="3587" y="2899"/>
              <a:ext cx="76" cy="49"/>
              <a:chOff x="3587" y="2899"/>
              <a:chExt cx="76" cy="49"/>
            </a:xfrm>
          </p:grpSpPr>
          <p:sp>
            <p:nvSpPr>
              <p:cNvPr id="68785" name="Line 413"/>
              <p:cNvSpPr>
                <a:spLocks noChangeShapeType="1"/>
              </p:cNvSpPr>
              <p:nvPr/>
            </p:nvSpPr>
            <p:spPr bwMode="auto">
              <a:xfrm>
                <a:off x="3596" y="2899"/>
                <a:ext cx="60"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86" name="Line 414"/>
              <p:cNvSpPr>
                <a:spLocks noChangeShapeType="1"/>
              </p:cNvSpPr>
              <p:nvPr/>
            </p:nvSpPr>
            <p:spPr bwMode="auto">
              <a:xfrm flipH="1">
                <a:off x="3587" y="2899"/>
                <a:ext cx="76"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22" name="Group 415"/>
            <p:cNvGrpSpPr>
              <a:grpSpLocks/>
            </p:cNvGrpSpPr>
            <p:nvPr/>
          </p:nvGrpSpPr>
          <p:grpSpPr bwMode="auto">
            <a:xfrm>
              <a:off x="3488" y="2897"/>
              <a:ext cx="65" cy="50"/>
              <a:chOff x="3488" y="2897"/>
              <a:chExt cx="65" cy="50"/>
            </a:xfrm>
          </p:grpSpPr>
          <p:sp>
            <p:nvSpPr>
              <p:cNvPr id="68783" name="Line 416"/>
              <p:cNvSpPr>
                <a:spLocks noChangeShapeType="1"/>
              </p:cNvSpPr>
              <p:nvPr/>
            </p:nvSpPr>
            <p:spPr bwMode="auto">
              <a:xfrm>
                <a:off x="3496" y="2897"/>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84" name="Line 417"/>
              <p:cNvSpPr>
                <a:spLocks noChangeShapeType="1"/>
              </p:cNvSpPr>
              <p:nvPr/>
            </p:nvSpPr>
            <p:spPr bwMode="auto">
              <a:xfrm flipH="1">
                <a:off x="3488" y="2897"/>
                <a:ext cx="65"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23" name="Group 418"/>
            <p:cNvGrpSpPr>
              <a:grpSpLocks/>
            </p:cNvGrpSpPr>
            <p:nvPr/>
          </p:nvGrpSpPr>
          <p:grpSpPr bwMode="auto">
            <a:xfrm>
              <a:off x="3760" y="2899"/>
              <a:ext cx="76" cy="49"/>
              <a:chOff x="3760" y="2899"/>
              <a:chExt cx="76" cy="49"/>
            </a:xfrm>
          </p:grpSpPr>
          <p:sp>
            <p:nvSpPr>
              <p:cNvPr id="68781" name="Line 419"/>
              <p:cNvSpPr>
                <a:spLocks noChangeShapeType="1"/>
              </p:cNvSpPr>
              <p:nvPr/>
            </p:nvSpPr>
            <p:spPr bwMode="auto">
              <a:xfrm>
                <a:off x="3769" y="2899"/>
                <a:ext cx="60"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82" name="Line 420"/>
              <p:cNvSpPr>
                <a:spLocks noChangeShapeType="1"/>
              </p:cNvSpPr>
              <p:nvPr/>
            </p:nvSpPr>
            <p:spPr bwMode="auto">
              <a:xfrm flipH="1">
                <a:off x="3760" y="2899"/>
                <a:ext cx="76"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24" name="Group 421"/>
            <p:cNvGrpSpPr>
              <a:grpSpLocks/>
            </p:cNvGrpSpPr>
            <p:nvPr/>
          </p:nvGrpSpPr>
          <p:grpSpPr bwMode="auto">
            <a:xfrm>
              <a:off x="5226" y="2644"/>
              <a:ext cx="330" cy="163"/>
              <a:chOff x="5226" y="2644"/>
              <a:chExt cx="330" cy="163"/>
            </a:xfrm>
          </p:grpSpPr>
          <p:sp>
            <p:nvSpPr>
              <p:cNvPr id="68778" name="Line 422"/>
              <p:cNvSpPr>
                <a:spLocks noChangeShapeType="1"/>
              </p:cNvSpPr>
              <p:nvPr/>
            </p:nvSpPr>
            <p:spPr bwMode="auto">
              <a:xfrm>
                <a:off x="5299" y="2665"/>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79" name="Line 423"/>
              <p:cNvSpPr>
                <a:spLocks noChangeShapeType="1"/>
              </p:cNvSpPr>
              <p:nvPr/>
            </p:nvSpPr>
            <p:spPr bwMode="auto">
              <a:xfrm>
                <a:off x="5362" y="2665"/>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80" name="Rectangle 424"/>
              <p:cNvSpPr>
                <a:spLocks noChangeArrowheads="1"/>
              </p:cNvSpPr>
              <p:nvPr/>
            </p:nvSpPr>
            <p:spPr bwMode="auto">
              <a:xfrm>
                <a:off x="5226" y="2644"/>
                <a:ext cx="330"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ABD</a:t>
                </a:r>
              </a:p>
            </p:txBody>
          </p:sp>
        </p:grpSp>
        <p:grpSp>
          <p:nvGrpSpPr>
            <p:cNvPr id="68725" name="Group 425"/>
            <p:cNvGrpSpPr>
              <a:grpSpLocks/>
            </p:cNvGrpSpPr>
            <p:nvPr/>
          </p:nvGrpSpPr>
          <p:grpSpPr bwMode="auto">
            <a:xfrm>
              <a:off x="5226" y="2854"/>
              <a:ext cx="330" cy="163"/>
              <a:chOff x="5226" y="2854"/>
              <a:chExt cx="330" cy="163"/>
            </a:xfrm>
          </p:grpSpPr>
          <p:sp>
            <p:nvSpPr>
              <p:cNvPr id="68776" name="Line 426"/>
              <p:cNvSpPr>
                <a:spLocks noChangeShapeType="1"/>
              </p:cNvSpPr>
              <p:nvPr/>
            </p:nvSpPr>
            <p:spPr bwMode="auto">
              <a:xfrm>
                <a:off x="5298" y="2875"/>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77" name="Rectangle 427"/>
              <p:cNvSpPr>
                <a:spLocks noChangeArrowheads="1"/>
              </p:cNvSpPr>
              <p:nvPr/>
            </p:nvSpPr>
            <p:spPr bwMode="auto">
              <a:xfrm>
                <a:off x="5226" y="2854"/>
                <a:ext cx="330"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BCD</a:t>
                </a:r>
              </a:p>
            </p:txBody>
          </p:sp>
        </p:grpSp>
        <p:grpSp>
          <p:nvGrpSpPr>
            <p:cNvPr id="68726" name="Group 428"/>
            <p:cNvGrpSpPr>
              <a:grpSpLocks/>
            </p:cNvGrpSpPr>
            <p:nvPr/>
          </p:nvGrpSpPr>
          <p:grpSpPr bwMode="auto">
            <a:xfrm>
              <a:off x="5069" y="3322"/>
              <a:ext cx="65" cy="61"/>
              <a:chOff x="5069" y="3322"/>
              <a:chExt cx="65" cy="61"/>
            </a:xfrm>
          </p:grpSpPr>
          <p:sp>
            <p:nvSpPr>
              <p:cNvPr id="68774" name="Line 429"/>
              <p:cNvSpPr>
                <a:spLocks noChangeShapeType="1"/>
              </p:cNvSpPr>
              <p:nvPr/>
            </p:nvSpPr>
            <p:spPr bwMode="auto">
              <a:xfrm>
                <a:off x="5077" y="3322"/>
                <a:ext cx="49"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75" name="Line 430"/>
              <p:cNvSpPr>
                <a:spLocks noChangeShapeType="1"/>
              </p:cNvSpPr>
              <p:nvPr/>
            </p:nvSpPr>
            <p:spPr bwMode="auto">
              <a:xfrm flipH="1">
                <a:off x="5069" y="3322"/>
                <a:ext cx="65" cy="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27" name="Group 431"/>
            <p:cNvGrpSpPr>
              <a:grpSpLocks/>
            </p:cNvGrpSpPr>
            <p:nvPr/>
          </p:nvGrpSpPr>
          <p:grpSpPr bwMode="auto">
            <a:xfrm>
              <a:off x="5069" y="3117"/>
              <a:ext cx="65" cy="49"/>
              <a:chOff x="5069" y="3117"/>
              <a:chExt cx="65" cy="49"/>
            </a:xfrm>
          </p:grpSpPr>
          <p:sp>
            <p:nvSpPr>
              <p:cNvPr id="68772" name="Line 432"/>
              <p:cNvSpPr>
                <a:spLocks noChangeShapeType="1"/>
              </p:cNvSpPr>
              <p:nvPr/>
            </p:nvSpPr>
            <p:spPr bwMode="auto">
              <a:xfrm>
                <a:off x="5077" y="3117"/>
                <a:ext cx="49"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73" name="Line 433"/>
              <p:cNvSpPr>
                <a:spLocks noChangeShapeType="1"/>
              </p:cNvSpPr>
              <p:nvPr/>
            </p:nvSpPr>
            <p:spPr bwMode="auto">
              <a:xfrm flipH="1">
                <a:off x="5069" y="3117"/>
                <a:ext cx="65" cy="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28" name="Group 434"/>
            <p:cNvGrpSpPr>
              <a:grpSpLocks/>
            </p:cNvGrpSpPr>
            <p:nvPr/>
          </p:nvGrpSpPr>
          <p:grpSpPr bwMode="auto">
            <a:xfrm>
              <a:off x="3419" y="3118"/>
              <a:ext cx="66" cy="50"/>
              <a:chOff x="3419" y="3118"/>
              <a:chExt cx="66" cy="50"/>
            </a:xfrm>
          </p:grpSpPr>
          <p:sp>
            <p:nvSpPr>
              <p:cNvPr id="68770" name="Line 435"/>
              <p:cNvSpPr>
                <a:spLocks noChangeShapeType="1"/>
              </p:cNvSpPr>
              <p:nvPr/>
            </p:nvSpPr>
            <p:spPr bwMode="auto">
              <a:xfrm>
                <a:off x="3427" y="3118"/>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71" name="Line 436"/>
              <p:cNvSpPr>
                <a:spLocks noChangeShapeType="1"/>
              </p:cNvSpPr>
              <p:nvPr/>
            </p:nvSpPr>
            <p:spPr bwMode="auto">
              <a:xfrm flipH="1">
                <a:off x="3419" y="3118"/>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29" name="Group 437"/>
            <p:cNvGrpSpPr>
              <a:grpSpLocks/>
            </p:cNvGrpSpPr>
            <p:nvPr/>
          </p:nvGrpSpPr>
          <p:grpSpPr bwMode="auto">
            <a:xfrm>
              <a:off x="3246" y="3115"/>
              <a:ext cx="66" cy="50"/>
              <a:chOff x="3246" y="3115"/>
              <a:chExt cx="66" cy="50"/>
            </a:xfrm>
          </p:grpSpPr>
          <p:sp>
            <p:nvSpPr>
              <p:cNvPr id="68768" name="Line 438"/>
              <p:cNvSpPr>
                <a:spLocks noChangeShapeType="1"/>
              </p:cNvSpPr>
              <p:nvPr/>
            </p:nvSpPr>
            <p:spPr bwMode="auto">
              <a:xfrm>
                <a:off x="3254" y="3115"/>
                <a:ext cx="5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69" name="Line 439"/>
              <p:cNvSpPr>
                <a:spLocks noChangeShapeType="1"/>
              </p:cNvSpPr>
              <p:nvPr/>
            </p:nvSpPr>
            <p:spPr bwMode="auto">
              <a:xfrm flipH="1">
                <a:off x="3246" y="3115"/>
                <a:ext cx="66"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30" name="Group 440"/>
            <p:cNvGrpSpPr>
              <a:grpSpLocks/>
            </p:cNvGrpSpPr>
            <p:nvPr/>
          </p:nvGrpSpPr>
          <p:grpSpPr bwMode="auto">
            <a:xfrm>
              <a:off x="3586" y="3117"/>
              <a:ext cx="77" cy="50"/>
              <a:chOff x="3586" y="3117"/>
              <a:chExt cx="77" cy="50"/>
            </a:xfrm>
          </p:grpSpPr>
          <p:sp>
            <p:nvSpPr>
              <p:cNvPr id="68766" name="Line 441"/>
              <p:cNvSpPr>
                <a:spLocks noChangeShapeType="1"/>
              </p:cNvSpPr>
              <p:nvPr/>
            </p:nvSpPr>
            <p:spPr bwMode="auto">
              <a:xfrm>
                <a:off x="3594" y="3117"/>
                <a:ext cx="61"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67" name="Line 442"/>
              <p:cNvSpPr>
                <a:spLocks noChangeShapeType="1"/>
              </p:cNvSpPr>
              <p:nvPr/>
            </p:nvSpPr>
            <p:spPr bwMode="auto">
              <a:xfrm flipH="1">
                <a:off x="3586" y="3117"/>
                <a:ext cx="77"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31" name="Group 443"/>
            <p:cNvGrpSpPr>
              <a:grpSpLocks/>
            </p:cNvGrpSpPr>
            <p:nvPr/>
          </p:nvGrpSpPr>
          <p:grpSpPr bwMode="auto">
            <a:xfrm>
              <a:off x="3661" y="3322"/>
              <a:ext cx="66" cy="62"/>
              <a:chOff x="3661" y="3322"/>
              <a:chExt cx="66" cy="62"/>
            </a:xfrm>
          </p:grpSpPr>
          <p:sp>
            <p:nvSpPr>
              <p:cNvPr id="68764" name="Line 444"/>
              <p:cNvSpPr>
                <a:spLocks noChangeShapeType="1"/>
              </p:cNvSpPr>
              <p:nvPr/>
            </p:nvSpPr>
            <p:spPr bwMode="auto">
              <a:xfrm>
                <a:off x="3669" y="3322"/>
                <a:ext cx="5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65" name="Line 445"/>
              <p:cNvSpPr>
                <a:spLocks noChangeShapeType="1"/>
              </p:cNvSpPr>
              <p:nvPr/>
            </p:nvSpPr>
            <p:spPr bwMode="auto">
              <a:xfrm flipH="1">
                <a:off x="3661" y="3322"/>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32" name="Group 446"/>
            <p:cNvGrpSpPr>
              <a:grpSpLocks/>
            </p:cNvGrpSpPr>
            <p:nvPr/>
          </p:nvGrpSpPr>
          <p:grpSpPr bwMode="auto">
            <a:xfrm>
              <a:off x="3417" y="3322"/>
              <a:ext cx="66" cy="62"/>
              <a:chOff x="3417" y="3322"/>
              <a:chExt cx="66" cy="62"/>
            </a:xfrm>
          </p:grpSpPr>
          <p:sp>
            <p:nvSpPr>
              <p:cNvPr id="68762" name="Line 447"/>
              <p:cNvSpPr>
                <a:spLocks noChangeShapeType="1"/>
              </p:cNvSpPr>
              <p:nvPr/>
            </p:nvSpPr>
            <p:spPr bwMode="auto">
              <a:xfrm>
                <a:off x="3425" y="3322"/>
                <a:ext cx="5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63" name="Line 448"/>
              <p:cNvSpPr>
                <a:spLocks noChangeShapeType="1"/>
              </p:cNvSpPr>
              <p:nvPr/>
            </p:nvSpPr>
            <p:spPr bwMode="auto">
              <a:xfrm flipH="1">
                <a:off x="3417" y="3322"/>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733" name="Group 449"/>
            <p:cNvGrpSpPr>
              <a:grpSpLocks/>
            </p:cNvGrpSpPr>
            <p:nvPr/>
          </p:nvGrpSpPr>
          <p:grpSpPr bwMode="auto">
            <a:xfrm>
              <a:off x="3844" y="3321"/>
              <a:ext cx="66" cy="62"/>
              <a:chOff x="3844" y="3321"/>
              <a:chExt cx="66" cy="62"/>
            </a:xfrm>
          </p:grpSpPr>
          <p:sp>
            <p:nvSpPr>
              <p:cNvPr id="68760" name="Line 450"/>
              <p:cNvSpPr>
                <a:spLocks noChangeShapeType="1"/>
              </p:cNvSpPr>
              <p:nvPr/>
            </p:nvSpPr>
            <p:spPr bwMode="auto">
              <a:xfrm>
                <a:off x="3852" y="3321"/>
                <a:ext cx="50"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61" name="Line 451"/>
              <p:cNvSpPr>
                <a:spLocks noChangeShapeType="1"/>
              </p:cNvSpPr>
              <p:nvPr/>
            </p:nvSpPr>
            <p:spPr bwMode="auto">
              <a:xfrm flipH="1">
                <a:off x="3844" y="3321"/>
                <a:ext cx="66" cy="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734" name="Rectangle 452"/>
            <p:cNvSpPr>
              <a:spLocks noChangeArrowheads="1"/>
            </p:cNvSpPr>
            <p:nvPr/>
          </p:nvSpPr>
          <p:spPr bwMode="auto">
            <a:xfrm>
              <a:off x="5214" y="3064"/>
              <a:ext cx="330"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ABC</a:t>
              </a:r>
            </a:p>
          </p:txBody>
        </p:sp>
        <p:grpSp>
          <p:nvGrpSpPr>
            <p:cNvPr id="68735" name="Group 453"/>
            <p:cNvGrpSpPr>
              <a:grpSpLocks/>
            </p:cNvGrpSpPr>
            <p:nvPr/>
          </p:nvGrpSpPr>
          <p:grpSpPr bwMode="auto">
            <a:xfrm>
              <a:off x="5214" y="3285"/>
              <a:ext cx="330" cy="163"/>
              <a:chOff x="5214" y="3285"/>
              <a:chExt cx="330" cy="163"/>
            </a:xfrm>
          </p:grpSpPr>
          <p:sp>
            <p:nvSpPr>
              <p:cNvPr id="68757" name="Rectangle 454"/>
              <p:cNvSpPr>
                <a:spLocks noChangeArrowheads="1"/>
              </p:cNvSpPr>
              <p:nvPr/>
            </p:nvSpPr>
            <p:spPr bwMode="auto">
              <a:xfrm>
                <a:off x="5214" y="3285"/>
                <a:ext cx="330" cy="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100" b="1">
                    <a:solidFill>
                      <a:srgbClr val="000000"/>
                    </a:solidFill>
                  </a:rPr>
                  <a:t>BCD</a:t>
                </a:r>
              </a:p>
            </p:txBody>
          </p:sp>
          <p:sp>
            <p:nvSpPr>
              <p:cNvPr id="68758" name="Line 455"/>
              <p:cNvSpPr>
                <a:spLocks noChangeShapeType="1"/>
              </p:cNvSpPr>
              <p:nvPr/>
            </p:nvSpPr>
            <p:spPr bwMode="auto">
              <a:xfrm>
                <a:off x="5351" y="3307"/>
                <a:ext cx="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59" name="Line 456"/>
              <p:cNvSpPr>
                <a:spLocks noChangeShapeType="1"/>
              </p:cNvSpPr>
              <p:nvPr/>
            </p:nvSpPr>
            <p:spPr bwMode="auto">
              <a:xfrm>
                <a:off x="5415" y="3307"/>
                <a:ext cx="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736" name="Line 457"/>
            <p:cNvSpPr>
              <a:spLocks noChangeShapeType="1"/>
            </p:cNvSpPr>
            <p:nvPr/>
          </p:nvSpPr>
          <p:spPr bwMode="auto">
            <a:xfrm>
              <a:off x="4310" y="977"/>
              <a:ext cx="9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37" name="Oval 458"/>
            <p:cNvSpPr>
              <a:spLocks noChangeArrowheads="1"/>
            </p:cNvSpPr>
            <p:nvPr/>
          </p:nvSpPr>
          <p:spPr bwMode="auto">
            <a:xfrm>
              <a:off x="3681" y="877"/>
              <a:ext cx="28" cy="2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38" name="Oval 459"/>
            <p:cNvSpPr>
              <a:spLocks noChangeArrowheads="1"/>
            </p:cNvSpPr>
            <p:nvPr/>
          </p:nvSpPr>
          <p:spPr bwMode="auto">
            <a:xfrm>
              <a:off x="3509" y="873"/>
              <a:ext cx="28" cy="2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39" name="Oval 460"/>
            <p:cNvSpPr>
              <a:spLocks noChangeArrowheads="1"/>
            </p:cNvSpPr>
            <p:nvPr/>
          </p:nvSpPr>
          <p:spPr bwMode="auto">
            <a:xfrm>
              <a:off x="3336" y="873"/>
              <a:ext cx="28" cy="28"/>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40" name="Rectangle 461"/>
            <p:cNvSpPr>
              <a:spLocks noChangeArrowheads="1"/>
            </p:cNvSpPr>
            <p:nvPr/>
          </p:nvSpPr>
          <p:spPr bwMode="auto">
            <a:xfrm>
              <a:off x="3232" y="604"/>
              <a:ext cx="717" cy="1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rtl="0" eaLnBrk="0" hangingPunct="0">
                <a:lnSpc>
                  <a:spcPct val="90000"/>
                </a:lnSpc>
              </a:pPr>
              <a:r>
                <a:rPr lang="en-US" sz="1000"/>
                <a:t>A     B     C     D</a:t>
              </a:r>
            </a:p>
          </p:txBody>
        </p:sp>
        <p:sp>
          <p:nvSpPr>
            <p:cNvPr id="68741" name="Freeform 462"/>
            <p:cNvSpPr>
              <a:spLocks/>
            </p:cNvSpPr>
            <p:nvPr/>
          </p:nvSpPr>
          <p:spPr bwMode="auto">
            <a:xfrm>
              <a:off x="4351" y="3552"/>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42" name="Freeform 463"/>
            <p:cNvSpPr>
              <a:spLocks/>
            </p:cNvSpPr>
            <p:nvPr/>
          </p:nvSpPr>
          <p:spPr bwMode="auto">
            <a:xfrm>
              <a:off x="4571" y="3552"/>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43" name="Freeform 464"/>
            <p:cNvSpPr>
              <a:spLocks/>
            </p:cNvSpPr>
            <p:nvPr/>
          </p:nvSpPr>
          <p:spPr bwMode="auto">
            <a:xfrm>
              <a:off x="4792" y="3552"/>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44" name="Freeform 465"/>
            <p:cNvSpPr>
              <a:spLocks/>
            </p:cNvSpPr>
            <p:nvPr/>
          </p:nvSpPr>
          <p:spPr bwMode="auto">
            <a:xfrm>
              <a:off x="5010" y="3549"/>
              <a:ext cx="184" cy="258"/>
            </a:xfrm>
            <a:custGeom>
              <a:avLst/>
              <a:gdLst>
                <a:gd name="T0" fmla="*/ 183 w 184"/>
                <a:gd name="T1" fmla="*/ 0 h 258"/>
                <a:gd name="T2" fmla="*/ 183 w 184"/>
                <a:gd name="T3" fmla="*/ 121 h 258"/>
                <a:gd name="T4" fmla="*/ 179 w 184"/>
                <a:gd name="T5" fmla="*/ 143 h 258"/>
                <a:gd name="T6" fmla="*/ 172 w 184"/>
                <a:gd name="T7" fmla="*/ 165 h 258"/>
                <a:gd name="T8" fmla="*/ 164 w 184"/>
                <a:gd name="T9" fmla="*/ 182 h 258"/>
                <a:gd name="T10" fmla="*/ 154 w 184"/>
                <a:gd name="T11" fmla="*/ 200 h 258"/>
                <a:gd name="T12" fmla="*/ 141 w 184"/>
                <a:gd name="T13" fmla="*/ 216 h 258"/>
                <a:gd name="T14" fmla="*/ 129 w 184"/>
                <a:gd name="T15" fmla="*/ 230 h 258"/>
                <a:gd name="T16" fmla="*/ 109 w 184"/>
                <a:gd name="T17" fmla="*/ 246 h 258"/>
                <a:gd name="T18" fmla="*/ 91 w 184"/>
                <a:gd name="T19" fmla="*/ 257 h 258"/>
                <a:gd name="T20" fmla="*/ 72 w 184"/>
                <a:gd name="T21" fmla="*/ 245 h 258"/>
                <a:gd name="T22" fmla="*/ 58 w 184"/>
                <a:gd name="T23" fmla="*/ 233 h 258"/>
                <a:gd name="T24" fmla="*/ 44 w 184"/>
                <a:gd name="T25" fmla="*/ 219 h 258"/>
                <a:gd name="T26" fmla="*/ 30 w 184"/>
                <a:gd name="T27" fmla="*/ 202 h 258"/>
                <a:gd name="T28" fmla="*/ 20 w 184"/>
                <a:gd name="T29" fmla="*/ 186 h 258"/>
                <a:gd name="T30" fmla="*/ 10 w 184"/>
                <a:gd name="T31" fmla="*/ 163 h 258"/>
                <a:gd name="T32" fmla="*/ 5 w 184"/>
                <a:gd name="T33" fmla="*/ 143 h 258"/>
                <a:gd name="T34" fmla="*/ 0 w 184"/>
                <a:gd name="T35" fmla="*/ 122 h 258"/>
                <a:gd name="T36" fmla="*/ 0 w 184"/>
                <a:gd name="T37" fmla="*/ 1 h 258"/>
                <a:gd name="T38" fmla="*/ 17 w 184"/>
                <a:gd name="T39" fmla="*/ 7 h 258"/>
                <a:gd name="T40" fmla="*/ 38 w 184"/>
                <a:gd name="T41" fmla="*/ 13 h 258"/>
                <a:gd name="T42" fmla="*/ 61 w 184"/>
                <a:gd name="T43" fmla="*/ 17 h 258"/>
                <a:gd name="T44" fmla="*/ 90 w 184"/>
                <a:gd name="T45" fmla="*/ 19 h 258"/>
                <a:gd name="T46" fmla="*/ 112 w 184"/>
                <a:gd name="T47" fmla="*/ 19 h 258"/>
                <a:gd name="T48" fmla="*/ 136 w 184"/>
                <a:gd name="T49" fmla="*/ 15 h 258"/>
                <a:gd name="T50" fmla="*/ 161 w 184"/>
                <a:gd name="T51" fmla="*/ 9 h 258"/>
                <a:gd name="T52" fmla="*/ 183 w 184"/>
                <a:gd name="T53" fmla="*/ 0 h 25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4" h="258">
                  <a:moveTo>
                    <a:pt x="183" y="0"/>
                  </a:moveTo>
                  <a:lnTo>
                    <a:pt x="183" y="121"/>
                  </a:lnTo>
                  <a:lnTo>
                    <a:pt x="179" y="143"/>
                  </a:lnTo>
                  <a:lnTo>
                    <a:pt x="172" y="165"/>
                  </a:lnTo>
                  <a:lnTo>
                    <a:pt x="164" y="182"/>
                  </a:lnTo>
                  <a:lnTo>
                    <a:pt x="154" y="200"/>
                  </a:lnTo>
                  <a:lnTo>
                    <a:pt x="141" y="216"/>
                  </a:lnTo>
                  <a:lnTo>
                    <a:pt x="129" y="230"/>
                  </a:lnTo>
                  <a:lnTo>
                    <a:pt x="109" y="246"/>
                  </a:lnTo>
                  <a:lnTo>
                    <a:pt x="91" y="257"/>
                  </a:lnTo>
                  <a:lnTo>
                    <a:pt x="72" y="245"/>
                  </a:lnTo>
                  <a:lnTo>
                    <a:pt x="58" y="233"/>
                  </a:lnTo>
                  <a:lnTo>
                    <a:pt x="44" y="219"/>
                  </a:lnTo>
                  <a:lnTo>
                    <a:pt x="30" y="202"/>
                  </a:lnTo>
                  <a:lnTo>
                    <a:pt x="20" y="186"/>
                  </a:lnTo>
                  <a:lnTo>
                    <a:pt x="10" y="163"/>
                  </a:lnTo>
                  <a:lnTo>
                    <a:pt x="5" y="143"/>
                  </a:lnTo>
                  <a:lnTo>
                    <a:pt x="0" y="122"/>
                  </a:lnTo>
                  <a:lnTo>
                    <a:pt x="0" y="1"/>
                  </a:lnTo>
                  <a:lnTo>
                    <a:pt x="17" y="7"/>
                  </a:lnTo>
                  <a:lnTo>
                    <a:pt x="38" y="13"/>
                  </a:lnTo>
                  <a:lnTo>
                    <a:pt x="61" y="17"/>
                  </a:lnTo>
                  <a:lnTo>
                    <a:pt x="90" y="19"/>
                  </a:lnTo>
                  <a:lnTo>
                    <a:pt x="112" y="19"/>
                  </a:lnTo>
                  <a:lnTo>
                    <a:pt x="136" y="15"/>
                  </a:lnTo>
                  <a:lnTo>
                    <a:pt x="161" y="9"/>
                  </a:lnTo>
                  <a:lnTo>
                    <a:pt x="18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45" name="Freeform 466"/>
            <p:cNvSpPr>
              <a:spLocks/>
            </p:cNvSpPr>
            <p:nvPr/>
          </p:nvSpPr>
          <p:spPr bwMode="auto">
            <a:xfrm>
              <a:off x="4027" y="880"/>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46" name="Freeform 467"/>
            <p:cNvSpPr>
              <a:spLocks/>
            </p:cNvSpPr>
            <p:nvPr/>
          </p:nvSpPr>
          <p:spPr bwMode="auto">
            <a:xfrm>
              <a:off x="4027" y="1101"/>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47" name="Freeform 468"/>
            <p:cNvSpPr>
              <a:spLocks/>
            </p:cNvSpPr>
            <p:nvPr/>
          </p:nvSpPr>
          <p:spPr bwMode="auto">
            <a:xfrm>
              <a:off x="4027" y="1322"/>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48" name="Freeform 469"/>
            <p:cNvSpPr>
              <a:spLocks/>
            </p:cNvSpPr>
            <p:nvPr/>
          </p:nvSpPr>
          <p:spPr bwMode="auto">
            <a:xfrm>
              <a:off x="4027" y="1543"/>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49" name="Freeform 470"/>
            <p:cNvSpPr>
              <a:spLocks/>
            </p:cNvSpPr>
            <p:nvPr/>
          </p:nvSpPr>
          <p:spPr bwMode="auto">
            <a:xfrm>
              <a:off x="4026" y="1975"/>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50" name="Freeform 471"/>
            <p:cNvSpPr>
              <a:spLocks/>
            </p:cNvSpPr>
            <p:nvPr/>
          </p:nvSpPr>
          <p:spPr bwMode="auto">
            <a:xfrm>
              <a:off x="4024" y="2184"/>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51" name="Freeform 472"/>
            <p:cNvSpPr>
              <a:spLocks/>
            </p:cNvSpPr>
            <p:nvPr/>
          </p:nvSpPr>
          <p:spPr bwMode="auto">
            <a:xfrm>
              <a:off x="4024" y="2394"/>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52" name="Freeform 473"/>
            <p:cNvSpPr>
              <a:spLocks/>
            </p:cNvSpPr>
            <p:nvPr/>
          </p:nvSpPr>
          <p:spPr bwMode="auto">
            <a:xfrm>
              <a:off x="4022" y="2613"/>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53" name="Freeform 474"/>
            <p:cNvSpPr>
              <a:spLocks/>
            </p:cNvSpPr>
            <p:nvPr/>
          </p:nvSpPr>
          <p:spPr bwMode="auto">
            <a:xfrm>
              <a:off x="4022" y="2825"/>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54" name="Freeform 475"/>
            <p:cNvSpPr>
              <a:spLocks/>
            </p:cNvSpPr>
            <p:nvPr/>
          </p:nvSpPr>
          <p:spPr bwMode="auto">
            <a:xfrm>
              <a:off x="4022" y="3045"/>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55" name="Freeform 476"/>
            <p:cNvSpPr>
              <a:spLocks/>
            </p:cNvSpPr>
            <p:nvPr/>
          </p:nvSpPr>
          <p:spPr bwMode="auto">
            <a:xfrm>
              <a:off x="4022" y="3258"/>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56" name="Freeform 477"/>
            <p:cNvSpPr>
              <a:spLocks/>
            </p:cNvSpPr>
            <p:nvPr/>
          </p:nvSpPr>
          <p:spPr bwMode="auto">
            <a:xfrm>
              <a:off x="4026" y="1756"/>
              <a:ext cx="282" cy="192"/>
            </a:xfrm>
            <a:custGeom>
              <a:avLst/>
              <a:gdLst>
                <a:gd name="T0" fmla="*/ 166 w 282"/>
                <a:gd name="T1" fmla="*/ 0 h 192"/>
                <a:gd name="T2" fmla="*/ 0 w 282"/>
                <a:gd name="T3" fmla="*/ 0 h 192"/>
                <a:gd name="T4" fmla="*/ 0 w 282"/>
                <a:gd name="T5" fmla="*/ 191 h 192"/>
                <a:gd name="T6" fmla="*/ 166 w 282"/>
                <a:gd name="T7" fmla="*/ 191 h 192"/>
                <a:gd name="T8" fmla="*/ 190 w 282"/>
                <a:gd name="T9" fmla="*/ 189 h 192"/>
                <a:gd name="T10" fmla="*/ 213 w 282"/>
                <a:gd name="T11" fmla="*/ 183 h 192"/>
                <a:gd name="T12" fmla="*/ 232 w 282"/>
                <a:gd name="T13" fmla="*/ 175 h 192"/>
                <a:gd name="T14" fmla="*/ 249 w 282"/>
                <a:gd name="T15" fmla="*/ 162 h 192"/>
                <a:gd name="T16" fmla="*/ 261 w 282"/>
                <a:gd name="T17" fmla="*/ 151 h 192"/>
                <a:gd name="T18" fmla="*/ 273 w 282"/>
                <a:gd name="T19" fmla="*/ 133 h 192"/>
                <a:gd name="T20" fmla="*/ 280 w 282"/>
                <a:gd name="T21" fmla="*/ 114 h 192"/>
                <a:gd name="T22" fmla="*/ 281 w 282"/>
                <a:gd name="T23" fmla="*/ 94 h 192"/>
                <a:gd name="T24" fmla="*/ 278 w 282"/>
                <a:gd name="T25" fmla="*/ 74 h 192"/>
                <a:gd name="T26" fmla="*/ 270 w 282"/>
                <a:gd name="T27" fmla="*/ 56 h 192"/>
                <a:gd name="T28" fmla="*/ 259 w 282"/>
                <a:gd name="T29" fmla="*/ 39 h 192"/>
                <a:gd name="T30" fmla="*/ 245 w 282"/>
                <a:gd name="T31" fmla="*/ 26 h 192"/>
                <a:gd name="T32" fmla="*/ 226 w 282"/>
                <a:gd name="T33" fmla="*/ 15 h 192"/>
                <a:gd name="T34" fmla="*/ 207 w 282"/>
                <a:gd name="T35" fmla="*/ 8 h 192"/>
                <a:gd name="T36" fmla="*/ 188 w 282"/>
                <a:gd name="T37" fmla="*/ 3 h 192"/>
                <a:gd name="T38" fmla="*/ 166 w 282"/>
                <a:gd name="T39" fmla="*/ 0 h 1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2" h="192">
                  <a:moveTo>
                    <a:pt x="166" y="0"/>
                  </a:moveTo>
                  <a:lnTo>
                    <a:pt x="0" y="0"/>
                  </a:lnTo>
                  <a:lnTo>
                    <a:pt x="0" y="191"/>
                  </a:lnTo>
                  <a:lnTo>
                    <a:pt x="166" y="191"/>
                  </a:lnTo>
                  <a:lnTo>
                    <a:pt x="190" y="189"/>
                  </a:lnTo>
                  <a:lnTo>
                    <a:pt x="213" y="183"/>
                  </a:lnTo>
                  <a:lnTo>
                    <a:pt x="232" y="175"/>
                  </a:lnTo>
                  <a:lnTo>
                    <a:pt x="249" y="162"/>
                  </a:lnTo>
                  <a:lnTo>
                    <a:pt x="261" y="151"/>
                  </a:lnTo>
                  <a:lnTo>
                    <a:pt x="273" y="133"/>
                  </a:lnTo>
                  <a:lnTo>
                    <a:pt x="280" y="114"/>
                  </a:lnTo>
                  <a:lnTo>
                    <a:pt x="281" y="94"/>
                  </a:lnTo>
                  <a:lnTo>
                    <a:pt x="278" y="74"/>
                  </a:lnTo>
                  <a:lnTo>
                    <a:pt x="270" y="56"/>
                  </a:lnTo>
                  <a:lnTo>
                    <a:pt x="259" y="39"/>
                  </a:lnTo>
                  <a:lnTo>
                    <a:pt x="245" y="26"/>
                  </a:lnTo>
                  <a:lnTo>
                    <a:pt x="226" y="15"/>
                  </a:lnTo>
                  <a:lnTo>
                    <a:pt x="207" y="8"/>
                  </a:lnTo>
                  <a:lnTo>
                    <a:pt x="188" y="3"/>
                  </a:lnTo>
                  <a:lnTo>
                    <a:pt x="166"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8613" name="Rectangle 478"/>
          <p:cNvSpPr>
            <a:spLocks noGrp="1" noChangeArrowheads="1"/>
          </p:cNvSpPr>
          <p:nvPr>
            <p:ph type="title"/>
          </p:nvPr>
        </p:nvSpPr>
        <p:spPr>
          <a:xfrm>
            <a:off x="0" y="0"/>
            <a:ext cx="8229600" cy="1143000"/>
          </a:xfrm>
        </p:spPr>
        <p:txBody>
          <a:bodyPr/>
          <a:lstStyle/>
          <a:p>
            <a:pPr eaLnBrk="1" hangingPunct="1"/>
            <a:r>
              <a:rPr lang="en-US" smtClean="0"/>
              <a:t>PLA Logic Implementation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Purpose of PLDs</a:t>
            </a:r>
          </a:p>
        </p:txBody>
      </p:sp>
      <p:sp>
        <p:nvSpPr>
          <p:cNvPr id="3" name="Content Placeholder 2"/>
          <p:cNvSpPr>
            <a:spLocks noGrp="1"/>
          </p:cNvSpPr>
          <p:nvPr>
            <p:ph idx="1"/>
          </p:nvPr>
        </p:nvSpPr>
        <p:spPr/>
        <p:txBody>
          <a:bodyPr/>
          <a:lstStyle/>
          <a:p>
            <a:pPr>
              <a:defRPr/>
            </a:pPr>
            <a:r>
              <a:rPr lang="en-US" dirty="0" smtClean="0"/>
              <a:t>Permits elaborate digital logic designs to be implemented by the user on a single device.</a:t>
            </a:r>
          </a:p>
          <a:p>
            <a:pPr>
              <a:defRPr/>
            </a:pPr>
            <a:r>
              <a:rPr lang="en-US" dirty="0" smtClean="0"/>
              <a:t>Is capable of being erased and reprogrammed with a new design.</a:t>
            </a:r>
          </a:p>
          <a:p>
            <a:pPr marL="0" indent="0">
              <a:buFontTx/>
              <a:buNone/>
              <a:defRPr/>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Slide Number Placeholder 3"/>
          <p:cNvSpPr>
            <a:spLocks noGrp="1"/>
          </p:cNvSpPr>
          <p:nvPr>
            <p:ph type="sldNum" sz="quarter" idx="4294967295"/>
          </p:nvPr>
        </p:nvSpPr>
        <p:spPr bwMode="auto">
          <a:xfrm>
            <a:off x="8291513" y="6616700"/>
            <a:ext cx="606425" cy="15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0B3B7BC-64FB-43F9-A9A8-B491BD609EF9}" type="slidenum">
              <a:rPr lang="zh-TW" altLang="en-US">
                <a:ea typeface="PMingLiU" pitchFamily="18" charset="-120"/>
              </a:rPr>
              <a:pPr eaLnBrk="1" hangingPunct="1"/>
              <a:t>60</a:t>
            </a:fld>
            <a:endParaRPr lang="en-US" altLang="zh-TW">
              <a:ea typeface="PMingLiU" pitchFamily="18" charset="-120"/>
            </a:endParaRPr>
          </a:p>
        </p:txBody>
      </p:sp>
      <p:sp>
        <p:nvSpPr>
          <p:cNvPr id="69635" name="Rectangle 2"/>
          <p:cNvSpPr>
            <a:spLocks noGrp="1" noChangeArrowheads="1"/>
          </p:cNvSpPr>
          <p:nvPr>
            <p:ph type="title"/>
          </p:nvPr>
        </p:nvSpPr>
        <p:spPr/>
        <p:txBody>
          <a:bodyPr/>
          <a:lstStyle/>
          <a:p>
            <a:pPr eaLnBrk="1" hangingPunct="1"/>
            <a:r>
              <a:rPr lang="en-US" sz="2800" smtClean="0"/>
              <a:t>Programmable Logic Array (PLA)</a:t>
            </a:r>
          </a:p>
        </p:txBody>
      </p:sp>
      <p:grpSp>
        <p:nvGrpSpPr>
          <p:cNvPr id="69636" name="Group 3"/>
          <p:cNvGrpSpPr>
            <a:grpSpLocks/>
          </p:cNvGrpSpPr>
          <p:nvPr/>
        </p:nvGrpSpPr>
        <p:grpSpPr bwMode="auto">
          <a:xfrm>
            <a:off x="685800" y="1143000"/>
            <a:ext cx="1276350" cy="533400"/>
            <a:chOff x="2448" y="1152"/>
            <a:chExt cx="804" cy="336"/>
          </a:xfrm>
        </p:grpSpPr>
        <p:sp>
          <p:nvSpPr>
            <p:cNvPr id="69700" name="AutoShape 4"/>
            <p:cNvSpPr>
              <a:spLocks noChangeArrowheads="1"/>
            </p:cNvSpPr>
            <p:nvPr/>
          </p:nvSpPr>
          <p:spPr bwMode="auto">
            <a:xfrm rot="5400000">
              <a:off x="2784" y="120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01" name="Line 5"/>
            <p:cNvSpPr>
              <a:spLocks noChangeShapeType="1"/>
            </p:cNvSpPr>
            <p:nvPr/>
          </p:nvSpPr>
          <p:spPr bwMode="auto">
            <a:xfrm>
              <a:off x="2448" y="131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02" name="Oval 6"/>
            <p:cNvSpPr>
              <a:spLocks noChangeArrowheads="1"/>
            </p:cNvSpPr>
            <p:nvPr/>
          </p:nvSpPr>
          <p:spPr bwMode="auto">
            <a:xfrm>
              <a:off x="2952" y="117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03" name="Line 7"/>
            <p:cNvSpPr>
              <a:spLocks noChangeShapeType="1"/>
            </p:cNvSpPr>
            <p:nvPr/>
          </p:nvSpPr>
          <p:spPr bwMode="auto">
            <a:xfrm flipH="1">
              <a:off x="3072" y="132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37" name="Group 8"/>
          <p:cNvGrpSpPr>
            <a:grpSpLocks/>
          </p:cNvGrpSpPr>
          <p:nvPr/>
        </p:nvGrpSpPr>
        <p:grpSpPr bwMode="auto">
          <a:xfrm>
            <a:off x="685800" y="1752600"/>
            <a:ext cx="1276350" cy="533400"/>
            <a:chOff x="2448" y="1152"/>
            <a:chExt cx="804" cy="336"/>
          </a:xfrm>
        </p:grpSpPr>
        <p:sp>
          <p:nvSpPr>
            <p:cNvPr id="69696" name="AutoShape 9"/>
            <p:cNvSpPr>
              <a:spLocks noChangeArrowheads="1"/>
            </p:cNvSpPr>
            <p:nvPr/>
          </p:nvSpPr>
          <p:spPr bwMode="auto">
            <a:xfrm rot="5400000">
              <a:off x="2784" y="120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97" name="Line 10"/>
            <p:cNvSpPr>
              <a:spLocks noChangeShapeType="1"/>
            </p:cNvSpPr>
            <p:nvPr/>
          </p:nvSpPr>
          <p:spPr bwMode="auto">
            <a:xfrm>
              <a:off x="2448" y="131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98" name="Oval 11"/>
            <p:cNvSpPr>
              <a:spLocks noChangeArrowheads="1"/>
            </p:cNvSpPr>
            <p:nvPr/>
          </p:nvSpPr>
          <p:spPr bwMode="auto">
            <a:xfrm>
              <a:off x="2952" y="117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99" name="Line 12"/>
            <p:cNvSpPr>
              <a:spLocks noChangeShapeType="1"/>
            </p:cNvSpPr>
            <p:nvPr/>
          </p:nvSpPr>
          <p:spPr bwMode="auto">
            <a:xfrm flipH="1">
              <a:off x="3072" y="132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38" name="Group 13"/>
          <p:cNvGrpSpPr>
            <a:grpSpLocks/>
          </p:cNvGrpSpPr>
          <p:nvPr/>
        </p:nvGrpSpPr>
        <p:grpSpPr bwMode="auto">
          <a:xfrm>
            <a:off x="685800" y="2362200"/>
            <a:ext cx="1276350" cy="533400"/>
            <a:chOff x="2448" y="1152"/>
            <a:chExt cx="804" cy="336"/>
          </a:xfrm>
        </p:grpSpPr>
        <p:sp>
          <p:nvSpPr>
            <p:cNvPr id="69692" name="AutoShape 14"/>
            <p:cNvSpPr>
              <a:spLocks noChangeArrowheads="1"/>
            </p:cNvSpPr>
            <p:nvPr/>
          </p:nvSpPr>
          <p:spPr bwMode="auto">
            <a:xfrm rot="5400000">
              <a:off x="2784" y="120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93" name="Line 15"/>
            <p:cNvSpPr>
              <a:spLocks noChangeShapeType="1"/>
            </p:cNvSpPr>
            <p:nvPr/>
          </p:nvSpPr>
          <p:spPr bwMode="auto">
            <a:xfrm>
              <a:off x="2448" y="131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94" name="Oval 16"/>
            <p:cNvSpPr>
              <a:spLocks noChangeArrowheads="1"/>
            </p:cNvSpPr>
            <p:nvPr/>
          </p:nvSpPr>
          <p:spPr bwMode="auto">
            <a:xfrm>
              <a:off x="2952" y="117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95" name="Line 17"/>
            <p:cNvSpPr>
              <a:spLocks noChangeShapeType="1"/>
            </p:cNvSpPr>
            <p:nvPr/>
          </p:nvSpPr>
          <p:spPr bwMode="auto">
            <a:xfrm flipH="1">
              <a:off x="3072" y="132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39" name="AutoShape 18"/>
          <p:cNvSpPr>
            <a:spLocks noChangeArrowheads="1"/>
          </p:cNvSpPr>
          <p:nvPr/>
        </p:nvSpPr>
        <p:spPr bwMode="auto">
          <a:xfrm>
            <a:off x="4057650" y="2743200"/>
            <a:ext cx="533400" cy="533400"/>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0" name="Line 19"/>
          <p:cNvSpPr>
            <a:spLocks noChangeShapeType="1"/>
          </p:cNvSpPr>
          <p:nvPr/>
        </p:nvSpPr>
        <p:spPr bwMode="auto">
          <a:xfrm flipH="1">
            <a:off x="4591050" y="2971800"/>
            <a:ext cx="209550"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1" name="Line 20"/>
          <p:cNvSpPr>
            <a:spLocks noChangeShapeType="1"/>
          </p:cNvSpPr>
          <p:nvPr/>
        </p:nvSpPr>
        <p:spPr bwMode="auto">
          <a:xfrm flipH="1">
            <a:off x="2076450" y="2971800"/>
            <a:ext cx="198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AutoShape 21"/>
          <p:cNvSpPr>
            <a:spLocks noChangeArrowheads="1"/>
          </p:cNvSpPr>
          <p:nvPr/>
        </p:nvSpPr>
        <p:spPr bwMode="auto">
          <a:xfrm>
            <a:off x="4057650" y="3352800"/>
            <a:ext cx="533400" cy="533400"/>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Line 22"/>
          <p:cNvSpPr>
            <a:spLocks noChangeShapeType="1"/>
          </p:cNvSpPr>
          <p:nvPr/>
        </p:nvSpPr>
        <p:spPr bwMode="auto">
          <a:xfrm flipH="1">
            <a:off x="4591050" y="3581400"/>
            <a:ext cx="209550"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4" name="Line 23"/>
          <p:cNvSpPr>
            <a:spLocks noChangeShapeType="1"/>
          </p:cNvSpPr>
          <p:nvPr/>
        </p:nvSpPr>
        <p:spPr bwMode="auto">
          <a:xfrm flipH="1">
            <a:off x="2076450" y="3581400"/>
            <a:ext cx="198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5" name="AutoShape 24"/>
          <p:cNvSpPr>
            <a:spLocks noChangeArrowheads="1"/>
          </p:cNvSpPr>
          <p:nvPr/>
        </p:nvSpPr>
        <p:spPr bwMode="auto">
          <a:xfrm>
            <a:off x="4057650" y="3962400"/>
            <a:ext cx="533400" cy="533400"/>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6" name="Line 25"/>
          <p:cNvSpPr>
            <a:spLocks noChangeShapeType="1"/>
          </p:cNvSpPr>
          <p:nvPr/>
        </p:nvSpPr>
        <p:spPr bwMode="auto">
          <a:xfrm flipH="1">
            <a:off x="4591050" y="4191000"/>
            <a:ext cx="209550"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7" name="Line 26"/>
          <p:cNvSpPr>
            <a:spLocks noChangeShapeType="1"/>
          </p:cNvSpPr>
          <p:nvPr/>
        </p:nvSpPr>
        <p:spPr bwMode="auto">
          <a:xfrm flipH="1">
            <a:off x="2076450" y="4191000"/>
            <a:ext cx="198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AutoShape 27"/>
          <p:cNvSpPr>
            <a:spLocks noChangeArrowheads="1"/>
          </p:cNvSpPr>
          <p:nvPr/>
        </p:nvSpPr>
        <p:spPr bwMode="auto">
          <a:xfrm>
            <a:off x="4057650" y="4572000"/>
            <a:ext cx="533400" cy="533400"/>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9" name="Line 28"/>
          <p:cNvSpPr>
            <a:spLocks noChangeShapeType="1"/>
          </p:cNvSpPr>
          <p:nvPr/>
        </p:nvSpPr>
        <p:spPr bwMode="auto">
          <a:xfrm flipH="1">
            <a:off x="4591050" y="4800600"/>
            <a:ext cx="209550"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50" name="Group 29"/>
          <p:cNvGrpSpPr>
            <a:grpSpLocks/>
          </p:cNvGrpSpPr>
          <p:nvPr/>
        </p:nvGrpSpPr>
        <p:grpSpPr bwMode="auto">
          <a:xfrm rot="5400000">
            <a:off x="4763294" y="5449094"/>
            <a:ext cx="1141412" cy="609600"/>
            <a:chOff x="3840" y="3024"/>
            <a:chExt cx="719" cy="384"/>
          </a:xfrm>
        </p:grpSpPr>
        <p:sp>
          <p:nvSpPr>
            <p:cNvPr id="69690" name="AutoShape 30"/>
            <p:cNvSpPr>
              <a:spLocks noChangeArrowheads="1"/>
            </p:cNvSpPr>
            <p:nvPr/>
          </p:nvSpPr>
          <p:spPr bwMode="auto">
            <a:xfrm rot="10800000">
              <a:off x="3840" y="3024"/>
              <a:ext cx="480" cy="384"/>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91" name="Line 31"/>
            <p:cNvSpPr>
              <a:spLocks noChangeShapeType="1"/>
            </p:cNvSpPr>
            <p:nvPr/>
          </p:nvSpPr>
          <p:spPr bwMode="auto">
            <a:xfrm rot="10800000">
              <a:off x="4320" y="3216"/>
              <a:ext cx="2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9651" name="Group 32"/>
          <p:cNvGrpSpPr>
            <a:grpSpLocks/>
          </p:cNvGrpSpPr>
          <p:nvPr/>
        </p:nvGrpSpPr>
        <p:grpSpPr bwMode="auto">
          <a:xfrm rot="5400000">
            <a:off x="5525293" y="5447507"/>
            <a:ext cx="1141413" cy="609600"/>
            <a:chOff x="3840" y="3024"/>
            <a:chExt cx="719" cy="384"/>
          </a:xfrm>
        </p:grpSpPr>
        <p:sp>
          <p:nvSpPr>
            <p:cNvPr id="69688" name="AutoShape 33"/>
            <p:cNvSpPr>
              <a:spLocks noChangeArrowheads="1"/>
            </p:cNvSpPr>
            <p:nvPr/>
          </p:nvSpPr>
          <p:spPr bwMode="auto">
            <a:xfrm rot="10800000">
              <a:off x="3840" y="3024"/>
              <a:ext cx="480" cy="384"/>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89" name="Line 34"/>
            <p:cNvSpPr>
              <a:spLocks noChangeShapeType="1"/>
            </p:cNvSpPr>
            <p:nvPr/>
          </p:nvSpPr>
          <p:spPr bwMode="auto">
            <a:xfrm rot="10800000">
              <a:off x="4320" y="3216"/>
              <a:ext cx="2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52" name="Line 35"/>
          <p:cNvSpPr>
            <a:spLocks noChangeShapeType="1"/>
          </p:cNvSpPr>
          <p:nvPr/>
        </p:nvSpPr>
        <p:spPr bwMode="auto">
          <a:xfrm>
            <a:off x="4648200" y="2971800"/>
            <a:ext cx="2133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3" name="Line 36"/>
          <p:cNvSpPr>
            <a:spLocks noChangeShapeType="1"/>
          </p:cNvSpPr>
          <p:nvPr/>
        </p:nvSpPr>
        <p:spPr bwMode="auto">
          <a:xfrm>
            <a:off x="4648200" y="3581400"/>
            <a:ext cx="2133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4" name="Line 37"/>
          <p:cNvSpPr>
            <a:spLocks noChangeShapeType="1"/>
          </p:cNvSpPr>
          <p:nvPr/>
        </p:nvSpPr>
        <p:spPr bwMode="auto">
          <a:xfrm>
            <a:off x="4648200" y="4191000"/>
            <a:ext cx="2133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Line 38"/>
          <p:cNvSpPr>
            <a:spLocks noChangeShapeType="1"/>
          </p:cNvSpPr>
          <p:nvPr/>
        </p:nvSpPr>
        <p:spPr bwMode="auto">
          <a:xfrm>
            <a:off x="4648200" y="4800600"/>
            <a:ext cx="2133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Line 39"/>
          <p:cNvSpPr>
            <a:spLocks noChangeShapeType="1"/>
          </p:cNvSpPr>
          <p:nvPr/>
        </p:nvSpPr>
        <p:spPr bwMode="auto">
          <a:xfrm flipV="1">
            <a:off x="5334000" y="2590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Line 40"/>
          <p:cNvSpPr>
            <a:spLocks noChangeShapeType="1"/>
          </p:cNvSpPr>
          <p:nvPr/>
        </p:nvSpPr>
        <p:spPr bwMode="auto">
          <a:xfrm flipV="1">
            <a:off x="6096000" y="2590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41"/>
          <p:cNvSpPr>
            <a:spLocks noChangeShapeType="1"/>
          </p:cNvSpPr>
          <p:nvPr/>
        </p:nvSpPr>
        <p:spPr bwMode="auto">
          <a:xfrm>
            <a:off x="1905000" y="2638425"/>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42"/>
          <p:cNvSpPr>
            <a:spLocks noChangeShapeType="1"/>
          </p:cNvSpPr>
          <p:nvPr/>
        </p:nvSpPr>
        <p:spPr bwMode="auto">
          <a:xfrm>
            <a:off x="2286000" y="2638425"/>
            <a:ext cx="0" cy="24669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43"/>
          <p:cNvSpPr>
            <a:spLocks noChangeShapeType="1"/>
          </p:cNvSpPr>
          <p:nvPr/>
        </p:nvSpPr>
        <p:spPr bwMode="auto">
          <a:xfrm>
            <a:off x="2590800" y="2438400"/>
            <a:ext cx="0" cy="26670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Line 44"/>
          <p:cNvSpPr>
            <a:spLocks noChangeShapeType="1"/>
          </p:cNvSpPr>
          <p:nvPr/>
        </p:nvSpPr>
        <p:spPr bwMode="auto">
          <a:xfrm>
            <a:off x="2895600" y="2028825"/>
            <a:ext cx="0" cy="30480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2" name="Line 45"/>
          <p:cNvSpPr>
            <a:spLocks noChangeShapeType="1"/>
          </p:cNvSpPr>
          <p:nvPr/>
        </p:nvSpPr>
        <p:spPr bwMode="auto">
          <a:xfrm>
            <a:off x="3200400" y="1828800"/>
            <a:ext cx="0" cy="3276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3" name="Line 47"/>
          <p:cNvSpPr>
            <a:spLocks noChangeShapeType="1"/>
          </p:cNvSpPr>
          <p:nvPr/>
        </p:nvSpPr>
        <p:spPr bwMode="auto">
          <a:xfrm>
            <a:off x="3810000" y="1238250"/>
            <a:ext cx="0" cy="38100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4" name="Line 48"/>
          <p:cNvSpPr>
            <a:spLocks noChangeShapeType="1"/>
          </p:cNvSpPr>
          <p:nvPr/>
        </p:nvSpPr>
        <p:spPr bwMode="auto">
          <a:xfrm flipH="1">
            <a:off x="1600200" y="2438400"/>
            <a:ext cx="990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5" name="Line 49"/>
          <p:cNvSpPr>
            <a:spLocks noChangeShapeType="1"/>
          </p:cNvSpPr>
          <p:nvPr/>
        </p:nvSpPr>
        <p:spPr bwMode="auto">
          <a:xfrm>
            <a:off x="1905000" y="2028825"/>
            <a:ext cx="990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6" name="Line 50"/>
          <p:cNvSpPr>
            <a:spLocks noChangeShapeType="1"/>
          </p:cNvSpPr>
          <p:nvPr/>
        </p:nvSpPr>
        <p:spPr bwMode="auto">
          <a:xfrm>
            <a:off x="1600200" y="1828800"/>
            <a:ext cx="1600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7" name="Line 51"/>
          <p:cNvSpPr>
            <a:spLocks noChangeShapeType="1"/>
          </p:cNvSpPr>
          <p:nvPr/>
        </p:nvSpPr>
        <p:spPr bwMode="auto">
          <a:xfrm>
            <a:off x="1905000" y="1419225"/>
            <a:ext cx="1600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8" name="Line 52"/>
          <p:cNvSpPr>
            <a:spLocks noChangeShapeType="1"/>
          </p:cNvSpPr>
          <p:nvPr/>
        </p:nvSpPr>
        <p:spPr bwMode="auto">
          <a:xfrm>
            <a:off x="1600200" y="1238250"/>
            <a:ext cx="2209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Text Box 53"/>
          <p:cNvSpPr txBox="1">
            <a:spLocks noChangeArrowheads="1"/>
          </p:cNvSpPr>
          <p:nvPr/>
        </p:nvSpPr>
        <p:spPr bwMode="auto">
          <a:xfrm>
            <a:off x="381000" y="23955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a:t>
            </a:r>
          </a:p>
        </p:txBody>
      </p:sp>
      <p:sp>
        <p:nvSpPr>
          <p:cNvPr id="69670" name="Text Box 54"/>
          <p:cNvSpPr txBox="1">
            <a:spLocks noChangeArrowheads="1"/>
          </p:cNvSpPr>
          <p:nvPr/>
        </p:nvSpPr>
        <p:spPr bwMode="auto">
          <a:xfrm>
            <a:off x="381000" y="18288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69671" name="Text Box 55"/>
          <p:cNvSpPr txBox="1">
            <a:spLocks noChangeArrowheads="1"/>
          </p:cNvSpPr>
          <p:nvPr/>
        </p:nvSpPr>
        <p:spPr bwMode="auto">
          <a:xfrm>
            <a:off x="381000" y="12954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69672" name="Line 57"/>
          <p:cNvSpPr>
            <a:spLocks noChangeShapeType="1"/>
          </p:cNvSpPr>
          <p:nvPr/>
        </p:nvSpPr>
        <p:spPr bwMode="auto">
          <a:xfrm flipH="1">
            <a:off x="2076450" y="4800600"/>
            <a:ext cx="198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3" name="Text Box 58"/>
          <p:cNvSpPr txBox="1">
            <a:spLocks noChangeArrowheads="1"/>
          </p:cNvSpPr>
          <p:nvPr/>
        </p:nvSpPr>
        <p:spPr bwMode="auto">
          <a:xfrm>
            <a:off x="2117725"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a:t>
            </a:r>
          </a:p>
        </p:txBody>
      </p:sp>
      <p:sp>
        <p:nvSpPr>
          <p:cNvPr id="69674" name="Text Box 59"/>
          <p:cNvSpPr txBox="1">
            <a:spLocks noChangeArrowheads="1"/>
          </p:cNvSpPr>
          <p:nvPr/>
        </p:nvSpPr>
        <p:spPr bwMode="auto">
          <a:xfrm>
            <a:off x="2422525"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a:t>
            </a:r>
          </a:p>
        </p:txBody>
      </p:sp>
      <p:sp>
        <p:nvSpPr>
          <p:cNvPr id="69675" name="Text Box 60"/>
          <p:cNvSpPr txBox="1">
            <a:spLocks noChangeArrowheads="1"/>
          </p:cNvSpPr>
          <p:nvPr/>
        </p:nvSpPr>
        <p:spPr bwMode="auto">
          <a:xfrm>
            <a:off x="2743200"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69676" name="Text Box 61"/>
          <p:cNvSpPr txBox="1">
            <a:spLocks noChangeArrowheads="1"/>
          </p:cNvSpPr>
          <p:nvPr/>
        </p:nvSpPr>
        <p:spPr bwMode="auto">
          <a:xfrm>
            <a:off x="3048000"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69677" name="Text Box 62"/>
          <p:cNvSpPr txBox="1">
            <a:spLocks noChangeArrowheads="1"/>
          </p:cNvSpPr>
          <p:nvPr/>
        </p:nvSpPr>
        <p:spPr bwMode="auto">
          <a:xfrm>
            <a:off x="3352800"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69678" name="Text Box 63"/>
          <p:cNvSpPr txBox="1">
            <a:spLocks noChangeArrowheads="1"/>
          </p:cNvSpPr>
          <p:nvPr/>
        </p:nvSpPr>
        <p:spPr bwMode="auto">
          <a:xfrm>
            <a:off x="3657600"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69679" name="Line 64"/>
          <p:cNvSpPr>
            <a:spLocks noChangeShapeType="1"/>
          </p:cNvSpPr>
          <p:nvPr/>
        </p:nvSpPr>
        <p:spPr bwMode="auto">
          <a:xfrm>
            <a:off x="2514600" y="5257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0" name="Line 65"/>
          <p:cNvSpPr>
            <a:spLocks noChangeShapeType="1"/>
          </p:cNvSpPr>
          <p:nvPr/>
        </p:nvSpPr>
        <p:spPr bwMode="auto">
          <a:xfrm>
            <a:off x="3124200" y="5257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1" name="Line 66"/>
          <p:cNvSpPr>
            <a:spLocks noChangeShapeType="1"/>
          </p:cNvSpPr>
          <p:nvPr/>
        </p:nvSpPr>
        <p:spPr bwMode="auto">
          <a:xfrm>
            <a:off x="3733800" y="5257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2" name="Line 46"/>
          <p:cNvSpPr>
            <a:spLocks noChangeShapeType="1"/>
          </p:cNvSpPr>
          <p:nvPr/>
        </p:nvSpPr>
        <p:spPr bwMode="auto">
          <a:xfrm>
            <a:off x="3505200" y="1419225"/>
            <a:ext cx="0" cy="3657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269" name="Text Box 133"/>
          <p:cNvSpPr txBox="1">
            <a:spLocks noChangeArrowheads="1"/>
          </p:cNvSpPr>
          <p:nvPr/>
        </p:nvSpPr>
        <p:spPr bwMode="auto">
          <a:xfrm>
            <a:off x="6096000" y="61722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F2</a:t>
            </a:r>
          </a:p>
        </p:txBody>
      </p:sp>
      <p:sp>
        <p:nvSpPr>
          <p:cNvPr id="69684" name="Text Box 141"/>
          <p:cNvSpPr txBox="1">
            <a:spLocks noChangeArrowheads="1"/>
          </p:cNvSpPr>
          <p:nvPr/>
        </p:nvSpPr>
        <p:spPr bwMode="auto">
          <a:xfrm>
            <a:off x="152400" y="4191000"/>
            <a:ext cx="1722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rgbClr val="FF0000"/>
                </a:solidFill>
                <a:latin typeface="Tahoma" pitchFamily="34" charset="0"/>
              </a:rPr>
              <a:t>Programmable </a:t>
            </a:r>
          </a:p>
          <a:p>
            <a:pPr algn="l" eaLnBrk="1" hangingPunct="1"/>
            <a:r>
              <a:rPr lang="en-US">
                <a:solidFill>
                  <a:srgbClr val="FF0000"/>
                </a:solidFill>
                <a:latin typeface="Tahoma" pitchFamily="34" charset="0"/>
              </a:rPr>
              <a:t>AND Plane</a:t>
            </a:r>
          </a:p>
        </p:txBody>
      </p:sp>
      <p:sp>
        <p:nvSpPr>
          <p:cNvPr id="69685" name="Line 142"/>
          <p:cNvSpPr>
            <a:spLocks noChangeShapeType="1"/>
          </p:cNvSpPr>
          <p:nvPr/>
        </p:nvSpPr>
        <p:spPr bwMode="auto">
          <a:xfrm flipV="1">
            <a:off x="1676400" y="3886200"/>
            <a:ext cx="4572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6" name="Text Box 143"/>
          <p:cNvSpPr txBox="1">
            <a:spLocks noChangeArrowheads="1"/>
          </p:cNvSpPr>
          <p:nvPr/>
        </p:nvSpPr>
        <p:spPr bwMode="auto">
          <a:xfrm>
            <a:off x="6477000" y="1295400"/>
            <a:ext cx="1722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solidFill>
                  <a:srgbClr val="FF0000"/>
                </a:solidFill>
                <a:latin typeface="Tahoma" pitchFamily="34" charset="0"/>
              </a:rPr>
              <a:t>Programmable </a:t>
            </a:r>
          </a:p>
          <a:p>
            <a:pPr algn="l" eaLnBrk="1" hangingPunct="1"/>
            <a:r>
              <a:rPr lang="en-US">
                <a:solidFill>
                  <a:srgbClr val="FF0000"/>
                </a:solidFill>
                <a:latin typeface="Tahoma" pitchFamily="34" charset="0"/>
              </a:rPr>
              <a:t>OR Plane</a:t>
            </a:r>
          </a:p>
        </p:txBody>
      </p:sp>
      <p:sp>
        <p:nvSpPr>
          <p:cNvPr id="69687" name="Line 144"/>
          <p:cNvSpPr>
            <a:spLocks noChangeShapeType="1"/>
          </p:cNvSpPr>
          <p:nvPr/>
        </p:nvSpPr>
        <p:spPr bwMode="auto">
          <a:xfrm flipH="1">
            <a:off x="6553200" y="2133600"/>
            <a:ext cx="304800"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9269"/>
                                        </p:tgtEl>
                                        <p:attrNameLst>
                                          <p:attrName>style.visibility</p:attrName>
                                        </p:attrNameLst>
                                      </p:cBhvr>
                                      <p:to>
                                        <p:strVal val="visible"/>
                                      </p:to>
                                    </p:set>
                                    <p:animEffect transition="in" filter="blinds(horizontal)">
                                      <p:cBhvr>
                                        <p:cTn id="7" dur="500"/>
                                        <p:tgtEl>
                                          <p:spTgt spid="21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269"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Slide Number Placeholder 3"/>
          <p:cNvSpPr>
            <a:spLocks noGrp="1"/>
          </p:cNvSpPr>
          <p:nvPr>
            <p:ph type="sldNum" sz="quarter" idx="4294967295"/>
          </p:nvPr>
        </p:nvSpPr>
        <p:spPr bwMode="auto">
          <a:xfrm>
            <a:off x="8291513" y="6616700"/>
            <a:ext cx="606425" cy="15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2DA68D8-7330-4415-A6E3-7EED9D391E87}" type="slidenum">
              <a:rPr lang="zh-TW" altLang="en-US">
                <a:ea typeface="PMingLiU" pitchFamily="18" charset="-120"/>
              </a:rPr>
              <a:pPr eaLnBrk="1" hangingPunct="1"/>
              <a:t>61</a:t>
            </a:fld>
            <a:endParaRPr lang="en-US" altLang="zh-TW">
              <a:ea typeface="PMingLiU" pitchFamily="18" charset="-120"/>
            </a:endParaRPr>
          </a:p>
        </p:txBody>
      </p:sp>
      <p:sp>
        <p:nvSpPr>
          <p:cNvPr id="225282" name="Rectangle 2"/>
          <p:cNvSpPr>
            <a:spLocks noGrp="1" noChangeArrowheads="1"/>
          </p:cNvSpPr>
          <p:nvPr>
            <p:ph type="title"/>
          </p:nvPr>
        </p:nvSpPr>
        <p:spPr/>
        <p:txBody>
          <a:bodyPr/>
          <a:lstStyle/>
          <a:p>
            <a:pPr eaLnBrk="1" hangingPunct="1">
              <a:defRPr/>
            </a:pPr>
            <a:r>
              <a:rPr lang="en-US" smtClean="0"/>
              <a:t>Example using </a:t>
            </a:r>
            <a:r>
              <a:rPr lang="en-US" smtClean="0">
                <a:effectLst>
                  <a:outerShdw blurRad="38100" dist="38100" dir="2700000" algn="tl">
                    <a:srgbClr val="C0C0C0"/>
                  </a:outerShdw>
                </a:effectLst>
              </a:rPr>
              <a:t>PLA</a:t>
            </a:r>
          </a:p>
        </p:txBody>
      </p:sp>
      <p:grpSp>
        <p:nvGrpSpPr>
          <p:cNvPr id="70660" name="Group 3"/>
          <p:cNvGrpSpPr>
            <a:grpSpLocks/>
          </p:cNvGrpSpPr>
          <p:nvPr/>
        </p:nvGrpSpPr>
        <p:grpSpPr bwMode="auto">
          <a:xfrm>
            <a:off x="685800" y="1143000"/>
            <a:ext cx="1276350" cy="533400"/>
            <a:chOff x="2448" y="1152"/>
            <a:chExt cx="804" cy="336"/>
          </a:xfrm>
        </p:grpSpPr>
        <p:sp>
          <p:nvSpPr>
            <p:cNvPr id="70784" name="AutoShape 4"/>
            <p:cNvSpPr>
              <a:spLocks noChangeArrowheads="1"/>
            </p:cNvSpPr>
            <p:nvPr/>
          </p:nvSpPr>
          <p:spPr bwMode="auto">
            <a:xfrm rot="5400000">
              <a:off x="2784" y="120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85" name="Line 5"/>
            <p:cNvSpPr>
              <a:spLocks noChangeShapeType="1"/>
            </p:cNvSpPr>
            <p:nvPr/>
          </p:nvSpPr>
          <p:spPr bwMode="auto">
            <a:xfrm>
              <a:off x="2448" y="131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86" name="Oval 6"/>
            <p:cNvSpPr>
              <a:spLocks noChangeArrowheads="1"/>
            </p:cNvSpPr>
            <p:nvPr/>
          </p:nvSpPr>
          <p:spPr bwMode="auto">
            <a:xfrm>
              <a:off x="2952" y="117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87" name="Line 7"/>
            <p:cNvSpPr>
              <a:spLocks noChangeShapeType="1"/>
            </p:cNvSpPr>
            <p:nvPr/>
          </p:nvSpPr>
          <p:spPr bwMode="auto">
            <a:xfrm flipH="1">
              <a:off x="3072" y="132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61" name="Group 8"/>
          <p:cNvGrpSpPr>
            <a:grpSpLocks/>
          </p:cNvGrpSpPr>
          <p:nvPr/>
        </p:nvGrpSpPr>
        <p:grpSpPr bwMode="auto">
          <a:xfrm>
            <a:off x="685800" y="1752600"/>
            <a:ext cx="1276350" cy="533400"/>
            <a:chOff x="2448" y="1152"/>
            <a:chExt cx="804" cy="336"/>
          </a:xfrm>
        </p:grpSpPr>
        <p:sp>
          <p:nvSpPr>
            <p:cNvPr id="70780" name="AutoShape 9"/>
            <p:cNvSpPr>
              <a:spLocks noChangeArrowheads="1"/>
            </p:cNvSpPr>
            <p:nvPr/>
          </p:nvSpPr>
          <p:spPr bwMode="auto">
            <a:xfrm rot="5400000">
              <a:off x="2784" y="120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81" name="Line 10"/>
            <p:cNvSpPr>
              <a:spLocks noChangeShapeType="1"/>
            </p:cNvSpPr>
            <p:nvPr/>
          </p:nvSpPr>
          <p:spPr bwMode="auto">
            <a:xfrm>
              <a:off x="2448" y="131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82" name="Oval 11"/>
            <p:cNvSpPr>
              <a:spLocks noChangeArrowheads="1"/>
            </p:cNvSpPr>
            <p:nvPr/>
          </p:nvSpPr>
          <p:spPr bwMode="auto">
            <a:xfrm>
              <a:off x="2952" y="117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83" name="Line 12"/>
            <p:cNvSpPr>
              <a:spLocks noChangeShapeType="1"/>
            </p:cNvSpPr>
            <p:nvPr/>
          </p:nvSpPr>
          <p:spPr bwMode="auto">
            <a:xfrm flipH="1">
              <a:off x="3072" y="132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62" name="Group 13"/>
          <p:cNvGrpSpPr>
            <a:grpSpLocks/>
          </p:cNvGrpSpPr>
          <p:nvPr/>
        </p:nvGrpSpPr>
        <p:grpSpPr bwMode="auto">
          <a:xfrm>
            <a:off x="685800" y="2362200"/>
            <a:ext cx="1276350" cy="533400"/>
            <a:chOff x="2448" y="1152"/>
            <a:chExt cx="804" cy="336"/>
          </a:xfrm>
        </p:grpSpPr>
        <p:sp>
          <p:nvSpPr>
            <p:cNvPr id="70776" name="AutoShape 14"/>
            <p:cNvSpPr>
              <a:spLocks noChangeArrowheads="1"/>
            </p:cNvSpPr>
            <p:nvPr/>
          </p:nvSpPr>
          <p:spPr bwMode="auto">
            <a:xfrm rot="5400000">
              <a:off x="2784" y="1200"/>
              <a:ext cx="336" cy="240"/>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77" name="Line 15"/>
            <p:cNvSpPr>
              <a:spLocks noChangeShapeType="1"/>
            </p:cNvSpPr>
            <p:nvPr/>
          </p:nvSpPr>
          <p:spPr bwMode="auto">
            <a:xfrm>
              <a:off x="2448" y="1319"/>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78" name="Oval 16"/>
            <p:cNvSpPr>
              <a:spLocks noChangeArrowheads="1"/>
            </p:cNvSpPr>
            <p:nvPr/>
          </p:nvSpPr>
          <p:spPr bwMode="auto">
            <a:xfrm>
              <a:off x="2952" y="1179"/>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79" name="Line 17"/>
            <p:cNvSpPr>
              <a:spLocks noChangeShapeType="1"/>
            </p:cNvSpPr>
            <p:nvPr/>
          </p:nvSpPr>
          <p:spPr bwMode="auto">
            <a:xfrm flipH="1">
              <a:off x="3072" y="1325"/>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63" name="AutoShape 18"/>
          <p:cNvSpPr>
            <a:spLocks noChangeArrowheads="1"/>
          </p:cNvSpPr>
          <p:nvPr/>
        </p:nvSpPr>
        <p:spPr bwMode="auto">
          <a:xfrm>
            <a:off x="4057650" y="2743200"/>
            <a:ext cx="533400" cy="533400"/>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4" name="Line 19"/>
          <p:cNvSpPr>
            <a:spLocks noChangeShapeType="1"/>
          </p:cNvSpPr>
          <p:nvPr/>
        </p:nvSpPr>
        <p:spPr bwMode="auto">
          <a:xfrm flipH="1">
            <a:off x="4591050" y="2971800"/>
            <a:ext cx="209550"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5" name="Line 20"/>
          <p:cNvSpPr>
            <a:spLocks noChangeShapeType="1"/>
          </p:cNvSpPr>
          <p:nvPr/>
        </p:nvSpPr>
        <p:spPr bwMode="auto">
          <a:xfrm flipH="1">
            <a:off x="2076450" y="2971800"/>
            <a:ext cx="198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AutoShape 21"/>
          <p:cNvSpPr>
            <a:spLocks noChangeArrowheads="1"/>
          </p:cNvSpPr>
          <p:nvPr/>
        </p:nvSpPr>
        <p:spPr bwMode="auto">
          <a:xfrm>
            <a:off x="4057650" y="3352800"/>
            <a:ext cx="533400" cy="533400"/>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7" name="Line 22"/>
          <p:cNvSpPr>
            <a:spLocks noChangeShapeType="1"/>
          </p:cNvSpPr>
          <p:nvPr/>
        </p:nvSpPr>
        <p:spPr bwMode="auto">
          <a:xfrm flipH="1">
            <a:off x="4591050" y="3581400"/>
            <a:ext cx="209550"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8" name="Line 23"/>
          <p:cNvSpPr>
            <a:spLocks noChangeShapeType="1"/>
          </p:cNvSpPr>
          <p:nvPr/>
        </p:nvSpPr>
        <p:spPr bwMode="auto">
          <a:xfrm flipH="1">
            <a:off x="2076450" y="3581400"/>
            <a:ext cx="198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9" name="AutoShape 24"/>
          <p:cNvSpPr>
            <a:spLocks noChangeArrowheads="1"/>
          </p:cNvSpPr>
          <p:nvPr/>
        </p:nvSpPr>
        <p:spPr bwMode="auto">
          <a:xfrm>
            <a:off x="4057650" y="3962400"/>
            <a:ext cx="533400" cy="533400"/>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0" name="Line 25"/>
          <p:cNvSpPr>
            <a:spLocks noChangeShapeType="1"/>
          </p:cNvSpPr>
          <p:nvPr/>
        </p:nvSpPr>
        <p:spPr bwMode="auto">
          <a:xfrm flipH="1">
            <a:off x="4591050" y="4191000"/>
            <a:ext cx="209550"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1" name="Line 26"/>
          <p:cNvSpPr>
            <a:spLocks noChangeShapeType="1"/>
          </p:cNvSpPr>
          <p:nvPr/>
        </p:nvSpPr>
        <p:spPr bwMode="auto">
          <a:xfrm flipH="1">
            <a:off x="2076450" y="4191000"/>
            <a:ext cx="198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AutoShape 27"/>
          <p:cNvSpPr>
            <a:spLocks noChangeArrowheads="1"/>
          </p:cNvSpPr>
          <p:nvPr/>
        </p:nvSpPr>
        <p:spPr bwMode="auto">
          <a:xfrm>
            <a:off x="4057650" y="4572000"/>
            <a:ext cx="533400" cy="533400"/>
          </a:xfrm>
          <a:prstGeom prst="flowChartDelay">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3" name="Line 28"/>
          <p:cNvSpPr>
            <a:spLocks noChangeShapeType="1"/>
          </p:cNvSpPr>
          <p:nvPr/>
        </p:nvSpPr>
        <p:spPr bwMode="auto">
          <a:xfrm flipH="1">
            <a:off x="4591050" y="4800600"/>
            <a:ext cx="209550"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0674" name="Group 29"/>
          <p:cNvGrpSpPr>
            <a:grpSpLocks/>
          </p:cNvGrpSpPr>
          <p:nvPr/>
        </p:nvGrpSpPr>
        <p:grpSpPr bwMode="auto">
          <a:xfrm rot="5400000">
            <a:off x="4763294" y="5449094"/>
            <a:ext cx="1141412" cy="609600"/>
            <a:chOff x="3840" y="3024"/>
            <a:chExt cx="719" cy="384"/>
          </a:xfrm>
        </p:grpSpPr>
        <p:sp>
          <p:nvSpPr>
            <p:cNvPr id="70774" name="AutoShape 30"/>
            <p:cNvSpPr>
              <a:spLocks noChangeArrowheads="1"/>
            </p:cNvSpPr>
            <p:nvPr/>
          </p:nvSpPr>
          <p:spPr bwMode="auto">
            <a:xfrm rot="10800000">
              <a:off x="3840" y="3024"/>
              <a:ext cx="480" cy="384"/>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75" name="Line 31"/>
            <p:cNvSpPr>
              <a:spLocks noChangeShapeType="1"/>
            </p:cNvSpPr>
            <p:nvPr/>
          </p:nvSpPr>
          <p:spPr bwMode="auto">
            <a:xfrm rot="10800000">
              <a:off x="4320" y="3216"/>
              <a:ext cx="2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75" name="Group 32"/>
          <p:cNvGrpSpPr>
            <a:grpSpLocks/>
          </p:cNvGrpSpPr>
          <p:nvPr/>
        </p:nvGrpSpPr>
        <p:grpSpPr bwMode="auto">
          <a:xfrm rot="5400000">
            <a:off x="5525293" y="5447507"/>
            <a:ext cx="1141413" cy="609600"/>
            <a:chOff x="3840" y="3024"/>
            <a:chExt cx="719" cy="384"/>
          </a:xfrm>
        </p:grpSpPr>
        <p:sp>
          <p:nvSpPr>
            <p:cNvPr id="70772" name="AutoShape 33"/>
            <p:cNvSpPr>
              <a:spLocks noChangeArrowheads="1"/>
            </p:cNvSpPr>
            <p:nvPr/>
          </p:nvSpPr>
          <p:spPr bwMode="auto">
            <a:xfrm rot="10800000">
              <a:off x="3840" y="3024"/>
              <a:ext cx="480" cy="384"/>
            </a:xfrm>
            <a:prstGeom prst="moon">
              <a:avLst>
                <a:gd name="adj" fmla="val 82292"/>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73" name="Line 34"/>
            <p:cNvSpPr>
              <a:spLocks noChangeShapeType="1"/>
            </p:cNvSpPr>
            <p:nvPr/>
          </p:nvSpPr>
          <p:spPr bwMode="auto">
            <a:xfrm rot="10800000">
              <a:off x="4320" y="3216"/>
              <a:ext cx="239"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76" name="Line 35"/>
          <p:cNvSpPr>
            <a:spLocks noChangeShapeType="1"/>
          </p:cNvSpPr>
          <p:nvPr/>
        </p:nvSpPr>
        <p:spPr bwMode="auto">
          <a:xfrm>
            <a:off x="4648200" y="2971800"/>
            <a:ext cx="2133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7" name="Line 36"/>
          <p:cNvSpPr>
            <a:spLocks noChangeShapeType="1"/>
          </p:cNvSpPr>
          <p:nvPr/>
        </p:nvSpPr>
        <p:spPr bwMode="auto">
          <a:xfrm>
            <a:off x="4648200" y="3581400"/>
            <a:ext cx="2133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8" name="Line 37"/>
          <p:cNvSpPr>
            <a:spLocks noChangeShapeType="1"/>
          </p:cNvSpPr>
          <p:nvPr/>
        </p:nvSpPr>
        <p:spPr bwMode="auto">
          <a:xfrm>
            <a:off x="4648200" y="4191000"/>
            <a:ext cx="2133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9" name="Line 38"/>
          <p:cNvSpPr>
            <a:spLocks noChangeShapeType="1"/>
          </p:cNvSpPr>
          <p:nvPr/>
        </p:nvSpPr>
        <p:spPr bwMode="auto">
          <a:xfrm>
            <a:off x="4648200" y="4800600"/>
            <a:ext cx="2133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Line 39"/>
          <p:cNvSpPr>
            <a:spLocks noChangeShapeType="1"/>
          </p:cNvSpPr>
          <p:nvPr/>
        </p:nvSpPr>
        <p:spPr bwMode="auto">
          <a:xfrm flipV="1">
            <a:off x="5334000" y="2590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1" name="Line 40"/>
          <p:cNvSpPr>
            <a:spLocks noChangeShapeType="1"/>
          </p:cNvSpPr>
          <p:nvPr/>
        </p:nvSpPr>
        <p:spPr bwMode="auto">
          <a:xfrm flipV="1">
            <a:off x="6096000" y="2590800"/>
            <a:ext cx="0" cy="2743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41"/>
          <p:cNvSpPr>
            <a:spLocks noChangeShapeType="1"/>
          </p:cNvSpPr>
          <p:nvPr/>
        </p:nvSpPr>
        <p:spPr bwMode="auto">
          <a:xfrm>
            <a:off x="1905000" y="2638425"/>
            <a:ext cx="3810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42"/>
          <p:cNvSpPr>
            <a:spLocks noChangeShapeType="1"/>
          </p:cNvSpPr>
          <p:nvPr/>
        </p:nvSpPr>
        <p:spPr bwMode="auto">
          <a:xfrm>
            <a:off x="2286000" y="2638425"/>
            <a:ext cx="0" cy="24669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43"/>
          <p:cNvSpPr>
            <a:spLocks noChangeShapeType="1"/>
          </p:cNvSpPr>
          <p:nvPr/>
        </p:nvSpPr>
        <p:spPr bwMode="auto">
          <a:xfrm>
            <a:off x="2590800" y="2438400"/>
            <a:ext cx="0" cy="26670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Line 44"/>
          <p:cNvSpPr>
            <a:spLocks noChangeShapeType="1"/>
          </p:cNvSpPr>
          <p:nvPr/>
        </p:nvSpPr>
        <p:spPr bwMode="auto">
          <a:xfrm>
            <a:off x="2895600" y="2028825"/>
            <a:ext cx="0" cy="30480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6" name="Line 45"/>
          <p:cNvSpPr>
            <a:spLocks noChangeShapeType="1"/>
          </p:cNvSpPr>
          <p:nvPr/>
        </p:nvSpPr>
        <p:spPr bwMode="auto">
          <a:xfrm>
            <a:off x="3200400" y="1828800"/>
            <a:ext cx="0" cy="3276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7" name="Line 46"/>
          <p:cNvSpPr>
            <a:spLocks noChangeShapeType="1"/>
          </p:cNvSpPr>
          <p:nvPr/>
        </p:nvSpPr>
        <p:spPr bwMode="auto">
          <a:xfrm>
            <a:off x="3810000" y="1238250"/>
            <a:ext cx="0" cy="38100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8" name="Line 47"/>
          <p:cNvSpPr>
            <a:spLocks noChangeShapeType="1"/>
          </p:cNvSpPr>
          <p:nvPr/>
        </p:nvSpPr>
        <p:spPr bwMode="auto">
          <a:xfrm flipH="1">
            <a:off x="1600200" y="2438400"/>
            <a:ext cx="990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9" name="Line 48"/>
          <p:cNvSpPr>
            <a:spLocks noChangeShapeType="1"/>
          </p:cNvSpPr>
          <p:nvPr/>
        </p:nvSpPr>
        <p:spPr bwMode="auto">
          <a:xfrm>
            <a:off x="1905000" y="2028825"/>
            <a:ext cx="990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0" name="Line 49"/>
          <p:cNvSpPr>
            <a:spLocks noChangeShapeType="1"/>
          </p:cNvSpPr>
          <p:nvPr/>
        </p:nvSpPr>
        <p:spPr bwMode="auto">
          <a:xfrm>
            <a:off x="1600200" y="1828800"/>
            <a:ext cx="1600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1" name="Line 50"/>
          <p:cNvSpPr>
            <a:spLocks noChangeShapeType="1"/>
          </p:cNvSpPr>
          <p:nvPr/>
        </p:nvSpPr>
        <p:spPr bwMode="auto">
          <a:xfrm>
            <a:off x="1905000" y="1419225"/>
            <a:ext cx="1600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2" name="Line 51"/>
          <p:cNvSpPr>
            <a:spLocks noChangeShapeType="1"/>
          </p:cNvSpPr>
          <p:nvPr/>
        </p:nvSpPr>
        <p:spPr bwMode="auto">
          <a:xfrm>
            <a:off x="1600200" y="1238250"/>
            <a:ext cx="22098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3" name="Text Box 52"/>
          <p:cNvSpPr txBox="1">
            <a:spLocks noChangeArrowheads="1"/>
          </p:cNvSpPr>
          <p:nvPr/>
        </p:nvSpPr>
        <p:spPr bwMode="auto">
          <a:xfrm>
            <a:off x="381000" y="23955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a:t>
            </a:r>
          </a:p>
        </p:txBody>
      </p:sp>
      <p:sp>
        <p:nvSpPr>
          <p:cNvPr id="70694" name="Text Box 53"/>
          <p:cNvSpPr txBox="1">
            <a:spLocks noChangeArrowheads="1"/>
          </p:cNvSpPr>
          <p:nvPr/>
        </p:nvSpPr>
        <p:spPr bwMode="auto">
          <a:xfrm>
            <a:off x="381000" y="18288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70695" name="Text Box 54"/>
          <p:cNvSpPr txBox="1">
            <a:spLocks noChangeArrowheads="1"/>
          </p:cNvSpPr>
          <p:nvPr/>
        </p:nvSpPr>
        <p:spPr bwMode="auto">
          <a:xfrm>
            <a:off x="381000" y="12954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70696" name="Line 55"/>
          <p:cNvSpPr>
            <a:spLocks noChangeShapeType="1"/>
          </p:cNvSpPr>
          <p:nvPr/>
        </p:nvSpPr>
        <p:spPr bwMode="auto">
          <a:xfrm flipH="1">
            <a:off x="2076450" y="4800600"/>
            <a:ext cx="198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97" name="Text Box 56"/>
          <p:cNvSpPr txBox="1">
            <a:spLocks noChangeArrowheads="1"/>
          </p:cNvSpPr>
          <p:nvPr/>
        </p:nvSpPr>
        <p:spPr bwMode="auto">
          <a:xfrm>
            <a:off x="2117725"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a:t>
            </a:r>
          </a:p>
        </p:txBody>
      </p:sp>
      <p:sp>
        <p:nvSpPr>
          <p:cNvPr id="70698" name="Text Box 57"/>
          <p:cNvSpPr txBox="1">
            <a:spLocks noChangeArrowheads="1"/>
          </p:cNvSpPr>
          <p:nvPr/>
        </p:nvSpPr>
        <p:spPr bwMode="auto">
          <a:xfrm>
            <a:off x="2422525"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C</a:t>
            </a:r>
          </a:p>
        </p:txBody>
      </p:sp>
      <p:sp>
        <p:nvSpPr>
          <p:cNvPr id="70699" name="Text Box 58"/>
          <p:cNvSpPr txBox="1">
            <a:spLocks noChangeArrowheads="1"/>
          </p:cNvSpPr>
          <p:nvPr/>
        </p:nvSpPr>
        <p:spPr bwMode="auto">
          <a:xfrm>
            <a:off x="2743200"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70700" name="Text Box 59"/>
          <p:cNvSpPr txBox="1">
            <a:spLocks noChangeArrowheads="1"/>
          </p:cNvSpPr>
          <p:nvPr/>
        </p:nvSpPr>
        <p:spPr bwMode="auto">
          <a:xfrm>
            <a:off x="3048000"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a:t>
            </a:r>
          </a:p>
        </p:txBody>
      </p:sp>
      <p:sp>
        <p:nvSpPr>
          <p:cNvPr id="70701" name="Text Box 60"/>
          <p:cNvSpPr txBox="1">
            <a:spLocks noChangeArrowheads="1"/>
          </p:cNvSpPr>
          <p:nvPr/>
        </p:nvSpPr>
        <p:spPr bwMode="auto">
          <a:xfrm>
            <a:off x="3352800"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70702" name="Text Box 61"/>
          <p:cNvSpPr txBox="1">
            <a:spLocks noChangeArrowheads="1"/>
          </p:cNvSpPr>
          <p:nvPr/>
        </p:nvSpPr>
        <p:spPr bwMode="auto">
          <a:xfrm>
            <a:off x="3657600" y="5181600"/>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a:t>
            </a:r>
          </a:p>
        </p:txBody>
      </p:sp>
      <p:sp>
        <p:nvSpPr>
          <p:cNvPr id="70703" name="Line 62"/>
          <p:cNvSpPr>
            <a:spLocks noChangeShapeType="1"/>
          </p:cNvSpPr>
          <p:nvPr/>
        </p:nvSpPr>
        <p:spPr bwMode="auto">
          <a:xfrm>
            <a:off x="2514600" y="5257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04" name="Line 63"/>
          <p:cNvSpPr>
            <a:spLocks noChangeShapeType="1"/>
          </p:cNvSpPr>
          <p:nvPr/>
        </p:nvSpPr>
        <p:spPr bwMode="auto">
          <a:xfrm>
            <a:off x="3124200" y="5257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05" name="Line 64"/>
          <p:cNvSpPr>
            <a:spLocks noChangeShapeType="1"/>
          </p:cNvSpPr>
          <p:nvPr/>
        </p:nvSpPr>
        <p:spPr bwMode="auto">
          <a:xfrm>
            <a:off x="3733800" y="5257800"/>
            <a:ext cx="1524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70706" name="Object 65"/>
          <p:cNvGraphicFramePr>
            <a:graphicFrameLocks noGrp="1" noChangeAspect="1"/>
          </p:cNvGraphicFramePr>
          <p:nvPr>
            <p:ph idx="1"/>
          </p:nvPr>
        </p:nvGraphicFramePr>
        <p:xfrm>
          <a:off x="4800600" y="1143000"/>
          <a:ext cx="3048000" cy="992188"/>
        </p:xfrm>
        <a:graphic>
          <a:graphicData uri="http://schemas.openxmlformats.org/presentationml/2006/ole">
            <mc:AlternateContent xmlns:mc="http://schemas.openxmlformats.org/markup-compatibility/2006">
              <mc:Choice xmlns:v="urn:schemas-microsoft-com:vml" Requires="v">
                <p:oleObj spid="_x0000_s70789" name="Equation" r:id="rId4" imgW="1600200" imgH="520700" progId="Equation.3">
                  <p:embed/>
                </p:oleObj>
              </mc:Choice>
              <mc:Fallback>
                <p:oleObj name="Equation" r:id="rId4" imgW="1600200" imgH="520700"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143000"/>
                        <a:ext cx="304800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346" name="Group 66"/>
          <p:cNvGrpSpPr>
            <a:grpSpLocks/>
          </p:cNvGrpSpPr>
          <p:nvPr/>
        </p:nvGrpSpPr>
        <p:grpSpPr bwMode="auto">
          <a:xfrm>
            <a:off x="2819400" y="2895600"/>
            <a:ext cx="762000" cy="152400"/>
            <a:chOff x="1776" y="1824"/>
            <a:chExt cx="480" cy="96"/>
          </a:xfrm>
        </p:grpSpPr>
        <p:grpSp>
          <p:nvGrpSpPr>
            <p:cNvPr id="70766" name="Group 67"/>
            <p:cNvGrpSpPr>
              <a:grpSpLocks/>
            </p:cNvGrpSpPr>
            <p:nvPr/>
          </p:nvGrpSpPr>
          <p:grpSpPr bwMode="auto">
            <a:xfrm>
              <a:off x="2160" y="1824"/>
              <a:ext cx="96" cy="96"/>
              <a:chOff x="336" y="1776"/>
              <a:chExt cx="96" cy="96"/>
            </a:xfrm>
          </p:grpSpPr>
          <p:sp>
            <p:nvSpPr>
              <p:cNvPr id="70770" name="Line 6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71" name="Line 6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767" name="Group 70"/>
            <p:cNvGrpSpPr>
              <a:grpSpLocks/>
            </p:cNvGrpSpPr>
            <p:nvPr/>
          </p:nvGrpSpPr>
          <p:grpSpPr bwMode="auto">
            <a:xfrm>
              <a:off x="1776" y="1824"/>
              <a:ext cx="96" cy="96"/>
              <a:chOff x="336" y="1776"/>
              <a:chExt cx="96" cy="96"/>
            </a:xfrm>
          </p:grpSpPr>
          <p:sp>
            <p:nvSpPr>
              <p:cNvPr id="70768" name="Line 71"/>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9" name="Line 72"/>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25353" name="Text Box 73"/>
          <p:cNvSpPr txBox="1">
            <a:spLocks noChangeArrowheads="1"/>
          </p:cNvSpPr>
          <p:nvPr/>
        </p:nvSpPr>
        <p:spPr bwMode="auto">
          <a:xfrm>
            <a:off x="6842125" y="2776538"/>
            <a:ext cx="4556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AB</a:t>
            </a:r>
          </a:p>
        </p:txBody>
      </p:sp>
      <p:sp>
        <p:nvSpPr>
          <p:cNvPr id="70709" name="Line 74"/>
          <p:cNvSpPr>
            <a:spLocks noChangeShapeType="1"/>
          </p:cNvSpPr>
          <p:nvPr/>
        </p:nvSpPr>
        <p:spPr bwMode="auto">
          <a:xfrm>
            <a:off x="3505200" y="1419225"/>
            <a:ext cx="0" cy="3657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355" name="Group 75"/>
          <p:cNvGrpSpPr>
            <a:grpSpLocks/>
          </p:cNvGrpSpPr>
          <p:nvPr/>
        </p:nvGrpSpPr>
        <p:grpSpPr bwMode="auto">
          <a:xfrm>
            <a:off x="2209800" y="3367088"/>
            <a:ext cx="5105400" cy="366712"/>
            <a:chOff x="1392" y="2121"/>
            <a:chExt cx="3216" cy="231"/>
          </a:xfrm>
        </p:grpSpPr>
        <p:grpSp>
          <p:nvGrpSpPr>
            <p:cNvPr id="70759" name="Group 76"/>
            <p:cNvGrpSpPr>
              <a:grpSpLocks/>
            </p:cNvGrpSpPr>
            <p:nvPr/>
          </p:nvGrpSpPr>
          <p:grpSpPr bwMode="auto">
            <a:xfrm>
              <a:off x="2160" y="2208"/>
              <a:ext cx="96" cy="96"/>
              <a:chOff x="336" y="1776"/>
              <a:chExt cx="96" cy="96"/>
            </a:xfrm>
          </p:grpSpPr>
          <p:sp>
            <p:nvSpPr>
              <p:cNvPr id="70764" name="Line 7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5" name="Line 7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760" name="Group 79"/>
            <p:cNvGrpSpPr>
              <a:grpSpLocks/>
            </p:cNvGrpSpPr>
            <p:nvPr/>
          </p:nvGrpSpPr>
          <p:grpSpPr bwMode="auto">
            <a:xfrm>
              <a:off x="1392" y="2208"/>
              <a:ext cx="96" cy="96"/>
              <a:chOff x="336" y="1776"/>
              <a:chExt cx="96" cy="96"/>
            </a:xfrm>
          </p:grpSpPr>
          <p:sp>
            <p:nvSpPr>
              <p:cNvPr id="70762" name="Line 8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63" name="Line 8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761" name="Text Box 82"/>
            <p:cNvSpPr txBox="1">
              <a:spLocks noChangeArrowheads="1"/>
            </p:cNvSpPr>
            <p:nvPr/>
          </p:nvSpPr>
          <p:spPr bwMode="auto">
            <a:xfrm>
              <a:off x="4320" y="2121"/>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AC</a:t>
              </a:r>
            </a:p>
          </p:txBody>
        </p:sp>
      </p:grpSp>
      <p:grpSp>
        <p:nvGrpSpPr>
          <p:cNvPr id="225363" name="Group 83"/>
          <p:cNvGrpSpPr>
            <a:grpSpLocks/>
          </p:cNvGrpSpPr>
          <p:nvPr/>
        </p:nvGrpSpPr>
        <p:grpSpPr bwMode="auto">
          <a:xfrm>
            <a:off x="2209800" y="4038600"/>
            <a:ext cx="5103813" cy="366713"/>
            <a:chOff x="1392" y="2544"/>
            <a:chExt cx="3215" cy="231"/>
          </a:xfrm>
        </p:grpSpPr>
        <p:grpSp>
          <p:nvGrpSpPr>
            <p:cNvPr id="70752" name="Group 84"/>
            <p:cNvGrpSpPr>
              <a:grpSpLocks/>
            </p:cNvGrpSpPr>
            <p:nvPr/>
          </p:nvGrpSpPr>
          <p:grpSpPr bwMode="auto">
            <a:xfrm>
              <a:off x="1392" y="2592"/>
              <a:ext cx="96" cy="96"/>
              <a:chOff x="336" y="1776"/>
              <a:chExt cx="96" cy="96"/>
            </a:xfrm>
          </p:grpSpPr>
          <p:sp>
            <p:nvSpPr>
              <p:cNvPr id="70757" name="Line 85"/>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8" name="Line 86"/>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753" name="Group 87"/>
            <p:cNvGrpSpPr>
              <a:grpSpLocks/>
            </p:cNvGrpSpPr>
            <p:nvPr/>
          </p:nvGrpSpPr>
          <p:grpSpPr bwMode="auto">
            <a:xfrm>
              <a:off x="1776" y="2592"/>
              <a:ext cx="96" cy="96"/>
              <a:chOff x="336" y="1776"/>
              <a:chExt cx="96" cy="96"/>
            </a:xfrm>
          </p:grpSpPr>
          <p:sp>
            <p:nvSpPr>
              <p:cNvPr id="70755" name="Line 88"/>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6" name="Line 89"/>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754" name="Text Box 90"/>
            <p:cNvSpPr txBox="1">
              <a:spLocks noChangeArrowheads="1"/>
            </p:cNvSpPr>
            <p:nvPr/>
          </p:nvSpPr>
          <p:spPr bwMode="auto">
            <a:xfrm>
              <a:off x="4320" y="2544"/>
              <a:ext cx="2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BC</a:t>
              </a:r>
            </a:p>
          </p:txBody>
        </p:sp>
      </p:grpSp>
      <p:grpSp>
        <p:nvGrpSpPr>
          <p:cNvPr id="225371" name="Group 91"/>
          <p:cNvGrpSpPr>
            <a:grpSpLocks/>
          </p:cNvGrpSpPr>
          <p:nvPr/>
        </p:nvGrpSpPr>
        <p:grpSpPr bwMode="auto">
          <a:xfrm>
            <a:off x="2514600" y="4662488"/>
            <a:ext cx="5078413" cy="366712"/>
            <a:chOff x="1584" y="2937"/>
            <a:chExt cx="3199" cy="231"/>
          </a:xfrm>
        </p:grpSpPr>
        <p:grpSp>
          <p:nvGrpSpPr>
            <p:cNvPr id="70739" name="Group 92"/>
            <p:cNvGrpSpPr>
              <a:grpSpLocks/>
            </p:cNvGrpSpPr>
            <p:nvPr/>
          </p:nvGrpSpPr>
          <p:grpSpPr bwMode="auto">
            <a:xfrm>
              <a:off x="1584" y="2976"/>
              <a:ext cx="96" cy="96"/>
              <a:chOff x="336" y="1776"/>
              <a:chExt cx="96" cy="96"/>
            </a:xfrm>
          </p:grpSpPr>
          <p:sp>
            <p:nvSpPr>
              <p:cNvPr id="70750" name="Line 9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1" name="Line 9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740" name="Group 95"/>
            <p:cNvGrpSpPr>
              <a:grpSpLocks/>
            </p:cNvGrpSpPr>
            <p:nvPr/>
          </p:nvGrpSpPr>
          <p:grpSpPr bwMode="auto">
            <a:xfrm>
              <a:off x="1968" y="2976"/>
              <a:ext cx="96" cy="96"/>
              <a:chOff x="336" y="1776"/>
              <a:chExt cx="96" cy="96"/>
            </a:xfrm>
          </p:grpSpPr>
          <p:sp>
            <p:nvSpPr>
              <p:cNvPr id="70748" name="Line 9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49" name="Line 9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741" name="Group 98"/>
            <p:cNvGrpSpPr>
              <a:grpSpLocks/>
            </p:cNvGrpSpPr>
            <p:nvPr/>
          </p:nvGrpSpPr>
          <p:grpSpPr bwMode="auto">
            <a:xfrm>
              <a:off x="2352" y="2976"/>
              <a:ext cx="96" cy="96"/>
              <a:chOff x="336" y="1776"/>
              <a:chExt cx="96" cy="96"/>
            </a:xfrm>
          </p:grpSpPr>
          <p:sp>
            <p:nvSpPr>
              <p:cNvPr id="70746" name="Line 9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47" name="Line 10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742" name="Text Box 101"/>
            <p:cNvSpPr txBox="1">
              <a:spLocks noChangeArrowheads="1"/>
            </p:cNvSpPr>
            <p:nvPr/>
          </p:nvSpPr>
          <p:spPr bwMode="auto">
            <a:xfrm>
              <a:off x="4320" y="2937"/>
              <a:ext cx="4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A B C</a:t>
              </a:r>
            </a:p>
          </p:txBody>
        </p:sp>
        <p:sp>
          <p:nvSpPr>
            <p:cNvPr id="70743" name="Line 102"/>
            <p:cNvSpPr>
              <a:spLocks noChangeShapeType="1"/>
            </p:cNvSpPr>
            <p:nvPr/>
          </p:nvSpPr>
          <p:spPr bwMode="auto">
            <a:xfrm>
              <a:off x="4356" y="2976"/>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44" name="Line 103"/>
            <p:cNvSpPr>
              <a:spLocks noChangeShapeType="1"/>
            </p:cNvSpPr>
            <p:nvPr/>
          </p:nvSpPr>
          <p:spPr bwMode="auto">
            <a:xfrm>
              <a:off x="4500" y="2976"/>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45" name="Line 104"/>
            <p:cNvSpPr>
              <a:spLocks noChangeShapeType="1"/>
            </p:cNvSpPr>
            <p:nvPr/>
          </p:nvSpPr>
          <p:spPr bwMode="auto">
            <a:xfrm>
              <a:off x="4638" y="2976"/>
              <a:ext cx="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5385" name="Group 105"/>
          <p:cNvGrpSpPr>
            <a:grpSpLocks/>
          </p:cNvGrpSpPr>
          <p:nvPr/>
        </p:nvGrpSpPr>
        <p:grpSpPr bwMode="auto">
          <a:xfrm>
            <a:off x="6019800" y="2895600"/>
            <a:ext cx="152400" cy="1981200"/>
            <a:chOff x="3792" y="1824"/>
            <a:chExt cx="96" cy="1248"/>
          </a:xfrm>
        </p:grpSpPr>
        <p:grpSp>
          <p:nvGrpSpPr>
            <p:cNvPr id="70730" name="Group 106"/>
            <p:cNvGrpSpPr>
              <a:grpSpLocks/>
            </p:cNvGrpSpPr>
            <p:nvPr/>
          </p:nvGrpSpPr>
          <p:grpSpPr bwMode="auto">
            <a:xfrm>
              <a:off x="3792" y="1824"/>
              <a:ext cx="96" cy="96"/>
              <a:chOff x="336" y="1776"/>
              <a:chExt cx="96" cy="96"/>
            </a:xfrm>
          </p:grpSpPr>
          <p:sp>
            <p:nvSpPr>
              <p:cNvPr id="70737" name="Line 107"/>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8" name="Line 108"/>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731" name="Group 109"/>
            <p:cNvGrpSpPr>
              <a:grpSpLocks/>
            </p:cNvGrpSpPr>
            <p:nvPr/>
          </p:nvGrpSpPr>
          <p:grpSpPr bwMode="auto">
            <a:xfrm>
              <a:off x="3792" y="2208"/>
              <a:ext cx="96" cy="96"/>
              <a:chOff x="336" y="1776"/>
              <a:chExt cx="96" cy="96"/>
            </a:xfrm>
          </p:grpSpPr>
          <p:sp>
            <p:nvSpPr>
              <p:cNvPr id="70735" name="Line 110"/>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6" name="Line 111"/>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732" name="Group 112"/>
            <p:cNvGrpSpPr>
              <a:grpSpLocks/>
            </p:cNvGrpSpPr>
            <p:nvPr/>
          </p:nvGrpSpPr>
          <p:grpSpPr bwMode="auto">
            <a:xfrm>
              <a:off x="3792" y="2976"/>
              <a:ext cx="96" cy="96"/>
              <a:chOff x="336" y="1776"/>
              <a:chExt cx="96" cy="96"/>
            </a:xfrm>
          </p:grpSpPr>
          <p:sp>
            <p:nvSpPr>
              <p:cNvPr id="70733" name="Line 113"/>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4" name="Line 114"/>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25395" name="Group 115"/>
          <p:cNvGrpSpPr>
            <a:grpSpLocks/>
          </p:cNvGrpSpPr>
          <p:nvPr/>
        </p:nvGrpSpPr>
        <p:grpSpPr bwMode="auto">
          <a:xfrm>
            <a:off x="5257800" y="2895600"/>
            <a:ext cx="152400" cy="152400"/>
            <a:chOff x="336" y="1776"/>
            <a:chExt cx="96" cy="96"/>
          </a:xfrm>
        </p:grpSpPr>
        <p:sp>
          <p:nvSpPr>
            <p:cNvPr id="70728" name="Line 116"/>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29" name="Line 117"/>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5398" name="Group 118"/>
          <p:cNvGrpSpPr>
            <a:grpSpLocks/>
          </p:cNvGrpSpPr>
          <p:nvPr/>
        </p:nvGrpSpPr>
        <p:grpSpPr bwMode="auto">
          <a:xfrm>
            <a:off x="5257800" y="3505200"/>
            <a:ext cx="152400" cy="152400"/>
            <a:chOff x="336" y="1776"/>
            <a:chExt cx="96" cy="96"/>
          </a:xfrm>
        </p:grpSpPr>
        <p:sp>
          <p:nvSpPr>
            <p:cNvPr id="70726" name="Line 119"/>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27" name="Line 120"/>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5401" name="Group 121"/>
          <p:cNvGrpSpPr>
            <a:grpSpLocks/>
          </p:cNvGrpSpPr>
          <p:nvPr/>
        </p:nvGrpSpPr>
        <p:grpSpPr bwMode="auto">
          <a:xfrm>
            <a:off x="5257800" y="4114800"/>
            <a:ext cx="152400" cy="152400"/>
            <a:chOff x="336" y="1776"/>
            <a:chExt cx="96" cy="96"/>
          </a:xfrm>
        </p:grpSpPr>
        <p:sp>
          <p:nvSpPr>
            <p:cNvPr id="70724" name="Line 122"/>
            <p:cNvSpPr>
              <a:spLocks noChangeShapeType="1"/>
            </p:cNvSpPr>
            <p:nvPr/>
          </p:nvSpPr>
          <p:spPr bwMode="auto">
            <a:xfrm flipH="1">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25" name="Line 123"/>
            <p:cNvSpPr>
              <a:spLocks noChangeShapeType="1"/>
            </p:cNvSpPr>
            <p:nvPr/>
          </p:nvSpPr>
          <p:spPr bwMode="auto">
            <a:xfrm>
              <a:off x="336" y="1776"/>
              <a:ext cx="96" cy="9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404" name="Text Box 124"/>
          <p:cNvSpPr txBox="1">
            <a:spLocks noChangeArrowheads="1"/>
          </p:cNvSpPr>
          <p:nvPr/>
        </p:nvSpPr>
        <p:spPr bwMode="auto">
          <a:xfrm>
            <a:off x="6096000" y="61722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F2</a:t>
            </a:r>
          </a:p>
        </p:txBody>
      </p:sp>
      <p:grpSp>
        <p:nvGrpSpPr>
          <p:cNvPr id="225405" name="Group 125"/>
          <p:cNvGrpSpPr>
            <a:grpSpLocks/>
          </p:cNvGrpSpPr>
          <p:nvPr/>
        </p:nvGrpSpPr>
        <p:grpSpPr bwMode="auto">
          <a:xfrm flipH="1">
            <a:off x="3676650" y="5943600"/>
            <a:ext cx="1657350" cy="762000"/>
            <a:chOff x="2448" y="3696"/>
            <a:chExt cx="1044" cy="480"/>
          </a:xfrm>
        </p:grpSpPr>
        <p:sp>
          <p:nvSpPr>
            <p:cNvPr id="70720" name="AutoShape 126"/>
            <p:cNvSpPr>
              <a:spLocks noChangeArrowheads="1"/>
            </p:cNvSpPr>
            <p:nvPr/>
          </p:nvSpPr>
          <p:spPr bwMode="auto">
            <a:xfrm rot="5400000">
              <a:off x="2808" y="3720"/>
              <a:ext cx="480" cy="432"/>
            </a:xfrm>
            <a:prstGeom prst="triangle">
              <a:avLst>
                <a:gd name="adj" fmla="val 50000"/>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1" name="Line 127"/>
            <p:cNvSpPr>
              <a:spLocks noChangeShapeType="1"/>
            </p:cNvSpPr>
            <p:nvPr/>
          </p:nvSpPr>
          <p:spPr bwMode="auto">
            <a:xfrm>
              <a:off x="2448" y="3936"/>
              <a:ext cx="384"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2" name="Oval 128"/>
            <p:cNvSpPr>
              <a:spLocks noChangeArrowheads="1"/>
            </p:cNvSpPr>
            <p:nvPr/>
          </p:nvSpPr>
          <p:spPr bwMode="auto">
            <a:xfrm>
              <a:off x="3264" y="3888"/>
              <a:ext cx="72" cy="69"/>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3" name="Line 129"/>
            <p:cNvSpPr>
              <a:spLocks noChangeShapeType="1"/>
            </p:cNvSpPr>
            <p:nvPr/>
          </p:nvSpPr>
          <p:spPr bwMode="auto">
            <a:xfrm flipH="1">
              <a:off x="3312" y="3936"/>
              <a:ext cx="180" cy="1"/>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410" name="Text Box 130"/>
          <p:cNvSpPr txBox="1">
            <a:spLocks noChangeArrowheads="1"/>
          </p:cNvSpPr>
          <p:nvPr/>
        </p:nvSpPr>
        <p:spPr bwMode="auto">
          <a:xfrm>
            <a:off x="3352800" y="6019800"/>
            <a:ext cx="428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F1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46"/>
                                        </p:tgtEl>
                                        <p:attrNameLst>
                                          <p:attrName>style.visibility</p:attrName>
                                        </p:attrNameLst>
                                      </p:cBhvr>
                                      <p:to>
                                        <p:strVal val="visible"/>
                                      </p:to>
                                    </p:set>
                                    <p:animEffect transition="in" filter="blinds(horizontal)">
                                      <p:cBhvr>
                                        <p:cTn id="7" dur="500"/>
                                        <p:tgtEl>
                                          <p:spTgt spid="2253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53"/>
                                        </p:tgtEl>
                                        <p:attrNameLst>
                                          <p:attrName>style.visibility</p:attrName>
                                        </p:attrNameLst>
                                      </p:cBhvr>
                                      <p:to>
                                        <p:strVal val="visible"/>
                                      </p:to>
                                    </p:set>
                                    <p:animEffect transition="in" filter="blinds(horizontal)">
                                      <p:cBhvr>
                                        <p:cTn id="10" dur="500"/>
                                        <p:tgtEl>
                                          <p:spTgt spid="2253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25355"/>
                                        </p:tgtEl>
                                        <p:attrNameLst>
                                          <p:attrName>style.visibility</p:attrName>
                                        </p:attrNameLst>
                                      </p:cBhvr>
                                      <p:to>
                                        <p:strVal val="visible"/>
                                      </p:to>
                                    </p:set>
                                    <p:animEffect transition="in" filter="blinds(horizontal)">
                                      <p:cBhvr>
                                        <p:cTn id="15" dur="500"/>
                                        <p:tgtEl>
                                          <p:spTgt spid="2253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25363"/>
                                        </p:tgtEl>
                                        <p:attrNameLst>
                                          <p:attrName>style.visibility</p:attrName>
                                        </p:attrNameLst>
                                      </p:cBhvr>
                                      <p:to>
                                        <p:strVal val="visible"/>
                                      </p:to>
                                    </p:set>
                                    <p:animEffect transition="in" filter="blinds(horizontal)">
                                      <p:cBhvr>
                                        <p:cTn id="20" dur="500"/>
                                        <p:tgtEl>
                                          <p:spTgt spid="2253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25371"/>
                                        </p:tgtEl>
                                        <p:attrNameLst>
                                          <p:attrName>style.visibility</p:attrName>
                                        </p:attrNameLst>
                                      </p:cBhvr>
                                      <p:to>
                                        <p:strVal val="visible"/>
                                      </p:to>
                                    </p:set>
                                    <p:animEffect transition="in" filter="blinds(horizontal)">
                                      <p:cBhvr>
                                        <p:cTn id="25" dur="500"/>
                                        <p:tgtEl>
                                          <p:spTgt spid="2253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25385"/>
                                        </p:tgtEl>
                                        <p:attrNameLst>
                                          <p:attrName>style.visibility</p:attrName>
                                        </p:attrNameLst>
                                      </p:cBhvr>
                                      <p:to>
                                        <p:strVal val="visible"/>
                                      </p:to>
                                    </p:set>
                                    <p:animEffect transition="in" filter="blinds(horizontal)">
                                      <p:cBhvr>
                                        <p:cTn id="30" dur="500"/>
                                        <p:tgtEl>
                                          <p:spTgt spid="22538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25404"/>
                                        </p:tgtEl>
                                        <p:attrNameLst>
                                          <p:attrName>style.visibility</p:attrName>
                                        </p:attrNameLst>
                                      </p:cBhvr>
                                      <p:to>
                                        <p:strVal val="visible"/>
                                      </p:to>
                                    </p:set>
                                    <p:animEffect transition="in" filter="blinds(horizontal)">
                                      <p:cBhvr>
                                        <p:cTn id="33" dur="500"/>
                                        <p:tgtEl>
                                          <p:spTgt spid="22540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25395"/>
                                        </p:tgtEl>
                                        <p:attrNameLst>
                                          <p:attrName>style.visibility</p:attrName>
                                        </p:attrNameLst>
                                      </p:cBhvr>
                                      <p:to>
                                        <p:strVal val="visible"/>
                                      </p:to>
                                    </p:set>
                                    <p:animEffect transition="in" filter="blinds(horizontal)">
                                      <p:cBhvr>
                                        <p:cTn id="38" dur="500"/>
                                        <p:tgtEl>
                                          <p:spTgt spid="225395"/>
                                        </p:tgtEl>
                                      </p:cBhvr>
                                    </p:animEffect>
                                  </p:childTnLst>
                                </p:cTn>
                              </p:par>
                              <p:par>
                                <p:cTn id="39" presetID="3" presetClass="entr" presetSubtype="10" fill="hold" nodeType="withEffect">
                                  <p:stCondLst>
                                    <p:cond delay="0"/>
                                  </p:stCondLst>
                                  <p:childTnLst>
                                    <p:set>
                                      <p:cBhvr>
                                        <p:cTn id="40" dur="1" fill="hold">
                                          <p:stCondLst>
                                            <p:cond delay="0"/>
                                          </p:stCondLst>
                                        </p:cTn>
                                        <p:tgtEl>
                                          <p:spTgt spid="225398"/>
                                        </p:tgtEl>
                                        <p:attrNameLst>
                                          <p:attrName>style.visibility</p:attrName>
                                        </p:attrNameLst>
                                      </p:cBhvr>
                                      <p:to>
                                        <p:strVal val="visible"/>
                                      </p:to>
                                    </p:set>
                                    <p:animEffect transition="in" filter="blinds(horizontal)">
                                      <p:cBhvr>
                                        <p:cTn id="41" dur="500"/>
                                        <p:tgtEl>
                                          <p:spTgt spid="225398"/>
                                        </p:tgtEl>
                                      </p:cBhvr>
                                    </p:animEffect>
                                  </p:childTnLst>
                                </p:cTn>
                              </p:par>
                              <p:par>
                                <p:cTn id="42" presetID="3" presetClass="entr" presetSubtype="10" fill="hold" nodeType="withEffect">
                                  <p:stCondLst>
                                    <p:cond delay="0"/>
                                  </p:stCondLst>
                                  <p:childTnLst>
                                    <p:set>
                                      <p:cBhvr>
                                        <p:cTn id="43" dur="1" fill="hold">
                                          <p:stCondLst>
                                            <p:cond delay="0"/>
                                          </p:stCondLst>
                                        </p:cTn>
                                        <p:tgtEl>
                                          <p:spTgt spid="225401"/>
                                        </p:tgtEl>
                                        <p:attrNameLst>
                                          <p:attrName>style.visibility</p:attrName>
                                        </p:attrNameLst>
                                      </p:cBhvr>
                                      <p:to>
                                        <p:strVal val="visible"/>
                                      </p:to>
                                    </p:set>
                                    <p:animEffect transition="in" filter="blinds(horizontal)">
                                      <p:cBhvr>
                                        <p:cTn id="44" dur="500"/>
                                        <p:tgtEl>
                                          <p:spTgt spid="22540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25410"/>
                                        </p:tgtEl>
                                        <p:attrNameLst>
                                          <p:attrName>style.visibility</p:attrName>
                                        </p:attrNameLst>
                                      </p:cBhvr>
                                      <p:to>
                                        <p:strVal val="visible"/>
                                      </p:to>
                                    </p:set>
                                    <p:animEffect transition="in" filter="blinds(horizontal)">
                                      <p:cBhvr>
                                        <p:cTn id="49" dur="500"/>
                                        <p:tgtEl>
                                          <p:spTgt spid="225410"/>
                                        </p:tgtEl>
                                      </p:cBhvr>
                                    </p:animEffect>
                                  </p:childTnLst>
                                </p:cTn>
                              </p:par>
                              <p:par>
                                <p:cTn id="50" presetID="3" presetClass="entr" presetSubtype="10" fill="hold" nodeType="withEffect">
                                  <p:stCondLst>
                                    <p:cond delay="0"/>
                                  </p:stCondLst>
                                  <p:childTnLst>
                                    <p:set>
                                      <p:cBhvr>
                                        <p:cTn id="51" dur="1" fill="hold">
                                          <p:stCondLst>
                                            <p:cond delay="0"/>
                                          </p:stCondLst>
                                        </p:cTn>
                                        <p:tgtEl>
                                          <p:spTgt spid="225405"/>
                                        </p:tgtEl>
                                        <p:attrNameLst>
                                          <p:attrName>style.visibility</p:attrName>
                                        </p:attrNameLst>
                                      </p:cBhvr>
                                      <p:to>
                                        <p:strVal val="visible"/>
                                      </p:to>
                                    </p:set>
                                    <p:animEffect transition="in" filter="blinds(horizontal)">
                                      <p:cBhvr>
                                        <p:cTn id="52" dur="500"/>
                                        <p:tgtEl>
                                          <p:spTgt spid="225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3" grpId="0"/>
      <p:bldP spid="225404" grpId="0"/>
      <p:bldP spid="225410"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457200" y="457200"/>
            <a:ext cx="8229600" cy="5668963"/>
          </a:xfrm>
        </p:spPr>
        <p:txBody>
          <a:bodyPr/>
          <a:lstStyle/>
          <a:p>
            <a:pPr marL="0" indent="0" algn="ctr">
              <a:buFontTx/>
              <a:buNone/>
            </a:pPr>
            <a:r>
              <a:rPr lang="en-US" b="1" smtClean="0">
                <a:latin typeface="Times New Roman" pitchFamily="18" charset="0"/>
                <a:cs typeface="Times New Roman" pitchFamily="18" charset="0"/>
              </a:rPr>
              <a:t>Comparing PALs and PLAs</a:t>
            </a:r>
          </a:p>
          <a:p>
            <a:pPr lvl="1"/>
            <a:endParaRPr lang="en-US" sz="2400" smtClean="0">
              <a:latin typeface="Times New Roman" pitchFamily="18" charset="0"/>
              <a:cs typeface="Times New Roman" pitchFamily="18" charset="0"/>
            </a:endParaRPr>
          </a:p>
          <a:p>
            <a:pPr lvl="1"/>
            <a:r>
              <a:rPr lang="en-US" sz="2400" smtClean="0">
                <a:latin typeface="Times New Roman" pitchFamily="18" charset="0"/>
                <a:cs typeface="Times New Roman" pitchFamily="18" charset="0"/>
              </a:rPr>
              <a:t>PALs have the same limitations as PLAs (small number of allowed AND terms) plus they have a fixed OR plane </a:t>
            </a:r>
            <a:r>
              <a:rPr lang="en-US" sz="2400" smtClean="0">
                <a:latin typeface="Times New Roman" pitchFamily="18" charset="0"/>
                <a:cs typeface="Times New Roman" pitchFamily="18" charset="0"/>
                <a:sym typeface="Wingdings" pitchFamily="2" charset="2"/>
              </a:rPr>
              <a:t> less flexibility than PLAs</a:t>
            </a:r>
          </a:p>
          <a:p>
            <a:pPr lvl="1"/>
            <a:endParaRPr lang="en-US" sz="2400" smtClean="0">
              <a:latin typeface="Times New Roman" pitchFamily="18" charset="0"/>
              <a:cs typeface="Times New Roman" pitchFamily="18" charset="0"/>
              <a:sym typeface="Wingdings" pitchFamily="2" charset="2"/>
            </a:endParaRPr>
          </a:p>
          <a:p>
            <a:pPr lvl="1"/>
            <a:r>
              <a:rPr lang="en-US" sz="2400" smtClean="0">
                <a:latin typeface="Times New Roman" pitchFamily="18" charset="0"/>
                <a:cs typeface="Times New Roman" pitchFamily="18" charset="0"/>
                <a:sym typeface="Wingdings" pitchFamily="2" charset="2"/>
              </a:rPr>
              <a:t>PALs are simpler to manufacture, cheaper, and faster (better performance)</a:t>
            </a:r>
          </a:p>
          <a:p>
            <a:pPr lvl="1"/>
            <a:endParaRPr lang="en-US" sz="2400" smtClean="0">
              <a:latin typeface="Times New Roman" pitchFamily="18" charset="0"/>
              <a:cs typeface="Times New Roman" pitchFamily="18" charset="0"/>
              <a:sym typeface="Wingdings" pitchFamily="2" charset="2"/>
            </a:endParaRPr>
          </a:p>
          <a:p>
            <a:pPr lvl="1"/>
            <a:r>
              <a:rPr lang="en-US" sz="2400" smtClean="0">
                <a:latin typeface="Times New Roman" pitchFamily="18" charset="0"/>
                <a:cs typeface="Times New Roman" pitchFamily="18" charset="0"/>
                <a:sym typeface="Wingdings" pitchFamily="2" charset="2"/>
              </a:rPr>
              <a:t>PALs also often have extra circuitry connected to the output of each OR gate</a:t>
            </a:r>
          </a:p>
          <a:p>
            <a:pPr lvl="2"/>
            <a:r>
              <a:rPr lang="en-US" sz="2000" smtClean="0">
                <a:latin typeface="Times New Roman" pitchFamily="18" charset="0"/>
                <a:cs typeface="Times New Roman" pitchFamily="18" charset="0"/>
              </a:rPr>
              <a:t>The OR gate plus this circuitry is called a </a:t>
            </a:r>
            <a:r>
              <a:rPr lang="en-US" sz="2000" i="1" smtClean="0">
                <a:latin typeface="Times New Roman" pitchFamily="18" charset="0"/>
                <a:cs typeface="Times New Roman" pitchFamily="18" charset="0"/>
              </a:rPr>
              <a:t>macrocell</a:t>
            </a:r>
          </a:p>
        </p:txBody>
      </p:sp>
      <p:sp>
        <p:nvSpPr>
          <p:cNvPr id="71683"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84"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685"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4000" smtClean="0">
                <a:solidFill>
                  <a:schemeClr val="tx1"/>
                </a:solidFill>
              </a:rPr>
              <a:t>FPGA AND CPLD</a:t>
            </a:r>
          </a:p>
        </p:txBody>
      </p:sp>
      <p:sp>
        <p:nvSpPr>
          <p:cNvPr id="72707" name="Rectangle 3"/>
          <p:cNvSpPr>
            <a:spLocks noGrp="1" noChangeArrowheads="1"/>
          </p:cNvSpPr>
          <p:nvPr>
            <p:ph type="body" idx="1"/>
          </p:nvPr>
        </p:nvSpPr>
        <p:spPr>
          <a:xfrm>
            <a:off x="990600" y="1524000"/>
            <a:ext cx="7696200" cy="4800600"/>
          </a:xfrm>
        </p:spPr>
        <p:txBody>
          <a:bodyPr/>
          <a:lstStyle/>
          <a:p>
            <a:pPr marL="609600" indent="-609600" eaLnBrk="1" hangingPunct="1">
              <a:buFont typeface="Wingdings" pitchFamily="2" charset="2"/>
              <a:buAutoNum type="arabicPeriod"/>
            </a:pPr>
            <a:r>
              <a:rPr lang="en-US" smtClean="0"/>
              <a:t>FPGA - Field-Programmable Gate Array.</a:t>
            </a:r>
          </a:p>
          <a:p>
            <a:pPr marL="609600" indent="-609600" eaLnBrk="1" hangingPunct="1">
              <a:buFont typeface="Wingdings" pitchFamily="2" charset="2"/>
              <a:buAutoNum type="arabicPeriod"/>
            </a:pPr>
            <a:r>
              <a:rPr lang="en-US" smtClean="0"/>
              <a:t>CPLD - Complex Programmable Logic Device</a:t>
            </a:r>
          </a:p>
          <a:p>
            <a:pPr marL="609600" indent="-609600" eaLnBrk="1" hangingPunct="1">
              <a:buFont typeface="Wingdings" pitchFamily="2" charset="2"/>
              <a:buAutoNum type="arabicPeriod"/>
            </a:pPr>
            <a:r>
              <a:rPr lang="en-US" smtClean="0"/>
              <a:t>FPGA and CPLD is an advanced PLD.</a:t>
            </a:r>
          </a:p>
          <a:p>
            <a:pPr marL="609600" indent="-609600" eaLnBrk="1" hangingPunct="1">
              <a:buFont typeface="Wingdings" pitchFamily="2" charset="2"/>
              <a:buAutoNum type="arabicPeriod"/>
            </a:pPr>
            <a:r>
              <a:rPr lang="en-US" smtClean="0"/>
              <a:t>Support thousands of gate where as PLD only support hundreds of gates.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Slide Number Placeholder 3"/>
          <p:cNvSpPr>
            <a:spLocks noGrp="1"/>
          </p:cNvSpPr>
          <p:nvPr>
            <p:ph type="sldNum" sz="quarter" idx="4294967295"/>
          </p:nvPr>
        </p:nvSpPr>
        <p:spPr bwMode="auto">
          <a:xfrm>
            <a:off x="8291513" y="6616700"/>
            <a:ext cx="606425" cy="15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A2C22A2-5CA8-47BF-BCD2-84253C429095}" type="slidenum">
              <a:rPr lang="zh-TW" altLang="en-US">
                <a:ea typeface="PMingLiU" pitchFamily="18" charset="-120"/>
              </a:rPr>
              <a:pPr eaLnBrk="1" hangingPunct="1"/>
              <a:t>64</a:t>
            </a:fld>
            <a:endParaRPr lang="en-US" altLang="zh-TW">
              <a:ea typeface="PMingLiU" pitchFamily="18" charset="-120"/>
            </a:endParaRPr>
          </a:p>
        </p:txBody>
      </p:sp>
      <p:sp>
        <p:nvSpPr>
          <p:cNvPr id="73731" name="Rectangle 2"/>
          <p:cNvSpPr>
            <a:spLocks noGrp="1" noChangeArrowheads="1"/>
          </p:cNvSpPr>
          <p:nvPr>
            <p:ph type="title"/>
          </p:nvPr>
        </p:nvSpPr>
        <p:spPr/>
        <p:txBody>
          <a:bodyPr/>
          <a:lstStyle/>
          <a:p>
            <a:pPr eaLnBrk="1" hangingPunct="1"/>
            <a:r>
              <a:rPr lang="en-US" smtClean="0"/>
              <a:t>CPLD and FPGA</a:t>
            </a:r>
            <a:r>
              <a:rPr lang="en-US" sz="1800" smtClean="0"/>
              <a:t>]</a:t>
            </a:r>
          </a:p>
        </p:txBody>
      </p:sp>
      <p:sp>
        <p:nvSpPr>
          <p:cNvPr id="168963" name="Rectangle 3"/>
          <p:cNvSpPr>
            <a:spLocks noGrp="1" noChangeArrowheads="1"/>
          </p:cNvSpPr>
          <p:nvPr>
            <p:ph type="body" idx="1"/>
          </p:nvPr>
        </p:nvSpPr>
        <p:spPr>
          <a:xfrm>
            <a:off x="228600" y="1295400"/>
            <a:ext cx="8726488" cy="5410200"/>
          </a:xfrm>
        </p:spPr>
        <p:txBody>
          <a:bodyPr/>
          <a:lstStyle/>
          <a:p>
            <a:pPr eaLnBrk="1" hangingPunct="1">
              <a:lnSpc>
                <a:spcPct val="80000"/>
              </a:lnSpc>
              <a:defRPr/>
            </a:pPr>
            <a:r>
              <a:rPr lang="en-US" sz="2800" dirty="0" smtClean="0"/>
              <a:t>Complex Programmable Logic Device (</a:t>
            </a:r>
            <a:r>
              <a:rPr lang="en-US" sz="2800" dirty="0" smtClean="0">
                <a:effectLst>
                  <a:outerShdw blurRad="38100" dist="38100" dir="2700000" algn="tl">
                    <a:srgbClr val="C0C0C0"/>
                  </a:outerShdw>
                </a:effectLst>
              </a:rPr>
              <a:t>CPLD</a:t>
            </a:r>
            <a:r>
              <a:rPr lang="en-US" sz="2800" dirty="0" smtClean="0"/>
              <a:t>)</a:t>
            </a:r>
          </a:p>
          <a:p>
            <a:pPr lvl="1" eaLnBrk="1" hangingPunct="1">
              <a:lnSpc>
                <a:spcPct val="80000"/>
              </a:lnSpc>
              <a:defRPr/>
            </a:pPr>
            <a:r>
              <a:rPr lang="en-US" sz="2400" dirty="0" smtClean="0"/>
              <a:t>Multiple PLDs (e.g. PALs, PLAs) with programmable interconnection structure</a:t>
            </a:r>
          </a:p>
          <a:p>
            <a:pPr lvl="1" eaLnBrk="1" hangingPunct="1">
              <a:lnSpc>
                <a:spcPct val="80000"/>
              </a:lnSpc>
              <a:defRPr/>
            </a:pPr>
            <a:r>
              <a:rPr lang="en-US" sz="2400" dirty="0" smtClean="0"/>
              <a:t>Pioneered by Altera</a:t>
            </a:r>
          </a:p>
          <a:p>
            <a:pPr eaLnBrk="1" hangingPunct="1">
              <a:lnSpc>
                <a:spcPct val="80000"/>
              </a:lnSpc>
              <a:defRPr/>
            </a:pPr>
            <a:r>
              <a:rPr lang="en-US" sz="2800" dirty="0" smtClean="0"/>
              <a:t>Field-Programmable Gate Array (</a:t>
            </a:r>
            <a:r>
              <a:rPr lang="en-US" sz="2800" dirty="0" smtClean="0">
                <a:effectLst>
                  <a:outerShdw blurRad="38100" dist="38100" dir="2700000" algn="tl">
                    <a:srgbClr val="C0C0C0"/>
                  </a:outerShdw>
                </a:effectLst>
              </a:rPr>
              <a:t>FPGA</a:t>
            </a:r>
            <a:r>
              <a:rPr lang="en-US" sz="2800" dirty="0" smtClean="0"/>
              <a:t>)</a:t>
            </a:r>
          </a:p>
          <a:p>
            <a:pPr lvl="1" eaLnBrk="1" hangingPunct="1">
              <a:lnSpc>
                <a:spcPct val="80000"/>
              </a:lnSpc>
              <a:defRPr/>
            </a:pPr>
            <a:r>
              <a:rPr lang="en-US" sz="2400" dirty="0" smtClean="0"/>
              <a:t>High logic capacity with large distributed interconnection structure</a:t>
            </a:r>
          </a:p>
          <a:p>
            <a:pPr lvl="2" eaLnBrk="1" hangingPunct="1">
              <a:lnSpc>
                <a:spcPct val="80000"/>
              </a:lnSpc>
              <a:defRPr/>
            </a:pPr>
            <a:r>
              <a:rPr lang="en-US" sz="2000" dirty="0" smtClean="0"/>
              <a:t>Logic capacity </a:t>
            </a:r>
            <a:r>
              <a:rPr lang="en-US" sz="2000" dirty="0" smtClean="0">
                <a:sym typeface="Symbol" pitchFamily="18" charset="2"/>
              </a:rPr>
              <a:t></a:t>
            </a:r>
            <a:r>
              <a:rPr lang="en-US" sz="2000" dirty="0" smtClean="0"/>
              <a:t> number of 2-input NAND gates</a:t>
            </a:r>
          </a:p>
          <a:p>
            <a:pPr lvl="1" eaLnBrk="1" hangingPunct="1">
              <a:lnSpc>
                <a:spcPct val="80000"/>
              </a:lnSpc>
              <a:defRPr/>
            </a:pPr>
            <a:r>
              <a:rPr lang="en-US" sz="2400" dirty="0" smtClean="0"/>
              <a:t>Offers more narrow logic resources</a:t>
            </a:r>
          </a:p>
          <a:p>
            <a:pPr lvl="2" eaLnBrk="1" hangingPunct="1">
              <a:lnSpc>
                <a:spcPct val="80000"/>
              </a:lnSpc>
              <a:defRPr/>
            </a:pPr>
            <a:r>
              <a:rPr lang="en-US" sz="2000" dirty="0" smtClean="0"/>
              <a:t>CPLD offers logic resources with a wide number of inputs (AND planes)</a:t>
            </a:r>
          </a:p>
          <a:p>
            <a:pPr lvl="1" eaLnBrk="1" hangingPunct="1">
              <a:lnSpc>
                <a:spcPct val="80000"/>
              </a:lnSpc>
              <a:defRPr/>
            </a:pPr>
            <a:r>
              <a:rPr lang="en-US" sz="2400" dirty="0" smtClean="0"/>
              <a:t>Offer a higher ratio of Flip-flops to logic resources than CPLD</a:t>
            </a:r>
          </a:p>
          <a:p>
            <a:pPr eaLnBrk="1" hangingPunct="1">
              <a:lnSpc>
                <a:spcPct val="80000"/>
              </a:lnSpc>
              <a:defRPr/>
            </a:pPr>
            <a:r>
              <a:rPr lang="en-US" sz="2800" dirty="0" smtClean="0">
                <a:effectLst>
                  <a:outerShdw blurRad="38100" dist="38100" dir="2700000" algn="tl">
                    <a:srgbClr val="C0C0C0"/>
                  </a:outerShdw>
                </a:effectLst>
              </a:rPr>
              <a:t>HCPLD</a:t>
            </a:r>
            <a:r>
              <a:rPr lang="en-US" sz="2800" dirty="0" smtClean="0"/>
              <a:t> (High Capacity PLD) is often used to refer to both CPLD and FPGA</a:t>
            </a: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5800" y="76200"/>
            <a:ext cx="7772400" cy="533400"/>
          </a:xfrm>
        </p:spPr>
        <p:txBody>
          <a:bodyPr/>
          <a:lstStyle/>
          <a:p>
            <a:pPr eaLnBrk="1" hangingPunct="1"/>
            <a:r>
              <a:rPr lang="en-US" sz="2800" smtClean="0"/>
              <a:t>Programmable Logic Devices:  CPLD vs FPGA</a:t>
            </a:r>
          </a:p>
        </p:txBody>
      </p:sp>
      <p:sp>
        <p:nvSpPr>
          <p:cNvPr id="74755" name="Rectangle 4"/>
          <p:cNvSpPr>
            <a:spLocks noGrp="1" noChangeArrowheads="1"/>
          </p:cNvSpPr>
          <p:nvPr>
            <p:ph type="body" sz="half" idx="2"/>
          </p:nvPr>
        </p:nvSpPr>
        <p:spPr>
          <a:xfrm>
            <a:off x="381000" y="762000"/>
            <a:ext cx="8458200" cy="2209800"/>
          </a:xfrm>
        </p:spPr>
        <p:txBody>
          <a:bodyPr/>
          <a:lstStyle/>
          <a:p>
            <a:pPr eaLnBrk="1" hangingPunct="1"/>
            <a:r>
              <a:rPr lang="en-US" sz="1800" smtClean="0"/>
              <a:t>Complex Programmable Logic Device (CPLD):  see (a) below</a:t>
            </a:r>
          </a:p>
          <a:p>
            <a:pPr lvl="1" eaLnBrk="1" hangingPunct="1"/>
            <a:r>
              <a:rPr lang="en-US" sz="1600" smtClean="0"/>
              <a:t>Most of today’s CPLD’s are simply a collection of PLD’s on a chip  interconnected by programmable interconnect (wiring)</a:t>
            </a:r>
          </a:p>
          <a:p>
            <a:pPr eaLnBrk="1" hangingPunct="1"/>
            <a:r>
              <a:rPr lang="en-US" sz="1800" smtClean="0"/>
              <a:t>Field Programmable Gate Array (FPGA):  see (b) below</a:t>
            </a:r>
          </a:p>
          <a:p>
            <a:pPr lvl="1" eaLnBrk="1" hangingPunct="1"/>
            <a:r>
              <a:rPr lang="en-US" sz="1600" smtClean="0"/>
              <a:t>FPGA’s are comprised of basic logic blocks interconnected by X and Y wiring channels</a:t>
            </a:r>
          </a:p>
        </p:txBody>
      </p:sp>
      <p:pic>
        <p:nvPicPr>
          <p:cNvPr id="74756" name="Picture 5" descr="C:\My Images\sc312_intro_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43200"/>
            <a:ext cx="7924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152400"/>
            <a:ext cx="8229600" cy="1143000"/>
          </a:xfrm>
        </p:spPr>
        <p:txBody>
          <a:bodyPr/>
          <a:lstStyle/>
          <a:p>
            <a:pPr eaLnBrk="1" hangingPunct="1"/>
            <a:r>
              <a:rPr lang="en-US" sz="4000" smtClean="0">
                <a:solidFill>
                  <a:srgbClr val="3333CC"/>
                </a:solidFill>
              </a:rPr>
              <a:t>CPLD</a:t>
            </a:r>
          </a:p>
        </p:txBody>
      </p:sp>
      <p:sp>
        <p:nvSpPr>
          <p:cNvPr id="75779" name="Rectangle 3"/>
          <p:cNvSpPr>
            <a:spLocks noGrp="1" noChangeArrowheads="1"/>
          </p:cNvSpPr>
          <p:nvPr>
            <p:ph type="body" idx="1"/>
          </p:nvPr>
        </p:nvSpPr>
        <p:spPr>
          <a:xfrm>
            <a:off x="381000" y="1314450"/>
            <a:ext cx="8534400" cy="5238750"/>
          </a:xfrm>
        </p:spPr>
        <p:txBody>
          <a:bodyPr/>
          <a:lstStyle/>
          <a:p>
            <a:pPr marL="660400" indent="-660400" eaLnBrk="1" hangingPunct="1">
              <a:buFont typeface="Wingdings" pitchFamily="2" charset="2"/>
              <a:buAutoNum type="arabicPeriod"/>
            </a:pPr>
            <a:r>
              <a:rPr lang="en-US" sz="2400" smtClean="0">
                <a:latin typeface="Times New Roman" pitchFamily="18" charset="0"/>
              </a:rPr>
              <a:t>Complexity of CPLD is between FPGA and PLD.</a:t>
            </a:r>
          </a:p>
          <a:p>
            <a:pPr marL="660400" indent="-660400" eaLnBrk="1" hangingPunct="1">
              <a:buFont typeface="Wingdings" pitchFamily="2" charset="2"/>
              <a:buAutoNum type="arabicPeriod"/>
            </a:pPr>
            <a:r>
              <a:rPr lang="en-US" sz="2400" smtClean="0">
                <a:latin typeface="Times New Roman" pitchFamily="18" charset="0"/>
              </a:rPr>
              <a:t>CPLD featured in common PLD:-</a:t>
            </a:r>
          </a:p>
          <a:p>
            <a:pPr marL="1035050" lvl="1" indent="-577850" eaLnBrk="1" hangingPunct="1">
              <a:buFont typeface="Wingdings" pitchFamily="2" charset="2"/>
              <a:buAutoNum type="romanLcPeriod"/>
            </a:pPr>
            <a:r>
              <a:rPr lang="en-US" sz="2000" smtClean="0">
                <a:latin typeface="Times New Roman" pitchFamily="18" charset="0"/>
              </a:rPr>
              <a:t>Non-volatile configuration memory – does not need an external configuration PROM.</a:t>
            </a:r>
          </a:p>
          <a:p>
            <a:pPr marL="1035050" lvl="1" indent="-577850" eaLnBrk="1" hangingPunct="1">
              <a:buFont typeface="Wingdings" pitchFamily="2" charset="2"/>
              <a:buAutoNum type="romanLcPeriod"/>
            </a:pPr>
            <a:r>
              <a:rPr lang="en-US" sz="2000" smtClean="0">
                <a:latin typeface="Times New Roman" pitchFamily="18" charset="0"/>
              </a:rPr>
              <a:t>Routing constraints. Not for large and deeply layered logic.</a:t>
            </a:r>
          </a:p>
          <a:p>
            <a:pPr marL="1035050" lvl="1" indent="-577850" eaLnBrk="1" hangingPunct="1">
              <a:buFont typeface="Wingdings" pitchFamily="2" charset="2"/>
              <a:buNone/>
            </a:pPr>
            <a:endParaRPr lang="en-US" sz="2000" smtClean="0">
              <a:latin typeface="Times New Roman" pitchFamily="18" charset="0"/>
            </a:endParaRPr>
          </a:p>
          <a:p>
            <a:pPr marL="660400" indent="-660400" eaLnBrk="1" hangingPunct="1">
              <a:buFont typeface="Wingdings" pitchFamily="2" charset="2"/>
              <a:buAutoNum type="arabicPeriod" startAt="3"/>
            </a:pPr>
            <a:r>
              <a:rPr lang="en-US" sz="2400" smtClean="0">
                <a:latin typeface="Times New Roman" pitchFamily="18" charset="0"/>
              </a:rPr>
              <a:t>CPLD featured in common FPGA:-</a:t>
            </a:r>
          </a:p>
          <a:p>
            <a:pPr marL="1035050" lvl="1" indent="-577850" eaLnBrk="1" hangingPunct="1">
              <a:buFont typeface="Wingdings" pitchFamily="2" charset="2"/>
              <a:buAutoNum type="romanLcPeriod"/>
            </a:pPr>
            <a:r>
              <a:rPr lang="en-US" sz="2000" smtClean="0">
                <a:latin typeface="Times New Roman" pitchFamily="18" charset="0"/>
              </a:rPr>
              <a:t>Large number of gates available.</a:t>
            </a:r>
          </a:p>
          <a:p>
            <a:pPr marL="1035050" lvl="1" indent="-577850" eaLnBrk="1" hangingPunct="1">
              <a:buFont typeface="Wingdings" pitchFamily="2" charset="2"/>
              <a:buAutoNum type="romanLcPeriod"/>
            </a:pPr>
            <a:r>
              <a:rPr lang="en-US" sz="2000" smtClean="0">
                <a:latin typeface="Times New Roman" pitchFamily="18" charset="0"/>
              </a:rPr>
              <a:t>Can include complicated feedback path.</a:t>
            </a:r>
          </a:p>
          <a:p>
            <a:pPr marL="660400" indent="-660400" eaLnBrk="1" hangingPunct="1">
              <a:buFont typeface="Wingdings" pitchFamily="2" charset="2"/>
              <a:buAutoNum type="arabicPeriod" startAt="3"/>
            </a:pPr>
            <a:r>
              <a:rPr lang="en-US" sz="2400" smtClean="0">
                <a:latin typeface="Times New Roman" pitchFamily="18" charset="0"/>
              </a:rPr>
              <a:t>CPLD application:-</a:t>
            </a:r>
          </a:p>
          <a:p>
            <a:pPr marL="1035050" lvl="1" indent="-577850" eaLnBrk="1" hangingPunct="1">
              <a:buFont typeface="Wingdings" pitchFamily="2" charset="2"/>
              <a:buAutoNum type="romanLcPeriod"/>
            </a:pPr>
            <a:r>
              <a:rPr lang="en-US" sz="2000" smtClean="0">
                <a:latin typeface="Times New Roman" pitchFamily="18" charset="0"/>
              </a:rPr>
              <a:t>Address coding</a:t>
            </a:r>
          </a:p>
          <a:p>
            <a:pPr marL="1035050" lvl="1" indent="-577850" eaLnBrk="1" hangingPunct="1">
              <a:buFont typeface="Wingdings" pitchFamily="2" charset="2"/>
              <a:buAutoNum type="romanLcPeriod"/>
            </a:pPr>
            <a:r>
              <a:rPr lang="en-US" sz="2000" smtClean="0">
                <a:latin typeface="Times New Roman" pitchFamily="18" charset="0"/>
              </a:rPr>
              <a:t>High performance control logic</a:t>
            </a:r>
          </a:p>
          <a:p>
            <a:pPr marL="1035050" lvl="1" indent="-577850" eaLnBrk="1" hangingPunct="1">
              <a:buFont typeface="Wingdings" pitchFamily="2" charset="2"/>
              <a:buAutoNum type="romanLcPeriod"/>
            </a:pPr>
            <a:r>
              <a:rPr lang="en-US" sz="2000" smtClean="0">
                <a:latin typeface="Times New Roman" pitchFamily="18" charset="0"/>
              </a:rPr>
              <a:t>Complex finite state machines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rtl="0" eaLnBrk="1" hangingPunct="1"/>
            <a:r>
              <a:rPr lang="en-US" smtClean="0"/>
              <a:t>Complex Programmable Logic Devices</a:t>
            </a:r>
          </a:p>
        </p:txBody>
      </p:sp>
      <p:sp>
        <p:nvSpPr>
          <p:cNvPr id="76803" name="Rectangle 3"/>
          <p:cNvSpPr>
            <a:spLocks noGrp="1" noChangeArrowheads="1"/>
          </p:cNvSpPr>
          <p:nvPr>
            <p:ph type="body" idx="1"/>
          </p:nvPr>
        </p:nvSpPr>
        <p:spPr>
          <a:xfrm>
            <a:off x="152400" y="1295400"/>
            <a:ext cx="8534400" cy="4830763"/>
          </a:xfrm>
        </p:spPr>
        <p:txBody>
          <a:bodyPr/>
          <a:lstStyle/>
          <a:p>
            <a:pPr eaLnBrk="1" hangingPunct="1"/>
            <a:r>
              <a:rPr lang="en-US" smtClean="0"/>
              <a:t>Complex PLDs typically combine PAL combinational logic with FFs</a:t>
            </a:r>
          </a:p>
          <a:p>
            <a:pPr lvl="1" eaLnBrk="1" hangingPunct="1"/>
            <a:r>
              <a:rPr lang="en-US" smtClean="0"/>
              <a:t>Organized into logic blocks</a:t>
            </a:r>
          </a:p>
          <a:p>
            <a:pPr lvl="1" eaLnBrk="1" hangingPunct="1"/>
            <a:r>
              <a:rPr lang="en-US" smtClean="0"/>
              <a:t>Fixed OR array size</a:t>
            </a:r>
          </a:p>
          <a:p>
            <a:pPr lvl="1" eaLnBrk="1" hangingPunct="1"/>
            <a:r>
              <a:rPr lang="en-US" smtClean="0"/>
              <a:t>Combinational or registered output</a:t>
            </a:r>
          </a:p>
          <a:p>
            <a:pPr lvl="1" eaLnBrk="1" hangingPunct="1"/>
            <a:r>
              <a:rPr lang="en-US" smtClean="0"/>
              <a:t>Some pins are inputs only</a:t>
            </a:r>
          </a:p>
          <a:p>
            <a:pPr eaLnBrk="1" hangingPunct="1"/>
            <a:r>
              <a:rPr lang="en-US" smtClean="0"/>
              <a:t>Usually enough logic for simple counters, state machines, decoders, etc.</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Slide Number Placeholder 2"/>
          <p:cNvSpPr>
            <a:spLocks noGrp="1"/>
          </p:cNvSpPr>
          <p:nvPr>
            <p:ph type="sldNum" sz="quarter" idx="4294967295"/>
          </p:nvPr>
        </p:nvSpPr>
        <p:spPr bwMode="auto">
          <a:xfrm>
            <a:off x="8291513" y="6616700"/>
            <a:ext cx="606425" cy="15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37EE3BE-16BA-458D-83A5-D7E669D7B454}" type="slidenum">
              <a:rPr lang="zh-TW" altLang="en-US">
                <a:ea typeface="PMingLiU" pitchFamily="18" charset="-120"/>
              </a:rPr>
              <a:pPr eaLnBrk="1" hangingPunct="1"/>
              <a:t>68</a:t>
            </a:fld>
            <a:endParaRPr lang="en-US" altLang="zh-TW">
              <a:ea typeface="PMingLiU" pitchFamily="18" charset="-120"/>
            </a:endParaRPr>
          </a:p>
        </p:txBody>
      </p:sp>
      <p:sp>
        <p:nvSpPr>
          <p:cNvPr id="77827" name="Rectangle 2"/>
          <p:cNvSpPr>
            <a:spLocks noGrp="1" noChangeArrowheads="1"/>
          </p:cNvSpPr>
          <p:nvPr>
            <p:ph type="title"/>
          </p:nvPr>
        </p:nvSpPr>
        <p:spPr/>
        <p:txBody>
          <a:bodyPr/>
          <a:lstStyle/>
          <a:p>
            <a:pPr eaLnBrk="1" hangingPunct="1"/>
            <a:r>
              <a:rPr lang="en-US" smtClean="0"/>
              <a:t>CPLD structure</a:t>
            </a:r>
          </a:p>
        </p:txBody>
      </p:sp>
      <p:sp>
        <p:nvSpPr>
          <p:cNvPr id="77828" name="Rectangle 88"/>
          <p:cNvSpPr>
            <a:spLocks noChangeArrowheads="1"/>
          </p:cNvSpPr>
          <p:nvPr/>
        </p:nvSpPr>
        <p:spPr bwMode="auto">
          <a:xfrm>
            <a:off x="1600200" y="1524000"/>
            <a:ext cx="838200" cy="1905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Tahoma" pitchFamily="34" charset="0"/>
              </a:rPr>
              <a:t>PLD</a:t>
            </a:r>
          </a:p>
        </p:txBody>
      </p:sp>
      <p:sp>
        <p:nvSpPr>
          <p:cNvPr id="77829" name="Rectangle 90"/>
          <p:cNvSpPr>
            <a:spLocks noChangeArrowheads="1"/>
          </p:cNvSpPr>
          <p:nvPr/>
        </p:nvSpPr>
        <p:spPr bwMode="auto">
          <a:xfrm>
            <a:off x="3124200" y="1524000"/>
            <a:ext cx="838200" cy="1905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Tahoma" pitchFamily="34" charset="0"/>
              </a:rPr>
              <a:t>PLD</a:t>
            </a:r>
          </a:p>
        </p:txBody>
      </p:sp>
      <p:sp>
        <p:nvSpPr>
          <p:cNvPr id="77830" name="Rectangle 91"/>
          <p:cNvSpPr>
            <a:spLocks noChangeArrowheads="1"/>
          </p:cNvSpPr>
          <p:nvPr/>
        </p:nvSpPr>
        <p:spPr bwMode="auto">
          <a:xfrm>
            <a:off x="4267200" y="1524000"/>
            <a:ext cx="838200" cy="1905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Tahoma" pitchFamily="34" charset="0"/>
              </a:rPr>
              <a:t>PLD</a:t>
            </a:r>
          </a:p>
        </p:txBody>
      </p:sp>
      <p:sp>
        <p:nvSpPr>
          <p:cNvPr id="77831" name="Rectangle 92"/>
          <p:cNvSpPr>
            <a:spLocks noChangeArrowheads="1"/>
          </p:cNvSpPr>
          <p:nvPr/>
        </p:nvSpPr>
        <p:spPr bwMode="auto">
          <a:xfrm>
            <a:off x="5791200" y="1524000"/>
            <a:ext cx="838200" cy="1905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Tahoma" pitchFamily="34" charset="0"/>
              </a:rPr>
              <a:t>PLD</a:t>
            </a:r>
          </a:p>
        </p:txBody>
      </p:sp>
      <p:sp>
        <p:nvSpPr>
          <p:cNvPr id="77832" name="Rectangle 97"/>
          <p:cNvSpPr>
            <a:spLocks noChangeArrowheads="1"/>
          </p:cNvSpPr>
          <p:nvPr/>
        </p:nvSpPr>
        <p:spPr bwMode="auto">
          <a:xfrm>
            <a:off x="1600200" y="4114800"/>
            <a:ext cx="838200" cy="1905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Tahoma" pitchFamily="34" charset="0"/>
              </a:rPr>
              <a:t>PLD</a:t>
            </a:r>
          </a:p>
        </p:txBody>
      </p:sp>
      <p:sp>
        <p:nvSpPr>
          <p:cNvPr id="77833" name="Rectangle 98"/>
          <p:cNvSpPr>
            <a:spLocks noChangeArrowheads="1"/>
          </p:cNvSpPr>
          <p:nvPr/>
        </p:nvSpPr>
        <p:spPr bwMode="auto">
          <a:xfrm>
            <a:off x="3124200" y="4114800"/>
            <a:ext cx="838200" cy="1905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Tahoma" pitchFamily="34" charset="0"/>
              </a:rPr>
              <a:t>PLD</a:t>
            </a:r>
          </a:p>
        </p:txBody>
      </p:sp>
      <p:sp>
        <p:nvSpPr>
          <p:cNvPr id="77834" name="Rectangle 99"/>
          <p:cNvSpPr>
            <a:spLocks noChangeArrowheads="1"/>
          </p:cNvSpPr>
          <p:nvPr/>
        </p:nvSpPr>
        <p:spPr bwMode="auto">
          <a:xfrm>
            <a:off x="4267200" y="4114800"/>
            <a:ext cx="838200" cy="1905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Tahoma" pitchFamily="34" charset="0"/>
              </a:rPr>
              <a:t>PLD</a:t>
            </a:r>
          </a:p>
        </p:txBody>
      </p:sp>
      <p:sp>
        <p:nvSpPr>
          <p:cNvPr id="77835" name="Rectangle 100"/>
          <p:cNvSpPr>
            <a:spLocks noChangeArrowheads="1"/>
          </p:cNvSpPr>
          <p:nvPr/>
        </p:nvSpPr>
        <p:spPr bwMode="auto">
          <a:xfrm>
            <a:off x="5791200" y="4114800"/>
            <a:ext cx="838200" cy="19050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atin typeface="Tahoma" pitchFamily="34" charset="0"/>
              </a:rPr>
              <a:t>PLD</a:t>
            </a:r>
          </a:p>
        </p:txBody>
      </p:sp>
      <p:sp>
        <p:nvSpPr>
          <p:cNvPr id="77836" name="Line 101"/>
          <p:cNvSpPr>
            <a:spLocks noChangeShapeType="1"/>
          </p:cNvSpPr>
          <p:nvPr/>
        </p:nvSpPr>
        <p:spPr bwMode="auto">
          <a:xfrm>
            <a:off x="1314450" y="3505200"/>
            <a:ext cx="563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7" name="Line 102"/>
          <p:cNvSpPr>
            <a:spLocks noChangeShapeType="1"/>
          </p:cNvSpPr>
          <p:nvPr/>
        </p:nvSpPr>
        <p:spPr bwMode="auto">
          <a:xfrm>
            <a:off x="1314450" y="3657600"/>
            <a:ext cx="563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03"/>
          <p:cNvSpPr>
            <a:spLocks noChangeShapeType="1"/>
          </p:cNvSpPr>
          <p:nvPr/>
        </p:nvSpPr>
        <p:spPr bwMode="auto">
          <a:xfrm>
            <a:off x="1314450" y="3810000"/>
            <a:ext cx="563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04"/>
          <p:cNvSpPr>
            <a:spLocks noChangeShapeType="1"/>
          </p:cNvSpPr>
          <p:nvPr/>
        </p:nvSpPr>
        <p:spPr bwMode="auto">
          <a:xfrm>
            <a:off x="1314450" y="3962400"/>
            <a:ext cx="563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09"/>
          <p:cNvSpPr>
            <a:spLocks noChangeShapeType="1"/>
          </p:cNvSpPr>
          <p:nvPr/>
        </p:nvSpPr>
        <p:spPr bwMode="auto">
          <a:xfrm rot="5400000">
            <a:off x="762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Line 110"/>
          <p:cNvSpPr>
            <a:spLocks noChangeShapeType="1"/>
          </p:cNvSpPr>
          <p:nvPr/>
        </p:nvSpPr>
        <p:spPr bwMode="auto">
          <a:xfrm rot="5400000">
            <a:off x="1524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2" name="Line 111"/>
          <p:cNvSpPr>
            <a:spLocks noChangeShapeType="1"/>
          </p:cNvSpPr>
          <p:nvPr/>
        </p:nvSpPr>
        <p:spPr bwMode="auto">
          <a:xfrm rot="5400000">
            <a:off x="2286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3" name="Line 112"/>
          <p:cNvSpPr>
            <a:spLocks noChangeShapeType="1"/>
          </p:cNvSpPr>
          <p:nvPr/>
        </p:nvSpPr>
        <p:spPr bwMode="auto">
          <a:xfrm rot="5400000">
            <a:off x="3048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4" name="Line 113"/>
          <p:cNvSpPr>
            <a:spLocks noChangeShapeType="1"/>
          </p:cNvSpPr>
          <p:nvPr/>
        </p:nvSpPr>
        <p:spPr bwMode="auto">
          <a:xfrm rot="5400000">
            <a:off x="3810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5" name="Line 114"/>
          <p:cNvSpPr>
            <a:spLocks noChangeShapeType="1"/>
          </p:cNvSpPr>
          <p:nvPr/>
        </p:nvSpPr>
        <p:spPr bwMode="auto">
          <a:xfrm rot="5400000">
            <a:off x="4572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6" name="Line 115"/>
          <p:cNvSpPr>
            <a:spLocks noChangeShapeType="1"/>
          </p:cNvSpPr>
          <p:nvPr/>
        </p:nvSpPr>
        <p:spPr bwMode="auto">
          <a:xfrm rot="5400000">
            <a:off x="5334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7" name="Line 116"/>
          <p:cNvSpPr>
            <a:spLocks noChangeShapeType="1"/>
          </p:cNvSpPr>
          <p:nvPr/>
        </p:nvSpPr>
        <p:spPr bwMode="auto">
          <a:xfrm rot="5400000">
            <a:off x="6096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Line 117"/>
          <p:cNvSpPr>
            <a:spLocks noChangeShapeType="1"/>
          </p:cNvSpPr>
          <p:nvPr/>
        </p:nvSpPr>
        <p:spPr bwMode="auto">
          <a:xfrm rot="5400000">
            <a:off x="27432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9" name="Line 118"/>
          <p:cNvSpPr>
            <a:spLocks noChangeShapeType="1"/>
          </p:cNvSpPr>
          <p:nvPr/>
        </p:nvSpPr>
        <p:spPr bwMode="auto">
          <a:xfrm rot="5400000">
            <a:off x="28194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119"/>
          <p:cNvSpPr>
            <a:spLocks noChangeShapeType="1"/>
          </p:cNvSpPr>
          <p:nvPr/>
        </p:nvSpPr>
        <p:spPr bwMode="auto">
          <a:xfrm rot="5400000">
            <a:off x="28956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120"/>
          <p:cNvSpPr>
            <a:spLocks noChangeShapeType="1"/>
          </p:cNvSpPr>
          <p:nvPr/>
        </p:nvSpPr>
        <p:spPr bwMode="auto">
          <a:xfrm rot="5400000">
            <a:off x="29718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121"/>
          <p:cNvSpPr>
            <a:spLocks noChangeShapeType="1"/>
          </p:cNvSpPr>
          <p:nvPr/>
        </p:nvSpPr>
        <p:spPr bwMode="auto">
          <a:xfrm rot="5400000">
            <a:off x="30480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Line 122"/>
          <p:cNvSpPr>
            <a:spLocks noChangeShapeType="1"/>
          </p:cNvSpPr>
          <p:nvPr/>
        </p:nvSpPr>
        <p:spPr bwMode="auto">
          <a:xfrm rot="5400000">
            <a:off x="31242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4" name="Line 123"/>
          <p:cNvSpPr>
            <a:spLocks noChangeShapeType="1"/>
          </p:cNvSpPr>
          <p:nvPr/>
        </p:nvSpPr>
        <p:spPr bwMode="auto">
          <a:xfrm rot="5400000">
            <a:off x="32004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5" name="Line 124"/>
          <p:cNvSpPr>
            <a:spLocks noChangeShapeType="1"/>
          </p:cNvSpPr>
          <p:nvPr/>
        </p:nvSpPr>
        <p:spPr bwMode="auto">
          <a:xfrm rot="5400000">
            <a:off x="3276600" y="3886200"/>
            <a:ext cx="4876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6" name="Line 125"/>
          <p:cNvSpPr>
            <a:spLocks noChangeShapeType="1"/>
          </p:cNvSpPr>
          <p:nvPr/>
        </p:nvSpPr>
        <p:spPr bwMode="auto">
          <a:xfrm>
            <a:off x="1314450" y="3581400"/>
            <a:ext cx="563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7" name="Line 126"/>
          <p:cNvSpPr>
            <a:spLocks noChangeShapeType="1"/>
          </p:cNvSpPr>
          <p:nvPr/>
        </p:nvSpPr>
        <p:spPr bwMode="auto">
          <a:xfrm>
            <a:off x="1314450" y="3733800"/>
            <a:ext cx="563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8" name="Line 127"/>
          <p:cNvSpPr>
            <a:spLocks noChangeShapeType="1"/>
          </p:cNvSpPr>
          <p:nvPr/>
        </p:nvSpPr>
        <p:spPr bwMode="auto">
          <a:xfrm>
            <a:off x="1314450" y="3886200"/>
            <a:ext cx="563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9" name="Line 128"/>
          <p:cNvSpPr>
            <a:spLocks noChangeShapeType="1"/>
          </p:cNvSpPr>
          <p:nvPr/>
        </p:nvSpPr>
        <p:spPr bwMode="auto">
          <a:xfrm>
            <a:off x="1314450" y="4038600"/>
            <a:ext cx="563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60" name="Text Box 129"/>
          <p:cNvSpPr txBox="1">
            <a:spLocks noChangeArrowheads="1"/>
          </p:cNvSpPr>
          <p:nvPr/>
        </p:nvSpPr>
        <p:spPr bwMode="auto">
          <a:xfrm>
            <a:off x="7162800" y="1143000"/>
            <a:ext cx="1309688" cy="376238"/>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Logic block</a:t>
            </a:r>
          </a:p>
        </p:txBody>
      </p:sp>
      <p:sp>
        <p:nvSpPr>
          <p:cNvPr id="77861" name="Text Box 131"/>
          <p:cNvSpPr txBox="1">
            <a:spLocks noChangeArrowheads="1"/>
          </p:cNvSpPr>
          <p:nvPr/>
        </p:nvSpPr>
        <p:spPr bwMode="auto">
          <a:xfrm>
            <a:off x="7239000" y="4191000"/>
            <a:ext cx="15716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Interconnects</a:t>
            </a:r>
          </a:p>
        </p:txBody>
      </p:sp>
      <p:sp>
        <p:nvSpPr>
          <p:cNvPr id="77862" name="Line 132"/>
          <p:cNvSpPr>
            <a:spLocks noChangeShapeType="1"/>
          </p:cNvSpPr>
          <p:nvPr/>
        </p:nvSpPr>
        <p:spPr bwMode="auto">
          <a:xfrm flipH="1">
            <a:off x="6477000" y="1524000"/>
            <a:ext cx="1066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63" name="Line 133"/>
          <p:cNvSpPr>
            <a:spLocks noChangeShapeType="1"/>
          </p:cNvSpPr>
          <p:nvPr/>
        </p:nvSpPr>
        <p:spPr bwMode="auto">
          <a:xfrm flipH="1" flipV="1">
            <a:off x="6934200" y="38862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64" name="Rectangle 134"/>
          <p:cNvSpPr>
            <a:spLocks noChangeArrowheads="1"/>
          </p:cNvSpPr>
          <p:nvPr/>
        </p:nvSpPr>
        <p:spPr bwMode="auto">
          <a:xfrm>
            <a:off x="1752600" y="64008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5" name="Rectangle 135"/>
          <p:cNvSpPr>
            <a:spLocks noChangeArrowheads="1"/>
          </p:cNvSpPr>
          <p:nvPr/>
        </p:nvSpPr>
        <p:spPr bwMode="auto">
          <a:xfrm>
            <a:off x="2085975" y="64008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6" name="Rectangle 136"/>
          <p:cNvSpPr>
            <a:spLocks noChangeArrowheads="1"/>
          </p:cNvSpPr>
          <p:nvPr/>
        </p:nvSpPr>
        <p:spPr bwMode="auto">
          <a:xfrm>
            <a:off x="3333750" y="64008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7" name="Rectangle 137"/>
          <p:cNvSpPr>
            <a:spLocks noChangeArrowheads="1"/>
          </p:cNvSpPr>
          <p:nvPr/>
        </p:nvSpPr>
        <p:spPr bwMode="auto">
          <a:xfrm>
            <a:off x="3667125" y="64008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8" name="Rectangle 138"/>
          <p:cNvSpPr>
            <a:spLocks noChangeArrowheads="1"/>
          </p:cNvSpPr>
          <p:nvPr/>
        </p:nvSpPr>
        <p:spPr bwMode="auto">
          <a:xfrm>
            <a:off x="4476750" y="64008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9" name="Rectangle 139"/>
          <p:cNvSpPr>
            <a:spLocks noChangeArrowheads="1"/>
          </p:cNvSpPr>
          <p:nvPr/>
        </p:nvSpPr>
        <p:spPr bwMode="auto">
          <a:xfrm>
            <a:off x="4810125" y="64008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0" name="Rectangle 140"/>
          <p:cNvSpPr>
            <a:spLocks noChangeArrowheads="1"/>
          </p:cNvSpPr>
          <p:nvPr/>
        </p:nvSpPr>
        <p:spPr bwMode="auto">
          <a:xfrm>
            <a:off x="5991225" y="64008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1" name="Rectangle 141"/>
          <p:cNvSpPr>
            <a:spLocks noChangeArrowheads="1"/>
          </p:cNvSpPr>
          <p:nvPr/>
        </p:nvSpPr>
        <p:spPr bwMode="auto">
          <a:xfrm>
            <a:off x="6324600" y="64008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2" name="Rectangle 142"/>
          <p:cNvSpPr>
            <a:spLocks noChangeArrowheads="1"/>
          </p:cNvSpPr>
          <p:nvPr/>
        </p:nvSpPr>
        <p:spPr bwMode="auto">
          <a:xfrm>
            <a:off x="1752600" y="12192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3" name="Rectangle 143"/>
          <p:cNvSpPr>
            <a:spLocks noChangeArrowheads="1"/>
          </p:cNvSpPr>
          <p:nvPr/>
        </p:nvSpPr>
        <p:spPr bwMode="auto">
          <a:xfrm>
            <a:off x="2085975" y="12192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4" name="Rectangle 144"/>
          <p:cNvSpPr>
            <a:spLocks noChangeArrowheads="1"/>
          </p:cNvSpPr>
          <p:nvPr/>
        </p:nvSpPr>
        <p:spPr bwMode="auto">
          <a:xfrm>
            <a:off x="3333750" y="12192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5" name="Rectangle 145"/>
          <p:cNvSpPr>
            <a:spLocks noChangeArrowheads="1"/>
          </p:cNvSpPr>
          <p:nvPr/>
        </p:nvSpPr>
        <p:spPr bwMode="auto">
          <a:xfrm>
            <a:off x="3667125" y="12192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6" name="Rectangle 146"/>
          <p:cNvSpPr>
            <a:spLocks noChangeArrowheads="1"/>
          </p:cNvSpPr>
          <p:nvPr/>
        </p:nvSpPr>
        <p:spPr bwMode="auto">
          <a:xfrm>
            <a:off x="4476750" y="12192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7" name="Rectangle 147"/>
          <p:cNvSpPr>
            <a:spLocks noChangeArrowheads="1"/>
          </p:cNvSpPr>
          <p:nvPr/>
        </p:nvSpPr>
        <p:spPr bwMode="auto">
          <a:xfrm>
            <a:off x="4810125" y="12192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8" name="Rectangle 148"/>
          <p:cNvSpPr>
            <a:spLocks noChangeArrowheads="1"/>
          </p:cNvSpPr>
          <p:nvPr/>
        </p:nvSpPr>
        <p:spPr bwMode="auto">
          <a:xfrm>
            <a:off x="5991225" y="12192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79" name="Rectangle 149"/>
          <p:cNvSpPr>
            <a:spLocks noChangeArrowheads="1"/>
          </p:cNvSpPr>
          <p:nvPr/>
        </p:nvSpPr>
        <p:spPr bwMode="auto">
          <a:xfrm>
            <a:off x="6324600" y="12192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0" name="Rectangle 150"/>
          <p:cNvSpPr>
            <a:spLocks noChangeArrowheads="1"/>
          </p:cNvSpPr>
          <p:nvPr/>
        </p:nvSpPr>
        <p:spPr bwMode="auto">
          <a:xfrm rot="5400000">
            <a:off x="990600" y="15240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1" name="Rectangle 151"/>
          <p:cNvSpPr>
            <a:spLocks noChangeArrowheads="1"/>
          </p:cNvSpPr>
          <p:nvPr/>
        </p:nvSpPr>
        <p:spPr bwMode="auto">
          <a:xfrm rot="5400000">
            <a:off x="990600" y="1857375"/>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2" name="Rectangle 152"/>
          <p:cNvSpPr>
            <a:spLocks noChangeArrowheads="1"/>
          </p:cNvSpPr>
          <p:nvPr/>
        </p:nvSpPr>
        <p:spPr bwMode="auto">
          <a:xfrm rot="5400000">
            <a:off x="990600" y="2208213"/>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3" name="Rectangle 153"/>
          <p:cNvSpPr>
            <a:spLocks noChangeArrowheads="1"/>
          </p:cNvSpPr>
          <p:nvPr/>
        </p:nvSpPr>
        <p:spPr bwMode="auto">
          <a:xfrm rot="5400000">
            <a:off x="990600" y="2541588"/>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4" name="Rectangle 159"/>
          <p:cNvSpPr>
            <a:spLocks noChangeArrowheads="1"/>
          </p:cNvSpPr>
          <p:nvPr/>
        </p:nvSpPr>
        <p:spPr bwMode="auto">
          <a:xfrm rot="5400000">
            <a:off x="990600" y="2894013"/>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5" name="Rectangle 160"/>
          <p:cNvSpPr>
            <a:spLocks noChangeArrowheads="1"/>
          </p:cNvSpPr>
          <p:nvPr/>
        </p:nvSpPr>
        <p:spPr bwMode="auto">
          <a:xfrm rot="5400000">
            <a:off x="990600" y="3227388"/>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6" name="Rectangle 163"/>
          <p:cNvSpPr>
            <a:spLocks noChangeArrowheads="1"/>
          </p:cNvSpPr>
          <p:nvPr/>
        </p:nvSpPr>
        <p:spPr bwMode="auto">
          <a:xfrm rot="5400000">
            <a:off x="990600" y="41910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7" name="Rectangle 164"/>
          <p:cNvSpPr>
            <a:spLocks noChangeArrowheads="1"/>
          </p:cNvSpPr>
          <p:nvPr/>
        </p:nvSpPr>
        <p:spPr bwMode="auto">
          <a:xfrm rot="5400000">
            <a:off x="990600" y="4524375"/>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8" name="Rectangle 165"/>
          <p:cNvSpPr>
            <a:spLocks noChangeArrowheads="1"/>
          </p:cNvSpPr>
          <p:nvPr/>
        </p:nvSpPr>
        <p:spPr bwMode="auto">
          <a:xfrm rot="5400000">
            <a:off x="990600" y="4875213"/>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89" name="Rectangle 166"/>
          <p:cNvSpPr>
            <a:spLocks noChangeArrowheads="1"/>
          </p:cNvSpPr>
          <p:nvPr/>
        </p:nvSpPr>
        <p:spPr bwMode="auto">
          <a:xfrm rot="5400000">
            <a:off x="990600" y="5208588"/>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0" name="Rectangle 167"/>
          <p:cNvSpPr>
            <a:spLocks noChangeArrowheads="1"/>
          </p:cNvSpPr>
          <p:nvPr/>
        </p:nvSpPr>
        <p:spPr bwMode="auto">
          <a:xfrm rot="5400000">
            <a:off x="990600" y="5561013"/>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1" name="Rectangle 168"/>
          <p:cNvSpPr>
            <a:spLocks noChangeArrowheads="1"/>
          </p:cNvSpPr>
          <p:nvPr/>
        </p:nvSpPr>
        <p:spPr bwMode="auto">
          <a:xfrm rot="5400000">
            <a:off x="990600" y="5894388"/>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2" name="Rectangle 169"/>
          <p:cNvSpPr>
            <a:spLocks noChangeArrowheads="1"/>
          </p:cNvSpPr>
          <p:nvPr/>
        </p:nvSpPr>
        <p:spPr bwMode="auto">
          <a:xfrm rot="5400000">
            <a:off x="6781800" y="15240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3" name="Rectangle 170"/>
          <p:cNvSpPr>
            <a:spLocks noChangeArrowheads="1"/>
          </p:cNvSpPr>
          <p:nvPr/>
        </p:nvSpPr>
        <p:spPr bwMode="auto">
          <a:xfrm rot="5400000">
            <a:off x="6781800" y="1857375"/>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4" name="Rectangle 171"/>
          <p:cNvSpPr>
            <a:spLocks noChangeArrowheads="1"/>
          </p:cNvSpPr>
          <p:nvPr/>
        </p:nvSpPr>
        <p:spPr bwMode="auto">
          <a:xfrm rot="5400000">
            <a:off x="6781800" y="2208213"/>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5" name="Rectangle 172"/>
          <p:cNvSpPr>
            <a:spLocks noChangeArrowheads="1"/>
          </p:cNvSpPr>
          <p:nvPr/>
        </p:nvSpPr>
        <p:spPr bwMode="auto">
          <a:xfrm rot="5400000">
            <a:off x="6781800" y="2541588"/>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6" name="Rectangle 173"/>
          <p:cNvSpPr>
            <a:spLocks noChangeArrowheads="1"/>
          </p:cNvSpPr>
          <p:nvPr/>
        </p:nvSpPr>
        <p:spPr bwMode="auto">
          <a:xfrm rot="5400000">
            <a:off x="6781800" y="2894013"/>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7" name="Rectangle 174"/>
          <p:cNvSpPr>
            <a:spLocks noChangeArrowheads="1"/>
          </p:cNvSpPr>
          <p:nvPr/>
        </p:nvSpPr>
        <p:spPr bwMode="auto">
          <a:xfrm rot="5400000">
            <a:off x="6781800" y="3227388"/>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8" name="Rectangle 175"/>
          <p:cNvSpPr>
            <a:spLocks noChangeArrowheads="1"/>
          </p:cNvSpPr>
          <p:nvPr/>
        </p:nvSpPr>
        <p:spPr bwMode="auto">
          <a:xfrm rot="5400000">
            <a:off x="6781800" y="4191000"/>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99" name="Rectangle 176"/>
          <p:cNvSpPr>
            <a:spLocks noChangeArrowheads="1"/>
          </p:cNvSpPr>
          <p:nvPr/>
        </p:nvSpPr>
        <p:spPr bwMode="auto">
          <a:xfrm rot="5400000">
            <a:off x="6781800" y="4524375"/>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0" name="Rectangle 177"/>
          <p:cNvSpPr>
            <a:spLocks noChangeArrowheads="1"/>
          </p:cNvSpPr>
          <p:nvPr/>
        </p:nvSpPr>
        <p:spPr bwMode="auto">
          <a:xfrm rot="5400000">
            <a:off x="6781800" y="4875213"/>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1" name="Rectangle 178"/>
          <p:cNvSpPr>
            <a:spLocks noChangeArrowheads="1"/>
          </p:cNvSpPr>
          <p:nvPr/>
        </p:nvSpPr>
        <p:spPr bwMode="auto">
          <a:xfrm rot="5400000">
            <a:off x="6781800" y="5208588"/>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2" name="Rectangle 179"/>
          <p:cNvSpPr>
            <a:spLocks noChangeArrowheads="1"/>
          </p:cNvSpPr>
          <p:nvPr/>
        </p:nvSpPr>
        <p:spPr bwMode="auto">
          <a:xfrm rot="5400000">
            <a:off x="6781800" y="5561013"/>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3" name="Rectangle 180"/>
          <p:cNvSpPr>
            <a:spLocks noChangeArrowheads="1"/>
          </p:cNvSpPr>
          <p:nvPr/>
        </p:nvSpPr>
        <p:spPr bwMode="auto">
          <a:xfrm rot="5400000">
            <a:off x="6781800" y="5894388"/>
            <a:ext cx="152400" cy="1524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04" name="Text Box 183"/>
          <p:cNvSpPr txBox="1">
            <a:spLocks noChangeArrowheads="1"/>
          </p:cNvSpPr>
          <p:nvPr/>
        </p:nvSpPr>
        <p:spPr bwMode="auto">
          <a:xfrm>
            <a:off x="7259638" y="2209800"/>
            <a:ext cx="1122362" cy="3762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I/O block</a:t>
            </a:r>
          </a:p>
        </p:txBody>
      </p:sp>
      <p:sp>
        <p:nvSpPr>
          <p:cNvPr id="77905" name="Line 184"/>
          <p:cNvSpPr>
            <a:spLocks noChangeShapeType="1"/>
          </p:cNvSpPr>
          <p:nvPr/>
        </p:nvSpPr>
        <p:spPr bwMode="auto">
          <a:xfrm flipH="1">
            <a:off x="6934200" y="2586038"/>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381000"/>
            <a:ext cx="7772400" cy="1143000"/>
          </a:xfrm>
        </p:spPr>
        <p:txBody>
          <a:bodyPr/>
          <a:lstStyle/>
          <a:p>
            <a:r>
              <a:rPr lang="en-US" smtClean="0"/>
              <a:t>A General CPLD structure</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4997450" cy="395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Text Box 4"/>
          <p:cNvSpPr txBox="1">
            <a:spLocks noChangeArrowheads="1"/>
          </p:cNvSpPr>
          <p:nvPr/>
        </p:nvSpPr>
        <p:spPr bwMode="auto">
          <a:xfrm>
            <a:off x="1981200" y="5638800"/>
            <a:ext cx="5584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b="1">
                <a:latin typeface="Times New Roman" pitchFamily="18" charset="0"/>
              </a:rPr>
              <a:t>A collection of PLDs on a single chip with</a:t>
            </a:r>
          </a:p>
          <a:p>
            <a:pPr eaLnBrk="1" hangingPunct="1"/>
            <a:r>
              <a:rPr lang="en-US" sz="2400" b="1">
                <a:latin typeface="Times New Roman" pitchFamily="18" charset="0"/>
              </a:rPr>
              <a:t>Programmble interconnects</a:t>
            </a:r>
            <a:endParaRPr 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1+#ppt_w/2"/>
                                          </p:val>
                                        </p:tav>
                                        <p:tav tm="100000">
                                          <p:val>
                                            <p:strVal val="#ppt_x"/>
                                          </p:val>
                                        </p:tav>
                                      </p:tavLst>
                                    </p:anim>
                                    <p:anim calcmode="lin" valueType="num">
                                      <p:cBhvr additive="base">
                                        <p:cTn id="14" dur="500" fill="hold"/>
                                        <p:tgtEl>
                                          <p:spTgt spid="4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Advantages of PLDs</a:t>
            </a:r>
          </a:p>
        </p:txBody>
      </p:sp>
      <p:sp>
        <p:nvSpPr>
          <p:cNvPr id="15363" name="Content Placeholder 2"/>
          <p:cNvSpPr>
            <a:spLocks noGrp="1"/>
          </p:cNvSpPr>
          <p:nvPr>
            <p:ph idx="1"/>
          </p:nvPr>
        </p:nvSpPr>
        <p:spPr/>
        <p:txBody>
          <a:bodyPr/>
          <a:lstStyle/>
          <a:p>
            <a:r>
              <a:rPr lang="en-US" smtClean="0"/>
              <a:t>Programmability</a:t>
            </a:r>
          </a:p>
          <a:p>
            <a:r>
              <a:rPr lang="en-US" smtClean="0"/>
              <a:t>Re-programmability</a:t>
            </a:r>
          </a:p>
          <a:p>
            <a:pPr lvl="1"/>
            <a:r>
              <a:rPr lang="en-US" smtClean="0"/>
              <a:t>PLDs can be reprogrammed without being removed from the circuit board. </a:t>
            </a:r>
          </a:p>
          <a:p>
            <a:r>
              <a:rPr lang="en-US" smtClean="0"/>
              <a:t>Low cost of design</a:t>
            </a:r>
          </a:p>
          <a:p>
            <a:r>
              <a:rPr lang="en-US" smtClean="0"/>
              <a:t>Immediate hardware implementation</a:t>
            </a:r>
          </a:p>
          <a:p>
            <a:endParaRPr lang="en-US" smtClean="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4638"/>
            <a:ext cx="8229600" cy="809625"/>
          </a:xfrm>
        </p:spPr>
        <p:txBody>
          <a:bodyPr/>
          <a:lstStyle/>
          <a:p>
            <a:pPr eaLnBrk="1" hangingPunct="1"/>
            <a:r>
              <a:rPr lang="en-US" sz="4000" smtClean="0"/>
              <a:t>CPLD architecture</a:t>
            </a:r>
          </a:p>
        </p:txBody>
      </p:sp>
      <p:pic>
        <p:nvPicPr>
          <p:cNvPr id="79875" name="Picture 4" descr="cp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1371600"/>
            <a:ext cx="9148763"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Text Box 5"/>
          <p:cNvSpPr txBox="1">
            <a:spLocks noChangeArrowheads="1"/>
          </p:cNvSpPr>
          <p:nvPr/>
        </p:nvSpPr>
        <p:spPr bwMode="auto">
          <a:xfrm>
            <a:off x="711200" y="5600700"/>
            <a:ext cx="7924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t>LAB – Logic Array Block / uses PALs</a:t>
            </a:r>
          </a:p>
          <a:p>
            <a:pPr algn="ctr">
              <a:spcBef>
                <a:spcPct val="50000"/>
              </a:spcBef>
            </a:pPr>
            <a:r>
              <a:rPr lang="en-US"/>
              <a:t>PIA – Programmable Interconnect Array</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457200" y="304800"/>
            <a:ext cx="8229600" cy="5821363"/>
          </a:xfrm>
        </p:spPr>
        <p:txBody>
          <a:bodyPr/>
          <a:lstStyle/>
          <a:p>
            <a:r>
              <a:rPr lang="en-US" smtClean="0"/>
              <a:t>Programming a CPLD</a:t>
            </a:r>
          </a:p>
          <a:p>
            <a:pPr lvl="1"/>
            <a:endParaRPr lang="en-US" sz="2400" smtClean="0"/>
          </a:p>
          <a:p>
            <a:pPr lvl="1"/>
            <a:r>
              <a:rPr lang="en-US" sz="2400" smtClean="0"/>
              <a:t>CPLDs have many pins – large ones have &gt; 200</a:t>
            </a:r>
          </a:p>
          <a:p>
            <a:pPr lvl="2"/>
            <a:r>
              <a:rPr lang="en-US" sz="2000" smtClean="0"/>
              <a:t>Removal of CPLD from a PCB is difficult without breaking the pins</a:t>
            </a:r>
          </a:p>
          <a:p>
            <a:pPr lvl="2"/>
            <a:r>
              <a:rPr lang="en-US" sz="2000" smtClean="0"/>
              <a:t>Use ISP (in system programming) to program the CPLD</a:t>
            </a:r>
          </a:p>
          <a:p>
            <a:pPr lvl="2"/>
            <a:r>
              <a:rPr lang="en-US" sz="2000" smtClean="0"/>
              <a:t>JTAG (Joint Test Action Group) port used to connect the CPLD to a computer</a:t>
            </a:r>
          </a:p>
        </p:txBody>
      </p:sp>
      <p:sp>
        <p:nvSpPr>
          <p:cNvPr id="80899"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00"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01"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09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4021138"/>
            <a:ext cx="5376862"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381000" y="381000"/>
            <a:ext cx="8534400" cy="6477000"/>
          </a:xfrm>
        </p:spPr>
        <p:txBody>
          <a:bodyPr/>
          <a:lstStyle/>
          <a:p>
            <a:r>
              <a:rPr lang="en-US" smtClean="0"/>
              <a:t>Example CPLD</a:t>
            </a:r>
          </a:p>
          <a:p>
            <a:pPr lvl="1"/>
            <a:endParaRPr lang="en-US" sz="2400" smtClean="0"/>
          </a:p>
          <a:p>
            <a:pPr lvl="1"/>
            <a:r>
              <a:rPr lang="en-US" sz="2400" smtClean="0"/>
              <a:t>Use a CPLD to implement the function</a:t>
            </a:r>
          </a:p>
          <a:p>
            <a:pPr lvl="2"/>
            <a:r>
              <a:rPr lang="en-US" sz="2000" smtClean="0"/>
              <a:t>f = x</a:t>
            </a:r>
            <a:r>
              <a:rPr lang="en-US" sz="2000" baseline="-25000" smtClean="0"/>
              <a:t>1</a:t>
            </a:r>
            <a:r>
              <a:rPr lang="en-US" sz="2000" smtClean="0"/>
              <a:t>x</a:t>
            </a:r>
            <a:r>
              <a:rPr lang="en-US" sz="2000" baseline="-25000" smtClean="0"/>
              <a:t>3</a:t>
            </a:r>
            <a:r>
              <a:rPr lang="en-US" sz="2000" smtClean="0"/>
              <a:t>x</a:t>
            </a:r>
            <a:r>
              <a:rPr lang="en-US" sz="2000" baseline="-25000" smtClean="0"/>
              <a:t>6</a:t>
            </a:r>
            <a:r>
              <a:rPr lang="en-US" sz="2000" smtClean="0"/>
              <a:t>' + x</a:t>
            </a:r>
            <a:r>
              <a:rPr lang="en-US" sz="2000" baseline="-25000" smtClean="0"/>
              <a:t>1</a:t>
            </a:r>
            <a:r>
              <a:rPr lang="en-US" sz="2000" smtClean="0"/>
              <a:t>x</a:t>
            </a:r>
            <a:r>
              <a:rPr lang="en-US" sz="2000" baseline="-25000" smtClean="0"/>
              <a:t>4</a:t>
            </a:r>
            <a:r>
              <a:rPr lang="en-US" sz="2000" smtClean="0"/>
              <a:t>x</a:t>
            </a:r>
            <a:r>
              <a:rPr lang="en-US" sz="2000" baseline="-25000" smtClean="0"/>
              <a:t>5</a:t>
            </a:r>
            <a:r>
              <a:rPr lang="en-US" sz="2000" smtClean="0"/>
              <a:t>x</a:t>
            </a:r>
            <a:r>
              <a:rPr lang="en-US" sz="2000" baseline="-25000" smtClean="0"/>
              <a:t>6</a:t>
            </a:r>
            <a:r>
              <a:rPr lang="en-US" sz="2000" smtClean="0"/>
              <a:t>' + x</a:t>
            </a:r>
            <a:r>
              <a:rPr lang="en-US" sz="2000" baseline="-25000" smtClean="0"/>
              <a:t>2</a:t>
            </a:r>
            <a:r>
              <a:rPr lang="en-US" sz="2000" smtClean="0"/>
              <a:t>x</a:t>
            </a:r>
            <a:r>
              <a:rPr lang="en-US" sz="2000" baseline="-25000" smtClean="0"/>
              <a:t>3</a:t>
            </a:r>
            <a:r>
              <a:rPr lang="en-US" sz="2000" smtClean="0"/>
              <a:t>x</a:t>
            </a:r>
            <a:r>
              <a:rPr lang="en-US" sz="2000" baseline="-25000" smtClean="0"/>
              <a:t>7</a:t>
            </a:r>
            <a:r>
              <a:rPr lang="en-US" sz="2000" smtClean="0"/>
              <a:t> + x</a:t>
            </a:r>
            <a:r>
              <a:rPr lang="en-US" sz="2000" baseline="-25000" smtClean="0"/>
              <a:t>2</a:t>
            </a:r>
            <a:r>
              <a:rPr lang="en-US" sz="2000" smtClean="0"/>
              <a:t>x</a:t>
            </a:r>
            <a:r>
              <a:rPr lang="en-US" sz="2000" baseline="-25000" smtClean="0"/>
              <a:t>4</a:t>
            </a:r>
            <a:r>
              <a:rPr lang="en-US" sz="2000" smtClean="0"/>
              <a:t>x</a:t>
            </a:r>
            <a:r>
              <a:rPr lang="en-US" sz="2000" baseline="-25000" smtClean="0"/>
              <a:t>5</a:t>
            </a:r>
            <a:r>
              <a:rPr lang="en-US" sz="2000" smtClean="0"/>
              <a:t>x</a:t>
            </a:r>
            <a:r>
              <a:rPr lang="en-US" sz="2000" baseline="-25000" smtClean="0"/>
              <a:t>7</a:t>
            </a:r>
            <a:endParaRPr lang="en-US" sz="2000" smtClean="0"/>
          </a:p>
          <a:p>
            <a:pPr lvl="1"/>
            <a:endParaRPr lang="en-US" sz="2400" smtClean="0"/>
          </a:p>
        </p:txBody>
      </p:sp>
      <p:sp>
        <p:nvSpPr>
          <p:cNvPr id="81923"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24"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25"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26" name="Rectangle 6"/>
          <p:cNvSpPr>
            <a:spLocks noChangeArrowheads="1"/>
          </p:cNvSpPr>
          <p:nvPr/>
        </p:nvSpPr>
        <p:spPr bwMode="auto">
          <a:xfrm>
            <a:off x="34782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27" name="Rectangle 7"/>
          <p:cNvSpPr>
            <a:spLocks noChangeArrowheads="1"/>
          </p:cNvSpPr>
          <p:nvPr/>
        </p:nvSpPr>
        <p:spPr bwMode="auto">
          <a:xfrm>
            <a:off x="34782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28" name="Rectangle 8"/>
          <p:cNvSpPr>
            <a:spLocks noChangeArrowheads="1"/>
          </p:cNvSpPr>
          <p:nvPr/>
        </p:nvSpPr>
        <p:spPr bwMode="auto">
          <a:xfrm>
            <a:off x="361791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29" name="Rectangle 9"/>
          <p:cNvSpPr>
            <a:spLocks noChangeArrowheads="1"/>
          </p:cNvSpPr>
          <p:nvPr/>
        </p:nvSpPr>
        <p:spPr bwMode="auto">
          <a:xfrm>
            <a:off x="32051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0" name="Rectangle 10"/>
          <p:cNvSpPr>
            <a:spLocks noChangeArrowheads="1"/>
          </p:cNvSpPr>
          <p:nvPr/>
        </p:nvSpPr>
        <p:spPr bwMode="auto">
          <a:xfrm>
            <a:off x="32051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1" name="Rectangle 11"/>
          <p:cNvSpPr>
            <a:spLocks noChangeArrowheads="1"/>
          </p:cNvSpPr>
          <p:nvPr/>
        </p:nvSpPr>
        <p:spPr bwMode="auto">
          <a:xfrm>
            <a:off x="38909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2" name="Rectangle 12"/>
          <p:cNvSpPr>
            <a:spLocks noChangeArrowheads="1"/>
          </p:cNvSpPr>
          <p:nvPr/>
        </p:nvSpPr>
        <p:spPr bwMode="auto">
          <a:xfrm>
            <a:off x="38909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3" name="Rectangle 13"/>
          <p:cNvSpPr>
            <a:spLocks noChangeArrowheads="1"/>
          </p:cNvSpPr>
          <p:nvPr/>
        </p:nvSpPr>
        <p:spPr bwMode="auto">
          <a:xfrm>
            <a:off x="40243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4" name="Rectangle 14"/>
          <p:cNvSpPr>
            <a:spLocks noChangeArrowheads="1"/>
          </p:cNvSpPr>
          <p:nvPr/>
        </p:nvSpPr>
        <p:spPr bwMode="auto">
          <a:xfrm>
            <a:off x="40243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5" name="Rectangle 15"/>
          <p:cNvSpPr>
            <a:spLocks noChangeArrowheads="1"/>
          </p:cNvSpPr>
          <p:nvPr/>
        </p:nvSpPr>
        <p:spPr bwMode="auto">
          <a:xfrm>
            <a:off x="42973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6" name="Rectangle 16"/>
          <p:cNvSpPr>
            <a:spLocks noChangeArrowheads="1"/>
          </p:cNvSpPr>
          <p:nvPr/>
        </p:nvSpPr>
        <p:spPr bwMode="auto">
          <a:xfrm>
            <a:off x="42973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7" name="Rectangle 17"/>
          <p:cNvSpPr>
            <a:spLocks noChangeArrowheads="1"/>
          </p:cNvSpPr>
          <p:nvPr/>
        </p:nvSpPr>
        <p:spPr bwMode="auto">
          <a:xfrm>
            <a:off x="44370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8" name="Rectangle 18"/>
          <p:cNvSpPr>
            <a:spLocks noChangeArrowheads="1"/>
          </p:cNvSpPr>
          <p:nvPr/>
        </p:nvSpPr>
        <p:spPr bwMode="auto">
          <a:xfrm>
            <a:off x="44370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39" name="Rectangle 19"/>
          <p:cNvSpPr>
            <a:spLocks noChangeArrowheads="1"/>
          </p:cNvSpPr>
          <p:nvPr/>
        </p:nvSpPr>
        <p:spPr bwMode="auto">
          <a:xfrm>
            <a:off x="47101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0" name="Rectangle 20"/>
          <p:cNvSpPr>
            <a:spLocks noChangeArrowheads="1"/>
          </p:cNvSpPr>
          <p:nvPr/>
        </p:nvSpPr>
        <p:spPr bwMode="auto">
          <a:xfrm>
            <a:off x="47101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1" name="Rectangle 21"/>
          <p:cNvSpPr>
            <a:spLocks noChangeArrowheads="1"/>
          </p:cNvSpPr>
          <p:nvPr/>
        </p:nvSpPr>
        <p:spPr bwMode="auto">
          <a:xfrm>
            <a:off x="4848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2" name="Rectangle 22"/>
          <p:cNvSpPr>
            <a:spLocks noChangeArrowheads="1"/>
          </p:cNvSpPr>
          <p:nvPr/>
        </p:nvSpPr>
        <p:spPr bwMode="auto">
          <a:xfrm>
            <a:off x="4848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3" name="Rectangle 23"/>
          <p:cNvSpPr>
            <a:spLocks noChangeArrowheads="1"/>
          </p:cNvSpPr>
          <p:nvPr/>
        </p:nvSpPr>
        <p:spPr bwMode="auto">
          <a:xfrm>
            <a:off x="3617913"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4" name="Rectangle 24"/>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5" name="Rectangle 25"/>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6" name="Rectangle 26"/>
          <p:cNvSpPr>
            <a:spLocks noChangeArrowheads="1"/>
          </p:cNvSpPr>
          <p:nvPr/>
        </p:nvSpPr>
        <p:spPr bwMode="auto">
          <a:xfrm>
            <a:off x="32051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7" name="Rectangle 27"/>
          <p:cNvSpPr>
            <a:spLocks noChangeArrowheads="1"/>
          </p:cNvSpPr>
          <p:nvPr/>
        </p:nvSpPr>
        <p:spPr bwMode="auto">
          <a:xfrm>
            <a:off x="40243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8" name="Rectangle 28"/>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49" name="Rectangle 29"/>
          <p:cNvSpPr>
            <a:spLocks noChangeArrowheads="1"/>
          </p:cNvSpPr>
          <p:nvPr/>
        </p:nvSpPr>
        <p:spPr bwMode="auto">
          <a:xfrm>
            <a:off x="3890963" y="5646738"/>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0" name="Rectangle 30"/>
          <p:cNvSpPr>
            <a:spLocks noChangeArrowheads="1"/>
          </p:cNvSpPr>
          <p:nvPr/>
        </p:nvSpPr>
        <p:spPr bwMode="auto">
          <a:xfrm>
            <a:off x="42973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1" name="Rectangle 31"/>
          <p:cNvSpPr>
            <a:spLocks noChangeArrowheads="1"/>
          </p:cNvSpPr>
          <p:nvPr/>
        </p:nvSpPr>
        <p:spPr bwMode="auto">
          <a:xfrm>
            <a:off x="47101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2" name="Rectangle 32"/>
          <p:cNvSpPr>
            <a:spLocks noChangeArrowheads="1"/>
          </p:cNvSpPr>
          <p:nvPr/>
        </p:nvSpPr>
        <p:spPr bwMode="auto">
          <a:xfrm>
            <a:off x="44370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3" name="Rectangle 33"/>
          <p:cNvSpPr>
            <a:spLocks noChangeArrowheads="1"/>
          </p:cNvSpPr>
          <p:nvPr/>
        </p:nvSpPr>
        <p:spPr bwMode="auto">
          <a:xfrm>
            <a:off x="4848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4" name="Rectangle 34"/>
          <p:cNvSpPr>
            <a:spLocks noChangeArrowheads="1"/>
          </p:cNvSpPr>
          <p:nvPr/>
        </p:nvSpPr>
        <p:spPr bwMode="auto">
          <a:xfrm>
            <a:off x="2659063" y="31226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5" name="Rectangle 35"/>
          <p:cNvSpPr>
            <a:spLocks noChangeArrowheads="1"/>
          </p:cNvSpPr>
          <p:nvPr/>
        </p:nvSpPr>
        <p:spPr bwMode="auto">
          <a:xfrm>
            <a:off x="3070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6" name="Rectangle 36"/>
          <p:cNvSpPr>
            <a:spLocks noChangeArrowheads="1"/>
          </p:cNvSpPr>
          <p:nvPr/>
        </p:nvSpPr>
        <p:spPr bwMode="auto">
          <a:xfrm>
            <a:off x="3070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7" name="Rectangle 37"/>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8" name="Rectangle 38"/>
          <p:cNvSpPr>
            <a:spLocks noChangeArrowheads="1"/>
          </p:cNvSpPr>
          <p:nvPr/>
        </p:nvSpPr>
        <p:spPr bwMode="auto">
          <a:xfrm>
            <a:off x="26590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59" name="Rectangle 39"/>
          <p:cNvSpPr>
            <a:spLocks noChangeArrowheads="1"/>
          </p:cNvSpPr>
          <p:nvPr/>
        </p:nvSpPr>
        <p:spPr bwMode="auto">
          <a:xfrm>
            <a:off x="26590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0" name="Rectangle 40"/>
          <p:cNvSpPr>
            <a:spLocks noChangeArrowheads="1"/>
          </p:cNvSpPr>
          <p:nvPr/>
        </p:nvSpPr>
        <p:spPr bwMode="auto">
          <a:xfrm>
            <a:off x="27971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1" name="Rectangle 41"/>
          <p:cNvSpPr>
            <a:spLocks noChangeArrowheads="1"/>
          </p:cNvSpPr>
          <p:nvPr/>
        </p:nvSpPr>
        <p:spPr bwMode="auto">
          <a:xfrm>
            <a:off x="27971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2" name="Rectangle 42"/>
          <p:cNvSpPr>
            <a:spLocks noChangeArrowheads="1"/>
          </p:cNvSpPr>
          <p:nvPr/>
        </p:nvSpPr>
        <p:spPr bwMode="auto">
          <a:xfrm>
            <a:off x="6016625"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3" name="Rectangle 43"/>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4" name="Rectangle 44"/>
          <p:cNvSpPr>
            <a:spLocks noChangeArrowheads="1"/>
          </p:cNvSpPr>
          <p:nvPr/>
        </p:nvSpPr>
        <p:spPr bwMode="auto">
          <a:xfrm>
            <a:off x="571500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5" name="Rectangle 45"/>
          <p:cNvSpPr>
            <a:spLocks noChangeArrowheads="1"/>
          </p:cNvSpPr>
          <p:nvPr/>
        </p:nvSpPr>
        <p:spPr bwMode="auto">
          <a:xfrm>
            <a:off x="6016625"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6" name="Rectangle 46"/>
          <p:cNvSpPr>
            <a:spLocks noChangeArrowheads="1"/>
          </p:cNvSpPr>
          <p:nvPr/>
        </p:nvSpPr>
        <p:spPr bwMode="auto">
          <a:xfrm>
            <a:off x="6562725" y="31226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7" name="Rectangle 47"/>
          <p:cNvSpPr>
            <a:spLocks noChangeArrowheads="1"/>
          </p:cNvSpPr>
          <p:nvPr/>
        </p:nvSpPr>
        <p:spPr bwMode="auto">
          <a:xfrm>
            <a:off x="61499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8" name="Rectangle 48"/>
          <p:cNvSpPr>
            <a:spLocks noChangeArrowheads="1"/>
          </p:cNvSpPr>
          <p:nvPr/>
        </p:nvSpPr>
        <p:spPr bwMode="auto">
          <a:xfrm>
            <a:off x="61499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69" name="Rectangle 49"/>
          <p:cNvSpPr>
            <a:spLocks noChangeArrowheads="1"/>
          </p:cNvSpPr>
          <p:nvPr/>
        </p:nvSpPr>
        <p:spPr bwMode="auto">
          <a:xfrm>
            <a:off x="619125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0" name="Rectangle 50"/>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1" name="Rectangle 51"/>
          <p:cNvSpPr>
            <a:spLocks noChangeArrowheads="1"/>
          </p:cNvSpPr>
          <p:nvPr/>
        </p:nvSpPr>
        <p:spPr bwMode="auto">
          <a:xfrm>
            <a:off x="65627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2" name="Rectangle 52"/>
          <p:cNvSpPr>
            <a:spLocks noChangeArrowheads="1"/>
          </p:cNvSpPr>
          <p:nvPr/>
        </p:nvSpPr>
        <p:spPr bwMode="auto">
          <a:xfrm>
            <a:off x="65627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3" name="Rectangle 53"/>
          <p:cNvSpPr>
            <a:spLocks noChangeArrowheads="1"/>
          </p:cNvSpPr>
          <p:nvPr/>
        </p:nvSpPr>
        <p:spPr bwMode="auto">
          <a:xfrm>
            <a:off x="64230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4" name="Rectangle 54"/>
          <p:cNvSpPr>
            <a:spLocks noChangeArrowheads="1"/>
          </p:cNvSpPr>
          <p:nvPr/>
        </p:nvSpPr>
        <p:spPr bwMode="auto">
          <a:xfrm>
            <a:off x="64230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5" name="Rectangle 55"/>
          <p:cNvSpPr>
            <a:spLocks noChangeArrowheads="1"/>
          </p:cNvSpPr>
          <p:nvPr/>
        </p:nvSpPr>
        <p:spPr bwMode="auto">
          <a:xfrm>
            <a:off x="6016625" y="354806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6" name="Rectangle 56"/>
          <p:cNvSpPr>
            <a:spLocks noChangeArrowheads="1"/>
          </p:cNvSpPr>
          <p:nvPr/>
        </p:nvSpPr>
        <p:spPr bwMode="auto">
          <a:xfrm>
            <a:off x="6016625" y="28860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7" name="Rectangle 57"/>
          <p:cNvSpPr>
            <a:spLocks noChangeArrowheads="1"/>
          </p:cNvSpPr>
          <p:nvPr/>
        </p:nvSpPr>
        <p:spPr bwMode="auto">
          <a:xfrm>
            <a:off x="3617913"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8" name="Rectangle 58"/>
          <p:cNvSpPr>
            <a:spLocks noChangeArrowheads="1"/>
          </p:cNvSpPr>
          <p:nvPr/>
        </p:nvSpPr>
        <p:spPr bwMode="auto">
          <a:xfrm>
            <a:off x="6016625"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79" name="Rectangle 59"/>
          <p:cNvSpPr>
            <a:spLocks noChangeArrowheads="1"/>
          </p:cNvSpPr>
          <p:nvPr/>
        </p:nvSpPr>
        <p:spPr bwMode="auto">
          <a:xfrm>
            <a:off x="61499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0" name="Rectangle 60"/>
          <p:cNvSpPr>
            <a:spLocks noChangeArrowheads="1"/>
          </p:cNvSpPr>
          <p:nvPr/>
        </p:nvSpPr>
        <p:spPr bwMode="auto">
          <a:xfrm>
            <a:off x="26590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1" name="Rectangle 61"/>
          <p:cNvSpPr>
            <a:spLocks noChangeArrowheads="1"/>
          </p:cNvSpPr>
          <p:nvPr/>
        </p:nvSpPr>
        <p:spPr bwMode="auto">
          <a:xfrm>
            <a:off x="27971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2" name="Rectangle 62"/>
          <p:cNvSpPr>
            <a:spLocks noChangeArrowheads="1"/>
          </p:cNvSpPr>
          <p:nvPr/>
        </p:nvSpPr>
        <p:spPr bwMode="auto">
          <a:xfrm>
            <a:off x="3070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3" name="Rectangle 63"/>
          <p:cNvSpPr>
            <a:spLocks noChangeArrowheads="1"/>
          </p:cNvSpPr>
          <p:nvPr/>
        </p:nvSpPr>
        <p:spPr bwMode="auto">
          <a:xfrm>
            <a:off x="32051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4" name="Rectangle 64"/>
          <p:cNvSpPr>
            <a:spLocks noChangeArrowheads="1"/>
          </p:cNvSpPr>
          <p:nvPr/>
        </p:nvSpPr>
        <p:spPr bwMode="auto">
          <a:xfrm>
            <a:off x="34782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5" name="Rectangle 65"/>
          <p:cNvSpPr>
            <a:spLocks noChangeArrowheads="1"/>
          </p:cNvSpPr>
          <p:nvPr/>
        </p:nvSpPr>
        <p:spPr bwMode="auto">
          <a:xfrm>
            <a:off x="38909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6" name="Rectangle 66"/>
          <p:cNvSpPr>
            <a:spLocks noChangeArrowheads="1"/>
          </p:cNvSpPr>
          <p:nvPr/>
        </p:nvSpPr>
        <p:spPr bwMode="auto">
          <a:xfrm>
            <a:off x="40243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7" name="Rectangle 67"/>
          <p:cNvSpPr>
            <a:spLocks noChangeArrowheads="1"/>
          </p:cNvSpPr>
          <p:nvPr/>
        </p:nvSpPr>
        <p:spPr bwMode="auto">
          <a:xfrm>
            <a:off x="42973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8" name="Rectangle 68"/>
          <p:cNvSpPr>
            <a:spLocks noChangeArrowheads="1"/>
          </p:cNvSpPr>
          <p:nvPr/>
        </p:nvSpPr>
        <p:spPr bwMode="auto">
          <a:xfrm>
            <a:off x="44370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89" name="Rectangle 69"/>
          <p:cNvSpPr>
            <a:spLocks noChangeArrowheads="1"/>
          </p:cNvSpPr>
          <p:nvPr/>
        </p:nvSpPr>
        <p:spPr bwMode="auto">
          <a:xfrm>
            <a:off x="47101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90" name="Rectangle 70"/>
          <p:cNvSpPr>
            <a:spLocks noChangeArrowheads="1"/>
          </p:cNvSpPr>
          <p:nvPr/>
        </p:nvSpPr>
        <p:spPr bwMode="auto">
          <a:xfrm>
            <a:off x="4848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91" name="Rectangle 71"/>
          <p:cNvSpPr>
            <a:spLocks noChangeArrowheads="1"/>
          </p:cNvSpPr>
          <p:nvPr/>
        </p:nvSpPr>
        <p:spPr bwMode="auto">
          <a:xfrm>
            <a:off x="64230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92" name="Rectangle 72"/>
          <p:cNvSpPr>
            <a:spLocks noChangeArrowheads="1"/>
          </p:cNvSpPr>
          <p:nvPr/>
        </p:nvSpPr>
        <p:spPr bwMode="auto">
          <a:xfrm>
            <a:off x="65627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81993" name="Picture 73"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2209800"/>
            <a:ext cx="8404225"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0"/>
            <a:ext cx="8229600" cy="1143000"/>
          </a:xfrm>
        </p:spPr>
        <p:txBody>
          <a:bodyPr/>
          <a:lstStyle/>
          <a:p>
            <a:pPr eaLnBrk="1" hangingPunct="1"/>
            <a:r>
              <a:rPr lang="en-US" smtClean="0"/>
              <a:t>FPGA?</a:t>
            </a:r>
          </a:p>
        </p:txBody>
      </p:sp>
      <p:sp>
        <p:nvSpPr>
          <p:cNvPr id="82947" name="Rectangle 3"/>
          <p:cNvSpPr>
            <a:spLocks noGrp="1" noChangeArrowheads="1"/>
          </p:cNvSpPr>
          <p:nvPr>
            <p:ph type="body" idx="1"/>
          </p:nvPr>
        </p:nvSpPr>
        <p:spPr>
          <a:xfrm>
            <a:off x="152400" y="914400"/>
            <a:ext cx="8763000" cy="5715000"/>
          </a:xfrm>
        </p:spPr>
        <p:txBody>
          <a:bodyPr/>
          <a:lstStyle/>
          <a:p>
            <a:pPr eaLnBrk="1" hangingPunct="1">
              <a:lnSpc>
                <a:spcPct val="80000"/>
              </a:lnSpc>
            </a:pPr>
            <a:r>
              <a:rPr lang="en-US" sz="2400" smtClean="0">
                <a:latin typeface="Times New Roman" pitchFamily="18" charset="0"/>
              </a:rPr>
              <a:t>Before the advent of programmable logic, custom logic circuits were built at the board level using standard components, or at the gate level in expensive application-specific (custom) integrated circuits. </a:t>
            </a:r>
          </a:p>
          <a:p>
            <a:pPr eaLnBrk="1" hangingPunct="1">
              <a:lnSpc>
                <a:spcPct val="80000"/>
              </a:lnSpc>
              <a:buFontTx/>
              <a:buNone/>
            </a:pPr>
            <a:endParaRPr lang="en-US" sz="2400" smtClean="0">
              <a:latin typeface="Times New Roman" pitchFamily="18" charset="0"/>
            </a:endParaRPr>
          </a:p>
          <a:p>
            <a:pPr eaLnBrk="1" hangingPunct="1">
              <a:lnSpc>
                <a:spcPct val="80000"/>
              </a:lnSpc>
            </a:pPr>
            <a:r>
              <a:rPr lang="en-US" sz="2400" smtClean="0">
                <a:latin typeface="Times New Roman" pitchFamily="18" charset="0"/>
              </a:rPr>
              <a:t>FPGA is an integrated circuit that contains many (64 to over 10,000) identical logic cells that can be viewed as standard components.  Each logic cell can independently take on any one of  a limited set of personalities. </a:t>
            </a:r>
          </a:p>
          <a:p>
            <a:pPr eaLnBrk="1" hangingPunct="1">
              <a:lnSpc>
                <a:spcPct val="80000"/>
              </a:lnSpc>
              <a:buFontTx/>
              <a:buNone/>
            </a:pPr>
            <a:endParaRPr lang="en-US" sz="2400" smtClean="0">
              <a:latin typeface="Times New Roman" pitchFamily="18" charset="0"/>
            </a:endParaRPr>
          </a:p>
          <a:p>
            <a:pPr eaLnBrk="1" hangingPunct="1">
              <a:lnSpc>
                <a:spcPct val="80000"/>
              </a:lnSpc>
            </a:pPr>
            <a:r>
              <a:rPr lang="en-US" sz="2400" smtClean="0">
                <a:latin typeface="Times New Roman" pitchFamily="18" charset="0"/>
              </a:rPr>
              <a:t>Individual cells are interconnected by a matrix of wires and programmable switches.  A user's design is implemented by specifying the simple logic function for each cell and selectively closing the switches in the interconnect matrix.  </a:t>
            </a:r>
          </a:p>
          <a:p>
            <a:pPr eaLnBrk="1" hangingPunct="1">
              <a:lnSpc>
                <a:spcPct val="80000"/>
              </a:lnSpc>
              <a:buFontTx/>
              <a:buNone/>
            </a:pPr>
            <a:endParaRPr lang="en-US" sz="2400" smtClean="0">
              <a:latin typeface="Times New Roman" pitchFamily="18" charset="0"/>
            </a:endParaRPr>
          </a:p>
          <a:p>
            <a:pPr eaLnBrk="1" hangingPunct="1">
              <a:lnSpc>
                <a:spcPct val="80000"/>
              </a:lnSpc>
            </a:pPr>
            <a:r>
              <a:rPr lang="en-US" sz="2400" smtClean="0">
                <a:latin typeface="Times New Roman" pitchFamily="18" charset="0"/>
              </a:rPr>
              <a:t>Array of logic cells and interconnect form a fabric of basic building blocks for logic circuits.  Complex designs are created by combining these basic blocks to create the desired circuit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Field Programmable Gate Arrays (FPGAs)</a:t>
            </a:r>
          </a:p>
        </p:txBody>
      </p:sp>
      <p:sp>
        <p:nvSpPr>
          <p:cNvPr id="83971" name="Rectangle 3"/>
          <p:cNvSpPr>
            <a:spLocks noGrp="1" noChangeArrowheads="1"/>
          </p:cNvSpPr>
          <p:nvPr>
            <p:ph type="body" idx="1"/>
          </p:nvPr>
        </p:nvSpPr>
        <p:spPr/>
        <p:txBody>
          <a:bodyPr/>
          <a:lstStyle/>
          <a:p>
            <a:pPr eaLnBrk="1" hangingPunct="1"/>
            <a:r>
              <a:rPr lang="en-US" smtClean="0"/>
              <a:t>FPGAs have much more logic than CPLDs</a:t>
            </a:r>
          </a:p>
          <a:p>
            <a:pPr lvl="1" eaLnBrk="1" hangingPunct="1"/>
            <a:r>
              <a:rPr lang="en-US" smtClean="0"/>
              <a:t>2K to &gt;10M equivalent gates</a:t>
            </a:r>
          </a:p>
          <a:p>
            <a:pPr lvl="1" eaLnBrk="1" hangingPunct="1"/>
            <a:r>
              <a:rPr lang="en-US" smtClean="0"/>
              <a:t>Requires different architecture</a:t>
            </a:r>
          </a:p>
          <a:p>
            <a:pPr lvl="1" eaLnBrk="1" hangingPunct="1"/>
            <a:r>
              <a:rPr lang="en-US" smtClean="0"/>
              <a:t>FPGAs can be RAM-based or Flash-based</a:t>
            </a:r>
          </a:p>
          <a:p>
            <a:pPr lvl="2" eaLnBrk="1" hangingPunct="1"/>
            <a:r>
              <a:rPr lang="en-US" smtClean="0"/>
              <a:t>RAM FPGAs must be programmed at power-on</a:t>
            </a:r>
          </a:p>
          <a:p>
            <a:pPr lvl="3" eaLnBrk="1" hangingPunct="1"/>
            <a:r>
              <a:rPr lang="en-US" smtClean="0"/>
              <a:t>External memory needed for programming data</a:t>
            </a:r>
          </a:p>
          <a:p>
            <a:pPr lvl="3" eaLnBrk="1" hangingPunct="1"/>
            <a:r>
              <a:rPr lang="en-US" smtClean="0"/>
              <a:t>May be dynamically reconfigured</a:t>
            </a:r>
          </a:p>
          <a:p>
            <a:pPr lvl="2" eaLnBrk="1" hangingPunct="1"/>
            <a:r>
              <a:rPr lang="en-US" smtClean="0"/>
              <a:t>Flash FPGAs store program data in non-volatile memory</a:t>
            </a:r>
          </a:p>
          <a:p>
            <a:pPr lvl="3" eaLnBrk="1" hangingPunct="1"/>
            <a:r>
              <a:rPr lang="en-US" smtClean="0"/>
              <a:t>Reprogramming is more difficult</a:t>
            </a:r>
          </a:p>
          <a:p>
            <a:pPr lvl="3" eaLnBrk="1" hangingPunct="1"/>
            <a:r>
              <a:rPr lang="en-US" smtClean="0"/>
              <a:t>Holds configuration when power is off</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76200"/>
            <a:ext cx="8229600" cy="1143000"/>
          </a:xfrm>
        </p:spPr>
        <p:txBody>
          <a:bodyPr/>
          <a:lstStyle/>
          <a:p>
            <a:pPr eaLnBrk="1" hangingPunct="1"/>
            <a:r>
              <a:rPr lang="en-US" smtClean="0"/>
              <a:t>FPGA Structure</a:t>
            </a:r>
          </a:p>
        </p:txBody>
      </p:sp>
      <p:sp>
        <p:nvSpPr>
          <p:cNvPr id="84995" name="Rectangle 3"/>
          <p:cNvSpPr>
            <a:spLocks noGrp="1" noChangeArrowheads="1"/>
          </p:cNvSpPr>
          <p:nvPr>
            <p:ph type="body" idx="1"/>
          </p:nvPr>
        </p:nvSpPr>
        <p:spPr>
          <a:xfrm>
            <a:off x="228600" y="838200"/>
            <a:ext cx="8763000" cy="5638800"/>
          </a:xfrm>
        </p:spPr>
        <p:txBody>
          <a:bodyPr/>
          <a:lstStyle/>
          <a:p>
            <a:pPr eaLnBrk="1" hangingPunct="1"/>
            <a:r>
              <a:rPr lang="en-US" smtClean="0"/>
              <a:t>Typical organization in 2-D array</a:t>
            </a:r>
          </a:p>
          <a:p>
            <a:pPr lvl="1" eaLnBrk="1" hangingPunct="1"/>
            <a:r>
              <a:rPr lang="en-US" smtClean="0"/>
              <a:t>Configurable logic blocks (CLBs) contain functional logic (</a:t>
            </a:r>
            <a:r>
              <a:rPr lang="en-US" sz="2400" smtClean="0"/>
              <a:t>could be similar to PAL22V10)</a:t>
            </a:r>
          </a:p>
          <a:p>
            <a:pPr lvl="2" eaLnBrk="1" hangingPunct="1"/>
            <a:r>
              <a:rPr lang="en-US" smtClean="0"/>
              <a:t>Combinational functions plus FFs </a:t>
            </a:r>
          </a:p>
          <a:p>
            <a:pPr lvl="2" eaLnBrk="1" hangingPunct="1"/>
            <a:r>
              <a:rPr lang="en-US" smtClean="0"/>
              <a:t>Complexity varies by device</a:t>
            </a:r>
          </a:p>
          <a:p>
            <a:pPr lvl="1" eaLnBrk="1" hangingPunct="1"/>
            <a:r>
              <a:rPr lang="en-US" smtClean="0"/>
              <a:t>CLB interconnect is either local or long line</a:t>
            </a:r>
          </a:p>
          <a:p>
            <a:pPr lvl="2" eaLnBrk="1" hangingPunct="1"/>
            <a:r>
              <a:rPr lang="en-US" smtClean="0"/>
              <a:t>CLBs have connections to local neighbors</a:t>
            </a:r>
          </a:p>
          <a:p>
            <a:pPr lvl="2" eaLnBrk="1" hangingPunct="1"/>
            <a:r>
              <a:rPr lang="en-US" smtClean="0"/>
              <a:t>Horizontal and vertical channels used for long distance</a:t>
            </a:r>
          </a:p>
          <a:p>
            <a:pPr lvl="2" eaLnBrk="1" hangingPunct="1"/>
            <a:r>
              <a:rPr lang="en-US" smtClean="0"/>
              <a:t>Channel intersections have switch matrix</a:t>
            </a:r>
          </a:p>
          <a:p>
            <a:pPr lvl="1" eaLnBrk="1" hangingPunct="1"/>
            <a:r>
              <a:rPr lang="en-US" smtClean="0"/>
              <a:t>IOBs (I/O logic Blocks) connect to pins</a:t>
            </a:r>
          </a:p>
          <a:p>
            <a:pPr lvl="2" eaLnBrk="1" hangingPunct="1"/>
            <a:r>
              <a:rPr lang="en-US" smtClean="0"/>
              <a:t>Usually have some additional Combinational Logic./FF in block</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6018" name="Group 515"/>
          <p:cNvGrpSpPr>
            <a:grpSpLocks/>
          </p:cNvGrpSpPr>
          <p:nvPr/>
        </p:nvGrpSpPr>
        <p:grpSpPr bwMode="auto">
          <a:xfrm>
            <a:off x="5187950" y="1644650"/>
            <a:ext cx="3543300" cy="3543300"/>
            <a:chOff x="3172" y="940"/>
            <a:chExt cx="2232" cy="2232"/>
          </a:xfrm>
        </p:grpSpPr>
        <p:sp>
          <p:nvSpPr>
            <p:cNvPr id="86025" name="Rectangle 516" descr="50%"/>
            <p:cNvSpPr>
              <a:spLocks noChangeArrowheads="1"/>
            </p:cNvSpPr>
            <p:nvPr/>
          </p:nvSpPr>
          <p:spPr bwMode="auto">
            <a:xfrm>
              <a:off x="3384" y="1584"/>
              <a:ext cx="1808" cy="80"/>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6" name="Rectangle 517" descr="50%"/>
            <p:cNvSpPr>
              <a:spLocks noChangeArrowheads="1"/>
            </p:cNvSpPr>
            <p:nvPr/>
          </p:nvSpPr>
          <p:spPr bwMode="auto">
            <a:xfrm>
              <a:off x="3384" y="2016"/>
              <a:ext cx="1808" cy="80"/>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7" name="Rectangle 518" descr="50%"/>
            <p:cNvSpPr>
              <a:spLocks noChangeArrowheads="1"/>
            </p:cNvSpPr>
            <p:nvPr/>
          </p:nvSpPr>
          <p:spPr bwMode="auto">
            <a:xfrm>
              <a:off x="3384" y="2448"/>
              <a:ext cx="1808" cy="80"/>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8" name="Rectangle 519" descr="50%"/>
            <p:cNvSpPr>
              <a:spLocks noChangeArrowheads="1"/>
            </p:cNvSpPr>
            <p:nvPr/>
          </p:nvSpPr>
          <p:spPr bwMode="auto">
            <a:xfrm>
              <a:off x="3384" y="1152"/>
              <a:ext cx="1808" cy="80"/>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9" name="Rectangle 520" descr="50%"/>
            <p:cNvSpPr>
              <a:spLocks noChangeArrowheads="1"/>
            </p:cNvSpPr>
            <p:nvPr/>
          </p:nvSpPr>
          <p:spPr bwMode="auto">
            <a:xfrm>
              <a:off x="3384" y="2880"/>
              <a:ext cx="1808" cy="80"/>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0" name="Rectangle 521" descr="50%"/>
            <p:cNvSpPr>
              <a:spLocks noChangeArrowheads="1"/>
            </p:cNvSpPr>
            <p:nvPr/>
          </p:nvSpPr>
          <p:spPr bwMode="auto">
            <a:xfrm>
              <a:off x="3816" y="1152"/>
              <a:ext cx="80" cy="1808"/>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1" name="Rectangle 522" descr="50%"/>
            <p:cNvSpPr>
              <a:spLocks noChangeArrowheads="1"/>
            </p:cNvSpPr>
            <p:nvPr/>
          </p:nvSpPr>
          <p:spPr bwMode="auto">
            <a:xfrm>
              <a:off x="3384" y="1152"/>
              <a:ext cx="80" cy="1808"/>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2" name="Rectangle 523" descr="50%"/>
            <p:cNvSpPr>
              <a:spLocks noChangeArrowheads="1"/>
            </p:cNvSpPr>
            <p:nvPr/>
          </p:nvSpPr>
          <p:spPr bwMode="auto">
            <a:xfrm>
              <a:off x="4248" y="1152"/>
              <a:ext cx="80" cy="1808"/>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3" name="Rectangle 524" descr="50%"/>
            <p:cNvSpPr>
              <a:spLocks noChangeArrowheads="1"/>
            </p:cNvSpPr>
            <p:nvPr/>
          </p:nvSpPr>
          <p:spPr bwMode="auto">
            <a:xfrm>
              <a:off x="4680" y="1152"/>
              <a:ext cx="80" cy="1808"/>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4" name="Rectangle 525" descr="50%"/>
            <p:cNvSpPr>
              <a:spLocks noChangeArrowheads="1"/>
            </p:cNvSpPr>
            <p:nvPr/>
          </p:nvSpPr>
          <p:spPr bwMode="auto">
            <a:xfrm>
              <a:off x="5112" y="1152"/>
              <a:ext cx="80" cy="1808"/>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5" name="Rectangle 526"/>
            <p:cNvSpPr>
              <a:spLocks noChangeArrowheads="1"/>
            </p:cNvSpPr>
            <p:nvPr/>
          </p:nvSpPr>
          <p:spPr bwMode="auto">
            <a:xfrm>
              <a:off x="3172"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6" name="Rectangle 527"/>
            <p:cNvSpPr>
              <a:spLocks noChangeArrowheads="1"/>
            </p:cNvSpPr>
            <p:nvPr/>
          </p:nvSpPr>
          <p:spPr bwMode="auto">
            <a:xfrm>
              <a:off x="3388"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7" name="Rectangle 528"/>
            <p:cNvSpPr>
              <a:spLocks noChangeArrowheads="1"/>
            </p:cNvSpPr>
            <p:nvPr/>
          </p:nvSpPr>
          <p:spPr bwMode="auto">
            <a:xfrm>
              <a:off x="3604"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8" name="Rectangle 529"/>
            <p:cNvSpPr>
              <a:spLocks noChangeArrowheads="1"/>
            </p:cNvSpPr>
            <p:nvPr/>
          </p:nvSpPr>
          <p:spPr bwMode="auto">
            <a:xfrm>
              <a:off x="3892"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9" name="Rectangle 530"/>
            <p:cNvSpPr>
              <a:spLocks noChangeArrowheads="1"/>
            </p:cNvSpPr>
            <p:nvPr/>
          </p:nvSpPr>
          <p:spPr bwMode="auto">
            <a:xfrm>
              <a:off x="4108"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0" name="Rectangle 531"/>
            <p:cNvSpPr>
              <a:spLocks noChangeArrowheads="1"/>
            </p:cNvSpPr>
            <p:nvPr/>
          </p:nvSpPr>
          <p:spPr bwMode="auto">
            <a:xfrm>
              <a:off x="4324"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1" name="Rectangle 532"/>
            <p:cNvSpPr>
              <a:spLocks noChangeArrowheads="1"/>
            </p:cNvSpPr>
            <p:nvPr/>
          </p:nvSpPr>
          <p:spPr bwMode="auto">
            <a:xfrm>
              <a:off x="4540"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2" name="Rectangle 533"/>
            <p:cNvSpPr>
              <a:spLocks noChangeArrowheads="1"/>
            </p:cNvSpPr>
            <p:nvPr/>
          </p:nvSpPr>
          <p:spPr bwMode="auto">
            <a:xfrm>
              <a:off x="4828"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3" name="Rectangle 534"/>
            <p:cNvSpPr>
              <a:spLocks noChangeArrowheads="1"/>
            </p:cNvSpPr>
            <p:nvPr/>
          </p:nvSpPr>
          <p:spPr bwMode="auto">
            <a:xfrm>
              <a:off x="5044"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4" name="Rectangle 535"/>
            <p:cNvSpPr>
              <a:spLocks noChangeArrowheads="1"/>
            </p:cNvSpPr>
            <p:nvPr/>
          </p:nvSpPr>
          <p:spPr bwMode="auto">
            <a:xfrm>
              <a:off x="5260" y="94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5" name="Rectangle 536"/>
            <p:cNvSpPr>
              <a:spLocks noChangeArrowheads="1"/>
            </p:cNvSpPr>
            <p:nvPr/>
          </p:nvSpPr>
          <p:spPr bwMode="auto">
            <a:xfrm>
              <a:off x="3172" y="1156"/>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6" name="Rectangle 537"/>
            <p:cNvSpPr>
              <a:spLocks noChangeArrowheads="1"/>
            </p:cNvSpPr>
            <p:nvPr/>
          </p:nvSpPr>
          <p:spPr bwMode="auto">
            <a:xfrm>
              <a:off x="3172" y="1372"/>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7" name="Rectangle 538"/>
            <p:cNvSpPr>
              <a:spLocks noChangeArrowheads="1"/>
            </p:cNvSpPr>
            <p:nvPr/>
          </p:nvSpPr>
          <p:spPr bwMode="auto">
            <a:xfrm>
              <a:off x="3172" y="166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8" name="Rectangle 539"/>
            <p:cNvSpPr>
              <a:spLocks noChangeArrowheads="1"/>
            </p:cNvSpPr>
            <p:nvPr/>
          </p:nvSpPr>
          <p:spPr bwMode="auto">
            <a:xfrm>
              <a:off x="3172" y="1876"/>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49" name="Rectangle 540"/>
            <p:cNvSpPr>
              <a:spLocks noChangeArrowheads="1"/>
            </p:cNvSpPr>
            <p:nvPr/>
          </p:nvSpPr>
          <p:spPr bwMode="auto">
            <a:xfrm>
              <a:off x="3172" y="2092"/>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0" name="Rectangle 541"/>
            <p:cNvSpPr>
              <a:spLocks noChangeArrowheads="1"/>
            </p:cNvSpPr>
            <p:nvPr/>
          </p:nvSpPr>
          <p:spPr bwMode="auto">
            <a:xfrm>
              <a:off x="3172" y="230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1" name="Rectangle 542"/>
            <p:cNvSpPr>
              <a:spLocks noChangeArrowheads="1"/>
            </p:cNvSpPr>
            <p:nvPr/>
          </p:nvSpPr>
          <p:spPr bwMode="auto">
            <a:xfrm>
              <a:off x="3172" y="2596"/>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2" name="Rectangle 543"/>
            <p:cNvSpPr>
              <a:spLocks noChangeArrowheads="1"/>
            </p:cNvSpPr>
            <p:nvPr/>
          </p:nvSpPr>
          <p:spPr bwMode="auto">
            <a:xfrm>
              <a:off x="3172" y="2812"/>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3" name="Rectangle 544"/>
            <p:cNvSpPr>
              <a:spLocks noChangeArrowheads="1"/>
            </p:cNvSpPr>
            <p:nvPr/>
          </p:nvSpPr>
          <p:spPr bwMode="auto">
            <a:xfrm>
              <a:off x="3172"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4" name="Rectangle 545"/>
            <p:cNvSpPr>
              <a:spLocks noChangeArrowheads="1"/>
            </p:cNvSpPr>
            <p:nvPr/>
          </p:nvSpPr>
          <p:spPr bwMode="auto">
            <a:xfrm>
              <a:off x="3388"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5" name="Rectangle 546"/>
            <p:cNvSpPr>
              <a:spLocks noChangeArrowheads="1"/>
            </p:cNvSpPr>
            <p:nvPr/>
          </p:nvSpPr>
          <p:spPr bwMode="auto">
            <a:xfrm>
              <a:off x="3604"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6" name="Rectangle 547"/>
            <p:cNvSpPr>
              <a:spLocks noChangeArrowheads="1"/>
            </p:cNvSpPr>
            <p:nvPr/>
          </p:nvSpPr>
          <p:spPr bwMode="auto">
            <a:xfrm>
              <a:off x="3892"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7" name="Rectangle 548"/>
            <p:cNvSpPr>
              <a:spLocks noChangeArrowheads="1"/>
            </p:cNvSpPr>
            <p:nvPr/>
          </p:nvSpPr>
          <p:spPr bwMode="auto">
            <a:xfrm>
              <a:off x="4108"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8" name="Rectangle 549"/>
            <p:cNvSpPr>
              <a:spLocks noChangeArrowheads="1"/>
            </p:cNvSpPr>
            <p:nvPr/>
          </p:nvSpPr>
          <p:spPr bwMode="auto">
            <a:xfrm>
              <a:off x="4324"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59" name="Rectangle 550"/>
            <p:cNvSpPr>
              <a:spLocks noChangeArrowheads="1"/>
            </p:cNvSpPr>
            <p:nvPr/>
          </p:nvSpPr>
          <p:spPr bwMode="auto">
            <a:xfrm>
              <a:off x="4540"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0" name="Rectangle 551"/>
            <p:cNvSpPr>
              <a:spLocks noChangeArrowheads="1"/>
            </p:cNvSpPr>
            <p:nvPr/>
          </p:nvSpPr>
          <p:spPr bwMode="auto">
            <a:xfrm>
              <a:off x="4828"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1" name="Rectangle 552"/>
            <p:cNvSpPr>
              <a:spLocks noChangeArrowheads="1"/>
            </p:cNvSpPr>
            <p:nvPr/>
          </p:nvSpPr>
          <p:spPr bwMode="auto">
            <a:xfrm>
              <a:off x="5044"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2" name="Rectangle 553"/>
            <p:cNvSpPr>
              <a:spLocks noChangeArrowheads="1"/>
            </p:cNvSpPr>
            <p:nvPr/>
          </p:nvSpPr>
          <p:spPr bwMode="auto">
            <a:xfrm>
              <a:off x="5260" y="302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3" name="Rectangle 554"/>
            <p:cNvSpPr>
              <a:spLocks noChangeArrowheads="1"/>
            </p:cNvSpPr>
            <p:nvPr/>
          </p:nvSpPr>
          <p:spPr bwMode="auto">
            <a:xfrm>
              <a:off x="5260" y="1156"/>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4" name="Rectangle 555"/>
            <p:cNvSpPr>
              <a:spLocks noChangeArrowheads="1"/>
            </p:cNvSpPr>
            <p:nvPr/>
          </p:nvSpPr>
          <p:spPr bwMode="auto">
            <a:xfrm>
              <a:off x="5260" y="1372"/>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5" name="Rectangle 556"/>
            <p:cNvSpPr>
              <a:spLocks noChangeArrowheads="1"/>
            </p:cNvSpPr>
            <p:nvPr/>
          </p:nvSpPr>
          <p:spPr bwMode="auto">
            <a:xfrm>
              <a:off x="5260" y="1660"/>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6" name="Rectangle 557"/>
            <p:cNvSpPr>
              <a:spLocks noChangeArrowheads="1"/>
            </p:cNvSpPr>
            <p:nvPr/>
          </p:nvSpPr>
          <p:spPr bwMode="auto">
            <a:xfrm>
              <a:off x="5260" y="1876"/>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7" name="Rectangle 558"/>
            <p:cNvSpPr>
              <a:spLocks noChangeArrowheads="1"/>
            </p:cNvSpPr>
            <p:nvPr/>
          </p:nvSpPr>
          <p:spPr bwMode="auto">
            <a:xfrm>
              <a:off x="5260" y="2092"/>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8" name="Rectangle 559"/>
            <p:cNvSpPr>
              <a:spLocks noChangeArrowheads="1"/>
            </p:cNvSpPr>
            <p:nvPr/>
          </p:nvSpPr>
          <p:spPr bwMode="auto">
            <a:xfrm>
              <a:off x="5260" y="2308"/>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69" name="Rectangle 560"/>
            <p:cNvSpPr>
              <a:spLocks noChangeArrowheads="1"/>
            </p:cNvSpPr>
            <p:nvPr/>
          </p:nvSpPr>
          <p:spPr bwMode="auto">
            <a:xfrm>
              <a:off x="5260" y="2596"/>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0" name="Rectangle 561"/>
            <p:cNvSpPr>
              <a:spLocks noChangeArrowheads="1"/>
            </p:cNvSpPr>
            <p:nvPr/>
          </p:nvSpPr>
          <p:spPr bwMode="auto">
            <a:xfrm>
              <a:off x="5260" y="2812"/>
              <a:ext cx="144" cy="14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071" name="Group 562"/>
            <p:cNvGrpSpPr>
              <a:grpSpLocks/>
            </p:cNvGrpSpPr>
            <p:nvPr/>
          </p:nvGrpSpPr>
          <p:grpSpPr bwMode="auto">
            <a:xfrm>
              <a:off x="3884" y="1220"/>
              <a:ext cx="360" cy="360"/>
              <a:chOff x="3884" y="1220"/>
              <a:chExt cx="360" cy="360"/>
            </a:xfrm>
          </p:grpSpPr>
          <p:sp>
            <p:nvSpPr>
              <p:cNvPr id="86254" name="Rectangle 563"/>
              <p:cNvSpPr>
                <a:spLocks noChangeArrowheads="1"/>
              </p:cNvSpPr>
              <p:nvPr/>
            </p:nvSpPr>
            <p:spPr bwMode="auto">
              <a:xfrm>
                <a:off x="3964" y="1300"/>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5" name="Line 564"/>
              <p:cNvSpPr>
                <a:spLocks noChangeShapeType="1"/>
              </p:cNvSpPr>
              <p:nvPr/>
            </p:nvSpPr>
            <p:spPr bwMode="auto">
              <a:xfrm flipV="1">
                <a:off x="4032" y="1220"/>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6" name="Line 565"/>
              <p:cNvSpPr>
                <a:spLocks noChangeShapeType="1"/>
              </p:cNvSpPr>
              <p:nvPr/>
            </p:nvSpPr>
            <p:spPr bwMode="auto">
              <a:xfrm flipV="1">
                <a:off x="4104" y="1220"/>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7" name="Line 566"/>
              <p:cNvSpPr>
                <a:spLocks noChangeShapeType="1"/>
              </p:cNvSpPr>
              <p:nvPr/>
            </p:nvSpPr>
            <p:spPr bwMode="auto">
              <a:xfrm>
                <a:off x="4180" y="1368"/>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8" name="Line 567"/>
              <p:cNvSpPr>
                <a:spLocks noChangeShapeType="1"/>
              </p:cNvSpPr>
              <p:nvPr/>
            </p:nvSpPr>
            <p:spPr bwMode="auto">
              <a:xfrm>
                <a:off x="4180" y="144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9" name="Line 568"/>
              <p:cNvSpPr>
                <a:spLocks noChangeShapeType="1"/>
              </p:cNvSpPr>
              <p:nvPr/>
            </p:nvSpPr>
            <p:spPr bwMode="auto">
              <a:xfrm>
                <a:off x="4104" y="1516"/>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60" name="Line 569"/>
              <p:cNvSpPr>
                <a:spLocks noChangeShapeType="1"/>
              </p:cNvSpPr>
              <p:nvPr/>
            </p:nvSpPr>
            <p:spPr bwMode="auto">
              <a:xfrm>
                <a:off x="4032" y="1516"/>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61" name="Line 570"/>
              <p:cNvSpPr>
                <a:spLocks noChangeShapeType="1"/>
              </p:cNvSpPr>
              <p:nvPr/>
            </p:nvSpPr>
            <p:spPr bwMode="auto">
              <a:xfrm flipH="1">
                <a:off x="3884" y="144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62" name="Line 571"/>
              <p:cNvSpPr>
                <a:spLocks noChangeShapeType="1"/>
              </p:cNvSpPr>
              <p:nvPr/>
            </p:nvSpPr>
            <p:spPr bwMode="auto">
              <a:xfrm flipH="1">
                <a:off x="3884" y="1368"/>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6072" name="Line 572"/>
            <p:cNvSpPr>
              <a:spLocks noChangeShapeType="1"/>
            </p:cNvSpPr>
            <p:nvPr/>
          </p:nvSpPr>
          <p:spPr bwMode="auto">
            <a:xfrm>
              <a:off x="3960" y="1084"/>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3" name="Line 573"/>
            <p:cNvSpPr>
              <a:spLocks noChangeShapeType="1"/>
            </p:cNvSpPr>
            <p:nvPr/>
          </p:nvSpPr>
          <p:spPr bwMode="auto">
            <a:xfrm>
              <a:off x="4176" y="1084"/>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4" name="Line 574"/>
            <p:cNvSpPr>
              <a:spLocks noChangeShapeType="1"/>
            </p:cNvSpPr>
            <p:nvPr/>
          </p:nvSpPr>
          <p:spPr bwMode="auto">
            <a:xfrm>
              <a:off x="3316" y="144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5" name="Line 575"/>
            <p:cNvSpPr>
              <a:spLocks noChangeShapeType="1"/>
            </p:cNvSpPr>
            <p:nvPr/>
          </p:nvSpPr>
          <p:spPr bwMode="auto">
            <a:xfrm>
              <a:off x="3316" y="122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6" name="Line 576"/>
            <p:cNvSpPr>
              <a:spLocks noChangeShapeType="1"/>
            </p:cNvSpPr>
            <p:nvPr/>
          </p:nvSpPr>
          <p:spPr bwMode="auto">
            <a:xfrm>
              <a:off x="3316" y="1728"/>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7" name="Line 577"/>
            <p:cNvSpPr>
              <a:spLocks noChangeShapeType="1"/>
            </p:cNvSpPr>
            <p:nvPr/>
          </p:nvSpPr>
          <p:spPr bwMode="auto">
            <a:xfrm>
              <a:off x="3316" y="194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8" name="Line 578"/>
            <p:cNvSpPr>
              <a:spLocks noChangeShapeType="1"/>
            </p:cNvSpPr>
            <p:nvPr/>
          </p:nvSpPr>
          <p:spPr bwMode="auto">
            <a:xfrm>
              <a:off x="3316" y="216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79" name="Line 579"/>
            <p:cNvSpPr>
              <a:spLocks noChangeShapeType="1"/>
            </p:cNvSpPr>
            <p:nvPr/>
          </p:nvSpPr>
          <p:spPr bwMode="auto">
            <a:xfrm>
              <a:off x="3316" y="2376"/>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0" name="Line 580"/>
            <p:cNvSpPr>
              <a:spLocks noChangeShapeType="1"/>
            </p:cNvSpPr>
            <p:nvPr/>
          </p:nvSpPr>
          <p:spPr bwMode="auto">
            <a:xfrm>
              <a:off x="3316" y="266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1" name="Line 581"/>
            <p:cNvSpPr>
              <a:spLocks noChangeShapeType="1"/>
            </p:cNvSpPr>
            <p:nvPr/>
          </p:nvSpPr>
          <p:spPr bwMode="auto">
            <a:xfrm>
              <a:off x="3316" y="288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2" name="Line 582"/>
            <p:cNvSpPr>
              <a:spLocks noChangeShapeType="1"/>
            </p:cNvSpPr>
            <p:nvPr/>
          </p:nvSpPr>
          <p:spPr bwMode="auto">
            <a:xfrm flipV="1">
              <a:off x="3456" y="2948"/>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3" name="Line 583"/>
            <p:cNvSpPr>
              <a:spLocks noChangeShapeType="1"/>
            </p:cNvSpPr>
            <p:nvPr/>
          </p:nvSpPr>
          <p:spPr bwMode="auto">
            <a:xfrm flipV="1">
              <a:off x="3672" y="2948"/>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4" name="Line 584"/>
            <p:cNvSpPr>
              <a:spLocks noChangeShapeType="1"/>
            </p:cNvSpPr>
            <p:nvPr/>
          </p:nvSpPr>
          <p:spPr bwMode="auto">
            <a:xfrm flipV="1">
              <a:off x="3960" y="2948"/>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5" name="Line 585"/>
            <p:cNvSpPr>
              <a:spLocks noChangeShapeType="1"/>
            </p:cNvSpPr>
            <p:nvPr/>
          </p:nvSpPr>
          <p:spPr bwMode="auto">
            <a:xfrm flipV="1">
              <a:off x="4176" y="2948"/>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6" name="Line 586"/>
            <p:cNvSpPr>
              <a:spLocks noChangeShapeType="1"/>
            </p:cNvSpPr>
            <p:nvPr/>
          </p:nvSpPr>
          <p:spPr bwMode="auto">
            <a:xfrm flipV="1">
              <a:off x="4392" y="2948"/>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7" name="Line 587"/>
            <p:cNvSpPr>
              <a:spLocks noChangeShapeType="1"/>
            </p:cNvSpPr>
            <p:nvPr/>
          </p:nvSpPr>
          <p:spPr bwMode="auto">
            <a:xfrm flipV="1">
              <a:off x="4608" y="2948"/>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8" name="Line 588"/>
            <p:cNvSpPr>
              <a:spLocks noChangeShapeType="1"/>
            </p:cNvSpPr>
            <p:nvPr/>
          </p:nvSpPr>
          <p:spPr bwMode="auto">
            <a:xfrm flipV="1">
              <a:off x="4896" y="2948"/>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89" name="Line 589"/>
            <p:cNvSpPr>
              <a:spLocks noChangeShapeType="1"/>
            </p:cNvSpPr>
            <p:nvPr/>
          </p:nvSpPr>
          <p:spPr bwMode="auto">
            <a:xfrm flipV="1">
              <a:off x="5112" y="2948"/>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0" name="Line 590"/>
            <p:cNvSpPr>
              <a:spLocks noChangeShapeType="1"/>
            </p:cNvSpPr>
            <p:nvPr/>
          </p:nvSpPr>
          <p:spPr bwMode="auto">
            <a:xfrm flipH="1">
              <a:off x="5180" y="288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1" name="Line 591"/>
            <p:cNvSpPr>
              <a:spLocks noChangeShapeType="1"/>
            </p:cNvSpPr>
            <p:nvPr/>
          </p:nvSpPr>
          <p:spPr bwMode="auto">
            <a:xfrm flipH="1">
              <a:off x="5180" y="266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2" name="Line 592"/>
            <p:cNvSpPr>
              <a:spLocks noChangeShapeType="1"/>
            </p:cNvSpPr>
            <p:nvPr/>
          </p:nvSpPr>
          <p:spPr bwMode="auto">
            <a:xfrm flipH="1">
              <a:off x="5180" y="2376"/>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3" name="Line 593"/>
            <p:cNvSpPr>
              <a:spLocks noChangeShapeType="1"/>
            </p:cNvSpPr>
            <p:nvPr/>
          </p:nvSpPr>
          <p:spPr bwMode="auto">
            <a:xfrm flipH="1">
              <a:off x="5180" y="216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4" name="Line 594"/>
            <p:cNvSpPr>
              <a:spLocks noChangeShapeType="1"/>
            </p:cNvSpPr>
            <p:nvPr/>
          </p:nvSpPr>
          <p:spPr bwMode="auto">
            <a:xfrm flipH="1">
              <a:off x="5180" y="194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5" name="Line 595"/>
            <p:cNvSpPr>
              <a:spLocks noChangeShapeType="1"/>
            </p:cNvSpPr>
            <p:nvPr/>
          </p:nvSpPr>
          <p:spPr bwMode="auto">
            <a:xfrm flipH="1">
              <a:off x="5180" y="1728"/>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6" name="Line 596"/>
            <p:cNvSpPr>
              <a:spLocks noChangeShapeType="1"/>
            </p:cNvSpPr>
            <p:nvPr/>
          </p:nvSpPr>
          <p:spPr bwMode="auto">
            <a:xfrm flipH="1">
              <a:off x="5180" y="144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7" name="Line 597"/>
            <p:cNvSpPr>
              <a:spLocks noChangeShapeType="1"/>
            </p:cNvSpPr>
            <p:nvPr/>
          </p:nvSpPr>
          <p:spPr bwMode="auto">
            <a:xfrm flipH="1">
              <a:off x="5180" y="122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8" name="Line 598"/>
            <p:cNvSpPr>
              <a:spLocks noChangeShapeType="1"/>
            </p:cNvSpPr>
            <p:nvPr/>
          </p:nvSpPr>
          <p:spPr bwMode="auto">
            <a:xfrm>
              <a:off x="5112" y="1084"/>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99" name="Line 599"/>
            <p:cNvSpPr>
              <a:spLocks noChangeShapeType="1"/>
            </p:cNvSpPr>
            <p:nvPr/>
          </p:nvSpPr>
          <p:spPr bwMode="auto">
            <a:xfrm>
              <a:off x="4896" y="1084"/>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0" name="Line 600"/>
            <p:cNvSpPr>
              <a:spLocks noChangeShapeType="1"/>
            </p:cNvSpPr>
            <p:nvPr/>
          </p:nvSpPr>
          <p:spPr bwMode="auto">
            <a:xfrm>
              <a:off x="4608" y="1084"/>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1" name="Line 601"/>
            <p:cNvSpPr>
              <a:spLocks noChangeShapeType="1"/>
            </p:cNvSpPr>
            <p:nvPr/>
          </p:nvSpPr>
          <p:spPr bwMode="auto">
            <a:xfrm>
              <a:off x="4392" y="1084"/>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2" name="Line 602"/>
            <p:cNvSpPr>
              <a:spLocks noChangeShapeType="1"/>
            </p:cNvSpPr>
            <p:nvPr/>
          </p:nvSpPr>
          <p:spPr bwMode="auto">
            <a:xfrm>
              <a:off x="3672" y="1084"/>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03" name="Line 603"/>
            <p:cNvSpPr>
              <a:spLocks noChangeShapeType="1"/>
            </p:cNvSpPr>
            <p:nvPr/>
          </p:nvSpPr>
          <p:spPr bwMode="auto">
            <a:xfrm>
              <a:off x="3456" y="1084"/>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104" name="Group 604"/>
            <p:cNvGrpSpPr>
              <a:grpSpLocks/>
            </p:cNvGrpSpPr>
            <p:nvPr/>
          </p:nvGrpSpPr>
          <p:grpSpPr bwMode="auto">
            <a:xfrm>
              <a:off x="3452" y="1220"/>
              <a:ext cx="360" cy="360"/>
              <a:chOff x="3452" y="1220"/>
              <a:chExt cx="360" cy="360"/>
            </a:xfrm>
          </p:grpSpPr>
          <p:sp>
            <p:nvSpPr>
              <p:cNvPr id="86245" name="Rectangle 605"/>
              <p:cNvSpPr>
                <a:spLocks noChangeArrowheads="1"/>
              </p:cNvSpPr>
              <p:nvPr/>
            </p:nvSpPr>
            <p:spPr bwMode="auto">
              <a:xfrm>
                <a:off x="3532" y="1300"/>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6" name="Line 606"/>
              <p:cNvSpPr>
                <a:spLocks noChangeShapeType="1"/>
              </p:cNvSpPr>
              <p:nvPr/>
            </p:nvSpPr>
            <p:spPr bwMode="auto">
              <a:xfrm flipV="1">
                <a:off x="3600" y="1220"/>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7" name="Line 607"/>
              <p:cNvSpPr>
                <a:spLocks noChangeShapeType="1"/>
              </p:cNvSpPr>
              <p:nvPr/>
            </p:nvSpPr>
            <p:spPr bwMode="auto">
              <a:xfrm flipV="1">
                <a:off x="3672" y="1220"/>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8" name="Line 608"/>
              <p:cNvSpPr>
                <a:spLocks noChangeShapeType="1"/>
              </p:cNvSpPr>
              <p:nvPr/>
            </p:nvSpPr>
            <p:spPr bwMode="auto">
              <a:xfrm>
                <a:off x="3748" y="1368"/>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9" name="Line 609"/>
              <p:cNvSpPr>
                <a:spLocks noChangeShapeType="1"/>
              </p:cNvSpPr>
              <p:nvPr/>
            </p:nvSpPr>
            <p:spPr bwMode="auto">
              <a:xfrm>
                <a:off x="3748" y="144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0" name="Line 610"/>
              <p:cNvSpPr>
                <a:spLocks noChangeShapeType="1"/>
              </p:cNvSpPr>
              <p:nvPr/>
            </p:nvSpPr>
            <p:spPr bwMode="auto">
              <a:xfrm>
                <a:off x="3672" y="1516"/>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1" name="Line 611"/>
              <p:cNvSpPr>
                <a:spLocks noChangeShapeType="1"/>
              </p:cNvSpPr>
              <p:nvPr/>
            </p:nvSpPr>
            <p:spPr bwMode="auto">
              <a:xfrm>
                <a:off x="3600" y="1516"/>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2" name="Line 612"/>
              <p:cNvSpPr>
                <a:spLocks noChangeShapeType="1"/>
              </p:cNvSpPr>
              <p:nvPr/>
            </p:nvSpPr>
            <p:spPr bwMode="auto">
              <a:xfrm flipH="1">
                <a:off x="3452" y="144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53" name="Line 613"/>
              <p:cNvSpPr>
                <a:spLocks noChangeShapeType="1"/>
              </p:cNvSpPr>
              <p:nvPr/>
            </p:nvSpPr>
            <p:spPr bwMode="auto">
              <a:xfrm flipH="1">
                <a:off x="3452" y="1368"/>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05" name="Group 614"/>
            <p:cNvGrpSpPr>
              <a:grpSpLocks/>
            </p:cNvGrpSpPr>
            <p:nvPr/>
          </p:nvGrpSpPr>
          <p:grpSpPr bwMode="auto">
            <a:xfrm>
              <a:off x="4748" y="1220"/>
              <a:ext cx="360" cy="360"/>
              <a:chOff x="4748" y="1220"/>
              <a:chExt cx="360" cy="360"/>
            </a:xfrm>
          </p:grpSpPr>
          <p:sp>
            <p:nvSpPr>
              <p:cNvPr id="86236" name="Rectangle 615"/>
              <p:cNvSpPr>
                <a:spLocks noChangeArrowheads="1"/>
              </p:cNvSpPr>
              <p:nvPr/>
            </p:nvSpPr>
            <p:spPr bwMode="auto">
              <a:xfrm>
                <a:off x="4828" y="1300"/>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7" name="Line 616"/>
              <p:cNvSpPr>
                <a:spLocks noChangeShapeType="1"/>
              </p:cNvSpPr>
              <p:nvPr/>
            </p:nvSpPr>
            <p:spPr bwMode="auto">
              <a:xfrm flipV="1">
                <a:off x="4896" y="1220"/>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8" name="Line 617"/>
              <p:cNvSpPr>
                <a:spLocks noChangeShapeType="1"/>
              </p:cNvSpPr>
              <p:nvPr/>
            </p:nvSpPr>
            <p:spPr bwMode="auto">
              <a:xfrm flipV="1">
                <a:off x="4968" y="1220"/>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9" name="Line 618"/>
              <p:cNvSpPr>
                <a:spLocks noChangeShapeType="1"/>
              </p:cNvSpPr>
              <p:nvPr/>
            </p:nvSpPr>
            <p:spPr bwMode="auto">
              <a:xfrm>
                <a:off x="5044" y="1368"/>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0" name="Line 619"/>
              <p:cNvSpPr>
                <a:spLocks noChangeShapeType="1"/>
              </p:cNvSpPr>
              <p:nvPr/>
            </p:nvSpPr>
            <p:spPr bwMode="auto">
              <a:xfrm>
                <a:off x="5044" y="144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1" name="Line 620"/>
              <p:cNvSpPr>
                <a:spLocks noChangeShapeType="1"/>
              </p:cNvSpPr>
              <p:nvPr/>
            </p:nvSpPr>
            <p:spPr bwMode="auto">
              <a:xfrm>
                <a:off x="4968" y="1516"/>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2" name="Line 621"/>
              <p:cNvSpPr>
                <a:spLocks noChangeShapeType="1"/>
              </p:cNvSpPr>
              <p:nvPr/>
            </p:nvSpPr>
            <p:spPr bwMode="auto">
              <a:xfrm>
                <a:off x="4896" y="1516"/>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3" name="Line 622"/>
              <p:cNvSpPr>
                <a:spLocks noChangeShapeType="1"/>
              </p:cNvSpPr>
              <p:nvPr/>
            </p:nvSpPr>
            <p:spPr bwMode="auto">
              <a:xfrm flipH="1">
                <a:off x="4748" y="144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44" name="Line 623"/>
              <p:cNvSpPr>
                <a:spLocks noChangeShapeType="1"/>
              </p:cNvSpPr>
              <p:nvPr/>
            </p:nvSpPr>
            <p:spPr bwMode="auto">
              <a:xfrm flipH="1">
                <a:off x="4748" y="1368"/>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06" name="Group 624"/>
            <p:cNvGrpSpPr>
              <a:grpSpLocks/>
            </p:cNvGrpSpPr>
            <p:nvPr/>
          </p:nvGrpSpPr>
          <p:grpSpPr bwMode="auto">
            <a:xfrm>
              <a:off x="4316" y="1220"/>
              <a:ext cx="360" cy="360"/>
              <a:chOff x="4316" y="1220"/>
              <a:chExt cx="360" cy="360"/>
            </a:xfrm>
          </p:grpSpPr>
          <p:sp>
            <p:nvSpPr>
              <p:cNvPr id="86227" name="Rectangle 625"/>
              <p:cNvSpPr>
                <a:spLocks noChangeArrowheads="1"/>
              </p:cNvSpPr>
              <p:nvPr/>
            </p:nvSpPr>
            <p:spPr bwMode="auto">
              <a:xfrm>
                <a:off x="4396" y="1300"/>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8" name="Line 626"/>
              <p:cNvSpPr>
                <a:spLocks noChangeShapeType="1"/>
              </p:cNvSpPr>
              <p:nvPr/>
            </p:nvSpPr>
            <p:spPr bwMode="auto">
              <a:xfrm flipV="1">
                <a:off x="4464" y="1220"/>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9" name="Line 627"/>
              <p:cNvSpPr>
                <a:spLocks noChangeShapeType="1"/>
              </p:cNvSpPr>
              <p:nvPr/>
            </p:nvSpPr>
            <p:spPr bwMode="auto">
              <a:xfrm flipV="1">
                <a:off x="4536" y="1220"/>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0" name="Line 628"/>
              <p:cNvSpPr>
                <a:spLocks noChangeShapeType="1"/>
              </p:cNvSpPr>
              <p:nvPr/>
            </p:nvSpPr>
            <p:spPr bwMode="auto">
              <a:xfrm>
                <a:off x="4612" y="1368"/>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1" name="Line 629"/>
              <p:cNvSpPr>
                <a:spLocks noChangeShapeType="1"/>
              </p:cNvSpPr>
              <p:nvPr/>
            </p:nvSpPr>
            <p:spPr bwMode="auto">
              <a:xfrm>
                <a:off x="4612" y="144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2" name="Line 630"/>
              <p:cNvSpPr>
                <a:spLocks noChangeShapeType="1"/>
              </p:cNvSpPr>
              <p:nvPr/>
            </p:nvSpPr>
            <p:spPr bwMode="auto">
              <a:xfrm>
                <a:off x="4536" y="1516"/>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3" name="Line 631"/>
              <p:cNvSpPr>
                <a:spLocks noChangeShapeType="1"/>
              </p:cNvSpPr>
              <p:nvPr/>
            </p:nvSpPr>
            <p:spPr bwMode="auto">
              <a:xfrm>
                <a:off x="4464" y="1516"/>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4" name="Line 632"/>
              <p:cNvSpPr>
                <a:spLocks noChangeShapeType="1"/>
              </p:cNvSpPr>
              <p:nvPr/>
            </p:nvSpPr>
            <p:spPr bwMode="auto">
              <a:xfrm flipH="1">
                <a:off x="4316" y="144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35" name="Line 633"/>
              <p:cNvSpPr>
                <a:spLocks noChangeShapeType="1"/>
              </p:cNvSpPr>
              <p:nvPr/>
            </p:nvSpPr>
            <p:spPr bwMode="auto">
              <a:xfrm flipH="1">
                <a:off x="4316" y="1368"/>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07" name="Group 634"/>
            <p:cNvGrpSpPr>
              <a:grpSpLocks/>
            </p:cNvGrpSpPr>
            <p:nvPr/>
          </p:nvGrpSpPr>
          <p:grpSpPr bwMode="auto">
            <a:xfrm>
              <a:off x="3884" y="1652"/>
              <a:ext cx="360" cy="360"/>
              <a:chOff x="3884" y="1652"/>
              <a:chExt cx="360" cy="360"/>
            </a:xfrm>
          </p:grpSpPr>
          <p:sp>
            <p:nvSpPr>
              <p:cNvPr id="86218" name="Rectangle 635"/>
              <p:cNvSpPr>
                <a:spLocks noChangeArrowheads="1"/>
              </p:cNvSpPr>
              <p:nvPr/>
            </p:nvSpPr>
            <p:spPr bwMode="auto">
              <a:xfrm>
                <a:off x="3964" y="1732"/>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9" name="Line 636"/>
              <p:cNvSpPr>
                <a:spLocks noChangeShapeType="1"/>
              </p:cNvSpPr>
              <p:nvPr/>
            </p:nvSpPr>
            <p:spPr bwMode="auto">
              <a:xfrm flipV="1">
                <a:off x="4032" y="1652"/>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0" name="Line 637"/>
              <p:cNvSpPr>
                <a:spLocks noChangeShapeType="1"/>
              </p:cNvSpPr>
              <p:nvPr/>
            </p:nvSpPr>
            <p:spPr bwMode="auto">
              <a:xfrm flipV="1">
                <a:off x="4104" y="1652"/>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1" name="Line 638"/>
              <p:cNvSpPr>
                <a:spLocks noChangeShapeType="1"/>
              </p:cNvSpPr>
              <p:nvPr/>
            </p:nvSpPr>
            <p:spPr bwMode="auto">
              <a:xfrm>
                <a:off x="4180" y="180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2" name="Line 639"/>
              <p:cNvSpPr>
                <a:spLocks noChangeShapeType="1"/>
              </p:cNvSpPr>
              <p:nvPr/>
            </p:nvSpPr>
            <p:spPr bwMode="auto">
              <a:xfrm>
                <a:off x="4180" y="1872"/>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3" name="Line 640"/>
              <p:cNvSpPr>
                <a:spLocks noChangeShapeType="1"/>
              </p:cNvSpPr>
              <p:nvPr/>
            </p:nvSpPr>
            <p:spPr bwMode="auto">
              <a:xfrm>
                <a:off x="4104" y="1948"/>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4" name="Line 641"/>
              <p:cNvSpPr>
                <a:spLocks noChangeShapeType="1"/>
              </p:cNvSpPr>
              <p:nvPr/>
            </p:nvSpPr>
            <p:spPr bwMode="auto">
              <a:xfrm>
                <a:off x="4032" y="1948"/>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5" name="Line 642"/>
              <p:cNvSpPr>
                <a:spLocks noChangeShapeType="1"/>
              </p:cNvSpPr>
              <p:nvPr/>
            </p:nvSpPr>
            <p:spPr bwMode="auto">
              <a:xfrm flipH="1">
                <a:off x="3884" y="1872"/>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26" name="Line 643"/>
              <p:cNvSpPr>
                <a:spLocks noChangeShapeType="1"/>
              </p:cNvSpPr>
              <p:nvPr/>
            </p:nvSpPr>
            <p:spPr bwMode="auto">
              <a:xfrm flipH="1">
                <a:off x="3884" y="180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08" name="Group 644"/>
            <p:cNvGrpSpPr>
              <a:grpSpLocks/>
            </p:cNvGrpSpPr>
            <p:nvPr/>
          </p:nvGrpSpPr>
          <p:grpSpPr bwMode="auto">
            <a:xfrm>
              <a:off x="3452" y="1652"/>
              <a:ext cx="360" cy="360"/>
              <a:chOff x="3452" y="1652"/>
              <a:chExt cx="360" cy="360"/>
            </a:xfrm>
          </p:grpSpPr>
          <p:sp>
            <p:nvSpPr>
              <p:cNvPr id="86209" name="Rectangle 645"/>
              <p:cNvSpPr>
                <a:spLocks noChangeArrowheads="1"/>
              </p:cNvSpPr>
              <p:nvPr/>
            </p:nvSpPr>
            <p:spPr bwMode="auto">
              <a:xfrm>
                <a:off x="3532" y="1732"/>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0" name="Line 646"/>
              <p:cNvSpPr>
                <a:spLocks noChangeShapeType="1"/>
              </p:cNvSpPr>
              <p:nvPr/>
            </p:nvSpPr>
            <p:spPr bwMode="auto">
              <a:xfrm flipV="1">
                <a:off x="3600" y="1652"/>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1" name="Line 647"/>
              <p:cNvSpPr>
                <a:spLocks noChangeShapeType="1"/>
              </p:cNvSpPr>
              <p:nvPr/>
            </p:nvSpPr>
            <p:spPr bwMode="auto">
              <a:xfrm flipV="1">
                <a:off x="3672" y="1652"/>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2" name="Line 648"/>
              <p:cNvSpPr>
                <a:spLocks noChangeShapeType="1"/>
              </p:cNvSpPr>
              <p:nvPr/>
            </p:nvSpPr>
            <p:spPr bwMode="auto">
              <a:xfrm>
                <a:off x="3748" y="180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3" name="Line 649"/>
              <p:cNvSpPr>
                <a:spLocks noChangeShapeType="1"/>
              </p:cNvSpPr>
              <p:nvPr/>
            </p:nvSpPr>
            <p:spPr bwMode="auto">
              <a:xfrm>
                <a:off x="3748" y="1872"/>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4" name="Line 650"/>
              <p:cNvSpPr>
                <a:spLocks noChangeShapeType="1"/>
              </p:cNvSpPr>
              <p:nvPr/>
            </p:nvSpPr>
            <p:spPr bwMode="auto">
              <a:xfrm>
                <a:off x="3672" y="1948"/>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5" name="Line 651"/>
              <p:cNvSpPr>
                <a:spLocks noChangeShapeType="1"/>
              </p:cNvSpPr>
              <p:nvPr/>
            </p:nvSpPr>
            <p:spPr bwMode="auto">
              <a:xfrm>
                <a:off x="3600" y="1948"/>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6" name="Line 652"/>
              <p:cNvSpPr>
                <a:spLocks noChangeShapeType="1"/>
              </p:cNvSpPr>
              <p:nvPr/>
            </p:nvSpPr>
            <p:spPr bwMode="auto">
              <a:xfrm flipH="1">
                <a:off x="3452" y="1872"/>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17" name="Line 653"/>
              <p:cNvSpPr>
                <a:spLocks noChangeShapeType="1"/>
              </p:cNvSpPr>
              <p:nvPr/>
            </p:nvSpPr>
            <p:spPr bwMode="auto">
              <a:xfrm flipH="1">
                <a:off x="3452" y="180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09" name="Group 654"/>
            <p:cNvGrpSpPr>
              <a:grpSpLocks/>
            </p:cNvGrpSpPr>
            <p:nvPr/>
          </p:nvGrpSpPr>
          <p:grpSpPr bwMode="auto">
            <a:xfrm>
              <a:off x="4748" y="1652"/>
              <a:ext cx="360" cy="360"/>
              <a:chOff x="4748" y="1652"/>
              <a:chExt cx="360" cy="360"/>
            </a:xfrm>
          </p:grpSpPr>
          <p:sp>
            <p:nvSpPr>
              <p:cNvPr id="86200" name="Rectangle 655"/>
              <p:cNvSpPr>
                <a:spLocks noChangeArrowheads="1"/>
              </p:cNvSpPr>
              <p:nvPr/>
            </p:nvSpPr>
            <p:spPr bwMode="auto">
              <a:xfrm>
                <a:off x="4828" y="1732"/>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01" name="Line 656"/>
              <p:cNvSpPr>
                <a:spLocks noChangeShapeType="1"/>
              </p:cNvSpPr>
              <p:nvPr/>
            </p:nvSpPr>
            <p:spPr bwMode="auto">
              <a:xfrm flipV="1">
                <a:off x="4896" y="1652"/>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02" name="Line 657"/>
              <p:cNvSpPr>
                <a:spLocks noChangeShapeType="1"/>
              </p:cNvSpPr>
              <p:nvPr/>
            </p:nvSpPr>
            <p:spPr bwMode="auto">
              <a:xfrm flipV="1">
                <a:off x="4968" y="1652"/>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03" name="Line 658"/>
              <p:cNvSpPr>
                <a:spLocks noChangeShapeType="1"/>
              </p:cNvSpPr>
              <p:nvPr/>
            </p:nvSpPr>
            <p:spPr bwMode="auto">
              <a:xfrm>
                <a:off x="5044" y="180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04" name="Line 659"/>
              <p:cNvSpPr>
                <a:spLocks noChangeShapeType="1"/>
              </p:cNvSpPr>
              <p:nvPr/>
            </p:nvSpPr>
            <p:spPr bwMode="auto">
              <a:xfrm>
                <a:off x="5044" y="1872"/>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05" name="Line 660"/>
              <p:cNvSpPr>
                <a:spLocks noChangeShapeType="1"/>
              </p:cNvSpPr>
              <p:nvPr/>
            </p:nvSpPr>
            <p:spPr bwMode="auto">
              <a:xfrm>
                <a:off x="4968" y="1948"/>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06" name="Line 661"/>
              <p:cNvSpPr>
                <a:spLocks noChangeShapeType="1"/>
              </p:cNvSpPr>
              <p:nvPr/>
            </p:nvSpPr>
            <p:spPr bwMode="auto">
              <a:xfrm>
                <a:off x="4896" y="1948"/>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07" name="Line 662"/>
              <p:cNvSpPr>
                <a:spLocks noChangeShapeType="1"/>
              </p:cNvSpPr>
              <p:nvPr/>
            </p:nvSpPr>
            <p:spPr bwMode="auto">
              <a:xfrm flipH="1">
                <a:off x="4748" y="1872"/>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08" name="Line 663"/>
              <p:cNvSpPr>
                <a:spLocks noChangeShapeType="1"/>
              </p:cNvSpPr>
              <p:nvPr/>
            </p:nvSpPr>
            <p:spPr bwMode="auto">
              <a:xfrm flipH="1">
                <a:off x="4748" y="180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0" name="Group 664"/>
            <p:cNvGrpSpPr>
              <a:grpSpLocks/>
            </p:cNvGrpSpPr>
            <p:nvPr/>
          </p:nvGrpSpPr>
          <p:grpSpPr bwMode="auto">
            <a:xfrm>
              <a:off x="4316" y="1652"/>
              <a:ext cx="360" cy="360"/>
              <a:chOff x="4316" y="1652"/>
              <a:chExt cx="360" cy="360"/>
            </a:xfrm>
          </p:grpSpPr>
          <p:sp>
            <p:nvSpPr>
              <p:cNvPr id="86191" name="Rectangle 665"/>
              <p:cNvSpPr>
                <a:spLocks noChangeArrowheads="1"/>
              </p:cNvSpPr>
              <p:nvPr/>
            </p:nvSpPr>
            <p:spPr bwMode="auto">
              <a:xfrm>
                <a:off x="4396" y="1732"/>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2" name="Line 666"/>
              <p:cNvSpPr>
                <a:spLocks noChangeShapeType="1"/>
              </p:cNvSpPr>
              <p:nvPr/>
            </p:nvSpPr>
            <p:spPr bwMode="auto">
              <a:xfrm flipV="1">
                <a:off x="4464" y="1652"/>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3" name="Line 667"/>
              <p:cNvSpPr>
                <a:spLocks noChangeShapeType="1"/>
              </p:cNvSpPr>
              <p:nvPr/>
            </p:nvSpPr>
            <p:spPr bwMode="auto">
              <a:xfrm flipV="1">
                <a:off x="4536" y="1652"/>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4" name="Line 668"/>
              <p:cNvSpPr>
                <a:spLocks noChangeShapeType="1"/>
              </p:cNvSpPr>
              <p:nvPr/>
            </p:nvSpPr>
            <p:spPr bwMode="auto">
              <a:xfrm>
                <a:off x="4612" y="1800"/>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5" name="Line 669"/>
              <p:cNvSpPr>
                <a:spLocks noChangeShapeType="1"/>
              </p:cNvSpPr>
              <p:nvPr/>
            </p:nvSpPr>
            <p:spPr bwMode="auto">
              <a:xfrm>
                <a:off x="4612" y="1872"/>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6" name="Line 670"/>
              <p:cNvSpPr>
                <a:spLocks noChangeShapeType="1"/>
              </p:cNvSpPr>
              <p:nvPr/>
            </p:nvSpPr>
            <p:spPr bwMode="auto">
              <a:xfrm>
                <a:off x="4536" y="1948"/>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7" name="Line 671"/>
              <p:cNvSpPr>
                <a:spLocks noChangeShapeType="1"/>
              </p:cNvSpPr>
              <p:nvPr/>
            </p:nvSpPr>
            <p:spPr bwMode="auto">
              <a:xfrm>
                <a:off x="4464" y="1948"/>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8" name="Line 672"/>
              <p:cNvSpPr>
                <a:spLocks noChangeShapeType="1"/>
              </p:cNvSpPr>
              <p:nvPr/>
            </p:nvSpPr>
            <p:spPr bwMode="auto">
              <a:xfrm flipH="1">
                <a:off x="4316" y="1872"/>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9" name="Line 673"/>
              <p:cNvSpPr>
                <a:spLocks noChangeShapeType="1"/>
              </p:cNvSpPr>
              <p:nvPr/>
            </p:nvSpPr>
            <p:spPr bwMode="auto">
              <a:xfrm flipH="1">
                <a:off x="4316" y="1800"/>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1" name="Group 674"/>
            <p:cNvGrpSpPr>
              <a:grpSpLocks/>
            </p:cNvGrpSpPr>
            <p:nvPr/>
          </p:nvGrpSpPr>
          <p:grpSpPr bwMode="auto">
            <a:xfrm>
              <a:off x="3884" y="2084"/>
              <a:ext cx="360" cy="360"/>
              <a:chOff x="3884" y="2084"/>
              <a:chExt cx="360" cy="360"/>
            </a:xfrm>
          </p:grpSpPr>
          <p:sp>
            <p:nvSpPr>
              <p:cNvPr id="86182" name="Rectangle 675"/>
              <p:cNvSpPr>
                <a:spLocks noChangeArrowheads="1"/>
              </p:cNvSpPr>
              <p:nvPr/>
            </p:nvSpPr>
            <p:spPr bwMode="auto">
              <a:xfrm>
                <a:off x="3964" y="2164"/>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3" name="Line 676"/>
              <p:cNvSpPr>
                <a:spLocks noChangeShapeType="1"/>
              </p:cNvSpPr>
              <p:nvPr/>
            </p:nvSpPr>
            <p:spPr bwMode="auto">
              <a:xfrm flipV="1">
                <a:off x="4032" y="2084"/>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4" name="Line 677"/>
              <p:cNvSpPr>
                <a:spLocks noChangeShapeType="1"/>
              </p:cNvSpPr>
              <p:nvPr/>
            </p:nvSpPr>
            <p:spPr bwMode="auto">
              <a:xfrm flipV="1">
                <a:off x="4104" y="2084"/>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5" name="Line 678"/>
              <p:cNvSpPr>
                <a:spLocks noChangeShapeType="1"/>
              </p:cNvSpPr>
              <p:nvPr/>
            </p:nvSpPr>
            <p:spPr bwMode="auto">
              <a:xfrm>
                <a:off x="4180" y="2232"/>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6" name="Line 679"/>
              <p:cNvSpPr>
                <a:spLocks noChangeShapeType="1"/>
              </p:cNvSpPr>
              <p:nvPr/>
            </p:nvSpPr>
            <p:spPr bwMode="auto">
              <a:xfrm>
                <a:off x="4180" y="230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7" name="Line 680"/>
              <p:cNvSpPr>
                <a:spLocks noChangeShapeType="1"/>
              </p:cNvSpPr>
              <p:nvPr/>
            </p:nvSpPr>
            <p:spPr bwMode="auto">
              <a:xfrm>
                <a:off x="4104" y="2380"/>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8" name="Line 681"/>
              <p:cNvSpPr>
                <a:spLocks noChangeShapeType="1"/>
              </p:cNvSpPr>
              <p:nvPr/>
            </p:nvSpPr>
            <p:spPr bwMode="auto">
              <a:xfrm>
                <a:off x="4032" y="2380"/>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9" name="Line 682"/>
              <p:cNvSpPr>
                <a:spLocks noChangeShapeType="1"/>
              </p:cNvSpPr>
              <p:nvPr/>
            </p:nvSpPr>
            <p:spPr bwMode="auto">
              <a:xfrm flipH="1">
                <a:off x="3884" y="230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90" name="Line 683"/>
              <p:cNvSpPr>
                <a:spLocks noChangeShapeType="1"/>
              </p:cNvSpPr>
              <p:nvPr/>
            </p:nvSpPr>
            <p:spPr bwMode="auto">
              <a:xfrm flipH="1">
                <a:off x="3884" y="2232"/>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2" name="Group 684"/>
            <p:cNvGrpSpPr>
              <a:grpSpLocks/>
            </p:cNvGrpSpPr>
            <p:nvPr/>
          </p:nvGrpSpPr>
          <p:grpSpPr bwMode="auto">
            <a:xfrm>
              <a:off x="3452" y="2084"/>
              <a:ext cx="360" cy="360"/>
              <a:chOff x="3452" y="2084"/>
              <a:chExt cx="360" cy="360"/>
            </a:xfrm>
          </p:grpSpPr>
          <p:sp>
            <p:nvSpPr>
              <p:cNvPr id="86173" name="Rectangle 685"/>
              <p:cNvSpPr>
                <a:spLocks noChangeArrowheads="1"/>
              </p:cNvSpPr>
              <p:nvPr/>
            </p:nvSpPr>
            <p:spPr bwMode="auto">
              <a:xfrm>
                <a:off x="3532" y="2164"/>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4" name="Line 686"/>
              <p:cNvSpPr>
                <a:spLocks noChangeShapeType="1"/>
              </p:cNvSpPr>
              <p:nvPr/>
            </p:nvSpPr>
            <p:spPr bwMode="auto">
              <a:xfrm flipV="1">
                <a:off x="3600" y="2084"/>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5" name="Line 687"/>
              <p:cNvSpPr>
                <a:spLocks noChangeShapeType="1"/>
              </p:cNvSpPr>
              <p:nvPr/>
            </p:nvSpPr>
            <p:spPr bwMode="auto">
              <a:xfrm flipV="1">
                <a:off x="3672" y="2084"/>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6" name="Line 688"/>
              <p:cNvSpPr>
                <a:spLocks noChangeShapeType="1"/>
              </p:cNvSpPr>
              <p:nvPr/>
            </p:nvSpPr>
            <p:spPr bwMode="auto">
              <a:xfrm>
                <a:off x="3748" y="2232"/>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7" name="Line 689"/>
              <p:cNvSpPr>
                <a:spLocks noChangeShapeType="1"/>
              </p:cNvSpPr>
              <p:nvPr/>
            </p:nvSpPr>
            <p:spPr bwMode="auto">
              <a:xfrm>
                <a:off x="3748" y="230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8" name="Line 690"/>
              <p:cNvSpPr>
                <a:spLocks noChangeShapeType="1"/>
              </p:cNvSpPr>
              <p:nvPr/>
            </p:nvSpPr>
            <p:spPr bwMode="auto">
              <a:xfrm>
                <a:off x="3672" y="2380"/>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9" name="Line 691"/>
              <p:cNvSpPr>
                <a:spLocks noChangeShapeType="1"/>
              </p:cNvSpPr>
              <p:nvPr/>
            </p:nvSpPr>
            <p:spPr bwMode="auto">
              <a:xfrm>
                <a:off x="3600" y="2380"/>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0" name="Line 692"/>
              <p:cNvSpPr>
                <a:spLocks noChangeShapeType="1"/>
              </p:cNvSpPr>
              <p:nvPr/>
            </p:nvSpPr>
            <p:spPr bwMode="auto">
              <a:xfrm flipH="1">
                <a:off x="3452" y="230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81" name="Line 693"/>
              <p:cNvSpPr>
                <a:spLocks noChangeShapeType="1"/>
              </p:cNvSpPr>
              <p:nvPr/>
            </p:nvSpPr>
            <p:spPr bwMode="auto">
              <a:xfrm flipH="1">
                <a:off x="3452" y="2232"/>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3" name="Group 694"/>
            <p:cNvGrpSpPr>
              <a:grpSpLocks/>
            </p:cNvGrpSpPr>
            <p:nvPr/>
          </p:nvGrpSpPr>
          <p:grpSpPr bwMode="auto">
            <a:xfrm>
              <a:off x="4748" y="2084"/>
              <a:ext cx="360" cy="360"/>
              <a:chOff x="4748" y="2084"/>
              <a:chExt cx="360" cy="360"/>
            </a:xfrm>
          </p:grpSpPr>
          <p:sp>
            <p:nvSpPr>
              <p:cNvPr id="86164" name="Rectangle 695"/>
              <p:cNvSpPr>
                <a:spLocks noChangeArrowheads="1"/>
              </p:cNvSpPr>
              <p:nvPr/>
            </p:nvSpPr>
            <p:spPr bwMode="auto">
              <a:xfrm>
                <a:off x="4828" y="2164"/>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5" name="Line 696"/>
              <p:cNvSpPr>
                <a:spLocks noChangeShapeType="1"/>
              </p:cNvSpPr>
              <p:nvPr/>
            </p:nvSpPr>
            <p:spPr bwMode="auto">
              <a:xfrm flipV="1">
                <a:off x="4896" y="2084"/>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6" name="Line 697"/>
              <p:cNvSpPr>
                <a:spLocks noChangeShapeType="1"/>
              </p:cNvSpPr>
              <p:nvPr/>
            </p:nvSpPr>
            <p:spPr bwMode="auto">
              <a:xfrm flipV="1">
                <a:off x="4968" y="2084"/>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7" name="Line 698"/>
              <p:cNvSpPr>
                <a:spLocks noChangeShapeType="1"/>
              </p:cNvSpPr>
              <p:nvPr/>
            </p:nvSpPr>
            <p:spPr bwMode="auto">
              <a:xfrm>
                <a:off x="5044" y="2232"/>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8" name="Line 699"/>
              <p:cNvSpPr>
                <a:spLocks noChangeShapeType="1"/>
              </p:cNvSpPr>
              <p:nvPr/>
            </p:nvSpPr>
            <p:spPr bwMode="auto">
              <a:xfrm>
                <a:off x="5044" y="230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9" name="Line 700"/>
              <p:cNvSpPr>
                <a:spLocks noChangeShapeType="1"/>
              </p:cNvSpPr>
              <p:nvPr/>
            </p:nvSpPr>
            <p:spPr bwMode="auto">
              <a:xfrm>
                <a:off x="4968" y="2380"/>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0" name="Line 701"/>
              <p:cNvSpPr>
                <a:spLocks noChangeShapeType="1"/>
              </p:cNvSpPr>
              <p:nvPr/>
            </p:nvSpPr>
            <p:spPr bwMode="auto">
              <a:xfrm>
                <a:off x="4896" y="2380"/>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1" name="Line 702"/>
              <p:cNvSpPr>
                <a:spLocks noChangeShapeType="1"/>
              </p:cNvSpPr>
              <p:nvPr/>
            </p:nvSpPr>
            <p:spPr bwMode="auto">
              <a:xfrm flipH="1">
                <a:off x="4748" y="230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72" name="Line 703"/>
              <p:cNvSpPr>
                <a:spLocks noChangeShapeType="1"/>
              </p:cNvSpPr>
              <p:nvPr/>
            </p:nvSpPr>
            <p:spPr bwMode="auto">
              <a:xfrm flipH="1">
                <a:off x="4748" y="2232"/>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4" name="Group 704"/>
            <p:cNvGrpSpPr>
              <a:grpSpLocks/>
            </p:cNvGrpSpPr>
            <p:nvPr/>
          </p:nvGrpSpPr>
          <p:grpSpPr bwMode="auto">
            <a:xfrm>
              <a:off x="4316" y="2084"/>
              <a:ext cx="360" cy="360"/>
              <a:chOff x="4316" y="2084"/>
              <a:chExt cx="360" cy="360"/>
            </a:xfrm>
          </p:grpSpPr>
          <p:sp>
            <p:nvSpPr>
              <p:cNvPr id="86155" name="Rectangle 705"/>
              <p:cNvSpPr>
                <a:spLocks noChangeArrowheads="1"/>
              </p:cNvSpPr>
              <p:nvPr/>
            </p:nvSpPr>
            <p:spPr bwMode="auto">
              <a:xfrm>
                <a:off x="4396" y="2164"/>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6" name="Line 706"/>
              <p:cNvSpPr>
                <a:spLocks noChangeShapeType="1"/>
              </p:cNvSpPr>
              <p:nvPr/>
            </p:nvSpPr>
            <p:spPr bwMode="auto">
              <a:xfrm flipV="1">
                <a:off x="4464" y="2084"/>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7" name="Line 707"/>
              <p:cNvSpPr>
                <a:spLocks noChangeShapeType="1"/>
              </p:cNvSpPr>
              <p:nvPr/>
            </p:nvSpPr>
            <p:spPr bwMode="auto">
              <a:xfrm flipV="1">
                <a:off x="4536" y="2084"/>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8" name="Line 708"/>
              <p:cNvSpPr>
                <a:spLocks noChangeShapeType="1"/>
              </p:cNvSpPr>
              <p:nvPr/>
            </p:nvSpPr>
            <p:spPr bwMode="auto">
              <a:xfrm>
                <a:off x="4612" y="2232"/>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9" name="Line 709"/>
              <p:cNvSpPr>
                <a:spLocks noChangeShapeType="1"/>
              </p:cNvSpPr>
              <p:nvPr/>
            </p:nvSpPr>
            <p:spPr bwMode="auto">
              <a:xfrm>
                <a:off x="4612" y="230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0" name="Line 710"/>
              <p:cNvSpPr>
                <a:spLocks noChangeShapeType="1"/>
              </p:cNvSpPr>
              <p:nvPr/>
            </p:nvSpPr>
            <p:spPr bwMode="auto">
              <a:xfrm>
                <a:off x="4536" y="2380"/>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1" name="Line 711"/>
              <p:cNvSpPr>
                <a:spLocks noChangeShapeType="1"/>
              </p:cNvSpPr>
              <p:nvPr/>
            </p:nvSpPr>
            <p:spPr bwMode="auto">
              <a:xfrm>
                <a:off x="4464" y="2380"/>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2" name="Line 712"/>
              <p:cNvSpPr>
                <a:spLocks noChangeShapeType="1"/>
              </p:cNvSpPr>
              <p:nvPr/>
            </p:nvSpPr>
            <p:spPr bwMode="auto">
              <a:xfrm flipH="1">
                <a:off x="4316" y="230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63" name="Line 713"/>
              <p:cNvSpPr>
                <a:spLocks noChangeShapeType="1"/>
              </p:cNvSpPr>
              <p:nvPr/>
            </p:nvSpPr>
            <p:spPr bwMode="auto">
              <a:xfrm flipH="1">
                <a:off x="4316" y="2232"/>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5" name="Group 714"/>
            <p:cNvGrpSpPr>
              <a:grpSpLocks/>
            </p:cNvGrpSpPr>
            <p:nvPr/>
          </p:nvGrpSpPr>
          <p:grpSpPr bwMode="auto">
            <a:xfrm>
              <a:off x="3884" y="2516"/>
              <a:ext cx="360" cy="360"/>
              <a:chOff x="3884" y="2516"/>
              <a:chExt cx="360" cy="360"/>
            </a:xfrm>
          </p:grpSpPr>
          <p:sp>
            <p:nvSpPr>
              <p:cNvPr id="86146" name="Rectangle 715"/>
              <p:cNvSpPr>
                <a:spLocks noChangeArrowheads="1"/>
              </p:cNvSpPr>
              <p:nvPr/>
            </p:nvSpPr>
            <p:spPr bwMode="auto">
              <a:xfrm>
                <a:off x="3964" y="2596"/>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7" name="Line 716"/>
              <p:cNvSpPr>
                <a:spLocks noChangeShapeType="1"/>
              </p:cNvSpPr>
              <p:nvPr/>
            </p:nvSpPr>
            <p:spPr bwMode="auto">
              <a:xfrm flipV="1">
                <a:off x="4032" y="2516"/>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8" name="Line 717"/>
              <p:cNvSpPr>
                <a:spLocks noChangeShapeType="1"/>
              </p:cNvSpPr>
              <p:nvPr/>
            </p:nvSpPr>
            <p:spPr bwMode="auto">
              <a:xfrm flipV="1">
                <a:off x="4104" y="2516"/>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9" name="Line 718"/>
              <p:cNvSpPr>
                <a:spLocks noChangeShapeType="1"/>
              </p:cNvSpPr>
              <p:nvPr/>
            </p:nvSpPr>
            <p:spPr bwMode="auto">
              <a:xfrm>
                <a:off x="4180" y="266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0" name="Line 719"/>
              <p:cNvSpPr>
                <a:spLocks noChangeShapeType="1"/>
              </p:cNvSpPr>
              <p:nvPr/>
            </p:nvSpPr>
            <p:spPr bwMode="auto">
              <a:xfrm>
                <a:off x="4180" y="2736"/>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1" name="Line 720"/>
              <p:cNvSpPr>
                <a:spLocks noChangeShapeType="1"/>
              </p:cNvSpPr>
              <p:nvPr/>
            </p:nvSpPr>
            <p:spPr bwMode="auto">
              <a:xfrm>
                <a:off x="4104" y="2812"/>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2" name="Line 721"/>
              <p:cNvSpPr>
                <a:spLocks noChangeShapeType="1"/>
              </p:cNvSpPr>
              <p:nvPr/>
            </p:nvSpPr>
            <p:spPr bwMode="auto">
              <a:xfrm>
                <a:off x="4032" y="2812"/>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3" name="Line 722"/>
              <p:cNvSpPr>
                <a:spLocks noChangeShapeType="1"/>
              </p:cNvSpPr>
              <p:nvPr/>
            </p:nvSpPr>
            <p:spPr bwMode="auto">
              <a:xfrm flipH="1">
                <a:off x="3884" y="2736"/>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54" name="Line 723"/>
              <p:cNvSpPr>
                <a:spLocks noChangeShapeType="1"/>
              </p:cNvSpPr>
              <p:nvPr/>
            </p:nvSpPr>
            <p:spPr bwMode="auto">
              <a:xfrm flipH="1">
                <a:off x="3884" y="266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6" name="Group 724"/>
            <p:cNvGrpSpPr>
              <a:grpSpLocks/>
            </p:cNvGrpSpPr>
            <p:nvPr/>
          </p:nvGrpSpPr>
          <p:grpSpPr bwMode="auto">
            <a:xfrm>
              <a:off x="3452" y="2516"/>
              <a:ext cx="360" cy="360"/>
              <a:chOff x="3452" y="2516"/>
              <a:chExt cx="360" cy="360"/>
            </a:xfrm>
          </p:grpSpPr>
          <p:sp>
            <p:nvSpPr>
              <p:cNvPr id="86137" name="Rectangle 725"/>
              <p:cNvSpPr>
                <a:spLocks noChangeArrowheads="1"/>
              </p:cNvSpPr>
              <p:nvPr/>
            </p:nvSpPr>
            <p:spPr bwMode="auto">
              <a:xfrm>
                <a:off x="3532" y="2596"/>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8" name="Line 726"/>
              <p:cNvSpPr>
                <a:spLocks noChangeShapeType="1"/>
              </p:cNvSpPr>
              <p:nvPr/>
            </p:nvSpPr>
            <p:spPr bwMode="auto">
              <a:xfrm flipV="1">
                <a:off x="3600" y="2516"/>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9" name="Line 727"/>
              <p:cNvSpPr>
                <a:spLocks noChangeShapeType="1"/>
              </p:cNvSpPr>
              <p:nvPr/>
            </p:nvSpPr>
            <p:spPr bwMode="auto">
              <a:xfrm flipV="1">
                <a:off x="3672" y="2516"/>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0" name="Line 728"/>
              <p:cNvSpPr>
                <a:spLocks noChangeShapeType="1"/>
              </p:cNvSpPr>
              <p:nvPr/>
            </p:nvSpPr>
            <p:spPr bwMode="auto">
              <a:xfrm>
                <a:off x="3748" y="266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1" name="Line 729"/>
              <p:cNvSpPr>
                <a:spLocks noChangeShapeType="1"/>
              </p:cNvSpPr>
              <p:nvPr/>
            </p:nvSpPr>
            <p:spPr bwMode="auto">
              <a:xfrm>
                <a:off x="3748" y="2736"/>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2" name="Line 730"/>
              <p:cNvSpPr>
                <a:spLocks noChangeShapeType="1"/>
              </p:cNvSpPr>
              <p:nvPr/>
            </p:nvSpPr>
            <p:spPr bwMode="auto">
              <a:xfrm>
                <a:off x="3672" y="2812"/>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3" name="Line 731"/>
              <p:cNvSpPr>
                <a:spLocks noChangeShapeType="1"/>
              </p:cNvSpPr>
              <p:nvPr/>
            </p:nvSpPr>
            <p:spPr bwMode="auto">
              <a:xfrm>
                <a:off x="3600" y="2812"/>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4" name="Line 732"/>
              <p:cNvSpPr>
                <a:spLocks noChangeShapeType="1"/>
              </p:cNvSpPr>
              <p:nvPr/>
            </p:nvSpPr>
            <p:spPr bwMode="auto">
              <a:xfrm flipH="1">
                <a:off x="3452" y="2736"/>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45" name="Line 733"/>
              <p:cNvSpPr>
                <a:spLocks noChangeShapeType="1"/>
              </p:cNvSpPr>
              <p:nvPr/>
            </p:nvSpPr>
            <p:spPr bwMode="auto">
              <a:xfrm flipH="1">
                <a:off x="3452" y="266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7" name="Group 734"/>
            <p:cNvGrpSpPr>
              <a:grpSpLocks/>
            </p:cNvGrpSpPr>
            <p:nvPr/>
          </p:nvGrpSpPr>
          <p:grpSpPr bwMode="auto">
            <a:xfrm>
              <a:off x="4748" y="2516"/>
              <a:ext cx="360" cy="360"/>
              <a:chOff x="4748" y="2516"/>
              <a:chExt cx="360" cy="360"/>
            </a:xfrm>
          </p:grpSpPr>
          <p:sp>
            <p:nvSpPr>
              <p:cNvPr id="86128" name="Rectangle 735"/>
              <p:cNvSpPr>
                <a:spLocks noChangeArrowheads="1"/>
              </p:cNvSpPr>
              <p:nvPr/>
            </p:nvSpPr>
            <p:spPr bwMode="auto">
              <a:xfrm>
                <a:off x="4828" y="2596"/>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9" name="Line 736"/>
              <p:cNvSpPr>
                <a:spLocks noChangeShapeType="1"/>
              </p:cNvSpPr>
              <p:nvPr/>
            </p:nvSpPr>
            <p:spPr bwMode="auto">
              <a:xfrm flipV="1">
                <a:off x="4896" y="2516"/>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0" name="Line 737"/>
              <p:cNvSpPr>
                <a:spLocks noChangeShapeType="1"/>
              </p:cNvSpPr>
              <p:nvPr/>
            </p:nvSpPr>
            <p:spPr bwMode="auto">
              <a:xfrm flipV="1">
                <a:off x="4968" y="2516"/>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1" name="Line 738"/>
              <p:cNvSpPr>
                <a:spLocks noChangeShapeType="1"/>
              </p:cNvSpPr>
              <p:nvPr/>
            </p:nvSpPr>
            <p:spPr bwMode="auto">
              <a:xfrm>
                <a:off x="5044" y="266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2" name="Line 739"/>
              <p:cNvSpPr>
                <a:spLocks noChangeShapeType="1"/>
              </p:cNvSpPr>
              <p:nvPr/>
            </p:nvSpPr>
            <p:spPr bwMode="auto">
              <a:xfrm>
                <a:off x="5044" y="2736"/>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3" name="Line 740"/>
              <p:cNvSpPr>
                <a:spLocks noChangeShapeType="1"/>
              </p:cNvSpPr>
              <p:nvPr/>
            </p:nvSpPr>
            <p:spPr bwMode="auto">
              <a:xfrm>
                <a:off x="4968" y="2812"/>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4" name="Line 741"/>
              <p:cNvSpPr>
                <a:spLocks noChangeShapeType="1"/>
              </p:cNvSpPr>
              <p:nvPr/>
            </p:nvSpPr>
            <p:spPr bwMode="auto">
              <a:xfrm>
                <a:off x="4896" y="2812"/>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5" name="Line 742"/>
              <p:cNvSpPr>
                <a:spLocks noChangeShapeType="1"/>
              </p:cNvSpPr>
              <p:nvPr/>
            </p:nvSpPr>
            <p:spPr bwMode="auto">
              <a:xfrm flipH="1">
                <a:off x="4748" y="2736"/>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36" name="Line 743"/>
              <p:cNvSpPr>
                <a:spLocks noChangeShapeType="1"/>
              </p:cNvSpPr>
              <p:nvPr/>
            </p:nvSpPr>
            <p:spPr bwMode="auto">
              <a:xfrm flipH="1">
                <a:off x="4748" y="266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6118" name="Group 744"/>
            <p:cNvGrpSpPr>
              <a:grpSpLocks/>
            </p:cNvGrpSpPr>
            <p:nvPr/>
          </p:nvGrpSpPr>
          <p:grpSpPr bwMode="auto">
            <a:xfrm>
              <a:off x="4316" y="2516"/>
              <a:ext cx="360" cy="360"/>
              <a:chOff x="4316" y="2516"/>
              <a:chExt cx="360" cy="360"/>
            </a:xfrm>
          </p:grpSpPr>
          <p:sp>
            <p:nvSpPr>
              <p:cNvPr id="86119" name="Rectangle 745"/>
              <p:cNvSpPr>
                <a:spLocks noChangeArrowheads="1"/>
              </p:cNvSpPr>
              <p:nvPr/>
            </p:nvSpPr>
            <p:spPr bwMode="auto">
              <a:xfrm>
                <a:off x="4396" y="2596"/>
                <a:ext cx="216" cy="216"/>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0" name="Line 746"/>
              <p:cNvSpPr>
                <a:spLocks noChangeShapeType="1"/>
              </p:cNvSpPr>
              <p:nvPr/>
            </p:nvSpPr>
            <p:spPr bwMode="auto">
              <a:xfrm flipV="1">
                <a:off x="4464" y="2516"/>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1" name="Line 747"/>
              <p:cNvSpPr>
                <a:spLocks noChangeShapeType="1"/>
              </p:cNvSpPr>
              <p:nvPr/>
            </p:nvSpPr>
            <p:spPr bwMode="auto">
              <a:xfrm flipV="1">
                <a:off x="4536" y="2516"/>
                <a:ext cx="0" cy="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2" name="Line 748"/>
              <p:cNvSpPr>
                <a:spLocks noChangeShapeType="1"/>
              </p:cNvSpPr>
              <p:nvPr/>
            </p:nvSpPr>
            <p:spPr bwMode="auto">
              <a:xfrm>
                <a:off x="4612" y="2664"/>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3" name="Line 749"/>
              <p:cNvSpPr>
                <a:spLocks noChangeShapeType="1"/>
              </p:cNvSpPr>
              <p:nvPr/>
            </p:nvSpPr>
            <p:spPr bwMode="auto">
              <a:xfrm>
                <a:off x="4612" y="2736"/>
                <a:ext cx="6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4" name="Line 750"/>
              <p:cNvSpPr>
                <a:spLocks noChangeShapeType="1"/>
              </p:cNvSpPr>
              <p:nvPr/>
            </p:nvSpPr>
            <p:spPr bwMode="auto">
              <a:xfrm>
                <a:off x="4536" y="2812"/>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5" name="Line 751"/>
              <p:cNvSpPr>
                <a:spLocks noChangeShapeType="1"/>
              </p:cNvSpPr>
              <p:nvPr/>
            </p:nvSpPr>
            <p:spPr bwMode="auto">
              <a:xfrm>
                <a:off x="4464" y="2812"/>
                <a:ext cx="0" cy="6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6" name="Line 752"/>
              <p:cNvSpPr>
                <a:spLocks noChangeShapeType="1"/>
              </p:cNvSpPr>
              <p:nvPr/>
            </p:nvSpPr>
            <p:spPr bwMode="auto">
              <a:xfrm flipH="1">
                <a:off x="4316" y="2736"/>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27" name="Line 753"/>
              <p:cNvSpPr>
                <a:spLocks noChangeShapeType="1"/>
              </p:cNvSpPr>
              <p:nvPr/>
            </p:nvSpPr>
            <p:spPr bwMode="auto">
              <a:xfrm flipH="1">
                <a:off x="4316" y="2664"/>
                <a:ext cx="8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6019" name="Rectangle 754"/>
          <p:cNvSpPr>
            <a:spLocks noChangeArrowheads="1"/>
          </p:cNvSpPr>
          <p:nvPr/>
        </p:nvSpPr>
        <p:spPr bwMode="auto">
          <a:xfrm>
            <a:off x="457200" y="5156200"/>
            <a:ext cx="8661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p>
            <a:pPr algn="l" rtl="0" eaLnBrk="0" hangingPunct="0">
              <a:lnSpc>
                <a:spcPts val="2200"/>
              </a:lnSpc>
              <a:spcBef>
                <a:spcPts val="600"/>
              </a:spcBef>
              <a:tabLst>
                <a:tab pos="457200" algn="l"/>
                <a:tab pos="914400" algn="l"/>
                <a:tab pos="1371600" algn="l"/>
              </a:tabLst>
            </a:pPr>
            <a:endParaRPr lang="en-US" b="1">
              <a:solidFill>
                <a:srgbClr val="000000"/>
              </a:solidFill>
            </a:endParaRPr>
          </a:p>
        </p:txBody>
      </p:sp>
      <p:sp>
        <p:nvSpPr>
          <p:cNvPr id="86020" name="Rectangle 755"/>
          <p:cNvSpPr>
            <a:spLocks noGrp="1" noChangeArrowheads="1"/>
          </p:cNvSpPr>
          <p:nvPr>
            <p:ph type="title"/>
          </p:nvPr>
        </p:nvSpPr>
        <p:spPr>
          <a:xfrm>
            <a:off x="381000" y="0"/>
            <a:ext cx="7880350" cy="849313"/>
          </a:xfrm>
          <a:noFill/>
        </p:spPr>
        <p:txBody>
          <a:bodyPr lIns="92665" tIns="46333" rIns="92665" bIns="46333" anchor="b"/>
          <a:lstStyle/>
          <a:p>
            <a:pPr eaLnBrk="1" hangingPunct="1"/>
            <a:r>
              <a:rPr lang="en-US" sz="3200" smtClean="0"/>
              <a:t>Field-Programmable Gate Arrays structure</a:t>
            </a:r>
          </a:p>
        </p:txBody>
      </p:sp>
      <p:sp>
        <p:nvSpPr>
          <p:cNvPr id="108549" name="Rectangle 756"/>
          <p:cNvSpPr>
            <a:spLocks noChangeArrowheads="1"/>
          </p:cNvSpPr>
          <p:nvPr/>
        </p:nvSpPr>
        <p:spPr bwMode="auto">
          <a:xfrm>
            <a:off x="0" y="914400"/>
            <a:ext cx="8991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665" tIns="46333" rIns="92665" bIns="46333"/>
          <a:lstStyle/>
          <a:p>
            <a:pPr marL="342900" indent="-342900" algn="l" rtl="0">
              <a:lnSpc>
                <a:spcPct val="90000"/>
              </a:lnSpc>
              <a:spcBef>
                <a:spcPct val="20000"/>
              </a:spcBef>
              <a:buFontTx/>
              <a:buChar char="•"/>
              <a:defRPr/>
            </a:pPr>
            <a:r>
              <a:rPr lang="en-US" sz="2800" dirty="0"/>
              <a:t>Logic blocks</a:t>
            </a:r>
          </a:p>
          <a:p>
            <a:pPr marL="742950" lvl="1" indent="-285750" algn="l" rtl="0">
              <a:lnSpc>
                <a:spcPct val="90000"/>
              </a:lnSpc>
              <a:spcBef>
                <a:spcPct val="20000"/>
              </a:spcBef>
              <a:buFontTx/>
              <a:buChar char="–"/>
              <a:defRPr/>
            </a:pPr>
            <a:r>
              <a:rPr lang="en-US" sz="2400" dirty="0"/>
              <a:t>To implement combinational</a:t>
            </a:r>
            <a:br>
              <a:rPr lang="en-US" sz="2400" dirty="0"/>
            </a:br>
            <a:r>
              <a:rPr lang="en-US" sz="2400" dirty="0"/>
              <a:t>and sequential logic</a:t>
            </a:r>
          </a:p>
          <a:p>
            <a:pPr marL="342900" indent="-342900" algn="l" rtl="0">
              <a:lnSpc>
                <a:spcPct val="90000"/>
              </a:lnSpc>
              <a:spcBef>
                <a:spcPct val="20000"/>
              </a:spcBef>
              <a:buFontTx/>
              <a:buChar char="•"/>
              <a:defRPr/>
            </a:pPr>
            <a:r>
              <a:rPr lang="en-US" sz="2800" dirty="0"/>
              <a:t>Interconnect</a:t>
            </a:r>
          </a:p>
          <a:p>
            <a:pPr marL="742950" lvl="1" indent="-285750" algn="l" rtl="0">
              <a:lnSpc>
                <a:spcPct val="90000"/>
              </a:lnSpc>
              <a:spcBef>
                <a:spcPct val="20000"/>
              </a:spcBef>
              <a:buFontTx/>
              <a:buChar char="–"/>
              <a:defRPr/>
            </a:pPr>
            <a:r>
              <a:rPr lang="en-US" sz="2400" dirty="0"/>
              <a:t>Wires to connect inputs and</a:t>
            </a:r>
            <a:br>
              <a:rPr lang="en-US" sz="2400" dirty="0"/>
            </a:br>
            <a:r>
              <a:rPr lang="en-US" sz="2400" dirty="0"/>
              <a:t>outputs to logic blocks</a:t>
            </a:r>
          </a:p>
          <a:p>
            <a:pPr marL="342900" indent="-342900" algn="l" rtl="0">
              <a:lnSpc>
                <a:spcPct val="90000"/>
              </a:lnSpc>
              <a:spcBef>
                <a:spcPct val="20000"/>
              </a:spcBef>
              <a:buFontTx/>
              <a:buChar char="•"/>
              <a:defRPr/>
            </a:pPr>
            <a:r>
              <a:rPr lang="en-US" sz="2800" dirty="0"/>
              <a:t>I/O blocks</a:t>
            </a:r>
          </a:p>
          <a:p>
            <a:pPr marL="742950" lvl="1" indent="-285750" algn="l" rtl="0">
              <a:lnSpc>
                <a:spcPct val="90000"/>
              </a:lnSpc>
              <a:spcBef>
                <a:spcPct val="20000"/>
              </a:spcBef>
              <a:buFontTx/>
              <a:buChar char="–"/>
              <a:defRPr/>
            </a:pPr>
            <a:r>
              <a:rPr lang="en-US" sz="2400" dirty="0"/>
              <a:t>Special logic blocks at </a:t>
            </a:r>
            <a:br>
              <a:rPr lang="en-US" sz="2400" dirty="0"/>
            </a:br>
            <a:r>
              <a:rPr lang="en-US" sz="2400" dirty="0"/>
              <a:t>periphery of device for</a:t>
            </a:r>
            <a:br>
              <a:rPr lang="en-US" sz="2400" dirty="0"/>
            </a:br>
            <a:r>
              <a:rPr lang="en-US" sz="2400" dirty="0"/>
              <a:t>external connections</a:t>
            </a:r>
          </a:p>
          <a:p>
            <a:pPr algn="l" rtl="0">
              <a:lnSpc>
                <a:spcPct val="90000"/>
              </a:lnSpc>
              <a:spcBef>
                <a:spcPct val="20000"/>
              </a:spcBef>
              <a:defRPr/>
            </a:pPr>
            <a:endParaRPr lang="en-US" sz="2800" dirty="0"/>
          </a:p>
        </p:txBody>
      </p:sp>
      <p:sp>
        <p:nvSpPr>
          <p:cNvPr id="86022" name="Line 757"/>
          <p:cNvSpPr>
            <a:spLocks noChangeShapeType="1"/>
          </p:cNvSpPr>
          <p:nvPr/>
        </p:nvSpPr>
        <p:spPr bwMode="auto">
          <a:xfrm flipV="1">
            <a:off x="2735263" y="3581400"/>
            <a:ext cx="2598737" cy="5746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3" name="Line 758"/>
          <p:cNvSpPr>
            <a:spLocks noChangeShapeType="1"/>
          </p:cNvSpPr>
          <p:nvPr/>
        </p:nvSpPr>
        <p:spPr bwMode="auto">
          <a:xfrm flipV="1">
            <a:off x="3100388" y="2743200"/>
            <a:ext cx="2614612"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4" name="Line 759"/>
          <p:cNvSpPr>
            <a:spLocks noChangeShapeType="1"/>
          </p:cNvSpPr>
          <p:nvPr/>
        </p:nvSpPr>
        <p:spPr bwMode="auto">
          <a:xfrm>
            <a:off x="2925763" y="1922463"/>
            <a:ext cx="3627437" cy="4381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171450"/>
            <a:ext cx="8229600" cy="971550"/>
          </a:xfrm>
        </p:spPr>
        <p:txBody>
          <a:bodyPr/>
          <a:lstStyle/>
          <a:p>
            <a:pPr eaLnBrk="1" hangingPunct="1"/>
            <a:r>
              <a:rPr lang="en-US" sz="4000" smtClean="0"/>
              <a:t>FPGA architecture</a:t>
            </a:r>
          </a:p>
        </p:txBody>
      </p:sp>
      <p:pic>
        <p:nvPicPr>
          <p:cNvPr id="8704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9220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Slide Number Placeholder 2"/>
          <p:cNvSpPr>
            <a:spLocks noGrp="1"/>
          </p:cNvSpPr>
          <p:nvPr>
            <p:ph type="sldNum" sz="quarter" idx="4294967295"/>
          </p:nvPr>
        </p:nvSpPr>
        <p:spPr bwMode="auto">
          <a:xfrm>
            <a:off x="8291513" y="6616700"/>
            <a:ext cx="606425" cy="15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24991F5-4CC5-4DDD-A3F5-1CA3620D2ADB}" type="slidenum">
              <a:rPr lang="zh-TW" altLang="en-US">
                <a:ea typeface="PMingLiU" pitchFamily="18" charset="-120"/>
              </a:rPr>
              <a:pPr eaLnBrk="1" hangingPunct="1"/>
              <a:t>78</a:t>
            </a:fld>
            <a:endParaRPr lang="en-US" altLang="zh-TW">
              <a:ea typeface="PMingLiU" pitchFamily="18" charset="-120"/>
            </a:endParaRPr>
          </a:p>
        </p:txBody>
      </p:sp>
      <p:sp>
        <p:nvSpPr>
          <p:cNvPr id="88067" name="Rectangle 4"/>
          <p:cNvSpPr>
            <a:spLocks noGrp="1" noChangeArrowheads="1"/>
          </p:cNvSpPr>
          <p:nvPr>
            <p:ph type="title"/>
          </p:nvPr>
        </p:nvSpPr>
        <p:spPr/>
        <p:txBody>
          <a:bodyPr/>
          <a:lstStyle/>
          <a:p>
            <a:pPr eaLnBrk="1" hangingPunct="1"/>
            <a:r>
              <a:rPr lang="en-US" smtClean="0"/>
              <a:t>FPGA Structure</a:t>
            </a:r>
          </a:p>
        </p:txBody>
      </p:sp>
      <p:sp>
        <p:nvSpPr>
          <p:cNvPr id="88068" name="Rectangle 5"/>
          <p:cNvSpPr>
            <a:spLocks noChangeArrowheads="1"/>
          </p:cNvSpPr>
          <p:nvPr/>
        </p:nvSpPr>
        <p:spPr bwMode="auto">
          <a:xfrm>
            <a:off x="19050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69" name="Rectangle 37"/>
          <p:cNvSpPr>
            <a:spLocks noChangeArrowheads="1"/>
          </p:cNvSpPr>
          <p:nvPr/>
        </p:nvSpPr>
        <p:spPr bwMode="auto">
          <a:xfrm>
            <a:off x="1905000"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0" name="Rectangle 38"/>
          <p:cNvSpPr>
            <a:spLocks noChangeArrowheads="1"/>
          </p:cNvSpPr>
          <p:nvPr/>
        </p:nvSpPr>
        <p:spPr bwMode="auto">
          <a:xfrm>
            <a:off x="2057400" y="6400800"/>
            <a:ext cx="74613"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1" name="Line 70"/>
          <p:cNvSpPr>
            <a:spLocks noChangeShapeType="1"/>
          </p:cNvSpPr>
          <p:nvPr/>
        </p:nvSpPr>
        <p:spPr bwMode="auto">
          <a:xfrm>
            <a:off x="1371600" y="15240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2" name="Line 71"/>
          <p:cNvSpPr>
            <a:spLocks noChangeShapeType="1"/>
          </p:cNvSpPr>
          <p:nvPr/>
        </p:nvSpPr>
        <p:spPr bwMode="auto">
          <a:xfrm>
            <a:off x="1371600" y="16764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Line 72"/>
          <p:cNvSpPr>
            <a:spLocks noChangeShapeType="1"/>
          </p:cNvSpPr>
          <p:nvPr/>
        </p:nvSpPr>
        <p:spPr bwMode="auto">
          <a:xfrm>
            <a:off x="1371600" y="18288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4" name="Line 73"/>
          <p:cNvSpPr>
            <a:spLocks noChangeShapeType="1"/>
          </p:cNvSpPr>
          <p:nvPr/>
        </p:nvSpPr>
        <p:spPr bwMode="auto">
          <a:xfrm rot="-5400000">
            <a:off x="-6477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5" name="Line 74"/>
          <p:cNvSpPr>
            <a:spLocks noChangeShapeType="1"/>
          </p:cNvSpPr>
          <p:nvPr/>
        </p:nvSpPr>
        <p:spPr bwMode="auto">
          <a:xfrm rot="-5400000">
            <a:off x="-8001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6" name="Line 75"/>
          <p:cNvSpPr>
            <a:spLocks noChangeShapeType="1"/>
          </p:cNvSpPr>
          <p:nvPr/>
        </p:nvSpPr>
        <p:spPr bwMode="auto">
          <a:xfrm rot="-5400000">
            <a:off x="-9525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Line 76"/>
          <p:cNvSpPr>
            <a:spLocks noChangeShapeType="1"/>
          </p:cNvSpPr>
          <p:nvPr/>
        </p:nvSpPr>
        <p:spPr bwMode="auto">
          <a:xfrm rot="-5400000">
            <a:off x="36957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8" name="Line 77"/>
          <p:cNvSpPr>
            <a:spLocks noChangeShapeType="1"/>
          </p:cNvSpPr>
          <p:nvPr/>
        </p:nvSpPr>
        <p:spPr bwMode="auto">
          <a:xfrm rot="-5400000">
            <a:off x="35433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9" name="Line 78"/>
          <p:cNvSpPr>
            <a:spLocks noChangeShapeType="1"/>
          </p:cNvSpPr>
          <p:nvPr/>
        </p:nvSpPr>
        <p:spPr bwMode="auto">
          <a:xfrm rot="-5400000">
            <a:off x="33909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0" name="Line 79"/>
          <p:cNvSpPr>
            <a:spLocks noChangeShapeType="1"/>
          </p:cNvSpPr>
          <p:nvPr/>
        </p:nvSpPr>
        <p:spPr bwMode="auto">
          <a:xfrm>
            <a:off x="1371600" y="58674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1" name="Line 80"/>
          <p:cNvSpPr>
            <a:spLocks noChangeShapeType="1"/>
          </p:cNvSpPr>
          <p:nvPr/>
        </p:nvSpPr>
        <p:spPr bwMode="auto">
          <a:xfrm>
            <a:off x="1371600" y="60198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2" name="Line 81"/>
          <p:cNvSpPr>
            <a:spLocks noChangeShapeType="1"/>
          </p:cNvSpPr>
          <p:nvPr/>
        </p:nvSpPr>
        <p:spPr bwMode="auto">
          <a:xfrm>
            <a:off x="1371600" y="61722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3" name="Line 92"/>
          <p:cNvSpPr>
            <a:spLocks noChangeShapeType="1"/>
          </p:cNvSpPr>
          <p:nvPr/>
        </p:nvSpPr>
        <p:spPr bwMode="auto">
          <a:xfrm rot="-5400000">
            <a:off x="-1905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4" name="Line 93"/>
          <p:cNvSpPr>
            <a:spLocks noChangeShapeType="1"/>
          </p:cNvSpPr>
          <p:nvPr/>
        </p:nvSpPr>
        <p:spPr bwMode="auto">
          <a:xfrm rot="-5400000">
            <a:off x="-2667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5" name="Text Box 100"/>
          <p:cNvSpPr txBox="1">
            <a:spLocks noChangeArrowheads="1"/>
          </p:cNvSpPr>
          <p:nvPr/>
        </p:nvSpPr>
        <p:spPr bwMode="auto">
          <a:xfrm>
            <a:off x="6765925" y="1252538"/>
            <a:ext cx="1309688" cy="376237"/>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Logic block</a:t>
            </a:r>
          </a:p>
        </p:txBody>
      </p:sp>
      <p:sp>
        <p:nvSpPr>
          <p:cNvPr id="88086" name="Text Box 103"/>
          <p:cNvSpPr txBox="1">
            <a:spLocks noChangeArrowheads="1"/>
          </p:cNvSpPr>
          <p:nvPr/>
        </p:nvSpPr>
        <p:spPr bwMode="auto">
          <a:xfrm>
            <a:off x="6878638" y="2747963"/>
            <a:ext cx="1122362" cy="37623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I/O block</a:t>
            </a:r>
          </a:p>
        </p:txBody>
      </p:sp>
      <p:sp>
        <p:nvSpPr>
          <p:cNvPr id="88087" name="Line 104"/>
          <p:cNvSpPr>
            <a:spLocks noChangeShapeType="1"/>
          </p:cNvSpPr>
          <p:nvPr/>
        </p:nvSpPr>
        <p:spPr bwMode="auto">
          <a:xfrm flipH="1">
            <a:off x="6553200" y="31242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88" name="Text Box 105"/>
          <p:cNvSpPr txBox="1">
            <a:spLocks noChangeArrowheads="1"/>
          </p:cNvSpPr>
          <p:nvPr/>
        </p:nvSpPr>
        <p:spPr bwMode="auto">
          <a:xfrm>
            <a:off x="6934200" y="4957763"/>
            <a:ext cx="157162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r" rtl="1"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r" rtl="1"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r" rtl="1"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r" rtl="1" eaLnBrk="0" fontAlgn="base" hangingPunct="0">
              <a:spcBef>
                <a:spcPct val="0"/>
              </a:spcBef>
              <a:spcAft>
                <a:spcPct val="0"/>
              </a:spcAft>
              <a:defRPr>
                <a:solidFill>
                  <a:schemeClr val="tx1"/>
                </a:solidFill>
                <a:latin typeface="Arial" pitchFamily="34" charset="0"/>
                <a:cs typeface="Arial" pitchFamily="34" charset="0"/>
              </a:defRPr>
            </a:lvl9pPr>
          </a:lstStyle>
          <a:p>
            <a:pPr algn="l" eaLnBrk="1" hangingPunct="1"/>
            <a:r>
              <a:rPr lang="en-US">
                <a:latin typeface="Tahoma" pitchFamily="34" charset="0"/>
              </a:rPr>
              <a:t>Interconnects</a:t>
            </a:r>
          </a:p>
        </p:txBody>
      </p:sp>
      <p:sp>
        <p:nvSpPr>
          <p:cNvPr id="88089" name="Line 106"/>
          <p:cNvSpPr>
            <a:spLocks noChangeShapeType="1"/>
          </p:cNvSpPr>
          <p:nvPr/>
        </p:nvSpPr>
        <p:spPr bwMode="auto">
          <a:xfrm flipH="1" flipV="1">
            <a:off x="6096000" y="4800600"/>
            <a:ext cx="838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0" name="Rectangle 107"/>
          <p:cNvSpPr>
            <a:spLocks noChangeArrowheads="1"/>
          </p:cNvSpPr>
          <p:nvPr/>
        </p:nvSpPr>
        <p:spPr bwMode="auto">
          <a:xfrm>
            <a:off x="23622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1" name="Rectangle 108"/>
          <p:cNvSpPr>
            <a:spLocks noChangeArrowheads="1"/>
          </p:cNvSpPr>
          <p:nvPr/>
        </p:nvSpPr>
        <p:spPr bwMode="auto">
          <a:xfrm>
            <a:off x="19050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2" name="Rectangle 109"/>
          <p:cNvSpPr>
            <a:spLocks noChangeArrowheads="1"/>
          </p:cNvSpPr>
          <p:nvPr/>
        </p:nvSpPr>
        <p:spPr bwMode="auto">
          <a:xfrm>
            <a:off x="23622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3" name="Line 110"/>
          <p:cNvSpPr>
            <a:spLocks noChangeShapeType="1"/>
          </p:cNvSpPr>
          <p:nvPr/>
        </p:nvSpPr>
        <p:spPr bwMode="auto">
          <a:xfrm>
            <a:off x="1371600" y="22098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4" name="Line 111"/>
          <p:cNvSpPr>
            <a:spLocks noChangeShapeType="1"/>
          </p:cNvSpPr>
          <p:nvPr/>
        </p:nvSpPr>
        <p:spPr bwMode="auto">
          <a:xfrm>
            <a:off x="1371600" y="22860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5" name="Line 112"/>
          <p:cNvSpPr>
            <a:spLocks noChangeShapeType="1"/>
          </p:cNvSpPr>
          <p:nvPr/>
        </p:nvSpPr>
        <p:spPr bwMode="auto">
          <a:xfrm rot="-5400000">
            <a:off x="2667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6" name="Line 113"/>
          <p:cNvSpPr>
            <a:spLocks noChangeShapeType="1"/>
          </p:cNvSpPr>
          <p:nvPr/>
        </p:nvSpPr>
        <p:spPr bwMode="auto">
          <a:xfrm rot="-5400000">
            <a:off x="1905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7" name="Rectangle 114"/>
          <p:cNvSpPr>
            <a:spLocks noChangeArrowheads="1"/>
          </p:cNvSpPr>
          <p:nvPr/>
        </p:nvSpPr>
        <p:spPr bwMode="auto">
          <a:xfrm>
            <a:off x="28194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98" name="Line 115"/>
          <p:cNvSpPr>
            <a:spLocks noChangeShapeType="1"/>
          </p:cNvSpPr>
          <p:nvPr/>
        </p:nvSpPr>
        <p:spPr bwMode="auto">
          <a:xfrm rot="-5400000">
            <a:off x="7239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99" name="Line 116"/>
          <p:cNvSpPr>
            <a:spLocks noChangeShapeType="1"/>
          </p:cNvSpPr>
          <p:nvPr/>
        </p:nvSpPr>
        <p:spPr bwMode="auto">
          <a:xfrm rot="-5400000">
            <a:off x="6477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0" name="Rectangle 117"/>
          <p:cNvSpPr>
            <a:spLocks noChangeArrowheads="1"/>
          </p:cNvSpPr>
          <p:nvPr/>
        </p:nvSpPr>
        <p:spPr bwMode="auto">
          <a:xfrm>
            <a:off x="32766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01" name="Rectangle 118"/>
          <p:cNvSpPr>
            <a:spLocks noChangeArrowheads="1"/>
          </p:cNvSpPr>
          <p:nvPr/>
        </p:nvSpPr>
        <p:spPr bwMode="auto">
          <a:xfrm>
            <a:off x="28194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02" name="Rectangle 119"/>
          <p:cNvSpPr>
            <a:spLocks noChangeArrowheads="1"/>
          </p:cNvSpPr>
          <p:nvPr/>
        </p:nvSpPr>
        <p:spPr bwMode="auto">
          <a:xfrm>
            <a:off x="32766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03" name="Line 120"/>
          <p:cNvSpPr>
            <a:spLocks noChangeShapeType="1"/>
          </p:cNvSpPr>
          <p:nvPr/>
        </p:nvSpPr>
        <p:spPr bwMode="auto">
          <a:xfrm rot="-5400000">
            <a:off x="11811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4" name="Line 121"/>
          <p:cNvSpPr>
            <a:spLocks noChangeShapeType="1"/>
          </p:cNvSpPr>
          <p:nvPr/>
        </p:nvSpPr>
        <p:spPr bwMode="auto">
          <a:xfrm rot="-5400000">
            <a:off x="11049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5" name="Rectangle 122"/>
          <p:cNvSpPr>
            <a:spLocks noChangeArrowheads="1"/>
          </p:cNvSpPr>
          <p:nvPr/>
        </p:nvSpPr>
        <p:spPr bwMode="auto">
          <a:xfrm>
            <a:off x="37338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06" name="Line 123"/>
          <p:cNvSpPr>
            <a:spLocks noChangeShapeType="1"/>
          </p:cNvSpPr>
          <p:nvPr/>
        </p:nvSpPr>
        <p:spPr bwMode="auto">
          <a:xfrm rot="-5400000">
            <a:off x="16383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7" name="Line 124"/>
          <p:cNvSpPr>
            <a:spLocks noChangeShapeType="1"/>
          </p:cNvSpPr>
          <p:nvPr/>
        </p:nvSpPr>
        <p:spPr bwMode="auto">
          <a:xfrm rot="-5400000">
            <a:off x="15621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08" name="Rectangle 125"/>
          <p:cNvSpPr>
            <a:spLocks noChangeArrowheads="1"/>
          </p:cNvSpPr>
          <p:nvPr/>
        </p:nvSpPr>
        <p:spPr bwMode="auto">
          <a:xfrm>
            <a:off x="41910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09" name="Rectangle 126"/>
          <p:cNvSpPr>
            <a:spLocks noChangeArrowheads="1"/>
          </p:cNvSpPr>
          <p:nvPr/>
        </p:nvSpPr>
        <p:spPr bwMode="auto">
          <a:xfrm>
            <a:off x="37338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0" name="Rectangle 127"/>
          <p:cNvSpPr>
            <a:spLocks noChangeArrowheads="1"/>
          </p:cNvSpPr>
          <p:nvPr/>
        </p:nvSpPr>
        <p:spPr bwMode="auto">
          <a:xfrm>
            <a:off x="41910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1" name="Line 128"/>
          <p:cNvSpPr>
            <a:spLocks noChangeShapeType="1"/>
          </p:cNvSpPr>
          <p:nvPr/>
        </p:nvSpPr>
        <p:spPr bwMode="auto">
          <a:xfrm rot="-5400000">
            <a:off x="20955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12" name="Line 129"/>
          <p:cNvSpPr>
            <a:spLocks noChangeShapeType="1"/>
          </p:cNvSpPr>
          <p:nvPr/>
        </p:nvSpPr>
        <p:spPr bwMode="auto">
          <a:xfrm rot="-5400000">
            <a:off x="20193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13" name="Rectangle 130"/>
          <p:cNvSpPr>
            <a:spLocks noChangeArrowheads="1"/>
          </p:cNvSpPr>
          <p:nvPr/>
        </p:nvSpPr>
        <p:spPr bwMode="auto">
          <a:xfrm>
            <a:off x="46482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4" name="Line 131"/>
          <p:cNvSpPr>
            <a:spLocks noChangeShapeType="1"/>
          </p:cNvSpPr>
          <p:nvPr/>
        </p:nvSpPr>
        <p:spPr bwMode="auto">
          <a:xfrm rot="-5400000">
            <a:off x="25527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15" name="Line 132"/>
          <p:cNvSpPr>
            <a:spLocks noChangeShapeType="1"/>
          </p:cNvSpPr>
          <p:nvPr/>
        </p:nvSpPr>
        <p:spPr bwMode="auto">
          <a:xfrm rot="-5400000">
            <a:off x="24765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16" name="Rectangle 133"/>
          <p:cNvSpPr>
            <a:spLocks noChangeArrowheads="1"/>
          </p:cNvSpPr>
          <p:nvPr/>
        </p:nvSpPr>
        <p:spPr bwMode="auto">
          <a:xfrm>
            <a:off x="51054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7" name="Rectangle 134"/>
          <p:cNvSpPr>
            <a:spLocks noChangeArrowheads="1"/>
          </p:cNvSpPr>
          <p:nvPr/>
        </p:nvSpPr>
        <p:spPr bwMode="auto">
          <a:xfrm>
            <a:off x="46482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8" name="Rectangle 135"/>
          <p:cNvSpPr>
            <a:spLocks noChangeArrowheads="1"/>
          </p:cNvSpPr>
          <p:nvPr/>
        </p:nvSpPr>
        <p:spPr bwMode="auto">
          <a:xfrm>
            <a:off x="51054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19" name="Line 136"/>
          <p:cNvSpPr>
            <a:spLocks noChangeShapeType="1"/>
          </p:cNvSpPr>
          <p:nvPr/>
        </p:nvSpPr>
        <p:spPr bwMode="auto">
          <a:xfrm rot="-5400000">
            <a:off x="30099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20" name="Line 137"/>
          <p:cNvSpPr>
            <a:spLocks noChangeShapeType="1"/>
          </p:cNvSpPr>
          <p:nvPr/>
        </p:nvSpPr>
        <p:spPr bwMode="auto">
          <a:xfrm rot="-5400000">
            <a:off x="2933700" y="38481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21" name="Rectangle 154"/>
          <p:cNvSpPr>
            <a:spLocks noChangeArrowheads="1"/>
          </p:cNvSpPr>
          <p:nvPr/>
        </p:nvSpPr>
        <p:spPr bwMode="auto">
          <a:xfrm>
            <a:off x="5562600" y="1905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22" name="Rectangle 155"/>
          <p:cNvSpPr>
            <a:spLocks noChangeArrowheads="1"/>
          </p:cNvSpPr>
          <p:nvPr/>
        </p:nvSpPr>
        <p:spPr bwMode="auto">
          <a:xfrm>
            <a:off x="5562600" y="2362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23" name="Line 158"/>
          <p:cNvSpPr>
            <a:spLocks noChangeShapeType="1"/>
          </p:cNvSpPr>
          <p:nvPr/>
        </p:nvSpPr>
        <p:spPr bwMode="auto">
          <a:xfrm>
            <a:off x="1371600" y="26670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24" name="Line 159"/>
          <p:cNvSpPr>
            <a:spLocks noChangeShapeType="1"/>
          </p:cNvSpPr>
          <p:nvPr/>
        </p:nvSpPr>
        <p:spPr bwMode="auto">
          <a:xfrm>
            <a:off x="1371600" y="27432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25" name="Rectangle 160"/>
          <p:cNvSpPr>
            <a:spLocks noChangeArrowheads="1"/>
          </p:cNvSpPr>
          <p:nvPr/>
        </p:nvSpPr>
        <p:spPr bwMode="auto">
          <a:xfrm>
            <a:off x="19050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26" name="Rectangle 161"/>
          <p:cNvSpPr>
            <a:spLocks noChangeArrowheads="1"/>
          </p:cNvSpPr>
          <p:nvPr/>
        </p:nvSpPr>
        <p:spPr bwMode="auto">
          <a:xfrm>
            <a:off x="23622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27" name="Rectangle 162"/>
          <p:cNvSpPr>
            <a:spLocks noChangeArrowheads="1"/>
          </p:cNvSpPr>
          <p:nvPr/>
        </p:nvSpPr>
        <p:spPr bwMode="auto">
          <a:xfrm>
            <a:off x="19050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28" name="Rectangle 163"/>
          <p:cNvSpPr>
            <a:spLocks noChangeArrowheads="1"/>
          </p:cNvSpPr>
          <p:nvPr/>
        </p:nvSpPr>
        <p:spPr bwMode="auto">
          <a:xfrm>
            <a:off x="23622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29" name="Line 164"/>
          <p:cNvSpPr>
            <a:spLocks noChangeShapeType="1"/>
          </p:cNvSpPr>
          <p:nvPr/>
        </p:nvSpPr>
        <p:spPr bwMode="auto">
          <a:xfrm>
            <a:off x="1371600" y="31242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30" name="Line 165"/>
          <p:cNvSpPr>
            <a:spLocks noChangeShapeType="1"/>
          </p:cNvSpPr>
          <p:nvPr/>
        </p:nvSpPr>
        <p:spPr bwMode="auto">
          <a:xfrm>
            <a:off x="1371600" y="32004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31" name="Rectangle 166"/>
          <p:cNvSpPr>
            <a:spLocks noChangeArrowheads="1"/>
          </p:cNvSpPr>
          <p:nvPr/>
        </p:nvSpPr>
        <p:spPr bwMode="auto">
          <a:xfrm>
            <a:off x="28194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2" name="Rectangle 167"/>
          <p:cNvSpPr>
            <a:spLocks noChangeArrowheads="1"/>
          </p:cNvSpPr>
          <p:nvPr/>
        </p:nvSpPr>
        <p:spPr bwMode="auto">
          <a:xfrm>
            <a:off x="32766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3" name="Rectangle 168"/>
          <p:cNvSpPr>
            <a:spLocks noChangeArrowheads="1"/>
          </p:cNvSpPr>
          <p:nvPr/>
        </p:nvSpPr>
        <p:spPr bwMode="auto">
          <a:xfrm>
            <a:off x="28194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4" name="Rectangle 169"/>
          <p:cNvSpPr>
            <a:spLocks noChangeArrowheads="1"/>
          </p:cNvSpPr>
          <p:nvPr/>
        </p:nvSpPr>
        <p:spPr bwMode="auto">
          <a:xfrm>
            <a:off x="32766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5" name="Rectangle 170"/>
          <p:cNvSpPr>
            <a:spLocks noChangeArrowheads="1"/>
          </p:cNvSpPr>
          <p:nvPr/>
        </p:nvSpPr>
        <p:spPr bwMode="auto">
          <a:xfrm>
            <a:off x="37338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6" name="Rectangle 171"/>
          <p:cNvSpPr>
            <a:spLocks noChangeArrowheads="1"/>
          </p:cNvSpPr>
          <p:nvPr/>
        </p:nvSpPr>
        <p:spPr bwMode="auto">
          <a:xfrm>
            <a:off x="41910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7" name="Rectangle 172"/>
          <p:cNvSpPr>
            <a:spLocks noChangeArrowheads="1"/>
          </p:cNvSpPr>
          <p:nvPr/>
        </p:nvSpPr>
        <p:spPr bwMode="auto">
          <a:xfrm>
            <a:off x="37338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8" name="Rectangle 173"/>
          <p:cNvSpPr>
            <a:spLocks noChangeArrowheads="1"/>
          </p:cNvSpPr>
          <p:nvPr/>
        </p:nvSpPr>
        <p:spPr bwMode="auto">
          <a:xfrm>
            <a:off x="41910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39" name="Rectangle 174"/>
          <p:cNvSpPr>
            <a:spLocks noChangeArrowheads="1"/>
          </p:cNvSpPr>
          <p:nvPr/>
        </p:nvSpPr>
        <p:spPr bwMode="auto">
          <a:xfrm>
            <a:off x="46482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0" name="Rectangle 175"/>
          <p:cNvSpPr>
            <a:spLocks noChangeArrowheads="1"/>
          </p:cNvSpPr>
          <p:nvPr/>
        </p:nvSpPr>
        <p:spPr bwMode="auto">
          <a:xfrm>
            <a:off x="51054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1" name="Rectangle 176"/>
          <p:cNvSpPr>
            <a:spLocks noChangeArrowheads="1"/>
          </p:cNvSpPr>
          <p:nvPr/>
        </p:nvSpPr>
        <p:spPr bwMode="auto">
          <a:xfrm>
            <a:off x="46482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2" name="Rectangle 177"/>
          <p:cNvSpPr>
            <a:spLocks noChangeArrowheads="1"/>
          </p:cNvSpPr>
          <p:nvPr/>
        </p:nvSpPr>
        <p:spPr bwMode="auto">
          <a:xfrm>
            <a:off x="51054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3" name="Rectangle 178"/>
          <p:cNvSpPr>
            <a:spLocks noChangeArrowheads="1"/>
          </p:cNvSpPr>
          <p:nvPr/>
        </p:nvSpPr>
        <p:spPr bwMode="auto">
          <a:xfrm>
            <a:off x="5562600" y="2819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4" name="Rectangle 179"/>
          <p:cNvSpPr>
            <a:spLocks noChangeArrowheads="1"/>
          </p:cNvSpPr>
          <p:nvPr/>
        </p:nvSpPr>
        <p:spPr bwMode="auto">
          <a:xfrm>
            <a:off x="5562600" y="3276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5" name="Line 180"/>
          <p:cNvSpPr>
            <a:spLocks noChangeShapeType="1"/>
          </p:cNvSpPr>
          <p:nvPr/>
        </p:nvSpPr>
        <p:spPr bwMode="auto">
          <a:xfrm>
            <a:off x="1371600" y="35814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46" name="Line 181"/>
          <p:cNvSpPr>
            <a:spLocks noChangeShapeType="1"/>
          </p:cNvSpPr>
          <p:nvPr/>
        </p:nvSpPr>
        <p:spPr bwMode="auto">
          <a:xfrm>
            <a:off x="1371600" y="36576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47" name="Rectangle 182"/>
          <p:cNvSpPr>
            <a:spLocks noChangeArrowheads="1"/>
          </p:cNvSpPr>
          <p:nvPr/>
        </p:nvSpPr>
        <p:spPr bwMode="auto">
          <a:xfrm>
            <a:off x="19050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8" name="Rectangle 183"/>
          <p:cNvSpPr>
            <a:spLocks noChangeArrowheads="1"/>
          </p:cNvSpPr>
          <p:nvPr/>
        </p:nvSpPr>
        <p:spPr bwMode="auto">
          <a:xfrm>
            <a:off x="23622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49" name="Rectangle 184"/>
          <p:cNvSpPr>
            <a:spLocks noChangeArrowheads="1"/>
          </p:cNvSpPr>
          <p:nvPr/>
        </p:nvSpPr>
        <p:spPr bwMode="auto">
          <a:xfrm>
            <a:off x="19050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50" name="Rectangle 185"/>
          <p:cNvSpPr>
            <a:spLocks noChangeArrowheads="1"/>
          </p:cNvSpPr>
          <p:nvPr/>
        </p:nvSpPr>
        <p:spPr bwMode="auto">
          <a:xfrm>
            <a:off x="23622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51" name="Line 186"/>
          <p:cNvSpPr>
            <a:spLocks noChangeShapeType="1"/>
          </p:cNvSpPr>
          <p:nvPr/>
        </p:nvSpPr>
        <p:spPr bwMode="auto">
          <a:xfrm>
            <a:off x="1371600" y="40386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52" name="Line 187"/>
          <p:cNvSpPr>
            <a:spLocks noChangeShapeType="1"/>
          </p:cNvSpPr>
          <p:nvPr/>
        </p:nvSpPr>
        <p:spPr bwMode="auto">
          <a:xfrm>
            <a:off x="1371600" y="41148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53" name="Rectangle 188"/>
          <p:cNvSpPr>
            <a:spLocks noChangeArrowheads="1"/>
          </p:cNvSpPr>
          <p:nvPr/>
        </p:nvSpPr>
        <p:spPr bwMode="auto">
          <a:xfrm>
            <a:off x="28194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54" name="Rectangle 189"/>
          <p:cNvSpPr>
            <a:spLocks noChangeArrowheads="1"/>
          </p:cNvSpPr>
          <p:nvPr/>
        </p:nvSpPr>
        <p:spPr bwMode="auto">
          <a:xfrm>
            <a:off x="32766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55" name="Rectangle 190"/>
          <p:cNvSpPr>
            <a:spLocks noChangeArrowheads="1"/>
          </p:cNvSpPr>
          <p:nvPr/>
        </p:nvSpPr>
        <p:spPr bwMode="auto">
          <a:xfrm>
            <a:off x="28194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56" name="Rectangle 191"/>
          <p:cNvSpPr>
            <a:spLocks noChangeArrowheads="1"/>
          </p:cNvSpPr>
          <p:nvPr/>
        </p:nvSpPr>
        <p:spPr bwMode="auto">
          <a:xfrm>
            <a:off x="32766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57" name="Rectangle 192"/>
          <p:cNvSpPr>
            <a:spLocks noChangeArrowheads="1"/>
          </p:cNvSpPr>
          <p:nvPr/>
        </p:nvSpPr>
        <p:spPr bwMode="auto">
          <a:xfrm>
            <a:off x="37338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58" name="Rectangle 193"/>
          <p:cNvSpPr>
            <a:spLocks noChangeArrowheads="1"/>
          </p:cNvSpPr>
          <p:nvPr/>
        </p:nvSpPr>
        <p:spPr bwMode="auto">
          <a:xfrm>
            <a:off x="41910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59" name="Rectangle 194"/>
          <p:cNvSpPr>
            <a:spLocks noChangeArrowheads="1"/>
          </p:cNvSpPr>
          <p:nvPr/>
        </p:nvSpPr>
        <p:spPr bwMode="auto">
          <a:xfrm>
            <a:off x="37338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0" name="Rectangle 195"/>
          <p:cNvSpPr>
            <a:spLocks noChangeArrowheads="1"/>
          </p:cNvSpPr>
          <p:nvPr/>
        </p:nvSpPr>
        <p:spPr bwMode="auto">
          <a:xfrm>
            <a:off x="41910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1" name="Rectangle 196"/>
          <p:cNvSpPr>
            <a:spLocks noChangeArrowheads="1"/>
          </p:cNvSpPr>
          <p:nvPr/>
        </p:nvSpPr>
        <p:spPr bwMode="auto">
          <a:xfrm>
            <a:off x="46482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2" name="Rectangle 197"/>
          <p:cNvSpPr>
            <a:spLocks noChangeArrowheads="1"/>
          </p:cNvSpPr>
          <p:nvPr/>
        </p:nvSpPr>
        <p:spPr bwMode="auto">
          <a:xfrm>
            <a:off x="51054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3" name="Rectangle 198"/>
          <p:cNvSpPr>
            <a:spLocks noChangeArrowheads="1"/>
          </p:cNvSpPr>
          <p:nvPr/>
        </p:nvSpPr>
        <p:spPr bwMode="auto">
          <a:xfrm>
            <a:off x="46482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4" name="Rectangle 199"/>
          <p:cNvSpPr>
            <a:spLocks noChangeArrowheads="1"/>
          </p:cNvSpPr>
          <p:nvPr/>
        </p:nvSpPr>
        <p:spPr bwMode="auto">
          <a:xfrm>
            <a:off x="51054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5" name="Rectangle 200"/>
          <p:cNvSpPr>
            <a:spLocks noChangeArrowheads="1"/>
          </p:cNvSpPr>
          <p:nvPr/>
        </p:nvSpPr>
        <p:spPr bwMode="auto">
          <a:xfrm>
            <a:off x="5562600" y="37338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6" name="Rectangle 201"/>
          <p:cNvSpPr>
            <a:spLocks noChangeArrowheads="1"/>
          </p:cNvSpPr>
          <p:nvPr/>
        </p:nvSpPr>
        <p:spPr bwMode="auto">
          <a:xfrm>
            <a:off x="5562600" y="41910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67" name="Line 202"/>
          <p:cNvSpPr>
            <a:spLocks noChangeShapeType="1"/>
          </p:cNvSpPr>
          <p:nvPr/>
        </p:nvSpPr>
        <p:spPr bwMode="auto">
          <a:xfrm>
            <a:off x="1371600" y="44958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8" name="Line 203"/>
          <p:cNvSpPr>
            <a:spLocks noChangeShapeType="1"/>
          </p:cNvSpPr>
          <p:nvPr/>
        </p:nvSpPr>
        <p:spPr bwMode="auto">
          <a:xfrm>
            <a:off x="1371600" y="45720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9" name="Rectangle 286"/>
          <p:cNvSpPr>
            <a:spLocks noChangeArrowheads="1"/>
          </p:cNvSpPr>
          <p:nvPr/>
        </p:nvSpPr>
        <p:spPr bwMode="auto">
          <a:xfrm>
            <a:off x="19050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0" name="Rectangle 287"/>
          <p:cNvSpPr>
            <a:spLocks noChangeArrowheads="1"/>
          </p:cNvSpPr>
          <p:nvPr/>
        </p:nvSpPr>
        <p:spPr bwMode="auto">
          <a:xfrm>
            <a:off x="23622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1" name="Rectangle 288"/>
          <p:cNvSpPr>
            <a:spLocks noChangeArrowheads="1"/>
          </p:cNvSpPr>
          <p:nvPr/>
        </p:nvSpPr>
        <p:spPr bwMode="auto">
          <a:xfrm>
            <a:off x="28194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2" name="Rectangle 289"/>
          <p:cNvSpPr>
            <a:spLocks noChangeArrowheads="1"/>
          </p:cNvSpPr>
          <p:nvPr/>
        </p:nvSpPr>
        <p:spPr bwMode="auto">
          <a:xfrm>
            <a:off x="32766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3" name="Rectangle 290"/>
          <p:cNvSpPr>
            <a:spLocks noChangeArrowheads="1"/>
          </p:cNvSpPr>
          <p:nvPr/>
        </p:nvSpPr>
        <p:spPr bwMode="auto">
          <a:xfrm>
            <a:off x="37338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4" name="Rectangle 291"/>
          <p:cNvSpPr>
            <a:spLocks noChangeArrowheads="1"/>
          </p:cNvSpPr>
          <p:nvPr/>
        </p:nvSpPr>
        <p:spPr bwMode="auto">
          <a:xfrm>
            <a:off x="41910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5" name="Rectangle 292"/>
          <p:cNvSpPr>
            <a:spLocks noChangeArrowheads="1"/>
          </p:cNvSpPr>
          <p:nvPr/>
        </p:nvSpPr>
        <p:spPr bwMode="auto">
          <a:xfrm>
            <a:off x="46482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6" name="Rectangle 293"/>
          <p:cNvSpPr>
            <a:spLocks noChangeArrowheads="1"/>
          </p:cNvSpPr>
          <p:nvPr/>
        </p:nvSpPr>
        <p:spPr bwMode="auto">
          <a:xfrm>
            <a:off x="51054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7" name="Rectangle 294"/>
          <p:cNvSpPr>
            <a:spLocks noChangeArrowheads="1"/>
          </p:cNvSpPr>
          <p:nvPr/>
        </p:nvSpPr>
        <p:spPr bwMode="auto">
          <a:xfrm>
            <a:off x="5562600" y="46482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78" name="Line 295"/>
          <p:cNvSpPr>
            <a:spLocks noChangeShapeType="1"/>
          </p:cNvSpPr>
          <p:nvPr/>
        </p:nvSpPr>
        <p:spPr bwMode="auto">
          <a:xfrm>
            <a:off x="1371600" y="49530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79" name="Line 296"/>
          <p:cNvSpPr>
            <a:spLocks noChangeShapeType="1"/>
          </p:cNvSpPr>
          <p:nvPr/>
        </p:nvSpPr>
        <p:spPr bwMode="auto">
          <a:xfrm>
            <a:off x="1371600" y="50292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80" name="Rectangle 297"/>
          <p:cNvSpPr>
            <a:spLocks noChangeArrowheads="1"/>
          </p:cNvSpPr>
          <p:nvPr/>
        </p:nvSpPr>
        <p:spPr bwMode="auto">
          <a:xfrm>
            <a:off x="19050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1" name="Rectangle 298"/>
          <p:cNvSpPr>
            <a:spLocks noChangeArrowheads="1"/>
          </p:cNvSpPr>
          <p:nvPr/>
        </p:nvSpPr>
        <p:spPr bwMode="auto">
          <a:xfrm>
            <a:off x="23622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2" name="Rectangle 299"/>
          <p:cNvSpPr>
            <a:spLocks noChangeArrowheads="1"/>
          </p:cNvSpPr>
          <p:nvPr/>
        </p:nvSpPr>
        <p:spPr bwMode="auto">
          <a:xfrm>
            <a:off x="19050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3" name="Rectangle 300"/>
          <p:cNvSpPr>
            <a:spLocks noChangeArrowheads="1"/>
          </p:cNvSpPr>
          <p:nvPr/>
        </p:nvSpPr>
        <p:spPr bwMode="auto">
          <a:xfrm>
            <a:off x="23622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4" name="Line 301"/>
          <p:cNvSpPr>
            <a:spLocks noChangeShapeType="1"/>
          </p:cNvSpPr>
          <p:nvPr/>
        </p:nvSpPr>
        <p:spPr bwMode="auto">
          <a:xfrm>
            <a:off x="1371600" y="54102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85" name="Line 302"/>
          <p:cNvSpPr>
            <a:spLocks noChangeShapeType="1"/>
          </p:cNvSpPr>
          <p:nvPr/>
        </p:nvSpPr>
        <p:spPr bwMode="auto">
          <a:xfrm>
            <a:off x="1371600" y="5486400"/>
            <a:ext cx="49530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86" name="Rectangle 303"/>
          <p:cNvSpPr>
            <a:spLocks noChangeArrowheads="1"/>
          </p:cNvSpPr>
          <p:nvPr/>
        </p:nvSpPr>
        <p:spPr bwMode="auto">
          <a:xfrm>
            <a:off x="28194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7" name="Rectangle 304"/>
          <p:cNvSpPr>
            <a:spLocks noChangeArrowheads="1"/>
          </p:cNvSpPr>
          <p:nvPr/>
        </p:nvSpPr>
        <p:spPr bwMode="auto">
          <a:xfrm>
            <a:off x="32766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8" name="Rectangle 305"/>
          <p:cNvSpPr>
            <a:spLocks noChangeArrowheads="1"/>
          </p:cNvSpPr>
          <p:nvPr/>
        </p:nvSpPr>
        <p:spPr bwMode="auto">
          <a:xfrm>
            <a:off x="28194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89" name="Rectangle 306"/>
          <p:cNvSpPr>
            <a:spLocks noChangeArrowheads="1"/>
          </p:cNvSpPr>
          <p:nvPr/>
        </p:nvSpPr>
        <p:spPr bwMode="auto">
          <a:xfrm>
            <a:off x="32766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0" name="Rectangle 307"/>
          <p:cNvSpPr>
            <a:spLocks noChangeArrowheads="1"/>
          </p:cNvSpPr>
          <p:nvPr/>
        </p:nvSpPr>
        <p:spPr bwMode="auto">
          <a:xfrm>
            <a:off x="37338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1" name="Rectangle 308"/>
          <p:cNvSpPr>
            <a:spLocks noChangeArrowheads="1"/>
          </p:cNvSpPr>
          <p:nvPr/>
        </p:nvSpPr>
        <p:spPr bwMode="auto">
          <a:xfrm>
            <a:off x="41910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2" name="Rectangle 309"/>
          <p:cNvSpPr>
            <a:spLocks noChangeArrowheads="1"/>
          </p:cNvSpPr>
          <p:nvPr/>
        </p:nvSpPr>
        <p:spPr bwMode="auto">
          <a:xfrm>
            <a:off x="37338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3" name="Rectangle 310"/>
          <p:cNvSpPr>
            <a:spLocks noChangeArrowheads="1"/>
          </p:cNvSpPr>
          <p:nvPr/>
        </p:nvSpPr>
        <p:spPr bwMode="auto">
          <a:xfrm>
            <a:off x="41910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4" name="Rectangle 311"/>
          <p:cNvSpPr>
            <a:spLocks noChangeArrowheads="1"/>
          </p:cNvSpPr>
          <p:nvPr/>
        </p:nvSpPr>
        <p:spPr bwMode="auto">
          <a:xfrm>
            <a:off x="46482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5" name="Rectangle 312"/>
          <p:cNvSpPr>
            <a:spLocks noChangeArrowheads="1"/>
          </p:cNvSpPr>
          <p:nvPr/>
        </p:nvSpPr>
        <p:spPr bwMode="auto">
          <a:xfrm>
            <a:off x="51054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6" name="Rectangle 313"/>
          <p:cNvSpPr>
            <a:spLocks noChangeArrowheads="1"/>
          </p:cNvSpPr>
          <p:nvPr/>
        </p:nvSpPr>
        <p:spPr bwMode="auto">
          <a:xfrm>
            <a:off x="46482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7" name="Rectangle 314"/>
          <p:cNvSpPr>
            <a:spLocks noChangeArrowheads="1"/>
          </p:cNvSpPr>
          <p:nvPr/>
        </p:nvSpPr>
        <p:spPr bwMode="auto">
          <a:xfrm>
            <a:off x="51054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8" name="Rectangle 315"/>
          <p:cNvSpPr>
            <a:spLocks noChangeArrowheads="1"/>
          </p:cNvSpPr>
          <p:nvPr/>
        </p:nvSpPr>
        <p:spPr bwMode="auto">
          <a:xfrm>
            <a:off x="5562600" y="51054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99" name="Rectangle 316"/>
          <p:cNvSpPr>
            <a:spLocks noChangeArrowheads="1"/>
          </p:cNvSpPr>
          <p:nvPr/>
        </p:nvSpPr>
        <p:spPr bwMode="auto">
          <a:xfrm>
            <a:off x="5562600" y="5562600"/>
            <a:ext cx="228600" cy="2286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0" name="Line 101"/>
          <p:cNvSpPr>
            <a:spLocks noChangeShapeType="1"/>
          </p:cNvSpPr>
          <p:nvPr/>
        </p:nvSpPr>
        <p:spPr bwMode="auto">
          <a:xfrm flipH="1">
            <a:off x="5638800" y="1524000"/>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01" name="Rectangle 319"/>
          <p:cNvSpPr>
            <a:spLocks noChangeArrowheads="1"/>
          </p:cNvSpPr>
          <p:nvPr/>
        </p:nvSpPr>
        <p:spPr bwMode="auto">
          <a:xfrm>
            <a:off x="2363788"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2" name="Rectangle 320"/>
          <p:cNvSpPr>
            <a:spLocks noChangeArrowheads="1"/>
          </p:cNvSpPr>
          <p:nvPr/>
        </p:nvSpPr>
        <p:spPr bwMode="auto">
          <a:xfrm>
            <a:off x="2516188" y="64008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3" name="Rectangle 321"/>
          <p:cNvSpPr>
            <a:spLocks noChangeArrowheads="1"/>
          </p:cNvSpPr>
          <p:nvPr/>
        </p:nvSpPr>
        <p:spPr bwMode="auto">
          <a:xfrm>
            <a:off x="2819400"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4" name="Rectangle 322"/>
          <p:cNvSpPr>
            <a:spLocks noChangeArrowheads="1"/>
          </p:cNvSpPr>
          <p:nvPr/>
        </p:nvSpPr>
        <p:spPr bwMode="auto">
          <a:xfrm>
            <a:off x="2971800" y="6400800"/>
            <a:ext cx="74613"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5" name="Rectangle 323"/>
          <p:cNvSpPr>
            <a:spLocks noChangeArrowheads="1"/>
          </p:cNvSpPr>
          <p:nvPr/>
        </p:nvSpPr>
        <p:spPr bwMode="auto">
          <a:xfrm>
            <a:off x="3278188"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6" name="Rectangle 324"/>
          <p:cNvSpPr>
            <a:spLocks noChangeArrowheads="1"/>
          </p:cNvSpPr>
          <p:nvPr/>
        </p:nvSpPr>
        <p:spPr bwMode="auto">
          <a:xfrm>
            <a:off x="3430588" y="64008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7" name="Rectangle 325"/>
          <p:cNvSpPr>
            <a:spLocks noChangeArrowheads="1"/>
          </p:cNvSpPr>
          <p:nvPr/>
        </p:nvSpPr>
        <p:spPr bwMode="auto">
          <a:xfrm>
            <a:off x="3733800"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8" name="Rectangle 326"/>
          <p:cNvSpPr>
            <a:spLocks noChangeArrowheads="1"/>
          </p:cNvSpPr>
          <p:nvPr/>
        </p:nvSpPr>
        <p:spPr bwMode="auto">
          <a:xfrm>
            <a:off x="3886200" y="6400800"/>
            <a:ext cx="74613"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09" name="Rectangle 327"/>
          <p:cNvSpPr>
            <a:spLocks noChangeArrowheads="1"/>
          </p:cNvSpPr>
          <p:nvPr/>
        </p:nvSpPr>
        <p:spPr bwMode="auto">
          <a:xfrm>
            <a:off x="4192588"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0" name="Rectangle 328"/>
          <p:cNvSpPr>
            <a:spLocks noChangeArrowheads="1"/>
          </p:cNvSpPr>
          <p:nvPr/>
        </p:nvSpPr>
        <p:spPr bwMode="auto">
          <a:xfrm>
            <a:off x="4344988" y="64008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1" name="Rectangle 329"/>
          <p:cNvSpPr>
            <a:spLocks noChangeArrowheads="1"/>
          </p:cNvSpPr>
          <p:nvPr/>
        </p:nvSpPr>
        <p:spPr bwMode="auto">
          <a:xfrm>
            <a:off x="4648200"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2" name="Rectangle 330"/>
          <p:cNvSpPr>
            <a:spLocks noChangeArrowheads="1"/>
          </p:cNvSpPr>
          <p:nvPr/>
        </p:nvSpPr>
        <p:spPr bwMode="auto">
          <a:xfrm>
            <a:off x="4800600" y="6400800"/>
            <a:ext cx="74613"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3" name="Rectangle 331"/>
          <p:cNvSpPr>
            <a:spLocks noChangeArrowheads="1"/>
          </p:cNvSpPr>
          <p:nvPr/>
        </p:nvSpPr>
        <p:spPr bwMode="auto">
          <a:xfrm>
            <a:off x="5106988"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4" name="Rectangle 332"/>
          <p:cNvSpPr>
            <a:spLocks noChangeArrowheads="1"/>
          </p:cNvSpPr>
          <p:nvPr/>
        </p:nvSpPr>
        <p:spPr bwMode="auto">
          <a:xfrm>
            <a:off x="5259388" y="64008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5" name="Rectangle 333"/>
          <p:cNvSpPr>
            <a:spLocks noChangeArrowheads="1"/>
          </p:cNvSpPr>
          <p:nvPr/>
        </p:nvSpPr>
        <p:spPr bwMode="auto">
          <a:xfrm>
            <a:off x="5564188" y="64008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6" name="Rectangle 334"/>
          <p:cNvSpPr>
            <a:spLocks noChangeArrowheads="1"/>
          </p:cNvSpPr>
          <p:nvPr/>
        </p:nvSpPr>
        <p:spPr bwMode="auto">
          <a:xfrm>
            <a:off x="5716588" y="64008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7" name="Rectangle 335"/>
          <p:cNvSpPr>
            <a:spLocks noChangeArrowheads="1"/>
          </p:cNvSpPr>
          <p:nvPr/>
        </p:nvSpPr>
        <p:spPr bwMode="auto">
          <a:xfrm>
            <a:off x="1905000"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8" name="Rectangle 336"/>
          <p:cNvSpPr>
            <a:spLocks noChangeArrowheads="1"/>
          </p:cNvSpPr>
          <p:nvPr/>
        </p:nvSpPr>
        <p:spPr bwMode="auto">
          <a:xfrm>
            <a:off x="2057400" y="1219200"/>
            <a:ext cx="74613"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19" name="Rectangle 337"/>
          <p:cNvSpPr>
            <a:spLocks noChangeArrowheads="1"/>
          </p:cNvSpPr>
          <p:nvPr/>
        </p:nvSpPr>
        <p:spPr bwMode="auto">
          <a:xfrm>
            <a:off x="2363788"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0" name="Rectangle 338"/>
          <p:cNvSpPr>
            <a:spLocks noChangeArrowheads="1"/>
          </p:cNvSpPr>
          <p:nvPr/>
        </p:nvSpPr>
        <p:spPr bwMode="auto">
          <a:xfrm>
            <a:off x="2516188" y="12192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1" name="Rectangle 339"/>
          <p:cNvSpPr>
            <a:spLocks noChangeArrowheads="1"/>
          </p:cNvSpPr>
          <p:nvPr/>
        </p:nvSpPr>
        <p:spPr bwMode="auto">
          <a:xfrm>
            <a:off x="2819400"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2" name="Rectangle 340"/>
          <p:cNvSpPr>
            <a:spLocks noChangeArrowheads="1"/>
          </p:cNvSpPr>
          <p:nvPr/>
        </p:nvSpPr>
        <p:spPr bwMode="auto">
          <a:xfrm>
            <a:off x="2971800" y="1219200"/>
            <a:ext cx="74613"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3" name="Rectangle 341"/>
          <p:cNvSpPr>
            <a:spLocks noChangeArrowheads="1"/>
          </p:cNvSpPr>
          <p:nvPr/>
        </p:nvSpPr>
        <p:spPr bwMode="auto">
          <a:xfrm>
            <a:off x="3278188"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4" name="Rectangle 342"/>
          <p:cNvSpPr>
            <a:spLocks noChangeArrowheads="1"/>
          </p:cNvSpPr>
          <p:nvPr/>
        </p:nvSpPr>
        <p:spPr bwMode="auto">
          <a:xfrm>
            <a:off x="3430588" y="12192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5" name="Rectangle 343"/>
          <p:cNvSpPr>
            <a:spLocks noChangeArrowheads="1"/>
          </p:cNvSpPr>
          <p:nvPr/>
        </p:nvSpPr>
        <p:spPr bwMode="auto">
          <a:xfrm>
            <a:off x="3733800"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6" name="Rectangle 344"/>
          <p:cNvSpPr>
            <a:spLocks noChangeArrowheads="1"/>
          </p:cNvSpPr>
          <p:nvPr/>
        </p:nvSpPr>
        <p:spPr bwMode="auto">
          <a:xfrm>
            <a:off x="3886200" y="1219200"/>
            <a:ext cx="74613"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7" name="Rectangle 345"/>
          <p:cNvSpPr>
            <a:spLocks noChangeArrowheads="1"/>
          </p:cNvSpPr>
          <p:nvPr/>
        </p:nvSpPr>
        <p:spPr bwMode="auto">
          <a:xfrm>
            <a:off x="4192588"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8" name="Rectangle 346"/>
          <p:cNvSpPr>
            <a:spLocks noChangeArrowheads="1"/>
          </p:cNvSpPr>
          <p:nvPr/>
        </p:nvSpPr>
        <p:spPr bwMode="auto">
          <a:xfrm>
            <a:off x="4344988" y="12192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29" name="Rectangle 347"/>
          <p:cNvSpPr>
            <a:spLocks noChangeArrowheads="1"/>
          </p:cNvSpPr>
          <p:nvPr/>
        </p:nvSpPr>
        <p:spPr bwMode="auto">
          <a:xfrm>
            <a:off x="4648200"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0" name="Rectangle 348"/>
          <p:cNvSpPr>
            <a:spLocks noChangeArrowheads="1"/>
          </p:cNvSpPr>
          <p:nvPr/>
        </p:nvSpPr>
        <p:spPr bwMode="auto">
          <a:xfrm>
            <a:off x="4800600" y="1219200"/>
            <a:ext cx="74613"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1" name="Rectangle 349"/>
          <p:cNvSpPr>
            <a:spLocks noChangeArrowheads="1"/>
          </p:cNvSpPr>
          <p:nvPr/>
        </p:nvSpPr>
        <p:spPr bwMode="auto">
          <a:xfrm>
            <a:off x="5106988"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2" name="Rectangle 350"/>
          <p:cNvSpPr>
            <a:spLocks noChangeArrowheads="1"/>
          </p:cNvSpPr>
          <p:nvPr/>
        </p:nvSpPr>
        <p:spPr bwMode="auto">
          <a:xfrm>
            <a:off x="5259388" y="12192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3" name="Rectangle 351"/>
          <p:cNvSpPr>
            <a:spLocks noChangeArrowheads="1"/>
          </p:cNvSpPr>
          <p:nvPr/>
        </p:nvSpPr>
        <p:spPr bwMode="auto">
          <a:xfrm>
            <a:off x="5564188" y="1219200"/>
            <a:ext cx="762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4" name="Rectangle 352"/>
          <p:cNvSpPr>
            <a:spLocks noChangeArrowheads="1"/>
          </p:cNvSpPr>
          <p:nvPr/>
        </p:nvSpPr>
        <p:spPr bwMode="auto">
          <a:xfrm>
            <a:off x="5716588" y="1219200"/>
            <a:ext cx="74612"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8235" name="Group 371"/>
          <p:cNvGrpSpPr>
            <a:grpSpLocks/>
          </p:cNvGrpSpPr>
          <p:nvPr/>
        </p:nvGrpSpPr>
        <p:grpSpPr bwMode="auto">
          <a:xfrm rot="5400000">
            <a:off x="-685800" y="3810000"/>
            <a:ext cx="3886200" cy="76200"/>
            <a:chOff x="1296" y="864"/>
            <a:chExt cx="2448" cy="48"/>
          </a:xfrm>
        </p:grpSpPr>
        <p:sp>
          <p:nvSpPr>
            <p:cNvPr id="88255" name="Rectangle 353"/>
            <p:cNvSpPr>
              <a:spLocks noChangeArrowheads="1"/>
            </p:cNvSpPr>
            <p:nvPr/>
          </p:nvSpPr>
          <p:spPr bwMode="auto">
            <a:xfrm>
              <a:off x="1296"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6" name="Rectangle 354"/>
            <p:cNvSpPr>
              <a:spLocks noChangeArrowheads="1"/>
            </p:cNvSpPr>
            <p:nvPr/>
          </p:nvSpPr>
          <p:spPr bwMode="auto">
            <a:xfrm>
              <a:off x="1392"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7" name="Rectangle 355"/>
            <p:cNvSpPr>
              <a:spLocks noChangeArrowheads="1"/>
            </p:cNvSpPr>
            <p:nvPr/>
          </p:nvSpPr>
          <p:spPr bwMode="auto">
            <a:xfrm>
              <a:off x="1585"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8" name="Rectangle 356"/>
            <p:cNvSpPr>
              <a:spLocks noChangeArrowheads="1"/>
            </p:cNvSpPr>
            <p:nvPr/>
          </p:nvSpPr>
          <p:spPr bwMode="auto">
            <a:xfrm>
              <a:off x="1681"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9" name="Rectangle 357"/>
            <p:cNvSpPr>
              <a:spLocks noChangeArrowheads="1"/>
            </p:cNvSpPr>
            <p:nvPr/>
          </p:nvSpPr>
          <p:spPr bwMode="auto">
            <a:xfrm>
              <a:off x="1872"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0" name="Rectangle 358"/>
            <p:cNvSpPr>
              <a:spLocks noChangeArrowheads="1"/>
            </p:cNvSpPr>
            <p:nvPr/>
          </p:nvSpPr>
          <p:spPr bwMode="auto">
            <a:xfrm>
              <a:off x="1968"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1" name="Rectangle 359"/>
            <p:cNvSpPr>
              <a:spLocks noChangeArrowheads="1"/>
            </p:cNvSpPr>
            <p:nvPr/>
          </p:nvSpPr>
          <p:spPr bwMode="auto">
            <a:xfrm>
              <a:off x="2161"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2" name="Rectangle 360"/>
            <p:cNvSpPr>
              <a:spLocks noChangeArrowheads="1"/>
            </p:cNvSpPr>
            <p:nvPr/>
          </p:nvSpPr>
          <p:spPr bwMode="auto">
            <a:xfrm>
              <a:off x="2257"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3" name="Rectangle 361"/>
            <p:cNvSpPr>
              <a:spLocks noChangeArrowheads="1"/>
            </p:cNvSpPr>
            <p:nvPr/>
          </p:nvSpPr>
          <p:spPr bwMode="auto">
            <a:xfrm>
              <a:off x="2448"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4" name="Rectangle 362"/>
            <p:cNvSpPr>
              <a:spLocks noChangeArrowheads="1"/>
            </p:cNvSpPr>
            <p:nvPr/>
          </p:nvSpPr>
          <p:spPr bwMode="auto">
            <a:xfrm>
              <a:off x="2544"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5" name="Rectangle 363"/>
            <p:cNvSpPr>
              <a:spLocks noChangeArrowheads="1"/>
            </p:cNvSpPr>
            <p:nvPr/>
          </p:nvSpPr>
          <p:spPr bwMode="auto">
            <a:xfrm>
              <a:off x="2737"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6" name="Rectangle 364"/>
            <p:cNvSpPr>
              <a:spLocks noChangeArrowheads="1"/>
            </p:cNvSpPr>
            <p:nvPr/>
          </p:nvSpPr>
          <p:spPr bwMode="auto">
            <a:xfrm>
              <a:off x="2833"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7" name="Rectangle 365"/>
            <p:cNvSpPr>
              <a:spLocks noChangeArrowheads="1"/>
            </p:cNvSpPr>
            <p:nvPr/>
          </p:nvSpPr>
          <p:spPr bwMode="auto">
            <a:xfrm>
              <a:off x="3024"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8" name="Rectangle 366"/>
            <p:cNvSpPr>
              <a:spLocks noChangeArrowheads="1"/>
            </p:cNvSpPr>
            <p:nvPr/>
          </p:nvSpPr>
          <p:spPr bwMode="auto">
            <a:xfrm>
              <a:off x="3120"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69" name="Rectangle 367"/>
            <p:cNvSpPr>
              <a:spLocks noChangeArrowheads="1"/>
            </p:cNvSpPr>
            <p:nvPr/>
          </p:nvSpPr>
          <p:spPr bwMode="auto">
            <a:xfrm>
              <a:off x="3313"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70" name="Rectangle 368"/>
            <p:cNvSpPr>
              <a:spLocks noChangeArrowheads="1"/>
            </p:cNvSpPr>
            <p:nvPr/>
          </p:nvSpPr>
          <p:spPr bwMode="auto">
            <a:xfrm>
              <a:off x="3409"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71" name="Rectangle 369"/>
            <p:cNvSpPr>
              <a:spLocks noChangeArrowheads="1"/>
            </p:cNvSpPr>
            <p:nvPr/>
          </p:nvSpPr>
          <p:spPr bwMode="auto">
            <a:xfrm>
              <a:off x="3601"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72" name="Rectangle 370"/>
            <p:cNvSpPr>
              <a:spLocks noChangeArrowheads="1"/>
            </p:cNvSpPr>
            <p:nvPr/>
          </p:nvSpPr>
          <p:spPr bwMode="auto">
            <a:xfrm>
              <a:off x="3697"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236" name="Group 372"/>
          <p:cNvGrpSpPr>
            <a:grpSpLocks/>
          </p:cNvGrpSpPr>
          <p:nvPr/>
        </p:nvGrpSpPr>
        <p:grpSpPr bwMode="auto">
          <a:xfrm rot="5400000">
            <a:off x="4495800" y="3810000"/>
            <a:ext cx="3886200" cy="76200"/>
            <a:chOff x="1296" y="864"/>
            <a:chExt cx="2448" cy="48"/>
          </a:xfrm>
        </p:grpSpPr>
        <p:sp>
          <p:nvSpPr>
            <p:cNvPr id="88237" name="Rectangle 373"/>
            <p:cNvSpPr>
              <a:spLocks noChangeArrowheads="1"/>
            </p:cNvSpPr>
            <p:nvPr/>
          </p:nvSpPr>
          <p:spPr bwMode="auto">
            <a:xfrm>
              <a:off x="1296"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8" name="Rectangle 374"/>
            <p:cNvSpPr>
              <a:spLocks noChangeArrowheads="1"/>
            </p:cNvSpPr>
            <p:nvPr/>
          </p:nvSpPr>
          <p:spPr bwMode="auto">
            <a:xfrm>
              <a:off x="1392"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9" name="Rectangle 375"/>
            <p:cNvSpPr>
              <a:spLocks noChangeArrowheads="1"/>
            </p:cNvSpPr>
            <p:nvPr/>
          </p:nvSpPr>
          <p:spPr bwMode="auto">
            <a:xfrm>
              <a:off x="1585"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0" name="Rectangle 376"/>
            <p:cNvSpPr>
              <a:spLocks noChangeArrowheads="1"/>
            </p:cNvSpPr>
            <p:nvPr/>
          </p:nvSpPr>
          <p:spPr bwMode="auto">
            <a:xfrm>
              <a:off x="1681"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1" name="Rectangle 377"/>
            <p:cNvSpPr>
              <a:spLocks noChangeArrowheads="1"/>
            </p:cNvSpPr>
            <p:nvPr/>
          </p:nvSpPr>
          <p:spPr bwMode="auto">
            <a:xfrm>
              <a:off x="1872"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2" name="Rectangle 378"/>
            <p:cNvSpPr>
              <a:spLocks noChangeArrowheads="1"/>
            </p:cNvSpPr>
            <p:nvPr/>
          </p:nvSpPr>
          <p:spPr bwMode="auto">
            <a:xfrm>
              <a:off x="1968"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3" name="Rectangle 379"/>
            <p:cNvSpPr>
              <a:spLocks noChangeArrowheads="1"/>
            </p:cNvSpPr>
            <p:nvPr/>
          </p:nvSpPr>
          <p:spPr bwMode="auto">
            <a:xfrm>
              <a:off x="2161"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4" name="Rectangle 380"/>
            <p:cNvSpPr>
              <a:spLocks noChangeArrowheads="1"/>
            </p:cNvSpPr>
            <p:nvPr/>
          </p:nvSpPr>
          <p:spPr bwMode="auto">
            <a:xfrm>
              <a:off x="2257"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5" name="Rectangle 381"/>
            <p:cNvSpPr>
              <a:spLocks noChangeArrowheads="1"/>
            </p:cNvSpPr>
            <p:nvPr/>
          </p:nvSpPr>
          <p:spPr bwMode="auto">
            <a:xfrm>
              <a:off x="2448"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6" name="Rectangle 382"/>
            <p:cNvSpPr>
              <a:spLocks noChangeArrowheads="1"/>
            </p:cNvSpPr>
            <p:nvPr/>
          </p:nvSpPr>
          <p:spPr bwMode="auto">
            <a:xfrm>
              <a:off x="2544"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7" name="Rectangle 383"/>
            <p:cNvSpPr>
              <a:spLocks noChangeArrowheads="1"/>
            </p:cNvSpPr>
            <p:nvPr/>
          </p:nvSpPr>
          <p:spPr bwMode="auto">
            <a:xfrm>
              <a:off x="2737"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8" name="Rectangle 384"/>
            <p:cNvSpPr>
              <a:spLocks noChangeArrowheads="1"/>
            </p:cNvSpPr>
            <p:nvPr/>
          </p:nvSpPr>
          <p:spPr bwMode="auto">
            <a:xfrm>
              <a:off x="2833"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49" name="Rectangle 385"/>
            <p:cNvSpPr>
              <a:spLocks noChangeArrowheads="1"/>
            </p:cNvSpPr>
            <p:nvPr/>
          </p:nvSpPr>
          <p:spPr bwMode="auto">
            <a:xfrm>
              <a:off x="3024"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0" name="Rectangle 386"/>
            <p:cNvSpPr>
              <a:spLocks noChangeArrowheads="1"/>
            </p:cNvSpPr>
            <p:nvPr/>
          </p:nvSpPr>
          <p:spPr bwMode="auto">
            <a:xfrm>
              <a:off x="3120"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1" name="Rectangle 387"/>
            <p:cNvSpPr>
              <a:spLocks noChangeArrowheads="1"/>
            </p:cNvSpPr>
            <p:nvPr/>
          </p:nvSpPr>
          <p:spPr bwMode="auto">
            <a:xfrm>
              <a:off x="3313"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2" name="Rectangle 388"/>
            <p:cNvSpPr>
              <a:spLocks noChangeArrowheads="1"/>
            </p:cNvSpPr>
            <p:nvPr/>
          </p:nvSpPr>
          <p:spPr bwMode="auto">
            <a:xfrm>
              <a:off x="3409"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3" name="Rectangle 389"/>
            <p:cNvSpPr>
              <a:spLocks noChangeArrowheads="1"/>
            </p:cNvSpPr>
            <p:nvPr/>
          </p:nvSpPr>
          <p:spPr bwMode="auto">
            <a:xfrm>
              <a:off x="3601" y="864"/>
              <a:ext cx="48"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54" name="Rectangle 390"/>
            <p:cNvSpPr>
              <a:spLocks noChangeArrowheads="1"/>
            </p:cNvSpPr>
            <p:nvPr/>
          </p:nvSpPr>
          <p:spPr bwMode="auto">
            <a:xfrm>
              <a:off x="3697" y="864"/>
              <a:ext cx="47" cy="4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z="3000" smtClean="0"/>
              <a:t>what does</a:t>
            </a:r>
            <a:r>
              <a:rPr lang="en-US" sz="3800" smtClean="0"/>
              <a:t> 'Field Programmable' </a:t>
            </a:r>
            <a:r>
              <a:rPr lang="en-US" sz="3200" smtClean="0"/>
              <a:t>mean</a:t>
            </a:r>
            <a:r>
              <a:rPr lang="en-US" sz="3800" smtClean="0"/>
              <a:t>?</a:t>
            </a:r>
          </a:p>
        </p:txBody>
      </p:sp>
      <p:sp>
        <p:nvSpPr>
          <p:cNvPr id="90115" name="Rectangle 3"/>
          <p:cNvSpPr>
            <a:spLocks noGrp="1" noChangeArrowheads="1"/>
          </p:cNvSpPr>
          <p:nvPr>
            <p:ph type="body" idx="1"/>
          </p:nvPr>
        </p:nvSpPr>
        <p:spPr/>
        <p:txBody>
          <a:bodyPr/>
          <a:lstStyle/>
          <a:p>
            <a:pPr eaLnBrk="1" hangingPunct="1">
              <a:lnSpc>
                <a:spcPct val="80000"/>
              </a:lnSpc>
            </a:pPr>
            <a:r>
              <a:rPr lang="en-US" sz="2000" smtClean="0">
                <a:latin typeface="Times New Roman" pitchFamily="18" charset="0"/>
              </a:rPr>
              <a:t>Field Programmable means that the FPGA's function is defined by a user's program rather than by the manufacturer of the device.  </a:t>
            </a:r>
          </a:p>
          <a:p>
            <a:pPr eaLnBrk="1" hangingPunct="1">
              <a:lnSpc>
                <a:spcPct val="80000"/>
              </a:lnSpc>
              <a:buFontTx/>
              <a:buNone/>
            </a:pPr>
            <a:endParaRPr lang="en-US" sz="2000" smtClean="0">
              <a:latin typeface="Times New Roman" pitchFamily="18" charset="0"/>
            </a:endParaRPr>
          </a:p>
          <a:p>
            <a:pPr eaLnBrk="1" hangingPunct="1">
              <a:lnSpc>
                <a:spcPct val="80000"/>
              </a:lnSpc>
            </a:pPr>
            <a:r>
              <a:rPr lang="en-US" sz="2000" smtClean="0">
                <a:latin typeface="Times New Roman" pitchFamily="18" charset="0"/>
              </a:rPr>
              <a:t>A typical integrated circuit performs a particular function defined at the time of manufacture.  In contrast, the FPGA's function is defined by a program written by someone other than the device manufacturer.  </a:t>
            </a:r>
          </a:p>
          <a:p>
            <a:pPr eaLnBrk="1" hangingPunct="1">
              <a:lnSpc>
                <a:spcPct val="80000"/>
              </a:lnSpc>
              <a:buFontTx/>
              <a:buNone/>
            </a:pPr>
            <a:endParaRPr lang="en-US" sz="2000" smtClean="0">
              <a:latin typeface="Times New Roman" pitchFamily="18" charset="0"/>
            </a:endParaRPr>
          </a:p>
          <a:p>
            <a:pPr eaLnBrk="1" hangingPunct="1">
              <a:lnSpc>
                <a:spcPct val="80000"/>
              </a:lnSpc>
            </a:pPr>
            <a:r>
              <a:rPr lang="en-US" sz="2000" smtClean="0">
                <a:latin typeface="Times New Roman" pitchFamily="18" charset="0"/>
              </a:rPr>
              <a:t>Depending on the particular device, the program is either  'burned' in  permanently or semi-permanently as part of a board assembly process, or is loaded from an external memory each time the device is powered up.  </a:t>
            </a:r>
          </a:p>
          <a:p>
            <a:pPr eaLnBrk="1" hangingPunct="1">
              <a:lnSpc>
                <a:spcPct val="80000"/>
              </a:lnSpc>
              <a:buFontTx/>
              <a:buNone/>
            </a:pPr>
            <a:endParaRPr lang="en-US" sz="2000" smtClean="0">
              <a:latin typeface="Times New Roman" pitchFamily="18" charset="0"/>
            </a:endParaRPr>
          </a:p>
          <a:p>
            <a:pPr eaLnBrk="1" hangingPunct="1">
              <a:lnSpc>
                <a:spcPct val="80000"/>
              </a:lnSpc>
            </a:pPr>
            <a:r>
              <a:rPr lang="en-US" sz="2000" smtClean="0">
                <a:latin typeface="Times New Roman" pitchFamily="18" charset="0"/>
              </a:rPr>
              <a:t>This user programmability gives the user access to complex integrated designs without the high engineering costs associated with application specific integrated circuits.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Types of PLDs</a:t>
            </a:r>
          </a:p>
        </p:txBody>
      </p:sp>
      <p:graphicFrame>
        <p:nvGraphicFramePr>
          <p:cNvPr id="4" name="Content Placeholder 3"/>
          <p:cNvGraphicFramePr>
            <a:graphicFrameLocks noGrp="1"/>
          </p:cNvGraphicFramePr>
          <p:nvPr>
            <p:ph idx="1"/>
          </p:nvPr>
        </p:nvGraphicFramePr>
        <p:xfrm>
          <a:off x="152400" y="685800"/>
          <a:ext cx="8229600" cy="528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4000" smtClean="0"/>
              <a:t>How are FPGA programs created?</a:t>
            </a:r>
          </a:p>
        </p:txBody>
      </p:sp>
      <p:sp>
        <p:nvSpPr>
          <p:cNvPr id="91139" name="Rectangle 3"/>
          <p:cNvSpPr>
            <a:spLocks noGrp="1" noChangeArrowheads="1"/>
          </p:cNvSpPr>
          <p:nvPr>
            <p:ph type="body" idx="1"/>
          </p:nvPr>
        </p:nvSpPr>
        <p:spPr/>
        <p:txBody>
          <a:bodyPr/>
          <a:lstStyle/>
          <a:p>
            <a:pPr eaLnBrk="1" hangingPunct="1">
              <a:lnSpc>
                <a:spcPct val="80000"/>
              </a:lnSpc>
            </a:pPr>
            <a:r>
              <a:rPr lang="en-US" sz="2000" smtClean="0">
                <a:latin typeface="Times New Roman" pitchFamily="18" charset="0"/>
              </a:rPr>
              <a:t>Individually defining the many switch connections and cell logic functions would be a daunting task.  </a:t>
            </a:r>
          </a:p>
          <a:p>
            <a:pPr eaLnBrk="1" hangingPunct="1">
              <a:lnSpc>
                <a:spcPct val="80000"/>
              </a:lnSpc>
              <a:buFontTx/>
              <a:buNone/>
            </a:pPr>
            <a:endParaRPr lang="en-US" sz="2000" smtClean="0">
              <a:latin typeface="Times New Roman" pitchFamily="18" charset="0"/>
            </a:endParaRPr>
          </a:p>
          <a:p>
            <a:pPr eaLnBrk="1" hangingPunct="1">
              <a:lnSpc>
                <a:spcPct val="80000"/>
              </a:lnSpc>
            </a:pPr>
            <a:r>
              <a:rPr lang="en-US" sz="2000" smtClean="0">
                <a:latin typeface="Times New Roman" pitchFamily="18" charset="0"/>
              </a:rPr>
              <a:t>This task is handled by special software.  The software translates a user's schematic diagrams or textual hardware description language code then places and routes the translated design. </a:t>
            </a:r>
          </a:p>
          <a:p>
            <a:pPr eaLnBrk="1" hangingPunct="1">
              <a:lnSpc>
                <a:spcPct val="80000"/>
              </a:lnSpc>
              <a:buFontTx/>
              <a:buNone/>
            </a:pPr>
            <a:endParaRPr lang="en-US" sz="2000" smtClean="0">
              <a:latin typeface="Times New Roman" pitchFamily="18" charset="0"/>
            </a:endParaRPr>
          </a:p>
          <a:p>
            <a:pPr eaLnBrk="1" hangingPunct="1">
              <a:lnSpc>
                <a:spcPct val="80000"/>
              </a:lnSpc>
            </a:pPr>
            <a:r>
              <a:rPr lang="en-US" sz="2000" smtClean="0">
                <a:latin typeface="Times New Roman" pitchFamily="18" charset="0"/>
              </a:rPr>
              <a:t>Most of the software packages have hooks to allow the user to influence implementation, placement and routing to obtain better performance and utilization of the device.  </a:t>
            </a:r>
          </a:p>
          <a:p>
            <a:pPr eaLnBrk="1" hangingPunct="1">
              <a:lnSpc>
                <a:spcPct val="80000"/>
              </a:lnSpc>
              <a:buFontTx/>
              <a:buNone/>
            </a:pPr>
            <a:endParaRPr lang="en-US" sz="2000" smtClean="0">
              <a:latin typeface="Times New Roman" pitchFamily="18" charset="0"/>
            </a:endParaRPr>
          </a:p>
          <a:p>
            <a:pPr eaLnBrk="1" hangingPunct="1">
              <a:lnSpc>
                <a:spcPct val="80000"/>
              </a:lnSpc>
            </a:pPr>
            <a:r>
              <a:rPr lang="en-US" sz="2000" smtClean="0">
                <a:latin typeface="Times New Roman" pitchFamily="18" charset="0"/>
              </a:rPr>
              <a:t>Libraries of more complex function macros (eg. adders) further simplify the design process by providing common circuits that are already optimized for speed or area.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457200" y="381000"/>
            <a:ext cx="8229600" cy="5745163"/>
          </a:xfrm>
        </p:spPr>
        <p:txBody>
          <a:bodyPr/>
          <a:lstStyle/>
          <a:p>
            <a:r>
              <a:rPr lang="en-US" smtClean="0"/>
              <a:t>FPGA</a:t>
            </a:r>
          </a:p>
          <a:p>
            <a:pPr lvl="1"/>
            <a:endParaRPr lang="en-US" sz="2400" smtClean="0"/>
          </a:p>
          <a:p>
            <a:pPr lvl="1"/>
            <a:r>
              <a:rPr lang="en-US" sz="2400" smtClean="0"/>
              <a:t>SPLDs and CPLDs are relatively small and useful for simple logic devices</a:t>
            </a:r>
          </a:p>
          <a:p>
            <a:pPr lvl="2"/>
            <a:r>
              <a:rPr lang="en-US" sz="2000" smtClean="0"/>
              <a:t>Up to about 20000 gates</a:t>
            </a:r>
          </a:p>
          <a:p>
            <a:pPr lvl="1"/>
            <a:endParaRPr lang="en-US" sz="2400" smtClean="0"/>
          </a:p>
          <a:p>
            <a:pPr lvl="1"/>
            <a:r>
              <a:rPr lang="en-US" sz="2400" smtClean="0"/>
              <a:t>Field Programmable Gate Arrays (FPGA) can handle larger circuits</a:t>
            </a:r>
          </a:p>
          <a:p>
            <a:pPr lvl="2"/>
            <a:r>
              <a:rPr lang="en-US" sz="2000" smtClean="0"/>
              <a:t>No AND/OR planes</a:t>
            </a:r>
          </a:p>
          <a:p>
            <a:pPr lvl="2"/>
            <a:r>
              <a:rPr lang="en-US" sz="2000" smtClean="0"/>
              <a:t>Provide logic blocks, I/O blocks, and interconnection wires and switches</a:t>
            </a:r>
          </a:p>
          <a:p>
            <a:pPr lvl="2"/>
            <a:endParaRPr lang="en-US" sz="2000" smtClean="0"/>
          </a:p>
          <a:p>
            <a:pPr lvl="2"/>
            <a:r>
              <a:rPr lang="en-US" sz="2000" smtClean="0"/>
              <a:t>Logic blocks provide functionality</a:t>
            </a:r>
          </a:p>
          <a:p>
            <a:pPr lvl="2"/>
            <a:r>
              <a:rPr lang="en-US" sz="2000" smtClean="0"/>
              <a:t>Interconnection switches allow logic blocks to be connected to each other and to the I/O pins</a:t>
            </a:r>
          </a:p>
        </p:txBody>
      </p:sp>
      <p:sp>
        <p:nvSpPr>
          <p:cNvPr id="92163"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164"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165"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457200" y="381000"/>
            <a:ext cx="8229600" cy="5745163"/>
          </a:xfrm>
        </p:spPr>
        <p:txBody>
          <a:bodyPr/>
          <a:lstStyle/>
          <a:p>
            <a:r>
              <a:rPr lang="en-US" smtClean="0"/>
              <a:t>LUTs</a:t>
            </a:r>
          </a:p>
          <a:p>
            <a:pPr lvl="1"/>
            <a:endParaRPr lang="en-US" sz="2400" smtClean="0"/>
          </a:p>
          <a:p>
            <a:pPr lvl="1"/>
            <a:r>
              <a:rPr lang="en-US" sz="2400" smtClean="0"/>
              <a:t>Logic blocks are implemented using a lookup table (LUT)</a:t>
            </a:r>
          </a:p>
          <a:p>
            <a:pPr lvl="2"/>
            <a:r>
              <a:rPr lang="en-US" sz="2000" smtClean="0"/>
              <a:t>Small number of inputs, one output</a:t>
            </a:r>
          </a:p>
          <a:p>
            <a:pPr lvl="2"/>
            <a:r>
              <a:rPr lang="en-US" sz="2000" smtClean="0"/>
              <a:t>Contains storage cells that can be loaded with the desired values</a:t>
            </a:r>
          </a:p>
          <a:p>
            <a:pPr lvl="2"/>
            <a:endParaRPr lang="en-US" sz="2000" smtClean="0"/>
          </a:p>
          <a:p>
            <a:pPr lvl="2"/>
            <a:r>
              <a:rPr lang="en-US" sz="2000" smtClean="0"/>
              <a:t>A 2 input LUT uses 3 MUXes</a:t>
            </a:r>
            <a:br>
              <a:rPr lang="en-US" sz="2000" smtClean="0"/>
            </a:br>
            <a:r>
              <a:rPr lang="en-US" sz="2000" smtClean="0"/>
              <a:t>to implement any desired function</a:t>
            </a:r>
            <a:br>
              <a:rPr lang="en-US" sz="2000" smtClean="0"/>
            </a:br>
            <a:r>
              <a:rPr lang="en-US" sz="2000" smtClean="0"/>
              <a:t>of 2 variables</a:t>
            </a:r>
          </a:p>
          <a:p>
            <a:pPr lvl="3"/>
            <a:r>
              <a:rPr lang="en-US" sz="1800" smtClean="0"/>
              <a:t>Shannon's expansion at work!</a:t>
            </a:r>
          </a:p>
        </p:txBody>
      </p:sp>
      <p:sp>
        <p:nvSpPr>
          <p:cNvPr id="95235"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36"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37"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38" name="Rectangle 6"/>
          <p:cNvSpPr>
            <a:spLocks noChangeArrowheads="1"/>
          </p:cNvSpPr>
          <p:nvPr/>
        </p:nvSpPr>
        <p:spPr bwMode="auto">
          <a:xfrm>
            <a:off x="34782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39" name="Rectangle 7"/>
          <p:cNvSpPr>
            <a:spLocks noChangeArrowheads="1"/>
          </p:cNvSpPr>
          <p:nvPr/>
        </p:nvSpPr>
        <p:spPr bwMode="auto">
          <a:xfrm>
            <a:off x="34782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0" name="Rectangle 8"/>
          <p:cNvSpPr>
            <a:spLocks noChangeArrowheads="1"/>
          </p:cNvSpPr>
          <p:nvPr/>
        </p:nvSpPr>
        <p:spPr bwMode="auto">
          <a:xfrm>
            <a:off x="361791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1" name="Rectangle 9"/>
          <p:cNvSpPr>
            <a:spLocks noChangeArrowheads="1"/>
          </p:cNvSpPr>
          <p:nvPr/>
        </p:nvSpPr>
        <p:spPr bwMode="auto">
          <a:xfrm>
            <a:off x="32051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2" name="Rectangle 10"/>
          <p:cNvSpPr>
            <a:spLocks noChangeArrowheads="1"/>
          </p:cNvSpPr>
          <p:nvPr/>
        </p:nvSpPr>
        <p:spPr bwMode="auto">
          <a:xfrm>
            <a:off x="32051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3" name="Rectangle 11"/>
          <p:cNvSpPr>
            <a:spLocks noChangeArrowheads="1"/>
          </p:cNvSpPr>
          <p:nvPr/>
        </p:nvSpPr>
        <p:spPr bwMode="auto">
          <a:xfrm>
            <a:off x="38909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4" name="Rectangle 12"/>
          <p:cNvSpPr>
            <a:spLocks noChangeArrowheads="1"/>
          </p:cNvSpPr>
          <p:nvPr/>
        </p:nvSpPr>
        <p:spPr bwMode="auto">
          <a:xfrm>
            <a:off x="38909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5" name="Rectangle 13"/>
          <p:cNvSpPr>
            <a:spLocks noChangeArrowheads="1"/>
          </p:cNvSpPr>
          <p:nvPr/>
        </p:nvSpPr>
        <p:spPr bwMode="auto">
          <a:xfrm>
            <a:off x="40243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6" name="Rectangle 14"/>
          <p:cNvSpPr>
            <a:spLocks noChangeArrowheads="1"/>
          </p:cNvSpPr>
          <p:nvPr/>
        </p:nvSpPr>
        <p:spPr bwMode="auto">
          <a:xfrm>
            <a:off x="40243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7" name="Rectangle 15"/>
          <p:cNvSpPr>
            <a:spLocks noChangeArrowheads="1"/>
          </p:cNvSpPr>
          <p:nvPr/>
        </p:nvSpPr>
        <p:spPr bwMode="auto">
          <a:xfrm>
            <a:off x="42973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8" name="Rectangle 16"/>
          <p:cNvSpPr>
            <a:spLocks noChangeArrowheads="1"/>
          </p:cNvSpPr>
          <p:nvPr/>
        </p:nvSpPr>
        <p:spPr bwMode="auto">
          <a:xfrm>
            <a:off x="42973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49" name="Rectangle 17"/>
          <p:cNvSpPr>
            <a:spLocks noChangeArrowheads="1"/>
          </p:cNvSpPr>
          <p:nvPr/>
        </p:nvSpPr>
        <p:spPr bwMode="auto">
          <a:xfrm>
            <a:off x="44370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0" name="Rectangle 18"/>
          <p:cNvSpPr>
            <a:spLocks noChangeArrowheads="1"/>
          </p:cNvSpPr>
          <p:nvPr/>
        </p:nvSpPr>
        <p:spPr bwMode="auto">
          <a:xfrm>
            <a:off x="44370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1" name="Rectangle 19"/>
          <p:cNvSpPr>
            <a:spLocks noChangeArrowheads="1"/>
          </p:cNvSpPr>
          <p:nvPr/>
        </p:nvSpPr>
        <p:spPr bwMode="auto">
          <a:xfrm>
            <a:off x="47101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2" name="Rectangle 20"/>
          <p:cNvSpPr>
            <a:spLocks noChangeArrowheads="1"/>
          </p:cNvSpPr>
          <p:nvPr/>
        </p:nvSpPr>
        <p:spPr bwMode="auto">
          <a:xfrm>
            <a:off x="47101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3" name="Rectangle 21"/>
          <p:cNvSpPr>
            <a:spLocks noChangeArrowheads="1"/>
          </p:cNvSpPr>
          <p:nvPr/>
        </p:nvSpPr>
        <p:spPr bwMode="auto">
          <a:xfrm>
            <a:off x="4848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4" name="Rectangle 22"/>
          <p:cNvSpPr>
            <a:spLocks noChangeArrowheads="1"/>
          </p:cNvSpPr>
          <p:nvPr/>
        </p:nvSpPr>
        <p:spPr bwMode="auto">
          <a:xfrm>
            <a:off x="4848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5" name="Rectangle 23"/>
          <p:cNvSpPr>
            <a:spLocks noChangeArrowheads="1"/>
          </p:cNvSpPr>
          <p:nvPr/>
        </p:nvSpPr>
        <p:spPr bwMode="auto">
          <a:xfrm>
            <a:off x="3617913"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6" name="Rectangle 24"/>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7" name="Rectangle 25"/>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8" name="Rectangle 26"/>
          <p:cNvSpPr>
            <a:spLocks noChangeArrowheads="1"/>
          </p:cNvSpPr>
          <p:nvPr/>
        </p:nvSpPr>
        <p:spPr bwMode="auto">
          <a:xfrm>
            <a:off x="32051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59" name="Rectangle 27"/>
          <p:cNvSpPr>
            <a:spLocks noChangeArrowheads="1"/>
          </p:cNvSpPr>
          <p:nvPr/>
        </p:nvSpPr>
        <p:spPr bwMode="auto">
          <a:xfrm>
            <a:off x="40243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0" name="Rectangle 28"/>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1" name="Rectangle 29"/>
          <p:cNvSpPr>
            <a:spLocks noChangeArrowheads="1"/>
          </p:cNvSpPr>
          <p:nvPr/>
        </p:nvSpPr>
        <p:spPr bwMode="auto">
          <a:xfrm>
            <a:off x="3890963" y="5646738"/>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2" name="Rectangle 30"/>
          <p:cNvSpPr>
            <a:spLocks noChangeArrowheads="1"/>
          </p:cNvSpPr>
          <p:nvPr/>
        </p:nvSpPr>
        <p:spPr bwMode="auto">
          <a:xfrm>
            <a:off x="42973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3" name="Rectangle 31"/>
          <p:cNvSpPr>
            <a:spLocks noChangeArrowheads="1"/>
          </p:cNvSpPr>
          <p:nvPr/>
        </p:nvSpPr>
        <p:spPr bwMode="auto">
          <a:xfrm>
            <a:off x="47101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4" name="Rectangle 32"/>
          <p:cNvSpPr>
            <a:spLocks noChangeArrowheads="1"/>
          </p:cNvSpPr>
          <p:nvPr/>
        </p:nvSpPr>
        <p:spPr bwMode="auto">
          <a:xfrm>
            <a:off x="44370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5" name="Rectangle 33"/>
          <p:cNvSpPr>
            <a:spLocks noChangeArrowheads="1"/>
          </p:cNvSpPr>
          <p:nvPr/>
        </p:nvSpPr>
        <p:spPr bwMode="auto">
          <a:xfrm>
            <a:off x="4848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6" name="Rectangle 34"/>
          <p:cNvSpPr>
            <a:spLocks noChangeArrowheads="1"/>
          </p:cNvSpPr>
          <p:nvPr/>
        </p:nvSpPr>
        <p:spPr bwMode="auto">
          <a:xfrm>
            <a:off x="2659063" y="31226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7" name="Rectangle 35"/>
          <p:cNvSpPr>
            <a:spLocks noChangeArrowheads="1"/>
          </p:cNvSpPr>
          <p:nvPr/>
        </p:nvSpPr>
        <p:spPr bwMode="auto">
          <a:xfrm>
            <a:off x="3070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8" name="Rectangle 36"/>
          <p:cNvSpPr>
            <a:spLocks noChangeArrowheads="1"/>
          </p:cNvSpPr>
          <p:nvPr/>
        </p:nvSpPr>
        <p:spPr bwMode="auto">
          <a:xfrm>
            <a:off x="3070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69" name="Rectangle 37"/>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0" name="Rectangle 38"/>
          <p:cNvSpPr>
            <a:spLocks noChangeArrowheads="1"/>
          </p:cNvSpPr>
          <p:nvPr/>
        </p:nvSpPr>
        <p:spPr bwMode="auto">
          <a:xfrm>
            <a:off x="26590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1" name="Rectangle 39"/>
          <p:cNvSpPr>
            <a:spLocks noChangeArrowheads="1"/>
          </p:cNvSpPr>
          <p:nvPr/>
        </p:nvSpPr>
        <p:spPr bwMode="auto">
          <a:xfrm>
            <a:off x="26590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2" name="Rectangle 40"/>
          <p:cNvSpPr>
            <a:spLocks noChangeArrowheads="1"/>
          </p:cNvSpPr>
          <p:nvPr/>
        </p:nvSpPr>
        <p:spPr bwMode="auto">
          <a:xfrm>
            <a:off x="27971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3" name="Rectangle 41"/>
          <p:cNvSpPr>
            <a:spLocks noChangeArrowheads="1"/>
          </p:cNvSpPr>
          <p:nvPr/>
        </p:nvSpPr>
        <p:spPr bwMode="auto">
          <a:xfrm>
            <a:off x="27971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4" name="Rectangle 42"/>
          <p:cNvSpPr>
            <a:spLocks noChangeArrowheads="1"/>
          </p:cNvSpPr>
          <p:nvPr/>
        </p:nvSpPr>
        <p:spPr bwMode="auto">
          <a:xfrm>
            <a:off x="6016625"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5" name="Rectangle 43"/>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6" name="Rectangle 44"/>
          <p:cNvSpPr>
            <a:spLocks noChangeArrowheads="1"/>
          </p:cNvSpPr>
          <p:nvPr/>
        </p:nvSpPr>
        <p:spPr bwMode="auto">
          <a:xfrm>
            <a:off x="571500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7" name="Rectangle 45"/>
          <p:cNvSpPr>
            <a:spLocks noChangeArrowheads="1"/>
          </p:cNvSpPr>
          <p:nvPr/>
        </p:nvSpPr>
        <p:spPr bwMode="auto">
          <a:xfrm>
            <a:off x="6016625"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8" name="Rectangle 46"/>
          <p:cNvSpPr>
            <a:spLocks noChangeArrowheads="1"/>
          </p:cNvSpPr>
          <p:nvPr/>
        </p:nvSpPr>
        <p:spPr bwMode="auto">
          <a:xfrm>
            <a:off x="6562725" y="31226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79" name="Rectangle 47"/>
          <p:cNvSpPr>
            <a:spLocks noChangeArrowheads="1"/>
          </p:cNvSpPr>
          <p:nvPr/>
        </p:nvSpPr>
        <p:spPr bwMode="auto">
          <a:xfrm>
            <a:off x="61499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0" name="Rectangle 48"/>
          <p:cNvSpPr>
            <a:spLocks noChangeArrowheads="1"/>
          </p:cNvSpPr>
          <p:nvPr/>
        </p:nvSpPr>
        <p:spPr bwMode="auto">
          <a:xfrm>
            <a:off x="61499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1" name="Rectangle 49"/>
          <p:cNvSpPr>
            <a:spLocks noChangeArrowheads="1"/>
          </p:cNvSpPr>
          <p:nvPr/>
        </p:nvSpPr>
        <p:spPr bwMode="auto">
          <a:xfrm>
            <a:off x="619125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2" name="Rectangle 50"/>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3" name="Rectangle 51"/>
          <p:cNvSpPr>
            <a:spLocks noChangeArrowheads="1"/>
          </p:cNvSpPr>
          <p:nvPr/>
        </p:nvSpPr>
        <p:spPr bwMode="auto">
          <a:xfrm>
            <a:off x="65627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4" name="Rectangle 52"/>
          <p:cNvSpPr>
            <a:spLocks noChangeArrowheads="1"/>
          </p:cNvSpPr>
          <p:nvPr/>
        </p:nvSpPr>
        <p:spPr bwMode="auto">
          <a:xfrm>
            <a:off x="65627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5" name="Rectangle 53"/>
          <p:cNvSpPr>
            <a:spLocks noChangeArrowheads="1"/>
          </p:cNvSpPr>
          <p:nvPr/>
        </p:nvSpPr>
        <p:spPr bwMode="auto">
          <a:xfrm>
            <a:off x="64230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6" name="Rectangle 54"/>
          <p:cNvSpPr>
            <a:spLocks noChangeArrowheads="1"/>
          </p:cNvSpPr>
          <p:nvPr/>
        </p:nvSpPr>
        <p:spPr bwMode="auto">
          <a:xfrm>
            <a:off x="64230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7" name="Rectangle 55"/>
          <p:cNvSpPr>
            <a:spLocks noChangeArrowheads="1"/>
          </p:cNvSpPr>
          <p:nvPr/>
        </p:nvSpPr>
        <p:spPr bwMode="auto">
          <a:xfrm>
            <a:off x="6016625" y="354806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8" name="Rectangle 56"/>
          <p:cNvSpPr>
            <a:spLocks noChangeArrowheads="1"/>
          </p:cNvSpPr>
          <p:nvPr/>
        </p:nvSpPr>
        <p:spPr bwMode="auto">
          <a:xfrm>
            <a:off x="6016625" y="28860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89" name="Rectangle 57"/>
          <p:cNvSpPr>
            <a:spLocks noChangeArrowheads="1"/>
          </p:cNvSpPr>
          <p:nvPr/>
        </p:nvSpPr>
        <p:spPr bwMode="auto">
          <a:xfrm>
            <a:off x="3617913"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0" name="Rectangle 58"/>
          <p:cNvSpPr>
            <a:spLocks noChangeArrowheads="1"/>
          </p:cNvSpPr>
          <p:nvPr/>
        </p:nvSpPr>
        <p:spPr bwMode="auto">
          <a:xfrm>
            <a:off x="6016625"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1" name="Rectangle 59"/>
          <p:cNvSpPr>
            <a:spLocks noChangeArrowheads="1"/>
          </p:cNvSpPr>
          <p:nvPr/>
        </p:nvSpPr>
        <p:spPr bwMode="auto">
          <a:xfrm>
            <a:off x="61499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2" name="Rectangle 60"/>
          <p:cNvSpPr>
            <a:spLocks noChangeArrowheads="1"/>
          </p:cNvSpPr>
          <p:nvPr/>
        </p:nvSpPr>
        <p:spPr bwMode="auto">
          <a:xfrm>
            <a:off x="26590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3" name="Rectangle 61"/>
          <p:cNvSpPr>
            <a:spLocks noChangeArrowheads="1"/>
          </p:cNvSpPr>
          <p:nvPr/>
        </p:nvSpPr>
        <p:spPr bwMode="auto">
          <a:xfrm>
            <a:off x="27971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4" name="Rectangle 62"/>
          <p:cNvSpPr>
            <a:spLocks noChangeArrowheads="1"/>
          </p:cNvSpPr>
          <p:nvPr/>
        </p:nvSpPr>
        <p:spPr bwMode="auto">
          <a:xfrm>
            <a:off x="3070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5" name="Rectangle 63"/>
          <p:cNvSpPr>
            <a:spLocks noChangeArrowheads="1"/>
          </p:cNvSpPr>
          <p:nvPr/>
        </p:nvSpPr>
        <p:spPr bwMode="auto">
          <a:xfrm>
            <a:off x="32051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6" name="Rectangle 64"/>
          <p:cNvSpPr>
            <a:spLocks noChangeArrowheads="1"/>
          </p:cNvSpPr>
          <p:nvPr/>
        </p:nvSpPr>
        <p:spPr bwMode="auto">
          <a:xfrm>
            <a:off x="34782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7" name="Rectangle 65"/>
          <p:cNvSpPr>
            <a:spLocks noChangeArrowheads="1"/>
          </p:cNvSpPr>
          <p:nvPr/>
        </p:nvSpPr>
        <p:spPr bwMode="auto">
          <a:xfrm>
            <a:off x="38909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8" name="Rectangle 66"/>
          <p:cNvSpPr>
            <a:spLocks noChangeArrowheads="1"/>
          </p:cNvSpPr>
          <p:nvPr/>
        </p:nvSpPr>
        <p:spPr bwMode="auto">
          <a:xfrm>
            <a:off x="40243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299" name="Rectangle 67"/>
          <p:cNvSpPr>
            <a:spLocks noChangeArrowheads="1"/>
          </p:cNvSpPr>
          <p:nvPr/>
        </p:nvSpPr>
        <p:spPr bwMode="auto">
          <a:xfrm>
            <a:off x="42973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300" name="Rectangle 68"/>
          <p:cNvSpPr>
            <a:spLocks noChangeArrowheads="1"/>
          </p:cNvSpPr>
          <p:nvPr/>
        </p:nvSpPr>
        <p:spPr bwMode="auto">
          <a:xfrm>
            <a:off x="44370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301" name="Rectangle 69"/>
          <p:cNvSpPr>
            <a:spLocks noChangeArrowheads="1"/>
          </p:cNvSpPr>
          <p:nvPr/>
        </p:nvSpPr>
        <p:spPr bwMode="auto">
          <a:xfrm>
            <a:off x="47101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302" name="Rectangle 70"/>
          <p:cNvSpPr>
            <a:spLocks noChangeArrowheads="1"/>
          </p:cNvSpPr>
          <p:nvPr/>
        </p:nvSpPr>
        <p:spPr bwMode="auto">
          <a:xfrm>
            <a:off x="4848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303" name="Rectangle 71"/>
          <p:cNvSpPr>
            <a:spLocks noChangeArrowheads="1"/>
          </p:cNvSpPr>
          <p:nvPr/>
        </p:nvSpPr>
        <p:spPr bwMode="auto">
          <a:xfrm>
            <a:off x="64230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304" name="Rectangle 72"/>
          <p:cNvSpPr>
            <a:spLocks noChangeArrowheads="1"/>
          </p:cNvSpPr>
          <p:nvPr/>
        </p:nvSpPr>
        <p:spPr bwMode="auto">
          <a:xfrm>
            <a:off x="65627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95305" name="Group 1052"/>
          <p:cNvGrpSpPr>
            <a:grpSpLocks/>
          </p:cNvGrpSpPr>
          <p:nvPr/>
        </p:nvGrpSpPr>
        <p:grpSpPr bwMode="auto">
          <a:xfrm>
            <a:off x="5700713" y="3987800"/>
            <a:ext cx="3367087" cy="2565400"/>
            <a:chOff x="2640" y="1206"/>
            <a:chExt cx="2366" cy="1761"/>
          </a:xfrm>
        </p:grpSpPr>
        <p:sp>
          <p:nvSpPr>
            <p:cNvPr id="95306" name="Line 1053"/>
            <p:cNvSpPr>
              <a:spLocks noChangeShapeType="1"/>
            </p:cNvSpPr>
            <p:nvPr/>
          </p:nvSpPr>
          <p:spPr bwMode="auto">
            <a:xfrm>
              <a:off x="3462" y="2209"/>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07" name="Line 1054"/>
            <p:cNvSpPr>
              <a:spLocks noChangeShapeType="1"/>
            </p:cNvSpPr>
            <p:nvPr/>
          </p:nvSpPr>
          <p:spPr bwMode="auto">
            <a:xfrm>
              <a:off x="3462" y="248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08" name="Line 1055"/>
            <p:cNvSpPr>
              <a:spLocks noChangeShapeType="1"/>
            </p:cNvSpPr>
            <p:nvPr/>
          </p:nvSpPr>
          <p:spPr bwMode="auto">
            <a:xfrm>
              <a:off x="3462" y="1916"/>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09" name="Line 1056"/>
            <p:cNvSpPr>
              <a:spLocks noChangeShapeType="1"/>
            </p:cNvSpPr>
            <p:nvPr/>
          </p:nvSpPr>
          <p:spPr bwMode="auto">
            <a:xfrm>
              <a:off x="3462" y="1624"/>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10" name="Line 1057"/>
            <p:cNvSpPr>
              <a:spLocks noChangeShapeType="1"/>
            </p:cNvSpPr>
            <p:nvPr/>
          </p:nvSpPr>
          <p:spPr bwMode="auto">
            <a:xfrm flipH="1">
              <a:off x="3820" y="1770"/>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11" name="Freeform 1058"/>
            <p:cNvSpPr>
              <a:spLocks/>
            </p:cNvSpPr>
            <p:nvPr/>
          </p:nvSpPr>
          <p:spPr bwMode="auto">
            <a:xfrm>
              <a:off x="3625" y="1542"/>
              <a:ext cx="195" cy="456"/>
            </a:xfrm>
            <a:custGeom>
              <a:avLst/>
              <a:gdLst>
                <a:gd name="T0" fmla="*/ 4 w 390"/>
                <a:gd name="T1" fmla="*/ 2 h 911"/>
                <a:gd name="T2" fmla="*/ 4 w 390"/>
                <a:gd name="T3" fmla="*/ 6 h 911"/>
                <a:gd name="T4" fmla="*/ 0 w 390"/>
                <a:gd name="T5" fmla="*/ 8 h 911"/>
                <a:gd name="T6" fmla="*/ 0 w 390"/>
                <a:gd name="T7" fmla="*/ 0 h 911"/>
                <a:gd name="T8" fmla="*/ 4 w 390"/>
                <a:gd name="T9" fmla="*/ 2 h 911"/>
                <a:gd name="T10" fmla="*/ 0 60000 65536"/>
                <a:gd name="T11" fmla="*/ 0 60000 65536"/>
                <a:gd name="T12" fmla="*/ 0 60000 65536"/>
                <a:gd name="T13" fmla="*/ 0 60000 65536"/>
                <a:gd name="T14" fmla="*/ 0 60000 65536"/>
                <a:gd name="T15" fmla="*/ 0 w 390"/>
                <a:gd name="T16" fmla="*/ 0 h 911"/>
                <a:gd name="T17" fmla="*/ 390 w 390"/>
                <a:gd name="T18" fmla="*/ 911 h 911"/>
              </a:gdLst>
              <a:ahLst/>
              <a:cxnLst>
                <a:cxn ang="T10">
                  <a:pos x="T0" y="T1"/>
                </a:cxn>
                <a:cxn ang="T11">
                  <a:pos x="T2" y="T3"/>
                </a:cxn>
                <a:cxn ang="T12">
                  <a:pos x="T4" y="T5"/>
                </a:cxn>
                <a:cxn ang="T13">
                  <a:pos x="T6" y="T7"/>
                </a:cxn>
                <a:cxn ang="T14">
                  <a:pos x="T8" y="T9"/>
                </a:cxn>
              </a:cxnLst>
              <a:rect l="T15" t="T16" r="T17" b="T18"/>
              <a:pathLst>
                <a:path w="390" h="911">
                  <a:moveTo>
                    <a:pt x="390" y="195"/>
                  </a:moveTo>
                  <a:lnTo>
                    <a:pt x="390" y="748"/>
                  </a:lnTo>
                  <a:lnTo>
                    <a:pt x="0" y="911"/>
                  </a:lnTo>
                  <a:lnTo>
                    <a:pt x="0" y="0"/>
                  </a:lnTo>
                  <a:lnTo>
                    <a:pt x="390" y="195"/>
                  </a:lnTo>
                  <a:close/>
                </a:path>
              </a:pathLst>
            </a:custGeom>
            <a:solidFill>
              <a:srgbClr val="FFFFFF"/>
            </a:solidFill>
            <a:ln w="23813">
              <a:solidFill>
                <a:srgbClr val="000000"/>
              </a:solidFill>
              <a:round/>
              <a:headEnd/>
              <a:tailEnd/>
            </a:ln>
          </p:spPr>
          <p:txBody>
            <a:bodyPr/>
            <a:lstStyle/>
            <a:p>
              <a:endParaRPr lang="en-US"/>
            </a:p>
          </p:txBody>
        </p:sp>
        <p:sp>
          <p:nvSpPr>
            <p:cNvPr id="95312" name="Line 1059"/>
            <p:cNvSpPr>
              <a:spLocks noChangeShapeType="1"/>
            </p:cNvSpPr>
            <p:nvPr/>
          </p:nvSpPr>
          <p:spPr bwMode="auto">
            <a:xfrm flipV="1">
              <a:off x="3739" y="1949"/>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13" name="Rectangle 1060"/>
            <p:cNvSpPr>
              <a:spLocks noChangeArrowheads="1"/>
            </p:cNvSpPr>
            <p:nvPr/>
          </p:nvSpPr>
          <p:spPr bwMode="auto">
            <a:xfrm>
              <a:off x="4912" y="1968"/>
              <a:ext cx="9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Roman" charset="0"/>
                </a:rPr>
                <a:t>f </a:t>
              </a:r>
              <a:endParaRPr lang="en-US" sz="2400">
                <a:latin typeface="Times New Roman" pitchFamily="18" charset="0"/>
              </a:endParaRPr>
            </a:p>
          </p:txBody>
        </p:sp>
        <p:sp>
          <p:nvSpPr>
            <p:cNvPr id="95314" name="Rectangle 1061"/>
            <p:cNvSpPr>
              <a:spLocks noChangeArrowheads="1"/>
            </p:cNvSpPr>
            <p:nvPr/>
          </p:nvSpPr>
          <p:spPr bwMode="auto">
            <a:xfrm>
              <a:off x="3170" y="1477"/>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15" name="Rectangle 1062"/>
            <p:cNvSpPr>
              <a:spLocks noChangeArrowheads="1"/>
            </p:cNvSpPr>
            <p:nvPr/>
          </p:nvSpPr>
          <p:spPr bwMode="auto">
            <a:xfrm>
              <a:off x="3229" y="1558"/>
              <a:ext cx="2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FF3300"/>
                  </a:solidFill>
                  <a:latin typeface="Times-Roman" charset="0"/>
                </a:rPr>
                <a:t>0/1 </a:t>
              </a:r>
              <a:endParaRPr lang="en-US" sz="2400">
                <a:solidFill>
                  <a:srgbClr val="FF3300"/>
                </a:solidFill>
                <a:latin typeface="Times New Roman" pitchFamily="18" charset="0"/>
              </a:endParaRPr>
            </a:p>
          </p:txBody>
        </p:sp>
        <p:sp>
          <p:nvSpPr>
            <p:cNvPr id="95316" name="Rectangle 1063"/>
            <p:cNvSpPr>
              <a:spLocks noChangeArrowheads="1"/>
            </p:cNvSpPr>
            <p:nvPr/>
          </p:nvSpPr>
          <p:spPr bwMode="auto">
            <a:xfrm>
              <a:off x="3170" y="1770"/>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17" name="Rectangle 1064"/>
            <p:cNvSpPr>
              <a:spLocks noChangeArrowheads="1"/>
            </p:cNvSpPr>
            <p:nvPr/>
          </p:nvSpPr>
          <p:spPr bwMode="auto">
            <a:xfrm>
              <a:off x="3229" y="1846"/>
              <a:ext cx="2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FF3300"/>
                  </a:solidFill>
                  <a:latin typeface="Times-Roman" charset="0"/>
                </a:rPr>
                <a:t>0/1 </a:t>
              </a:r>
              <a:endParaRPr lang="en-US" sz="2400">
                <a:solidFill>
                  <a:srgbClr val="FF3300"/>
                </a:solidFill>
                <a:latin typeface="Times New Roman" pitchFamily="18" charset="0"/>
              </a:endParaRPr>
            </a:p>
          </p:txBody>
        </p:sp>
        <p:sp>
          <p:nvSpPr>
            <p:cNvPr id="95318" name="Rectangle 1065"/>
            <p:cNvSpPr>
              <a:spLocks noChangeArrowheads="1"/>
            </p:cNvSpPr>
            <p:nvPr/>
          </p:nvSpPr>
          <p:spPr bwMode="auto">
            <a:xfrm>
              <a:off x="3170" y="2063"/>
              <a:ext cx="292" cy="276"/>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19" name="Rectangle 1066"/>
            <p:cNvSpPr>
              <a:spLocks noChangeArrowheads="1"/>
            </p:cNvSpPr>
            <p:nvPr/>
          </p:nvSpPr>
          <p:spPr bwMode="auto">
            <a:xfrm>
              <a:off x="3229" y="2134"/>
              <a:ext cx="28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FF3300"/>
                  </a:solidFill>
                  <a:latin typeface="Times-Roman" charset="0"/>
                </a:rPr>
                <a:t>0/1 </a:t>
              </a:r>
              <a:endParaRPr lang="en-US" sz="2400">
                <a:solidFill>
                  <a:srgbClr val="FF3300"/>
                </a:solidFill>
                <a:latin typeface="Times New Roman" pitchFamily="18" charset="0"/>
              </a:endParaRPr>
            </a:p>
          </p:txBody>
        </p:sp>
        <p:sp>
          <p:nvSpPr>
            <p:cNvPr id="95320" name="Rectangle 1067"/>
            <p:cNvSpPr>
              <a:spLocks noChangeArrowheads="1"/>
            </p:cNvSpPr>
            <p:nvPr/>
          </p:nvSpPr>
          <p:spPr bwMode="auto">
            <a:xfrm>
              <a:off x="3170" y="2339"/>
              <a:ext cx="292" cy="293"/>
            </a:xfrm>
            <a:prstGeom prst="rect">
              <a:avLst/>
            </a:prstGeom>
            <a:noFill/>
            <a:ln w="23813">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21" name="Line 1068"/>
            <p:cNvSpPr>
              <a:spLocks noChangeShapeType="1"/>
            </p:cNvSpPr>
            <p:nvPr/>
          </p:nvSpPr>
          <p:spPr bwMode="auto">
            <a:xfrm flipH="1">
              <a:off x="3820" y="2339"/>
              <a:ext cx="325"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22" name="Freeform 1069"/>
            <p:cNvSpPr>
              <a:spLocks/>
            </p:cNvSpPr>
            <p:nvPr/>
          </p:nvSpPr>
          <p:spPr bwMode="auto">
            <a:xfrm>
              <a:off x="3625" y="2112"/>
              <a:ext cx="195" cy="471"/>
            </a:xfrm>
            <a:custGeom>
              <a:avLst/>
              <a:gdLst>
                <a:gd name="T0" fmla="*/ 4 w 390"/>
                <a:gd name="T1" fmla="*/ 1 h 944"/>
                <a:gd name="T2" fmla="*/ 4 w 390"/>
                <a:gd name="T3" fmla="*/ 5 h 944"/>
                <a:gd name="T4" fmla="*/ 0 w 390"/>
                <a:gd name="T5" fmla="*/ 7 h 944"/>
                <a:gd name="T6" fmla="*/ 0 w 390"/>
                <a:gd name="T7" fmla="*/ 0 h 944"/>
                <a:gd name="T8" fmla="*/ 4 w 390"/>
                <a:gd name="T9" fmla="*/ 1 h 944"/>
                <a:gd name="T10" fmla="*/ 0 60000 65536"/>
                <a:gd name="T11" fmla="*/ 0 60000 65536"/>
                <a:gd name="T12" fmla="*/ 0 60000 65536"/>
                <a:gd name="T13" fmla="*/ 0 60000 65536"/>
                <a:gd name="T14" fmla="*/ 0 60000 65536"/>
                <a:gd name="T15" fmla="*/ 0 w 390"/>
                <a:gd name="T16" fmla="*/ 0 h 944"/>
                <a:gd name="T17" fmla="*/ 390 w 390"/>
                <a:gd name="T18" fmla="*/ 944 h 944"/>
              </a:gdLst>
              <a:ahLst/>
              <a:cxnLst>
                <a:cxn ang="T10">
                  <a:pos x="T0" y="T1"/>
                </a:cxn>
                <a:cxn ang="T11">
                  <a:pos x="T2" y="T3"/>
                </a:cxn>
                <a:cxn ang="T12">
                  <a:pos x="T4" y="T5"/>
                </a:cxn>
                <a:cxn ang="T13">
                  <a:pos x="T6" y="T7"/>
                </a:cxn>
                <a:cxn ang="T14">
                  <a:pos x="T8" y="T9"/>
                </a:cxn>
              </a:cxnLst>
              <a:rect l="T15" t="T16" r="T17" b="T18"/>
              <a:pathLst>
                <a:path w="390" h="944">
                  <a:moveTo>
                    <a:pt x="390" y="195"/>
                  </a:moveTo>
                  <a:lnTo>
                    <a:pt x="390" y="748"/>
                  </a:lnTo>
                  <a:lnTo>
                    <a:pt x="0" y="944"/>
                  </a:lnTo>
                  <a:lnTo>
                    <a:pt x="0" y="0"/>
                  </a:lnTo>
                  <a:lnTo>
                    <a:pt x="390" y="195"/>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23" name="Line 1070"/>
            <p:cNvSpPr>
              <a:spLocks noChangeShapeType="1"/>
            </p:cNvSpPr>
            <p:nvPr/>
          </p:nvSpPr>
          <p:spPr bwMode="auto">
            <a:xfrm flipV="1">
              <a:off x="3739" y="2518"/>
              <a:ext cx="1" cy="11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24" name="Line 1071"/>
            <p:cNvSpPr>
              <a:spLocks noChangeShapeType="1"/>
            </p:cNvSpPr>
            <p:nvPr/>
          </p:nvSpPr>
          <p:spPr bwMode="auto">
            <a:xfrm>
              <a:off x="4145" y="2209"/>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25" name="Line 1072"/>
            <p:cNvSpPr>
              <a:spLocks noChangeShapeType="1"/>
            </p:cNvSpPr>
            <p:nvPr/>
          </p:nvSpPr>
          <p:spPr bwMode="auto">
            <a:xfrm>
              <a:off x="4145" y="1916"/>
              <a:ext cx="17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26" name="Line 1073"/>
            <p:cNvSpPr>
              <a:spLocks noChangeShapeType="1"/>
            </p:cNvSpPr>
            <p:nvPr/>
          </p:nvSpPr>
          <p:spPr bwMode="auto">
            <a:xfrm flipH="1">
              <a:off x="4503" y="2063"/>
              <a:ext cx="341"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27" name="Freeform 1074"/>
            <p:cNvSpPr>
              <a:spLocks/>
            </p:cNvSpPr>
            <p:nvPr/>
          </p:nvSpPr>
          <p:spPr bwMode="auto">
            <a:xfrm>
              <a:off x="4324" y="1835"/>
              <a:ext cx="179" cy="456"/>
            </a:xfrm>
            <a:custGeom>
              <a:avLst/>
              <a:gdLst>
                <a:gd name="T0" fmla="*/ 3 w 358"/>
                <a:gd name="T1" fmla="*/ 2 h 911"/>
                <a:gd name="T2" fmla="*/ 3 w 358"/>
                <a:gd name="T3" fmla="*/ 6 h 911"/>
                <a:gd name="T4" fmla="*/ 0 w 358"/>
                <a:gd name="T5" fmla="*/ 8 h 911"/>
                <a:gd name="T6" fmla="*/ 0 w 358"/>
                <a:gd name="T7" fmla="*/ 0 h 911"/>
                <a:gd name="T8" fmla="*/ 3 w 358"/>
                <a:gd name="T9" fmla="*/ 2 h 911"/>
                <a:gd name="T10" fmla="*/ 0 60000 65536"/>
                <a:gd name="T11" fmla="*/ 0 60000 65536"/>
                <a:gd name="T12" fmla="*/ 0 60000 65536"/>
                <a:gd name="T13" fmla="*/ 0 60000 65536"/>
                <a:gd name="T14" fmla="*/ 0 60000 65536"/>
                <a:gd name="T15" fmla="*/ 0 w 358"/>
                <a:gd name="T16" fmla="*/ 0 h 911"/>
                <a:gd name="T17" fmla="*/ 358 w 358"/>
                <a:gd name="T18" fmla="*/ 911 h 911"/>
              </a:gdLst>
              <a:ahLst/>
              <a:cxnLst>
                <a:cxn ang="T10">
                  <a:pos x="T0" y="T1"/>
                </a:cxn>
                <a:cxn ang="T11">
                  <a:pos x="T2" y="T3"/>
                </a:cxn>
                <a:cxn ang="T12">
                  <a:pos x="T4" y="T5"/>
                </a:cxn>
                <a:cxn ang="T13">
                  <a:pos x="T6" y="T7"/>
                </a:cxn>
                <a:cxn ang="T14">
                  <a:pos x="T8" y="T9"/>
                </a:cxn>
              </a:cxnLst>
              <a:rect l="T15" t="T16" r="T17" b="T18"/>
              <a:pathLst>
                <a:path w="358" h="911">
                  <a:moveTo>
                    <a:pt x="358" y="163"/>
                  </a:moveTo>
                  <a:lnTo>
                    <a:pt x="358" y="716"/>
                  </a:lnTo>
                  <a:lnTo>
                    <a:pt x="0" y="911"/>
                  </a:lnTo>
                  <a:lnTo>
                    <a:pt x="0" y="0"/>
                  </a:lnTo>
                  <a:lnTo>
                    <a:pt x="358" y="163"/>
                  </a:lnTo>
                  <a:close/>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28" name="Line 1075"/>
            <p:cNvSpPr>
              <a:spLocks noChangeShapeType="1"/>
            </p:cNvSpPr>
            <p:nvPr/>
          </p:nvSpPr>
          <p:spPr bwMode="auto">
            <a:xfrm flipV="1">
              <a:off x="4145" y="2209"/>
              <a:ext cx="1" cy="130"/>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29" name="Line 1076"/>
            <p:cNvSpPr>
              <a:spLocks noChangeShapeType="1"/>
            </p:cNvSpPr>
            <p:nvPr/>
          </p:nvSpPr>
          <p:spPr bwMode="auto">
            <a:xfrm>
              <a:off x="4145" y="1770"/>
              <a:ext cx="1" cy="146"/>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0" name="Freeform 1077"/>
            <p:cNvSpPr>
              <a:spLocks/>
            </p:cNvSpPr>
            <p:nvPr/>
          </p:nvSpPr>
          <p:spPr bwMode="auto">
            <a:xfrm>
              <a:off x="2828" y="1315"/>
              <a:ext cx="1610" cy="569"/>
            </a:xfrm>
            <a:custGeom>
              <a:avLst/>
              <a:gdLst>
                <a:gd name="T0" fmla="*/ 0 w 3220"/>
                <a:gd name="T1" fmla="*/ 0 h 1139"/>
                <a:gd name="T2" fmla="*/ 26 w 3220"/>
                <a:gd name="T3" fmla="*/ 0 h 1139"/>
                <a:gd name="T4" fmla="*/ 26 w 3220"/>
                <a:gd name="T5" fmla="*/ 8 h 1139"/>
                <a:gd name="T6" fmla="*/ 0 60000 65536"/>
                <a:gd name="T7" fmla="*/ 0 60000 65536"/>
                <a:gd name="T8" fmla="*/ 0 60000 65536"/>
                <a:gd name="T9" fmla="*/ 0 w 3220"/>
                <a:gd name="T10" fmla="*/ 0 h 1139"/>
                <a:gd name="T11" fmla="*/ 3220 w 3220"/>
                <a:gd name="T12" fmla="*/ 1139 h 1139"/>
              </a:gdLst>
              <a:ahLst/>
              <a:cxnLst>
                <a:cxn ang="T6">
                  <a:pos x="T0" y="T1"/>
                </a:cxn>
                <a:cxn ang="T7">
                  <a:pos x="T2" y="T3"/>
                </a:cxn>
                <a:cxn ang="T8">
                  <a:pos x="T4" y="T5"/>
                </a:cxn>
              </a:cxnLst>
              <a:rect l="T9" t="T10" r="T11" b="T12"/>
              <a:pathLst>
                <a:path w="3220" h="1139">
                  <a:moveTo>
                    <a:pt x="0" y="0"/>
                  </a:moveTo>
                  <a:lnTo>
                    <a:pt x="3220" y="0"/>
                  </a:lnTo>
                  <a:lnTo>
                    <a:pt x="3220" y="1139"/>
                  </a:lnTo>
                </a:path>
              </a:pathLst>
            </a:custGeom>
            <a:noFill/>
            <a:ln w="238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331" name="Rectangle 1078"/>
            <p:cNvSpPr>
              <a:spLocks noChangeArrowheads="1"/>
            </p:cNvSpPr>
            <p:nvPr/>
          </p:nvSpPr>
          <p:spPr bwMode="auto">
            <a:xfrm>
              <a:off x="3229" y="2422"/>
              <a:ext cx="2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FF3300"/>
                  </a:solidFill>
                  <a:latin typeface="Times-Roman" charset="0"/>
                </a:rPr>
                <a:t>0/1 </a:t>
              </a:r>
              <a:endParaRPr lang="en-US" sz="2400">
                <a:solidFill>
                  <a:srgbClr val="FF3300"/>
                </a:solidFill>
                <a:latin typeface="Times New Roman" pitchFamily="18" charset="0"/>
              </a:endParaRPr>
            </a:p>
          </p:txBody>
        </p:sp>
        <p:grpSp>
          <p:nvGrpSpPr>
            <p:cNvPr id="95332" name="Group 1079"/>
            <p:cNvGrpSpPr>
              <a:grpSpLocks/>
            </p:cNvGrpSpPr>
            <p:nvPr/>
          </p:nvGrpSpPr>
          <p:grpSpPr bwMode="auto">
            <a:xfrm>
              <a:off x="2640" y="1206"/>
              <a:ext cx="183" cy="235"/>
              <a:chOff x="1612" y="626"/>
              <a:chExt cx="183" cy="235"/>
            </a:xfrm>
          </p:grpSpPr>
          <p:sp>
            <p:nvSpPr>
              <p:cNvPr id="95340" name="Rectangle 1080"/>
              <p:cNvSpPr>
                <a:spLocks noChangeArrowheads="1"/>
              </p:cNvSpPr>
              <p:nvPr/>
            </p:nvSpPr>
            <p:spPr bwMode="auto">
              <a:xfrm>
                <a:off x="1612" y="626"/>
                <a:ext cx="13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Roman" charset="0"/>
                  </a:rPr>
                  <a:t>x </a:t>
                </a:r>
                <a:endParaRPr lang="en-US" sz="2400">
                  <a:latin typeface="Times New Roman" pitchFamily="18" charset="0"/>
                </a:endParaRPr>
              </a:p>
            </p:txBody>
          </p:sp>
          <p:sp>
            <p:nvSpPr>
              <p:cNvPr id="95341" name="Rectangle 1081"/>
              <p:cNvSpPr>
                <a:spLocks noChangeArrowheads="1"/>
              </p:cNvSpPr>
              <p:nvPr/>
            </p:nvSpPr>
            <p:spPr bwMode="auto">
              <a:xfrm>
                <a:off x="1683" y="704"/>
                <a:ext cx="11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Roman" charset="0"/>
                  </a:rPr>
                  <a:t>1 </a:t>
                </a:r>
                <a:endParaRPr lang="en-US" sz="2400">
                  <a:latin typeface="Times New Roman" pitchFamily="18" charset="0"/>
                </a:endParaRPr>
              </a:p>
            </p:txBody>
          </p:sp>
        </p:grpSp>
        <p:sp>
          <p:nvSpPr>
            <p:cNvPr id="95333" name="Rectangle 1082"/>
            <p:cNvSpPr>
              <a:spLocks noChangeArrowheads="1"/>
            </p:cNvSpPr>
            <p:nvPr/>
          </p:nvSpPr>
          <p:spPr bwMode="auto">
            <a:xfrm>
              <a:off x="2640" y="2736"/>
              <a:ext cx="13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Roman" charset="0"/>
                </a:rPr>
                <a:t>x </a:t>
              </a:r>
              <a:endParaRPr lang="en-US" sz="2400">
                <a:latin typeface="Times New Roman" pitchFamily="18" charset="0"/>
              </a:endParaRPr>
            </a:p>
          </p:txBody>
        </p:sp>
        <p:sp>
          <p:nvSpPr>
            <p:cNvPr id="95334" name="Rectangle 1083"/>
            <p:cNvSpPr>
              <a:spLocks noChangeArrowheads="1"/>
            </p:cNvSpPr>
            <p:nvPr/>
          </p:nvSpPr>
          <p:spPr bwMode="auto">
            <a:xfrm>
              <a:off x="2713" y="2810"/>
              <a:ext cx="11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Roman" charset="0"/>
                </a:rPr>
                <a:t>2 </a:t>
              </a:r>
              <a:endParaRPr lang="en-US" sz="2400">
                <a:latin typeface="Times New Roman" pitchFamily="18" charset="0"/>
              </a:endParaRPr>
            </a:p>
          </p:txBody>
        </p:sp>
        <p:sp>
          <p:nvSpPr>
            <p:cNvPr id="95335" name="Line 1084"/>
            <p:cNvSpPr>
              <a:spLocks noChangeShapeType="1"/>
            </p:cNvSpPr>
            <p:nvPr/>
          </p:nvSpPr>
          <p:spPr bwMode="auto">
            <a:xfrm>
              <a:off x="2824" y="2832"/>
              <a:ext cx="115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6" name="Line 1085"/>
            <p:cNvSpPr>
              <a:spLocks noChangeShapeType="1"/>
            </p:cNvSpPr>
            <p:nvPr/>
          </p:nvSpPr>
          <p:spPr bwMode="auto">
            <a:xfrm>
              <a:off x="3736" y="2544"/>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7" name="Line 1086"/>
            <p:cNvSpPr>
              <a:spLocks noChangeShapeType="1"/>
            </p:cNvSpPr>
            <p:nvPr/>
          </p:nvSpPr>
          <p:spPr bwMode="auto">
            <a:xfrm flipV="1">
              <a:off x="3968" y="2064"/>
              <a:ext cx="0" cy="7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8" name="Line 1087"/>
            <p:cNvSpPr>
              <a:spLocks noChangeShapeType="1"/>
            </p:cNvSpPr>
            <p:nvPr/>
          </p:nvSpPr>
          <p:spPr bwMode="auto">
            <a:xfrm flipH="1">
              <a:off x="3736" y="2064"/>
              <a:ext cx="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339" name="Oval 1088"/>
            <p:cNvSpPr>
              <a:spLocks noChangeArrowheads="1"/>
            </p:cNvSpPr>
            <p:nvPr/>
          </p:nvSpPr>
          <p:spPr bwMode="auto">
            <a:xfrm>
              <a:off x="3712" y="2808"/>
              <a:ext cx="48" cy="48"/>
            </a:xfrm>
            <a:prstGeom prst="ellipse">
              <a:avLst/>
            </a:prstGeom>
            <a:solidFill>
              <a:schemeClr val="tx2"/>
            </a:solidFill>
            <a:ln w="9525" algn="ctr">
              <a:solidFill>
                <a:srgbClr val="000000"/>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457200" y="381000"/>
            <a:ext cx="8229600" cy="5745163"/>
          </a:xfrm>
        </p:spPr>
        <p:txBody>
          <a:bodyPr/>
          <a:lstStyle/>
          <a:p>
            <a:r>
              <a:rPr lang="en-US" smtClean="0"/>
              <a:t>Programming an FPGA</a:t>
            </a:r>
          </a:p>
          <a:p>
            <a:pPr lvl="1"/>
            <a:endParaRPr lang="en-US" sz="2400" smtClean="0"/>
          </a:p>
          <a:p>
            <a:pPr lvl="1"/>
            <a:r>
              <a:rPr lang="en-US" sz="2400" smtClean="0"/>
              <a:t>ISP method is used</a:t>
            </a:r>
          </a:p>
          <a:p>
            <a:pPr lvl="1"/>
            <a:endParaRPr lang="en-US" sz="2400" smtClean="0"/>
          </a:p>
          <a:p>
            <a:pPr lvl="1"/>
            <a:r>
              <a:rPr lang="en-US" sz="2400" smtClean="0"/>
              <a:t>LUTs contain volatile storage cells</a:t>
            </a:r>
          </a:p>
          <a:p>
            <a:pPr lvl="2"/>
            <a:r>
              <a:rPr lang="en-US" sz="2000" smtClean="0"/>
              <a:t>None of the other PLD technologies are volatile</a:t>
            </a:r>
          </a:p>
          <a:p>
            <a:pPr lvl="2"/>
            <a:r>
              <a:rPr lang="en-US" sz="2000" smtClean="0"/>
              <a:t>FPGA storage cells are loaded via a PROM when power is first applied</a:t>
            </a:r>
          </a:p>
          <a:p>
            <a:pPr lvl="2"/>
            <a:endParaRPr lang="en-US" sz="2000" smtClean="0"/>
          </a:p>
          <a:p>
            <a:pPr lvl="1"/>
            <a:r>
              <a:rPr lang="en-US" sz="2400" smtClean="0"/>
              <a:t>The UP2 Education Board by Altera contains a JTAG port, a MAX 7000 CPLD, and a FLEX 10K FPGA</a:t>
            </a:r>
          </a:p>
          <a:p>
            <a:pPr lvl="2"/>
            <a:r>
              <a:rPr lang="en-US" sz="2000" smtClean="0"/>
              <a:t>The MAX 7000 CPLD chip is EPM7128SLC84-7</a:t>
            </a:r>
          </a:p>
          <a:p>
            <a:pPr lvl="2"/>
            <a:r>
              <a:rPr lang="en-US" sz="2000" smtClean="0"/>
              <a:t>EPM7 </a:t>
            </a:r>
            <a:r>
              <a:rPr lang="en-US" sz="2000" smtClean="0">
                <a:sym typeface="Wingdings" pitchFamily="2" charset="2"/>
              </a:rPr>
              <a:t> MAX 7000 family; </a:t>
            </a:r>
            <a:r>
              <a:rPr lang="en-US" sz="2000" smtClean="0"/>
              <a:t>128 macrocells; LC84 </a:t>
            </a:r>
            <a:r>
              <a:rPr lang="en-US" sz="2000" smtClean="0">
                <a:sym typeface="Wingdings" pitchFamily="2" charset="2"/>
              </a:rPr>
              <a:t> 84 pin PLCC package; 7  speed grade</a:t>
            </a:r>
            <a:endParaRPr lang="en-US" sz="2000" smtClean="0"/>
          </a:p>
        </p:txBody>
      </p:sp>
      <p:sp>
        <p:nvSpPr>
          <p:cNvPr id="98307"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308"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309"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310" name="Rectangle 6"/>
          <p:cNvSpPr>
            <a:spLocks noChangeArrowheads="1"/>
          </p:cNvSpPr>
          <p:nvPr/>
        </p:nvSpPr>
        <p:spPr bwMode="auto">
          <a:xfrm>
            <a:off x="34782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1" name="Rectangle 7"/>
          <p:cNvSpPr>
            <a:spLocks noChangeArrowheads="1"/>
          </p:cNvSpPr>
          <p:nvPr/>
        </p:nvSpPr>
        <p:spPr bwMode="auto">
          <a:xfrm>
            <a:off x="34782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2" name="Rectangle 8"/>
          <p:cNvSpPr>
            <a:spLocks noChangeArrowheads="1"/>
          </p:cNvSpPr>
          <p:nvPr/>
        </p:nvSpPr>
        <p:spPr bwMode="auto">
          <a:xfrm>
            <a:off x="361791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3" name="Rectangle 9"/>
          <p:cNvSpPr>
            <a:spLocks noChangeArrowheads="1"/>
          </p:cNvSpPr>
          <p:nvPr/>
        </p:nvSpPr>
        <p:spPr bwMode="auto">
          <a:xfrm>
            <a:off x="32051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4" name="Rectangle 10"/>
          <p:cNvSpPr>
            <a:spLocks noChangeArrowheads="1"/>
          </p:cNvSpPr>
          <p:nvPr/>
        </p:nvSpPr>
        <p:spPr bwMode="auto">
          <a:xfrm>
            <a:off x="32051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5" name="Rectangle 11"/>
          <p:cNvSpPr>
            <a:spLocks noChangeArrowheads="1"/>
          </p:cNvSpPr>
          <p:nvPr/>
        </p:nvSpPr>
        <p:spPr bwMode="auto">
          <a:xfrm>
            <a:off x="38909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6" name="Rectangle 12"/>
          <p:cNvSpPr>
            <a:spLocks noChangeArrowheads="1"/>
          </p:cNvSpPr>
          <p:nvPr/>
        </p:nvSpPr>
        <p:spPr bwMode="auto">
          <a:xfrm>
            <a:off x="38909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7" name="Rectangle 13"/>
          <p:cNvSpPr>
            <a:spLocks noChangeArrowheads="1"/>
          </p:cNvSpPr>
          <p:nvPr/>
        </p:nvSpPr>
        <p:spPr bwMode="auto">
          <a:xfrm>
            <a:off x="40243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8" name="Rectangle 14"/>
          <p:cNvSpPr>
            <a:spLocks noChangeArrowheads="1"/>
          </p:cNvSpPr>
          <p:nvPr/>
        </p:nvSpPr>
        <p:spPr bwMode="auto">
          <a:xfrm>
            <a:off x="40243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19" name="Rectangle 15"/>
          <p:cNvSpPr>
            <a:spLocks noChangeArrowheads="1"/>
          </p:cNvSpPr>
          <p:nvPr/>
        </p:nvSpPr>
        <p:spPr bwMode="auto">
          <a:xfrm>
            <a:off x="42973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0" name="Rectangle 16"/>
          <p:cNvSpPr>
            <a:spLocks noChangeArrowheads="1"/>
          </p:cNvSpPr>
          <p:nvPr/>
        </p:nvSpPr>
        <p:spPr bwMode="auto">
          <a:xfrm>
            <a:off x="42973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1" name="Rectangle 17"/>
          <p:cNvSpPr>
            <a:spLocks noChangeArrowheads="1"/>
          </p:cNvSpPr>
          <p:nvPr/>
        </p:nvSpPr>
        <p:spPr bwMode="auto">
          <a:xfrm>
            <a:off x="44370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2" name="Rectangle 18"/>
          <p:cNvSpPr>
            <a:spLocks noChangeArrowheads="1"/>
          </p:cNvSpPr>
          <p:nvPr/>
        </p:nvSpPr>
        <p:spPr bwMode="auto">
          <a:xfrm>
            <a:off x="44370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3" name="Rectangle 19"/>
          <p:cNvSpPr>
            <a:spLocks noChangeArrowheads="1"/>
          </p:cNvSpPr>
          <p:nvPr/>
        </p:nvSpPr>
        <p:spPr bwMode="auto">
          <a:xfrm>
            <a:off x="47101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4" name="Rectangle 20"/>
          <p:cNvSpPr>
            <a:spLocks noChangeArrowheads="1"/>
          </p:cNvSpPr>
          <p:nvPr/>
        </p:nvSpPr>
        <p:spPr bwMode="auto">
          <a:xfrm>
            <a:off x="47101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5" name="Rectangle 21"/>
          <p:cNvSpPr>
            <a:spLocks noChangeArrowheads="1"/>
          </p:cNvSpPr>
          <p:nvPr/>
        </p:nvSpPr>
        <p:spPr bwMode="auto">
          <a:xfrm>
            <a:off x="4848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6" name="Rectangle 22"/>
          <p:cNvSpPr>
            <a:spLocks noChangeArrowheads="1"/>
          </p:cNvSpPr>
          <p:nvPr/>
        </p:nvSpPr>
        <p:spPr bwMode="auto">
          <a:xfrm>
            <a:off x="4848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7" name="Rectangle 23"/>
          <p:cNvSpPr>
            <a:spLocks noChangeArrowheads="1"/>
          </p:cNvSpPr>
          <p:nvPr/>
        </p:nvSpPr>
        <p:spPr bwMode="auto">
          <a:xfrm>
            <a:off x="3617913"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8" name="Rectangle 24"/>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29" name="Rectangle 25"/>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0" name="Rectangle 26"/>
          <p:cNvSpPr>
            <a:spLocks noChangeArrowheads="1"/>
          </p:cNvSpPr>
          <p:nvPr/>
        </p:nvSpPr>
        <p:spPr bwMode="auto">
          <a:xfrm>
            <a:off x="32051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1" name="Rectangle 27"/>
          <p:cNvSpPr>
            <a:spLocks noChangeArrowheads="1"/>
          </p:cNvSpPr>
          <p:nvPr/>
        </p:nvSpPr>
        <p:spPr bwMode="auto">
          <a:xfrm>
            <a:off x="40243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2" name="Rectangle 28"/>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3" name="Rectangle 29"/>
          <p:cNvSpPr>
            <a:spLocks noChangeArrowheads="1"/>
          </p:cNvSpPr>
          <p:nvPr/>
        </p:nvSpPr>
        <p:spPr bwMode="auto">
          <a:xfrm>
            <a:off x="3890963" y="5646738"/>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4" name="Rectangle 30"/>
          <p:cNvSpPr>
            <a:spLocks noChangeArrowheads="1"/>
          </p:cNvSpPr>
          <p:nvPr/>
        </p:nvSpPr>
        <p:spPr bwMode="auto">
          <a:xfrm>
            <a:off x="42973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5" name="Rectangle 31"/>
          <p:cNvSpPr>
            <a:spLocks noChangeArrowheads="1"/>
          </p:cNvSpPr>
          <p:nvPr/>
        </p:nvSpPr>
        <p:spPr bwMode="auto">
          <a:xfrm>
            <a:off x="47101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6" name="Rectangle 32"/>
          <p:cNvSpPr>
            <a:spLocks noChangeArrowheads="1"/>
          </p:cNvSpPr>
          <p:nvPr/>
        </p:nvSpPr>
        <p:spPr bwMode="auto">
          <a:xfrm>
            <a:off x="44370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7" name="Rectangle 33"/>
          <p:cNvSpPr>
            <a:spLocks noChangeArrowheads="1"/>
          </p:cNvSpPr>
          <p:nvPr/>
        </p:nvSpPr>
        <p:spPr bwMode="auto">
          <a:xfrm>
            <a:off x="4848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8" name="Rectangle 34"/>
          <p:cNvSpPr>
            <a:spLocks noChangeArrowheads="1"/>
          </p:cNvSpPr>
          <p:nvPr/>
        </p:nvSpPr>
        <p:spPr bwMode="auto">
          <a:xfrm>
            <a:off x="2659063" y="31226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39" name="Rectangle 35"/>
          <p:cNvSpPr>
            <a:spLocks noChangeArrowheads="1"/>
          </p:cNvSpPr>
          <p:nvPr/>
        </p:nvSpPr>
        <p:spPr bwMode="auto">
          <a:xfrm>
            <a:off x="3070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0" name="Rectangle 36"/>
          <p:cNvSpPr>
            <a:spLocks noChangeArrowheads="1"/>
          </p:cNvSpPr>
          <p:nvPr/>
        </p:nvSpPr>
        <p:spPr bwMode="auto">
          <a:xfrm>
            <a:off x="3070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1" name="Rectangle 37"/>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2" name="Rectangle 38"/>
          <p:cNvSpPr>
            <a:spLocks noChangeArrowheads="1"/>
          </p:cNvSpPr>
          <p:nvPr/>
        </p:nvSpPr>
        <p:spPr bwMode="auto">
          <a:xfrm>
            <a:off x="26590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3" name="Rectangle 39"/>
          <p:cNvSpPr>
            <a:spLocks noChangeArrowheads="1"/>
          </p:cNvSpPr>
          <p:nvPr/>
        </p:nvSpPr>
        <p:spPr bwMode="auto">
          <a:xfrm>
            <a:off x="26590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4" name="Rectangle 40"/>
          <p:cNvSpPr>
            <a:spLocks noChangeArrowheads="1"/>
          </p:cNvSpPr>
          <p:nvPr/>
        </p:nvSpPr>
        <p:spPr bwMode="auto">
          <a:xfrm>
            <a:off x="27971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5" name="Rectangle 41"/>
          <p:cNvSpPr>
            <a:spLocks noChangeArrowheads="1"/>
          </p:cNvSpPr>
          <p:nvPr/>
        </p:nvSpPr>
        <p:spPr bwMode="auto">
          <a:xfrm>
            <a:off x="27971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6" name="Rectangle 42"/>
          <p:cNvSpPr>
            <a:spLocks noChangeArrowheads="1"/>
          </p:cNvSpPr>
          <p:nvPr/>
        </p:nvSpPr>
        <p:spPr bwMode="auto">
          <a:xfrm>
            <a:off x="6016625"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7" name="Rectangle 43"/>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8" name="Rectangle 44"/>
          <p:cNvSpPr>
            <a:spLocks noChangeArrowheads="1"/>
          </p:cNvSpPr>
          <p:nvPr/>
        </p:nvSpPr>
        <p:spPr bwMode="auto">
          <a:xfrm>
            <a:off x="571500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49" name="Rectangle 45"/>
          <p:cNvSpPr>
            <a:spLocks noChangeArrowheads="1"/>
          </p:cNvSpPr>
          <p:nvPr/>
        </p:nvSpPr>
        <p:spPr bwMode="auto">
          <a:xfrm>
            <a:off x="6016625"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0" name="Rectangle 46"/>
          <p:cNvSpPr>
            <a:spLocks noChangeArrowheads="1"/>
          </p:cNvSpPr>
          <p:nvPr/>
        </p:nvSpPr>
        <p:spPr bwMode="auto">
          <a:xfrm>
            <a:off x="6562725" y="31226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1" name="Rectangle 47"/>
          <p:cNvSpPr>
            <a:spLocks noChangeArrowheads="1"/>
          </p:cNvSpPr>
          <p:nvPr/>
        </p:nvSpPr>
        <p:spPr bwMode="auto">
          <a:xfrm>
            <a:off x="61499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2" name="Rectangle 48"/>
          <p:cNvSpPr>
            <a:spLocks noChangeArrowheads="1"/>
          </p:cNvSpPr>
          <p:nvPr/>
        </p:nvSpPr>
        <p:spPr bwMode="auto">
          <a:xfrm>
            <a:off x="61499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3" name="Rectangle 49"/>
          <p:cNvSpPr>
            <a:spLocks noChangeArrowheads="1"/>
          </p:cNvSpPr>
          <p:nvPr/>
        </p:nvSpPr>
        <p:spPr bwMode="auto">
          <a:xfrm>
            <a:off x="619125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4" name="Rectangle 50"/>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5" name="Rectangle 51"/>
          <p:cNvSpPr>
            <a:spLocks noChangeArrowheads="1"/>
          </p:cNvSpPr>
          <p:nvPr/>
        </p:nvSpPr>
        <p:spPr bwMode="auto">
          <a:xfrm>
            <a:off x="65627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6" name="Rectangle 52"/>
          <p:cNvSpPr>
            <a:spLocks noChangeArrowheads="1"/>
          </p:cNvSpPr>
          <p:nvPr/>
        </p:nvSpPr>
        <p:spPr bwMode="auto">
          <a:xfrm>
            <a:off x="65627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7" name="Rectangle 53"/>
          <p:cNvSpPr>
            <a:spLocks noChangeArrowheads="1"/>
          </p:cNvSpPr>
          <p:nvPr/>
        </p:nvSpPr>
        <p:spPr bwMode="auto">
          <a:xfrm>
            <a:off x="64230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8" name="Rectangle 54"/>
          <p:cNvSpPr>
            <a:spLocks noChangeArrowheads="1"/>
          </p:cNvSpPr>
          <p:nvPr/>
        </p:nvSpPr>
        <p:spPr bwMode="auto">
          <a:xfrm>
            <a:off x="64230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59" name="Rectangle 55"/>
          <p:cNvSpPr>
            <a:spLocks noChangeArrowheads="1"/>
          </p:cNvSpPr>
          <p:nvPr/>
        </p:nvSpPr>
        <p:spPr bwMode="auto">
          <a:xfrm>
            <a:off x="6016625" y="354806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0" name="Rectangle 56"/>
          <p:cNvSpPr>
            <a:spLocks noChangeArrowheads="1"/>
          </p:cNvSpPr>
          <p:nvPr/>
        </p:nvSpPr>
        <p:spPr bwMode="auto">
          <a:xfrm>
            <a:off x="6016625" y="28860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1" name="Rectangle 57"/>
          <p:cNvSpPr>
            <a:spLocks noChangeArrowheads="1"/>
          </p:cNvSpPr>
          <p:nvPr/>
        </p:nvSpPr>
        <p:spPr bwMode="auto">
          <a:xfrm>
            <a:off x="3617913"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2" name="Rectangle 58"/>
          <p:cNvSpPr>
            <a:spLocks noChangeArrowheads="1"/>
          </p:cNvSpPr>
          <p:nvPr/>
        </p:nvSpPr>
        <p:spPr bwMode="auto">
          <a:xfrm>
            <a:off x="6016625"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3" name="Rectangle 59"/>
          <p:cNvSpPr>
            <a:spLocks noChangeArrowheads="1"/>
          </p:cNvSpPr>
          <p:nvPr/>
        </p:nvSpPr>
        <p:spPr bwMode="auto">
          <a:xfrm>
            <a:off x="61499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4" name="Rectangle 60"/>
          <p:cNvSpPr>
            <a:spLocks noChangeArrowheads="1"/>
          </p:cNvSpPr>
          <p:nvPr/>
        </p:nvSpPr>
        <p:spPr bwMode="auto">
          <a:xfrm>
            <a:off x="26590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5" name="Rectangle 61"/>
          <p:cNvSpPr>
            <a:spLocks noChangeArrowheads="1"/>
          </p:cNvSpPr>
          <p:nvPr/>
        </p:nvSpPr>
        <p:spPr bwMode="auto">
          <a:xfrm>
            <a:off x="27971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6" name="Rectangle 62"/>
          <p:cNvSpPr>
            <a:spLocks noChangeArrowheads="1"/>
          </p:cNvSpPr>
          <p:nvPr/>
        </p:nvSpPr>
        <p:spPr bwMode="auto">
          <a:xfrm>
            <a:off x="3070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7" name="Rectangle 63"/>
          <p:cNvSpPr>
            <a:spLocks noChangeArrowheads="1"/>
          </p:cNvSpPr>
          <p:nvPr/>
        </p:nvSpPr>
        <p:spPr bwMode="auto">
          <a:xfrm>
            <a:off x="32051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8" name="Rectangle 64"/>
          <p:cNvSpPr>
            <a:spLocks noChangeArrowheads="1"/>
          </p:cNvSpPr>
          <p:nvPr/>
        </p:nvSpPr>
        <p:spPr bwMode="auto">
          <a:xfrm>
            <a:off x="34782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69" name="Rectangle 65"/>
          <p:cNvSpPr>
            <a:spLocks noChangeArrowheads="1"/>
          </p:cNvSpPr>
          <p:nvPr/>
        </p:nvSpPr>
        <p:spPr bwMode="auto">
          <a:xfrm>
            <a:off x="38909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70" name="Rectangle 66"/>
          <p:cNvSpPr>
            <a:spLocks noChangeArrowheads="1"/>
          </p:cNvSpPr>
          <p:nvPr/>
        </p:nvSpPr>
        <p:spPr bwMode="auto">
          <a:xfrm>
            <a:off x="40243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71" name="Rectangle 67"/>
          <p:cNvSpPr>
            <a:spLocks noChangeArrowheads="1"/>
          </p:cNvSpPr>
          <p:nvPr/>
        </p:nvSpPr>
        <p:spPr bwMode="auto">
          <a:xfrm>
            <a:off x="42973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72" name="Rectangle 68"/>
          <p:cNvSpPr>
            <a:spLocks noChangeArrowheads="1"/>
          </p:cNvSpPr>
          <p:nvPr/>
        </p:nvSpPr>
        <p:spPr bwMode="auto">
          <a:xfrm>
            <a:off x="44370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73" name="Rectangle 69"/>
          <p:cNvSpPr>
            <a:spLocks noChangeArrowheads="1"/>
          </p:cNvSpPr>
          <p:nvPr/>
        </p:nvSpPr>
        <p:spPr bwMode="auto">
          <a:xfrm>
            <a:off x="47101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74" name="Rectangle 70"/>
          <p:cNvSpPr>
            <a:spLocks noChangeArrowheads="1"/>
          </p:cNvSpPr>
          <p:nvPr/>
        </p:nvSpPr>
        <p:spPr bwMode="auto">
          <a:xfrm>
            <a:off x="4848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75" name="Rectangle 71"/>
          <p:cNvSpPr>
            <a:spLocks noChangeArrowheads="1"/>
          </p:cNvSpPr>
          <p:nvPr/>
        </p:nvSpPr>
        <p:spPr bwMode="auto">
          <a:xfrm>
            <a:off x="64230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376" name="Rectangle 72"/>
          <p:cNvSpPr>
            <a:spLocks noChangeArrowheads="1"/>
          </p:cNvSpPr>
          <p:nvPr/>
        </p:nvSpPr>
        <p:spPr bwMode="auto">
          <a:xfrm>
            <a:off x="65627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4000" b="1" smtClean="0">
                <a:solidFill>
                  <a:schemeClr val="tx1"/>
                </a:solidFill>
              </a:rPr>
              <a:t>FPGA</a:t>
            </a:r>
          </a:p>
        </p:txBody>
      </p:sp>
      <p:sp>
        <p:nvSpPr>
          <p:cNvPr id="89091" name="Rectangle 3"/>
          <p:cNvSpPr>
            <a:spLocks noGrp="1" noChangeArrowheads="1"/>
          </p:cNvSpPr>
          <p:nvPr>
            <p:ph type="body" idx="1"/>
          </p:nvPr>
        </p:nvSpPr>
        <p:spPr>
          <a:xfrm>
            <a:off x="914400" y="1447800"/>
            <a:ext cx="8229600" cy="4343400"/>
          </a:xfrm>
        </p:spPr>
        <p:txBody>
          <a:bodyPr/>
          <a:lstStyle/>
          <a:p>
            <a:pPr marL="660400" indent="-660400" eaLnBrk="1" hangingPunct="1">
              <a:lnSpc>
                <a:spcPct val="90000"/>
              </a:lnSpc>
              <a:buFont typeface="Wingdings" pitchFamily="2" charset="2"/>
              <a:buChar char="n"/>
            </a:pPr>
            <a:r>
              <a:rPr lang="en-US" sz="2400" smtClean="0"/>
              <a:t>FPGA applications:-</a:t>
            </a:r>
          </a:p>
          <a:p>
            <a:pPr marL="1035050" lvl="1" indent="-577850" eaLnBrk="1" hangingPunct="1">
              <a:lnSpc>
                <a:spcPct val="90000"/>
              </a:lnSpc>
              <a:buFont typeface="Wingdings" pitchFamily="2" charset="2"/>
              <a:buAutoNum type="romanLcPeriod"/>
            </a:pPr>
            <a:r>
              <a:rPr lang="en-US" sz="2400" smtClean="0"/>
              <a:t>DSP</a:t>
            </a:r>
          </a:p>
          <a:p>
            <a:pPr marL="1035050" lvl="1" indent="-577850" eaLnBrk="1" hangingPunct="1">
              <a:lnSpc>
                <a:spcPct val="90000"/>
              </a:lnSpc>
              <a:buFont typeface="Wingdings" pitchFamily="2" charset="2"/>
              <a:buAutoNum type="romanLcPeriod"/>
            </a:pPr>
            <a:r>
              <a:rPr lang="en-US" sz="2400" smtClean="0"/>
              <a:t>Software-defined radio</a:t>
            </a:r>
          </a:p>
          <a:p>
            <a:pPr marL="1035050" lvl="1" indent="-577850" eaLnBrk="1" hangingPunct="1">
              <a:lnSpc>
                <a:spcPct val="90000"/>
              </a:lnSpc>
              <a:buFont typeface="Wingdings" pitchFamily="2" charset="2"/>
              <a:buAutoNum type="romanLcPeriod"/>
            </a:pPr>
            <a:r>
              <a:rPr lang="en-US" sz="2400" smtClean="0"/>
              <a:t>Aerospace</a:t>
            </a:r>
          </a:p>
          <a:p>
            <a:pPr marL="1035050" lvl="1" indent="-577850" eaLnBrk="1" hangingPunct="1">
              <a:lnSpc>
                <a:spcPct val="90000"/>
              </a:lnSpc>
              <a:buFont typeface="Wingdings" pitchFamily="2" charset="2"/>
              <a:buAutoNum type="romanLcPeriod"/>
            </a:pPr>
            <a:r>
              <a:rPr lang="en-US" sz="2400" smtClean="0"/>
              <a:t>Defense system</a:t>
            </a:r>
          </a:p>
          <a:p>
            <a:pPr marL="1035050" lvl="1" indent="-577850" eaLnBrk="1" hangingPunct="1">
              <a:lnSpc>
                <a:spcPct val="90000"/>
              </a:lnSpc>
              <a:buFont typeface="Wingdings" pitchFamily="2" charset="2"/>
              <a:buAutoNum type="romanLcPeriod"/>
            </a:pPr>
            <a:r>
              <a:rPr lang="en-US" sz="2400" smtClean="0"/>
              <a:t>ASIC Prototyping</a:t>
            </a:r>
          </a:p>
          <a:p>
            <a:pPr marL="1035050" lvl="1" indent="-577850" eaLnBrk="1" hangingPunct="1">
              <a:lnSpc>
                <a:spcPct val="90000"/>
              </a:lnSpc>
              <a:buFont typeface="Wingdings" pitchFamily="2" charset="2"/>
              <a:buAutoNum type="romanLcPeriod"/>
            </a:pPr>
            <a:r>
              <a:rPr lang="en-US" sz="2400" smtClean="0"/>
              <a:t>Medical Imaging</a:t>
            </a:r>
          </a:p>
          <a:p>
            <a:pPr marL="1035050" lvl="1" indent="-577850" eaLnBrk="1" hangingPunct="1">
              <a:lnSpc>
                <a:spcPct val="90000"/>
              </a:lnSpc>
              <a:buFont typeface="Wingdings" pitchFamily="2" charset="2"/>
              <a:buAutoNum type="romanLcPeriod"/>
            </a:pPr>
            <a:r>
              <a:rPr lang="en-US" sz="2400" smtClean="0"/>
              <a:t>Computer vision</a:t>
            </a:r>
          </a:p>
          <a:p>
            <a:pPr marL="1035050" lvl="1" indent="-577850" eaLnBrk="1" hangingPunct="1">
              <a:lnSpc>
                <a:spcPct val="90000"/>
              </a:lnSpc>
              <a:buFont typeface="Wingdings" pitchFamily="2" charset="2"/>
              <a:buAutoNum type="romanLcPeriod"/>
            </a:pPr>
            <a:r>
              <a:rPr lang="en-US" sz="2400" smtClean="0"/>
              <a:t>Speech Recognition</a:t>
            </a:r>
          </a:p>
          <a:p>
            <a:pPr marL="1035050" lvl="1" indent="-577850" eaLnBrk="1" hangingPunct="1">
              <a:lnSpc>
                <a:spcPct val="90000"/>
              </a:lnSpc>
              <a:buFont typeface="Wingdings" pitchFamily="2" charset="2"/>
              <a:buAutoNum type="romanLcPeriod"/>
            </a:pPr>
            <a:r>
              <a:rPr lang="en-US" sz="2400" smtClean="0"/>
              <a:t>Cryptography</a:t>
            </a:r>
          </a:p>
          <a:p>
            <a:pPr marL="1035050" lvl="1" indent="-577850" eaLnBrk="1" hangingPunct="1">
              <a:lnSpc>
                <a:spcPct val="90000"/>
              </a:lnSpc>
              <a:buFont typeface="Wingdings" pitchFamily="2" charset="2"/>
              <a:buAutoNum type="romanLcPeriod"/>
            </a:pPr>
            <a:r>
              <a:rPr lang="en-US" sz="2400" smtClean="0"/>
              <a:t>Bioinformatic</a:t>
            </a:r>
          </a:p>
          <a:p>
            <a:pPr marL="1035050" lvl="1" indent="-577850" eaLnBrk="1" hangingPunct="1">
              <a:lnSpc>
                <a:spcPct val="90000"/>
              </a:lnSpc>
              <a:buFont typeface="Wingdings" pitchFamily="2" charset="2"/>
              <a:buAutoNum type="romanLcPeriod"/>
            </a:pPr>
            <a:r>
              <a:rPr lang="en-US" sz="2400" smtClean="0"/>
              <a:t>And others.</a:t>
            </a:r>
          </a:p>
        </p:txBody>
      </p:sp>
    </p:spTree>
    <p:extLst>
      <p:ext uri="{BB962C8B-B14F-4D97-AF65-F5344CB8AC3E}">
        <p14:creationId xmlns:p14="http://schemas.microsoft.com/office/powerpoint/2010/main" val="10511430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Specific Chips (ASIC)</a:t>
            </a:r>
            <a:endParaRPr lang="en-US" dirty="0"/>
          </a:p>
        </p:txBody>
      </p:sp>
      <p:sp>
        <p:nvSpPr>
          <p:cNvPr id="103426" name="Rectangle 2"/>
          <p:cNvSpPr>
            <a:spLocks noGrp="1" noChangeArrowheads="1"/>
          </p:cNvSpPr>
          <p:nvPr>
            <p:ph idx="1"/>
          </p:nvPr>
        </p:nvSpPr>
        <p:spPr/>
        <p:txBody>
          <a:bodyPr/>
          <a:lstStyle/>
          <a:p>
            <a:r>
              <a:rPr lang="en-US" dirty="0" smtClean="0"/>
              <a:t>Custom Chips</a:t>
            </a:r>
          </a:p>
          <a:p>
            <a:pPr lvl="1"/>
            <a:endParaRPr lang="en-US" sz="2400" dirty="0" smtClean="0"/>
          </a:p>
          <a:p>
            <a:pPr lvl="1"/>
            <a:r>
              <a:rPr lang="en-US" sz="2400" dirty="0" smtClean="0"/>
              <a:t>PLDs are limited by number of programmable switches</a:t>
            </a:r>
          </a:p>
          <a:p>
            <a:pPr lvl="2"/>
            <a:r>
              <a:rPr lang="en-US" sz="2000" dirty="0" smtClean="0"/>
              <a:t>Consume space</a:t>
            </a:r>
          </a:p>
          <a:p>
            <a:pPr lvl="2"/>
            <a:r>
              <a:rPr lang="en-US" sz="2000" dirty="0" smtClean="0"/>
              <a:t>Reduce speed</a:t>
            </a:r>
          </a:p>
          <a:p>
            <a:pPr lvl="2"/>
            <a:endParaRPr lang="en-US" sz="2000" dirty="0" smtClean="0"/>
          </a:p>
          <a:p>
            <a:pPr lvl="1"/>
            <a:r>
              <a:rPr lang="en-US" sz="2400" dirty="0" smtClean="0"/>
              <a:t>Custom chips are created from scratch</a:t>
            </a:r>
          </a:p>
          <a:p>
            <a:pPr lvl="2"/>
            <a:r>
              <a:rPr lang="en-US" sz="2000" dirty="0" smtClean="0"/>
              <a:t>Expensive </a:t>
            </a:r>
            <a:r>
              <a:rPr lang="en-US" sz="2000" dirty="0" smtClean="0">
                <a:sym typeface="Wingdings" pitchFamily="2" charset="2"/>
              </a:rPr>
              <a:t> used when high speed is required, volume sales are expected, and chip size is small but with high density of gates</a:t>
            </a:r>
          </a:p>
          <a:p>
            <a:pPr lvl="2"/>
            <a:r>
              <a:rPr lang="en-US" sz="2000" dirty="0" smtClean="0">
                <a:sym typeface="Wingdings" pitchFamily="2" charset="2"/>
              </a:rPr>
              <a:t>ASICs (Application Specific Integrated Circuits) are custom chips that use a </a:t>
            </a:r>
            <a:r>
              <a:rPr lang="en-US" sz="2000" u="sng" dirty="0" smtClean="0">
                <a:sym typeface="Wingdings" pitchFamily="2" charset="2"/>
              </a:rPr>
              <a:t>standard cell</a:t>
            </a:r>
            <a:r>
              <a:rPr lang="en-US" sz="2000" dirty="0" smtClean="0">
                <a:sym typeface="Wingdings" pitchFamily="2" charset="2"/>
              </a:rPr>
              <a:t> layout to reduce design costs</a:t>
            </a:r>
            <a:endParaRPr lang="en-US" sz="2000" dirty="0" smtClean="0"/>
          </a:p>
        </p:txBody>
      </p:sp>
      <p:sp>
        <p:nvSpPr>
          <p:cNvPr id="103427"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28"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29"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30" name="Rectangle 6"/>
          <p:cNvSpPr>
            <a:spLocks noChangeArrowheads="1"/>
          </p:cNvSpPr>
          <p:nvPr/>
        </p:nvSpPr>
        <p:spPr bwMode="auto">
          <a:xfrm>
            <a:off x="34782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1" name="Rectangle 7"/>
          <p:cNvSpPr>
            <a:spLocks noChangeArrowheads="1"/>
          </p:cNvSpPr>
          <p:nvPr/>
        </p:nvSpPr>
        <p:spPr bwMode="auto">
          <a:xfrm>
            <a:off x="34782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2" name="Rectangle 8"/>
          <p:cNvSpPr>
            <a:spLocks noChangeArrowheads="1"/>
          </p:cNvSpPr>
          <p:nvPr/>
        </p:nvSpPr>
        <p:spPr bwMode="auto">
          <a:xfrm>
            <a:off x="361791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3" name="Rectangle 9"/>
          <p:cNvSpPr>
            <a:spLocks noChangeArrowheads="1"/>
          </p:cNvSpPr>
          <p:nvPr/>
        </p:nvSpPr>
        <p:spPr bwMode="auto">
          <a:xfrm>
            <a:off x="32051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4" name="Rectangle 10"/>
          <p:cNvSpPr>
            <a:spLocks noChangeArrowheads="1"/>
          </p:cNvSpPr>
          <p:nvPr/>
        </p:nvSpPr>
        <p:spPr bwMode="auto">
          <a:xfrm>
            <a:off x="32051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5" name="Rectangle 11"/>
          <p:cNvSpPr>
            <a:spLocks noChangeArrowheads="1"/>
          </p:cNvSpPr>
          <p:nvPr/>
        </p:nvSpPr>
        <p:spPr bwMode="auto">
          <a:xfrm>
            <a:off x="38909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6" name="Rectangle 12"/>
          <p:cNvSpPr>
            <a:spLocks noChangeArrowheads="1"/>
          </p:cNvSpPr>
          <p:nvPr/>
        </p:nvSpPr>
        <p:spPr bwMode="auto">
          <a:xfrm>
            <a:off x="38909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7" name="Rectangle 13"/>
          <p:cNvSpPr>
            <a:spLocks noChangeArrowheads="1"/>
          </p:cNvSpPr>
          <p:nvPr/>
        </p:nvSpPr>
        <p:spPr bwMode="auto">
          <a:xfrm>
            <a:off x="40243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8" name="Rectangle 14"/>
          <p:cNvSpPr>
            <a:spLocks noChangeArrowheads="1"/>
          </p:cNvSpPr>
          <p:nvPr/>
        </p:nvSpPr>
        <p:spPr bwMode="auto">
          <a:xfrm>
            <a:off x="40243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39" name="Rectangle 15"/>
          <p:cNvSpPr>
            <a:spLocks noChangeArrowheads="1"/>
          </p:cNvSpPr>
          <p:nvPr/>
        </p:nvSpPr>
        <p:spPr bwMode="auto">
          <a:xfrm>
            <a:off x="42973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0" name="Rectangle 16"/>
          <p:cNvSpPr>
            <a:spLocks noChangeArrowheads="1"/>
          </p:cNvSpPr>
          <p:nvPr/>
        </p:nvSpPr>
        <p:spPr bwMode="auto">
          <a:xfrm>
            <a:off x="42973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1" name="Rectangle 17"/>
          <p:cNvSpPr>
            <a:spLocks noChangeArrowheads="1"/>
          </p:cNvSpPr>
          <p:nvPr/>
        </p:nvSpPr>
        <p:spPr bwMode="auto">
          <a:xfrm>
            <a:off x="44370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2" name="Rectangle 18"/>
          <p:cNvSpPr>
            <a:spLocks noChangeArrowheads="1"/>
          </p:cNvSpPr>
          <p:nvPr/>
        </p:nvSpPr>
        <p:spPr bwMode="auto">
          <a:xfrm>
            <a:off x="44370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3" name="Rectangle 19"/>
          <p:cNvSpPr>
            <a:spLocks noChangeArrowheads="1"/>
          </p:cNvSpPr>
          <p:nvPr/>
        </p:nvSpPr>
        <p:spPr bwMode="auto">
          <a:xfrm>
            <a:off x="47101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4" name="Rectangle 20"/>
          <p:cNvSpPr>
            <a:spLocks noChangeArrowheads="1"/>
          </p:cNvSpPr>
          <p:nvPr/>
        </p:nvSpPr>
        <p:spPr bwMode="auto">
          <a:xfrm>
            <a:off x="47101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5" name="Rectangle 21"/>
          <p:cNvSpPr>
            <a:spLocks noChangeArrowheads="1"/>
          </p:cNvSpPr>
          <p:nvPr/>
        </p:nvSpPr>
        <p:spPr bwMode="auto">
          <a:xfrm>
            <a:off x="4848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6" name="Rectangle 22"/>
          <p:cNvSpPr>
            <a:spLocks noChangeArrowheads="1"/>
          </p:cNvSpPr>
          <p:nvPr/>
        </p:nvSpPr>
        <p:spPr bwMode="auto">
          <a:xfrm>
            <a:off x="4848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7" name="Rectangle 23"/>
          <p:cNvSpPr>
            <a:spLocks noChangeArrowheads="1"/>
          </p:cNvSpPr>
          <p:nvPr/>
        </p:nvSpPr>
        <p:spPr bwMode="auto">
          <a:xfrm>
            <a:off x="3617913"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8" name="Rectangle 24"/>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49" name="Rectangle 25"/>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0" name="Rectangle 26"/>
          <p:cNvSpPr>
            <a:spLocks noChangeArrowheads="1"/>
          </p:cNvSpPr>
          <p:nvPr/>
        </p:nvSpPr>
        <p:spPr bwMode="auto">
          <a:xfrm>
            <a:off x="32051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1" name="Rectangle 27"/>
          <p:cNvSpPr>
            <a:spLocks noChangeArrowheads="1"/>
          </p:cNvSpPr>
          <p:nvPr/>
        </p:nvSpPr>
        <p:spPr bwMode="auto">
          <a:xfrm>
            <a:off x="40243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2" name="Rectangle 28"/>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3" name="Rectangle 29"/>
          <p:cNvSpPr>
            <a:spLocks noChangeArrowheads="1"/>
          </p:cNvSpPr>
          <p:nvPr/>
        </p:nvSpPr>
        <p:spPr bwMode="auto">
          <a:xfrm>
            <a:off x="3890963" y="5646738"/>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4" name="Rectangle 30"/>
          <p:cNvSpPr>
            <a:spLocks noChangeArrowheads="1"/>
          </p:cNvSpPr>
          <p:nvPr/>
        </p:nvSpPr>
        <p:spPr bwMode="auto">
          <a:xfrm>
            <a:off x="42973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5" name="Rectangle 31"/>
          <p:cNvSpPr>
            <a:spLocks noChangeArrowheads="1"/>
          </p:cNvSpPr>
          <p:nvPr/>
        </p:nvSpPr>
        <p:spPr bwMode="auto">
          <a:xfrm>
            <a:off x="47101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6" name="Rectangle 32"/>
          <p:cNvSpPr>
            <a:spLocks noChangeArrowheads="1"/>
          </p:cNvSpPr>
          <p:nvPr/>
        </p:nvSpPr>
        <p:spPr bwMode="auto">
          <a:xfrm>
            <a:off x="44370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7" name="Rectangle 33"/>
          <p:cNvSpPr>
            <a:spLocks noChangeArrowheads="1"/>
          </p:cNvSpPr>
          <p:nvPr/>
        </p:nvSpPr>
        <p:spPr bwMode="auto">
          <a:xfrm>
            <a:off x="4848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8" name="Rectangle 34"/>
          <p:cNvSpPr>
            <a:spLocks noChangeArrowheads="1"/>
          </p:cNvSpPr>
          <p:nvPr/>
        </p:nvSpPr>
        <p:spPr bwMode="auto">
          <a:xfrm>
            <a:off x="2659063" y="31226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59" name="Rectangle 35"/>
          <p:cNvSpPr>
            <a:spLocks noChangeArrowheads="1"/>
          </p:cNvSpPr>
          <p:nvPr/>
        </p:nvSpPr>
        <p:spPr bwMode="auto">
          <a:xfrm>
            <a:off x="3070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0" name="Rectangle 36"/>
          <p:cNvSpPr>
            <a:spLocks noChangeArrowheads="1"/>
          </p:cNvSpPr>
          <p:nvPr/>
        </p:nvSpPr>
        <p:spPr bwMode="auto">
          <a:xfrm>
            <a:off x="3070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1" name="Rectangle 37"/>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2" name="Rectangle 38"/>
          <p:cNvSpPr>
            <a:spLocks noChangeArrowheads="1"/>
          </p:cNvSpPr>
          <p:nvPr/>
        </p:nvSpPr>
        <p:spPr bwMode="auto">
          <a:xfrm>
            <a:off x="26590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3" name="Rectangle 39"/>
          <p:cNvSpPr>
            <a:spLocks noChangeArrowheads="1"/>
          </p:cNvSpPr>
          <p:nvPr/>
        </p:nvSpPr>
        <p:spPr bwMode="auto">
          <a:xfrm>
            <a:off x="26590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4" name="Rectangle 40"/>
          <p:cNvSpPr>
            <a:spLocks noChangeArrowheads="1"/>
          </p:cNvSpPr>
          <p:nvPr/>
        </p:nvSpPr>
        <p:spPr bwMode="auto">
          <a:xfrm>
            <a:off x="27971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5" name="Rectangle 41"/>
          <p:cNvSpPr>
            <a:spLocks noChangeArrowheads="1"/>
          </p:cNvSpPr>
          <p:nvPr/>
        </p:nvSpPr>
        <p:spPr bwMode="auto">
          <a:xfrm>
            <a:off x="27971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6" name="Rectangle 42"/>
          <p:cNvSpPr>
            <a:spLocks noChangeArrowheads="1"/>
          </p:cNvSpPr>
          <p:nvPr/>
        </p:nvSpPr>
        <p:spPr bwMode="auto">
          <a:xfrm>
            <a:off x="6016625"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7" name="Rectangle 43"/>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8" name="Rectangle 44"/>
          <p:cNvSpPr>
            <a:spLocks noChangeArrowheads="1"/>
          </p:cNvSpPr>
          <p:nvPr/>
        </p:nvSpPr>
        <p:spPr bwMode="auto">
          <a:xfrm>
            <a:off x="571500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69" name="Rectangle 45"/>
          <p:cNvSpPr>
            <a:spLocks noChangeArrowheads="1"/>
          </p:cNvSpPr>
          <p:nvPr/>
        </p:nvSpPr>
        <p:spPr bwMode="auto">
          <a:xfrm>
            <a:off x="6016625"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0" name="Rectangle 46"/>
          <p:cNvSpPr>
            <a:spLocks noChangeArrowheads="1"/>
          </p:cNvSpPr>
          <p:nvPr/>
        </p:nvSpPr>
        <p:spPr bwMode="auto">
          <a:xfrm>
            <a:off x="6562725" y="31226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1" name="Rectangle 47"/>
          <p:cNvSpPr>
            <a:spLocks noChangeArrowheads="1"/>
          </p:cNvSpPr>
          <p:nvPr/>
        </p:nvSpPr>
        <p:spPr bwMode="auto">
          <a:xfrm>
            <a:off x="61499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2" name="Rectangle 48"/>
          <p:cNvSpPr>
            <a:spLocks noChangeArrowheads="1"/>
          </p:cNvSpPr>
          <p:nvPr/>
        </p:nvSpPr>
        <p:spPr bwMode="auto">
          <a:xfrm>
            <a:off x="61499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3" name="Rectangle 49"/>
          <p:cNvSpPr>
            <a:spLocks noChangeArrowheads="1"/>
          </p:cNvSpPr>
          <p:nvPr/>
        </p:nvSpPr>
        <p:spPr bwMode="auto">
          <a:xfrm>
            <a:off x="619125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4" name="Rectangle 50"/>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5" name="Rectangle 51"/>
          <p:cNvSpPr>
            <a:spLocks noChangeArrowheads="1"/>
          </p:cNvSpPr>
          <p:nvPr/>
        </p:nvSpPr>
        <p:spPr bwMode="auto">
          <a:xfrm>
            <a:off x="65627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6" name="Rectangle 52"/>
          <p:cNvSpPr>
            <a:spLocks noChangeArrowheads="1"/>
          </p:cNvSpPr>
          <p:nvPr/>
        </p:nvSpPr>
        <p:spPr bwMode="auto">
          <a:xfrm>
            <a:off x="65627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7" name="Rectangle 53"/>
          <p:cNvSpPr>
            <a:spLocks noChangeArrowheads="1"/>
          </p:cNvSpPr>
          <p:nvPr/>
        </p:nvSpPr>
        <p:spPr bwMode="auto">
          <a:xfrm>
            <a:off x="64230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8" name="Rectangle 54"/>
          <p:cNvSpPr>
            <a:spLocks noChangeArrowheads="1"/>
          </p:cNvSpPr>
          <p:nvPr/>
        </p:nvSpPr>
        <p:spPr bwMode="auto">
          <a:xfrm>
            <a:off x="64230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79" name="Rectangle 55"/>
          <p:cNvSpPr>
            <a:spLocks noChangeArrowheads="1"/>
          </p:cNvSpPr>
          <p:nvPr/>
        </p:nvSpPr>
        <p:spPr bwMode="auto">
          <a:xfrm>
            <a:off x="6016625" y="354806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0" name="Rectangle 56"/>
          <p:cNvSpPr>
            <a:spLocks noChangeArrowheads="1"/>
          </p:cNvSpPr>
          <p:nvPr/>
        </p:nvSpPr>
        <p:spPr bwMode="auto">
          <a:xfrm>
            <a:off x="6016625" y="28860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1" name="Rectangle 57"/>
          <p:cNvSpPr>
            <a:spLocks noChangeArrowheads="1"/>
          </p:cNvSpPr>
          <p:nvPr/>
        </p:nvSpPr>
        <p:spPr bwMode="auto">
          <a:xfrm>
            <a:off x="3617913"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2" name="Rectangle 58"/>
          <p:cNvSpPr>
            <a:spLocks noChangeArrowheads="1"/>
          </p:cNvSpPr>
          <p:nvPr/>
        </p:nvSpPr>
        <p:spPr bwMode="auto">
          <a:xfrm>
            <a:off x="6016625"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3" name="Rectangle 59"/>
          <p:cNvSpPr>
            <a:spLocks noChangeArrowheads="1"/>
          </p:cNvSpPr>
          <p:nvPr/>
        </p:nvSpPr>
        <p:spPr bwMode="auto">
          <a:xfrm>
            <a:off x="61499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4" name="Rectangle 60"/>
          <p:cNvSpPr>
            <a:spLocks noChangeArrowheads="1"/>
          </p:cNvSpPr>
          <p:nvPr/>
        </p:nvSpPr>
        <p:spPr bwMode="auto">
          <a:xfrm>
            <a:off x="26590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5" name="Rectangle 61"/>
          <p:cNvSpPr>
            <a:spLocks noChangeArrowheads="1"/>
          </p:cNvSpPr>
          <p:nvPr/>
        </p:nvSpPr>
        <p:spPr bwMode="auto">
          <a:xfrm>
            <a:off x="27971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6" name="Rectangle 62"/>
          <p:cNvSpPr>
            <a:spLocks noChangeArrowheads="1"/>
          </p:cNvSpPr>
          <p:nvPr/>
        </p:nvSpPr>
        <p:spPr bwMode="auto">
          <a:xfrm>
            <a:off x="3070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7" name="Rectangle 63"/>
          <p:cNvSpPr>
            <a:spLocks noChangeArrowheads="1"/>
          </p:cNvSpPr>
          <p:nvPr/>
        </p:nvSpPr>
        <p:spPr bwMode="auto">
          <a:xfrm>
            <a:off x="32051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8" name="Rectangle 64"/>
          <p:cNvSpPr>
            <a:spLocks noChangeArrowheads="1"/>
          </p:cNvSpPr>
          <p:nvPr/>
        </p:nvSpPr>
        <p:spPr bwMode="auto">
          <a:xfrm>
            <a:off x="34782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89" name="Rectangle 65"/>
          <p:cNvSpPr>
            <a:spLocks noChangeArrowheads="1"/>
          </p:cNvSpPr>
          <p:nvPr/>
        </p:nvSpPr>
        <p:spPr bwMode="auto">
          <a:xfrm>
            <a:off x="38909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90" name="Rectangle 66"/>
          <p:cNvSpPr>
            <a:spLocks noChangeArrowheads="1"/>
          </p:cNvSpPr>
          <p:nvPr/>
        </p:nvSpPr>
        <p:spPr bwMode="auto">
          <a:xfrm>
            <a:off x="40243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91" name="Rectangle 67"/>
          <p:cNvSpPr>
            <a:spLocks noChangeArrowheads="1"/>
          </p:cNvSpPr>
          <p:nvPr/>
        </p:nvSpPr>
        <p:spPr bwMode="auto">
          <a:xfrm>
            <a:off x="42973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92" name="Rectangle 68"/>
          <p:cNvSpPr>
            <a:spLocks noChangeArrowheads="1"/>
          </p:cNvSpPr>
          <p:nvPr/>
        </p:nvSpPr>
        <p:spPr bwMode="auto">
          <a:xfrm>
            <a:off x="44370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93" name="Rectangle 69"/>
          <p:cNvSpPr>
            <a:spLocks noChangeArrowheads="1"/>
          </p:cNvSpPr>
          <p:nvPr/>
        </p:nvSpPr>
        <p:spPr bwMode="auto">
          <a:xfrm>
            <a:off x="47101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94" name="Rectangle 70"/>
          <p:cNvSpPr>
            <a:spLocks noChangeArrowheads="1"/>
          </p:cNvSpPr>
          <p:nvPr/>
        </p:nvSpPr>
        <p:spPr bwMode="auto">
          <a:xfrm>
            <a:off x="4848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95" name="Rectangle 71"/>
          <p:cNvSpPr>
            <a:spLocks noChangeArrowheads="1"/>
          </p:cNvSpPr>
          <p:nvPr/>
        </p:nvSpPr>
        <p:spPr bwMode="auto">
          <a:xfrm>
            <a:off x="64230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96" name="Rectangle 72"/>
          <p:cNvSpPr>
            <a:spLocks noChangeArrowheads="1"/>
          </p:cNvSpPr>
          <p:nvPr/>
        </p:nvSpPr>
        <p:spPr bwMode="auto">
          <a:xfrm>
            <a:off x="65627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304800" y="914400"/>
            <a:ext cx="8839200" cy="5715000"/>
          </a:xfrm>
        </p:spPr>
        <p:txBody>
          <a:bodyPr/>
          <a:lstStyle/>
          <a:p>
            <a:r>
              <a:rPr lang="en-US" smtClean="0"/>
              <a:t>Standard Cells</a:t>
            </a:r>
          </a:p>
          <a:p>
            <a:pPr lvl="1"/>
            <a:endParaRPr lang="en-US" sz="2400" smtClean="0"/>
          </a:p>
          <a:p>
            <a:pPr lvl="1"/>
            <a:r>
              <a:rPr lang="en-US" smtClean="0"/>
              <a:t>Rows of logic gates can be connected by wires in the </a:t>
            </a:r>
            <a:r>
              <a:rPr lang="en-US" i="1" smtClean="0"/>
              <a:t>routing channels</a:t>
            </a:r>
          </a:p>
          <a:p>
            <a:pPr lvl="2"/>
            <a:r>
              <a:rPr lang="en-US" sz="2800" smtClean="0"/>
              <a:t>Designers (via CAD tools) select prefab gates from a library and place them in rows</a:t>
            </a:r>
          </a:p>
          <a:p>
            <a:pPr lvl="2"/>
            <a:r>
              <a:rPr lang="en-US" sz="2800" smtClean="0"/>
              <a:t>Interconnections are made by wires in routing channels</a:t>
            </a:r>
          </a:p>
          <a:p>
            <a:pPr lvl="3"/>
            <a:r>
              <a:rPr lang="en-US" sz="2800" smtClean="0"/>
              <a:t>Multiple layers may be used to avoid short circuiting</a:t>
            </a:r>
          </a:p>
          <a:p>
            <a:pPr lvl="3"/>
            <a:r>
              <a:rPr lang="en-US" sz="2800" smtClean="0"/>
              <a:t>A hard-wired connection between layers is called a </a:t>
            </a:r>
            <a:r>
              <a:rPr lang="en-US" sz="2800" i="1" smtClean="0"/>
              <a:t>via</a:t>
            </a:r>
          </a:p>
        </p:txBody>
      </p:sp>
      <p:sp>
        <p:nvSpPr>
          <p:cNvPr id="104451"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2"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3"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54" name="Rectangle 6"/>
          <p:cNvSpPr>
            <a:spLocks noChangeArrowheads="1"/>
          </p:cNvSpPr>
          <p:nvPr/>
        </p:nvSpPr>
        <p:spPr bwMode="auto">
          <a:xfrm>
            <a:off x="34782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55" name="Rectangle 7"/>
          <p:cNvSpPr>
            <a:spLocks noChangeArrowheads="1"/>
          </p:cNvSpPr>
          <p:nvPr/>
        </p:nvSpPr>
        <p:spPr bwMode="auto">
          <a:xfrm>
            <a:off x="34782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56" name="Rectangle 8"/>
          <p:cNvSpPr>
            <a:spLocks noChangeArrowheads="1"/>
          </p:cNvSpPr>
          <p:nvPr/>
        </p:nvSpPr>
        <p:spPr bwMode="auto">
          <a:xfrm>
            <a:off x="361791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57" name="Rectangle 9"/>
          <p:cNvSpPr>
            <a:spLocks noChangeArrowheads="1"/>
          </p:cNvSpPr>
          <p:nvPr/>
        </p:nvSpPr>
        <p:spPr bwMode="auto">
          <a:xfrm>
            <a:off x="32051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58" name="Rectangle 10"/>
          <p:cNvSpPr>
            <a:spLocks noChangeArrowheads="1"/>
          </p:cNvSpPr>
          <p:nvPr/>
        </p:nvSpPr>
        <p:spPr bwMode="auto">
          <a:xfrm>
            <a:off x="32051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59" name="Rectangle 11"/>
          <p:cNvSpPr>
            <a:spLocks noChangeArrowheads="1"/>
          </p:cNvSpPr>
          <p:nvPr/>
        </p:nvSpPr>
        <p:spPr bwMode="auto">
          <a:xfrm>
            <a:off x="38909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0" name="Rectangle 12"/>
          <p:cNvSpPr>
            <a:spLocks noChangeArrowheads="1"/>
          </p:cNvSpPr>
          <p:nvPr/>
        </p:nvSpPr>
        <p:spPr bwMode="auto">
          <a:xfrm>
            <a:off x="38909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1" name="Rectangle 13"/>
          <p:cNvSpPr>
            <a:spLocks noChangeArrowheads="1"/>
          </p:cNvSpPr>
          <p:nvPr/>
        </p:nvSpPr>
        <p:spPr bwMode="auto">
          <a:xfrm>
            <a:off x="40243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2" name="Rectangle 14"/>
          <p:cNvSpPr>
            <a:spLocks noChangeArrowheads="1"/>
          </p:cNvSpPr>
          <p:nvPr/>
        </p:nvSpPr>
        <p:spPr bwMode="auto">
          <a:xfrm>
            <a:off x="40243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3" name="Rectangle 15"/>
          <p:cNvSpPr>
            <a:spLocks noChangeArrowheads="1"/>
          </p:cNvSpPr>
          <p:nvPr/>
        </p:nvSpPr>
        <p:spPr bwMode="auto">
          <a:xfrm>
            <a:off x="42973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4" name="Rectangle 16"/>
          <p:cNvSpPr>
            <a:spLocks noChangeArrowheads="1"/>
          </p:cNvSpPr>
          <p:nvPr/>
        </p:nvSpPr>
        <p:spPr bwMode="auto">
          <a:xfrm>
            <a:off x="42973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5" name="Rectangle 17"/>
          <p:cNvSpPr>
            <a:spLocks noChangeArrowheads="1"/>
          </p:cNvSpPr>
          <p:nvPr/>
        </p:nvSpPr>
        <p:spPr bwMode="auto">
          <a:xfrm>
            <a:off x="44370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6" name="Rectangle 18"/>
          <p:cNvSpPr>
            <a:spLocks noChangeArrowheads="1"/>
          </p:cNvSpPr>
          <p:nvPr/>
        </p:nvSpPr>
        <p:spPr bwMode="auto">
          <a:xfrm>
            <a:off x="44370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7" name="Rectangle 19"/>
          <p:cNvSpPr>
            <a:spLocks noChangeArrowheads="1"/>
          </p:cNvSpPr>
          <p:nvPr/>
        </p:nvSpPr>
        <p:spPr bwMode="auto">
          <a:xfrm>
            <a:off x="47101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8" name="Rectangle 20"/>
          <p:cNvSpPr>
            <a:spLocks noChangeArrowheads="1"/>
          </p:cNvSpPr>
          <p:nvPr/>
        </p:nvSpPr>
        <p:spPr bwMode="auto">
          <a:xfrm>
            <a:off x="47101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69" name="Rectangle 21"/>
          <p:cNvSpPr>
            <a:spLocks noChangeArrowheads="1"/>
          </p:cNvSpPr>
          <p:nvPr/>
        </p:nvSpPr>
        <p:spPr bwMode="auto">
          <a:xfrm>
            <a:off x="4848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0" name="Rectangle 22"/>
          <p:cNvSpPr>
            <a:spLocks noChangeArrowheads="1"/>
          </p:cNvSpPr>
          <p:nvPr/>
        </p:nvSpPr>
        <p:spPr bwMode="auto">
          <a:xfrm>
            <a:off x="4848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1" name="Rectangle 23"/>
          <p:cNvSpPr>
            <a:spLocks noChangeArrowheads="1"/>
          </p:cNvSpPr>
          <p:nvPr/>
        </p:nvSpPr>
        <p:spPr bwMode="auto">
          <a:xfrm>
            <a:off x="3617913"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2" name="Rectangle 24"/>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3" name="Rectangle 25"/>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4" name="Rectangle 26"/>
          <p:cNvSpPr>
            <a:spLocks noChangeArrowheads="1"/>
          </p:cNvSpPr>
          <p:nvPr/>
        </p:nvSpPr>
        <p:spPr bwMode="auto">
          <a:xfrm>
            <a:off x="32051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5" name="Rectangle 27"/>
          <p:cNvSpPr>
            <a:spLocks noChangeArrowheads="1"/>
          </p:cNvSpPr>
          <p:nvPr/>
        </p:nvSpPr>
        <p:spPr bwMode="auto">
          <a:xfrm>
            <a:off x="40243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6" name="Rectangle 28"/>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7" name="Rectangle 29"/>
          <p:cNvSpPr>
            <a:spLocks noChangeArrowheads="1"/>
          </p:cNvSpPr>
          <p:nvPr/>
        </p:nvSpPr>
        <p:spPr bwMode="auto">
          <a:xfrm>
            <a:off x="3890963" y="5646738"/>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8" name="Rectangle 30"/>
          <p:cNvSpPr>
            <a:spLocks noChangeArrowheads="1"/>
          </p:cNvSpPr>
          <p:nvPr/>
        </p:nvSpPr>
        <p:spPr bwMode="auto">
          <a:xfrm>
            <a:off x="42973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79" name="Rectangle 31"/>
          <p:cNvSpPr>
            <a:spLocks noChangeArrowheads="1"/>
          </p:cNvSpPr>
          <p:nvPr/>
        </p:nvSpPr>
        <p:spPr bwMode="auto">
          <a:xfrm>
            <a:off x="47101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0" name="Rectangle 32"/>
          <p:cNvSpPr>
            <a:spLocks noChangeArrowheads="1"/>
          </p:cNvSpPr>
          <p:nvPr/>
        </p:nvSpPr>
        <p:spPr bwMode="auto">
          <a:xfrm>
            <a:off x="44370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1" name="Rectangle 33"/>
          <p:cNvSpPr>
            <a:spLocks noChangeArrowheads="1"/>
          </p:cNvSpPr>
          <p:nvPr/>
        </p:nvSpPr>
        <p:spPr bwMode="auto">
          <a:xfrm>
            <a:off x="4848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2" name="Rectangle 34"/>
          <p:cNvSpPr>
            <a:spLocks noChangeArrowheads="1"/>
          </p:cNvSpPr>
          <p:nvPr/>
        </p:nvSpPr>
        <p:spPr bwMode="auto">
          <a:xfrm>
            <a:off x="2659063" y="31226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3" name="Rectangle 35"/>
          <p:cNvSpPr>
            <a:spLocks noChangeArrowheads="1"/>
          </p:cNvSpPr>
          <p:nvPr/>
        </p:nvSpPr>
        <p:spPr bwMode="auto">
          <a:xfrm>
            <a:off x="3070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4" name="Rectangle 36"/>
          <p:cNvSpPr>
            <a:spLocks noChangeArrowheads="1"/>
          </p:cNvSpPr>
          <p:nvPr/>
        </p:nvSpPr>
        <p:spPr bwMode="auto">
          <a:xfrm>
            <a:off x="3070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5" name="Rectangle 37"/>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6" name="Rectangle 38"/>
          <p:cNvSpPr>
            <a:spLocks noChangeArrowheads="1"/>
          </p:cNvSpPr>
          <p:nvPr/>
        </p:nvSpPr>
        <p:spPr bwMode="auto">
          <a:xfrm>
            <a:off x="26590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7" name="Rectangle 39"/>
          <p:cNvSpPr>
            <a:spLocks noChangeArrowheads="1"/>
          </p:cNvSpPr>
          <p:nvPr/>
        </p:nvSpPr>
        <p:spPr bwMode="auto">
          <a:xfrm>
            <a:off x="26590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8" name="Rectangle 40"/>
          <p:cNvSpPr>
            <a:spLocks noChangeArrowheads="1"/>
          </p:cNvSpPr>
          <p:nvPr/>
        </p:nvSpPr>
        <p:spPr bwMode="auto">
          <a:xfrm>
            <a:off x="27971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89" name="Rectangle 41"/>
          <p:cNvSpPr>
            <a:spLocks noChangeArrowheads="1"/>
          </p:cNvSpPr>
          <p:nvPr/>
        </p:nvSpPr>
        <p:spPr bwMode="auto">
          <a:xfrm>
            <a:off x="27971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0" name="Rectangle 42"/>
          <p:cNvSpPr>
            <a:spLocks noChangeArrowheads="1"/>
          </p:cNvSpPr>
          <p:nvPr/>
        </p:nvSpPr>
        <p:spPr bwMode="auto">
          <a:xfrm>
            <a:off x="6016625"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1" name="Rectangle 43"/>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2" name="Rectangle 44"/>
          <p:cNvSpPr>
            <a:spLocks noChangeArrowheads="1"/>
          </p:cNvSpPr>
          <p:nvPr/>
        </p:nvSpPr>
        <p:spPr bwMode="auto">
          <a:xfrm>
            <a:off x="571500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3" name="Rectangle 45"/>
          <p:cNvSpPr>
            <a:spLocks noChangeArrowheads="1"/>
          </p:cNvSpPr>
          <p:nvPr/>
        </p:nvSpPr>
        <p:spPr bwMode="auto">
          <a:xfrm>
            <a:off x="6016625"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4" name="Rectangle 46"/>
          <p:cNvSpPr>
            <a:spLocks noChangeArrowheads="1"/>
          </p:cNvSpPr>
          <p:nvPr/>
        </p:nvSpPr>
        <p:spPr bwMode="auto">
          <a:xfrm>
            <a:off x="6562725" y="31226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5" name="Rectangle 47"/>
          <p:cNvSpPr>
            <a:spLocks noChangeArrowheads="1"/>
          </p:cNvSpPr>
          <p:nvPr/>
        </p:nvSpPr>
        <p:spPr bwMode="auto">
          <a:xfrm>
            <a:off x="61499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6" name="Rectangle 48"/>
          <p:cNvSpPr>
            <a:spLocks noChangeArrowheads="1"/>
          </p:cNvSpPr>
          <p:nvPr/>
        </p:nvSpPr>
        <p:spPr bwMode="auto">
          <a:xfrm>
            <a:off x="61499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7" name="Rectangle 49"/>
          <p:cNvSpPr>
            <a:spLocks noChangeArrowheads="1"/>
          </p:cNvSpPr>
          <p:nvPr/>
        </p:nvSpPr>
        <p:spPr bwMode="auto">
          <a:xfrm>
            <a:off x="619125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8" name="Rectangle 50"/>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499" name="Rectangle 51"/>
          <p:cNvSpPr>
            <a:spLocks noChangeArrowheads="1"/>
          </p:cNvSpPr>
          <p:nvPr/>
        </p:nvSpPr>
        <p:spPr bwMode="auto">
          <a:xfrm>
            <a:off x="65627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0" name="Rectangle 52"/>
          <p:cNvSpPr>
            <a:spLocks noChangeArrowheads="1"/>
          </p:cNvSpPr>
          <p:nvPr/>
        </p:nvSpPr>
        <p:spPr bwMode="auto">
          <a:xfrm>
            <a:off x="65627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1" name="Rectangle 53"/>
          <p:cNvSpPr>
            <a:spLocks noChangeArrowheads="1"/>
          </p:cNvSpPr>
          <p:nvPr/>
        </p:nvSpPr>
        <p:spPr bwMode="auto">
          <a:xfrm>
            <a:off x="64230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2" name="Rectangle 54"/>
          <p:cNvSpPr>
            <a:spLocks noChangeArrowheads="1"/>
          </p:cNvSpPr>
          <p:nvPr/>
        </p:nvSpPr>
        <p:spPr bwMode="auto">
          <a:xfrm>
            <a:off x="64230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3" name="Rectangle 55"/>
          <p:cNvSpPr>
            <a:spLocks noChangeArrowheads="1"/>
          </p:cNvSpPr>
          <p:nvPr/>
        </p:nvSpPr>
        <p:spPr bwMode="auto">
          <a:xfrm>
            <a:off x="6016625" y="354806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4" name="Rectangle 56"/>
          <p:cNvSpPr>
            <a:spLocks noChangeArrowheads="1"/>
          </p:cNvSpPr>
          <p:nvPr/>
        </p:nvSpPr>
        <p:spPr bwMode="auto">
          <a:xfrm>
            <a:off x="6016625" y="28860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5" name="Rectangle 57"/>
          <p:cNvSpPr>
            <a:spLocks noChangeArrowheads="1"/>
          </p:cNvSpPr>
          <p:nvPr/>
        </p:nvSpPr>
        <p:spPr bwMode="auto">
          <a:xfrm>
            <a:off x="3617913"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6" name="Rectangle 58"/>
          <p:cNvSpPr>
            <a:spLocks noChangeArrowheads="1"/>
          </p:cNvSpPr>
          <p:nvPr/>
        </p:nvSpPr>
        <p:spPr bwMode="auto">
          <a:xfrm>
            <a:off x="6016625"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7" name="Rectangle 59"/>
          <p:cNvSpPr>
            <a:spLocks noChangeArrowheads="1"/>
          </p:cNvSpPr>
          <p:nvPr/>
        </p:nvSpPr>
        <p:spPr bwMode="auto">
          <a:xfrm>
            <a:off x="61499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8" name="Rectangle 60"/>
          <p:cNvSpPr>
            <a:spLocks noChangeArrowheads="1"/>
          </p:cNvSpPr>
          <p:nvPr/>
        </p:nvSpPr>
        <p:spPr bwMode="auto">
          <a:xfrm>
            <a:off x="26590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09" name="Rectangle 61"/>
          <p:cNvSpPr>
            <a:spLocks noChangeArrowheads="1"/>
          </p:cNvSpPr>
          <p:nvPr/>
        </p:nvSpPr>
        <p:spPr bwMode="auto">
          <a:xfrm>
            <a:off x="27971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0" name="Rectangle 62"/>
          <p:cNvSpPr>
            <a:spLocks noChangeArrowheads="1"/>
          </p:cNvSpPr>
          <p:nvPr/>
        </p:nvSpPr>
        <p:spPr bwMode="auto">
          <a:xfrm>
            <a:off x="3070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1" name="Rectangle 63"/>
          <p:cNvSpPr>
            <a:spLocks noChangeArrowheads="1"/>
          </p:cNvSpPr>
          <p:nvPr/>
        </p:nvSpPr>
        <p:spPr bwMode="auto">
          <a:xfrm>
            <a:off x="32051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2" name="Rectangle 64"/>
          <p:cNvSpPr>
            <a:spLocks noChangeArrowheads="1"/>
          </p:cNvSpPr>
          <p:nvPr/>
        </p:nvSpPr>
        <p:spPr bwMode="auto">
          <a:xfrm>
            <a:off x="34782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3" name="Rectangle 65"/>
          <p:cNvSpPr>
            <a:spLocks noChangeArrowheads="1"/>
          </p:cNvSpPr>
          <p:nvPr/>
        </p:nvSpPr>
        <p:spPr bwMode="auto">
          <a:xfrm>
            <a:off x="38909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4" name="Rectangle 66"/>
          <p:cNvSpPr>
            <a:spLocks noChangeArrowheads="1"/>
          </p:cNvSpPr>
          <p:nvPr/>
        </p:nvSpPr>
        <p:spPr bwMode="auto">
          <a:xfrm>
            <a:off x="40243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5" name="Rectangle 67"/>
          <p:cNvSpPr>
            <a:spLocks noChangeArrowheads="1"/>
          </p:cNvSpPr>
          <p:nvPr/>
        </p:nvSpPr>
        <p:spPr bwMode="auto">
          <a:xfrm>
            <a:off x="42973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6" name="Rectangle 68"/>
          <p:cNvSpPr>
            <a:spLocks noChangeArrowheads="1"/>
          </p:cNvSpPr>
          <p:nvPr/>
        </p:nvSpPr>
        <p:spPr bwMode="auto">
          <a:xfrm>
            <a:off x="44370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7" name="Rectangle 69"/>
          <p:cNvSpPr>
            <a:spLocks noChangeArrowheads="1"/>
          </p:cNvSpPr>
          <p:nvPr/>
        </p:nvSpPr>
        <p:spPr bwMode="auto">
          <a:xfrm>
            <a:off x="47101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8" name="Rectangle 70"/>
          <p:cNvSpPr>
            <a:spLocks noChangeArrowheads="1"/>
          </p:cNvSpPr>
          <p:nvPr/>
        </p:nvSpPr>
        <p:spPr bwMode="auto">
          <a:xfrm>
            <a:off x="4848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19" name="Rectangle 71"/>
          <p:cNvSpPr>
            <a:spLocks noChangeArrowheads="1"/>
          </p:cNvSpPr>
          <p:nvPr/>
        </p:nvSpPr>
        <p:spPr bwMode="auto">
          <a:xfrm>
            <a:off x="64230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20" name="Rectangle 72"/>
          <p:cNvSpPr>
            <a:spLocks noChangeArrowheads="1"/>
          </p:cNvSpPr>
          <p:nvPr/>
        </p:nvSpPr>
        <p:spPr bwMode="auto">
          <a:xfrm>
            <a:off x="65627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521" name="Title 1"/>
          <p:cNvSpPr>
            <a:spLocks noGrp="1"/>
          </p:cNvSpPr>
          <p:nvPr>
            <p:ph type="title"/>
          </p:nvPr>
        </p:nvSpPr>
        <p:spPr>
          <a:xfrm>
            <a:off x="457200" y="274638"/>
            <a:ext cx="8229600" cy="792162"/>
          </a:xfrm>
        </p:spPr>
        <p:txBody>
          <a:bodyPr/>
          <a:lstStyle/>
          <a:p>
            <a:r>
              <a:rPr lang="en-US" smtClean="0"/>
              <a:t>Standard Cells</a:t>
            </a:r>
            <a:br>
              <a:rPr lang="en-US" smtClean="0"/>
            </a:br>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smtClean="0"/>
              <a:t>Standard Cells</a:t>
            </a:r>
            <a:br>
              <a:rPr lang="en-US" smtClean="0"/>
            </a:br>
            <a:endParaRPr lang="en-US" smtClean="0"/>
          </a:p>
        </p:txBody>
      </p:sp>
      <p:pic>
        <p:nvPicPr>
          <p:cNvPr id="105475" name="Picture 73" descr="Fi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663" y="1371600"/>
            <a:ext cx="8059737"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457200" y="457200"/>
            <a:ext cx="8229600" cy="5668963"/>
          </a:xfrm>
        </p:spPr>
        <p:txBody>
          <a:bodyPr/>
          <a:lstStyle/>
          <a:p>
            <a:r>
              <a:rPr lang="en-US" smtClean="0"/>
              <a:t>Example: Standard Cells</a:t>
            </a:r>
          </a:p>
          <a:p>
            <a:pPr lvl="1"/>
            <a:endParaRPr lang="en-US" sz="2400" smtClean="0"/>
          </a:p>
          <a:p>
            <a:pPr lvl="1"/>
            <a:r>
              <a:rPr lang="en-US" sz="2400" smtClean="0"/>
              <a:t>f</a:t>
            </a:r>
            <a:r>
              <a:rPr lang="en-US" sz="2400" baseline="-25000" smtClean="0"/>
              <a:t>1</a:t>
            </a:r>
            <a:r>
              <a:rPr lang="en-US" sz="2400" smtClean="0"/>
              <a:t> = x</a:t>
            </a:r>
            <a:r>
              <a:rPr lang="en-US" sz="2400" baseline="-25000" smtClean="0"/>
              <a:t>1</a:t>
            </a:r>
            <a:r>
              <a:rPr lang="en-US" sz="2400" smtClean="0"/>
              <a:t>x</a:t>
            </a:r>
            <a:r>
              <a:rPr lang="en-US" sz="2400" baseline="-25000" smtClean="0"/>
              <a:t>2</a:t>
            </a:r>
            <a:r>
              <a:rPr lang="en-US" sz="2400" smtClean="0"/>
              <a:t> + x</a:t>
            </a:r>
            <a:r>
              <a:rPr lang="en-US" sz="2400" baseline="-25000" smtClean="0"/>
              <a:t>1</a:t>
            </a:r>
            <a:r>
              <a:rPr lang="en-US" sz="2400" smtClean="0"/>
              <a:t>'x</a:t>
            </a:r>
            <a:r>
              <a:rPr lang="en-US" sz="2400" baseline="-25000" smtClean="0"/>
              <a:t>2</a:t>
            </a:r>
            <a:r>
              <a:rPr lang="en-US" sz="2400" smtClean="0"/>
              <a:t>'x</a:t>
            </a:r>
            <a:r>
              <a:rPr lang="en-US" sz="2400" baseline="-25000" smtClean="0"/>
              <a:t>3</a:t>
            </a:r>
            <a:r>
              <a:rPr lang="en-US" sz="2400" smtClean="0"/>
              <a:t> + x</a:t>
            </a:r>
            <a:r>
              <a:rPr lang="en-US" sz="2400" baseline="-25000" smtClean="0"/>
              <a:t>1</a:t>
            </a:r>
            <a:r>
              <a:rPr lang="en-US" sz="2400" smtClean="0"/>
              <a:t>x</a:t>
            </a:r>
            <a:r>
              <a:rPr lang="en-US" sz="2400" baseline="-25000" smtClean="0"/>
              <a:t>3</a:t>
            </a:r>
            <a:r>
              <a:rPr lang="en-US" sz="2400" smtClean="0"/>
              <a:t>'</a:t>
            </a:r>
          </a:p>
          <a:p>
            <a:pPr lvl="1"/>
            <a:r>
              <a:rPr lang="en-US" sz="2400" smtClean="0"/>
              <a:t>f</a:t>
            </a:r>
            <a:r>
              <a:rPr lang="en-US" sz="2400" baseline="-25000" smtClean="0"/>
              <a:t>2</a:t>
            </a:r>
            <a:r>
              <a:rPr lang="en-US" sz="2400" smtClean="0"/>
              <a:t> = x</a:t>
            </a:r>
            <a:r>
              <a:rPr lang="en-US" sz="2400" baseline="-25000" smtClean="0"/>
              <a:t>1</a:t>
            </a:r>
            <a:r>
              <a:rPr lang="en-US" sz="2400" smtClean="0"/>
              <a:t>x</a:t>
            </a:r>
            <a:r>
              <a:rPr lang="en-US" sz="2400" baseline="-25000" smtClean="0"/>
              <a:t>2</a:t>
            </a:r>
            <a:r>
              <a:rPr lang="en-US" sz="2400" smtClean="0"/>
              <a:t> + x</a:t>
            </a:r>
            <a:r>
              <a:rPr lang="en-US" sz="2400" baseline="-25000" smtClean="0"/>
              <a:t>1</a:t>
            </a:r>
            <a:r>
              <a:rPr lang="en-US" sz="2400" smtClean="0"/>
              <a:t>'x</a:t>
            </a:r>
            <a:r>
              <a:rPr lang="en-US" sz="2400" baseline="-25000" smtClean="0"/>
              <a:t>2</a:t>
            </a:r>
            <a:r>
              <a:rPr lang="en-US" sz="2400" smtClean="0"/>
              <a:t>'x</a:t>
            </a:r>
            <a:r>
              <a:rPr lang="en-US" sz="2400" baseline="-25000" smtClean="0"/>
              <a:t>3</a:t>
            </a:r>
            <a:r>
              <a:rPr lang="en-US" sz="2400" smtClean="0"/>
              <a:t> + x</a:t>
            </a:r>
            <a:r>
              <a:rPr lang="en-US" sz="2400" baseline="-25000" smtClean="0"/>
              <a:t>1</a:t>
            </a:r>
            <a:r>
              <a:rPr lang="en-US" sz="2400" smtClean="0"/>
              <a:t>x</a:t>
            </a:r>
            <a:r>
              <a:rPr lang="en-US" sz="2400" baseline="-25000" smtClean="0"/>
              <a:t>3</a:t>
            </a:r>
          </a:p>
        </p:txBody>
      </p:sp>
      <p:sp>
        <p:nvSpPr>
          <p:cNvPr id="106499"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00"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01"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502" name="Rectangle 6"/>
          <p:cNvSpPr>
            <a:spLocks noChangeArrowheads="1"/>
          </p:cNvSpPr>
          <p:nvPr/>
        </p:nvSpPr>
        <p:spPr bwMode="auto">
          <a:xfrm>
            <a:off x="34782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3" name="Rectangle 7"/>
          <p:cNvSpPr>
            <a:spLocks noChangeArrowheads="1"/>
          </p:cNvSpPr>
          <p:nvPr/>
        </p:nvSpPr>
        <p:spPr bwMode="auto">
          <a:xfrm>
            <a:off x="34782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4" name="Rectangle 8"/>
          <p:cNvSpPr>
            <a:spLocks noChangeArrowheads="1"/>
          </p:cNvSpPr>
          <p:nvPr/>
        </p:nvSpPr>
        <p:spPr bwMode="auto">
          <a:xfrm>
            <a:off x="361791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5" name="Rectangle 9"/>
          <p:cNvSpPr>
            <a:spLocks noChangeArrowheads="1"/>
          </p:cNvSpPr>
          <p:nvPr/>
        </p:nvSpPr>
        <p:spPr bwMode="auto">
          <a:xfrm>
            <a:off x="32051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6" name="Rectangle 10"/>
          <p:cNvSpPr>
            <a:spLocks noChangeArrowheads="1"/>
          </p:cNvSpPr>
          <p:nvPr/>
        </p:nvSpPr>
        <p:spPr bwMode="auto">
          <a:xfrm>
            <a:off x="32051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7" name="Rectangle 11"/>
          <p:cNvSpPr>
            <a:spLocks noChangeArrowheads="1"/>
          </p:cNvSpPr>
          <p:nvPr/>
        </p:nvSpPr>
        <p:spPr bwMode="auto">
          <a:xfrm>
            <a:off x="38909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8" name="Rectangle 12"/>
          <p:cNvSpPr>
            <a:spLocks noChangeArrowheads="1"/>
          </p:cNvSpPr>
          <p:nvPr/>
        </p:nvSpPr>
        <p:spPr bwMode="auto">
          <a:xfrm>
            <a:off x="38909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9" name="Rectangle 13"/>
          <p:cNvSpPr>
            <a:spLocks noChangeArrowheads="1"/>
          </p:cNvSpPr>
          <p:nvPr/>
        </p:nvSpPr>
        <p:spPr bwMode="auto">
          <a:xfrm>
            <a:off x="40243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0" name="Rectangle 14"/>
          <p:cNvSpPr>
            <a:spLocks noChangeArrowheads="1"/>
          </p:cNvSpPr>
          <p:nvPr/>
        </p:nvSpPr>
        <p:spPr bwMode="auto">
          <a:xfrm>
            <a:off x="40243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1" name="Rectangle 15"/>
          <p:cNvSpPr>
            <a:spLocks noChangeArrowheads="1"/>
          </p:cNvSpPr>
          <p:nvPr/>
        </p:nvSpPr>
        <p:spPr bwMode="auto">
          <a:xfrm>
            <a:off x="42973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2" name="Rectangle 16"/>
          <p:cNvSpPr>
            <a:spLocks noChangeArrowheads="1"/>
          </p:cNvSpPr>
          <p:nvPr/>
        </p:nvSpPr>
        <p:spPr bwMode="auto">
          <a:xfrm>
            <a:off x="42973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3" name="Rectangle 17"/>
          <p:cNvSpPr>
            <a:spLocks noChangeArrowheads="1"/>
          </p:cNvSpPr>
          <p:nvPr/>
        </p:nvSpPr>
        <p:spPr bwMode="auto">
          <a:xfrm>
            <a:off x="44370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4" name="Rectangle 18"/>
          <p:cNvSpPr>
            <a:spLocks noChangeArrowheads="1"/>
          </p:cNvSpPr>
          <p:nvPr/>
        </p:nvSpPr>
        <p:spPr bwMode="auto">
          <a:xfrm>
            <a:off x="44370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5" name="Rectangle 19"/>
          <p:cNvSpPr>
            <a:spLocks noChangeArrowheads="1"/>
          </p:cNvSpPr>
          <p:nvPr/>
        </p:nvSpPr>
        <p:spPr bwMode="auto">
          <a:xfrm>
            <a:off x="47101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6" name="Rectangle 20"/>
          <p:cNvSpPr>
            <a:spLocks noChangeArrowheads="1"/>
          </p:cNvSpPr>
          <p:nvPr/>
        </p:nvSpPr>
        <p:spPr bwMode="auto">
          <a:xfrm>
            <a:off x="47101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7" name="Rectangle 21"/>
          <p:cNvSpPr>
            <a:spLocks noChangeArrowheads="1"/>
          </p:cNvSpPr>
          <p:nvPr/>
        </p:nvSpPr>
        <p:spPr bwMode="auto">
          <a:xfrm>
            <a:off x="4848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8" name="Rectangle 22"/>
          <p:cNvSpPr>
            <a:spLocks noChangeArrowheads="1"/>
          </p:cNvSpPr>
          <p:nvPr/>
        </p:nvSpPr>
        <p:spPr bwMode="auto">
          <a:xfrm>
            <a:off x="4848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19" name="Rectangle 23"/>
          <p:cNvSpPr>
            <a:spLocks noChangeArrowheads="1"/>
          </p:cNvSpPr>
          <p:nvPr/>
        </p:nvSpPr>
        <p:spPr bwMode="auto">
          <a:xfrm>
            <a:off x="3617913"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0" name="Rectangle 24"/>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1" name="Rectangle 25"/>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2" name="Rectangle 26"/>
          <p:cNvSpPr>
            <a:spLocks noChangeArrowheads="1"/>
          </p:cNvSpPr>
          <p:nvPr/>
        </p:nvSpPr>
        <p:spPr bwMode="auto">
          <a:xfrm>
            <a:off x="32051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3" name="Rectangle 27"/>
          <p:cNvSpPr>
            <a:spLocks noChangeArrowheads="1"/>
          </p:cNvSpPr>
          <p:nvPr/>
        </p:nvSpPr>
        <p:spPr bwMode="auto">
          <a:xfrm>
            <a:off x="40243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4" name="Rectangle 28"/>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5" name="Rectangle 29"/>
          <p:cNvSpPr>
            <a:spLocks noChangeArrowheads="1"/>
          </p:cNvSpPr>
          <p:nvPr/>
        </p:nvSpPr>
        <p:spPr bwMode="auto">
          <a:xfrm>
            <a:off x="3890963" y="5646738"/>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6" name="Rectangle 30"/>
          <p:cNvSpPr>
            <a:spLocks noChangeArrowheads="1"/>
          </p:cNvSpPr>
          <p:nvPr/>
        </p:nvSpPr>
        <p:spPr bwMode="auto">
          <a:xfrm>
            <a:off x="42973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7" name="Rectangle 31"/>
          <p:cNvSpPr>
            <a:spLocks noChangeArrowheads="1"/>
          </p:cNvSpPr>
          <p:nvPr/>
        </p:nvSpPr>
        <p:spPr bwMode="auto">
          <a:xfrm>
            <a:off x="47101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8" name="Rectangle 32"/>
          <p:cNvSpPr>
            <a:spLocks noChangeArrowheads="1"/>
          </p:cNvSpPr>
          <p:nvPr/>
        </p:nvSpPr>
        <p:spPr bwMode="auto">
          <a:xfrm>
            <a:off x="44370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29" name="Rectangle 33"/>
          <p:cNvSpPr>
            <a:spLocks noChangeArrowheads="1"/>
          </p:cNvSpPr>
          <p:nvPr/>
        </p:nvSpPr>
        <p:spPr bwMode="auto">
          <a:xfrm>
            <a:off x="4848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0" name="Rectangle 34"/>
          <p:cNvSpPr>
            <a:spLocks noChangeArrowheads="1"/>
          </p:cNvSpPr>
          <p:nvPr/>
        </p:nvSpPr>
        <p:spPr bwMode="auto">
          <a:xfrm>
            <a:off x="2659063" y="31226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1" name="Rectangle 35"/>
          <p:cNvSpPr>
            <a:spLocks noChangeArrowheads="1"/>
          </p:cNvSpPr>
          <p:nvPr/>
        </p:nvSpPr>
        <p:spPr bwMode="auto">
          <a:xfrm>
            <a:off x="3070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2" name="Rectangle 36"/>
          <p:cNvSpPr>
            <a:spLocks noChangeArrowheads="1"/>
          </p:cNvSpPr>
          <p:nvPr/>
        </p:nvSpPr>
        <p:spPr bwMode="auto">
          <a:xfrm>
            <a:off x="3070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3" name="Rectangle 37"/>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4" name="Rectangle 38"/>
          <p:cNvSpPr>
            <a:spLocks noChangeArrowheads="1"/>
          </p:cNvSpPr>
          <p:nvPr/>
        </p:nvSpPr>
        <p:spPr bwMode="auto">
          <a:xfrm>
            <a:off x="26590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5" name="Rectangle 39"/>
          <p:cNvSpPr>
            <a:spLocks noChangeArrowheads="1"/>
          </p:cNvSpPr>
          <p:nvPr/>
        </p:nvSpPr>
        <p:spPr bwMode="auto">
          <a:xfrm>
            <a:off x="26590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6" name="Rectangle 40"/>
          <p:cNvSpPr>
            <a:spLocks noChangeArrowheads="1"/>
          </p:cNvSpPr>
          <p:nvPr/>
        </p:nvSpPr>
        <p:spPr bwMode="auto">
          <a:xfrm>
            <a:off x="27971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7" name="Rectangle 41"/>
          <p:cNvSpPr>
            <a:spLocks noChangeArrowheads="1"/>
          </p:cNvSpPr>
          <p:nvPr/>
        </p:nvSpPr>
        <p:spPr bwMode="auto">
          <a:xfrm>
            <a:off x="27971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8" name="Rectangle 42"/>
          <p:cNvSpPr>
            <a:spLocks noChangeArrowheads="1"/>
          </p:cNvSpPr>
          <p:nvPr/>
        </p:nvSpPr>
        <p:spPr bwMode="auto">
          <a:xfrm>
            <a:off x="6016625"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39" name="Rectangle 43"/>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0" name="Rectangle 44"/>
          <p:cNvSpPr>
            <a:spLocks noChangeArrowheads="1"/>
          </p:cNvSpPr>
          <p:nvPr/>
        </p:nvSpPr>
        <p:spPr bwMode="auto">
          <a:xfrm>
            <a:off x="571500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1" name="Rectangle 45"/>
          <p:cNvSpPr>
            <a:spLocks noChangeArrowheads="1"/>
          </p:cNvSpPr>
          <p:nvPr/>
        </p:nvSpPr>
        <p:spPr bwMode="auto">
          <a:xfrm>
            <a:off x="6016625"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2" name="Rectangle 46"/>
          <p:cNvSpPr>
            <a:spLocks noChangeArrowheads="1"/>
          </p:cNvSpPr>
          <p:nvPr/>
        </p:nvSpPr>
        <p:spPr bwMode="auto">
          <a:xfrm>
            <a:off x="6562725" y="31226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3" name="Rectangle 47"/>
          <p:cNvSpPr>
            <a:spLocks noChangeArrowheads="1"/>
          </p:cNvSpPr>
          <p:nvPr/>
        </p:nvSpPr>
        <p:spPr bwMode="auto">
          <a:xfrm>
            <a:off x="61499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4" name="Rectangle 48"/>
          <p:cNvSpPr>
            <a:spLocks noChangeArrowheads="1"/>
          </p:cNvSpPr>
          <p:nvPr/>
        </p:nvSpPr>
        <p:spPr bwMode="auto">
          <a:xfrm>
            <a:off x="61499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5" name="Rectangle 49"/>
          <p:cNvSpPr>
            <a:spLocks noChangeArrowheads="1"/>
          </p:cNvSpPr>
          <p:nvPr/>
        </p:nvSpPr>
        <p:spPr bwMode="auto">
          <a:xfrm>
            <a:off x="619125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6" name="Rectangle 50"/>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7" name="Rectangle 51"/>
          <p:cNvSpPr>
            <a:spLocks noChangeArrowheads="1"/>
          </p:cNvSpPr>
          <p:nvPr/>
        </p:nvSpPr>
        <p:spPr bwMode="auto">
          <a:xfrm>
            <a:off x="65627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8" name="Rectangle 52"/>
          <p:cNvSpPr>
            <a:spLocks noChangeArrowheads="1"/>
          </p:cNvSpPr>
          <p:nvPr/>
        </p:nvSpPr>
        <p:spPr bwMode="auto">
          <a:xfrm>
            <a:off x="65627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49" name="Rectangle 53"/>
          <p:cNvSpPr>
            <a:spLocks noChangeArrowheads="1"/>
          </p:cNvSpPr>
          <p:nvPr/>
        </p:nvSpPr>
        <p:spPr bwMode="auto">
          <a:xfrm>
            <a:off x="64230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0" name="Rectangle 54"/>
          <p:cNvSpPr>
            <a:spLocks noChangeArrowheads="1"/>
          </p:cNvSpPr>
          <p:nvPr/>
        </p:nvSpPr>
        <p:spPr bwMode="auto">
          <a:xfrm>
            <a:off x="64230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1" name="Rectangle 55"/>
          <p:cNvSpPr>
            <a:spLocks noChangeArrowheads="1"/>
          </p:cNvSpPr>
          <p:nvPr/>
        </p:nvSpPr>
        <p:spPr bwMode="auto">
          <a:xfrm>
            <a:off x="6016625" y="354806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2" name="Rectangle 56"/>
          <p:cNvSpPr>
            <a:spLocks noChangeArrowheads="1"/>
          </p:cNvSpPr>
          <p:nvPr/>
        </p:nvSpPr>
        <p:spPr bwMode="auto">
          <a:xfrm>
            <a:off x="6016625" y="28860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3" name="Rectangle 57"/>
          <p:cNvSpPr>
            <a:spLocks noChangeArrowheads="1"/>
          </p:cNvSpPr>
          <p:nvPr/>
        </p:nvSpPr>
        <p:spPr bwMode="auto">
          <a:xfrm>
            <a:off x="3617913"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4" name="Rectangle 58"/>
          <p:cNvSpPr>
            <a:spLocks noChangeArrowheads="1"/>
          </p:cNvSpPr>
          <p:nvPr/>
        </p:nvSpPr>
        <p:spPr bwMode="auto">
          <a:xfrm>
            <a:off x="6016625"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5" name="Rectangle 59"/>
          <p:cNvSpPr>
            <a:spLocks noChangeArrowheads="1"/>
          </p:cNvSpPr>
          <p:nvPr/>
        </p:nvSpPr>
        <p:spPr bwMode="auto">
          <a:xfrm>
            <a:off x="61499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6" name="Rectangle 60"/>
          <p:cNvSpPr>
            <a:spLocks noChangeArrowheads="1"/>
          </p:cNvSpPr>
          <p:nvPr/>
        </p:nvSpPr>
        <p:spPr bwMode="auto">
          <a:xfrm>
            <a:off x="26590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7" name="Rectangle 61"/>
          <p:cNvSpPr>
            <a:spLocks noChangeArrowheads="1"/>
          </p:cNvSpPr>
          <p:nvPr/>
        </p:nvSpPr>
        <p:spPr bwMode="auto">
          <a:xfrm>
            <a:off x="27971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8" name="Rectangle 62"/>
          <p:cNvSpPr>
            <a:spLocks noChangeArrowheads="1"/>
          </p:cNvSpPr>
          <p:nvPr/>
        </p:nvSpPr>
        <p:spPr bwMode="auto">
          <a:xfrm>
            <a:off x="3070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59" name="Rectangle 63"/>
          <p:cNvSpPr>
            <a:spLocks noChangeArrowheads="1"/>
          </p:cNvSpPr>
          <p:nvPr/>
        </p:nvSpPr>
        <p:spPr bwMode="auto">
          <a:xfrm>
            <a:off x="32051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0" name="Rectangle 64"/>
          <p:cNvSpPr>
            <a:spLocks noChangeArrowheads="1"/>
          </p:cNvSpPr>
          <p:nvPr/>
        </p:nvSpPr>
        <p:spPr bwMode="auto">
          <a:xfrm>
            <a:off x="34782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1" name="Rectangle 65"/>
          <p:cNvSpPr>
            <a:spLocks noChangeArrowheads="1"/>
          </p:cNvSpPr>
          <p:nvPr/>
        </p:nvSpPr>
        <p:spPr bwMode="auto">
          <a:xfrm>
            <a:off x="38909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2" name="Rectangle 66"/>
          <p:cNvSpPr>
            <a:spLocks noChangeArrowheads="1"/>
          </p:cNvSpPr>
          <p:nvPr/>
        </p:nvSpPr>
        <p:spPr bwMode="auto">
          <a:xfrm>
            <a:off x="40243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3" name="Rectangle 67"/>
          <p:cNvSpPr>
            <a:spLocks noChangeArrowheads="1"/>
          </p:cNvSpPr>
          <p:nvPr/>
        </p:nvSpPr>
        <p:spPr bwMode="auto">
          <a:xfrm>
            <a:off x="42973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4" name="Rectangle 68"/>
          <p:cNvSpPr>
            <a:spLocks noChangeArrowheads="1"/>
          </p:cNvSpPr>
          <p:nvPr/>
        </p:nvSpPr>
        <p:spPr bwMode="auto">
          <a:xfrm>
            <a:off x="44370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5" name="Rectangle 69"/>
          <p:cNvSpPr>
            <a:spLocks noChangeArrowheads="1"/>
          </p:cNvSpPr>
          <p:nvPr/>
        </p:nvSpPr>
        <p:spPr bwMode="auto">
          <a:xfrm>
            <a:off x="47101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6" name="Rectangle 70"/>
          <p:cNvSpPr>
            <a:spLocks noChangeArrowheads="1"/>
          </p:cNvSpPr>
          <p:nvPr/>
        </p:nvSpPr>
        <p:spPr bwMode="auto">
          <a:xfrm>
            <a:off x="4848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7" name="Rectangle 71"/>
          <p:cNvSpPr>
            <a:spLocks noChangeArrowheads="1"/>
          </p:cNvSpPr>
          <p:nvPr/>
        </p:nvSpPr>
        <p:spPr bwMode="auto">
          <a:xfrm>
            <a:off x="64230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68" name="Rectangle 72"/>
          <p:cNvSpPr>
            <a:spLocks noChangeArrowheads="1"/>
          </p:cNvSpPr>
          <p:nvPr/>
        </p:nvSpPr>
        <p:spPr bwMode="auto">
          <a:xfrm>
            <a:off x="65627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06569" name="Picture 73" descr="Fi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514600"/>
            <a:ext cx="8839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457200" y="990600"/>
            <a:ext cx="8229600" cy="5211763"/>
          </a:xfrm>
        </p:spPr>
        <p:txBody>
          <a:bodyPr/>
          <a:lstStyle/>
          <a:p>
            <a:r>
              <a:rPr lang="en-US" smtClean="0"/>
              <a:t>Sea of Gates Gate Array</a:t>
            </a:r>
          </a:p>
          <a:p>
            <a:pPr lvl="1"/>
            <a:endParaRPr lang="en-US" sz="3200" smtClean="0"/>
          </a:p>
          <a:p>
            <a:pPr lvl="1"/>
            <a:r>
              <a:rPr lang="en-US" sz="3200" smtClean="0"/>
              <a:t>A Sea of Gates gate array is just like a standard cell except all gates are of the same type</a:t>
            </a:r>
          </a:p>
          <a:p>
            <a:pPr lvl="2"/>
            <a:r>
              <a:rPr lang="en-US" sz="3200" smtClean="0"/>
              <a:t>Interconnections are run in channels and use multiple layers</a:t>
            </a:r>
          </a:p>
          <a:p>
            <a:pPr lvl="2"/>
            <a:r>
              <a:rPr lang="en-US" sz="3200" smtClean="0"/>
              <a:t>Cheaper to manufacture due to regularity</a:t>
            </a:r>
          </a:p>
        </p:txBody>
      </p:sp>
      <p:sp>
        <p:nvSpPr>
          <p:cNvPr id="107523" name="Freeform 3"/>
          <p:cNvSpPr>
            <a:spLocks/>
          </p:cNvSpPr>
          <p:nvPr/>
        </p:nvSpPr>
        <p:spPr bwMode="auto">
          <a:xfrm>
            <a:off x="4133850" y="2787650"/>
            <a:ext cx="1222375" cy="1588"/>
          </a:xfrm>
          <a:custGeom>
            <a:avLst/>
            <a:gdLst>
              <a:gd name="T0" fmla="*/ 2147483647 w 848"/>
              <a:gd name="T1" fmla="*/ 0 h 1588"/>
              <a:gd name="T2" fmla="*/ 0 w 848"/>
              <a:gd name="T3" fmla="*/ 0 h 1588"/>
              <a:gd name="T4" fmla="*/ 2147483647 w 848"/>
              <a:gd name="T5" fmla="*/ 0 h 1588"/>
              <a:gd name="T6" fmla="*/ 0 60000 65536"/>
              <a:gd name="T7" fmla="*/ 0 60000 65536"/>
              <a:gd name="T8" fmla="*/ 0 60000 65536"/>
              <a:gd name="T9" fmla="*/ 0 w 848"/>
              <a:gd name="T10" fmla="*/ 0 h 1588"/>
              <a:gd name="T11" fmla="*/ 848 w 848"/>
              <a:gd name="T12" fmla="*/ 1588 h 1588"/>
            </a:gdLst>
            <a:ahLst/>
            <a:cxnLst>
              <a:cxn ang="T6">
                <a:pos x="T0" y="T1"/>
              </a:cxn>
              <a:cxn ang="T7">
                <a:pos x="T2" y="T3"/>
              </a:cxn>
              <a:cxn ang="T8">
                <a:pos x="T4" y="T5"/>
              </a:cxn>
            </a:cxnLst>
            <a:rect l="T9" t="T10" r="T11" b="T12"/>
            <a:pathLst>
              <a:path w="848" h="1588">
                <a:moveTo>
                  <a:pt x="848" y="0"/>
                </a:moveTo>
                <a:lnTo>
                  <a:pt x="0" y="0"/>
                </a:lnTo>
                <a:lnTo>
                  <a:pt x="8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524" name="Freeform 4"/>
          <p:cNvSpPr>
            <a:spLocks/>
          </p:cNvSpPr>
          <p:nvPr/>
        </p:nvSpPr>
        <p:spPr bwMode="auto">
          <a:xfrm>
            <a:off x="3384550" y="2532063"/>
            <a:ext cx="1971675" cy="0"/>
          </a:xfrm>
          <a:custGeom>
            <a:avLst/>
            <a:gdLst>
              <a:gd name="T0" fmla="*/ 2147483647 w 1368"/>
              <a:gd name="T1" fmla="*/ 0 w 1368"/>
              <a:gd name="T2" fmla="*/ 2147483647 w 1368"/>
              <a:gd name="T3" fmla="*/ 0 60000 65536"/>
              <a:gd name="T4" fmla="*/ 0 60000 65536"/>
              <a:gd name="T5" fmla="*/ 0 60000 65536"/>
              <a:gd name="T6" fmla="*/ 0 w 1368"/>
              <a:gd name="T7" fmla="*/ 1368 w 1368"/>
            </a:gdLst>
            <a:ahLst/>
            <a:cxnLst>
              <a:cxn ang="T3">
                <a:pos x="T0" y="0"/>
              </a:cxn>
              <a:cxn ang="T4">
                <a:pos x="T1" y="0"/>
              </a:cxn>
              <a:cxn ang="T5">
                <a:pos x="T2" y="0"/>
              </a:cxn>
            </a:cxnLst>
            <a:rect l="T6" t="0" r="T7" b="0"/>
            <a:pathLst>
              <a:path w="136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525" name="Freeform 5"/>
          <p:cNvSpPr>
            <a:spLocks/>
          </p:cNvSpPr>
          <p:nvPr/>
        </p:nvSpPr>
        <p:spPr bwMode="auto">
          <a:xfrm>
            <a:off x="3384550" y="4238625"/>
            <a:ext cx="1971675" cy="1588"/>
          </a:xfrm>
          <a:custGeom>
            <a:avLst/>
            <a:gdLst>
              <a:gd name="T0" fmla="*/ 2147483647 w 1368"/>
              <a:gd name="T1" fmla="*/ 0 h 1588"/>
              <a:gd name="T2" fmla="*/ 0 w 1368"/>
              <a:gd name="T3" fmla="*/ 0 h 1588"/>
              <a:gd name="T4" fmla="*/ 2147483647 w 1368"/>
              <a:gd name="T5" fmla="*/ 0 h 1588"/>
              <a:gd name="T6" fmla="*/ 0 60000 65536"/>
              <a:gd name="T7" fmla="*/ 0 60000 65536"/>
              <a:gd name="T8" fmla="*/ 0 60000 65536"/>
              <a:gd name="T9" fmla="*/ 0 w 1368"/>
              <a:gd name="T10" fmla="*/ 0 h 1588"/>
              <a:gd name="T11" fmla="*/ 1368 w 1368"/>
              <a:gd name="T12" fmla="*/ 1588 h 1588"/>
            </a:gdLst>
            <a:ahLst/>
            <a:cxnLst>
              <a:cxn ang="T6">
                <a:pos x="T0" y="T1"/>
              </a:cxn>
              <a:cxn ang="T7">
                <a:pos x="T2" y="T3"/>
              </a:cxn>
              <a:cxn ang="T8">
                <a:pos x="T4" y="T5"/>
              </a:cxn>
            </a:cxnLst>
            <a:rect l="T9" t="T10" r="T11" b="T12"/>
            <a:pathLst>
              <a:path w="1368" h="1588">
                <a:moveTo>
                  <a:pt x="1368" y="0"/>
                </a:moveTo>
                <a:lnTo>
                  <a:pt x="0" y="0"/>
                </a:lnTo>
                <a:lnTo>
                  <a:pt x="136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526" name="Rectangle 6"/>
          <p:cNvSpPr>
            <a:spLocks noChangeArrowheads="1"/>
          </p:cNvSpPr>
          <p:nvPr/>
        </p:nvSpPr>
        <p:spPr bwMode="auto">
          <a:xfrm>
            <a:off x="34782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7" name="Rectangle 7"/>
          <p:cNvSpPr>
            <a:spLocks noChangeArrowheads="1"/>
          </p:cNvSpPr>
          <p:nvPr/>
        </p:nvSpPr>
        <p:spPr bwMode="auto">
          <a:xfrm>
            <a:off x="34782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8" name="Rectangle 8"/>
          <p:cNvSpPr>
            <a:spLocks noChangeArrowheads="1"/>
          </p:cNvSpPr>
          <p:nvPr/>
        </p:nvSpPr>
        <p:spPr bwMode="auto">
          <a:xfrm>
            <a:off x="361791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29" name="Rectangle 9"/>
          <p:cNvSpPr>
            <a:spLocks noChangeArrowheads="1"/>
          </p:cNvSpPr>
          <p:nvPr/>
        </p:nvSpPr>
        <p:spPr bwMode="auto">
          <a:xfrm>
            <a:off x="32051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0" name="Rectangle 10"/>
          <p:cNvSpPr>
            <a:spLocks noChangeArrowheads="1"/>
          </p:cNvSpPr>
          <p:nvPr/>
        </p:nvSpPr>
        <p:spPr bwMode="auto">
          <a:xfrm>
            <a:off x="32051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1" name="Rectangle 11"/>
          <p:cNvSpPr>
            <a:spLocks noChangeArrowheads="1"/>
          </p:cNvSpPr>
          <p:nvPr/>
        </p:nvSpPr>
        <p:spPr bwMode="auto">
          <a:xfrm>
            <a:off x="38909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2" name="Rectangle 12"/>
          <p:cNvSpPr>
            <a:spLocks noChangeArrowheads="1"/>
          </p:cNvSpPr>
          <p:nvPr/>
        </p:nvSpPr>
        <p:spPr bwMode="auto">
          <a:xfrm>
            <a:off x="38909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3" name="Rectangle 13"/>
          <p:cNvSpPr>
            <a:spLocks noChangeArrowheads="1"/>
          </p:cNvSpPr>
          <p:nvPr/>
        </p:nvSpPr>
        <p:spPr bwMode="auto">
          <a:xfrm>
            <a:off x="40243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4" name="Rectangle 14"/>
          <p:cNvSpPr>
            <a:spLocks noChangeArrowheads="1"/>
          </p:cNvSpPr>
          <p:nvPr/>
        </p:nvSpPr>
        <p:spPr bwMode="auto">
          <a:xfrm>
            <a:off x="40243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5" name="Rectangle 15"/>
          <p:cNvSpPr>
            <a:spLocks noChangeArrowheads="1"/>
          </p:cNvSpPr>
          <p:nvPr/>
        </p:nvSpPr>
        <p:spPr bwMode="auto">
          <a:xfrm>
            <a:off x="42973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6" name="Rectangle 16"/>
          <p:cNvSpPr>
            <a:spLocks noChangeArrowheads="1"/>
          </p:cNvSpPr>
          <p:nvPr/>
        </p:nvSpPr>
        <p:spPr bwMode="auto">
          <a:xfrm>
            <a:off x="42973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7" name="Rectangle 17"/>
          <p:cNvSpPr>
            <a:spLocks noChangeArrowheads="1"/>
          </p:cNvSpPr>
          <p:nvPr/>
        </p:nvSpPr>
        <p:spPr bwMode="auto">
          <a:xfrm>
            <a:off x="443706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8" name="Rectangle 18"/>
          <p:cNvSpPr>
            <a:spLocks noChangeArrowheads="1"/>
          </p:cNvSpPr>
          <p:nvPr/>
        </p:nvSpPr>
        <p:spPr bwMode="auto">
          <a:xfrm>
            <a:off x="443706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39" name="Rectangle 19"/>
          <p:cNvSpPr>
            <a:spLocks noChangeArrowheads="1"/>
          </p:cNvSpPr>
          <p:nvPr/>
        </p:nvSpPr>
        <p:spPr bwMode="auto">
          <a:xfrm>
            <a:off x="4710113" y="4400550"/>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0" name="Rectangle 20"/>
          <p:cNvSpPr>
            <a:spLocks noChangeArrowheads="1"/>
          </p:cNvSpPr>
          <p:nvPr/>
        </p:nvSpPr>
        <p:spPr bwMode="auto">
          <a:xfrm>
            <a:off x="4710113" y="4659313"/>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1" name="Rectangle 21"/>
          <p:cNvSpPr>
            <a:spLocks noChangeArrowheads="1"/>
          </p:cNvSpPr>
          <p:nvPr/>
        </p:nvSpPr>
        <p:spPr bwMode="auto">
          <a:xfrm>
            <a:off x="4848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2" name="Rectangle 22"/>
          <p:cNvSpPr>
            <a:spLocks noChangeArrowheads="1"/>
          </p:cNvSpPr>
          <p:nvPr/>
        </p:nvSpPr>
        <p:spPr bwMode="auto">
          <a:xfrm>
            <a:off x="4848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3" name="Rectangle 23"/>
          <p:cNvSpPr>
            <a:spLocks noChangeArrowheads="1"/>
          </p:cNvSpPr>
          <p:nvPr/>
        </p:nvSpPr>
        <p:spPr bwMode="auto">
          <a:xfrm>
            <a:off x="3617913"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4" name="Rectangle 24"/>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5" name="Rectangle 25"/>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6" name="Rectangle 26"/>
          <p:cNvSpPr>
            <a:spLocks noChangeArrowheads="1"/>
          </p:cNvSpPr>
          <p:nvPr/>
        </p:nvSpPr>
        <p:spPr bwMode="auto">
          <a:xfrm>
            <a:off x="32051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7" name="Rectangle 27"/>
          <p:cNvSpPr>
            <a:spLocks noChangeArrowheads="1"/>
          </p:cNvSpPr>
          <p:nvPr/>
        </p:nvSpPr>
        <p:spPr bwMode="auto">
          <a:xfrm>
            <a:off x="40243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8" name="Rectangle 28"/>
          <p:cNvSpPr>
            <a:spLocks noChangeArrowheads="1"/>
          </p:cNvSpPr>
          <p:nvPr/>
        </p:nvSpPr>
        <p:spPr bwMode="auto">
          <a:xfrm>
            <a:off x="34782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49" name="Rectangle 29"/>
          <p:cNvSpPr>
            <a:spLocks noChangeArrowheads="1"/>
          </p:cNvSpPr>
          <p:nvPr/>
        </p:nvSpPr>
        <p:spPr bwMode="auto">
          <a:xfrm>
            <a:off x="3890963" y="5646738"/>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0" name="Rectangle 30"/>
          <p:cNvSpPr>
            <a:spLocks noChangeArrowheads="1"/>
          </p:cNvSpPr>
          <p:nvPr/>
        </p:nvSpPr>
        <p:spPr bwMode="auto">
          <a:xfrm>
            <a:off x="42973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1" name="Rectangle 31"/>
          <p:cNvSpPr>
            <a:spLocks noChangeArrowheads="1"/>
          </p:cNvSpPr>
          <p:nvPr/>
        </p:nvSpPr>
        <p:spPr bwMode="auto">
          <a:xfrm>
            <a:off x="471011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2" name="Rectangle 32"/>
          <p:cNvSpPr>
            <a:spLocks noChangeArrowheads="1"/>
          </p:cNvSpPr>
          <p:nvPr/>
        </p:nvSpPr>
        <p:spPr bwMode="auto">
          <a:xfrm>
            <a:off x="4437063" y="5646738"/>
            <a:ext cx="14287"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3" name="Rectangle 33"/>
          <p:cNvSpPr>
            <a:spLocks noChangeArrowheads="1"/>
          </p:cNvSpPr>
          <p:nvPr/>
        </p:nvSpPr>
        <p:spPr bwMode="auto">
          <a:xfrm>
            <a:off x="4848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4" name="Rectangle 34"/>
          <p:cNvSpPr>
            <a:spLocks noChangeArrowheads="1"/>
          </p:cNvSpPr>
          <p:nvPr/>
        </p:nvSpPr>
        <p:spPr bwMode="auto">
          <a:xfrm>
            <a:off x="2659063" y="31226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5" name="Rectangle 35"/>
          <p:cNvSpPr>
            <a:spLocks noChangeArrowheads="1"/>
          </p:cNvSpPr>
          <p:nvPr/>
        </p:nvSpPr>
        <p:spPr bwMode="auto">
          <a:xfrm>
            <a:off x="30702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6" name="Rectangle 36"/>
          <p:cNvSpPr>
            <a:spLocks noChangeArrowheads="1"/>
          </p:cNvSpPr>
          <p:nvPr/>
        </p:nvSpPr>
        <p:spPr bwMode="auto">
          <a:xfrm>
            <a:off x="30702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7" name="Rectangle 37"/>
          <p:cNvSpPr>
            <a:spLocks noChangeArrowheads="1"/>
          </p:cNvSpPr>
          <p:nvPr/>
        </p:nvSpPr>
        <p:spPr bwMode="auto">
          <a:xfrm>
            <a:off x="307022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8" name="Rectangle 38"/>
          <p:cNvSpPr>
            <a:spLocks noChangeArrowheads="1"/>
          </p:cNvSpPr>
          <p:nvPr/>
        </p:nvSpPr>
        <p:spPr bwMode="auto">
          <a:xfrm>
            <a:off x="2659063" y="44005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59" name="Rectangle 39"/>
          <p:cNvSpPr>
            <a:spLocks noChangeArrowheads="1"/>
          </p:cNvSpPr>
          <p:nvPr/>
        </p:nvSpPr>
        <p:spPr bwMode="auto">
          <a:xfrm>
            <a:off x="2659063"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0" name="Rectangle 40"/>
          <p:cNvSpPr>
            <a:spLocks noChangeArrowheads="1"/>
          </p:cNvSpPr>
          <p:nvPr/>
        </p:nvSpPr>
        <p:spPr bwMode="auto">
          <a:xfrm>
            <a:off x="27971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1" name="Rectangle 41"/>
          <p:cNvSpPr>
            <a:spLocks noChangeArrowheads="1"/>
          </p:cNvSpPr>
          <p:nvPr/>
        </p:nvSpPr>
        <p:spPr bwMode="auto">
          <a:xfrm>
            <a:off x="27971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2" name="Rectangle 42"/>
          <p:cNvSpPr>
            <a:spLocks noChangeArrowheads="1"/>
          </p:cNvSpPr>
          <p:nvPr/>
        </p:nvSpPr>
        <p:spPr bwMode="auto">
          <a:xfrm>
            <a:off x="6016625" y="465931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3" name="Rectangle 43"/>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4" name="Rectangle 44"/>
          <p:cNvSpPr>
            <a:spLocks noChangeArrowheads="1"/>
          </p:cNvSpPr>
          <p:nvPr/>
        </p:nvSpPr>
        <p:spPr bwMode="auto">
          <a:xfrm>
            <a:off x="571500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5" name="Rectangle 45"/>
          <p:cNvSpPr>
            <a:spLocks noChangeArrowheads="1"/>
          </p:cNvSpPr>
          <p:nvPr/>
        </p:nvSpPr>
        <p:spPr bwMode="auto">
          <a:xfrm>
            <a:off x="6016625" y="5137150"/>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6" name="Rectangle 46"/>
          <p:cNvSpPr>
            <a:spLocks noChangeArrowheads="1"/>
          </p:cNvSpPr>
          <p:nvPr/>
        </p:nvSpPr>
        <p:spPr bwMode="auto">
          <a:xfrm>
            <a:off x="6562725" y="31226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7" name="Rectangle 47"/>
          <p:cNvSpPr>
            <a:spLocks noChangeArrowheads="1"/>
          </p:cNvSpPr>
          <p:nvPr/>
        </p:nvSpPr>
        <p:spPr bwMode="auto">
          <a:xfrm>
            <a:off x="614997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8" name="Rectangle 48"/>
          <p:cNvSpPr>
            <a:spLocks noChangeArrowheads="1"/>
          </p:cNvSpPr>
          <p:nvPr/>
        </p:nvSpPr>
        <p:spPr bwMode="auto">
          <a:xfrm>
            <a:off x="614997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69" name="Rectangle 49"/>
          <p:cNvSpPr>
            <a:spLocks noChangeArrowheads="1"/>
          </p:cNvSpPr>
          <p:nvPr/>
        </p:nvSpPr>
        <p:spPr bwMode="auto">
          <a:xfrm>
            <a:off x="6191250" y="5824538"/>
            <a:ext cx="4763" cy="1270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0" name="Rectangle 50"/>
          <p:cNvSpPr>
            <a:spLocks noChangeArrowheads="1"/>
          </p:cNvSpPr>
          <p:nvPr/>
        </p:nvSpPr>
        <p:spPr bwMode="auto">
          <a:xfrm>
            <a:off x="6149975" y="5646738"/>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1" name="Rectangle 51"/>
          <p:cNvSpPr>
            <a:spLocks noChangeArrowheads="1"/>
          </p:cNvSpPr>
          <p:nvPr/>
        </p:nvSpPr>
        <p:spPr bwMode="auto">
          <a:xfrm>
            <a:off x="65627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2" name="Rectangle 52"/>
          <p:cNvSpPr>
            <a:spLocks noChangeArrowheads="1"/>
          </p:cNvSpPr>
          <p:nvPr/>
        </p:nvSpPr>
        <p:spPr bwMode="auto">
          <a:xfrm>
            <a:off x="65627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3" name="Rectangle 53"/>
          <p:cNvSpPr>
            <a:spLocks noChangeArrowheads="1"/>
          </p:cNvSpPr>
          <p:nvPr/>
        </p:nvSpPr>
        <p:spPr bwMode="auto">
          <a:xfrm>
            <a:off x="6423025" y="4400550"/>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4" name="Rectangle 54"/>
          <p:cNvSpPr>
            <a:spLocks noChangeArrowheads="1"/>
          </p:cNvSpPr>
          <p:nvPr/>
        </p:nvSpPr>
        <p:spPr bwMode="auto">
          <a:xfrm>
            <a:off x="6423025" y="4659313"/>
            <a:ext cx="14288"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5" name="Rectangle 55"/>
          <p:cNvSpPr>
            <a:spLocks noChangeArrowheads="1"/>
          </p:cNvSpPr>
          <p:nvPr/>
        </p:nvSpPr>
        <p:spPr bwMode="auto">
          <a:xfrm>
            <a:off x="6016625" y="3548063"/>
            <a:ext cx="12700" cy="476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6" name="Rectangle 56"/>
          <p:cNvSpPr>
            <a:spLocks noChangeArrowheads="1"/>
          </p:cNvSpPr>
          <p:nvPr/>
        </p:nvSpPr>
        <p:spPr bwMode="auto">
          <a:xfrm>
            <a:off x="6016625" y="28860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7" name="Rectangle 57"/>
          <p:cNvSpPr>
            <a:spLocks noChangeArrowheads="1"/>
          </p:cNvSpPr>
          <p:nvPr/>
        </p:nvSpPr>
        <p:spPr bwMode="auto">
          <a:xfrm>
            <a:off x="3617913"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8" name="Rectangle 58"/>
          <p:cNvSpPr>
            <a:spLocks noChangeArrowheads="1"/>
          </p:cNvSpPr>
          <p:nvPr/>
        </p:nvSpPr>
        <p:spPr bwMode="auto">
          <a:xfrm>
            <a:off x="6016625" y="6024563"/>
            <a:ext cx="12700" cy="63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79" name="Rectangle 59"/>
          <p:cNvSpPr>
            <a:spLocks noChangeArrowheads="1"/>
          </p:cNvSpPr>
          <p:nvPr/>
        </p:nvSpPr>
        <p:spPr bwMode="auto">
          <a:xfrm>
            <a:off x="61499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0" name="Rectangle 60"/>
          <p:cNvSpPr>
            <a:spLocks noChangeArrowheads="1"/>
          </p:cNvSpPr>
          <p:nvPr/>
        </p:nvSpPr>
        <p:spPr bwMode="auto">
          <a:xfrm>
            <a:off x="26590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1" name="Rectangle 61"/>
          <p:cNvSpPr>
            <a:spLocks noChangeArrowheads="1"/>
          </p:cNvSpPr>
          <p:nvPr/>
        </p:nvSpPr>
        <p:spPr bwMode="auto">
          <a:xfrm>
            <a:off x="279717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2" name="Rectangle 62"/>
          <p:cNvSpPr>
            <a:spLocks noChangeArrowheads="1"/>
          </p:cNvSpPr>
          <p:nvPr/>
        </p:nvSpPr>
        <p:spPr bwMode="auto">
          <a:xfrm>
            <a:off x="3070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3" name="Rectangle 63"/>
          <p:cNvSpPr>
            <a:spLocks noChangeArrowheads="1"/>
          </p:cNvSpPr>
          <p:nvPr/>
        </p:nvSpPr>
        <p:spPr bwMode="auto">
          <a:xfrm>
            <a:off x="32051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4" name="Rectangle 64"/>
          <p:cNvSpPr>
            <a:spLocks noChangeArrowheads="1"/>
          </p:cNvSpPr>
          <p:nvPr/>
        </p:nvSpPr>
        <p:spPr bwMode="auto">
          <a:xfrm>
            <a:off x="34782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5" name="Rectangle 65"/>
          <p:cNvSpPr>
            <a:spLocks noChangeArrowheads="1"/>
          </p:cNvSpPr>
          <p:nvPr/>
        </p:nvSpPr>
        <p:spPr bwMode="auto">
          <a:xfrm>
            <a:off x="3890963" y="2492375"/>
            <a:ext cx="12700"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6" name="Rectangle 66"/>
          <p:cNvSpPr>
            <a:spLocks noChangeArrowheads="1"/>
          </p:cNvSpPr>
          <p:nvPr/>
        </p:nvSpPr>
        <p:spPr bwMode="auto">
          <a:xfrm>
            <a:off x="40243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7" name="Rectangle 67"/>
          <p:cNvSpPr>
            <a:spLocks noChangeArrowheads="1"/>
          </p:cNvSpPr>
          <p:nvPr/>
        </p:nvSpPr>
        <p:spPr bwMode="auto">
          <a:xfrm>
            <a:off x="42973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8" name="Rectangle 68"/>
          <p:cNvSpPr>
            <a:spLocks noChangeArrowheads="1"/>
          </p:cNvSpPr>
          <p:nvPr/>
        </p:nvSpPr>
        <p:spPr bwMode="auto">
          <a:xfrm>
            <a:off x="443706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89" name="Rectangle 69"/>
          <p:cNvSpPr>
            <a:spLocks noChangeArrowheads="1"/>
          </p:cNvSpPr>
          <p:nvPr/>
        </p:nvSpPr>
        <p:spPr bwMode="auto">
          <a:xfrm>
            <a:off x="4710113" y="2492375"/>
            <a:ext cx="14287"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90" name="Rectangle 70"/>
          <p:cNvSpPr>
            <a:spLocks noChangeArrowheads="1"/>
          </p:cNvSpPr>
          <p:nvPr/>
        </p:nvSpPr>
        <p:spPr bwMode="auto">
          <a:xfrm>
            <a:off x="48482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91" name="Rectangle 71"/>
          <p:cNvSpPr>
            <a:spLocks noChangeArrowheads="1"/>
          </p:cNvSpPr>
          <p:nvPr/>
        </p:nvSpPr>
        <p:spPr bwMode="auto">
          <a:xfrm>
            <a:off x="64230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92" name="Rectangle 72"/>
          <p:cNvSpPr>
            <a:spLocks noChangeArrowheads="1"/>
          </p:cNvSpPr>
          <p:nvPr/>
        </p:nvSpPr>
        <p:spPr bwMode="auto">
          <a:xfrm>
            <a:off x="6562725" y="2492375"/>
            <a:ext cx="14288" cy="476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593" name="Title 1"/>
          <p:cNvSpPr>
            <a:spLocks noGrp="1"/>
          </p:cNvSpPr>
          <p:nvPr>
            <p:ph type="title"/>
          </p:nvPr>
        </p:nvSpPr>
        <p:spPr>
          <a:xfrm>
            <a:off x="457200" y="274638"/>
            <a:ext cx="8229600" cy="715962"/>
          </a:xfrm>
        </p:spPr>
        <p:txBody>
          <a:bodyPr/>
          <a:lstStyle/>
          <a:p>
            <a:r>
              <a:rPr lang="en-US" smtClean="0"/>
              <a:t>Sea of Gates Gate Array</a:t>
            </a:r>
            <a:br>
              <a:rPr lang="en-US" smtClean="0"/>
            </a:br>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Types of PLDs</a:t>
            </a:r>
          </a:p>
        </p:txBody>
      </p:sp>
      <p:sp>
        <p:nvSpPr>
          <p:cNvPr id="3" name="Content Placeholder 2"/>
          <p:cNvSpPr>
            <a:spLocks noGrp="1"/>
          </p:cNvSpPr>
          <p:nvPr>
            <p:ph idx="1"/>
          </p:nvPr>
        </p:nvSpPr>
        <p:spPr>
          <a:xfrm>
            <a:off x="0" y="1600200"/>
            <a:ext cx="9043988" cy="4525963"/>
          </a:xfrm>
        </p:spPr>
        <p:txBody>
          <a:bodyPr>
            <a:normAutofit lnSpcReduction="10000"/>
          </a:bodyPr>
          <a:lstStyle/>
          <a:p>
            <a:pPr>
              <a:defRPr/>
            </a:pPr>
            <a:r>
              <a:rPr lang="en-US" dirty="0" smtClean="0"/>
              <a:t>SPLDs (Simple Programmable Logic Devices) </a:t>
            </a:r>
          </a:p>
          <a:p>
            <a:pPr lvl="1">
              <a:defRPr/>
            </a:pPr>
            <a:r>
              <a:rPr lang="en-US" dirty="0" smtClean="0"/>
              <a:t>ROM (Read-Only Memory)</a:t>
            </a:r>
          </a:p>
          <a:p>
            <a:pPr lvl="1">
              <a:defRPr/>
            </a:pPr>
            <a:r>
              <a:rPr lang="en-US" dirty="0" smtClean="0"/>
              <a:t>PLA (Programmable Logic Array)</a:t>
            </a:r>
          </a:p>
          <a:p>
            <a:pPr lvl="1">
              <a:defRPr/>
            </a:pPr>
            <a:r>
              <a:rPr lang="en-US" dirty="0" smtClean="0"/>
              <a:t>PAL (Programmable Array Logic)</a:t>
            </a:r>
          </a:p>
          <a:p>
            <a:pPr lvl="1">
              <a:defRPr/>
            </a:pPr>
            <a:r>
              <a:rPr lang="en-US" dirty="0" smtClean="0"/>
              <a:t>GAL (Generic Array Logic)</a:t>
            </a:r>
          </a:p>
          <a:p>
            <a:pPr>
              <a:defRPr/>
            </a:pPr>
            <a:r>
              <a:rPr lang="en-US" dirty="0" smtClean="0"/>
              <a:t>HCPLD (High Capacity Programmable Logic Device)</a:t>
            </a:r>
          </a:p>
          <a:p>
            <a:pPr lvl="1">
              <a:defRPr/>
            </a:pPr>
            <a:r>
              <a:rPr lang="en-US" dirty="0" smtClean="0"/>
              <a:t>CPLD (Complex Programmable Logic Device) </a:t>
            </a:r>
          </a:p>
          <a:p>
            <a:pPr lvl="1">
              <a:defRPr/>
            </a:pPr>
            <a:r>
              <a:rPr lang="en-US" dirty="0" smtClean="0"/>
              <a:t>FPGA (Field-Programmable Gate Array)</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457200" y="274638"/>
            <a:ext cx="8229600" cy="1096962"/>
          </a:xfrm>
        </p:spPr>
        <p:txBody>
          <a:bodyPr/>
          <a:lstStyle/>
          <a:p>
            <a:r>
              <a:rPr lang="en-US" smtClean="0"/>
              <a:t>Sea of Gates Gate Array</a:t>
            </a:r>
            <a:br>
              <a:rPr lang="en-US" smtClean="0"/>
            </a:br>
            <a:endParaRPr lang="en-US" smtClean="0"/>
          </a:p>
        </p:txBody>
      </p:sp>
      <p:pic>
        <p:nvPicPr>
          <p:cNvPr id="108547" name="Picture 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52600"/>
            <a:ext cx="70675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457200" y="152400"/>
            <a:ext cx="8001000" cy="685800"/>
          </a:xfrm>
        </p:spPr>
        <p:txBody>
          <a:bodyPr/>
          <a:lstStyle/>
          <a:p>
            <a:pPr marL="0" indent="0" algn="ctr">
              <a:buFontTx/>
              <a:buNone/>
            </a:pPr>
            <a:r>
              <a:rPr lang="en-US" smtClean="0"/>
              <a:t>Example: Sea of Gates</a:t>
            </a:r>
          </a:p>
          <a:p>
            <a:pPr lvl="1"/>
            <a:endParaRPr lang="en-US" sz="2400" smtClean="0"/>
          </a:p>
          <a:p>
            <a:pPr lvl="1"/>
            <a:r>
              <a:rPr lang="en-US" sz="2400" smtClean="0"/>
              <a:t>f</a:t>
            </a:r>
            <a:r>
              <a:rPr lang="en-US" sz="2400" baseline="-25000" smtClean="0"/>
              <a:t>1</a:t>
            </a:r>
            <a:r>
              <a:rPr lang="en-US" sz="2400" smtClean="0"/>
              <a:t> = x</a:t>
            </a:r>
            <a:r>
              <a:rPr lang="en-US" sz="2400" baseline="-25000" smtClean="0"/>
              <a:t>2</a:t>
            </a:r>
            <a:r>
              <a:rPr lang="en-US" sz="2400" smtClean="0"/>
              <a:t>x</a:t>
            </a:r>
            <a:r>
              <a:rPr lang="en-US" sz="2400" baseline="-25000" smtClean="0"/>
              <a:t>3</a:t>
            </a:r>
            <a:r>
              <a:rPr lang="en-US" sz="2400" smtClean="0"/>
              <a:t>' + x</a:t>
            </a:r>
            <a:r>
              <a:rPr lang="en-US" sz="2400" baseline="-25000" smtClean="0"/>
              <a:t>1</a:t>
            </a:r>
            <a:r>
              <a:rPr lang="en-US" sz="2400" smtClean="0"/>
              <a:t>x</a:t>
            </a:r>
            <a:r>
              <a:rPr lang="en-US" sz="2400" baseline="-25000" smtClean="0"/>
              <a:t>3</a:t>
            </a:r>
          </a:p>
        </p:txBody>
      </p:sp>
      <p:pic>
        <p:nvPicPr>
          <p:cNvPr id="109571" name="Picture 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79600"/>
            <a:ext cx="85344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Clouds</Template>
  <TotalTime>833</TotalTime>
  <Words>4347</Words>
  <Application>Microsoft Office PowerPoint</Application>
  <PresentationFormat>On-screen Show (4:3)</PresentationFormat>
  <Paragraphs>2020</Paragraphs>
  <Slides>91</Slides>
  <Notes>47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93" baseType="lpstr">
      <vt:lpstr>Default Design</vt:lpstr>
      <vt:lpstr>Equation</vt:lpstr>
      <vt:lpstr>Programmable Logic Devices</vt:lpstr>
      <vt:lpstr>Definitions</vt:lpstr>
      <vt:lpstr>Programmable Logic Devices</vt:lpstr>
      <vt:lpstr>PowerPoint Presentation</vt:lpstr>
      <vt:lpstr>PLD</vt:lpstr>
      <vt:lpstr>Purpose of PLDs</vt:lpstr>
      <vt:lpstr>Advantages of PLDs</vt:lpstr>
      <vt:lpstr>Types of PLDs</vt:lpstr>
      <vt:lpstr>Types of PLDs</vt:lpstr>
      <vt:lpstr>SPLDs </vt:lpstr>
      <vt:lpstr>HCPLDs</vt:lpstr>
      <vt:lpstr>General structure of PLDs.</vt:lpstr>
      <vt:lpstr>Programmable Logic Organization</vt:lpstr>
      <vt:lpstr>PowerPoint Presentation</vt:lpstr>
      <vt:lpstr>Basic Programmable Logic Organizations</vt:lpstr>
      <vt:lpstr>Programming by blowing fuses. </vt:lpstr>
      <vt:lpstr>AND - PLD Notation</vt:lpstr>
      <vt:lpstr>OR - PLD Notation</vt:lpstr>
      <vt:lpstr>PowerPoint Presentation</vt:lpstr>
      <vt:lpstr>Memory</vt:lpstr>
      <vt:lpstr>ROM Types</vt:lpstr>
      <vt:lpstr>Block Diagram of Memory</vt:lpstr>
      <vt:lpstr>Memory Description</vt:lpstr>
      <vt:lpstr>How to Address Memory</vt:lpstr>
      <vt:lpstr>How to Address Memory</vt:lpstr>
      <vt:lpstr>Use 2 Decoders</vt:lpstr>
      <vt:lpstr>Tristate Buffer</vt:lpstr>
      <vt:lpstr>Bi-directional Bus using Tri-state Buffer</vt:lpstr>
      <vt:lpstr>Read/Write Memory</vt:lpstr>
      <vt:lpstr>Read/Write Memory</vt:lpstr>
      <vt:lpstr>Building Memory in Hierarchy</vt:lpstr>
      <vt:lpstr>Building Memory in Hierarchy</vt:lpstr>
      <vt:lpstr>Building Memory in Hierarchy</vt:lpstr>
      <vt:lpstr>Read Only Memory (ROM)</vt:lpstr>
      <vt:lpstr>Programming the 32x8 ROM</vt:lpstr>
      <vt:lpstr>Example: Lookup Table</vt:lpstr>
      <vt:lpstr>Square Lookup Table using ROM</vt:lpstr>
      <vt:lpstr>Square Lookup Table using ROM</vt:lpstr>
      <vt:lpstr>Square Lookup Table using ROM</vt:lpstr>
      <vt:lpstr>Square Lookup Table using ROM</vt:lpstr>
      <vt:lpstr>PROM Notation</vt:lpstr>
      <vt:lpstr>Using a PROM for logic design</vt:lpstr>
      <vt:lpstr>PowerPoint Presentation</vt:lpstr>
      <vt:lpstr>PowerPoint Presentation</vt:lpstr>
      <vt:lpstr>PowerPoint Presentation</vt:lpstr>
      <vt:lpstr>PAL Logic Implementation</vt:lpstr>
      <vt:lpstr>PAL Logic Implementation</vt:lpstr>
      <vt:lpstr>PAL Device Design Example</vt:lpstr>
      <vt:lpstr>PowerPoint Presentation</vt:lpstr>
      <vt:lpstr> PAL16V8 OLMC  Configuration Modes</vt:lpstr>
      <vt:lpstr>PowerPoint Presentation</vt:lpstr>
      <vt:lpstr>PowerPoint Presentation</vt:lpstr>
      <vt:lpstr>PowerPoint Presentation</vt:lpstr>
      <vt:lpstr>PLA Logic Implementation</vt:lpstr>
      <vt:lpstr>PLA Logic Implementation</vt:lpstr>
      <vt:lpstr>PLA Logic Implementation</vt:lpstr>
      <vt:lpstr>PLA Logic Implementation</vt:lpstr>
      <vt:lpstr>PLA Logic Implementation</vt:lpstr>
      <vt:lpstr>PLA Logic Implementation</vt:lpstr>
      <vt:lpstr>Programmable Logic Array (PLA)</vt:lpstr>
      <vt:lpstr>Example using PLA</vt:lpstr>
      <vt:lpstr>PowerPoint Presentation</vt:lpstr>
      <vt:lpstr>FPGA AND CPLD</vt:lpstr>
      <vt:lpstr>CPLD and FPGA]</vt:lpstr>
      <vt:lpstr>Programmable Logic Devices:  CPLD vs FPGA</vt:lpstr>
      <vt:lpstr>CPLD</vt:lpstr>
      <vt:lpstr>Complex Programmable Logic Devices</vt:lpstr>
      <vt:lpstr>CPLD structure</vt:lpstr>
      <vt:lpstr>A General CPLD structure</vt:lpstr>
      <vt:lpstr>CPLD architecture</vt:lpstr>
      <vt:lpstr>PowerPoint Presentation</vt:lpstr>
      <vt:lpstr>PowerPoint Presentation</vt:lpstr>
      <vt:lpstr>FPGA?</vt:lpstr>
      <vt:lpstr>Field Programmable Gate Arrays (FPGAs)</vt:lpstr>
      <vt:lpstr>FPGA Structure</vt:lpstr>
      <vt:lpstr>Field-Programmable Gate Arrays structure</vt:lpstr>
      <vt:lpstr>FPGA architecture</vt:lpstr>
      <vt:lpstr>FPGA Structure</vt:lpstr>
      <vt:lpstr>what does 'Field Programmable' mean?</vt:lpstr>
      <vt:lpstr>How are FPGA programs created?</vt:lpstr>
      <vt:lpstr>PowerPoint Presentation</vt:lpstr>
      <vt:lpstr>PowerPoint Presentation</vt:lpstr>
      <vt:lpstr>PowerPoint Presentation</vt:lpstr>
      <vt:lpstr>FPGA</vt:lpstr>
      <vt:lpstr>Application Specific Chips (ASIC)</vt:lpstr>
      <vt:lpstr>Standard Cells </vt:lpstr>
      <vt:lpstr>Standard Cells </vt:lpstr>
      <vt:lpstr>PowerPoint Presentation</vt:lpstr>
      <vt:lpstr>Sea of Gates Gate Array </vt:lpstr>
      <vt:lpstr>Sea of Gates Gate Array </vt:lpstr>
      <vt:lpstr>PowerPoint Presentation</vt:lpstr>
    </vt:vector>
  </TitlesOfParts>
  <Company>Rockwell Collins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Programmable Logic</dc:title>
  <dc:creator>James C. Maxted</dc:creator>
  <cp:lastModifiedBy>Apeh</cp:lastModifiedBy>
  <cp:revision>43</cp:revision>
  <dcterms:created xsi:type="dcterms:W3CDTF">2001-10-29T17:17:24Z</dcterms:created>
  <dcterms:modified xsi:type="dcterms:W3CDTF">2017-05-09T13:11:55Z</dcterms:modified>
</cp:coreProperties>
</file>