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handoutMasterIdLst>
    <p:handoutMasterId r:id="rId24"/>
  </p:handoutMasterIdLst>
  <p:sldIdLst>
    <p:sldId id="321" r:id="rId2"/>
    <p:sldId id="322" r:id="rId3"/>
    <p:sldId id="323" r:id="rId4"/>
    <p:sldId id="324" r:id="rId5"/>
    <p:sldId id="325" r:id="rId6"/>
    <p:sldId id="326" r:id="rId7"/>
    <p:sldId id="328" r:id="rId8"/>
    <p:sldId id="327"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6395" autoAdjust="0"/>
  </p:normalViewPr>
  <p:slideViewPr>
    <p:cSldViewPr snapToGrid="0" snapToObjects="1">
      <p:cViewPr varScale="1">
        <p:scale>
          <a:sx n="66" d="100"/>
          <a:sy n="66" d="100"/>
        </p:scale>
        <p:origin x="1056" y="66"/>
      </p:cViewPr>
      <p:guideLst>
        <p:guide orient="horz" pos="2160"/>
        <p:guide pos="2880"/>
      </p:guideLst>
    </p:cSldViewPr>
  </p:slideViewPr>
  <p:outlineViewPr>
    <p:cViewPr>
      <p:scale>
        <a:sx n="33" d="100"/>
        <a:sy n="33" d="100"/>
      </p:scale>
      <p:origin x="0" y="-104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8/10/2021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dirty="0">
                <a:solidFill>
                  <a:schemeClr val="dk1"/>
                </a:solidFill>
                <a:latin typeface="Arial"/>
                <a:ea typeface="Arial"/>
                <a:cs typeface="Arial"/>
                <a:sym typeface="Arial"/>
              </a:rPr>
              <a:t>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3D6722-9B4D-4E29-B226-C325925A8118}" type="slidenum">
              <a:rPr kumimoji="0" lang="en-US" sz="1200" b="0" i="0" u="none" strike="noStrike" kern="1200" cap="none" spc="0" normalizeH="0" baseline="0" noProof="0" smtClean="0">
                <a:ln>
                  <a:noFill/>
                </a:ln>
                <a:solidFill>
                  <a:prstClr val="black"/>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a:ea typeface="+mn-ea"/>
              <a:cs typeface="Arial"/>
              <a:sym typeface="Arial"/>
            </a:endParaRPr>
          </a:p>
        </p:txBody>
      </p:sp>
    </p:spTree>
    <p:extLst>
      <p:ext uri="{BB962C8B-B14F-4D97-AF65-F5344CB8AC3E}">
        <p14:creationId xmlns:p14="http://schemas.microsoft.com/office/powerpoint/2010/main" val="34063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marL="256032" indent="-256032">
              <a:buClr>
                <a:srgbClr val="007FA3"/>
              </a:buClr>
              <a:buSzPct val="100000"/>
              <a:buFont typeface="Arial" panose="020B0604020202020204" pitchFamily="34" charset="0"/>
              <a:buChar char="•"/>
              <a:defRPr sz="2800">
                <a:latin typeface="+mn-lt"/>
              </a:defRPr>
            </a:lvl1pPr>
            <a:lvl2pPr indent="-283464">
              <a:buClr>
                <a:srgbClr val="007FA3"/>
              </a:buClr>
              <a:defRPr sz="2800"/>
            </a:lvl2pPr>
            <a:lvl3pPr indent="-228600">
              <a:buClr>
                <a:srgbClr val="007FA3"/>
              </a:buClr>
              <a:defRPr sz="2800"/>
            </a:lvl3pPr>
            <a:lvl4pPr indent="-228600">
              <a:buClr>
                <a:srgbClr val="007FA3"/>
              </a:buClr>
              <a:defRPr sz="2800"/>
            </a:lvl4pPr>
            <a:lvl5pPr indent="-228600">
              <a:buClr>
                <a:srgbClr val="007FA3"/>
              </a:buClr>
              <a:defRPr sz="2800"/>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First</a:t>
            </a:r>
          </a:p>
          <a:p>
            <a:pPr lvl="1"/>
            <a:r>
              <a:rPr lang="en-US" dirty="0"/>
              <a:t>Second</a:t>
            </a:r>
          </a:p>
          <a:p>
            <a:pPr lvl="2"/>
            <a:r>
              <a:rPr lang="en-US" dirty="0"/>
              <a:t>Third</a:t>
            </a:r>
          </a:p>
          <a:p>
            <a:pPr lvl="3"/>
            <a:r>
              <a:rPr lang="en-US" dirty="0"/>
              <a:t>Fourth</a:t>
            </a:r>
          </a:p>
          <a:p>
            <a:pPr lvl="4"/>
            <a:r>
              <a:rPr lang="en-US" dirty="0"/>
              <a:t>Fifth</a:t>
            </a:r>
          </a:p>
          <a:p>
            <a:pPr lvl="4"/>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8/10/2021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2018, 2009, 1997 Pearson Education, Inc. All Rights Reserved</a:t>
            </a:r>
          </a:p>
        </p:txBody>
      </p:sp>
    </p:spTree>
    <p:extLst>
      <p:ext uri="{BB962C8B-B14F-4D97-AF65-F5344CB8AC3E}">
        <p14:creationId xmlns:p14="http://schemas.microsoft.com/office/powerpoint/2010/main" val="339454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b"/>
          <a:lstStyle>
            <a:lvl1pPr>
              <a:defRPr sz="36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8/10/2021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5" name="TextBox 14"/>
          <p:cNvSpPr txBox="1"/>
          <p:nvPr userDrawn="1"/>
        </p:nvSpPr>
        <p:spPr>
          <a:xfrm>
            <a:off x="7848600" y="6459379"/>
            <a:ext cx="740520" cy="246221"/>
          </a:xfrm>
          <a:prstGeom prst="rect">
            <a:avLst/>
          </a:prstGeom>
          <a:noFill/>
        </p:spPr>
        <p:txBody>
          <a:bodyPr wrap="none" rtlCol="0">
            <a:spAutoFit/>
          </a:bodyPr>
          <a:lstStyle/>
          <a:p>
            <a:r>
              <a:rPr lang="en-US" sz="1000" dirty="0">
                <a:latin typeface="+mn-lt"/>
              </a:rPr>
              <a:t>Slide - </a:t>
            </a:r>
            <a:fld id="{41D1A099-64B4-E24A-BD44-17411C0B0428}" type="slidenum">
              <a:rPr lang="en-US" sz="1000" smtClean="0">
                <a:latin typeface="+mn-lt"/>
              </a:rPr>
              <a:t>‹#›</a:t>
            </a:fld>
            <a:endParaRPr lang="en-US" sz="1000" dirty="0" err="1">
              <a:latin typeface="+mn-lt"/>
            </a:endParaRPr>
          </a:p>
        </p:txBody>
      </p:sp>
      <p:pic>
        <p:nvPicPr>
          <p:cNvPr id="17"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
        <p:nvSpPr>
          <p:cNvPr id="12" name="TextBox 11"/>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2018, 2009, 1997 Pearson Education, Inc. All Rights Reserved</a:t>
            </a:r>
          </a:p>
        </p:txBody>
      </p:sp>
    </p:spTree>
    <p:extLst>
      <p:ext uri="{BB962C8B-B14F-4D97-AF65-F5344CB8AC3E}">
        <p14:creationId xmlns:p14="http://schemas.microsoft.com/office/powerpoint/2010/main" val="236396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indent="-256032">
              <a:defRPr sz="2800">
                <a:latin typeface="+mn-lt"/>
              </a:defRPr>
            </a:lvl1pPr>
            <a:lvl2pPr indent="-283464">
              <a:defRPr sz="2800">
                <a:latin typeface="+mn-lt"/>
              </a:defRPr>
            </a:lvl2pPr>
            <a:lvl3pPr indent="-228600">
              <a:defRPr sz="2800">
                <a:latin typeface="+mn-lt"/>
              </a:defRPr>
            </a:lvl3pPr>
            <a:lvl4pPr indent="-228600">
              <a:defRPr sz="2800">
                <a:latin typeface="+mn-lt"/>
              </a:defRPr>
            </a:lvl4pPr>
            <a:lvl5pPr indent="-228600">
              <a:defRPr sz="2800">
                <a:latin typeface="+mn-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indent="-256032">
              <a:defRPr sz="2800">
                <a:latin typeface="+mn-lt"/>
              </a:defRPr>
            </a:lvl1pPr>
            <a:lvl2pPr indent="-283464">
              <a:defRPr sz="2800">
                <a:latin typeface="+mn-lt"/>
              </a:defRPr>
            </a:lvl2pPr>
            <a:lvl3pPr indent="-228600">
              <a:defRPr sz="2800">
                <a:latin typeface="+mn-lt"/>
              </a:defRPr>
            </a:lvl3pPr>
            <a:lvl4pPr indent="-228600">
              <a:defRPr sz="2800">
                <a:latin typeface="+mn-lt"/>
              </a:defRPr>
            </a:lvl4pPr>
            <a:lvl5pPr indent="-228600">
              <a:defRPr sz="2800">
                <a:latin typeface="+mn-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8/10/2021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TextBox 9"/>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2018, 2009, 1997 Pearson Education, Inc. All Rights Reserved</a:t>
            </a:r>
          </a:p>
        </p:txBody>
      </p:sp>
    </p:spTree>
    <p:extLst>
      <p:ext uri="{BB962C8B-B14F-4D97-AF65-F5344CB8AC3E}">
        <p14:creationId xmlns:p14="http://schemas.microsoft.com/office/powerpoint/2010/main" val="1238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8/10/2021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3" name="Content Placeholder 2"/>
          <p:cNvSpPr>
            <a:spLocks noGrp="1"/>
          </p:cNvSpPr>
          <p:nvPr>
            <p:ph sz="quarter" idx="13"/>
          </p:nvPr>
        </p:nvSpPr>
        <p:spPr>
          <a:xfrm>
            <a:off x="457200" y="1606550"/>
            <a:ext cx="8229600" cy="384175"/>
          </a:xfrm>
        </p:spPr>
        <p:txBody>
          <a:bodyPr/>
          <a:lstStyle>
            <a:lvl1pPr marL="0" indent="0">
              <a:buNone/>
              <a:defRPr sz="2800">
                <a:latin typeface="+mn-lt"/>
              </a:defRPr>
            </a:lvl1pPr>
            <a:lvl2pPr>
              <a:defRPr sz="2800">
                <a:latin typeface="+mn-lt"/>
              </a:defRPr>
            </a:lvl2pPr>
            <a:lvl3pPr>
              <a:defRPr sz="2800">
                <a:latin typeface="+mn-lt"/>
              </a:defRPr>
            </a:lvl3pPr>
            <a:lvl4pPr>
              <a:defRPr sz="2800">
                <a:latin typeface="+mn-lt"/>
              </a:defRPr>
            </a:lvl4pPr>
            <a:lvl5pPr>
              <a:defRPr sz="2800">
                <a:latin typeface="+mn-lt"/>
              </a:defRPr>
            </a:lvl5pPr>
          </a:lstStyle>
          <a:p>
            <a:pPr lvl="0"/>
            <a:endParaRPr lang="en-US" dirty="0"/>
          </a:p>
        </p:txBody>
      </p:sp>
      <p:sp>
        <p:nvSpPr>
          <p:cNvPr id="5" name="Content Placeholder 3"/>
          <p:cNvSpPr>
            <a:spLocks noGrp="1"/>
          </p:cNvSpPr>
          <p:nvPr>
            <p:ph sz="quarter" idx="14"/>
          </p:nvPr>
        </p:nvSpPr>
        <p:spPr>
          <a:xfrm>
            <a:off x="457200" y="2119313"/>
            <a:ext cx="8232775" cy="419100"/>
          </a:xfrm>
        </p:spPr>
        <p:txBody>
          <a:bodyPr/>
          <a:lstStyle>
            <a:lvl1pPr marL="0" indent="0">
              <a:buNone/>
              <a:defRPr sz="2800">
                <a:latin typeface="+mn-lt"/>
              </a:defRPr>
            </a:lvl1pPr>
            <a:lvl2pPr>
              <a:defRPr sz="2800">
                <a:latin typeface="+mn-lt"/>
              </a:defRPr>
            </a:lvl2pPr>
            <a:lvl3pPr>
              <a:defRPr sz="2800">
                <a:latin typeface="+mn-lt"/>
              </a:defRPr>
            </a:lvl3pPr>
            <a:lvl4pPr>
              <a:defRPr sz="2800">
                <a:latin typeface="+mn-lt"/>
              </a:defRPr>
            </a:lvl4pPr>
            <a:lvl5pPr>
              <a:defRPr sz="2800">
                <a:latin typeface="+mn-lt"/>
              </a:defRPr>
            </a:lvl5pPr>
          </a:lstStyle>
          <a:p>
            <a:pPr lvl="0"/>
            <a:endParaRPr lang="en-US" dirty="0"/>
          </a:p>
        </p:txBody>
      </p:sp>
      <p:sp>
        <p:nvSpPr>
          <p:cNvPr id="23" name="Content Placeholder 4"/>
          <p:cNvSpPr>
            <a:spLocks noGrp="1"/>
          </p:cNvSpPr>
          <p:nvPr>
            <p:ph sz="quarter" idx="15"/>
          </p:nvPr>
        </p:nvSpPr>
        <p:spPr>
          <a:xfrm>
            <a:off x="457200" y="2692400"/>
            <a:ext cx="8320088" cy="366713"/>
          </a:xfrm>
        </p:spPr>
        <p:txBody>
          <a:bodyPr/>
          <a:lstStyle>
            <a:lvl1pPr marL="0" indent="0">
              <a:buNone/>
              <a:defRPr sz="2800">
                <a:latin typeface="+mn-lt"/>
              </a:defRPr>
            </a:lvl1pPr>
            <a:lvl2pPr>
              <a:defRPr sz="2800">
                <a:latin typeface="+mn-lt"/>
              </a:defRPr>
            </a:lvl2pPr>
            <a:lvl3pPr>
              <a:defRPr sz="2800">
                <a:latin typeface="+mn-lt"/>
              </a:defRPr>
            </a:lvl3pPr>
            <a:lvl4pPr>
              <a:defRPr sz="2800">
                <a:latin typeface="+mn-lt"/>
              </a:defRPr>
            </a:lvl4pPr>
            <a:lvl5pPr>
              <a:defRPr sz="2800">
                <a:latin typeface="+mn-lt"/>
              </a:defRPr>
            </a:lvl5pPr>
          </a:lstStyle>
          <a:p>
            <a:pPr lvl="0"/>
            <a:endParaRPr lang="en-US" dirty="0"/>
          </a:p>
        </p:txBody>
      </p:sp>
      <p:sp>
        <p:nvSpPr>
          <p:cNvPr id="25" name="Content Placeholder 5"/>
          <p:cNvSpPr>
            <a:spLocks noGrp="1"/>
          </p:cNvSpPr>
          <p:nvPr>
            <p:ph sz="quarter" idx="16"/>
          </p:nvPr>
        </p:nvSpPr>
        <p:spPr>
          <a:xfrm>
            <a:off x="457200" y="3152775"/>
            <a:ext cx="8320088" cy="196850"/>
          </a:xfrm>
        </p:spPr>
        <p:txBody>
          <a:bodyPr/>
          <a:lstStyle>
            <a:lvl1pPr marL="0" indent="0">
              <a:buNone/>
              <a:defRPr sz="2800">
                <a:latin typeface="+mn-lt"/>
              </a:defRPr>
            </a:lvl1pPr>
            <a:lvl2pPr>
              <a:defRPr sz="2800">
                <a:latin typeface="+mn-lt"/>
              </a:defRPr>
            </a:lvl2pPr>
            <a:lvl3pPr>
              <a:defRPr sz="2800">
                <a:latin typeface="+mn-lt"/>
              </a:defRPr>
            </a:lvl3pPr>
            <a:lvl4pPr>
              <a:defRPr sz="2800">
                <a:latin typeface="+mn-lt"/>
              </a:defRPr>
            </a:lvl4pPr>
            <a:lvl5pPr>
              <a:defRPr sz="2800">
                <a:latin typeface="+mn-lt"/>
              </a:defRPr>
            </a:lvl5pPr>
          </a:lstStyle>
          <a:p>
            <a:pPr lvl="0"/>
            <a:endParaRPr lang="en-US" dirty="0"/>
          </a:p>
        </p:txBody>
      </p:sp>
      <p:sp>
        <p:nvSpPr>
          <p:cNvPr id="27" name="Content Placeholder 6"/>
          <p:cNvSpPr>
            <a:spLocks noGrp="1"/>
          </p:cNvSpPr>
          <p:nvPr>
            <p:ph sz="quarter" idx="17"/>
          </p:nvPr>
        </p:nvSpPr>
        <p:spPr>
          <a:xfrm>
            <a:off x="457200" y="3538538"/>
            <a:ext cx="8320088" cy="84137"/>
          </a:xfrm>
        </p:spPr>
        <p:txBody>
          <a:bodyPr/>
          <a:lstStyle>
            <a:lvl1pPr marL="0" indent="0">
              <a:buNone/>
              <a:defRPr sz="2800">
                <a:latin typeface="+mn-lt"/>
              </a:defRPr>
            </a:lvl1pPr>
            <a:lvl2pPr>
              <a:defRPr sz="2800">
                <a:latin typeface="+mn-lt"/>
              </a:defRPr>
            </a:lvl2pPr>
            <a:lvl3pPr>
              <a:defRPr sz="2800">
                <a:latin typeface="+mn-lt"/>
              </a:defRPr>
            </a:lvl3pPr>
            <a:lvl4pPr>
              <a:defRPr sz="2800">
                <a:latin typeface="+mn-lt"/>
              </a:defRPr>
            </a:lvl4pPr>
            <a:lvl5pPr>
              <a:defRPr sz="2800">
                <a:latin typeface="+mn-lt"/>
              </a:defRPr>
            </a:lvl5pPr>
          </a:lstStyle>
          <a:p>
            <a:pPr lvl="0"/>
            <a:endParaRPr lang="en-US" dirty="0"/>
          </a:p>
        </p:txBody>
      </p:sp>
      <p:sp>
        <p:nvSpPr>
          <p:cNvPr id="29" name="Content Placeholder 7"/>
          <p:cNvSpPr>
            <a:spLocks noGrp="1"/>
          </p:cNvSpPr>
          <p:nvPr>
            <p:ph sz="quarter" idx="18"/>
          </p:nvPr>
        </p:nvSpPr>
        <p:spPr>
          <a:xfrm>
            <a:off x="457200" y="3760788"/>
            <a:ext cx="8404225" cy="238125"/>
          </a:xfrm>
        </p:spPr>
        <p:txBody>
          <a:bodyPr/>
          <a:lstStyle>
            <a:lvl1pPr marL="0" indent="0">
              <a:buNone/>
              <a:defRPr sz="2800">
                <a:latin typeface="+mn-lt"/>
              </a:defRPr>
            </a:lvl1pPr>
            <a:lvl2pPr>
              <a:defRPr sz="2800">
                <a:latin typeface="+mn-lt"/>
              </a:defRPr>
            </a:lvl2pPr>
            <a:lvl3pPr>
              <a:defRPr sz="2800">
                <a:latin typeface="+mn-lt"/>
              </a:defRPr>
            </a:lvl3pPr>
            <a:lvl4pPr>
              <a:defRPr sz="2800">
                <a:latin typeface="+mn-lt"/>
              </a:defRPr>
            </a:lvl4pPr>
            <a:lvl5pPr>
              <a:defRPr sz="2800">
                <a:latin typeface="+mn-lt"/>
              </a:defRPr>
            </a:lvl5pPr>
          </a:lstStyle>
          <a:p>
            <a:pPr lvl="0"/>
            <a:endParaRPr lang="en-US" dirty="0"/>
          </a:p>
        </p:txBody>
      </p:sp>
      <p:sp>
        <p:nvSpPr>
          <p:cNvPr id="31" name="Content Placeholder 8"/>
          <p:cNvSpPr>
            <a:spLocks noGrp="1"/>
          </p:cNvSpPr>
          <p:nvPr>
            <p:ph sz="quarter" idx="19"/>
          </p:nvPr>
        </p:nvSpPr>
        <p:spPr>
          <a:xfrm>
            <a:off x="457200" y="4127500"/>
            <a:ext cx="8404225" cy="230188"/>
          </a:xfrm>
        </p:spPr>
        <p:txBody>
          <a:bodyPr/>
          <a:lstStyle>
            <a:lvl1pPr marL="0" indent="0">
              <a:buNone/>
              <a:defRPr sz="2800">
                <a:latin typeface="+mn-lt"/>
              </a:defRPr>
            </a:lvl1pPr>
            <a:lvl2pPr>
              <a:defRPr sz="2800">
                <a:latin typeface="+mn-lt"/>
              </a:defRPr>
            </a:lvl2pPr>
            <a:lvl3pPr>
              <a:defRPr sz="2800">
                <a:latin typeface="+mn-lt"/>
              </a:defRPr>
            </a:lvl3pPr>
            <a:lvl4pPr>
              <a:defRPr sz="2800">
                <a:latin typeface="+mn-lt"/>
              </a:defRPr>
            </a:lvl4pPr>
            <a:lvl5pPr>
              <a:defRPr sz="2800">
                <a:latin typeface="+mn-lt"/>
              </a:defRPr>
            </a:lvl5pPr>
          </a:lstStyle>
          <a:p>
            <a:pPr lvl="0"/>
            <a:endParaRPr lang="en-US" dirty="0"/>
          </a:p>
        </p:txBody>
      </p:sp>
      <p:sp>
        <p:nvSpPr>
          <p:cNvPr id="33" name="Content Placeholder 9"/>
          <p:cNvSpPr>
            <a:spLocks noGrp="1"/>
          </p:cNvSpPr>
          <p:nvPr>
            <p:ph sz="quarter" idx="20"/>
          </p:nvPr>
        </p:nvSpPr>
        <p:spPr>
          <a:xfrm>
            <a:off x="457200" y="4495800"/>
            <a:ext cx="8499475" cy="222250"/>
          </a:xfrm>
        </p:spPr>
        <p:txBody>
          <a:bodyPr/>
          <a:lstStyle>
            <a:lvl1pPr marL="0" indent="0">
              <a:buNone/>
              <a:defRPr sz="2800">
                <a:latin typeface="+mn-lt"/>
              </a:defRPr>
            </a:lvl1pPr>
            <a:lvl2pPr>
              <a:defRPr sz="2800">
                <a:latin typeface="+mn-lt"/>
              </a:defRPr>
            </a:lvl2pPr>
            <a:lvl3pPr>
              <a:defRPr sz="2800">
                <a:latin typeface="+mn-lt"/>
              </a:defRPr>
            </a:lvl3pPr>
            <a:lvl4pPr>
              <a:defRPr sz="2800">
                <a:latin typeface="+mn-lt"/>
              </a:defRPr>
            </a:lvl4pPr>
            <a:lvl5pPr>
              <a:defRPr sz="2800">
                <a:latin typeface="+mn-lt"/>
              </a:defRPr>
            </a:lvl5pPr>
          </a:lstStyle>
          <a:p>
            <a:pPr lvl="0"/>
            <a:endParaRPr lang="en-US" dirty="0"/>
          </a:p>
        </p:txBody>
      </p:sp>
      <p:sp>
        <p:nvSpPr>
          <p:cNvPr id="35" name="Content Placeholder 10"/>
          <p:cNvSpPr>
            <a:spLocks noGrp="1"/>
          </p:cNvSpPr>
          <p:nvPr>
            <p:ph sz="quarter" idx="21"/>
          </p:nvPr>
        </p:nvSpPr>
        <p:spPr>
          <a:xfrm>
            <a:off x="457200" y="4845050"/>
            <a:ext cx="8404225" cy="239713"/>
          </a:xfrm>
        </p:spPr>
        <p:txBody>
          <a:bodyPr/>
          <a:lstStyle>
            <a:lvl1pPr marL="0" indent="0">
              <a:buNone/>
              <a:defRPr sz="2800">
                <a:latin typeface="+mn-lt"/>
              </a:defRPr>
            </a:lvl1pPr>
            <a:lvl2pPr>
              <a:defRPr sz="2800">
                <a:latin typeface="+mn-lt"/>
              </a:defRPr>
            </a:lvl2pPr>
            <a:lvl3pPr>
              <a:defRPr sz="2800">
                <a:latin typeface="+mn-lt"/>
              </a:defRPr>
            </a:lvl3pPr>
            <a:lvl4pPr>
              <a:defRPr sz="2800">
                <a:latin typeface="+mn-lt"/>
              </a:defRPr>
            </a:lvl4pPr>
            <a:lvl5pPr>
              <a:defRPr sz="2800">
                <a:latin typeface="+mn-lt"/>
              </a:defRPr>
            </a:lvl5pPr>
          </a:lstStyle>
          <a:p>
            <a:pPr lvl="0"/>
            <a:endParaRPr lang="en-US" dirty="0"/>
          </a:p>
        </p:txBody>
      </p:sp>
      <p:sp>
        <p:nvSpPr>
          <p:cNvPr id="37" name="Content Placeholder 11"/>
          <p:cNvSpPr>
            <a:spLocks noGrp="1"/>
          </p:cNvSpPr>
          <p:nvPr>
            <p:ph sz="quarter" idx="22"/>
          </p:nvPr>
        </p:nvSpPr>
        <p:spPr>
          <a:xfrm>
            <a:off x="457200" y="5160963"/>
            <a:ext cx="8404225" cy="401637"/>
          </a:xfrm>
        </p:spPr>
        <p:txBody>
          <a:bodyPr/>
          <a:lstStyle>
            <a:lvl1pPr marL="0" indent="0">
              <a:buNone/>
              <a:defRPr sz="2800">
                <a:latin typeface="+mn-lt"/>
              </a:defRPr>
            </a:lvl1pPr>
            <a:lvl2pPr>
              <a:defRPr sz="2800">
                <a:latin typeface="+mn-lt"/>
              </a:defRPr>
            </a:lvl2pPr>
            <a:lvl3pPr>
              <a:defRPr sz="2800">
                <a:latin typeface="+mn-lt"/>
              </a:defRPr>
            </a:lvl3pPr>
            <a:lvl4pPr>
              <a:defRPr sz="2800">
                <a:latin typeface="+mn-lt"/>
              </a:defRPr>
            </a:lvl4pPr>
            <a:lvl5pPr>
              <a:defRPr sz="2800">
                <a:latin typeface="+mn-lt"/>
              </a:defRPr>
            </a:lvl5pPr>
          </a:lstStyle>
          <a:p>
            <a:pPr lvl="0"/>
            <a:endParaRPr lang="en-US" dirty="0"/>
          </a:p>
        </p:txBody>
      </p:sp>
      <p:sp>
        <p:nvSpPr>
          <p:cNvPr id="39" name="Content Placeholder 12"/>
          <p:cNvSpPr>
            <a:spLocks noGrp="1"/>
          </p:cNvSpPr>
          <p:nvPr>
            <p:ph sz="quarter" idx="23"/>
          </p:nvPr>
        </p:nvSpPr>
        <p:spPr>
          <a:xfrm>
            <a:off x="457200" y="5708650"/>
            <a:ext cx="8499475" cy="222250"/>
          </a:xfrm>
        </p:spPr>
        <p:txBody>
          <a:bodyPr/>
          <a:lstStyle>
            <a:lvl1pPr marL="0" indent="0">
              <a:buNone/>
              <a:defRPr sz="2800">
                <a:latin typeface="+mn-lt"/>
              </a:defRPr>
            </a:lvl1pPr>
            <a:lvl2pPr>
              <a:defRPr sz="2800">
                <a:latin typeface="+mn-lt"/>
              </a:defRPr>
            </a:lvl2pPr>
            <a:lvl3pPr>
              <a:defRPr sz="2800">
                <a:latin typeface="+mn-lt"/>
              </a:defRPr>
            </a:lvl3pPr>
            <a:lvl4pPr>
              <a:defRPr sz="2800">
                <a:latin typeface="+mn-lt"/>
              </a:defRPr>
            </a:lvl4pPr>
            <a:lvl5pPr>
              <a:defRPr sz="2800">
                <a:latin typeface="+mn-lt"/>
              </a:defRPr>
            </a:lvl5pPr>
          </a:lstStyle>
          <a:p>
            <a:pPr lvl="0"/>
            <a:endParaRPr lang="en-US" dirty="0"/>
          </a:p>
        </p:txBody>
      </p:sp>
      <p:sp>
        <p:nvSpPr>
          <p:cNvPr id="18" name="TextBox 17"/>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2018, 2009, 1997 Pearson Education, Inc. All Rights Reserved</a:t>
            </a:r>
          </a:p>
        </p:txBody>
      </p:sp>
    </p:spTree>
    <p:extLst>
      <p:ext uri="{BB962C8B-B14F-4D97-AF65-F5344CB8AC3E}">
        <p14:creationId xmlns:p14="http://schemas.microsoft.com/office/powerpoint/2010/main" val="394383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sz="3600">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n-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lgn="ctr">
              <a:spcBef>
                <a:spcPts val="0"/>
              </a:spcBef>
              <a:buNone/>
              <a:defRPr sz="4000" b="1" baseline="0">
                <a:latin typeface="+mj-lt"/>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lgn="ctr">
              <a:spcBef>
                <a:spcPts val="0"/>
              </a:spcBef>
              <a:buNone/>
              <a:defRPr sz="2200">
                <a:latin typeface="+mn-lt"/>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8/10/2021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Box 17"/>
          <p:cNvSpPr txBox="1"/>
          <p:nvPr userDrawn="1"/>
        </p:nvSpPr>
        <p:spPr>
          <a:xfrm>
            <a:off x="7848600" y="6459379"/>
            <a:ext cx="740520" cy="246221"/>
          </a:xfrm>
          <a:prstGeom prst="rect">
            <a:avLst/>
          </a:prstGeom>
          <a:noFill/>
        </p:spPr>
        <p:txBody>
          <a:bodyPr wrap="none" rtlCol="0">
            <a:spAutoFit/>
          </a:bodyPr>
          <a:lstStyle/>
          <a:p>
            <a:r>
              <a:rPr lang="en-US" sz="1000" dirty="0">
                <a:latin typeface="+mn-lt"/>
              </a:rPr>
              <a:t>Slide - </a:t>
            </a:r>
            <a:fld id="{41D1A099-64B4-E24A-BD44-17411C0B0428}" type="slidenum">
              <a:rPr lang="en-US" sz="1000" smtClean="0">
                <a:latin typeface="+mn-lt"/>
              </a:rPr>
              <a:t>‹#›</a:t>
            </a:fld>
            <a:endParaRPr lang="en-US" sz="1000" dirty="0" err="1">
              <a:latin typeface="+mn-lt"/>
            </a:endParaRPr>
          </a:p>
        </p:txBody>
      </p:sp>
      <p:pic>
        <p:nvPicPr>
          <p:cNvPr id="15"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
        <p:nvSpPr>
          <p:cNvPr id="6" name="Text Placeholder 5"/>
          <p:cNvSpPr>
            <a:spLocks noGrp="1"/>
          </p:cNvSpPr>
          <p:nvPr>
            <p:ph type="body" sz="quarter" idx="16"/>
          </p:nvPr>
        </p:nvSpPr>
        <p:spPr>
          <a:xfrm>
            <a:off x="1976438" y="6459538"/>
            <a:ext cx="5256212" cy="250825"/>
          </a:xfrm>
        </p:spPr>
        <p:txBody>
          <a:bodyPr/>
          <a:lstStyle>
            <a:lvl1pPr marL="10160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103023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1524000" y="6428601"/>
            <a:ext cx="60960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2018, 2009, 1997 Pearson Education, Inc. All Rights Reserved</a:t>
            </a:r>
          </a:p>
        </p:txBody>
      </p:sp>
    </p:spTree>
    <p:extLst>
      <p:ext uri="{BB962C8B-B14F-4D97-AF65-F5344CB8AC3E}">
        <p14:creationId xmlns:p14="http://schemas.microsoft.com/office/powerpoint/2010/main" val="2256429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
        <p:nvSpPr>
          <p:cNvPr id="9" name="TextBox 8"/>
          <p:cNvSpPr txBox="1"/>
          <p:nvPr userDrawn="1"/>
        </p:nvSpPr>
        <p:spPr>
          <a:xfrm>
            <a:off x="7848600" y="6459379"/>
            <a:ext cx="740520" cy="246221"/>
          </a:xfrm>
          <a:prstGeom prst="rect">
            <a:avLst/>
          </a:prstGeom>
          <a:noFill/>
        </p:spPr>
        <p:txBody>
          <a:bodyPr wrap="none" rtlCol="0">
            <a:spAutoFit/>
          </a:bodyPr>
          <a:lstStyle/>
          <a:p>
            <a:r>
              <a:rPr lang="en-US" sz="1000" dirty="0">
                <a:latin typeface="+mn-lt"/>
              </a:rPr>
              <a:t>Slide - </a:t>
            </a:r>
            <a:fld id="{41D1A099-64B4-E24A-BD44-17411C0B0428}" type="slidenum">
              <a:rPr lang="en-US" sz="1000" smtClean="0">
                <a:latin typeface="+mn-lt"/>
              </a:rPr>
              <a:t>‹#›</a:t>
            </a:fld>
            <a:endParaRPr lang="en-US" sz="1000" dirty="0" err="1">
              <a:latin typeface="+mn-lt"/>
            </a:endParaRPr>
          </a:p>
        </p:txBody>
      </p:sp>
    </p:spTree>
  </p:cSld>
  <p:clrMap bg1="lt1" tx1="dk1" bg2="dk2" tx2="lt2" accent1="accent1" accent2="accent2" accent3="accent3" accent4="accent4" accent5="accent5" accent6="accent6" hlink="hlink" folHlink="folHlink"/>
  <p:sldLayoutIdLst>
    <p:sldLayoutId id="2147483700" r:id="rId1"/>
    <p:sldLayoutId id="2147483708" r:id="rId2"/>
    <p:sldLayoutId id="2147483721" r:id="rId3"/>
    <p:sldLayoutId id="2147483736" r:id="rId4"/>
    <p:sldLayoutId id="2147483742" r:id="rId5"/>
    <p:sldLayoutId id="214748374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sz="3600" b="1" dirty="0">
                <a:latin typeface="+mj-lt"/>
              </a:rPr>
              <a:t>Statistical Methods for the Social Sciences</a:t>
            </a:r>
          </a:p>
        </p:txBody>
      </p:sp>
      <p:sp>
        <p:nvSpPr>
          <p:cNvPr id="3" name="Text Placeholder 2"/>
          <p:cNvSpPr>
            <a:spLocks noGrp="1"/>
          </p:cNvSpPr>
          <p:nvPr>
            <p:ph type="body" sz="quarter" idx="13"/>
          </p:nvPr>
        </p:nvSpPr>
        <p:spPr>
          <a:xfrm>
            <a:off x="457200" y="1343404"/>
            <a:ext cx="8229600" cy="399634"/>
          </a:xfrm>
        </p:spPr>
        <p:txBody>
          <a:bodyPr/>
          <a:lstStyle/>
          <a:p>
            <a:r>
              <a:rPr lang="en-US" sz="2000" dirty="0">
                <a:latin typeface="+mn-lt"/>
              </a:rPr>
              <a:t>Fifth Edition</a:t>
            </a:r>
          </a:p>
        </p:txBody>
      </p:sp>
      <p:sp>
        <p:nvSpPr>
          <p:cNvPr id="4" name="Text Placeholder 3"/>
          <p:cNvSpPr>
            <a:spLocks noGrp="1"/>
          </p:cNvSpPr>
          <p:nvPr>
            <p:ph type="body" sz="quarter" idx="14"/>
          </p:nvPr>
        </p:nvSpPr>
        <p:spPr>
          <a:xfrm>
            <a:off x="5029200" y="1791042"/>
            <a:ext cx="3657600" cy="1409358"/>
          </a:xfrm>
        </p:spPr>
        <p:txBody>
          <a:bodyPr/>
          <a:lstStyle/>
          <a:p>
            <a:pPr algn="ctr"/>
            <a:r>
              <a:rPr lang="en-US" sz="4000" b="1" dirty="0">
                <a:latin typeface="+mj-lt"/>
              </a:rPr>
              <a:t>Chapter </a:t>
            </a:r>
            <a:r>
              <a:rPr lang="en-US" dirty="0"/>
              <a:t>1</a:t>
            </a:r>
            <a:endParaRPr lang="en-US" sz="4000" b="1" dirty="0">
              <a:latin typeface="+mj-lt"/>
            </a:endParaRPr>
          </a:p>
        </p:txBody>
      </p:sp>
      <p:sp>
        <p:nvSpPr>
          <p:cNvPr id="5" name="Text Placeholder 4"/>
          <p:cNvSpPr>
            <a:spLocks noGrp="1"/>
          </p:cNvSpPr>
          <p:nvPr>
            <p:ph type="body" sz="quarter" idx="15"/>
          </p:nvPr>
        </p:nvSpPr>
        <p:spPr>
          <a:xfrm>
            <a:off x="5029200" y="3248404"/>
            <a:ext cx="3657600" cy="2877759"/>
          </a:xfrm>
        </p:spPr>
        <p:txBody>
          <a:bodyPr/>
          <a:lstStyle/>
          <a:p>
            <a:r>
              <a:rPr lang="en-US" sz="3600" dirty="0"/>
              <a:t>Introduction</a:t>
            </a:r>
          </a:p>
        </p:txBody>
      </p:sp>
      <p:pic>
        <p:nvPicPr>
          <p:cNvPr id="6" name="Picture 5" descr="Front Cover: Statistical Methods for the Social Sciences Fifth Edition by Agrest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835" y="1892485"/>
            <a:ext cx="3460099" cy="4312045"/>
          </a:xfrm>
          <a:prstGeom prst="rect">
            <a:avLst/>
          </a:prstGeom>
          <a:ln w="9525">
            <a:solidFill>
              <a:schemeClr val="tx1"/>
            </a:solidFill>
          </a:ln>
        </p:spPr>
      </p:pic>
      <p:sp>
        <p:nvSpPr>
          <p:cNvPr id="7" name="Text Placeholder 6"/>
          <p:cNvSpPr>
            <a:spLocks noGrp="1"/>
          </p:cNvSpPr>
          <p:nvPr>
            <p:ph type="body" sz="quarter" idx="16"/>
          </p:nvPr>
        </p:nvSpPr>
        <p:spPr>
          <a:xfrm>
            <a:off x="1463618" y="6385753"/>
            <a:ext cx="6108086" cy="250825"/>
          </a:xfrm>
        </p:spPr>
        <p:txBody>
          <a:bodyPr/>
          <a:lstStyle/>
          <a:p>
            <a:pPr algn="ctr"/>
            <a:r>
              <a:rPr lang="en-US" altLang="en-US" sz="1200" dirty="0">
                <a:latin typeface="Verdana"/>
                <a:ea typeface="Verdana" panose="020B0604030504040204" pitchFamily="34" charset="0"/>
                <a:cs typeface="Verdana" panose="020B0604030504040204" pitchFamily="34" charset="0"/>
              </a:rPr>
              <a:t>Copyright © 2018, 2009, 1997 Pearson Education, Inc. All Rights Reserved</a:t>
            </a:r>
            <a:endParaRPr lang="en-US" dirty="0"/>
          </a:p>
        </p:txBody>
      </p:sp>
    </p:spTree>
    <p:extLst>
      <p:ext uri="{BB962C8B-B14F-4D97-AF65-F5344CB8AC3E}">
        <p14:creationId xmlns:p14="http://schemas.microsoft.com/office/powerpoint/2010/main" val="455309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Populations: Actual and Conceptual </a:t>
            </a:r>
            <a:r>
              <a:rPr lang="en-US" sz="2000" b="0" dirty="0"/>
              <a:t>(1 of 3)</a:t>
            </a:r>
            <a:endParaRPr lang="en-US" dirty="0"/>
          </a:p>
        </p:txBody>
      </p:sp>
      <p:sp>
        <p:nvSpPr>
          <p:cNvPr id="3" name="Content Placeholder 2"/>
          <p:cNvSpPr>
            <a:spLocks noGrp="1"/>
          </p:cNvSpPr>
          <p:nvPr>
            <p:ph idx="1"/>
          </p:nvPr>
        </p:nvSpPr>
        <p:spPr>
          <a:xfrm>
            <a:off x="457200" y="1600201"/>
            <a:ext cx="8229600" cy="2837046"/>
          </a:xfrm>
        </p:spPr>
        <p:txBody>
          <a:bodyPr/>
          <a:lstStyle/>
          <a:p>
            <a:pPr marL="0" indent="0">
              <a:buNone/>
            </a:pPr>
            <a:r>
              <a:rPr lang="en-US" dirty="0"/>
              <a:t>Usually the population to which inferences apply is an actual set of subjects, such as all adult residents of the United States. Sometimes, though, the generalizations refer to a conceptual population-one that does not actually exist but is hypothetical.</a:t>
            </a:r>
          </a:p>
        </p:txBody>
      </p:sp>
    </p:spTree>
    <p:extLst>
      <p:ext uri="{BB962C8B-B14F-4D97-AF65-F5344CB8AC3E}">
        <p14:creationId xmlns:p14="http://schemas.microsoft.com/office/powerpoint/2010/main" val="200541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Parameters / Statistics</a:t>
            </a:r>
          </a:p>
        </p:txBody>
      </p:sp>
      <p:sp>
        <p:nvSpPr>
          <p:cNvPr id="3" name="Content Placeholder 2"/>
          <p:cNvSpPr>
            <a:spLocks noGrp="1"/>
          </p:cNvSpPr>
          <p:nvPr>
            <p:ph idx="1"/>
          </p:nvPr>
        </p:nvSpPr>
        <p:spPr/>
        <p:txBody>
          <a:bodyPr/>
          <a:lstStyle/>
          <a:p>
            <a:pPr marL="0" indent="0">
              <a:buNone/>
            </a:pPr>
            <a:r>
              <a:rPr lang="en-US" dirty="0"/>
              <a:t>In practice, our main interest is in the values of the parameters, not merely the values of the statistics for the particular sample selected.</a:t>
            </a:r>
          </a:p>
          <a:p>
            <a:pPr marL="0" indent="0">
              <a:buNone/>
            </a:pPr>
            <a:r>
              <a:rPr lang="en-US" dirty="0"/>
              <a:t>For example, in viewing results of a poll before an election, we’re more interested in the population percentages favoring the various candidates than in the sample percentages for the people interviewed.</a:t>
            </a:r>
          </a:p>
        </p:txBody>
      </p:sp>
    </p:spTree>
    <p:extLst>
      <p:ext uri="{BB962C8B-B14F-4D97-AF65-F5344CB8AC3E}">
        <p14:creationId xmlns:p14="http://schemas.microsoft.com/office/powerpoint/2010/main" val="262642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Populations: Actual and Conceptual </a:t>
            </a:r>
            <a:r>
              <a:rPr lang="en-US" sz="2000" b="0" dirty="0"/>
              <a:t>(2 of 3)</a:t>
            </a:r>
            <a:endParaRPr lang="en-US" dirty="0"/>
          </a:p>
        </p:txBody>
      </p:sp>
      <p:sp>
        <p:nvSpPr>
          <p:cNvPr id="3" name="Content Placeholder 2"/>
          <p:cNvSpPr>
            <a:spLocks noGrp="1"/>
          </p:cNvSpPr>
          <p:nvPr>
            <p:ph idx="1"/>
          </p:nvPr>
        </p:nvSpPr>
        <p:spPr>
          <a:xfrm>
            <a:off x="457200" y="1600200"/>
            <a:ext cx="8229600" cy="2769669"/>
          </a:xfrm>
        </p:spPr>
        <p:txBody>
          <a:bodyPr/>
          <a:lstStyle/>
          <a:p>
            <a:pPr marL="0" indent="0">
              <a:buNone/>
            </a:pPr>
            <a:r>
              <a:rPr lang="en-US" dirty="0"/>
              <a:t>Suppose a medical research team investigates a newly proposed drug for treating lung cancer by conducting a study at several medical centers. Such a medical study is called a clinical trial. The conditions compared in a clinical trial or other experiment are called treatments.</a:t>
            </a:r>
          </a:p>
        </p:txBody>
      </p:sp>
    </p:spTree>
    <p:extLst>
      <p:ext uri="{BB962C8B-B14F-4D97-AF65-F5344CB8AC3E}">
        <p14:creationId xmlns:p14="http://schemas.microsoft.com/office/powerpoint/2010/main" val="2745338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Populations: Actual and Conceptual </a:t>
            </a:r>
            <a:r>
              <a:rPr lang="en-US" sz="2000" b="0" dirty="0"/>
              <a:t>(3 of 3)</a:t>
            </a:r>
            <a:endParaRPr lang="en-US" dirty="0"/>
          </a:p>
        </p:txBody>
      </p:sp>
      <p:sp>
        <p:nvSpPr>
          <p:cNvPr id="3" name="Content Placeholder 2"/>
          <p:cNvSpPr>
            <a:spLocks noGrp="1"/>
          </p:cNvSpPr>
          <p:nvPr>
            <p:ph idx="1"/>
          </p:nvPr>
        </p:nvSpPr>
        <p:spPr>
          <a:xfrm>
            <a:off x="457200" y="1600201"/>
            <a:ext cx="8229600" cy="4069080"/>
          </a:xfrm>
        </p:spPr>
        <p:txBody>
          <a:bodyPr/>
          <a:lstStyle/>
          <a:p>
            <a:pPr marL="0" indent="0">
              <a:buNone/>
            </a:pPr>
            <a:r>
              <a:rPr lang="en-US" dirty="0"/>
              <a:t>Basic descriptive statistics compare lung cancer patients who are given the new treatment to other lung cancer patients who instead receive a standard treatment, using the percentages who respond positively to the two treatments. In applying inferential statistical methods, the researchers would ideally like inferences to refer to the conceptual population of all people suffering from lung cancer now or at some time in the future.</a:t>
            </a:r>
          </a:p>
        </p:txBody>
      </p:sp>
    </p:spTree>
    <p:extLst>
      <p:ext uri="{BB962C8B-B14F-4D97-AF65-F5344CB8AC3E}">
        <p14:creationId xmlns:p14="http://schemas.microsoft.com/office/powerpoint/2010/main" val="1843570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The Role of Computers and Software in Statistics</a:t>
            </a:r>
          </a:p>
        </p:txBody>
      </p:sp>
      <p:sp>
        <p:nvSpPr>
          <p:cNvPr id="3" name="Content Placeholder 2"/>
          <p:cNvSpPr>
            <a:spLocks noGrp="1"/>
          </p:cNvSpPr>
          <p:nvPr>
            <p:ph idx="1"/>
          </p:nvPr>
        </p:nvSpPr>
        <p:spPr>
          <a:xfrm>
            <a:off x="457200" y="1600201"/>
            <a:ext cx="8229600" cy="1451008"/>
          </a:xfrm>
        </p:spPr>
        <p:txBody>
          <a:bodyPr/>
          <a:lstStyle/>
          <a:p>
            <a:pPr marL="0" indent="0">
              <a:buNone/>
            </a:pPr>
            <a:r>
              <a:rPr lang="en-US" dirty="0"/>
              <a:t>Statistical software packages include R, S</a:t>
            </a:r>
            <a:r>
              <a:rPr lang="en-US" sz="100" dirty="0"/>
              <a:t> </a:t>
            </a:r>
            <a:r>
              <a:rPr lang="en-US" dirty="0"/>
              <a:t>P</a:t>
            </a:r>
            <a:r>
              <a:rPr lang="en-US" sz="100" dirty="0"/>
              <a:t> </a:t>
            </a:r>
            <a:r>
              <a:rPr lang="en-US" dirty="0"/>
              <a:t>S</a:t>
            </a:r>
            <a:r>
              <a:rPr lang="en-US" sz="100" dirty="0"/>
              <a:t> </a:t>
            </a:r>
            <a:r>
              <a:rPr lang="en-US" dirty="0" err="1"/>
              <a:t>S</a:t>
            </a:r>
            <a:r>
              <a:rPr lang="en-US" dirty="0"/>
              <a:t>, S</a:t>
            </a:r>
            <a:r>
              <a:rPr lang="en-US" sz="100" dirty="0"/>
              <a:t> </a:t>
            </a:r>
            <a:r>
              <a:rPr lang="en-US" dirty="0"/>
              <a:t>A</a:t>
            </a:r>
            <a:r>
              <a:rPr lang="en-US" sz="100" dirty="0"/>
              <a:t> </a:t>
            </a:r>
            <a:r>
              <a:rPr lang="en-US" dirty="0"/>
              <a:t>S, and Stata. Appendix A explains how to use them, organized by chapter.</a:t>
            </a:r>
          </a:p>
        </p:txBody>
      </p:sp>
      <p:sp>
        <p:nvSpPr>
          <p:cNvPr id="4" name="Content Placeholder 3"/>
          <p:cNvSpPr>
            <a:spLocks noGrp="1"/>
          </p:cNvSpPr>
          <p:nvPr>
            <p:ph idx="13"/>
          </p:nvPr>
        </p:nvSpPr>
        <p:spPr>
          <a:xfrm>
            <a:off x="457200" y="3277801"/>
            <a:ext cx="8229600" cy="1475874"/>
          </a:xfrm>
        </p:spPr>
        <p:txBody>
          <a:bodyPr/>
          <a:lstStyle/>
          <a:p>
            <a:pPr marL="0" lvl="0" indent="0" eaLnBrk="0" fontAlgn="base" hangingPunct="0">
              <a:spcBef>
                <a:spcPct val="0"/>
              </a:spcBef>
              <a:spcAft>
                <a:spcPct val="0"/>
              </a:spcAft>
              <a:buClrTx/>
              <a:buSzTx/>
              <a:buNone/>
            </a:pPr>
            <a:r>
              <a:rPr lang="en-US" kern="1200" dirty="0">
                <a:solidFill>
                  <a:srgbClr val="000000"/>
                </a:solidFill>
                <a:ea typeface="+mn-ea"/>
                <a:cs typeface="+mn-cs"/>
              </a:rPr>
              <a:t>Software relieves us of computational drudgery and helps us focus on the proper application and interpretation of the statistical methods.</a:t>
            </a:r>
            <a:endParaRPr lang="en-US" dirty="0"/>
          </a:p>
        </p:txBody>
      </p:sp>
    </p:spTree>
    <p:extLst>
      <p:ext uri="{BB962C8B-B14F-4D97-AF65-F5344CB8AC3E}">
        <p14:creationId xmlns:p14="http://schemas.microsoft.com/office/powerpoint/2010/main" val="360468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Files </a:t>
            </a:r>
            <a:r>
              <a:rPr lang="en-US" sz="2000" b="0" dirty="0"/>
              <a:t>(1 of 2)</a:t>
            </a:r>
            <a:endParaRPr lang="en-US" dirty="0"/>
          </a:p>
        </p:txBody>
      </p:sp>
      <p:sp>
        <p:nvSpPr>
          <p:cNvPr id="3" name="Content Placeholder 2"/>
          <p:cNvSpPr>
            <a:spLocks noGrp="1"/>
          </p:cNvSpPr>
          <p:nvPr>
            <p:ph idx="1"/>
          </p:nvPr>
        </p:nvSpPr>
        <p:spPr>
          <a:xfrm>
            <a:off x="457200" y="1600200"/>
            <a:ext cx="8229600" cy="3173931"/>
          </a:xfrm>
        </p:spPr>
        <p:txBody>
          <a:bodyPr/>
          <a:lstStyle/>
          <a:p>
            <a:pPr marL="0" indent="0">
              <a:buNone/>
            </a:pPr>
            <a:r>
              <a:rPr lang="en-US" dirty="0"/>
              <a:t>Statistical software analyzes data organized in the spreadsheet form of a </a:t>
            </a:r>
            <a:r>
              <a:rPr lang="en-US" b="1" dirty="0"/>
              <a:t>data file</a:t>
            </a:r>
            <a:r>
              <a:rPr lang="en-US" dirty="0"/>
              <a:t>:</a:t>
            </a:r>
          </a:p>
          <a:p>
            <a:r>
              <a:rPr lang="en-US" dirty="0"/>
              <a:t>Any one row contains the observations for a particular subject (e.g., person) in the sample.</a:t>
            </a:r>
          </a:p>
          <a:p>
            <a:r>
              <a:rPr lang="en-US" dirty="0"/>
              <a:t>Any one column contains the observations for a particular characteristic.</a:t>
            </a:r>
          </a:p>
        </p:txBody>
      </p:sp>
    </p:spTree>
    <p:extLst>
      <p:ext uri="{BB962C8B-B14F-4D97-AF65-F5344CB8AC3E}">
        <p14:creationId xmlns:p14="http://schemas.microsoft.com/office/powerpoint/2010/main" val="3243928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Files </a:t>
            </a:r>
            <a:r>
              <a:rPr lang="en-US" sz="2000" b="0" dirty="0"/>
              <a:t>(2 of 2)</a:t>
            </a:r>
            <a:endParaRPr lang="en-US" dirty="0"/>
          </a:p>
        </p:txBody>
      </p:sp>
      <p:sp>
        <p:nvSpPr>
          <p:cNvPr id="3" name="Content Placeholder 2"/>
          <p:cNvSpPr>
            <a:spLocks noGrp="1"/>
          </p:cNvSpPr>
          <p:nvPr>
            <p:ph idx="1"/>
          </p:nvPr>
        </p:nvSpPr>
        <p:spPr>
          <a:xfrm>
            <a:off x="457200" y="1600201"/>
            <a:ext cx="8229600" cy="1220002"/>
          </a:xfrm>
        </p:spPr>
        <p:txBody>
          <a:bodyPr/>
          <a:lstStyle/>
          <a:p>
            <a:pPr marL="0" lvl="0" indent="0" eaLnBrk="0" fontAlgn="base" hangingPunct="0">
              <a:spcBef>
                <a:spcPct val="0"/>
              </a:spcBef>
              <a:spcAft>
                <a:spcPct val="0"/>
              </a:spcAft>
              <a:buClrTx/>
              <a:buSzTx/>
              <a:buNone/>
            </a:pPr>
            <a:r>
              <a:rPr lang="en-US" sz="2400" kern="1200" dirty="0">
                <a:solidFill>
                  <a:srgbClr val="000000"/>
                </a:solidFill>
                <a:ea typeface="+mn-ea"/>
                <a:cs typeface="+mn-cs"/>
              </a:rPr>
              <a:t>The figure shows an example of a data file, in the form of a window for editing data using Stata software. Some of the data are numerical, and some consist of labels.</a:t>
            </a:r>
            <a:endParaRPr lang="en-US" dirty="0"/>
          </a:p>
        </p:txBody>
      </p:sp>
      <p:pic>
        <p:nvPicPr>
          <p:cNvPr id="4" name="Picture 3" descr="A spreadsheet has columns titled subject, sex, race, married, age, and income. Subjects are numbered consecutively. Sex labels include female and male. Examples of race labels include white, black, and Hispanic. Married labels are yes or no. Age and income values are numbers.&#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901" y="2949129"/>
            <a:ext cx="4952198" cy="3211460"/>
          </a:xfrm>
          <a:prstGeom prst="rect">
            <a:avLst/>
          </a:prstGeom>
        </p:spPr>
      </p:pic>
    </p:spTree>
    <p:extLst>
      <p:ext uri="{BB962C8B-B14F-4D97-AF65-F5344CB8AC3E}">
        <p14:creationId xmlns:p14="http://schemas.microsoft.com/office/powerpoint/2010/main" val="383335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and Misuses of Statistical Software </a:t>
            </a:r>
            <a:r>
              <a:rPr lang="en-US" sz="2000" b="0" dirty="0"/>
              <a:t>(1 of 2)</a:t>
            </a:r>
            <a:endParaRPr lang="en-US" dirty="0"/>
          </a:p>
        </p:txBody>
      </p:sp>
      <p:sp>
        <p:nvSpPr>
          <p:cNvPr id="3" name="Content Placeholder 2"/>
          <p:cNvSpPr>
            <a:spLocks noGrp="1"/>
          </p:cNvSpPr>
          <p:nvPr>
            <p:ph idx="1"/>
          </p:nvPr>
        </p:nvSpPr>
        <p:spPr>
          <a:xfrm>
            <a:off x="457200" y="1600200"/>
            <a:ext cx="8229600" cy="2856297"/>
          </a:xfrm>
        </p:spPr>
        <p:txBody>
          <a:bodyPr/>
          <a:lstStyle/>
          <a:p>
            <a:pPr marL="0" lvl="0" indent="0" eaLnBrk="0" fontAlgn="base" hangingPunct="0">
              <a:spcBef>
                <a:spcPct val="0"/>
              </a:spcBef>
              <a:spcAft>
                <a:spcPct val="0"/>
              </a:spcAft>
              <a:buClrTx/>
              <a:buSzTx/>
              <a:buNone/>
            </a:pPr>
            <a:r>
              <a:rPr lang="en-US" kern="1200" dirty="0">
                <a:solidFill>
                  <a:srgbClr val="000000"/>
                </a:solidFill>
                <a:ea typeface="+mn-ea"/>
                <a:cs typeface="+mn-cs"/>
              </a:rPr>
              <a:t>A note of caution: The easy access to statistical methods using software has dangers as well as benefits. It is simple to apply inappropriate methods. A computer performs the analysis requested whether or not the assumptions required for its proper use are satisfied.</a:t>
            </a:r>
            <a:endParaRPr lang="en-US" dirty="0"/>
          </a:p>
        </p:txBody>
      </p:sp>
    </p:spTree>
    <p:extLst>
      <p:ext uri="{BB962C8B-B14F-4D97-AF65-F5344CB8AC3E}">
        <p14:creationId xmlns:p14="http://schemas.microsoft.com/office/powerpoint/2010/main" val="138994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and Misuses of Statistical Software </a:t>
            </a:r>
            <a:r>
              <a:rPr lang="en-US" sz="2000" b="0" dirty="0"/>
              <a:t>(2 of 2)</a:t>
            </a:r>
            <a:endParaRPr lang="en-US" dirty="0"/>
          </a:p>
        </p:txBody>
      </p:sp>
      <p:sp>
        <p:nvSpPr>
          <p:cNvPr id="3" name="Content Placeholder 2"/>
          <p:cNvSpPr>
            <a:spLocks noGrp="1"/>
          </p:cNvSpPr>
          <p:nvPr>
            <p:ph idx="1"/>
          </p:nvPr>
        </p:nvSpPr>
        <p:spPr>
          <a:xfrm>
            <a:off x="457200" y="1600200"/>
            <a:ext cx="2719137" cy="1701265"/>
          </a:xfrm>
        </p:spPr>
        <p:txBody>
          <a:bodyPr/>
          <a:lstStyle/>
          <a:p>
            <a:pPr marL="0" lvl="0" indent="0" eaLnBrk="0" fontAlgn="base" hangingPunct="0">
              <a:spcBef>
                <a:spcPct val="0"/>
              </a:spcBef>
              <a:spcAft>
                <a:spcPct val="0"/>
              </a:spcAft>
              <a:buClrTx/>
              <a:buSzTx/>
              <a:buNone/>
            </a:pPr>
            <a:r>
              <a:rPr lang="en-US" sz="2400" kern="1200" dirty="0">
                <a:solidFill>
                  <a:srgbClr val="000000"/>
                </a:solidFill>
                <a:ea typeface="+mn-ea"/>
                <a:cs typeface="+mn-cs"/>
              </a:rPr>
              <a:t>Example of Part of an R Session for Loading and Displaying Data</a:t>
            </a:r>
            <a:endParaRPr lang="en-US" sz="2400" dirty="0"/>
          </a:p>
        </p:txBody>
      </p:sp>
      <p:pic>
        <p:nvPicPr>
          <p:cNvPr id="5" name="Picture 3" descr="An R G u i screen displays an R Console window. The window has a data table, preceded by the code right arrow bracket O E D D left arrow bracket dash read dot table left parenthesis quotation mark O E C D dot d a t quotation mark comma header = TRUE right parenthesis. The code has no spac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833" y="1533762"/>
            <a:ext cx="4637843" cy="3535405"/>
          </a:xfrm>
          <a:prstGeom prst="rect">
            <a:avLst/>
          </a:prstGeom>
        </p:spPr>
      </p:pic>
      <p:sp>
        <p:nvSpPr>
          <p:cNvPr id="4" name="Content Placeholder 4"/>
          <p:cNvSpPr>
            <a:spLocks noGrp="1"/>
          </p:cNvSpPr>
          <p:nvPr>
            <p:ph idx="13"/>
          </p:nvPr>
        </p:nvSpPr>
        <p:spPr>
          <a:xfrm>
            <a:off x="457200" y="5069167"/>
            <a:ext cx="8229600" cy="1177629"/>
          </a:xfrm>
        </p:spPr>
        <p:txBody>
          <a:bodyPr/>
          <a:lstStyle/>
          <a:p>
            <a:pPr marL="0" lvl="0" indent="0" eaLnBrk="0" fontAlgn="base" hangingPunct="0">
              <a:spcBef>
                <a:spcPct val="0"/>
              </a:spcBef>
              <a:spcAft>
                <a:spcPct val="0"/>
              </a:spcAft>
              <a:buClrTx/>
              <a:buSzTx/>
              <a:buNone/>
            </a:pPr>
            <a:r>
              <a:rPr lang="en-US" sz="2400" kern="1200" dirty="0">
                <a:solidFill>
                  <a:srgbClr val="000000"/>
                </a:solidFill>
                <a:ea typeface="+mn-ea"/>
                <a:cs typeface="+mn-cs"/>
              </a:rPr>
              <a:t>It is vital to understand the method before using it. Just knowing how to use statistical software does not guarantee a proper analysis.</a:t>
            </a:r>
            <a:endParaRPr lang="en-US" sz="2400" dirty="0"/>
          </a:p>
        </p:txBody>
      </p:sp>
    </p:spTree>
    <p:extLst>
      <p:ext uri="{BB962C8B-B14F-4D97-AF65-F5344CB8AC3E}">
        <p14:creationId xmlns:p14="http://schemas.microsoft.com/office/powerpoint/2010/main" val="2165834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Chapter Summary </a:t>
            </a:r>
            <a:r>
              <a:rPr lang="en-US" sz="2000" b="0" dirty="0"/>
              <a:t>(1 of 3)</a:t>
            </a:r>
            <a:endParaRPr lang="en-US" dirty="0"/>
          </a:p>
        </p:txBody>
      </p:sp>
      <p:sp>
        <p:nvSpPr>
          <p:cNvPr id="3" name="Content Placeholder 2"/>
          <p:cNvSpPr>
            <a:spLocks noGrp="1"/>
          </p:cNvSpPr>
          <p:nvPr>
            <p:ph idx="1"/>
          </p:nvPr>
        </p:nvSpPr>
        <p:spPr/>
        <p:txBody>
          <a:bodyPr/>
          <a:lstStyle/>
          <a:p>
            <a:pPr marL="0" indent="0">
              <a:buNone/>
            </a:pPr>
            <a:r>
              <a:rPr lang="en-US" dirty="0"/>
              <a:t>The field of statistical science includes methods for</a:t>
            </a:r>
          </a:p>
          <a:p>
            <a:r>
              <a:rPr lang="en-US" dirty="0"/>
              <a:t>designing research studies,</a:t>
            </a:r>
          </a:p>
          <a:p>
            <a:r>
              <a:rPr lang="en-US" dirty="0"/>
              <a:t>describing the data (</a:t>
            </a:r>
            <a:r>
              <a:rPr lang="en-US" b="1" dirty="0"/>
              <a:t>descriptive statistics</a:t>
            </a:r>
            <a:r>
              <a:rPr lang="en-US" dirty="0"/>
              <a:t>), and</a:t>
            </a:r>
          </a:p>
          <a:p>
            <a:r>
              <a:rPr lang="en-US" dirty="0"/>
              <a:t>making predictions using the data (</a:t>
            </a:r>
            <a:r>
              <a:rPr lang="en-US" b="1" dirty="0"/>
              <a:t>inferential statistics</a:t>
            </a:r>
            <a:r>
              <a:rPr lang="en-US" dirty="0"/>
              <a:t>).</a:t>
            </a:r>
          </a:p>
        </p:txBody>
      </p:sp>
    </p:spTree>
    <p:extLst>
      <p:ext uri="{BB962C8B-B14F-4D97-AF65-F5344CB8AC3E}">
        <p14:creationId xmlns:p14="http://schemas.microsoft.com/office/powerpoint/2010/main" val="65735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Introduction to Statistical Methodology</a:t>
            </a:r>
          </a:p>
        </p:txBody>
      </p:sp>
      <p:sp>
        <p:nvSpPr>
          <p:cNvPr id="3" name="Content Placeholder 2"/>
          <p:cNvSpPr>
            <a:spLocks noGrp="1"/>
          </p:cNvSpPr>
          <p:nvPr>
            <p:ph idx="1"/>
          </p:nvPr>
        </p:nvSpPr>
        <p:spPr>
          <a:xfrm>
            <a:off x="457200" y="1600200"/>
            <a:ext cx="8229600" cy="1836019"/>
          </a:xfrm>
        </p:spPr>
        <p:txBody>
          <a:bodyPr/>
          <a:lstStyle/>
          <a:p>
            <a:r>
              <a:rPr lang="en-US" dirty="0"/>
              <a:t>This chapter introduces “statistics” as a science that deals with describing data and making predictions that have a much wider scope than merely summarizing the collected data.</a:t>
            </a:r>
          </a:p>
        </p:txBody>
      </p:sp>
    </p:spTree>
    <p:extLst>
      <p:ext uri="{BB962C8B-B14F-4D97-AF65-F5344CB8AC3E}">
        <p14:creationId xmlns:p14="http://schemas.microsoft.com/office/powerpoint/2010/main" val="66559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Chapter Summary </a:t>
            </a:r>
            <a:r>
              <a:rPr lang="en-US" sz="2000" b="0" dirty="0"/>
              <a:t>(2 of 3)</a:t>
            </a:r>
            <a:endParaRPr lang="en-US" dirty="0"/>
          </a:p>
        </p:txBody>
      </p:sp>
      <p:sp>
        <p:nvSpPr>
          <p:cNvPr id="3" name="Content Placeholder 2"/>
          <p:cNvSpPr>
            <a:spLocks noGrp="1"/>
          </p:cNvSpPr>
          <p:nvPr>
            <p:ph idx="1"/>
          </p:nvPr>
        </p:nvSpPr>
        <p:spPr>
          <a:xfrm>
            <a:off x="457200" y="1600200"/>
            <a:ext cx="8229600" cy="1807143"/>
          </a:xfrm>
        </p:spPr>
        <p:txBody>
          <a:bodyPr/>
          <a:lstStyle/>
          <a:p>
            <a:pPr marL="0" indent="0">
              <a:buNone/>
            </a:pPr>
            <a:r>
              <a:rPr lang="en-US" dirty="0"/>
              <a:t>Statistical methods apply to observations in a </a:t>
            </a:r>
            <a:r>
              <a:rPr lang="en-US" b="1" dirty="0"/>
              <a:t>sample</a:t>
            </a:r>
            <a:r>
              <a:rPr lang="en-US" dirty="0"/>
              <a:t> taken from a </a:t>
            </a:r>
            <a:r>
              <a:rPr lang="en-US" b="1" dirty="0"/>
              <a:t>population</a:t>
            </a:r>
            <a:r>
              <a:rPr lang="en-US" dirty="0"/>
              <a:t>. </a:t>
            </a:r>
            <a:r>
              <a:rPr lang="en-US" b="1" dirty="0"/>
              <a:t>Statistics</a:t>
            </a:r>
            <a:r>
              <a:rPr lang="en-US" dirty="0"/>
              <a:t> summarize sample data, while </a:t>
            </a:r>
            <a:r>
              <a:rPr lang="en-US" b="1" dirty="0"/>
              <a:t>parameters</a:t>
            </a:r>
            <a:r>
              <a:rPr lang="en-US" dirty="0"/>
              <a:t> summarize entire populations.</a:t>
            </a:r>
          </a:p>
        </p:txBody>
      </p:sp>
      <p:sp>
        <p:nvSpPr>
          <p:cNvPr id="4" name="Content Placeholder 3"/>
          <p:cNvSpPr>
            <a:spLocks noGrp="1"/>
          </p:cNvSpPr>
          <p:nvPr>
            <p:ph idx="13"/>
          </p:nvPr>
        </p:nvSpPr>
        <p:spPr>
          <a:xfrm>
            <a:off x="457200" y="3635141"/>
            <a:ext cx="8229600" cy="2621280"/>
          </a:xfrm>
        </p:spPr>
        <p:txBody>
          <a:bodyPr/>
          <a:lstStyle/>
          <a:p>
            <a:r>
              <a:rPr lang="en-US" b="1" dirty="0"/>
              <a:t>Descriptive statistics</a:t>
            </a:r>
            <a:r>
              <a:rPr lang="en-US" dirty="0"/>
              <a:t> summarize sample or population data with numbers, tables, and graphs.</a:t>
            </a:r>
          </a:p>
          <a:p>
            <a:r>
              <a:rPr lang="en-US" b="1" dirty="0"/>
              <a:t>Inferential statistics</a:t>
            </a:r>
            <a:r>
              <a:rPr lang="en-US" dirty="0"/>
              <a:t> use sample data to make predictions about population parameters.</a:t>
            </a:r>
          </a:p>
        </p:txBody>
      </p:sp>
    </p:spTree>
    <p:extLst>
      <p:ext uri="{BB962C8B-B14F-4D97-AF65-F5344CB8AC3E}">
        <p14:creationId xmlns:p14="http://schemas.microsoft.com/office/powerpoint/2010/main" val="275680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Chapter Summary </a:t>
            </a:r>
            <a:r>
              <a:rPr lang="en-US" sz="2000" b="0" dirty="0"/>
              <a:t>(3 of 3)</a:t>
            </a:r>
            <a:endParaRPr lang="en-US" dirty="0"/>
          </a:p>
        </p:txBody>
      </p:sp>
      <p:sp>
        <p:nvSpPr>
          <p:cNvPr id="3" name="Content Placeholder 2"/>
          <p:cNvSpPr>
            <a:spLocks noGrp="1"/>
          </p:cNvSpPr>
          <p:nvPr>
            <p:ph idx="1"/>
          </p:nvPr>
        </p:nvSpPr>
        <p:spPr>
          <a:xfrm>
            <a:off x="457200" y="1600201"/>
            <a:ext cx="8229600" cy="2032348"/>
          </a:xfrm>
        </p:spPr>
        <p:txBody>
          <a:bodyPr/>
          <a:lstStyle/>
          <a:p>
            <a:pPr marL="0" indent="0">
              <a:buNone/>
            </a:pPr>
            <a:r>
              <a:rPr lang="en-US" dirty="0"/>
              <a:t>A </a:t>
            </a:r>
            <a:r>
              <a:rPr lang="en-US" b="1" dirty="0"/>
              <a:t>data file</a:t>
            </a:r>
            <a:r>
              <a:rPr lang="en-US" dirty="0"/>
              <a:t> has a separate row of data for each subject and a separate column for each characteristic. Software applies statistical methods to data files.</a:t>
            </a:r>
          </a:p>
        </p:txBody>
      </p:sp>
    </p:spTree>
    <p:extLst>
      <p:ext uri="{BB962C8B-B14F-4D97-AF65-F5344CB8AC3E}">
        <p14:creationId xmlns:p14="http://schemas.microsoft.com/office/powerpoint/2010/main" val="357819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457200" y="1600201"/>
            <a:ext cx="8229600" cy="1008246"/>
          </a:xfrm>
        </p:spPr>
        <p:txBody>
          <a:bodyPr/>
          <a:lstStyle/>
          <a:p>
            <a:r>
              <a:rPr lang="en-US" sz="2800" dirty="0"/>
              <a:t>The observations gathered on the characteristics of interest are collectively called </a:t>
            </a:r>
            <a:r>
              <a:rPr lang="en-US" sz="2800" b="1" dirty="0"/>
              <a:t>data</a:t>
            </a:r>
            <a:r>
              <a:rPr lang="en-US" sz="2800" dirty="0"/>
              <a:t>.</a:t>
            </a:r>
          </a:p>
        </p:txBody>
      </p:sp>
      <p:sp>
        <p:nvSpPr>
          <p:cNvPr id="4" name="Content Placeholder 3"/>
          <p:cNvSpPr>
            <a:spLocks noGrp="1"/>
          </p:cNvSpPr>
          <p:nvPr>
            <p:ph idx="13"/>
          </p:nvPr>
        </p:nvSpPr>
        <p:spPr>
          <a:xfrm>
            <a:off x="457200" y="2730366"/>
            <a:ext cx="8229600" cy="2948539"/>
          </a:xfrm>
        </p:spPr>
        <p:txBody>
          <a:bodyPr/>
          <a:lstStyle/>
          <a:p>
            <a:r>
              <a:rPr lang="en-US" sz="2800" dirty="0"/>
              <a:t>Existing archived collections of data are called </a:t>
            </a:r>
            <a:r>
              <a:rPr lang="en-US" sz="2800" b="1" dirty="0"/>
              <a:t>databases</a:t>
            </a:r>
            <a:r>
              <a:rPr lang="en-US" sz="2800" dirty="0"/>
              <a:t>. </a:t>
            </a:r>
          </a:p>
          <a:p>
            <a:pPr lvl="1"/>
            <a:r>
              <a:rPr lang="en-US" dirty="0"/>
              <a:t>Many databases are now available on the Internet. An important database for social scientists contains results since 1972 of the General Social Survey.</a:t>
            </a:r>
            <a:endParaRPr lang="en-US" sz="2800" dirty="0"/>
          </a:p>
        </p:txBody>
      </p:sp>
    </p:spTree>
    <p:extLst>
      <p:ext uri="{BB962C8B-B14F-4D97-AF65-F5344CB8AC3E}">
        <p14:creationId xmlns:p14="http://schemas.microsoft.com/office/powerpoint/2010/main" val="11442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Statistical Science?</a:t>
            </a:r>
          </a:p>
        </p:txBody>
      </p:sp>
      <p:sp>
        <p:nvSpPr>
          <p:cNvPr id="3" name="Content Placeholder 2"/>
          <p:cNvSpPr>
            <a:spLocks noGrp="1"/>
          </p:cNvSpPr>
          <p:nvPr>
            <p:ph idx="1"/>
          </p:nvPr>
        </p:nvSpPr>
        <p:spPr>
          <a:xfrm>
            <a:off x="457200" y="1600200"/>
            <a:ext cx="8229600" cy="1056373"/>
          </a:xfrm>
        </p:spPr>
        <p:txBody>
          <a:bodyPr/>
          <a:lstStyle/>
          <a:p>
            <a:r>
              <a:rPr lang="en-US" b="1" dirty="0"/>
              <a:t>Statistics</a:t>
            </a:r>
            <a:r>
              <a:rPr lang="en-US" dirty="0"/>
              <a:t> consists of a body of methods for obtaining and analyzing data.</a:t>
            </a:r>
          </a:p>
        </p:txBody>
      </p:sp>
    </p:spTree>
    <p:extLst>
      <p:ext uri="{BB962C8B-B14F-4D97-AF65-F5344CB8AC3E}">
        <p14:creationId xmlns:p14="http://schemas.microsoft.com/office/powerpoint/2010/main" val="213813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Science </a:t>
            </a:r>
            <a:r>
              <a:rPr lang="en-US" sz="2000" b="0" dirty="0"/>
              <a:t>(1 of 2)</a:t>
            </a:r>
          </a:p>
        </p:txBody>
      </p:sp>
      <p:sp>
        <p:nvSpPr>
          <p:cNvPr id="3" name="Content Placeholder 2"/>
          <p:cNvSpPr>
            <a:spLocks noGrp="1"/>
          </p:cNvSpPr>
          <p:nvPr>
            <p:ph idx="1"/>
          </p:nvPr>
        </p:nvSpPr>
        <p:spPr/>
        <p:txBody>
          <a:bodyPr/>
          <a:lstStyle/>
          <a:p>
            <a:pPr marL="0" indent="0">
              <a:buNone/>
            </a:pPr>
            <a:r>
              <a:rPr lang="en-US" dirty="0"/>
              <a:t>Statistical science provides methods for</a:t>
            </a:r>
          </a:p>
          <a:p>
            <a:pPr marL="429768" indent="-429768">
              <a:buFont typeface="+mj-lt"/>
              <a:buAutoNum type="arabicPeriod"/>
            </a:pPr>
            <a:r>
              <a:rPr lang="en-US" b="1" dirty="0"/>
              <a:t>Design</a:t>
            </a:r>
            <a:r>
              <a:rPr lang="en-US" dirty="0"/>
              <a:t>: Planning how to gather data for a research study to investigate questions of interest to us.</a:t>
            </a:r>
          </a:p>
          <a:p>
            <a:pPr marL="429768" indent="-429768">
              <a:buFont typeface="+mj-lt"/>
              <a:buAutoNum type="arabicPeriod"/>
            </a:pPr>
            <a:r>
              <a:rPr lang="en-US" b="1" dirty="0"/>
              <a:t>Description</a:t>
            </a:r>
            <a:r>
              <a:rPr lang="en-US" dirty="0"/>
              <a:t>: Summarizing the data obtained in the study.</a:t>
            </a:r>
          </a:p>
          <a:p>
            <a:pPr marL="429768" indent="-429768">
              <a:buFont typeface="+mj-lt"/>
              <a:buAutoNum type="arabicPeriod"/>
            </a:pPr>
            <a:r>
              <a:rPr lang="en-US" b="1" dirty="0"/>
              <a:t>Inference</a:t>
            </a:r>
            <a:r>
              <a:rPr lang="en-US" dirty="0"/>
              <a:t>: Making predictions based on the data, to help us deal with uncertainty in an objective manner.</a:t>
            </a:r>
          </a:p>
        </p:txBody>
      </p:sp>
    </p:spTree>
    <p:extLst>
      <p:ext uri="{BB962C8B-B14F-4D97-AF65-F5344CB8AC3E}">
        <p14:creationId xmlns:p14="http://schemas.microsoft.com/office/powerpoint/2010/main" val="68669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Science </a:t>
            </a:r>
            <a:r>
              <a:rPr lang="en-US" sz="2000" b="0" dirty="0"/>
              <a:t>(2 of 2)</a:t>
            </a:r>
            <a:endParaRPr lang="en-US" dirty="0"/>
          </a:p>
        </p:txBody>
      </p:sp>
      <p:sp>
        <p:nvSpPr>
          <p:cNvPr id="3" name="Content Placeholder 2"/>
          <p:cNvSpPr>
            <a:spLocks noGrp="1"/>
          </p:cNvSpPr>
          <p:nvPr>
            <p:ph sz="quarter" idx="13"/>
          </p:nvPr>
        </p:nvSpPr>
        <p:spPr>
          <a:xfrm>
            <a:off x="457200" y="1589055"/>
            <a:ext cx="8229601" cy="1914542"/>
          </a:xfrm>
        </p:spPr>
        <p:txBody>
          <a:bodyPr/>
          <a:lstStyle/>
          <a:p>
            <a:pPr marL="256032" indent="-256032">
              <a:buFont typeface="Arial" panose="020B0604020202020204" pitchFamily="34" charset="0"/>
              <a:buChar char="•"/>
            </a:pPr>
            <a:r>
              <a:rPr lang="en-US" sz="2400" dirty="0"/>
              <a:t>Graphs, tables, and numerical summaries such as averages and percentages are called </a:t>
            </a:r>
            <a:r>
              <a:rPr lang="en-US" sz="2400" b="1" dirty="0"/>
              <a:t>descriptive statistics</a:t>
            </a:r>
            <a:r>
              <a:rPr lang="en-US" sz="2400" dirty="0"/>
              <a:t>. We use descriptive statistics to reduce the data to a simpler and more understandable form without distorting or losing much information.</a:t>
            </a:r>
          </a:p>
        </p:txBody>
      </p:sp>
      <p:sp>
        <p:nvSpPr>
          <p:cNvPr id="4" name="Content Placeholder 3"/>
          <p:cNvSpPr>
            <a:spLocks noGrp="1"/>
          </p:cNvSpPr>
          <p:nvPr>
            <p:ph sz="quarter" idx="14"/>
          </p:nvPr>
        </p:nvSpPr>
        <p:spPr>
          <a:xfrm>
            <a:off x="457199" y="3669857"/>
            <a:ext cx="8229601" cy="844391"/>
          </a:xfrm>
        </p:spPr>
        <p:txBody>
          <a:bodyPr/>
          <a:lstStyle/>
          <a:p>
            <a:pPr marL="256032" indent="-256032">
              <a:buFont typeface="Arial" panose="020B0604020202020204" pitchFamily="34" charset="0"/>
              <a:buChar char="•"/>
            </a:pPr>
            <a:r>
              <a:rPr lang="en-US" sz="2400" dirty="0"/>
              <a:t>Predictions made using data are called </a:t>
            </a:r>
            <a:r>
              <a:rPr lang="en-US" sz="2400" b="1" dirty="0"/>
              <a:t>statistical inferences</a:t>
            </a:r>
            <a:r>
              <a:rPr lang="en-US" sz="2400" dirty="0"/>
              <a:t>.</a:t>
            </a:r>
          </a:p>
        </p:txBody>
      </p:sp>
      <p:sp>
        <p:nvSpPr>
          <p:cNvPr id="5" name="Content Placeholder 4"/>
          <p:cNvSpPr>
            <a:spLocks noGrp="1"/>
          </p:cNvSpPr>
          <p:nvPr>
            <p:ph sz="quarter" idx="15"/>
          </p:nvPr>
        </p:nvSpPr>
        <p:spPr>
          <a:xfrm>
            <a:off x="457201" y="4514248"/>
            <a:ext cx="8229600" cy="1568918"/>
          </a:xfrm>
        </p:spPr>
        <p:txBody>
          <a:bodyPr/>
          <a:lstStyle/>
          <a:p>
            <a:pPr marL="256032" indent="-256032">
              <a:buFont typeface="Arial" panose="020B0604020202020204" pitchFamily="34" charset="0"/>
              <a:buChar char="•"/>
            </a:pPr>
            <a:r>
              <a:rPr lang="en-US" sz="2400" b="1" dirty="0"/>
              <a:t>Description</a:t>
            </a:r>
            <a:r>
              <a:rPr lang="en-US" sz="2400" dirty="0"/>
              <a:t> and </a:t>
            </a:r>
            <a:r>
              <a:rPr lang="en-US" sz="2400" b="1" dirty="0"/>
              <a:t>inference</a:t>
            </a:r>
            <a:r>
              <a:rPr lang="en-US" sz="2400" dirty="0"/>
              <a:t> are the two types of ways of analyzing the data. Social scientists use descriptive and inferential statistics to answer questions about social phenomena.</a:t>
            </a:r>
          </a:p>
        </p:txBody>
      </p:sp>
    </p:spTree>
    <p:extLst>
      <p:ext uri="{BB962C8B-B14F-4D97-AF65-F5344CB8AC3E}">
        <p14:creationId xmlns:p14="http://schemas.microsoft.com/office/powerpoint/2010/main" val="290776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Descriptive Statistics and Inferential Statistics</a:t>
            </a:r>
          </a:p>
        </p:txBody>
      </p:sp>
      <p:sp>
        <p:nvSpPr>
          <p:cNvPr id="3" name="Content Placeholder 2"/>
          <p:cNvSpPr>
            <a:spLocks noGrp="1"/>
          </p:cNvSpPr>
          <p:nvPr>
            <p:ph idx="1"/>
          </p:nvPr>
        </p:nvSpPr>
        <p:spPr>
          <a:xfrm>
            <a:off x="457200" y="1600200"/>
            <a:ext cx="8229600" cy="1489509"/>
          </a:xfrm>
        </p:spPr>
        <p:txBody>
          <a:bodyPr/>
          <a:lstStyle/>
          <a:p>
            <a:pPr marL="0" indent="0">
              <a:buNone/>
            </a:pPr>
            <a:r>
              <a:rPr lang="en-US" dirty="0"/>
              <a:t>A statistical analysis is classified as </a:t>
            </a:r>
            <a:r>
              <a:rPr lang="en-US" b="1" dirty="0"/>
              <a:t>descriptive</a:t>
            </a:r>
            <a:r>
              <a:rPr lang="en-US" dirty="0"/>
              <a:t> or </a:t>
            </a:r>
            <a:r>
              <a:rPr lang="en-US" b="1" dirty="0"/>
              <a:t>inferential</a:t>
            </a:r>
            <a:r>
              <a:rPr lang="en-US" dirty="0"/>
              <a:t>, according to whether its main purpose is to describe the data or to make predictions.</a:t>
            </a:r>
          </a:p>
        </p:txBody>
      </p:sp>
    </p:spTree>
    <p:extLst>
      <p:ext uri="{BB962C8B-B14F-4D97-AF65-F5344CB8AC3E}">
        <p14:creationId xmlns:p14="http://schemas.microsoft.com/office/powerpoint/2010/main" val="354393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Populations and Samples</a:t>
            </a:r>
          </a:p>
        </p:txBody>
      </p:sp>
      <p:sp>
        <p:nvSpPr>
          <p:cNvPr id="3" name="Content Placeholder 2"/>
          <p:cNvSpPr>
            <a:spLocks noGrp="1"/>
          </p:cNvSpPr>
          <p:nvPr>
            <p:ph sz="quarter" idx="13"/>
          </p:nvPr>
        </p:nvSpPr>
        <p:spPr>
          <a:xfrm>
            <a:off x="457200" y="1600200"/>
            <a:ext cx="8232775" cy="863867"/>
          </a:xfrm>
        </p:spPr>
        <p:txBody>
          <a:bodyPr/>
          <a:lstStyle/>
          <a:p>
            <a:r>
              <a:rPr lang="en-US" dirty="0"/>
              <a:t>The entities on which a study makes observations are called the sample </a:t>
            </a:r>
            <a:r>
              <a:rPr lang="en-US" b="1" dirty="0"/>
              <a:t>subjects</a:t>
            </a:r>
            <a:r>
              <a:rPr lang="en-US" dirty="0"/>
              <a:t> for the study.</a:t>
            </a:r>
          </a:p>
        </p:txBody>
      </p:sp>
      <p:sp>
        <p:nvSpPr>
          <p:cNvPr id="4" name="Content Placeholder 3"/>
          <p:cNvSpPr>
            <a:spLocks noGrp="1"/>
          </p:cNvSpPr>
          <p:nvPr>
            <p:ph sz="quarter" idx="14"/>
          </p:nvPr>
        </p:nvSpPr>
        <p:spPr>
          <a:xfrm>
            <a:off x="457200" y="2460558"/>
            <a:ext cx="8229600" cy="1148916"/>
          </a:xfrm>
        </p:spPr>
        <p:txBody>
          <a:bodyPr/>
          <a:lstStyle/>
          <a:p>
            <a:r>
              <a:rPr lang="en-US" dirty="0"/>
              <a:t>The </a:t>
            </a:r>
            <a:r>
              <a:rPr lang="en-US" b="1" dirty="0"/>
              <a:t>population</a:t>
            </a:r>
            <a:r>
              <a:rPr lang="en-US" dirty="0"/>
              <a:t> is the total set of subjects of interest in a study. A </a:t>
            </a:r>
            <a:r>
              <a:rPr lang="en-US" b="1" dirty="0"/>
              <a:t>sample</a:t>
            </a:r>
            <a:r>
              <a:rPr lang="en-US" dirty="0"/>
              <a:t> is the subset of the population on which the study collects data.</a:t>
            </a:r>
          </a:p>
        </p:txBody>
      </p:sp>
      <p:sp>
        <p:nvSpPr>
          <p:cNvPr id="5" name="Content Placeholder 4"/>
          <p:cNvSpPr>
            <a:spLocks noGrp="1"/>
          </p:cNvSpPr>
          <p:nvPr>
            <p:ph sz="quarter" idx="15"/>
          </p:nvPr>
        </p:nvSpPr>
        <p:spPr>
          <a:xfrm>
            <a:off x="457200" y="3609474"/>
            <a:ext cx="8229600" cy="835124"/>
          </a:xfrm>
        </p:spPr>
        <p:txBody>
          <a:bodyPr/>
          <a:lstStyle/>
          <a:p>
            <a:r>
              <a:rPr lang="en-US" b="1" dirty="0"/>
              <a:t>Descriptive statistics</a:t>
            </a:r>
            <a:r>
              <a:rPr lang="en-US" dirty="0"/>
              <a:t> summarize the information in a collection of data.</a:t>
            </a:r>
          </a:p>
        </p:txBody>
      </p:sp>
      <p:sp>
        <p:nvSpPr>
          <p:cNvPr id="6" name="Content Placeholder 5"/>
          <p:cNvSpPr>
            <a:spLocks noGrp="1"/>
          </p:cNvSpPr>
          <p:nvPr>
            <p:ph sz="quarter" idx="16"/>
          </p:nvPr>
        </p:nvSpPr>
        <p:spPr>
          <a:xfrm>
            <a:off x="460375" y="4469832"/>
            <a:ext cx="8229600" cy="1266826"/>
          </a:xfrm>
        </p:spPr>
        <p:txBody>
          <a:bodyPr/>
          <a:lstStyle/>
          <a:p>
            <a:r>
              <a:rPr lang="en-US" b="1" dirty="0"/>
              <a:t>Inferential statistics</a:t>
            </a:r>
            <a:r>
              <a:rPr lang="en-US" dirty="0"/>
              <a:t> provide predictions about a population, based on data from a sample of that population.</a:t>
            </a:r>
          </a:p>
        </p:txBody>
      </p:sp>
    </p:spTree>
    <p:extLst>
      <p:ext uri="{BB962C8B-B14F-4D97-AF65-F5344CB8AC3E}">
        <p14:creationId xmlns:p14="http://schemas.microsoft.com/office/powerpoint/2010/main" val="18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Parameters and Statistics</a:t>
            </a:r>
            <a:endParaRPr lang="en-US" dirty="0"/>
          </a:p>
        </p:txBody>
      </p:sp>
      <p:sp>
        <p:nvSpPr>
          <p:cNvPr id="3" name="Content Placeholder 2"/>
          <p:cNvSpPr>
            <a:spLocks noGrp="1"/>
          </p:cNvSpPr>
          <p:nvPr>
            <p:ph idx="1"/>
          </p:nvPr>
        </p:nvSpPr>
        <p:spPr>
          <a:xfrm>
            <a:off x="457200" y="1600200"/>
            <a:ext cx="8229600" cy="950495"/>
          </a:xfrm>
        </p:spPr>
        <p:txBody>
          <a:bodyPr/>
          <a:lstStyle/>
          <a:p>
            <a:pPr lvl="0"/>
            <a:r>
              <a:rPr lang="en-US" dirty="0"/>
              <a:t>A </a:t>
            </a:r>
            <a:r>
              <a:rPr lang="en-US" b="1" dirty="0"/>
              <a:t>descriptive statistic</a:t>
            </a:r>
            <a:r>
              <a:rPr lang="en-US" dirty="0"/>
              <a:t> is a numerical summary of the sample data.</a:t>
            </a:r>
          </a:p>
        </p:txBody>
      </p:sp>
      <p:sp>
        <p:nvSpPr>
          <p:cNvPr id="4" name="Content Placeholder 3"/>
          <p:cNvSpPr>
            <a:spLocks noGrp="1"/>
          </p:cNvSpPr>
          <p:nvPr>
            <p:ph idx="13"/>
          </p:nvPr>
        </p:nvSpPr>
        <p:spPr>
          <a:xfrm>
            <a:off x="457200" y="2759242"/>
            <a:ext cx="8229600" cy="1071613"/>
          </a:xfrm>
        </p:spPr>
        <p:txBody>
          <a:bodyPr/>
          <a:lstStyle/>
          <a:p>
            <a:pPr lvl="0"/>
            <a:r>
              <a:rPr lang="en-US" dirty="0"/>
              <a:t>A </a:t>
            </a:r>
            <a:r>
              <a:rPr lang="en-US" b="1" dirty="0"/>
              <a:t>parameter</a:t>
            </a:r>
            <a:r>
              <a:rPr lang="en-US" dirty="0"/>
              <a:t> is a numerical summary of the population.</a:t>
            </a:r>
          </a:p>
        </p:txBody>
      </p:sp>
    </p:spTree>
    <p:extLst>
      <p:ext uri="{BB962C8B-B14F-4D97-AF65-F5344CB8AC3E}">
        <p14:creationId xmlns:p14="http://schemas.microsoft.com/office/powerpoint/2010/main" val="378594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13622</TotalTime>
  <Words>1104</Words>
  <Application>Microsoft Office PowerPoint</Application>
  <PresentationFormat>On-screen Show (4:3)</PresentationFormat>
  <Paragraphs>71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Noto Sans Symbols</vt:lpstr>
      <vt:lpstr>Times New Roman</vt:lpstr>
      <vt:lpstr>Verdana</vt:lpstr>
      <vt:lpstr>508 Lecture</vt:lpstr>
      <vt:lpstr>Statistical Methods for the Social Sciences</vt:lpstr>
      <vt:lpstr>1.1 Introduction to Statistical Methodology</vt:lpstr>
      <vt:lpstr>Data</vt:lpstr>
      <vt:lpstr>What is Statistical Science?</vt:lpstr>
      <vt:lpstr>Statistical Science (1 of 2)</vt:lpstr>
      <vt:lpstr>Statistical Science (2 of 2)</vt:lpstr>
      <vt:lpstr>1.2 Descriptive Statistics and Inferential Statistics</vt:lpstr>
      <vt:lpstr>Populations and Samples</vt:lpstr>
      <vt:lpstr>Parameters and Statistics</vt:lpstr>
      <vt:lpstr>Defining Populations: Actual and Conceptual (1 of 3)</vt:lpstr>
      <vt:lpstr>Example: Parameters / Statistics</vt:lpstr>
      <vt:lpstr>Defining Populations: Actual and Conceptual (2 of 3)</vt:lpstr>
      <vt:lpstr>Defining Populations: Actual and Conceptual (3 of 3)</vt:lpstr>
      <vt:lpstr>1.3 The Role of Computers and Software in Statistics</vt:lpstr>
      <vt:lpstr>Data Files (1 of 2)</vt:lpstr>
      <vt:lpstr>Data Files (2 of 2)</vt:lpstr>
      <vt:lpstr>Uses and Misuses of Statistical Software (1 of 2)</vt:lpstr>
      <vt:lpstr>Uses and Misuses of Statistical Software (2 of 2)</vt:lpstr>
      <vt:lpstr>1.4 Chapter Summary (1 of 3)</vt:lpstr>
      <vt:lpstr>1.4 Chapter Summary (2 of 3)</vt:lpstr>
      <vt:lpstr>1.4 Chapter Summary (3 of 3)</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Methods for the Social Sciences, 5e</dc:title>
  <dc:subject>Math</dc:subject>
  <dc:creator>Agresti</dc:creator>
  <cp:keywords>Math</cp:keywords>
  <cp:lastModifiedBy>james dickens</cp:lastModifiedBy>
  <cp:revision>700</cp:revision>
  <dcterms:modified xsi:type="dcterms:W3CDTF">2021-08-10T15:39:58Z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