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handoutMasterIdLst>
    <p:handoutMasterId r:id="rId45"/>
  </p:handoutMasterIdLst>
  <p:sldIdLst>
    <p:sldId id="321" r:id="rId2"/>
    <p:sldId id="342" r:id="rId3"/>
    <p:sldId id="322" r:id="rId4"/>
    <p:sldId id="323" r:id="rId5"/>
    <p:sldId id="324"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01" autoAdjust="0"/>
    <p:restoredTop sz="86395" autoAdjust="0"/>
  </p:normalViewPr>
  <p:slideViewPr>
    <p:cSldViewPr snapToGrid="0" snapToObjects="1">
      <p:cViewPr varScale="1">
        <p:scale>
          <a:sx n="66" d="100"/>
          <a:sy n="66" d="100"/>
        </p:scale>
        <p:origin x="1122" y="66"/>
      </p:cViewPr>
      <p:guideLst>
        <p:guide orient="horz" pos="2160"/>
        <p:guide pos="2880"/>
      </p:guideLst>
    </p:cSldViewPr>
  </p:slideViewPr>
  <p:outlineViewPr>
    <p:cViewPr>
      <p:scale>
        <a:sx n="33" d="100"/>
        <a:sy n="33" d="100"/>
      </p:scale>
      <p:origin x="0" y="-278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D6722-9B4D-4E29-B226-C325925A8118}" type="slidenum">
              <a:rPr kumimoji="0" lang="en-US" sz="1200" b="0" i="0" u="none" strike="noStrike" kern="1200" cap="none" spc="0" normalizeH="0" baseline="0" noProof="0" smtClean="0">
                <a:ln>
                  <a:noFill/>
                </a:ln>
                <a:solidFill>
                  <a:prstClr val="black"/>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34063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56032" indent="-256032">
              <a:buClr>
                <a:srgbClr val="007FA3"/>
              </a:buClr>
              <a:buSzPct val="100000"/>
              <a:buFont typeface="Arial" panose="020B0604020202020204" pitchFamily="34" charset="0"/>
              <a:buChar char="•"/>
              <a:defRPr sz="2800">
                <a:latin typeface="+mn-lt"/>
              </a:defRPr>
            </a:lvl1pPr>
            <a:lvl2pPr indent="-283464">
              <a:buClr>
                <a:srgbClr val="007FA3"/>
              </a:buClr>
              <a:defRPr sz="2800"/>
            </a:lvl2pPr>
            <a:lvl3pPr indent="-228600">
              <a:buClr>
                <a:srgbClr val="007FA3"/>
              </a:buClr>
              <a:defRPr sz="2800"/>
            </a:lvl3pPr>
            <a:lvl4pPr indent="-228600">
              <a:buClr>
                <a:srgbClr val="007FA3"/>
              </a:buClr>
              <a:defRPr sz="2800"/>
            </a:lvl4pPr>
            <a:lvl5pPr indent="-228600">
              <a:buClr>
                <a:srgbClr val="007FA3"/>
              </a:buClr>
              <a:defRPr sz="2800"/>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First</a:t>
            </a:r>
          </a:p>
          <a:p>
            <a:pPr lvl="1"/>
            <a:r>
              <a:rPr lang="en-US" dirty="0"/>
              <a:t>Second</a:t>
            </a:r>
          </a:p>
          <a:p>
            <a:pPr lvl="2"/>
            <a:r>
              <a:rPr lang="en-US" dirty="0"/>
              <a:t>Third</a:t>
            </a:r>
          </a:p>
          <a:p>
            <a:pPr lvl="3"/>
            <a:r>
              <a:rPr lang="en-US" dirty="0"/>
              <a:t>Fourth</a:t>
            </a:r>
          </a:p>
          <a:p>
            <a:pPr lvl="4"/>
            <a:r>
              <a:rPr lang="en-US" dirty="0"/>
              <a:t>Fifth</a:t>
            </a:r>
          </a:p>
          <a:p>
            <a:pPr lvl="4"/>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8/10/2021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339454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b"/>
          <a:lstStyle>
            <a:lvl1pPr>
              <a:defRPr sz="36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8/10/2021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5" name="TextBox 14"/>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t>‹#›</a:t>
            </a:fld>
            <a:endParaRPr lang="en-US" sz="1000" dirty="0" err="1">
              <a:latin typeface="+mn-lt"/>
            </a:endParaRPr>
          </a:p>
        </p:txBody>
      </p:sp>
      <p:pic>
        <p:nvPicPr>
          <p:cNvPr id="17"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12" name="TextBox 11"/>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236396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indent="-256032">
              <a:defRPr sz="2800">
                <a:latin typeface="+mn-lt"/>
              </a:defRPr>
            </a:lvl1pPr>
            <a:lvl2pPr indent="-283464">
              <a:defRPr sz="2800">
                <a:latin typeface="+mn-lt"/>
              </a:defRPr>
            </a:lvl2pPr>
            <a:lvl3pPr indent="-228600">
              <a:defRPr sz="2800">
                <a:latin typeface="+mn-lt"/>
              </a:defRPr>
            </a:lvl3pPr>
            <a:lvl4pPr indent="-228600">
              <a:defRPr sz="2800">
                <a:latin typeface="+mn-lt"/>
              </a:defRPr>
            </a:lvl4pPr>
            <a:lvl5pPr indent="-228600">
              <a:defRPr sz="28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indent="-256032">
              <a:defRPr sz="2800">
                <a:latin typeface="+mn-lt"/>
              </a:defRPr>
            </a:lvl1pPr>
            <a:lvl2pPr indent="-283464">
              <a:defRPr sz="2800">
                <a:latin typeface="+mn-lt"/>
              </a:defRPr>
            </a:lvl2pPr>
            <a:lvl3pPr indent="-228600">
              <a:defRPr sz="2800">
                <a:latin typeface="+mn-lt"/>
              </a:defRPr>
            </a:lvl3pPr>
            <a:lvl4pPr indent="-228600">
              <a:defRPr sz="2800">
                <a:latin typeface="+mn-lt"/>
              </a:defRPr>
            </a:lvl4pPr>
            <a:lvl5pPr indent="-228600">
              <a:defRPr sz="28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8/10/2021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TextBox 9"/>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1238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sz="3600">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n-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lgn="ctr">
              <a:spcBef>
                <a:spcPts val="0"/>
              </a:spcBef>
              <a:buNone/>
              <a:defRPr sz="4000" b="1" baseline="0">
                <a:latin typeface="+mj-lt"/>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lgn="ctr">
              <a:spcBef>
                <a:spcPts val="0"/>
              </a:spcBef>
              <a:buNone/>
              <a:defRPr sz="2200">
                <a:latin typeface="+mn-lt"/>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8/10/2021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Box 17"/>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t>‹#›</a:t>
            </a:fld>
            <a:endParaRPr lang="en-US" sz="1000" dirty="0" err="1">
              <a:latin typeface="+mn-lt"/>
            </a:endParaRPr>
          </a:p>
        </p:txBody>
      </p:sp>
      <p:pic>
        <p:nvPicPr>
          <p:cNvPr id="15"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6" name="Text Placeholder 5"/>
          <p:cNvSpPr>
            <a:spLocks noGrp="1"/>
          </p:cNvSpPr>
          <p:nvPr>
            <p:ph type="body" sz="quarter" idx="16"/>
          </p:nvPr>
        </p:nvSpPr>
        <p:spPr>
          <a:xfrm>
            <a:off x="1976438" y="6459538"/>
            <a:ext cx="5256212" cy="250825"/>
          </a:xfrm>
        </p:spPr>
        <p:txBody>
          <a:bodyPr/>
          <a:lstStyle>
            <a:lvl1pPr marL="10160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103023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22564290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
        <p:nvSpPr>
          <p:cNvPr id="9" name="TextBox 8"/>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t>‹#›</a:t>
            </a:fld>
            <a:endParaRPr lang="en-US" sz="1000" dirty="0" err="1">
              <a:latin typeface="+mn-lt"/>
            </a:endParaRPr>
          </a:p>
        </p:txBody>
      </p:sp>
    </p:spTree>
  </p:cSld>
  <p:clrMap bg1="lt1" tx1="dk1" bg2="dk2" tx2="lt2" accent1="accent1" accent2="accent2" accent3="accent3" accent4="accent4" accent5="accent5" accent6="accent6" hlink="hlink" folHlink="folHlink"/>
  <p:sldLayoutIdLst>
    <p:sldLayoutId id="2147483700" r:id="rId1"/>
    <p:sldLayoutId id="2147483708" r:id="rId2"/>
    <p:sldLayoutId id="2147483721" r:id="rId3"/>
    <p:sldLayoutId id="2147483742" r:id="rId4"/>
    <p:sldLayoutId id="214748374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sz="3600" b="1" dirty="0">
                <a:latin typeface="+mj-lt"/>
              </a:rPr>
              <a:t>Statistical Methods for the Social Sciences</a:t>
            </a:r>
          </a:p>
        </p:txBody>
      </p:sp>
      <p:sp>
        <p:nvSpPr>
          <p:cNvPr id="3" name="Text Placeholder 2"/>
          <p:cNvSpPr>
            <a:spLocks noGrp="1"/>
          </p:cNvSpPr>
          <p:nvPr>
            <p:ph type="body" sz="quarter" idx="13"/>
          </p:nvPr>
        </p:nvSpPr>
        <p:spPr>
          <a:xfrm>
            <a:off x="457200" y="1343404"/>
            <a:ext cx="8229600" cy="399634"/>
          </a:xfrm>
        </p:spPr>
        <p:txBody>
          <a:bodyPr/>
          <a:lstStyle/>
          <a:p>
            <a:r>
              <a:rPr lang="en-US" sz="2000" dirty="0">
                <a:latin typeface="+mn-lt"/>
              </a:rPr>
              <a:t>Fifth Edition</a:t>
            </a:r>
          </a:p>
        </p:txBody>
      </p:sp>
      <p:sp>
        <p:nvSpPr>
          <p:cNvPr id="4" name="Text Placeholder 3"/>
          <p:cNvSpPr>
            <a:spLocks noGrp="1"/>
          </p:cNvSpPr>
          <p:nvPr>
            <p:ph type="body" sz="quarter" idx="14"/>
          </p:nvPr>
        </p:nvSpPr>
        <p:spPr>
          <a:xfrm>
            <a:off x="5029200" y="1791042"/>
            <a:ext cx="3657600" cy="1409358"/>
          </a:xfrm>
        </p:spPr>
        <p:txBody>
          <a:bodyPr/>
          <a:lstStyle/>
          <a:p>
            <a:pPr algn="ctr"/>
            <a:r>
              <a:rPr lang="en-US" sz="4000" b="1" dirty="0">
                <a:latin typeface="+mj-lt"/>
              </a:rPr>
              <a:t>Chapter </a:t>
            </a:r>
            <a:r>
              <a:rPr lang="en-US" dirty="0"/>
              <a:t>2</a:t>
            </a:r>
            <a:endParaRPr lang="en-US" sz="4000" b="1" dirty="0">
              <a:latin typeface="+mj-lt"/>
            </a:endParaRPr>
          </a:p>
        </p:txBody>
      </p:sp>
      <p:sp>
        <p:nvSpPr>
          <p:cNvPr id="5" name="Text Placeholder 4"/>
          <p:cNvSpPr>
            <a:spLocks noGrp="1"/>
          </p:cNvSpPr>
          <p:nvPr>
            <p:ph type="body" sz="quarter" idx="15"/>
          </p:nvPr>
        </p:nvSpPr>
        <p:spPr>
          <a:xfrm>
            <a:off x="5029200" y="3248404"/>
            <a:ext cx="3657600" cy="2877759"/>
          </a:xfrm>
        </p:spPr>
        <p:txBody>
          <a:bodyPr/>
          <a:lstStyle/>
          <a:p>
            <a:r>
              <a:rPr lang="en-US" sz="3600" dirty="0"/>
              <a:t>Sampling and Measurement</a:t>
            </a:r>
          </a:p>
        </p:txBody>
      </p:sp>
      <p:pic>
        <p:nvPicPr>
          <p:cNvPr id="6" name="Picture 5" descr="Front Cover: Statistical Methods for the Social Sciences Fifth Edition by Agrest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35" y="1892485"/>
            <a:ext cx="3460099" cy="4312045"/>
          </a:xfrm>
          <a:prstGeom prst="rect">
            <a:avLst/>
          </a:prstGeom>
          <a:ln w="9525">
            <a:solidFill>
              <a:schemeClr val="tx1"/>
            </a:solidFill>
          </a:ln>
        </p:spPr>
      </p:pic>
      <p:sp>
        <p:nvSpPr>
          <p:cNvPr id="7" name="Text Placeholder 6"/>
          <p:cNvSpPr>
            <a:spLocks noGrp="1"/>
          </p:cNvSpPr>
          <p:nvPr>
            <p:ph type="body" sz="quarter" idx="16"/>
          </p:nvPr>
        </p:nvSpPr>
        <p:spPr>
          <a:xfrm>
            <a:off x="1463618" y="6385753"/>
            <a:ext cx="6108086" cy="250825"/>
          </a:xfrm>
        </p:spPr>
        <p:txBody>
          <a:bodyPr/>
          <a:lstStyle/>
          <a:p>
            <a:pPr algn="ctr"/>
            <a:r>
              <a:rPr lang="en-US" altLang="en-US" sz="120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45530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and Continuous Variables </a:t>
            </a:r>
            <a:r>
              <a:rPr lang="en-US" sz="2000" b="0" dirty="0"/>
              <a:t>(2 of 2)</a:t>
            </a:r>
            <a:endParaRPr lang="en-US" dirty="0"/>
          </a:p>
        </p:txBody>
      </p:sp>
      <p:sp>
        <p:nvSpPr>
          <p:cNvPr id="3" name="Content Placeholder 2"/>
          <p:cNvSpPr>
            <a:spLocks noGrp="1"/>
          </p:cNvSpPr>
          <p:nvPr>
            <p:ph idx="1"/>
          </p:nvPr>
        </p:nvSpPr>
        <p:spPr>
          <a:xfrm>
            <a:off x="457200" y="1600200"/>
            <a:ext cx="8229600" cy="2509787"/>
          </a:xfrm>
        </p:spPr>
        <p:txBody>
          <a:bodyPr/>
          <a:lstStyle/>
          <a:p>
            <a:r>
              <a:rPr lang="en-US" dirty="0"/>
              <a:t>Discrete variables have a basic unit of measurement that cannot be subdivided.</a:t>
            </a:r>
          </a:p>
          <a:p>
            <a:r>
              <a:rPr lang="en-US" dirty="0"/>
              <a:t>For continuous variables, between any two possible values there is always another possible value.</a:t>
            </a:r>
          </a:p>
        </p:txBody>
      </p:sp>
    </p:spTree>
    <p:extLst>
      <p:ext uri="{BB962C8B-B14F-4D97-AF65-F5344CB8AC3E}">
        <p14:creationId xmlns:p14="http://schemas.microsoft.com/office/powerpoint/2010/main" val="21190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a:buNone/>
            </a:pPr>
            <a:r>
              <a:rPr lang="en-US" sz="2600" dirty="0"/>
              <a:t>Variables are either quantitative (numerical-valued) or categorical. Quantitative variables are measured on an interval scale. Categorical variables with unordered categories have a nominal scale, and categorical variables with ordered categories have an ordinal scale.</a:t>
            </a:r>
          </a:p>
          <a:p>
            <a:pPr marL="0" indent="0">
              <a:buNone/>
            </a:pPr>
            <a:r>
              <a:rPr lang="en-US" sz="2600" dirty="0"/>
              <a:t>Categorical variables (nominal or ordinal) are discrete. Quantitative variables can be either discrete or continuous. In practice, quantitative variables that can take lots of values are treated as continuous.</a:t>
            </a:r>
          </a:p>
        </p:txBody>
      </p:sp>
    </p:spTree>
    <p:extLst>
      <p:ext uri="{BB962C8B-B14F-4D97-AF65-F5344CB8AC3E}">
        <p14:creationId xmlns:p14="http://schemas.microsoft.com/office/powerpoint/2010/main" val="366735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Summary of Quantitative-Categorical, Nominal-Ordinal-Interval, and Continuous-Discrete Classifications</a:t>
            </a:r>
          </a:p>
        </p:txBody>
      </p:sp>
      <p:pic>
        <p:nvPicPr>
          <p:cNvPr id="4" name="Picture 2" descr="A pie chart illustrates classifications. The chart has sections for nominal, ordinal, and interval classifications. The sections are shaded per 4 other categories. Nominal includes categorical and discrete classifications. Ordinal includes discrete classification. Interval includes quantitative and discrete or quantitative and continuous classifications.&#10;"/>
          <p:cNvPicPr>
            <a:picLocks noChangeAspect="1"/>
          </p:cNvPicPr>
          <p:nvPr/>
        </p:nvPicPr>
        <p:blipFill>
          <a:blip r:embed="rId2"/>
          <a:stretch>
            <a:fillRect/>
          </a:stretch>
        </p:blipFill>
        <p:spPr>
          <a:xfrm>
            <a:off x="1243012" y="1395412"/>
            <a:ext cx="6657975" cy="4067175"/>
          </a:xfrm>
          <a:prstGeom prst="rect">
            <a:avLst/>
          </a:prstGeom>
        </p:spPr>
      </p:pic>
      <p:sp>
        <p:nvSpPr>
          <p:cNvPr id="3" name="Content Placeholder 3"/>
          <p:cNvSpPr>
            <a:spLocks noGrp="1"/>
          </p:cNvSpPr>
          <p:nvPr>
            <p:ph type="body" sz="quarter" idx="13"/>
          </p:nvPr>
        </p:nvSpPr>
        <p:spPr>
          <a:xfrm>
            <a:off x="457200" y="5794408"/>
            <a:ext cx="8229600" cy="490608"/>
          </a:xfrm>
        </p:spPr>
        <p:txBody>
          <a:bodyPr/>
          <a:lstStyle/>
          <a:p>
            <a:r>
              <a:rPr lang="en-US" sz="1600" dirty="0">
                <a:latin typeface="+mn-lt"/>
              </a:rPr>
              <a:t>Note: Ordinal Data are treated sometimes as categorical and sometimes as quantitive</a:t>
            </a:r>
          </a:p>
        </p:txBody>
      </p:sp>
    </p:spTree>
    <p:extLst>
      <p:ext uri="{BB962C8B-B14F-4D97-AF65-F5344CB8AC3E}">
        <p14:creationId xmlns:p14="http://schemas.microsoft.com/office/powerpoint/2010/main" val="71801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Randomization</a:t>
            </a:r>
          </a:p>
        </p:txBody>
      </p:sp>
      <p:sp>
        <p:nvSpPr>
          <p:cNvPr id="3" name="Content Placeholder 2"/>
          <p:cNvSpPr>
            <a:spLocks noGrp="1"/>
          </p:cNvSpPr>
          <p:nvPr>
            <p:ph idx="1"/>
          </p:nvPr>
        </p:nvSpPr>
        <p:spPr>
          <a:xfrm>
            <a:off x="457200" y="1600201"/>
            <a:ext cx="8229600" cy="4194208"/>
          </a:xfrm>
        </p:spPr>
        <p:txBody>
          <a:bodyPr/>
          <a:lstStyle/>
          <a:p>
            <a:r>
              <a:rPr lang="en-US" dirty="0"/>
              <a:t>Inferential statistical methods use sample statistics to make predictions about values of population parameters. The quality of the inferences depends on how well the sample represents the population. This section introduces </a:t>
            </a:r>
            <a:r>
              <a:rPr lang="en-US" b="1" dirty="0"/>
              <a:t>randomization</a:t>
            </a:r>
            <a:r>
              <a:rPr lang="en-US" dirty="0"/>
              <a:t>, the mechanism for achieving good sample representation.</a:t>
            </a:r>
          </a:p>
          <a:p>
            <a:r>
              <a:rPr lang="en-US" dirty="0"/>
              <a:t>We let </a:t>
            </a:r>
            <a:r>
              <a:rPr lang="en-US" i="1" dirty="0"/>
              <a:t>n</a:t>
            </a:r>
            <a:r>
              <a:rPr lang="en-US" dirty="0"/>
              <a:t> denote the number of subjects in the sample. This is called the </a:t>
            </a:r>
            <a:r>
              <a:rPr lang="en-US" b="1" dirty="0"/>
              <a:t>sample size</a:t>
            </a:r>
            <a:r>
              <a:rPr lang="en-US" dirty="0"/>
              <a:t>.</a:t>
            </a:r>
          </a:p>
        </p:txBody>
      </p:sp>
    </p:spTree>
    <p:extLst>
      <p:ext uri="{BB962C8B-B14F-4D97-AF65-F5344CB8AC3E}">
        <p14:creationId xmlns:p14="http://schemas.microsoft.com/office/powerpoint/2010/main" val="197993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Random Sampling</a:t>
            </a:r>
          </a:p>
        </p:txBody>
      </p:sp>
      <p:sp>
        <p:nvSpPr>
          <p:cNvPr id="3" name="Content Placeholder 2"/>
          <p:cNvSpPr>
            <a:spLocks noGrp="1"/>
          </p:cNvSpPr>
          <p:nvPr>
            <p:ph idx="1"/>
          </p:nvPr>
        </p:nvSpPr>
        <p:spPr>
          <a:xfrm>
            <a:off x="457200" y="1600200"/>
            <a:ext cx="8229600" cy="3356811"/>
          </a:xfrm>
        </p:spPr>
        <p:txBody>
          <a:bodyPr/>
          <a:lstStyle/>
          <a:p>
            <a:r>
              <a:rPr lang="en-US" b="1" dirty="0"/>
              <a:t>Simple Random Sample - A simple random sample</a:t>
            </a:r>
            <a:r>
              <a:rPr lang="en-US" dirty="0"/>
              <a:t> of </a:t>
            </a:r>
            <a:r>
              <a:rPr lang="en-US" i="1" dirty="0"/>
              <a:t>n</a:t>
            </a:r>
            <a:r>
              <a:rPr lang="en-US" dirty="0"/>
              <a:t> subjects from a population is one in which each possible sample of that size has the same probability (chance) of being selected.</a:t>
            </a:r>
          </a:p>
          <a:p>
            <a:pPr lvl="1"/>
            <a:r>
              <a:rPr lang="en-US" dirty="0">
                <a:latin typeface="+mn-lt"/>
              </a:rPr>
              <a:t>Blind sampling</a:t>
            </a:r>
          </a:p>
          <a:p>
            <a:pPr lvl="1"/>
            <a:r>
              <a:rPr lang="en-US" dirty="0">
                <a:latin typeface="+mn-lt"/>
              </a:rPr>
              <a:t>Or selecting a sample using a random number generator with software</a:t>
            </a:r>
          </a:p>
        </p:txBody>
      </p:sp>
    </p:spTree>
    <p:extLst>
      <p:ext uri="{BB962C8B-B14F-4D97-AF65-F5344CB8AC3E}">
        <p14:creationId xmlns:p14="http://schemas.microsoft.com/office/powerpoint/2010/main" val="95162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Select a Simple Random Sample? </a:t>
            </a:r>
            <a:r>
              <a:rPr lang="en-US" sz="2000" b="0" dirty="0"/>
              <a:t>(1 of 2)</a:t>
            </a:r>
            <a:endParaRPr lang="en-US" dirty="0"/>
          </a:p>
        </p:txBody>
      </p:sp>
      <p:sp>
        <p:nvSpPr>
          <p:cNvPr id="3" name="Content Placeholder 2"/>
          <p:cNvSpPr>
            <a:spLocks noGrp="1"/>
          </p:cNvSpPr>
          <p:nvPr>
            <p:ph idx="1"/>
          </p:nvPr>
        </p:nvSpPr>
        <p:spPr>
          <a:xfrm>
            <a:off x="457200" y="1600200"/>
            <a:ext cx="8229600" cy="2362200"/>
          </a:xfrm>
        </p:spPr>
        <p:txBody>
          <a:bodyPr/>
          <a:lstStyle/>
          <a:p>
            <a:r>
              <a:rPr lang="en-US" sz="2600" dirty="0"/>
              <a:t>To select a random sample, we need a list of all subjects in the population. This list is called the </a:t>
            </a:r>
            <a:r>
              <a:rPr lang="en-US" sz="2600" b="1" dirty="0"/>
              <a:t>sampling frame</a:t>
            </a:r>
            <a:r>
              <a:rPr lang="en-US" sz="2600" dirty="0"/>
              <a:t>.</a:t>
            </a:r>
          </a:p>
          <a:p>
            <a:r>
              <a:rPr lang="en-US" sz="2600" dirty="0"/>
              <a:t>The most common method for selecting a random sample is to</a:t>
            </a:r>
          </a:p>
        </p:txBody>
      </p:sp>
      <p:sp>
        <p:nvSpPr>
          <p:cNvPr id="4" name="Content Placeholder 3"/>
          <p:cNvSpPr>
            <a:spLocks noGrp="1"/>
          </p:cNvSpPr>
          <p:nvPr>
            <p:ph idx="13"/>
          </p:nvPr>
        </p:nvSpPr>
        <p:spPr>
          <a:xfrm>
            <a:off x="827772" y="4010525"/>
            <a:ext cx="7859028" cy="2120768"/>
          </a:xfrm>
        </p:spPr>
        <p:txBody>
          <a:bodyPr/>
          <a:lstStyle/>
          <a:p>
            <a:pPr marL="429768" indent="-429768">
              <a:buNone/>
            </a:pPr>
            <a:r>
              <a:rPr lang="en-US" sz="2600" dirty="0">
                <a:solidFill>
                  <a:schemeClr val="tx2"/>
                </a:solidFill>
              </a:rPr>
              <a:t>(1)</a:t>
            </a:r>
            <a:r>
              <a:rPr lang="en-US" sz="2600" dirty="0"/>
              <a:t> number the subjects in the sampling frame,</a:t>
            </a:r>
          </a:p>
          <a:p>
            <a:pPr marL="429768" indent="-429768">
              <a:buNone/>
            </a:pPr>
            <a:r>
              <a:rPr lang="en-US" sz="2600" dirty="0">
                <a:solidFill>
                  <a:schemeClr val="tx2"/>
                </a:solidFill>
              </a:rPr>
              <a:t>(2) </a:t>
            </a:r>
            <a:r>
              <a:rPr lang="en-US" sz="2600" dirty="0"/>
              <a:t>generate a set of these numbers randomly, and </a:t>
            </a:r>
          </a:p>
          <a:p>
            <a:pPr marL="429768" indent="-429768">
              <a:buNone/>
            </a:pPr>
            <a:r>
              <a:rPr lang="en-US" sz="2600" dirty="0">
                <a:solidFill>
                  <a:schemeClr val="tx2"/>
                </a:solidFill>
              </a:rPr>
              <a:t>(3) </a:t>
            </a:r>
            <a:r>
              <a:rPr lang="en-US" sz="2600" dirty="0"/>
              <a:t>sample the subjects whose numbers were  </a:t>
            </a:r>
            <a:br>
              <a:rPr lang="en-US" sz="2600" dirty="0"/>
            </a:br>
            <a:r>
              <a:rPr lang="en-US" sz="2600" dirty="0"/>
              <a:t> generated.</a:t>
            </a:r>
          </a:p>
        </p:txBody>
      </p:sp>
    </p:spTree>
    <p:extLst>
      <p:ext uri="{BB962C8B-B14F-4D97-AF65-F5344CB8AC3E}">
        <p14:creationId xmlns:p14="http://schemas.microsoft.com/office/powerpoint/2010/main" val="945481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Select a Simple Random Sample? </a:t>
            </a:r>
            <a:r>
              <a:rPr lang="en-US" sz="2000" b="0" dirty="0"/>
              <a:t>(2 of 2)</a:t>
            </a:r>
            <a:endParaRPr lang="en-US" dirty="0"/>
          </a:p>
        </p:txBody>
      </p:sp>
      <p:sp>
        <p:nvSpPr>
          <p:cNvPr id="3" name="Content Placeholder 2"/>
          <p:cNvSpPr>
            <a:spLocks noGrp="1"/>
          </p:cNvSpPr>
          <p:nvPr>
            <p:ph sz="quarter" idx="13"/>
          </p:nvPr>
        </p:nvSpPr>
        <p:spPr>
          <a:xfrm>
            <a:off x="457200" y="1600200"/>
            <a:ext cx="8232775" cy="1155329"/>
          </a:xfrm>
        </p:spPr>
        <p:txBody>
          <a:bodyPr/>
          <a:lstStyle/>
          <a:p>
            <a:r>
              <a:rPr lang="en-US" b="1" dirty="0"/>
              <a:t>Random Numbers- Random numbers</a:t>
            </a:r>
            <a:r>
              <a:rPr lang="en-US" dirty="0"/>
              <a:t> are numbers that are computer generated according to a scheme whereby each digit is equally likely to be any of the integers</a:t>
            </a:r>
          </a:p>
        </p:txBody>
      </p:sp>
      <p:graphicFrame>
        <p:nvGraphicFramePr>
          <p:cNvPr id="11" name="Object 3" descr="0, 1, 2, and so on to 9"/>
          <p:cNvGraphicFramePr>
            <a:graphicFrameLocks noChangeAspect="1"/>
          </p:cNvGraphicFramePr>
          <p:nvPr>
            <p:extLst>
              <p:ext uri="{D42A27DB-BD31-4B8C-83A1-F6EECF244321}">
                <p14:modId xmlns:p14="http://schemas.microsoft.com/office/powerpoint/2010/main" val="756985579"/>
              </p:ext>
            </p:extLst>
          </p:nvPr>
        </p:nvGraphicFramePr>
        <p:xfrm>
          <a:off x="807221" y="2915655"/>
          <a:ext cx="1816100" cy="368300"/>
        </p:xfrm>
        <a:graphic>
          <a:graphicData uri="http://schemas.openxmlformats.org/presentationml/2006/ole">
            <mc:AlternateContent xmlns:mc="http://schemas.openxmlformats.org/markup-compatibility/2006">
              <mc:Choice xmlns:v="urn:schemas-microsoft-com:vml" Requires="v">
                <p:oleObj name="Equation" r:id="rId2" imgW="1815840" imgH="368280" progId="Equation.DSMT4">
                  <p:embed/>
                </p:oleObj>
              </mc:Choice>
              <mc:Fallback>
                <p:oleObj name="Equation" r:id="rId2" imgW="1815840" imgH="368280" progId="Equation.DSMT4">
                  <p:embed/>
                  <p:pic>
                    <p:nvPicPr>
                      <p:cNvPr id="0" name=""/>
                      <p:cNvPicPr/>
                      <p:nvPr/>
                    </p:nvPicPr>
                    <p:blipFill>
                      <a:blip r:embed="rId3"/>
                      <a:stretch>
                        <a:fillRect/>
                      </a:stretch>
                    </p:blipFill>
                    <p:spPr>
                      <a:xfrm>
                        <a:off x="807221" y="2915655"/>
                        <a:ext cx="1816100" cy="368300"/>
                      </a:xfrm>
                      <a:prstGeom prst="rect">
                        <a:avLst/>
                      </a:prstGeom>
                    </p:spPr>
                  </p:pic>
                </p:oleObj>
              </mc:Fallback>
            </mc:AlternateContent>
          </a:graphicData>
        </a:graphic>
      </p:graphicFrame>
      <p:sp>
        <p:nvSpPr>
          <p:cNvPr id="4" name="Content Placeholder 4"/>
          <p:cNvSpPr>
            <a:spLocks noGrp="1"/>
          </p:cNvSpPr>
          <p:nvPr>
            <p:ph sz="quarter" idx="14"/>
          </p:nvPr>
        </p:nvSpPr>
        <p:spPr>
          <a:xfrm>
            <a:off x="2748056" y="2815431"/>
            <a:ext cx="5743184" cy="434975"/>
          </a:xfrm>
        </p:spPr>
        <p:txBody>
          <a:bodyPr/>
          <a:lstStyle/>
          <a:p>
            <a:pPr marL="0" lvl="0" indent="0">
              <a:buNone/>
            </a:pPr>
            <a:r>
              <a:rPr lang="en-US" dirty="0">
                <a:solidFill>
                  <a:srgbClr val="000000"/>
                </a:solidFill>
              </a:rPr>
              <a:t>and does not depend on the other digits</a:t>
            </a:r>
          </a:p>
        </p:txBody>
      </p:sp>
      <p:sp>
        <p:nvSpPr>
          <p:cNvPr id="5" name="Content Placeholder 5"/>
          <p:cNvSpPr>
            <a:spLocks noGrp="1"/>
          </p:cNvSpPr>
          <p:nvPr>
            <p:ph sz="quarter" idx="15"/>
          </p:nvPr>
        </p:nvSpPr>
        <p:spPr>
          <a:xfrm>
            <a:off x="747219" y="3342654"/>
            <a:ext cx="1822537" cy="436562"/>
          </a:xfrm>
        </p:spPr>
        <p:txBody>
          <a:bodyPr/>
          <a:lstStyle/>
          <a:p>
            <a:pPr marL="0" indent="0">
              <a:buNone/>
            </a:pPr>
            <a:r>
              <a:rPr lang="en-US" dirty="0"/>
              <a:t>generated.</a:t>
            </a:r>
          </a:p>
        </p:txBody>
      </p:sp>
      <p:sp>
        <p:nvSpPr>
          <p:cNvPr id="6" name="Content Placeholder 6"/>
          <p:cNvSpPr>
            <a:spLocks noGrp="1"/>
          </p:cNvSpPr>
          <p:nvPr>
            <p:ph sz="quarter" idx="16"/>
          </p:nvPr>
        </p:nvSpPr>
        <p:spPr>
          <a:xfrm>
            <a:off x="747219" y="3839807"/>
            <a:ext cx="5931074" cy="455612"/>
          </a:xfrm>
        </p:spPr>
        <p:txBody>
          <a:bodyPr/>
          <a:lstStyle/>
          <a:p>
            <a:pPr marL="0" indent="0">
              <a:buNone/>
            </a:pPr>
            <a:r>
              <a:rPr lang="en-US" b="1" dirty="0"/>
              <a:t>Table 2.1 </a:t>
            </a:r>
            <a:r>
              <a:rPr lang="en-US" dirty="0"/>
              <a:t>A Table of Random Numbers</a:t>
            </a:r>
          </a:p>
        </p:txBody>
      </p:sp>
      <p:graphicFrame>
        <p:nvGraphicFramePr>
          <p:cNvPr id="17" name="Table 7"/>
          <p:cNvGraphicFramePr>
            <a:graphicFrameLocks noGrp="1"/>
          </p:cNvGraphicFramePr>
          <p:nvPr>
            <p:extLst>
              <p:ext uri="{D42A27DB-BD31-4B8C-83A1-F6EECF244321}">
                <p14:modId xmlns:p14="http://schemas.microsoft.com/office/powerpoint/2010/main" val="186835050"/>
              </p:ext>
            </p:extLst>
          </p:nvPr>
        </p:nvGraphicFramePr>
        <p:xfrm>
          <a:off x="807221" y="4428097"/>
          <a:ext cx="6095997" cy="1496194"/>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94821388"/>
                    </a:ext>
                  </a:extLst>
                </a:gridCol>
                <a:gridCol w="677333">
                  <a:extLst>
                    <a:ext uri="{9D8B030D-6E8A-4147-A177-3AD203B41FA5}">
                      <a16:colId xmlns:a16="http://schemas.microsoft.com/office/drawing/2014/main" val="2793956104"/>
                    </a:ext>
                  </a:extLst>
                </a:gridCol>
                <a:gridCol w="677333">
                  <a:extLst>
                    <a:ext uri="{9D8B030D-6E8A-4147-A177-3AD203B41FA5}">
                      <a16:colId xmlns:a16="http://schemas.microsoft.com/office/drawing/2014/main" val="2432944779"/>
                    </a:ext>
                  </a:extLst>
                </a:gridCol>
                <a:gridCol w="677333">
                  <a:extLst>
                    <a:ext uri="{9D8B030D-6E8A-4147-A177-3AD203B41FA5}">
                      <a16:colId xmlns:a16="http://schemas.microsoft.com/office/drawing/2014/main" val="2097856442"/>
                    </a:ext>
                  </a:extLst>
                </a:gridCol>
                <a:gridCol w="677333">
                  <a:extLst>
                    <a:ext uri="{9D8B030D-6E8A-4147-A177-3AD203B41FA5}">
                      <a16:colId xmlns:a16="http://schemas.microsoft.com/office/drawing/2014/main" val="3319759413"/>
                    </a:ext>
                  </a:extLst>
                </a:gridCol>
                <a:gridCol w="677333">
                  <a:extLst>
                    <a:ext uri="{9D8B030D-6E8A-4147-A177-3AD203B41FA5}">
                      <a16:colId xmlns:a16="http://schemas.microsoft.com/office/drawing/2014/main" val="94485349"/>
                    </a:ext>
                  </a:extLst>
                </a:gridCol>
                <a:gridCol w="677333">
                  <a:extLst>
                    <a:ext uri="{9D8B030D-6E8A-4147-A177-3AD203B41FA5}">
                      <a16:colId xmlns:a16="http://schemas.microsoft.com/office/drawing/2014/main" val="3424453492"/>
                    </a:ext>
                  </a:extLst>
                </a:gridCol>
                <a:gridCol w="677333">
                  <a:extLst>
                    <a:ext uri="{9D8B030D-6E8A-4147-A177-3AD203B41FA5}">
                      <a16:colId xmlns:a16="http://schemas.microsoft.com/office/drawing/2014/main" val="4224474948"/>
                    </a:ext>
                  </a:extLst>
                </a:gridCol>
                <a:gridCol w="677333">
                  <a:extLst>
                    <a:ext uri="{9D8B030D-6E8A-4147-A177-3AD203B41FA5}">
                      <a16:colId xmlns:a16="http://schemas.microsoft.com/office/drawing/2014/main" val="693192973"/>
                    </a:ext>
                  </a:extLst>
                </a:gridCol>
              </a:tblGrid>
              <a:tr h="191892">
                <a:tc>
                  <a:txBody>
                    <a:bodyPr/>
                    <a:lstStyle/>
                    <a:p>
                      <a:r>
                        <a:rPr lang="en-US" b="1" dirty="0">
                          <a:latin typeface="+mn-lt"/>
                        </a:rPr>
                        <a:t>Line/Col.</a:t>
                      </a:r>
                    </a:p>
                  </a:txBody>
                  <a:tcPr/>
                </a:tc>
                <a:tc>
                  <a:txBody>
                    <a:bodyPr/>
                    <a:lstStyle/>
                    <a:p>
                      <a:r>
                        <a:rPr lang="en-US" sz="1400" b="1" i="0" u="none" strike="noStrike" cap="none" baseline="0" dirty="0">
                          <a:solidFill>
                            <a:schemeClr val="tx1"/>
                          </a:solidFill>
                          <a:latin typeface="+mn-lt"/>
                          <a:ea typeface="+mn-ea"/>
                          <a:cs typeface="+mn-cs"/>
                          <a:sym typeface="Arial"/>
                        </a:rPr>
                        <a:t>(1)</a:t>
                      </a:r>
                      <a:endParaRPr lang="en-US" b="1" dirty="0">
                        <a:latin typeface="+mn-lt"/>
                      </a:endParaRPr>
                    </a:p>
                  </a:txBody>
                  <a:tcPr/>
                </a:tc>
                <a:tc>
                  <a:txBody>
                    <a:bodyPr/>
                    <a:lstStyle/>
                    <a:p>
                      <a:r>
                        <a:rPr lang="en-US" sz="1400" b="1" i="0" u="none" strike="noStrike" cap="none" baseline="0" dirty="0">
                          <a:solidFill>
                            <a:schemeClr val="tx1"/>
                          </a:solidFill>
                          <a:latin typeface="+mn-lt"/>
                          <a:ea typeface="+mn-ea"/>
                          <a:cs typeface="+mn-cs"/>
                          <a:sym typeface="Arial"/>
                        </a:rPr>
                        <a:t>(2)</a:t>
                      </a:r>
                      <a:endParaRPr lang="en-US" b="1" dirty="0">
                        <a:latin typeface="+mn-lt"/>
                      </a:endParaRPr>
                    </a:p>
                  </a:txBody>
                  <a:tcPr/>
                </a:tc>
                <a:tc>
                  <a:txBody>
                    <a:bodyPr/>
                    <a:lstStyle/>
                    <a:p>
                      <a:r>
                        <a:rPr lang="en-US" sz="1400" b="1" i="0" u="none" strike="noStrike" cap="none" baseline="0" dirty="0">
                          <a:solidFill>
                            <a:schemeClr val="tx1"/>
                          </a:solidFill>
                          <a:latin typeface="+mn-lt"/>
                          <a:ea typeface="+mn-ea"/>
                          <a:cs typeface="+mn-cs"/>
                          <a:sym typeface="Arial"/>
                        </a:rPr>
                        <a:t>(3)</a:t>
                      </a:r>
                      <a:endParaRPr lang="en-US" b="1" dirty="0">
                        <a:latin typeface="+mn-lt"/>
                      </a:endParaRPr>
                    </a:p>
                  </a:txBody>
                  <a:tcPr/>
                </a:tc>
                <a:tc>
                  <a:txBody>
                    <a:bodyPr/>
                    <a:lstStyle/>
                    <a:p>
                      <a:r>
                        <a:rPr lang="en-US" sz="1400" b="1" i="0" u="none" strike="noStrike" cap="none" baseline="0" dirty="0">
                          <a:solidFill>
                            <a:schemeClr val="tx1"/>
                          </a:solidFill>
                          <a:latin typeface="+mn-lt"/>
                          <a:ea typeface="+mn-ea"/>
                          <a:cs typeface="+mn-cs"/>
                          <a:sym typeface="Arial"/>
                        </a:rPr>
                        <a:t>(4)</a:t>
                      </a:r>
                      <a:endParaRPr lang="en-US" b="1" dirty="0">
                        <a:latin typeface="+mn-lt"/>
                      </a:endParaRPr>
                    </a:p>
                  </a:txBody>
                  <a:tcPr/>
                </a:tc>
                <a:tc>
                  <a:txBody>
                    <a:bodyPr/>
                    <a:lstStyle/>
                    <a:p>
                      <a:r>
                        <a:rPr lang="en-US" sz="1400" b="1" i="0" u="none" strike="noStrike" cap="none" baseline="0" dirty="0">
                          <a:solidFill>
                            <a:schemeClr val="tx1"/>
                          </a:solidFill>
                          <a:latin typeface="+mn-lt"/>
                          <a:ea typeface="+mn-ea"/>
                          <a:cs typeface="+mn-cs"/>
                          <a:sym typeface="Arial"/>
                        </a:rPr>
                        <a:t>(5)</a:t>
                      </a:r>
                      <a:endParaRPr lang="en-US" b="1" dirty="0">
                        <a:latin typeface="+mn-lt"/>
                      </a:endParaRPr>
                    </a:p>
                  </a:txBody>
                  <a:tcPr/>
                </a:tc>
                <a:tc>
                  <a:txBody>
                    <a:bodyPr/>
                    <a:lstStyle/>
                    <a:p>
                      <a:r>
                        <a:rPr lang="en-US" sz="1400" b="1" i="0" u="none" strike="noStrike" cap="none" baseline="0" dirty="0">
                          <a:solidFill>
                            <a:schemeClr val="tx1"/>
                          </a:solidFill>
                          <a:latin typeface="+mn-lt"/>
                          <a:ea typeface="+mn-ea"/>
                          <a:cs typeface="+mn-cs"/>
                          <a:sym typeface="Arial"/>
                        </a:rPr>
                        <a:t>(6)</a:t>
                      </a:r>
                      <a:endParaRPr lang="en-US" b="1" dirty="0">
                        <a:latin typeface="+mn-lt"/>
                      </a:endParaRPr>
                    </a:p>
                  </a:txBody>
                  <a:tcPr/>
                </a:tc>
                <a:tc>
                  <a:txBody>
                    <a:bodyPr/>
                    <a:lstStyle/>
                    <a:p>
                      <a:r>
                        <a:rPr lang="en-US" sz="1400" b="1" i="0" u="none" strike="noStrike" cap="none" baseline="0" dirty="0">
                          <a:solidFill>
                            <a:schemeClr val="tx1"/>
                          </a:solidFill>
                          <a:latin typeface="+mn-lt"/>
                          <a:ea typeface="+mn-ea"/>
                          <a:cs typeface="+mn-cs"/>
                          <a:sym typeface="Arial"/>
                        </a:rPr>
                        <a:t>(7)</a:t>
                      </a:r>
                      <a:endParaRPr lang="en-US" b="1" dirty="0">
                        <a:latin typeface="+mn-lt"/>
                      </a:endParaRPr>
                    </a:p>
                  </a:txBody>
                  <a:tcPr/>
                </a:tc>
                <a:tc>
                  <a:txBody>
                    <a:bodyPr/>
                    <a:lstStyle/>
                    <a:p>
                      <a:r>
                        <a:rPr lang="en-US" sz="1400" b="1" i="0" u="none" strike="noStrike" cap="none" baseline="0" dirty="0">
                          <a:solidFill>
                            <a:schemeClr val="tx1"/>
                          </a:solidFill>
                          <a:latin typeface="+mn-lt"/>
                          <a:ea typeface="+mn-ea"/>
                          <a:cs typeface="+mn-cs"/>
                          <a:sym typeface="Arial"/>
                        </a:rPr>
                        <a:t>(8)</a:t>
                      </a:r>
                      <a:endParaRPr lang="en-US" b="1" dirty="0">
                        <a:latin typeface="+mn-lt"/>
                      </a:endParaRPr>
                    </a:p>
                  </a:txBody>
                  <a:tcPr/>
                </a:tc>
                <a:extLst>
                  <a:ext uri="{0D108BD9-81ED-4DB2-BD59-A6C34878D82A}">
                    <a16:rowId xmlns:a16="http://schemas.microsoft.com/office/drawing/2014/main" val="870131413"/>
                  </a:ext>
                </a:extLst>
              </a:tr>
              <a:tr h="368434">
                <a:tc>
                  <a:txBody>
                    <a:bodyPr/>
                    <a:lstStyle/>
                    <a:p>
                      <a:r>
                        <a:rPr lang="en-US" sz="1400" b="0" i="0" u="none" strike="noStrike" cap="none" baseline="0" dirty="0">
                          <a:solidFill>
                            <a:schemeClr val="tx1"/>
                          </a:solidFill>
                          <a:latin typeface="+mn-lt"/>
                          <a:ea typeface="+mn-ea"/>
                          <a:cs typeface="+mn-cs"/>
                          <a:sym typeface="Arial"/>
                        </a:rPr>
                        <a:t>1</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90826</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68432</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36255</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32536</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92103</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76082</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82293</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a:solidFill>
                            <a:schemeClr val="tx1"/>
                          </a:solidFill>
                          <a:latin typeface="+mn-lt"/>
                          <a:ea typeface="+mn-ea"/>
                          <a:cs typeface="+mn-cs"/>
                          <a:sym typeface="Arial"/>
                        </a:rPr>
                        <a:t>78852</a:t>
                      </a:r>
                      <a:endParaRPr lang="en-US" dirty="0">
                        <a:latin typeface="+mn-lt"/>
                      </a:endParaRPr>
                    </a:p>
                  </a:txBody>
                  <a:tcPr/>
                </a:tc>
                <a:extLst>
                  <a:ext uri="{0D108BD9-81ED-4DB2-BD59-A6C34878D82A}">
                    <a16:rowId xmlns:a16="http://schemas.microsoft.com/office/drawing/2014/main" val="2303442376"/>
                  </a:ext>
                </a:extLst>
              </a:tr>
              <a:tr h="191892">
                <a:tc>
                  <a:txBody>
                    <a:bodyPr/>
                    <a:lstStyle/>
                    <a:p>
                      <a:r>
                        <a:rPr lang="en-US" sz="1400" b="0" i="0" u="none" strike="noStrike" cap="none" baseline="0" dirty="0">
                          <a:solidFill>
                            <a:schemeClr val="tx1"/>
                          </a:solidFill>
                          <a:latin typeface="+mn-lt"/>
                          <a:ea typeface="+mn-ea"/>
                          <a:cs typeface="+mn-cs"/>
                          <a:sym typeface="Arial"/>
                        </a:rPr>
                        <a:t>2</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77714</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33924</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86688</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94720</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45943</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83064</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68007</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a:solidFill>
                            <a:schemeClr val="tx1"/>
                          </a:solidFill>
                          <a:latin typeface="+mn-lt"/>
                          <a:ea typeface="+mn-ea"/>
                          <a:cs typeface="+mn-cs"/>
                          <a:sym typeface="Arial"/>
                        </a:rPr>
                        <a:t>10523</a:t>
                      </a:r>
                      <a:endParaRPr lang="en-US" dirty="0">
                        <a:latin typeface="+mn-lt"/>
                      </a:endParaRPr>
                    </a:p>
                  </a:txBody>
                  <a:tcPr/>
                </a:tc>
                <a:extLst>
                  <a:ext uri="{0D108BD9-81ED-4DB2-BD59-A6C34878D82A}">
                    <a16:rowId xmlns:a16="http://schemas.microsoft.com/office/drawing/2014/main" val="2182908418"/>
                  </a:ext>
                </a:extLst>
              </a:tr>
              <a:tr h="191892">
                <a:tc>
                  <a:txBody>
                    <a:bodyPr/>
                    <a:lstStyle/>
                    <a:p>
                      <a:r>
                        <a:rPr lang="en-US" sz="1400" b="0" i="0" u="none" strike="noStrike" cap="none" baseline="0" dirty="0">
                          <a:solidFill>
                            <a:schemeClr val="tx1"/>
                          </a:solidFill>
                          <a:latin typeface="+mn-lt"/>
                          <a:ea typeface="+mn-ea"/>
                          <a:cs typeface="+mn-cs"/>
                          <a:sym typeface="Arial"/>
                        </a:rPr>
                        <a:t>3</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34371</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53100</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81078</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34696</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92393</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92799</a:t>
                      </a:r>
                      <a:endParaRPr lang="en-US" dirty="0">
                        <a:latin typeface="+mn-lt"/>
                      </a:endParaRPr>
                    </a:p>
                  </a:txBody>
                  <a:tcPr/>
                </a:tc>
                <a:tc>
                  <a:txBody>
                    <a:bodyPr/>
                    <a:lstStyle/>
                    <a:p>
                      <a:r>
                        <a:rPr lang="en-US" sz="1400" b="0" i="0" u="none" strike="noStrike" cap="none" baseline="0" dirty="0">
                          <a:solidFill>
                            <a:schemeClr val="tx1"/>
                          </a:solidFill>
                          <a:latin typeface="+mn-lt"/>
                          <a:ea typeface="+mn-ea"/>
                          <a:cs typeface="+mn-cs"/>
                          <a:sym typeface="Arial"/>
                        </a:rPr>
                        <a:t>72281</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a:solidFill>
                            <a:schemeClr val="tx1"/>
                          </a:solidFill>
                          <a:latin typeface="+mn-lt"/>
                          <a:ea typeface="+mn-ea"/>
                          <a:cs typeface="+mn-cs"/>
                          <a:sym typeface="Arial"/>
                        </a:rPr>
                        <a:t>62696</a:t>
                      </a:r>
                      <a:endParaRPr lang="en-US" dirty="0">
                        <a:latin typeface="+mn-lt"/>
                      </a:endParaRPr>
                    </a:p>
                  </a:txBody>
                  <a:tcPr/>
                </a:tc>
                <a:extLst>
                  <a:ext uri="{0D108BD9-81ED-4DB2-BD59-A6C34878D82A}">
                    <a16:rowId xmlns:a16="http://schemas.microsoft.com/office/drawing/2014/main" val="1396731973"/>
                  </a:ext>
                </a:extLst>
              </a:tr>
            </a:tbl>
          </a:graphicData>
        </a:graphic>
      </p:graphicFrame>
      <p:sp>
        <p:nvSpPr>
          <p:cNvPr id="12" name="Content Placeholder 8"/>
          <p:cNvSpPr>
            <a:spLocks noGrp="1"/>
          </p:cNvSpPr>
          <p:nvPr>
            <p:ph sz="quarter" idx="17"/>
          </p:nvPr>
        </p:nvSpPr>
        <p:spPr>
          <a:xfrm>
            <a:off x="807221" y="6059207"/>
            <a:ext cx="3613759" cy="307403"/>
          </a:xfrm>
        </p:spPr>
        <p:txBody>
          <a:bodyPr/>
          <a:lstStyle/>
          <a:p>
            <a:pPr marL="0" indent="0">
              <a:buNone/>
            </a:pPr>
            <a:r>
              <a:rPr lang="en-US" sz="1200" dirty="0"/>
              <a:t>Source: Constructed using sample function in </a:t>
            </a:r>
            <a:r>
              <a:rPr lang="en-US" sz="1200" i="1" dirty="0"/>
              <a:t>R</a:t>
            </a:r>
            <a:r>
              <a:rPr lang="en-US" sz="1200" dirty="0"/>
              <a:t>.</a:t>
            </a:r>
          </a:p>
        </p:txBody>
      </p:sp>
    </p:spTree>
    <p:extLst>
      <p:ext uri="{BB962C8B-B14F-4D97-AF65-F5344CB8AC3E}">
        <p14:creationId xmlns:p14="http://schemas.microsoft.com/office/powerpoint/2010/main" val="484830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Data with Sample Surveys</a:t>
            </a:r>
          </a:p>
        </p:txBody>
      </p:sp>
      <p:sp>
        <p:nvSpPr>
          <p:cNvPr id="3" name="Content Placeholder 2"/>
          <p:cNvSpPr>
            <a:spLocks noGrp="1"/>
          </p:cNvSpPr>
          <p:nvPr>
            <p:ph idx="1"/>
          </p:nvPr>
        </p:nvSpPr>
        <p:spPr>
          <a:xfrm>
            <a:off x="457200" y="1600201"/>
            <a:ext cx="8229600" cy="3520440"/>
          </a:xfrm>
        </p:spPr>
        <p:txBody>
          <a:bodyPr/>
          <a:lstStyle/>
          <a:p>
            <a:r>
              <a:rPr lang="en-US" dirty="0"/>
              <a:t>Many studies select a sample of people from a population and interview them. This method of data collection is called a </a:t>
            </a:r>
            <a:r>
              <a:rPr lang="en-US" b="1" dirty="0"/>
              <a:t>sample survey</a:t>
            </a:r>
            <a:r>
              <a:rPr lang="en-US" dirty="0"/>
              <a:t>.</a:t>
            </a:r>
          </a:p>
          <a:p>
            <a:r>
              <a:rPr lang="en-US" dirty="0"/>
              <a:t>National polls such as the Gallup Poll are also sample surveys.</a:t>
            </a:r>
          </a:p>
          <a:p>
            <a:r>
              <a:rPr lang="en-US" dirty="0"/>
              <a:t>Many sample surveys use telephone interviews and obtain the sample with random digit dialing.</a:t>
            </a:r>
          </a:p>
        </p:txBody>
      </p:sp>
    </p:spTree>
    <p:extLst>
      <p:ext uri="{BB962C8B-B14F-4D97-AF65-F5344CB8AC3E}">
        <p14:creationId xmlns:p14="http://schemas.microsoft.com/office/powerpoint/2010/main" val="260772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Data with an Experiment</a:t>
            </a:r>
          </a:p>
        </p:txBody>
      </p:sp>
      <p:sp>
        <p:nvSpPr>
          <p:cNvPr id="3" name="Content Placeholder 2"/>
          <p:cNvSpPr>
            <a:spLocks noGrp="1"/>
          </p:cNvSpPr>
          <p:nvPr>
            <p:ph idx="1"/>
          </p:nvPr>
        </p:nvSpPr>
        <p:spPr>
          <a:xfrm>
            <a:off x="457200" y="1600201"/>
            <a:ext cx="8229600" cy="2923674"/>
          </a:xfrm>
        </p:spPr>
        <p:txBody>
          <a:bodyPr/>
          <a:lstStyle/>
          <a:p>
            <a:r>
              <a:rPr lang="en-US" dirty="0"/>
              <a:t>In some studies, data result from a planned </a:t>
            </a:r>
            <a:r>
              <a:rPr lang="en-US" b="1" dirty="0"/>
              <a:t>experiment</a:t>
            </a:r>
            <a:r>
              <a:rPr lang="en-US" dirty="0"/>
              <a:t>. The purpose of most experiments is to compare responses of subjects on some outcome measure, under different conditions.</a:t>
            </a:r>
          </a:p>
          <a:p>
            <a:r>
              <a:rPr lang="en-US" dirty="0"/>
              <a:t>The conditions in an experiment are called </a:t>
            </a:r>
            <a:r>
              <a:rPr lang="en-US" b="1" dirty="0"/>
              <a:t>treatments</a:t>
            </a:r>
            <a:r>
              <a:rPr lang="en-US" dirty="0"/>
              <a:t>.</a:t>
            </a:r>
          </a:p>
        </p:txBody>
      </p:sp>
    </p:spTree>
    <p:extLst>
      <p:ext uri="{BB962C8B-B14F-4D97-AF65-F5344CB8AC3E}">
        <p14:creationId xmlns:p14="http://schemas.microsoft.com/office/powerpoint/2010/main" val="409189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Data with an Observational Study</a:t>
            </a:r>
          </a:p>
        </p:txBody>
      </p:sp>
      <p:sp>
        <p:nvSpPr>
          <p:cNvPr id="3" name="Content Placeholder 2"/>
          <p:cNvSpPr>
            <a:spLocks noGrp="1"/>
          </p:cNvSpPr>
          <p:nvPr>
            <p:ph idx="1"/>
          </p:nvPr>
        </p:nvSpPr>
        <p:spPr/>
        <p:txBody>
          <a:bodyPr/>
          <a:lstStyle/>
          <a:p>
            <a:r>
              <a:rPr lang="en-US" sz="2600" dirty="0"/>
              <a:t>In social research, it is often not feasible to conduct experiments.</a:t>
            </a:r>
          </a:p>
          <a:p>
            <a:r>
              <a:rPr lang="en-US" sz="2600" dirty="0"/>
              <a:t>Many studies merely observe the outcomes for available subjects on the variables without any experimental manipulation of the subjects. Such studies are called </a:t>
            </a:r>
            <a:r>
              <a:rPr lang="en-US" sz="2600" b="1" dirty="0"/>
              <a:t>observational studies</a:t>
            </a:r>
            <a:r>
              <a:rPr lang="en-US" sz="2600" dirty="0"/>
              <a:t>.</a:t>
            </a:r>
          </a:p>
          <a:p>
            <a:pPr lvl="1"/>
            <a:r>
              <a:rPr lang="en-US" sz="2600" dirty="0">
                <a:latin typeface="+mn-lt"/>
              </a:rPr>
              <a:t>There is no experimental control over subjects.</a:t>
            </a:r>
          </a:p>
          <a:p>
            <a:pPr lvl="1"/>
            <a:r>
              <a:rPr lang="en-US" sz="2600" dirty="0">
                <a:latin typeface="+mn-lt"/>
              </a:rPr>
              <a:t>Comparing groups is difficult.</a:t>
            </a:r>
          </a:p>
          <a:p>
            <a:pPr lvl="1"/>
            <a:r>
              <a:rPr lang="en-US" sz="2600" dirty="0">
                <a:latin typeface="+mn-lt"/>
              </a:rPr>
              <a:t>Not possible to establish cause and effect definitively</a:t>
            </a:r>
            <a:endParaRPr lang="en-US" sz="2600" dirty="0"/>
          </a:p>
        </p:txBody>
      </p:sp>
    </p:spTree>
    <p:extLst>
      <p:ext uri="{BB962C8B-B14F-4D97-AF65-F5344CB8AC3E}">
        <p14:creationId xmlns:p14="http://schemas.microsoft.com/office/powerpoint/2010/main" val="389805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and Measurement</a:t>
            </a:r>
          </a:p>
        </p:txBody>
      </p:sp>
      <p:sp>
        <p:nvSpPr>
          <p:cNvPr id="3" name="Content Placeholder 2"/>
          <p:cNvSpPr>
            <a:spLocks noGrp="1"/>
          </p:cNvSpPr>
          <p:nvPr>
            <p:ph idx="1"/>
          </p:nvPr>
        </p:nvSpPr>
        <p:spPr>
          <a:xfrm>
            <a:off x="457200" y="1600201"/>
            <a:ext cx="8229600" cy="3077678"/>
          </a:xfrm>
        </p:spPr>
        <p:txBody>
          <a:bodyPr/>
          <a:lstStyle/>
          <a:p>
            <a:r>
              <a:rPr lang="en-US" dirty="0"/>
              <a:t>For a statistical analysis, descriptive methods summarize the data and inferential methods use sample data to make predictions about populations.</a:t>
            </a:r>
          </a:p>
          <a:p>
            <a:r>
              <a:rPr lang="en-US" dirty="0"/>
              <a:t>Decide what to measure and how to measure.</a:t>
            </a:r>
          </a:p>
          <a:p>
            <a:r>
              <a:rPr lang="en-US" dirty="0"/>
              <a:t>A measure should have validity and reliability.</a:t>
            </a:r>
          </a:p>
        </p:txBody>
      </p:sp>
    </p:spTree>
    <p:extLst>
      <p:ext uri="{BB962C8B-B14F-4D97-AF65-F5344CB8AC3E}">
        <p14:creationId xmlns:p14="http://schemas.microsoft.com/office/powerpoint/2010/main" val="1023426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Sampling Variability and Potential Bias</a:t>
            </a:r>
          </a:p>
        </p:txBody>
      </p:sp>
      <p:sp>
        <p:nvSpPr>
          <p:cNvPr id="3" name="Content Placeholder 2"/>
          <p:cNvSpPr>
            <a:spLocks noGrp="1"/>
          </p:cNvSpPr>
          <p:nvPr>
            <p:ph idx="1"/>
          </p:nvPr>
        </p:nvSpPr>
        <p:spPr>
          <a:xfrm>
            <a:off x="457200" y="1600200"/>
            <a:ext cx="8229600" cy="3356811"/>
          </a:xfrm>
        </p:spPr>
        <p:txBody>
          <a:bodyPr/>
          <a:lstStyle/>
          <a:p>
            <a:r>
              <a:rPr lang="en-US" dirty="0"/>
              <a:t>Two researchers who separately select random samples from a population may have little overlap, if any, between the two sample memberships.</a:t>
            </a:r>
          </a:p>
          <a:p>
            <a:r>
              <a:rPr lang="en-US" dirty="0"/>
              <a:t>Therefore, the values of sample statistics will differ for the two samples, and the results of analyses based on these samples may differ.</a:t>
            </a:r>
          </a:p>
        </p:txBody>
      </p:sp>
    </p:spTree>
    <p:extLst>
      <p:ext uri="{BB962C8B-B14F-4D97-AF65-F5344CB8AC3E}">
        <p14:creationId xmlns:p14="http://schemas.microsoft.com/office/powerpoint/2010/main" val="354708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Error </a:t>
            </a:r>
            <a:r>
              <a:rPr lang="en-US" sz="2000" b="0" dirty="0"/>
              <a:t>(1 of 2)</a:t>
            </a:r>
            <a:endParaRPr lang="en-US" dirty="0"/>
          </a:p>
        </p:txBody>
      </p:sp>
      <p:sp>
        <p:nvSpPr>
          <p:cNvPr id="3" name="Content Placeholder 2"/>
          <p:cNvSpPr>
            <a:spLocks noGrp="1"/>
          </p:cNvSpPr>
          <p:nvPr>
            <p:ph idx="1"/>
          </p:nvPr>
        </p:nvSpPr>
        <p:spPr>
          <a:xfrm>
            <a:off x="457200" y="1600200"/>
            <a:ext cx="8229600" cy="2018899"/>
          </a:xfrm>
        </p:spPr>
        <p:txBody>
          <a:bodyPr/>
          <a:lstStyle/>
          <a:p>
            <a:r>
              <a:rPr lang="en-US" b="1" dirty="0"/>
              <a:t>Sampling Error</a:t>
            </a:r>
            <a:r>
              <a:rPr lang="en-US" dirty="0"/>
              <a:t> - The </a:t>
            </a:r>
            <a:r>
              <a:rPr lang="en-US" b="1" dirty="0"/>
              <a:t>sampling error</a:t>
            </a:r>
            <a:r>
              <a:rPr lang="en-US" dirty="0"/>
              <a:t> of a statistic is the error that occurs when we use a statistic based on a sample to predict the value of a population parameter.</a:t>
            </a:r>
          </a:p>
        </p:txBody>
      </p:sp>
    </p:spTree>
    <p:extLst>
      <p:ext uri="{BB962C8B-B14F-4D97-AF65-F5344CB8AC3E}">
        <p14:creationId xmlns:p14="http://schemas.microsoft.com/office/powerpoint/2010/main" val="44983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Error </a:t>
            </a:r>
            <a:r>
              <a:rPr lang="en-US" sz="2000" b="0" dirty="0"/>
              <a:t>(2 of 2)</a:t>
            </a:r>
            <a:endParaRPr lang="en-US" dirty="0"/>
          </a:p>
        </p:txBody>
      </p:sp>
      <p:sp>
        <p:nvSpPr>
          <p:cNvPr id="3" name="Content Placeholder 2"/>
          <p:cNvSpPr>
            <a:spLocks noGrp="1"/>
          </p:cNvSpPr>
          <p:nvPr>
            <p:ph idx="1"/>
          </p:nvPr>
        </p:nvSpPr>
        <p:spPr>
          <a:xfrm>
            <a:off x="457200" y="1600201"/>
            <a:ext cx="8229600" cy="3491564"/>
          </a:xfrm>
        </p:spPr>
        <p:txBody>
          <a:bodyPr/>
          <a:lstStyle/>
          <a:p>
            <a:r>
              <a:rPr lang="en-US" dirty="0"/>
              <a:t>The population of adult Canadians who give the prime minister a favorable rating is 56%.</a:t>
            </a:r>
          </a:p>
          <a:p>
            <a:pPr lvl="1"/>
            <a:r>
              <a:rPr lang="en-US" dirty="0">
                <a:latin typeface="+mn-lt"/>
              </a:rPr>
              <a:t>The Gallup organization predicted 53%. It had a sampling error of 53% </a:t>
            </a:r>
            <a:r>
              <a:rPr lang="en-US" dirty="0">
                <a:latin typeface="+mn-lt"/>
                <a:cs typeface="Arial" panose="020B0604020202020204" pitchFamily="34" charset="0"/>
              </a:rPr>
              <a:t>−</a:t>
            </a:r>
            <a:r>
              <a:rPr lang="en-US" dirty="0">
                <a:latin typeface="+mn-lt"/>
              </a:rPr>
              <a:t> 56% = </a:t>
            </a:r>
            <a:r>
              <a:rPr lang="en-US" dirty="0">
                <a:latin typeface="+mn-lt"/>
                <a:cs typeface="Arial" panose="020B0604020202020204" pitchFamily="34" charset="0"/>
              </a:rPr>
              <a:t>−</a:t>
            </a:r>
            <a:r>
              <a:rPr lang="en-US" dirty="0">
                <a:latin typeface="+mn-lt"/>
              </a:rPr>
              <a:t>3%.</a:t>
            </a:r>
          </a:p>
          <a:p>
            <a:r>
              <a:rPr lang="en-US" dirty="0"/>
              <a:t>In practice, the sampling error is unknown, because the values of population parameters are unknown.</a:t>
            </a:r>
          </a:p>
        </p:txBody>
      </p:sp>
    </p:spTree>
    <p:extLst>
      <p:ext uri="{BB962C8B-B14F-4D97-AF65-F5344CB8AC3E}">
        <p14:creationId xmlns:p14="http://schemas.microsoft.com/office/powerpoint/2010/main" val="1484336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Bias</a:t>
            </a:r>
          </a:p>
        </p:txBody>
      </p:sp>
      <p:sp>
        <p:nvSpPr>
          <p:cNvPr id="3" name="Content Placeholder 2"/>
          <p:cNvSpPr>
            <a:spLocks noGrp="1"/>
          </p:cNvSpPr>
          <p:nvPr>
            <p:ph idx="1"/>
          </p:nvPr>
        </p:nvSpPr>
        <p:spPr>
          <a:xfrm>
            <a:off x="457200" y="1600201"/>
            <a:ext cx="8229600" cy="1932272"/>
          </a:xfrm>
        </p:spPr>
        <p:txBody>
          <a:bodyPr/>
          <a:lstStyle/>
          <a:p>
            <a:r>
              <a:rPr lang="pt-BR" dirty="0"/>
              <a:t>Sampling Bias</a:t>
            </a:r>
          </a:p>
          <a:p>
            <a:r>
              <a:rPr lang="pt-BR" dirty="0"/>
              <a:t>Response Bias</a:t>
            </a:r>
          </a:p>
          <a:p>
            <a:r>
              <a:rPr lang="pt-BR" dirty="0"/>
              <a:t>Nonresponse Bias</a:t>
            </a:r>
            <a:endParaRPr lang="en-US" dirty="0"/>
          </a:p>
        </p:txBody>
      </p:sp>
    </p:spTree>
    <p:extLst>
      <p:ext uri="{BB962C8B-B14F-4D97-AF65-F5344CB8AC3E}">
        <p14:creationId xmlns:p14="http://schemas.microsoft.com/office/powerpoint/2010/main" val="4238113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Bias: Nonprobability Sampling </a:t>
            </a:r>
            <a:r>
              <a:rPr lang="en-US" sz="2000" b="0" dirty="0"/>
              <a:t>(1 of 3)</a:t>
            </a:r>
            <a:endParaRPr lang="en-US" dirty="0"/>
          </a:p>
        </p:txBody>
      </p:sp>
      <p:sp>
        <p:nvSpPr>
          <p:cNvPr id="3" name="Content Placeholder 2"/>
          <p:cNvSpPr>
            <a:spLocks noGrp="1"/>
          </p:cNvSpPr>
          <p:nvPr>
            <p:ph idx="1"/>
          </p:nvPr>
        </p:nvSpPr>
        <p:spPr>
          <a:xfrm>
            <a:off x="457200" y="1600200"/>
            <a:ext cx="8229600" cy="3222057"/>
          </a:xfrm>
        </p:spPr>
        <p:txBody>
          <a:bodyPr/>
          <a:lstStyle/>
          <a:p>
            <a:r>
              <a:rPr lang="en-US" b="1" dirty="0"/>
              <a:t>Probability sampling method</a:t>
            </a:r>
            <a:r>
              <a:rPr lang="en-US" dirty="0"/>
              <a:t> - For simple random sampling, each possible sample of </a:t>
            </a:r>
            <a:r>
              <a:rPr lang="en-US" i="1" dirty="0"/>
              <a:t>n</a:t>
            </a:r>
            <a:r>
              <a:rPr lang="en-US" dirty="0"/>
              <a:t> subjects has the same probability of selection. Meaning that the probability any particular sample will be selected is known. </a:t>
            </a:r>
          </a:p>
          <a:p>
            <a:pPr lvl="1"/>
            <a:r>
              <a:rPr lang="en-US" dirty="0">
                <a:latin typeface="+mn-lt"/>
              </a:rPr>
              <a:t>Inferential statistical methods assume probability sampling.</a:t>
            </a:r>
          </a:p>
        </p:txBody>
      </p:sp>
    </p:spTree>
    <p:extLst>
      <p:ext uri="{BB962C8B-B14F-4D97-AF65-F5344CB8AC3E}">
        <p14:creationId xmlns:p14="http://schemas.microsoft.com/office/powerpoint/2010/main" val="3444209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Bias: Nonprobability Sampling </a:t>
            </a:r>
            <a:r>
              <a:rPr lang="en-US" sz="2000" b="0" dirty="0"/>
              <a:t>(2 of 3)</a:t>
            </a:r>
            <a:endParaRPr lang="en-US" dirty="0"/>
          </a:p>
        </p:txBody>
      </p:sp>
      <p:sp>
        <p:nvSpPr>
          <p:cNvPr id="3" name="Content Placeholder 2"/>
          <p:cNvSpPr>
            <a:spLocks noGrp="1"/>
          </p:cNvSpPr>
          <p:nvPr>
            <p:ph idx="1"/>
          </p:nvPr>
        </p:nvSpPr>
        <p:spPr>
          <a:xfrm>
            <a:off x="457200" y="1600201"/>
            <a:ext cx="8229600" cy="3732196"/>
          </a:xfrm>
        </p:spPr>
        <p:txBody>
          <a:bodyPr/>
          <a:lstStyle/>
          <a:p>
            <a:r>
              <a:rPr lang="en-US" b="1" dirty="0"/>
              <a:t>Nonprobability sampling</a:t>
            </a:r>
            <a:r>
              <a:rPr lang="en-US" dirty="0"/>
              <a:t> methods are ones for which it is not possible to determine the probabilities of the possible samples. Inferences using such samples have unknown reliability and result in </a:t>
            </a:r>
            <a:r>
              <a:rPr lang="en-US" b="1" dirty="0"/>
              <a:t>sampling bias</a:t>
            </a:r>
            <a:r>
              <a:rPr lang="en-US" dirty="0"/>
              <a:t>.</a:t>
            </a:r>
          </a:p>
          <a:p>
            <a:pPr lvl="1"/>
            <a:r>
              <a:rPr lang="en-US" dirty="0">
                <a:latin typeface="+mn-lt"/>
              </a:rPr>
              <a:t>The most common nonprobability sampling method is </a:t>
            </a:r>
            <a:r>
              <a:rPr lang="en-US" b="1" dirty="0">
                <a:latin typeface="+mn-lt"/>
              </a:rPr>
              <a:t>volunteer sampling</a:t>
            </a:r>
            <a:r>
              <a:rPr lang="en-US" dirty="0">
                <a:latin typeface="+mn-lt"/>
              </a:rPr>
              <a:t>.</a:t>
            </a:r>
          </a:p>
          <a:p>
            <a:pPr lvl="2"/>
            <a:r>
              <a:rPr lang="en-US" dirty="0">
                <a:latin typeface="+mn-lt"/>
              </a:rPr>
              <a:t>Subjects volunteer for the sample.</a:t>
            </a:r>
          </a:p>
        </p:txBody>
      </p:sp>
    </p:spTree>
    <p:extLst>
      <p:ext uri="{BB962C8B-B14F-4D97-AF65-F5344CB8AC3E}">
        <p14:creationId xmlns:p14="http://schemas.microsoft.com/office/powerpoint/2010/main" val="1440791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Bias: Nonprobability Sampling </a:t>
            </a:r>
            <a:r>
              <a:rPr lang="en-US" sz="2000" b="0" dirty="0"/>
              <a:t>(3 of 3)</a:t>
            </a:r>
            <a:endParaRPr lang="en-US" dirty="0"/>
          </a:p>
        </p:txBody>
      </p:sp>
      <p:sp>
        <p:nvSpPr>
          <p:cNvPr id="3" name="Content Placeholder 2"/>
          <p:cNvSpPr>
            <a:spLocks noGrp="1"/>
          </p:cNvSpPr>
          <p:nvPr>
            <p:ph idx="1"/>
          </p:nvPr>
        </p:nvSpPr>
        <p:spPr>
          <a:xfrm>
            <a:off x="457200" y="1600200"/>
            <a:ext cx="8229600" cy="4752474"/>
          </a:xfrm>
        </p:spPr>
        <p:txBody>
          <a:bodyPr/>
          <a:lstStyle/>
          <a:p>
            <a:r>
              <a:rPr lang="en-US" dirty="0"/>
              <a:t>The sampling bias inherent in volunteer sampling is also called </a:t>
            </a:r>
            <a:r>
              <a:rPr lang="en-US" b="1" dirty="0"/>
              <a:t>selection bias</a:t>
            </a:r>
            <a:r>
              <a:rPr lang="en-US" dirty="0"/>
              <a:t>.</a:t>
            </a:r>
          </a:p>
          <a:p>
            <a:r>
              <a:rPr lang="en-US" dirty="0"/>
              <a:t>It is problematic to evaluate policies and programs when individuals can choose whether or not to participate in them.</a:t>
            </a:r>
          </a:p>
          <a:p>
            <a:r>
              <a:rPr lang="en-US" dirty="0"/>
              <a:t>Even with random sampling, sampling bias can occur. One case is when the sampling frame suffers from </a:t>
            </a:r>
            <a:r>
              <a:rPr lang="en-US" b="1" dirty="0"/>
              <a:t>under coverage</a:t>
            </a:r>
            <a:r>
              <a:rPr lang="en-US" dirty="0"/>
              <a:t>: It lacks representation from some groups in the population.</a:t>
            </a:r>
          </a:p>
        </p:txBody>
      </p:sp>
    </p:spTree>
    <p:extLst>
      <p:ext uri="{BB962C8B-B14F-4D97-AF65-F5344CB8AC3E}">
        <p14:creationId xmlns:p14="http://schemas.microsoft.com/office/powerpoint/2010/main" val="59368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Bias</a:t>
            </a:r>
          </a:p>
        </p:txBody>
      </p:sp>
      <p:sp>
        <p:nvSpPr>
          <p:cNvPr id="3" name="Content Placeholder 2"/>
          <p:cNvSpPr>
            <a:spLocks noGrp="1"/>
          </p:cNvSpPr>
          <p:nvPr>
            <p:ph idx="1"/>
          </p:nvPr>
        </p:nvSpPr>
        <p:spPr>
          <a:xfrm>
            <a:off x="457200" y="1600200"/>
            <a:ext cx="8229600" cy="4627345"/>
          </a:xfrm>
        </p:spPr>
        <p:txBody>
          <a:bodyPr/>
          <a:lstStyle/>
          <a:p>
            <a:r>
              <a:rPr lang="en-US" sz="2400" dirty="0"/>
              <a:t>The way a question is worded or asked can have a large impact on the results.</a:t>
            </a:r>
          </a:p>
          <a:p>
            <a:r>
              <a:rPr lang="en-US" sz="2400" dirty="0"/>
              <a:t>A New York Times/C</a:t>
            </a:r>
            <a:r>
              <a:rPr lang="en-US" sz="100" dirty="0"/>
              <a:t> </a:t>
            </a:r>
            <a:r>
              <a:rPr lang="en-US" sz="2400" dirty="0"/>
              <a:t>B</a:t>
            </a:r>
            <a:r>
              <a:rPr lang="en-US" sz="100" dirty="0"/>
              <a:t> </a:t>
            </a:r>
            <a:r>
              <a:rPr lang="en-US" sz="2400" dirty="0"/>
              <a:t>S News poll asked whether the interviewee would be in favor of a new gasoline tax, only 12% said yes.</a:t>
            </a:r>
          </a:p>
          <a:p>
            <a:pPr lvl="1"/>
            <a:r>
              <a:rPr lang="en-US" sz="2400" dirty="0">
                <a:latin typeface="+mn-lt"/>
              </a:rPr>
              <a:t>When presented as reducing U.S. dependence on foreign oil, 55% said yes,</a:t>
            </a:r>
          </a:p>
          <a:p>
            <a:pPr lvl="1"/>
            <a:r>
              <a:rPr lang="en-US" sz="2400" dirty="0">
                <a:latin typeface="+mn-lt"/>
              </a:rPr>
              <a:t>and when presented to help reduce global warming, 59% said yes.</a:t>
            </a:r>
          </a:p>
          <a:p>
            <a:r>
              <a:rPr lang="en-US" sz="2400" dirty="0"/>
              <a:t>Poorly worded or confusing questions result in </a:t>
            </a:r>
            <a:r>
              <a:rPr lang="en-US" sz="2400" b="1" dirty="0"/>
              <a:t>response</a:t>
            </a:r>
            <a:r>
              <a:rPr lang="en-US" sz="2400" dirty="0"/>
              <a:t> </a:t>
            </a:r>
            <a:r>
              <a:rPr lang="en-US" sz="2400" b="1" dirty="0"/>
              <a:t>bias</a:t>
            </a:r>
            <a:r>
              <a:rPr lang="en-US" sz="2400" dirty="0"/>
              <a:t>.</a:t>
            </a:r>
          </a:p>
        </p:txBody>
      </p:sp>
    </p:spTree>
    <p:extLst>
      <p:ext uri="{BB962C8B-B14F-4D97-AF65-F5344CB8AC3E}">
        <p14:creationId xmlns:p14="http://schemas.microsoft.com/office/powerpoint/2010/main" val="428802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Nonresponse Bias: Missing Data</a:t>
            </a:r>
          </a:p>
        </p:txBody>
      </p:sp>
      <p:sp>
        <p:nvSpPr>
          <p:cNvPr id="3" name="Content Placeholder 2"/>
          <p:cNvSpPr>
            <a:spLocks noGrp="1"/>
          </p:cNvSpPr>
          <p:nvPr>
            <p:ph idx="1"/>
          </p:nvPr>
        </p:nvSpPr>
        <p:spPr/>
        <p:txBody>
          <a:bodyPr/>
          <a:lstStyle/>
          <a:p>
            <a:r>
              <a:rPr lang="en-US" dirty="0"/>
              <a:t>Some subjects selected for the sample may refuse to participate, or it may not be possible to reach them. This results in </a:t>
            </a:r>
            <a:r>
              <a:rPr lang="en-US" b="1" dirty="0"/>
              <a:t>nonresponse bias</a:t>
            </a:r>
            <a:r>
              <a:rPr lang="en-US" dirty="0"/>
              <a:t>.</a:t>
            </a:r>
          </a:p>
          <a:p>
            <a:r>
              <a:rPr lang="en-US" dirty="0"/>
              <a:t>A problem in many studies is </a:t>
            </a:r>
            <a:r>
              <a:rPr lang="en-US" b="1" dirty="0"/>
              <a:t>missing data</a:t>
            </a:r>
            <a:r>
              <a:rPr lang="en-US" dirty="0"/>
              <a:t>: Some subjects do not provide responses for some of the variables measured. This problem is especially common in studies that observe people over time (called longitudinal studies), as some people may drop out of the study for various reasons.</a:t>
            </a:r>
          </a:p>
        </p:txBody>
      </p:sp>
    </p:spTree>
    <p:extLst>
      <p:ext uri="{BB962C8B-B14F-4D97-AF65-F5344CB8AC3E}">
        <p14:creationId xmlns:p14="http://schemas.microsoft.com/office/powerpoint/2010/main" val="296867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Types of Bias</a:t>
            </a:r>
          </a:p>
        </p:txBody>
      </p:sp>
      <p:sp>
        <p:nvSpPr>
          <p:cNvPr id="3" name="Content Placeholder 2"/>
          <p:cNvSpPr>
            <a:spLocks noGrp="1"/>
          </p:cNvSpPr>
          <p:nvPr>
            <p:ph idx="1"/>
          </p:nvPr>
        </p:nvSpPr>
        <p:spPr>
          <a:xfrm>
            <a:off x="457200" y="1600200"/>
            <a:ext cx="8229600" cy="4752474"/>
          </a:xfrm>
        </p:spPr>
        <p:txBody>
          <a:bodyPr/>
          <a:lstStyle/>
          <a:p>
            <a:r>
              <a:rPr lang="en-US" b="1" dirty="0"/>
              <a:t>Sampling bias</a:t>
            </a:r>
            <a:r>
              <a:rPr lang="en-US" dirty="0"/>
              <a:t> occurs from using nonprobability samples, such as the selection bias inherent in volunteer samples.</a:t>
            </a:r>
          </a:p>
          <a:p>
            <a:r>
              <a:rPr lang="en-US" b="1" dirty="0"/>
              <a:t>Response bias</a:t>
            </a:r>
            <a:r>
              <a:rPr lang="en-US" dirty="0"/>
              <a:t> occurs when the subject gives an incorrect response (perhaps lying), or the question wording or the way the interviewer asks the questions is confusing or misleading.</a:t>
            </a:r>
          </a:p>
          <a:p>
            <a:r>
              <a:rPr lang="en-US" b="1" dirty="0"/>
              <a:t>Nonresponse bias</a:t>
            </a:r>
            <a:r>
              <a:rPr lang="en-US" dirty="0"/>
              <a:t> occurs when some sampled subjects cannot be reached or refuse to participate or fail to answer some questions.</a:t>
            </a:r>
          </a:p>
        </p:txBody>
      </p:sp>
    </p:spTree>
    <p:extLst>
      <p:ext uri="{BB962C8B-B14F-4D97-AF65-F5344CB8AC3E}">
        <p14:creationId xmlns:p14="http://schemas.microsoft.com/office/powerpoint/2010/main" val="152965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Variables and Their Measurement</a:t>
            </a:r>
          </a:p>
        </p:txBody>
      </p:sp>
      <p:sp>
        <p:nvSpPr>
          <p:cNvPr id="3" name="Content Placeholder 2"/>
          <p:cNvSpPr>
            <a:spLocks noGrp="1"/>
          </p:cNvSpPr>
          <p:nvPr>
            <p:ph idx="1"/>
          </p:nvPr>
        </p:nvSpPr>
        <p:spPr>
          <a:xfrm>
            <a:off x="457200" y="1600200"/>
            <a:ext cx="8229600" cy="1046747"/>
          </a:xfrm>
        </p:spPr>
        <p:txBody>
          <a:bodyPr/>
          <a:lstStyle/>
          <a:p>
            <a:r>
              <a:rPr lang="en-US" dirty="0"/>
              <a:t>Statistical methods help us determine the factors that explain variability among subjects.</a:t>
            </a:r>
          </a:p>
        </p:txBody>
      </p:sp>
    </p:spTree>
    <p:extLst>
      <p:ext uri="{BB962C8B-B14F-4D97-AF65-F5344CB8AC3E}">
        <p14:creationId xmlns:p14="http://schemas.microsoft.com/office/powerpoint/2010/main" val="665598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Other Probability Sampling Methods</a:t>
            </a:r>
          </a:p>
        </p:txBody>
      </p:sp>
      <p:sp>
        <p:nvSpPr>
          <p:cNvPr id="3" name="Content Placeholder 2"/>
          <p:cNvSpPr>
            <a:spLocks noGrp="1"/>
          </p:cNvSpPr>
          <p:nvPr>
            <p:ph idx="1"/>
          </p:nvPr>
        </p:nvSpPr>
        <p:spPr>
          <a:xfrm>
            <a:off x="457200" y="1600201"/>
            <a:ext cx="8229600" cy="2865922"/>
          </a:xfrm>
        </p:spPr>
        <p:txBody>
          <a:bodyPr/>
          <a:lstStyle/>
          <a:p>
            <a:r>
              <a:rPr lang="en-US" dirty="0"/>
              <a:t>Section 2.2 introduced </a:t>
            </a:r>
            <a:r>
              <a:rPr lang="en-US" b="1" dirty="0"/>
              <a:t>simple random sampling</a:t>
            </a:r>
            <a:r>
              <a:rPr lang="en-US" dirty="0"/>
              <a:t> and explained its importance to statistical inference.</a:t>
            </a:r>
          </a:p>
          <a:p>
            <a:r>
              <a:rPr lang="en-US" dirty="0"/>
              <a:t>In practice, other probability sampling methods that utilize randomization can be simpler to obtain.</a:t>
            </a:r>
          </a:p>
        </p:txBody>
      </p:sp>
    </p:spTree>
    <p:extLst>
      <p:ext uri="{BB962C8B-B14F-4D97-AF65-F5344CB8AC3E}">
        <p14:creationId xmlns:p14="http://schemas.microsoft.com/office/powerpoint/2010/main" val="2337923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Systematic Random Sampling</a:t>
            </a:r>
          </a:p>
        </p:txBody>
      </p:sp>
      <p:sp>
        <p:nvSpPr>
          <p:cNvPr id="4" name="Content Placeholder 2"/>
          <p:cNvSpPr>
            <a:spLocks noGrp="1"/>
          </p:cNvSpPr>
          <p:nvPr>
            <p:ph sz="quarter" idx="13"/>
          </p:nvPr>
        </p:nvSpPr>
        <p:spPr>
          <a:xfrm>
            <a:off x="457200" y="1600200"/>
            <a:ext cx="8229600" cy="902368"/>
          </a:xfrm>
        </p:spPr>
        <p:txBody>
          <a:bodyPr/>
          <a:lstStyle/>
          <a:p>
            <a:r>
              <a:rPr lang="en-US" sz="2800" b="1" dirty="0"/>
              <a:t>Systematic Random Sample</a:t>
            </a:r>
            <a:r>
              <a:rPr lang="en-US" sz="2800" dirty="0"/>
              <a:t> - Denote the sample size by </a:t>
            </a:r>
            <a:r>
              <a:rPr lang="en-US" sz="2800" i="1" dirty="0"/>
              <a:t>n</a:t>
            </a:r>
            <a:r>
              <a:rPr lang="en-US" sz="2800" dirty="0"/>
              <a:t> and the population size by </a:t>
            </a:r>
            <a:r>
              <a:rPr lang="en-US" sz="2800" i="1" dirty="0"/>
              <a:t>N</a:t>
            </a:r>
            <a:r>
              <a:rPr lang="en-US" sz="2800" dirty="0"/>
              <a:t>. </a:t>
            </a:r>
          </a:p>
        </p:txBody>
      </p:sp>
      <p:graphicFrame>
        <p:nvGraphicFramePr>
          <p:cNvPr id="12" name="Object 3" descr="Let k = upper N divided by lower n"/>
          <p:cNvGraphicFramePr>
            <a:graphicFrameLocks noChangeAspect="1"/>
          </p:cNvGraphicFramePr>
          <p:nvPr>
            <p:extLst>
              <p:ext uri="{D42A27DB-BD31-4B8C-83A1-F6EECF244321}">
                <p14:modId xmlns:p14="http://schemas.microsoft.com/office/powerpoint/2010/main" val="3095986515"/>
              </p:ext>
            </p:extLst>
          </p:nvPr>
        </p:nvGraphicFramePr>
        <p:xfrm>
          <a:off x="813468" y="2660908"/>
          <a:ext cx="1955800" cy="406400"/>
        </p:xfrm>
        <a:graphic>
          <a:graphicData uri="http://schemas.openxmlformats.org/presentationml/2006/ole">
            <mc:AlternateContent xmlns:mc="http://schemas.openxmlformats.org/markup-compatibility/2006">
              <mc:Choice xmlns:v="urn:schemas-microsoft-com:vml" Requires="v">
                <p:oleObj name="Equation" r:id="rId2" imgW="1955520" imgH="406080" progId="Equation.DSMT4">
                  <p:embed/>
                </p:oleObj>
              </mc:Choice>
              <mc:Fallback>
                <p:oleObj name="Equation" r:id="rId2" imgW="1955520" imgH="406080" progId="Equation.DSMT4">
                  <p:embed/>
                  <p:pic>
                    <p:nvPicPr>
                      <p:cNvPr id="0" name=""/>
                      <p:cNvPicPr/>
                      <p:nvPr/>
                    </p:nvPicPr>
                    <p:blipFill>
                      <a:blip r:embed="rId3"/>
                      <a:stretch>
                        <a:fillRect/>
                      </a:stretch>
                    </p:blipFill>
                    <p:spPr>
                      <a:xfrm>
                        <a:off x="813468" y="2660908"/>
                        <a:ext cx="1955800" cy="406400"/>
                      </a:xfrm>
                      <a:prstGeom prst="rect">
                        <a:avLst/>
                      </a:prstGeom>
                    </p:spPr>
                  </p:pic>
                </p:oleObj>
              </mc:Fallback>
            </mc:AlternateContent>
          </a:graphicData>
        </a:graphic>
      </p:graphicFrame>
      <p:sp>
        <p:nvSpPr>
          <p:cNvPr id="5" name="Content Placeholder 4"/>
          <p:cNvSpPr>
            <a:spLocks noGrp="1"/>
          </p:cNvSpPr>
          <p:nvPr>
            <p:ph sz="quarter" idx="14"/>
          </p:nvPr>
        </p:nvSpPr>
        <p:spPr>
          <a:xfrm>
            <a:off x="2916858" y="2530047"/>
            <a:ext cx="5500437" cy="434975"/>
          </a:xfrm>
        </p:spPr>
        <p:txBody>
          <a:bodyPr/>
          <a:lstStyle/>
          <a:p>
            <a:pPr marL="0" indent="0">
              <a:buNone/>
            </a:pPr>
            <a:r>
              <a:rPr lang="en-US" sz="2800" dirty="0"/>
              <a:t>the population size divided by the </a:t>
            </a:r>
          </a:p>
        </p:txBody>
      </p:sp>
      <p:sp>
        <p:nvSpPr>
          <p:cNvPr id="6" name="Content Placeholder 5"/>
          <p:cNvSpPr>
            <a:spLocks noGrp="1"/>
          </p:cNvSpPr>
          <p:nvPr>
            <p:ph sz="quarter" idx="15"/>
          </p:nvPr>
        </p:nvSpPr>
        <p:spPr>
          <a:xfrm>
            <a:off x="693019" y="2980491"/>
            <a:ext cx="7993781" cy="2202175"/>
          </a:xfrm>
        </p:spPr>
        <p:txBody>
          <a:bodyPr/>
          <a:lstStyle/>
          <a:p>
            <a:pPr marL="0" indent="0">
              <a:buNone/>
            </a:pPr>
            <a:r>
              <a:rPr lang="en-US" sz="2800" dirty="0"/>
              <a:t>sample size. A </a:t>
            </a:r>
            <a:r>
              <a:rPr lang="en-US" sz="2800" b="1" dirty="0"/>
              <a:t>systematic random sample</a:t>
            </a:r>
            <a:r>
              <a:rPr lang="en-US" sz="2800" dirty="0"/>
              <a:t> </a:t>
            </a:r>
            <a:br>
              <a:rPr lang="en-US" sz="2800" dirty="0"/>
            </a:br>
            <a:r>
              <a:rPr lang="en-US" sz="2800" dirty="0"/>
              <a:t>(1) selects a subject at random from the first </a:t>
            </a:r>
            <a:r>
              <a:rPr lang="en-US" sz="2800" i="1" dirty="0"/>
              <a:t>k</a:t>
            </a:r>
            <a:r>
              <a:rPr lang="en-US" sz="2800" dirty="0"/>
              <a:t> names in the sampling frame, and (2) selects every </a:t>
            </a:r>
            <a:r>
              <a:rPr lang="en-US" sz="2800" i="1" dirty="0"/>
              <a:t>k</a:t>
            </a:r>
            <a:r>
              <a:rPr lang="en-US" sz="2800" dirty="0"/>
              <a:t>th subject listed after that one. The number </a:t>
            </a:r>
            <a:r>
              <a:rPr lang="en-US" sz="2800" i="1" dirty="0"/>
              <a:t>k</a:t>
            </a:r>
            <a:r>
              <a:rPr lang="en-US" sz="2800" dirty="0"/>
              <a:t> is called the skip number.</a:t>
            </a:r>
          </a:p>
        </p:txBody>
      </p:sp>
    </p:spTree>
    <p:extLst>
      <p:ext uri="{BB962C8B-B14F-4D97-AF65-F5344CB8AC3E}">
        <p14:creationId xmlns:p14="http://schemas.microsoft.com/office/powerpoint/2010/main" val="3930419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Random Sampling</a:t>
            </a:r>
          </a:p>
        </p:txBody>
      </p:sp>
      <p:sp>
        <p:nvSpPr>
          <p:cNvPr id="3" name="Content Placeholder 2"/>
          <p:cNvSpPr>
            <a:spLocks noGrp="1"/>
          </p:cNvSpPr>
          <p:nvPr>
            <p:ph idx="1"/>
          </p:nvPr>
        </p:nvSpPr>
        <p:spPr/>
        <p:txBody>
          <a:bodyPr/>
          <a:lstStyle/>
          <a:p>
            <a:r>
              <a:rPr lang="en-US" b="1" dirty="0"/>
              <a:t>Stratified Random Sampling - A stratified random sample </a:t>
            </a:r>
            <a:r>
              <a:rPr lang="en-US" dirty="0"/>
              <a:t>divides the population into separate groups, called </a:t>
            </a:r>
            <a:r>
              <a:rPr lang="en-US" b="1" dirty="0"/>
              <a:t>strata</a:t>
            </a:r>
            <a:r>
              <a:rPr lang="en-US" dirty="0"/>
              <a:t>, and then selects a simple random sample from each stratum.</a:t>
            </a:r>
          </a:p>
          <a:p>
            <a:pPr lvl="1"/>
            <a:r>
              <a:rPr lang="en-US" dirty="0">
                <a:latin typeface="+mn-lt"/>
              </a:rPr>
              <a:t>It is called </a:t>
            </a:r>
            <a:r>
              <a:rPr lang="en-US" b="1" dirty="0">
                <a:latin typeface="+mn-lt"/>
              </a:rPr>
              <a:t>proportional</a:t>
            </a:r>
            <a:r>
              <a:rPr lang="en-US" dirty="0">
                <a:latin typeface="+mn-lt"/>
              </a:rPr>
              <a:t> if the sampled strata proportions are the same as those in the entire population.</a:t>
            </a:r>
          </a:p>
          <a:p>
            <a:pPr lvl="1"/>
            <a:r>
              <a:rPr lang="en-US" dirty="0">
                <a:latin typeface="+mn-lt"/>
              </a:rPr>
              <a:t>It is called </a:t>
            </a:r>
            <a:r>
              <a:rPr lang="en-US" b="1" dirty="0">
                <a:latin typeface="+mn-lt"/>
              </a:rPr>
              <a:t>disproportional</a:t>
            </a:r>
            <a:r>
              <a:rPr lang="en-US" dirty="0">
                <a:latin typeface="+mn-lt"/>
              </a:rPr>
              <a:t> if the sampled strata proportions differ from the population proportions.</a:t>
            </a:r>
          </a:p>
        </p:txBody>
      </p:sp>
    </p:spTree>
    <p:extLst>
      <p:ext uri="{BB962C8B-B14F-4D97-AF65-F5344CB8AC3E}">
        <p14:creationId xmlns:p14="http://schemas.microsoft.com/office/powerpoint/2010/main" val="895825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Sampling</a:t>
            </a:r>
          </a:p>
        </p:txBody>
      </p:sp>
      <p:sp>
        <p:nvSpPr>
          <p:cNvPr id="3" name="Content Placeholder 2"/>
          <p:cNvSpPr>
            <a:spLocks noGrp="1"/>
          </p:cNvSpPr>
          <p:nvPr>
            <p:ph idx="1"/>
          </p:nvPr>
        </p:nvSpPr>
        <p:spPr>
          <a:xfrm>
            <a:off x="457200" y="1600200"/>
            <a:ext cx="8229600" cy="2384659"/>
          </a:xfrm>
        </p:spPr>
        <p:txBody>
          <a:bodyPr/>
          <a:lstStyle/>
          <a:p>
            <a:r>
              <a:rPr lang="en-US" b="1" dirty="0"/>
              <a:t>Cluster Random Sample</a:t>
            </a:r>
            <a:r>
              <a:rPr lang="en-US" dirty="0"/>
              <a:t> - Divide the population into a large number of </a:t>
            </a:r>
            <a:r>
              <a:rPr lang="en-US" b="1" dirty="0"/>
              <a:t>clusters</a:t>
            </a:r>
            <a:r>
              <a:rPr lang="en-US" dirty="0"/>
              <a:t>, such as city blocks. Select a simple random sample of the clusters. Use the subjects in those clusters as the sample.</a:t>
            </a:r>
          </a:p>
        </p:txBody>
      </p:sp>
    </p:spTree>
    <p:extLst>
      <p:ext uri="{BB962C8B-B14F-4D97-AF65-F5344CB8AC3E}">
        <p14:creationId xmlns:p14="http://schemas.microsoft.com/office/powerpoint/2010/main" val="353269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of Random Sampling 40 Students</a:t>
            </a:r>
          </a:p>
        </p:txBody>
      </p:sp>
      <p:pic>
        <p:nvPicPr>
          <p:cNvPr id="4" name="Picture 2" descr="Groupings of dots illustrate 3 types of sampling. Simple random sampling has dots spread across the space. Cluster sampling has dots divided into groups of 5. Stratified sampling has dots within columns for freshman, sophomore, junior, and seni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798479"/>
            <a:ext cx="8001000" cy="2721124"/>
          </a:xfrm>
          <a:prstGeom prst="rect">
            <a:avLst/>
          </a:prstGeom>
        </p:spPr>
      </p:pic>
      <p:sp>
        <p:nvSpPr>
          <p:cNvPr id="3" name="Content Placeholder 3"/>
          <p:cNvSpPr>
            <a:spLocks noGrp="1"/>
          </p:cNvSpPr>
          <p:nvPr>
            <p:ph type="body" sz="quarter" idx="13"/>
          </p:nvPr>
        </p:nvSpPr>
        <p:spPr/>
        <p:txBody>
          <a:bodyPr/>
          <a:lstStyle/>
          <a:p>
            <a:r>
              <a:rPr lang="en-US" sz="1600" dirty="0">
                <a:latin typeface="+mn-lt"/>
              </a:rPr>
              <a:t>The figure is a schematic for a simple random sample, a cluster</a:t>
            </a:r>
          </a:p>
          <a:p>
            <a:r>
              <a:rPr lang="en-US" sz="1600" dirty="0">
                <a:latin typeface="+mn-lt"/>
              </a:rPr>
              <a:t>random sample of 8 clusters of students who live together, and a stratified random sample of 10 students from each class (Freshman, Sophomore, Junior, Senior).</a:t>
            </a:r>
          </a:p>
        </p:txBody>
      </p:sp>
    </p:spTree>
    <p:extLst>
      <p:ext uri="{BB962C8B-B14F-4D97-AF65-F5344CB8AC3E}">
        <p14:creationId xmlns:p14="http://schemas.microsoft.com/office/powerpoint/2010/main" val="1279295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Multistage Sampling</a:t>
            </a:r>
          </a:p>
        </p:txBody>
      </p:sp>
      <p:sp>
        <p:nvSpPr>
          <p:cNvPr id="3" name="Content Placeholder 2"/>
          <p:cNvSpPr>
            <a:spLocks noGrp="1"/>
          </p:cNvSpPr>
          <p:nvPr>
            <p:ph idx="1"/>
          </p:nvPr>
        </p:nvSpPr>
        <p:spPr>
          <a:xfrm>
            <a:off x="457200" y="1600200"/>
            <a:ext cx="8229600" cy="4608095"/>
          </a:xfrm>
        </p:spPr>
        <p:txBody>
          <a:bodyPr/>
          <a:lstStyle/>
          <a:p>
            <a:r>
              <a:rPr lang="en-US" sz="2600" dirty="0"/>
              <a:t>When conducting a survey for predicting elections, the Gallup organization often identifies election districts as clusters and takes a simple random sample of them.</a:t>
            </a:r>
          </a:p>
          <a:p>
            <a:r>
              <a:rPr lang="en-US" sz="2600" dirty="0"/>
              <a:t>Then it also takes a simple random sample of households within each selected election district. </a:t>
            </a:r>
          </a:p>
          <a:p>
            <a:r>
              <a:rPr lang="en-US" sz="2600" dirty="0"/>
              <a:t>This is more feasible than sampling every household in the chosen districts. </a:t>
            </a:r>
          </a:p>
          <a:p>
            <a:r>
              <a:rPr lang="en-US" sz="2600" dirty="0"/>
              <a:t>This is an example of </a:t>
            </a:r>
            <a:r>
              <a:rPr lang="en-US" sz="2600" b="1" dirty="0"/>
              <a:t>multistage sampling</a:t>
            </a:r>
            <a:r>
              <a:rPr lang="en-US" sz="2600" dirty="0"/>
              <a:t>, which uses combinations of sampling methods.</a:t>
            </a:r>
          </a:p>
        </p:txBody>
      </p:sp>
    </p:spTree>
    <p:extLst>
      <p:ext uri="{BB962C8B-B14F-4D97-AF65-F5344CB8AC3E}">
        <p14:creationId xmlns:p14="http://schemas.microsoft.com/office/powerpoint/2010/main" val="632677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Multistage Sampling Example</a:t>
            </a:r>
          </a:p>
        </p:txBody>
      </p:sp>
      <p:sp>
        <p:nvSpPr>
          <p:cNvPr id="3" name="Content Placeholder 2"/>
          <p:cNvSpPr>
            <a:spLocks noGrp="1"/>
          </p:cNvSpPr>
          <p:nvPr>
            <p:ph idx="1"/>
          </p:nvPr>
        </p:nvSpPr>
        <p:spPr/>
        <p:txBody>
          <a:bodyPr/>
          <a:lstStyle/>
          <a:p>
            <a:pPr marL="0" indent="0">
              <a:buNone/>
            </a:pPr>
            <a:r>
              <a:rPr lang="en-US" sz="2600" dirty="0"/>
              <a:t>Here is an example of a multistage sample:</a:t>
            </a:r>
          </a:p>
          <a:p>
            <a:r>
              <a:rPr lang="en-US" sz="2600" dirty="0"/>
              <a:t>Treat counties (or census tracts) as clusters and select a random sample of a certain number of them.</a:t>
            </a:r>
          </a:p>
          <a:p>
            <a:r>
              <a:rPr lang="en-US" sz="2600" dirty="0"/>
              <a:t>Within each county selected, take a cluster random sample of square-block regions.</a:t>
            </a:r>
          </a:p>
          <a:p>
            <a:r>
              <a:rPr lang="en-US" sz="2600" dirty="0"/>
              <a:t>Within each region selected, take a systematic random sample of every 10th house.</a:t>
            </a:r>
          </a:p>
          <a:p>
            <a:r>
              <a:rPr lang="en-US" sz="2600" dirty="0"/>
              <a:t>Within each house selected, select one adult at random for the sample.</a:t>
            </a:r>
          </a:p>
        </p:txBody>
      </p:sp>
    </p:spTree>
    <p:extLst>
      <p:ext uri="{BB962C8B-B14F-4D97-AF65-F5344CB8AC3E}">
        <p14:creationId xmlns:p14="http://schemas.microsoft.com/office/powerpoint/2010/main" val="2223591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Chapter Summary </a:t>
            </a:r>
            <a:r>
              <a:rPr lang="en-US" sz="2000" b="0" dirty="0"/>
              <a:t>(1 of 6)</a:t>
            </a:r>
            <a:endParaRPr lang="en-US" dirty="0"/>
          </a:p>
        </p:txBody>
      </p:sp>
      <p:sp>
        <p:nvSpPr>
          <p:cNvPr id="3" name="Content Placeholder 2"/>
          <p:cNvSpPr>
            <a:spLocks noGrp="1"/>
          </p:cNvSpPr>
          <p:nvPr>
            <p:ph idx="1"/>
          </p:nvPr>
        </p:nvSpPr>
        <p:spPr>
          <a:xfrm>
            <a:off x="457200" y="1600200"/>
            <a:ext cx="8229600" cy="4242335"/>
          </a:xfrm>
        </p:spPr>
        <p:txBody>
          <a:bodyPr/>
          <a:lstStyle/>
          <a:p>
            <a:r>
              <a:rPr lang="en-US" sz="2600" dirty="0"/>
              <a:t>Statistical methods analyze data on </a:t>
            </a:r>
            <a:r>
              <a:rPr lang="en-US" sz="2600" b="1" dirty="0"/>
              <a:t>variables</a:t>
            </a:r>
            <a:r>
              <a:rPr lang="en-US" sz="2600" dirty="0"/>
              <a:t>.</a:t>
            </a:r>
          </a:p>
          <a:p>
            <a:r>
              <a:rPr lang="en-US" sz="2600" dirty="0"/>
              <a:t>Numerically measured variables are </a:t>
            </a:r>
            <a:r>
              <a:rPr lang="en-US" sz="2600" b="1" dirty="0"/>
              <a:t>quantitative</a:t>
            </a:r>
            <a:r>
              <a:rPr lang="en-US" sz="2600" dirty="0"/>
              <a:t>. They are measured on an interval scale.</a:t>
            </a:r>
          </a:p>
          <a:p>
            <a:r>
              <a:rPr lang="en-US" sz="2600" dirty="0"/>
              <a:t>Variables taking in a set of categories are </a:t>
            </a:r>
            <a:r>
              <a:rPr lang="en-US" sz="2600" b="1" dirty="0"/>
              <a:t>categorical</a:t>
            </a:r>
            <a:r>
              <a:rPr lang="en-US" sz="2600" dirty="0"/>
              <a:t>. </a:t>
            </a:r>
          </a:p>
          <a:p>
            <a:pPr lvl="1"/>
            <a:r>
              <a:rPr lang="en-US" sz="2600" dirty="0">
                <a:latin typeface="+mn-lt"/>
              </a:rPr>
              <a:t>Those measured with unordered categories have a nominal scale. </a:t>
            </a:r>
          </a:p>
          <a:p>
            <a:pPr lvl="1"/>
            <a:r>
              <a:rPr lang="en-US" sz="2600" dirty="0">
                <a:latin typeface="+mn-lt"/>
              </a:rPr>
              <a:t>Those measured with ordered categories have an ordinal scale of measurement.</a:t>
            </a:r>
          </a:p>
        </p:txBody>
      </p:sp>
    </p:spTree>
    <p:extLst>
      <p:ext uri="{BB962C8B-B14F-4D97-AF65-F5344CB8AC3E}">
        <p14:creationId xmlns:p14="http://schemas.microsoft.com/office/powerpoint/2010/main" val="750293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Chapter Summary </a:t>
            </a:r>
            <a:r>
              <a:rPr lang="en-US" sz="2000" b="0" dirty="0"/>
              <a:t>(2 of 6)</a:t>
            </a:r>
            <a:endParaRPr lang="en-US" dirty="0"/>
          </a:p>
        </p:txBody>
      </p:sp>
      <p:sp>
        <p:nvSpPr>
          <p:cNvPr id="3" name="Content Placeholder 2"/>
          <p:cNvSpPr>
            <a:spLocks noGrp="1"/>
          </p:cNvSpPr>
          <p:nvPr>
            <p:ph idx="1"/>
          </p:nvPr>
        </p:nvSpPr>
        <p:spPr>
          <a:xfrm>
            <a:off x="457200" y="1600200"/>
            <a:ext cx="8229600" cy="4319337"/>
          </a:xfrm>
        </p:spPr>
        <p:txBody>
          <a:bodyPr/>
          <a:lstStyle/>
          <a:p>
            <a:r>
              <a:rPr lang="en-US" sz="2400" dirty="0"/>
              <a:t>Variables are also classified as </a:t>
            </a:r>
            <a:r>
              <a:rPr lang="en-US" sz="2400" b="1" dirty="0"/>
              <a:t>discrete</a:t>
            </a:r>
            <a:r>
              <a:rPr lang="en-US" sz="2400" dirty="0"/>
              <a:t> or </a:t>
            </a:r>
            <a:r>
              <a:rPr lang="en-US" sz="2400" b="1" dirty="0"/>
              <a:t>continuous</a:t>
            </a:r>
            <a:r>
              <a:rPr lang="en-US" sz="2400" dirty="0"/>
              <a:t>. </a:t>
            </a:r>
          </a:p>
          <a:p>
            <a:pPr lvl="1"/>
            <a:r>
              <a:rPr lang="en-US" sz="2400" dirty="0">
                <a:latin typeface="+mn-lt"/>
              </a:rPr>
              <a:t>Categorical variables, whether nominal or ordinal, are discrete. </a:t>
            </a:r>
          </a:p>
          <a:p>
            <a:pPr lvl="1"/>
            <a:r>
              <a:rPr lang="en-US" sz="2400" dirty="0">
                <a:latin typeface="+mn-lt"/>
              </a:rPr>
              <a:t>Quantitative variables can be of either type, but in practice are treated as continuous if they can take a large number of values.</a:t>
            </a:r>
          </a:p>
          <a:p>
            <a:r>
              <a:rPr lang="en-US" sz="2400" dirty="0"/>
              <a:t>Inferential statistical methods require </a:t>
            </a:r>
            <a:r>
              <a:rPr lang="en-US" sz="2400" b="1" dirty="0"/>
              <a:t>probability samples</a:t>
            </a:r>
            <a:r>
              <a:rPr lang="en-US" sz="2400" dirty="0"/>
              <a:t>.</a:t>
            </a:r>
          </a:p>
          <a:p>
            <a:r>
              <a:rPr lang="en-US" sz="2400" dirty="0"/>
              <a:t>Random sampling allows control over the amount of </a:t>
            </a:r>
            <a:r>
              <a:rPr lang="en-US" sz="2400" b="1" dirty="0"/>
              <a:t>sampling error</a:t>
            </a:r>
            <a:r>
              <a:rPr lang="en-US" sz="2400" dirty="0"/>
              <a:t>.</a:t>
            </a:r>
          </a:p>
        </p:txBody>
      </p:sp>
    </p:spTree>
    <p:extLst>
      <p:ext uri="{BB962C8B-B14F-4D97-AF65-F5344CB8AC3E}">
        <p14:creationId xmlns:p14="http://schemas.microsoft.com/office/powerpoint/2010/main" val="651185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Chapter Summary </a:t>
            </a:r>
            <a:r>
              <a:rPr lang="en-US" sz="2000" b="0" dirty="0"/>
              <a:t>(3 of 6)</a:t>
            </a:r>
            <a:endParaRPr lang="en-US" dirty="0"/>
          </a:p>
        </p:txBody>
      </p:sp>
      <p:sp>
        <p:nvSpPr>
          <p:cNvPr id="3" name="Content Placeholder 2"/>
          <p:cNvSpPr>
            <a:spLocks noGrp="1"/>
          </p:cNvSpPr>
          <p:nvPr>
            <p:ph idx="1"/>
          </p:nvPr>
        </p:nvSpPr>
        <p:spPr>
          <a:xfrm>
            <a:off x="457200" y="1600201"/>
            <a:ext cx="8229600" cy="2923674"/>
          </a:xfrm>
        </p:spPr>
        <p:txBody>
          <a:bodyPr/>
          <a:lstStyle/>
          <a:p>
            <a:r>
              <a:rPr lang="en-US" dirty="0"/>
              <a:t>Random samples are much more likely to be representative of the population than are nonprobability samples such as volunteer samples.</a:t>
            </a:r>
          </a:p>
          <a:p>
            <a:r>
              <a:rPr lang="en-US" dirty="0"/>
              <a:t>For a </a:t>
            </a:r>
            <a:r>
              <a:rPr lang="en-US" b="1" dirty="0"/>
              <a:t>simple random sample</a:t>
            </a:r>
            <a:r>
              <a:rPr lang="en-US" dirty="0"/>
              <a:t>, every possible sample has the same chance of selection.</a:t>
            </a:r>
          </a:p>
        </p:txBody>
      </p:sp>
    </p:spTree>
    <p:extLst>
      <p:ext uri="{BB962C8B-B14F-4D97-AF65-F5344CB8AC3E}">
        <p14:creationId xmlns:p14="http://schemas.microsoft.com/office/powerpoint/2010/main" val="351591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457200" y="1600201"/>
            <a:ext cx="8229600" cy="1008246"/>
          </a:xfrm>
        </p:spPr>
        <p:txBody>
          <a:bodyPr/>
          <a:lstStyle/>
          <a:p>
            <a:r>
              <a:rPr lang="en-US" b="1" dirty="0"/>
              <a:t>Variable</a:t>
            </a:r>
            <a:r>
              <a:rPr lang="en-US" dirty="0"/>
              <a:t> - a characteristic that can vary in value among subjects in a sample or a population.</a:t>
            </a:r>
          </a:p>
        </p:txBody>
      </p:sp>
      <p:sp>
        <p:nvSpPr>
          <p:cNvPr id="4" name="Content Placeholder 3"/>
          <p:cNvSpPr>
            <a:spLocks noGrp="1"/>
          </p:cNvSpPr>
          <p:nvPr>
            <p:ph idx="13"/>
          </p:nvPr>
        </p:nvSpPr>
        <p:spPr>
          <a:xfrm>
            <a:off x="457200" y="2730367"/>
            <a:ext cx="8229600" cy="1167866"/>
          </a:xfrm>
        </p:spPr>
        <p:txBody>
          <a:bodyPr/>
          <a:lstStyle/>
          <a:p>
            <a:r>
              <a:rPr lang="en-US" dirty="0"/>
              <a:t>The values the variable can take form the </a:t>
            </a:r>
            <a:r>
              <a:rPr lang="en-US" b="1" dirty="0"/>
              <a:t>measurement scale</a:t>
            </a:r>
            <a:r>
              <a:rPr lang="en-US" dirty="0"/>
              <a:t>.</a:t>
            </a:r>
          </a:p>
        </p:txBody>
      </p:sp>
    </p:spTree>
    <p:extLst>
      <p:ext uri="{BB962C8B-B14F-4D97-AF65-F5344CB8AC3E}">
        <p14:creationId xmlns:p14="http://schemas.microsoft.com/office/powerpoint/2010/main" val="11442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Chapter Summary </a:t>
            </a:r>
            <a:r>
              <a:rPr lang="en-US" sz="2000" b="0" dirty="0"/>
              <a:t>(4 of 6)</a:t>
            </a:r>
            <a:endParaRPr lang="en-US" dirty="0"/>
          </a:p>
        </p:txBody>
      </p:sp>
      <p:sp>
        <p:nvSpPr>
          <p:cNvPr id="3" name="Content Placeholder 2"/>
          <p:cNvSpPr>
            <a:spLocks noGrp="1"/>
          </p:cNvSpPr>
          <p:nvPr>
            <p:ph idx="1"/>
          </p:nvPr>
        </p:nvSpPr>
        <p:spPr>
          <a:xfrm>
            <a:off x="457200" y="1600201"/>
            <a:ext cx="8229600" cy="2548288"/>
          </a:xfrm>
        </p:spPr>
        <p:txBody>
          <a:bodyPr/>
          <a:lstStyle/>
          <a:p>
            <a:r>
              <a:rPr lang="en-US" b="1" dirty="0"/>
              <a:t>Systematic </a:t>
            </a:r>
            <a:r>
              <a:rPr lang="en-US" dirty="0"/>
              <a:t>random sampling takes every </a:t>
            </a:r>
            <a:r>
              <a:rPr lang="en-US" i="1" dirty="0"/>
              <a:t>k</a:t>
            </a:r>
            <a:r>
              <a:rPr lang="en-US" dirty="0"/>
              <a:t>th subject in the sampling frame list. </a:t>
            </a:r>
          </a:p>
          <a:p>
            <a:r>
              <a:rPr lang="en-US" b="1" dirty="0"/>
              <a:t>Stratified </a:t>
            </a:r>
            <a:r>
              <a:rPr lang="en-US" dirty="0"/>
              <a:t>random sampling divides the population into groups (strata) and takes a random sample from each stratum.</a:t>
            </a:r>
          </a:p>
        </p:txBody>
      </p:sp>
    </p:spTree>
    <p:extLst>
      <p:ext uri="{BB962C8B-B14F-4D97-AF65-F5344CB8AC3E}">
        <p14:creationId xmlns:p14="http://schemas.microsoft.com/office/powerpoint/2010/main" val="688617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Chapter Summary </a:t>
            </a:r>
            <a:r>
              <a:rPr lang="en-US" sz="2000" b="0" dirty="0"/>
              <a:t>(5 of 6)</a:t>
            </a:r>
            <a:endParaRPr lang="en-US" dirty="0"/>
          </a:p>
        </p:txBody>
      </p:sp>
      <p:sp>
        <p:nvSpPr>
          <p:cNvPr id="3" name="Content Placeholder 2"/>
          <p:cNvSpPr>
            <a:spLocks noGrp="1"/>
          </p:cNvSpPr>
          <p:nvPr>
            <p:ph idx="1"/>
          </p:nvPr>
        </p:nvSpPr>
        <p:spPr>
          <a:xfrm>
            <a:off x="457200" y="1600200"/>
            <a:ext cx="8229600" cy="2567539"/>
          </a:xfrm>
        </p:spPr>
        <p:txBody>
          <a:bodyPr/>
          <a:lstStyle/>
          <a:p>
            <a:r>
              <a:rPr lang="en-US" b="1" dirty="0"/>
              <a:t>Cluster </a:t>
            </a:r>
            <a:r>
              <a:rPr lang="en-US" dirty="0"/>
              <a:t>random sampling takes a random sample of clusters of subjects and uses subjects in those clusters as the sample.</a:t>
            </a:r>
          </a:p>
          <a:p>
            <a:r>
              <a:rPr lang="en-US" b="1" dirty="0"/>
              <a:t>Multistage</a:t>
            </a:r>
            <a:r>
              <a:rPr lang="en-US" dirty="0"/>
              <a:t> sampling uses combinations of these methods.</a:t>
            </a:r>
          </a:p>
        </p:txBody>
      </p:sp>
    </p:spTree>
    <p:extLst>
      <p:ext uri="{BB962C8B-B14F-4D97-AF65-F5344CB8AC3E}">
        <p14:creationId xmlns:p14="http://schemas.microsoft.com/office/powerpoint/2010/main" val="3434121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Chapter Summary </a:t>
            </a:r>
            <a:r>
              <a:rPr lang="en-US" sz="2000" b="0" dirty="0"/>
              <a:t>(6 of 6)</a:t>
            </a:r>
            <a:endParaRPr lang="en-US" dirty="0"/>
          </a:p>
        </p:txBody>
      </p:sp>
      <p:sp>
        <p:nvSpPr>
          <p:cNvPr id="3" name="Content Placeholder 2"/>
          <p:cNvSpPr>
            <a:spLocks noGrp="1"/>
          </p:cNvSpPr>
          <p:nvPr>
            <p:ph idx="1"/>
          </p:nvPr>
        </p:nvSpPr>
        <p:spPr>
          <a:xfrm>
            <a:off x="457200" y="1600201"/>
            <a:ext cx="8229600" cy="2317282"/>
          </a:xfrm>
        </p:spPr>
        <p:txBody>
          <a:bodyPr/>
          <a:lstStyle/>
          <a:p>
            <a:r>
              <a:rPr lang="en-US" dirty="0"/>
              <a:t>Some social science research studies are </a:t>
            </a:r>
            <a:r>
              <a:rPr lang="en-US" b="1" dirty="0"/>
              <a:t>experimental</a:t>
            </a:r>
            <a:r>
              <a:rPr lang="en-US" dirty="0"/>
              <a:t>, with subjects randomly assigned to different treatments that we want to compare. Most studies, such as </a:t>
            </a:r>
            <a:r>
              <a:rPr lang="en-US" b="1" dirty="0"/>
              <a:t>sample surveys</a:t>
            </a:r>
            <a:r>
              <a:rPr lang="en-US" dirty="0"/>
              <a:t>, are </a:t>
            </a:r>
            <a:r>
              <a:rPr lang="en-US" b="1" dirty="0"/>
              <a:t>observational</a:t>
            </a:r>
            <a:r>
              <a:rPr lang="en-US" dirty="0"/>
              <a:t>.</a:t>
            </a:r>
          </a:p>
        </p:txBody>
      </p:sp>
    </p:spTree>
    <p:extLst>
      <p:ext uri="{BB962C8B-B14F-4D97-AF65-F5344CB8AC3E}">
        <p14:creationId xmlns:p14="http://schemas.microsoft.com/office/powerpoint/2010/main" val="88603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and Categorical Variables</a:t>
            </a:r>
          </a:p>
        </p:txBody>
      </p:sp>
      <p:sp>
        <p:nvSpPr>
          <p:cNvPr id="3" name="Content Placeholder 2"/>
          <p:cNvSpPr>
            <a:spLocks noGrp="1"/>
          </p:cNvSpPr>
          <p:nvPr>
            <p:ph idx="1"/>
          </p:nvPr>
        </p:nvSpPr>
        <p:spPr>
          <a:xfrm>
            <a:off x="457200" y="1600200"/>
            <a:ext cx="8229600" cy="3905451"/>
          </a:xfrm>
        </p:spPr>
        <p:txBody>
          <a:bodyPr/>
          <a:lstStyle/>
          <a:p>
            <a:r>
              <a:rPr lang="en-US" b="1" dirty="0"/>
              <a:t>Types of variables</a:t>
            </a:r>
          </a:p>
          <a:p>
            <a:pPr lvl="1"/>
            <a:r>
              <a:rPr lang="en-US" b="1" dirty="0">
                <a:latin typeface="+mn-lt"/>
              </a:rPr>
              <a:t>Quantitative</a:t>
            </a:r>
            <a:r>
              <a:rPr lang="en-US" dirty="0">
                <a:latin typeface="+mn-lt"/>
              </a:rPr>
              <a:t> </a:t>
            </a:r>
          </a:p>
          <a:p>
            <a:pPr lvl="2"/>
            <a:r>
              <a:rPr lang="en-US" dirty="0">
                <a:latin typeface="+mn-lt"/>
              </a:rPr>
              <a:t>The measurement scale has numerical values that represent different magnitudes of the variable.</a:t>
            </a:r>
          </a:p>
          <a:p>
            <a:pPr lvl="1"/>
            <a:r>
              <a:rPr lang="en-US" b="1" dirty="0">
                <a:latin typeface="+mn-lt"/>
              </a:rPr>
              <a:t>Categorical</a:t>
            </a:r>
            <a:r>
              <a:rPr lang="en-US" dirty="0">
                <a:latin typeface="+mn-lt"/>
              </a:rPr>
              <a:t> (also called </a:t>
            </a:r>
            <a:r>
              <a:rPr lang="en-US" b="1" dirty="0">
                <a:latin typeface="+mn-lt"/>
              </a:rPr>
              <a:t>qualitative</a:t>
            </a:r>
            <a:r>
              <a:rPr lang="en-US" dirty="0">
                <a:latin typeface="+mn-lt"/>
              </a:rPr>
              <a:t>)</a:t>
            </a:r>
          </a:p>
          <a:p>
            <a:pPr lvl="2"/>
            <a:r>
              <a:rPr lang="en-US" dirty="0">
                <a:latin typeface="+mn-lt"/>
              </a:rPr>
              <a:t>The measurement scale is a set of categories.</a:t>
            </a:r>
          </a:p>
        </p:txBody>
      </p:sp>
    </p:spTree>
    <p:extLst>
      <p:ext uri="{BB962C8B-B14F-4D97-AF65-F5344CB8AC3E}">
        <p14:creationId xmlns:p14="http://schemas.microsoft.com/office/powerpoint/2010/main" val="213813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Ordinal, and Interval Scales of Measurement </a:t>
            </a:r>
            <a:r>
              <a:rPr lang="en-US" sz="2000" b="0" dirty="0"/>
              <a:t>(1 of 2)</a:t>
            </a:r>
          </a:p>
        </p:txBody>
      </p:sp>
      <p:sp>
        <p:nvSpPr>
          <p:cNvPr id="3" name="Content Placeholder 2"/>
          <p:cNvSpPr>
            <a:spLocks noGrp="1"/>
          </p:cNvSpPr>
          <p:nvPr>
            <p:ph idx="1"/>
          </p:nvPr>
        </p:nvSpPr>
        <p:spPr>
          <a:xfrm>
            <a:off x="457200" y="1600200"/>
            <a:ext cx="8229600" cy="1961147"/>
          </a:xfrm>
        </p:spPr>
        <p:txBody>
          <a:bodyPr/>
          <a:lstStyle/>
          <a:p>
            <a:r>
              <a:rPr lang="en-US" dirty="0"/>
              <a:t>For a quantitative variable, the possible numerical values are said to form an </a:t>
            </a:r>
            <a:r>
              <a:rPr lang="en-US" b="1" dirty="0"/>
              <a:t>interval</a:t>
            </a:r>
            <a:r>
              <a:rPr lang="en-US" dirty="0"/>
              <a:t> scale, because they have a numerical distance or interval between each pair of levels.</a:t>
            </a:r>
          </a:p>
        </p:txBody>
      </p:sp>
    </p:spTree>
    <p:extLst>
      <p:ext uri="{BB962C8B-B14F-4D97-AF65-F5344CB8AC3E}">
        <p14:creationId xmlns:p14="http://schemas.microsoft.com/office/powerpoint/2010/main" val="89501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Ordinal, and Interval Scales of Measurement </a:t>
            </a:r>
            <a:r>
              <a:rPr lang="en-US" sz="2000" b="0" dirty="0"/>
              <a:t>(2 of 2)</a:t>
            </a:r>
            <a:endParaRPr lang="en-US" dirty="0"/>
          </a:p>
        </p:txBody>
      </p:sp>
      <p:sp>
        <p:nvSpPr>
          <p:cNvPr id="3" name="Content Placeholder 2"/>
          <p:cNvSpPr>
            <a:spLocks noGrp="1"/>
          </p:cNvSpPr>
          <p:nvPr>
            <p:ph idx="1"/>
          </p:nvPr>
        </p:nvSpPr>
        <p:spPr>
          <a:xfrm>
            <a:off x="457200" y="1600200"/>
            <a:ext cx="8229600" cy="3828448"/>
          </a:xfrm>
        </p:spPr>
        <p:txBody>
          <a:bodyPr/>
          <a:lstStyle/>
          <a:p>
            <a:r>
              <a:rPr lang="en-US" dirty="0"/>
              <a:t>Categorical variables have two types of scales.</a:t>
            </a:r>
          </a:p>
          <a:p>
            <a:pPr lvl="1"/>
            <a:r>
              <a:rPr lang="en-US" dirty="0">
                <a:latin typeface="+mn-lt"/>
              </a:rPr>
              <a:t>The categories are unordered. The scale does not have a “high” or “low” end. The categories are then said to form a </a:t>
            </a:r>
            <a:r>
              <a:rPr lang="en-US" b="1" dirty="0">
                <a:latin typeface="+mn-lt"/>
              </a:rPr>
              <a:t>nominal scale</a:t>
            </a:r>
            <a:r>
              <a:rPr lang="en-US" dirty="0">
                <a:latin typeface="+mn-lt"/>
              </a:rPr>
              <a:t>.</a:t>
            </a:r>
          </a:p>
          <a:p>
            <a:pPr lvl="1"/>
            <a:r>
              <a:rPr lang="en-US" dirty="0">
                <a:latin typeface="+mn-lt"/>
              </a:rPr>
              <a:t>The categorical scale has a natural ordering of values. The categories form an </a:t>
            </a:r>
            <a:r>
              <a:rPr lang="en-US" b="1" dirty="0">
                <a:latin typeface="+mn-lt"/>
              </a:rPr>
              <a:t>ordinal scale</a:t>
            </a:r>
            <a:r>
              <a:rPr lang="en-US" dirty="0">
                <a:latin typeface="+mn-lt"/>
              </a:rPr>
              <a:t>.</a:t>
            </a:r>
          </a:p>
        </p:txBody>
      </p:sp>
    </p:spTree>
    <p:extLst>
      <p:ext uri="{BB962C8B-B14F-4D97-AF65-F5344CB8AC3E}">
        <p14:creationId xmlns:p14="http://schemas.microsoft.com/office/powerpoint/2010/main" val="401143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Aspects of Ordinal Data</a:t>
            </a:r>
          </a:p>
        </p:txBody>
      </p:sp>
      <p:sp>
        <p:nvSpPr>
          <p:cNvPr id="3" name="Content Placeholder 2"/>
          <p:cNvSpPr>
            <a:spLocks noGrp="1"/>
          </p:cNvSpPr>
          <p:nvPr>
            <p:ph idx="1"/>
          </p:nvPr>
        </p:nvSpPr>
        <p:spPr>
          <a:xfrm>
            <a:off x="457200" y="1600200"/>
            <a:ext cx="8229600" cy="3770697"/>
          </a:xfrm>
        </p:spPr>
        <p:txBody>
          <a:bodyPr/>
          <a:lstStyle/>
          <a:p>
            <a:r>
              <a:rPr lang="en-US" dirty="0"/>
              <a:t>Ordinal scales more closely resemble interval scales. They possess a quantitative feature: Each level has a greater or smaller magnitude than another level.</a:t>
            </a:r>
          </a:p>
          <a:p>
            <a:r>
              <a:rPr lang="en-US" dirty="0"/>
              <a:t>Analyze ordinal scales by assigning numerical scores to categories. By treating ordinal variables as interval scale, we can use methods available for quantitative variables.</a:t>
            </a:r>
          </a:p>
        </p:txBody>
      </p:sp>
    </p:spTree>
    <p:extLst>
      <p:ext uri="{BB962C8B-B14F-4D97-AF65-F5344CB8AC3E}">
        <p14:creationId xmlns:p14="http://schemas.microsoft.com/office/powerpoint/2010/main" val="267121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and Continuous Variables </a:t>
            </a:r>
            <a:r>
              <a:rPr lang="en-US" sz="2000" b="0" dirty="0"/>
              <a:t>(1 of 2)</a:t>
            </a:r>
            <a:endParaRPr lang="en-US" dirty="0"/>
          </a:p>
        </p:txBody>
      </p:sp>
      <p:sp>
        <p:nvSpPr>
          <p:cNvPr id="3" name="Content Placeholder 2"/>
          <p:cNvSpPr>
            <a:spLocks noGrp="1"/>
          </p:cNvSpPr>
          <p:nvPr>
            <p:ph sz="quarter" idx="13"/>
          </p:nvPr>
        </p:nvSpPr>
        <p:spPr>
          <a:xfrm>
            <a:off x="457200" y="1600200"/>
            <a:ext cx="8232775" cy="908844"/>
          </a:xfrm>
        </p:spPr>
        <p:txBody>
          <a:bodyPr/>
          <a:lstStyle/>
          <a:p>
            <a:r>
              <a:rPr lang="en-US" sz="2800" b="1" dirty="0"/>
              <a:t>Discrete and Continuous Variables</a:t>
            </a:r>
            <a:r>
              <a:rPr lang="en-US" sz="2800" dirty="0"/>
              <a:t> - A variable is </a:t>
            </a:r>
            <a:r>
              <a:rPr lang="en-US" sz="2800" b="1" dirty="0"/>
              <a:t>discrete</a:t>
            </a:r>
            <a:r>
              <a:rPr lang="en-US" sz="2800" dirty="0"/>
              <a:t> if its possible values form a</a:t>
            </a:r>
          </a:p>
        </p:txBody>
      </p:sp>
      <p:sp>
        <p:nvSpPr>
          <p:cNvPr id="4" name="Content Placeholder 3"/>
          <p:cNvSpPr>
            <a:spLocks noGrp="1"/>
          </p:cNvSpPr>
          <p:nvPr>
            <p:ph sz="quarter" idx="14"/>
          </p:nvPr>
        </p:nvSpPr>
        <p:spPr>
          <a:xfrm>
            <a:off x="741145" y="2509044"/>
            <a:ext cx="5476776" cy="434975"/>
          </a:xfrm>
        </p:spPr>
        <p:txBody>
          <a:bodyPr/>
          <a:lstStyle/>
          <a:p>
            <a:pPr marL="0" indent="0">
              <a:buNone/>
            </a:pPr>
            <a:r>
              <a:rPr lang="en-US" sz="2800" dirty="0"/>
              <a:t>set of separate numbers, such as</a:t>
            </a:r>
          </a:p>
        </p:txBody>
      </p:sp>
      <p:graphicFrame>
        <p:nvGraphicFramePr>
          <p:cNvPr id="11" name="Object 4" descr="0, 1, 2, 3, and so on"/>
          <p:cNvGraphicFramePr>
            <a:graphicFrameLocks noChangeAspect="1"/>
          </p:cNvGraphicFramePr>
          <p:nvPr>
            <p:extLst>
              <p:ext uri="{D42A27DB-BD31-4B8C-83A1-F6EECF244321}">
                <p14:modId xmlns:p14="http://schemas.microsoft.com/office/powerpoint/2010/main" val="1376368454"/>
              </p:ext>
            </p:extLst>
          </p:nvPr>
        </p:nvGraphicFramePr>
        <p:xfrm>
          <a:off x="6184900" y="2642225"/>
          <a:ext cx="2501900" cy="393700"/>
        </p:xfrm>
        <a:graphic>
          <a:graphicData uri="http://schemas.openxmlformats.org/presentationml/2006/ole">
            <mc:AlternateContent xmlns:mc="http://schemas.openxmlformats.org/markup-compatibility/2006">
              <mc:Choice xmlns:v="urn:schemas-microsoft-com:vml" Requires="v">
                <p:oleObj name="Equation" r:id="rId2" imgW="2501640" imgH="393480" progId="Equation.DSMT4">
                  <p:embed/>
                </p:oleObj>
              </mc:Choice>
              <mc:Fallback>
                <p:oleObj name="Equation" r:id="rId2" imgW="2501640" imgH="393480" progId="Equation.DSMT4">
                  <p:embed/>
                  <p:pic>
                    <p:nvPicPr>
                      <p:cNvPr id="0" name=""/>
                      <p:cNvPicPr/>
                      <p:nvPr/>
                    </p:nvPicPr>
                    <p:blipFill>
                      <a:blip r:embed="rId3"/>
                      <a:stretch>
                        <a:fillRect/>
                      </a:stretch>
                    </p:blipFill>
                    <p:spPr>
                      <a:xfrm>
                        <a:off x="6184900" y="2642225"/>
                        <a:ext cx="2501900" cy="393700"/>
                      </a:xfrm>
                      <a:prstGeom prst="rect">
                        <a:avLst/>
                      </a:prstGeom>
                    </p:spPr>
                  </p:pic>
                </p:oleObj>
              </mc:Fallback>
            </mc:AlternateContent>
          </a:graphicData>
        </a:graphic>
      </p:graphicFrame>
      <p:sp>
        <p:nvSpPr>
          <p:cNvPr id="5" name="Content Placeholder 5"/>
          <p:cNvSpPr>
            <a:spLocks noGrp="1"/>
          </p:cNvSpPr>
          <p:nvPr>
            <p:ph sz="quarter" idx="15"/>
          </p:nvPr>
        </p:nvSpPr>
        <p:spPr>
          <a:xfrm>
            <a:off x="750771" y="2984899"/>
            <a:ext cx="7919954" cy="978113"/>
          </a:xfrm>
        </p:spPr>
        <p:txBody>
          <a:bodyPr/>
          <a:lstStyle/>
          <a:p>
            <a:pPr marL="0" indent="0">
              <a:buNone/>
            </a:pPr>
            <a:r>
              <a:rPr lang="en-US" sz="2800" dirty="0"/>
              <a:t>It is </a:t>
            </a:r>
            <a:r>
              <a:rPr lang="en-US" sz="2800" b="1" dirty="0"/>
              <a:t>continuous</a:t>
            </a:r>
            <a:r>
              <a:rPr lang="en-US" sz="2800" dirty="0"/>
              <a:t> if it can take an infinite continuum of possible real number values.</a:t>
            </a:r>
          </a:p>
        </p:txBody>
      </p:sp>
    </p:spTree>
    <p:extLst>
      <p:ext uri="{BB962C8B-B14F-4D97-AF65-F5344CB8AC3E}">
        <p14:creationId xmlns:p14="http://schemas.microsoft.com/office/powerpoint/2010/main" val="194668657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13664</TotalTime>
  <Words>2354</Words>
  <Application>Microsoft Office PowerPoint</Application>
  <PresentationFormat>On-screen Show (4:3)</PresentationFormat>
  <Paragraphs>201</Paragraphs>
  <Slides>42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Noto Sans Symbols</vt:lpstr>
      <vt:lpstr>Times New Roman</vt:lpstr>
      <vt:lpstr>Verdana</vt:lpstr>
      <vt:lpstr>508 Lecture</vt:lpstr>
      <vt:lpstr>Equation</vt:lpstr>
      <vt:lpstr>Statistical Methods for the Social Sciences</vt:lpstr>
      <vt:lpstr>Sampling and Measurement</vt:lpstr>
      <vt:lpstr>2.1 Variables and Their Measurement</vt:lpstr>
      <vt:lpstr>Variables</vt:lpstr>
      <vt:lpstr>Quantitative and Categorical Variables</vt:lpstr>
      <vt:lpstr>Normal, Ordinal, and Interval Scales of Measurement (1 of 2)</vt:lpstr>
      <vt:lpstr>Normal, Ordinal, and Interval Scales of Measurement (2 of 2)</vt:lpstr>
      <vt:lpstr>Quantitative Aspects of Ordinal Data</vt:lpstr>
      <vt:lpstr>Discrete and Continuous Variables (1 of 2)</vt:lpstr>
      <vt:lpstr>Discrete and Continuous Variables (2 of 2)</vt:lpstr>
      <vt:lpstr>Summary</vt:lpstr>
      <vt:lpstr>Summary of Quantitative-Categorical, Nominal-Ordinal-Interval, and Continuous-Discrete Classifications</vt:lpstr>
      <vt:lpstr>2.2 Randomization</vt:lpstr>
      <vt:lpstr>Simple Random Sampling</vt:lpstr>
      <vt:lpstr>How to Select a Simple Random Sample? (1 of 2)</vt:lpstr>
      <vt:lpstr>How to Select a Simple Random Sample? (2 of 2)</vt:lpstr>
      <vt:lpstr>Collecting Data with Sample Surveys</vt:lpstr>
      <vt:lpstr>Collecting Data with an Experiment</vt:lpstr>
      <vt:lpstr>Collecting Data with an Observational Study</vt:lpstr>
      <vt:lpstr>2.3 Sampling Variability and Potential Bias</vt:lpstr>
      <vt:lpstr>Sampling Error (1 of 2)</vt:lpstr>
      <vt:lpstr>Sampling Error (2 of 2)</vt:lpstr>
      <vt:lpstr>Types of Bias</vt:lpstr>
      <vt:lpstr>Sampling Bias: Nonprobability Sampling (1 of 3)</vt:lpstr>
      <vt:lpstr>Sampling Bias: Nonprobability Sampling (2 of 3)</vt:lpstr>
      <vt:lpstr>Sampling Bias: Nonprobability Sampling (3 of 3)</vt:lpstr>
      <vt:lpstr>Response Bias</vt:lpstr>
      <vt:lpstr>Nonresponse Bias: Missing Data</vt:lpstr>
      <vt:lpstr>Summary of Types of Bias</vt:lpstr>
      <vt:lpstr>2.4 Other Probability Sampling Methods</vt:lpstr>
      <vt:lpstr>Systematic Random Sampling</vt:lpstr>
      <vt:lpstr>Stratified Random Sampling</vt:lpstr>
      <vt:lpstr>Cluster Sampling</vt:lpstr>
      <vt:lpstr>Ways of Random Sampling 40 Students</vt:lpstr>
      <vt:lpstr>Multistage Sampling</vt:lpstr>
      <vt:lpstr>Multistage Sampling Example</vt:lpstr>
      <vt:lpstr>2.5 Chapter Summary (1 of 6)</vt:lpstr>
      <vt:lpstr>2.5 Chapter Summary (2 of 6)</vt:lpstr>
      <vt:lpstr>2.5 Chapter Summary (3 of 6)</vt:lpstr>
      <vt:lpstr>2.5 Chapter Summary (4 of 6)</vt:lpstr>
      <vt:lpstr>2.5 Chapter Summary (5 of 6)</vt:lpstr>
      <vt:lpstr>2.5 Chapter Summary (6 of 6)</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Methods for the Social Sciences, 5e</dc:title>
  <dc:subject>Math</dc:subject>
  <dc:creator>Agresti</dc:creator>
  <cp:keywords>Math</cp:keywords>
  <cp:lastModifiedBy>james dickens</cp:lastModifiedBy>
  <cp:revision>721</cp:revision>
  <dcterms:modified xsi:type="dcterms:W3CDTF">2021-08-10T15:48:17Z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