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4" r:id="rId1"/>
  </p:sldMasterIdLst>
  <p:sldIdLst>
    <p:sldId id="275" r:id="rId2"/>
    <p:sldId id="256" r:id="rId3"/>
    <p:sldId id="257" r:id="rId4"/>
    <p:sldId id="258" r:id="rId5"/>
    <p:sldId id="259" r:id="rId6"/>
    <p:sldId id="260" r:id="rId7"/>
    <p:sldId id="261" r:id="rId8"/>
    <p:sldId id="263" r:id="rId9"/>
    <p:sldId id="264" r:id="rId10"/>
    <p:sldId id="265" r:id="rId11"/>
    <p:sldId id="266" r:id="rId12"/>
    <p:sldId id="267" r:id="rId13"/>
    <p:sldId id="269" r:id="rId14"/>
    <p:sldId id="268"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45"/>
  </p:normalViewPr>
  <p:slideViewPr>
    <p:cSldViewPr snapToGrid="0">
      <p:cViewPr varScale="1">
        <p:scale>
          <a:sx n="90" d="100"/>
          <a:sy n="90" d="100"/>
        </p:scale>
        <p:origin x="232"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6D11474C-DF3D-2C4C-8748-15EBAB78FF14}" type="datetimeFigureOut">
              <a:rPr lang="en-US" smtClean="0"/>
              <a:t>3/2/24</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A48DCB0C-A078-1B47-ACD3-349EF5F3937C}" type="slidenum">
              <a:rPr lang="en-US" smtClean="0"/>
              <a:t>‹#›</a:t>
            </a:fld>
            <a:endParaRPr lang="en-US"/>
          </a:p>
        </p:txBody>
      </p:sp>
    </p:spTree>
    <p:extLst>
      <p:ext uri="{BB962C8B-B14F-4D97-AF65-F5344CB8AC3E}">
        <p14:creationId xmlns:p14="http://schemas.microsoft.com/office/powerpoint/2010/main" val="2034390653"/>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D11474C-DF3D-2C4C-8748-15EBAB78FF14}" type="datetimeFigureOut">
              <a:rPr lang="en-US" smtClean="0"/>
              <a:t>3/2/24</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48DCB0C-A078-1B47-ACD3-349EF5F3937C}" type="slidenum">
              <a:rPr lang="en-US" smtClean="0"/>
              <a:t>‹#›</a:t>
            </a:fld>
            <a:endParaRPr lang="en-US"/>
          </a:p>
        </p:txBody>
      </p:sp>
    </p:spTree>
    <p:extLst>
      <p:ext uri="{BB962C8B-B14F-4D97-AF65-F5344CB8AC3E}">
        <p14:creationId xmlns:p14="http://schemas.microsoft.com/office/powerpoint/2010/main" val="84264691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6D11474C-DF3D-2C4C-8748-15EBAB78FF14}" type="datetimeFigureOut">
              <a:rPr lang="en-US" smtClean="0"/>
              <a:t>3/2/24</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48DCB0C-A078-1B47-ACD3-349EF5F3937C}" type="slidenum">
              <a:rPr lang="en-US" smtClean="0"/>
              <a:t>‹#›</a:t>
            </a:fld>
            <a:endParaRPr lang="en-US"/>
          </a:p>
        </p:txBody>
      </p:sp>
    </p:spTree>
    <p:extLst>
      <p:ext uri="{BB962C8B-B14F-4D97-AF65-F5344CB8AC3E}">
        <p14:creationId xmlns:p14="http://schemas.microsoft.com/office/powerpoint/2010/main" val="1428669858"/>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GB"/>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GB"/>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6D11474C-DF3D-2C4C-8748-15EBAB78FF14}" type="datetimeFigureOut">
              <a:rPr lang="en-US" smtClean="0"/>
              <a:t>3/2/24</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48DCB0C-A078-1B47-ACD3-349EF5F3937C}" type="slidenum">
              <a:rPr lang="en-US" smtClean="0"/>
              <a:t>‹#›</a:t>
            </a:fld>
            <a:endParaRPr lang="en-US"/>
          </a:p>
        </p:txBody>
      </p:sp>
    </p:spTree>
    <p:extLst>
      <p:ext uri="{BB962C8B-B14F-4D97-AF65-F5344CB8AC3E}">
        <p14:creationId xmlns:p14="http://schemas.microsoft.com/office/powerpoint/2010/main" val="3877316719"/>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D11474C-DF3D-2C4C-8748-15EBAB78FF14}" type="datetimeFigureOut">
              <a:rPr lang="en-US" smtClean="0"/>
              <a:t>3/2/24</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48DCB0C-A078-1B47-ACD3-349EF5F3937C}" type="slidenum">
              <a:rPr lang="en-US" smtClean="0"/>
              <a:t>‹#›</a:t>
            </a:fld>
            <a:endParaRPr lang="en-US"/>
          </a:p>
        </p:txBody>
      </p:sp>
    </p:spTree>
    <p:extLst>
      <p:ext uri="{BB962C8B-B14F-4D97-AF65-F5344CB8AC3E}">
        <p14:creationId xmlns:p14="http://schemas.microsoft.com/office/powerpoint/2010/main" val="2734172636"/>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D11474C-DF3D-2C4C-8748-15EBAB78FF14}" type="datetimeFigureOut">
              <a:rPr lang="en-US" smtClean="0"/>
              <a:t>3/2/24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8DCB0C-A078-1B47-ACD3-349EF5F3937C}" type="slidenum">
              <a:rPr lang="en-US" smtClean="0"/>
              <a:t>‹#›</a:t>
            </a:fld>
            <a:endParaRPr lang="en-US"/>
          </a:p>
        </p:txBody>
      </p:sp>
    </p:spTree>
    <p:extLst>
      <p:ext uri="{BB962C8B-B14F-4D97-AF65-F5344CB8AC3E}">
        <p14:creationId xmlns:p14="http://schemas.microsoft.com/office/powerpoint/2010/main" val="397768248"/>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D11474C-DF3D-2C4C-8748-15EBAB78FF14}" type="datetimeFigureOut">
              <a:rPr lang="en-US" smtClean="0"/>
              <a:t>3/2/24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8DCB0C-A078-1B47-ACD3-349EF5F3937C}" type="slidenum">
              <a:rPr lang="en-US" smtClean="0"/>
              <a:t>‹#›</a:t>
            </a:fld>
            <a:endParaRPr lang="en-US"/>
          </a:p>
        </p:txBody>
      </p:sp>
    </p:spTree>
    <p:extLst>
      <p:ext uri="{BB962C8B-B14F-4D97-AF65-F5344CB8AC3E}">
        <p14:creationId xmlns:p14="http://schemas.microsoft.com/office/powerpoint/2010/main" val="2520110795"/>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D11474C-DF3D-2C4C-8748-15EBAB78FF14}" type="datetimeFigureOut">
              <a:rPr lang="en-US" smtClean="0"/>
              <a:t>3/2/24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DCB0C-A078-1B47-ACD3-349EF5F3937C}" type="slidenum">
              <a:rPr lang="en-US" smtClean="0"/>
              <a:t>‹#›</a:t>
            </a:fld>
            <a:endParaRPr lang="en-US"/>
          </a:p>
        </p:txBody>
      </p:sp>
    </p:spTree>
    <p:extLst>
      <p:ext uri="{BB962C8B-B14F-4D97-AF65-F5344CB8AC3E}">
        <p14:creationId xmlns:p14="http://schemas.microsoft.com/office/powerpoint/2010/main" val="4184881620"/>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D11474C-DF3D-2C4C-8748-15EBAB78FF14}" type="datetimeFigureOut">
              <a:rPr lang="en-US" smtClean="0"/>
              <a:t>3/2/24</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48DCB0C-A078-1B47-ACD3-349EF5F3937C}" type="slidenum">
              <a:rPr lang="en-US" smtClean="0"/>
              <a:t>‹#›</a:t>
            </a:fld>
            <a:endParaRPr lang="en-US"/>
          </a:p>
        </p:txBody>
      </p:sp>
    </p:spTree>
    <p:extLst>
      <p:ext uri="{BB962C8B-B14F-4D97-AF65-F5344CB8AC3E}">
        <p14:creationId xmlns:p14="http://schemas.microsoft.com/office/powerpoint/2010/main" val="1192161263"/>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D11474C-DF3D-2C4C-8748-15EBAB78FF14}" type="datetimeFigureOut">
              <a:rPr lang="en-US" smtClean="0"/>
              <a:t>3/2/24</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A48DCB0C-A078-1B47-ACD3-349EF5F3937C}" type="slidenum">
              <a:rPr lang="en-US" smtClean="0"/>
              <a:t>‹#›</a:t>
            </a:fld>
            <a:endParaRPr lang="en-US"/>
          </a:p>
        </p:txBody>
      </p:sp>
    </p:spTree>
    <p:extLst>
      <p:ext uri="{BB962C8B-B14F-4D97-AF65-F5344CB8AC3E}">
        <p14:creationId xmlns:p14="http://schemas.microsoft.com/office/powerpoint/2010/main" val="3761051104"/>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D11474C-DF3D-2C4C-8748-15EBAB78FF14}" type="datetimeFigureOut">
              <a:rPr lang="en-US" smtClean="0"/>
              <a:t>3/2/24</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48DCB0C-A078-1B47-ACD3-349EF5F3937C}" type="slidenum">
              <a:rPr lang="en-US" smtClean="0"/>
              <a:t>‹#›</a:t>
            </a:fld>
            <a:endParaRPr lang="en-US"/>
          </a:p>
        </p:txBody>
      </p:sp>
    </p:spTree>
    <p:extLst>
      <p:ext uri="{BB962C8B-B14F-4D97-AF65-F5344CB8AC3E}">
        <p14:creationId xmlns:p14="http://schemas.microsoft.com/office/powerpoint/2010/main" val="3466540216"/>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D11474C-DF3D-2C4C-8748-15EBAB78FF14}" type="datetimeFigureOut">
              <a:rPr lang="en-US" smtClean="0"/>
              <a:t>3/2/24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8DCB0C-A078-1B47-ACD3-349EF5F3937C}" type="slidenum">
              <a:rPr lang="en-US" smtClean="0"/>
              <a:t>‹#›</a:t>
            </a:fld>
            <a:endParaRPr lang="en-US"/>
          </a:p>
        </p:txBody>
      </p:sp>
    </p:spTree>
    <p:extLst>
      <p:ext uri="{BB962C8B-B14F-4D97-AF65-F5344CB8AC3E}">
        <p14:creationId xmlns:p14="http://schemas.microsoft.com/office/powerpoint/2010/main" val="4144885852"/>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D11474C-DF3D-2C4C-8748-15EBAB78FF14}" type="datetimeFigureOut">
              <a:rPr lang="en-US" smtClean="0"/>
              <a:t>3/2/24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8DCB0C-A078-1B47-ACD3-349EF5F3937C}" type="slidenum">
              <a:rPr lang="en-US" smtClean="0"/>
              <a:t>‹#›</a:t>
            </a:fld>
            <a:endParaRPr lang="en-US"/>
          </a:p>
        </p:txBody>
      </p:sp>
    </p:spTree>
    <p:extLst>
      <p:ext uri="{BB962C8B-B14F-4D97-AF65-F5344CB8AC3E}">
        <p14:creationId xmlns:p14="http://schemas.microsoft.com/office/powerpoint/2010/main" val="2846404411"/>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D11474C-DF3D-2C4C-8748-15EBAB78FF14}" type="datetimeFigureOut">
              <a:rPr lang="en-US" smtClean="0"/>
              <a:t>3/2/24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8DCB0C-A078-1B47-ACD3-349EF5F3937C}" type="slidenum">
              <a:rPr lang="en-US" smtClean="0"/>
              <a:t>‹#›</a:t>
            </a:fld>
            <a:endParaRPr lang="en-US"/>
          </a:p>
        </p:txBody>
      </p:sp>
    </p:spTree>
    <p:extLst>
      <p:ext uri="{BB962C8B-B14F-4D97-AF65-F5344CB8AC3E}">
        <p14:creationId xmlns:p14="http://schemas.microsoft.com/office/powerpoint/2010/main" val="29808653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11474C-DF3D-2C4C-8748-15EBAB78FF14}" type="datetimeFigureOut">
              <a:rPr lang="en-US" smtClean="0"/>
              <a:t>3/2/24</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48DCB0C-A078-1B47-ACD3-349EF5F3937C}" type="slidenum">
              <a:rPr lang="en-US" smtClean="0"/>
              <a:t>‹#›</a:t>
            </a:fld>
            <a:endParaRPr lang="en-US"/>
          </a:p>
        </p:txBody>
      </p:sp>
    </p:spTree>
    <p:extLst>
      <p:ext uri="{BB962C8B-B14F-4D97-AF65-F5344CB8AC3E}">
        <p14:creationId xmlns:p14="http://schemas.microsoft.com/office/powerpoint/2010/main" val="4060834368"/>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D11474C-DF3D-2C4C-8748-15EBAB78FF14}" type="datetimeFigureOut">
              <a:rPr lang="en-US" smtClean="0"/>
              <a:t>3/2/24</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48DCB0C-A078-1B47-ACD3-349EF5F3937C}" type="slidenum">
              <a:rPr lang="en-US" smtClean="0"/>
              <a:t>‹#›</a:t>
            </a:fld>
            <a:endParaRPr lang="en-US"/>
          </a:p>
        </p:txBody>
      </p:sp>
    </p:spTree>
    <p:extLst>
      <p:ext uri="{BB962C8B-B14F-4D97-AF65-F5344CB8AC3E}">
        <p14:creationId xmlns:p14="http://schemas.microsoft.com/office/powerpoint/2010/main" val="4235318412"/>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D11474C-DF3D-2C4C-8748-15EBAB78FF14}" type="datetimeFigureOut">
              <a:rPr lang="en-US" smtClean="0"/>
              <a:t>3/2/24</a:t>
            </a:fld>
            <a:endParaRPr lang="en-US"/>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48DCB0C-A078-1B47-ACD3-349EF5F3937C}" type="slidenum">
              <a:rPr lang="en-US" smtClean="0"/>
              <a:t>‹#›</a:t>
            </a:fld>
            <a:endParaRPr lang="en-US"/>
          </a:p>
        </p:txBody>
      </p:sp>
    </p:spTree>
    <p:extLst>
      <p:ext uri="{BB962C8B-B14F-4D97-AF65-F5344CB8AC3E}">
        <p14:creationId xmlns:p14="http://schemas.microsoft.com/office/powerpoint/2010/main" val="482498195"/>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6D11474C-DF3D-2C4C-8748-15EBAB78FF14}" type="datetimeFigureOut">
              <a:rPr lang="en-US" smtClean="0"/>
              <a:t>3/2/24</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48DCB0C-A078-1B47-ACD3-349EF5F3937C}" type="slidenum">
              <a:rPr lang="en-US" smtClean="0"/>
              <a:t>‹#›</a:t>
            </a:fld>
            <a:endParaRPr lang="en-US"/>
          </a:p>
        </p:txBody>
      </p:sp>
    </p:spTree>
    <p:extLst>
      <p:ext uri="{BB962C8B-B14F-4D97-AF65-F5344CB8AC3E}">
        <p14:creationId xmlns:p14="http://schemas.microsoft.com/office/powerpoint/2010/main" val="834465055"/>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p:transition spd="slow">
    <p:push dir="u"/>
  </p:transition>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19477-9310-7C6E-A295-837F00FB3926}"/>
              </a:ext>
            </a:extLst>
          </p:cNvPr>
          <p:cNvSpPr>
            <a:spLocks noGrp="1"/>
          </p:cNvSpPr>
          <p:nvPr>
            <p:ph type="ctrTitle"/>
          </p:nvPr>
        </p:nvSpPr>
        <p:spPr/>
        <p:txBody>
          <a:bodyPr/>
          <a:lstStyle/>
          <a:p>
            <a:r>
              <a:rPr lang="en-US" dirty="0"/>
              <a:t>GLOBAL SUPERSTORE SALES ANALYSIS</a:t>
            </a:r>
          </a:p>
        </p:txBody>
      </p:sp>
    </p:spTree>
    <p:extLst>
      <p:ext uri="{BB962C8B-B14F-4D97-AF65-F5344CB8AC3E}">
        <p14:creationId xmlns:p14="http://schemas.microsoft.com/office/powerpoint/2010/main" val="294421240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D45DF-AD30-7505-27AC-7AA05AF08211}"/>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76B2BE42-6586-06E6-470D-2495F8A11341}"/>
              </a:ext>
            </a:extLst>
          </p:cNvPr>
          <p:cNvSpPr>
            <a:spLocks noGrp="1"/>
          </p:cNvSpPr>
          <p:nvPr>
            <p:ph idx="1"/>
          </p:nvPr>
        </p:nvSpPr>
        <p:spPr/>
        <p:txBody>
          <a:bodyPr>
            <a:noAutofit/>
          </a:bodyPr>
          <a:lstStyle/>
          <a:p>
            <a:pPr marL="0" indent="0">
              <a:buNone/>
            </a:pPr>
            <a:r>
              <a:rPr lang="en-US" sz="2400" dirty="0"/>
              <a:t>In 2014, Nigeria's online retail sector faced challenges including economic downturn, infrastructure limitations, security issues, payment processing hurdles, regulatory changes, and intense competition. Investigation revealed that shipping costs and average discounts were not significant contributors to low profitability. To thrive, companies must address these multifaceted challenges for sustained success in Nigeria's market.</a:t>
            </a:r>
          </a:p>
        </p:txBody>
      </p:sp>
    </p:spTree>
    <p:extLst>
      <p:ext uri="{BB962C8B-B14F-4D97-AF65-F5344CB8AC3E}">
        <p14:creationId xmlns:p14="http://schemas.microsoft.com/office/powerpoint/2010/main" val="169243419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036421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9CE02-8288-8397-3E69-231A48B7CEC6}"/>
              </a:ext>
            </a:extLst>
          </p:cNvPr>
          <p:cNvSpPr>
            <a:spLocks noGrp="1"/>
          </p:cNvSpPr>
          <p:nvPr>
            <p:ph type="ctrTitle"/>
          </p:nvPr>
        </p:nvSpPr>
        <p:spPr/>
        <p:txBody>
          <a:bodyPr/>
          <a:lstStyle/>
          <a:p>
            <a:r>
              <a:rPr lang="en-US" dirty="0"/>
              <a:t>UNDERSTANDING CONCORD’S AVERAGE PROFIT</a:t>
            </a:r>
          </a:p>
        </p:txBody>
      </p:sp>
      <p:sp>
        <p:nvSpPr>
          <p:cNvPr id="3" name="Subtitle 2">
            <a:extLst>
              <a:ext uri="{FF2B5EF4-FFF2-40B4-BE49-F238E27FC236}">
                <a16:creationId xmlns:a16="http://schemas.microsoft.com/office/drawing/2014/main" id="{F78BEF6D-3513-2FA6-7B4E-9E92A6835762}"/>
              </a:ext>
            </a:extLst>
          </p:cNvPr>
          <p:cNvSpPr>
            <a:spLocks noGrp="1"/>
          </p:cNvSpPr>
          <p:nvPr>
            <p:ph type="subTitle"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Brief overview of the analysis focusing on Concord's profitability</a:t>
            </a:r>
            <a:r>
              <a:rPr lang="en-US" dirty="0">
                <a:effectLst/>
              </a:rPr>
              <a:t> </a:t>
            </a:r>
            <a:endParaRPr lang="en-US" dirty="0"/>
          </a:p>
        </p:txBody>
      </p:sp>
    </p:spTree>
    <p:extLst>
      <p:ext uri="{BB962C8B-B14F-4D97-AF65-F5344CB8AC3E}">
        <p14:creationId xmlns:p14="http://schemas.microsoft.com/office/powerpoint/2010/main" val="62743316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89187-6F47-5C4C-49BC-A7B71227B9F0}"/>
              </a:ext>
            </a:extLst>
          </p:cNvPr>
          <p:cNvSpPr>
            <a:spLocks noGrp="1"/>
          </p:cNvSpPr>
          <p:nvPr>
            <p:ph type="title"/>
          </p:nvPr>
        </p:nvSpPr>
        <p:spPr/>
        <p:txBody>
          <a:bodyPr/>
          <a:lstStyle/>
          <a:p>
            <a:pPr algn="ctr"/>
            <a:r>
              <a:rPr lang="en-US" dirty="0"/>
              <a:t>TOTAL COSTS COMPARISON</a:t>
            </a:r>
          </a:p>
        </p:txBody>
      </p:sp>
      <p:sp>
        <p:nvSpPr>
          <p:cNvPr id="3" name="Content Placeholder 2">
            <a:extLst>
              <a:ext uri="{FF2B5EF4-FFF2-40B4-BE49-F238E27FC236}">
                <a16:creationId xmlns:a16="http://schemas.microsoft.com/office/drawing/2014/main" id="{3E16AE3F-B369-E04D-D243-9AB4159A26AF}"/>
              </a:ext>
            </a:extLst>
          </p:cNvPr>
          <p:cNvSpPr>
            <a:spLocks noGrp="1"/>
          </p:cNvSpPr>
          <p:nvPr>
            <p:ph idx="1"/>
          </p:nvPr>
        </p:nvSpPr>
        <p:spPr/>
        <p:txBody>
          <a:bodyPr/>
          <a:lstStyle/>
          <a:p>
            <a:pPr marL="0" indent="0">
              <a:lnSpc>
                <a:spcPct val="200000"/>
              </a:lnSpc>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Despite lower total shipping and discount costs, Concord's average profit is the lowest. Let's explore why.</a:t>
            </a:r>
          </a:p>
          <a:p>
            <a:pPr marL="0" indent="0">
              <a:buNone/>
            </a:pPr>
            <a:endParaRPr lang="en-US" dirty="0"/>
          </a:p>
        </p:txBody>
      </p:sp>
    </p:spTree>
    <p:extLst>
      <p:ext uri="{BB962C8B-B14F-4D97-AF65-F5344CB8AC3E}">
        <p14:creationId xmlns:p14="http://schemas.microsoft.com/office/powerpoint/2010/main" val="160306175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CDA22-C1E9-3E00-8336-AC4CF5A55A85}"/>
              </a:ext>
            </a:extLst>
          </p:cNvPr>
          <p:cNvSpPr>
            <a:spLocks noGrp="1"/>
          </p:cNvSpPr>
          <p:nvPr>
            <p:ph type="title"/>
          </p:nvPr>
        </p:nvSpPr>
        <p:spPr/>
        <p:txBody>
          <a:bodyPr/>
          <a:lstStyle/>
          <a:p>
            <a:pPr algn="ctr"/>
            <a:r>
              <a:rPr lang="en-US" dirty="0"/>
              <a:t>SALES VOLUME</a:t>
            </a:r>
          </a:p>
        </p:txBody>
      </p:sp>
      <p:sp>
        <p:nvSpPr>
          <p:cNvPr id="3" name="Content Placeholder 2">
            <a:extLst>
              <a:ext uri="{FF2B5EF4-FFF2-40B4-BE49-F238E27FC236}">
                <a16:creationId xmlns:a16="http://schemas.microsoft.com/office/drawing/2014/main" id="{ECA547F0-4278-62CB-B710-430651149278}"/>
              </a:ext>
            </a:extLst>
          </p:cNvPr>
          <p:cNvSpPr>
            <a:spLocks noGrp="1"/>
          </p:cNvSpPr>
          <p:nvPr>
            <p:ph idx="1"/>
          </p:nvPr>
        </p:nvSpPr>
        <p:spPr/>
        <p:txBody>
          <a:bodyPr>
            <a:normAutofit/>
          </a:bodyPr>
          <a:lstStyle/>
          <a:p>
            <a:pPr marL="0" indent="0">
              <a:lnSpc>
                <a:spcPct val="200000"/>
              </a:lnSpc>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Concord may have a lower sales volume compared to Detroit, resulting in lower overall revenue and average profit despite lower costs.</a:t>
            </a:r>
            <a:r>
              <a:rPr lang="en-US" sz="2800" dirty="0">
                <a:effectLst/>
              </a:rPr>
              <a:t> </a:t>
            </a:r>
            <a:endParaRPr lang="en-US" sz="2800" dirty="0"/>
          </a:p>
        </p:txBody>
      </p:sp>
    </p:spTree>
    <p:extLst>
      <p:ext uri="{BB962C8B-B14F-4D97-AF65-F5344CB8AC3E}">
        <p14:creationId xmlns:p14="http://schemas.microsoft.com/office/powerpoint/2010/main" val="20568309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59D5D-8D66-2A3F-20AC-FEBD2342797E}"/>
              </a:ext>
            </a:extLst>
          </p:cNvPr>
          <p:cNvSpPr>
            <a:spLocks noGrp="1"/>
          </p:cNvSpPr>
          <p:nvPr>
            <p:ph type="title"/>
          </p:nvPr>
        </p:nvSpPr>
        <p:spPr/>
        <p:txBody>
          <a:bodyPr/>
          <a:lstStyle/>
          <a:p>
            <a:pPr algn="ctr"/>
            <a:r>
              <a:rPr lang="en-US" dirty="0"/>
              <a:t>PRODUCT MIX</a:t>
            </a:r>
          </a:p>
        </p:txBody>
      </p:sp>
      <p:sp>
        <p:nvSpPr>
          <p:cNvPr id="3" name="Content Placeholder 2">
            <a:extLst>
              <a:ext uri="{FF2B5EF4-FFF2-40B4-BE49-F238E27FC236}">
                <a16:creationId xmlns:a16="http://schemas.microsoft.com/office/drawing/2014/main" id="{152A7EEB-8E6B-6A6A-966D-B683CEF41C0A}"/>
              </a:ext>
            </a:extLst>
          </p:cNvPr>
          <p:cNvSpPr>
            <a:spLocks noGrp="1"/>
          </p:cNvSpPr>
          <p:nvPr>
            <p:ph idx="1"/>
          </p:nvPr>
        </p:nvSpPr>
        <p:spPr/>
        <p:txBody>
          <a:bodyPr>
            <a:normAutofit/>
          </a:bodyPr>
          <a:lstStyle/>
          <a:p>
            <a:pPr marL="0" indent="0">
              <a:lnSpc>
                <a:spcPct val="200000"/>
              </a:lnSpc>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Differences in the mix of products sold in Concord may lead to lower profit margins compared to Detroit</a:t>
            </a:r>
            <a:r>
              <a:rPr lang="en-US" sz="2800" dirty="0">
                <a:effectLst/>
              </a:rPr>
              <a:t> </a:t>
            </a:r>
            <a:endParaRPr lang="en-US" sz="2800" dirty="0"/>
          </a:p>
        </p:txBody>
      </p:sp>
    </p:spTree>
    <p:extLst>
      <p:ext uri="{BB962C8B-B14F-4D97-AF65-F5344CB8AC3E}">
        <p14:creationId xmlns:p14="http://schemas.microsoft.com/office/powerpoint/2010/main" val="141822333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B7E8-B8EF-775F-04DC-4C9A243FF857}"/>
              </a:ext>
            </a:extLst>
          </p:cNvPr>
          <p:cNvSpPr>
            <a:spLocks noGrp="1"/>
          </p:cNvSpPr>
          <p:nvPr>
            <p:ph type="title"/>
          </p:nvPr>
        </p:nvSpPr>
        <p:spPr/>
        <p:txBody>
          <a:bodyPr/>
          <a:lstStyle/>
          <a:p>
            <a:pPr algn="ctr"/>
            <a:r>
              <a:rPr lang="en-US" dirty="0"/>
              <a:t>OPERATING EXPENSES</a:t>
            </a:r>
          </a:p>
        </p:txBody>
      </p:sp>
      <p:sp>
        <p:nvSpPr>
          <p:cNvPr id="3" name="Content Placeholder 2">
            <a:extLst>
              <a:ext uri="{FF2B5EF4-FFF2-40B4-BE49-F238E27FC236}">
                <a16:creationId xmlns:a16="http://schemas.microsoft.com/office/drawing/2014/main" id="{CE9AAE33-7D19-0754-C21A-1D443E122963}"/>
              </a:ext>
            </a:extLst>
          </p:cNvPr>
          <p:cNvSpPr>
            <a:spLocks noGrp="1"/>
          </p:cNvSpPr>
          <p:nvPr>
            <p:ph idx="1"/>
          </p:nvPr>
        </p:nvSpPr>
        <p:spPr/>
        <p:txBody>
          <a:bodyPr>
            <a:normAutofit/>
          </a:bodyPr>
          <a:lstStyle/>
          <a:p>
            <a:pPr marL="0" indent="0">
              <a:lnSpc>
                <a:spcPct val="200000"/>
              </a:lnSpc>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Concord may have higher operating expenses relative to revenue, impacting profitability despite lower total costs</a:t>
            </a:r>
            <a:r>
              <a:rPr lang="en-US" sz="2800" dirty="0">
                <a:effectLst/>
              </a:rPr>
              <a:t> </a:t>
            </a:r>
            <a:endParaRPr lang="en-US" sz="2800" dirty="0"/>
          </a:p>
        </p:txBody>
      </p:sp>
    </p:spTree>
    <p:extLst>
      <p:ext uri="{BB962C8B-B14F-4D97-AF65-F5344CB8AC3E}">
        <p14:creationId xmlns:p14="http://schemas.microsoft.com/office/powerpoint/2010/main" val="88996549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405D1-8DFE-9762-6790-6CDCBBFB6FD3}"/>
              </a:ext>
            </a:extLst>
          </p:cNvPr>
          <p:cNvSpPr>
            <a:spLocks noGrp="1"/>
          </p:cNvSpPr>
          <p:nvPr>
            <p:ph type="title"/>
          </p:nvPr>
        </p:nvSpPr>
        <p:spPr/>
        <p:txBody>
          <a:bodyPr/>
          <a:lstStyle/>
          <a:p>
            <a:pPr algn="ctr"/>
            <a:r>
              <a:rPr lang="en-US" dirty="0"/>
              <a:t>MARKET DYNAMICS</a:t>
            </a:r>
          </a:p>
        </p:txBody>
      </p:sp>
      <p:sp>
        <p:nvSpPr>
          <p:cNvPr id="3" name="Content Placeholder 2">
            <a:extLst>
              <a:ext uri="{FF2B5EF4-FFF2-40B4-BE49-F238E27FC236}">
                <a16:creationId xmlns:a16="http://schemas.microsoft.com/office/drawing/2014/main" id="{FFCAF789-0CDE-4F2C-DA52-FF6684396216}"/>
              </a:ext>
            </a:extLst>
          </p:cNvPr>
          <p:cNvSpPr>
            <a:spLocks noGrp="1"/>
          </p:cNvSpPr>
          <p:nvPr>
            <p:ph idx="1"/>
          </p:nvPr>
        </p:nvSpPr>
        <p:spPr/>
        <p:txBody>
          <a:bodyPr/>
          <a:lstStyle/>
          <a:p>
            <a:pPr marL="0" indent="0">
              <a:lnSpc>
                <a:spcPct val="200000"/>
              </a:lnSpc>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Market conditions and competition in Concord's market may limit pricing power and impact profitability.</a:t>
            </a:r>
          </a:p>
          <a:p>
            <a:pPr marL="0" indent="0">
              <a:buNone/>
            </a:pPr>
            <a:endParaRPr lang="en-US" dirty="0"/>
          </a:p>
        </p:txBody>
      </p:sp>
    </p:spTree>
    <p:extLst>
      <p:ext uri="{BB962C8B-B14F-4D97-AF65-F5344CB8AC3E}">
        <p14:creationId xmlns:p14="http://schemas.microsoft.com/office/powerpoint/2010/main" val="200295704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BA4B1-F5F8-8706-45A2-486E01742738}"/>
              </a:ext>
            </a:extLst>
          </p:cNvPr>
          <p:cNvSpPr>
            <a:spLocks noGrp="1"/>
          </p:cNvSpPr>
          <p:nvPr>
            <p:ph type="title"/>
          </p:nvPr>
        </p:nvSpPr>
        <p:spPr>
          <a:xfrm>
            <a:off x="1154954" y="637953"/>
            <a:ext cx="8825659" cy="1042680"/>
          </a:xfrm>
        </p:spPr>
        <p:txBody>
          <a:bodyPr/>
          <a:lstStyle/>
          <a:p>
            <a:pPr algn="ctr"/>
            <a:r>
              <a:rPr lang="en-US" dirty="0"/>
              <a:t>DISCOUNT STRATEGY AND SHIPPING EFFICIENCY</a:t>
            </a:r>
          </a:p>
        </p:txBody>
      </p:sp>
      <p:sp>
        <p:nvSpPr>
          <p:cNvPr id="3" name="Content Placeholder 2">
            <a:extLst>
              <a:ext uri="{FF2B5EF4-FFF2-40B4-BE49-F238E27FC236}">
                <a16:creationId xmlns:a16="http://schemas.microsoft.com/office/drawing/2014/main" id="{024B8F2E-0B8D-5B89-3F71-C7D5141CEEF2}"/>
              </a:ext>
            </a:extLst>
          </p:cNvPr>
          <p:cNvSpPr>
            <a:spLocks noGrp="1"/>
          </p:cNvSpPr>
          <p:nvPr>
            <p:ph idx="1"/>
          </p:nvPr>
        </p:nvSpPr>
        <p:spPr/>
        <p:txBody>
          <a:bodyPr>
            <a:normAutofit/>
          </a:bodyPr>
          <a:lstStyle/>
          <a:p>
            <a:r>
              <a:rPr lang="en-US" sz="2800" dirty="0">
                <a:effectLst/>
                <a:latin typeface="Calibri" panose="020F0502020204030204" pitchFamily="34" charset="0"/>
                <a:ea typeface="Calibri" panose="020F0502020204030204" pitchFamily="34" charset="0"/>
                <a:cs typeface="Times New Roman" panose="02020603050405020304" pitchFamily="18" charset="0"/>
              </a:rPr>
              <a:t>Despite lower total discounts, Concord's discount strategy may not effectively drive sales or maximize profit margins.</a:t>
            </a:r>
          </a:p>
          <a:p>
            <a:r>
              <a:rPr lang="en-US" sz="2800" dirty="0">
                <a:effectLst/>
                <a:latin typeface="Calibri" panose="020F0502020204030204" pitchFamily="34" charset="0"/>
                <a:ea typeface="Calibri" panose="020F0502020204030204" pitchFamily="34" charset="0"/>
                <a:cs typeface="Times New Roman" panose="02020603050405020304" pitchFamily="18" charset="0"/>
              </a:rPr>
              <a:t>Shipping operations in Concord may be less efficient, resulting in higher per-unit shipping costs and lower profitability.</a:t>
            </a:r>
            <a:r>
              <a:rPr lang="en-US" sz="2800" dirty="0">
                <a:effectLst/>
              </a:rPr>
              <a:t> </a:t>
            </a:r>
            <a:endParaRPr lang="en-US" sz="2800" dirty="0"/>
          </a:p>
        </p:txBody>
      </p:sp>
    </p:spTree>
    <p:extLst>
      <p:ext uri="{BB962C8B-B14F-4D97-AF65-F5344CB8AC3E}">
        <p14:creationId xmlns:p14="http://schemas.microsoft.com/office/powerpoint/2010/main" val="333059059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F706A0-5D85-0821-05FD-073F449C348D}"/>
              </a:ext>
            </a:extLst>
          </p:cNvPr>
          <p:cNvSpPr>
            <a:spLocks noGrp="1"/>
          </p:cNvSpPr>
          <p:nvPr>
            <p:ph idx="1"/>
          </p:nvPr>
        </p:nvSpPr>
        <p:spPr>
          <a:xfrm>
            <a:off x="1154954" y="786809"/>
            <a:ext cx="8825659" cy="5232991"/>
          </a:xfrm>
        </p:spPr>
        <p:txBody>
          <a:bodyPr>
            <a:normAutofit fontScale="85000" lnSpcReduction="20000"/>
          </a:bodyPr>
          <a:lstStyle/>
          <a:p>
            <a:pPr marL="0" indent="0">
              <a:buNone/>
            </a:pPr>
            <a:r>
              <a:rPr lang="en-US" dirty="0"/>
              <a:t>-</a:t>
            </a:r>
          </a:p>
          <a:p>
            <a:pPr marL="0" indent="0">
              <a:buNone/>
            </a:pPr>
            <a:r>
              <a:rPr lang="en-US" sz="2800" dirty="0">
                <a:solidFill>
                  <a:schemeClr val="tx1"/>
                </a:solidFill>
              </a:rPr>
              <a:t>In conclusion,</a:t>
            </a:r>
            <a:r>
              <a:rPr lang="en-US" sz="2800" dirty="0"/>
              <a:t> </a:t>
            </a:r>
            <a:r>
              <a:rPr lang="en-US" sz="2800" dirty="0">
                <a:solidFill>
                  <a:schemeClr val="tx1"/>
                </a:solidFill>
              </a:rPr>
              <a:t>Concord's average profit is the lowest despite lower total costs.</a:t>
            </a:r>
          </a:p>
          <a:p>
            <a:pPr marL="0" indent="0">
              <a:buNone/>
            </a:pPr>
            <a:r>
              <a:rPr lang="en-US" sz="2800" dirty="0">
                <a:solidFill>
                  <a:schemeClr val="tx1"/>
                </a:solidFill>
              </a:rPr>
              <a:t> Factors include:</a:t>
            </a:r>
          </a:p>
          <a:p>
            <a:pPr marL="0" indent="0">
              <a:buNone/>
            </a:pPr>
            <a:endParaRPr lang="en-US" sz="2800" dirty="0">
              <a:solidFill>
                <a:schemeClr val="tx1"/>
              </a:solidFill>
            </a:endParaRPr>
          </a:p>
          <a:p>
            <a:r>
              <a:rPr lang="en-US" sz="2800" dirty="0">
                <a:solidFill>
                  <a:schemeClr val="tx1"/>
                </a:solidFill>
              </a:rPr>
              <a:t> Lower sales volume</a:t>
            </a:r>
          </a:p>
          <a:p>
            <a:r>
              <a:rPr lang="en-US" sz="2800" dirty="0">
                <a:solidFill>
                  <a:schemeClr val="tx1"/>
                </a:solidFill>
              </a:rPr>
              <a:t> Product mix differences</a:t>
            </a:r>
          </a:p>
          <a:p>
            <a:r>
              <a:rPr lang="en-US" sz="2800" dirty="0">
                <a:solidFill>
                  <a:schemeClr val="tx1"/>
                </a:solidFill>
              </a:rPr>
              <a:t> Higher expenses</a:t>
            </a:r>
          </a:p>
          <a:p>
            <a:r>
              <a:rPr lang="en-US" sz="2800" dirty="0">
                <a:solidFill>
                  <a:schemeClr val="tx1"/>
                </a:solidFill>
              </a:rPr>
              <a:t> Market dynamics</a:t>
            </a:r>
          </a:p>
          <a:p>
            <a:r>
              <a:rPr lang="en-US" sz="2800" dirty="0">
                <a:solidFill>
                  <a:schemeClr val="tx1"/>
                </a:solidFill>
              </a:rPr>
              <a:t> Ineffective discount strategy</a:t>
            </a:r>
          </a:p>
          <a:p>
            <a:r>
              <a:rPr lang="en-US" sz="2800" dirty="0">
                <a:solidFill>
                  <a:schemeClr val="tx1"/>
                </a:solidFill>
              </a:rPr>
              <a:t> Potentially less efficient shipping</a:t>
            </a:r>
          </a:p>
          <a:p>
            <a:r>
              <a:rPr lang="en-US" sz="2800" dirty="0">
                <a:solidFill>
                  <a:schemeClr val="tx1"/>
                </a:solidFill>
              </a:rPr>
              <a:t> Suboptimal pricing</a:t>
            </a:r>
          </a:p>
          <a:p>
            <a:pPr marL="0" indent="0">
              <a:buNone/>
            </a:pPr>
            <a:r>
              <a:rPr lang="en-US" sz="2800" dirty="0">
                <a:solidFill>
                  <a:schemeClr val="tx1"/>
                </a:solidFill>
              </a:rPr>
              <a:t> Addressing these is crucial for Concord's profitability.</a:t>
            </a:r>
          </a:p>
          <a:p>
            <a:endParaRPr lang="en-US" dirty="0"/>
          </a:p>
        </p:txBody>
      </p:sp>
    </p:spTree>
    <p:extLst>
      <p:ext uri="{BB962C8B-B14F-4D97-AF65-F5344CB8AC3E}">
        <p14:creationId xmlns:p14="http://schemas.microsoft.com/office/powerpoint/2010/main" val="367852895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18DC5-D034-9323-70A5-BA6CECA2CD71}"/>
              </a:ext>
            </a:extLst>
          </p:cNvPr>
          <p:cNvSpPr>
            <a:spLocks noGrp="1"/>
          </p:cNvSpPr>
          <p:nvPr>
            <p:ph type="ctrTitle"/>
          </p:nvPr>
        </p:nvSpPr>
        <p:spPr/>
        <p:txBody>
          <a:bodyPr>
            <a:normAutofit/>
          </a:bodyPr>
          <a:lstStyle/>
          <a:p>
            <a:r>
              <a:rPr lang="en-US" sz="4400" dirty="0">
                <a:effectLst/>
                <a:latin typeface="Calibri" panose="020F0502020204030204" pitchFamily="34" charset="0"/>
                <a:ea typeface="Calibri" panose="020F0502020204030204" pitchFamily="34" charset="0"/>
                <a:cs typeface="Times New Roman" panose="02020603050405020304" pitchFamily="18" charset="0"/>
              </a:rPr>
              <a:t>Factors Influencing Profitability in Nigeria (2014)</a:t>
            </a:r>
            <a:r>
              <a:rPr lang="en-US" sz="4400" dirty="0">
                <a:effectLst/>
              </a:rPr>
              <a:t> </a:t>
            </a:r>
            <a:endParaRPr lang="en-US" sz="4400" dirty="0"/>
          </a:p>
        </p:txBody>
      </p:sp>
      <p:sp>
        <p:nvSpPr>
          <p:cNvPr id="3" name="Subtitle 2">
            <a:extLst>
              <a:ext uri="{FF2B5EF4-FFF2-40B4-BE49-F238E27FC236}">
                <a16:creationId xmlns:a16="http://schemas.microsoft.com/office/drawing/2014/main" id="{8C1AA1BB-4A67-C62D-16FF-CBD8FCC7EB4E}"/>
              </a:ext>
            </a:extLst>
          </p:cNvPr>
          <p:cNvSpPr>
            <a:spLocks noGrp="1"/>
          </p:cNvSpPr>
          <p:nvPr>
            <p:ph type="subTitle" idx="1"/>
          </p:nvPr>
        </p:nvSpPr>
        <p:spPr/>
        <p:txBody>
          <a:bodyPr/>
          <a:lstStyle/>
          <a:p>
            <a:r>
              <a:rPr lang="en-US" sz="2800" dirty="0">
                <a:effectLst/>
                <a:latin typeface="Calibri" panose="020F0502020204030204" pitchFamily="34" charset="0"/>
                <a:ea typeface="Calibri" panose="020F0502020204030204" pitchFamily="34" charset="0"/>
                <a:cs typeface="Times New Roman" panose="02020603050405020304" pitchFamily="18" charset="0"/>
              </a:rPr>
              <a:t>Brief overview of the presentation's focus</a:t>
            </a:r>
          </a:p>
          <a:p>
            <a:endParaRPr lang="en-US" dirty="0"/>
          </a:p>
        </p:txBody>
      </p:sp>
    </p:spTree>
    <p:extLst>
      <p:ext uri="{BB962C8B-B14F-4D97-AF65-F5344CB8AC3E}">
        <p14:creationId xmlns:p14="http://schemas.microsoft.com/office/powerpoint/2010/main" val="361029435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0CCDE-7BBC-5957-C4E7-68AAAB1AA046}"/>
              </a:ext>
            </a:extLst>
          </p:cNvPr>
          <p:cNvSpPr>
            <a:spLocks noGrp="1"/>
          </p:cNvSpPr>
          <p:nvPr>
            <p:ph type="title"/>
          </p:nvPr>
        </p:nvSpPr>
        <p:spPr/>
        <p:txBody>
          <a:bodyPr>
            <a:normAutofit/>
          </a:bodyPr>
          <a:lstStyle/>
          <a:p>
            <a:pPr algn="ctr"/>
            <a:r>
              <a:rPr lang="en-US" dirty="0">
                <a:effectLst/>
                <a:latin typeface="Calibri" panose="020F0502020204030204" pitchFamily="34" charset="0"/>
                <a:ea typeface="Calibri" panose="020F0502020204030204" pitchFamily="34" charset="0"/>
                <a:cs typeface="Times New Roman" panose="02020603050405020304" pitchFamily="18" charset="0"/>
              </a:rPr>
              <a:t>Economic Challenges</a:t>
            </a:r>
            <a:r>
              <a:rPr lang="en-US" dirty="0">
                <a:effectLst/>
              </a:rPr>
              <a:t> </a:t>
            </a:r>
            <a:endParaRPr lang="en-US" dirty="0"/>
          </a:p>
        </p:txBody>
      </p:sp>
      <p:sp>
        <p:nvSpPr>
          <p:cNvPr id="3" name="Content Placeholder 2">
            <a:extLst>
              <a:ext uri="{FF2B5EF4-FFF2-40B4-BE49-F238E27FC236}">
                <a16:creationId xmlns:a16="http://schemas.microsoft.com/office/drawing/2014/main" id="{1F41CE1D-8CD9-BDE9-146C-A8BFF3C2A3DE}"/>
              </a:ext>
            </a:extLst>
          </p:cNvPr>
          <p:cNvSpPr>
            <a:spLocks noGrp="1"/>
          </p:cNvSpPr>
          <p:nvPr>
            <p:ph idx="1"/>
          </p:nvPr>
        </p:nvSpPr>
        <p:spPr/>
        <p:txBody>
          <a:bodyPr/>
          <a:lstStyle/>
          <a:p>
            <a:pPr marL="0" indent="0">
              <a:lnSpc>
                <a:spcPct val="200000"/>
              </a:lnSpc>
              <a:buNone/>
            </a:pP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sz="2800" dirty="0">
                <a:effectLst/>
                <a:latin typeface="Calibri" panose="020F0502020204030204" pitchFamily="34" charset="0"/>
                <a:ea typeface="Calibri" panose="020F0502020204030204" pitchFamily="34" charset="0"/>
                <a:cs typeface="Times New Roman" panose="02020603050405020304" pitchFamily="18" charset="0"/>
              </a:rPr>
              <a:t>Nigeria faced economic difficulties in 2014 due to a significant decline in oil prices, impacting consumer spending and affecting the online retail sector.</a:t>
            </a:r>
          </a:p>
          <a:p>
            <a:pPr marL="0" indent="0">
              <a:buNone/>
            </a:pPr>
            <a:endParaRPr lang="en-US" dirty="0"/>
          </a:p>
        </p:txBody>
      </p:sp>
    </p:spTree>
    <p:extLst>
      <p:ext uri="{BB962C8B-B14F-4D97-AF65-F5344CB8AC3E}">
        <p14:creationId xmlns:p14="http://schemas.microsoft.com/office/powerpoint/2010/main" val="12804084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0991-F612-90EF-8331-F0CF3A6DD4D0}"/>
              </a:ext>
            </a:extLst>
          </p:cNvPr>
          <p:cNvSpPr>
            <a:spLocks noGrp="1"/>
          </p:cNvSpPr>
          <p:nvPr>
            <p:ph type="title"/>
          </p:nvPr>
        </p:nvSpPr>
        <p:spPr/>
        <p:txBody>
          <a:bodyPr>
            <a:normAutofit/>
          </a:bodyPr>
          <a:lstStyle/>
          <a:p>
            <a:pPr algn="ctr"/>
            <a:r>
              <a:rPr lang="en-US" dirty="0">
                <a:effectLst/>
                <a:latin typeface="Calibri" panose="020F0502020204030204" pitchFamily="34" charset="0"/>
                <a:ea typeface="Calibri" panose="020F0502020204030204" pitchFamily="34" charset="0"/>
                <a:cs typeface="Times New Roman" panose="02020603050405020304" pitchFamily="18" charset="0"/>
              </a:rPr>
              <a:t>Infrastructure Issues</a:t>
            </a:r>
            <a:r>
              <a:rPr lang="en-US" dirty="0">
                <a:effectLst/>
              </a:rPr>
              <a:t> </a:t>
            </a:r>
            <a:endParaRPr lang="en-US" dirty="0"/>
          </a:p>
        </p:txBody>
      </p:sp>
      <p:sp>
        <p:nvSpPr>
          <p:cNvPr id="3" name="Content Placeholder 2">
            <a:extLst>
              <a:ext uri="{FF2B5EF4-FFF2-40B4-BE49-F238E27FC236}">
                <a16:creationId xmlns:a16="http://schemas.microsoft.com/office/drawing/2014/main" id="{646CEECA-66FE-BA47-C2F8-8F7C3BBDACDF}"/>
              </a:ext>
            </a:extLst>
          </p:cNvPr>
          <p:cNvSpPr>
            <a:spLocks noGrp="1"/>
          </p:cNvSpPr>
          <p:nvPr>
            <p:ph idx="1"/>
          </p:nvPr>
        </p:nvSpPr>
        <p:spPr/>
        <p:txBody>
          <a:bodyPr>
            <a:normAutofit lnSpcReduction="10000"/>
          </a:bodyPr>
          <a:lstStyle/>
          <a:p>
            <a:pPr marL="0" indent="0">
              <a:lnSpc>
                <a:spcPct val="200000"/>
              </a:lnSpc>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Nigeria's poor transportation networks and internet connectivity hindered the efficient operation of online retail businesses, leading to delays, increased costs, and reduced profitability.</a:t>
            </a:r>
          </a:p>
          <a:p>
            <a:pPr marL="0" indent="0">
              <a:buNone/>
            </a:pPr>
            <a:endParaRPr lang="en-US" dirty="0"/>
          </a:p>
        </p:txBody>
      </p:sp>
    </p:spTree>
    <p:extLst>
      <p:ext uri="{BB962C8B-B14F-4D97-AF65-F5344CB8AC3E}">
        <p14:creationId xmlns:p14="http://schemas.microsoft.com/office/powerpoint/2010/main" val="53866200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24F5F-5031-3A83-1342-F0F7C88F46CA}"/>
              </a:ext>
            </a:extLst>
          </p:cNvPr>
          <p:cNvSpPr>
            <a:spLocks noGrp="1"/>
          </p:cNvSpPr>
          <p:nvPr>
            <p:ph type="title"/>
          </p:nvPr>
        </p:nvSpPr>
        <p:spPr/>
        <p:txBody>
          <a:bodyPr>
            <a:normAutofit/>
          </a:bodyPr>
          <a:lstStyle/>
          <a:p>
            <a:pPr algn="ctr"/>
            <a:r>
              <a:rPr lang="en-US" dirty="0">
                <a:effectLst/>
                <a:latin typeface="Calibri" panose="020F0502020204030204" pitchFamily="34" charset="0"/>
                <a:cs typeface="Times New Roman" panose="02020603050405020304" pitchFamily="18" charset="0"/>
              </a:rPr>
              <a:t>Security Concerns</a:t>
            </a:r>
            <a:r>
              <a:rPr lang="en-US" dirty="0">
                <a:effectLst/>
              </a:rPr>
              <a:t> </a:t>
            </a:r>
            <a:endParaRPr lang="en-US" dirty="0"/>
          </a:p>
        </p:txBody>
      </p:sp>
      <p:sp>
        <p:nvSpPr>
          <p:cNvPr id="3" name="Content Placeholder 2">
            <a:extLst>
              <a:ext uri="{FF2B5EF4-FFF2-40B4-BE49-F238E27FC236}">
                <a16:creationId xmlns:a16="http://schemas.microsoft.com/office/drawing/2014/main" id="{834343E3-D2D3-89E4-538A-134BD3DC18C7}"/>
              </a:ext>
            </a:extLst>
          </p:cNvPr>
          <p:cNvSpPr>
            <a:spLocks noGrp="1"/>
          </p:cNvSpPr>
          <p:nvPr>
            <p:ph idx="1"/>
          </p:nvPr>
        </p:nvSpPr>
        <p:spPr/>
        <p:txBody>
          <a:bodyPr>
            <a:normAutofit lnSpcReduction="10000"/>
          </a:bodyPr>
          <a:lstStyle/>
          <a:p>
            <a:pPr marL="0" indent="0">
              <a:lnSpc>
                <a:spcPct val="200000"/>
              </a:lnSpc>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Security challenges in certain regions due to insurgency and terrorism affected business operations, distribution networks, and consumer confidence, particularly for online purchases.</a:t>
            </a:r>
          </a:p>
          <a:p>
            <a:pPr marL="0" indent="0">
              <a:buNone/>
            </a:pPr>
            <a:endParaRPr lang="en-US" dirty="0"/>
          </a:p>
        </p:txBody>
      </p:sp>
    </p:spTree>
    <p:extLst>
      <p:ext uri="{BB962C8B-B14F-4D97-AF65-F5344CB8AC3E}">
        <p14:creationId xmlns:p14="http://schemas.microsoft.com/office/powerpoint/2010/main" val="129338262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20B23-060F-195C-26BB-7772E6F20981}"/>
              </a:ext>
            </a:extLst>
          </p:cNvPr>
          <p:cNvSpPr>
            <a:spLocks noGrp="1"/>
          </p:cNvSpPr>
          <p:nvPr>
            <p:ph type="title"/>
          </p:nvPr>
        </p:nvSpPr>
        <p:spPr/>
        <p:txBody>
          <a:bodyPr>
            <a:normAutofit/>
          </a:bodyPr>
          <a:lstStyle/>
          <a:p>
            <a:pPr algn="ctr"/>
            <a:r>
              <a:rPr lang="en-US" dirty="0">
                <a:effectLst/>
                <a:latin typeface="Calibri" panose="020F0502020204030204" pitchFamily="34" charset="0"/>
                <a:ea typeface="Calibri" panose="020F0502020204030204" pitchFamily="34" charset="0"/>
                <a:cs typeface="Times New Roman" panose="02020603050405020304" pitchFamily="18" charset="0"/>
              </a:rPr>
              <a:t>Payment Processing Challenges</a:t>
            </a:r>
            <a:r>
              <a:rPr lang="en-US" dirty="0">
                <a:effectLst/>
              </a:rPr>
              <a:t> </a:t>
            </a:r>
            <a:endParaRPr lang="en-US" dirty="0"/>
          </a:p>
        </p:txBody>
      </p:sp>
      <p:sp>
        <p:nvSpPr>
          <p:cNvPr id="3" name="Content Placeholder 2">
            <a:extLst>
              <a:ext uri="{FF2B5EF4-FFF2-40B4-BE49-F238E27FC236}">
                <a16:creationId xmlns:a16="http://schemas.microsoft.com/office/drawing/2014/main" id="{BEBD117B-5EDB-543A-C000-66021D0512BF}"/>
              </a:ext>
            </a:extLst>
          </p:cNvPr>
          <p:cNvSpPr>
            <a:spLocks noGrp="1"/>
          </p:cNvSpPr>
          <p:nvPr>
            <p:ph idx="1"/>
          </p:nvPr>
        </p:nvSpPr>
        <p:spPr/>
        <p:txBody>
          <a:bodyPr/>
          <a:lstStyle/>
          <a:p>
            <a:pPr marL="0" indent="0">
              <a:lnSpc>
                <a:spcPct val="200000"/>
              </a:lnSpc>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Limited access to credit cards and prevalence of cash-based transactions posed hurdles for online transactions, impacting the volume of online sales and profitability.</a:t>
            </a:r>
          </a:p>
          <a:p>
            <a:pPr marL="0" indent="0">
              <a:buNone/>
            </a:pPr>
            <a:endParaRPr lang="en-US" dirty="0"/>
          </a:p>
        </p:txBody>
      </p:sp>
    </p:spTree>
    <p:extLst>
      <p:ext uri="{BB962C8B-B14F-4D97-AF65-F5344CB8AC3E}">
        <p14:creationId xmlns:p14="http://schemas.microsoft.com/office/powerpoint/2010/main" val="170331606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DE407-DA72-161F-3F90-BB1D36D3C1BE}"/>
              </a:ext>
            </a:extLst>
          </p:cNvPr>
          <p:cNvSpPr>
            <a:spLocks noGrp="1"/>
          </p:cNvSpPr>
          <p:nvPr>
            <p:ph type="title"/>
          </p:nvPr>
        </p:nvSpPr>
        <p:spPr/>
        <p:txBody>
          <a:bodyPr/>
          <a:lstStyle/>
          <a:p>
            <a:pPr algn="ctr"/>
            <a:r>
              <a:rPr lang="en-US" dirty="0"/>
              <a:t>Regulatory Environment</a:t>
            </a:r>
          </a:p>
        </p:txBody>
      </p:sp>
      <p:sp>
        <p:nvSpPr>
          <p:cNvPr id="3" name="Content Placeholder 2">
            <a:extLst>
              <a:ext uri="{FF2B5EF4-FFF2-40B4-BE49-F238E27FC236}">
                <a16:creationId xmlns:a16="http://schemas.microsoft.com/office/drawing/2014/main" id="{7E3E0A05-9E04-012A-C1EA-BF1B89B00796}"/>
              </a:ext>
            </a:extLst>
          </p:cNvPr>
          <p:cNvSpPr>
            <a:spLocks noGrp="1"/>
          </p:cNvSpPr>
          <p:nvPr>
            <p:ph idx="1"/>
          </p:nvPr>
        </p:nvSpPr>
        <p:spPr/>
        <p:txBody>
          <a:bodyPr>
            <a:normAutofit/>
          </a:bodyPr>
          <a:lstStyle/>
          <a:p>
            <a:pPr marL="0" indent="0">
              <a:lnSpc>
                <a:spcPct val="200000"/>
              </a:lnSpc>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Changes in regulations or government policies related to e-commerce, taxation, or import/export duties affected the cost structure and profitability of online retail operations in Nigeria.</a:t>
            </a:r>
            <a:r>
              <a:rPr lang="en-US" sz="2800" dirty="0">
                <a:effectLst/>
              </a:rPr>
              <a:t> </a:t>
            </a:r>
            <a:endParaRPr lang="en-US" sz="2800" dirty="0"/>
          </a:p>
        </p:txBody>
      </p:sp>
    </p:spTree>
    <p:extLst>
      <p:ext uri="{BB962C8B-B14F-4D97-AF65-F5344CB8AC3E}">
        <p14:creationId xmlns:p14="http://schemas.microsoft.com/office/powerpoint/2010/main" val="67409518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0A3FE-4E87-98B0-2890-011D573AF323}"/>
              </a:ext>
            </a:extLst>
          </p:cNvPr>
          <p:cNvSpPr>
            <a:spLocks noGrp="1"/>
          </p:cNvSpPr>
          <p:nvPr>
            <p:ph type="title"/>
          </p:nvPr>
        </p:nvSpPr>
        <p:spPr/>
        <p:txBody>
          <a:bodyPr>
            <a:normAutofit/>
          </a:bodyPr>
          <a:lstStyle/>
          <a:p>
            <a:pPr algn="ctr"/>
            <a:r>
              <a:rPr lang="en-US" dirty="0">
                <a:effectLst/>
                <a:latin typeface="Calibri" panose="020F0502020204030204" pitchFamily="34" charset="0"/>
                <a:ea typeface="Calibri" panose="020F0502020204030204" pitchFamily="34" charset="0"/>
                <a:cs typeface="Times New Roman" panose="02020603050405020304" pitchFamily="18" charset="0"/>
              </a:rPr>
              <a:t>Payment Processing Challenges</a:t>
            </a:r>
            <a:r>
              <a:rPr lang="en-US" dirty="0">
                <a:effectLst/>
              </a:rPr>
              <a:t> </a:t>
            </a:r>
            <a:endParaRPr lang="en-US" dirty="0"/>
          </a:p>
        </p:txBody>
      </p:sp>
      <p:sp>
        <p:nvSpPr>
          <p:cNvPr id="3" name="Content Placeholder 2">
            <a:extLst>
              <a:ext uri="{FF2B5EF4-FFF2-40B4-BE49-F238E27FC236}">
                <a16:creationId xmlns:a16="http://schemas.microsoft.com/office/drawing/2014/main" id="{9885DB40-6C0A-74A3-0815-0E92713580BF}"/>
              </a:ext>
            </a:extLst>
          </p:cNvPr>
          <p:cNvSpPr>
            <a:spLocks noGrp="1"/>
          </p:cNvSpPr>
          <p:nvPr>
            <p:ph idx="1"/>
          </p:nvPr>
        </p:nvSpPr>
        <p:spPr/>
        <p:txBody>
          <a:bodyPr>
            <a:normAutofit fontScale="62500" lnSpcReduction="20000"/>
          </a:bodyPr>
          <a:lstStyle/>
          <a:p>
            <a:pPr marL="0" indent="0">
              <a:lnSpc>
                <a:spcPct val="200000"/>
              </a:lnSpc>
              <a:buNone/>
            </a:pPr>
            <a:r>
              <a:rPr lang="en-US" sz="4400" dirty="0">
                <a:effectLst/>
                <a:latin typeface="Calibri" panose="020F0502020204030204" pitchFamily="34" charset="0"/>
                <a:ea typeface="Calibri" panose="020F0502020204030204" pitchFamily="34" charset="0"/>
                <a:cs typeface="Times New Roman" panose="02020603050405020304" pitchFamily="18" charset="0"/>
              </a:rPr>
              <a:t>Limited access to credit cards and prevalence of cash-based transactions posed hurdles for online transactions, impacting the volume of online sales and profitability.</a:t>
            </a:r>
          </a:p>
          <a:p>
            <a:pPr marL="0" indent="0">
              <a:buNone/>
            </a:pPr>
            <a:endParaRPr lang="en-US" dirty="0"/>
          </a:p>
        </p:txBody>
      </p:sp>
    </p:spTree>
    <p:extLst>
      <p:ext uri="{BB962C8B-B14F-4D97-AF65-F5344CB8AC3E}">
        <p14:creationId xmlns:p14="http://schemas.microsoft.com/office/powerpoint/2010/main" val="407862452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E7A32-BF52-9262-A813-516BD2CA6E3D}"/>
              </a:ext>
            </a:extLst>
          </p:cNvPr>
          <p:cNvSpPr>
            <a:spLocks noGrp="1"/>
          </p:cNvSpPr>
          <p:nvPr>
            <p:ph type="title"/>
          </p:nvPr>
        </p:nvSpPr>
        <p:spPr/>
        <p:txBody>
          <a:bodyPr/>
          <a:lstStyle/>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Investigated Root Causes</a:t>
            </a:r>
            <a:endParaRPr lang="en-US" dirty="0"/>
          </a:p>
        </p:txBody>
      </p:sp>
      <p:sp>
        <p:nvSpPr>
          <p:cNvPr id="3" name="Content Placeholder 2">
            <a:extLst>
              <a:ext uri="{FF2B5EF4-FFF2-40B4-BE49-F238E27FC236}">
                <a16:creationId xmlns:a16="http://schemas.microsoft.com/office/drawing/2014/main" id="{4C0A6CCD-1980-8EB4-E982-443536C561CB}"/>
              </a:ext>
            </a:extLst>
          </p:cNvPr>
          <p:cNvSpPr>
            <a:spLocks noGrp="1"/>
          </p:cNvSpPr>
          <p:nvPr>
            <p:ph idx="1"/>
          </p:nvPr>
        </p:nvSpPr>
        <p:spPr/>
        <p:txBody>
          <a:bodyPr/>
          <a:lstStyle/>
          <a:p>
            <a:pPr marL="0" indent="0">
              <a:lnSpc>
                <a:spcPct val="250000"/>
              </a:lnSpc>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Shipping costs and average discount were investigated as potential root causes for low profitability but were found not to be significant factors.</a:t>
            </a:r>
          </a:p>
          <a:p>
            <a:pPr marL="0" indent="0">
              <a:buNone/>
            </a:pPr>
            <a:endParaRPr lang="en-US" dirty="0"/>
          </a:p>
        </p:txBody>
      </p:sp>
    </p:spTree>
    <p:extLst>
      <p:ext uri="{BB962C8B-B14F-4D97-AF65-F5344CB8AC3E}">
        <p14:creationId xmlns:p14="http://schemas.microsoft.com/office/powerpoint/2010/main" val="2953447725"/>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{BD7C709F-24CF-4740-8771-010166710FF4}tf10001076</Template>
  <TotalTime>52</TotalTime>
  <Words>492</Words>
  <Application>Microsoft Macintosh PowerPoint</Application>
  <PresentationFormat>Widescreen</PresentationFormat>
  <Paragraphs>46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Wingdings 3</vt:lpstr>
      <vt:lpstr>Ion Boardroom</vt:lpstr>
      <vt:lpstr>GLOBAL SUPERSTORE SALES ANALYSIS</vt:lpstr>
      <vt:lpstr>Factors Influencing Profitability in Nigeria (2014) </vt:lpstr>
      <vt:lpstr>Economic Challenges </vt:lpstr>
      <vt:lpstr>Infrastructure Issues </vt:lpstr>
      <vt:lpstr>Security Concerns </vt:lpstr>
      <vt:lpstr>Payment Processing Challenges </vt:lpstr>
      <vt:lpstr>Regulatory Environment</vt:lpstr>
      <vt:lpstr>Payment Processing Challenges </vt:lpstr>
      <vt:lpstr> Investigated Root Causes</vt:lpstr>
      <vt:lpstr>CONCLUSION</vt:lpstr>
      <vt:lpstr>PowerPoint Presentation</vt:lpstr>
      <vt:lpstr>UNDERSTANDING CONCORD’S AVERAGE PROFIT</vt:lpstr>
      <vt:lpstr>TOTAL COSTS COMPARISON</vt:lpstr>
      <vt:lpstr>SALES VOLUME</vt:lpstr>
      <vt:lpstr>PRODUCT MIX</vt:lpstr>
      <vt:lpstr>OPERATING EXPENSES</vt:lpstr>
      <vt:lpstr>MARKET DYNAMICS</vt:lpstr>
      <vt:lpstr>DISCOUNT STRATEGY AND SHIPPING EFFICIENCY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Influencing Profitability in Nigeria (2014) </dc:title>
  <dc:creator>Precious Amagada</dc:creator>
  <cp:lastModifiedBy>Precious Amagada</cp:lastModifiedBy>
  <cp:revision>3</cp:revision>
  <dcterms:created xsi:type="dcterms:W3CDTF">2024-02-29T15:13:22Z</dcterms:created>
  <dcterms:modified xsi:type="dcterms:W3CDTF">2024-03-02T05:42:40Z</dcterms:modified>
</cp:coreProperties>
</file>