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88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19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67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92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1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59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3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0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1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32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39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508F-4444-47F5-AAA9-0835AB5D1E5D}" type="datetimeFigureOut">
              <a:rPr lang="es-ES" smtClean="0"/>
              <a:t>07/10/2021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FD4B-1684-4B50-AF1E-12750B1CF9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Collections</a:t>
            </a:r>
            <a:r>
              <a:rPr lang="es-ES" dirty="0" smtClean="0"/>
              <a:t> genéricas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 recorrido por las colecciones más utilizadas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0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8046" y="117693"/>
            <a:ext cx="119220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La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genérica de C#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&lt;T&gt;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requiere que todos los elementos sean del mismo tipo T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r>
              <a:rPr lang="es-AR" sz="2400" b="1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Las propiedades de </a:t>
            </a:r>
            <a:r>
              <a:rPr lang="es-AR" sz="2400" b="1" dirty="0" err="1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b="1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&lt;T&gt; </a:t>
            </a:r>
            <a:r>
              <a:rPr lang="es-AR" sz="2400" b="1" dirty="0" err="1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inluyen</a:t>
            </a:r>
            <a:r>
              <a:rPr lang="es-AR" sz="2400" b="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AR" sz="2400" b="1" dirty="0" smtClean="0">
              <a:solidFill>
                <a:srgbClr val="00206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Count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Devuelve la cantidad de elementos del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lvl="0"/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r>
              <a:rPr lang="es-AR" sz="2400" b="1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Los métodos de </a:t>
            </a:r>
            <a:r>
              <a:rPr lang="es-AR" sz="2400" b="1" dirty="0" err="1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b="1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incluyen</a:t>
            </a:r>
            <a:r>
              <a:rPr lang="es-AR" sz="2400" b="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Peek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Devuelve el elemento del inicio del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sin eliminarlo.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Pop():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Devuelve el elemento del inicio del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y lo elimina.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Push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(T t):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Inserta un elemento (t) en el inicio del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Clear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Contains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ToArray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</a:t>
            </a:r>
            <a:endParaRPr lang="es-E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Igual que 3"/>
          <p:cNvSpPr/>
          <p:nvPr/>
        </p:nvSpPr>
        <p:spPr>
          <a:xfrm rot="5400000">
            <a:off x="7833359" y="3087189"/>
            <a:ext cx="7175863" cy="10014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3211" y="296091"/>
            <a:ext cx="1187849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>
                <a:latin typeface="MV Boli" panose="02000500030200090000" pitchFamily="2" charset="0"/>
                <a:cs typeface="MV Boli" panose="02000500030200090000" pitchFamily="2" charset="0"/>
              </a:rPr>
              <a:t>Ejemplo</a:t>
            </a:r>
            <a:r>
              <a:rPr lang="es-AR" sz="2000" i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400" dirty="0"/>
          </a:p>
          <a:p>
            <a:r>
              <a:rPr lang="es-AR" sz="2400" b="1" dirty="0" smtClean="0"/>
              <a:t>   </a:t>
            </a:r>
            <a:r>
              <a:rPr lang="es-AR" sz="2400" b="1" dirty="0" err="1" smtClean="0"/>
              <a:t>Stack</a:t>
            </a:r>
            <a:r>
              <a:rPr lang="es-AR" sz="2400" dirty="0" smtClean="0"/>
              <a:t>&lt;</a:t>
            </a:r>
            <a:r>
              <a:rPr lang="es-AR" sz="2400" dirty="0" err="1" smtClean="0"/>
              <a:t>int</a:t>
            </a:r>
            <a:r>
              <a:rPr lang="es-AR" sz="2400" dirty="0"/>
              <a:t>&gt; s = </a:t>
            </a:r>
            <a:r>
              <a:rPr lang="es-AR" sz="2400" b="1" dirty="0"/>
              <a:t>new</a:t>
            </a:r>
            <a:r>
              <a:rPr lang="es-AR" sz="2400" dirty="0"/>
              <a:t> </a:t>
            </a:r>
            <a:r>
              <a:rPr lang="es-AR" sz="2400" dirty="0" err="1"/>
              <a:t>Stack</a:t>
            </a:r>
            <a:r>
              <a:rPr lang="es-AR" sz="2400" dirty="0"/>
              <a:t>&lt;</a:t>
            </a:r>
            <a:r>
              <a:rPr lang="es-AR" sz="2400" dirty="0" err="1"/>
              <a:t>int</a:t>
            </a:r>
            <a:r>
              <a:rPr lang="es-AR" sz="2400" dirty="0"/>
              <a:t>&gt;();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s.</a:t>
            </a:r>
            <a:r>
              <a:rPr lang="es-AR" sz="2400" b="1" dirty="0" err="1" smtClean="0"/>
              <a:t>Push</a:t>
            </a:r>
            <a:r>
              <a:rPr lang="es-AR" sz="2400" dirty="0" smtClean="0"/>
              <a:t>(59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s.</a:t>
            </a:r>
            <a:r>
              <a:rPr lang="es-AR" sz="2400" b="1" dirty="0" err="1" smtClean="0"/>
              <a:t>Push</a:t>
            </a:r>
            <a:r>
              <a:rPr lang="es-AR" sz="2400" dirty="0" smtClean="0"/>
              <a:t>(72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s.</a:t>
            </a:r>
            <a:r>
              <a:rPr lang="es-AR" sz="2400" b="1" dirty="0" err="1" smtClean="0"/>
              <a:t>Push</a:t>
            </a:r>
            <a:r>
              <a:rPr lang="es-AR" sz="2400" dirty="0" smtClean="0"/>
              <a:t>(65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Console.Write</a:t>
            </a:r>
            <a:r>
              <a:rPr lang="es-AR" sz="2400" dirty="0"/>
              <a:t>(“</a:t>
            </a:r>
            <a:r>
              <a:rPr lang="es-AR" sz="2400" dirty="0" err="1"/>
              <a:t>Stack</a:t>
            </a:r>
            <a:r>
              <a:rPr lang="es-AR" sz="2400" dirty="0"/>
              <a:t>: “);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foreach</a:t>
            </a:r>
            <a:r>
              <a:rPr lang="es-AR" sz="2400" dirty="0" smtClean="0"/>
              <a:t> </a:t>
            </a:r>
            <a:r>
              <a:rPr lang="es-AR" sz="2400" dirty="0"/>
              <a:t>(</a:t>
            </a:r>
            <a:r>
              <a:rPr lang="es-AR" sz="2400" dirty="0" err="1"/>
              <a:t>int</a:t>
            </a:r>
            <a:r>
              <a:rPr lang="es-AR" sz="2400" dirty="0"/>
              <a:t> i </a:t>
            </a:r>
            <a:r>
              <a:rPr lang="es-AR" sz="2400" b="1" dirty="0"/>
              <a:t>in</a:t>
            </a:r>
            <a:r>
              <a:rPr lang="es-AR" sz="2400" dirty="0"/>
              <a:t> s)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(i + “ “);     //65 72 59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nCount</a:t>
            </a:r>
            <a:r>
              <a:rPr lang="es-AR" sz="2400" dirty="0"/>
              <a:t>: “ + </a:t>
            </a:r>
            <a:r>
              <a:rPr lang="es-AR" sz="2400" dirty="0" err="1"/>
              <a:t>s.</a:t>
            </a:r>
            <a:r>
              <a:rPr lang="es-AR" sz="2400" b="1" dirty="0" err="1"/>
              <a:t>Count</a:t>
            </a:r>
            <a:r>
              <a:rPr lang="es-AR" sz="2400" dirty="0"/>
              <a:t>);     </a:t>
            </a:r>
            <a:r>
              <a:rPr lang="es-AR" sz="2400" dirty="0">
                <a:solidFill>
                  <a:srgbClr val="00B050"/>
                </a:solidFill>
              </a:rPr>
              <a:t>//3</a:t>
            </a:r>
            <a:endParaRPr lang="es-ES" sz="2400" dirty="0">
              <a:solidFill>
                <a:srgbClr val="00B050"/>
              </a:solidFill>
            </a:endParaRPr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nTop</a:t>
            </a:r>
            <a:r>
              <a:rPr lang="es-AR" sz="2400" dirty="0"/>
              <a:t>: “ + </a:t>
            </a:r>
            <a:r>
              <a:rPr lang="es-AR" sz="2400" dirty="0" err="1"/>
              <a:t>s.</a:t>
            </a:r>
            <a:r>
              <a:rPr lang="es-AR" sz="2400" b="1" dirty="0" err="1"/>
              <a:t>Peek</a:t>
            </a:r>
            <a:r>
              <a:rPr lang="es-AR" sz="2400" dirty="0"/>
              <a:t>());       </a:t>
            </a:r>
            <a:r>
              <a:rPr lang="es-AR" sz="2400" dirty="0">
                <a:solidFill>
                  <a:srgbClr val="00B050"/>
                </a:solidFill>
              </a:rPr>
              <a:t>//65</a:t>
            </a:r>
            <a:endParaRPr lang="es-ES" sz="2400" dirty="0">
              <a:solidFill>
                <a:srgbClr val="00B050"/>
              </a:solidFill>
            </a:endParaRPr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nPop</a:t>
            </a:r>
            <a:r>
              <a:rPr lang="es-AR" sz="2400" dirty="0"/>
              <a:t>: “ + </a:t>
            </a:r>
            <a:r>
              <a:rPr lang="es-AR" sz="2400" dirty="0" err="1"/>
              <a:t>s.</a:t>
            </a:r>
            <a:r>
              <a:rPr lang="es-AR" sz="2400" b="1" dirty="0" err="1"/>
              <a:t>Pop</a:t>
            </a:r>
            <a:r>
              <a:rPr lang="es-AR" sz="2400" dirty="0"/>
              <a:t>());        </a:t>
            </a:r>
            <a:r>
              <a:rPr lang="es-AR" sz="2400" dirty="0">
                <a:solidFill>
                  <a:srgbClr val="00B050"/>
                </a:solidFill>
              </a:rPr>
              <a:t>//65</a:t>
            </a:r>
            <a:endParaRPr lang="es-ES" sz="2400" dirty="0">
              <a:solidFill>
                <a:srgbClr val="00B050"/>
              </a:solidFill>
            </a:endParaRPr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nStack</a:t>
            </a:r>
            <a:r>
              <a:rPr lang="es-AR" sz="2400" dirty="0"/>
              <a:t>: “);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foreach</a:t>
            </a:r>
            <a:r>
              <a:rPr lang="es-AR" sz="2400" dirty="0" smtClean="0"/>
              <a:t> </a:t>
            </a:r>
            <a:r>
              <a:rPr lang="es-AR" sz="2400" dirty="0"/>
              <a:t>(</a:t>
            </a:r>
            <a:r>
              <a:rPr lang="es-AR" sz="2400" dirty="0" err="1"/>
              <a:t>int</a:t>
            </a:r>
            <a:r>
              <a:rPr lang="es-AR" sz="2400" dirty="0"/>
              <a:t> i </a:t>
            </a:r>
            <a:r>
              <a:rPr lang="es-AR" sz="2400" b="1" dirty="0"/>
              <a:t>in</a:t>
            </a:r>
            <a:r>
              <a:rPr lang="es-AR" sz="2400" dirty="0"/>
              <a:t> s)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(i + “ “);    //72 59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nCount</a:t>
            </a:r>
            <a:r>
              <a:rPr lang="es-AR" sz="2400" dirty="0"/>
              <a:t>: “ + </a:t>
            </a:r>
            <a:r>
              <a:rPr lang="es-AR" sz="2400" dirty="0" err="1"/>
              <a:t>s.</a:t>
            </a:r>
            <a:r>
              <a:rPr lang="es-AR" sz="2400" b="1" dirty="0" err="1"/>
              <a:t>Count</a:t>
            </a:r>
            <a:r>
              <a:rPr lang="es-AR" sz="2400" dirty="0"/>
              <a:t>);     </a:t>
            </a:r>
            <a:r>
              <a:rPr lang="es-AR" sz="2400" dirty="0">
                <a:solidFill>
                  <a:srgbClr val="00B050"/>
                </a:solidFill>
              </a:rPr>
              <a:t>//2</a:t>
            </a:r>
            <a:endParaRPr lang="es-ES" sz="2400" dirty="0">
              <a:solidFill>
                <a:srgbClr val="00B050"/>
              </a:solidFill>
            </a:endParaRPr>
          </a:p>
          <a:p>
            <a:endParaRPr lang="es-ES" sz="2400" dirty="0"/>
          </a:p>
        </p:txBody>
      </p:sp>
      <p:sp>
        <p:nvSpPr>
          <p:cNvPr id="3" name="Igual que 2"/>
          <p:cNvSpPr/>
          <p:nvPr/>
        </p:nvSpPr>
        <p:spPr>
          <a:xfrm rot="5400000">
            <a:off x="7395752" y="3100133"/>
            <a:ext cx="7023463" cy="705394"/>
          </a:xfrm>
          <a:prstGeom prst="mathEqual">
            <a:avLst>
              <a:gd name="adj1" fmla="val 23520"/>
              <a:gd name="adj2" fmla="val 14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0298" y="1219201"/>
            <a:ext cx="11573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Una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queue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o cola es una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 elementos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First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 In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First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Out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(FIFO) en la que el primer elemento que entra en la cola será el primer elemento en salir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 Insertar un elemento en una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queue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recibe el nombre de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Enqueue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9337" y="278674"/>
            <a:ext cx="11791406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Queue</a:t>
            </a:r>
            <a:endParaRPr lang="es-E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3177" y="4606834"/>
            <a:ext cx="11547566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Las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queue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se usan cuando necesitamos administrar objetos en orden comenzando con el primero.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 Los escenarios incluyen la impresión de documentos en una impresora, sistemas de centros de llamadas que responden a personas en espera, y así sucesivamente.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802674" y="3744692"/>
            <a:ext cx="8473440" cy="174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8343" y="217715"/>
            <a:ext cx="1178269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La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genérica de C#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Queue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&lt;T&gt;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requiere que todos los elementos sean del mismo tipo T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Las propiedades de </a:t>
            </a:r>
            <a:r>
              <a:rPr lang="es-AR" sz="2400" b="1" dirty="0" err="1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Queue</a:t>
            </a:r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&lt;T&gt; incluyen</a:t>
            </a:r>
            <a:r>
              <a:rPr lang="es-AR" sz="2400" b="1" dirty="0" smtClean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400" b="1" dirty="0">
              <a:solidFill>
                <a:schemeClr val="accent5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Count</a:t>
            </a:r>
            <a:endParaRPr lang="es-AR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0"/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Y los métodos incluyen</a:t>
            </a:r>
            <a:r>
              <a:rPr lang="es-AR" sz="2400" b="1" dirty="0" smtClean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400" b="1" dirty="0">
              <a:solidFill>
                <a:schemeClr val="accent5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Dequeue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Devuelve el elemento al principio de la cola y lo elimina.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Enqueue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(T t):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Inserta un elemento (t) al final de la cola.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Clear()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Contains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(T 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t)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Peek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(): 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Devuelve el elemento al principio de la cola sin eliminarlo.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ToArry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Igual que 2"/>
          <p:cNvSpPr/>
          <p:nvPr/>
        </p:nvSpPr>
        <p:spPr>
          <a:xfrm rot="5400000">
            <a:off x="9239795" y="3265651"/>
            <a:ext cx="4911634" cy="64443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5131" y="400594"/>
            <a:ext cx="116259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u="sng" dirty="0">
                <a:latin typeface="MV Boli" panose="02000500030200090000" pitchFamily="2" charset="0"/>
                <a:cs typeface="MV Boli" panose="02000500030200090000" pitchFamily="2" charset="0"/>
              </a:rPr>
              <a:t>Ejemplo</a:t>
            </a:r>
            <a:r>
              <a:rPr lang="es-AR" sz="2400" i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/>
              <a:t>  </a:t>
            </a:r>
            <a:r>
              <a:rPr lang="es-AR" sz="2400" dirty="0" smtClean="0"/>
              <a:t>   </a:t>
            </a:r>
            <a:r>
              <a:rPr lang="es-AR" sz="2400" b="1" dirty="0" err="1" smtClean="0"/>
              <a:t>Queue</a:t>
            </a:r>
            <a:r>
              <a:rPr lang="es-AR" sz="2400" b="1" dirty="0" smtClean="0"/>
              <a:t>&lt;</a:t>
            </a:r>
            <a:r>
              <a:rPr lang="es-AR" sz="2400" b="1" dirty="0" err="1" smtClean="0"/>
              <a:t>int</a:t>
            </a:r>
            <a:r>
              <a:rPr lang="es-AR" sz="2400" b="1" dirty="0"/>
              <a:t>&gt;</a:t>
            </a:r>
            <a:r>
              <a:rPr lang="es-AR" sz="2400" dirty="0"/>
              <a:t> q = </a:t>
            </a:r>
            <a:r>
              <a:rPr lang="es-AR" sz="2400" b="1" dirty="0"/>
              <a:t>new</a:t>
            </a:r>
            <a:r>
              <a:rPr lang="es-AR" sz="2400" dirty="0"/>
              <a:t> </a:t>
            </a:r>
            <a:r>
              <a:rPr lang="es-AR" sz="2400" dirty="0" err="1"/>
              <a:t>Queue</a:t>
            </a:r>
            <a:r>
              <a:rPr lang="es-AR" sz="2400" dirty="0"/>
              <a:t>&lt;</a:t>
            </a:r>
            <a:r>
              <a:rPr lang="es-AR" sz="2400" dirty="0" err="1"/>
              <a:t>int</a:t>
            </a:r>
            <a:r>
              <a:rPr lang="es-AR" sz="2400" dirty="0"/>
              <a:t>&gt;();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q.</a:t>
            </a:r>
            <a:r>
              <a:rPr lang="es-AR" sz="2400" b="1" dirty="0" err="1" smtClean="0"/>
              <a:t>Enqueue</a:t>
            </a:r>
            <a:r>
              <a:rPr lang="es-AR" sz="2400" dirty="0" smtClean="0"/>
              <a:t>(5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q.</a:t>
            </a:r>
            <a:r>
              <a:rPr lang="es-AR" sz="2400" b="1" dirty="0" err="1" smtClean="0"/>
              <a:t>Enqueue</a:t>
            </a:r>
            <a:r>
              <a:rPr lang="es-AR" sz="2400" dirty="0" smtClean="0"/>
              <a:t>(10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q.</a:t>
            </a:r>
            <a:r>
              <a:rPr lang="es-AR" sz="2400" b="1" dirty="0" err="1" smtClean="0"/>
              <a:t>Enqueue</a:t>
            </a:r>
            <a:r>
              <a:rPr lang="es-AR" sz="2400" dirty="0" smtClean="0"/>
              <a:t>(15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(“</a:t>
            </a:r>
            <a:r>
              <a:rPr lang="es-AR" sz="2400" dirty="0" err="1"/>
              <a:t>Queue</a:t>
            </a:r>
            <a:r>
              <a:rPr lang="es-AR" sz="2400" dirty="0"/>
              <a:t>: “);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foreach</a:t>
            </a:r>
            <a:r>
              <a:rPr lang="es-AR" sz="2400" dirty="0"/>
              <a:t> (</a:t>
            </a:r>
            <a:r>
              <a:rPr lang="es-AR" sz="2400" dirty="0" err="1"/>
              <a:t>int</a:t>
            </a:r>
            <a:r>
              <a:rPr lang="es-AR" sz="2400" dirty="0"/>
              <a:t> i </a:t>
            </a:r>
            <a:r>
              <a:rPr lang="es-AR" sz="2400" b="1" dirty="0"/>
              <a:t>in</a:t>
            </a:r>
            <a:r>
              <a:rPr lang="es-AR" sz="2400" dirty="0"/>
              <a:t> q)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(i + “ “);         //5 10 15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nCount</a:t>
            </a:r>
            <a:r>
              <a:rPr lang="es-AR" sz="2400" dirty="0"/>
              <a:t>: “ + </a:t>
            </a:r>
            <a:r>
              <a:rPr lang="es-AR" sz="2400" dirty="0" err="1"/>
              <a:t>q.</a:t>
            </a:r>
            <a:r>
              <a:rPr lang="es-AR" sz="2400" b="1" dirty="0" err="1"/>
              <a:t>Count</a:t>
            </a:r>
            <a:r>
              <a:rPr lang="es-AR" sz="2400" dirty="0"/>
              <a:t>);   //3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nDequeue</a:t>
            </a:r>
            <a:r>
              <a:rPr lang="es-AR" sz="2400" dirty="0"/>
              <a:t>: “ + </a:t>
            </a:r>
            <a:r>
              <a:rPr lang="es-AR" sz="2400" dirty="0" err="1"/>
              <a:t>q.</a:t>
            </a:r>
            <a:r>
              <a:rPr lang="es-AR" sz="2400" b="1" dirty="0" err="1"/>
              <a:t>Dequeue</a:t>
            </a:r>
            <a:r>
              <a:rPr lang="es-AR" sz="2400" dirty="0"/>
              <a:t>());    //5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nQueue</a:t>
            </a:r>
            <a:r>
              <a:rPr lang="es-AR" sz="2400" dirty="0"/>
              <a:t>: “);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foreach</a:t>
            </a:r>
            <a:r>
              <a:rPr lang="es-AR" sz="2400" dirty="0" smtClean="0"/>
              <a:t> </a:t>
            </a:r>
            <a:r>
              <a:rPr lang="es-AR" sz="2400" dirty="0"/>
              <a:t>(</a:t>
            </a:r>
            <a:r>
              <a:rPr lang="es-AR" sz="2400" dirty="0" err="1"/>
              <a:t>int</a:t>
            </a:r>
            <a:r>
              <a:rPr lang="es-AR" sz="2400" dirty="0"/>
              <a:t> i </a:t>
            </a:r>
            <a:r>
              <a:rPr lang="es-AR" sz="2400" b="1" dirty="0"/>
              <a:t>in</a:t>
            </a:r>
            <a:r>
              <a:rPr lang="es-AR" sz="2400" dirty="0"/>
              <a:t> q)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(i + “ “);     //10 15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nCount</a:t>
            </a:r>
            <a:r>
              <a:rPr lang="es-AR" sz="2400" dirty="0"/>
              <a:t>: “ + </a:t>
            </a:r>
            <a:r>
              <a:rPr lang="es-AR" sz="2400" dirty="0" err="1"/>
              <a:t>q.</a:t>
            </a:r>
            <a:r>
              <a:rPr lang="es-AR" sz="2400" b="1" dirty="0" err="1"/>
              <a:t>Count</a:t>
            </a:r>
            <a:r>
              <a:rPr lang="es-AR" sz="2400" dirty="0"/>
              <a:t>);    //2</a:t>
            </a:r>
            <a:endParaRPr lang="es-ES" sz="2400" dirty="0"/>
          </a:p>
          <a:p>
            <a:endParaRPr lang="es-ES" sz="2400" dirty="0"/>
          </a:p>
        </p:txBody>
      </p:sp>
      <p:sp>
        <p:nvSpPr>
          <p:cNvPr id="3" name="Igual que 2"/>
          <p:cNvSpPr/>
          <p:nvPr/>
        </p:nvSpPr>
        <p:spPr>
          <a:xfrm rot="5400000">
            <a:off x="7959635" y="3222173"/>
            <a:ext cx="6479177" cy="5747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6091" y="313509"/>
            <a:ext cx="1159110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Dictionary</a:t>
            </a:r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&lt;U, V&gt;</a:t>
            </a:r>
            <a:endParaRPr lang="es-E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6321" y="1889760"/>
            <a:ext cx="10685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Un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dictionary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es una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 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pares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key-value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(clave-valor) únicos en los que se usa una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para acceder al valor correspondiente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 La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genérica de C#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Dictionary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&lt;K, V&gt;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requiere que todos los elementos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keys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/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values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sean del mismo tipo 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K/V.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No se permiten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keys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duplicadas, lo que asegura que todos los pares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key-value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sean únicos.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Igual que 3"/>
          <p:cNvSpPr/>
          <p:nvPr/>
        </p:nvSpPr>
        <p:spPr>
          <a:xfrm>
            <a:off x="-156753" y="5721531"/>
            <a:ext cx="11878491" cy="75764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5463" y="121920"/>
            <a:ext cx="1166077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Las propiedades de </a:t>
            </a:r>
            <a:r>
              <a:rPr lang="es-AR" sz="2400" b="1" dirty="0" err="1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Dictionary</a:t>
            </a:r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&lt;K, V&gt; incluyen:</a:t>
            </a:r>
            <a:endParaRPr lang="es-ES" sz="2400" b="1" dirty="0">
              <a:solidFill>
                <a:schemeClr val="accent5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Count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[K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]: 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Devuelve el valor asociado con una clave especificada (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) del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dictionary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.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es otro nombre para el indizador y no es necesario cuando se accede al elemento. Sólo debemos usar los corchetes [] y el valor de la clave.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Keys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Obtiene una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indexada que sólo contiene las claves del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dictionary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lvl="0"/>
            <a:endParaRPr lang="es-ES" sz="2400" b="1" dirty="0">
              <a:solidFill>
                <a:schemeClr val="accent5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b="1" dirty="0">
                <a:solidFill>
                  <a:schemeClr val="accent5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Y los métodos incluyen:</a:t>
            </a:r>
            <a:endParaRPr lang="es-ES" sz="2400" b="1" dirty="0">
              <a:solidFill>
                <a:schemeClr val="accent5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Add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(K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, V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value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Remove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(K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Keys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Clear()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ContainsKey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(K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Devuelve true cuando una clave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está presente en el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dictionary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ContainsValue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(V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value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): 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Devuelve true cuando un valor está presente en el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dictionary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2880" y="339634"/>
            <a:ext cx="117914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u="sng" dirty="0">
                <a:latin typeface="MV Boli" panose="02000500030200090000" pitchFamily="2" charset="0"/>
                <a:cs typeface="MV Boli" panose="02000500030200090000" pitchFamily="2" charset="0"/>
              </a:rPr>
              <a:t>Ejemplo</a:t>
            </a:r>
            <a:r>
              <a:rPr lang="es-AR" sz="2400" i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400" dirty="0"/>
          </a:p>
          <a:p>
            <a:r>
              <a:rPr lang="es-AR" sz="2400" b="1" dirty="0" smtClean="0"/>
              <a:t>   </a:t>
            </a:r>
            <a:r>
              <a:rPr lang="es-AR" sz="2400" b="1" dirty="0" err="1" smtClean="0"/>
              <a:t>Dictionary</a:t>
            </a:r>
            <a:r>
              <a:rPr lang="es-AR" sz="2400" dirty="0" smtClean="0"/>
              <a:t>&lt;</a:t>
            </a:r>
            <a:r>
              <a:rPr lang="es-AR" sz="2400" dirty="0" err="1" smtClean="0"/>
              <a:t>string</a:t>
            </a:r>
            <a:r>
              <a:rPr lang="es-AR" sz="2400" dirty="0"/>
              <a:t>, </a:t>
            </a:r>
            <a:r>
              <a:rPr lang="es-AR" sz="2400" dirty="0" err="1"/>
              <a:t>int</a:t>
            </a:r>
            <a:r>
              <a:rPr lang="es-AR" sz="2400" dirty="0"/>
              <a:t>&gt; d = </a:t>
            </a:r>
            <a:r>
              <a:rPr lang="es-AR" sz="2400" b="1" dirty="0"/>
              <a:t>new</a:t>
            </a:r>
            <a:r>
              <a:rPr lang="es-AR" sz="2400" dirty="0"/>
              <a:t> </a:t>
            </a:r>
            <a:r>
              <a:rPr lang="es-AR" sz="2400" dirty="0" err="1"/>
              <a:t>Dictionary</a:t>
            </a:r>
            <a:r>
              <a:rPr lang="es-AR" sz="2400" dirty="0"/>
              <a:t>&lt;</a:t>
            </a:r>
            <a:r>
              <a:rPr lang="es-AR" sz="2400" dirty="0" err="1"/>
              <a:t>string</a:t>
            </a:r>
            <a:r>
              <a:rPr lang="es-AR" sz="2400" dirty="0"/>
              <a:t>, </a:t>
            </a:r>
            <a:r>
              <a:rPr lang="es-AR" sz="2400" dirty="0" err="1"/>
              <a:t>int</a:t>
            </a:r>
            <a:r>
              <a:rPr lang="es-AR" sz="2400" dirty="0"/>
              <a:t>&gt;();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d.</a:t>
            </a:r>
            <a:r>
              <a:rPr lang="es-AR" sz="2400" b="1" dirty="0" err="1" smtClean="0"/>
              <a:t>Add</a:t>
            </a:r>
            <a:r>
              <a:rPr lang="es-AR" sz="2400" dirty="0"/>
              <a:t>(“Uno”, 1);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d.</a:t>
            </a:r>
            <a:r>
              <a:rPr lang="es-AR" sz="2400" b="1" dirty="0" err="1" smtClean="0"/>
              <a:t>Add</a:t>
            </a:r>
            <a:r>
              <a:rPr lang="es-AR" sz="2400" b="1" dirty="0"/>
              <a:t>(“</a:t>
            </a:r>
            <a:r>
              <a:rPr lang="es-AR" sz="2400" dirty="0" err="1"/>
              <a:t>One</a:t>
            </a:r>
            <a:r>
              <a:rPr lang="es-AR" sz="2400" dirty="0"/>
              <a:t>”, 1);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d.</a:t>
            </a:r>
            <a:r>
              <a:rPr lang="es-AR" sz="2400" b="1" dirty="0" err="1" smtClean="0"/>
              <a:t>Add</a:t>
            </a:r>
            <a:r>
              <a:rPr lang="es-AR" sz="2400" dirty="0"/>
              <a:t>(“Dos”, 2);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d.</a:t>
            </a:r>
            <a:r>
              <a:rPr lang="es-AR" sz="2400" b="1" dirty="0" err="1" smtClean="0"/>
              <a:t>Add</a:t>
            </a:r>
            <a:r>
              <a:rPr lang="es-AR" sz="2400" dirty="0"/>
              <a:t>(“</a:t>
            </a:r>
            <a:r>
              <a:rPr lang="es-AR" sz="2400" dirty="0" err="1"/>
              <a:t>Deux</a:t>
            </a:r>
            <a:r>
              <a:rPr lang="es-AR" sz="2400" dirty="0"/>
              <a:t>”, 2);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d.</a:t>
            </a:r>
            <a:r>
              <a:rPr lang="es-AR" sz="2400" b="1" dirty="0" err="1" smtClean="0"/>
              <a:t>Remove</a:t>
            </a:r>
            <a:r>
              <a:rPr lang="es-AR" sz="2400" dirty="0"/>
              <a:t>(“</a:t>
            </a:r>
            <a:r>
              <a:rPr lang="es-AR" sz="2400" dirty="0" err="1"/>
              <a:t>One</a:t>
            </a:r>
            <a:r>
              <a:rPr lang="es-AR" sz="2400" dirty="0"/>
              <a:t>”);      //Elimina el par </a:t>
            </a:r>
            <a:r>
              <a:rPr lang="es-AR" sz="2400" dirty="0" err="1"/>
              <a:t>One</a:t>
            </a:r>
            <a:r>
              <a:rPr lang="es-AR" sz="2400" dirty="0"/>
              <a:t>, 1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d.</a:t>
            </a:r>
            <a:r>
              <a:rPr lang="es-AR" sz="2400" b="1" dirty="0" err="1" smtClean="0"/>
              <a:t>Remove</a:t>
            </a:r>
            <a:r>
              <a:rPr lang="es-AR" sz="2400" dirty="0"/>
              <a:t>(“Dos”);      //Elimina el par Dos, 2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Console.WriteLine</a:t>
            </a:r>
            <a:r>
              <a:rPr lang="es-AR" sz="2400" dirty="0"/>
              <a:t>(“</a:t>
            </a:r>
            <a:r>
              <a:rPr lang="es-AR" sz="2400" dirty="0" err="1"/>
              <a:t>Dictionary</a:t>
            </a:r>
            <a:r>
              <a:rPr lang="es-AR" sz="2400" dirty="0"/>
              <a:t>: “);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foreach</a:t>
            </a:r>
            <a:r>
              <a:rPr lang="es-AR" sz="2400" dirty="0"/>
              <a:t> (</a:t>
            </a:r>
            <a:r>
              <a:rPr lang="es-AR" sz="2400" dirty="0" err="1"/>
              <a:t>string</a:t>
            </a:r>
            <a:r>
              <a:rPr lang="es-AR" sz="2400" dirty="0"/>
              <a:t> s </a:t>
            </a:r>
            <a:r>
              <a:rPr lang="es-AR" sz="2400" b="1" dirty="0"/>
              <a:t>in</a:t>
            </a:r>
            <a:r>
              <a:rPr lang="es-AR" sz="2400" dirty="0"/>
              <a:t> </a:t>
            </a:r>
            <a:r>
              <a:rPr lang="es-AR" sz="2400" dirty="0" err="1"/>
              <a:t>d.</a:t>
            </a:r>
            <a:r>
              <a:rPr lang="es-AR" sz="2400" b="1" dirty="0" err="1"/>
              <a:t>Keys</a:t>
            </a:r>
            <a:r>
              <a:rPr lang="es-AR" sz="2400" dirty="0"/>
              <a:t>)</a:t>
            </a:r>
            <a:endParaRPr lang="es-ES" sz="2400" dirty="0"/>
          </a:p>
          <a:p>
            <a:r>
              <a:rPr lang="es-AR" sz="2400" dirty="0" smtClean="0"/>
              <a:t>	      </a:t>
            </a:r>
            <a:r>
              <a:rPr lang="es-AR" sz="2400" dirty="0" err="1"/>
              <a:t>Console.WriteLine</a:t>
            </a:r>
            <a:r>
              <a:rPr lang="es-AR" sz="2400" dirty="0"/>
              <a:t>(s + “: “ + d[s]);       //Uno: 1 </a:t>
            </a:r>
            <a:r>
              <a:rPr lang="es-AR" sz="2400" dirty="0" err="1"/>
              <a:t>Deux</a:t>
            </a:r>
            <a:r>
              <a:rPr lang="es-AR" sz="2400" dirty="0"/>
              <a:t>: 2</a:t>
            </a:r>
            <a:endParaRPr lang="es-ES" sz="2400" dirty="0"/>
          </a:p>
          <a:p>
            <a:r>
              <a:rPr lang="es-AR" sz="2400" dirty="0" smtClean="0"/>
              <a:t>	      </a:t>
            </a:r>
            <a:r>
              <a:rPr lang="es-AR" sz="2400" dirty="0" err="1"/>
              <a:t>Console.WriteLine</a:t>
            </a:r>
            <a:r>
              <a:rPr lang="es-AR" sz="2400" dirty="0"/>
              <a:t>(“\</a:t>
            </a:r>
            <a:r>
              <a:rPr lang="es-AR" sz="2400" dirty="0" err="1"/>
              <a:t>nCount</a:t>
            </a:r>
            <a:r>
              <a:rPr lang="es-AR" sz="2400" dirty="0"/>
              <a:t>: {0}”, </a:t>
            </a:r>
            <a:r>
              <a:rPr lang="es-AR" sz="2400" dirty="0" err="1"/>
              <a:t>d.</a:t>
            </a:r>
            <a:r>
              <a:rPr lang="es-AR" sz="2400" b="1" dirty="0" err="1"/>
              <a:t>Count</a:t>
            </a:r>
            <a:r>
              <a:rPr lang="es-AR" sz="2400" dirty="0"/>
              <a:t>);     //2</a:t>
            </a:r>
            <a:endParaRPr lang="es-ES" sz="2400" dirty="0"/>
          </a:p>
          <a:p>
            <a:endParaRPr lang="es-ES" sz="2400" dirty="0"/>
          </a:p>
        </p:txBody>
      </p:sp>
      <p:sp>
        <p:nvSpPr>
          <p:cNvPr id="3" name="Igual que 2"/>
          <p:cNvSpPr/>
          <p:nvPr/>
        </p:nvSpPr>
        <p:spPr>
          <a:xfrm>
            <a:off x="-69669" y="5939246"/>
            <a:ext cx="11686903" cy="67926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589" y="296091"/>
            <a:ext cx="1176528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HashSet</a:t>
            </a:r>
            <a:r>
              <a:rPr lang="es-A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&lt;T</a:t>
            </a:r>
            <a:r>
              <a:rPr lang="es-A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&gt;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1589" y="1035690"/>
            <a:ext cx="11765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Un 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hash set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es un conjunto de valores que no permite valores duplicados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# incluye la clase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HashSet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&lt;T&gt; 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en el espacio de nombre de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collections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genéricas. Ser requiere que todos los elementos de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HashSet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&lt;T&gt;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sean del mismo tipo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 Los 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Hash sets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o conjuntos de hashes son diferentes de otras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collections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porque simplemente son un conjunto de valores. No tienen posiciones indexadas y los elementos no se pueden ordenar.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1589" y="4754881"/>
            <a:ext cx="1176528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La clase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HashSet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&lt;T&gt; 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proporciona 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operaciones de conjunto de alto rendimiento. Los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HashSet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permiten una rápida búsqueda, adición y eliminación de elementos, y se pueden usar para implementar conjuntos dinámicos de elementos o tablas de búsqueda que permitan encontrar un elemento por su clave (por ejemplo, encontrar el número de teléfono de una persona por su apellido).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4170" y="117693"/>
            <a:ext cx="1150402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Las propiedades de </a:t>
            </a:r>
            <a:r>
              <a:rPr lang="es-AR" sz="2400" b="1" dirty="0" err="1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HashSet</a:t>
            </a:r>
            <a:r>
              <a:rPr lang="es-AR" sz="2400" b="1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b="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incluyen: - </a:t>
            </a: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Count</a:t>
            </a:r>
            <a:endParaRPr lang="es-AR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0"/>
            <a:endParaRPr lang="es-ES" sz="1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b="1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 los métodos</a:t>
            </a:r>
            <a:r>
              <a:rPr lang="es-AR" sz="2400" b="1" dirty="0" smtClean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Add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(T 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t)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IsSubsetOf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ICollection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 c):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Devuelve true si el hash set es un subconjunto de la colección especificada (c).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Remove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(T t)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Clear()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Contains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(T t)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ToString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(): 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Crea un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string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a partir del hash set.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IaSupersetOf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ICollection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c): </a:t>
            </a:r>
            <a:r>
              <a:rPr lang="es-E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Devuelve 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true si el hash set es un </a:t>
            </a:r>
            <a:r>
              <a:rPr lang="es-ES" sz="2400" dirty="0" err="1">
                <a:latin typeface="MV Boli" panose="02000500030200090000" pitchFamily="2" charset="0"/>
                <a:cs typeface="MV Boli" panose="02000500030200090000" pitchFamily="2" charset="0"/>
              </a:rPr>
              <a:t>superconjunto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 (</a:t>
            </a:r>
            <a:r>
              <a:rPr lang="es-ES" sz="2400" dirty="0" err="1">
                <a:latin typeface="MV Boli" panose="02000500030200090000" pitchFamily="2" charset="0"/>
                <a:cs typeface="MV Boli" panose="02000500030200090000" pitchFamily="2" charset="0"/>
              </a:rPr>
              <a:t>superset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) de la </a:t>
            </a:r>
            <a:r>
              <a:rPr lang="es-ES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 especificada.</a:t>
            </a:r>
            <a:endParaRPr lang="es-E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UnionWith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ICollection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c):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Aplica la operación de conjunto unión en el hash set y en la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especificada (c).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IntersectWith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ICollection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c): 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Aplica la operación de conjunto </a:t>
            </a:r>
            <a:r>
              <a:rPr lang="es-ES" sz="2400" dirty="0" err="1">
                <a:latin typeface="MV Boli" panose="02000500030200090000" pitchFamily="2" charset="0"/>
                <a:cs typeface="MV Boli" panose="02000500030200090000" pitchFamily="2" charset="0"/>
              </a:rPr>
              <a:t>intersection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 en el hash set y la </a:t>
            </a:r>
            <a:r>
              <a:rPr lang="es-ES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 especificada (c).</a:t>
            </a:r>
            <a:endParaRPr lang="es-ES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ExceptWith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ICollection</a:t>
            </a:r>
            <a:r>
              <a:rPr lang="es-AR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c): 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Aplica la operación de conjunto </a:t>
            </a:r>
            <a:r>
              <a:rPr lang="es-ES" sz="2400" dirty="0" err="1">
                <a:latin typeface="MV Boli" panose="02000500030200090000" pitchFamily="2" charset="0"/>
                <a:cs typeface="MV Boli" panose="02000500030200090000" pitchFamily="2" charset="0"/>
              </a:rPr>
              <a:t>difference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 en el hash set y la </a:t>
            </a:r>
            <a:r>
              <a:rPr lang="es-ES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ES" sz="2400" dirty="0">
                <a:latin typeface="MV Boli" panose="02000500030200090000" pitchFamily="2" charset="0"/>
                <a:cs typeface="MV Boli" panose="02000500030200090000" pitchFamily="2" charset="0"/>
              </a:rPr>
              <a:t> especificada (c).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Igual que 2"/>
          <p:cNvSpPr/>
          <p:nvPr/>
        </p:nvSpPr>
        <p:spPr>
          <a:xfrm rot="5400000">
            <a:off x="8260081" y="3278780"/>
            <a:ext cx="7106194" cy="5486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22217" y="243840"/>
            <a:ext cx="11634651" cy="748938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22217" y="1463041"/>
            <a:ext cx="117391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 Una </a:t>
            </a: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list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(lista) es como un </a:t>
            </a:r>
            <a:r>
              <a:rPr lang="es-AR" sz="2200" dirty="0" err="1">
                <a:latin typeface="MV Boli" panose="02000500030200090000" pitchFamily="2" charset="0"/>
                <a:cs typeface="MV Boli" panose="02000500030200090000" pitchFamily="2" charset="0"/>
              </a:rPr>
              <a:t>array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, con la diferencia considerable de que los elementos pueden ser insertados o eliminados de forma dinámica. La </a:t>
            </a:r>
            <a:r>
              <a:rPr lang="es-AR" sz="2200" dirty="0" smtClean="0">
                <a:latin typeface="MV Boli" panose="02000500030200090000" pitchFamily="2" charset="0"/>
                <a:cs typeface="MV Boli" panose="02000500030200090000" pitchFamily="2" charset="0"/>
              </a:rPr>
              <a:t>clase 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de </a:t>
            </a:r>
            <a:r>
              <a:rPr lang="es-AR" sz="22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 genérica de C# </a:t>
            </a: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List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&lt;T&gt;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200" dirty="0" smtClean="0">
                <a:latin typeface="MV Boli" panose="02000500030200090000" pitchFamily="2" charset="0"/>
                <a:cs typeface="MV Boli" panose="02000500030200090000" pitchFamily="2" charset="0"/>
              </a:rPr>
              <a:t>requiere 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que todos los elementos sean del mismo tipo T</a:t>
            </a:r>
            <a:r>
              <a:rPr lang="es-AR" sz="22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2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  Las propiedades y métodos de </a:t>
            </a:r>
            <a:r>
              <a:rPr lang="es-AR" sz="2200" dirty="0" err="1">
                <a:latin typeface="MV Boli" panose="02000500030200090000" pitchFamily="2" charset="0"/>
                <a:cs typeface="MV Boli" panose="02000500030200090000" pitchFamily="2" charset="0"/>
              </a:rPr>
              <a:t>List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&lt;T&gt; incluyen</a:t>
            </a:r>
            <a:r>
              <a:rPr lang="es-AR" sz="2200" dirty="0" smtClean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2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Count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 Una propiedad que devuelve la cantidad de elementos de la lista.</a:t>
            </a:r>
            <a:endParaRPr lang="es-ES" sz="22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[</a:t>
            </a: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 i]: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 Devuelve o establece el valor en una lista con el índice (i). </a:t>
            </a:r>
            <a:r>
              <a:rPr lang="es-AR" sz="2200" dirty="0" err="1"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 es otro nombre para el indizador y no es necesario cuando se accede al elemento. Solo tenemos que usar los corchetes [] y el valor del índice.</a:t>
            </a:r>
            <a:endParaRPr lang="es-ES" sz="22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Add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(T t):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 Añade un elemento (t) al final de la lista.</a:t>
            </a:r>
            <a:endParaRPr lang="es-ES" sz="22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RemoveAt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index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):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 Elimina el elemento en la posición especificada (</a:t>
            </a:r>
            <a:r>
              <a:rPr lang="es-AR" sz="2200" dirty="0" err="1">
                <a:latin typeface="MV Boli" panose="02000500030200090000" pitchFamily="2" charset="0"/>
                <a:cs typeface="MV Boli" panose="02000500030200090000" pitchFamily="2" charset="0"/>
              </a:rPr>
              <a:t>index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) de la lista.</a:t>
            </a:r>
            <a:endParaRPr lang="es-ES" sz="22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Sort</a:t>
            </a:r>
            <a:r>
              <a:rPr lang="es-AR" sz="2200" b="1" dirty="0">
                <a:latin typeface="MV Boli" panose="02000500030200090000" pitchFamily="2" charset="0"/>
                <a:cs typeface="MV Boli" panose="02000500030200090000" pitchFamily="2" charset="0"/>
              </a:rPr>
              <a:t>()</a:t>
            </a:r>
            <a:r>
              <a:rPr lang="es-AR" sz="2200" dirty="0">
                <a:latin typeface="MV Boli" panose="02000500030200090000" pitchFamily="2" charset="0"/>
                <a:cs typeface="MV Boli" panose="02000500030200090000" pitchFamily="2" charset="0"/>
              </a:rPr>
              <a:t>: Ordena la lista.</a:t>
            </a:r>
            <a:endParaRPr lang="es-ES" sz="2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5463" y="278674"/>
            <a:ext cx="117739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Ejemplo:</a:t>
            </a:r>
          </a:p>
          <a:p>
            <a:endParaRPr lang="es-ES" sz="2400" dirty="0"/>
          </a:p>
          <a:p>
            <a:r>
              <a:rPr lang="es-AR" sz="2400" b="1" dirty="0" smtClean="0"/>
              <a:t>   </a:t>
            </a:r>
            <a:r>
              <a:rPr lang="es-AR" sz="2400" b="1" dirty="0" err="1" smtClean="0"/>
              <a:t>HashSet</a:t>
            </a:r>
            <a:r>
              <a:rPr lang="es-AR" sz="2400" dirty="0" smtClean="0"/>
              <a:t>&lt;</a:t>
            </a:r>
            <a:r>
              <a:rPr lang="es-AR" sz="2400" dirty="0" err="1" smtClean="0"/>
              <a:t>int</a:t>
            </a:r>
            <a:r>
              <a:rPr lang="es-AR" sz="2400" dirty="0"/>
              <a:t>&gt; </a:t>
            </a:r>
            <a:r>
              <a:rPr lang="es-AR" sz="2400" dirty="0" err="1"/>
              <a:t>hs</a:t>
            </a:r>
            <a:r>
              <a:rPr lang="es-AR" sz="2400" dirty="0"/>
              <a:t> = </a:t>
            </a:r>
            <a:r>
              <a:rPr lang="es-AR" sz="2400" b="1" dirty="0"/>
              <a:t>new</a:t>
            </a:r>
            <a:r>
              <a:rPr lang="es-AR" sz="2400" dirty="0"/>
              <a:t> </a:t>
            </a:r>
            <a:r>
              <a:rPr lang="es-AR" sz="2400" dirty="0" err="1"/>
              <a:t>HashSet</a:t>
            </a:r>
            <a:r>
              <a:rPr lang="es-AR" sz="2400" dirty="0"/>
              <a:t>&lt;</a:t>
            </a:r>
            <a:r>
              <a:rPr lang="es-AR" sz="2400" dirty="0" err="1"/>
              <a:t>int</a:t>
            </a:r>
            <a:r>
              <a:rPr lang="es-AR" sz="2400" dirty="0"/>
              <a:t>&gt;();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hs.</a:t>
            </a:r>
            <a:r>
              <a:rPr lang="es-AR" sz="2400" b="1" dirty="0" err="1" smtClean="0"/>
              <a:t>Add</a:t>
            </a:r>
            <a:r>
              <a:rPr lang="es-AR" sz="2400" dirty="0" smtClean="0"/>
              <a:t>(5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hs.</a:t>
            </a:r>
            <a:r>
              <a:rPr lang="es-AR" sz="2400" b="1" dirty="0" err="1" smtClean="0"/>
              <a:t>Add</a:t>
            </a:r>
            <a:r>
              <a:rPr lang="es-AR" sz="2400" dirty="0" smtClean="0"/>
              <a:t>(10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hs.</a:t>
            </a:r>
            <a:r>
              <a:rPr lang="es-AR" sz="2400" b="1" dirty="0" err="1" smtClean="0"/>
              <a:t>Add</a:t>
            </a:r>
            <a:r>
              <a:rPr lang="es-AR" sz="2400" dirty="0" smtClean="0"/>
              <a:t>(15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hs.</a:t>
            </a:r>
            <a:r>
              <a:rPr lang="es-AR" sz="2400" b="1" dirty="0" err="1" smtClean="0"/>
              <a:t>Add</a:t>
            </a:r>
            <a:r>
              <a:rPr lang="es-AR" sz="2400" dirty="0" smtClean="0"/>
              <a:t>(20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nHashSet</a:t>
            </a:r>
            <a:r>
              <a:rPr lang="es-AR" sz="2400" dirty="0"/>
              <a:t>: “);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foreach</a:t>
            </a:r>
            <a:r>
              <a:rPr lang="es-AR" sz="2400" dirty="0" smtClean="0"/>
              <a:t> </a:t>
            </a:r>
            <a:r>
              <a:rPr lang="es-AR" sz="2400" dirty="0"/>
              <a:t>(</a:t>
            </a:r>
            <a:r>
              <a:rPr lang="es-AR" sz="2400" dirty="0" err="1"/>
              <a:t>int</a:t>
            </a:r>
            <a:r>
              <a:rPr lang="es-AR" sz="2400" dirty="0"/>
              <a:t> </a:t>
            </a:r>
            <a:r>
              <a:rPr lang="es-AR" sz="2400" b="1" dirty="0"/>
              <a:t>in</a:t>
            </a:r>
            <a:r>
              <a:rPr lang="es-AR" sz="2400" dirty="0"/>
              <a:t> </a:t>
            </a:r>
            <a:r>
              <a:rPr lang="es-AR" sz="2400" dirty="0" err="1"/>
              <a:t>hs</a:t>
            </a:r>
            <a:r>
              <a:rPr lang="es-AR" sz="2400" dirty="0"/>
              <a:t>)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(i + “ “);    //5 10 15 20 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nCount</a:t>
            </a:r>
            <a:r>
              <a:rPr lang="es-AR" sz="2400" dirty="0"/>
              <a:t>: “ + </a:t>
            </a:r>
            <a:r>
              <a:rPr lang="es-AR" sz="2400" dirty="0" err="1"/>
              <a:t>hs.</a:t>
            </a:r>
            <a:r>
              <a:rPr lang="es-AR" sz="2400" b="1" dirty="0" err="1"/>
              <a:t>Count</a:t>
            </a:r>
            <a:r>
              <a:rPr lang="es-AR" sz="2400" dirty="0"/>
              <a:t>);     //4</a:t>
            </a:r>
            <a:endParaRPr lang="es-ES" sz="2400" dirty="0"/>
          </a:p>
          <a:p>
            <a:r>
              <a:rPr lang="es-AR" sz="2400" dirty="0"/>
              <a:t> </a:t>
            </a:r>
            <a:r>
              <a:rPr lang="es-AR" sz="2400" dirty="0" smtClean="0"/>
              <a:t>  </a:t>
            </a:r>
            <a:r>
              <a:rPr lang="es-AR" sz="2400" dirty="0" err="1" smtClean="0"/>
              <a:t>HashSet</a:t>
            </a:r>
            <a:r>
              <a:rPr lang="es-AR" sz="2400" dirty="0" smtClean="0"/>
              <a:t>&lt;</a:t>
            </a:r>
            <a:r>
              <a:rPr lang="es-AR" sz="2400" dirty="0" err="1" smtClean="0"/>
              <a:t>int</a:t>
            </a:r>
            <a:r>
              <a:rPr lang="es-AR" sz="2400" dirty="0"/>
              <a:t>&gt; hs2 = </a:t>
            </a:r>
            <a:r>
              <a:rPr lang="es-AR" sz="2400" b="1" dirty="0"/>
              <a:t>new</a:t>
            </a:r>
            <a:r>
              <a:rPr lang="es-AR" sz="2400" dirty="0"/>
              <a:t> </a:t>
            </a:r>
            <a:r>
              <a:rPr lang="es-AR" sz="2400" dirty="0" err="1"/>
              <a:t>HashSet</a:t>
            </a:r>
            <a:r>
              <a:rPr lang="es-AR" sz="2400" dirty="0"/>
              <a:t>&lt;</a:t>
            </a:r>
            <a:r>
              <a:rPr lang="es-AR" sz="2400" dirty="0" err="1"/>
              <a:t>int</a:t>
            </a:r>
            <a:r>
              <a:rPr lang="es-AR" sz="2400" dirty="0"/>
              <a:t>&gt;();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/>
              <a:t>hs2.</a:t>
            </a:r>
            <a:r>
              <a:rPr lang="es-AR" sz="2400" b="1" dirty="0"/>
              <a:t>Add</a:t>
            </a:r>
            <a:r>
              <a:rPr lang="es-AR" sz="2400" dirty="0"/>
              <a:t>(15);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/>
              <a:t>hs2.</a:t>
            </a:r>
            <a:r>
              <a:rPr lang="es-AR" sz="2400" b="1" dirty="0"/>
              <a:t>Add</a:t>
            </a:r>
            <a:r>
              <a:rPr lang="es-AR" sz="2400" dirty="0"/>
              <a:t>(20);</a:t>
            </a:r>
            <a:endParaRPr lang="es-ES" sz="2400" dirty="0"/>
          </a:p>
          <a:p>
            <a:r>
              <a:rPr lang="es-AR" sz="2400" dirty="0" smtClean="0"/>
              <a:t>   </a:t>
            </a:r>
            <a:r>
              <a:rPr lang="es-AR" sz="2400" dirty="0" err="1"/>
              <a:t>Console.Write</a:t>
            </a:r>
            <a:r>
              <a:rPr lang="es-AR" sz="2400" dirty="0"/>
              <a:t>(“\n{15, 20} </a:t>
            </a:r>
            <a:r>
              <a:rPr lang="es-AR" sz="2400" dirty="0" err="1"/>
              <a:t>is</a:t>
            </a:r>
            <a:r>
              <a:rPr lang="es-AR" sz="2400" dirty="0"/>
              <a:t> a </a:t>
            </a:r>
            <a:r>
              <a:rPr lang="es-AR" sz="2400" dirty="0" err="1"/>
              <a:t>subset</a:t>
            </a:r>
            <a:r>
              <a:rPr lang="es-AR" sz="2400" dirty="0"/>
              <a:t> of {5, 10, 15, 20}: “ + hs2.</a:t>
            </a:r>
            <a:r>
              <a:rPr lang="es-AR" sz="2400" b="1" dirty="0"/>
              <a:t>IsSubsetOf</a:t>
            </a:r>
            <a:r>
              <a:rPr lang="es-AR" sz="2400" dirty="0"/>
              <a:t>(</a:t>
            </a:r>
            <a:r>
              <a:rPr lang="es-AR" sz="2400" dirty="0" err="1"/>
              <a:t>hs</a:t>
            </a:r>
            <a:r>
              <a:rPr lang="es-AR" sz="2400" dirty="0"/>
              <a:t>));    // True</a:t>
            </a:r>
            <a:endParaRPr lang="es-ES" sz="2400" dirty="0"/>
          </a:p>
          <a:p>
            <a:endParaRPr lang="es-ES" sz="2400" dirty="0"/>
          </a:p>
        </p:txBody>
      </p:sp>
      <p:sp>
        <p:nvSpPr>
          <p:cNvPr id="3" name="Igual que 2"/>
          <p:cNvSpPr/>
          <p:nvPr/>
        </p:nvSpPr>
        <p:spPr>
          <a:xfrm rot="5400000">
            <a:off x="7889968" y="2934788"/>
            <a:ext cx="7802880" cy="6270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5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5429" y="243840"/>
            <a:ext cx="1158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Ejemplo:</a:t>
            </a:r>
          </a:p>
          <a:p>
            <a:endParaRPr lang="es-AR" sz="2400" b="1" dirty="0" smtClean="0"/>
          </a:p>
          <a:p>
            <a:r>
              <a:rPr lang="es-AR" sz="2400" b="1" dirty="0" err="1" smtClean="0"/>
              <a:t>List</a:t>
            </a:r>
            <a:r>
              <a:rPr lang="es-AR" sz="2400" b="1" dirty="0" smtClean="0"/>
              <a:t>&lt;</a:t>
            </a:r>
            <a:r>
              <a:rPr lang="es-AR" sz="2400" b="1" dirty="0" err="1" smtClean="0"/>
              <a:t>int</a:t>
            </a:r>
            <a:r>
              <a:rPr lang="es-AR" sz="2400" b="1" dirty="0"/>
              <a:t>&gt; </a:t>
            </a:r>
            <a:r>
              <a:rPr lang="es-AR" sz="2400" dirty="0"/>
              <a:t>li = </a:t>
            </a:r>
            <a:r>
              <a:rPr lang="es-AR" sz="2400" b="1" dirty="0"/>
              <a:t>new</a:t>
            </a:r>
            <a:r>
              <a:rPr lang="es-AR" sz="2400" dirty="0"/>
              <a:t> </a:t>
            </a:r>
            <a:r>
              <a:rPr lang="es-AR" sz="2400" dirty="0" err="1"/>
              <a:t>List</a:t>
            </a:r>
            <a:r>
              <a:rPr lang="es-AR" sz="2400" dirty="0"/>
              <a:t>&lt;</a:t>
            </a:r>
            <a:r>
              <a:rPr lang="es-AR" sz="2400" dirty="0" err="1"/>
              <a:t>int</a:t>
            </a:r>
            <a:r>
              <a:rPr lang="es-AR" sz="2400" dirty="0" smtClean="0"/>
              <a:t>&gt;();</a:t>
            </a:r>
          </a:p>
          <a:p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li.Add</a:t>
            </a:r>
            <a:r>
              <a:rPr lang="es-AR" sz="2400" dirty="0" smtClean="0"/>
              <a:t>(59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li.Add</a:t>
            </a:r>
            <a:r>
              <a:rPr lang="es-AR" sz="2400" dirty="0" smtClean="0"/>
              <a:t>(72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li.Add</a:t>
            </a:r>
            <a:r>
              <a:rPr lang="es-AR" sz="2400" dirty="0" smtClean="0"/>
              <a:t>(95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li.Add</a:t>
            </a:r>
            <a:r>
              <a:rPr lang="es-AR" sz="2400" dirty="0" smtClean="0"/>
              <a:t>(5</a:t>
            </a:r>
            <a:r>
              <a:rPr lang="es-AR" sz="2400" dirty="0"/>
              <a:t>);</a:t>
            </a:r>
            <a:endParaRPr lang="es-ES" sz="2400" dirty="0"/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li.RemoveAt</a:t>
            </a:r>
            <a:r>
              <a:rPr lang="es-AR" sz="2400" dirty="0" smtClean="0"/>
              <a:t>(1</a:t>
            </a:r>
            <a:r>
              <a:rPr lang="es-AR" sz="2400" dirty="0"/>
              <a:t>);  </a:t>
            </a:r>
            <a:r>
              <a:rPr lang="es-AR" sz="2400" dirty="0" smtClean="0"/>
              <a:t>                            </a:t>
            </a:r>
            <a:r>
              <a:rPr lang="es-AR" sz="2400" dirty="0" smtClean="0">
                <a:solidFill>
                  <a:srgbClr val="00B050"/>
                </a:solidFill>
              </a:rPr>
              <a:t> </a:t>
            </a:r>
            <a:r>
              <a:rPr lang="es-AR" sz="2400" dirty="0">
                <a:solidFill>
                  <a:srgbClr val="00B050"/>
                </a:solidFill>
              </a:rPr>
              <a:t>//Elimina 72</a:t>
            </a:r>
            <a:endParaRPr lang="es-ES" sz="2400" dirty="0">
              <a:solidFill>
                <a:srgbClr val="00B050"/>
              </a:solidFill>
            </a:endParaRPr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nList</a:t>
            </a:r>
            <a:r>
              <a:rPr lang="es-AR" sz="2400" dirty="0"/>
              <a:t>: “);         </a:t>
            </a:r>
            <a:r>
              <a:rPr lang="es-AR" sz="2400" dirty="0">
                <a:solidFill>
                  <a:srgbClr val="00B050"/>
                </a:solidFill>
              </a:rPr>
              <a:t>//59 95 5</a:t>
            </a:r>
            <a:endParaRPr lang="es-ES" sz="2400" dirty="0">
              <a:solidFill>
                <a:srgbClr val="00B050"/>
              </a:solidFill>
            </a:endParaRPr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for</a:t>
            </a:r>
            <a:r>
              <a:rPr lang="es-AR" sz="2400" dirty="0" smtClean="0"/>
              <a:t> </a:t>
            </a:r>
            <a:r>
              <a:rPr lang="es-AR" sz="2400" dirty="0"/>
              <a:t>(</a:t>
            </a:r>
            <a:r>
              <a:rPr lang="es-AR" sz="2400" dirty="0" err="1"/>
              <a:t>int</a:t>
            </a:r>
            <a:r>
              <a:rPr lang="es-AR" sz="2400" dirty="0"/>
              <a:t> x = 0; x &lt; </a:t>
            </a:r>
            <a:r>
              <a:rPr lang="es-AR" sz="2400" dirty="0" err="1"/>
              <a:t>li.</a:t>
            </a:r>
            <a:r>
              <a:rPr lang="es-AR" sz="2400" b="1" dirty="0" err="1"/>
              <a:t>count</a:t>
            </a:r>
            <a:r>
              <a:rPr lang="es-AR" sz="2400" dirty="0"/>
              <a:t>; x++)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(li[x] + “ “);</a:t>
            </a:r>
            <a:endParaRPr lang="es-ES" sz="2400" dirty="0"/>
          </a:p>
          <a:p>
            <a:r>
              <a:rPr lang="es-AR" sz="2400" b="1" dirty="0" smtClean="0"/>
              <a:t>	</a:t>
            </a:r>
            <a:r>
              <a:rPr lang="es-AR" sz="2400" b="1" dirty="0" err="1" smtClean="0"/>
              <a:t>li.Sort</a:t>
            </a:r>
            <a:r>
              <a:rPr lang="es-AR" sz="2400" dirty="0"/>
              <a:t>();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(“\</a:t>
            </a:r>
            <a:r>
              <a:rPr lang="es-AR" sz="2400" dirty="0" err="1"/>
              <a:t>nOrdenado</a:t>
            </a:r>
            <a:r>
              <a:rPr lang="es-AR" sz="2400" dirty="0"/>
              <a:t>: “);      </a:t>
            </a:r>
            <a:r>
              <a:rPr lang="es-AR" sz="2400" dirty="0">
                <a:solidFill>
                  <a:srgbClr val="00B050"/>
                </a:solidFill>
              </a:rPr>
              <a:t>//5 59 95</a:t>
            </a:r>
            <a:endParaRPr lang="es-ES" sz="2400" dirty="0">
              <a:solidFill>
                <a:srgbClr val="00B050"/>
              </a:solidFill>
            </a:endParaRPr>
          </a:p>
          <a:p>
            <a:r>
              <a:rPr lang="es-AR" sz="2400" dirty="0" smtClean="0"/>
              <a:t>	</a:t>
            </a:r>
            <a:r>
              <a:rPr lang="es-AR" sz="2400" dirty="0" err="1" smtClean="0"/>
              <a:t>for</a:t>
            </a:r>
            <a:r>
              <a:rPr lang="es-AR" sz="2400" dirty="0" smtClean="0"/>
              <a:t> </a:t>
            </a:r>
            <a:r>
              <a:rPr lang="es-AR" sz="2400" dirty="0"/>
              <a:t>(</a:t>
            </a:r>
            <a:r>
              <a:rPr lang="es-AR" sz="2400" dirty="0" err="1"/>
              <a:t>int</a:t>
            </a:r>
            <a:r>
              <a:rPr lang="es-AR" sz="2400" dirty="0"/>
              <a:t> x = 0; x &lt; </a:t>
            </a:r>
            <a:r>
              <a:rPr lang="es-AR" sz="2400" dirty="0" err="1"/>
              <a:t>li.</a:t>
            </a:r>
            <a:r>
              <a:rPr lang="es-AR" sz="2400" b="1" dirty="0" err="1"/>
              <a:t>Count</a:t>
            </a:r>
            <a:r>
              <a:rPr lang="es-AR" sz="2400" dirty="0"/>
              <a:t>; x++)</a:t>
            </a:r>
            <a:endParaRPr lang="es-ES" sz="2400" dirty="0"/>
          </a:p>
          <a:p>
            <a:r>
              <a:rPr lang="es-AR" sz="2400" dirty="0" smtClean="0"/>
              <a:t>	   </a:t>
            </a:r>
            <a:r>
              <a:rPr lang="es-AR" sz="2400" dirty="0" err="1"/>
              <a:t>Console.Write</a:t>
            </a:r>
            <a:r>
              <a:rPr lang="es-AR" sz="2400" dirty="0"/>
              <a:t>(li[x] + “ “);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417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1920" y="113211"/>
            <a:ext cx="11869783" cy="106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1920" y="243840"/>
            <a:ext cx="118697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continuación, nombraremos propiedades y métodos adicionales de </a:t>
            </a:r>
            <a:r>
              <a:rPr lang="es-AR" sz="24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List</a:t>
            </a:r>
            <a:r>
              <a:rPr lang="es-AR" sz="24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&lt;T&gt;</a:t>
            </a:r>
            <a:r>
              <a:rPr lang="es-AR" sz="2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 Se puede ir probando en el mismo ejemplo que hemos visto</a:t>
            </a:r>
            <a:r>
              <a:rPr lang="es-AR" sz="2400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Capacity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Una propiedad que devuelve la cantidad de elementos que puede contener la lista antes de necesitar un cambio de tamaño.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Clear():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Elimina todos los elementos de la lista.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TrimExcess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Establece la capacidad según la cantidad de elementos de la lista (es útil cuando se quiere reducir la sobrecarga de memoria).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Insert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index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, T t):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Inserta un elemento (t) en una posición específica (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index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) de la lista. 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Remove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(T t): 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Elimina un elemento (t) de la lista.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Contains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(T t):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Devuelve true cuando está presente un elemento (t) en la lista.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IndexOf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(T t):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Devuelve el índice de la primera aparición de un elemento en la lista.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Reverse():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Invierte el orden de los elementos en una lista.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ToArray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():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Crea un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array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a partir de la lista.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0629" y="95794"/>
            <a:ext cx="11991702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30629" y="226423"/>
            <a:ext cx="118872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MV Boli" panose="02000500030200090000" pitchFamily="2" charset="0"/>
              </a:rPr>
              <a:t>SortedList</a:t>
            </a:r>
            <a:r>
              <a:rPr lang="es-A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MV Boli" panose="02000500030200090000" pitchFamily="2" charset="0"/>
              </a:rPr>
              <a:t>&lt;K, V</a:t>
            </a:r>
            <a:r>
              <a:rPr lang="es-A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MV Boli" panose="02000500030200090000" pitchFamily="2" charset="0"/>
              </a:rPr>
              <a:t>&gt;</a:t>
            </a:r>
          </a:p>
          <a:p>
            <a:endParaRPr lang="es-AR" sz="20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Una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sorted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list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(lista ordenada) es una colección de pares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key-value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(clave-valor) que se ordenan por el valor de la clave. Se puede usar una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o clave para acceder a su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value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(valor) correspondiente en la lista ordenada.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 La clase de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genérica de C#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SortedList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&lt;K, V&gt;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requiere 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que todos los elementos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keys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/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values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sean del mismo tipo 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K/V. 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No se permiten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keys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duplicadas, lo que asegura que todos los pares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key-value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sean únicos</a:t>
            </a:r>
            <a:r>
              <a:rPr lang="es-A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 Las propiedades de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SortedList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&lt;K, V&gt;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incluyen</a:t>
            </a:r>
            <a:r>
              <a:rPr lang="es-A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Count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Devuelve la cantidad de pares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key-value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de la lista ordenada.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[K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]: 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Devuelve el valor asociado con una clave especificada (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) de la lista ordenada.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Item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es otro nombre para el indizador y no es necesario cuando se accede al </a:t>
            </a:r>
            <a:r>
              <a:rPr lang="es-A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elemento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. Solo tenemos que usar los corchetes [] y el valor de la clave.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Keys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Devuelve una colección ordenada e indexada que solo contiene las claves de la lista ordenada.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 Los métodos incluyen: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Add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(K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, V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value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):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Añade un par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key-value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a la lista ordenada.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Remove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(K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):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Elimina el para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key-value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asociado con la clave especificada (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key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) de la lista ordenada</a:t>
            </a:r>
            <a:r>
              <a:rPr lang="es-A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6754" y="269966"/>
            <a:ext cx="118088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u="sng" dirty="0">
                <a:latin typeface="MV Boli" panose="02000500030200090000" pitchFamily="2" charset="0"/>
                <a:cs typeface="MV Boli" panose="02000500030200090000" pitchFamily="2" charset="0"/>
              </a:rPr>
              <a:t>Ejemplo</a:t>
            </a:r>
            <a:r>
              <a:rPr lang="es-AR" sz="2800" i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8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s-ES" sz="2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800" b="1" dirty="0" smtClean="0">
                <a:cs typeface="MV Boli" panose="02000500030200090000" pitchFamily="2" charset="0"/>
              </a:rPr>
              <a:t>   </a:t>
            </a:r>
            <a:r>
              <a:rPr lang="es-AR" sz="2800" b="1" dirty="0" err="1" smtClean="0">
                <a:cs typeface="MV Boli" panose="02000500030200090000" pitchFamily="2" charset="0"/>
              </a:rPr>
              <a:t>SortedList</a:t>
            </a:r>
            <a:r>
              <a:rPr lang="es-AR" sz="2800" b="1" dirty="0" smtClean="0">
                <a:cs typeface="MV Boli" panose="02000500030200090000" pitchFamily="2" charset="0"/>
              </a:rPr>
              <a:t>&lt;</a:t>
            </a:r>
            <a:r>
              <a:rPr lang="es-AR" sz="2800" dirty="0" err="1" smtClean="0">
                <a:cs typeface="MV Boli" panose="02000500030200090000" pitchFamily="2" charset="0"/>
              </a:rPr>
              <a:t>string</a:t>
            </a:r>
            <a:r>
              <a:rPr lang="es-AR" sz="2800" dirty="0">
                <a:cs typeface="MV Boli" panose="02000500030200090000" pitchFamily="2" charset="0"/>
              </a:rPr>
              <a:t>, </a:t>
            </a:r>
            <a:r>
              <a:rPr lang="es-AR" sz="2800" dirty="0" err="1">
                <a:cs typeface="MV Boli" panose="02000500030200090000" pitchFamily="2" charset="0"/>
              </a:rPr>
              <a:t>int</a:t>
            </a:r>
            <a:r>
              <a:rPr lang="es-AR" sz="2800" dirty="0">
                <a:cs typeface="MV Boli" panose="02000500030200090000" pitchFamily="2" charset="0"/>
              </a:rPr>
              <a:t>&gt; s1 = </a:t>
            </a:r>
            <a:r>
              <a:rPr lang="es-AR" sz="2800" b="1" dirty="0">
                <a:cs typeface="MV Boli" panose="02000500030200090000" pitchFamily="2" charset="0"/>
              </a:rPr>
              <a:t>new</a:t>
            </a:r>
            <a:r>
              <a:rPr lang="es-AR" sz="2800" dirty="0">
                <a:cs typeface="MV Boli" panose="02000500030200090000" pitchFamily="2" charset="0"/>
              </a:rPr>
              <a:t> </a:t>
            </a:r>
            <a:r>
              <a:rPr lang="es-AR" sz="2800" dirty="0" err="1">
                <a:cs typeface="MV Boli" panose="02000500030200090000" pitchFamily="2" charset="0"/>
              </a:rPr>
              <a:t>SortedList</a:t>
            </a:r>
            <a:r>
              <a:rPr lang="es-AR" sz="2800" dirty="0">
                <a:cs typeface="MV Boli" panose="02000500030200090000" pitchFamily="2" charset="0"/>
              </a:rPr>
              <a:t>&lt;</a:t>
            </a:r>
            <a:r>
              <a:rPr lang="es-AR" sz="2800" dirty="0" err="1">
                <a:cs typeface="MV Boli" panose="02000500030200090000" pitchFamily="2" charset="0"/>
              </a:rPr>
              <a:t>string</a:t>
            </a:r>
            <a:r>
              <a:rPr lang="es-AR" sz="2800" dirty="0">
                <a:cs typeface="MV Boli" panose="02000500030200090000" pitchFamily="2" charset="0"/>
              </a:rPr>
              <a:t>, </a:t>
            </a:r>
            <a:r>
              <a:rPr lang="es-AR" sz="2800" dirty="0" err="1">
                <a:cs typeface="MV Boli" panose="02000500030200090000" pitchFamily="2" charset="0"/>
              </a:rPr>
              <a:t>int</a:t>
            </a:r>
            <a:r>
              <a:rPr lang="es-AR" sz="2800" dirty="0">
                <a:cs typeface="MV Boli" panose="02000500030200090000" pitchFamily="2" charset="0"/>
              </a:rPr>
              <a:t>&gt;();</a:t>
            </a:r>
            <a:endParaRPr lang="es-ES" sz="2800" dirty="0">
              <a:cs typeface="MV Boli" panose="02000500030200090000" pitchFamily="2" charset="0"/>
            </a:endParaRPr>
          </a:p>
          <a:p>
            <a:r>
              <a:rPr lang="es-AR" sz="2800" dirty="0" smtClean="0">
                <a:cs typeface="MV Boli" panose="02000500030200090000" pitchFamily="2" charset="0"/>
              </a:rPr>
              <a:t>	s1.</a:t>
            </a:r>
            <a:r>
              <a:rPr lang="es-AR" sz="2800" b="1" dirty="0" smtClean="0">
                <a:cs typeface="MV Boli" panose="02000500030200090000" pitchFamily="2" charset="0"/>
              </a:rPr>
              <a:t>Add</a:t>
            </a:r>
            <a:r>
              <a:rPr lang="es-AR" sz="2800" dirty="0">
                <a:cs typeface="MV Boli" panose="02000500030200090000" pitchFamily="2" charset="0"/>
              </a:rPr>
              <a:t>(“Solo”, 59);</a:t>
            </a:r>
            <a:endParaRPr lang="es-ES" sz="2800" dirty="0">
              <a:cs typeface="MV Boli" panose="02000500030200090000" pitchFamily="2" charset="0"/>
            </a:endParaRPr>
          </a:p>
          <a:p>
            <a:r>
              <a:rPr lang="es-AR" sz="2800" dirty="0" smtClean="0">
                <a:cs typeface="MV Boli" panose="02000500030200090000" pitchFamily="2" charset="0"/>
              </a:rPr>
              <a:t>	s1.</a:t>
            </a:r>
            <a:r>
              <a:rPr lang="es-AR" sz="2800" b="1" dirty="0" smtClean="0">
                <a:cs typeface="MV Boli" panose="02000500030200090000" pitchFamily="2" charset="0"/>
              </a:rPr>
              <a:t>Add</a:t>
            </a:r>
            <a:r>
              <a:rPr lang="es-AR" sz="2800" dirty="0">
                <a:cs typeface="MV Boli" panose="02000500030200090000" pitchFamily="2" charset="0"/>
              </a:rPr>
              <a:t>(“A”, 95);</a:t>
            </a:r>
            <a:endParaRPr lang="es-ES" sz="2800" dirty="0">
              <a:cs typeface="MV Boli" panose="02000500030200090000" pitchFamily="2" charset="0"/>
            </a:endParaRPr>
          </a:p>
          <a:p>
            <a:r>
              <a:rPr lang="es-AR" sz="2800" dirty="0" smtClean="0">
                <a:cs typeface="MV Boli" panose="02000500030200090000" pitchFamily="2" charset="0"/>
              </a:rPr>
              <a:t>	s1.</a:t>
            </a:r>
            <a:r>
              <a:rPr lang="es-AR" sz="2800" b="1" dirty="0" smtClean="0">
                <a:cs typeface="MV Boli" panose="02000500030200090000" pitchFamily="2" charset="0"/>
              </a:rPr>
              <a:t>Add</a:t>
            </a:r>
            <a:r>
              <a:rPr lang="es-AR" sz="2800" dirty="0">
                <a:cs typeface="MV Boli" panose="02000500030200090000" pitchFamily="2" charset="0"/>
              </a:rPr>
              <a:t>(“Otro”, 72);</a:t>
            </a:r>
            <a:endParaRPr lang="es-ES" sz="2800" dirty="0">
              <a:cs typeface="MV Boli" panose="02000500030200090000" pitchFamily="2" charset="0"/>
            </a:endParaRPr>
          </a:p>
          <a:p>
            <a:r>
              <a:rPr lang="es-AR" sz="2800" dirty="0" smtClean="0">
                <a:cs typeface="MV Boli" panose="02000500030200090000" pitchFamily="2" charset="0"/>
              </a:rPr>
              <a:t>	s1.</a:t>
            </a:r>
            <a:r>
              <a:rPr lang="es-AR" sz="2800" b="1" dirty="0" smtClean="0">
                <a:cs typeface="MV Boli" panose="02000500030200090000" pitchFamily="2" charset="0"/>
              </a:rPr>
              <a:t>Remove</a:t>
            </a:r>
            <a:r>
              <a:rPr lang="es-AR" sz="2800" dirty="0">
                <a:cs typeface="MV Boli" panose="02000500030200090000" pitchFamily="2" charset="0"/>
              </a:rPr>
              <a:t>(“A”);</a:t>
            </a:r>
            <a:endParaRPr lang="es-ES" sz="2800" dirty="0">
              <a:cs typeface="MV Boli" panose="02000500030200090000" pitchFamily="2" charset="0"/>
            </a:endParaRPr>
          </a:p>
          <a:p>
            <a:r>
              <a:rPr lang="es-AR" sz="2800" dirty="0" smtClean="0">
                <a:cs typeface="MV Boli" panose="02000500030200090000" pitchFamily="2" charset="0"/>
              </a:rPr>
              <a:t>	   </a:t>
            </a:r>
            <a:r>
              <a:rPr lang="es-AR" sz="2800" dirty="0" err="1">
                <a:cs typeface="MV Boli" panose="02000500030200090000" pitchFamily="2" charset="0"/>
              </a:rPr>
              <a:t>Console.WriteLine</a:t>
            </a:r>
            <a:r>
              <a:rPr lang="es-AR" sz="2800" dirty="0">
                <a:cs typeface="MV Boli" panose="02000500030200090000" pitchFamily="2" charset="0"/>
              </a:rPr>
              <a:t>(“Lista ordenada: “);</a:t>
            </a:r>
            <a:endParaRPr lang="es-ES" sz="2800" dirty="0">
              <a:cs typeface="MV Boli" panose="02000500030200090000" pitchFamily="2" charset="0"/>
            </a:endParaRPr>
          </a:p>
          <a:p>
            <a:r>
              <a:rPr lang="es-AR" sz="2800" dirty="0" smtClean="0">
                <a:cs typeface="MV Boli" panose="02000500030200090000" pitchFamily="2" charset="0"/>
              </a:rPr>
              <a:t>	   </a:t>
            </a:r>
            <a:r>
              <a:rPr lang="es-AR" sz="2800" dirty="0" err="1">
                <a:cs typeface="MV Boli" panose="02000500030200090000" pitchFamily="2" charset="0"/>
              </a:rPr>
              <a:t>foreach</a:t>
            </a:r>
            <a:r>
              <a:rPr lang="es-AR" sz="2800" dirty="0">
                <a:cs typeface="MV Boli" panose="02000500030200090000" pitchFamily="2" charset="0"/>
              </a:rPr>
              <a:t> (</a:t>
            </a:r>
            <a:r>
              <a:rPr lang="es-AR" sz="2800" dirty="0" err="1">
                <a:cs typeface="MV Boli" panose="02000500030200090000" pitchFamily="2" charset="0"/>
              </a:rPr>
              <a:t>string</a:t>
            </a:r>
            <a:r>
              <a:rPr lang="es-AR" sz="2800" dirty="0">
                <a:cs typeface="MV Boli" panose="02000500030200090000" pitchFamily="2" charset="0"/>
              </a:rPr>
              <a:t> s in s1.</a:t>
            </a:r>
            <a:r>
              <a:rPr lang="es-AR" sz="2800" b="1" dirty="0">
                <a:cs typeface="MV Boli" panose="02000500030200090000" pitchFamily="2" charset="0"/>
              </a:rPr>
              <a:t>keys</a:t>
            </a:r>
            <a:r>
              <a:rPr lang="es-AR" sz="2800" dirty="0">
                <a:cs typeface="MV Boli" panose="02000500030200090000" pitchFamily="2" charset="0"/>
              </a:rPr>
              <a:t>)</a:t>
            </a:r>
            <a:endParaRPr lang="es-ES" sz="2800" dirty="0">
              <a:cs typeface="MV Boli" panose="02000500030200090000" pitchFamily="2" charset="0"/>
            </a:endParaRPr>
          </a:p>
          <a:p>
            <a:r>
              <a:rPr lang="es-AR" sz="2800" dirty="0" smtClean="0">
                <a:cs typeface="MV Boli" panose="02000500030200090000" pitchFamily="2" charset="0"/>
              </a:rPr>
              <a:t>	      </a:t>
            </a:r>
            <a:r>
              <a:rPr lang="es-AR" sz="2800" dirty="0" err="1">
                <a:cs typeface="MV Boli" panose="02000500030200090000" pitchFamily="2" charset="0"/>
              </a:rPr>
              <a:t>Console.WriteLine</a:t>
            </a:r>
            <a:r>
              <a:rPr lang="es-AR" sz="2800" dirty="0">
                <a:cs typeface="MV Boli" panose="02000500030200090000" pitchFamily="2" charset="0"/>
              </a:rPr>
              <a:t>(s + “: “ + s1[s]);     </a:t>
            </a:r>
            <a:r>
              <a:rPr lang="es-AR" sz="2800" dirty="0">
                <a:solidFill>
                  <a:srgbClr val="00B050"/>
                </a:solidFill>
                <a:cs typeface="MV Boli" panose="02000500030200090000" pitchFamily="2" charset="0"/>
              </a:rPr>
              <a:t>//Otro: 72    Solo: 59</a:t>
            </a:r>
            <a:endParaRPr lang="es-ES" sz="2800" dirty="0">
              <a:solidFill>
                <a:srgbClr val="00B050"/>
              </a:solidFill>
              <a:cs typeface="MV Boli" panose="02000500030200090000" pitchFamily="2" charset="0"/>
            </a:endParaRPr>
          </a:p>
          <a:p>
            <a:r>
              <a:rPr lang="es-AR" sz="2800" dirty="0" smtClean="0">
                <a:cs typeface="MV Boli" panose="02000500030200090000" pitchFamily="2" charset="0"/>
              </a:rPr>
              <a:t>	      </a:t>
            </a:r>
            <a:r>
              <a:rPr lang="es-AR" sz="2800" dirty="0" err="1">
                <a:cs typeface="MV Boli" panose="02000500030200090000" pitchFamily="2" charset="0"/>
              </a:rPr>
              <a:t>Console.WriteLine</a:t>
            </a:r>
            <a:r>
              <a:rPr lang="es-AR" sz="2800" dirty="0">
                <a:cs typeface="MV Boli" panose="02000500030200090000" pitchFamily="2" charset="0"/>
              </a:rPr>
              <a:t>(“\</a:t>
            </a:r>
            <a:r>
              <a:rPr lang="es-AR" sz="2800" dirty="0" err="1">
                <a:cs typeface="MV Boli" panose="02000500030200090000" pitchFamily="2" charset="0"/>
              </a:rPr>
              <a:t>nCount</a:t>
            </a:r>
            <a:r>
              <a:rPr lang="es-AR" sz="2800" dirty="0">
                <a:cs typeface="MV Boli" panose="02000500030200090000" pitchFamily="2" charset="0"/>
              </a:rPr>
              <a:t>: “ + s1.Count);    </a:t>
            </a:r>
            <a:r>
              <a:rPr lang="es-AR" sz="2800" dirty="0">
                <a:solidFill>
                  <a:srgbClr val="00B050"/>
                </a:solidFill>
                <a:cs typeface="MV Boli" panose="02000500030200090000" pitchFamily="2" charset="0"/>
              </a:rPr>
              <a:t>//2</a:t>
            </a:r>
            <a:endParaRPr lang="es-ES" sz="2800" dirty="0">
              <a:solidFill>
                <a:srgbClr val="00B050"/>
              </a:solidFill>
              <a:cs typeface="MV Boli" panose="02000500030200090000" pitchFamily="2" charset="0"/>
            </a:endParaRPr>
          </a:p>
          <a:p>
            <a:endParaRPr lang="es-ES" sz="2800" dirty="0"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5463" y="862149"/>
            <a:ext cx="1178269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Un 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bit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array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o matriz de bits es una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de bits. El valor de un bit puede ser 0 (false/off) o 1 (true/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on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).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 Un bit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array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almacena de forma compacta los bits. Más comúnmente, se usan para representar un grupo simple de banderas booleanas o una secuencia ordenada de valores booleanos</a:t>
            </a:r>
            <a:r>
              <a:rPr lang="es-AR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 La propiedades de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incluyen: </a:t>
            </a:r>
            <a:endParaRPr lang="es-AR" sz="20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Count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La cantidad de bits en el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IsReadOnly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Un valor que indica si el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es de sólo lectura o no.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Los métodos de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incluyen: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Get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index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):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Devuelve el valor del bit en un índice especificado en el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Set(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index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bool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value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):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Establece el bit en un índice específico a un valor especificado en el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SetAll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bool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value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):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establece todos los bits de un valor especificado en el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bitarrray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And(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ba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):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realiza la operación bit a bit And en el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ba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).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Or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ba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):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realiza la operación bit a bit OR con un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batarray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especificado.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Not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()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Xor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BitArray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ba</a:t>
            </a:r>
            <a:r>
              <a:rPr lang="es-AR" sz="2000" b="1" dirty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0960" y="165462"/>
            <a:ext cx="12022182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BitArray</a:t>
            </a: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74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0297" y="217714"/>
            <a:ext cx="492905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>
                <a:latin typeface="MV Boli" panose="02000500030200090000" pitchFamily="2" charset="0"/>
                <a:cs typeface="MV Boli" panose="02000500030200090000" pitchFamily="2" charset="0"/>
              </a:rPr>
              <a:t>Ejemplo</a:t>
            </a:r>
            <a:r>
              <a:rPr lang="es-AR" sz="2000" i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endParaRPr lang="es-ES" sz="2000" dirty="0"/>
          </a:p>
          <a:p>
            <a:r>
              <a:rPr lang="es-AR" sz="2000" b="1" dirty="0" err="1"/>
              <a:t>static</a:t>
            </a:r>
            <a:r>
              <a:rPr lang="es-AR" sz="2000" b="1" dirty="0"/>
              <a:t> </a:t>
            </a:r>
            <a:r>
              <a:rPr lang="es-AR" sz="2000" b="1" dirty="0" err="1"/>
              <a:t>void</a:t>
            </a:r>
            <a:r>
              <a:rPr lang="es-AR" sz="2000" dirty="0"/>
              <a:t> </a:t>
            </a:r>
            <a:r>
              <a:rPr lang="es-AR" sz="2000" dirty="0" err="1"/>
              <a:t>Main</a:t>
            </a:r>
            <a:r>
              <a:rPr lang="es-AR" sz="2000" dirty="0"/>
              <a:t>() {</a:t>
            </a:r>
            <a:endParaRPr lang="es-ES" sz="2000" dirty="0"/>
          </a:p>
          <a:p>
            <a:r>
              <a:rPr lang="es-AR" sz="2000" b="1" dirty="0" err="1"/>
              <a:t>BitArray</a:t>
            </a:r>
            <a:r>
              <a:rPr lang="es-AR" sz="2000" dirty="0"/>
              <a:t> ba1 = </a:t>
            </a:r>
            <a:r>
              <a:rPr lang="es-AR" sz="2000" b="1" dirty="0"/>
              <a:t>new</a:t>
            </a:r>
            <a:r>
              <a:rPr lang="es-AR" sz="2000" dirty="0"/>
              <a:t> </a:t>
            </a:r>
            <a:r>
              <a:rPr lang="es-AR" sz="2000" dirty="0" err="1"/>
              <a:t>BitArray</a:t>
            </a:r>
            <a:r>
              <a:rPr lang="es-AR" sz="2000" dirty="0"/>
              <a:t>(4);</a:t>
            </a:r>
            <a:endParaRPr lang="es-ES" sz="2000" dirty="0"/>
          </a:p>
          <a:p>
            <a:r>
              <a:rPr lang="es-AR" sz="2000" b="1" dirty="0" err="1"/>
              <a:t>BitArray</a:t>
            </a:r>
            <a:r>
              <a:rPr lang="es-AR" sz="2000" b="1" dirty="0"/>
              <a:t> </a:t>
            </a:r>
            <a:r>
              <a:rPr lang="es-AR" sz="2000" dirty="0"/>
              <a:t>ba2 = </a:t>
            </a:r>
            <a:r>
              <a:rPr lang="es-AR" sz="2000" b="1" dirty="0"/>
              <a:t>new</a:t>
            </a:r>
            <a:r>
              <a:rPr lang="es-AR" sz="2000" dirty="0"/>
              <a:t> </a:t>
            </a:r>
            <a:r>
              <a:rPr lang="es-AR" sz="2000" dirty="0" err="1"/>
              <a:t>BitArray</a:t>
            </a:r>
            <a:r>
              <a:rPr lang="es-AR" sz="2000" dirty="0"/>
              <a:t>(4);</a:t>
            </a:r>
            <a:endParaRPr lang="es-ES" sz="2000" dirty="0"/>
          </a:p>
          <a:p>
            <a:r>
              <a:rPr lang="es-AR" sz="2000" dirty="0"/>
              <a:t>ba1.</a:t>
            </a:r>
            <a:r>
              <a:rPr lang="es-AR" sz="2000" b="1" dirty="0"/>
              <a:t>SetAll(true);</a:t>
            </a:r>
            <a:endParaRPr lang="es-ES" sz="2000" dirty="0"/>
          </a:p>
          <a:p>
            <a:r>
              <a:rPr lang="es-AR" sz="2000" dirty="0"/>
              <a:t>ba2.</a:t>
            </a:r>
            <a:r>
              <a:rPr lang="es-AR" sz="2000" b="1" dirty="0"/>
              <a:t>Setall(false);</a:t>
            </a:r>
            <a:endParaRPr lang="es-ES" sz="2000" dirty="0"/>
          </a:p>
          <a:p>
            <a:r>
              <a:rPr lang="es-AR" sz="2000" b="1" dirty="0"/>
              <a:t> </a:t>
            </a:r>
            <a:endParaRPr lang="es-ES" sz="2000" dirty="0"/>
          </a:p>
          <a:p>
            <a:r>
              <a:rPr lang="es-AR" sz="2000" dirty="0"/>
              <a:t>ba1.</a:t>
            </a:r>
            <a:r>
              <a:rPr lang="es-AR" sz="2000" b="1" dirty="0"/>
              <a:t>Set</a:t>
            </a:r>
            <a:r>
              <a:rPr lang="es-AR" sz="2000" dirty="0"/>
              <a:t>(2, false);</a:t>
            </a:r>
            <a:endParaRPr lang="es-ES" sz="2000" dirty="0"/>
          </a:p>
          <a:p>
            <a:r>
              <a:rPr lang="es-AR" sz="2000" dirty="0"/>
              <a:t>ba2.</a:t>
            </a:r>
            <a:r>
              <a:rPr lang="es-AR" sz="2000" b="1" dirty="0"/>
              <a:t>Set</a:t>
            </a:r>
            <a:r>
              <a:rPr lang="es-AR" sz="2000" dirty="0"/>
              <a:t>(3, true);</a:t>
            </a:r>
            <a:endParaRPr lang="es-ES" sz="2000" dirty="0"/>
          </a:p>
          <a:p>
            <a:r>
              <a:rPr lang="es-AR" sz="2000" b="1" dirty="0" err="1"/>
              <a:t>PrintBarr</a:t>
            </a:r>
            <a:r>
              <a:rPr lang="es-AR" sz="2000" dirty="0"/>
              <a:t>(“ba1”, ba1);</a:t>
            </a:r>
            <a:endParaRPr lang="es-ES" sz="2000" dirty="0"/>
          </a:p>
          <a:p>
            <a:r>
              <a:rPr lang="es-AR" sz="2000" b="1" dirty="0" err="1"/>
              <a:t>PrintBarr</a:t>
            </a:r>
            <a:r>
              <a:rPr lang="es-AR" sz="2000" dirty="0"/>
              <a:t>(“ba2”, ba2);</a:t>
            </a:r>
            <a:endParaRPr lang="es-ES" sz="2000" dirty="0"/>
          </a:p>
          <a:p>
            <a:r>
              <a:rPr lang="es-AR" sz="2000" dirty="0" err="1"/>
              <a:t>Console.WriteLine</a:t>
            </a:r>
            <a:r>
              <a:rPr lang="es-AR" sz="2000" dirty="0"/>
              <a:t>();</a:t>
            </a:r>
            <a:endParaRPr lang="es-ES" sz="2000" dirty="0"/>
          </a:p>
          <a:p>
            <a:r>
              <a:rPr lang="es-AR" sz="2000" b="1" dirty="0" err="1"/>
              <a:t>PrintBarr</a:t>
            </a:r>
            <a:r>
              <a:rPr lang="es-AR" sz="2000" dirty="0"/>
              <a:t>(“ba1 AND ba2”, ba1.</a:t>
            </a:r>
            <a:r>
              <a:rPr lang="es-AR" sz="2000" b="1" dirty="0"/>
              <a:t>And</a:t>
            </a:r>
            <a:r>
              <a:rPr lang="es-AR" sz="2000" dirty="0"/>
              <a:t>(ba2));</a:t>
            </a:r>
            <a:endParaRPr lang="es-ES" sz="2000" dirty="0"/>
          </a:p>
          <a:p>
            <a:r>
              <a:rPr lang="es-AR" sz="2000" b="1" dirty="0" err="1"/>
              <a:t>PrintBarr</a:t>
            </a:r>
            <a:r>
              <a:rPr lang="es-AR" sz="2000" dirty="0"/>
              <a:t>(“      NOT ba2”, ba2.</a:t>
            </a:r>
            <a:r>
              <a:rPr lang="es-AR" sz="2000" b="1" dirty="0"/>
              <a:t>Not())</a:t>
            </a:r>
            <a:r>
              <a:rPr lang="es-AR" sz="2000" dirty="0"/>
              <a:t>;</a:t>
            </a:r>
            <a:endParaRPr lang="es-ES" sz="2000" dirty="0"/>
          </a:p>
          <a:p>
            <a:r>
              <a:rPr lang="es-AR" sz="2000" dirty="0"/>
              <a:t>}</a:t>
            </a:r>
            <a:endParaRPr lang="es-ES" sz="2000" dirty="0"/>
          </a:p>
          <a:p>
            <a:endParaRPr lang="es-ES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5965371" y="1123406"/>
            <a:ext cx="55473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err="1" smtClean="0"/>
              <a:t>static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void</a:t>
            </a:r>
            <a:r>
              <a:rPr lang="es-AR" sz="2000" dirty="0" smtClean="0"/>
              <a:t> </a:t>
            </a:r>
            <a:r>
              <a:rPr lang="es-AR" sz="2000" dirty="0" err="1" smtClean="0"/>
              <a:t>PrintBarr</a:t>
            </a:r>
            <a:r>
              <a:rPr lang="es-AR" sz="2000" dirty="0" smtClean="0"/>
              <a:t>(</a:t>
            </a:r>
            <a:r>
              <a:rPr lang="es-AR" sz="2000" dirty="0" err="1" smtClean="0"/>
              <a:t>string</a:t>
            </a:r>
            <a:r>
              <a:rPr lang="es-AR" sz="2000" dirty="0" smtClean="0"/>
              <a:t> </a:t>
            </a:r>
            <a:r>
              <a:rPr lang="es-AR" sz="2000" dirty="0" err="1" smtClean="0"/>
              <a:t>name</a:t>
            </a:r>
            <a:r>
              <a:rPr lang="es-AR" sz="2000" dirty="0" smtClean="0"/>
              <a:t>, </a:t>
            </a:r>
            <a:r>
              <a:rPr lang="es-AR" sz="2000" b="1" dirty="0" err="1" smtClean="0"/>
              <a:t>BitArray</a:t>
            </a:r>
            <a:r>
              <a:rPr lang="es-AR" sz="2000" dirty="0" smtClean="0"/>
              <a:t> </a:t>
            </a:r>
            <a:r>
              <a:rPr lang="es-AR" sz="2000" dirty="0" err="1" smtClean="0"/>
              <a:t>ba</a:t>
            </a:r>
            <a:r>
              <a:rPr lang="es-AR" sz="2000" dirty="0" smtClean="0"/>
              <a:t>) {</a:t>
            </a:r>
            <a:endParaRPr lang="es-ES" sz="2000" dirty="0" smtClean="0"/>
          </a:p>
          <a:p>
            <a:r>
              <a:rPr lang="es-AR" sz="2000" dirty="0" smtClean="0"/>
              <a:t>   </a:t>
            </a:r>
            <a:r>
              <a:rPr lang="es-AR" sz="2000" dirty="0" err="1" smtClean="0"/>
              <a:t>Console.Write</a:t>
            </a:r>
            <a:r>
              <a:rPr lang="es-AR" sz="2000" dirty="0" smtClean="0"/>
              <a:t>(</a:t>
            </a:r>
            <a:r>
              <a:rPr lang="es-AR" sz="2000" dirty="0" err="1" smtClean="0"/>
              <a:t>name</a:t>
            </a:r>
            <a:r>
              <a:rPr lang="es-AR" sz="2000" dirty="0" smtClean="0"/>
              <a:t> + “ : “);</a:t>
            </a:r>
            <a:endParaRPr lang="es-ES" sz="2000" dirty="0" smtClean="0"/>
          </a:p>
          <a:p>
            <a:r>
              <a:rPr lang="es-AR" sz="2000" dirty="0" smtClean="0"/>
              <a:t>   </a:t>
            </a:r>
            <a:r>
              <a:rPr lang="es-AR" sz="2000" dirty="0" err="1" smtClean="0"/>
              <a:t>for</a:t>
            </a:r>
            <a:r>
              <a:rPr lang="es-AR" sz="2000" dirty="0" smtClean="0"/>
              <a:t> (</a:t>
            </a:r>
            <a:r>
              <a:rPr lang="es-AR" sz="2000" dirty="0" err="1" smtClean="0"/>
              <a:t>int</a:t>
            </a:r>
            <a:r>
              <a:rPr lang="es-AR" sz="2000" dirty="0" smtClean="0"/>
              <a:t> x = 0; x &lt; </a:t>
            </a:r>
            <a:r>
              <a:rPr lang="es-AR" sz="2000" dirty="0" err="1" smtClean="0"/>
              <a:t>ba.Length</a:t>
            </a:r>
            <a:r>
              <a:rPr lang="es-AR" sz="2000" dirty="0" smtClean="0"/>
              <a:t>; x++)</a:t>
            </a:r>
            <a:endParaRPr lang="es-ES" sz="2000" dirty="0" smtClean="0"/>
          </a:p>
          <a:p>
            <a:r>
              <a:rPr lang="es-AR" sz="2000" dirty="0" smtClean="0"/>
              <a:t>      </a:t>
            </a:r>
            <a:r>
              <a:rPr lang="es-AR" sz="2000" dirty="0" err="1" smtClean="0"/>
              <a:t>Console.Write</a:t>
            </a:r>
            <a:r>
              <a:rPr lang="es-AR" sz="2000" dirty="0" smtClean="0"/>
              <a:t>(</a:t>
            </a:r>
            <a:r>
              <a:rPr lang="es-AR" sz="2000" dirty="0" err="1" smtClean="0"/>
              <a:t>ba.</a:t>
            </a:r>
            <a:r>
              <a:rPr lang="es-AR" sz="2000" b="1" dirty="0" err="1" smtClean="0"/>
              <a:t>Get</a:t>
            </a:r>
            <a:r>
              <a:rPr lang="es-AR" sz="2000" dirty="0" smtClean="0"/>
              <a:t>(x) + “ “);</a:t>
            </a:r>
            <a:endParaRPr lang="es-ES" sz="2000" dirty="0" smtClean="0"/>
          </a:p>
          <a:p>
            <a:r>
              <a:rPr lang="es-AR" sz="2000" dirty="0" smtClean="0"/>
              <a:t>   </a:t>
            </a:r>
            <a:r>
              <a:rPr lang="es-AR" sz="2000" dirty="0" err="1" smtClean="0"/>
              <a:t>Console.WriteLine</a:t>
            </a:r>
            <a:r>
              <a:rPr lang="es-AR" sz="2000" dirty="0" smtClean="0"/>
              <a:t>();    }</a:t>
            </a:r>
          </a:p>
          <a:p>
            <a:endParaRPr lang="es-ES" sz="2000" dirty="0" smtClean="0"/>
          </a:p>
          <a:p>
            <a:r>
              <a:rPr lang="es-AR" sz="2000" dirty="0" smtClean="0">
                <a:solidFill>
                  <a:srgbClr val="00B050"/>
                </a:solidFill>
              </a:rPr>
              <a:t>//Salida: </a:t>
            </a:r>
            <a:endParaRPr lang="es-ES" sz="2000" dirty="0" smtClean="0">
              <a:solidFill>
                <a:srgbClr val="00B050"/>
              </a:solidFill>
            </a:endParaRPr>
          </a:p>
          <a:p>
            <a:r>
              <a:rPr lang="es-AR" sz="2000" dirty="0" smtClean="0">
                <a:solidFill>
                  <a:srgbClr val="00B050"/>
                </a:solidFill>
              </a:rPr>
              <a:t>ba1: True </a:t>
            </a:r>
            <a:r>
              <a:rPr lang="es-AR" sz="2000" dirty="0" err="1" smtClean="0">
                <a:solidFill>
                  <a:srgbClr val="00B050"/>
                </a:solidFill>
              </a:rPr>
              <a:t>True</a:t>
            </a:r>
            <a:r>
              <a:rPr lang="es-AR" sz="2000" dirty="0" smtClean="0">
                <a:solidFill>
                  <a:srgbClr val="00B050"/>
                </a:solidFill>
              </a:rPr>
              <a:t> False True</a:t>
            </a:r>
            <a:endParaRPr lang="es-ES" sz="2000" dirty="0" smtClean="0">
              <a:solidFill>
                <a:srgbClr val="00B050"/>
              </a:solidFill>
            </a:endParaRPr>
          </a:p>
          <a:p>
            <a:r>
              <a:rPr lang="es-AR" sz="2000" dirty="0" smtClean="0">
                <a:solidFill>
                  <a:srgbClr val="00B050"/>
                </a:solidFill>
              </a:rPr>
              <a:t>ba2: False </a:t>
            </a:r>
            <a:r>
              <a:rPr lang="es-AR" sz="2000" dirty="0" err="1" smtClean="0">
                <a:solidFill>
                  <a:srgbClr val="00B050"/>
                </a:solidFill>
              </a:rPr>
              <a:t>False</a:t>
            </a:r>
            <a:r>
              <a:rPr lang="es-AR" sz="2000" dirty="0" smtClean="0">
                <a:solidFill>
                  <a:srgbClr val="00B050"/>
                </a:solidFill>
              </a:rPr>
              <a:t> </a:t>
            </a:r>
            <a:r>
              <a:rPr lang="es-AR" sz="2000" dirty="0" err="1" smtClean="0">
                <a:solidFill>
                  <a:srgbClr val="00B050"/>
                </a:solidFill>
              </a:rPr>
              <a:t>False</a:t>
            </a:r>
            <a:r>
              <a:rPr lang="es-AR" sz="2000" dirty="0" smtClean="0">
                <a:solidFill>
                  <a:srgbClr val="00B050"/>
                </a:solidFill>
              </a:rPr>
              <a:t> True</a:t>
            </a:r>
            <a:endParaRPr lang="es-ES" sz="2000" dirty="0" smtClean="0">
              <a:solidFill>
                <a:srgbClr val="00B050"/>
              </a:solidFill>
            </a:endParaRPr>
          </a:p>
          <a:p>
            <a:r>
              <a:rPr lang="es-AR" sz="2000" dirty="0" smtClean="0">
                <a:solidFill>
                  <a:srgbClr val="00B050"/>
                </a:solidFill>
              </a:rPr>
              <a:t> </a:t>
            </a:r>
            <a:endParaRPr lang="es-ES" sz="2000" dirty="0" smtClean="0">
              <a:solidFill>
                <a:srgbClr val="00B050"/>
              </a:solidFill>
            </a:endParaRPr>
          </a:p>
          <a:p>
            <a:r>
              <a:rPr lang="es-AR" sz="2000" dirty="0" smtClean="0">
                <a:solidFill>
                  <a:srgbClr val="00B050"/>
                </a:solidFill>
              </a:rPr>
              <a:t>ba1 AND ba2: False </a:t>
            </a:r>
            <a:r>
              <a:rPr lang="es-AR" sz="2000" dirty="0" err="1" smtClean="0">
                <a:solidFill>
                  <a:srgbClr val="00B050"/>
                </a:solidFill>
              </a:rPr>
              <a:t>False</a:t>
            </a:r>
            <a:r>
              <a:rPr lang="es-AR" sz="2000" dirty="0" smtClean="0">
                <a:solidFill>
                  <a:srgbClr val="00B050"/>
                </a:solidFill>
              </a:rPr>
              <a:t> </a:t>
            </a:r>
            <a:r>
              <a:rPr lang="es-AR" sz="2000" dirty="0" err="1" smtClean="0">
                <a:solidFill>
                  <a:srgbClr val="00B050"/>
                </a:solidFill>
              </a:rPr>
              <a:t>False</a:t>
            </a:r>
            <a:r>
              <a:rPr lang="es-AR" sz="2000" dirty="0" smtClean="0">
                <a:solidFill>
                  <a:srgbClr val="00B050"/>
                </a:solidFill>
              </a:rPr>
              <a:t> True</a:t>
            </a:r>
            <a:endParaRPr lang="es-ES" sz="2000" dirty="0" smtClean="0">
              <a:solidFill>
                <a:srgbClr val="00B050"/>
              </a:solidFill>
            </a:endParaRPr>
          </a:p>
          <a:p>
            <a:r>
              <a:rPr lang="es-AR" sz="2000" dirty="0" smtClean="0">
                <a:solidFill>
                  <a:srgbClr val="00B050"/>
                </a:solidFill>
              </a:rPr>
              <a:t>       NOT ba2: True </a:t>
            </a:r>
            <a:r>
              <a:rPr lang="es-AR" sz="2000" dirty="0" err="1" smtClean="0">
                <a:solidFill>
                  <a:srgbClr val="00B050"/>
                </a:solidFill>
              </a:rPr>
              <a:t>True</a:t>
            </a:r>
            <a:r>
              <a:rPr lang="es-AR" sz="2000" dirty="0" smtClean="0">
                <a:solidFill>
                  <a:srgbClr val="00B050"/>
                </a:solidFill>
              </a:rPr>
              <a:t> </a:t>
            </a:r>
            <a:r>
              <a:rPr lang="es-AR" sz="2000" dirty="0" err="1" smtClean="0">
                <a:solidFill>
                  <a:srgbClr val="00B050"/>
                </a:solidFill>
              </a:rPr>
              <a:t>True</a:t>
            </a:r>
            <a:r>
              <a:rPr lang="es-AR" sz="2000" dirty="0" smtClean="0">
                <a:solidFill>
                  <a:srgbClr val="00B050"/>
                </a:solidFill>
              </a:rPr>
              <a:t> False</a:t>
            </a:r>
            <a:endParaRPr lang="es-ES" sz="2000" dirty="0" smtClean="0">
              <a:solidFill>
                <a:srgbClr val="00B050"/>
              </a:solidFill>
            </a:endParaRPr>
          </a:p>
          <a:p>
            <a:endParaRPr lang="es-ES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129348" y="357051"/>
            <a:ext cx="0" cy="50683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00297" y="5819247"/>
            <a:ext cx="1169561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Los </a:t>
            </a:r>
            <a:r>
              <a:rPr lang="es-AR" sz="2000" dirty="0" err="1">
                <a:latin typeface="MV Boli" panose="02000500030200090000" pitchFamily="2" charset="0"/>
                <a:cs typeface="MV Boli" panose="02000500030200090000" pitchFamily="2" charset="0"/>
              </a:rPr>
              <a:t>BitArrays</a:t>
            </a:r>
            <a:r>
              <a:rPr lang="es-AR" sz="2000" dirty="0">
                <a:latin typeface="MV Boli" panose="02000500030200090000" pitchFamily="2" charset="0"/>
                <a:cs typeface="MV Boli" panose="02000500030200090000" pitchFamily="2" charset="0"/>
              </a:rPr>
              <a:t> pueden utilizarse, por ejemplo, en el procesamiento de imágenes para almacenar los bits individuales de una imagen en escala de grises.</a:t>
            </a:r>
            <a:endParaRPr lang="es-E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4502" y="243840"/>
            <a:ext cx="11991703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es-E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endParaRPr lang="es-E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17713" y="992777"/>
            <a:ext cx="115475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Un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 (pila)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es una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collection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de elementos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Last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 In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First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Out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LIFO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) en la que el último elemento en entrar en el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será el primero en salir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 Insertar un elemento en un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recibe el nombre de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pushing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(depositar). Eliminar un elemento de un </a:t>
            </a:r>
            <a:r>
              <a:rPr lang="es-AR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recibe el nombre de </a:t>
            </a:r>
            <a:r>
              <a:rPr lang="es-AR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popping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es-AR" sz="24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Pushing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y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popping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sólo pueden hacerse al final de un </a:t>
            </a:r>
            <a:r>
              <a:rPr lang="es-AR" sz="2400" dirty="0" err="1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, y ese final recibe el nombre de </a:t>
            </a:r>
            <a:r>
              <a:rPr lang="es-AR" sz="2400" b="1" dirty="0">
                <a:latin typeface="MV Boli" panose="02000500030200090000" pitchFamily="2" charset="0"/>
                <a:cs typeface="MV Boli" panose="02000500030200090000" pitchFamily="2" charset="0"/>
              </a:rPr>
              <a:t>top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3210" y="5259977"/>
            <a:ext cx="1175657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MV Boli" panose="02000500030200090000" pitchFamily="2" charset="0"/>
                <a:cs typeface="MV Boli" panose="02000500030200090000" pitchFamily="2" charset="0"/>
              </a:rPr>
              <a:t>Las pilas se pueden usar para crear funcionalidades de deshacer y rehacer, analizar expresiones y mucho más</a:t>
            </a:r>
            <a:r>
              <a:rPr lang="es-AR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E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728</TotalTime>
  <Words>1770</Words>
  <Application>Microsoft Office PowerPoint</Application>
  <PresentationFormat>Panorámica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 Light</vt:lpstr>
      <vt:lpstr>MV Boli</vt:lpstr>
      <vt:lpstr>Rockwell</vt:lpstr>
      <vt:lpstr>Wingdings</vt:lpstr>
      <vt:lpstr>Atlas</vt:lpstr>
      <vt:lpstr>Collections genéricas</vt:lpstr>
      <vt:lpstr>List&lt;T&gt;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Irina Agretti (prof.)</dc:creator>
  <cp:lastModifiedBy>Irina Agretti (prof.)</cp:lastModifiedBy>
  <cp:revision>25</cp:revision>
  <dcterms:created xsi:type="dcterms:W3CDTF">2020-11-03T12:50:31Z</dcterms:created>
  <dcterms:modified xsi:type="dcterms:W3CDTF">2021-10-08T03:38:30Z</dcterms:modified>
</cp:coreProperties>
</file>