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3321-8BF5-44FB-A2AD-07E9C31E41BB}" type="datetimeFigureOut">
              <a:rPr lang="es-ES" smtClean="0"/>
              <a:t>07/10/2021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37B3-3D25-4ABF-A15C-7F86E3368B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8463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3321-8BF5-44FB-A2AD-07E9C31E41BB}" type="datetimeFigureOut">
              <a:rPr lang="es-ES" smtClean="0"/>
              <a:t>07/10/2021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37B3-3D25-4ABF-A15C-7F86E3368B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711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3321-8BF5-44FB-A2AD-07E9C31E41BB}" type="datetimeFigureOut">
              <a:rPr lang="es-ES" smtClean="0"/>
              <a:t>07/10/2021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37B3-3D25-4ABF-A15C-7F86E3368B50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9450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3321-8BF5-44FB-A2AD-07E9C31E41BB}" type="datetimeFigureOut">
              <a:rPr lang="es-ES" smtClean="0"/>
              <a:t>07/10/2021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37B3-3D25-4ABF-A15C-7F86E3368B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9345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3321-8BF5-44FB-A2AD-07E9C31E41BB}" type="datetimeFigureOut">
              <a:rPr lang="es-ES" smtClean="0"/>
              <a:t>07/10/2021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37B3-3D25-4ABF-A15C-7F86E3368B50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589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3321-8BF5-44FB-A2AD-07E9C31E41BB}" type="datetimeFigureOut">
              <a:rPr lang="es-ES" smtClean="0"/>
              <a:t>07/10/2021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37B3-3D25-4ABF-A15C-7F86E3368B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540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3321-8BF5-44FB-A2AD-07E9C31E41BB}" type="datetimeFigureOut">
              <a:rPr lang="es-ES" smtClean="0"/>
              <a:t>07/10/2021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37B3-3D25-4ABF-A15C-7F86E3368B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81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3321-8BF5-44FB-A2AD-07E9C31E41BB}" type="datetimeFigureOut">
              <a:rPr lang="es-ES" smtClean="0"/>
              <a:t>07/10/2021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37B3-3D25-4ABF-A15C-7F86E3368B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92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3321-8BF5-44FB-A2AD-07E9C31E41BB}" type="datetimeFigureOut">
              <a:rPr lang="es-ES" smtClean="0"/>
              <a:t>07/10/2021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37B3-3D25-4ABF-A15C-7F86E3368B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8021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3321-8BF5-44FB-A2AD-07E9C31E41BB}" type="datetimeFigureOut">
              <a:rPr lang="es-ES" smtClean="0"/>
              <a:t>07/10/2021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37B3-3D25-4ABF-A15C-7F86E3368B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04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3321-8BF5-44FB-A2AD-07E9C31E41BB}" type="datetimeFigureOut">
              <a:rPr lang="es-ES" smtClean="0"/>
              <a:t>07/10/2021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37B3-3D25-4ABF-A15C-7F86E3368B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130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3321-8BF5-44FB-A2AD-07E9C31E41BB}" type="datetimeFigureOut">
              <a:rPr lang="es-ES" smtClean="0"/>
              <a:t>07/10/2021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37B3-3D25-4ABF-A15C-7F86E3368B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938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3321-8BF5-44FB-A2AD-07E9C31E41BB}" type="datetimeFigureOut">
              <a:rPr lang="es-ES" smtClean="0"/>
              <a:t>07/10/2021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37B3-3D25-4ABF-A15C-7F86E3368B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242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3321-8BF5-44FB-A2AD-07E9C31E41BB}" type="datetimeFigureOut">
              <a:rPr lang="es-ES" smtClean="0"/>
              <a:t>07/10/2021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37B3-3D25-4ABF-A15C-7F86E3368B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362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3321-8BF5-44FB-A2AD-07E9C31E41BB}" type="datetimeFigureOut">
              <a:rPr lang="es-ES" smtClean="0"/>
              <a:t>07/10/2021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37B3-3D25-4ABF-A15C-7F86E3368B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41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37B3-3D25-4ABF-A15C-7F86E3368B50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3321-8BF5-44FB-A2AD-07E9C31E41BB}" type="datetimeFigureOut">
              <a:rPr lang="es-ES" smtClean="0"/>
              <a:t>07/10/2021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806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13321-8BF5-44FB-A2AD-07E9C31E41BB}" type="datetimeFigureOut">
              <a:rPr lang="es-ES" smtClean="0"/>
              <a:t>07/10/2021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62337B3-3D25-4ABF-A15C-7F86E3368B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346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2880" y="269966"/>
            <a:ext cx="1173044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>
                <a:solidFill>
                  <a:srgbClr val="002060"/>
                </a:solidFill>
              </a:rPr>
              <a:t>EL </a:t>
            </a:r>
            <a:r>
              <a:rPr lang="es-ES" sz="2400" b="1" u="sng" dirty="0" smtClean="0">
                <a:solidFill>
                  <a:srgbClr val="002060"/>
                </a:solidFill>
              </a:rPr>
              <a:t>MODIFICADOR READONLY</a:t>
            </a:r>
          </a:p>
          <a:p>
            <a:endParaRPr lang="es-ES" sz="2400" dirty="0"/>
          </a:p>
          <a:p>
            <a:r>
              <a:rPr lang="es-ES" sz="2400" dirty="0"/>
              <a:t>  El modificador </a:t>
            </a:r>
            <a:r>
              <a:rPr lang="es-ES" sz="2400" b="1" dirty="0" err="1"/>
              <a:t>readonly</a:t>
            </a:r>
            <a:r>
              <a:rPr lang="es-ES" sz="2400" dirty="0"/>
              <a:t> previene a un miembro de una clase de ser modificado después de su construcción. Esto significa que el campo declarado como </a:t>
            </a:r>
            <a:r>
              <a:rPr lang="es-ES" sz="2400" b="1" dirty="0" err="1"/>
              <a:t>readonly</a:t>
            </a:r>
            <a:r>
              <a:rPr lang="es-ES" sz="2400" dirty="0"/>
              <a:t> puede ser modificado solamente cuando lo declaramos o dentro de un constructor</a:t>
            </a:r>
            <a:r>
              <a:rPr lang="es-ES" sz="2400" dirty="0" smtClean="0"/>
              <a:t>.</a:t>
            </a:r>
          </a:p>
          <a:p>
            <a:endParaRPr lang="es-ES" sz="2400" dirty="0"/>
          </a:p>
          <a:p>
            <a:r>
              <a:rPr lang="es-ES" sz="2400" i="1" u="sng" dirty="0"/>
              <a:t>Por ejemplo</a:t>
            </a:r>
            <a:r>
              <a:rPr lang="es-ES" sz="2400" i="1" u="sng" dirty="0" smtClean="0"/>
              <a:t>:</a:t>
            </a:r>
          </a:p>
          <a:p>
            <a:endParaRPr lang="es-ES" sz="2400" dirty="0"/>
          </a:p>
          <a:p>
            <a:r>
              <a:rPr lang="es-ES" sz="2400" b="1" dirty="0" err="1"/>
              <a:t>class</a:t>
            </a:r>
            <a:r>
              <a:rPr lang="es-ES" sz="2400" b="1" dirty="0"/>
              <a:t> </a:t>
            </a:r>
            <a:r>
              <a:rPr lang="es-ES" sz="2400" dirty="0" err="1"/>
              <a:t>Person</a:t>
            </a:r>
            <a:r>
              <a:rPr lang="es-ES" sz="2400" dirty="0"/>
              <a:t> {</a:t>
            </a:r>
          </a:p>
          <a:p>
            <a:r>
              <a:rPr lang="es-ES" sz="2400" dirty="0"/>
              <a:t>   </a:t>
            </a:r>
            <a:r>
              <a:rPr lang="es-ES" sz="2400" b="1" dirty="0" err="1"/>
              <a:t>private</a:t>
            </a:r>
            <a:r>
              <a:rPr lang="es-ES" sz="2400" b="1" dirty="0"/>
              <a:t> </a:t>
            </a:r>
            <a:r>
              <a:rPr lang="es-ES" sz="2400" b="1" dirty="0" err="1"/>
              <a:t>readonly</a:t>
            </a:r>
            <a:r>
              <a:rPr lang="es-ES" sz="2400" dirty="0"/>
              <a:t> </a:t>
            </a:r>
            <a:r>
              <a:rPr lang="es-ES" sz="2400" b="1" dirty="0" err="1"/>
              <a:t>string</a:t>
            </a:r>
            <a:r>
              <a:rPr lang="es-ES" sz="2400" dirty="0"/>
              <a:t> </a:t>
            </a:r>
            <a:r>
              <a:rPr lang="es-ES" sz="2400" dirty="0" err="1"/>
              <a:t>name</a:t>
            </a:r>
            <a:r>
              <a:rPr lang="es-ES" sz="2400" dirty="0"/>
              <a:t> = “</a:t>
            </a:r>
            <a:r>
              <a:rPr lang="es-ES" sz="2400" dirty="0" err="1"/>
              <a:t>Jhon</a:t>
            </a:r>
            <a:r>
              <a:rPr lang="es-ES" sz="2400" dirty="0"/>
              <a:t>”;</a:t>
            </a:r>
          </a:p>
          <a:p>
            <a:r>
              <a:rPr lang="es-ES" sz="2400" dirty="0"/>
              <a:t>   </a:t>
            </a:r>
            <a:r>
              <a:rPr lang="es-ES" sz="2400" b="1" dirty="0" err="1"/>
              <a:t>public</a:t>
            </a:r>
            <a:r>
              <a:rPr lang="es-ES" sz="2400" dirty="0"/>
              <a:t> </a:t>
            </a:r>
            <a:r>
              <a:rPr lang="es-ES" sz="2400" dirty="0" err="1"/>
              <a:t>Person</a:t>
            </a:r>
            <a:r>
              <a:rPr lang="es-ES" sz="2400" dirty="0"/>
              <a:t>(</a:t>
            </a:r>
            <a:r>
              <a:rPr lang="es-ES" sz="2400" dirty="0" err="1"/>
              <a:t>string</a:t>
            </a:r>
            <a:r>
              <a:rPr lang="es-ES" sz="2400" dirty="0"/>
              <a:t> </a:t>
            </a:r>
            <a:r>
              <a:rPr lang="es-ES" sz="2400" dirty="0" err="1"/>
              <a:t>name</a:t>
            </a:r>
            <a:r>
              <a:rPr lang="es-ES" sz="2400" dirty="0"/>
              <a:t>)  {</a:t>
            </a:r>
          </a:p>
          <a:p>
            <a:r>
              <a:rPr lang="es-ES" sz="2400" dirty="0"/>
              <a:t>	</a:t>
            </a:r>
            <a:r>
              <a:rPr lang="es-ES" sz="2400" b="1" dirty="0"/>
              <a:t>this</a:t>
            </a:r>
            <a:r>
              <a:rPr lang="es-ES" sz="2400" dirty="0"/>
              <a:t>.name = </a:t>
            </a:r>
            <a:r>
              <a:rPr lang="es-ES" sz="2400" dirty="0" err="1"/>
              <a:t>name</a:t>
            </a:r>
            <a:r>
              <a:rPr lang="es-ES" sz="2400" dirty="0"/>
              <a:t>;</a:t>
            </a:r>
          </a:p>
          <a:p>
            <a:r>
              <a:rPr lang="es-ES" sz="2400" dirty="0"/>
              <a:t>   }</a:t>
            </a:r>
          </a:p>
          <a:p>
            <a:r>
              <a:rPr lang="es-ES" sz="2400" dirty="0" smtClean="0"/>
              <a:t>}</a:t>
            </a:r>
          </a:p>
          <a:p>
            <a:r>
              <a:rPr lang="es-ES" sz="2400" dirty="0"/>
              <a:t> </a:t>
            </a:r>
          </a:p>
          <a:p>
            <a:r>
              <a:rPr lang="es-ES" sz="2400" dirty="0"/>
              <a:t>  Si tratamos de modificar el campo </a:t>
            </a:r>
            <a:r>
              <a:rPr lang="es-ES" sz="2400" b="1" dirty="0" err="1"/>
              <a:t>name</a:t>
            </a:r>
            <a:r>
              <a:rPr lang="es-ES" sz="2400" dirty="0"/>
              <a:t> en cualquier otra parte, tendremos un error. Hay tres grandes diferencias entre utilizar </a:t>
            </a:r>
            <a:r>
              <a:rPr lang="es-ES" sz="2400" b="1" dirty="0" err="1"/>
              <a:t>readonly</a:t>
            </a:r>
            <a:r>
              <a:rPr lang="es-ES" sz="2400" b="1" dirty="0"/>
              <a:t> </a:t>
            </a:r>
            <a:r>
              <a:rPr lang="es-ES" sz="2400" dirty="0"/>
              <a:t>y </a:t>
            </a:r>
            <a:r>
              <a:rPr lang="es-ES" sz="2400" b="1" dirty="0" err="1"/>
              <a:t>const.</a:t>
            </a:r>
            <a:endParaRPr lang="es-ES" sz="2400" dirty="0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36154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65463" y="0"/>
            <a:ext cx="11834948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dirty="0"/>
              <a:t> </a:t>
            </a:r>
            <a:r>
              <a:rPr lang="es-ES" sz="2600" b="1" i="1" dirty="0"/>
              <a:t>Primero</a:t>
            </a:r>
            <a:r>
              <a:rPr lang="es-ES" sz="2600" dirty="0"/>
              <a:t>, un campo constante debe ser inicializado cuando es declarado, mientras que un campo </a:t>
            </a:r>
            <a:r>
              <a:rPr lang="es-ES" sz="2600" dirty="0" err="1"/>
              <a:t>readonly</a:t>
            </a:r>
            <a:r>
              <a:rPr lang="es-ES" sz="2600" dirty="0"/>
              <a:t> puede ser declarado sin ser inicializado, como en</a:t>
            </a:r>
            <a:r>
              <a:rPr lang="es-ES" sz="2600" dirty="0" smtClean="0"/>
              <a:t>:</a:t>
            </a:r>
          </a:p>
          <a:p>
            <a:endParaRPr lang="es-ES" sz="2600" dirty="0"/>
          </a:p>
          <a:p>
            <a:r>
              <a:rPr lang="es-ES" sz="2600" b="1" dirty="0" err="1">
                <a:solidFill>
                  <a:srgbClr val="7030A0"/>
                </a:solidFill>
                <a:latin typeface="Bahnschrift Light SemiCondensed" panose="020B0502040204020203" pitchFamily="34" charset="0"/>
              </a:rPr>
              <a:t>readonly</a:t>
            </a:r>
            <a:r>
              <a:rPr lang="es-ES" sz="2600" dirty="0">
                <a:solidFill>
                  <a:srgbClr val="7030A0"/>
                </a:solidFill>
                <a:latin typeface="Bahnschrift Light SemiCondensed" panose="020B0502040204020203" pitchFamily="34" charset="0"/>
              </a:rPr>
              <a:t> </a:t>
            </a:r>
            <a:r>
              <a:rPr lang="es-ES" sz="2600" dirty="0" err="1">
                <a:solidFill>
                  <a:srgbClr val="7030A0"/>
                </a:solidFill>
                <a:latin typeface="Bahnschrift Light SemiCondensed" panose="020B0502040204020203" pitchFamily="34" charset="0"/>
              </a:rPr>
              <a:t>string</a:t>
            </a:r>
            <a:r>
              <a:rPr lang="es-ES" sz="2600" dirty="0">
                <a:solidFill>
                  <a:srgbClr val="7030A0"/>
                </a:solidFill>
                <a:latin typeface="Bahnschrift Light SemiCondensed" panose="020B0502040204020203" pitchFamily="34" charset="0"/>
              </a:rPr>
              <a:t> </a:t>
            </a:r>
            <a:r>
              <a:rPr lang="es-ES" sz="2600" dirty="0" err="1">
                <a:solidFill>
                  <a:srgbClr val="7030A0"/>
                </a:solidFill>
                <a:latin typeface="Bahnschrift Light SemiCondensed" panose="020B0502040204020203" pitchFamily="34" charset="0"/>
              </a:rPr>
              <a:t>name</a:t>
            </a:r>
            <a:r>
              <a:rPr lang="es-ES" sz="2600" dirty="0">
                <a:solidFill>
                  <a:srgbClr val="7030A0"/>
                </a:solidFill>
                <a:latin typeface="Bahnschrift Light SemiCondensed" panose="020B0502040204020203" pitchFamily="34" charset="0"/>
              </a:rPr>
              <a:t>;   </a:t>
            </a:r>
            <a:r>
              <a:rPr lang="es-ES" sz="2600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//ok</a:t>
            </a:r>
          </a:p>
          <a:p>
            <a:r>
              <a:rPr lang="es-ES" sz="2600" b="1" dirty="0" err="1">
                <a:solidFill>
                  <a:srgbClr val="7030A0"/>
                </a:solidFill>
                <a:latin typeface="Bahnschrift Light SemiCondensed" panose="020B0502040204020203" pitchFamily="34" charset="0"/>
              </a:rPr>
              <a:t>const</a:t>
            </a:r>
            <a:r>
              <a:rPr lang="es-ES" sz="2600" dirty="0">
                <a:solidFill>
                  <a:srgbClr val="7030A0"/>
                </a:solidFill>
                <a:latin typeface="Bahnschrift Light SemiCondensed" panose="020B0502040204020203" pitchFamily="34" charset="0"/>
              </a:rPr>
              <a:t> </a:t>
            </a:r>
            <a:r>
              <a:rPr lang="es-ES" sz="2600" dirty="0" err="1">
                <a:solidFill>
                  <a:srgbClr val="7030A0"/>
                </a:solidFill>
                <a:latin typeface="Bahnschrift Light SemiCondensed" panose="020B0502040204020203" pitchFamily="34" charset="0"/>
              </a:rPr>
              <a:t>double</a:t>
            </a:r>
            <a:r>
              <a:rPr lang="es-ES" sz="2600" dirty="0">
                <a:solidFill>
                  <a:srgbClr val="7030A0"/>
                </a:solidFill>
                <a:latin typeface="Bahnschrift Light SemiCondensed" panose="020B0502040204020203" pitchFamily="34" charset="0"/>
              </a:rPr>
              <a:t> PI;        </a:t>
            </a:r>
            <a:r>
              <a:rPr lang="es-ES" sz="2600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//Error</a:t>
            </a:r>
          </a:p>
          <a:p>
            <a:r>
              <a:rPr lang="es-ES" sz="2600" dirty="0"/>
              <a:t> </a:t>
            </a:r>
          </a:p>
          <a:p>
            <a:r>
              <a:rPr lang="es-ES" sz="2600" dirty="0"/>
              <a:t>  </a:t>
            </a:r>
            <a:r>
              <a:rPr lang="es-ES" sz="2600" b="1" i="1" dirty="0"/>
              <a:t>Segundo,</a:t>
            </a:r>
            <a:r>
              <a:rPr lang="es-ES" sz="2600" dirty="0"/>
              <a:t> un campo </a:t>
            </a:r>
            <a:r>
              <a:rPr lang="es-ES" sz="2600" dirty="0" err="1"/>
              <a:t>readonly</a:t>
            </a:r>
            <a:r>
              <a:rPr lang="es-ES" sz="2600" dirty="0"/>
              <a:t> puede ser modificado en un constructor, pero un valor constante no.</a:t>
            </a:r>
          </a:p>
          <a:p>
            <a:r>
              <a:rPr lang="es-ES" sz="2600" dirty="0"/>
              <a:t>  </a:t>
            </a:r>
            <a:r>
              <a:rPr lang="es-ES" sz="2600" b="1" i="1" dirty="0"/>
              <a:t>Tercero</a:t>
            </a:r>
            <a:r>
              <a:rPr lang="es-ES" sz="2600" dirty="0"/>
              <a:t>, al campo </a:t>
            </a:r>
            <a:r>
              <a:rPr lang="es-ES" sz="2600" dirty="0" err="1"/>
              <a:t>readonly</a:t>
            </a:r>
            <a:r>
              <a:rPr lang="es-ES" sz="2600" dirty="0"/>
              <a:t> le puede ser asignado un valor que sea un resultado de un cálculo, pero a un campo constante no, como en</a:t>
            </a:r>
            <a:r>
              <a:rPr lang="es-ES" sz="2600" dirty="0" smtClean="0"/>
              <a:t>:</a:t>
            </a:r>
          </a:p>
          <a:p>
            <a:endParaRPr lang="es-ES" sz="2600" dirty="0"/>
          </a:p>
          <a:p>
            <a:r>
              <a:rPr lang="es-ES" sz="2600" b="1" dirty="0" err="1">
                <a:solidFill>
                  <a:srgbClr val="7030A0"/>
                </a:solidFill>
                <a:latin typeface="Bahnschrift Light SemiCondensed" panose="020B0502040204020203" pitchFamily="34" charset="0"/>
              </a:rPr>
              <a:t>readonly</a:t>
            </a:r>
            <a:r>
              <a:rPr lang="es-ES" sz="2600" dirty="0">
                <a:solidFill>
                  <a:srgbClr val="7030A0"/>
                </a:solidFill>
                <a:latin typeface="Bahnschrift Light SemiCondensed" panose="020B0502040204020203" pitchFamily="34" charset="0"/>
              </a:rPr>
              <a:t> </a:t>
            </a:r>
            <a:r>
              <a:rPr lang="es-ES" sz="2600" dirty="0" err="1">
                <a:solidFill>
                  <a:srgbClr val="7030A0"/>
                </a:solidFill>
                <a:latin typeface="Bahnschrift Light SemiCondensed" panose="020B0502040204020203" pitchFamily="34" charset="0"/>
              </a:rPr>
              <a:t>double</a:t>
            </a:r>
            <a:r>
              <a:rPr lang="es-ES" sz="2600" dirty="0">
                <a:solidFill>
                  <a:srgbClr val="7030A0"/>
                </a:solidFill>
                <a:latin typeface="Bahnschrift Light SemiCondensed" panose="020B0502040204020203" pitchFamily="34" charset="0"/>
              </a:rPr>
              <a:t> a = </a:t>
            </a:r>
            <a:r>
              <a:rPr lang="es-ES" sz="2600" dirty="0" err="1">
                <a:solidFill>
                  <a:srgbClr val="7030A0"/>
                </a:solidFill>
                <a:latin typeface="Bahnschrift Light SemiCondensed" panose="020B0502040204020203" pitchFamily="34" charset="0"/>
              </a:rPr>
              <a:t>Math.Sin</a:t>
            </a:r>
            <a:r>
              <a:rPr lang="es-ES" sz="2600" dirty="0">
                <a:solidFill>
                  <a:srgbClr val="7030A0"/>
                </a:solidFill>
                <a:latin typeface="Bahnschrift Light SemiCondensed" panose="020B0502040204020203" pitchFamily="34" charset="0"/>
              </a:rPr>
              <a:t>(60);  </a:t>
            </a:r>
            <a:r>
              <a:rPr lang="es-ES" sz="2600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//ok</a:t>
            </a:r>
          </a:p>
          <a:p>
            <a:r>
              <a:rPr lang="es-ES" sz="2600" b="1" dirty="0" err="1">
                <a:solidFill>
                  <a:srgbClr val="7030A0"/>
                </a:solidFill>
                <a:latin typeface="Bahnschrift Light SemiCondensed" panose="020B0502040204020203" pitchFamily="34" charset="0"/>
              </a:rPr>
              <a:t>const</a:t>
            </a:r>
            <a:r>
              <a:rPr lang="es-ES" sz="2600" b="1" dirty="0">
                <a:solidFill>
                  <a:srgbClr val="7030A0"/>
                </a:solidFill>
                <a:latin typeface="Bahnschrift Light SemiCondensed" panose="020B0502040204020203" pitchFamily="34" charset="0"/>
              </a:rPr>
              <a:t> </a:t>
            </a:r>
            <a:r>
              <a:rPr lang="es-ES" sz="2600" dirty="0" err="1">
                <a:solidFill>
                  <a:srgbClr val="7030A0"/>
                </a:solidFill>
                <a:latin typeface="Bahnschrift Light SemiCondensed" panose="020B0502040204020203" pitchFamily="34" charset="0"/>
              </a:rPr>
              <a:t>double</a:t>
            </a:r>
            <a:r>
              <a:rPr lang="es-ES" sz="2600" dirty="0">
                <a:solidFill>
                  <a:srgbClr val="7030A0"/>
                </a:solidFill>
                <a:latin typeface="Bahnschrift Light SemiCondensed" panose="020B0502040204020203" pitchFamily="34" charset="0"/>
              </a:rPr>
              <a:t> b = </a:t>
            </a:r>
            <a:r>
              <a:rPr lang="es-ES" sz="2600" dirty="0" err="1">
                <a:solidFill>
                  <a:srgbClr val="7030A0"/>
                </a:solidFill>
                <a:latin typeface="Bahnschrift Light SemiCondensed" panose="020B0502040204020203" pitchFamily="34" charset="0"/>
              </a:rPr>
              <a:t>Math.Sin</a:t>
            </a:r>
            <a:r>
              <a:rPr lang="es-ES" sz="2600" dirty="0">
                <a:solidFill>
                  <a:srgbClr val="7030A0"/>
                </a:solidFill>
                <a:latin typeface="Bahnschrift Light SemiCondensed" panose="020B0502040204020203" pitchFamily="34" charset="0"/>
              </a:rPr>
              <a:t>(60);     </a:t>
            </a:r>
            <a:r>
              <a:rPr lang="es-ES" sz="2600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//</a:t>
            </a:r>
            <a:r>
              <a:rPr lang="es-ES" sz="2600" dirty="0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Error</a:t>
            </a:r>
          </a:p>
          <a:p>
            <a:endParaRPr lang="es-ES" sz="2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s-ES" sz="2600" i="1" dirty="0"/>
              <a:t>  El modificador </a:t>
            </a:r>
            <a:r>
              <a:rPr lang="es-ES" sz="2600" i="1" dirty="0" err="1"/>
              <a:t>readonly</a:t>
            </a:r>
            <a:r>
              <a:rPr lang="es-ES" sz="2600" i="1" dirty="0"/>
              <a:t> previene a un miembro de una clase de ser modificado después de su construcción.</a:t>
            </a:r>
            <a:endParaRPr lang="es-ES" sz="2600" dirty="0"/>
          </a:p>
        </p:txBody>
      </p:sp>
    </p:spTree>
    <p:extLst>
      <p:ext uri="{BB962C8B-B14F-4D97-AF65-F5344CB8AC3E}">
        <p14:creationId xmlns:p14="http://schemas.microsoft.com/office/powerpoint/2010/main" val="224372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9303" y="243840"/>
            <a:ext cx="1178269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u="sng" dirty="0"/>
              <a:t>SOBRECARGA DE </a:t>
            </a:r>
            <a:r>
              <a:rPr lang="es-ES" sz="2000" b="1" u="sng" dirty="0" smtClean="0"/>
              <a:t>MÉTODOS</a:t>
            </a:r>
          </a:p>
          <a:p>
            <a:endParaRPr lang="es-ES" sz="2000" dirty="0"/>
          </a:p>
          <a:p>
            <a:r>
              <a:rPr lang="es-ES" sz="2000" dirty="0"/>
              <a:t>  </a:t>
            </a:r>
            <a:r>
              <a:rPr lang="es-ES" sz="2000" b="1" dirty="0"/>
              <a:t>Sobrecargar</a:t>
            </a:r>
            <a:r>
              <a:rPr lang="es-ES" sz="2000" dirty="0"/>
              <a:t> métodos es cuando varios métodos tienen el </a:t>
            </a:r>
            <a:r>
              <a:rPr lang="es-ES" sz="2000" b="1" dirty="0"/>
              <a:t>mismo nombre</a:t>
            </a:r>
            <a:r>
              <a:rPr lang="es-ES" sz="2000" dirty="0"/>
              <a:t>, pero </a:t>
            </a:r>
            <a:r>
              <a:rPr lang="es-ES" sz="2000" b="1" dirty="0"/>
              <a:t>diferentes parámetros.</a:t>
            </a:r>
            <a:endParaRPr lang="es-ES" sz="2000" dirty="0"/>
          </a:p>
          <a:p>
            <a:r>
              <a:rPr lang="es-ES" sz="2000" dirty="0"/>
              <a:t>  Por ejemplo, podemos tener un método </a:t>
            </a:r>
            <a:r>
              <a:rPr lang="es-ES" sz="2000" dirty="0" err="1"/>
              <a:t>Print</a:t>
            </a:r>
            <a:r>
              <a:rPr lang="es-ES" sz="2000" dirty="0"/>
              <a:t> que despliegue sus parámetros a la ventana de consola</a:t>
            </a:r>
            <a:r>
              <a:rPr lang="es-ES" sz="2000" dirty="0" smtClean="0"/>
              <a:t>:</a:t>
            </a:r>
          </a:p>
          <a:p>
            <a:endParaRPr lang="es-ES" sz="2000" dirty="0"/>
          </a:p>
          <a:p>
            <a:r>
              <a:rPr lang="es-ES" sz="2000" b="1" dirty="0" err="1">
                <a:solidFill>
                  <a:srgbClr val="7030A0"/>
                </a:solidFill>
                <a:latin typeface="Bahnschrift Light SemiCondensed" panose="020B0502040204020203" pitchFamily="34" charset="0"/>
              </a:rPr>
              <a:t>void</a:t>
            </a:r>
            <a:r>
              <a:rPr lang="es-ES" sz="2000" b="1" dirty="0">
                <a:solidFill>
                  <a:srgbClr val="7030A0"/>
                </a:solidFill>
                <a:latin typeface="Bahnschrift Light SemiCondensed" panose="020B0502040204020203" pitchFamily="34" charset="0"/>
              </a:rPr>
              <a:t> </a:t>
            </a:r>
            <a:r>
              <a:rPr lang="es-ES" sz="2000" dirty="0" err="1">
                <a:solidFill>
                  <a:srgbClr val="7030A0"/>
                </a:solidFill>
                <a:latin typeface="Bahnschrift Light SemiCondensed" panose="020B0502040204020203" pitchFamily="34" charset="0"/>
              </a:rPr>
              <a:t>Print</a:t>
            </a:r>
            <a:r>
              <a:rPr lang="es-ES" sz="2000" dirty="0">
                <a:solidFill>
                  <a:srgbClr val="7030A0"/>
                </a:solidFill>
                <a:latin typeface="Bahnschrift Light SemiCondensed" panose="020B0502040204020203" pitchFamily="34" charset="0"/>
              </a:rPr>
              <a:t>(</a:t>
            </a:r>
            <a:r>
              <a:rPr lang="es-ES" sz="2000" dirty="0" err="1">
                <a:solidFill>
                  <a:srgbClr val="7030A0"/>
                </a:solidFill>
                <a:latin typeface="Bahnschrift Light SemiCondensed" panose="020B0502040204020203" pitchFamily="34" charset="0"/>
              </a:rPr>
              <a:t>int</a:t>
            </a:r>
            <a:r>
              <a:rPr lang="es-ES" sz="2000" dirty="0">
                <a:solidFill>
                  <a:srgbClr val="7030A0"/>
                </a:solidFill>
                <a:latin typeface="Bahnschrift Light SemiCondensed" panose="020B0502040204020203" pitchFamily="34" charset="0"/>
              </a:rPr>
              <a:t> a)</a:t>
            </a:r>
          </a:p>
          <a:p>
            <a:r>
              <a:rPr lang="es-ES" sz="2000" dirty="0">
                <a:solidFill>
                  <a:srgbClr val="7030A0"/>
                </a:solidFill>
                <a:latin typeface="Bahnschrift Light SemiCondensed" panose="020B0502040204020203" pitchFamily="34" charset="0"/>
              </a:rPr>
              <a:t>{</a:t>
            </a:r>
          </a:p>
          <a:p>
            <a:r>
              <a:rPr lang="es-ES" sz="2000" dirty="0">
                <a:solidFill>
                  <a:srgbClr val="7030A0"/>
                </a:solidFill>
                <a:latin typeface="Bahnschrift Light SemiCondensed" panose="020B0502040204020203" pitchFamily="34" charset="0"/>
              </a:rPr>
              <a:t>   </a:t>
            </a:r>
            <a:r>
              <a:rPr lang="es-ES" sz="2000" dirty="0" err="1">
                <a:solidFill>
                  <a:srgbClr val="7030A0"/>
                </a:solidFill>
                <a:latin typeface="Bahnschrift Light SemiCondensed" panose="020B0502040204020203" pitchFamily="34" charset="0"/>
              </a:rPr>
              <a:t>Console.WriteLine</a:t>
            </a:r>
            <a:r>
              <a:rPr lang="es-ES" sz="2000" dirty="0">
                <a:solidFill>
                  <a:srgbClr val="7030A0"/>
                </a:solidFill>
                <a:latin typeface="Bahnschrift Light SemiCondensed" panose="020B0502040204020203" pitchFamily="34" charset="0"/>
              </a:rPr>
              <a:t>(</a:t>
            </a:r>
            <a:r>
              <a:rPr lang="es-ES" sz="2000" b="1" dirty="0">
                <a:solidFill>
                  <a:srgbClr val="7030A0"/>
                </a:solidFill>
                <a:latin typeface="Bahnschrift Light SemiCondensed" panose="020B0502040204020203" pitchFamily="34" charset="0"/>
              </a:rPr>
              <a:t>“</a:t>
            </a:r>
            <a:r>
              <a:rPr lang="es-ES" sz="2000" b="1" dirty="0" err="1">
                <a:solidFill>
                  <a:srgbClr val="7030A0"/>
                </a:solidFill>
                <a:latin typeface="Bahnschrift Light SemiCondensed" panose="020B0502040204020203" pitchFamily="34" charset="0"/>
              </a:rPr>
              <a:t>Value</a:t>
            </a:r>
            <a:r>
              <a:rPr lang="es-ES" sz="2000" b="1" dirty="0">
                <a:solidFill>
                  <a:srgbClr val="7030A0"/>
                </a:solidFill>
                <a:latin typeface="Bahnschrift Light SemiCondensed" panose="020B0502040204020203" pitchFamily="34" charset="0"/>
              </a:rPr>
              <a:t>: “</a:t>
            </a:r>
            <a:r>
              <a:rPr lang="es-ES" sz="2000" dirty="0">
                <a:solidFill>
                  <a:srgbClr val="7030A0"/>
                </a:solidFill>
                <a:latin typeface="Bahnschrift Light SemiCondensed" panose="020B0502040204020203" pitchFamily="34" charset="0"/>
              </a:rPr>
              <a:t> + a);</a:t>
            </a:r>
          </a:p>
          <a:p>
            <a:r>
              <a:rPr lang="es-ES" sz="2000" dirty="0" smtClean="0">
                <a:solidFill>
                  <a:srgbClr val="7030A0"/>
                </a:solidFill>
                <a:latin typeface="Bahnschrift Light SemiCondensed" panose="020B0502040204020203" pitchFamily="34" charset="0"/>
              </a:rPr>
              <a:t>}</a:t>
            </a:r>
          </a:p>
          <a:p>
            <a:endParaRPr lang="es-ES" sz="2000" dirty="0"/>
          </a:p>
          <a:p>
            <a:r>
              <a:rPr lang="es-ES" sz="2000" dirty="0"/>
              <a:t>  El operador + es utilizado para concatenar valores. En este caso, el valor de </a:t>
            </a:r>
            <a:r>
              <a:rPr lang="es-ES" sz="2000" b="1" dirty="0"/>
              <a:t>a</a:t>
            </a:r>
            <a:r>
              <a:rPr lang="es-ES" sz="2000" dirty="0"/>
              <a:t> es unido al texto “</a:t>
            </a:r>
            <a:r>
              <a:rPr lang="es-ES" sz="2000" dirty="0" err="1"/>
              <a:t>Value</a:t>
            </a:r>
            <a:r>
              <a:rPr lang="es-ES" sz="2000" dirty="0"/>
              <a:t>: “.</a:t>
            </a:r>
          </a:p>
          <a:p>
            <a:r>
              <a:rPr lang="es-ES" sz="2000" dirty="0"/>
              <a:t>  Este método acepta solamente un </a:t>
            </a:r>
            <a:r>
              <a:rPr lang="es-ES" sz="2000" b="1" dirty="0"/>
              <a:t>argumento</a:t>
            </a:r>
            <a:r>
              <a:rPr lang="es-ES" sz="2000" dirty="0"/>
              <a:t> entero.</a:t>
            </a:r>
          </a:p>
          <a:p>
            <a:r>
              <a:rPr lang="es-ES" sz="2000" dirty="0"/>
              <a:t>  El sobrecargar hará que esté disponible para otros tipos, como </a:t>
            </a:r>
            <a:r>
              <a:rPr lang="es-ES" sz="2000" b="1" dirty="0" err="1"/>
              <a:t>double</a:t>
            </a:r>
            <a:r>
              <a:rPr lang="es-ES" sz="2000" b="1" dirty="0" smtClean="0"/>
              <a:t>:</a:t>
            </a:r>
          </a:p>
          <a:p>
            <a:endParaRPr lang="es-ES" sz="2000" dirty="0"/>
          </a:p>
          <a:p>
            <a:r>
              <a:rPr lang="es-ES" sz="2000" b="1" dirty="0" err="1">
                <a:solidFill>
                  <a:srgbClr val="7030A0"/>
                </a:solidFill>
                <a:latin typeface="Bahnschrift Light SemiCondensed" panose="020B0502040204020203" pitchFamily="34" charset="0"/>
              </a:rPr>
              <a:t>void</a:t>
            </a:r>
            <a:r>
              <a:rPr lang="es-ES" sz="2000" dirty="0">
                <a:solidFill>
                  <a:srgbClr val="7030A0"/>
                </a:solidFill>
                <a:latin typeface="Bahnschrift Light SemiCondensed" panose="020B0502040204020203" pitchFamily="34" charset="0"/>
              </a:rPr>
              <a:t> </a:t>
            </a:r>
            <a:r>
              <a:rPr lang="es-ES" sz="2000" dirty="0" err="1">
                <a:solidFill>
                  <a:srgbClr val="7030A0"/>
                </a:solidFill>
                <a:latin typeface="Bahnschrift Light SemiCondensed" panose="020B0502040204020203" pitchFamily="34" charset="0"/>
              </a:rPr>
              <a:t>Print</a:t>
            </a:r>
            <a:r>
              <a:rPr lang="es-ES" sz="2000" dirty="0">
                <a:solidFill>
                  <a:srgbClr val="7030A0"/>
                </a:solidFill>
                <a:latin typeface="Bahnschrift Light SemiCondensed" panose="020B0502040204020203" pitchFamily="34" charset="0"/>
              </a:rPr>
              <a:t>(</a:t>
            </a:r>
            <a:r>
              <a:rPr lang="es-ES" sz="2000" dirty="0" err="1">
                <a:solidFill>
                  <a:srgbClr val="7030A0"/>
                </a:solidFill>
                <a:latin typeface="Bahnschrift Light SemiCondensed" panose="020B0502040204020203" pitchFamily="34" charset="0"/>
              </a:rPr>
              <a:t>double</a:t>
            </a:r>
            <a:r>
              <a:rPr lang="es-ES" sz="2000" dirty="0">
                <a:solidFill>
                  <a:srgbClr val="7030A0"/>
                </a:solidFill>
                <a:latin typeface="Bahnschrift Light SemiCondensed" panose="020B0502040204020203" pitchFamily="34" charset="0"/>
              </a:rPr>
              <a:t> </a:t>
            </a:r>
            <a:r>
              <a:rPr lang="es-ES" sz="2000" b="1" dirty="0">
                <a:solidFill>
                  <a:srgbClr val="7030A0"/>
                </a:solidFill>
                <a:latin typeface="Bahnschrift Light SemiCondensed" panose="020B0502040204020203" pitchFamily="34" charset="0"/>
              </a:rPr>
              <a:t>a</a:t>
            </a:r>
            <a:r>
              <a:rPr lang="es-ES" sz="2000" dirty="0">
                <a:solidFill>
                  <a:srgbClr val="7030A0"/>
                </a:solidFill>
                <a:latin typeface="Bahnschrift Light SemiCondensed" panose="020B0502040204020203" pitchFamily="34" charset="0"/>
              </a:rPr>
              <a:t>)</a:t>
            </a:r>
          </a:p>
          <a:p>
            <a:r>
              <a:rPr lang="es-ES" sz="2000" dirty="0">
                <a:solidFill>
                  <a:srgbClr val="7030A0"/>
                </a:solidFill>
                <a:latin typeface="Bahnschrift Light SemiCondensed" panose="020B0502040204020203" pitchFamily="34" charset="0"/>
              </a:rPr>
              <a:t>{</a:t>
            </a:r>
          </a:p>
          <a:p>
            <a:r>
              <a:rPr lang="es-ES" sz="2000" dirty="0">
                <a:solidFill>
                  <a:srgbClr val="7030A0"/>
                </a:solidFill>
                <a:latin typeface="Bahnschrift Light SemiCondensed" panose="020B0502040204020203" pitchFamily="34" charset="0"/>
              </a:rPr>
              <a:t>   </a:t>
            </a:r>
            <a:r>
              <a:rPr lang="es-ES" sz="2000" dirty="0" err="1">
                <a:solidFill>
                  <a:srgbClr val="7030A0"/>
                </a:solidFill>
                <a:latin typeface="Bahnschrift Light SemiCondensed" panose="020B0502040204020203" pitchFamily="34" charset="0"/>
              </a:rPr>
              <a:t>Console.WriteLine</a:t>
            </a:r>
            <a:r>
              <a:rPr lang="es-ES" sz="2000" dirty="0">
                <a:solidFill>
                  <a:srgbClr val="7030A0"/>
                </a:solidFill>
                <a:latin typeface="Bahnschrift Light SemiCondensed" panose="020B0502040204020203" pitchFamily="34" charset="0"/>
              </a:rPr>
              <a:t>(“</a:t>
            </a:r>
            <a:r>
              <a:rPr lang="es-ES" sz="2000" dirty="0" err="1">
                <a:solidFill>
                  <a:srgbClr val="7030A0"/>
                </a:solidFill>
                <a:latin typeface="Bahnschrift Light SemiCondensed" panose="020B0502040204020203" pitchFamily="34" charset="0"/>
              </a:rPr>
              <a:t>Value</a:t>
            </a:r>
            <a:r>
              <a:rPr lang="es-ES" sz="2000" dirty="0">
                <a:solidFill>
                  <a:srgbClr val="7030A0"/>
                </a:solidFill>
                <a:latin typeface="Bahnschrift Light SemiCondensed" panose="020B0502040204020203" pitchFamily="34" charset="0"/>
              </a:rPr>
              <a:t>: “ + a);</a:t>
            </a:r>
          </a:p>
          <a:p>
            <a:r>
              <a:rPr lang="es-ES" sz="2000" dirty="0" smtClean="0">
                <a:solidFill>
                  <a:srgbClr val="7030A0"/>
                </a:solidFill>
                <a:latin typeface="Bahnschrift Light SemiCondensed" panose="020B0502040204020203" pitchFamily="34" charset="0"/>
              </a:rPr>
              <a:t>}</a:t>
            </a:r>
            <a:endParaRPr lang="es-ES" sz="2000" dirty="0">
              <a:solidFill>
                <a:srgbClr val="7030A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313715" y="5599152"/>
            <a:ext cx="5669280" cy="71508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Ahora, el mismo nombre del método </a:t>
            </a:r>
            <a:r>
              <a:rPr lang="es-E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</a:t>
            </a:r>
            <a:r>
              <a:rPr lang="es-E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funcionará tanto para enteros como para dobles.</a:t>
            </a:r>
          </a:p>
        </p:txBody>
      </p:sp>
    </p:spTree>
    <p:extLst>
      <p:ext uri="{BB962C8B-B14F-4D97-AF65-F5344CB8AC3E}">
        <p14:creationId xmlns:p14="http://schemas.microsoft.com/office/powerpoint/2010/main" val="183831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56754" y="191589"/>
            <a:ext cx="1179140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  Cuando </a:t>
            </a:r>
            <a:r>
              <a:rPr lang="es-ES" dirty="0"/>
              <a:t>sobrecargamos métodos, las definiciones de los métodos deben diferenciarse entre sí por los tipos y/o el número de parámetros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/>
              <a:t> Cuando hay métodos sobrecargados, el método invocado depende de los argumentos. Un argumento </a:t>
            </a:r>
            <a:r>
              <a:rPr lang="es-ES" b="1" dirty="0"/>
              <a:t>entero</a:t>
            </a:r>
            <a:r>
              <a:rPr lang="es-ES" dirty="0"/>
              <a:t> invocará la implementación del método que acepta un parámetro </a:t>
            </a:r>
            <a:r>
              <a:rPr lang="es-ES" b="1" dirty="0"/>
              <a:t>entero</a:t>
            </a:r>
            <a:r>
              <a:rPr lang="es-ES" dirty="0"/>
              <a:t>. Un argumento </a:t>
            </a:r>
            <a:r>
              <a:rPr lang="es-ES" b="1" dirty="0"/>
              <a:t>doble</a:t>
            </a:r>
            <a:r>
              <a:rPr lang="es-ES" dirty="0"/>
              <a:t> invocará la implementación que a que acepte un parámetro </a:t>
            </a:r>
            <a:r>
              <a:rPr lang="es-ES" b="1" dirty="0"/>
              <a:t>doble</a:t>
            </a:r>
            <a:r>
              <a:rPr lang="es-ES" dirty="0"/>
              <a:t>. Múltiples argumentos llamarán la implementación que acepte el mismo número de argumentos.</a:t>
            </a:r>
          </a:p>
          <a:p>
            <a:r>
              <a:rPr lang="es-ES" dirty="0"/>
              <a:t>En el siguiente ejemplo</a:t>
            </a:r>
            <a:r>
              <a:rPr lang="es-ES" dirty="0" smtClean="0"/>
              <a:t>:</a:t>
            </a:r>
          </a:p>
          <a:p>
            <a:endParaRPr lang="es-ES" dirty="0"/>
          </a:p>
          <a:p>
            <a:r>
              <a:rPr lang="es-ES" b="1" dirty="0" err="1">
                <a:solidFill>
                  <a:schemeClr val="accent2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static</a:t>
            </a:r>
            <a:r>
              <a:rPr lang="es-ES" b="1" dirty="0">
                <a:solidFill>
                  <a:schemeClr val="accent2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 </a:t>
            </a:r>
            <a:r>
              <a:rPr lang="es-ES" b="1" dirty="0" err="1">
                <a:solidFill>
                  <a:schemeClr val="accent2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void</a:t>
            </a:r>
            <a:r>
              <a:rPr lang="es-ES" b="1" dirty="0">
                <a:solidFill>
                  <a:schemeClr val="accent2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 </a:t>
            </a:r>
            <a:r>
              <a:rPr lang="es-ES" dirty="0" err="1">
                <a:solidFill>
                  <a:schemeClr val="accent2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Print</a:t>
            </a:r>
            <a:r>
              <a:rPr lang="es-ES" dirty="0">
                <a:solidFill>
                  <a:schemeClr val="accent2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 (</a:t>
            </a:r>
            <a:r>
              <a:rPr lang="es-ES" dirty="0" err="1">
                <a:solidFill>
                  <a:schemeClr val="accent2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int</a:t>
            </a:r>
            <a:r>
              <a:rPr lang="es-ES" dirty="0">
                <a:solidFill>
                  <a:schemeClr val="accent2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 a) {</a:t>
            </a:r>
          </a:p>
          <a:p>
            <a:r>
              <a:rPr lang="es-ES" dirty="0">
                <a:solidFill>
                  <a:schemeClr val="accent2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   </a:t>
            </a:r>
            <a:r>
              <a:rPr lang="es-ES" dirty="0" err="1">
                <a:solidFill>
                  <a:schemeClr val="accent2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Console.WriteLine</a:t>
            </a:r>
            <a:r>
              <a:rPr lang="es-ES" dirty="0">
                <a:solidFill>
                  <a:schemeClr val="accent2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(a*a);</a:t>
            </a:r>
          </a:p>
          <a:p>
            <a:r>
              <a:rPr lang="es-ES" dirty="0">
                <a:solidFill>
                  <a:schemeClr val="accent2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   }</a:t>
            </a:r>
          </a:p>
          <a:p>
            <a:r>
              <a:rPr lang="es-ES" b="1" dirty="0" err="1">
                <a:solidFill>
                  <a:schemeClr val="accent2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static</a:t>
            </a:r>
            <a:r>
              <a:rPr lang="es-ES" b="1" dirty="0">
                <a:solidFill>
                  <a:schemeClr val="accent2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 </a:t>
            </a:r>
            <a:r>
              <a:rPr lang="es-ES" b="1" dirty="0" err="1">
                <a:solidFill>
                  <a:schemeClr val="accent2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void</a:t>
            </a:r>
            <a:r>
              <a:rPr lang="es-ES" b="1" dirty="0">
                <a:solidFill>
                  <a:schemeClr val="accent2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 </a:t>
            </a:r>
            <a:r>
              <a:rPr lang="es-ES" dirty="0" err="1">
                <a:solidFill>
                  <a:schemeClr val="accent2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Print</a:t>
            </a:r>
            <a:r>
              <a:rPr lang="es-ES" dirty="0">
                <a:solidFill>
                  <a:schemeClr val="accent2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 (</a:t>
            </a:r>
            <a:r>
              <a:rPr lang="es-ES" dirty="0" err="1">
                <a:solidFill>
                  <a:schemeClr val="accent2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double</a:t>
            </a:r>
            <a:r>
              <a:rPr lang="es-ES" dirty="0">
                <a:solidFill>
                  <a:schemeClr val="accent2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 a) {</a:t>
            </a:r>
          </a:p>
          <a:p>
            <a:r>
              <a:rPr lang="es-ES" dirty="0">
                <a:solidFill>
                  <a:schemeClr val="accent2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   </a:t>
            </a:r>
            <a:r>
              <a:rPr lang="es-ES" dirty="0" err="1">
                <a:solidFill>
                  <a:schemeClr val="accent2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Console.WriteLine</a:t>
            </a:r>
            <a:r>
              <a:rPr lang="es-ES" dirty="0">
                <a:solidFill>
                  <a:schemeClr val="accent2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(</a:t>
            </a:r>
            <a:r>
              <a:rPr lang="es-ES" dirty="0" err="1">
                <a:solidFill>
                  <a:schemeClr val="accent2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a+a</a:t>
            </a:r>
            <a:r>
              <a:rPr lang="es-ES" dirty="0">
                <a:solidFill>
                  <a:schemeClr val="accent2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);</a:t>
            </a:r>
          </a:p>
          <a:p>
            <a:r>
              <a:rPr lang="es-ES" dirty="0">
                <a:solidFill>
                  <a:schemeClr val="accent2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   }</a:t>
            </a:r>
          </a:p>
          <a:p>
            <a:r>
              <a:rPr lang="es-ES" b="1" dirty="0" err="1">
                <a:solidFill>
                  <a:schemeClr val="accent2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static</a:t>
            </a:r>
            <a:r>
              <a:rPr lang="es-ES" b="1" dirty="0">
                <a:solidFill>
                  <a:schemeClr val="accent2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 </a:t>
            </a:r>
            <a:r>
              <a:rPr lang="es-ES" b="1" dirty="0" err="1">
                <a:solidFill>
                  <a:schemeClr val="accent2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void</a:t>
            </a:r>
            <a:r>
              <a:rPr lang="es-ES" b="1" dirty="0">
                <a:solidFill>
                  <a:schemeClr val="accent2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 </a:t>
            </a:r>
            <a:r>
              <a:rPr lang="es-ES" dirty="0" err="1">
                <a:solidFill>
                  <a:schemeClr val="accent2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Main</a:t>
            </a:r>
            <a:r>
              <a:rPr lang="es-ES" dirty="0">
                <a:solidFill>
                  <a:schemeClr val="accent2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() {</a:t>
            </a:r>
          </a:p>
          <a:p>
            <a:r>
              <a:rPr lang="es-ES" dirty="0">
                <a:solidFill>
                  <a:schemeClr val="accent2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   </a:t>
            </a:r>
            <a:r>
              <a:rPr lang="es-ES" dirty="0" err="1">
                <a:solidFill>
                  <a:schemeClr val="accent2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Print</a:t>
            </a:r>
            <a:r>
              <a:rPr lang="es-ES" dirty="0">
                <a:solidFill>
                  <a:schemeClr val="accent2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(3);</a:t>
            </a:r>
          </a:p>
          <a:p>
            <a:r>
              <a:rPr lang="es-ES" dirty="0" smtClean="0">
                <a:solidFill>
                  <a:schemeClr val="accent2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}</a:t>
            </a:r>
          </a:p>
          <a:p>
            <a:endParaRPr lang="es-ES" dirty="0"/>
          </a:p>
          <a:p>
            <a:r>
              <a:rPr lang="es-ES" dirty="0">
                <a:solidFill>
                  <a:schemeClr val="accent5">
                    <a:lumMod val="75000"/>
                  </a:schemeClr>
                </a:solidFill>
              </a:rPr>
              <a:t>La salida será 9, ya que el parámetro ingresado al ser invocado el método </a:t>
            </a:r>
            <a:r>
              <a:rPr lang="es-ES" dirty="0" err="1">
                <a:solidFill>
                  <a:schemeClr val="accent5">
                    <a:lumMod val="75000"/>
                  </a:schemeClr>
                </a:solidFill>
              </a:rPr>
              <a:t>Print</a:t>
            </a:r>
            <a:r>
              <a:rPr lang="es-ES" dirty="0">
                <a:solidFill>
                  <a:schemeClr val="accent5">
                    <a:lumMod val="75000"/>
                  </a:schemeClr>
                </a:solidFill>
              </a:rPr>
              <a:t> es de tipo entero, por lo que el resultado será la multiplicación del valor 3 por 3.</a:t>
            </a:r>
          </a:p>
        </p:txBody>
      </p:sp>
    </p:spTree>
    <p:extLst>
      <p:ext uri="{BB962C8B-B14F-4D97-AF65-F5344CB8AC3E}">
        <p14:creationId xmlns:p14="http://schemas.microsoft.com/office/powerpoint/2010/main" val="349700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00297" y="287383"/>
            <a:ext cx="1160852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u="sng" dirty="0"/>
              <a:t>COLLECTIONS EN C</a:t>
            </a:r>
            <a:r>
              <a:rPr lang="es-AR" sz="2400" b="1" u="sng" dirty="0" smtClean="0"/>
              <a:t>#</a:t>
            </a:r>
          </a:p>
          <a:p>
            <a:endParaRPr lang="es-ES" sz="2400" dirty="0"/>
          </a:p>
          <a:p>
            <a:r>
              <a:rPr lang="es-AR" sz="2400" dirty="0"/>
              <a:t>  Una </a:t>
            </a:r>
            <a:r>
              <a:rPr lang="es-AR" sz="2400" b="1" dirty="0" err="1"/>
              <a:t>collection</a:t>
            </a:r>
            <a:r>
              <a:rPr lang="es-AR" sz="2400" dirty="0"/>
              <a:t> se usa para agrupar objetos relacionados. A diferencia de un </a:t>
            </a:r>
            <a:r>
              <a:rPr lang="es-AR" sz="2400" dirty="0" err="1"/>
              <a:t>array</a:t>
            </a:r>
            <a:r>
              <a:rPr lang="es-AR" sz="2400" dirty="0"/>
              <a:t>, que también puede agrupar objetos, una </a:t>
            </a:r>
            <a:r>
              <a:rPr lang="es-AR" sz="2400" dirty="0" err="1"/>
              <a:t>collection</a:t>
            </a:r>
            <a:r>
              <a:rPr lang="es-AR" sz="2400" dirty="0"/>
              <a:t> es </a:t>
            </a:r>
            <a:r>
              <a:rPr lang="es-AR" sz="2400" b="1" dirty="0"/>
              <a:t>dinámica</a:t>
            </a:r>
            <a:r>
              <a:rPr lang="es-AR" sz="2400" dirty="0"/>
              <a:t>. Puede crecer y decrecer para acomodar cualquier cantidad de objetos. Dado que las clases de </a:t>
            </a:r>
            <a:r>
              <a:rPr lang="es-AR" sz="2400" dirty="0" err="1"/>
              <a:t>collections</a:t>
            </a:r>
            <a:r>
              <a:rPr lang="es-AR" sz="2400" dirty="0"/>
              <a:t> están organizadas en un </a:t>
            </a:r>
            <a:r>
              <a:rPr lang="es-AR" sz="2400" b="1" dirty="0" err="1"/>
              <a:t>namespace</a:t>
            </a:r>
            <a:r>
              <a:rPr lang="es-AR" sz="2400" dirty="0"/>
              <a:t>, tienen muchos métodos para procesar la colecciones integradas</a:t>
            </a:r>
            <a:r>
              <a:rPr lang="es-AR" sz="2400" dirty="0" smtClean="0"/>
              <a:t>.</a:t>
            </a:r>
          </a:p>
          <a:p>
            <a:endParaRPr lang="es-ES" sz="2400" dirty="0"/>
          </a:p>
          <a:p>
            <a:r>
              <a:rPr lang="es-AR" sz="2400" dirty="0"/>
              <a:t>  Una </a:t>
            </a:r>
            <a:r>
              <a:rPr lang="es-AR" sz="2400" b="1" dirty="0"/>
              <a:t>colección </a:t>
            </a:r>
            <a:r>
              <a:rPr lang="es-AR" sz="2400" dirty="0"/>
              <a:t>organiza los datos relacionados en una computadora para que pueda ser utilizada de manera </a:t>
            </a:r>
            <a:r>
              <a:rPr lang="es-AR" sz="2400" b="1" dirty="0"/>
              <a:t>eficiente</a:t>
            </a:r>
            <a:r>
              <a:rPr lang="es-AR" sz="2400" b="1" dirty="0" smtClean="0"/>
              <a:t>.</a:t>
            </a:r>
          </a:p>
          <a:p>
            <a:endParaRPr lang="es-ES" sz="2400" dirty="0"/>
          </a:p>
          <a:p>
            <a:r>
              <a:rPr lang="es-AR" sz="2400" dirty="0"/>
              <a:t>  Diferentes tipos de colecciones se adaptan a diferentes tipos de aplicaciones, y algunas están altamente especializadas para tareas específicas</a:t>
            </a:r>
            <a:r>
              <a:rPr lang="es-AR" sz="2400" dirty="0" smtClean="0"/>
              <a:t>.</a:t>
            </a:r>
          </a:p>
          <a:p>
            <a:endParaRPr lang="es-ES" sz="2400" dirty="0"/>
          </a:p>
          <a:p>
            <a:r>
              <a:rPr lang="es-AR" sz="2400" dirty="0"/>
              <a:t>  Por ejemplo, los </a:t>
            </a:r>
            <a:r>
              <a:rPr lang="es-AR" sz="2400" b="1" dirty="0"/>
              <a:t>diccionarios</a:t>
            </a:r>
            <a:r>
              <a:rPr lang="es-AR" sz="2400" dirty="0"/>
              <a:t> se utilizan para representar conexiones en sitios web sociales (como Twitter, Facebook), las </a:t>
            </a:r>
            <a:r>
              <a:rPr lang="es-AR" sz="2400" b="1" dirty="0"/>
              <a:t>colas</a:t>
            </a:r>
            <a:r>
              <a:rPr lang="es-AR" sz="2400" dirty="0"/>
              <a:t> se pueden usar para crear programadores de tareas, </a:t>
            </a:r>
            <a:r>
              <a:rPr lang="es-AR" sz="2400" b="1" dirty="0" err="1"/>
              <a:t>HashSets</a:t>
            </a:r>
            <a:r>
              <a:rPr lang="es-AR" sz="2400" dirty="0"/>
              <a:t> se utilizan en los algoritmos de búsqueda, etc.</a:t>
            </a:r>
            <a:endParaRPr lang="es-ES" sz="2400" dirty="0"/>
          </a:p>
          <a:p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281832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30629" y="243841"/>
            <a:ext cx="1168690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 </a:t>
            </a:r>
            <a:r>
              <a:rPr lang="es-AR" sz="2400" dirty="0"/>
              <a:t>Una </a:t>
            </a:r>
            <a:r>
              <a:rPr lang="es-AR" sz="2400" dirty="0" err="1"/>
              <a:t>collection</a:t>
            </a:r>
            <a:r>
              <a:rPr lang="es-AR" sz="2400" dirty="0"/>
              <a:t> suele incluir métodos para </a:t>
            </a:r>
            <a:r>
              <a:rPr lang="es-AR" sz="2400" b="1" dirty="0"/>
              <a:t>agregar, quitar</a:t>
            </a:r>
            <a:r>
              <a:rPr lang="es-AR" sz="2400" dirty="0"/>
              <a:t> y </a:t>
            </a:r>
            <a:r>
              <a:rPr lang="es-AR" sz="2400" b="1" dirty="0"/>
              <a:t>contar</a:t>
            </a:r>
            <a:r>
              <a:rPr lang="es-AR" sz="2400" dirty="0"/>
              <a:t> objetos. La declaración </a:t>
            </a:r>
            <a:r>
              <a:rPr lang="es-AR" sz="2400" i="1" dirty="0" err="1"/>
              <a:t>for</a:t>
            </a:r>
            <a:r>
              <a:rPr lang="es-AR" sz="2400" dirty="0"/>
              <a:t> y la declaración </a:t>
            </a:r>
            <a:r>
              <a:rPr lang="es-AR" sz="2400" i="1" dirty="0" err="1"/>
              <a:t>foreach</a:t>
            </a:r>
            <a:r>
              <a:rPr lang="es-AR" sz="2400" i="1" dirty="0"/>
              <a:t> </a:t>
            </a:r>
            <a:r>
              <a:rPr lang="es-AR" sz="2400" dirty="0"/>
              <a:t>se utilizan para iterar en una </a:t>
            </a:r>
            <a:r>
              <a:rPr lang="es-AR" sz="2400" dirty="0" err="1"/>
              <a:t>collection</a:t>
            </a:r>
            <a:r>
              <a:rPr lang="es-AR" sz="2400" dirty="0"/>
              <a:t>. Igual que todas las clases, primero tenemos que declarar una instancia de una colección antes de añadir </a:t>
            </a:r>
            <a:r>
              <a:rPr lang="es-AR" sz="2400" dirty="0" smtClean="0"/>
              <a:t>elementos </a:t>
            </a:r>
            <a:r>
              <a:rPr lang="es-AR" sz="2400" dirty="0"/>
              <a:t>a ésta</a:t>
            </a:r>
            <a:r>
              <a:rPr lang="es-AR" sz="2400" dirty="0" smtClean="0"/>
              <a:t>.</a:t>
            </a:r>
          </a:p>
          <a:p>
            <a:endParaRPr lang="es-AR" sz="2800" dirty="0"/>
          </a:p>
          <a:p>
            <a:r>
              <a:rPr lang="es-AR" sz="2400" b="1" dirty="0" smtClean="0"/>
              <a:t>				</a:t>
            </a:r>
            <a:r>
              <a:rPr lang="es-AR" sz="2400" b="1" dirty="0" err="1" smtClean="0">
                <a:solidFill>
                  <a:srgbClr val="7030A0"/>
                </a:solidFill>
                <a:latin typeface="Bahnschrift Light SemiCondensed" panose="020B0502040204020203" pitchFamily="34" charset="0"/>
              </a:rPr>
              <a:t>List</a:t>
            </a:r>
            <a:r>
              <a:rPr lang="es-AR" sz="2400" b="1" dirty="0" smtClean="0">
                <a:solidFill>
                  <a:srgbClr val="7030A0"/>
                </a:solidFill>
                <a:latin typeface="Bahnschrift Light SemiCondensed" panose="020B0502040204020203" pitchFamily="34" charset="0"/>
              </a:rPr>
              <a:t>&lt;</a:t>
            </a:r>
            <a:r>
              <a:rPr lang="es-AR" sz="2400" dirty="0" err="1" smtClean="0">
                <a:solidFill>
                  <a:srgbClr val="7030A0"/>
                </a:solidFill>
                <a:latin typeface="Bahnschrift Light SemiCondensed" panose="020B0502040204020203" pitchFamily="34" charset="0"/>
              </a:rPr>
              <a:t>int</a:t>
            </a:r>
            <a:r>
              <a:rPr lang="es-AR" sz="2400" b="1" dirty="0">
                <a:solidFill>
                  <a:srgbClr val="7030A0"/>
                </a:solidFill>
                <a:latin typeface="Bahnschrift Light SemiCondensed" panose="020B0502040204020203" pitchFamily="34" charset="0"/>
              </a:rPr>
              <a:t>&gt;</a:t>
            </a:r>
            <a:r>
              <a:rPr lang="es-AR" sz="2400" dirty="0">
                <a:solidFill>
                  <a:srgbClr val="7030A0"/>
                </a:solidFill>
                <a:latin typeface="Bahnschrift Light SemiCondensed" panose="020B0502040204020203" pitchFamily="34" charset="0"/>
              </a:rPr>
              <a:t> li = </a:t>
            </a:r>
            <a:r>
              <a:rPr lang="es-AR" sz="2400" b="1" dirty="0">
                <a:solidFill>
                  <a:srgbClr val="7030A0"/>
                </a:solidFill>
                <a:latin typeface="Bahnschrift Light SemiCondensed" panose="020B0502040204020203" pitchFamily="34" charset="0"/>
              </a:rPr>
              <a:t>new</a:t>
            </a:r>
            <a:r>
              <a:rPr lang="es-AR" sz="2400" dirty="0">
                <a:solidFill>
                  <a:srgbClr val="7030A0"/>
                </a:solidFill>
                <a:latin typeface="Bahnschrift Light SemiCondensed" panose="020B0502040204020203" pitchFamily="34" charset="0"/>
              </a:rPr>
              <a:t> </a:t>
            </a:r>
            <a:r>
              <a:rPr lang="es-AR" sz="2400" dirty="0" err="1">
                <a:solidFill>
                  <a:srgbClr val="7030A0"/>
                </a:solidFill>
                <a:latin typeface="Bahnschrift Light SemiCondensed" panose="020B0502040204020203" pitchFamily="34" charset="0"/>
              </a:rPr>
              <a:t>List</a:t>
            </a:r>
            <a:r>
              <a:rPr lang="es-AR" sz="2400" dirty="0">
                <a:solidFill>
                  <a:srgbClr val="7030A0"/>
                </a:solidFill>
                <a:latin typeface="Bahnschrift Light SemiCondensed" panose="020B0502040204020203" pitchFamily="34" charset="0"/>
              </a:rPr>
              <a:t>&lt;</a:t>
            </a:r>
            <a:r>
              <a:rPr lang="es-AR" sz="2400" dirty="0" err="1">
                <a:solidFill>
                  <a:srgbClr val="7030A0"/>
                </a:solidFill>
                <a:latin typeface="Bahnschrift Light SemiCondensed" panose="020B0502040204020203" pitchFamily="34" charset="0"/>
              </a:rPr>
              <a:t>int</a:t>
            </a:r>
            <a:r>
              <a:rPr lang="es-AR" sz="2400" dirty="0">
                <a:solidFill>
                  <a:srgbClr val="7030A0"/>
                </a:solidFill>
                <a:latin typeface="Bahnschrift Light SemiCondensed" panose="020B0502040204020203" pitchFamily="34" charset="0"/>
              </a:rPr>
              <a:t>&gt;();</a:t>
            </a:r>
            <a:endParaRPr lang="es-ES" sz="2400" dirty="0">
              <a:solidFill>
                <a:srgbClr val="7030A0"/>
              </a:solidFill>
              <a:latin typeface="Bahnschrift Light SemiCondensed" panose="020B0502040204020203" pitchFamily="34" charset="0"/>
            </a:endParaRPr>
          </a:p>
          <a:p>
            <a:endParaRPr lang="es-ES" sz="2800" dirty="0"/>
          </a:p>
        </p:txBody>
      </p:sp>
      <p:sp>
        <p:nvSpPr>
          <p:cNvPr id="3" name="Cuadro de texto 91"/>
          <p:cNvSpPr txBox="1"/>
          <p:nvPr/>
        </p:nvSpPr>
        <p:spPr>
          <a:xfrm>
            <a:off x="923109" y="3879577"/>
            <a:ext cx="10685417" cy="1841955"/>
          </a:xfrm>
          <a:prstGeom prst="roundRect">
            <a:avLst/>
          </a:prstGeom>
          <a:solidFill>
            <a:srgbClr val="00206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Las colecciones proporcionan una forma más flexible de trabajar con grupos de objetos. A diferencia de las matrices, el grupo de objetos con los que trabaja puede crecer y reducirse dinámicamente a media que cambian las necesidades de la aplicación.</a:t>
            </a:r>
          </a:p>
        </p:txBody>
      </p:sp>
    </p:spTree>
    <p:extLst>
      <p:ext uri="{BB962C8B-B14F-4D97-AF65-F5344CB8AC3E}">
        <p14:creationId xmlns:p14="http://schemas.microsoft.com/office/powerpoint/2010/main" val="279846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56754" y="348343"/>
            <a:ext cx="1172173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b="1" u="sng" dirty="0" err="1"/>
              <a:t>Collections</a:t>
            </a:r>
            <a:r>
              <a:rPr lang="es-AR" sz="2200" b="1" u="sng" dirty="0"/>
              <a:t> </a:t>
            </a:r>
            <a:r>
              <a:rPr lang="es-AR" sz="2200" b="1" u="sng" dirty="0" smtClean="0"/>
              <a:t>Generales</a:t>
            </a:r>
          </a:p>
          <a:p>
            <a:endParaRPr lang="es-ES" sz="2200" dirty="0"/>
          </a:p>
          <a:p>
            <a:r>
              <a:rPr lang="es-AR" sz="2200" dirty="0"/>
              <a:t>  El mejor tipo de </a:t>
            </a:r>
            <a:r>
              <a:rPr lang="es-AR" sz="2200" dirty="0" err="1"/>
              <a:t>collection</a:t>
            </a:r>
            <a:r>
              <a:rPr lang="es-AR" sz="2200" dirty="0"/>
              <a:t> que podemos utilizar es una </a:t>
            </a:r>
            <a:r>
              <a:rPr lang="es-AR" sz="2200" dirty="0" err="1"/>
              <a:t>collection</a:t>
            </a:r>
            <a:r>
              <a:rPr lang="es-AR" sz="2200" dirty="0"/>
              <a:t> genérica porque todos los elementos están fuertemente </a:t>
            </a:r>
            <a:r>
              <a:rPr lang="es-AR" sz="2200" dirty="0" err="1"/>
              <a:t>tipados</a:t>
            </a:r>
            <a:r>
              <a:rPr lang="es-AR" sz="2200" dirty="0"/>
              <a:t>, lo que reduce la posibilidad de errores.</a:t>
            </a:r>
            <a:endParaRPr lang="es-ES" sz="2200" dirty="0"/>
          </a:p>
          <a:p>
            <a:r>
              <a:rPr lang="es-AR" sz="2200" dirty="0"/>
              <a:t>  El </a:t>
            </a:r>
            <a:r>
              <a:rPr lang="es-AR" sz="2200" dirty="0" err="1" smtClean="0"/>
              <a:t>framework</a:t>
            </a:r>
            <a:r>
              <a:rPr lang="es-AR" sz="2200" dirty="0" smtClean="0"/>
              <a:t> </a:t>
            </a:r>
            <a:r>
              <a:rPr lang="es-AR" sz="2200" dirty="0"/>
              <a:t>.NET </a:t>
            </a:r>
            <a:r>
              <a:rPr lang="es-AR" sz="2200" dirty="0" smtClean="0"/>
              <a:t>provee </a:t>
            </a:r>
            <a:r>
              <a:rPr lang="es-AR" sz="2200" dirty="0"/>
              <a:t>un número de clases genéricas de colecciones, útiles para almacenar y manipular datos.</a:t>
            </a:r>
            <a:endParaRPr lang="es-ES" sz="2200" dirty="0"/>
          </a:p>
          <a:p>
            <a:r>
              <a:rPr lang="es-AR" sz="2200" dirty="0"/>
              <a:t>  El espacio de nombres </a:t>
            </a:r>
            <a:r>
              <a:rPr lang="es-AR" sz="2200" b="1" dirty="0" err="1"/>
              <a:t>System.Collections.Generic</a:t>
            </a:r>
            <a:r>
              <a:rPr lang="es-AR" sz="2200" dirty="0"/>
              <a:t> incluye lo siguiente</a:t>
            </a:r>
            <a:r>
              <a:rPr lang="es-AR" sz="2200" dirty="0" smtClean="0"/>
              <a:t>:</a:t>
            </a:r>
          </a:p>
          <a:p>
            <a:endParaRPr lang="es-ES" sz="2200" dirty="0"/>
          </a:p>
          <a:p>
            <a:r>
              <a:rPr lang="es-AR" sz="2200" dirty="0"/>
              <a:t>- </a:t>
            </a:r>
            <a:r>
              <a:rPr lang="es-AR" sz="2200" b="1" dirty="0" err="1"/>
              <a:t>List</a:t>
            </a:r>
            <a:r>
              <a:rPr lang="es-AR" sz="2200" b="1" dirty="0"/>
              <a:t>&lt;T&gt;</a:t>
            </a:r>
            <a:endParaRPr lang="es-ES" sz="2200" dirty="0"/>
          </a:p>
          <a:p>
            <a:r>
              <a:rPr lang="es-AR" sz="2200" dirty="0"/>
              <a:t>-</a:t>
            </a:r>
            <a:r>
              <a:rPr lang="es-AR" sz="2200" b="1" dirty="0" err="1"/>
              <a:t>Dictionary</a:t>
            </a:r>
            <a:r>
              <a:rPr lang="es-AR" sz="2200" b="1" dirty="0"/>
              <a:t>&lt;</a:t>
            </a:r>
            <a:r>
              <a:rPr lang="es-AR" sz="2200" b="1" dirty="0" err="1"/>
              <a:t>TKey</a:t>
            </a:r>
            <a:r>
              <a:rPr lang="es-AR" sz="2200" b="1" dirty="0"/>
              <a:t>, </a:t>
            </a:r>
            <a:r>
              <a:rPr lang="es-AR" sz="2200" b="1" dirty="0" err="1"/>
              <a:t>TValue</a:t>
            </a:r>
            <a:r>
              <a:rPr lang="es-AR" sz="2200" b="1" dirty="0"/>
              <a:t>&gt;</a:t>
            </a:r>
            <a:endParaRPr lang="es-ES" sz="2200" dirty="0"/>
          </a:p>
          <a:p>
            <a:r>
              <a:rPr lang="es-AR" sz="2200" dirty="0"/>
              <a:t>-</a:t>
            </a:r>
            <a:r>
              <a:rPr lang="es-AR" sz="2200" b="1" dirty="0" err="1"/>
              <a:t>SortedList</a:t>
            </a:r>
            <a:r>
              <a:rPr lang="es-AR" sz="2200" b="1" dirty="0"/>
              <a:t>&lt;</a:t>
            </a:r>
            <a:r>
              <a:rPr lang="es-AR" sz="2200" b="1" dirty="0" err="1"/>
              <a:t>TKey</a:t>
            </a:r>
            <a:r>
              <a:rPr lang="es-AR" sz="2200" b="1" dirty="0"/>
              <a:t>, </a:t>
            </a:r>
            <a:r>
              <a:rPr lang="es-AR" sz="2200" b="1" dirty="0" err="1"/>
              <a:t>TValue</a:t>
            </a:r>
            <a:r>
              <a:rPr lang="es-AR" sz="2200" b="1" dirty="0"/>
              <a:t>&gt;</a:t>
            </a:r>
            <a:endParaRPr lang="es-ES" sz="2200" dirty="0"/>
          </a:p>
          <a:p>
            <a:r>
              <a:rPr lang="es-AR" sz="2200" dirty="0"/>
              <a:t>-</a:t>
            </a:r>
            <a:r>
              <a:rPr lang="es-AR" sz="2200" b="1" dirty="0" err="1"/>
              <a:t>Stack</a:t>
            </a:r>
            <a:r>
              <a:rPr lang="es-AR" sz="2200" b="1" dirty="0"/>
              <a:t>&lt;T&gt;</a:t>
            </a:r>
            <a:endParaRPr lang="es-ES" sz="2200" dirty="0"/>
          </a:p>
          <a:p>
            <a:r>
              <a:rPr lang="es-AR" sz="2200" dirty="0"/>
              <a:t>-</a:t>
            </a:r>
            <a:r>
              <a:rPr lang="es-AR" sz="2200" b="1" dirty="0" err="1"/>
              <a:t>Queue</a:t>
            </a:r>
            <a:r>
              <a:rPr lang="es-AR" sz="2200" b="1" dirty="0"/>
              <a:t>&lt;T&gt;</a:t>
            </a:r>
            <a:endParaRPr lang="es-ES" sz="2200" dirty="0"/>
          </a:p>
          <a:p>
            <a:r>
              <a:rPr lang="es-AR" sz="2200" dirty="0"/>
              <a:t>-</a:t>
            </a:r>
            <a:r>
              <a:rPr lang="es-AR" sz="2200" b="1" dirty="0" err="1"/>
              <a:t>Hashset</a:t>
            </a:r>
            <a:r>
              <a:rPr lang="es-AR" sz="2200" b="1" dirty="0"/>
              <a:t>&lt;T</a:t>
            </a:r>
            <a:r>
              <a:rPr lang="es-AR" sz="2200" b="1" dirty="0" smtClean="0"/>
              <a:t>&gt;</a:t>
            </a:r>
          </a:p>
          <a:p>
            <a:endParaRPr lang="es-ES" sz="2200" dirty="0"/>
          </a:p>
          <a:p>
            <a:r>
              <a:rPr lang="es-AR" sz="2200" dirty="0"/>
              <a:t>  Para acceder a una </a:t>
            </a:r>
            <a:r>
              <a:rPr lang="es-AR" sz="2200" dirty="0" err="1"/>
              <a:t>collection</a:t>
            </a:r>
            <a:r>
              <a:rPr lang="es-AR" sz="2200" dirty="0"/>
              <a:t> genérica en nuestro código, debemos incluir le siguiente declaración: </a:t>
            </a:r>
            <a:r>
              <a:rPr lang="es-AR" sz="2200" b="1" dirty="0" err="1"/>
              <a:t>using</a:t>
            </a:r>
            <a:r>
              <a:rPr lang="es-AR" sz="2200" b="1" dirty="0"/>
              <a:t> </a:t>
            </a:r>
            <a:r>
              <a:rPr lang="es-AR" sz="2200" b="1" dirty="0" err="1"/>
              <a:t>System.Collections.Generic</a:t>
            </a:r>
            <a:r>
              <a:rPr lang="es-AR" sz="2200" dirty="0"/>
              <a:t>;</a:t>
            </a:r>
            <a:endParaRPr lang="es-ES" sz="2200" dirty="0"/>
          </a:p>
          <a:p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38264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5131" y="78378"/>
            <a:ext cx="11678195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100" b="1" u="sng" dirty="0" err="1"/>
              <a:t>Collections</a:t>
            </a:r>
            <a:r>
              <a:rPr lang="es-AR" sz="2100" b="1" u="sng" dirty="0"/>
              <a:t> no </a:t>
            </a:r>
            <a:r>
              <a:rPr lang="es-AR" sz="2100" b="1" u="sng" dirty="0" smtClean="0"/>
              <a:t>genéricas</a:t>
            </a:r>
          </a:p>
          <a:p>
            <a:endParaRPr lang="es-ES" sz="2100" dirty="0"/>
          </a:p>
          <a:p>
            <a:r>
              <a:rPr lang="es-AR" sz="2100" dirty="0"/>
              <a:t>Las colecciones no generales pueden almacenar elementos de tipo </a:t>
            </a:r>
            <a:r>
              <a:rPr lang="es-AR" sz="2100" b="1" dirty="0" err="1"/>
              <a:t>Objet</a:t>
            </a:r>
            <a:r>
              <a:rPr lang="es-AR" sz="2100" dirty="0"/>
              <a:t>. Dado que un tipo de datos </a:t>
            </a:r>
            <a:r>
              <a:rPr lang="es-AR" sz="2100" dirty="0" err="1"/>
              <a:t>Objet</a:t>
            </a:r>
            <a:r>
              <a:rPr lang="es-AR" sz="2100" dirty="0"/>
              <a:t> puede hacer referencia a cualquier tipo de datos, corremos el riesgo de obtener resultados inesperados. Las </a:t>
            </a:r>
            <a:r>
              <a:rPr lang="es-AR" sz="2100" dirty="0" err="1"/>
              <a:t>collections</a:t>
            </a:r>
            <a:r>
              <a:rPr lang="es-AR" sz="2100" dirty="0"/>
              <a:t> no genéricas también son más lentas de acceder y de </a:t>
            </a:r>
            <a:r>
              <a:rPr lang="es-AR" sz="2100" dirty="0" smtClean="0"/>
              <a:t>ejecutar</a:t>
            </a:r>
            <a:r>
              <a:rPr lang="es-AR" sz="2100" dirty="0"/>
              <a:t>. El </a:t>
            </a:r>
            <a:r>
              <a:rPr lang="es-AR" sz="2100" dirty="0" err="1"/>
              <a:t>tipado</a:t>
            </a:r>
            <a:r>
              <a:rPr lang="es-AR" sz="2100" dirty="0"/>
              <a:t> fuerte, como ocurre con las </a:t>
            </a:r>
            <a:r>
              <a:rPr lang="es-AR" sz="2100" dirty="0" err="1"/>
              <a:t>collections</a:t>
            </a:r>
            <a:r>
              <a:rPr lang="es-AR" sz="2100" dirty="0"/>
              <a:t> genéricas, es un mejor estilo de programación</a:t>
            </a:r>
            <a:r>
              <a:rPr lang="es-AR" sz="2100" dirty="0" smtClean="0"/>
              <a:t>.</a:t>
            </a:r>
          </a:p>
          <a:p>
            <a:endParaRPr lang="es-ES" sz="2100" dirty="0"/>
          </a:p>
          <a:p>
            <a:r>
              <a:rPr lang="es-AR" sz="2100" dirty="0"/>
              <a:t>  El espacio de nombre </a:t>
            </a:r>
            <a:r>
              <a:rPr lang="es-AR" sz="2100" b="1" dirty="0" err="1"/>
              <a:t>System.Collections</a:t>
            </a:r>
            <a:r>
              <a:rPr lang="es-AR" sz="2100" dirty="0"/>
              <a:t> incluye las siguientes colecciones no genéricas</a:t>
            </a:r>
            <a:r>
              <a:rPr lang="es-AR" sz="2100" dirty="0" smtClean="0"/>
              <a:t>:</a:t>
            </a:r>
          </a:p>
          <a:p>
            <a:endParaRPr lang="es-ES" sz="2100" dirty="0"/>
          </a:p>
          <a:p>
            <a:r>
              <a:rPr lang="es-AR" sz="2100" dirty="0"/>
              <a:t>-</a:t>
            </a:r>
            <a:r>
              <a:rPr lang="es-AR" sz="2100" b="1" dirty="0" err="1"/>
              <a:t>ArrayList</a:t>
            </a:r>
            <a:endParaRPr lang="es-ES" sz="2100" dirty="0"/>
          </a:p>
          <a:p>
            <a:r>
              <a:rPr lang="es-AR" sz="2100" dirty="0"/>
              <a:t>-</a:t>
            </a:r>
            <a:r>
              <a:rPr lang="es-AR" sz="2100" b="1" dirty="0" err="1"/>
              <a:t>SortedList</a:t>
            </a:r>
            <a:endParaRPr lang="es-ES" sz="2100" dirty="0"/>
          </a:p>
          <a:p>
            <a:r>
              <a:rPr lang="es-AR" sz="2100" dirty="0"/>
              <a:t>-</a:t>
            </a:r>
            <a:r>
              <a:rPr lang="es-AR" sz="2100" b="1" dirty="0" err="1"/>
              <a:t>Stack</a:t>
            </a:r>
            <a:endParaRPr lang="es-ES" sz="2100" dirty="0"/>
          </a:p>
          <a:p>
            <a:r>
              <a:rPr lang="es-AR" sz="2100" dirty="0"/>
              <a:t>-</a:t>
            </a:r>
            <a:r>
              <a:rPr lang="es-AR" sz="2100" b="1" dirty="0" err="1"/>
              <a:t>Queue</a:t>
            </a:r>
            <a:endParaRPr lang="es-ES" sz="2100" dirty="0"/>
          </a:p>
          <a:p>
            <a:r>
              <a:rPr lang="es-AR" sz="2100" dirty="0"/>
              <a:t>-</a:t>
            </a:r>
            <a:r>
              <a:rPr lang="es-AR" sz="2100" b="1" dirty="0" err="1"/>
              <a:t>Hashtable</a:t>
            </a:r>
            <a:endParaRPr lang="es-ES" sz="2100" dirty="0"/>
          </a:p>
          <a:p>
            <a:r>
              <a:rPr lang="es-AR" sz="2100" dirty="0"/>
              <a:t>-</a:t>
            </a:r>
            <a:r>
              <a:rPr lang="es-AR" sz="2100" b="1" dirty="0" err="1" smtClean="0"/>
              <a:t>BitArray</a:t>
            </a:r>
            <a:endParaRPr lang="es-AR" sz="2100" b="1" dirty="0" smtClean="0"/>
          </a:p>
          <a:p>
            <a:endParaRPr lang="es-ES" sz="2100" dirty="0"/>
          </a:p>
          <a:p>
            <a:r>
              <a:rPr lang="es-AR" sz="2100" dirty="0"/>
              <a:t>Siempre que sea posible, deberíamos utilizar las </a:t>
            </a:r>
            <a:r>
              <a:rPr lang="es-AR" sz="2100" dirty="0" err="1"/>
              <a:t>collections</a:t>
            </a:r>
            <a:r>
              <a:rPr lang="es-AR" sz="2100" dirty="0"/>
              <a:t> genéricas en el espacio de nombres </a:t>
            </a:r>
            <a:r>
              <a:rPr lang="es-AR" sz="2100" b="1" dirty="0" err="1"/>
              <a:t>System.Collections.Generic</a:t>
            </a:r>
            <a:r>
              <a:rPr lang="es-AR" sz="2100" dirty="0"/>
              <a:t> en lugar de los tipos tradicionales del espacio </a:t>
            </a:r>
            <a:r>
              <a:rPr lang="es-AR" sz="2100" b="1" dirty="0" err="1"/>
              <a:t>System.Collections</a:t>
            </a:r>
            <a:r>
              <a:rPr lang="es-AR" sz="2100" b="1" dirty="0"/>
              <a:t>.</a:t>
            </a:r>
            <a:endParaRPr lang="es-ES" sz="2100" dirty="0"/>
          </a:p>
          <a:p>
            <a:endParaRPr lang="es-ES" sz="2100" dirty="0"/>
          </a:p>
        </p:txBody>
      </p:sp>
    </p:spTree>
    <p:extLst>
      <p:ext uri="{BB962C8B-B14F-4D97-AF65-F5344CB8AC3E}">
        <p14:creationId xmlns:p14="http://schemas.microsoft.com/office/powerpoint/2010/main" val="181989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895</TotalTime>
  <Words>856</Words>
  <Application>Microsoft Office PowerPoint</Application>
  <PresentationFormat>Panorámica</PresentationFormat>
  <Paragraphs>102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Bahnschrift Light SemiCondensed</vt:lpstr>
      <vt:lpstr>Calibri</vt:lpstr>
      <vt:lpstr>Times New Roman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Irina Agretti (prof.)</dc:creator>
  <cp:lastModifiedBy>Irina Agretti (prof.)</cp:lastModifiedBy>
  <cp:revision>8</cp:revision>
  <dcterms:created xsi:type="dcterms:W3CDTF">2020-11-02T12:14:24Z</dcterms:created>
  <dcterms:modified xsi:type="dcterms:W3CDTF">2021-10-08T04:05:59Z</dcterms:modified>
</cp:coreProperties>
</file>