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579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46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24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4902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73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5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3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33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72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912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CF62EA-0FC5-43D1-BFCC-11AE0321B5C8}" type="datetimeFigureOut">
              <a:rPr lang="es-ES" smtClean="0"/>
              <a:t>30/09/2021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ECAE92-0200-45F0-BDC3-32E621A5A36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0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Modificadores de acceso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PROTECTED - SEALED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14102" y="400063"/>
            <a:ext cx="11199223" cy="611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Puede tener acceso al tipo o miembro cualquier otro código del mismo ensamblado o de otro ensamblado que haga referencia a éste. Es el modificador menos restrictivo ya que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existen restricciones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el acceso a los miembros o tipos que se hayan definido mediante este modificador.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s-E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Solamente el código de la misma clase o estructura puede acceder al tipo o miembro. Es decir, los miembros privados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sólo son accesibles dentro de la clase en la que se definen.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lo que lo convierte en el modificador más restrictivo.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s-E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Solamente el código de la misma clase, o bien de una clase derivada de esa clase, puede acceder al tipo o miembro. Es decir, indica que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sólo la clase en la que se ha utilizado el modificador y sus clases derivadas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tendrán acceso al miembro o tipo.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</a:t>
            </a:r>
            <a:r>
              <a:rPr lang="es-E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Puede obtener acceso al tipo o miembro cualquier código del mismo ensamblado, pero no de un ensamblado distinto. O sea, el acceso está disponible desde cualquier clase del mismo proyecto, pero no de otros proyectos de la misma solución.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s-E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</a:t>
            </a:r>
            <a:r>
              <a:rPr lang="es-E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Cualquier código del ensamblado en el que se ha declarado, o desde una clase derivada de otro ensamblado, puede acceder al tipo o miembro.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s-E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s-E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código de la misma clase, o de un tipo derivado de esa clase, puede acceder al tipo o miembro solo dentro de su ensamblado de declaración.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05121"/>
              </p:ext>
            </p:extLst>
          </p:nvPr>
        </p:nvGraphicFramePr>
        <p:xfrm>
          <a:off x="1114696" y="513808"/>
          <a:ext cx="9823272" cy="5921824"/>
        </p:xfrm>
        <a:graphic>
          <a:graphicData uri="http://schemas.openxmlformats.org/drawingml/2006/table">
            <a:tbl>
              <a:tblPr firstRow="1" firstCol="1"/>
              <a:tblGrid>
                <a:gridCol w="1476845">
                  <a:extLst>
                    <a:ext uri="{9D8B030D-6E8A-4147-A177-3AD203B41FA5}">
                      <a16:colId xmlns:a16="http://schemas.microsoft.com/office/drawing/2014/main" val="3548142738"/>
                    </a:ext>
                  </a:extLst>
                </a:gridCol>
                <a:gridCol w="1351942">
                  <a:extLst>
                    <a:ext uri="{9D8B030D-6E8A-4147-A177-3AD203B41FA5}">
                      <a16:colId xmlns:a16="http://schemas.microsoft.com/office/drawing/2014/main" val="61465329"/>
                    </a:ext>
                  </a:extLst>
                </a:gridCol>
                <a:gridCol w="1476845">
                  <a:extLst>
                    <a:ext uri="{9D8B030D-6E8A-4147-A177-3AD203B41FA5}">
                      <a16:colId xmlns:a16="http://schemas.microsoft.com/office/drawing/2014/main" val="885261995"/>
                    </a:ext>
                  </a:extLst>
                </a:gridCol>
                <a:gridCol w="1476845">
                  <a:extLst>
                    <a:ext uri="{9D8B030D-6E8A-4147-A177-3AD203B41FA5}">
                      <a16:colId xmlns:a16="http://schemas.microsoft.com/office/drawing/2014/main" val="2348678750"/>
                    </a:ext>
                  </a:extLst>
                </a:gridCol>
                <a:gridCol w="1408611">
                  <a:extLst>
                    <a:ext uri="{9D8B030D-6E8A-4147-A177-3AD203B41FA5}">
                      <a16:colId xmlns:a16="http://schemas.microsoft.com/office/drawing/2014/main" val="2358517422"/>
                    </a:ext>
                  </a:extLst>
                </a:gridCol>
                <a:gridCol w="1476845">
                  <a:extLst>
                    <a:ext uri="{9D8B030D-6E8A-4147-A177-3AD203B41FA5}">
                      <a16:colId xmlns:a16="http://schemas.microsoft.com/office/drawing/2014/main" val="2881819497"/>
                    </a:ext>
                  </a:extLst>
                </a:gridCol>
                <a:gridCol w="1155339">
                  <a:extLst>
                    <a:ext uri="{9D8B030D-6E8A-4147-A177-3AD203B41FA5}">
                      <a16:colId xmlns:a16="http://schemas.microsoft.com/office/drawing/2014/main" val="2128970420"/>
                    </a:ext>
                  </a:extLst>
                </a:gridCol>
              </a:tblGrid>
              <a:tr h="825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Ubicación del autor de la llamada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protected internal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protected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private protected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164040"/>
                  </a:ext>
                </a:extLst>
              </a:tr>
              <a:tr h="546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Dentro de la clase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47225"/>
                  </a:ext>
                </a:extLst>
              </a:tr>
              <a:tr h="1137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Clase derivada (mismo ensamblado)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21244"/>
                  </a:ext>
                </a:extLst>
              </a:tr>
              <a:tr h="1137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Clase no derivada (mismo ensamblado)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615356"/>
                  </a:ext>
                </a:extLst>
              </a:tr>
              <a:tr h="1137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Clase derivada (otro ensamblado)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64507"/>
                  </a:ext>
                </a:extLst>
              </a:tr>
              <a:tr h="1137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Clase no derivada (otro ensamblado)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3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8" marR="602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63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2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27611" y="635726"/>
            <a:ext cx="10389326" cy="4066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3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Accesibilidad de clases, registros y </a:t>
            </a:r>
            <a:r>
              <a:rPr lang="es-ES" sz="32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s-E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Las clases, los registros y las estructuras que se declaran directamente en un espacio de nombre (es decir, que no están anidadas en otras clases o estructuras) pueden ser </a:t>
            </a:r>
            <a:r>
              <a:rPr lang="es-E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Si no se especifica ningún modificador de acceso, el valor predeterminado es </a:t>
            </a:r>
            <a:r>
              <a:rPr lang="es-ES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0857" y="313509"/>
            <a:ext cx="1099021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solidFill>
                  <a:srgbClr val="FF0000"/>
                </a:solidFill>
              </a:rPr>
              <a:t>El modificador de acceso </a:t>
            </a:r>
            <a:r>
              <a:rPr lang="es-ES" sz="2400" b="1" u="sng" dirty="0" smtClean="0">
                <a:solidFill>
                  <a:srgbClr val="FF0000"/>
                </a:solidFill>
              </a:rPr>
              <a:t>PROTECTED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  <a:r>
              <a:rPr lang="es-ES" sz="2400" dirty="0"/>
              <a:t> Hasta ahora hemos trabajado exclusivamente con los modificadores </a:t>
            </a:r>
            <a:r>
              <a:rPr lang="es-ES" sz="2400" b="1" dirty="0" err="1"/>
              <a:t>public</a:t>
            </a:r>
            <a:r>
              <a:rPr lang="es-ES" sz="2400" b="1" dirty="0"/>
              <a:t> </a:t>
            </a:r>
            <a:r>
              <a:rPr lang="es-ES" sz="2400" dirty="0"/>
              <a:t>y </a:t>
            </a:r>
            <a:r>
              <a:rPr lang="es-ES" sz="2400" b="1" dirty="0" err="1"/>
              <a:t>private</a:t>
            </a:r>
            <a:r>
              <a:rPr lang="es-ES" sz="2400" dirty="0"/>
              <a:t>. </a:t>
            </a:r>
            <a:endParaRPr lang="es-ES" sz="2400" dirty="0" smtClean="0"/>
          </a:p>
          <a:p>
            <a:r>
              <a:rPr lang="es-ES" sz="2400" dirty="0"/>
              <a:t> </a:t>
            </a:r>
            <a:r>
              <a:rPr lang="es-ES" sz="2400" dirty="0" smtClean="0"/>
              <a:t> </a:t>
            </a:r>
          </a:p>
          <a:p>
            <a:r>
              <a:rPr lang="es-ES" sz="2400" dirty="0"/>
              <a:t> </a:t>
            </a:r>
            <a:r>
              <a:rPr lang="es-ES" sz="2400" dirty="0" smtClean="0"/>
              <a:t> Los </a:t>
            </a:r>
            <a:r>
              <a:rPr lang="es-ES" sz="2400" dirty="0"/>
              <a:t>miembros públicos pueden ser accedidos desde cualquier parte externa a la clase, mientras que el acceso a los miembros privados está limitado a su clase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/>
              <a:t>  El modificador de acceso </a:t>
            </a:r>
            <a:r>
              <a:rPr lang="es-ES" sz="2400" b="1" dirty="0" err="1"/>
              <a:t>protected</a:t>
            </a:r>
            <a:r>
              <a:rPr lang="es-ES" sz="2400" dirty="0"/>
              <a:t> (protegido) es muy similar a </a:t>
            </a:r>
            <a:r>
              <a:rPr lang="es-ES" sz="2400" b="1" dirty="0" err="1"/>
              <a:t>private</a:t>
            </a:r>
            <a:r>
              <a:rPr lang="es-ES" sz="2400" dirty="0"/>
              <a:t> con una diferencia; puede ser accedido en las clases derivadas. Así, un miembro </a:t>
            </a:r>
            <a:r>
              <a:rPr lang="es-ES" sz="2400" b="1" dirty="0"/>
              <a:t>protegido</a:t>
            </a:r>
            <a:r>
              <a:rPr lang="es-ES" sz="2400" dirty="0"/>
              <a:t> es accesible sólo desde las clases derivadas.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349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5063" y="200296"/>
            <a:ext cx="112863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u="sng" dirty="0"/>
              <a:t>Ejemplo</a:t>
            </a:r>
            <a:r>
              <a:rPr lang="es-ES" i="1" u="sng" dirty="0" smtClean="0"/>
              <a:t>: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 set;}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 set;}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 “ +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(“David”);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s.Speak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548846" y="483649"/>
            <a:ext cx="4511040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 Como podemos ver, se puede acceder y modificar la propiedad </a:t>
            </a:r>
            <a:r>
              <a:rPr lang="es-ES" dirty="0" err="1"/>
              <a:t>Name</a:t>
            </a:r>
            <a:r>
              <a:rPr lang="es-ES" dirty="0"/>
              <a:t> de la clase base desde la clase derivada.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49143" y="3172369"/>
            <a:ext cx="5442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Pero, si intentamos accederla desde código externo, tendremos un error:</a:t>
            </a:r>
          </a:p>
          <a:p>
            <a:r>
              <a:rPr lang="es-ES" dirty="0"/>
              <a:t>Si cambiamos en </a:t>
            </a:r>
            <a:r>
              <a:rPr lang="es-ES" dirty="0" err="1"/>
              <a:t>Main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(“David”);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“Bob”;  //error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548846" y="496389"/>
            <a:ext cx="0" cy="5099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83772" y="139337"/>
            <a:ext cx="109553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err="1" smtClean="0"/>
              <a:t>Sealed</a:t>
            </a:r>
            <a:endParaRPr lang="es-ES" sz="2800" b="1" u="sng" dirty="0" smtClean="0"/>
          </a:p>
          <a:p>
            <a:endParaRPr lang="es-ES" sz="2000" dirty="0"/>
          </a:p>
          <a:p>
            <a:r>
              <a:rPr lang="es-ES" sz="2000" dirty="0"/>
              <a:t>  Una clase puede impedir que otras clases la hereden, o cualquiera de sus miembros, utilizando el modificador </a:t>
            </a:r>
            <a:r>
              <a:rPr lang="es-ES" sz="2000" b="1" dirty="0" err="1"/>
              <a:t>sealed</a:t>
            </a:r>
            <a:r>
              <a:rPr lang="es-ES" sz="2000" b="1" dirty="0"/>
              <a:t> </a:t>
            </a:r>
            <a:r>
              <a:rPr lang="es-ES" sz="2000" dirty="0"/>
              <a:t>(sellado</a:t>
            </a:r>
            <a:r>
              <a:rPr lang="es-ES" sz="2000" dirty="0" smtClean="0"/>
              <a:t>).</a:t>
            </a:r>
          </a:p>
          <a:p>
            <a:endParaRPr lang="es-ES" sz="2000" dirty="0"/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Animal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cualquier código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: Animal { }  //error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2000" dirty="0"/>
              <a:t> </a:t>
            </a:r>
          </a:p>
          <a:p>
            <a:r>
              <a:rPr lang="es-ES" sz="2000" dirty="0"/>
              <a:t>  En este caso, no podemos derivar la clase </a:t>
            </a:r>
            <a:r>
              <a:rPr lang="es-ES" sz="2000" dirty="0" err="1"/>
              <a:t>Dog</a:t>
            </a:r>
            <a:r>
              <a:rPr lang="es-ES" sz="2000" dirty="0"/>
              <a:t> de la clase Animal porque Animal está sellada (</a:t>
            </a:r>
            <a:r>
              <a:rPr lang="es-ES" sz="2000" dirty="0" err="1"/>
              <a:t>sealed</a:t>
            </a:r>
            <a:r>
              <a:rPr lang="es-ES" sz="2000" dirty="0"/>
              <a:t>).</a:t>
            </a:r>
          </a:p>
          <a:p>
            <a:endParaRPr lang="es-ES" sz="2000" dirty="0"/>
          </a:p>
        </p:txBody>
      </p:sp>
      <p:sp>
        <p:nvSpPr>
          <p:cNvPr id="3" name="Cuadro de texto 65"/>
          <p:cNvSpPr txBox="1"/>
          <p:nvPr/>
        </p:nvSpPr>
        <p:spPr>
          <a:xfrm>
            <a:off x="2037806" y="5707517"/>
            <a:ext cx="8569233" cy="797786"/>
          </a:xfrm>
          <a:prstGeom prst="roundRect">
            <a:avLst/>
          </a:prstGeom>
          <a:solidFill>
            <a:srgbClr val="00B0F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palabra clave </a:t>
            </a:r>
            <a:r>
              <a:rPr lang="es-E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sealed</a:t>
            </a:r>
            <a:r>
              <a:rPr lang="es-E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provee un nivel de protección para nuestra clase con el fin de que otras clases no puedan heredar de ella.</a:t>
            </a:r>
          </a:p>
        </p:txBody>
      </p:sp>
    </p:spTree>
    <p:extLst>
      <p:ext uri="{BB962C8B-B14F-4D97-AF65-F5344CB8AC3E}">
        <p14:creationId xmlns:p14="http://schemas.microsoft.com/office/powerpoint/2010/main" val="450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5063" y="217714"/>
            <a:ext cx="111556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Clases </a:t>
            </a:r>
            <a:r>
              <a:rPr lang="es-E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Abstractas</a:t>
            </a:r>
          </a:p>
          <a:p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  Como fue visto en otras clases, utilizamos polimorfismo </a:t>
            </a:r>
            <a:r>
              <a:rPr lang="es-ES" sz="2000" dirty="0" smtClean="0"/>
              <a:t>cuando </a:t>
            </a:r>
            <a:r>
              <a:rPr lang="es-ES" sz="2000" dirty="0"/>
              <a:t>tenemos diferentes clases derivadas con el mismo método, el cual tiene diferentes implementaciones en cada clase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  El comportamiento es logrado a través de métodos </a:t>
            </a:r>
            <a:r>
              <a:rPr lang="es-ES" sz="2000" b="1" dirty="0"/>
              <a:t>virtuales</a:t>
            </a:r>
            <a:r>
              <a:rPr lang="es-ES" sz="2000" dirty="0"/>
              <a:t> que son </a:t>
            </a:r>
            <a:r>
              <a:rPr lang="es-ES" sz="2000" b="1" dirty="0"/>
              <a:t>sobrescritos </a:t>
            </a:r>
            <a:r>
              <a:rPr lang="es-ES" sz="2000" dirty="0"/>
              <a:t>en las clases derivadas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 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En algunas situaciones no hay una necesidad significativa para que el método virtual tenga una definición separada en la clase base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s-ES" sz="2000" dirty="0"/>
          </a:p>
          <a:p>
            <a:r>
              <a:rPr lang="es-ES" sz="2000" dirty="0"/>
              <a:t>  Estos métodos son definidos utilizando la palabra clave </a:t>
            </a:r>
            <a:r>
              <a:rPr lang="es-ES" sz="2000" b="1" dirty="0" err="1"/>
              <a:t>abstract</a:t>
            </a:r>
            <a:r>
              <a:rPr lang="es-ES" sz="2000" dirty="0"/>
              <a:t> (abstracto) y especifica que las clases derivadas deben definir ese método a su manera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  No podemos crear objetos de una clase que contenga un método abstracto, lo cual es la razón para que la propia clase deba ser abstracta.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321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44731" y="278674"/>
            <a:ext cx="1108601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Podríamos utilizar un método abstracto en la clase </a:t>
            </a:r>
            <a:r>
              <a:rPr lang="es-ES" sz="2000" dirty="0" err="1"/>
              <a:t>Shape</a:t>
            </a:r>
            <a:r>
              <a:rPr lang="es-ES" sz="2000" dirty="0" smtClean="0"/>
              <a:t>:</a:t>
            </a:r>
          </a:p>
          <a:p>
            <a:endParaRPr lang="es-ES" sz="2000" dirty="0"/>
          </a:p>
          <a:p>
            <a:r>
              <a:rPr lang="es-ES" sz="2000" b="1" dirty="0" smtClean="0"/>
              <a:t>	</a:t>
            </a:r>
            <a:r>
              <a:rPr lang="es-E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000" dirty="0"/>
              <a:t>  Como podemos ver, el método </a:t>
            </a:r>
            <a:r>
              <a:rPr lang="es-ES" sz="2000" dirty="0" err="1"/>
              <a:t>Draw</a:t>
            </a:r>
            <a:r>
              <a:rPr lang="es-ES" sz="2000" dirty="0"/>
              <a:t> es </a:t>
            </a:r>
            <a:r>
              <a:rPr lang="es-ES" sz="2000" b="1" dirty="0"/>
              <a:t>abstracto</a:t>
            </a:r>
            <a:r>
              <a:rPr lang="es-ES" sz="2000" dirty="0"/>
              <a:t> y por lo tanto no tiene cuerpo. Ni siquiera necesitamos las llaves; sólo finalizar la declaración con un punto y coma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  La propia clase </a:t>
            </a:r>
            <a:r>
              <a:rPr lang="es-ES" sz="2000" dirty="0" err="1"/>
              <a:t>Shape</a:t>
            </a:r>
            <a:r>
              <a:rPr lang="es-ES" sz="2000" dirty="0"/>
              <a:t> debe ser declarada </a:t>
            </a:r>
            <a:r>
              <a:rPr lang="es-ES" sz="2000" b="1" dirty="0"/>
              <a:t>abstracta</a:t>
            </a:r>
            <a:r>
              <a:rPr lang="es-ES" sz="2000" dirty="0"/>
              <a:t> porque contiene un método abstracto. Las declaraciones de métodos abstractos sólo son permitidas en clases abstractas.</a:t>
            </a:r>
          </a:p>
        </p:txBody>
      </p:sp>
      <p:sp>
        <p:nvSpPr>
          <p:cNvPr id="3" name="Cuadro de texto 67"/>
          <p:cNvSpPr txBox="1"/>
          <p:nvPr/>
        </p:nvSpPr>
        <p:spPr>
          <a:xfrm>
            <a:off x="2011680" y="4336869"/>
            <a:ext cx="7959633" cy="2060665"/>
          </a:xfrm>
          <a:prstGeom prst="round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RECORDAR: </a:t>
            </a:r>
            <a:r>
              <a:rPr lang="es-E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declaraciones de métodos </a:t>
            </a:r>
            <a:r>
              <a:rPr lang="es-E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abstractos</a:t>
            </a:r>
            <a:r>
              <a:rPr lang="es-E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sólo son permitidas en clases </a:t>
            </a:r>
            <a:r>
              <a:rPr lang="es-E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abstractas</a:t>
            </a:r>
            <a:r>
              <a:rPr lang="es-E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Los miembros marcados como </a:t>
            </a:r>
            <a:r>
              <a:rPr lang="es-E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abstractos, </a:t>
            </a:r>
            <a:r>
              <a:rPr lang="es-E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incluido en una clase abstracta, deben ser implementados por clases que derivan de la clase abstracta. Una clase abstracta puede tener múltiples miembros abstractos.</a:t>
            </a:r>
          </a:p>
        </p:txBody>
      </p:sp>
    </p:spTree>
    <p:extLst>
      <p:ext uri="{BB962C8B-B14F-4D97-AF65-F5344CB8AC3E}">
        <p14:creationId xmlns:p14="http://schemas.microsoft.com/office/powerpoint/2010/main" val="20085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22811" y="209006"/>
            <a:ext cx="112776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000" dirty="0"/>
              <a:t>La intención de una clase abstracta es que sea una clase base de otra clase. Actúa como una plantilla para sus clases derivadas</a:t>
            </a:r>
            <a:r>
              <a:rPr lang="es-ES" sz="2000" dirty="0" smtClean="0"/>
              <a:t>.</a:t>
            </a:r>
          </a:p>
          <a:p>
            <a:endParaRPr lang="es-ES" dirty="0"/>
          </a:p>
          <a:p>
            <a:r>
              <a:rPr lang="es-ES" dirty="0"/>
              <a:t>  Ahora, teniendo la clase abstracta, podemos derivar las otras clases y definir sus propios métodos </a:t>
            </a:r>
            <a:r>
              <a:rPr lang="es-ES" b="1" dirty="0" err="1"/>
              <a:t>Draw</a:t>
            </a:r>
            <a:r>
              <a:rPr lang="es-ES" b="1" dirty="0" smtClean="0"/>
              <a:t>()</a:t>
            </a:r>
            <a:r>
              <a:rPr lang="es-ES" dirty="0" smtClean="0"/>
              <a:t>: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 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c.Draw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();   // Salida: “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9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01189" y="235131"/>
            <a:ext cx="1098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Las clases abstractas tienen las siguientes características: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994263" y="710524"/>
            <a:ext cx="8151222" cy="501848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/>
              <a:t>- Una clase abstracta no puede ser instanciada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968137" y="1441026"/>
            <a:ext cx="8177348" cy="9033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/>
              <a:t>- Una clase abstracta puede contener métodos abstractos y descriptores de acceso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968136" y="2590425"/>
            <a:ext cx="8177349" cy="2107763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/>
              <a:t>- Una clase no-abstracta derivada de una clase abstracta debe incluir la verdadera implementación de todos los métodos abstractos heredados y sus descriptores de acceso.</a:t>
            </a:r>
          </a:p>
          <a:p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027612" y="4807131"/>
            <a:ext cx="10981509" cy="1834158"/>
          </a:xfrm>
          <a:prstGeom prst="wave">
            <a:avLst>
              <a:gd name="adj1" fmla="val 7277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No es posible modificar una clase </a:t>
            </a:r>
            <a:r>
              <a:rPr lang="es-ES" b="1" dirty="0"/>
              <a:t>abstracta</a:t>
            </a:r>
            <a:r>
              <a:rPr lang="es-ES" dirty="0"/>
              <a:t> con el modificador </a:t>
            </a:r>
            <a:r>
              <a:rPr lang="es-ES" b="1" dirty="0" err="1"/>
              <a:t>sealed</a:t>
            </a:r>
            <a:r>
              <a:rPr lang="es-ES" dirty="0"/>
              <a:t> porque los dos modificadores tienen significados opuestos. El modificador </a:t>
            </a:r>
            <a:r>
              <a:rPr lang="es-ES" b="1" dirty="0" err="1"/>
              <a:t>sealed</a:t>
            </a:r>
            <a:r>
              <a:rPr lang="es-ES" dirty="0"/>
              <a:t> previene que una clase tenga </a:t>
            </a:r>
            <a:r>
              <a:rPr lang="es-ES" i="1" dirty="0"/>
              <a:t>herencia</a:t>
            </a:r>
            <a:r>
              <a:rPr lang="es-ES" dirty="0"/>
              <a:t> y el modificador </a:t>
            </a:r>
            <a:r>
              <a:rPr lang="es-ES" b="1" dirty="0" err="1"/>
              <a:t>abstract</a:t>
            </a:r>
            <a:r>
              <a:rPr lang="es-ES" dirty="0"/>
              <a:t> requiere que una clase sea heredada por otra.</a:t>
            </a:r>
          </a:p>
        </p:txBody>
      </p:sp>
    </p:spTree>
    <p:extLst>
      <p:ext uri="{BB962C8B-B14F-4D97-AF65-F5344CB8AC3E}">
        <p14:creationId xmlns:p14="http://schemas.microsoft.com/office/powerpoint/2010/main" val="37705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83771" y="400594"/>
            <a:ext cx="10972799" cy="460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Modificadores de acceso </a:t>
            </a:r>
            <a:endParaRPr lang="es-ES" sz="2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s-E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Hablemos un poquito más de cada tipo de modificador, sus diferencias y características.</a:t>
            </a:r>
            <a:endParaRPr lang="es-E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Todos los tipos y miembros de tipo tienen un nivel de accesibilidad. El nivel de accesibilidad controla si se pueden usar desde otro código del </a:t>
            </a:r>
            <a:r>
              <a:rPr lang="es-E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ensamblado 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otros ensamblados. Utilizamos los modificadores de acceso siguientes para especificar la accesibilidad de un tipo o miembro cuando lo declaremos:</a:t>
            </a:r>
            <a:endParaRPr lang="es-E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843</TotalTime>
  <Words>1177</Words>
  <Application>Microsoft Office PowerPoint</Application>
  <PresentationFormat>Panorámica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Calibri</vt:lpstr>
      <vt:lpstr>Courier New</vt:lpstr>
      <vt:lpstr>Franklin Gothic Book</vt:lpstr>
      <vt:lpstr>Symbol</vt:lpstr>
      <vt:lpstr>Times New Roman</vt:lpstr>
      <vt:lpstr>Wingdings 2</vt:lpstr>
      <vt:lpstr>Crop</vt:lpstr>
      <vt:lpstr>Modificadores de acceso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Modificadores de acceso</dc:title>
  <dc:creator>Irina Agretti (prof.)</dc:creator>
  <cp:lastModifiedBy>Irina Agretti (prof.)</cp:lastModifiedBy>
  <cp:revision>12</cp:revision>
  <dcterms:created xsi:type="dcterms:W3CDTF">2020-10-13T22:06:46Z</dcterms:created>
  <dcterms:modified xsi:type="dcterms:W3CDTF">2021-10-01T01:08:15Z</dcterms:modified>
</cp:coreProperties>
</file>