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0ce9e75c8f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0ce9e75c8f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0ce9e75c8f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0ce9e75c8f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0ce9e75c8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0ce9e75c8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0ce9e75c8f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0ce9e75c8f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0ce9e75c8f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0ce9e75c8f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0ce9e75c8f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0ce9e75c8f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0ce9e75c8f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0ce9e75c8f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0ce9e75c8f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0ce9e75c8f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g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g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g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g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g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g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g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g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g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g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g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gl"/>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drive.google.com/file/d/1DNpU5O4UOVYnSZnAgSJhS8u0pVu3SWch/view" TargetMode="Externa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gl"/>
              <a:t>PROYECTO SOMBRA</a:t>
            </a:r>
            <a:endParaRPr/>
          </a:p>
        </p:txBody>
      </p:sp>
      <p:sp>
        <p:nvSpPr>
          <p:cNvPr id="55" name="Google Shape;55;p13"/>
          <p:cNvSpPr txBox="1"/>
          <p:nvPr/>
        </p:nvSpPr>
        <p:spPr>
          <a:xfrm>
            <a:off x="2436475" y="4343000"/>
            <a:ext cx="4837200" cy="107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gl" sz="1800">
                <a:solidFill>
                  <a:schemeClr val="lt2"/>
                </a:solidFill>
              </a:rPr>
              <a:t>Entrevista a Manuel Rodríguez Santana</a:t>
            </a:r>
            <a:endParaRPr sz="1800">
              <a:solidFill>
                <a:schemeClr val="lt2"/>
              </a:solidFill>
            </a:endParaRPr>
          </a:p>
          <a:p>
            <a:pPr indent="0" lvl="0" marL="0" rtl="0" algn="l">
              <a:spcBef>
                <a:spcPts val="0"/>
              </a:spcBef>
              <a:spcAft>
                <a:spcPts val="0"/>
              </a:spcAft>
              <a:buNone/>
            </a:pPr>
            <a:r>
              <a:t/>
            </a:r>
            <a:endParaRPr sz="1800">
              <a:solidFill>
                <a:schemeClr val="lt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gl"/>
              <a:t>INTRODUCCION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gl"/>
              <a:t>El sector de la restauración rápida ha crecido adaptándose a las demandas de calidad, rapidez e innovación, con cadenas como VIPS que combinan comida casual y un ambiente acogedor para atraer a un público diverso.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gl"/>
              <a:t>MOTIVOS DE ELECCIÓN:</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gl"/>
              <a:t>Elegí a Manuel Rodríguez, gerente de VIPS en As Cancelas, por su experiencia en la gestión de restaurantes en entornos competitivos y su enfoque en la innovación y conexión con la comunidad.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pic>
        <p:nvPicPr>
          <p:cNvPr id="72" name="Google Shape;72;p16" title="proySombra.mp4">
            <a:hlinkClick r:id="rId3"/>
          </p:cNvPr>
          <p:cNvPicPr preferRelativeResize="0"/>
          <p:nvPr/>
        </p:nvPicPr>
        <p:blipFill>
          <a:blip r:embed="rId4">
            <a:alphaModFix/>
          </a:blip>
          <a:stretch>
            <a:fillRect/>
          </a:stretch>
        </p:blipFill>
        <p:spPr>
          <a:xfrm>
            <a:off x="1070600" y="0"/>
            <a:ext cx="6858000"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gtEl>
                                        <p:attrNameLst>
                                          <p:attrName>style.visibility</p:attrName>
                                        </p:attrNameLst>
                                      </p:cBhvr>
                                      <p:to>
                                        <p:strVal val="visible"/>
                                      </p:to>
                                    </p:set>
                                    <p:animEffect filter="fade" transition="in">
                                      <p:cBhvr>
                                        <p:cTn dur="1000"/>
                                        <p:tgtEl>
                                          <p:spTgt spid="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gl"/>
              <a:t>PREGUNTAS TRANSCRITAS:</a:t>
            </a:r>
            <a:endParaRPr/>
          </a:p>
        </p:txBody>
      </p:sp>
      <p:sp>
        <p:nvSpPr>
          <p:cNvPr id="78" name="Google Shape;78;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a:bodyPr>
          <a:lstStyle/>
          <a:p>
            <a:pPr indent="0" lvl="0" marL="0" rtl="0" algn="l">
              <a:spcBef>
                <a:spcPts val="1200"/>
              </a:spcBef>
              <a:spcAft>
                <a:spcPts val="0"/>
              </a:spcAft>
              <a:buNone/>
            </a:pPr>
            <a:r>
              <a:rPr b="1" lang="gl" sz="1100">
                <a:solidFill>
                  <a:schemeClr val="dk1"/>
                </a:solidFill>
              </a:rPr>
              <a:t>1. ¿Qué te motivó a unirte a la cadena de restaurantes VIPS y convertirte en gerente?</a:t>
            </a:r>
            <a:br>
              <a:rPr b="1" lang="gl" sz="1100">
                <a:solidFill>
                  <a:schemeClr val="dk1"/>
                </a:solidFill>
              </a:rPr>
            </a:br>
            <a:r>
              <a:rPr lang="gl" sz="1100">
                <a:solidFill>
                  <a:schemeClr val="dk1"/>
                </a:solidFill>
              </a:rPr>
              <a:t>Manuel: Siempre he sentido pasión por el mundo de la restauración, y VIPS me ofrecía la oportunidad de crecer dentro de una empresa sólida y conocida. Me motivó mucho la posibilidad de tener una responsabilidad directa en la gestión del local y de trabajar con un equipo joven y motivado.</a:t>
            </a:r>
            <a:endParaRPr sz="1100">
              <a:solidFill>
                <a:schemeClr val="dk1"/>
              </a:solidFill>
            </a:endParaRPr>
          </a:p>
          <a:p>
            <a:pPr indent="0" lvl="0" marL="0" rtl="0" algn="l">
              <a:spcBef>
                <a:spcPts val="1200"/>
              </a:spcBef>
              <a:spcAft>
                <a:spcPts val="0"/>
              </a:spcAft>
              <a:buNone/>
            </a:pPr>
            <a:r>
              <a:rPr b="1" lang="gl" sz="1100">
                <a:solidFill>
                  <a:schemeClr val="dk1"/>
                </a:solidFill>
              </a:rPr>
              <a:t>2. ¿Cuáles son los principales desafíos que enfrenta un gerente de un restaurante en un centro comercial como As Cancelas?</a:t>
            </a:r>
            <a:br>
              <a:rPr b="1" lang="gl" sz="1100">
                <a:solidFill>
                  <a:schemeClr val="dk1"/>
                </a:solidFill>
              </a:rPr>
            </a:br>
            <a:r>
              <a:rPr lang="gl" sz="1100">
                <a:solidFill>
                  <a:schemeClr val="dk1"/>
                </a:solidFill>
              </a:rPr>
              <a:t>Manuel: Uno de los desafíos más grandes es la estacionalidad. En un centro comercial como As Cancelas, el flujo de clientes varía considerablemente según la época del año y los eventos locales. Además, la competencia es dura, ya que estamos rodeados de otros restaurantes, lo cual nos obliga a destacarnos por nuestra calidad y servicio.</a:t>
            </a:r>
            <a:endParaRPr sz="1100">
              <a:solidFill>
                <a:schemeClr val="dk1"/>
              </a:solidFill>
            </a:endParaRPr>
          </a:p>
          <a:p>
            <a:pPr indent="0" lvl="0" marL="0" rtl="0" algn="l">
              <a:spcBef>
                <a:spcPts val="1200"/>
              </a:spcBef>
              <a:spcAft>
                <a:spcPts val="0"/>
              </a:spcAft>
              <a:buNone/>
            </a:pPr>
            <a:r>
              <a:rPr b="1" lang="gl" sz="1100">
                <a:solidFill>
                  <a:schemeClr val="dk1"/>
                </a:solidFill>
              </a:rPr>
              <a:t>3. ¿Qué características personales crees que son esenciales para dirigir un restaurante de este tipo?</a:t>
            </a:r>
            <a:br>
              <a:rPr b="1" lang="gl" sz="1100">
                <a:solidFill>
                  <a:schemeClr val="dk1"/>
                </a:solidFill>
              </a:rPr>
            </a:br>
            <a:r>
              <a:rPr lang="gl" sz="1100">
                <a:solidFill>
                  <a:schemeClr val="dk1"/>
                </a:solidFill>
              </a:rPr>
              <a:t>Manuel: La capacidad de liderazgo es esencial, ya que necesitas guiar a tu equipo hacia un objetivo común. También es importante tener habilidades de comunicación y ser capaz de gestionar el estrés, ya que hay muchas situaciones en las que tienes que actuar rápido y tomar decisiones efectivas.</a:t>
            </a:r>
            <a:endParaRPr sz="1100">
              <a:solidFill>
                <a:schemeClr val="dk1"/>
              </a:solidFill>
            </a:endParaRPr>
          </a:p>
          <a:p>
            <a:pPr indent="0" lvl="0" marL="0" rtl="0" algn="l">
              <a:spcBef>
                <a:spcPts val="1200"/>
              </a:spcBef>
              <a:spcAft>
                <a:spcPts val="0"/>
              </a:spcAft>
              <a:buNone/>
            </a:pPr>
            <a:r>
              <a:rPr b="1" lang="gl" sz="1100">
                <a:solidFill>
                  <a:schemeClr val="dk1"/>
                </a:solidFill>
              </a:rPr>
              <a:t>4. ¿Cómo describirías la experiencia de cliente que ofrece VIPS en As Cancelas?</a:t>
            </a:r>
            <a:br>
              <a:rPr b="1" lang="gl" sz="1100">
                <a:solidFill>
                  <a:schemeClr val="dk1"/>
                </a:solidFill>
              </a:rPr>
            </a:br>
            <a:r>
              <a:rPr lang="gl" sz="1100">
                <a:solidFill>
                  <a:schemeClr val="dk1"/>
                </a:solidFill>
              </a:rPr>
              <a:t>Manuel: Nos enfocamos en que el cliente se sienta cómodo, que tenga un servicio rápido y atento, y, por supuesto, que disfrute de una comida de calidad. Queremos que sea un lugar donde los clientes puedan venir tanto en familia como con amigos, y sentirse como en casa.</a:t>
            </a:r>
            <a:endParaRPr sz="1100">
              <a:solidFill>
                <a:schemeClr val="dk1"/>
              </a:solidFill>
            </a:endParaRPr>
          </a:p>
          <a:p>
            <a:pPr indent="0" lvl="0" marL="0" rtl="0" algn="l">
              <a:spcBef>
                <a:spcPts val="1200"/>
              </a:spcBef>
              <a:spcAft>
                <a:spcPts val="0"/>
              </a:spcAft>
              <a:buNone/>
            </a:pPr>
            <a:r>
              <a:rPr b="1" lang="gl" sz="1100">
                <a:solidFill>
                  <a:schemeClr val="dk1"/>
                </a:solidFill>
              </a:rPr>
              <a:t>5. ¿Qué tipo de innovación habéis implementado recientemente en el restaurante?</a:t>
            </a:r>
            <a:br>
              <a:rPr b="1" lang="gl" sz="1100">
                <a:solidFill>
                  <a:schemeClr val="dk1"/>
                </a:solidFill>
              </a:rPr>
            </a:br>
            <a:r>
              <a:rPr lang="gl" sz="1100">
                <a:solidFill>
                  <a:schemeClr val="dk1"/>
                </a:solidFill>
              </a:rPr>
              <a:t>Manuel: Hemos estado trabajando mucho en la digitalización, implementando un sistema de pedidos online para que los clientes puedan pedir su comida y recogerla en el local sin esperas. También hemos añadido más opciones vegetarianas y veganas para adaptarnos a las necesidades actuales de los consumidores.</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gl"/>
              <a:t>PREGUNTAS TRANSCRITAS (2):</a:t>
            </a:r>
            <a:endParaRPr/>
          </a:p>
        </p:txBody>
      </p:sp>
      <p:sp>
        <p:nvSpPr>
          <p:cNvPr id="84" name="Google Shape;84;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10000"/>
          </a:bodyPr>
          <a:lstStyle/>
          <a:p>
            <a:pPr indent="0" lvl="0" marL="0" rtl="0" algn="l">
              <a:spcBef>
                <a:spcPts val="1200"/>
              </a:spcBef>
              <a:spcAft>
                <a:spcPts val="0"/>
              </a:spcAft>
              <a:buNone/>
            </a:pPr>
            <a:r>
              <a:rPr b="1" lang="gl" sz="1100">
                <a:solidFill>
                  <a:schemeClr val="dk1"/>
                </a:solidFill>
              </a:rPr>
              <a:t>6. ¿Cómo gestionas la motivación del equipo y el ambiente laboral?</a:t>
            </a:r>
            <a:br>
              <a:rPr b="1" lang="gl" sz="1100">
                <a:solidFill>
                  <a:schemeClr val="dk1"/>
                </a:solidFill>
              </a:rPr>
            </a:br>
            <a:r>
              <a:rPr lang="gl" sz="1100">
                <a:solidFill>
                  <a:schemeClr val="dk1"/>
                </a:solidFill>
              </a:rPr>
              <a:t>Manuel: La clave es mantener una comunicación abierta con todo el equipo y escuchar sus ideas y preocupaciones. Intento siempre reconocer el buen trabajo y fomentar un ambiente en el que todos se sientan cómodos para crecer y aprender. Las reuniones semanales y las actividades de equipo también ayudan a mantener la motivación alta.</a:t>
            </a:r>
            <a:endParaRPr sz="1100">
              <a:solidFill>
                <a:schemeClr val="dk1"/>
              </a:solidFill>
            </a:endParaRPr>
          </a:p>
          <a:p>
            <a:pPr indent="0" lvl="0" marL="0" rtl="0" algn="l">
              <a:spcBef>
                <a:spcPts val="1200"/>
              </a:spcBef>
              <a:spcAft>
                <a:spcPts val="0"/>
              </a:spcAft>
              <a:buNone/>
            </a:pPr>
            <a:r>
              <a:rPr b="1" lang="gl" sz="1100">
                <a:solidFill>
                  <a:schemeClr val="dk1"/>
                </a:solidFill>
              </a:rPr>
              <a:t>7. ¿Cómo es la relación del restaurante con la comunidad local de Santiago de Compostela?</a:t>
            </a:r>
            <a:br>
              <a:rPr b="1" lang="gl" sz="1100">
                <a:solidFill>
                  <a:schemeClr val="dk1"/>
                </a:solidFill>
              </a:rPr>
            </a:br>
            <a:r>
              <a:rPr lang="gl" sz="1100">
                <a:solidFill>
                  <a:schemeClr val="dk1"/>
                </a:solidFill>
              </a:rPr>
              <a:t>Manuel: Intentamos participar siempre en eventos locales y colaborar con iniciativas solidarias. Por ejemplo, recientemente hicimos una campaña para recolectar alimentos para el banco de alimentos local. Queremos que nuestros clientes sientan que somos parte de la comunidad y que contribuimos de manera positiva.</a:t>
            </a:r>
            <a:endParaRPr sz="1100">
              <a:solidFill>
                <a:schemeClr val="dk1"/>
              </a:solidFill>
            </a:endParaRPr>
          </a:p>
          <a:p>
            <a:pPr indent="0" lvl="0" marL="0" rtl="0" algn="l">
              <a:spcBef>
                <a:spcPts val="1200"/>
              </a:spcBef>
              <a:spcAft>
                <a:spcPts val="0"/>
              </a:spcAft>
              <a:buNone/>
            </a:pPr>
            <a:r>
              <a:rPr b="1" lang="gl" sz="1100">
                <a:solidFill>
                  <a:schemeClr val="dk1"/>
                </a:solidFill>
              </a:rPr>
              <a:t>8. ¿Cómo lográis mantener un buen nivel de calidad en los productos y servicios que ofrecéis?</a:t>
            </a:r>
            <a:br>
              <a:rPr b="1" lang="gl" sz="1100">
                <a:solidFill>
                  <a:schemeClr val="dk1"/>
                </a:solidFill>
              </a:rPr>
            </a:br>
            <a:r>
              <a:rPr lang="gl" sz="1100">
                <a:solidFill>
                  <a:schemeClr val="dk1"/>
                </a:solidFill>
              </a:rPr>
              <a:t>Manuel: Trabajamos con proveedores de confianza y realizamos controles de calidad rigurosos. Además, formamos continuamente a nuestro personal para garantizar que tanto la preparación de los alimentos como la atención al cliente estén siempre al mejor nivel.</a:t>
            </a:r>
            <a:endParaRPr sz="1100">
              <a:solidFill>
                <a:schemeClr val="dk1"/>
              </a:solidFill>
            </a:endParaRPr>
          </a:p>
          <a:p>
            <a:pPr indent="0" lvl="0" marL="0" rtl="0" algn="l">
              <a:spcBef>
                <a:spcPts val="1200"/>
              </a:spcBef>
              <a:spcAft>
                <a:spcPts val="0"/>
              </a:spcAft>
              <a:buNone/>
            </a:pPr>
            <a:r>
              <a:rPr b="1" lang="gl" sz="1100">
                <a:solidFill>
                  <a:schemeClr val="dk1"/>
                </a:solidFill>
              </a:rPr>
              <a:t>9. ¿Cuál ha sido el mayor aprendizaje que has tenido como gerente de este restaurante?</a:t>
            </a:r>
            <a:br>
              <a:rPr b="1" lang="gl" sz="1100">
                <a:solidFill>
                  <a:schemeClr val="dk1"/>
                </a:solidFill>
              </a:rPr>
            </a:br>
            <a:r>
              <a:rPr lang="gl" sz="1100">
                <a:solidFill>
                  <a:schemeClr val="dk1"/>
                </a:solidFill>
              </a:rPr>
              <a:t>Manuel: Lo más importante que he aprendido es la importancia de la adaptabilidad. El sector de la restauración es muy dinámico, y si no estás dispuesto a cambiar y adaptarte rápidamente a nuevas situaciones, te quedas atrás. Esto incluye la adaptación a las demandas del cliente, los cambios en el equipo, e incluso la manera de gestionar durante momentos complicados, como la pandemia.</a:t>
            </a:r>
            <a:endParaRPr sz="1100">
              <a:solidFill>
                <a:schemeClr val="dk1"/>
              </a:solidFill>
            </a:endParaRPr>
          </a:p>
          <a:p>
            <a:pPr indent="0" lvl="0" marL="0" rtl="0" algn="l">
              <a:spcBef>
                <a:spcPts val="1200"/>
              </a:spcBef>
              <a:spcAft>
                <a:spcPts val="0"/>
              </a:spcAft>
              <a:buNone/>
            </a:pPr>
            <a:r>
              <a:rPr b="1" lang="gl" sz="1100">
                <a:solidFill>
                  <a:schemeClr val="dk1"/>
                </a:solidFill>
              </a:rPr>
              <a:t>10. ¿Qué consejo le darías a alguien que quiera emprender en el sector de la restauración?</a:t>
            </a:r>
            <a:br>
              <a:rPr b="1" lang="gl" sz="1100">
                <a:solidFill>
                  <a:schemeClr val="dk1"/>
                </a:solidFill>
              </a:rPr>
            </a:br>
            <a:r>
              <a:rPr lang="gl" sz="1100">
                <a:solidFill>
                  <a:schemeClr val="dk1"/>
                </a:solidFill>
              </a:rPr>
              <a:t>Manuel: Que esté preparado para trabajar duro y para adaptarse a los cambios. Este sector es muy gratificante si te gusta el contacto con la gente, pero también es exigente. La clave es siempre poner</a:t>
            </a:r>
            <a:endParaRPr sz="1100">
              <a:solidFill>
                <a:schemeClr val="dk1"/>
              </a:solidFill>
            </a:endParaRPr>
          </a:p>
          <a:p>
            <a:pPr indent="0" lvl="0" marL="0" rtl="0" algn="l">
              <a:spcBef>
                <a:spcPts val="1200"/>
              </a:spcBef>
              <a:spcAft>
                <a:spcPts val="1200"/>
              </a:spcAft>
              <a:buNone/>
            </a:pPr>
            <a:r>
              <a:t/>
            </a:r>
            <a:endParaRPr b="1" sz="11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gl"/>
              <a:t>PREGUNTAS TRANSCRITAS (3):</a:t>
            </a:r>
            <a:endParaRPr/>
          </a:p>
        </p:txBody>
      </p:sp>
      <p:sp>
        <p:nvSpPr>
          <p:cNvPr id="90" name="Google Shape;90;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1200"/>
              </a:spcBef>
              <a:spcAft>
                <a:spcPts val="0"/>
              </a:spcAft>
              <a:buNone/>
            </a:pPr>
            <a:r>
              <a:rPr b="1" lang="gl" sz="1100">
                <a:solidFill>
                  <a:schemeClr val="dk1"/>
                </a:solidFill>
              </a:rPr>
              <a:t>11. ¿Cuál es la mayor satisfacción que has tenido trabajando en VIPS?</a:t>
            </a:r>
            <a:br>
              <a:rPr b="1" lang="gl" sz="1100">
                <a:solidFill>
                  <a:schemeClr val="dk1"/>
                </a:solidFill>
              </a:rPr>
            </a:br>
            <a:r>
              <a:rPr lang="gl" sz="1100">
                <a:solidFill>
                  <a:schemeClr val="dk1"/>
                </a:solidFill>
              </a:rPr>
              <a:t>Manuel: Ver cómo algunos empleados que empezaron como camareros han crecido profesionalmente hasta ser parte de la dirección del restaurante es algo muy satisfactorio para mí. Me gusta pensar que he podido contribuir a su desarrollo y que, de alguna manera, hemos crecido juntos.</a:t>
            </a:r>
            <a:endParaRPr sz="1100">
              <a:solidFill>
                <a:schemeClr val="dk1"/>
              </a:solidFill>
            </a:endParaRPr>
          </a:p>
          <a:p>
            <a:pPr indent="0" lvl="0" marL="0" rtl="0" algn="l">
              <a:spcBef>
                <a:spcPts val="1200"/>
              </a:spcBef>
              <a:spcAft>
                <a:spcPts val="0"/>
              </a:spcAft>
              <a:buNone/>
            </a:pPr>
            <a:r>
              <a:rPr b="1" lang="gl" sz="1100">
                <a:solidFill>
                  <a:schemeClr val="dk1"/>
                </a:solidFill>
              </a:rPr>
              <a:t>12. ¿Cómo ha afectado la pandemia al funcionamiento del restaurante y qué cambios se han hecho para adaptarse?</a:t>
            </a:r>
            <a:br>
              <a:rPr b="1" lang="gl" sz="1100">
                <a:solidFill>
                  <a:schemeClr val="dk1"/>
                </a:solidFill>
              </a:rPr>
            </a:br>
            <a:r>
              <a:rPr lang="gl" sz="1100">
                <a:solidFill>
                  <a:schemeClr val="dk1"/>
                </a:solidFill>
              </a:rPr>
              <a:t>Manuel: La pandemia fue un desafío enorme. Tuvimos que adaptarnos al servicio a domicilio y hacer muchos ajustes para garantizar la seguridad de nuestros empleados y clientes. Aprendimos a ser más flexibles, y ahora vemos el valor de tener una estrategia tanto de servicio presencial como de comida para llevar.</a:t>
            </a:r>
            <a:endParaRPr sz="1100">
              <a:solidFill>
                <a:schemeClr val="dk1"/>
              </a:solidFill>
            </a:endParaRPr>
          </a:p>
          <a:p>
            <a:pPr indent="0" lvl="0" marL="0" rtl="0" algn="l">
              <a:spcBef>
                <a:spcPts val="1200"/>
              </a:spcBef>
              <a:spcAft>
                <a:spcPts val="0"/>
              </a:spcAft>
              <a:buNone/>
            </a:pPr>
            <a:r>
              <a:rPr b="1" lang="gl" sz="1100">
                <a:solidFill>
                  <a:schemeClr val="dk1"/>
                </a:solidFill>
              </a:rPr>
              <a:t>13. ¿Qué tipo de estrategias utilizáis para atraer más clientes al local?</a:t>
            </a:r>
            <a:br>
              <a:rPr b="1" lang="gl" sz="1100">
                <a:solidFill>
                  <a:schemeClr val="dk1"/>
                </a:solidFill>
              </a:rPr>
            </a:br>
            <a:r>
              <a:rPr lang="gl" sz="1100">
                <a:solidFill>
                  <a:schemeClr val="dk1"/>
                </a:solidFill>
              </a:rPr>
              <a:t>Manuel: Trabajamos mucho en promociones, tanto en redes sociales como en colaboración con el centro comercial. También tenemos una tarjeta de fidelidad para nuestros clientes habituales, lo cual ayuda a que vuelvan y se sientan apreciados.</a:t>
            </a:r>
            <a:endParaRPr sz="1100">
              <a:solidFill>
                <a:schemeClr val="dk1"/>
              </a:solidFill>
            </a:endParaRPr>
          </a:p>
          <a:p>
            <a:pPr indent="0" lvl="0" marL="0" rtl="0" algn="l">
              <a:spcBef>
                <a:spcPts val="1200"/>
              </a:spcBef>
              <a:spcAft>
                <a:spcPts val="0"/>
              </a:spcAft>
              <a:buNone/>
            </a:pPr>
            <a:r>
              <a:rPr b="1" lang="gl" sz="1100">
                <a:solidFill>
                  <a:schemeClr val="dk1"/>
                </a:solidFill>
              </a:rPr>
              <a:t>14. ¿Cuál es tu plato favorito del menú de VIPS y por qué?</a:t>
            </a:r>
            <a:br>
              <a:rPr b="1" lang="gl" sz="1100">
                <a:solidFill>
                  <a:schemeClr val="dk1"/>
                </a:solidFill>
              </a:rPr>
            </a:br>
            <a:r>
              <a:rPr lang="gl" sz="1100">
                <a:solidFill>
                  <a:schemeClr val="dk1"/>
                </a:solidFill>
              </a:rPr>
              <a:t>Manuel: Sin duda, la hamburguesa "Gran Duquesa". Tiene una combinación de sabores única y creo que representa muy bien el equilibrio entre la tradición de las hamburguesas americanas y un toque más sofisticado.</a:t>
            </a:r>
            <a:endParaRPr sz="1100">
              <a:solidFill>
                <a:schemeClr val="dk1"/>
              </a:solidFill>
            </a:endParaRPr>
          </a:p>
          <a:p>
            <a:pPr indent="0" lvl="0" marL="0" rtl="0" algn="l">
              <a:spcBef>
                <a:spcPts val="1200"/>
              </a:spcBef>
              <a:spcAft>
                <a:spcPts val="0"/>
              </a:spcAft>
              <a:buNone/>
            </a:pPr>
            <a:r>
              <a:rPr b="1" lang="gl" sz="1100">
                <a:solidFill>
                  <a:schemeClr val="dk1"/>
                </a:solidFill>
              </a:rPr>
              <a:t>15. ¿Cómo ves el futuro del sector de la restauración en Galicia?</a:t>
            </a:r>
            <a:br>
              <a:rPr b="1" lang="gl" sz="1100">
                <a:solidFill>
                  <a:schemeClr val="dk1"/>
                </a:solidFill>
              </a:rPr>
            </a:br>
            <a:r>
              <a:rPr lang="gl" sz="1100">
                <a:solidFill>
                  <a:schemeClr val="dk1"/>
                </a:solidFill>
              </a:rPr>
              <a:t>Manuel: Creo que el sector va a seguir evolucionando hacia una mayor digitalización y personalización del servicio. En Galicia, tenemos la ventaja de tener productos locales de gran calidad, y cada vez más gente valora eso. Estoy seguro de que la restauración aquí tiene un futuro prometedor, siempre que sepamos adaptarnos a las nuevas tendencias y expectativas del consumidor.</a:t>
            </a:r>
            <a:endParaRPr sz="1100">
              <a:solidFill>
                <a:schemeClr val="dk1"/>
              </a:solidFill>
            </a:endParaRPr>
          </a:p>
          <a:p>
            <a:pPr indent="0" lvl="0" marL="0" rtl="0" algn="l">
              <a:spcBef>
                <a:spcPts val="1200"/>
              </a:spcBef>
              <a:spcAft>
                <a:spcPts val="1200"/>
              </a:spcAft>
              <a:buNone/>
            </a:pPr>
            <a:r>
              <a:t/>
            </a:r>
            <a:endParaRPr b="1" sz="11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gl"/>
              <a:t>CONCLUSIONES:</a:t>
            </a:r>
            <a:endParaRPr/>
          </a:p>
        </p:txBody>
      </p:sp>
      <p:sp>
        <p:nvSpPr>
          <p:cNvPr id="96" name="Google Shape;96;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gl"/>
              <a:t>En resumen, Manuel Rodríguez destaca la importancia de la adaptabilidad, el liderazgo y la conexión con la comunidad para gestionar con éxito el VIPS de As Cancelas, apostando por la innovación y la satisfacción del cliente como claves para enfrentar los desafíos del sector.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ph type="title"/>
          </p:nvPr>
        </p:nvSpPr>
        <p:spPr>
          <a:xfrm>
            <a:off x="4041250" y="672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gl"/>
              <a:t>FIN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