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2"/>
  </p:notesMasterIdLst>
  <p:sldIdLst>
    <p:sldId id="256" r:id="rId2"/>
    <p:sldId id="257" r:id="rId3"/>
    <p:sldId id="258" r:id="rId4"/>
    <p:sldId id="274" r:id="rId5"/>
    <p:sldId id="275" r:id="rId6"/>
    <p:sldId id="276" r:id="rId7"/>
    <p:sldId id="277" r:id="rId8"/>
    <p:sldId id="278" r:id="rId9"/>
    <p:sldId id="279" r:id="rId10"/>
    <p:sldId id="306" r:id="rId11"/>
    <p:sldId id="280" r:id="rId12"/>
    <p:sldId id="303" r:id="rId13"/>
    <p:sldId id="304" r:id="rId14"/>
    <p:sldId id="305" r:id="rId15"/>
    <p:sldId id="281" r:id="rId16"/>
    <p:sldId id="282" r:id="rId17"/>
    <p:sldId id="337" r:id="rId18"/>
    <p:sldId id="350" r:id="rId19"/>
    <p:sldId id="351" r:id="rId20"/>
    <p:sldId id="352" r:id="rId21"/>
    <p:sldId id="353" r:id="rId22"/>
    <p:sldId id="283" r:id="rId23"/>
    <p:sldId id="284" r:id="rId24"/>
    <p:sldId id="285" r:id="rId25"/>
    <p:sldId id="286" r:id="rId26"/>
    <p:sldId id="308" r:id="rId27"/>
    <p:sldId id="287" r:id="rId28"/>
    <p:sldId id="291" r:id="rId29"/>
    <p:sldId id="288" r:id="rId30"/>
    <p:sldId id="289" r:id="rId31"/>
    <p:sldId id="290" r:id="rId32"/>
    <p:sldId id="307" r:id="rId33"/>
    <p:sldId id="309" r:id="rId34"/>
    <p:sldId id="293" r:id="rId35"/>
    <p:sldId id="294" r:id="rId36"/>
    <p:sldId id="295" r:id="rId37"/>
    <p:sldId id="317" r:id="rId38"/>
    <p:sldId id="318" r:id="rId39"/>
    <p:sldId id="322" r:id="rId40"/>
    <p:sldId id="323" r:id="rId41"/>
    <p:sldId id="354" r:id="rId42"/>
    <p:sldId id="324" r:id="rId43"/>
    <p:sldId id="325" r:id="rId44"/>
    <p:sldId id="355" r:id="rId45"/>
    <p:sldId id="326" r:id="rId46"/>
    <p:sldId id="356" r:id="rId47"/>
    <p:sldId id="327" r:id="rId48"/>
    <p:sldId id="328" r:id="rId49"/>
    <p:sldId id="333" r:id="rId50"/>
    <p:sldId id="334" r:id="rId51"/>
    <p:sldId id="335" r:id="rId52"/>
    <p:sldId id="336" r:id="rId53"/>
    <p:sldId id="357" r:id="rId54"/>
    <p:sldId id="361" r:id="rId55"/>
    <p:sldId id="358" r:id="rId56"/>
    <p:sldId id="359" r:id="rId57"/>
    <p:sldId id="339" r:id="rId58"/>
    <p:sldId id="362" r:id="rId59"/>
    <p:sldId id="363" r:id="rId60"/>
    <p:sldId id="364"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2043" autoAdjust="0"/>
  </p:normalViewPr>
  <p:slideViewPr>
    <p:cSldViewPr snapToGrid="0">
      <p:cViewPr varScale="1">
        <p:scale>
          <a:sx n="62" d="100"/>
          <a:sy n="62"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5185F-4CA6-4FCA-B8CB-348A4C6122B9}" type="datetimeFigureOut">
              <a:rPr lang="en-US" smtClean="0"/>
              <a:t>5/4/2020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AA0BA-5A3B-4C06-B647-73CF0C020325}" type="slidenum">
              <a:rPr lang="en-US" smtClean="0"/>
              <a:t>‹#›</a:t>
            </a:fld>
            <a:endParaRPr lang="en-US"/>
          </a:p>
        </p:txBody>
      </p:sp>
    </p:spTree>
    <p:extLst>
      <p:ext uri="{BB962C8B-B14F-4D97-AF65-F5344CB8AC3E}">
        <p14:creationId xmlns:p14="http://schemas.microsoft.com/office/powerpoint/2010/main" val="37207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EkacxN8gx08"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www.youtube.com/watch?v=7bl8UrkYbaU"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2</a:t>
            </a:fld>
            <a:endParaRPr lang="en-US"/>
          </a:p>
        </p:txBody>
      </p:sp>
    </p:spTree>
    <p:extLst>
      <p:ext uri="{BB962C8B-B14F-4D97-AF65-F5344CB8AC3E}">
        <p14:creationId xmlns:p14="http://schemas.microsoft.com/office/powerpoint/2010/main" val="4119650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Which Driver to use When?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If you are accessing one type of database, such as Oracle, Sybase, or IBM, the preferred driver type is type-4.</a:t>
            </a:r>
          </a:p>
          <a:p>
            <a:pPr fontAlgn="base"/>
            <a:r>
              <a:rPr lang="en-US" sz="1200" b="0" i="0" kern="1200" dirty="0" smtClean="0">
                <a:solidFill>
                  <a:schemeClr val="tx1"/>
                </a:solidFill>
                <a:effectLst/>
                <a:latin typeface="+mn-lt"/>
                <a:ea typeface="+mn-ea"/>
                <a:cs typeface="+mn-cs"/>
              </a:rPr>
              <a:t>If your Java application is accessing multiple types of databases at the same time, type 3 is the preferred driver.</a:t>
            </a:r>
          </a:p>
          <a:p>
            <a:pPr fontAlgn="base"/>
            <a:r>
              <a:rPr lang="en-US" sz="1200" b="0" i="0" kern="1200" dirty="0" smtClean="0">
                <a:solidFill>
                  <a:schemeClr val="tx1"/>
                </a:solidFill>
                <a:effectLst/>
                <a:latin typeface="+mn-lt"/>
                <a:ea typeface="+mn-ea"/>
                <a:cs typeface="+mn-cs"/>
              </a:rPr>
              <a:t>Type 2 drivers are useful in situations, where a type 3 or type 4 driver is not available yet for your database.</a:t>
            </a:r>
          </a:p>
          <a:p>
            <a:pPr fontAlgn="base"/>
            <a:r>
              <a:rPr lang="en-US" sz="1200" b="0" i="0" kern="1200" dirty="0" smtClean="0">
                <a:solidFill>
                  <a:schemeClr val="tx1"/>
                </a:solidFill>
                <a:effectLst/>
                <a:latin typeface="+mn-lt"/>
                <a:ea typeface="+mn-ea"/>
                <a:cs typeface="+mn-cs"/>
              </a:rPr>
              <a:t>The type 1 driver is not considered a deployment-level driver, and is typically used for development and testing purposes only.</a:t>
            </a:r>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46</a:t>
            </a:fld>
            <a:endParaRPr lang="en-US"/>
          </a:p>
        </p:txBody>
      </p:sp>
    </p:spTree>
    <p:extLst>
      <p:ext uri="{BB962C8B-B14F-4D97-AF65-F5344CB8AC3E}">
        <p14:creationId xmlns:p14="http://schemas.microsoft.com/office/powerpoint/2010/main" val="427307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JDK</a:t>
            </a:r>
            <a:r>
              <a:rPr lang="en-US" baseline="0" dirty="0" smtClean="0"/>
              <a:t> is required to run the java application (core java)</a:t>
            </a:r>
          </a:p>
          <a:p>
            <a:pPr marL="228600" indent="-228600">
              <a:buAutoNum type="arabicPeriod"/>
            </a:pPr>
            <a:r>
              <a:rPr lang="en-US" baseline="0" dirty="0" smtClean="0"/>
              <a:t>Advanced java application - No files to install, Predefined support is maintained in form of jar files.</a:t>
            </a:r>
          </a:p>
          <a:p>
            <a:pPr marL="228600" indent="-228600">
              <a:buAutoNum type="arabicPeriod"/>
            </a:pPr>
            <a:r>
              <a:rPr lang="en-US" baseline="0" dirty="0" smtClean="0"/>
              <a:t>Servlet: </a:t>
            </a:r>
            <a:r>
              <a:rPr lang="en-US" baseline="0" dirty="0" err="1" smtClean="0"/>
              <a:t>Servelt-api.Jar</a:t>
            </a:r>
            <a:r>
              <a:rPr lang="en-US" baseline="0" dirty="0" smtClean="0"/>
              <a:t> (a group of .class files in form of class type, interface type or </a:t>
            </a:r>
            <a:r>
              <a:rPr lang="en-US" baseline="0" dirty="0" err="1" smtClean="0"/>
              <a:t>enum</a:t>
            </a:r>
            <a:r>
              <a:rPr lang="en-US" baseline="0" dirty="0" smtClean="0"/>
              <a:t> type)</a:t>
            </a:r>
          </a:p>
          <a:p>
            <a:pPr marL="228600" indent="-228600">
              <a:buAutoNum type="arabicPeriod"/>
            </a:pPr>
            <a:r>
              <a:rPr lang="en-US" baseline="0" dirty="0" smtClean="0"/>
              <a:t>Servlet specifications (interface: rules and regulations) are given by SUN microsystem, the implementations for which are given by server vendors in the form of jar files.</a:t>
            </a:r>
          </a:p>
          <a:p>
            <a:pPr marL="228600" indent="-228600">
              <a:buAutoNum type="arabicPeriod"/>
            </a:pPr>
            <a:r>
              <a:rPr lang="en-US" baseline="0" dirty="0" smtClean="0"/>
              <a:t>Ex. Tomcat Server provided implementations for the specifications provided by SUN microsystem.</a:t>
            </a:r>
          </a:p>
          <a:p>
            <a:pPr marL="228600" indent="-228600">
              <a:buAutoNum type="arabicPeriod"/>
            </a:pPr>
            <a:r>
              <a:rPr lang="en-US" baseline="0" dirty="0" smtClean="0"/>
              <a:t>Core java- JVM, Oracle- DB engine, JDBC- JVM, Servlet, JSP- Server</a:t>
            </a:r>
          </a:p>
          <a:p>
            <a:pPr marL="228600" indent="-228600">
              <a:buAutoNum type="arabicPeriod"/>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4</a:t>
            </a:fld>
            <a:endParaRPr lang="en-US"/>
          </a:p>
        </p:txBody>
      </p:sp>
    </p:spTree>
    <p:extLst>
      <p:ext uri="{BB962C8B-B14F-4D97-AF65-F5344CB8AC3E}">
        <p14:creationId xmlns:p14="http://schemas.microsoft.com/office/powerpoint/2010/main" val="1821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5</a:t>
            </a:fld>
            <a:endParaRPr lang="en-US"/>
          </a:p>
        </p:txBody>
      </p:sp>
    </p:spTree>
    <p:extLst>
      <p:ext uri="{BB962C8B-B14F-4D97-AF65-F5344CB8AC3E}">
        <p14:creationId xmlns:p14="http://schemas.microsoft.com/office/powerpoint/2010/main" val="271832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6</a:t>
            </a:fld>
            <a:endParaRPr lang="en-US"/>
          </a:p>
        </p:txBody>
      </p:sp>
    </p:spTree>
    <p:extLst>
      <p:ext uri="{BB962C8B-B14F-4D97-AF65-F5344CB8AC3E}">
        <p14:creationId xmlns:p14="http://schemas.microsoft.com/office/powerpoint/2010/main" val="80177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Servlet-api.jar&gt;&gt;</a:t>
            </a:r>
          </a:p>
          <a:p>
            <a:r>
              <a:rPr lang="en-US" dirty="0" smtClean="0"/>
              <a:t>C:\Program Files\Apache Software Foundation\Tomcat 8.5\lib</a:t>
            </a:r>
          </a:p>
          <a:p>
            <a:endParaRPr lang="en-US" dirty="0" smtClean="0"/>
          </a:p>
          <a:p>
            <a:r>
              <a:rPr lang="en-US" dirty="0" smtClean="0"/>
              <a:t>DJ java compiler</a:t>
            </a:r>
          </a:p>
          <a:p>
            <a:endParaRPr lang="en-US" smtClean="0"/>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15</a:t>
            </a:fld>
            <a:endParaRPr lang="en-US"/>
          </a:p>
        </p:txBody>
      </p:sp>
    </p:spTree>
    <p:extLst>
      <p:ext uri="{BB962C8B-B14F-4D97-AF65-F5344CB8AC3E}">
        <p14:creationId xmlns:p14="http://schemas.microsoft.com/office/powerpoint/2010/main" val="2459498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16</a:t>
            </a:fld>
            <a:endParaRPr lang="en-US"/>
          </a:p>
        </p:txBody>
      </p:sp>
    </p:spTree>
    <p:extLst>
      <p:ext uri="{BB962C8B-B14F-4D97-AF65-F5344CB8AC3E}">
        <p14:creationId xmlns:p14="http://schemas.microsoft.com/office/powerpoint/2010/main" val="3141004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err="1" smtClean="0">
                <a:solidFill>
                  <a:schemeClr val="tx1"/>
                </a:solidFill>
                <a:effectLst/>
                <a:latin typeface="+mn-lt"/>
                <a:ea typeface="+mn-ea"/>
                <a:cs typeface="+mn-cs"/>
              </a:rPr>
              <a:t>ServletConfig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Suppose I would like to know the amount payable for the number of mangoes purchased. I read the number of mangoes from the client html file. Then, which is the better place to have the cost of mango placed? Moreover, the cost of mango changes everyday. May be database table. If it is placed in a database table, for reading it is required a JDBC program with an extra overhead of database connection. The best place is web.xml file which does not require compilation every time the mango cost changes. Here, the servlet can be initialized with mango cost by the time client sends the number of mangoes. But remember, this mango cost is readable by one servlet only because the mango cost is placed within the &lt;servlet&gt; tag.</a:t>
            </a:r>
          </a:p>
          <a:p>
            <a:pPr fontAlgn="base"/>
            <a:r>
              <a:rPr lang="en-US" sz="1200" b="1" i="0" kern="1200" dirty="0" err="1" smtClean="0">
                <a:solidFill>
                  <a:schemeClr val="tx1"/>
                </a:solidFill>
                <a:effectLst/>
                <a:latin typeface="+mn-lt"/>
                <a:ea typeface="+mn-ea"/>
                <a:cs typeface="+mn-cs"/>
              </a:rPr>
              <a:t>ServletContext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 take the same above scenario with different perspective. Imagine there are multiple fruit vendors (each fruit shop is represented by one Servlet) and all require the cost of one mango. That is, the mango cost should be global. The place to put the cost of mango is in which exists outside any &lt;servlet&gt; tag. As it is outside any &lt;servlet&gt; tag, every servlet under execution can access.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18</a:t>
            </a:fld>
            <a:endParaRPr lang="en-US"/>
          </a:p>
        </p:txBody>
      </p:sp>
    </p:spTree>
    <p:extLst>
      <p:ext uri="{BB962C8B-B14F-4D97-AF65-F5344CB8AC3E}">
        <p14:creationId xmlns:p14="http://schemas.microsoft.com/office/powerpoint/2010/main" val="406491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https://www.youtube.com/watch?v=EkacxN8gx08</a:t>
            </a:r>
            <a:r>
              <a:rPr lang="en-US" dirty="0" smtClean="0"/>
              <a:t> </a:t>
            </a:r>
          </a:p>
          <a:p>
            <a:endParaRPr lang="en-US" dirty="0" smtClean="0"/>
          </a:p>
          <a:p>
            <a:r>
              <a:rPr lang="en-US" dirty="0" smtClean="0">
                <a:hlinkClick r:id="rId4"/>
              </a:rPr>
              <a:t>https://www.youtube.com/watch?v=7bl8UrkYbaU</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36</a:t>
            </a:fld>
            <a:endParaRPr lang="en-US"/>
          </a:p>
        </p:txBody>
      </p:sp>
    </p:spTree>
    <p:extLst>
      <p:ext uri="{BB962C8B-B14F-4D97-AF65-F5344CB8AC3E}">
        <p14:creationId xmlns:p14="http://schemas.microsoft.com/office/powerpoint/2010/main" val="2524313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a:p>
            <a:r>
              <a:rPr lang="en-US" dirty="0" smtClean="0"/>
              <a:t>We identify the driver </a:t>
            </a:r>
            <a:r>
              <a:rPr lang="en-US" dirty="0" err="1" smtClean="0"/>
              <a:t>uniqely</a:t>
            </a:r>
            <a:r>
              <a:rPr lang="en-US" dirty="0" smtClean="0"/>
              <a:t> as Every driver has its own </a:t>
            </a:r>
            <a:r>
              <a:rPr lang="en-US" dirty="0" err="1" smtClean="0"/>
              <a:t>url</a:t>
            </a:r>
            <a:r>
              <a:rPr lang="en-US" dirty="0" smtClean="0"/>
              <a:t> pattern and class </a:t>
            </a:r>
            <a:r>
              <a:rPr lang="en-US" dirty="0" err="1" smtClean="0"/>
              <a:t>nam</a:t>
            </a:r>
            <a:endParaRPr lang="en-US" dirty="0" smtClean="0"/>
          </a:p>
          <a:p>
            <a:endParaRPr lang="en-US" dirty="0"/>
          </a:p>
        </p:txBody>
      </p:sp>
      <p:sp>
        <p:nvSpPr>
          <p:cNvPr id="4" name="Slide Number Placeholder 3"/>
          <p:cNvSpPr>
            <a:spLocks noGrp="1"/>
          </p:cNvSpPr>
          <p:nvPr>
            <p:ph type="sldNum" sz="quarter" idx="10"/>
          </p:nvPr>
        </p:nvSpPr>
        <p:spPr/>
        <p:txBody>
          <a:bodyPr/>
          <a:lstStyle/>
          <a:p>
            <a:fld id="{AA1AA0BA-5A3B-4C06-B647-73CF0C020325}" type="slidenum">
              <a:rPr lang="en-US" smtClean="0"/>
              <a:t>45</a:t>
            </a:fld>
            <a:endParaRPr lang="en-US"/>
          </a:p>
        </p:txBody>
      </p:sp>
    </p:spTree>
    <p:extLst>
      <p:ext uri="{BB962C8B-B14F-4D97-AF65-F5344CB8AC3E}">
        <p14:creationId xmlns:p14="http://schemas.microsoft.com/office/powerpoint/2010/main" val="129510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1"/>
                </a:solidFill>
              </a:rPr>
              <a:t>JDBC, Servlet, JSP</a:t>
            </a:r>
            <a:endParaRPr lang="en-US" b="1" dirty="0">
              <a:solidFill>
                <a:schemeClr val="tx1"/>
              </a:solidFill>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91378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4" y="1270000"/>
            <a:ext cx="4297622" cy="3518976"/>
          </a:xfrm>
          <a:prstGeom prst="rect">
            <a:avLst/>
          </a:prstGeom>
        </p:spPr>
      </p:pic>
      <p:sp>
        <p:nvSpPr>
          <p:cNvPr id="5" name="TextBox 4"/>
          <p:cNvSpPr txBox="1"/>
          <p:nvPr/>
        </p:nvSpPr>
        <p:spPr>
          <a:xfrm>
            <a:off x="1689315" y="570468"/>
            <a:ext cx="1329595" cy="369332"/>
          </a:xfrm>
          <a:prstGeom prst="rect">
            <a:avLst/>
          </a:prstGeom>
          <a:noFill/>
        </p:spPr>
        <p:txBody>
          <a:bodyPr wrap="none" rtlCol="0">
            <a:spAutoFit/>
          </a:bodyPr>
          <a:lstStyle/>
          <a:p>
            <a:r>
              <a:rPr lang="en-US" b="1" dirty="0" smtClean="0"/>
              <a:t>Login Page</a:t>
            </a:r>
            <a:endParaRPr lang="en-US" b="1" dirty="0"/>
          </a:p>
        </p:txBody>
      </p:sp>
      <p:sp>
        <p:nvSpPr>
          <p:cNvPr id="6" name="Right Arrow 5"/>
          <p:cNvSpPr/>
          <p:nvPr/>
        </p:nvSpPr>
        <p:spPr>
          <a:xfrm>
            <a:off x="5584187" y="1725989"/>
            <a:ext cx="2216258" cy="41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86400" y="1410346"/>
            <a:ext cx="1582484" cy="369332"/>
          </a:xfrm>
          <a:prstGeom prst="rect">
            <a:avLst/>
          </a:prstGeom>
          <a:noFill/>
        </p:spPr>
        <p:txBody>
          <a:bodyPr wrap="none" rtlCol="0">
            <a:spAutoFit/>
          </a:bodyPr>
          <a:lstStyle/>
          <a:p>
            <a:r>
              <a:rPr lang="en-US" b="1" dirty="0" smtClean="0"/>
              <a:t>Request sent</a:t>
            </a:r>
            <a:endParaRPr lang="en-US" b="1" dirty="0"/>
          </a:p>
        </p:txBody>
      </p:sp>
      <p:sp>
        <p:nvSpPr>
          <p:cNvPr id="8" name="TextBox 7"/>
          <p:cNvSpPr txBox="1"/>
          <p:nvPr/>
        </p:nvSpPr>
        <p:spPr>
          <a:xfrm>
            <a:off x="2165171" y="174536"/>
            <a:ext cx="2530815" cy="461665"/>
          </a:xfrm>
          <a:prstGeom prst="rect">
            <a:avLst/>
          </a:prstGeom>
          <a:noFill/>
        </p:spPr>
        <p:txBody>
          <a:bodyPr wrap="square" rtlCol="0">
            <a:spAutoFit/>
          </a:bodyPr>
          <a:lstStyle/>
          <a:p>
            <a:r>
              <a:rPr lang="en-US" sz="2400" b="1" dirty="0" smtClean="0">
                <a:solidFill>
                  <a:srgbClr val="FF0000"/>
                </a:solidFill>
              </a:rPr>
              <a:t>CLIENT</a:t>
            </a:r>
            <a:endParaRPr lang="en-US" sz="2400" b="1" dirty="0">
              <a:solidFill>
                <a:srgbClr val="FF0000"/>
              </a:solidFill>
            </a:endParaRPr>
          </a:p>
        </p:txBody>
      </p:sp>
      <p:sp>
        <p:nvSpPr>
          <p:cNvPr id="9" name="TextBox 8"/>
          <p:cNvSpPr txBox="1"/>
          <p:nvPr/>
        </p:nvSpPr>
        <p:spPr>
          <a:xfrm>
            <a:off x="9274002" y="570468"/>
            <a:ext cx="2530815" cy="461665"/>
          </a:xfrm>
          <a:prstGeom prst="rect">
            <a:avLst/>
          </a:prstGeom>
          <a:noFill/>
        </p:spPr>
        <p:txBody>
          <a:bodyPr wrap="square" rtlCol="0">
            <a:spAutoFit/>
          </a:bodyPr>
          <a:lstStyle/>
          <a:p>
            <a:r>
              <a:rPr lang="en-US" sz="2400" b="1" dirty="0" smtClean="0">
                <a:solidFill>
                  <a:srgbClr val="FF0000"/>
                </a:solidFill>
              </a:rPr>
              <a:t>SERVER</a:t>
            </a:r>
            <a:endParaRPr lang="en-US" sz="2400" b="1" dirty="0">
              <a:solidFill>
                <a:srgbClr val="FF0000"/>
              </a:solidFill>
            </a:endParaRPr>
          </a:p>
        </p:txBody>
      </p:sp>
      <p:sp>
        <p:nvSpPr>
          <p:cNvPr id="10" name="Oval 9"/>
          <p:cNvSpPr/>
          <p:nvPr/>
        </p:nvSpPr>
        <p:spPr>
          <a:xfrm>
            <a:off x="8865031" y="1410346"/>
            <a:ext cx="2092271" cy="18288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 name="TextBox 10"/>
          <p:cNvSpPr txBox="1"/>
          <p:nvPr/>
        </p:nvSpPr>
        <p:spPr>
          <a:xfrm>
            <a:off x="8952117" y="1968285"/>
            <a:ext cx="1969184" cy="369332"/>
          </a:xfrm>
          <a:prstGeom prst="rect">
            <a:avLst/>
          </a:prstGeom>
          <a:noFill/>
        </p:spPr>
        <p:txBody>
          <a:bodyPr wrap="square" rtlCol="0">
            <a:spAutoFit/>
          </a:bodyPr>
          <a:lstStyle/>
          <a:p>
            <a:r>
              <a:rPr lang="en-US" b="1" dirty="0" smtClean="0"/>
              <a:t>Request process</a:t>
            </a:r>
            <a:endParaRPr lang="en-US" b="1" dirty="0"/>
          </a:p>
        </p:txBody>
      </p:sp>
      <p:sp>
        <p:nvSpPr>
          <p:cNvPr id="12" name="Left Arrow 11"/>
          <p:cNvSpPr/>
          <p:nvPr/>
        </p:nvSpPr>
        <p:spPr>
          <a:xfrm>
            <a:off x="5486400" y="2731146"/>
            <a:ext cx="2190059" cy="4233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486400" y="3347021"/>
            <a:ext cx="2202847" cy="369332"/>
          </a:xfrm>
          <a:prstGeom prst="rect">
            <a:avLst/>
          </a:prstGeom>
          <a:noFill/>
        </p:spPr>
        <p:txBody>
          <a:bodyPr wrap="none" rtlCol="0">
            <a:spAutoFit/>
          </a:bodyPr>
          <a:lstStyle/>
          <a:p>
            <a:r>
              <a:rPr lang="en-US" b="1" dirty="0" smtClean="0"/>
              <a:t>Response received</a:t>
            </a:r>
            <a:endParaRPr lang="en-US" b="1" dirty="0"/>
          </a:p>
        </p:txBody>
      </p:sp>
    </p:spTree>
    <p:extLst>
      <p:ext uri="{BB962C8B-B14F-4D97-AF65-F5344CB8AC3E}">
        <p14:creationId xmlns:p14="http://schemas.microsoft.com/office/powerpoint/2010/main" val="809641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44382"/>
            <a:ext cx="11177782" cy="304800"/>
          </a:xfrm>
        </p:spPr>
        <p:txBody>
          <a:bodyPr>
            <a:normAutofit fontScale="90000"/>
          </a:bodyPr>
          <a:lstStyle/>
          <a:p>
            <a:r>
              <a:rPr lang="en-US" b="1" dirty="0">
                <a:solidFill>
                  <a:schemeClr val="accent2"/>
                </a:solidFill>
              </a:rPr>
              <a:t>Building your first Web Application&gt;&gt; </a:t>
            </a:r>
            <a:r>
              <a:rPr lang="en-US" b="1" dirty="0" smtClean="0">
                <a:solidFill>
                  <a:schemeClr val="accent2"/>
                </a:solidFill>
              </a:rPr>
              <a:t>Steps</a:t>
            </a:r>
            <a:endParaRPr lang="en-US" dirty="0"/>
          </a:p>
        </p:txBody>
      </p:sp>
      <p:sp>
        <p:nvSpPr>
          <p:cNvPr id="3" name="Content Placeholder 2"/>
          <p:cNvSpPr>
            <a:spLocks noGrp="1"/>
          </p:cNvSpPr>
          <p:nvPr>
            <p:ph idx="1"/>
          </p:nvPr>
        </p:nvSpPr>
        <p:spPr>
          <a:xfrm>
            <a:off x="677333" y="1347537"/>
            <a:ext cx="11306119" cy="5510463"/>
          </a:xfrm>
        </p:spPr>
        <p:txBody>
          <a:bodyPr/>
          <a:lstStyle/>
          <a:p>
            <a:r>
              <a:rPr lang="en-US" dirty="0" smtClean="0"/>
              <a:t> </a:t>
            </a:r>
            <a:endParaRPr lang="en-US" dirty="0"/>
          </a:p>
        </p:txBody>
      </p:sp>
      <p:sp>
        <p:nvSpPr>
          <p:cNvPr id="4" name="Rectangle 3"/>
          <p:cNvSpPr/>
          <p:nvPr/>
        </p:nvSpPr>
        <p:spPr>
          <a:xfrm>
            <a:off x="677333" y="786064"/>
            <a:ext cx="10985278" cy="593557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342900" indent="-342900">
              <a:buAutoNum type="arabicPeriod"/>
            </a:pPr>
            <a:r>
              <a:rPr lang="en-US" sz="2000" dirty="0" smtClean="0"/>
              <a:t>Prepare the directory structure: web app contains a group of resources, we cannot place all the resources in a single folder hence create multiple folders</a:t>
            </a:r>
          </a:p>
          <a:p>
            <a:pPr marL="342900" indent="-342900">
              <a:buAutoNum type="arabicPeriod"/>
            </a:pPr>
            <a:r>
              <a:rPr lang="en-US" sz="2000" dirty="0" smtClean="0"/>
              <a:t>Prepare form pages (Login.html, Registration.html)</a:t>
            </a:r>
          </a:p>
          <a:p>
            <a:pPr marL="342900" indent="-342900">
              <a:buAutoNum type="arabicPeriod"/>
            </a:pPr>
            <a:r>
              <a:rPr lang="en-US" sz="2000" dirty="0" smtClean="0"/>
              <a:t>Prepare the servlet (LoginServlet.java)</a:t>
            </a:r>
          </a:p>
          <a:p>
            <a:pPr marL="342900" indent="-342900">
              <a:buAutoNum type="arabicPeriod"/>
            </a:pPr>
            <a:r>
              <a:rPr lang="en-US" sz="2000" dirty="0" smtClean="0"/>
              <a:t>Prepare DD file or Web.xml for providing the mapping between HTML file and servlet.</a:t>
            </a:r>
          </a:p>
          <a:p>
            <a:pPr marL="342900" indent="-342900">
              <a:buAutoNum type="arabicPeriod"/>
            </a:pPr>
            <a:r>
              <a:rPr lang="en-US" sz="2000" dirty="0" smtClean="0"/>
              <a:t>Deploy the project into server (place inside </a:t>
            </a:r>
            <a:r>
              <a:rPr lang="en-US" sz="2000" dirty="0" err="1" smtClean="0"/>
              <a:t>Webapps</a:t>
            </a:r>
            <a:r>
              <a:rPr lang="en-US" sz="2000" dirty="0" smtClean="0"/>
              <a:t> folder)</a:t>
            </a:r>
          </a:p>
          <a:p>
            <a:pPr marL="342900" indent="-342900">
              <a:buAutoNum type="arabicPeriod"/>
            </a:pPr>
            <a:r>
              <a:rPr lang="en-US" sz="2000" dirty="0" smtClean="0"/>
              <a:t>Start the server and access the application</a:t>
            </a:r>
          </a:p>
          <a:p>
            <a:pPr marL="342900" indent="-342900">
              <a:buAutoNum type="arabicPeriod"/>
            </a:pPr>
            <a:endParaRPr lang="en-US" sz="2000" dirty="0" smtClean="0"/>
          </a:p>
          <a:p>
            <a:pPr marL="342900" indent="-342900">
              <a:buAutoNum type="arabicPeriod"/>
            </a:pPr>
            <a:endParaRPr lang="en-US" sz="2000" dirty="0" smtClean="0"/>
          </a:p>
          <a:p>
            <a:endParaRPr lang="en-US" sz="2000" dirty="0" smtClean="0"/>
          </a:p>
          <a:p>
            <a:pPr marL="342900" indent="-342900">
              <a:buAutoNum type="arabicPeriod"/>
            </a:pPr>
            <a:endParaRPr lang="en-US" sz="2000" dirty="0"/>
          </a:p>
        </p:txBody>
      </p:sp>
      <p:sp>
        <p:nvSpPr>
          <p:cNvPr id="6" name="Rectangle 5"/>
          <p:cNvSpPr/>
          <p:nvPr/>
        </p:nvSpPr>
        <p:spPr>
          <a:xfrm>
            <a:off x="5785563" y="3024656"/>
            <a:ext cx="5300420" cy="3314642"/>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marL="285750" indent="-285750">
              <a:buFont typeface="Arial" panose="020B0604020202020204" pitchFamily="34" charset="0"/>
              <a:buChar char="•"/>
            </a:pPr>
            <a:r>
              <a:rPr lang="en-US" b="1" dirty="0" smtClean="0">
                <a:solidFill>
                  <a:srgbClr val="002060"/>
                </a:solidFill>
              </a:rPr>
              <a:t>HTML</a:t>
            </a:r>
          </a:p>
          <a:p>
            <a:pPr marL="285750" indent="-285750">
              <a:buFont typeface="Arial" panose="020B0604020202020204" pitchFamily="34" charset="0"/>
              <a:buChar char="•"/>
            </a:pPr>
            <a:r>
              <a:rPr lang="en-US" b="1" dirty="0" smtClean="0">
                <a:solidFill>
                  <a:srgbClr val="002060"/>
                </a:solidFill>
              </a:rPr>
              <a:t>JSP</a:t>
            </a:r>
          </a:p>
          <a:p>
            <a:pPr marL="285750" indent="-285750">
              <a:buFont typeface="Arial" panose="020B0604020202020204" pitchFamily="34" charset="0"/>
              <a:buChar char="•"/>
            </a:pPr>
            <a:r>
              <a:rPr lang="en-US" b="1" dirty="0" smtClean="0">
                <a:solidFill>
                  <a:srgbClr val="002060"/>
                </a:solidFill>
              </a:rPr>
              <a:t>JS</a:t>
            </a:r>
          </a:p>
          <a:p>
            <a:pPr marL="285750" indent="-285750">
              <a:buFont typeface="Arial" panose="020B0604020202020204" pitchFamily="34" charset="0"/>
              <a:buChar char="•"/>
            </a:pPr>
            <a:r>
              <a:rPr lang="en-US" b="1" dirty="0" smtClean="0">
                <a:solidFill>
                  <a:srgbClr val="002060"/>
                </a:solidFill>
              </a:rPr>
              <a:t>Images</a:t>
            </a:r>
          </a:p>
          <a:p>
            <a:pPr marL="285750" indent="-285750">
              <a:buFont typeface="Arial" panose="020B0604020202020204" pitchFamily="34" charset="0"/>
              <a:buChar char="•"/>
            </a:pPr>
            <a:r>
              <a:rPr lang="en-US" b="1" dirty="0" smtClean="0">
                <a:solidFill>
                  <a:srgbClr val="002060"/>
                </a:solidFill>
              </a:rPr>
              <a:t>themes</a:t>
            </a:r>
            <a:endParaRPr lang="en-US" b="1" dirty="0">
              <a:solidFill>
                <a:srgbClr val="002060"/>
              </a:solidFill>
            </a:endParaRPr>
          </a:p>
        </p:txBody>
      </p:sp>
      <p:sp>
        <p:nvSpPr>
          <p:cNvPr id="7" name="Rectangle 6"/>
          <p:cNvSpPr/>
          <p:nvPr/>
        </p:nvSpPr>
        <p:spPr>
          <a:xfrm>
            <a:off x="7522253" y="3566099"/>
            <a:ext cx="2867186" cy="2353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002060"/>
                </a:solidFill>
              </a:rPr>
              <a:t>Web.xml</a:t>
            </a:r>
          </a:p>
          <a:p>
            <a:endParaRPr lang="en-US" dirty="0" smtClean="0"/>
          </a:p>
          <a:p>
            <a:r>
              <a:rPr lang="en-US" dirty="0" smtClean="0"/>
              <a:t>	</a:t>
            </a:r>
          </a:p>
          <a:p>
            <a:r>
              <a:rPr lang="en-US" b="1" dirty="0">
                <a:solidFill>
                  <a:srgbClr val="002060"/>
                </a:solidFill>
              </a:rPr>
              <a:t> </a:t>
            </a:r>
            <a:r>
              <a:rPr lang="en-US" b="1" dirty="0" smtClean="0">
                <a:solidFill>
                  <a:srgbClr val="002060"/>
                </a:solidFill>
              </a:rPr>
              <a:t>    Jar files</a:t>
            </a:r>
          </a:p>
          <a:p>
            <a:endParaRPr lang="en-US" dirty="0"/>
          </a:p>
        </p:txBody>
      </p:sp>
      <p:sp>
        <p:nvSpPr>
          <p:cNvPr id="8" name="TextBox 7"/>
          <p:cNvSpPr txBox="1"/>
          <p:nvPr/>
        </p:nvSpPr>
        <p:spPr>
          <a:xfrm>
            <a:off x="8197038" y="2624555"/>
            <a:ext cx="80877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app</a:t>
            </a:r>
            <a:endParaRPr lang="en-US" b="1" dirty="0"/>
          </a:p>
        </p:txBody>
      </p:sp>
      <p:sp>
        <p:nvSpPr>
          <p:cNvPr id="10" name="Rectangle 9"/>
          <p:cNvSpPr/>
          <p:nvPr/>
        </p:nvSpPr>
        <p:spPr>
          <a:xfrm>
            <a:off x="9216576" y="4056612"/>
            <a:ext cx="888856" cy="15408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rgbClr val="002060"/>
                </a:solidFill>
              </a:rPr>
              <a:t>.</a:t>
            </a:r>
            <a:r>
              <a:rPr lang="en-US" b="1" dirty="0" smtClean="0">
                <a:solidFill>
                  <a:srgbClr val="002060"/>
                </a:solidFill>
              </a:rPr>
              <a:t>class files</a:t>
            </a:r>
            <a:endParaRPr lang="en-US" b="1" dirty="0">
              <a:solidFill>
                <a:srgbClr val="002060"/>
              </a:solidFill>
            </a:endParaRPr>
          </a:p>
        </p:txBody>
      </p:sp>
      <p:sp>
        <p:nvSpPr>
          <p:cNvPr id="13" name="Rectangle 12"/>
          <p:cNvSpPr/>
          <p:nvPr/>
        </p:nvSpPr>
        <p:spPr>
          <a:xfrm>
            <a:off x="7542263" y="4197433"/>
            <a:ext cx="1309551" cy="2158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Lib folder</a:t>
            </a:r>
            <a:endParaRPr lang="en-US" dirty="0"/>
          </a:p>
        </p:txBody>
      </p:sp>
      <p:sp>
        <p:nvSpPr>
          <p:cNvPr id="14" name="Rectangle 13"/>
          <p:cNvSpPr/>
          <p:nvPr/>
        </p:nvSpPr>
        <p:spPr>
          <a:xfrm>
            <a:off x="8955846" y="3833101"/>
            <a:ext cx="1309551" cy="2158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classes</a:t>
            </a:r>
            <a:endParaRPr lang="en-US" dirty="0"/>
          </a:p>
        </p:txBody>
      </p:sp>
      <p:sp>
        <p:nvSpPr>
          <p:cNvPr id="15" name="Rectangle 14"/>
          <p:cNvSpPr/>
          <p:nvPr/>
        </p:nvSpPr>
        <p:spPr>
          <a:xfrm>
            <a:off x="8108042" y="3228486"/>
            <a:ext cx="1695607" cy="2565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WEB-INF</a:t>
            </a:r>
            <a:endParaRPr lang="en-US" dirty="0"/>
          </a:p>
        </p:txBody>
      </p:sp>
      <p:sp>
        <p:nvSpPr>
          <p:cNvPr id="16" name="TextBox 15"/>
          <p:cNvSpPr txBox="1"/>
          <p:nvPr/>
        </p:nvSpPr>
        <p:spPr>
          <a:xfrm>
            <a:off x="871958" y="4048944"/>
            <a:ext cx="3615092" cy="646331"/>
          </a:xfrm>
          <a:prstGeom prst="rect">
            <a:avLst/>
          </a:prstGeom>
          <a:noFill/>
        </p:spPr>
        <p:txBody>
          <a:bodyPr wrap="none" rtlCol="0">
            <a:spAutoFit/>
          </a:bodyPr>
          <a:lstStyle/>
          <a:p>
            <a:r>
              <a:rPr lang="en-US" b="1" dirty="0" smtClean="0"/>
              <a:t>Step 1</a:t>
            </a:r>
          </a:p>
          <a:p>
            <a:r>
              <a:rPr lang="en-US" b="1" dirty="0"/>
              <a:t>Prepare the directory structure</a:t>
            </a:r>
          </a:p>
        </p:txBody>
      </p:sp>
      <p:sp>
        <p:nvSpPr>
          <p:cNvPr id="17" name="Right Arrow 16"/>
          <p:cNvSpPr/>
          <p:nvPr/>
        </p:nvSpPr>
        <p:spPr>
          <a:xfrm>
            <a:off x="4494508" y="4069227"/>
            <a:ext cx="926293" cy="472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85563" y="5412780"/>
            <a:ext cx="1394934" cy="369332"/>
          </a:xfrm>
          <a:prstGeom prst="rect">
            <a:avLst/>
          </a:prstGeom>
          <a:noFill/>
        </p:spPr>
        <p:txBody>
          <a:bodyPr wrap="none" rtlCol="0">
            <a:spAutoFit/>
          </a:bodyPr>
          <a:lstStyle/>
          <a:p>
            <a:r>
              <a:rPr lang="en-US" b="1" dirty="0" smtClean="0"/>
              <a:t>Public area</a:t>
            </a:r>
            <a:endParaRPr lang="en-US" b="1" dirty="0"/>
          </a:p>
        </p:txBody>
      </p:sp>
      <p:sp>
        <p:nvSpPr>
          <p:cNvPr id="19" name="TextBox 18"/>
          <p:cNvSpPr txBox="1"/>
          <p:nvPr/>
        </p:nvSpPr>
        <p:spPr>
          <a:xfrm>
            <a:off x="8289144" y="5618938"/>
            <a:ext cx="1507144" cy="369332"/>
          </a:xfrm>
          <a:prstGeom prst="rect">
            <a:avLst/>
          </a:prstGeom>
          <a:noFill/>
        </p:spPr>
        <p:txBody>
          <a:bodyPr wrap="none" rtlCol="0">
            <a:spAutoFit/>
          </a:bodyPr>
          <a:lstStyle/>
          <a:p>
            <a:r>
              <a:rPr lang="en-US" b="1" dirty="0"/>
              <a:t>P</a:t>
            </a:r>
            <a:r>
              <a:rPr lang="en-US" b="1" dirty="0" smtClean="0"/>
              <a:t>rivate area</a:t>
            </a:r>
            <a:endParaRPr lang="en-US" b="1" dirty="0"/>
          </a:p>
        </p:txBody>
      </p:sp>
    </p:spTree>
    <p:extLst>
      <p:ext uri="{BB962C8B-B14F-4D97-AF65-F5344CB8AC3E}">
        <p14:creationId xmlns:p14="http://schemas.microsoft.com/office/powerpoint/2010/main" val="263550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878579" y="215438"/>
            <a:ext cx="6140318" cy="2642953"/>
          </a:xfrm>
          <a:prstGeom prst="rect">
            <a:avLst/>
          </a:prstGeom>
        </p:spPr>
      </p:pic>
      <p:sp>
        <p:nvSpPr>
          <p:cNvPr id="5" name="TextBox 4"/>
          <p:cNvSpPr txBox="1"/>
          <p:nvPr/>
        </p:nvSpPr>
        <p:spPr>
          <a:xfrm>
            <a:off x="469002" y="587212"/>
            <a:ext cx="2201244" cy="923330"/>
          </a:xfrm>
          <a:prstGeom prst="rect">
            <a:avLst/>
          </a:prstGeom>
          <a:noFill/>
        </p:spPr>
        <p:txBody>
          <a:bodyPr wrap="none" rtlCol="0">
            <a:spAutoFit/>
          </a:bodyPr>
          <a:lstStyle/>
          <a:p>
            <a:r>
              <a:rPr lang="en-US" b="1" dirty="0" smtClean="0"/>
              <a:t>Step 2</a:t>
            </a:r>
          </a:p>
          <a:p>
            <a:r>
              <a:rPr lang="en-US" b="1" dirty="0"/>
              <a:t>Prepare </a:t>
            </a:r>
            <a:r>
              <a:rPr lang="en-US" b="1" dirty="0" smtClean="0"/>
              <a:t>form page</a:t>
            </a:r>
          </a:p>
          <a:p>
            <a:r>
              <a:rPr lang="en-US" b="1" dirty="0" smtClean="0"/>
              <a:t>Sample Example&gt;&gt;</a:t>
            </a:r>
            <a:endParaRPr lang="en-US" b="1" dirty="0"/>
          </a:p>
        </p:txBody>
      </p:sp>
      <p:pic>
        <p:nvPicPr>
          <p:cNvPr id="6" name="Picture 5"/>
          <p:cNvPicPr>
            <a:picLocks noChangeAspect="1"/>
          </p:cNvPicPr>
          <p:nvPr/>
        </p:nvPicPr>
        <p:blipFill>
          <a:blip r:embed="rId3"/>
          <a:stretch>
            <a:fillRect/>
          </a:stretch>
        </p:blipFill>
        <p:spPr>
          <a:xfrm>
            <a:off x="2948585" y="2858391"/>
            <a:ext cx="8271557" cy="3759384"/>
          </a:xfrm>
          <a:prstGeom prst="rect">
            <a:avLst/>
          </a:prstGeom>
        </p:spPr>
      </p:pic>
      <p:sp>
        <p:nvSpPr>
          <p:cNvPr id="7" name="TextBox 6"/>
          <p:cNvSpPr txBox="1"/>
          <p:nvPr/>
        </p:nvSpPr>
        <p:spPr>
          <a:xfrm>
            <a:off x="7492160" y="4184085"/>
            <a:ext cx="1765227" cy="369332"/>
          </a:xfrm>
          <a:prstGeom prst="rect">
            <a:avLst/>
          </a:prstGeom>
          <a:noFill/>
        </p:spPr>
        <p:txBody>
          <a:bodyPr wrap="none" rtlCol="0">
            <a:spAutoFit/>
          </a:bodyPr>
          <a:lstStyle/>
          <a:p>
            <a:r>
              <a:rPr lang="en-US" b="1" dirty="0" smtClean="0"/>
              <a:t>Logical names </a:t>
            </a:r>
            <a:endParaRPr lang="en-US" b="1" dirty="0"/>
          </a:p>
        </p:txBody>
      </p:sp>
      <p:sp>
        <p:nvSpPr>
          <p:cNvPr id="8" name="Down Arrow 7"/>
          <p:cNvSpPr/>
          <p:nvPr/>
        </p:nvSpPr>
        <p:spPr>
          <a:xfrm>
            <a:off x="7919634" y="3827624"/>
            <a:ext cx="309966" cy="3564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8374773" y="4553417"/>
            <a:ext cx="273281" cy="3750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439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1146876" y="609599"/>
            <a:ext cx="7842142" cy="1200329"/>
          </a:xfrm>
          <a:prstGeom prst="rect">
            <a:avLst/>
          </a:prstGeom>
          <a:noFill/>
        </p:spPr>
        <p:txBody>
          <a:bodyPr wrap="square" rtlCol="0">
            <a:spAutoFit/>
          </a:bodyPr>
          <a:lstStyle/>
          <a:p>
            <a:r>
              <a:rPr lang="en-US" dirty="0" smtClean="0"/>
              <a:t>There are two </a:t>
            </a:r>
            <a:r>
              <a:rPr lang="en-US" b="1" dirty="0" smtClean="0"/>
              <a:t>service methods </a:t>
            </a:r>
            <a:r>
              <a:rPr lang="en-US" dirty="0" smtClean="0"/>
              <a:t>present in HttpServlet.java file (use DJ </a:t>
            </a:r>
            <a:r>
              <a:rPr lang="en-US" dirty="0" err="1" smtClean="0"/>
              <a:t>decompiler</a:t>
            </a:r>
            <a:r>
              <a:rPr lang="en-US" dirty="0" smtClean="0"/>
              <a:t> to see the .java file from </a:t>
            </a:r>
            <a:r>
              <a:rPr lang="en-US" dirty="0" err="1" smtClean="0"/>
              <a:t>HttpServlet.class</a:t>
            </a:r>
            <a:r>
              <a:rPr lang="en-US" dirty="0" smtClean="0"/>
              <a:t> file) </a:t>
            </a:r>
            <a:r>
              <a:rPr lang="en-US" dirty="0"/>
              <a:t>present in </a:t>
            </a:r>
            <a:r>
              <a:rPr lang="en-US" dirty="0" smtClean="0"/>
              <a:t>servlet-api.jar file. The server by defaults calls the given below version of service method</a:t>
            </a:r>
            <a:endParaRPr lang="en-US" dirty="0"/>
          </a:p>
        </p:txBody>
      </p:sp>
      <p:pic>
        <p:nvPicPr>
          <p:cNvPr id="6" name="Picture 5"/>
          <p:cNvPicPr>
            <a:picLocks noChangeAspect="1"/>
          </p:cNvPicPr>
          <p:nvPr/>
        </p:nvPicPr>
        <p:blipFill>
          <a:blip r:embed="rId2"/>
          <a:stretch>
            <a:fillRect/>
          </a:stretch>
        </p:blipFill>
        <p:spPr>
          <a:xfrm>
            <a:off x="677334" y="1930400"/>
            <a:ext cx="9486900" cy="4702875"/>
          </a:xfrm>
          <a:prstGeom prst="rect">
            <a:avLst/>
          </a:prstGeom>
        </p:spPr>
      </p:pic>
      <p:sp>
        <p:nvSpPr>
          <p:cNvPr id="7" name="Content Placeholder 6"/>
          <p:cNvSpPr>
            <a:spLocks noGrp="1"/>
          </p:cNvSpPr>
          <p:nvPr>
            <p:ph idx="1"/>
          </p:nvPr>
        </p:nvSpPr>
        <p:spPr>
          <a:xfrm>
            <a:off x="392350" y="2220979"/>
            <a:ext cx="8596668" cy="3880773"/>
          </a:xfrm>
        </p:spPr>
        <p:txBody>
          <a:bodyPr/>
          <a:lstStyle/>
          <a:p>
            <a:pPr marL="0" indent="0">
              <a:buNone/>
            </a:pPr>
            <a:r>
              <a:rPr lang="en-US" dirty="0" smtClean="0"/>
              <a:t>      </a:t>
            </a:r>
            <a:endParaRPr lang="en-US" dirty="0"/>
          </a:p>
        </p:txBody>
      </p:sp>
      <p:sp>
        <p:nvSpPr>
          <p:cNvPr id="8" name="TextBox 7"/>
          <p:cNvSpPr txBox="1"/>
          <p:nvPr/>
        </p:nvSpPr>
        <p:spPr>
          <a:xfrm>
            <a:off x="2859723" y="3693991"/>
            <a:ext cx="6999032" cy="369332"/>
          </a:xfrm>
          <a:prstGeom prst="rect">
            <a:avLst/>
          </a:prstGeom>
          <a:noFill/>
        </p:spPr>
        <p:txBody>
          <a:bodyPr wrap="none" rtlCol="0">
            <a:spAutoFit/>
          </a:bodyPr>
          <a:lstStyle/>
          <a:p>
            <a:r>
              <a:rPr lang="en-US" b="1" dirty="0" smtClean="0">
                <a:solidFill>
                  <a:srgbClr val="002060"/>
                </a:solidFill>
              </a:rPr>
              <a:t>Converting normal request type to </a:t>
            </a:r>
            <a:r>
              <a:rPr lang="en-US" b="1" dirty="0" err="1" smtClean="0">
                <a:solidFill>
                  <a:srgbClr val="002060"/>
                </a:solidFill>
              </a:rPr>
              <a:t>HttpServlet</a:t>
            </a:r>
            <a:r>
              <a:rPr lang="en-US" b="1" dirty="0" smtClean="0">
                <a:solidFill>
                  <a:srgbClr val="002060"/>
                </a:solidFill>
              </a:rPr>
              <a:t> request type ..)</a:t>
            </a:r>
            <a:endParaRPr lang="en-US" b="1" dirty="0">
              <a:solidFill>
                <a:srgbClr val="002060"/>
              </a:solidFill>
            </a:endParaRPr>
          </a:p>
        </p:txBody>
      </p:sp>
      <p:sp>
        <p:nvSpPr>
          <p:cNvPr id="9" name="TextBox 8"/>
          <p:cNvSpPr txBox="1"/>
          <p:nvPr/>
        </p:nvSpPr>
        <p:spPr>
          <a:xfrm>
            <a:off x="4961944" y="6042578"/>
            <a:ext cx="3782639" cy="369332"/>
          </a:xfrm>
          <a:prstGeom prst="rect">
            <a:avLst/>
          </a:prstGeom>
          <a:noFill/>
        </p:spPr>
        <p:txBody>
          <a:bodyPr wrap="none" rtlCol="0">
            <a:spAutoFit/>
          </a:bodyPr>
          <a:lstStyle/>
          <a:p>
            <a:r>
              <a:rPr lang="en-US" b="1" dirty="0" smtClean="0">
                <a:solidFill>
                  <a:srgbClr val="002060"/>
                </a:solidFill>
              </a:rPr>
              <a:t>calling protected service method</a:t>
            </a:r>
            <a:endParaRPr lang="en-US" b="1" dirty="0">
              <a:solidFill>
                <a:srgbClr val="002060"/>
              </a:solidFill>
            </a:endParaRPr>
          </a:p>
        </p:txBody>
      </p:sp>
    </p:spTree>
    <p:extLst>
      <p:ext uri="{BB962C8B-B14F-4D97-AF65-F5344CB8AC3E}">
        <p14:creationId xmlns:p14="http://schemas.microsoft.com/office/powerpoint/2010/main" val="201297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278969"/>
            <a:ext cx="8596668" cy="5762393"/>
          </a:xfrm>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476894" y="668965"/>
            <a:ext cx="11534291" cy="6132163"/>
          </a:xfrm>
          <a:prstGeom prst="rect">
            <a:avLst/>
          </a:prstGeom>
        </p:spPr>
      </p:pic>
      <p:sp>
        <p:nvSpPr>
          <p:cNvPr id="5" name="TextBox 4"/>
          <p:cNvSpPr txBox="1"/>
          <p:nvPr/>
        </p:nvSpPr>
        <p:spPr>
          <a:xfrm>
            <a:off x="2445167" y="299633"/>
            <a:ext cx="5061001" cy="369332"/>
          </a:xfrm>
          <a:prstGeom prst="rect">
            <a:avLst/>
          </a:prstGeom>
          <a:noFill/>
        </p:spPr>
        <p:txBody>
          <a:bodyPr wrap="none" rtlCol="0">
            <a:spAutoFit/>
          </a:bodyPr>
          <a:lstStyle/>
          <a:p>
            <a:r>
              <a:rPr lang="en-US" dirty="0" smtClean="0">
                <a:solidFill>
                  <a:srgbClr val="FF0000"/>
                </a:solidFill>
              </a:rPr>
              <a:t>client details are getting stored in </a:t>
            </a:r>
            <a:r>
              <a:rPr lang="en-US" dirty="0" err="1" smtClean="0">
                <a:solidFill>
                  <a:srgbClr val="FF0000"/>
                </a:solidFill>
              </a:rPr>
              <a:t>req</a:t>
            </a:r>
            <a:r>
              <a:rPr lang="en-US" dirty="0" smtClean="0">
                <a:solidFill>
                  <a:srgbClr val="FF0000"/>
                </a:solidFill>
              </a:rPr>
              <a:t> object</a:t>
            </a:r>
            <a:endParaRPr lang="en-US" dirty="0">
              <a:solidFill>
                <a:srgbClr val="FF0000"/>
              </a:solidFill>
            </a:endParaRPr>
          </a:p>
        </p:txBody>
      </p:sp>
      <p:sp>
        <p:nvSpPr>
          <p:cNvPr id="6" name="TextBox 5"/>
          <p:cNvSpPr txBox="1"/>
          <p:nvPr/>
        </p:nvSpPr>
        <p:spPr>
          <a:xfrm>
            <a:off x="6244039" y="976517"/>
            <a:ext cx="5048171" cy="646331"/>
          </a:xfrm>
          <a:prstGeom prst="rect">
            <a:avLst/>
          </a:prstGeom>
          <a:noFill/>
        </p:spPr>
        <p:txBody>
          <a:bodyPr wrap="square" rtlCol="0">
            <a:spAutoFit/>
          </a:bodyPr>
          <a:lstStyle/>
          <a:p>
            <a:r>
              <a:rPr lang="en-US" dirty="0" smtClean="0">
                <a:solidFill>
                  <a:srgbClr val="FF0000"/>
                </a:solidFill>
              </a:rPr>
              <a:t>Data we want to display in browser window is stored in </a:t>
            </a:r>
            <a:r>
              <a:rPr lang="en-US" dirty="0" err="1" smtClean="0">
                <a:solidFill>
                  <a:srgbClr val="FF0000"/>
                </a:solidFill>
              </a:rPr>
              <a:t>resp</a:t>
            </a:r>
            <a:r>
              <a:rPr lang="en-US" dirty="0" smtClean="0">
                <a:solidFill>
                  <a:srgbClr val="FF0000"/>
                </a:solidFill>
              </a:rPr>
              <a:t> object</a:t>
            </a:r>
            <a:endParaRPr lang="en-US" dirty="0">
              <a:solidFill>
                <a:srgbClr val="FF0000"/>
              </a:solidFill>
            </a:endParaRPr>
          </a:p>
        </p:txBody>
      </p:sp>
      <p:sp>
        <p:nvSpPr>
          <p:cNvPr id="7" name="TextBox 6"/>
          <p:cNvSpPr txBox="1"/>
          <p:nvPr/>
        </p:nvSpPr>
        <p:spPr>
          <a:xfrm>
            <a:off x="4553741" y="1781614"/>
            <a:ext cx="5904854" cy="666427"/>
          </a:xfrm>
          <a:prstGeom prst="rect">
            <a:avLst/>
          </a:prstGeom>
          <a:noFill/>
        </p:spPr>
        <p:txBody>
          <a:bodyPr wrap="square" rtlCol="0">
            <a:spAutoFit/>
          </a:bodyPr>
          <a:lstStyle/>
          <a:p>
            <a:r>
              <a:rPr lang="en-US" dirty="0" smtClean="0">
                <a:solidFill>
                  <a:srgbClr val="FF0000"/>
                </a:solidFill>
              </a:rPr>
              <a:t>Identify the service type (“get” or “post” method) and forward the request to the specific method</a:t>
            </a:r>
            <a:endParaRPr lang="en-US" dirty="0">
              <a:solidFill>
                <a:srgbClr val="FF0000"/>
              </a:solidFill>
            </a:endParaRPr>
          </a:p>
        </p:txBody>
      </p:sp>
    </p:spTree>
    <p:extLst>
      <p:ext uri="{BB962C8B-B14F-4D97-AF65-F5344CB8AC3E}">
        <p14:creationId xmlns:p14="http://schemas.microsoft.com/office/powerpoint/2010/main" val="1425382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7332"/>
            <a:ext cx="6131518" cy="746715"/>
          </a:xfrm>
        </p:spPr>
        <p:txBody>
          <a:bodyPr>
            <a:normAutofit fontScale="90000"/>
          </a:bodyPr>
          <a:lstStyle/>
          <a:p>
            <a:r>
              <a:rPr lang="en-US" b="1" dirty="0" smtClean="0">
                <a:solidFill>
                  <a:srgbClr val="002060"/>
                </a:solidFill>
              </a:rPr>
              <a:t>Servlet creation&gt;&gt; 3 approaches</a:t>
            </a:r>
            <a:endParaRPr lang="en-US" b="1" dirty="0">
              <a:solidFill>
                <a:srgbClr val="002060"/>
              </a:solidFill>
            </a:endParaRPr>
          </a:p>
        </p:txBody>
      </p:sp>
      <p:sp>
        <p:nvSpPr>
          <p:cNvPr id="3" name="Content Placeholder 2"/>
          <p:cNvSpPr>
            <a:spLocks noGrp="1"/>
          </p:cNvSpPr>
          <p:nvPr>
            <p:ph idx="1"/>
          </p:nvPr>
        </p:nvSpPr>
        <p:spPr>
          <a:xfrm>
            <a:off x="677334" y="1194608"/>
            <a:ext cx="11209866" cy="5392171"/>
          </a:xfrm>
        </p:spPr>
        <p:txBody>
          <a:bodyPr/>
          <a:lstStyle/>
          <a:p>
            <a:r>
              <a:rPr lang="en-US" dirty="0" smtClean="0"/>
              <a:t> </a:t>
            </a:r>
            <a:endParaRPr lang="en-US" dirty="0"/>
          </a:p>
        </p:txBody>
      </p:sp>
      <p:sp>
        <p:nvSpPr>
          <p:cNvPr id="4" name="Rectangle 3"/>
          <p:cNvSpPr/>
          <p:nvPr/>
        </p:nvSpPr>
        <p:spPr>
          <a:xfrm>
            <a:off x="477793" y="1194609"/>
            <a:ext cx="4277533" cy="20922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rPr>
              <a:t>class </a:t>
            </a:r>
            <a:r>
              <a:rPr lang="en-US" sz="2000" dirty="0" err="1">
                <a:solidFill>
                  <a:schemeClr val="tx1"/>
                </a:solidFill>
              </a:rPr>
              <a:t>MyServlet</a:t>
            </a:r>
            <a:r>
              <a:rPr lang="en-US" sz="2000" dirty="0">
                <a:solidFill>
                  <a:schemeClr val="tx1"/>
                </a:solidFill>
              </a:rPr>
              <a:t> implements Servlet</a:t>
            </a:r>
          </a:p>
          <a:p>
            <a:pPr lvl="1"/>
            <a:r>
              <a:rPr lang="en-US" sz="2000" dirty="0">
                <a:solidFill>
                  <a:schemeClr val="tx1"/>
                </a:solidFill>
              </a:rPr>
              <a:t>{</a:t>
            </a:r>
          </a:p>
          <a:p>
            <a:pPr lvl="1"/>
            <a:r>
              <a:rPr lang="en-US" sz="2000" dirty="0">
                <a:solidFill>
                  <a:schemeClr val="tx1"/>
                </a:solidFill>
              </a:rPr>
              <a:t>@Override 5 methods</a:t>
            </a:r>
          </a:p>
          <a:p>
            <a:pPr lvl="1"/>
            <a:r>
              <a:rPr lang="en-US" sz="2000" dirty="0">
                <a:solidFill>
                  <a:schemeClr val="tx1"/>
                </a:solidFill>
              </a:rPr>
              <a:t>}</a:t>
            </a:r>
          </a:p>
        </p:txBody>
      </p:sp>
      <p:sp>
        <p:nvSpPr>
          <p:cNvPr id="5" name="Rectangle 4"/>
          <p:cNvSpPr/>
          <p:nvPr/>
        </p:nvSpPr>
        <p:spPr>
          <a:xfrm>
            <a:off x="6887312" y="669872"/>
            <a:ext cx="4737386" cy="266635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rPr>
              <a:t>Interface Servlet</a:t>
            </a:r>
            <a:endParaRPr lang="en-US" sz="2000" dirty="0">
              <a:solidFill>
                <a:schemeClr val="tx1"/>
              </a:solidFill>
            </a:endParaRPr>
          </a:p>
          <a:p>
            <a:pPr lvl="1"/>
            <a:r>
              <a:rPr lang="en-US" sz="2000" dirty="0" smtClean="0">
                <a:solidFill>
                  <a:schemeClr val="tx1"/>
                </a:solidFill>
              </a:rPr>
              <a:t>{</a:t>
            </a:r>
          </a:p>
          <a:p>
            <a:pPr lvl="1"/>
            <a:r>
              <a:rPr lang="en-US" sz="2000" dirty="0" err="1">
                <a:solidFill>
                  <a:schemeClr val="tx1"/>
                </a:solidFill>
              </a:rPr>
              <a:t>i</a:t>
            </a:r>
            <a:r>
              <a:rPr lang="en-US" sz="2000" dirty="0" err="1" smtClean="0">
                <a:solidFill>
                  <a:schemeClr val="tx1"/>
                </a:solidFill>
              </a:rPr>
              <a:t>nit</a:t>
            </a:r>
            <a:r>
              <a:rPr lang="en-US" sz="2000" dirty="0" smtClean="0">
                <a:solidFill>
                  <a:schemeClr val="tx1"/>
                </a:solidFill>
              </a:rPr>
              <a:t>();</a:t>
            </a:r>
          </a:p>
          <a:p>
            <a:pPr lvl="1"/>
            <a:r>
              <a:rPr lang="en-US" sz="2000" dirty="0">
                <a:solidFill>
                  <a:schemeClr val="tx1"/>
                </a:solidFill>
              </a:rPr>
              <a:t>s</a:t>
            </a:r>
            <a:r>
              <a:rPr lang="en-US" sz="2000" dirty="0" smtClean="0">
                <a:solidFill>
                  <a:schemeClr val="tx1"/>
                </a:solidFill>
              </a:rPr>
              <a:t>ervice();</a:t>
            </a:r>
          </a:p>
          <a:p>
            <a:pPr lvl="1"/>
            <a:r>
              <a:rPr lang="en-US" sz="2000" dirty="0">
                <a:solidFill>
                  <a:schemeClr val="tx1"/>
                </a:solidFill>
              </a:rPr>
              <a:t>d</a:t>
            </a:r>
            <a:r>
              <a:rPr lang="en-US" sz="2000" dirty="0" smtClean="0">
                <a:solidFill>
                  <a:schemeClr val="tx1"/>
                </a:solidFill>
              </a:rPr>
              <a:t>estroy();</a:t>
            </a:r>
          </a:p>
          <a:p>
            <a:pPr lvl="1"/>
            <a:r>
              <a:rPr lang="en-US" sz="2000" dirty="0" err="1" smtClean="0">
                <a:solidFill>
                  <a:schemeClr val="tx1"/>
                </a:solidFill>
              </a:rPr>
              <a:t>getServletInfo</a:t>
            </a:r>
            <a:r>
              <a:rPr lang="en-US" sz="2000" dirty="0" smtClean="0">
                <a:solidFill>
                  <a:schemeClr val="tx1"/>
                </a:solidFill>
              </a:rPr>
              <a:t>();</a:t>
            </a:r>
          </a:p>
          <a:p>
            <a:pPr lvl="1"/>
            <a:r>
              <a:rPr lang="en-US" sz="2000" dirty="0" err="1" smtClean="0">
                <a:solidFill>
                  <a:schemeClr val="tx1"/>
                </a:solidFill>
              </a:rPr>
              <a:t>getServletConfig</a:t>
            </a:r>
            <a:r>
              <a:rPr lang="en-US" sz="2000" dirty="0" smtClean="0">
                <a:solidFill>
                  <a:schemeClr val="tx1"/>
                </a:solidFill>
              </a:rPr>
              <a:t>();</a:t>
            </a:r>
            <a:endParaRPr lang="en-US" sz="2000" dirty="0">
              <a:solidFill>
                <a:schemeClr val="tx1"/>
              </a:solidFill>
            </a:endParaRPr>
          </a:p>
          <a:p>
            <a:pPr lvl="1"/>
            <a:r>
              <a:rPr lang="en-US" sz="2000" dirty="0" smtClean="0">
                <a:solidFill>
                  <a:schemeClr val="tx1"/>
                </a:solidFill>
              </a:rPr>
              <a:t>}</a:t>
            </a:r>
            <a:endParaRPr lang="en-US" sz="2000" dirty="0">
              <a:solidFill>
                <a:schemeClr val="tx1"/>
              </a:solidFill>
            </a:endParaRPr>
          </a:p>
        </p:txBody>
      </p:sp>
      <p:sp>
        <p:nvSpPr>
          <p:cNvPr id="6" name="Rectangle 5"/>
          <p:cNvSpPr/>
          <p:nvPr/>
        </p:nvSpPr>
        <p:spPr>
          <a:xfrm>
            <a:off x="278969" y="3565208"/>
            <a:ext cx="4967459" cy="20922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smtClean="0">
                <a:solidFill>
                  <a:schemeClr val="tx1"/>
                </a:solidFill>
              </a:rPr>
              <a:t>class </a:t>
            </a:r>
            <a:r>
              <a:rPr lang="en-US" sz="2000" dirty="0" err="1">
                <a:solidFill>
                  <a:schemeClr val="tx1"/>
                </a:solidFill>
              </a:rPr>
              <a:t>MyServlet</a:t>
            </a:r>
            <a:r>
              <a:rPr lang="en-US" sz="2000" dirty="0">
                <a:solidFill>
                  <a:schemeClr val="tx1"/>
                </a:solidFill>
              </a:rPr>
              <a:t> </a:t>
            </a:r>
            <a:r>
              <a:rPr lang="en-US" sz="2000" dirty="0" smtClean="0">
                <a:solidFill>
                  <a:schemeClr val="tx1"/>
                </a:solidFill>
              </a:rPr>
              <a:t>extends </a:t>
            </a:r>
            <a:r>
              <a:rPr lang="en-US" sz="2000" dirty="0" err="1" smtClean="0">
                <a:solidFill>
                  <a:schemeClr val="tx1"/>
                </a:solidFill>
              </a:rPr>
              <a:t>GenericServlet</a:t>
            </a:r>
            <a:endParaRPr lang="en-US" sz="2000" dirty="0">
              <a:solidFill>
                <a:schemeClr val="tx1"/>
              </a:solidFill>
            </a:endParaRPr>
          </a:p>
          <a:p>
            <a:pPr lvl="1"/>
            <a:r>
              <a:rPr lang="en-US" sz="2000" dirty="0">
                <a:solidFill>
                  <a:schemeClr val="tx1"/>
                </a:solidFill>
              </a:rPr>
              <a:t>{</a:t>
            </a:r>
          </a:p>
          <a:p>
            <a:pPr lvl="1"/>
            <a:r>
              <a:rPr lang="en-US" sz="2000" dirty="0">
                <a:solidFill>
                  <a:schemeClr val="tx1"/>
                </a:solidFill>
              </a:rPr>
              <a:t>@Override </a:t>
            </a:r>
            <a:r>
              <a:rPr lang="en-US" sz="2000" dirty="0" smtClean="0">
                <a:solidFill>
                  <a:schemeClr val="tx1"/>
                </a:solidFill>
              </a:rPr>
              <a:t>1 method (service)</a:t>
            </a:r>
            <a:endParaRPr lang="en-US" sz="2000" dirty="0">
              <a:solidFill>
                <a:schemeClr val="tx1"/>
              </a:solidFill>
            </a:endParaRPr>
          </a:p>
          <a:p>
            <a:pPr lvl="1"/>
            <a:r>
              <a:rPr lang="en-US" sz="2000" dirty="0">
                <a:solidFill>
                  <a:schemeClr val="tx1"/>
                </a:solidFill>
              </a:rPr>
              <a:t>}</a:t>
            </a:r>
          </a:p>
        </p:txBody>
      </p:sp>
      <p:sp>
        <p:nvSpPr>
          <p:cNvPr id="8" name="Rectangle 7"/>
          <p:cNvSpPr/>
          <p:nvPr/>
        </p:nvSpPr>
        <p:spPr>
          <a:xfrm>
            <a:off x="6808852" y="3565208"/>
            <a:ext cx="4645365" cy="25115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tx1"/>
                </a:solidFill>
              </a:rPr>
              <a:t>abstract class </a:t>
            </a:r>
            <a:r>
              <a:rPr lang="en-US" sz="2000" dirty="0" err="1">
                <a:solidFill>
                  <a:schemeClr val="tx1"/>
                </a:solidFill>
              </a:rPr>
              <a:t>GenericServlet</a:t>
            </a:r>
            <a:endParaRPr lang="en-US" sz="2000" dirty="0">
              <a:solidFill>
                <a:schemeClr val="tx1"/>
              </a:solidFill>
            </a:endParaRPr>
          </a:p>
          <a:p>
            <a:pPr lvl="1"/>
            <a:r>
              <a:rPr lang="en-US" sz="2000" dirty="0">
                <a:solidFill>
                  <a:schemeClr val="tx1"/>
                </a:solidFill>
              </a:rPr>
              <a:t>{</a:t>
            </a:r>
          </a:p>
          <a:p>
            <a:pPr lvl="1"/>
            <a:r>
              <a:rPr lang="en-US" sz="2000" dirty="0" err="1">
                <a:solidFill>
                  <a:schemeClr val="tx1"/>
                </a:solidFill>
              </a:rPr>
              <a:t>init</a:t>
            </a:r>
            <a:r>
              <a:rPr lang="en-US" sz="2000" dirty="0">
                <a:solidFill>
                  <a:schemeClr val="tx1"/>
                </a:solidFill>
              </a:rPr>
              <a:t>() {}</a:t>
            </a:r>
          </a:p>
          <a:p>
            <a:pPr lvl="1"/>
            <a:r>
              <a:rPr lang="en-US" sz="2000" dirty="0">
                <a:solidFill>
                  <a:schemeClr val="tx1"/>
                </a:solidFill>
              </a:rPr>
              <a:t>abstract service() ;</a:t>
            </a:r>
          </a:p>
          <a:p>
            <a:pPr lvl="1"/>
            <a:r>
              <a:rPr lang="en-US" sz="2000" dirty="0">
                <a:solidFill>
                  <a:schemeClr val="tx1"/>
                </a:solidFill>
              </a:rPr>
              <a:t>destroy() {}</a:t>
            </a:r>
          </a:p>
          <a:p>
            <a:pPr lvl="1"/>
            <a:r>
              <a:rPr lang="en-US" sz="2000" dirty="0" err="1">
                <a:solidFill>
                  <a:schemeClr val="tx1"/>
                </a:solidFill>
              </a:rPr>
              <a:t>getServletInfo</a:t>
            </a:r>
            <a:r>
              <a:rPr lang="en-US" sz="2000" dirty="0">
                <a:solidFill>
                  <a:schemeClr val="tx1"/>
                </a:solidFill>
              </a:rPr>
              <a:t>() {}</a:t>
            </a:r>
          </a:p>
          <a:p>
            <a:pPr lvl="1"/>
            <a:r>
              <a:rPr lang="en-US" sz="2000" dirty="0" err="1">
                <a:solidFill>
                  <a:schemeClr val="tx1"/>
                </a:solidFill>
              </a:rPr>
              <a:t>getServletConfig</a:t>
            </a:r>
            <a:r>
              <a:rPr lang="en-US" sz="2000" dirty="0">
                <a:solidFill>
                  <a:schemeClr val="tx1"/>
                </a:solidFill>
              </a:rPr>
              <a:t>() {}</a:t>
            </a:r>
          </a:p>
          <a:p>
            <a:pPr lvl="1"/>
            <a:r>
              <a:rPr lang="en-US" sz="2000" dirty="0">
                <a:solidFill>
                  <a:schemeClr val="tx1"/>
                </a:solidFill>
              </a:rPr>
              <a:t>}</a:t>
            </a:r>
          </a:p>
        </p:txBody>
      </p:sp>
      <p:sp>
        <p:nvSpPr>
          <p:cNvPr id="10" name="Left Arrow 9"/>
          <p:cNvSpPr/>
          <p:nvPr/>
        </p:nvSpPr>
        <p:spPr>
          <a:xfrm>
            <a:off x="5183467" y="1821030"/>
            <a:ext cx="1441343" cy="449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p:cNvSpPr/>
          <p:nvPr/>
        </p:nvSpPr>
        <p:spPr>
          <a:xfrm>
            <a:off x="5267738" y="4596276"/>
            <a:ext cx="1441343" cy="449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7334" y="5796643"/>
            <a:ext cx="5129939" cy="923330"/>
          </a:xfrm>
          <a:prstGeom prst="rect">
            <a:avLst/>
          </a:prstGeom>
          <a:noFill/>
        </p:spPr>
        <p:txBody>
          <a:bodyPr wrap="square" rtlCol="0">
            <a:spAutoFit/>
          </a:bodyPr>
          <a:lstStyle/>
          <a:p>
            <a:r>
              <a:rPr lang="en-US" dirty="0" smtClean="0"/>
              <a:t>Its is protocol independent: For any type of request, FTP, SMTP, HTTP etc. same service method will be executed</a:t>
            </a:r>
            <a:endParaRPr lang="en-US" dirty="0"/>
          </a:p>
        </p:txBody>
      </p:sp>
      <p:sp>
        <p:nvSpPr>
          <p:cNvPr id="13" name="Right Brace 12"/>
          <p:cNvSpPr/>
          <p:nvPr/>
        </p:nvSpPr>
        <p:spPr>
          <a:xfrm>
            <a:off x="9240253" y="1379621"/>
            <a:ext cx="160421" cy="89085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p:cNvSpPr txBox="1"/>
          <p:nvPr/>
        </p:nvSpPr>
        <p:spPr>
          <a:xfrm>
            <a:off x="9621999" y="1061414"/>
            <a:ext cx="1862634" cy="1477328"/>
          </a:xfrm>
          <a:prstGeom prst="rect">
            <a:avLst/>
          </a:prstGeom>
          <a:noFill/>
        </p:spPr>
        <p:txBody>
          <a:bodyPr wrap="square" rtlCol="0">
            <a:spAutoFit/>
          </a:bodyPr>
          <a:lstStyle/>
          <a:p>
            <a:r>
              <a:rPr lang="en-US" b="1" dirty="0" smtClean="0">
                <a:solidFill>
                  <a:srgbClr val="002060"/>
                </a:solidFill>
              </a:rPr>
              <a:t>lifecycle methods</a:t>
            </a:r>
          </a:p>
          <a:p>
            <a:r>
              <a:rPr lang="en-US" b="1" dirty="0" smtClean="0">
                <a:solidFill>
                  <a:srgbClr val="002060"/>
                </a:solidFill>
              </a:rPr>
              <a:t>Automatically called by the server</a:t>
            </a:r>
            <a:endParaRPr lang="en-US" b="1" dirty="0">
              <a:solidFill>
                <a:srgbClr val="002060"/>
              </a:solidFill>
            </a:endParaRPr>
          </a:p>
        </p:txBody>
      </p:sp>
    </p:spTree>
    <p:extLst>
      <p:ext uri="{BB962C8B-B14F-4D97-AF65-F5344CB8AC3E}">
        <p14:creationId xmlns:p14="http://schemas.microsoft.com/office/powerpoint/2010/main" val="3806852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Content Placeholder 3"/>
          <p:cNvSpPr>
            <a:spLocks noGrp="1"/>
          </p:cNvSpPr>
          <p:nvPr>
            <p:ph idx="1"/>
          </p:nvPr>
        </p:nvSpPr>
        <p:spPr>
          <a:xfrm>
            <a:off x="134892" y="223302"/>
            <a:ext cx="4359615" cy="19154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indent="0">
              <a:buNone/>
            </a:pPr>
            <a:r>
              <a:rPr lang="en-US" sz="2000" dirty="0" smtClean="0">
                <a:solidFill>
                  <a:schemeClr val="tx1"/>
                </a:solidFill>
              </a:rPr>
              <a:t>class </a:t>
            </a:r>
            <a:r>
              <a:rPr lang="en-US" sz="2000" dirty="0" err="1">
                <a:solidFill>
                  <a:schemeClr val="tx1"/>
                </a:solidFill>
              </a:rPr>
              <a:t>MyServlet</a:t>
            </a:r>
            <a:r>
              <a:rPr lang="en-US" sz="2000" dirty="0">
                <a:solidFill>
                  <a:schemeClr val="tx1"/>
                </a:solidFill>
              </a:rPr>
              <a:t> </a:t>
            </a:r>
            <a:r>
              <a:rPr lang="en-US" sz="2000" dirty="0" smtClean="0">
                <a:solidFill>
                  <a:schemeClr val="tx1"/>
                </a:solidFill>
              </a:rPr>
              <a:t>extends </a:t>
            </a:r>
            <a:r>
              <a:rPr lang="en-US" sz="2000" dirty="0" err="1">
                <a:solidFill>
                  <a:schemeClr val="tx1"/>
                </a:solidFill>
              </a:rPr>
              <a:t>HTTPServlet</a:t>
            </a:r>
            <a:endParaRPr lang="en-US" sz="2000" dirty="0">
              <a:solidFill>
                <a:schemeClr val="tx1"/>
              </a:solidFill>
            </a:endParaRPr>
          </a:p>
          <a:p>
            <a:pPr marL="457200" lvl="1" indent="0">
              <a:buNone/>
            </a:pPr>
            <a:r>
              <a:rPr lang="en-US" sz="2000" dirty="0">
                <a:solidFill>
                  <a:schemeClr val="tx1"/>
                </a:solidFill>
              </a:rPr>
              <a:t>{</a:t>
            </a:r>
          </a:p>
          <a:p>
            <a:pPr marL="457200" lvl="1" indent="0">
              <a:buNone/>
            </a:pPr>
            <a:r>
              <a:rPr lang="en-US" sz="2000" dirty="0" smtClean="0">
                <a:solidFill>
                  <a:schemeClr val="tx1"/>
                </a:solidFill>
              </a:rPr>
              <a:t>}</a:t>
            </a:r>
            <a:endParaRPr lang="en-US" sz="2000" dirty="0">
              <a:solidFill>
                <a:schemeClr val="tx1"/>
              </a:solidFill>
            </a:endParaRPr>
          </a:p>
        </p:txBody>
      </p:sp>
      <p:sp>
        <p:nvSpPr>
          <p:cNvPr id="5" name="Rectangle 4"/>
          <p:cNvSpPr/>
          <p:nvPr/>
        </p:nvSpPr>
        <p:spPr>
          <a:xfrm>
            <a:off x="6090834" y="355037"/>
            <a:ext cx="5971944" cy="13885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solidFill>
                  <a:schemeClr val="tx1"/>
                </a:solidFill>
              </a:rPr>
              <a:t>a</a:t>
            </a:r>
            <a:r>
              <a:rPr lang="en-US" sz="2000" dirty="0" smtClean="0">
                <a:solidFill>
                  <a:schemeClr val="tx1"/>
                </a:solidFill>
              </a:rPr>
              <a:t>bstract class </a:t>
            </a:r>
            <a:r>
              <a:rPr lang="en-US" sz="2000" dirty="0" err="1" smtClean="0">
                <a:solidFill>
                  <a:schemeClr val="tx1"/>
                </a:solidFill>
              </a:rPr>
              <a:t>HTTPServlet</a:t>
            </a:r>
            <a:r>
              <a:rPr lang="en-US" sz="2000" dirty="0" smtClean="0">
                <a:solidFill>
                  <a:schemeClr val="tx1"/>
                </a:solidFill>
              </a:rPr>
              <a:t> extends </a:t>
            </a:r>
            <a:r>
              <a:rPr lang="en-US" sz="2000" dirty="0" err="1" smtClean="0">
                <a:solidFill>
                  <a:schemeClr val="tx1"/>
                </a:solidFill>
              </a:rPr>
              <a:t>GenericServlet</a:t>
            </a:r>
            <a:endParaRPr lang="en-US" sz="2000" dirty="0">
              <a:solidFill>
                <a:schemeClr val="tx1"/>
              </a:solidFill>
            </a:endParaRPr>
          </a:p>
          <a:p>
            <a:pPr lvl="1"/>
            <a:r>
              <a:rPr lang="en-US" sz="2000" dirty="0" smtClean="0">
                <a:solidFill>
                  <a:schemeClr val="tx1"/>
                </a:solidFill>
              </a:rPr>
              <a:t>{</a:t>
            </a:r>
          </a:p>
          <a:p>
            <a:pPr lvl="1"/>
            <a:r>
              <a:rPr lang="en-US" sz="2000" dirty="0" smtClean="0">
                <a:solidFill>
                  <a:schemeClr val="tx1"/>
                </a:solidFill>
              </a:rPr>
              <a:t>All implementations are complete</a:t>
            </a:r>
            <a:endParaRPr lang="en-US" sz="2000" dirty="0">
              <a:solidFill>
                <a:schemeClr val="tx1"/>
              </a:solidFill>
            </a:endParaRPr>
          </a:p>
          <a:p>
            <a:pPr lvl="1"/>
            <a:r>
              <a:rPr lang="en-US" sz="2000" dirty="0" smtClean="0">
                <a:solidFill>
                  <a:schemeClr val="tx1"/>
                </a:solidFill>
              </a:rPr>
              <a:t>}</a:t>
            </a:r>
            <a:endParaRPr lang="en-US" sz="2000" dirty="0">
              <a:solidFill>
                <a:schemeClr val="tx1"/>
              </a:solidFill>
            </a:endParaRPr>
          </a:p>
        </p:txBody>
      </p:sp>
      <p:sp>
        <p:nvSpPr>
          <p:cNvPr id="6" name="Left Arrow 5"/>
          <p:cNvSpPr/>
          <p:nvPr/>
        </p:nvSpPr>
        <p:spPr>
          <a:xfrm>
            <a:off x="4494508" y="824573"/>
            <a:ext cx="1441343" cy="449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90834" y="1930400"/>
            <a:ext cx="6101166" cy="1200329"/>
          </a:xfrm>
          <a:prstGeom prst="rect">
            <a:avLst/>
          </a:prstGeom>
          <a:noFill/>
        </p:spPr>
        <p:txBody>
          <a:bodyPr wrap="square" rtlCol="0">
            <a:spAutoFit/>
          </a:bodyPr>
          <a:lstStyle/>
          <a:p>
            <a:r>
              <a:rPr lang="en-US" dirty="0" err="1"/>
              <a:t>HTTPServlet</a:t>
            </a:r>
            <a:r>
              <a:rPr lang="en-US" dirty="0"/>
              <a:t> </a:t>
            </a:r>
            <a:r>
              <a:rPr lang="en-US" dirty="0" smtClean="0"/>
              <a:t>is abstract but it does not contain any abstract methods.</a:t>
            </a:r>
          </a:p>
          <a:p>
            <a:r>
              <a:rPr lang="en-US" dirty="0" smtClean="0"/>
              <a:t>We do not want to call the methods by creating the object of </a:t>
            </a:r>
            <a:r>
              <a:rPr lang="en-US" dirty="0" err="1" smtClean="0"/>
              <a:t>HTTPServlet</a:t>
            </a:r>
            <a:r>
              <a:rPr lang="en-US" dirty="0" smtClean="0"/>
              <a:t> class hence it is made abstract</a:t>
            </a:r>
            <a:endParaRPr lang="en-US" dirty="0"/>
          </a:p>
        </p:txBody>
      </p:sp>
      <p:sp>
        <p:nvSpPr>
          <p:cNvPr id="8" name="TextBox 7"/>
          <p:cNvSpPr txBox="1"/>
          <p:nvPr/>
        </p:nvSpPr>
        <p:spPr>
          <a:xfrm>
            <a:off x="85241" y="2207399"/>
            <a:ext cx="4409268" cy="923330"/>
          </a:xfrm>
          <a:prstGeom prst="rect">
            <a:avLst/>
          </a:prstGeom>
          <a:noFill/>
        </p:spPr>
        <p:txBody>
          <a:bodyPr wrap="square" rtlCol="0">
            <a:spAutoFit/>
          </a:bodyPr>
          <a:lstStyle/>
          <a:p>
            <a:r>
              <a:rPr lang="en-US" dirty="0" smtClean="0"/>
              <a:t>Its is protocol dependent: able to handle only HTTP type request. </a:t>
            </a:r>
            <a:r>
              <a:rPr lang="en-US" dirty="0" err="1" smtClean="0"/>
              <a:t>doGet</a:t>
            </a:r>
            <a:r>
              <a:rPr lang="en-US" dirty="0" smtClean="0"/>
              <a:t>() </a:t>
            </a:r>
            <a:r>
              <a:rPr lang="en-US" dirty="0" err="1" smtClean="0"/>
              <a:t>doPost</a:t>
            </a:r>
            <a:r>
              <a:rPr lang="en-US" dirty="0" smtClean="0"/>
              <a:t>() </a:t>
            </a:r>
            <a:r>
              <a:rPr lang="en-US" dirty="0" err="1" smtClean="0"/>
              <a:t>doDelete</a:t>
            </a:r>
            <a:r>
              <a:rPr lang="en-US" dirty="0" smtClean="0"/>
              <a:t>() </a:t>
            </a:r>
            <a:r>
              <a:rPr lang="en-US" dirty="0" err="1" smtClean="0"/>
              <a:t>doTrace</a:t>
            </a:r>
            <a:r>
              <a:rPr lang="en-US" dirty="0" smtClean="0"/>
              <a:t>() etc. </a:t>
            </a:r>
            <a:endParaRPr lang="en-US" dirty="0"/>
          </a:p>
        </p:txBody>
      </p:sp>
      <p:sp>
        <p:nvSpPr>
          <p:cNvPr id="9" name="Rectangle 8"/>
          <p:cNvSpPr/>
          <p:nvPr/>
        </p:nvSpPr>
        <p:spPr>
          <a:xfrm>
            <a:off x="1923574" y="4108996"/>
            <a:ext cx="8024553" cy="923330"/>
          </a:xfrm>
          <a:prstGeom prst="rect">
            <a:avLst/>
          </a:prstGeom>
        </p:spPr>
        <p:txBody>
          <a:bodyPr wrap="square">
            <a:spAutoFit/>
          </a:bodyPr>
          <a:lstStyle/>
          <a:p>
            <a:r>
              <a:rPr lang="en-US" b="1" dirty="0">
                <a:solidFill>
                  <a:srgbClr val="222222"/>
                </a:solidFill>
                <a:latin typeface="arial" panose="020B0604020202020204" pitchFamily="34" charset="0"/>
              </a:rPr>
              <a:t>HTTP stands for hypertext transfer protocol. It's a protocol that allows communication between different systems. Most commonly, it is used for transferring data from a web server to a browser to view web pages</a:t>
            </a:r>
            <a:endParaRPr lang="en-US" b="1" dirty="0"/>
          </a:p>
        </p:txBody>
      </p:sp>
    </p:spTree>
    <p:extLst>
      <p:ext uri="{BB962C8B-B14F-4D97-AF65-F5344CB8AC3E}">
        <p14:creationId xmlns:p14="http://schemas.microsoft.com/office/powerpoint/2010/main" val="4240399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0"/>
            <a:ext cx="8596668" cy="635431"/>
          </a:xfrm>
        </p:spPr>
        <p:txBody>
          <a:bodyPr>
            <a:normAutofit fontScale="90000"/>
          </a:bodyPr>
          <a:lstStyle/>
          <a:p>
            <a:r>
              <a:rPr lang="en-US" dirty="0" smtClean="0"/>
              <a:t>Servlet </a:t>
            </a:r>
            <a:r>
              <a:rPr lang="en-US" smtClean="0"/>
              <a:t>lifecycle-  </a:t>
            </a:r>
            <a:endParaRPr lang="en-US" dirty="0"/>
          </a:p>
        </p:txBody>
      </p:sp>
      <p:pic>
        <p:nvPicPr>
          <p:cNvPr id="4" name="Content Placeholder 3"/>
          <p:cNvPicPr>
            <a:picLocks noGrp="1" noChangeAspect="1"/>
          </p:cNvPicPr>
          <p:nvPr>
            <p:ph idx="1"/>
          </p:nvPr>
        </p:nvPicPr>
        <p:blipFill>
          <a:blip r:embed="rId2"/>
          <a:stretch>
            <a:fillRect/>
          </a:stretch>
        </p:blipFill>
        <p:spPr>
          <a:xfrm>
            <a:off x="677333" y="1073204"/>
            <a:ext cx="10946396" cy="5312098"/>
          </a:xfrm>
          <a:prstGeom prst="rect">
            <a:avLst/>
          </a:prstGeom>
        </p:spPr>
      </p:pic>
    </p:spTree>
    <p:extLst>
      <p:ext uri="{BB962C8B-B14F-4D97-AF65-F5344CB8AC3E}">
        <p14:creationId xmlns:p14="http://schemas.microsoft.com/office/powerpoint/2010/main" val="1655458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3"/>
          <a:stretch>
            <a:fillRect/>
          </a:stretch>
        </p:blipFill>
        <p:spPr>
          <a:xfrm>
            <a:off x="367668" y="887916"/>
            <a:ext cx="6104106" cy="5728499"/>
          </a:xfrm>
          <a:prstGeom prst="rect">
            <a:avLst/>
          </a:prstGeom>
        </p:spPr>
      </p:pic>
      <p:pic>
        <p:nvPicPr>
          <p:cNvPr id="5" name="Picture 4"/>
          <p:cNvPicPr>
            <a:picLocks noChangeAspect="1"/>
          </p:cNvPicPr>
          <p:nvPr/>
        </p:nvPicPr>
        <p:blipFill>
          <a:blip r:embed="rId4"/>
          <a:stretch>
            <a:fillRect/>
          </a:stretch>
        </p:blipFill>
        <p:spPr>
          <a:xfrm>
            <a:off x="6990284" y="1270000"/>
            <a:ext cx="5186767" cy="3914775"/>
          </a:xfrm>
          <a:prstGeom prst="rect">
            <a:avLst/>
          </a:prstGeom>
        </p:spPr>
      </p:pic>
      <p:sp>
        <p:nvSpPr>
          <p:cNvPr id="6" name="Rectangle 5"/>
          <p:cNvSpPr/>
          <p:nvPr/>
        </p:nvSpPr>
        <p:spPr>
          <a:xfrm>
            <a:off x="615304" y="216249"/>
            <a:ext cx="6096000" cy="646331"/>
          </a:xfrm>
          <a:prstGeom prst="rect">
            <a:avLst/>
          </a:prstGeom>
        </p:spPr>
        <p:txBody>
          <a:bodyPr>
            <a:spAutoFit/>
          </a:bodyPr>
          <a:lstStyle/>
          <a:p>
            <a:pPr algn="just"/>
            <a:r>
              <a:rPr lang="en-US" dirty="0">
                <a:solidFill>
                  <a:srgbClr val="FF0000"/>
                </a:solidFill>
              </a:rPr>
              <a:t>Difference between </a:t>
            </a:r>
            <a:r>
              <a:rPr lang="en-US" dirty="0" err="1">
                <a:solidFill>
                  <a:srgbClr val="FF0000"/>
                </a:solidFill>
              </a:rPr>
              <a:t>ServletConfig</a:t>
            </a:r>
            <a:r>
              <a:rPr lang="en-US" dirty="0">
                <a:solidFill>
                  <a:srgbClr val="FF0000"/>
                </a:solidFill>
              </a:rPr>
              <a:t> and </a:t>
            </a:r>
            <a:r>
              <a:rPr lang="en-US" dirty="0" err="1">
                <a:solidFill>
                  <a:srgbClr val="FF0000"/>
                </a:solidFill>
              </a:rPr>
              <a:t>ServletContext</a:t>
            </a:r>
            <a:r>
              <a:rPr lang="en-US" dirty="0">
                <a:solidFill>
                  <a:srgbClr val="FF0000"/>
                </a:solidFill>
              </a:rPr>
              <a:t> in Java Servlet?</a:t>
            </a:r>
          </a:p>
        </p:txBody>
      </p:sp>
      <p:sp>
        <p:nvSpPr>
          <p:cNvPr id="7" name="Rectangle 6"/>
          <p:cNvSpPr/>
          <p:nvPr/>
        </p:nvSpPr>
        <p:spPr>
          <a:xfrm>
            <a:off x="6990284" y="5660509"/>
            <a:ext cx="4725974" cy="369332"/>
          </a:xfrm>
          <a:prstGeom prst="rect">
            <a:avLst/>
          </a:prstGeom>
        </p:spPr>
        <p:txBody>
          <a:bodyPr wrap="none">
            <a:spAutoFit/>
          </a:bodyPr>
          <a:lstStyle/>
          <a:p>
            <a:pPr algn="just"/>
            <a:r>
              <a:rPr lang="en-US" dirty="0"/>
              <a:t>Example is given in the Notes section below</a:t>
            </a:r>
          </a:p>
        </p:txBody>
      </p:sp>
    </p:spTree>
    <p:extLst>
      <p:ext uri="{BB962C8B-B14F-4D97-AF65-F5344CB8AC3E}">
        <p14:creationId xmlns:p14="http://schemas.microsoft.com/office/powerpoint/2010/main" val="109798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1"/>
          <p:cNvSpPr>
            <a:spLocks noGrp="1" noChangeArrowheads="1"/>
          </p:cNvSpPr>
          <p:nvPr>
            <p:ph idx="1"/>
          </p:nvPr>
        </p:nvSpPr>
        <p:spPr bwMode="auto">
          <a:xfrm>
            <a:off x="677333" y="303189"/>
            <a:ext cx="10839450" cy="255836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Loading Servlet Class :</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 Servlet class is loaded when first request for the servlet is received by the Web Container.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Servlet instance creation :</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After the Servlet class is loaded, Web Container creates the instance of it. Servlet instance is created only once in the life cycle.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Call to the </a:t>
            </a:r>
            <a:r>
              <a:rPr kumimoji="0" lang="en-US" altLang="en-US" sz="20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init</a:t>
            </a: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smtClean="0">
                <a:ln>
                  <a:noFill/>
                </a:ln>
                <a:solidFill>
                  <a:srgbClr val="C7254E"/>
                </a:solidFill>
                <a:effectLst/>
                <a:latin typeface="Times New Roman" panose="02020603050405020304" pitchFamily="18" charset="0"/>
                <a:cs typeface="Times New Roman" panose="02020603050405020304" pitchFamily="18" charset="0"/>
              </a:rPr>
              <a:t>init</a:t>
            </a:r>
            <a:r>
              <a:rPr kumimoji="0" lang="en-US" altLang="en-US" sz="14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is called by the Web Container on servlet instance to initialize the servlet.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Signature of </a:t>
            </a:r>
            <a:r>
              <a:rPr kumimoji="0" lang="en-US" altLang="en-US" sz="2000" b="1"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init</a:t>
            </a: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14549" y="2558953"/>
            <a:ext cx="9949704" cy="786723"/>
          </a:xfrm>
          <a:prstGeom prst="rect">
            <a:avLst/>
          </a:prstGeom>
        </p:spPr>
      </p:pic>
      <p:sp>
        <p:nvSpPr>
          <p:cNvPr id="6" name="Rectangle 2"/>
          <p:cNvSpPr>
            <a:spLocks noChangeArrowheads="1"/>
          </p:cNvSpPr>
          <p:nvPr/>
        </p:nvSpPr>
        <p:spPr bwMode="auto">
          <a:xfrm>
            <a:off x="677333" y="3421720"/>
            <a:ext cx="1083945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4. Call to the service() method :</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The containers call the </a:t>
            </a:r>
            <a:r>
              <a:rPr kumimoji="0" lang="en-US" altLang="en-US"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service()</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each time the request for servlet is received. The service() method will then call the </a:t>
            </a:r>
            <a:r>
              <a:rPr kumimoji="0" lang="en-US" altLang="en-US" sz="2000" b="0" i="0" u="none" strike="noStrike" cap="none" normalizeH="0" baseline="0" dirty="0" err="1" smtClean="0">
                <a:ln>
                  <a:noFill/>
                </a:ln>
                <a:solidFill>
                  <a:srgbClr val="C7254E"/>
                </a:solidFill>
                <a:effectLst/>
                <a:latin typeface="Times New Roman" panose="02020603050405020304" pitchFamily="18" charset="0"/>
                <a:cs typeface="Times New Roman" panose="02020603050405020304" pitchFamily="18" charset="0"/>
              </a:rPr>
              <a:t>doGet</a:t>
            </a:r>
            <a:r>
              <a:rPr kumimoji="0" lang="en-US" altLang="en-US"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smtClean="0">
                <a:ln>
                  <a:noFill/>
                </a:ln>
                <a:solidFill>
                  <a:srgbClr val="C7254E"/>
                </a:solidFill>
                <a:effectLst/>
                <a:latin typeface="Times New Roman" panose="02020603050405020304" pitchFamily="18" charset="0"/>
                <a:cs typeface="Times New Roman" panose="02020603050405020304" pitchFamily="18" charset="0"/>
              </a:rPr>
              <a:t>doPost</a:t>
            </a:r>
            <a:r>
              <a:rPr kumimoji="0" lang="en-US" altLang="en-US" sz="20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methos</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based on the type of the HTTP request.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Signature of service() method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77333" y="4821203"/>
            <a:ext cx="10839450" cy="780237"/>
          </a:xfrm>
          <a:prstGeom prst="rect">
            <a:avLst/>
          </a:prstGeom>
        </p:spPr>
      </p:pic>
      <p:sp>
        <p:nvSpPr>
          <p:cNvPr id="8" name="Rectangle 3"/>
          <p:cNvSpPr>
            <a:spLocks noChangeArrowheads="1"/>
          </p:cNvSpPr>
          <p:nvPr/>
        </p:nvSpPr>
        <p:spPr bwMode="auto">
          <a:xfrm>
            <a:off x="677333" y="5810959"/>
            <a:ext cx="10839450" cy="711703"/>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5. Call to destroy() method:</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The Web Container call the </a:t>
            </a:r>
            <a:r>
              <a:rPr kumimoji="0" lang="en-US" altLang="en-US" sz="1400" b="0" i="0" u="none" strike="noStrike" cap="none" normalizeH="0" baseline="0" dirty="0" smtClean="0">
                <a:ln>
                  <a:noFill/>
                </a:ln>
                <a:solidFill>
                  <a:srgbClr val="C7254E"/>
                </a:solidFill>
                <a:effectLst/>
                <a:latin typeface="Times New Roman" panose="02020603050405020304" pitchFamily="18" charset="0"/>
                <a:cs typeface="Times New Roman" panose="02020603050405020304" pitchFamily="18" charset="0"/>
              </a:rPr>
              <a:t>destroy()</a:t>
            </a:r>
            <a:r>
              <a:rPr kumimoji="0" lang="en-US" alt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method before removing servlet instance, giving it a chance for cleanup activity.</a:t>
            </a:r>
          </a:p>
        </p:txBody>
      </p:sp>
      <p:sp>
        <p:nvSpPr>
          <p:cNvPr id="9" name="Rectangle 8"/>
          <p:cNvSpPr/>
          <p:nvPr/>
        </p:nvSpPr>
        <p:spPr>
          <a:xfrm>
            <a:off x="170103" y="-39817"/>
            <a:ext cx="3843097" cy="461665"/>
          </a:xfrm>
          <a:prstGeom prst="rect">
            <a:avLst/>
          </a:prstGeom>
        </p:spPr>
        <p:txBody>
          <a:bodyPr wrap="square">
            <a:spAutoFit/>
          </a:bodyPr>
          <a:lstStyle/>
          <a:p>
            <a:r>
              <a:rPr lang="en-US" sz="2400" b="1" dirty="0">
                <a:solidFill>
                  <a:srgbClr val="FF0000"/>
                </a:solidFill>
              </a:rPr>
              <a:t>Servlet life cycle -- Imp</a:t>
            </a:r>
            <a:endParaRPr lang="en-US" sz="2400" dirty="0">
              <a:solidFill>
                <a:srgbClr val="FF0000"/>
              </a:solidFill>
            </a:endParaRPr>
          </a:p>
        </p:txBody>
      </p:sp>
    </p:spTree>
    <p:extLst>
      <p:ext uri="{BB962C8B-B14F-4D97-AF65-F5344CB8AC3E}">
        <p14:creationId xmlns:p14="http://schemas.microsoft.com/office/powerpoint/2010/main" val="58828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39" y="161747"/>
            <a:ext cx="8596668" cy="608879"/>
          </a:xfrm>
        </p:spPr>
        <p:txBody>
          <a:bodyPr>
            <a:normAutofit fontScale="90000"/>
          </a:bodyPr>
          <a:lstStyle/>
          <a:p>
            <a:r>
              <a:rPr lang="en-US" b="1" dirty="0" smtClean="0">
                <a:solidFill>
                  <a:schemeClr val="accent2"/>
                </a:solidFill>
              </a:rPr>
              <a:t> </a:t>
            </a:r>
            <a:endParaRPr lang="en-US" b="1" dirty="0">
              <a:solidFill>
                <a:schemeClr val="accent2"/>
              </a:solidFill>
            </a:endParaRPr>
          </a:p>
        </p:txBody>
      </p:sp>
      <p:sp>
        <p:nvSpPr>
          <p:cNvPr id="3" name="Content Placeholder 2"/>
          <p:cNvSpPr>
            <a:spLocks noGrp="1"/>
          </p:cNvSpPr>
          <p:nvPr>
            <p:ph idx="1"/>
          </p:nvPr>
        </p:nvSpPr>
        <p:spPr>
          <a:xfrm>
            <a:off x="677333" y="1632310"/>
            <a:ext cx="11767806" cy="5434917"/>
          </a:xfrm>
        </p:spPr>
        <p:txBody>
          <a:bodyPr/>
          <a:lstStyle/>
          <a:p>
            <a:pPr marL="0" indent="0">
              <a:buNone/>
            </a:pPr>
            <a:r>
              <a:rPr lang="en-US" dirty="0" smtClean="0"/>
              <a:t> </a:t>
            </a:r>
            <a:endParaRPr lang="en-US" dirty="0"/>
          </a:p>
        </p:txBody>
      </p:sp>
      <p:sp>
        <p:nvSpPr>
          <p:cNvPr id="4" name="Rectangle 3"/>
          <p:cNvSpPr/>
          <p:nvPr/>
        </p:nvSpPr>
        <p:spPr>
          <a:xfrm>
            <a:off x="2188572" y="58375"/>
            <a:ext cx="5365631" cy="56934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b="1" dirty="0" smtClean="0">
                <a:solidFill>
                  <a:schemeClr val="bg1"/>
                </a:solidFill>
              </a:rPr>
              <a:t>Types of applications using java</a:t>
            </a:r>
            <a:endParaRPr lang="en-US" sz="2000" b="1" dirty="0">
              <a:solidFill>
                <a:schemeClr val="bg1"/>
              </a:solidFill>
            </a:endParaRPr>
          </a:p>
        </p:txBody>
      </p:sp>
      <p:sp>
        <p:nvSpPr>
          <p:cNvPr id="5" name="Rectangle 4"/>
          <p:cNvSpPr/>
          <p:nvPr/>
        </p:nvSpPr>
        <p:spPr>
          <a:xfrm>
            <a:off x="1017914" y="1087748"/>
            <a:ext cx="2812211" cy="5863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accent5"/>
                </a:solidFill>
              </a:rPr>
              <a:t>J2SE (Standard edition)</a:t>
            </a:r>
          </a:p>
          <a:p>
            <a:pPr algn="ctr"/>
            <a:r>
              <a:rPr lang="en-US" b="1" dirty="0" smtClean="0">
                <a:solidFill>
                  <a:schemeClr val="accent5"/>
                </a:solidFill>
              </a:rPr>
              <a:t>Core java (1,2)</a:t>
            </a:r>
            <a:endParaRPr lang="en-US" b="1" dirty="0">
              <a:solidFill>
                <a:schemeClr val="accent5"/>
              </a:solidFill>
            </a:endParaRPr>
          </a:p>
        </p:txBody>
      </p:sp>
      <p:sp>
        <p:nvSpPr>
          <p:cNvPr id="6" name="Rectangle 5"/>
          <p:cNvSpPr/>
          <p:nvPr/>
        </p:nvSpPr>
        <p:spPr>
          <a:xfrm>
            <a:off x="0" y="4394426"/>
            <a:ext cx="4008305" cy="1996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smtClean="0">
                <a:solidFill>
                  <a:schemeClr val="tx1"/>
                </a:solidFill>
              </a:rPr>
              <a:t>Standalone applications/Desktop based app (running on single machine)</a:t>
            </a:r>
          </a:p>
          <a:p>
            <a:pPr algn="ctr"/>
            <a:r>
              <a:rPr lang="en-US" b="1" dirty="0" smtClean="0">
                <a:solidFill>
                  <a:schemeClr val="tx1"/>
                </a:solidFill>
              </a:rPr>
              <a:t>Ex. Calculator, media player, antivirus</a:t>
            </a:r>
          </a:p>
          <a:p>
            <a:pPr algn="ctr"/>
            <a:r>
              <a:rPr lang="en-US" b="1" dirty="0" smtClean="0">
                <a:solidFill>
                  <a:schemeClr val="tx1"/>
                </a:solidFill>
              </a:rPr>
              <a:t>Technologies used: swing, AWT, JavaFX</a:t>
            </a:r>
          </a:p>
          <a:p>
            <a:pPr algn="ctr"/>
            <a:endParaRPr lang="en-US" b="1" dirty="0">
              <a:solidFill>
                <a:schemeClr val="tx1"/>
              </a:solidFill>
            </a:endParaRPr>
          </a:p>
        </p:txBody>
      </p:sp>
      <p:sp>
        <p:nvSpPr>
          <p:cNvPr id="8" name="Rectangle 7"/>
          <p:cNvSpPr/>
          <p:nvPr/>
        </p:nvSpPr>
        <p:spPr>
          <a:xfrm>
            <a:off x="6713878" y="2855390"/>
            <a:ext cx="5093178" cy="1576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3. Web application: Deploy on the server and can be accessed from anywhere using a browser. </a:t>
            </a:r>
            <a:r>
              <a:rPr lang="en-US" b="1" dirty="0" err="1" smtClean="0">
                <a:solidFill>
                  <a:schemeClr val="tx1"/>
                </a:solidFill>
              </a:rPr>
              <a:t>Eg</a:t>
            </a:r>
            <a:r>
              <a:rPr lang="en-US" b="1" dirty="0" smtClean="0">
                <a:solidFill>
                  <a:schemeClr val="tx1"/>
                </a:solidFill>
              </a:rPr>
              <a:t>. Facebook</a:t>
            </a:r>
          </a:p>
          <a:p>
            <a:pPr algn="ctr"/>
            <a:r>
              <a:rPr lang="en-US" b="1" dirty="0">
                <a:solidFill>
                  <a:schemeClr val="tx1"/>
                </a:solidFill>
              </a:rPr>
              <a:t>Technologies used: </a:t>
            </a:r>
            <a:r>
              <a:rPr lang="en-US" b="1" dirty="0" smtClean="0">
                <a:solidFill>
                  <a:schemeClr val="tx1"/>
                </a:solidFill>
              </a:rPr>
              <a:t>servlet, struts, </a:t>
            </a:r>
            <a:r>
              <a:rPr lang="en-US" b="1" dirty="0" err="1" smtClean="0">
                <a:solidFill>
                  <a:schemeClr val="tx1"/>
                </a:solidFill>
              </a:rPr>
              <a:t>jsp</a:t>
            </a:r>
            <a:r>
              <a:rPr lang="en-US" b="1" dirty="0" smtClean="0">
                <a:solidFill>
                  <a:schemeClr val="tx1"/>
                </a:solidFill>
              </a:rPr>
              <a:t> etc.</a:t>
            </a:r>
            <a:endParaRPr lang="en-US" b="1" dirty="0">
              <a:solidFill>
                <a:schemeClr val="tx1"/>
              </a:solidFill>
            </a:endParaRPr>
          </a:p>
        </p:txBody>
      </p:sp>
      <p:sp>
        <p:nvSpPr>
          <p:cNvPr id="9" name="Rectangle 8"/>
          <p:cNvSpPr/>
          <p:nvPr/>
        </p:nvSpPr>
        <p:spPr>
          <a:xfrm>
            <a:off x="5411018" y="4534820"/>
            <a:ext cx="6597151" cy="2120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 Enterprise/Distributed application. Ex. ICICI, IRCTC</a:t>
            </a:r>
          </a:p>
          <a:p>
            <a:pPr algn="ctr"/>
            <a:r>
              <a:rPr lang="en-US" b="1" dirty="0" smtClean="0">
                <a:solidFill>
                  <a:schemeClr val="tx1"/>
                </a:solidFill>
              </a:rPr>
              <a:t>Boon train tickets using IRCTC </a:t>
            </a:r>
          </a:p>
          <a:p>
            <a:pPr algn="ctr"/>
            <a:r>
              <a:rPr lang="en-US" b="1" dirty="0" smtClean="0">
                <a:solidFill>
                  <a:schemeClr val="tx1"/>
                </a:solidFill>
              </a:rPr>
              <a:t>From </a:t>
            </a:r>
            <a:r>
              <a:rPr lang="en-US" b="1" dirty="0" err="1" smtClean="0">
                <a:solidFill>
                  <a:schemeClr val="tx1"/>
                </a:solidFill>
              </a:rPr>
              <a:t>RedBus</a:t>
            </a:r>
            <a:r>
              <a:rPr lang="en-US" b="1" dirty="0" smtClean="0">
                <a:solidFill>
                  <a:schemeClr val="tx1"/>
                </a:solidFill>
              </a:rPr>
              <a:t> if we try to book a ticket. Both IRCTC and </a:t>
            </a:r>
            <a:r>
              <a:rPr lang="en-US" b="1" dirty="0" err="1" smtClean="0">
                <a:solidFill>
                  <a:schemeClr val="tx1"/>
                </a:solidFill>
              </a:rPr>
              <a:t>RedBus</a:t>
            </a:r>
            <a:r>
              <a:rPr lang="en-US" b="1" dirty="0" smtClean="0">
                <a:solidFill>
                  <a:schemeClr val="tx1"/>
                </a:solidFill>
              </a:rPr>
              <a:t> server require interoperability. Through EJB (Enterprise </a:t>
            </a:r>
            <a:r>
              <a:rPr lang="en-US" b="1" dirty="0" err="1" smtClean="0">
                <a:solidFill>
                  <a:schemeClr val="tx1"/>
                </a:solidFill>
              </a:rPr>
              <a:t>Javabeans</a:t>
            </a:r>
            <a:r>
              <a:rPr lang="en-US" b="1" dirty="0" smtClean="0">
                <a:solidFill>
                  <a:schemeClr val="tx1"/>
                </a:solidFill>
              </a:rPr>
              <a:t>) </a:t>
            </a:r>
            <a:r>
              <a:rPr lang="en-US" b="1" dirty="0">
                <a:solidFill>
                  <a:schemeClr val="tx1"/>
                </a:solidFill>
              </a:rPr>
              <a:t>components we can make such </a:t>
            </a:r>
            <a:r>
              <a:rPr lang="en-US" b="1" dirty="0" smtClean="0">
                <a:solidFill>
                  <a:schemeClr val="tx1"/>
                </a:solidFill>
              </a:rPr>
              <a:t>applications if both are using java application.</a:t>
            </a:r>
            <a:endParaRPr lang="en-US" b="1" dirty="0">
              <a:solidFill>
                <a:schemeClr val="tx1"/>
              </a:solidFill>
            </a:endParaRPr>
          </a:p>
        </p:txBody>
      </p:sp>
      <p:sp>
        <p:nvSpPr>
          <p:cNvPr id="10" name="Rectangle 9"/>
          <p:cNvSpPr/>
          <p:nvPr/>
        </p:nvSpPr>
        <p:spPr>
          <a:xfrm>
            <a:off x="4738015" y="1066322"/>
            <a:ext cx="3367599" cy="79746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b="1" dirty="0" smtClean="0">
                <a:solidFill>
                  <a:schemeClr val="accent5"/>
                </a:solidFill>
              </a:rPr>
              <a:t>J2EE (Enterprise edition) Advanced java (3,4,5)</a:t>
            </a:r>
          </a:p>
          <a:p>
            <a:pPr algn="ctr"/>
            <a:endParaRPr lang="en-US" b="1" dirty="0">
              <a:solidFill>
                <a:schemeClr val="accent5"/>
              </a:solidFill>
            </a:endParaRPr>
          </a:p>
        </p:txBody>
      </p:sp>
      <p:cxnSp>
        <p:nvCxnSpPr>
          <p:cNvPr id="12" name="Straight Arrow Connector 11"/>
          <p:cNvCxnSpPr/>
          <p:nvPr/>
        </p:nvCxnSpPr>
        <p:spPr>
          <a:xfrm flipH="1">
            <a:off x="1906292" y="1704403"/>
            <a:ext cx="657906" cy="5434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p:nvPr/>
        </p:nvCxnSpPr>
        <p:spPr>
          <a:xfrm flipH="1">
            <a:off x="3222654" y="734628"/>
            <a:ext cx="607471" cy="2793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4" idx="2"/>
          </p:cNvCxnSpPr>
          <p:nvPr/>
        </p:nvCxnSpPr>
        <p:spPr>
          <a:xfrm>
            <a:off x="4871388" y="627718"/>
            <a:ext cx="539630" cy="4386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p:cNvSpPr/>
          <p:nvPr/>
        </p:nvSpPr>
        <p:spPr>
          <a:xfrm>
            <a:off x="9030936" y="76463"/>
            <a:ext cx="2770001" cy="2212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5. Interoperable application:</a:t>
            </a:r>
          </a:p>
          <a:p>
            <a:pPr algn="ctr"/>
            <a:r>
              <a:rPr lang="en-US" b="1" dirty="0" smtClean="0">
                <a:solidFill>
                  <a:schemeClr val="tx1"/>
                </a:solidFill>
              </a:rPr>
              <a:t>Ex. If </a:t>
            </a:r>
            <a:r>
              <a:rPr lang="en-US" b="1" dirty="0" err="1" smtClean="0">
                <a:solidFill>
                  <a:schemeClr val="tx1"/>
                </a:solidFill>
              </a:rPr>
              <a:t>Redbus</a:t>
            </a:r>
            <a:r>
              <a:rPr lang="en-US" b="1" dirty="0" smtClean="0">
                <a:solidFill>
                  <a:schemeClr val="tx1"/>
                </a:solidFill>
              </a:rPr>
              <a:t> (java) is taking services from </a:t>
            </a:r>
            <a:r>
              <a:rPr lang="en-US" b="1" dirty="0" err="1" smtClean="0">
                <a:solidFill>
                  <a:schemeClr val="tx1"/>
                </a:solidFill>
              </a:rPr>
              <a:t>goibibo</a:t>
            </a:r>
            <a:r>
              <a:rPr lang="en-US" b="1" dirty="0" smtClean="0">
                <a:solidFill>
                  <a:schemeClr val="tx1"/>
                </a:solidFill>
              </a:rPr>
              <a:t>  (</a:t>
            </a:r>
            <a:r>
              <a:rPr lang="en-US" b="1" dirty="0" err="1" smtClean="0">
                <a:solidFill>
                  <a:schemeClr val="tx1"/>
                </a:solidFill>
              </a:rPr>
              <a:t>.net</a:t>
            </a:r>
            <a:r>
              <a:rPr lang="en-US" b="1" dirty="0" smtClean="0">
                <a:solidFill>
                  <a:schemeClr val="tx1"/>
                </a:solidFill>
              </a:rPr>
              <a:t>) then they need to exchange data using xml or </a:t>
            </a:r>
            <a:r>
              <a:rPr lang="en-US" b="1" dirty="0" err="1" smtClean="0">
                <a:solidFill>
                  <a:schemeClr val="tx1"/>
                </a:solidFill>
              </a:rPr>
              <a:t>json</a:t>
            </a:r>
            <a:r>
              <a:rPr lang="en-US" b="1" dirty="0" smtClean="0">
                <a:solidFill>
                  <a:schemeClr val="tx1"/>
                </a:solidFill>
              </a:rPr>
              <a:t> format</a:t>
            </a:r>
            <a:endParaRPr lang="en-US" b="1" dirty="0">
              <a:solidFill>
                <a:schemeClr val="tx1"/>
              </a:solidFill>
            </a:endParaRPr>
          </a:p>
        </p:txBody>
      </p:sp>
      <p:sp>
        <p:nvSpPr>
          <p:cNvPr id="33" name="Rectangle 32"/>
          <p:cNvSpPr/>
          <p:nvPr/>
        </p:nvSpPr>
        <p:spPr>
          <a:xfrm>
            <a:off x="265837" y="2292463"/>
            <a:ext cx="2772017" cy="78788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b="1" dirty="0" smtClean="0">
              <a:solidFill>
                <a:schemeClr val="accent5"/>
              </a:solidFill>
            </a:endParaRPr>
          </a:p>
          <a:p>
            <a:pPr algn="ctr"/>
            <a:r>
              <a:rPr lang="en-US" sz="1600" b="1" dirty="0" smtClean="0">
                <a:solidFill>
                  <a:schemeClr val="accent5"/>
                </a:solidFill>
              </a:rPr>
              <a:t>GUI (Graphical user interface)</a:t>
            </a:r>
          </a:p>
          <a:p>
            <a:pPr algn="ctr"/>
            <a:r>
              <a:rPr lang="en-US" sz="1600" b="1" dirty="0" smtClean="0">
                <a:solidFill>
                  <a:schemeClr val="accent5"/>
                </a:solidFill>
              </a:rPr>
              <a:t>Calculator</a:t>
            </a:r>
          </a:p>
          <a:p>
            <a:pPr algn="ctr"/>
            <a:endParaRPr lang="en-US" sz="1600" b="1" dirty="0">
              <a:solidFill>
                <a:schemeClr val="accent5"/>
              </a:solidFill>
            </a:endParaRPr>
          </a:p>
        </p:txBody>
      </p:sp>
      <p:sp>
        <p:nvSpPr>
          <p:cNvPr id="34" name="Rectangle 33"/>
          <p:cNvSpPr/>
          <p:nvPr/>
        </p:nvSpPr>
        <p:spPr>
          <a:xfrm>
            <a:off x="3495897" y="2265035"/>
            <a:ext cx="2677762" cy="920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smtClean="0">
                <a:solidFill>
                  <a:schemeClr val="accent5"/>
                </a:solidFill>
              </a:rPr>
              <a:t>CUI</a:t>
            </a:r>
            <a:r>
              <a:rPr lang="en-US" sz="1600" b="1" dirty="0">
                <a:solidFill>
                  <a:schemeClr val="accent5"/>
                </a:solidFill>
              </a:rPr>
              <a:t> </a:t>
            </a:r>
            <a:r>
              <a:rPr lang="en-US" sz="1600" b="1" dirty="0" smtClean="0">
                <a:solidFill>
                  <a:schemeClr val="accent5"/>
                </a:solidFill>
              </a:rPr>
              <a:t>(Character </a:t>
            </a:r>
            <a:r>
              <a:rPr lang="en-US" sz="1600" b="1" dirty="0">
                <a:solidFill>
                  <a:schemeClr val="accent5"/>
                </a:solidFill>
              </a:rPr>
              <a:t>user interface</a:t>
            </a:r>
            <a:r>
              <a:rPr lang="en-US" sz="1600" b="1" dirty="0" smtClean="0">
                <a:solidFill>
                  <a:schemeClr val="accent5"/>
                </a:solidFill>
              </a:rPr>
              <a:t>) executed from command prompt</a:t>
            </a:r>
          </a:p>
          <a:p>
            <a:pPr algn="ctr"/>
            <a:endParaRPr lang="en-US" sz="1600" b="1" dirty="0">
              <a:solidFill>
                <a:schemeClr val="accent5"/>
              </a:solidFill>
            </a:endParaRPr>
          </a:p>
        </p:txBody>
      </p:sp>
      <p:cxnSp>
        <p:nvCxnSpPr>
          <p:cNvPr id="35" name="Straight Arrow Connector 34"/>
          <p:cNvCxnSpPr/>
          <p:nvPr/>
        </p:nvCxnSpPr>
        <p:spPr>
          <a:xfrm>
            <a:off x="3257305" y="1704403"/>
            <a:ext cx="629031" cy="47916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3" name="Straight Arrow Connector 42"/>
          <p:cNvCxnSpPr/>
          <p:nvPr/>
        </p:nvCxnSpPr>
        <p:spPr>
          <a:xfrm>
            <a:off x="7269801" y="1863786"/>
            <a:ext cx="1958242" cy="9916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7" name="Straight Arrow Connector 46"/>
          <p:cNvCxnSpPr/>
          <p:nvPr/>
        </p:nvCxnSpPr>
        <p:spPr>
          <a:xfrm>
            <a:off x="1906292" y="3080352"/>
            <a:ext cx="0" cy="12694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0" name="Straight Arrow Connector 49"/>
          <p:cNvCxnSpPr/>
          <p:nvPr/>
        </p:nvCxnSpPr>
        <p:spPr>
          <a:xfrm>
            <a:off x="4241528" y="3119276"/>
            <a:ext cx="1443" cy="3716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4" name="Rectangle 53"/>
          <p:cNvSpPr/>
          <p:nvPr/>
        </p:nvSpPr>
        <p:spPr>
          <a:xfrm>
            <a:off x="2446511" y="3491449"/>
            <a:ext cx="3590033" cy="414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r>
              <a:rPr lang="en-US" b="1" dirty="0" err="1" smtClean="0">
                <a:solidFill>
                  <a:schemeClr val="tx1"/>
                </a:solidFill>
              </a:rPr>
              <a:t>s.o.p</a:t>
            </a:r>
            <a:r>
              <a:rPr lang="en-US" b="1" dirty="0" smtClean="0">
                <a:solidFill>
                  <a:schemeClr val="tx1"/>
                </a:solidFill>
              </a:rPr>
              <a:t>(“Hello world”)</a:t>
            </a:r>
          </a:p>
          <a:p>
            <a:pPr algn="ctr"/>
            <a:endParaRPr lang="en-US" b="1" dirty="0">
              <a:solidFill>
                <a:schemeClr val="tx1"/>
              </a:solidFill>
            </a:endParaRPr>
          </a:p>
        </p:txBody>
      </p:sp>
    </p:spTree>
    <p:extLst>
      <p:ext uri="{BB962C8B-B14F-4D97-AF65-F5344CB8AC3E}">
        <p14:creationId xmlns:p14="http://schemas.microsoft.com/office/powerpoint/2010/main" val="3209402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4" y="163512"/>
            <a:ext cx="8029575" cy="3533775"/>
          </a:xfrm>
          <a:prstGeom prst="rect">
            <a:avLst/>
          </a:prstGeom>
        </p:spPr>
      </p:pic>
      <p:sp>
        <p:nvSpPr>
          <p:cNvPr id="5" name="Rectangle 1"/>
          <p:cNvSpPr>
            <a:spLocks noChangeArrowheads="1"/>
          </p:cNvSpPr>
          <p:nvPr/>
        </p:nvSpPr>
        <p:spPr bwMode="auto">
          <a:xfrm>
            <a:off x="677334" y="4143375"/>
            <a:ext cx="93862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No. of web applications = That many number of </a:t>
            </a:r>
            <a:r>
              <a:rPr kumimoji="0" lang="en-US" altLang="en-US" sz="1200" b="0" i="0" u="none" strike="noStrike" cap="none" normalizeH="0" baseline="0" dirty="0" err="1" smtClean="0">
                <a:ln>
                  <a:noFill/>
                </a:ln>
                <a:solidFill>
                  <a:srgbClr val="242729"/>
                </a:solidFill>
                <a:effectLst/>
                <a:latin typeface="Consolas" panose="020B0609020204030204" pitchFamily="49" charset="0"/>
              </a:rPr>
              <a:t>ServletContext</a:t>
            </a:r>
            <a:r>
              <a:rPr kumimoji="0" lang="en-US" altLang="en-US"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 objects [ 1 per web application ]</a:t>
            </a:r>
            <a:r>
              <a:rPr kumimoji="0" lang="en-US" altLang="en-US" sz="2000" b="0" i="0" u="none" strike="noStrike" cap="none" normalizeH="0" baseline="0" dirty="0" smtClean="0">
                <a:ln>
                  <a:noFill/>
                </a:ln>
                <a:solidFill>
                  <a:schemeClr val="tx1"/>
                </a:solidFill>
                <a:effectLst/>
              </a:rPr>
              <a:t/>
            </a:r>
            <a:br>
              <a:rPr kumimoji="0" lang="en-US" altLang="en-US" sz="2000" b="0" i="0" u="none" strike="noStrike" cap="none" normalizeH="0" baseline="0" dirty="0" smtClean="0">
                <a:ln>
                  <a:noFill/>
                </a:ln>
                <a:solidFill>
                  <a:schemeClr val="tx1"/>
                </a:solidFill>
                <a:effectLst/>
              </a:rPr>
            </a:br>
            <a:r>
              <a:rPr kumimoji="0" lang="en-US" altLang="en-US"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No. of servlet classes = That many number of </a:t>
            </a:r>
            <a:r>
              <a:rPr kumimoji="0" lang="en-US" altLang="en-US" sz="1200" b="0" i="0" u="none" strike="noStrike" cap="none" normalizeH="0" baseline="0" dirty="0" err="1" smtClean="0">
                <a:ln>
                  <a:noFill/>
                </a:ln>
                <a:solidFill>
                  <a:srgbClr val="242729"/>
                </a:solidFill>
                <a:effectLst/>
                <a:latin typeface="Consolas" panose="020B0609020204030204" pitchFamily="49" charset="0"/>
              </a:rPr>
              <a:t>ServletConfig</a:t>
            </a:r>
            <a:r>
              <a:rPr kumimoji="0" lang="en-US" altLang="en-US" b="0" i="0" u="none" strike="noStrike" cap="none" normalizeH="0" baseline="0" dirty="0" smtClean="0">
                <a:ln>
                  <a:noFill/>
                </a:ln>
                <a:solidFill>
                  <a:srgbClr val="242729"/>
                </a:solidFill>
                <a:effectLst/>
                <a:latin typeface="Arial" panose="020B0604020202020204" pitchFamily="34" charset="0"/>
                <a:cs typeface="Arial" panose="020B0604020202020204" pitchFamily="34" charset="0"/>
              </a:rPr>
              <a:t> objects</a:t>
            </a:r>
            <a:r>
              <a:rPr kumimoji="0" lang="en-US" altLang="en-US" sz="20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039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355601"/>
            <a:ext cx="11125199" cy="6282266"/>
          </a:xfrm>
        </p:spPr>
        <p:txBody>
          <a:bodyPr>
            <a:normAutofit/>
          </a:bodyPr>
          <a:lstStyle/>
          <a:p>
            <a:pPr marL="0" indent="0">
              <a:buNone/>
            </a:pPr>
            <a:r>
              <a:rPr lang="en-US" b="1" dirty="0">
                <a:solidFill>
                  <a:srgbClr val="FF0000"/>
                </a:solidFill>
              </a:rPr>
              <a:t>Note: Container</a:t>
            </a:r>
          </a:p>
          <a:p>
            <a:r>
              <a:rPr lang="en-US" dirty="0"/>
              <a:t>The </a:t>
            </a:r>
            <a:r>
              <a:rPr lang="en-US" i="1" dirty="0"/>
              <a:t>container</a:t>
            </a:r>
            <a:r>
              <a:rPr lang="en-US" dirty="0"/>
              <a:t>, sometimes referred to as a </a:t>
            </a:r>
            <a:r>
              <a:rPr lang="en-US" i="1" dirty="0"/>
              <a:t>servlet engine</a:t>
            </a:r>
            <a:r>
              <a:rPr lang="en-US" dirty="0"/>
              <a:t>, is provided by a Web or an application server within which servlets run. Similar to simple Java programming, servlets are Java classes compiled to bytecode. These bytecodes are loaded dynamically into a Java technology-enabled Web server. </a:t>
            </a:r>
          </a:p>
          <a:p>
            <a:r>
              <a:rPr lang="en-US" dirty="0"/>
              <a:t>The servlet classes generally interact with the server via an HTTP request/response mechanism implemented by the servlet engine. The primary function of the container is to contain servlet classes and manage their life cycle. Apart from supporting HTTP protocol, the servlet container also supports request/response based protocols, such as HTTPS, for a more secure network interaction.</a:t>
            </a:r>
          </a:p>
          <a:p>
            <a:r>
              <a:rPr lang="en-US" dirty="0" err="1"/>
              <a:t>ServletConfig</a:t>
            </a:r>
            <a:r>
              <a:rPr lang="en-US" dirty="0"/>
              <a:t> object is created just before calling the </a:t>
            </a:r>
            <a:r>
              <a:rPr lang="en-US" dirty="0" err="1"/>
              <a:t>init</a:t>
            </a:r>
            <a:r>
              <a:rPr lang="en-US" dirty="0"/>
              <a:t>() method of servlet </a:t>
            </a:r>
            <a:r>
              <a:rPr lang="en-US" dirty="0" err="1"/>
              <a:t>lifecyle</a:t>
            </a:r>
            <a:r>
              <a:rPr lang="en-US" dirty="0"/>
              <a:t>.</a:t>
            </a:r>
          </a:p>
          <a:p>
            <a:r>
              <a:rPr lang="en-US" dirty="0"/>
              <a:t>Server contains a number of applications, server identifies every application when we start the server and creates one object for every application named as </a:t>
            </a:r>
            <a:r>
              <a:rPr lang="en-US" dirty="0" err="1"/>
              <a:t>ServletContext</a:t>
            </a:r>
            <a:r>
              <a:rPr lang="en-US" dirty="0"/>
              <a:t> object.</a:t>
            </a:r>
          </a:p>
          <a:p>
            <a:pPr marL="800100" lvl="2" indent="0">
              <a:buNone/>
            </a:pPr>
            <a:r>
              <a:rPr lang="en-US" sz="1800" dirty="0"/>
              <a:t>App1---- sc1    </a:t>
            </a:r>
            <a:r>
              <a:rPr lang="en-US" sz="1800" b="1" dirty="0"/>
              <a:t>For every servlet, life cycle methods will be executed</a:t>
            </a:r>
          </a:p>
          <a:p>
            <a:pPr marL="800100" lvl="2" indent="0">
              <a:buNone/>
            </a:pPr>
            <a:r>
              <a:rPr lang="en-US" sz="1800" dirty="0"/>
              <a:t>App2-----sc2</a:t>
            </a:r>
          </a:p>
          <a:p>
            <a:pPr marL="800100" lvl="2" indent="0">
              <a:buNone/>
            </a:pPr>
            <a:r>
              <a:rPr lang="en-US" sz="1800" dirty="0"/>
              <a:t>App3-----sc3</a:t>
            </a:r>
          </a:p>
          <a:p>
            <a:r>
              <a:rPr lang="en-US" dirty="0" err="1"/>
              <a:t>ServletConfig</a:t>
            </a:r>
            <a:r>
              <a:rPr lang="en-US" dirty="0"/>
              <a:t> object </a:t>
            </a:r>
            <a:r>
              <a:rPr lang="en-US" b="1" dirty="0"/>
              <a:t>is specific to a particular servlet</a:t>
            </a:r>
            <a:r>
              <a:rPr lang="en-US" dirty="0"/>
              <a:t>, it contains configuration details of the servlet</a:t>
            </a:r>
          </a:p>
          <a:p>
            <a:r>
              <a:rPr lang="en-US" dirty="0" err="1"/>
              <a:t>ServletContext</a:t>
            </a:r>
            <a:r>
              <a:rPr lang="en-US" dirty="0"/>
              <a:t> object is </a:t>
            </a:r>
            <a:r>
              <a:rPr lang="en-US" b="1" dirty="0"/>
              <a:t>specific to web application</a:t>
            </a:r>
            <a:r>
              <a:rPr lang="en-US" dirty="0"/>
              <a:t>, it contains context details of the </a:t>
            </a:r>
            <a:r>
              <a:rPr lang="en-US" dirty="0" err="1"/>
              <a:t>webapplication</a:t>
            </a:r>
            <a:r>
              <a:rPr lang="en-US" dirty="0"/>
              <a:t> </a:t>
            </a:r>
            <a:r>
              <a:rPr lang="en-US" dirty="0">
                <a:solidFill>
                  <a:srgbClr val="FF0000"/>
                </a:solidFill>
              </a:rPr>
              <a:t>(</a:t>
            </a:r>
            <a:r>
              <a:rPr lang="en-US" dirty="0" err="1">
                <a:solidFill>
                  <a:srgbClr val="FF0000"/>
                </a:solidFill>
              </a:rPr>
              <a:t>getServletContext</a:t>
            </a:r>
            <a:r>
              <a:rPr lang="en-US" dirty="0">
                <a:solidFill>
                  <a:srgbClr val="FF0000"/>
                </a:solidFill>
              </a:rPr>
              <a:t>() method)</a:t>
            </a:r>
          </a:p>
          <a:p>
            <a:endParaRPr lang="en-US" dirty="0"/>
          </a:p>
        </p:txBody>
      </p:sp>
    </p:spTree>
    <p:extLst>
      <p:ext uri="{BB962C8B-B14F-4D97-AF65-F5344CB8AC3E}">
        <p14:creationId xmlns:p14="http://schemas.microsoft.com/office/powerpoint/2010/main" val="1033029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4251"/>
          </a:xfrm>
        </p:spPr>
        <p:txBody>
          <a:bodyPr>
            <a:normAutofit fontScale="90000"/>
          </a:bodyPr>
          <a:lstStyle/>
          <a:p>
            <a:r>
              <a:rPr lang="en-US" b="1" dirty="0" smtClean="0"/>
              <a:t>Creating First web application</a:t>
            </a:r>
            <a:br>
              <a:rPr lang="en-US" b="1" dirty="0" smtClean="0"/>
            </a:br>
            <a:r>
              <a:rPr lang="en-US" b="1" dirty="0" smtClean="0"/>
              <a:t/>
            </a:r>
            <a:br>
              <a:rPr lang="en-US" b="1" dirty="0" smtClean="0"/>
            </a:br>
            <a:r>
              <a:rPr lang="en-US" sz="2200" b="1" dirty="0" smtClean="0">
                <a:solidFill>
                  <a:srgbClr val="FF0000"/>
                </a:solidFill>
              </a:rPr>
              <a:t>Step-1</a:t>
            </a:r>
            <a:br>
              <a:rPr lang="en-US" sz="2200" b="1" dirty="0" smtClean="0">
                <a:solidFill>
                  <a:srgbClr val="FF0000"/>
                </a:solidFill>
              </a:rPr>
            </a:br>
            <a:r>
              <a:rPr lang="en-US" sz="2200" b="1" dirty="0" smtClean="0">
                <a:solidFill>
                  <a:srgbClr val="FF0000"/>
                </a:solidFill>
              </a:rPr>
              <a:t>open eclipse and create a new dynamic </a:t>
            </a:r>
            <a:br>
              <a:rPr lang="en-US" sz="2200" b="1" dirty="0" smtClean="0">
                <a:solidFill>
                  <a:srgbClr val="FF0000"/>
                </a:solidFill>
              </a:rPr>
            </a:br>
            <a:r>
              <a:rPr lang="en-US" sz="2200" b="1" dirty="0" smtClean="0">
                <a:solidFill>
                  <a:srgbClr val="FF0000"/>
                </a:solidFill>
              </a:rPr>
              <a:t>web project (go to other option (web) </a:t>
            </a:r>
            <a:br>
              <a:rPr lang="en-US" sz="2200" b="1" dirty="0" smtClean="0">
                <a:solidFill>
                  <a:srgbClr val="FF0000"/>
                </a:solidFill>
              </a:rPr>
            </a:br>
            <a:r>
              <a:rPr lang="en-US" sz="2200" b="1" dirty="0" smtClean="0">
                <a:solidFill>
                  <a:srgbClr val="FF0000"/>
                </a:solidFill>
              </a:rPr>
              <a:t>if not </a:t>
            </a:r>
            <a:br>
              <a:rPr lang="en-US" sz="2200" b="1" dirty="0" smtClean="0">
                <a:solidFill>
                  <a:srgbClr val="FF0000"/>
                </a:solidFill>
              </a:rPr>
            </a:br>
            <a:r>
              <a:rPr lang="en-US" sz="2200" b="1" dirty="0" smtClean="0">
                <a:solidFill>
                  <a:srgbClr val="FF0000"/>
                </a:solidFill>
              </a:rPr>
              <a:t>visible directly</a:t>
            </a:r>
            <a:r>
              <a:rPr lang="en-US" b="1" dirty="0" smtClean="0">
                <a:solidFill>
                  <a:srgbClr val="FF0000"/>
                </a:solidFill>
              </a:rPr>
              <a:t/>
            </a:r>
            <a:br>
              <a:rPr lang="en-US" b="1" dirty="0" smtClean="0">
                <a:solidFill>
                  <a:srgbClr val="FF0000"/>
                </a:solidFill>
              </a:rPr>
            </a:b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692131" y="1866780"/>
            <a:ext cx="5348678" cy="4549519"/>
          </a:xfrm>
          <a:prstGeom prst="rect">
            <a:avLst/>
          </a:prstGeom>
        </p:spPr>
      </p:pic>
    </p:spTree>
    <p:extLst>
      <p:ext uri="{BB962C8B-B14F-4D97-AF65-F5344CB8AC3E}">
        <p14:creationId xmlns:p14="http://schemas.microsoft.com/office/powerpoint/2010/main" val="906536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4241945" y="498678"/>
            <a:ext cx="6661271" cy="5669648"/>
          </a:xfrm>
          <a:prstGeom prst="rect">
            <a:avLst/>
          </a:prstGeom>
        </p:spPr>
      </p:pic>
      <p:sp>
        <p:nvSpPr>
          <p:cNvPr id="5" name="TextBox 4"/>
          <p:cNvSpPr txBox="1"/>
          <p:nvPr/>
        </p:nvSpPr>
        <p:spPr>
          <a:xfrm>
            <a:off x="4975668" y="4277532"/>
            <a:ext cx="5896166" cy="369332"/>
          </a:xfrm>
          <a:prstGeom prst="rect">
            <a:avLst/>
          </a:prstGeom>
          <a:solidFill>
            <a:schemeClr val="accent4">
              <a:lumMod val="60000"/>
              <a:lumOff val="40000"/>
            </a:schemeClr>
          </a:solidFill>
        </p:spPr>
        <p:txBody>
          <a:bodyPr wrap="none" rtlCol="0">
            <a:spAutoFit/>
          </a:bodyPr>
          <a:lstStyle/>
          <a:p>
            <a:r>
              <a:rPr lang="en-US" b="1" dirty="0" smtClean="0"/>
              <a:t>Annotations are supported from 3.0 version onwards</a:t>
            </a:r>
            <a:endParaRPr lang="en-US" b="1" dirty="0"/>
          </a:p>
        </p:txBody>
      </p:sp>
      <p:sp>
        <p:nvSpPr>
          <p:cNvPr id="3" name="Rectangle 2"/>
          <p:cNvSpPr/>
          <p:nvPr/>
        </p:nvSpPr>
        <p:spPr>
          <a:xfrm>
            <a:off x="236347" y="562038"/>
            <a:ext cx="3750579" cy="1200329"/>
          </a:xfrm>
          <a:prstGeom prst="rect">
            <a:avLst/>
          </a:prstGeom>
        </p:spPr>
        <p:txBody>
          <a:bodyPr wrap="none">
            <a:spAutoFit/>
          </a:bodyPr>
          <a:lstStyle/>
          <a:p>
            <a:r>
              <a:rPr lang="en-US" b="1" dirty="0" smtClean="0">
                <a:solidFill>
                  <a:srgbClr val="FF0000"/>
                </a:solidFill>
              </a:rPr>
              <a:t>Step-2</a:t>
            </a:r>
          </a:p>
          <a:p>
            <a:r>
              <a:rPr lang="en-US" b="1" dirty="0" smtClean="0">
                <a:solidFill>
                  <a:srgbClr val="FF0000"/>
                </a:solidFill>
              </a:rPr>
              <a:t>Give a name to the project and </a:t>
            </a:r>
          </a:p>
          <a:p>
            <a:r>
              <a:rPr lang="en-US" b="1" dirty="0" smtClean="0">
                <a:solidFill>
                  <a:srgbClr val="FF0000"/>
                </a:solidFill>
              </a:rPr>
              <a:t>Provide the info as shown in the </a:t>
            </a:r>
          </a:p>
          <a:p>
            <a:r>
              <a:rPr lang="en-US" b="1" dirty="0" smtClean="0">
                <a:solidFill>
                  <a:srgbClr val="FF0000"/>
                </a:solidFill>
              </a:rPr>
              <a:t>screenshots</a:t>
            </a:r>
            <a:endParaRPr lang="en-US" dirty="0"/>
          </a:p>
        </p:txBody>
      </p:sp>
    </p:spTree>
    <p:extLst>
      <p:ext uri="{BB962C8B-B14F-4D97-AF65-F5344CB8AC3E}">
        <p14:creationId xmlns:p14="http://schemas.microsoft.com/office/powerpoint/2010/main" val="4065791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9" name="Content Placeholder 8"/>
          <p:cNvPicPr>
            <a:picLocks noGrp="1" noChangeAspect="1"/>
          </p:cNvPicPr>
          <p:nvPr>
            <p:ph idx="1"/>
          </p:nvPr>
        </p:nvPicPr>
        <p:blipFill>
          <a:blip r:embed="rId2"/>
          <a:stretch>
            <a:fillRect/>
          </a:stretch>
        </p:blipFill>
        <p:spPr>
          <a:xfrm>
            <a:off x="440665" y="831728"/>
            <a:ext cx="9865708" cy="5863540"/>
          </a:xfrm>
          <a:prstGeom prst="rect">
            <a:avLst/>
          </a:prstGeom>
        </p:spPr>
      </p:pic>
      <p:sp>
        <p:nvSpPr>
          <p:cNvPr id="10" name="TextBox 9"/>
          <p:cNvSpPr txBox="1"/>
          <p:nvPr/>
        </p:nvSpPr>
        <p:spPr>
          <a:xfrm>
            <a:off x="579950" y="424934"/>
            <a:ext cx="4651402" cy="369332"/>
          </a:xfrm>
          <a:prstGeom prst="rect">
            <a:avLst/>
          </a:prstGeom>
          <a:noFill/>
        </p:spPr>
        <p:txBody>
          <a:bodyPr wrap="none" rtlCol="0">
            <a:spAutoFit/>
          </a:bodyPr>
          <a:lstStyle/>
          <a:p>
            <a:r>
              <a:rPr lang="en-US" b="1" dirty="0" smtClean="0">
                <a:solidFill>
                  <a:srgbClr val="FF0000"/>
                </a:solidFill>
              </a:rPr>
              <a:t>Directory structure generated by Eclipse </a:t>
            </a:r>
            <a:endParaRPr lang="en-US" b="1" dirty="0">
              <a:solidFill>
                <a:srgbClr val="FF0000"/>
              </a:solidFill>
            </a:endParaRPr>
          </a:p>
        </p:txBody>
      </p:sp>
    </p:spTree>
    <p:extLst>
      <p:ext uri="{BB962C8B-B14F-4D97-AF65-F5344CB8AC3E}">
        <p14:creationId xmlns:p14="http://schemas.microsoft.com/office/powerpoint/2010/main" val="35742064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13233" y="734703"/>
            <a:ext cx="10180598" cy="6123297"/>
          </a:xfrm>
          <a:prstGeom prst="rect">
            <a:avLst/>
          </a:prstGeom>
        </p:spPr>
      </p:pic>
      <p:sp>
        <p:nvSpPr>
          <p:cNvPr id="5" name="TextBox 4"/>
          <p:cNvSpPr txBox="1"/>
          <p:nvPr/>
        </p:nvSpPr>
        <p:spPr>
          <a:xfrm>
            <a:off x="513233" y="302820"/>
            <a:ext cx="2727029" cy="369332"/>
          </a:xfrm>
          <a:prstGeom prst="rect">
            <a:avLst/>
          </a:prstGeom>
          <a:noFill/>
        </p:spPr>
        <p:txBody>
          <a:bodyPr wrap="none" rtlCol="0">
            <a:spAutoFit/>
          </a:bodyPr>
          <a:lstStyle/>
          <a:p>
            <a:r>
              <a:rPr lang="en-US" b="1" dirty="0" smtClean="0">
                <a:solidFill>
                  <a:srgbClr val="FF0000"/>
                </a:solidFill>
              </a:rPr>
              <a:t>Step 3: Create html file</a:t>
            </a:r>
            <a:endParaRPr lang="en-US" b="1" dirty="0">
              <a:solidFill>
                <a:srgbClr val="FF0000"/>
              </a:solidFill>
            </a:endParaRPr>
          </a:p>
        </p:txBody>
      </p:sp>
    </p:spTree>
    <p:extLst>
      <p:ext uri="{BB962C8B-B14F-4D97-AF65-F5344CB8AC3E}">
        <p14:creationId xmlns:p14="http://schemas.microsoft.com/office/powerpoint/2010/main" val="491546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053883" y="1270000"/>
            <a:ext cx="9236992" cy="5433582"/>
          </a:xfrm>
          <a:prstGeom prst="rect">
            <a:avLst/>
          </a:prstGeom>
        </p:spPr>
      </p:pic>
      <p:sp>
        <p:nvSpPr>
          <p:cNvPr id="5" name="TextBox 4"/>
          <p:cNvSpPr txBox="1"/>
          <p:nvPr/>
        </p:nvSpPr>
        <p:spPr>
          <a:xfrm>
            <a:off x="2913680" y="344402"/>
            <a:ext cx="5067947" cy="523220"/>
          </a:xfrm>
          <a:prstGeom prst="rect">
            <a:avLst/>
          </a:prstGeom>
          <a:noFill/>
        </p:spPr>
        <p:txBody>
          <a:bodyPr wrap="square" rtlCol="0">
            <a:spAutoFit/>
          </a:bodyPr>
          <a:lstStyle/>
          <a:p>
            <a:r>
              <a:rPr lang="en-US" sz="2800" b="1" dirty="0" smtClean="0">
                <a:solidFill>
                  <a:srgbClr val="FF0000"/>
                </a:solidFill>
              </a:rPr>
              <a:t>An example of login.html file</a:t>
            </a:r>
            <a:endParaRPr lang="en-US" sz="2800" b="1" dirty="0">
              <a:solidFill>
                <a:srgbClr val="FF0000"/>
              </a:solidFill>
            </a:endParaRPr>
          </a:p>
        </p:txBody>
      </p:sp>
      <p:sp>
        <p:nvSpPr>
          <p:cNvPr id="3" name="TextBox 2"/>
          <p:cNvSpPr txBox="1"/>
          <p:nvPr/>
        </p:nvSpPr>
        <p:spPr>
          <a:xfrm>
            <a:off x="6447295" y="5049047"/>
            <a:ext cx="1696298" cy="369332"/>
          </a:xfrm>
          <a:prstGeom prst="rect">
            <a:avLst/>
          </a:prstGeom>
          <a:noFill/>
        </p:spPr>
        <p:txBody>
          <a:bodyPr wrap="none" rtlCol="0">
            <a:spAutoFit/>
          </a:bodyPr>
          <a:lstStyle/>
          <a:p>
            <a:r>
              <a:rPr lang="en-US" b="1" dirty="0" smtClean="0">
                <a:solidFill>
                  <a:srgbClr val="FF0000"/>
                </a:solidFill>
              </a:rPr>
              <a:t>Logical names</a:t>
            </a:r>
            <a:endParaRPr lang="en-US" b="1" dirty="0">
              <a:solidFill>
                <a:srgbClr val="FF0000"/>
              </a:solidFill>
            </a:endParaRPr>
          </a:p>
        </p:txBody>
      </p:sp>
      <p:sp>
        <p:nvSpPr>
          <p:cNvPr id="6" name="Down Arrow 5"/>
          <p:cNvSpPr/>
          <p:nvPr/>
        </p:nvSpPr>
        <p:spPr>
          <a:xfrm>
            <a:off x="6579030" y="4455376"/>
            <a:ext cx="263471" cy="5114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752233" y="2172286"/>
            <a:ext cx="1390124" cy="369332"/>
          </a:xfrm>
          <a:prstGeom prst="rect">
            <a:avLst/>
          </a:prstGeom>
          <a:noFill/>
        </p:spPr>
        <p:txBody>
          <a:bodyPr wrap="none" rtlCol="0">
            <a:spAutoFit/>
          </a:bodyPr>
          <a:lstStyle/>
          <a:p>
            <a:r>
              <a:rPr lang="en-US" b="1" dirty="0" smtClean="0">
                <a:solidFill>
                  <a:srgbClr val="FF0000"/>
                </a:solidFill>
              </a:rPr>
              <a:t>Servlet </a:t>
            </a:r>
            <a:r>
              <a:rPr lang="en-US" b="1" dirty="0" err="1" smtClean="0">
                <a:solidFill>
                  <a:srgbClr val="FF0000"/>
                </a:solidFill>
              </a:rPr>
              <a:t>url</a:t>
            </a:r>
            <a:r>
              <a:rPr lang="en-US" b="1" dirty="0" smtClean="0">
                <a:solidFill>
                  <a:srgbClr val="FF0000"/>
                </a:solidFill>
              </a:rPr>
              <a:t> </a:t>
            </a:r>
            <a:endParaRPr lang="en-US" b="1" dirty="0">
              <a:solidFill>
                <a:srgbClr val="FF0000"/>
              </a:solidFill>
            </a:endParaRPr>
          </a:p>
        </p:txBody>
      </p:sp>
      <p:sp>
        <p:nvSpPr>
          <p:cNvPr id="8" name="Up Arrow 7"/>
          <p:cNvSpPr/>
          <p:nvPr/>
        </p:nvSpPr>
        <p:spPr>
          <a:xfrm>
            <a:off x="6292312" y="2639268"/>
            <a:ext cx="286718" cy="5114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983" y="2356952"/>
            <a:ext cx="4828566" cy="369332"/>
          </a:xfrm>
          <a:prstGeom prst="rect">
            <a:avLst/>
          </a:prstGeom>
          <a:noFill/>
        </p:spPr>
        <p:txBody>
          <a:bodyPr wrap="none" rtlCol="0">
            <a:spAutoFit/>
          </a:bodyPr>
          <a:lstStyle/>
          <a:p>
            <a:r>
              <a:rPr lang="en-US" b="1" dirty="0" smtClean="0">
                <a:solidFill>
                  <a:srgbClr val="FF0000"/>
                </a:solidFill>
              </a:rPr>
              <a:t>Difference between get and post method??</a:t>
            </a:r>
            <a:endParaRPr lang="en-US" b="1" dirty="0">
              <a:solidFill>
                <a:srgbClr val="FF0000"/>
              </a:solidFill>
            </a:endParaRPr>
          </a:p>
        </p:txBody>
      </p:sp>
      <p:sp>
        <p:nvSpPr>
          <p:cNvPr id="10" name="Up Arrow 9"/>
          <p:cNvSpPr/>
          <p:nvPr/>
        </p:nvSpPr>
        <p:spPr>
          <a:xfrm>
            <a:off x="3401877" y="2726284"/>
            <a:ext cx="193730" cy="4244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414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278970" y="175714"/>
            <a:ext cx="7467365" cy="400110"/>
          </a:xfrm>
          <a:prstGeom prst="rect">
            <a:avLst/>
          </a:prstGeom>
          <a:noFill/>
        </p:spPr>
        <p:txBody>
          <a:bodyPr wrap="none" rtlCol="0">
            <a:spAutoFit/>
          </a:bodyPr>
          <a:lstStyle/>
          <a:p>
            <a:r>
              <a:rPr lang="en-US" sz="2000" b="1" dirty="0" smtClean="0"/>
              <a:t>Example of HTML sample code (to understand the HTML tags</a:t>
            </a:r>
            <a:endParaRPr lang="en-US" sz="2000" b="1" dirty="0"/>
          </a:p>
        </p:txBody>
      </p:sp>
      <p:sp>
        <p:nvSpPr>
          <p:cNvPr id="7" name="Content Placeholder 6"/>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278970" y="575824"/>
            <a:ext cx="12073502" cy="6248399"/>
          </a:xfrm>
          <a:prstGeom prst="rect">
            <a:avLst/>
          </a:prstGeom>
        </p:spPr>
      </p:pic>
    </p:spTree>
    <p:extLst>
      <p:ext uri="{BB962C8B-B14F-4D97-AF65-F5344CB8AC3E}">
        <p14:creationId xmlns:p14="http://schemas.microsoft.com/office/powerpoint/2010/main" val="2655356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92249" y="842075"/>
            <a:ext cx="11849934" cy="5706803"/>
          </a:xfrm>
          <a:prstGeom prst="rect">
            <a:avLst/>
          </a:prstGeom>
        </p:spPr>
      </p:pic>
      <p:sp>
        <p:nvSpPr>
          <p:cNvPr id="5" name="TextBox 4"/>
          <p:cNvSpPr txBox="1"/>
          <p:nvPr/>
        </p:nvSpPr>
        <p:spPr>
          <a:xfrm>
            <a:off x="294468" y="278969"/>
            <a:ext cx="9798708" cy="369332"/>
          </a:xfrm>
          <a:prstGeom prst="rect">
            <a:avLst/>
          </a:prstGeom>
          <a:noFill/>
        </p:spPr>
        <p:txBody>
          <a:bodyPr wrap="none" rtlCol="0">
            <a:spAutoFit/>
          </a:bodyPr>
          <a:lstStyle/>
          <a:p>
            <a:r>
              <a:rPr lang="en-US" b="1" dirty="0" smtClean="0">
                <a:solidFill>
                  <a:srgbClr val="FF0000"/>
                </a:solidFill>
              </a:rPr>
              <a:t>Step 4- Build path configuration: Add servlet-api.jar file before creating the Servlet class</a:t>
            </a:r>
            <a:endParaRPr lang="en-US" b="1" dirty="0">
              <a:solidFill>
                <a:srgbClr val="FF0000"/>
              </a:solidFill>
            </a:endParaRPr>
          </a:p>
        </p:txBody>
      </p:sp>
    </p:spTree>
    <p:extLst>
      <p:ext uri="{BB962C8B-B14F-4D97-AF65-F5344CB8AC3E}">
        <p14:creationId xmlns:p14="http://schemas.microsoft.com/office/powerpoint/2010/main" val="483654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26941" y="780081"/>
            <a:ext cx="7795649" cy="5791200"/>
          </a:xfrm>
          <a:prstGeom prst="rect">
            <a:avLst/>
          </a:prstGeom>
        </p:spPr>
      </p:pic>
      <p:sp>
        <p:nvSpPr>
          <p:cNvPr id="5" name="TextBox 4"/>
          <p:cNvSpPr txBox="1"/>
          <p:nvPr/>
        </p:nvSpPr>
        <p:spPr>
          <a:xfrm>
            <a:off x="309966" y="240268"/>
            <a:ext cx="4169731" cy="369332"/>
          </a:xfrm>
          <a:prstGeom prst="rect">
            <a:avLst/>
          </a:prstGeom>
          <a:noFill/>
        </p:spPr>
        <p:txBody>
          <a:bodyPr wrap="none" rtlCol="0">
            <a:spAutoFit/>
          </a:bodyPr>
          <a:lstStyle/>
          <a:p>
            <a:r>
              <a:rPr lang="en-US" b="1" dirty="0" smtClean="0">
                <a:solidFill>
                  <a:srgbClr val="FF0000"/>
                </a:solidFill>
              </a:rPr>
              <a:t>Step 5-  Create servlet for login page</a:t>
            </a:r>
            <a:endParaRPr lang="en-US" b="1" dirty="0">
              <a:solidFill>
                <a:srgbClr val="FF0000"/>
              </a:solidFill>
            </a:endParaRPr>
          </a:p>
        </p:txBody>
      </p:sp>
    </p:spTree>
    <p:extLst>
      <p:ext uri="{BB962C8B-B14F-4D97-AF65-F5344CB8AC3E}">
        <p14:creationId xmlns:p14="http://schemas.microsoft.com/office/powerpoint/2010/main" val="2617936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 </a:t>
            </a:r>
            <a:endParaRPr lang="en-US" b="1" dirty="0">
              <a:solidFill>
                <a:schemeClr val="accent2"/>
              </a:solidFill>
            </a:endParaRPr>
          </a:p>
        </p:txBody>
      </p:sp>
      <p:pic>
        <p:nvPicPr>
          <p:cNvPr id="4" name="Content Placeholder 3"/>
          <p:cNvPicPr>
            <a:picLocks noGrp="1" noChangeAspect="1"/>
          </p:cNvPicPr>
          <p:nvPr>
            <p:ph idx="1"/>
          </p:nvPr>
        </p:nvPicPr>
        <p:blipFill>
          <a:blip r:embed="rId2"/>
          <a:stretch>
            <a:fillRect/>
          </a:stretch>
        </p:blipFill>
        <p:spPr>
          <a:xfrm>
            <a:off x="1103049" y="609600"/>
            <a:ext cx="10644666" cy="5636217"/>
          </a:xfrm>
          <a:prstGeom prst="rect">
            <a:avLst/>
          </a:prstGeom>
        </p:spPr>
      </p:pic>
    </p:spTree>
    <p:extLst>
      <p:ext uri="{BB962C8B-B14F-4D97-AF65-F5344CB8AC3E}">
        <p14:creationId xmlns:p14="http://schemas.microsoft.com/office/powerpoint/2010/main" val="753734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46086" y="331788"/>
            <a:ext cx="7265059" cy="6526212"/>
          </a:xfrm>
          <a:prstGeom prst="rect">
            <a:avLst/>
          </a:prstGeom>
        </p:spPr>
      </p:pic>
    </p:spTree>
    <p:extLst>
      <p:ext uri="{BB962C8B-B14F-4D97-AF65-F5344CB8AC3E}">
        <p14:creationId xmlns:p14="http://schemas.microsoft.com/office/powerpoint/2010/main" val="310006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12792" y="0"/>
            <a:ext cx="8063303" cy="6413002"/>
          </a:xfrm>
          <a:prstGeom prst="rect">
            <a:avLst/>
          </a:prstGeom>
        </p:spPr>
      </p:pic>
      <p:sp>
        <p:nvSpPr>
          <p:cNvPr id="3" name="TextBox 2"/>
          <p:cNvSpPr txBox="1"/>
          <p:nvPr/>
        </p:nvSpPr>
        <p:spPr>
          <a:xfrm>
            <a:off x="2748279" y="4866468"/>
            <a:ext cx="8456995" cy="646331"/>
          </a:xfrm>
          <a:prstGeom prst="rect">
            <a:avLst/>
          </a:prstGeom>
          <a:noFill/>
        </p:spPr>
        <p:txBody>
          <a:bodyPr wrap="none" rtlCol="0">
            <a:spAutoFit/>
          </a:bodyPr>
          <a:lstStyle/>
          <a:p>
            <a:r>
              <a:rPr lang="en-US" b="1" dirty="0" smtClean="0">
                <a:solidFill>
                  <a:srgbClr val="FF0000"/>
                </a:solidFill>
              </a:rPr>
              <a:t>This </a:t>
            </a:r>
            <a:r>
              <a:rPr lang="en-US" b="1" dirty="0" err="1" smtClean="0">
                <a:solidFill>
                  <a:srgbClr val="FF0000"/>
                </a:solidFill>
              </a:rPr>
              <a:t>url</a:t>
            </a:r>
            <a:r>
              <a:rPr lang="en-US" b="1" dirty="0" smtClean="0">
                <a:solidFill>
                  <a:srgbClr val="FF0000"/>
                </a:solidFill>
              </a:rPr>
              <a:t> name is required for providing the mapping between login.html file </a:t>
            </a:r>
          </a:p>
          <a:p>
            <a:r>
              <a:rPr lang="en-US" b="1" dirty="0" smtClean="0">
                <a:solidFill>
                  <a:srgbClr val="FF0000"/>
                </a:solidFill>
              </a:rPr>
              <a:t>and the corresponding servlet</a:t>
            </a:r>
            <a:endParaRPr lang="en-US" b="1" dirty="0">
              <a:solidFill>
                <a:srgbClr val="FF0000"/>
              </a:solidFill>
            </a:endParaRPr>
          </a:p>
        </p:txBody>
      </p:sp>
      <p:sp>
        <p:nvSpPr>
          <p:cNvPr id="5" name="Right Arrow 4"/>
          <p:cNvSpPr/>
          <p:nvPr/>
        </p:nvSpPr>
        <p:spPr>
          <a:xfrm>
            <a:off x="1766807" y="4866468"/>
            <a:ext cx="650929" cy="371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212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51871" y="3140183"/>
            <a:ext cx="7629525" cy="3876675"/>
          </a:xfrm>
          <a:prstGeom prst="rect">
            <a:avLst/>
          </a:prstGeom>
        </p:spPr>
      </p:pic>
      <p:pic>
        <p:nvPicPr>
          <p:cNvPr id="5" name="Picture 4"/>
          <p:cNvPicPr>
            <a:picLocks noChangeAspect="1"/>
          </p:cNvPicPr>
          <p:nvPr/>
        </p:nvPicPr>
        <p:blipFill>
          <a:blip r:embed="rId3"/>
          <a:stretch>
            <a:fillRect/>
          </a:stretch>
        </p:blipFill>
        <p:spPr>
          <a:xfrm>
            <a:off x="351871" y="554037"/>
            <a:ext cx="6191250" cy="2752725"/>
          </a:xfrm>
          <a:prstGeom prst="rect">
            <a:avLst/>
          </a:prstGeom>
        </p:spPr>
      </p:pic>
      <p:sp>
        <p:nvSpPr>
          <p:cNvPr id="6" name="TextBox 5"/>
          <p:cNvSpPr txBox="1"/>
          <p:nvPr/>
        </p:nvSpPr>
        <p:spPr>
          <a:xfrm>
            <a:off x="351871" y="170481"/>
            <a:ext cx="5360763" cy="369332"/>
          </a:xfrm>
          <a:prstGeom prst="rect">
            <a:avLst/>
          </a:prstGeom>
          <a:noFill/>
        </p:spPr>
        <p:txBody>
          <a:bodyPr wrap="none" rtlCol="0">
            <a:spAutoFit/>
          </a:bodyPr>
          <a:lstStyle/>
          <a:p>
            <a:r>
              <a:rPr lang="en-US" b="1" dirty="0" smtClean="0">
                <a:solidFill>
                  <a:srgbClr val="FF0000"/>
                </a:solidFill>
              </a:rPr>
              <a:t>An Example of login Servlet &gt;&gt; FirstServlet.java</a:t>
            </a:r>
            <a:endParaRPr lang="en-US" b="1" dirty="0">
              <a:solidFill>
                <a:srgbClr val="FF0000"/>
              </a:solidFill>
            </a:endParaRPr>
          </a:p>
        </p:txBody>
      </p:sp>
    </p:spTree>
    <p:extLst>
      <p:ext uri="{BB962C8B-B14F-4D97-AF65-F5344CB8AC3E}">
        <p14:creationId xmlns:p14="http://schemas.microsoft.com/office/powerpoint/2010/main" val="277121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77334" y="1078138"/>
            <a:ext cx="10202476" cy="5619560"/>
          </a:xfrm>
          <a:prstGeom prst="rect">
            <a:avLst/>
          </a:prstGeom>
        </p:spPr>
      </p:pic>
      <p:sp>
        <p:nvSpPr>
          <p:cNvPr id="5" name="TextBox 4"/>
          <p:cNvSpPr txBox="1"/>
          <p:nvPr/>
        </p:nvSpPr>
        <p:spPr>
          <a:xfrm>
            <a:off x="929898" y="340963"/>
            <a:ext cx="3240631" cy="369332"/>
          </a:xfrm>
          <a:prstGeom prst="rect">
            <a:avLst/>
          </a:prstGeom>
          <a:noFill/>
        </p:spPr>
        <p:txBody>
          <a:bodyPr wrap="none" rtlCol="0">
            <a:spAutoFit/>
          </a:bodyPr>
          <a:lstStyle/>
          <a:p>
            <a:r>
              <a:rPr lang="en-US" b="1" dirty="0" smtClean="0">
                <a:solidFill>
                  <a:srgbClr val="FF0000"/>
                </a:solidFill>
              </a:rPr>
              <a:t>Step 6 - Modify Web.xml file</a:t>
            </a:r>
            <a:endParaRPr lang="en-US" b="1" dirty="0">
              <a:solidFill>
                <a:srgbClr val="FF0000"/>
              </a:solidFill>
            </a:endParaRPr>
          </a:p>
        </p:txBody>
      </p:sp>
      <p:sp>
        <p:nvSpPr>
          <p:cNvPr id="3" name="TextBox 2"/>
          <p:cNvSpPr txBox="1"/>
          <p:nvPr/>
        </p:nvSpPr>
        <p:spPr>
          <a:xfrm>
            <a:off x="3889030" y="5869951"/>
            <a:ext cx="2574807" cy="369332"/>
          </a:xfrm>
          <a:prstGeom prst="rect">
            <a:avLst/>
          </a:prstGeom>
          <a:noFill/>
        </p:spPr>
        <p:txBody>
          <a:bodyPr wrap="none" rtlCol="0">
            <a:spAutoFit/>
          </a:bodyPr>
          <a:lstStyle/>
          <a:p>
            <a:r>
              <a:rPr lang="en-US" b="1" dirty="0" smtClean="0">
                <a:solidFill>
                  <a:srgbClr val="FF0000"/>
                </a:solidFill>
              </a:rPr>
              <a:t>Verify the </a:t>
            </a:r>
            <a:r>
              <a:rPr lang="en-US" b="1" dirty="0" err="1" smtClean="0">
                <a:solidFill>
                  <a:srgbClr val="FF0000"/>
                </a:solidFill>
              </a:rPr>
              <a:t>url</a:t>
            </a:r>
            <a:r>
              <a:rPr lang="en-US" b="1" dirty="0" smtClean="0">
                <a:solidFill>
                  <a:srgbClr val="FF0000"/>
                </a:solidFill>
              </a:rPr>
              <a:t> pattern </a:t>
            </a:r>
            <a:endParaRPr lang="en-US" b="1" dirty="0">
              <a:solidFill>
                <a:srgbClr val="FF0000"/>
              </a:solidFill>
            </a:endParaRPr>
          </a:p>
        </p:txBody>
      </p:sp>
      <p:sp>
        <p:nvSpPr>
          <p:cNvPr id="6" name="Down Arrow 5"/>
          <p:cNvSpPr/>
          <p:nvPr/>
        </p:nvSpPr>
        <p:spPr>
          <a:xfrm>
            <a:off x="4805186" y="5389503"/>
            <a:ext cx="340963" cy="4804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017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53347" y="424779"/>
            <a:ext cx="8596668" cy="3880773"/>
          </a:xfrm>
        </p:spPr>
        <p:txBody>
          <a:bodyPr/>
          <a:lstStyle/>
          <a:p>
            <a:pPr marL="0" indent="0">
              <a:buNone/>
            </a:pPr>
            <a:r>
              <a:rPr lang="en-US" b="1" dirty="0" smtClean="0">
                <a:solidFill>
                  <a:srgbClr val="FF0000"/>
                </a:solidFill>
              </a:rPr>
              <a:t>Step 7- Configure the server before running the application</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553346" y="1000609"/>
            <a:ext cx="9691033" cy="5632666"/>
          </a:xfrm>
          <a:prstGeom prst="rect">
            <a:avLst/>
          </a:prstGeom>
        </p:spPr>
      </p:pic>
    </p:spTree>
    <p:extLst>
      <p:ext uri="{BB962C8B-B14F-4D97-AF65-F5344CB8AC3E}">
        <p14:creationId xmlns:p14="http://schemas.microsoft.com/office/powerpoint/2010/main" val="3629533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00280" y="1068563"/>
            <a:ext cx="10385061" cy="3952888"/>
          </a:xfrm>
          <a:prstGeom prst="rect">
            <a:avLst/>
          </a:prstGeom>
        </p:spPr>
      </p:pic>
      <p:sp>
        <p:nvSpPr>
          <p:cNvPr id="5" name="TextBox 4"/>
          <p:cNvSpPr txBox="1"/>
          <p:nvPr/>
        </p:nvSpPr>
        <p:spPr>
          <a:xfrm>
            <a:off x="976393" y="480447"/>
            <a:ext cx="8860118" cy="369332"/>
          </a:xfrm>
          <a:prstGeom prst="rect">
            <a:avLst/>
          </a:prstGeom>
          <a:noFill/>
        </p:spPr>
        <p:txBody>
          <a:bodyPr wrap="none" rtlCol="0">
            <a:spAutoFit/>
          </a:bodyPr>
          <a:lstStyle/>
          <a:p>
            <a:r>
              <a:rPr lang="en-US" b="1" dirty="0" smtClean="0">
                <a:solidFill>
                  <a:srgbClr val="FF0000"/>
                </a:solidFill>
              </a:rPr>
              <a:t>Step 8- Run the application: Right click on the application and run on the server</a:t>
            </a:r>
            <a:endParaRPr lang="en-US" b="1" dirty="0">
              <a:solidFill>
                <a:srgbClr val="FF0000"/>
              </a:solidFill>
            </a:endParaRPr>
          </a:p>
        </p:txBody>
      </p:sp>
    </p:spTree>
    <p:extLst>
      <p:ext uri="{BB962C8B-B14F-4D97-AF65-F5344CB8AC3E}">
        <p14:creationId xmlns:p14="http://schemas.microsoft.com/office/powerpoint/2010/main" val="3084289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3"/>
          <a:stretch>
            <a:fillRect/>
          </a:stretch>
        </p:blipFill>
        <p:spPr>
          <a:xfrm>
            <a:off x="305375" y="377125"/>
            <a:ext cx="8596668" cy="4582332"/>
          </a:xfrm>
          <a:prstGeom prst="rect">
            <a:avLst/>
          </a:prstGeom>
        </p:spPr>
      </p:pic>
    </p:spTree>
    <p:extLst>
      <p:ext uri="{BB962C8B-B14F-4D97-AF65-F5344CB8AC3E}">
        <p14:creationId xmlns:p14="http://schemas.microsoft.com/office/powerpoint/2010/main" val="2399491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7" name="TextBox 6"/>
          <p:cNvSpPr txBox="1"/>
          <p:nvPr/>
        </p:nvSpPr>
        <p:spPr>
          <a:xfrm>
            <a:off x="898902" y="371960"/>
            <a:ext cx="9221491" cy="1354217"/>
          </a:xfrm>
          <a:prstGeom prst="rect">
            <a:avLst/>
          </a:prstGeom>
          <a:noFill/>
        </p:spPr>
        <p:txBody>
          <a:bodyPr wrap="square" rtlCol="0">
            <a:spAutoFit/>
          </a:bodyPr>
          <a:lstStyle/>
          <a:p>
            <a:r>
              <a:rPr lang="en-US" sz="2800" dirty="0" smtClean="0">
                <a:solidFill>
                  <a:srgbClr val="FF0000"/>
                </a:solidFill>
              </a:rPr>
              <a:t>Run the web application manually (not from eclipse)</a:t>
            </a:r>
          </a:p>
          <a:p>
            <a:pPr marL="285750" indent="-285750">
              <a:buFont typeface="Wingdings" panose="05000000000000000000" pitchFamily="2" charset="2"/>
              <a:buChar char="Ø"/>
            </a:pPr>
            <a:r>
              <a:rPr lang="en-US" dirty="0" smtClean="0"/>
              <a:t>Deploy the project in </a:t>
            </a:r>
            <a:r>
              <a:rPr lang="en-US" dirty="0" err="1" smtClean="0"/>
              <a:t>webapps</a:t>
            </a:r>
            <a:r>
              <a:rPr lang="en-US" dirty="0" smtClean="0"/>
              <a:t> folder inside tomcat server: copy your project folder and place it inside </a:t>
            </a:r>
            <a:r>
              <a:rPr lang="en-US" dirty="0" err="1" smtClean="0"/>
              <a:t>webapps</a:t>
            </a:r>
            <a:r>
              <a:rPr lang="en-US" dirty="0" smtClean="0"/>
              <a:t> folder of tomcat server</a:t>
            </a:r>
          </a:p>
          <a:p>
            <a:pPr marL="285750" indent="-285750">
              <a:buFont typeface="Wingdings" panose="05000000000000000000" pitchFamily="2" charset="2"/>
              <a:buChar char="Ø"/>
            </a:pPr>
            <a:endParaRPr lang="en-US" dirty="0"/>
          </a:p>
        </p:txBody>
      </p:sp>
      <p:sp>
        <p:nvSpPr>
          <p:cNvPr id="9" name="Content Placeholder 8"/>
          <p:cNvSpPr>
            <a:spLocks noGrp="1"/>
          </p:cNvSpPr>
          <p:nvPr>
            <p:ph idx="1"/>
          </p:nvPr>
        </p:nvSpPr>
        <p:spPr/>
        <p:txBody>
          <a:bodyPr/>
          <a:lstStyle/>
          <a:p>
            <a:r>
              <a:rPr lang="en-US" dirty="0" smtClean="0"/>
              <a:t> </a:t>
            </a:r>
            <a:endParaRPr lang="en-US" dirty="0"/>
          </a:p>
        </p:txBody>
      </p:sp>
      <p:pic>
        <p:nvPicPr>
          <p:cNvPr id="10" name="Content Placeholder 5"/>
          <p:cNvPicPr>
            <a:picLocks noChangeAspect="1"/>
          </p:cNvPicPr>
          <p:nvPr/>
        </p:nvPicPr>
        <p:blipFill>
          <a:blip r:embed="rId2"/>
          <a:stretch>
            <a:fillRect/>
          </a:stretch>
        </p:blipFill>
        <p:spPr>
          <a:xfrm>
            <a:off x="677334" y="1500099"/>
            <a:ext cx="10897502" cy="2426275"/>
          </a:xfrm>
          <a:prstGeom prst="rect">
            <a:avLst/>
          </a:prstGeom>
        </p:spPr>
      </p:pic>
      <p:pic>
        <p:nvPicPr>
          <p:cNvPr id="11" name="Picture 10"/>
          <p:cNvPicPr>
            <a:picLocks noChangeAspect="1"/>
          </p:cNvPicPr>
          <p:nvPr/>
        </p:nvPicPr>
        <p:blipFill>
          <a:blip r:embed="rId3"/>
          <a:stretch>
            <a:fillRect/>
          </a:stretch>
        </p:blipFill>
        <p:spPr>
          <a:xfrm>
            <a:off x="898902" y="4472295"/>
            <a:ext cx="10784423" cy="2385705"/>
          </a:xfrm>
          <a:prstGeom prst="rect">
            <a:avLst/>
          </a:prstGeom>
        </p:spPr>
      </p:pic>
      <p:sp>
        <p:nvSpPr>
          <p:cNvPr id="12" name="Down Arrow 11"/>
          <p:cNvSpPr/>
          <p:nvPr/>
        </p:nvSpPr>
        <p:spPr>
          <a:xfrm>
            <a:off x="10306373" y="1930400"/>
            <a:ext cx="774915" cy="31685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37003" y="3283838"/>
            <a:ext cx="1141659" cy="461665"/>
          </a:xfrm>
          <a:prstGeom prst="rect">
            <a:avLst/>
          </a:prstGeom>
          <a:noFill/>
        </p:spPr>
        <p:txBody>
          <a:bodyPr wrap="none" rtlCol="0">
            <a:spAutoFit/>
          </a:bodyPr>
          <a:lstStyle/>
          <a:p>
            <a:r>
              <a:rPr lang="en-US" sz="2400" b="1" dirty="0" smtClean="0"/>
              <a:t>copied</a:t>
            </a:r>
            <a:endParaRPr lang="en-US" sz="2400" b="1" dirty="0"/>
          </a:p>
        </p:txBody>
      </p:sp>
    </p:spTree>
    <p:extLst>
      <p:ext uri="{BB962C8B-B14F-4D97-AF65-F5344CB8AC3E}">
        <p14:creationId xmlns:p14="http://schemas.microsoft.com/office/powerpoint/2010/main" val="4026707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Rectangle 4"/>
          <p:cNvSpPr/>
          <p:nvPr/>
        </p:nvSpPr>
        <p:spPr>
          <a:xfrm>
            <a:off x="1281192" y="346670"/>
            <a:ext cx="8209785" cy="1015663"/>
          </a:xfrm>
          <a:prstGeom prst="rect">
            <a:avLst/>
          </a:prstGeom>
        </p:spPr>
        <p:txBody>
          <a:bodyPr wrap="square">
            <a:spAutoFit/>
          </a:bodyPr>
          <a:lstStyle/>
          <a:p>
            <a:pPr marL="285750" indent="-285750">
              <a:buFont typeface="Wingdings" panose="05000000000000000000" pitchFamily="2" charset="2"/>
              <a:buChar char="Ø"/>
            </a:pPr>
            <a:r>
              <a:rPr lang="en-US" sz="2000" dirty="0" smtClean="0"/>
              <a:t>Start </a:t>
            </a:r>
            <a:r>
              <a:rPr lang="en-US" sz="2000" dirty="0"/>
              <a:t>the </a:t>
            </a:r>
            <a:r>
              <a:rPr lang="en-US" sz="2000" dirty="0" smtClean="0"/>
              <a:t>server from Apache tomcat folder</a:t>
            </a:r>
            <a:endParaRPr lang="en-US" sz="2000" dirty="0"/>
          </a:p>
          <a:p>
            <a:pPr marL="285750" indent="-285750">
              <a:buFont typeface="Wingdings" panose="05000000000000000000" pitchFamily="2" charset="2"/>
              <a:buChar char="Ø"/>
            </a:pPr>
            <a:r>
              <a:rPr lang="en-US" sz="2000" dirty="0" err="1">
                <a:hlinkClick r:id="rId2"/>
              </a:rPr>
              <a:t>Goto</a:t>
            </a:r>
            <a:r>
              <a:rPr lang="en-US" sz="2000" dirty="0">
                <a:hlinkClick r:id="rId2"/>
              </a:rPr>
              <a:t> : http://localhost:8080/</a:t>
            </a:r>
            <a:endParaRPr lang="en-US" sz="2000" dirty="0"/>
          </a:p>
          <a:p>
            <a:pPr marL="285750" indent="-285750">
              <a:buFont typeface="Wingdings" panose="05000000000000000000" pitchFamily="2" charset="2"/>
              <a:buChar char="Ø"/>
            </a:pPr>
            <a:r>
              <a:rPr lang="en-US" sz="2000" dirty="0" smtClean="0"/>
              <a:t>Go to </a:t>
            </a:r>
            <a:r>
              <a:rPr lang="en-US" sz="2000" dirty="0" err="1" smtClean="0"/>
              <a:t>Managerapp</a:t>
            </a:r>
            <a:r>
              <a:rPr lang="en-US" sz="2000" dirty="0" smtClean="0"/>
              <a:t> and check all the deployed applications</a:t>
            </a:r>
            <a:endParaRPr lang="en-US" sz="2000" dirty="0"/>
          </a:p>
        </p:txBody>
      </p:sp>
      <p:sp>
        <p:nvSpPr>
          <p:cNvPr id="8" name="Content Placeholder 7"/>
          <p:cNvSpPr>
            <a:spLocks noGrp="1"/>
          </p:cNvSpPr>
          <p:nvPr>
            <p:ph idx="1"/>
          </p:nvPr>
        </p:nvSpPr>
        <p:spPr/>
        <p:txBody>
          <a:bodyPr/>
          <a:lstStyle/>
          <a:p>
            <a:r>
              <a:rPr lang="en-US" dirty="0" smtClean="0"/>
              <a:t> </a:t>
            </a:r>
            <a:endParaRPr lang="en-US" dirty="0"/>
          </a:p>
        </p:txBody>
      </p:sp>
      <p:pic>
        <p:nvPicPr>
          <p:cNvPr id="9" name="Picture 8"/>
          <p:cNvPicPr>
            <a:picLocks noChangeAspect="1"/>
          </p:cNvPicPr>
          <p:nvPr/>
        </p:nvPicPr>
        <p:blipFill>
          <a:blip r:embed="rId3"/>
          <a:stretch>
            <a:fillRect/>
          </a:stretch>
        </p:blipFill>
        <p:spPr>
          <a:xfrm>
            <a:off x="460358" y="1625263"/>
            <a:ext cx="11178869" cy="4775537"/>
          </a:xfrm>
          <a:prstGeom prst="rect">
            <a:avLst/>
          </a:prstGeom>
        </p:spPr>
      </p:pic>
    </p:spTree>
    <p:extLst>
      <p:ext uri="{BB962C8B-B14F-4D97-AF65-F5344CB8AC3E}">
        <p14:creationId xmlns:p14="http://schemas.microsoft.com/office/powerpoint/2010/main" val="1123986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139485"/>
            <a:ext cx="10698422" cy="5901877"/>
          </a:xfrm>
        </p:spPr>
        <p:txBody>
          <a:bodyPr>
            <a:normAutofit/>
          </a:bodyPr>
          <a:lstStyle/>
          <a:p>
            <a:pPr marL="0" indent="0">
              <a:buNone/>
            </a:pPr>
            <a:endParaRPr lang="en-US" sz="2400" b="1" dirty="0" smtClean="0">
              <a:solidFill>
                <a:srgbClr val="FF0000"/>
              </a:solidFill>
            </a:endParaRPr>
          </a:p>
          <a:p>
            <a:pPr marL="0" indent="0">
              <a:buNone/>
            </a:pPr>
            <a:r>
              <a:rPr lang="en-US" sz="2400" b="1" dirty="0" smtClean="0">
                <a:solidFill>
                  <a:srgbClr val="FF0000"/>
                </a:solidFill>
              </a:rPr>
              <a:t>Web application </a:t>
            </a:r>
            <a:r>
              <a:rPr lang="en-US" sz="2400" b="1" dirty="0" smtClean="0">
                <a:solidFill>
                  <a:srgbClr val="FF0000"/>
                </a:solidFill>
              </a:rPr>
              <a:t>logics</a:t>
            </a:r>
            <a:endParaRPr lang="en-US" sz="2400" b="1" dirty="0" smtClean="0">
              <a:solidFill>
                <a:srgbClr val="FF0000"/>
              </a:solidFill>
            </a:endParaRPr>
          </a:p>
          <a:p>
            <a:r>
              <a:rPr lang="en-US" dirty="0" smtClean="0"/>
              <a:t> </a:t>
            </a:r>
            <a:r>
              <a:rPr lang="en-US" b="1" dirty="0" smtClean="0"/>
              <a:t>Presentation logics</a:t>
            </a:r>
            <a:r>
              <a:rPr lang="en-US" dirty="0" smtClean="0"/>
              <a:t>: We develop html file using presentation logic using html, </a:t>
            </a:r>
            <a:r>
              <a:rPr lang="en-US" dirty="0" err="1" smtClean="0"/>
              <a:t>css</a:t>
            </a:r>
            <a:r>
              <a:rPr lang="en-US" dirty="0" smtClean="0"/>
              <a:t>, etc. presentation logic is displayed at client side.</a:t>
            </a:r>
          </a:p>
          <a:p>
            <a:r>
              <a:rPr lang="en-US" b="1" dirty="0" smtClean="0"/>
              <a:t>Requested data gathering logics</a:t>
            </a:r>
            <a:r>
              <a:rPr lang="en-US" dirty="0" smtClean="0"/>
              <a:t>: Logics used to retrieve client data (</a:t>
            </a:r>
            <a:r>
              <a:rPr lang="en-US" dirty="0" err="1" smtClean="0"/>
              <a:t>request.getParameters</a:t>
            </a:r>
            <a:r>
              <a:rPr lang="en-US" dirty="0" smtClean="0"/>
              <a:t>()) using </a:t>
            </a:r>
            <a:r>
              <a:rPr lang="en-US" b="1" dirty="0" smtClean="0"/>
              <a:t>servlets, </a:t>
            </a:r>
            <a:r>
              <a:rPr lang="en-US" b="1" dirty="0" err="1" smtClean="0"/>
              <a:t>jsp</a:t>
            </a:r>
            <a:r>
              <a:rPr lang="en-US" b="1" dirty="0" smtClean="0"/>
              <a:t>, </a:t>
            </a:r>
            <a:r>
              <a:rPr lang="en-US" b="1" dirty="0" err="1" smtClean="0"/>
              <a:t>structs</a:t>
            </a:r>
            <a:r>
              <a:rPr lang="en-US" b="1" dirty="0" smtClean="0"/>
              <a:t> spring etc</a:t>
            </a:r>
            <a:r>
              <a:rPr lang="en-US" dirty="0" smtClean="0"/>
              <a:t>.</a:t>
            </a:r>
          </a:p>
          <a:p>
            <a:r>
              <a:rPr lang="en-US" b="1" dirty="0" smtClean="0"/>
              <a:t>Validation logics</a:t>
            </a:r>
            <a:r>
              <a:rPr lang="en-US" dirty="0" smtClean="0"/>
              <a:t>: Validate the retrieved data </a:t>
            </a:r>
            <a:r>
              <a:rPr lang="en-US" b="1" dirty="0" err="1" smtClean="0"/>
              <a:t>jsp</a:t>
            </a:r>
            <a:r>
              <a:rPr lang="en-US" b="1" dirty="0" smtClean="0"/>
              <a:t>, </a:t>
            </a:r>
            <a:r>
              <a:rPr lang="en-US" b="1" dirty="0" err="1" smtClean="0"/>
              <a:t>javascript</a:t>
            </a:r>
            <a:endParaRPr lang="en-US" b="1" dirty="0" smtClean="0"/>
          </a:p>
          <a:p>
            <a:r>
              <a:rPr lang="en-US" b="1" dirty="0" smtClean="0"/>
              <a:t>Business logics</a:t>
            </a:r>
            <a:r>
              <a:rPr lang="en-US" dirty="0" smtClean="0"/>
              <a:t>: Process the data (main logic of the application), </a:t>
            </a:r>
            <a:r>
              <a:rPr lang="en-US" b="1" dirty="0"/>
              <a:t>servlets, </a:t>
            </a:r>
            <a:r>
              <a:rPr lang="en-US" b="1" dirty="0" err="1"/>
              <a:t>jsp</a:t>
            </a:r>
            <a:r>
              <a:rPr lang="en-US" b="1" dirty="0" smtClean="0"/>
              <a:t>, </a:t>
            </a:r>
            <a:r>
              <a:rPr lang="en-US" b="1" dirty="0" err="1" smtClean="0"/>
              <a:t>structs</a:t>
            </a:r>
            <a:r>
              <a:rPr lang="en-US" b="1" dirty="0" smtClean="0"/>
              <a:t> </a:t>
            </a:r>
            <a:r>
              <a:rPr lang="en-US" b="1" dirty="0"/>
              <a:t>spring </a:t>
            </a:r>
            <a:r>
              <a:rPr lang="en-US" dirty="0"/>
              <a:t>etc</a:t>
            </a:r>
            <a:r>
              <a:rPr lang="en-US" dirty="0" smtClean="0"/>
              <a:t>.</a:t>
            </a:r>
          </a:p>
          <a:p>
            <a:r>
              <a:rPr lang="en-US" b="1" dirty="0" smtClean="0"/>
              <a:t>Persistence logic </a:t>
            </a:r>
            <a:r>
              <a:rPr lang="en-US" dirty="0" smtClean="0"/>
              <a:t>(Hibernate framework): Logics that interact with the database, (</a:t>
            </a:r>
            <a:r>
              <a:rPr lang="en-US" b="1" dirty="0" smtClean="0"/>
              <a:t>JDBC , </a:t>
            </a:r>
            <a:r>
              <a:rPr lang="en-US" dirty="0" smtClean="0"/>
              <a:t>Hibernate framework)</a:t>
            </a:r>
          </a:p>
          <a:p>
            <a:pPr marL="0" indent="0">
              <a:buNone/>
            </a:pPr>
            <a:r>
              <a:rPr lang="en-US" dirty="0" smtClean="0"/>
              <a:t>		</a:t>
            </a:r>
            <a:r>
              <a:rPr lang="en-US" b="1" dirty="0" smtClean="0"/>
              <a:t>JDBC is used to write the persistence logic</a:t>
            </a:r>
          </a:p>
          <a:p>
            <a:pPr marL="0" indent="0">
              <a:buNone/>
            </a:pPr>
            <a:r>
              <a:rPr lang="en-US" b="1" dirty="0" smtClean="0"/>
              <a:t>Note: Hibernate code is internally converted into JDBC (performance is slow)</a:t>
            </a:r>
          </a:p>
          <a:p>
            <a:r>
              <a:rPr lang="en-US" b="1" dirty="0" smtClean="0"/>
              <a:t>Session management logic: </a:t>
            </a:r>
            <a:r>
              <a:rPr lang="en-US" dirty="0" smtClean="0"/>
              <a:t>Session (period of the time), (open bank site and if we do not perform any activity the session time gets out) </a:t>
            </a:r>
            <a:r>
              <a:rPr lang="en-US" b="1" dirty="0" smtClean="0"/>
              <a:t>servlets, </a:t>
            </a:r>
            <a:r>
              <a:rPr lang="en-US" b="1" dirty="0" err="1" smtClean="0"/>
              <a:t>jsp</a:t>
            </a:r>
            <a:endParaRPr lang="en-US" b="1" dirty="0" smtClean="0"/>
          </a:p>
          <a:p>
            <a:r>
              <a:rPr lang="en-US" b="1" dirty="0" smtClean="0"/>
              <a:t>Middleware services</a:t>
            </a:r>
            <a:r>
              <a:rPr lang="en-US" dirty="0" smtClean="0"/>
              <a:t>: optional services to application. </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17246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55363"/>
            <a:ext cx="11287358" cy="4785999"/>
          </a:xfrm>
        </p:spPr>
        <p:txBody>
          <a:bodyPr/>
          <a:lstStyle/>
          <a:p>
            <a:pPr marL="0" indent="0">
              <a:buNone/>
            </a:pPr>
            <a:r>
              <a:rPr lang="en-US" dirty="0" smtClean="0"/>
              <a:t> </a:t>
            </a:r>
            <a:endParaRPr lang="en-US" dirty="0"/>
          </a:p>
        </p:txBody>
      </p:sp>
      <p:sp>
        <p:nvSpPr>
          <p:cNvPr id="4" name="Rectangle 3"/>
          <p:cNvSpPr/>
          <p:nvPr/>
        </p:nvSpPr>
        <p:spPr>
          <a:xfrm>
            <a:off x="1132344" y="923685"/>
            <a:ext cx="2061275" cy="2386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Client side technologies used to write programming at client side. Ex:</a:t>
            </a:r>
          </a:p>
          <a:p>
            <a:pPr algn="ctr"/>
            <a:r>
              <a:rPr lang="en-US" b="1" dirty="0" smtClean="0">
                <a:solidFill>
                  <a:schemeClr val="tx1"/>
                </a:solidFill>
              </a:rPr>
              <a:t>HTML, JSP, HTML5, CSS3, Java Script</a:t>
            </a:r>
            <a:endParaRPr lang="en-US" b="1" dirty="0">
              <a:solidFill>
                <a:schemeClr val="tx1"/>
              </a:solidFill>
            </a:endParaRPr>
          </a:p>
        </p:txBody>
      </p:sp>
      <p:sp>
        <p:nvSpPr>
          <p:cNvPr id="5" name="Rectangle 4"/>
          <p:cNvSpPr/>
          <p:nvPr/>
        </p:nvSpPr>
        <p:spPr>
          <a:xfrm>
            <a:off x="6041096" y="743410"/>
            <a:ext cx="1999282" cy="2645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Server </a:t>
            </a:r>
            <a:r>
              <a:rPr lang="en-US" b="1" dirty="0">
                <a:solidFill>
                  <a:schemeClr val="tx1"/>
                </a:solidFill>
              </a:rPr>
              <a:t>side technologies used to write programming at </a:t>
            </a:r>
            <a:r>
              <a:rPr lang="en-US" b="1" dirty="0" smtClean="0">
                <a:solidFill>
                  <a:schemeClr val="tx1"/>
                </a:solidFill>
              </a:rPr>
              <a:t>server </a:t>
            </a:r>
            <a:r>
              <a:rPr lang="en-US" b="1" dirty="0">
                <a:solidFill>
                  <a:schemeClr val="tx1"/>
                </a:solidFill>
              </a:rPr>
              <a:t>side. Ex:</a:t>
            </a:r>
          </a:p>
          <a:p>
            <a:pPr algn="ctr"/>
            <a:r>
              <a:rPr lang="en-US" b="1" dirty="0" smtClean="0">
                <a:solidFill>
                  <a:schemeClr val="tx1"/>
                </a:solidFill>
              </a:rPr>
              <a:t>Servlet, JSP, struts, spring, </a:t>
            </a:r>
            <a:r>
              <a:rPr lang="en-US" b="1" dirty="0" err="1" smtClean="0">
                <a:solidFill>
                  <a:schemeClr val="tx1"/>
                </a:solidFill>
              </a:rPr>
              <a:t>.net</a:t>
            </a:r>
            <a:r>
              <a:rPr lang="en-US" b="1" dirty="0" smtClean="0">
                <a:solidFill>
                  <a:schemeClr val="tx1"/>
                </a:solidFill>
              </a:rPr>
              <a:t>, PHP etc.</a:t>
            </a:r>
            <a:endParaRPr lang="en-US" b="1" dirty="0">
              <a:solidFill>
                <a:schemeClr val="tx1"/>
              </a:solidFill>
            </a:endParaRPr>
          </a:p>
          <a:p>
            <a:pPr algn="ctr"/>
            <a:endParaRPr lang="en-US" b="1" dirty="0">
              <a:solidFill>
                <a:schemeClr val="tx1"/>
              </a:solidFill>
            </a:endParaRPr>
          </a:p>
        </p:txBody>
      </p:sp>
      <p:sp>
        <p:nvSpPr>
          <p:cNvPr id="8" name="TextBox 7"/>
          <p:cNvSpPr txBox="1"/>
          <p:nvPr/>
        </p:nvSpPr>
        <p:spPr>
          <a:xfrm>
            <a:off x="475103" y="3521731"/>
            <a:ext cx="4016686" cy="3139321"/>
          </a:xfrm>
          <a:prstGeom prst="rect">
            <a:avLst/>
          </a:prstGeom>
          <a:noFill/>
        </p:spPr>
        <p:txBody>
          <a:bodyPr wrap="square" rtlCol="0">
            <a:spAutoFit/>
          </a:bodyPr>
          <a:lstStyle/>
          <a:p>
            <a:pPr marL="342900" indent="-342900" algn="just">
              <a:buAutoNum type="arabicPeriod"/>
            </a:pPr>
            <a:r>
              <a:rPr lang="en-US" dirty="0" smtClean="0"/>
              <a:t>Client sending request to sever</a:t>
            </a:r>
          </a:p>
          <a:p>
            <a:pPr marL="342900" indent="-342900" algn="just">
              <a:buAutoNum type="arabicPeriod"/>
            </a:pPr>
            <a:r>
              <a:rPr lang="en-US" dirty="0" smtClean="0"/>
              <a:t>client prepares RF (Request Format) and sent it to http/https</a:t>
            </a:r>
          </a:p>
          <a:p>
            <a:pPr marL="342900" indent="-342900" algn="just">
              <a:buAutoNum type="arabicPeriod"/>
            </a:pPr>
            <a:r>
              <a:rPr lang="en-US" dirty="0" smtClean="0"/>
              <a:t>It contains header and body field. Header contains browser info and body contains actual request details</a:t>
            </a:r>
          </a:p>
          <a:p>
            <a:pPr marL="342900" indent="-342900" algn="just">
              <a:buAutoNum type="arabicPeriod"/>
            </a:pPr>
            <a:r>
              <a:rPr lang="en-US" dirty="0" smtClean="0"/>
              <a:t>Http carry the RF to the server side.</a:t>
            </a:r>
          </a:p>
          <a:p>
            <a:pPr marL="342900" indent="-342900" algn="just">
              <a:buAutoNum type="arabicPeriod"/>
            </a:pPr>
            <a:r>
              <a:rPr lang="en-US" dirty="0" smtClean="0"/>
              <a:t>Ex. All browsers</a:t>
            </a:r>
          </a:p>
          <a:p>
            <a:pPr marL="342900" indent="-342900" algn="just">
              <a:buAutoNum type="arabicPeriod"/>
            </a:pPr>
            <a:endParaRPr lang="en-US" dirty="0"/>
          </a:p>
        </p:txBody>
      </p:sp>
      <p:sp>
        <p:nvSpPr>
          <p:cNvPr id="12" name="TextBox 11"/>
          <p:cNvSpPr txBox="1"/>
          <p:nvPr/>
        </p:nvSpPr>
        <p:spPr>
          <a:xfrm>
            <a:off x="5196641" y="3389410"/>
            <a:ext cx="3915276" cy="3693319"/>
          </a:xfrm>
          <a:prstGeom prst="rect">
            <a:avLst/>
          </a:prstGeom>
          <a:noFill/>
        </p:spPr>
        <p:txBody>
          <a:bodyPr wrap="square" rtlCol="0">
            <a:spAutoFit/>
          </a:bodyPr>
          <a:lstStyle/>
          <a:p>
            <a:pPr marL="342900" indent="-342900">
              <a:buAutoNum type="arabicPeriod"/>
            </a:pPr>
            <a:r>
              <a:rPr lang="en-US" dirty="0" smtClean="0"/>
              <a:t>Server checks request body and process the </a:t>
            </a:r>
          </a:p>
          <a:p>
            <a:r>
              <a:rPr lang="en-US" dirty="0" smtClean="0"/>
              <a:t>request. Finally the response will be generated.</a:t>
            </a:r>
          </a:p>
          <a:p>
            <a:r>
              <a:rPr lang="en-US" dirty="0" smtClean="0"/>
              <a:t>2. Http prepares RF (Response Format) contains h and b</a:t>
            </a:r>
          </a:p>
          <a:p>
            <a:r>
              <a:rPr lang="en-US" dirty="0" smtClean="0"/>
              <a:t>3. Body contains actual response and head contains browser info</a:t>
            </a:r>
          </a:p>
          <a:p>
            <a:r>
              <a:rPr lang="en-US" dirty="0" smtClean="0"/>
              <a:t>4. Server: Tomcat (Apache), glassfish (Sun/Oracle), </a:t>
            </a:r>
            <a:r>
              <a:rPr lang="en-US" dirty="0" err="1" smtClean="0"/>
              <a:t>Jboss</a:t>
            </a:r>
            <a:r>
              <a:rPr lang="en-US" dirty="0" smtClean="0"/>
              <a:t> (</a:t>
            </a:r>
            <a:r>
              <a:rPr lang="en-US" dirty="0" err="1" smtClean="0"/>
              <a:t>Jboss</a:t>
            </a:r>
            <a:r>
              <a:rPr lang="en-US" dirty="0" smtClean="0"/>
              <a:t> community), </a:t>
            </a:r>
            <a:r>
              <a:rPr lang="en-US" dirty="0" err="1" smtClean="0"/>
              <a:t>Weblogic</a:t>
            </a:r>
            <a:r>
              <a:rPr lang="en-US" dirty="0" smtClean="0"/>
              <a:t> (Oracle), </a:t>
            </a:r>
            <a:r>
              <a:rPr lang="en-US" dirty="0" err="1" smtClean="0"/>
              <a:t>Websphere</a:t>
            </a:r>
            <a:r>
              <a:rPr lang="en-US" dirty="0" smtClean="0"/>
              <a:t> (IBM) etc.	</a:t>
            </a:r>
          </a:p>
          <a:p>
            <a:pPr marL="342900" indent="-342900">
              <a:buAutoNum type="arabicPeriod"/>
            </a:pP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382010082"/>
              </p:ext>
            </p:extLst>
          </p:nvPr>
        </p:nvGraphicFramePr>
        <p:xfrm>
          <a:off x="3349774" y="710536"/>
          <a:ext cx="839537" cy="741680"/>
        </p:xfrm>
        <a:graphic>
          <a:graphicData uri="http://schemas.openxmlformats.org/drawingml/2006/table">
            <a:tbl>
              <a:tblPr firstRow="1" bandRow="1">
                <a:tableStyleId>{5C22544A-7EE6-4342-B048-85BDC9FD1C3A}</a:tableStyleId>
              </a:tblPr>
              <a:tblGrid>
                <a:gridCol w="839537">
                  <a:extLst>
                    <a:ext uri="{9D8B030D-6E8A-4147-A177-3AD203B41FA5}">
                      <a16:colId xmlns:a16="http://schemas.microsoft.com/office/drawing/2014/main" val="946912264"/>
                    </a:ext>
                  </a:extLst>
                </a:gridCol>
              </a:tblGrid>
              <a:tr h="370840">
                <a:tc>
                  <a:txBody>
                    <a:bodyPr/>
                    <a:lstStyle/>
                    <a:p>
                      <a:r>
                        <a:rPr lang="en-US" dirty="0" smtClean="0"/>
                        <a:t>H</a:t>
                      </a:r>
                      <a:endParaRPr lang="en-US" dirty="0"/>
                    </a:p>
                  </a:txBody>
                  <a:tcPr>
                    <a:solidFill>
                      <a:schemeClr val="accent5">
                        <a:lumMod val="60000"/>
                        <a:lumOff val="40000"/>
                      </a:schemeClr>
                    </a:solidFill>
                  </a:tcPr>
                </a:tc>
                <a:extLst>
                  <a:ext uri="{0D108BD9-81ED-4DB2-BD59-A6C34878D82A}">
                    <a16:rowId xmlns:a16="http://schemas.microsoft.com/office/drawing/2014/main" val="596622769"/>
                  </a:ext>
                </a:extLst>
              </a:tr>
              <a:tr h="370840">
                <a:tc>
                  <a:txBody>
                    <a:bodyPr/>
                    <a:lstStyle/>
                    <a:p>
                      <a:r>
                        <a:rPr lang="en-US" dirty="0" smtClean="0"/>
                        <a:t>B</a:t>
                      </a:r>
                      <a:endParaRPr lang="en-US" dirty="0"/>
                    </a:p>
                  </a:txBody>
                  <a:tcPr>
                    <a:solidFill>
                      <a:schemeClr val="accent5">
                        <a:lumMod val="60000"/>
                        <a:lumOff val="40000"/>
                      </a:schemeClr>
                    </a:solidFill>
                  </a:tcPr>
                </a:tc>
                <a:extLst>
                  <a:ext uri="{0D108BD9-81ED-4DB2-BD59-A6C34878D82A}">
                    <a16:rowId xmlns:a16="http://schemas.microsoft.com/office/drawing/2014/main" val="47090400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37879979"/>
              </p:ext>
            </p:extLst>
          </p:nvPr>
        </p:nvGraphicFramePr>
        <p:xfrm>
          <a:off x="5086231" y="2284725"/>
          <a:ext cx="839537" cy="741680"/>
        </p:xfrm>
        <a:graphic>
          <a:graphicData uri="http://schemas.openxmlformats.org/drawingml/2006/table">
            <a:tbl>
              <a:tblPr firstRow="1" bandRow="1">
                <a:tableStyleId>{5C22544A-7EE6-4342-B048-85BDC9FD1C3A}</a:tableStyleId>
              </a:tblPr>
              <a:tblGrid>
                <a:gridCol w="839537">
                  <a:extLst>
                    <a:ext uri="{9D8B030D-6E8A-4147-A177-3AD203B41FA5}">
                      <a16:colId xmlns:a16="http://schemas.microsoft.com/office/drawing/2014/main" val="946912264"/>
                    </a:ext>
                  </a:extLst>
                </a:gridCol>
              </a:tblGrid>
              <a:tr h="370840">
                <a:tc>
                  <a:txBody>
                    <a:bodyPr/>
                    <a:lstStyle/>
                    <a:p>
                      <a:r>
                        <a:rPr lang="en-US" dirty="0" smtClean="0"/>
                        <a:t>H</a:t>
                      </a:r>
                      <a:endParaRPr lang="en-US" dirty="0"/>
                    </a:p>
                  </a:txBody>
                  <a:tcPr>
                    <a:solidFill>
                      <a:schemeClr val="accent5">
                        <a:lumMod val="60000"/>
                        <a:lumOff val="40000"/>
                      </a:schemeClr>
                    </a:solidFill>
                  </a:tcPr>
                </a:tc>
                <a:extLst>
                  <a:ext uri="{0D108BD9-81ED-4DB2-BD59-A6C34878D82A}">
                    <a16:rowId xmlns:a16="http://schemas.microsoft.com/office/drawing/2014/main" val="596622769"/>
                  </a:ext>
                </a:extLst>
              </a:tr>
              <a:tr h="370840">
                <a:tc>
                  <a:txBody>
                    <a:bodyPr/>
                    <a:lstStyle/>
                    <a:p>
                      <a:r>
                        <a:rPr lang="en-US" dirty="0" smtClean="0"/>
                        <a:t>B</a:t>
                      </a:r>
                      <a:endParaRPr lang="en-US" dirty="0"/>
                    </a:p>
                  </a:txBody>
                  <a:tcPr>
                    <a:solidFill>
                      <a:schemeClr val="accent5">
                        <a:lumMod val="60000"/>
                        <a:lumOff val="40000"/>
                      </a:schemeClr>
                    </a:solidFill>
                  </a:tcPr>
                </a:tc>
                <a:extLst>
                  <a:ext uri="{0D108BD9-81ED-4DB2-BD59-A6C34878D82A}">
                    <a16:rowId xmlns:a16="http://schemas.microsoft.com/office/drawing/2014/main" val="470904008"/>
                  </a:ext>
                </a:extLst>
              </a:tr>
            </a:tbl>
          </a:graphicData>
        </a:graphic>
      </p:graphicFrame>
      <p:sp>
        <p:nvSpPr>
          <p:cNvPr id="18" name="TextBox 17"/>
          <p:cNvSpPr txBox="1"/>
          <p:nvPr/>
        </p:nvSpPr>
        <p:spPr>
          <a:xfrm>
            <a:off x="3349774" y="263998"/>
            <a:ext cx="460382" cy="369332"/>
          </a:xfrm>
          <a:prstGeom prst="rect">
            <a:avLst/>
          </a:prstGeom>
          <a:noFill/>
        </p:spPr>
        <p:txBody>
          <a:bodyPr wrap="none" rtlCol="0">
            <a:spAutoFit/>
          </a:bodyPr>
          <a:lstStyle/>
          <a:p>
            <a:r>
              <a:rPr lang="en-US" b="1" dirty="0" smtClean="0"/>
              <a:t>RF</a:t>
            </a:r>
            <a:endParaRPr lang="en-US" b="1" dirty="0"/>
          </a:p>
        </p:txBody>
      </p:sp>
      <p:sp>
        <p:nvSpPr>
          <p:cNvPr id="19" name="TextBox 18"/>
          <p:cNvSpPr txBox="1"/>
          <p:nvPr/>
        </p:nvSpPr>
        <p:spPr>
          <a:xfrm>
            <a:off x="5275808" y="3063444"/>
            <a:ext cx="460382" cy="369332"/>
          </a:xfrm>
          <a:prstGeom prst="rect">
            <a:avLst/>
          </a:prstGeom>
          <a:noFill/>
        </p:spPr>
        <p:txBody>
          <a:bodyPr wrap="none" rtlCol="0">
            <a:spAutoFit/>
          </a:bodyPr>
          <a:lstStyle/>
          <a:p>
            <a:r>
              <a:rPr lang="en-US" b="1" dirty="0" smtClean="0"/>
              <a:t>RF</a:t>
            </a:r>
            <a:endParaRPr lang="en-US" b="1" dirty="0"/>
          </a:p>
        </p:txBody>
      </p:sp>
      <p:sp>
        <p:nvSpPr>
          <p:cNvPr id="20" name="TextBox 19"/>
          <p:cNvSpPr txBox="1"/>
          <p:nvPr/>
        </p:nvSpPr>
        <p:spPr>
          <a:xfrm>
            <a:off x="3652628" y="1595525"/>
            <a:ext cx="1544012" cy="369332"/>
          </a:xfrm>
          <a:prstGeom prst="rect">
            <a:avLst/>
          </a:prstGeom>
          <a:noFill/>
        </p:spPr>
        <p:txBody>
          <a:bodyPr wrap="none" rtlCol="0">
            <a:spAutoFit/>
          </a:bodyPr>
          <a:lstStyle/>
          <a:p>
            <a:r>
              <a:rPr lang="en-US" b="1" dirty="0" smtClean="0"/>
              <a:t>HTTP/HTTPS</a:t>
            </a:r>
            <a:endParaRPr lang="en-US" b="1" dirty="0"/>
          </a:p>
        </p:txBody>
      </p:sp>
      <p:sp>
        <p:nvSpPr>
          <p:cNvPr id="30" name="Title 29"/>
          <p:cNvSpPr>
            <a:spLocks noGrp="1"/>
          </p:cNvSpPr>
          <p:nvPr>
            <p:ph type="title"/>
          </p:nvPr>
        </p:nvSpPr>
        <p:spPr/>
        <p:txBody>
          <a:bodyPr/>
          <a:lstStyle/>
          <a:p>
            <a:r>
              <a:rPr lang="en-US" dirty="0" smtClean="0"/>
              <a:t>  </a:t>
            </a:r>
            <a:endParaRPr lang="en-US" dirty="0"/>
          </a:p>
        </p:txBody>
      </p:sp>
      <p:sp>
        <p:nvSpPr>
          <p:cNvPr id="33" name="Flowchart: Magnetic Disk 32"/>
          <p:cNvSpPr/>
          <p:nvPr/>
        </p:nvSpPr>
        <p:spPr>
          <a:xfrm>
            <a:off x="9858740" y="1081376"/>
            <a:ext cx="2220965" cy="2351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Database- used to store the data</a:t>
            </a:r>
          </a:p>
          <a:p>
            <a:pPr algn="ctr"/>
            <a:r>
              <a:rPr lang="en-US" b="1" dirty="0" smtClean="0">
                <a:solidFill>
                  <a:schemeClr val="tx1"/>
                </a:solidFill>
              </a:rPr>
              <a:t>Ex. Oracle, MySQL</a:t>
            </a:r>
            <a:endParaRPr lang="en-US" b="1" dirty="0">
              <a:solidFill>
                <a:schemeClr val="tx1"/>
              </a:solidFill>
            </a:endParaRPr>
          </a:p>
        </p:txBody>
      </p:sp>
      <p:cxnSp>
        <p:nvCxnSpPr>
          <p:cNvPr id="35" name="Straight Arrow Connector 34"/>
          <p:cNvCxnSpPr/>
          <p:nvPr/>
        </p:nvCxnSpPr>
        <p:spPr>
          <a:xfrm>
            <a:off x="8155706" y="2104387"/>
            <a:ext cx="1588021" cy="12668"/>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a:endCxn id="5" idx="1"/>
          </p:cNvCxnSpPr>
          <p:nvPr/>
        </p:nvCxnSpPr>
        <p:spPr>
          <a:xfrm flipV="1">
            <a:off x="3193619" y="2066410"/>
            <a:ext cx="2847477" cy="7299"/>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
        <p:nvSpPr>
          <p:cNvPr id="41" name="TextBox 40"/>
          <p:cNvSpPr txBox="1"/>
          <p:nvPr/>
        </p:nvSpPr>
        <p:spPr>
          <a:xfrm>
            <a:off x="8318799" y="925081"/>
            <a:ext cx="1438825" cy="923330"/>
          </a:xfrm>
          <a:prstGeom prst="rect">
            <a:avLst/>
          </a:prstGeom>
          <a:noFill/>
        </p:spPr>
        <p:txBody>
          <a:bodyPr wrap="square" rtlCol="0">
            <a:spAutoFit/>
          </a:bodyPr>
          <a:lstStyle/>
          <a:p>
            <a:r>
              <a:rPr lang="en-US" b="1" dirty="0" smtClean="0"/>
              <a:t>JDBC, Hibernate framework</a:t>
            </a:r>
            <a:endParaRPr lang="en-US" b="1" dirty="0"/>
          </a:p>
        </p:txBody>
      </p:sp>
      <p:sp>
        <p:nvSpPr>
          <p:cNvPr id="42" name="TextBox 41"/>
          <p:cNvSpPr txBox="1"/>
          <p:nvPr/>
        </p:nvSpPr>
        <p:spPr>
          <a:xfrm>
            <a:off x="1132344" y="448664"/>
            <a:ext cx="944489" cy="369332"/>
          </a:xfrm>
          <a:prstGeom prst="rect">
            <a:avLst/>
          </a:prstGeom>
          <a:noFill/>
        </p:spPr>
        <p:txBody>
          <a:bodyPr wrap="none" rtlCol="0">
            <a:spAutoFit/>
          </a:bodyPr>
          <a:lstStyle/>
          <a:p>
            <a:r>
              <a:rPr lang="en-US" b="1" dirty="0" smtClean="0"/>
              <a:t>CLIENT</a:t>
            </a:r>
            <a:endParaRPr lang="en-US" b="1" dirty="0"/>
          </a:p>
        </p:txBody>
      </p:sp>
      <p:sp>
        <p:nvSpPr>
          <p:cNvPr id="43" name="TextBox 42"/>
          <p:cNvSpPr txBox="1"/>
          <p:nvPr/>
        </p:nvSpPr>
        <p:spPr>
          <a:xfrm>
            <a:off x="6321013" y="264084"/>
            <a:ext cx="984244" cy="369332"/>
          </a:xfrm>
          <a:prstGeom prst="rect">
            <a:avLst/>
          </a:prstGeom>
          <a:noFill/>
        </p:spPr>
        <p:txBody>
          <a:bodyPr wrap="none" rtlCol="0">
            <a:spAutoFit/>
          </a:bodyPr>
          <a:lstStyle/>
          <a:p>
            <a:r>
              <a:rPr lang="en-US" b="1" dirty="0" smtClean="0"/>
              <a:t>SERVER</a:t>
            </a:r>
            <a:endParaRPr lang="en-US" b="1" dirty="0"/>
          </a:p>
        </p:txBody>
      </p:sp>
      <p:sp>
        <p:nvSpPr>
          <p:cNvPr id="44" name="TextBox 43"/>
          <p:cNvSpPr txBox="1"/>
          <p:nvPr/>
        </p:nvSpPr>
        <p:spPr>
          <a:xfrm>
            <a:off x="10328689" y="585694"/>
            <a:ext cx="1256626" cy="369332"/>
          </a:xfrm>
          <a:prstGeom prst="rect">
            <a:avLst/>
          </a:prstGeom>
          <a:noFill/>
        </p:spPr>
        <p:txBody>
          <a:bodyPr wrap="none" rtlCol="0">
            <a:spAutoFit/>
          </a:bodyPr>
          <a:lstStyle/>
          <a:p>
            <a:r>
              <a:rPr lang="en-US" b="1" dirty="0" smtClean="0"/>
              <a:t>DATABASE</a:t>
            </a:r>
            <a:endParaRPr lang="en-US" b="1" dirty="0"/>
          </a:p>
        </p:txBody>
      </p:sp>
      <p:sp>
        <p:nvSpPr>
          <p:cNvPr id="45" name="TextBox 44"/>
          <p:cNvSpPr txBox="1"/>
          <p:nvPr/>
        </p:nvSpPr>
        <p:spPr>
          <a:xfrm>
            <a:off x="9784199" y="4724403"/>
            <a:ext cx="2180493" cy="2031325"/>
          </a:xfrm>
          <a:prstGeom prst="rect">
            <a:avLst/>
          </a:prstGeom>
          <a:noFill/>
        </p:spPr>
        <p:txBody>
          <a:bodyPr wrap="square" rtlCol="0">
            <a:spAutoFit/>
          </a:bodyPr>
          <a:lstStyle/>
          <a:p>
            <a:r>
              <a:rPr lang="en-US" dirty="0" smtClean="0"/>
              <a:t>Note- Servlet is server side technology executed by server or it is an object executed at server side. </a:t>
            </a:r>
            <a:endParaRPr lang="en-US" dirty="0"/>
          </a:p>
        </p:txBody>
      </p:sp>
    </p:spTree>
    <p:extLst>
      <p:ext uri="{BB962C8B-B14F-4D97-AF65-F5344CB8AC3E}">
        <p14:creationId xmlns:p14="http://schemas.microsoft.com/office/powerpoint/2010/main" val="3654645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0"/>
                <a:solidFill>
                  <a:schemeClr val="tx1"/>
                </a:solidFill>
                <a:effectLst>
                  <a:outerShdw blurRad="38100" dist="19050" dir="2700000" algn="tl" rotWithShape="0">
                    <a:schemeClr val="dk1">
                      <a:alpha val="40000"/>
                    </a:schemeClr>
                  </a:outerShdw>
                </a:effectLst>
              </a:rPr>
              <a:t>JDBC - Imp</a:t>
            </a:r>
            <a:endParaRPr lang="en-US" b="1"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474206" y="323494"/>
            <a:ext cx="10605432" cy="5649131"/>
          </a:xfrm>
        </p:spPr>
        <p:txBody>
          <a:bodyPr/>
          <a:lstStyle/>
          <a:p>
            <a:pPr marL="0" indent="0">
              <a:buNone/>
            </a:pPr>
            <a:r>
              <a:rPr lang="en-US" b="1" dirty="0" smtClean="0"/>
              <a:t> </a:t>
            </a:r>
            <a:endParaRPr lang="en-US" b="1" dirty="0"/>
          </a:p>
        </p:txBody>
      </p:sp>
      <p:sp>
        <p:nvSpPr>
          <p:cNvPr id="4" name="Rectangle 3"/>
          <p:cNvSpPr/>
          <p:nvPr/>
        </p:nvSpPr>
        <p:spPr>
          <a:xfrm>
            <a:off x="1154624" y="1731936"/>
            <a:ext cx="1549831" cy="19372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Java Application</a:t>
            </a:r>
            <a:endParaRPr lang="en-US" b="1" dirty="0"/>
          </a:p>
        </p:txBody>
      </p:sp>
      <p:sp>
        <p:nvSpPr>
          <p:cNvPr id="6" name="Oval 5"/>
          <p:cNvSpPr/>
          <p:nvPr/>
        </p:nvSpPr>
        <p:spPr>
          <a:xfrm>
            <a:off x="3936570" y="1801678"/>
            <a:ext cx="1379350" cy="17978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JDBC driver</a:t>
            </a:r>
            <a:endParaRPr lang="en-US" b="1" dirty="0"/>
          </a:p>
        </p:txBody>
      </p:sp>
      <p:sp>
        <p:nvSpPr>
          <p:cNvPr id="7" name="Flowchart: Magnetic Disk 6"/>
          <p:cNvSpPr/>
          <p:nvPr/>
        </p:nvSpPr>
        <p:spPr>
          <a:xfrm>
            <a:off x="6532537" y="1801678"/>
            <a:ext cx="1844298" cy="1549830"/>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Database</a:t>
            </a:r>
            <a:endParaRPr lang="en-US" b="1" dirty="0">
              <a:ln w="0"/>
              <a:solidFill>
                <a:schemeClr val="tx1"/>
              </a:solidFill>
              <a:effectLst>
                <a:outerShdw blurRad="38100" dist="19050" dir="2700000" algn="tl" rotWithShape="0">
                  <a:schemeClr val="dk1">
                    <a:alpha val="40000"/>
                  </a:schemeClr>
                </a:outerShdw>
              </a:effectLst>
            </a:endParaRPr>
          </a:p>
        </p:txBody>
      </p:sp>
      <p:cxnSp>
        <p:nvCxnSpPr>
          <p:cNvPr id="9" name="Straight Arrow Connector 8"/>
          <p:cNvCxnSpPr/>
          <p:nvPr/>
        </p:nvCxnSpPr>
        <p:spPr>
          <a:xfrm>
            <a:off x="2867186" y="2561095"/>
            <a:ext cx="106938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463153" y="2561095"/>
            <a:ext cx="106938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5431531" y="3995496"/>
            <a:ext cx="2085148" cy="976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Driver Manager pool to maintain all the drivers</a:t>
            </a:r>
            <a:endParaRPr lang="en-US" b="1" dirty="0">
              <a:solidFill>
                <a:srgbClr val="FF0000"/>
              </a:solidFill>
            </a:endParaRPr>
          </a:p>
        </p:txBody>
      </p:sp>
      <p:sp>
        <p:nvSpPr>
          <p:cNvPr id="13" name="TextBox 12"/>
          <p:cNvSpPr txBox="1"/>
          <p:nvPr/>
        </p:nvSpPr>
        <p:spPr>
          <a:xfrm>
            <a:off x="677334" y="4230177"/>
            <a:ext cx="3196709" cy="646331"/>
          </a:xfrm>
          <a:prstGeom prst="rect">
            <a:avLst/>
          </a:prstGeom>
          <a:noFill/>
        </p:spPr>
        <p:txBody>
          <a:bodyPr wrap="none" rtlCol="0">
            <a:spAutoFit/>
          </a:bodyPr>
          <a:lstStyle/>
          <a:p>
            <a:r>
              <a:rPr lang="en-US" b="1" dirty="0" smtClean="0"/>
              <a:t>Register drivers into Driver </a:t>
            </a:r>
          </a:p>
          <a:p>
            <a:r>
              <a:rPr lang="en-US" b="1" dirty="0" smtClean="0"/>
              <a:t>manager service</a:t>
            </a:r>
            <a:endParaRPr lang="en-US" b="1" dirty="0"/>
          </a:p>
        </p:txBody>
      </p:sp>
      <p:sp>
        <p:nvSpPr>
          <p:cNvPr id="14" name="TextBox 13"/>
          <p:cNvSpPr txBox="1"/>
          <p:nvPr/>
        </p:nvSpPr>
        <p:spPr>
          <a:xfrm>
            <a:off x="8887222" y="4299027"/>
            <a:ext cx="2262158" cy="369332"/>
          </a:xfrm>
          <a:prstGeom prst="rect">
            <a:avLst/>
          </a:prstGeom>
          <a:noFill/>
        </p:spPr>
        <p:txBody>
          <a:bodyPr wrap="none" rtlCol="0">
            <a:spAutoFit/>
          </a:bodyPr>
          <a:lstStyle/>
          <a:p>
            <a:r>
              <a:rPr lang="en-US" b="1" dirty="0" smtClean="0"/>
              <a:t>Retrieve the driver</a:t>
            </a:r>
            <a:endParaRPr lang="en-US" b="1" dirty="0"/>
          </a:p>
        </p:txBody>
      </p:sp>
      <p:sp>
        <p:nvSpPr>
          <p:cNvPr id="15" name="Right Arrow 14"/>
          <p:cNvSpPr/>
          <p:nvPr/>
        </p:nvSpPr>
        <p:spPr>
          <a:xfrm>
            <a:off x="4386020" y="4311931"/>
            <a:ext cx="740027" cy="343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7831937" y="4381580"/>
            <a:ext cx="740027" cy="343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12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134" y="3449233"/>
            <a:ext cx="8596668" cy="1320800"/>
          </a:xfrm>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Title 1"/>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 </a:t>
            </a:r>
            <a:endParaRPr lang="en-US" dirty="0"/>
          </a:p>
        </p:txBody>
      </p:sp>
      <p:sp>
        <p:nvSpPr>
          <p:cNvPr id="5" name="Flowchart: Magnetic Disk 4"/>
          <p:cNvSpPr/>
          <p:nvPr/>
        </p:nvSpPr>
        <p:spPr>
          <a:xfrm>
            <a:off x="10118958" y="2621952"/>
            <a:ext cx="1828800" cy="154983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Database can understand </a:t>
            </a:r>
            <a:r>
              <a:rPr lang="en-US" dirty="0" err="1" smtClean="0">
                <a:ln w="0"/>
                <a:solidFill>
                  <a:schemeClr val="tx1"/>
                </a:solidFill>
                <a:effectLst>
                  <a:outerShdw blurRad="38100" dist="19050" dir="2700000" algn="tl" rotWithShape="0">
                    <a:schemeClr val="dk1">
                      <a:alpha val="40000"/>
                    </a:schemeClr>
                  </a:outerShdw>
                </a:effectLst>
              </a:rPr>
              <a:t>sql</a:t>
            </a:r>
            <a:r>
              <a:rPr lang="en-US" dirty="0" smtClean="0">
                <a:ln w="0"/>
                <a:solidFill>
                  <a:schemeClr val="tx1"/>
                </a:solidFill>
                <a:effectLst>
                  <a:outerShdw blurRad="38100" dist="19050" dir="2700000" algn="tl" rotWithShape="0">
                    <a:schemeClr val="dk1">
                      <a:alpha val="40000"/>
                    </a:schemeClr>
                  </a:outerShdw>
                </a:effectLst>
              </a:rPr>
              <a:t> query</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ounded Rectangle 5"/>
          <p:cNvSpPr/>
          <p:nvPr/>
        </p:nvSpPr>
        <p:spPr>
          <a:xfrm>
            <a:off x="3120962" y="3201953"/>
            <a:ext cx="1131376" cy="660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Java API</a:t>
            </a:r>
            <a:endParaRPr lang="en-US" dirty="0"/>
          </a:p>
        </p:txBody>
      </p:sp>
      <p:sp>
        <p:nvSpPr>
          <p:cNvPr id="7" name="Rounded Rectangle 6"/>
          <p:cNvSpPr/>
          <p:nvPr/>
        </p:nvSpPr>
        <p:spPr>
          <a:xfrm>
            <a:off x="7931698" y="3066666"/>
            <a:ext cx="1131376" cy="660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SQL API</a:t>
            </a:r>
            <a:endParaRPr lang="en-US" dirty="0"/>
          </a:p>
        </p:txBody>
      </p:sp>
      <p:sp>
        <p:nvSpPr>
          <p:cNvPr id="8" name="Left-Right Arrow 7"/>
          <p:cNvSpPr/>
          <p:nvPr/>
        </p:nvSpPr>
        <p:spPr>
          <a:xfrm>
            <a:off x="1985950" y="3396866"/>
            <a:ext cx="1032073" cy="4472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Right Arrow 8"/>
          <p:cNvSpPr/>
          <p:nvPr/>
        </p:nvSpPr>
        <p:spPr>
          <a:xfrm>
            <a:off x="9112726" y="3173217"/>
            <a:ext cx="1032073" cy="4472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a:off x="4382627" y="3279440"/>
            <a:ext cx="1032073" cy="4472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6711361" y="3201953"/>
            <a:ext cx="1032073" cy="4472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76399" y="2148395"/>
            <a:ext cx="640166" cy="343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0"/>
                <a:solidFill>
                  <a:schemeClr val="tx1"/>
                </a:solidFill>
                <a:effectLst>
                  <a:outerShdw blurRad="38100" dist="19050" dir="2700000" algn="tl" rotWithShape="0">
                    <a:schemeClr val="dk1">
                      <a:alpha val="40000"/>
                    </a:schemeClr>
                  </a:outerShdw>
                </a:effectLst>
              </a:rPr>
              <a:t>DR</a:t>
            </a:r>
          </a:p>
          <a:p>
            <a:pPr algn="ctr"/>
            <a:r>
              <a:rPr lang="en-US" b="1" dirty="0" smtClean="0">
                <a:ln w="0"/>
                <a:solidFill>
                  <a:schemeClr val="tx1"/>
                </a:solidFill>
                <a:effectLst>
                  <a:outerShdw blurRad="38100" dist="19050" dir="2700000" algn="tl" rotWithShape="0">
                    <a:schemeClr val="dk1">
                      <a:alpha val="40000"/>
                    </a:schemeClr>
                  </a:outerShdw>
                </a:effectLst>
              </a:rPr>
              <a:t>I</a:t>
            </a:r>
          </a:p>
          <a:p>
            <a:pPr algn="ctr"/>
            <a:r>
              <a:rPr lang="en-US" b="1" dirty="0" smtClean="0">
                <a:ln w="0"/>
                <a:solidFill>
                  <a:schemeClr val="tx1"/>
                </a:solidFill>
                <a:effectLst>
                  <a:outerShdw blurRad="38100" dist="19050" dir="2700000" algn="tl" rotWithShape="0">
                    <a:schemeClr val="dk1">
                      <a:alpha val="40000"/>
                    </a:schemeClr>
                  </a:outerShdw>
                </a:effectLst>
              </a:rPr>
              <a:t>V</a:t>
            </a:r>
          </a:p>
          <a:p>
            <a:pPr algn="ctr"/>
            <a:r>
              <a:rPr lang="en-US" b="1" dirty="0" smtClean="0">
                <a:ln w="0"/>
                <a:solidFill>
                  <a:schemeClr val="tx1"/>
                </a:solidFill>
                <a:effectLst>
                  <a:outerShdw blurRad="38100" dist="19050" dir="2700000" algn="tl" rotWithShape="0">
                    <a:schemeClr val="dk1">
                      <a:alpha val="40000"/>
                    </a:schemeClr>
                  </a:outerShdw>
                </a:effectLst>
              </a:rPr>
              <a:t>E</a:t>
            </a:r>
          </a:p>
          <a:p>
            <a:pPr algn="ctr"/>
            <a:r>
              <a:rPr lang="en-US" b="1" dirty="0" smtClean="0">
                <a:ln w="0"/>
                <a:solidFill>
                  <a:schemeClr val="tx1"/>
                </a:solidFill>
                <a:effectLst>
                  <a:outerShdw blurRad="38100" dist="19050" dir="2700000" algn="tl" rotWithShape="0">
                    <a:schemeClr val="dk1">
                      <a:alpha val="40000"/>
                    </a:schemeClr>
                  </a:outerShdw>
                </a:effectLst>
              </a:rPr>
              <a:t>R</a:t>
            </a:r>
            <a:endParaRPr lang="en-US" b="1"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07504" y="2468577"/>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Java syntax</a:t>
            </a:r>
          </a:p>
          <a:p>
            <a:pPr algn="ctr"/>
            <a:r>
              <a:rPr lang="en-US" dirty="0" smtClean="0">
                <a:ln w="0"/>
                <a:solidFill>
                  <a:schemeClr val="tx1"/>
                </a:solidFill>
                <a:effectLst>
                  <a:outerShdw blurRad="38100" dist="19050" dir="2700000" algn="tl" rotWithShape="0">
                    <a:schemeClr val="dk1">
                      <a:alpha val="40000"/>
                    </a:schemeClr>
                  </a:outerShdw>
                </a:effectLst>
              </a:rPr>
              <a:t>String a= “Ram”</a:t>
            </a:r>
            <a:endParaRPr lang="en-US"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248644" y="747963"/>
            <a:ext cx="9187130" cy="523220"/>
          </a:xfrm>
          <a:prstGeom prst="rect">
            <a:avLst/>
          </a:prstGeom>
        </p:spPr>
        <p:txBody>
          <a:bodyPr wrap="none">
            <a:spAutoFit/>
          </a:bodyPr>
          <a:lstStyle/>
          <a:p>
            <a:r>
              <a:rPr lang="en-US" sz="2800" b="1" dirty="0"/>
              <a:t>Driver provides connection between java to database</a:t>
            </a:r>
            <a:endParaRPr lang="en-US" sz="2800" b="1" dirty="0"/>
          </a:p>
        </p:txBody>
      </p:sp>
    </p:spTree>
    <p:extLst>
      <p:ext uri="{BB962C8B-B14F-4D97-AF65-F5344CB8AC3E}">
        <p14:creationId xmlns:p14="http://schemas.microsoft.com/office/powerpoint/2010/main" val="4053345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63471"/>
            <a:ext cx="11964690" cy="5777891"/>
          </a:xfrm>
        </p:spPr>
        <p:txBody>
          <a:bodyPr/>
          <a:lstStyle/>
          <a:p>
            <a:pPr marL="0" indent="0">
              <a:buNone/>
            </a:pPr>
            <a:r>
              <a:rPr lang="en-US" dirty="0" smtClean="0"/>
              <a:t> </a:t>
            </a:r>
            <a:endParaRPr lang="en-US" dirty="0"/>
          </a:p>
        </p:txBody>
      </p:sp>
      <p:sp>
        <p:nvSpPr>
          <p:cNvPr id="14" name="TextBox 13"/>
          <p:cNvSpPr txBox="1"/>
          <p:nvPr/>
        </p:nvSpPr>
        <p:spPr>
          <a:xfrm>
            <a:off x="415435" y="1284332"/>
            <a:ext cx="11387098" cy="1231106"/>
          </a:xfrm>
          <a:prstGeom prst="rect">
            <a:avLst/>
          </a:prstGeom>
          <a:noFill/>
        </p:spPr>
        <p:txBody>
          <a:bodyPr wrap="square" rtlCol="0">
            <a:spAutoFit/>
          </a:bodyPr>
          <a:lstStyle/>
          <a:p>
            <a:r>
              <a:rPr lang="en-US" sz="2000" b="1" dirty="0" smtClean="0">
                <a:solidFill>
                  <a:srgbClr val="FF0000"/>
                </a:solidFill>
              </a:rPr>
              <a:t>Types of driver:</a:t>
            </a:r>
          </a:p>
          <a:p>
            <a:r>
              <a:rPr lang="en-US" b="1" dirty="0" smtClean="0"/>
              <a:t>Type-1&gt;&gt;JDBC-ODBC bridge driver- Introduced by SUN microsystem with interdependency on Microsoft corporation</a:t>
            </a:r>
            <a:r>
              <a:rPr lang="en-US" b="1" dirty="0" smtClean="0"/>
              <a:t>.</a:t>
            </a:r>
            <a:r>
              <a:rPr lang="en-US" b="1" dirty="0">
                <a:solidFill>
                  <a:srgbClr val="FF0000"/>
                </a:solidFill>
              </a:rPr>
              <a:t> </a:t>
            </a:r>
            <a:endParaRPr lang="en-US" b="1" dirty="0" smtClean="0"/>
          </a:p>
          <a:p>
            <a:endParaRPr lang="en-US" b="1" dirty="0" smtClean="0"/>
          </a:p>
        </p:txBody>
      </p:sp>
      <p:sp>
        <p:nvSpPr>
          <p:cNvPr id="15" name="Rectangle 14"/>
          <p:cNvSpPr/>
          <p:nvPr/>
        </p:nvSpPr>
        <p:spPr>
          <a:xfrm>
            <a:off x="677334" y="2834496"/>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JDBC calls</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3167969" y="3152437"/>
            <a:ext cx="1813302" cy="881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JDBC-ODBC bridge driver</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626847" y="2781659"/>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ODBC calls</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8259045" y="2806592"/>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Database calls</a:t>
            </a:r>
            <a:endParaRPr lang="en-US" dirty="0">
              <a:ln w="0"/>
              <a:solidFill>
                <a:schemeClr val="tx1"/>
              </a:solidFill>
              <a:effectLst>
                <a:outerShdw blurRad="38100" dist="19050" dir="2700000" algn="tl" rotWithShape="0">
                  <a:schemeClr val="dk1">
                    <a:alpha val="40000"/>
                  </a:schemeClr>
                </a:outerShdw>
              </a:effectLst>
            </a:endParaRPr>
          </a:p>
        </p:txBody>
      </p:sp>
      <p:sp>
        <p:nvSpPr>
          <p:cNvPr id="19" name="Right Arrow 18"/>
          <p:cNvSpPr/>
          <p:nvPr/>
        </p:nvSpPr>
        <p:spPr>
          <a:xfrm>
            <a:off x="2490636" y="3482059"/>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5036806" y="3482059"/>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7676471" y="3454428"/>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08966" y="4684978"/>
            <a:ext cx="3145682" cy="646331"/>
          </a:xfrm>
          <a:prstGeom prst="rect">
            <a:avLst/>
          </a:prstGeom>
          <a:noFill/>
        </p:spPr>
        <p:txBody>
          <a:bodyPr wrap="square" rtlCol="0">
            <a:spAutoFit/>
          </a:bodyPr>
          <a:lstStyle/>
          <a:p>
            <a:r>
              <a:rPr lang="en-US" b="1" dirty="0" smtClean="0"/>
              <a:t>DSN-selecting database</a:t>
            </a:r>
          </a:p>
          <a:p>
            <a:r>
              <a:rPr lang="en-US" b="1" dirty="0" smtClean="0"/>
              <a:t>(oracle, access etc.)</a:t>
            </a:r>
            <a:endParaRPr lang="en-US" b="1" dirty="0"/>
          </a:p>
        </p:txBody>
      </p:sp>
      <p:sp>
        <p:nvSpPr>
          <p:cNvPr id="5" name="Title 4"/>
          <p:cNvSpPr>
            <a:spLocks noGrp="1"/>
          </p:cNvSpPr>
          <p:nvPr>
            <p:ph type="title"/>
          </p:nvPr>
        </p:nvSpPr>
        <p:spPr/>
        <p:txBody>
          <a:bodyPr/>
          <a:lstStyle/>
          <a:p>
            <a:r>
              <a:rPr lang="en-US" dirty="0" smtClean="0">
                <a:solidFill>
                  <a:srgbClr val="FF0000"/>
                </a:solidFill>
              </a:rPr>
              <a:t>Types of Driver (Imp)</a:t>
            </a:r>
            <a:endParaRPr lang="en-US" dirty="0">
              <a:solidFill>
                <a:srgbClr val="FF0000"/>
              </a:solidFill>
            </a:endParaRPr>
          </a:p>
        </p:txBody>
      </p:sp>
    </p:spTree>
    <p:extLst>
      <p:ext uri="{BB962C8B-B14F-4D97-AF65-F5344CB8AC3E}">
        <p14:creationId xmlns:p14="http://schemas.microsoft.com/office/powerpoint/2010/main" val="1039632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48632" y="260873"/>
            <a:ext cx="11251110" cy="4510631"/>
          </a:xfrm>
          <a:prstGeom prst="rect">
            <a:avLst/>
          </a:prstGeom>
        </p:spPr>
      </p:pic>
      <p:sp>
        <p:nvSpPr>
          <p:cNvPr id="5" name="TextBox 4"/>
          <p:cNvSpPr txBox="1"/>
          <p:nvPr/>
        </p:nvSpPr>
        <p:spPr>
          <a:xfrm>
            <a:off x="511079" y="5120231"/>
            <a:ext cx="1122649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depends on ODBC calls</a:t>
            </a:r>
          </a:p>
          <a:p>
            <a:pPr marL="285750" indent="-285750">
              <a:buFont typeface="Arial" panose="020B0604020202020204" pitchFamily="34" charset="0"/>
              <a:buChar char="•"/>
            </a:pPr>
            <a:r>
              <a:rPr lang="en-US" dirty="0" smtClean="0"/>
              <a:t>Two conversions are required, performance degraded</a:t>
            </a:r>
          </a:p>
          <a:p>
            <a:pPr marL="285750" indent="-285750">
              <a:buFont typeface="Arial" panose="020B0604020202020204" pitchFamily="34" charset="0"/>
              <a:buChar char="•"/>
            </a:pPr>
            <a:r>
              <a:rPr lang="en-US" dirty="0" smtClean="0"/>
              <a:t>Without DSN, driver is unable to work (distributed project into 10 machines, every machine is required to set the DSN name</a:t>
            </a:r>
          </a:p>
          <a:p>
            <a:pPr marL="285750" indent="-285750">
              <a:buFont typeface="Arial" panose="020B0604020202020204" pitchFamily="34" charset="0"/>
              <a:buChar char="•"/>
            </a:pPr>
            <a:r>
              <a:rPr lang="en-US" dirty="0" smtClean="0"/>
              <a:t>Not recommended for web app but recommended for standalone application. </a:t>
            </a:r>
          </a:p>
          <a:p>
            <a:endParaRPr lang="en-US" dirty="0"/>
          </a:p>
        </p:txBody>
      </p:sp>
    </p:spTree>
    <p:extLst>
      <p:ext uri="{BB962C8B-B14F-4D97-AF65-F5344CB8AC3E}">
        <p14:creationId xmlns:p14="http://schemas.microsoft.com/office/powerpoint/2010/main" val="4222557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280989"/>
            <a:ext cx="10905066" cy="6221411"/>
          </a:xfrm>
        </p:spPr>
        <p:txBody>
          <a:bodyPr>
            <a:normAutofit fontScale="92500" lnSpcReduction="10000"/>
          </a:bodyPr>
          <a:lstStyle/>
          <a:p>
            <a:pPr marL="0" indent="0" fontAlgn="base">
              <a:buNone/>
            </a:pPr>
            <a:r>
              <a:rPr lang="en-US" b="1" dirty="0">
                <a:solidFill>
                  <a:srgbClr val="FF0000"/>
                </a:solidFill>
              </a:rPr>
              <a:t>Type-1 driver</a:t>
            </a:r>
            <a:endParaRPr lang="en-US" dirty="0">
              <a:solidFill>
                <a:srgbClr val="FF0000"/>
              </a:solidFill>
            </a:endParaRPr>
          </a:p>
          <a:p>
            <a:pPr fontAlgn="base"/>
            <a:r>
              <a:rPr lang="en-US" dirty="0"/>
              <a:t>Type-1 driver or JDBC-ODBC bridge driver uses ODBC driver to connect to the database. The JDBC-ODBC bridge driver converts JDBC method calls into the ODBC function calls. Type-1 driver is also called Universal driver because it can be used to connect to any of the databases.</a:t>
            </a:r>
          </a:p>
          <a:p>
            <a:pPr fontAlgn="base"/>
            <a:r>
              <a:rPr lang="en-US" dirty="0"/>
              <a:t>As a common driver is used in order to interact with different databases, the data transferred through this driver is not so secured.</a:t>
            </a:r>
          </a:p>
          <a:p>
            <a:pPr fontAlgn="base"/>
            <a:r>
              <a:rPr lang="en-US" dirty="0"/>
              <a:t>The ODBC bridge driver is needed to be installed in individual client machines.</a:t>
            </a:r>
          </a:p>
          <a:p>
            <a:pPr fontAlgn="base"/>
            <a:r>
              <a:rPr lang="en-US" dirty="0"/>
              <a:t>Type-1 driver isn’t written in java, that’s why it isn’t a portable driver.</a:t>
            </a:r>
          </a:p>
          <a:p>
            <a:pPr fontAlgn="base"/>
            <a:r>
              <a:rPr lang="en-US" dirty="0"/>
              <a:t>This driver software is built-in with JDK so no need to install separately.</a:t>
            </a:r>
          </a:p>
          <a:p>
            <a:pPr fontAlgn="base"/>
            <a:r>
              <a:rPr lang="en-US" dirty="0"/>
              <a:t>It is a database independent driver.</a:t>
            </a:r>
          </a:p>
          <a:p>
            <a:pPr marL="0" indent="0" fontAlgn="base">
              <a:buNone/>
            </a:pPr>
            <a:r>
              <a:rPr lang="en-US" b="1" dirty="0" smtClean="0">
                <a:solidFill>
                  <a:srgbClr val="FF0000"/>
                </a:solidFill>
              </a:rPr>
              <a:t>Type-2 </a:t>
            </a:r>
            <a:r>
              <a:rPr lang="en-US" b="1" dirty="0">
                <a:solidFill>
                  <a:srgbClr val="FF0000"/>
                </a:solidFill>
              </a:rPr>
              <a:t>driver</a:t>
            </a:r>
            <a:endParaRPr lang="en-US" dirty="0">
              <a:solidFill>
                <a:srgbClr val="FF0000"/>
              </a:solidFill>
            </a:endParaRPr>
          </a:p>
          <a:p>
            <a:pPr fontAlgn="base"/>
            <a:r>
              <a:rPr lang="en-US" dirty="0"/>
              <a:t>The Native API driver uses the client -side libraries of the database. This driver converts JDBC method calls into native calls of the database API. In order to interact with different database, this driver needs their local API, that’s why data transfer is much more secure as compared to type-1 driver.</a:t>
            </a:r>
          </a:p>
          <a:p>
            <a:pPr fontAlgn="base"/>
            <a:r>
              <a:rPr lang="en-US" dirty="0"/>
              <a:t>Driver needs to be installed separately in individual client machines</a:t>
            </a:r>
          </a:p>
          <a:p>
            <a:pPr fontAlgn="base"/>
            <a:r>
              <a:rPr lang="en-US" dirty="0"/>
              <a:t>The Vendor client library needs to be installed on client machine.</a:t>
            </a:r>
          </a:p>
          <a:p>
            <a:pPr fontAlgn="base"/>
            <a:r>
              <a:rPr lang="en-US" dirty="0"/>
              <a:t>Type-2 driver isn’t written in java, that’s why it isn’t a portable driver</a:t>
            </a:r>
          </a:p>
          <a:p>
            <a:pPr fontAlgn="base"/>
            <a:r>
              <a:rPr lang="en-US" dirty="0"/>
              <a:t>It is a database dependent driver.</a:t>
            </a:r>
          </a:p>
          <a:p>
            <a:endParaRPr lang="en-US" dirty="0"/>
          </a:p>
        </p:txBody>
      </p:sp>
    </p:spTree>
    <p:extLst>
      <p:ext uri="{BB962C8B-B14F-4D97-AF65-F5344CB8AC3E}">
        <p14:creationId xmlns:p14="http://schemas.microsoft.com/office/powerpoint/2010/main" val="1609435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609600"/>
            <a:ext cx="11176615" cy="6107083"/>
          </a:xfrm>
        </p:spPr>
        <p:txBody>
          <a:bodyPr>
            <a:normAutofit/>
          </a:bodyPr>
          <a:lstStyle/>
          <a:p>
            <a:pPr marL="0" indent="0">
              <a:buNone/>
            </a:pPr>
            <a:r>
              <a:rPr lang="en-US" sz="2000" b="1" dirty="0" smtClean="0">
                <a:solidFill>
                  <a:srgbClr val="FF0000"/>
                </a:solidFill>
              </a:rPr>
              <a:t>Type 2: Native driver (Partial java driver</a:t>
            </a:r>
            <a:r>
              <a:rPr lang="en-US" sz="2000" b="1" dirty="0" smtClean="0"/>
              <a:t>)</a:t>
            </a:r>
          </a:p>
          <a:p>
            <a:r>
              <a:rPr lang="en-US" sz="2000" dirty="0" smtClean="0"/>
              <a:t>JDBC calls are converted into corresponding database calls.</a:t>
            </a:r>
          </a:p>
          <a:p>
            <a:endParaRPr lang="en-US" sz="2000" dirty="0" smtClean="0"/>
          </a:p>
          <a:p>
            <a:endParaRPr lang="en-US" sz="2000" dirty="0" smtClean="0"/>
          </a:p>
          <a:p>
            <a:endParaRPr lang="en-US" sz="2000" dirty="0" smtClean="0"/>
          </a:p>
          <a:p>
            <a:endParaRPr lang="en-US" sz="2000" dirty="0"/>
          </a:p>
          <a:p>
            <a:pPr marL="0" indent="0">
              <a:buNone/>
            </a:pPr>
            <a:endParaRPr lang="en-US" sz="2000" dirty="0" smtClean="0"/>
          </a:p>
          <a:p>
            <a:pPr marL="0" indent="0">
              <a:buNone/>
            </a:pPr>
            <a:r>
              <a:rPr lang="en-US" sz="2000" b="1" dirty="0" smtClean="0">
                <a:solidFill>
                  <a:srgbClr val="FF0000"/>
                </a:solidFill>
              </a:rPr>
              <a:t>Type </a:t>
            </a:r>
            <a:r>
              <a:rPr lang="en-US" sz="2000" b="1" dirty="0" smtClean="0">
                <a:solidFill>
                  <a:srgbClr val="FF0000"/>
                </a:solidFill>
              </a:rPr>
              <a:t>3: Middleware or network protocol driver</a:t>
            </a:r>
          </a:p>
          <a:p>
            <a:pPr fontAlgn="base"/>
            <a:r>
              <a:rPr lang="en-US" sz="2000" dirty="0"/>
              <a:t>The Network Protocol driver uses middleware (application server) that converts JDBC calls directly or indirectly into the vendor-specific database protocol. Here all the database connectivity drivers are present in a single server, hence no need of individual client-side installation.</a:t>
            </a:r>
          </a:p>
          <a:p>
            <a:pPr fontAlgn="base"/>
            <a:r>
              <a:rPr lang="en-US" sz="2000" dirty="0"/>
              <a:t>Type-3 drivers are fully written in Java, hence they are portable drivers</a:t>
            </a:r>
            <a:endParaRPr lang="en-US" sz="2000" dirty="0" smtClean="0"/>
          </a:p>
        </p:txBody>
      </p:sp>
      <p:sp>
        <p:nvSpPr>
          <p:cNvPr id="4" name="Rectangle 3"/>
          <p:cNvSpPr/>
          <p:nvPr/>
        </p:nvSpPr>
        <p:spPr>
          <a:xfrm>
            <a:off x="1109949" y="1586393"/>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JDBC calls</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137494" y="1920701"/>
            <a:ext cx="1813302" cy="881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Native driver</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935423" y="1586393"/>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calls</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3216540" y="2361308"/>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265640" y="2223345"/>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82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423333"/>
            <a:ext cx="11277599" cy="5618029"/>
          </a:xfrm>
        </p:spPr>
        <p:txBody>
          <a:bodyPr/>
          <a:lstStyle/>
          <a:p>
            <a:pPr marL="0" indent="0" fontAlgn="base">
              <a:buNone/>
            </a:pPr>
            <a:endParaRPr lang="en-US" dirty="0"/>
          </a:p>
          <a:p>
            <a:pPr fontAlgn="base"/>
            <a:r>
              <a:rPr lang="en-US" dirty="0"/>
              <a:t>No client side library is required because of application server that can perform many tasks like auditing, load balancing, logging etc.</a:t>
            </a:r>
          </a:p>
          <a:p>
            <a:pPr fontAlgn="base"/>
            <a:r>
              <a:rPr lang="en-US" dirty="0"/>
              <a:t>Network support is required on client machine.</a:t>
            </a:r>
          </a:p>
          <a:p>
            <a:pPr fontAlgn="base"/>
            <a:r>
              <a:rPr lang="en-US" dirty="0"/>
              <a:t>Maintenance of Network Protocol driver becomes costly because it requires database-specific coding to be done in the middle tier.</a:t>
            </a:r>
          </a:p>
          <a:p>
            <a:pPr fontAlgn="base"/>
            <a:r>
              <a:rPr lang="en-US" dirty="0"/>
              <a:t>Switch facility to switch over from one database to another database.</a:t>
            </a:r>
          </a:p>
          <a:p>
            <a:pPr fontAlgn="base"/>
            <a:endParaRPr lang="en-US" dirty="0"/>
          </a:p>
          <a:p>
            <a:endParaRPr lang="en-US" dirty="0"/>
          </a:p>
        </p:txBody>
      </p:sp>
      <p:sp>
        <p:nvSpPr>
          <p:cNvPr id="4" name="Rectangle 3"/>
          <p:cNvSpPr/>
          <p:nvPr/>
        </p:nvSpPr>
        <p:spPr>
          <a:xfrm>
            <a:off x="1129111" y="3497577"/>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JDBC calls</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4156656" y="3831885"/>
            <a:ext cx="1813302" cy="881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Middleware services</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6954585" y="3497577"/>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calls</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3235702" y="4272492"/>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284802" y="4134529"/>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210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 y="166254"/>
            <a:ext cx="11139055" cy="6691745"/>
          </a:xfrm>
        </p:spPr>
        <p:txBody>
          <a:bodyPr>
            <a:noAutofit/>
          </a:bodyPr>
          <a:lstStyle/>
          <a:p>
            <a:endParaRPr lang="en-US" sz="2000" dirty="0" smtClean="0"/>
          </a:p>
          <a:p>
            <a:endParaRPr lang="en-US" sz="2000" dirty="0"/>
          </a:p>
          <a:p>
            <a:endParaRPr lang="en-US" sz="2000" dirty="0" smtClean="0"/>
          </a:p>
          <a:p>
            <a:endParaRPr lang="en-US" sz="2000" dirty="0"/>
          </a:p>
          <a:p>
            <a:endParaRPr lang="en-US" sz="2000" dirty="0" smtClean="0"/>
          </a:p>
          <a:p>
            <a:pPr marL="0" indent="0">
              <a:buNone/>
            </a:pPr>
            <a:endParaRPr lang="en-US" sz="2000" dirty="0" smtClean="0"/>
          </a:p>
          <a:p>
            <a:endParaRPr lang="en-US" sz="2000" dirty="0" smtClean="0"/>
          </a:p>
          <a:p>
            <a:endParaRPr lang="en-US" sz="2000" dirty="0" smtClean="0"/>
          </a:p>
          <a:p>
            <a:pPr marL="0" indent="0">
              <a:buNone/>
            </a:pPr>
            <a:endParaRPr lang="en-US" sz="2000" dirty="0" smtClean="0"/>
          </a:p>
          <a:p>
            <a:endParaRPr lang="en-US" sz="2000" dirty="0" smtClean="0"/>
          </a:p>
        </p:txBody>
      </p:sp>
      <p:sp>
        <p:nvSpPr>
          <p:cNvPr id="14" name="Rectangle 13"/>
          <p:cNvSpPr/>
          <p:nvPr/>
        </p:nvSpPr>
        <p:spPr>
          <a:xfrm>
            <a:off x="537273" y="804085"/>
            <a:ext cx="10807485" cy="2031325"/>
          </a:xfrm>
          <a:prstGeom prst="rect">
            <a:avLst/>
          </a:prstGeom>
        </p:spPr>
        <p:txBody>
          <a:bodyPr wrap="square">
            <a:spAutoFit/>
          </a:bodyPr>
          <a:lstStyle/>
          <a:p>
            <a:pPr fontAlgn="base"/>
            <a:r>
              <a:rPr lang="en-US" b="1" dirty="0">
                <a:solidFill>
                  <a:srgbClr val="FF0000"/>
                </a:solidFill>
              </a:rPr>
              <a:t>Type-4 driver</a:t>
            </a:r>
            <a:endParaRPr lang="en-US" dirty="0">
              <a:solidFill>
                <a:srgbClr val="FF0000"/>
              </a:solidFill>
            </a:endParaRPr>
          </a:p>
          <a:p>
            <a:pPr marL="285750" indent="-285750" fontAlgn="base">
              <a:buFont typeface="Arial" panose="020B0604020202020204" pitchFamily="34" charset="0"/>
              <a:buChar char="•"/>
            </a:pPr>
            <a:r>
              <a:rPr lang="en-US" dirty="0"/>
              <a:t>Type-4 driver is also called native protocol driver. This driver interact directly with database. It does not require any native database library, that is why it is also known as Thin Driver.</a:t>
            </a:r>
          </a:p>
          <a:p>
            <a:pPr marL="285750" indent="-285750" fontAlgn="base">
              <a:buFont typeface="Arial" panose="020B0604020202020204" pitchFamily="34" charset="0"/>
              <a:buChar char="•"/>
            </a:pPr>
            <a:r>
              <a:rPr lang="en-US" dirty="0"/>
              <a:t>Does not require any native library and Middleware server, so no client-side or server-side installation.</a:t>
            </a:r>
          </a:p>
          <a:p>
            <a:pPr marL="285750" indent="-285750" fontAlgn="base">
              <a:buFont typeface="Arial" panose="020B0604020202020204" pitchFamily="34" charset="0"/>
              <a:buChar char="•"/>
            </a:pPr>
            <a:r>
              <a:rPr lang="en-US" dirty="0"/>
              <a:t>It is fully written in Java language, hence they are portable </a:t>
            </a:r>
            <a:r>
              <a:rPr lang="en-US" dirty="0" smtClean="0"/>
              <a:t>drivers.</a:t>
            </a:r>
          </a:p>
          <a:p>
            <a:pPr marL="285750" indent="-285750" fontAlgn="base">
              <a:buFont typeface="Arial" panose="020B0604020202020204" pitchFamily="34" charset="0"/>
              <a:buChar char="•"/>
            </a:pPr>
            <a:r>
              <a:rPr lang="en-US" dirty="0" smtClean="0"/>
              <a:t>Database </a:t>
            </a:r>
            <a:r>
              <a:rPr lang="en-US" dirty="0"/>
              <a:t>specific (configure the jar file for using the database)</a:t>
            </a:r>
            <a:endParaRPr lang="en-US" dirty="0"/>
          </a:p>
        </p:txBody>
      </p:sp>
      <p:sp>
        <p:nvSpPr>
          <p:cNvPr id="15" name="Rectangle 14"/>
          <p:cNvSpPr/>
          <p:nvPr/>
        </p:nvSpPr>
        <p:spPr>
          <a:xfrm>
            <a:off x="1151325" y="3589111"/>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JDBC calls</a:t>
            </a:r>
            <a:endParaRPr lang="en-US"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4178870" y="3923419"/>
            <a:ext cx="1813302" cy="88121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Thin driver</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6976799" y="3589111"/>
            <a:ext cx="1813302" cy="15498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DB calls</a:t>
            </a:r>
            <a:endParaRPr lang="en-US" dirty="0">
              <a:ln w="0"/>
              <a:solidFill>
                <a:schemeClr val="tx1"/>
              </a:solidFill>
              <a:effectLst>
                <a:outerShdw blurRad="38100" dist="19050" dir="2700000" algn="tl" rotWithShape="0">
                  <a:schemeClr val="dk1">
                    <a:alpha val="40000"/>
                  </a:schemeClr>
                </a:outerShdw>
              </a:effectLst>
            </a:endParaRPr>
          </a:p>
        </p:txBody>
      </p:sp>
      <p:sp>
        <p:nvSpPr>
          <p:cNvPr id="18" name="Right Arrow 17"/>
          <p:cNvSpPr/>
          <p:nvPr/>
        </p:nvSpPr>
        <p:spPr>
          <a:xfrm>
            <a:off x="3257916" y="4364026"/>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307016" y="4226063"/>
            <a:ext cx="544320" cy="30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68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315884"/>
            <a:ext cx="10877357" cy="6542115"/>
          </a:xfrm>
        </p:spPr>
        <p:txBody>
          <a:bodyPr>
            <a:normAutofit/>
          </a:bodyPr>
          <a:lstStyle/>
          <a:p>
            <a:pPr marL="0" indent="0">
              <a:buNone/>
            </a:pPr>
            <a:r>
              <a:rPr lang="en-US" dirty="0" smtClean="0">
                <a:solidFill>
                  <a:srgbClr val="FF0000"/>
                </a:solidFill>
              </a:rPr>
              <a:t>Note</a:t>
            </a:r>
          </a:p>
          <a:p>
            <a:r>
              <a:rPr lang="en-US" dirty="0" smtClean="0"/>
              <a:t>JDBC </a:t>
            </a:r>
            <a:r>
              <a:rPr lang="en-US" dirty="0" smtClean="0"/>
              <a:t>applications are executed by JVM</a:t>
            </a:r>
          </a:p>
          <a:p>
            <a:r>
              <a:rPr lang="en-US" dirty="0" smtClean="0"/>
              <a:t>Servlets/ JSP applications </a:t>
            </a:r>
            <a:r>
              <a:rPr lang="en-US" dirty="0"/>
              <a:t>are executed by </a:t>
            </a:r>
            <a:r>
              <a:rPr lang="en-US" dirty="0" smtClean="0"/>
              <a:t>Server</a:t>
            </a:r>
          </a:p>
          <a:p>
            <a:r>
              <a:rPr lang="en-US" dirty="0" smtClean="0"/>
              <a:t>Who execute the query ?  DBE (Database Engine)</a:t>
            </a:r>
          </a:p>
          <a:p>
            <a:pPr marL="0" indent="0">
              <a:buNone/>
            </a:pPr>
            <a:r>
              <a:rPr lang="en-US" sz="2400" b="1" dirty="0" smtClean="0">
                <a:solidFill>
                  <a:srgbClr val="FF0000"/>
                </a:solidFill>
              </a:rPr>
              <a:t>Key interface of JDBC</a:t>
            </a:r>
          </a:p>
          <a:p>
            <a:pPr marL="0" indent="0">
              <a:buNone/>
            </a:pPr>
            <a:r>
              <a:rPr lang="en-US" b="1" dirty="0" smtClean="0"/>
              <a:t>1. Connection interface</a:t>
            </a:r>
            <a:r>
              <a:rPr lang="en-US" dirty="0" smtClean="0"/>
              <a:t>: to provide connection between java application and database</a:t>
            </a:r>
          </a:p>
          <a:p>
            <a:pPr marL="0" indent="0">
              <a:buNone/>
            </a:pPr>
            <a:r>
              <a:rPr lang="en-US" dirty="0" smtClean="0"/>
              <a:t>2. </a:t>
            </a:r>
            <a:r>
              <a:rPr lang="en-US" b="1" dirty="0" smtClean="0"/>
              <a:t>Statement object</a:t>
            </a:r>
            <a:r>
              <a:rPr lang="en-US" dirty="0" smtClean="0"/>
              <a:t>: send query to database side (execution of query) DBE executes the query</a:t>
            </a:r>
          </a:p>
          <a:p>
            <a:pPr marL="0" indent="0">
              <a:buNone/>
            </a:pPr>
            <a:r>
              <a:rPr lang="en-US" dirty="0" smtClean="0"/>
              <a:t>3. </a:t>
            </a:r>
            <a:r>
              <a:rPr lang="en-US" b="1" dirty="0" err="1" smtClean="0"/>
              <a:t>PreparedStatement</a:t>
            </a:r>
            <a:r>
              <a:rPr lang="en-US" b="1" dirty="0" smtClean="0"/>
              <a:t> Object</a:t>
            </a:r>
            <a:r>
              <a:rPr lang="en-US" dirty="0" smtClean="0"/>
              <a:t>: child interface of statement interface. Used to execute the query,</a:t>
            </a:r>
          </a:p>
          <a:p>
            <a:pPr marL="0" indent="0">
              <a:buNone/>
            </a:pPr>
            <a:r>
              <a:rPr lang="en-US" dirty="0" smtClean="0"/>
              <a:t>Internal database management executes 4 </a:t>
            </a:r>
            <a:r>
              <a:rPr lang="en-US" dirty="0" smtClean="0"/>
              <a:t>queries. Reduces </a:t>
            </a:r>
            <a:r>
              <a:rPr lang="en-US" dirty="0" smtClean="0"/>
              <a:t>the number of steps, performance is increased</a:t>
            </a:r>
          </a:p>
          <a:p>
            <a:pPr marL="0" indent="0">
              <a:buNone/>
            </a:pPr>
            <a:r>
              <a:rPr lang="en-US" dirty="0" smtClean="0"/>
              <a:t> 4. </a:t>
            </a:r>
            <a:r>
              <a:rPr lang="en-US" b="1" dirty="0" smtClean="0"/>
              <a:t>Callable statement: </a:t>
            </a:r>
            <a:r>
              <a:rPr lang="en-US" dirty="0"/>
              <a:t>child interface of </a:t>
            </a:r>
            <a:r>
              <a:rPr lang="en-US" dirty="0" err="1" smtClean="0"/>
              <a:t>PreparedStatement</a:t>
            </a:r>
            <a:endParaRPr lang="en-US" dirty="0" smtClean="0"/>
          </a:p>
          <a:p>
            <a:pPr marL="0" indent="0">
              <a:buNone/>
            </a:pPr>
            <a:r>
              <a:rPr lang="en-US" dirty="0" smtClean="0"/>
              <a:t>Oracle contains Procedure and functions, to execute them we use callable statement</a:t>
            </a:r>
            <a:endParaRPr lang="en-US" b="1" dirty="0" smtClean="0"/>
          </a:p>
          <a:p>
            <a:pPr marL="0" indent="0">
              <a:buNone/>
            </a:pPr>
            <a:r>
              <a:rPr lang="en-US" b="1" dirty="0" smtClean="0"/>
              <a:t>5. </a:t>
            </a:r>
            <a:r>
              <a:rPr lang="en-US" b="1" dirty="0" err="1" smtClean="0"/>
              <a:t>ResultSet</a:t>
            </a:r>
            <a:r>
              <a:rPr lang="en-US" b="1" dirty="0" smtClean="0"/>
              <a:t>: </a:t>
            </a:r>
            <a:r>
              <a:rPr lang="en-US" dirty="0" smtClean="0"/>
              <a:t>store the data coming from the database (a=select * from </a:t>
            </a:r>
            <a:r>
              <a:rPr lang="en-US" dirty="0" err="1" smtClean="0"/>
              <a:t>emp</a:t>
            </a:r>
            <a:r>
              <a:rPr lang="en-US" b="1" dirty="0" smtClean="0"/>
              <a:t>)</a:t>
            </a:r>
          </a:p>
          <a:p>
            <a:pPr marL="0" indent="0">
              <a:buNone/>
            </a:pPr>
            <a:r>
              <a:rPr lang="en-US" b="1" dirty="0" smtClean="0"/>
              <a:t>6. </a:t>
            </a:r>
            <a:r>
              <a:rPr lang="en-US" b="1" dirty="0" err="1" smtClean="0"/>
              <a:t>ResultSetMetadata</a:t>
            </a:r>
            <a:r>
              <a:rPr lang="en-US" b="1" dirty="0" smtClean="0"/>
              <a:t>: </a:t>
            </a:r>
            <a:r>
              <a:rPr lang="en-US" dirty="0" smtClean="0"/>
              <a:t>stores data about the data</a:t>
            </a:r>
          </a:p>
          <a:p>
            <a:pPr marL="0" indent="0">
              <a:buNone/>
            </a:pPr>
            <a:r>
              <a:rPr lang="en-US" b="1" dirty="0" smtClean="0"/>
              <a:t>7. Database Metadata: </a:t>
            </a:r>
            <a:r>
              <a:rPr lang="en-US" dirty="0" smtClean="0"/>
              <a:t>complete info about the database which we connect to.</a:t>
            </a:r>
          </a:p>
          <a:p>
            <a:pPr marL="0" indent="0">
              <a:buNone/>
            </a:pPr>
            <a:r>
              <a:rPr lang="en-US" b="1" dirty="0" smtClean="0"/>
              <a:t>8. </a:t>
            </a:r>
            <a:r>
              <a:rPr lang="en-US" b="1" dirty="0" err="1" smtClean="0"/>
              <a:t>SavePoint</a:t>
            </a:r>
            <a:r>
              <a:rPr lang="en-US" b="1" dirty="0" smtClean="0"/>
              <a:t>: </a:t>
            </a:r>
            <a:r>
              <a:rPr lang="en-US" b="1" dirty="0" smtClean="0"/>
              <a:t>Perform </a:t>
            </a:r>
            <a:r>
              <a:rPr lang="en-US" b="1" dirty="0" smtClean="0"/>
              <a:t>transaction operations (rollback </a:t>
            </a:r>
            <a:r>
              <a:rPr lang="en-US" b="1" dirty="0" err="1" smtClean="0"/>
              <a:t>upto</a:t>
            </a:r>
            <a:r>
              <a:rPr lang="en-US" b="1" dirty="0" smtClean="0"/>
              <a:t> the third transaction instead the first )</a:t>
            </a:r>
          </a:p>
          <a:p>
            <a:pPr marL="0" indent="0">
              <a:buNone/>
            </a:pPr>
            <a:endParaRPr lang="en-US" dirty="0" smtClean="0"/>
          </a:p>
          <a:p>
            <a:endParaRPr lang="en-US" b="1"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7410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698605" y="586308"/>
            <a:ext cx="8216552" cy="3898614"/>
          </a:xfrm>
          <a:prstGeom prst="rect">
            <a:avLst/>
          </a:prstGeom>
        </p:spPr>
      </p:pic>
      <p:sp>
        <p:nvSpPr>
          <p:cNvPr id="5" name="TextBox 4"/>
          <p:cNvSpPr txBox="1"/>
          <p:nvPr/>
        </p:nvSpPr>
        <p:spPr>
          <a:xfrm>
            <a:off x="464949" y="216976"/>
            <a:ext cx="3057247" cy="369332"/>
          </a:xfrm>
          <a:prstGeom prst="rect">
            <a:avLst/>
          </a:prstGeom>
          <a:noFill/>
        </p:spPr>
        <p:txBody>
          <a:bodyPr wrap="none" rtlCol="0">
            <a:spAutoFit/>
          </a:bodyPr>
          <a:lstStyle/>
          <a:p>
            <a:r>
              <a:rPr lang="en-US" b="1" dirty="0" smtClean="0">
                <a:solidFill>
                  <a:srgbClr val="FF0000"/>
                </a:solidFill>
              </a:rPr>
              <a:t>1. Open </a:t>
            </a:r>
            <a:r>
              <a:rPr lang="en-US" b="1" dirty="0" err="1" smtClean="0">
                <a:solidFill>
                  <a:srgbClr val="FF0000"/>
                </a:solidFill>
              </a:rPr>
              <a:t>MySql</a:t>
            </a:r>
            <a:r>
              <a:rPr lang="en-US" b="1" dirty="0" smtClean="0">
                <a:solidFill>
                  <a:srgbClr val="FF0000"/>
                </a:solidFill>
              </a:rPr>
              <a:t> workbench </a:t>
            </a:r>
            <a:endParaRPr lang="en-US" b="1" dirty="0">
              <a:solidFill>
                <a:srgbClr val="FF0000"/>
              </a:solidFill>
            </a:endParaRPr>
          </a:p>
        </p:txBody>
      </p:sp>
      <p:pic>
        <p:nvPicPr>
          <p:cNvPr id="6" name="Picture 5"/>
          <p:cNvPicPr>
            <a:picLocks noChangeAspect="1"/>
          </p:cNvPicPr>
          <p:nvPr/>
        </p:nvPicPr>
        <p:blipFill>
          <a:blip r:embed="rId3"/>
          <a:stretch>
            <a:fillRect/>
          </a:stretch>
        </p:blipFill>
        <p:spPr>
          <a:xfrm>
            <a:off x="3931079" y="4802681"/>
            <a:ext cx="4849399" cy="1780206"/>
          </a:xfrm>
          <a:prstGeom prst="rect">
            <a:avLst/>
          </a:prstGeom>
        </p:spPr>
      </p:pic>
    </p:spTree>
    <p:extLst>
      <p:ext uri="{BB962C8B-B14F-4D97-AF65-F5344CB8AC3E}">
        <p14:creationId xmlns:p14="http://schemas.microsoft.com/office/powerpoint/2010/main" val="1259910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294468"/>
            <a:ext cx="11414214" cy="5346915"/>
          </a:xfrm>
        </p:spPr>
        <p:txBody>
          <a:bodyPr/>
          <a:lstStyle/>
          <a:p>
            <a:pPr marL="0" indent="0">
              <a:buNone/>
            </a:pPr>
            <a:r>
              <a:rPr lang="en-US" dirty="0" smtClean="0"/>
              <a:t> </a:t>
            </a:r>
            <a:endParaRPr lang="en-US" dirty="0"/>
          </a:p>
        </p:txBody>
      </p:sp>
      <p:sp>
        <p:nvSpPr>
          <p:cNvPr id="4" name="Rectangle 3"/>
          <p:cNvSpPr/>
          <p:nvPr/>
        </p:nvSpPr>
        <p:spPr>
          <a:xfrm>
            <a:off x="4747932" y="609600"/>
            <a:ext cx="2520773" cy="115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Servlet Specification provided by SUN microsystem</a:t>
            </a:r>
            <a:endParaRPr lang="en-US" b="1" dirty="0">
              <a:solidFill>
                <a:schemeClr val="tx1"/>
              </a:solidFill>
            </a:endParaRPr>
          </a:p>
        </p:txBody>
      </p:sp>
      <p:sp>
        <p:nvSpPr>
          <p:cNvPr id="5" name="Rectangle 4"/>
          <p:cNvSpPr/>
          <p:nvPr/>
        </p:nvSpPr>
        <p:spPr>
          <a:xfrm>
            <a:off x="1165241" y="3325482"/>
            <a:ext cx="1947335" cy="115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Tomcat Server </a:t>
            </a:r>
            <a:endParaRPr lang="en-US" b="1" dirty="0">
              <a:solidFill>
                <a:schemeClr val="tx1"/>
              </a:solidFill>
            </a:endParaRPr>
          </a:p>
        </p:txBody>
      </p:sp>
      <p:sp>
        <p:nvSpPr>
          <p:cNvPr id="8" name="TextBox 7"/>
          <p:cNvSpPr txBox="1"/>
          <p:nvPr/>
        </p:nvSpPr>
        <p:spPr>
          <a:xfrm>
            <a:off x="1611824" y="1937785"/>
            <a:ext cx="1754006" cy="369332"/>
          </a:xfrm>
          <a:prstGeom prst="rect">
            <a:avLst/>
          </a:prstGeom>
          <a:noFill/>
        </p:spPr>
        <p:txBody>
          <a:bodyPr wrap="none" rtlCol="0">
            <a:spAutoFit/>
          </a:bodyPr>
          <a:lstStyle/>
          <a:p>
            <a:r>
              <a:rPr lang="en-US" b="1" dirty="0" smtClean="0"/>
              <a:t>Servlet-api.jar</a:t>
            </a:r>
            <a:endParaRPr lang="en-US" b="1" dirty="0"/>
          </a:p>
        </p:txBody>
      </p:sp>
      <p:sp>
        <p:nvSpPr>
          <p:cNvPr id="11" name="Rectangle 10"/>
          <p:cNvSpPr/>
          <p:nvPr/>
        </p:nvSpPr>
        <p:spPr>
          <a:xfrm>
            <a:off x="4172199" y="3325482"/>
            <a:ext cx="1947335" cy="115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Glassfish Server </a:t>
            </a:r>
            <a:endParaRPr lang="en-US" b="1" dirty="0">
              <a:solidFill>
                <a:schemeClr val="tx1"/>
              </a:solidFill>
            </a:endParaRPr>
          </a:p>
        </p:txBody>
      </p:sp>
      <p:sp>
        <p:nvSpPr>
          <p:cNvPr id="12" name="Rectangle 11"/>
          <p:cNvSpPr/>
          <p:nvPr/>
        </p:nvSpPr>
        <p:spPr>
          <a:xfrm>
            <a:off x="7238567" y="3325482"/>
            <a:ext cx="1947335" cy="115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WebLogic Server </a:t>
            </a:r>
            <a:endParaRPr lang="en-US" b="1" dirty="0">
              <a:solidFill>
                <a:schemeClr val="tx1"/>
              </a:solidFill>
            </a:endParaRPr>
          </a:p>
        </p:txBody>
      </p:sp>
      <p:sp>
        <p:nvSpPr>
          <p:cNvPr id="13" name="Rectangle 12"/>
          <p:cNvSpPr/>
          <p:nvPr/>
        </p:nvSpPr>
        <p:spPr>
          <a:xfrm>
            <a:off x="9859627" y="3300584"/>
            <a:ext cx="1947335" cy="1157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1" name="TextBox 20"/>
          <p:cNvSpPr txBox="1"/>
          <p:nvPr/>
        </p:nvSpPr>
        <p:spPr>
          <a:xfrm>
            <a:off x="5205164" y="2689688"/>
            <a:ext cx="966931" cy="369332"/>
          </a:xfrm>
          <a:prstGeom prst="rect">
            <a:avLst/>
          </a:prstGeom>
          <a:noFill/>
        </p:spPr>
        <p:txBody>
          <a:bodyPr wrap="none" rtlCol="0">
            <a:spAutoFit/>
          </a:bodyPr>
          <a:lstStyle/>
          <a:p>
            <a:r>
              <a:rPr lang="en-US" b="1" dirty="0" smtClean="0"/>
              <a:t>Jee.jar</a:t>
            </a:r>
            <a:endParaRPr lang="en-US" b="1" dirty="0"/>
          </a:p>
        </p:txBody>
      </p:sp>
      <p:sp>
        <p:nvSpPr>
          <p:cNvPr id="23" name="TextBox 22"/>
          <p:cNvSpPr txBox="1"/>
          <p:nvPr/>
        </p:nvSpPr>
        <p:spPr>
          <a:xfrm>
            <a:off x="7647432" y="2819561"/>
            <a:ext cx="1526380" cy="369332"/>
          </a:xfrm>
          <a:prstGeom prst="rect">
            <a:avLst/>
          </a:prstGeom>
          <a:noFill/>
        </p:spPr>
        <p:txBody>
          <a:bodyPr wrap="none" rtlCol="0">
            <a:spAutoFit/>
          </a:bodyPr>
          <a:lstStyle/>
          <a:p>
            <a:r>
              <a:rPr lang="en-US" b="1" dirty="0" smtClean="0"/>
              <a:t>weblogic.jar</a:t>
            </a:r>
            <a:endParaRPr lang="en-US" b="1" dirty="0"/>
          </a:p>
        </p:txBody>
      </p:sp>
      <p:sp>
        <p:nvSpPr>
          <p:cNvPr id="24" name="TextBox 23"/>
          <p:cNvSpPr txBox="1"/>
          <p:nvPr/>
        </p:nvSpPr>
        <p:spPr>
          <a:xfrm>
            <a:off x="8746210" y="1966078"/>
            <a:ext cx="354584" cy="369332"/>
          </a:xfrm>
          <a:prstGeom prst="rect">
            <a:avLst/>
          </a:prstGeom>
          <a:noFill/>
        </p:spPr>
        <p:txBody>
          <a:bodyPr wrap="none" rtlCol="0">
            <a:spAutoFit/>
          </a:bodyPr>
          <a:lstStyle/>
          <a:p>
            <a:r>
              <a:rPr lang="en-US" b="1" dirty="0" smtClean="0"/>
              <a:t>…</a:t>
            </a:r>
            <a:endParaRPr lang="en-US" b="1" dirty="0"/>
          </a:p>
        </p:txBody>
      </p:sp>
      <p:cxnSp>
        <p:nvCxnSpPr>
          <p:cNvPr id="26" name="Straight Arrow Connector 25"/>
          <p:cNvCxnSpPr/>
          <p:nvPr/>
        </p:nvCxnSpPr>
        <p:spPr>
          <a:xfrm flipV="1">
            <a:off x="2882685" y="1966078"/>
            <a:ext cx="1658318" cy="12228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Straight Arrow Connector 27"/>
          <p:cNvCxnSpPr/>
          <p:nvPr/>
        </p:nvCxnSpPr>
        <p:spPr>
          <a:xfrm flipV="1">
            <a:off x="5227867" y="1903269"/>
            <a:ext cx="162449" cy="128562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p:cNvCxnSpPr/>
          <p:nvPr/>
        </p:nvCxnSpPr>
        <p:spPr>
          <a:xfrm flipH="1" flipV="1">
            <a:off x="6261458" y="1946110"/>
            <a:ext cx="1534189" cy="135447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p:nvPr/>
        </p:nvCxnSpPr>
        <p:spPr>
          <a:xfrm flipH="1" flipV="1">
            <a:off x="7238567" y="1766808"/>
            <a:ext cx="3261649" cy="142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5" name="TextBox 34"/>
          <p:cNvSpPr txBox="1"/>
          <p:nvPr/>
        </p:nvSpPr>
        <p:spPr>
          <a:xfrm>
            <a:off x="5241153" y="5091078"/>
            <a:ext cx="3505057" cy="461665"/>
          </a:xfrm>
          <a:prstGeom prst="rect">
            <a:avLst/>
          </a:prstGeom>
          <a:noFill/>
        </p:spPr>
        <p:txBody>
          <a:bodyPr wrap="square" rtlCol="0">
            <a:spAutoFit/>
          </a:bodyPr>
          <a:lstStyle/>
          <a:p>
            <a:r>
              <a:rPr lang="en-US" sz="2400" b="1" dirty="0" smtClean="0"/>
              <a:t>Server Vendors</a:t>
            </a:r>
            <a:endParaRPr lang="en-US" sz="2400" b="1" dirty="0"/>
          </a:p>
        </p:txBody>
      </p:sp>
      <p:sp>
        <p:nvSpPr>
          <p:cNvPr id="36" name="TextBox 35"/>
          <p:cNvSpPr txBox="1"/>
          <p:nvPr/>
        </p:nvSpPr>
        <p:spPr>
          <a:xfrm>
            <a:off x="1122765" y="5613300"/>
            <a:ext cx="10523349" cy="923330"/>
          </a:xfrm>
          <a:prstGeom prst="rect">
            <a:avLst/>
          </a:prstGeom>
          <a:noFill/>
        </p:spPr>
        <p:txBody>
          <a:bodyPr wrap="square" rtlCol="0">
            <a:spAutoFit/>
          </a:bodyPr>
          <a:lstStyle/>
          <a:p>
            <a:pPr algn="just"/>
            <a:r>
              <a:rPr lang="en-US" dirty="0" smtClean="0"/>
              <a:t>Advantage: Initially we Developed the application using Tomcat server and after some time the server has to be changed,</a:t>
            </a:r>
          </a:p>
          <a:p>
            <a:pPr algn="just"/>
            <a:r>
              <a:rPr lang="en-US" dirty="0" smtClean="0"/>
              <a:t> no need to touch the specifications, change the build path configuration (jar file). </a:t>
            </a:r>
            <a:endParaRPr lang="en-US" dirty="0"/>
          </a:p>
        </p:txBody>
      </p:sp>
    </p:spTree>
    <p:extLst>
      <p:ext uri="{BB962C8B-B14F-4D97-AF65-F5344CB8AC3E}">
        <p14:creationId xmlns:p14="http://schemas.microsoft.com/office/powerpoint/2010/main" val="3270137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511444" y="1270000"/>
            <a:ext cx="4896752" cy="5208292"/>
          </a:xfrm>
          <a:prstGeom prst="rect">
            <a:avLst/>
          </a:prstGeom>
        </p:spPr>
      </p:pic>
      <p:sp>
        <p:nvSpPr>
          <p:cNvPr id="5" name="TextBox 4"/>
          <p:cNvSpPr txBox="1"/>
          <p:nvPr/>
        </p:nvSpPr>
        <p:spPr>
          <a:xfrm>
            <a:off x="511444" y="609600"/>
            <a:ext cx="6103722" cy="369332"/>
          </a:xfrm>
          <a:prstGeom prst="rect">
            <a:avLst/>
          </a:prstGeom>
          <a:noFill/>
        </p:spPr>
        <p:txBody>
          <a:bodyPr wrap="none" rtlCol="0">
            <a:spAutoFit/>
          </a:bodyPr>
          <a:lstStyle/>
          <a:p>
            <a:r>
              <a:rPr lang="en-US" b="1" dirty="0" smtClean="0">
                <a:solidFill>
                  <a:srgbClr val="FF0000"/>
                </a:solidFill>
              </a:rPr>
              <a:t>2. Create a separate class for database related queries</a:t>
            </a:r>
            <a:endParaRPr lang="en-US" b="1" dirty="0">
              <a:solidFill>
                <a:srgbClr val="FF0000"/>
              </a:solidFill>
            </a:endParaRPr>
          </a:p>
        </p:txBody>
      </p:sp>
    </p:spTree>
    <p:extLst>
      <p:ext uri="{BB962C8B-B14F-4D97-AF65-F5344CB8AC3E}">
        <p14:creationId xmlns:p14="http://schemas.microsoft.com/office/powerpoint/2010/main" val="423326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192304"/>
            <a:ext cx="8596668" cy="3880773"/>
          </a:xfrm>
        </p:spPr>
        <p:txBody>
          <a:bodyPr/>
          <a:lstStyle/>
          <a:p>
            <a:pPr marL="0" indent="0">
              <a:buNone/>
            </a:pPr>
            <a:r>
              <a:rPr lang="nb-NO" b="1" dirty="0" smtClean="0">
                <a:solidFill>
                  <a:srgbClr val="FF0000"/>
                </a:solidFill>
              </a:rPr>
              <a:t>3. Downlaod MySql connector.jar file</a:t>
            </a:r>
          </a:p>
          <a:p>
            <a:pPr marL="0" indent="0">
              <a:buNone/>
            </a:pPr>
            <a:r>
              <a:rPr lang="nb-NO" b="1" dirty="0" smtClean="0">
                <a:solidFill>
                  <a:srgbClr val="FF0000"/>
                </a:solidFill>
              </a:rPr>
              <a:t>JDBC </a:t>
            </a:r>
            <a:r>
              <a:rPr lang="nb-NO" b="1" dirty="0">
                <a:solidFill>
                  <a:srgbClr val="FF0000"/>
                </a:solidFill>
              </a:rPr>
              <a:t>Type 4 driver for </a:t>
            </a:r>
            <a:r>
              <a:rPr lang="nb-NO" b="1" dirty="0" smtClean="0">
                <a:solidFill>
                  <a:srgbClr val="FF0000"/>
                </a:solidFill>
              </a:rPr>
              <a:t>MySQL</a:t>
            </a:r>
          </a:p>
          <a:p>
            <a:endParaRPr lang="en-US" dirty="0"/>
          </a:p>
        </p:txBody>
      </p:sp>
      <p:pic>
        <p:nvPicPr>
          <p:cNvPr id="4" name="Picture 3"/>
          <p:cNvPicPr>
            <a:picLocks noChangeAspect="1"/>
          </p:cNvPicPr>
          <p:nvPr/>
        </p:nvPicPr>
        <p:blipFill>
          <a:blip r:embed="rId2"/>
          <a:stretch>
            <a:fillRect/>
          </a:stretch>
        </p:blipFill>
        <p:spPr>
          <a:xfrm>
            <a:off x="402148" y="1106705"/>
            <a:ext cx="11128591" cy="5557566"/>
          </a:xfrm>
          <a:prstGeom prst="rect">
            <a:avLst/>
          </a:prstGeom>
        </p:spPr>
      </p:pic>
    </p:spTree>
    <p:extLst>
      <p:ext uri="{BB962C8B-B14F-4D97-AF65-F5344CB8AC3E}">
        <p14:creationId xmlns:p14="http://schemas.microsoft.com/office/powerpoint/2010/main" val="385298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5" name="TextBox 4"/>
          <p:cNvSpPr txBox="1"/>
          <p:nvPr/>
        </p:nvSpPr>
        <p:spPr>
          <a:xfrm>
            <a:off x="278969" y="201478"/>
            <a:ext cx="4129720" cy="369332"/>
          </a:xfrm>
          <a:prstGeom prst="rect">
            <a:avLst/>
          </a:prstGeom>
          <a:noFill/>
        </p:spPr>
        <p:txBody>
          <a:bodyPr wrap="none" rtlCol="0">
            <a:spAutoFit/>
          </a:bodyPr>
          <a:lstStyle/>
          <a:p>
            <a:r>
              <a:rPr lang="en-US" b="1" dirty="0" smtClean="0">
                <a:solidFill>
                  <a:srgbClr val="FF0000"/>
                </a:solidFill>
              </a:rPr>
              <a:t>4. Add this jar file </a:t>
            </a:r>
            <a:r>
              <a:rPr lang="en-US" b="1" dirty="0" smtClean="0">
                <a:solidFill>
                  <a:srgbClr val="FF0000"/>
                </a:solidFill>
              </a:rPr>
              <a:t>to the below path</a:t>
            </a:r>
            <a:endParaRPr lang="en-US" b="1" dirty="0">
              <a:solidFill>
                <a:srgbClr val="FF0000"/>
              </a:solidFill>
            </a:endParaRPr>
          </a:p>
        </p:txBody>
      </p:sp>
      <p:sp>
        <p:nvSpPr>
          <p:cNvPr id="6" name="TextBox 5"/>
          <p:cNvSpPr txBox="1"/>
          <p:nvPr/>
        </p:nvSpPr>
        <p:spPr>
          <a:xfrm>
            <a:off x="278969" y="4874457"/>
            <a:ext cx="11043344" cy="1477328"/>
          </a:xfrm>
          <a:prstGeom prst="rect">
            <a:avLst/>
          </a:prstGeom>
          <a:noFill/>
        </p:spPr>
        <p:txBody>
          <a:bodyPr wrap="none" rtlCol="0">
            <a:spAutoFit/>
          </a:bodyPr>
          <a:lstStyle/>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b="1" dirty="0" smtClean="0">
                <a:solidFill>
                  <a:srgbClr val="FF0000"/>
                </a:solidFill>
              </a:rPr>
              <a:t>The project is also uploaded with the name (</a:t>
            </a:r>
            <a:r>
              <a:rPr lang="en-US" b="1" dirty="0" err="1" smtClean="0">
                <a:solidFill>
                  <a:srgbClr val="FF0000"/>
                </a:solidFill>
              </a:rPr>
              <a:t>database.rar</a:t>
            </a:r>
            <a:r>
              <a:rPr lang="en-US" b="1" dirty="0" smtClean="0">
                <a:solidFill>
                  <a:srgbClr val="FF0000"/>
                </a:solidFill>
              </a:rPr>
              <a:t> file). Extract it and you can understand it.</a:t>
            </a:r>
          </a:p>
          <a:p>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 </a:t>
            </a:r>
            <a:endParaRPr lang="en-US" dirty="0"/>
          </a:p>
        </p:txBody>
      </p:sp>
      <p:pic>
        <p:nvPicPr>
          <p:cNvPr id="7" name="Picture 6"/>
          <p:cNvPicPr>
            <a:picLocks noChangeAspect="1"/>
          </p:cNvPicPr>
          <p:nvPr/>
        </p:nvPicPr>
        <p:blipFill>
          <a:blip r:embed="rId2"/>
          <a:stretch>
            <a:fillRect/>
          </a:stretch>
        </p:blipFill>
        <p:spPr>
          <a:xfrm>
            <a:off x="641452" y="800998"/>
            <a:ext cx="10455334" cy="4700899"/>
          </a:xfrm>
          <a:prstGeom prst="rect">
            <a:avLst/>
          </a:prstGeom>
        </p:spPr>
      </p:pic>
    </p:spTree>
    <p:extLst>
      <p:ext uri="{BB962C8B-B14F-4D97-AF65-F5344CB8AC3E}">
        <p14:creationId xmlns:p14="http://schemas.microsoft.com/office/powerpoint/2010/main" val="242684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JSP vs Servlet </a:t>
            </a:r>
            <a:br>
              <a:rPr lang="en-US" b="1" dirty="0" smtClean="0"/>
            </a:br>
            <a:r>
              <a:rPr lang="en-US" b="1" dirty="0" smtClean="0"/>
              <a:t>(Imp)</a:t>
            </a:r>
            <a:endParaRPr lang="en-US" b="1" dirty="0"/>
          </a:p>
        </p:txBody>
      </p:sp>
      <p:pic>
        <p:nvPicPr>
          <p:cNvPr id="6" name="Content Placeholder 5"/>
          <p:cNvPicPr>
            <a:picLocks noGrp="1" noChangeAspect="1"/>
          </p:cNvPicPr>
          <p:nvPr>
            <p:ph idx="1"/>
          </p:nvPr>
        </p:nvPicPr>
        <p:blipFill>
          <a:blip r:embed="rId2"/>
          <a:stretch>
            <a:fillRect/>
          </a:stretch>
        </p:blipFill>
        <p:spPr>
          <a:xfrm>
            <a:off x="4440203" y="223300"/>
            <a:ext cx="7075038" cy="6223995"/>
          </a:xfrm>
          <a:prstGeom prst="rect">
            <a:avLst/>
          </a:prstGeom>
        </p:spPr>
      </p:pic>
    </p:spTree>
    <p:extLst>
      <p:ext uri="{BB962C8B-B14F-4D97-AF65-F5344CB8AC3E}">
        <p14:creationId xmlns:p14="http://schemas.microsoft.com/office/powerpoint/2010/main" val="475687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298957" y="192304"/>
            <a:ext cx="8929924" cy="6549459"/>
          </a:xfrm>
          <a:prstGeom prst="rect">
            <a:avLst/>
          </a:prstGeom>
        </p:spPr>
      </p:pic>
    </p:spTree>
    <p:extLst>
      <p:ext uri="{BB962C8B-B14F-4D97-AF65-F5344CB8AC3E}">
        <p14:creationId xmlns:p14="http://schemas.microsoft.com/office/powerpoint/2010/main" val="346569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lifecycle(Imp)</a:t>
            </a:r>
            <a:endParaRPr lang="en-US" dirty="0"/>
          </a:p>
        </p:txBody>
      </p:sp>
      <p:pic>
        <p:nvPicPr>
          <p:cNvPr id="4" name="Content Placeholder 3"/>
          <p:cNvPicPr>
            <a:picLocks noGrp="1" noChangeAspect="1"/>
          </p:cNvPicPr>
          <p:nvPr>
            <p:ph idx="1"/>
          </p:nvPr>
        </p:nvPicPr>
        <p:blipFill>
          <a:blip r:embed="rId2"/>
          <a:stretch>
            <a:fillRect/>
          </a:stretch>
        </p:blipFill>
        <p:spPr>
          <a:xfrm>
            <a:off x="1551780" y="1270000"/>
            <a:ext cx="8444626" cy="5402021"/>
          </a:xfrm>
          <a:prstGeom prst="rect">
            <a:avLst/>
          </a:prstGeom>
        </p:spPr>
      </p:pic>
    </p:spTree>
    <p:extLst>
      <p:ext uri="{BB962C8B-B14F-4D97-AF65-F5344CB8AC3E}">
        <p14:creationId xmlns:p14="http://schemas.microsoft.com/office/powerpoint/2010/main" val="23937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216977"/>
            <a:ext cx="8596668" cy="5824386"/>
          </a:xfrm>
        </p:spPr>
        <p:txBody>
          <a:bodyPr>
            <a:normAutofit/>
          </a:bodyPr>
          <a:lstStyle/>
          <a:p>
            <a:pPr marL="0" indent="0" fontAlgn="base">
              <a:buNone/>
            </a:pPr>
            <a:endParaRPr lang="en-US" dirty="0" smtClean="0">
              <a:solidFill>
                <a:srgbClr val="FF0000"/>
              </a:solidFill>
            </a:endParaRPr>
          </a:p>
          <a:p>
            <a:pPr marL="0" indent="0" fontAlgn="base">
              <a:buNone/>
            </a:pPr>
            <a:endParaRPr lang="en-US" dirty="0">
              <a:solidFill>
                <a:srgbClr val="FF0000"/>
              </a:solidFill>
            </a:endParaRPr>
          </a:p>
          <a:p>
            <a:pPr marL="0" indent="0" fontAlgn="base">
              <a:buNone/>
            </a:pPr>
            <a:r>
              <a:rPr lang="en-US" dirty="0" smtClean="0">
                <a:solidFill>
                  <a:srgbClr val="FF0000"/>
                </a:solidFill>
              </a:rPr>
              <a:t>Study from here:::</a:t>
            </a:r>
          </a:p>
          <a:p>
            <a:pPr marL="0" indent="0" fontAlgn="base">
              <a:buNone/>
            </a:pPr>
            <a:endParaRPr lang="en-US" dirty="0" smtClean="0">
              <a:solidFill>
                <a:srgbClr val="FF0000"/>
              </a:solidFill>
            </a:endParaRPr>
          </a:p>
          <a:p>
            <a:pPr marL="0" indent="0" fontAlgn="base">
              <a:buNone/>
            </a:pPr>
            <a:r>
              <a:rPr lang="en-US" dirty="0" smtClean="0">
                <a:solidFill>
                  <a:srgbClr val="0070C0"/>
                </a:solidFill>
              </a:rPr>
              <a:t>https</a:t>
            </a:r>
            <a:r>
              <a:rPr lang="en-US" dirty="0">
                <a:solidFill>
                  <a:srgbClr val="0070C0"/>
                </a:solidFill>
              </a:rPr>
              <a:t>://</a:t>
            </a:r>
            <a:r>
              <a:rPr lang="en-US" dirty="0" smtClean="0">
                <a:solidFill>
                  <a:srgbClr val="0070C0"/>
                </a:solidFill>
              </a:rPr>
              <a:t>www.guru99.com/jsp-life-cycle.html</a:t>
            </a:r>
          </a:p>
          <a:p>
            <a:pPr marL="0" indent="0" fontAlgn="base">
              <a:buNone/>
            </a:pPr>
            <a:r>
              <a:rPr lang="en-US" dirty="0">
                <a:solidFill>
                  <a:srgbClr val="FF0000"/>
                </a:solidFill>
              </a:rPr>
              <a:t/>
            </a:r>
            <a:br>
              <a:rPr lang="en-US" dirty="0">
                <a:solidFill>
                  <a:srgbClr val="FF0000"/>
                </a:solidFill>
              </a:rPr>
            </a:br>
            <a:endParaRPr lang="en-US" dirty="0">
              <a:solidFill>
                <a:srgbClr val="FF0000"/>
              </a:solidFill>
            </a:endParaRPr>
          </a:p>
        </p:txBody>
      </p:sp>
      <p:sp>
        <p:nvSpPr>
          <p:cNvPr id="4" name="Rectangle 3"/>
          <p:cNvSpPr/>
          <p:nvPr/>
        </p:nvSpPr>
        <p:spPr>
          <a:xfrm>
            <a:off x="677334" y="2554720"/>
            <a:ext cx="9598042" cy="2031325"/>
          </a:xfrm>
          <a:prstGeom prst="rect">
            <a:avLst/>
          </a:prstGeom>
        </p:spPr>
        <p:txBody>
          <a:bodyPr wrap="square">
            <a:spAutoFit/>
          </a:bodyPr>
          <a:lstStyle/>
          <a:p>
            <a:r>
              <a:rPr lang="en-US" b="1" dirty="0">
                <a:solidFill>
                  <a:srgbClr val="FF0000"/>
                </a:solidFill>
              </a:rPr>
              <a:t>Why JSP?</a:t>
            </a:r>
          </a:p>
          <a:p>
            <a:pPr>
              <a:buFontTx/>
              <a:buChar char="-"/>
            </a:pPr>
            <a:r>
              <a:rPr lang="en-US" dirty="0"/>
              <a:t>Make dynamic web pages</a:t>
            </a:r>
          </a:p>
          <a:p>
            <a:pPr>
              <a:buFontTx/>
              <a:buChar char="-"/>
            </a:pPr>
            <a:r>
              <a:rPr lang="en-US" dirty="0"/>
              <a:t>Executes on server side and output is displayed on client side</a:t>
            </a:r>
          </a:p>
          <a:p>
            <a:pPr>
              <a:buFontTx/>
              <a:buChar char="-"/>
            </a:pPr>
            <a:r>
              <a:rPr lang="en-US" dirty="0"/>
              <a:t>We require JSP container to execute a </a:t>
            </a:r>
            <a:r>
              <a:rPr lang="en-US" dirty="0" err="1"/>
              <a:t>jsp</a:t>
            </a:r>
            <a:r>
              <a:rPr lang="en-US" dirty="0"/>
              <a:t> provided by web server.</a:t>
            </a:r>
          </a:p>
          <a:p>
            <a:pPr>
              <a:buFontTx/>
              <a:buChar char="-"/>
            </a:pPr>
            <a:r>
              <a:rPr lang="en-US" dirty="0"/>
              <a:t>Example: System date can be displayed using </a:t>
            </a:r>
            <a:r>
              <a:rPr lang="en-US" dirty="0" err="1"/>
              <a:t>jsp</a:t>
            </a:r>
            <a:r>
              <a:rPr lang="en-US" dirty="0"/>
              <a:t> and </a:t>
            </a:r>
            <a:r>
              <a:rPr lang="en-US" dirty="0" err="1"/>
              <a:t>javascript</a:t>
            </a:r>
            <a:r>
              <a:rPr lang="en-US" dirty="0"/>
              <a:t>. However client date displayed using </a:t>
            </a:r>
            <a:r>
              <a:rPr lang="en-US" dirty="0" err="1"/>
              <a:t>javascript</a:t>
            </a:r>
            <a:r>
              <a:rPr lang="en-US" dirty="0"/>
              <a:t> and server date is displayed using </a:t>
            </a:r>
            <a:r>
              <a:rPr lang="en-US" dirty="0" err="1"/>
              <a:t>jsp</a:t>
            </a:r>
            <a:r>
              <a:rPr lang="en-US" dirty="0"/>
              <a:t> since </a:t>
            </a:r>
            <a:r>
              <a:rPr lang="en-US" dirty="0" err="1"/>
              <a:t>javascript</a:t>
            </a:r>
            <a:r>
              <a:rPr lang="en-US" dirty="0"/>
              <a:t> executes on browser side. </a:t>
            </a:r>
            <a:endParaRPr lang="en-US" dirty="0"/>
          </a:p>
        </p:txBody>
      </p:sp>
    </p:spTree>
    <p:extLst>
      <p:ext uri="{BB962C8B-B14F-4D97-AF65-F5344CB8AC3E}">
        <p14:creationId xmlns:p14="http://schemas.microsoft.com/office/powerpoint/2010/main" val="2870090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Imp JSP tags</a:t>
            </a:r>
            <a:endParaRPr lang="en-US" dirty="0"/>
          </a:p>
        </p:txBody>
      </p:sp>
      <p:sp>
        <p:nvSpPr>
          <p:cNvPr id="3" name="Content Placeholder 2"/>
          <p:cNvSpPr>
            <a:spLocks noGrp="1"/>
          </p:cNvSpPr>
          <p:nvPr>
            <p:ph idx="1"/>
          </p:nvPr>
        </p:nvSpPr>
        <p:spPr>
          <a:xfrm>
            <a:off x="677334" y="1301859"/>
            <a:ext cx="10915398" cy="4494508"/>
          </a:xfrm>
        </p:spPr>
        <p:txBody>
          <a:bodyPr>
            <a:normAutofit/>
          </a:bodyPr>
          <a:lstStyle/>
          <a:p>
            <a:pPr>
              <a:buAutoNum type="arabicPeriod"/>
            </a:pPr>
            <a:r>
              <a:rPr lang="en-US" b="1" dirty="0" smtClean="0">
                <a:solidFill>
                  <a:srgbClr val="FF0000"/>
                </a:solidFill>
              </a:rPr>
              <a:t>Declarations</a:t>
            </a:r>
            <a:r>
              <a:rPr lang="en-US" dirty="0">
                <a:solidFill>
                  <a:srgbClr val="FF0000"/>
                </a:solidFill>
              </a:rPr>
              <a:t/>
            </a:r>
            <a:br>
              <a:rPr lang="en-US" dirty="0">
                <a:solidFill>
                  <a:srgbClr val="FF0000"/>
                </a:solidFill>
              </a:rPr>
            </a:br>
            <a:r>
              <a:rPr lang="en-US" dirty="0"/>
              <a:t/>
            </a:r>
            <a:br>
              <a:rPr lang="en-US" dirty="0"/>
            </a:br>
            <a:r>
              <a:rPr lang="en-US" dirty="0"/>
              <a:t>JSP declarations starts with '&lt;%!' and ends with '%&gt;'. In this you can make </a:t>
            </a:r>
            <a:r>
              <a:rPr lang="en-US" dirty="0" err="1"/>
              <a:t>declarions</a:t>
            </a:r>
            <a:r>
              <a:rPr lang="en-US" dirty="0"/>
              <a:t> such as </a:t>
            </a:r>
            <a:r>
              <a:rPr lang="en-US" dirty="0" err="1"/>
              <a:t>int</a:t>
            </a:r>
            <a:r>
              <a:rPr lang="en-US" dirty="0"/>
              <a:t> </a:t>
            </a:r>
            <a:r>
              <a:rPr lang="en-US" dirty="0" err="1"/>
              <a:t>i</a:t>
            </a:r>
            <a:r>
              <a:rPr lang="en-US" dirty="0"/>
              <a:t> = 1, double pi = 3.1415 </a:t>
            </a:r>
            <a:r>
              <a:rPr lang="en-US" dirty="0" smtClean="0"/>
              <a:t>etc. </a:t>
            </a:r>
            <a:r>
              <a:rPr lang="en-US" dirty="0"/>
              <a:t>If needed, you can </a:t>
            </a:r>
            <a:r>
              <a:rPr lang="en-US" dirty="0" smtClean="0"/>
              <a:t>also </a:t>
            </a:r>
            <a:r>
              <a:rPr lang="en-US" dirty="0"/>
              <a:t>write Java code inside declarations</a:t>
            </a:r>
            <a:r>
              <a:rPr lang="en-US" dirty="0" smtClean="0"/>
              <a:t>.</a:t>
            </a:r>
          </a:p>
          <a:p>
            <a:pPr>
              <a:buAutoNum type="arabicPeriod"/>
            </a:pPr>
            <a:endParaRPr lang="en-US" dirty="0"/>
          </a:p>
        </p:txBody>
      </p:sp>
      <p:pic>
        <p:nvPicPr>
          <p:cNvPr id="4" name="Picture 3"/>
          <p:cNvPicPr>
            <a:picLocks noChangeAspect="1"/>
          </p:cNvPicPr>
          <p:nvPr/>
        </p:nvPicPr>
        <p:blipFill>
          <a:blip r:embed="rId2"/>
          <a:stretch>
            <a:fillRect/>
          </a:stretch>
        </p:blipFill>
        <p:spPr>
          <a:xfrm>
            <a:off x="957828" y="2887125"/>
            <a:ext cx="3738158" cy="2134326"/>
          </a:xfrm>
          <a:prstGeom prst="rect">
            <a:avLst/>
          </a:prstGeom>
        </p:spPr>
      </p:pic>
      <p:pic>
        <p:nvPicPr>
          <p:cNvPr id="5" name="Picture 4"/>
          <p:cNvPicPr>
            <a:picLocks noChangeAspect="1"/>
          </p:cNvPicPr>
          <p:nvPr/>
        </p:nvPicPr>
        <p:blipFill>
          <a:blip r:embed="rId3"/>
          <a:stretch>
            <a:fillRect/>
          </a:stretch>
        </p:blipFill>
        <p:spPr>
          <a:xfrm>
            <a:off x="6614062" y="2622659"/>
            <a:ext cx="4513720" cy="3173708"/>
          </a:xfrm>
          <a:prstGeom prst="rect">
            <a:avLst/>
          </a:prstGeom>
        </p:spPr>
      </p:pic>
    </p:spTree>
    <p:extLst>
      <p:ext uri="{BB962C8B-B14F-4D97-AF65-F5344CB8AC3E}">
        <p14:creationId xmlns:p14="http://schemas.microsoft.com/office/powerpoint/2010/main" val="4215009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609601"/>
            <a:ext cx="10992890" cy="5431762"/>
          </a:xfrm>
        </p:spPr>
        <p:txBody>
          <a:bodyPr/>
          <a:lstStyle/>
          <a:p>
            <a:pPr marL="0" indent="0">
              <a:buNone/>
            </a:pPr>
            <a:r>
              <a:rPr lang="en-US" b="1" dirty="0">
                <a:solidFill>
                  <a:srgbClr val="FF0000"/>
                </a:solidFill>
              </a:rPr>
              <a:t> </a:t>
            </a:r>
            <a:r>
              <a:rPr lang="en-US" b="1" dirty="0" smtClean="0">
                <a:solidFill>
                  <a:srgbClr val="FF0000"/>
                </a:solidFill>
              </a:rPr>
              <a:t>2. </a:t>
            </a:r>
            <a:r>
              <a:rPr lang="en-US" b="1" dirty="0" err="1" smtClean="0">
                <a:solidFill>
                  <a:srgbClr val="FF0000"/>
                </a:solidFill>
              </a:rPr>
              <a:t>Scriptlets</a:t>
            </a:r>
            <a:endParaRPr lang="en-US" b="1" dirty="0">
              <a:solidFill>
                <a:srgbClr val="FF0000"/>
              </a:solidFill>
            </a:endParaRPr>
          </a:p>
          <a:p>
            <a:pPr marL="0" indent="0">
              <a:buNone/>
            </a:pPr>
            <a:r>
              <a:rPr lang="en-US" dirty="0" smtClean="0"/>
              <a:t>JSP </a:t>
            </a:r>
            <a:r>
              <a:rPr lang="en-US" dirty="0" err="1"/>
              <a:t>Scriptlets</a:t>
            </a:r>
            <a:r>
              <a:rPr lang="en-US" dirty="0"/>
              <a:t> starts with '&lt;%' and ends with '%&gt;'. This is where the important Java code for JSP page is written</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80175" y="1759918"/>
            <a:ext cx="8992246" cy="4733872"/>
          </a:xfrm>
          <a:prstGeom prst="rect">
            <a:avLst/>
          </a:prstGeom>
        </p:spPr>
      </p:pic>
    </p:spTree>
    <p:extLst>
      <p:ext uri="{BB962C8B-B14F-4D97-AF65-F5344CB8AC3E}">
        <p14:creationId xmlns:p14="http://schemas.microsoft.com/office/powerpoint/2010/main" val="3002733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480447"/>
            <a:ext cx="10992890" cy="5560915"/>
          </a:xfrm>
        </p:spPr>
        <p:txBody>
          <a:bodyPr/>
          <a:lstStyle/>
          <a:p>
            <a:pPr marL="0" indent="0">
              <a:buNone/>
            </a:pPr>
            <a:r>
              <a:rPr lang="en-US" dirty="0" smtClean="0">
                <a:solidFill>
                  <a:srgbClr val="FF0000"/>
                </a:solidFill>
              </a:rPr>
              <a:t>3. </a:t>
            </a:r>
            <a:r>
              <a:rPr lang="en-US" b="1" dirty="0" smtClean="0">
                <a:solidFill>
                  <a:srgbClr val="FF0000"/>
                </a:solidFill>
              </a:rPr>
              <a:t>Expressions</a:t>
            </a:r>
          </a:p>
          <a:p>
            <a:pPr marL="0" indent="0">
              <a:buNone/>
            </a:pPr>
            <a:r>
              <a:rPr lang="en-US" dirty="0"/>
              <a:t>JSP expressions starts with '&lt;%=' and ends with '%&gt;'. If you want to show some value, you need to put it in between these tags.</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1086238" y="1930399"/>
            <a:ext cx="5299063" cy="4811363"/>
          </a:xfrm>
          <a:prstGeom prst="rect">
            <a:avLst/>
          </a:prstGeom>
        </p:spPr>
      </p:pic>
    </p:spTree>
    <p:extLst>
      <p:ext uri="{BB962C8B-B14F-4D97-AF65-F5344CB8AC3E}">
        <p14:creationId xmlns:p14="http://schemas.microsoft.com/office/powerpoint/2010/main" val="346557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 points regarding Installation </a:t>
            </a:r>
            <a:endParaRPr lang="en-US" b="1" dirty="0"/>
          </a:p>
        </p:txBody>
      </p:sp>
      <p:sp>
        <p:nvSpPr>
          <p:cNvPr id="3" name="Content Placeholder 2"/>
          <p:cNvSpPr>
            <a:spLocks noGrp="1"/>
          </p:cNvSpPr>
          <p:nvPr>
            <p:ph idx="1"/>
          </p:nvPr>
        </p:nvSpPr>
        <p:spPr>
          <a:xfrm>
            <a:off x="677334" y="1466491"/>
            <a:ext cx="11123602" cy="4574871"/>
          </a:xfrm>
        </p:spPr>
        <p:txBody>
          <a:bodyPr>
            <a:normAutofit/>
          </a:bodyPr>
          <a:lstStyle/>
          <a:p>
            <a:pPr marL="228600" indent="-228600" algn="just">
              <a:buAutoNum type="arabicPeriod"/>
            </a:pPr>
            <a:r>
              <a:rPr lang="en-US" sz="2400" dirty="0"/>
              <a:t>Tomcat installation default takes 8080 port number</a:t>
            </a:r>
          </a:p>
          <a:p>
            <a:pPr marL="228600" indent="-228600" algn="just">
              <a:buAutoNum type="arabicPeriod"/>
            </a:pPr>
            <a:r>
              <a:rPr lang="en-US" sz="2400" dirty="0"/>
              <a:t>Oracle software default port number is 8080</a:t>
            </a:r>
          </a:p>
          <a:p>
            <a:pPr marL="228600" indent="-228600" algn="just">
              <a:buAutoNum type="arabicPeriod"/>
            </a:pPr>
            <a:r>
              <a:rPr lang="en-US" sz="2400" dirty="0"/>
              <a:t>Having same port will lead to crash, assign 9999 port number to Tomcat</a:t>
            </a:r>
            <a:r>
              <a:rPr lang="en-US" sz="2400" dirty="0" smtClean="0"/>
              <a:t>.</a:t>
            </a:r>
          </a:p>
          <a:p>
            <a:pPr marL="228600" indent="-228600" algn="just">
              <a:buAutoNum type="arabicPeriod"/>
            </a:pPr>
            <a:r>
              <a:rPr lang="en-US" sz="2400" dirty="0" smtClean="0"/>
              <a:t>Provide username and password</a:t>
            </a:r>
            <a:endParaRPr lang="en-US" sz="2400" dirty="0"/>
          </a:p>
          <a:p>
            <a:pPr marL="228600" indent="-228600" algn="just">
              <a:buAutoNum type="arabicPeriod"/>
            </a:pPr>
            <a:r>
              <a:rPr lang="en-US" sz="2400" dirty="0"/>
              <a:t>JRE must be installed before Tomcat as it requires JRE </a:t>
            </a:r>
            <a:r>
              <a:rPr lang="en-US" sz="2400" dirty="0" smtClean="0"/>
              <a:t>libraries.</a:t>
            </a:r>
          </a:p>
          <a:p>
            <a:pPr marL="228600" indent="-228600" algn="just">
              <a:buAutoNum type="arabicPeriod"/>
            </a:pPr>
            <a:r>
              <a:rPr lang="en-US" sz="2400" dirty="0" smtClean="0"/>
              <a:t>Once installed&gt;&gt; check the default path&gt;&gt;C</a:t>
            </a:r>
            <a:r>
              <a:rPr lang="en-US" sz="2400" dirty="0"/>
              <a:t>:\Program Files\Apache Software Foundation\Tomcat 8.5</a:t>
            </a:r>
            <a:endParaRPr lang="en-US" sz="2400" dirty="0" smtClean="0"/>
          </a:p>
          <a:p>
            <a:pPr marL="228600" indent="-228600" algn="just">
              <a:buAutoNum type="arabicPeriod"/>
            </a:pPr>
            <a:endParaRPr lang="en-US" sz="2400" dirty="0"/>
          </a:p>
          <a:p>
            <a:pPr marL="228600" indent="-228600" algn="just">
              <a:buAutoNum type="arabicPeriod"/>
            </a:pPr>
            <a:endParaRPr lang="en-US" sz="2400" dirty="0"/>
          </a:p>
          <a:p>
            <a:pPr algn="just"/>
            <a:endParaRPr lang="en-US" sz="2400" dirty="0"/>
          </a:p>
        </p:txBody>
      </p:sp>
    </p:spTree>
    <p:extLst>
      <p:ext uri="{BB962C8B-B14F-4D97-AF65-F5344CB8AC3E}">
        <p14:creationId xmlns:p14="http://schemas.microsoft.com/office/powerpoint/2010/main" val="987730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4" y="201479"/>
            <a:ext cx="8596668" cy="5839884"/>
          </a:xfrm>
        </p:spPr>
        <p:txBody>
          <a:bodyPr/>
          <a:lstStyle/>
          <a:p>
            <a:pPr marL="0" indent="0">
              <a:buNone/>
            </a:pPr>
            <a:r>
              <a:rPr lang="en-US" dirty="0" smtClean="0">
                <a:solidFill>
                  <a:srgbClr val="0070C0"/>
                </a:solidFill>
              </a:rPr>
              <a:t>Refer “</a:t>
            </a:r>
            <a:r>
              <a:rPr lang="en-US" dirty="0" err="1" smtClean="0">
                <a:solidFill>
                  <a:srgbClr val="0070C0"/>
                </a:solidFill>
              </a:rPr>
              <a:t>JSPExample.rar</a:t>
            </a:r>
            <a:r>
              <a:rPr lang="en-US" dirty="0" smtClean="0">
                <a:solidFill>
                  <a:srgbClr val="0070C0"/>
                </a:solidFill>
              </a:rPr>
              <a:t>” file for the example</a:t>
            </a:r>
          </a:p>
          <a:p>
            <a:pPr marL="0" indent="0">
              <a:buNone/>
            </a:pPr>
            <a:endParaRPr lang="en-US" dirty="0">
              <a:solidFill>
                <a:srgbClr val="FF0000"/>
              </a:solidFill>
            </a:endParaRPr>
          </a:p>
          <a:p>
            <a:pPr marL="0" indent="0">
              <a:buNone/>
            </a:pPr>
            <a:r>
              <a:rPr lang="en-US" dirty="0" smtClean="0">
                <a:solidFill>
                  <a:srgbClr val="FF0000"/>
                </a:solidFill>
              </a:rPr>
              <a:t>Note: All the files are uploaded on </a:t>
            </a:r>
            <a:r>
              <a:rPr lang="en-US" dirty="0" err="1" smtClean="0">
                <a:solidFill>
                  <a:srgbClr val="FF0000"/>
                </a:solidFill>
              </a:rPr>
              <a:t>github</a:t>
            </a:r>
            <a:r>
              <a:rPr lang="en-US" dirty="0" smtClean="0">
                <a:solidFill>
                  <a:srgbClr val="FF0000"/>
                </a:solidFill>
              </a:rPr>
              <a:t> (djoshi712)</a:t>
            </a:r>
            <a:endParaRPr lang="en-US" dirty="0">
              <a:solidFill>
                <a:srgbClr val="FF0000"/>
              </a:solidFill>
            </a:endParaRPr>
          </a:p>
        </p:txBody>
      </p:sp>
    </p:spTree>
    <p:extLst>
      <p:ext uri="{BB962C8B-B14F-4D97-AF65-F5344CB8AC3E}">
        <p14:creationId xmlns:p14="http://schemas.microsoft.com/office/powerpoint/2010/main" val="151375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696292" y="553992"/>
            <a:ext cx="10744455" cy="5812257"/>
          </a:xfrm>
          <a:prstGeom prst="rect">
            <a:avLst/>
          </a:prstGeom>
        </p:spPr>
      </p:pic>
      <p:sp>
        <p:nvSpPr>
          <p:cNvPr id="5" name="TextBox 4"/>
          <p:cNvSpPr txBox="1"/>
          <p:nvPr/>
        </p:nvSpPr>
        <p:spPr>
          <a:xfrm>
            <a:off x="1573378" y="1994767"/>
            <a:ext cx="6353791" cy="369332"/>
          </a:xfrm>
          <a:prstGeom prst="rect">
            <a:avLst/>
          </a:prstGeom>
          <a:noFill/>
        </p:spPr>
        <p:txBody>
          <a:bodyPr wrap="none" rtlCol="0">
            <a:spAutoFit/>
          </a:bodyPr>
          <a:lstStyle/>
          <a:p>
            <a:r>
              <a:rPr lang="en-US" b="1" dirty="0" smtClean="0"/>
              <a:t>When the Server started and installed? Report generated</a:t>
            </a:r>
            <a:endParaRPr lang="en-US" b="1" dirty="0"/>
          </a:p>
        </p:txBody>
      </p:sp>
      <p:sp>
        <p:nvSpPr>
          <p:cNvPr id="8" name="TextBox 7"/>
          <p:cNvSpPr txBox="1"/>
          <p:nvPr/>
        </p:nvSpPr>
        <p:spPr>
          <a:xfrm>
            <a:off x="1582858" y="609600"/>
            <a:ext cx="5849678" cy="369332"/>
          </a:xfrm>
          <a:prstGeom prst="rect">
            <a:avLst/>
          </a:prstGeom>
          <a:noFill/>
        </p:spPr>
        <p:txBody>
          <a:bodyPr wrap="none" rtlCol="0">
            <a:spAutoFit/>
          </a:bodyPr>
          <a:lstStyle/>
          <a:p>
            <a:r>
              <a:rPr lang="en-US" b="1" dirty="0" smtClean="0"/>
              <a:t>Binary executables used to start and stop the server</a:t>
            </a:r>
            <a:endParaRPr lang="en-US" b="1" dirty="0"/>
          </a:p>
        </p:txBody>
      </p:sp>
      <p:sp>
        <p:nvSpPr>
          <p:cNvPr id="9" name="TextBox 8"/>
          <p:cNvSpPr txBox="1"/>
          <p:nvPr/>
        </p:nvSpPr>
        <p:spPr>
          <a:xfrm>
            <a:off x="1849862" y="120293"/>
            <a:ext cx="9897034" cy="646331"/>
          </a:xfrm>
          <a:prstGeom prst="rect">
            <a:avLst/>
          </a:prstGeom>
          <a:noFill/>
        </p:spPr>
        <p:txBody>
          <a:bodyPr wrap="square" rtlCol="0">
            <a:spAutoFit/>
          </a:bodyPr>
          <a:lstStyle/>
          <a:p>
            <a:r>
              <a:rPr lang="en-US" b="1" dirty="0" smtClean="0">
                <a:solidFill>
                  <a:schemeClr val="accent5"/>
                </a:solidFill>
              </a:rPr>
              <a:t>Configuration details: username, password in tomcat-users.xml file, server.xml file contains port number</a:t>
            </a:r>
            <a:endParaRPr lang="en-US" b="1" dirty="0">
              <a:solidFill>
                <a:schemeClr val="accent5"/>
              </a:solidFill>
            </a:endParaRPr>
          </a:p>
        </p:txBody>
      </p:sp>
      <p:cxnSp>
        <p:nvCxnSpPr>
          <p:cNvPr id="11" name="Straight Arrow Connector 10"/>
          <p:cNvCxnSpPr/>
          <p:nvPr/>
        </p:nvCxnSpPr>
        <p:spPr>
          <a:xfrm flipV="1">
            <a:off x="1276709" y="494268"/>
            <a:ext cx="431321" cy="77573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TextBox 11"/>
          <p:cNvSpPr txBox="1"/>
          <p:nvPr/>
        </p:nvSpPr>
        <p:spPr>
          <a:xfrm>
            <a:off x="1492369" y="1547502"/>
            <a:ext cx="3953326" cy="369332"/>
          </a:xfrm>
          <a:prstGeom prst="rect">
            <a:avLst/>
          </a:prstGeom>
          <a:noFill/>
        </p:spPr>
        <p:txBody>
          <a:bodyPr wrap="none" rtlCol="0">
            <a:spAutoFit/>
          </a:bodyPr>
          <a:lstStyle/>
          <a:p>
            <a:r>
              <a:rPr lang="en-US" b="1" dirty="0" smtClean="0"/>
              <a:t>Group of Jar files are present here</a:t>
            </a:r>
            <a:endParaRPr lang="en-US" b="1" dirty="0"/>
          </a:p>
        </p:txBody>
      </p:sp>
      <p:sp>
        <p:nvSpPr>
          <p:cNvPr id="13" name="TextBox 12"/>
          <p:cNvSpPr txBox="1"/>
          <p:nvPr/>
        </p:nvSpPr>
        <p:spPr>
          <a:xfrm>
            <a:off x="1849862" y="2423823"/>
            <a:ext cx="2828788" cy="369332"/>
          </a:xfrm>
          <a:prstGeom prst="rect">
            <a:avLst/>
          </a:prstGeom>
          <a:noFill/>
        </p:spPr>
        <p:txBody>
          <a:bodyPr wrap="none" rtlCol="0">
            <a:spAutoFit/>
          </a:bodyPr>
          <a:lstStyle/>
          <a:p>
            <a:r>
              <a:rPr lang="en-US" b="1" dirty="0" smtClean="0"/>
              <a:t>Contains temporary files</a:t>
            </a:r>
            <a:endParaRPr lang="en-US" b="1" dirty="0"/>
          </a:p>
        </p:txBody>
      </p:sp>
      <p:sp>
        <p:nvSpPr>
          <p:cNvPr id="14" name="TextBox 13"/>
          <p:cNvSpPr txBox="1"/>
          <p:nvPr/>
        </p:nvSpPr>
        <p:spPr>
          <a:xfrm>
            <a:off x="1184246" y="5720421"/>
            <a:ext cx="9126747" cy="923330"/>
          </a:xfrm>
          <a:prstGeom prst="rect">
            <a:avLst/>
          </a:prstGeom>
          <a:noFill/>
        </p:spPr>
        <p:txBody>
          <a:bodyPr wrap="square" rtlCol="0">
            <a:spAutoFit/>
          </a:bodyPr>
          <a:lstStyle/>
          <a:p>
            <a:r>
              <a:rPr lang="en-US" b="1" dirty="0" smtClean="0">
                <a:solidFill>
                  <a:schemeClr val="accent5"/>
                </a:solidFill>
              </a:rPr>
              <a:t>Contains group of projects. Main folder for the application, used to deploy the project on the server (to place the project on the server)</a:t>
            </a:r>
          </a:p>
          <a:p>
            <a:r>
              <a:rPr lang="en-US" b="1" dirty="0" smtClean="0">
                <a:solidFill>
                  <a:schemeClr val="accent5"/>
                </a:solidFill>
              </a:rPr>
              <a:t>Placing the project into this folder</a:t>
            </a:r>
            <a:endParaRPr lang="en-US" b="1" dirty="0">
              <a:solidFill>
                <a:schemeClr val="accent5"/>
              </a:solidFill>
            </a:endParaRPr>
          </a:p>
        </p:txBody>
      </p:sp>
      <p:cxnSp>
        <p:nvCxnSpPr>
          <p:cNvPr id="16" name="Straight Arrow Connector 15"/>
          <p:cNvCxnSpPr/>
          <p:nvPr/>
        </p:nvCxnSpPr>
        <p:spPr>
          <a:xfrm>
            <a:off x="1849862" y="3026259"/>
            <a:ext cx="1134878" cy="26154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TextBox 16"/>
          <p:cNvSpPr txBox="1"/>
          <p:nvPr/>
        </p:nvSpPr>
        <p:spPr>
          <a:xfrm>
            <a:off x="1708030" y="3164759"/>
            <a:ext cx="8825612" cy="646331"/>
          </a:xfrm>
          <a:prstGeom prst="rect">
            <a:avLst/>
          </a:prstGeom>
          <a:noFill/>
        </p:spPr>
        <p:txBody>
          <a:bodyPr wrap="square" rtlCol="0">
            <a:spAutoFit/>
          </a:bodyPr>
          <a:lstStyle/>
          <a:p>
            <a:r>
              <a:rPr lang="en-US" b="1" dirty="0" smtClean="0"/>
              <a:t>Converted servlets are present here. JSP internally converted into servlets before execution  </a:t>
            </a:r>
            <a:endParaRPr lang="en-US" b="1" dirty="0"/>
          </a:p>
        </p:txBody>
      </p:sp>
    </p:spTree>
    <p:extLst>
      <p:ext uri="{BB962C8B-B14F-4D97-AF65-F5344CB8AC3E}">
        <p14:creationId xmlns:p14="http://schemas.microsoft.com/office/powerpoint/2010/main" val="54903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77333" y="983411"/>
            <a:ext cx="11227119" cy="5057951"/>
          </a:xfrm>
        </p:spPr>
        <p:txBody>
          <a:bodyPr>
            <a:normAutofit/>
          </a:bodyPr>
          <a:lstStyle/>
          <a:p>
            <a:pPr marL="0" indent="0" algn="just">
              <a:buNone/>
            </a:pPr>
            <a:r>
              <a:rPr lang="en-US" sz="2400" dirty="0"/>
              <a:t>	</a:t>
            </a:r>
            <a:r>
              <a:rPr lang="en-US" sz="2400" dirty="0" smtClean="0"/>
              <a:t>				</a:t>
            </a:r>
            <a:r>
              <a:rPr lang="en-US" sz="3200" b="1" dirty="0" smtClean="0">
                <a:solidFill>
                  <a:schemeClr val="accent2"/>
                </a:solidFill>
              </a:rPr>
              <a:t>How to start the server??</a:t>
            </a:r>
          </a:p>
          <a:p>
            <a:pPr marL="0" indent="0" algn="just">
              <a:buNone/>
            </a:pPr>
            <a:endParaRPr lang="en-US" sz="2400" b="1" dirty="0"/>
          </a:p>
          <a:p>
            <a:pPr algn="just"/>
            <a:r>
              <a:rPr lang="en-US" sz="2400" dirty="0" smtClean="0"/>
              <a:t>start the server form bin file </a:t>
            </a:r>
          </a:p>
          <a:p>
            <a:pPr algn="just"/>
            <a:r>
              <a:rPr lang="en-US" sz="2400" dirty="0" smtClean="0"/>
              <a:t>Connect to the server using </a:t>
            </a:r>
            <a:r>
              <a:rPr lang="en-US" sz="2400" b="1" dirty="0" smtClean="0"/>
              <a:t>http</a:t>
            </a:r>
            <a:r>
              <a:rPr lang="en-US" sz="2400" b="1" dirty="0"/>
              <a:t>://</a:t>
            </a:r>
            <a:r>
              <a:rPr lang="en-US" sz="2400" b="1" dirty="0" smtClean="0"/>
              <a:t>localhost:8080</a:t>
            </a:r>
            <a:r>
              <a:rPr lang="en-US" sz="2400" dirty="0" smtClean="0"/>
              <a:t> (enter your server port number) on your machine</a:t>
            </a:r>
          </a:p>
          <a:p>
            <a:pPr algn="just"/>
            <a:r>
              <a:rPr lang="en-US" sz="2400" dirty="0" smtClean="0"/>
              <a:t>Click on Manager App file</a:t>
            </a:r>
          </a:p>
          <a:p>
            <a:pPr algn="just"/>
            <a:r>
              <a:rPr lang="en-US" sz="2400" dirty="0" smtClean="0"/>
              <a:t>Provide the username and password</a:t>
            </a:r>
          </a:p>
          <a:p>
            <a:pPr algn="just"/>
            <a:r>
              <a:rPr lang="en-US" sz="2400" dirty="0" smtClean="0"/>
              <a:t>Deployed applications are available here.</a:t>
            </a:r>
          </a:p>
          <a:p>
            <a:pPr algn="just"/>
            <a:endParaRPr lang="en-US" sz="2400" dirty="0"/>
          </a:p>
        </p:txBody>
      </p:sp>
      <p:pic>
        <p:nvPicPr>
          <p:cNvPr id="4" name="Picture 3"/>
          <p:cNvPicPr>
            <a:picLocks noChangeAspect="1"/>
          </p:cNvPicPr>
          <p:nvPr/>
        </p:nvPicPr>
        <p:blipFill>
          <a:blip r:embed="rId2"/>
          <a:stretch>
            <a:fillRect/>
          </a:stretch>
        </p:blipFill>
        <p:spPr>
          <a:xfrm>
            <a:off x="5363833" y="1985033"/>
            <a:ext cx="2244665" cy="638355"/>
          </a:xfrm>
          <a:prstGeom prst="rect">
            <a:avLst/>
          </a:prstGeom>
        </p:spPr>
      </p:pic>
    </p:spTree>
    <p:extLst>
      <p:ext uri="{BB962C8B-B14F-4D97-AF65-F5344CB8AC3E}">
        <p14:creationId xmlns:p14="http://schemas.microsoft.com/office/powerpoint/2010/main" val="405342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4172"/>
            <a:ext cx="8596668" cy="622517"/>
          </a:xfrm>
        </p:spPr>
        <p:txBody>
          <a:bodyPr>
            <a:normAutofit fontScale="90000"/>
          </a:bodyPr>
          <a:lstStyle/>
          <a:p>
            <a:r>
              <a:rPr lang="en-US" b="1" dirty="0" smtClean="0">
                <a:solidFill>
                  <a:schemeClr val="accent2"/>
                </a:solidFill>
              </a:rPr>
              <a:t>Building your first Web Application&gt;&gt; Basics</a:t>
            </a:r>
            <a:endParaRPr lang="en-US" b="1" dirty="0">
              <a:solidFill>
                <a:schemeClr val="accent2"/>
              </a:solidFill>
            </a:endParaRPr>
          </a:p>
        </p:txBody>
      </p:sp>
      <p:sp>
        <p:nvSpPr>
          <p:cNvPr id="3" name="Content Placeholder 2"/>
          <p:cNvSpPr>
            <a:spLocks noGrp="1"/>
          </p:cNvSpPr>
          <p:nvPr>
            <p:ph idx="1"/>
          </p:nvPr>
        </p:nvSpPr>
        <p:spPr>
          <a:xfrm>
            <a:off x="677334" y="806689"/>
            <a:ext cx="11123602" cy="5826417"/>
          </a:xfrm>
        </p:spPr>
        <p:txBody>
          <a:bodyPr/>
          <a:lstStyle/>
          <a:p>
            <a:r>
              <a:rPr lang="en-US" dirty="0" smtClean="0"/>
              <a:t>Prepare web application directory structure</a:t>
            </a:r>
          </a:p>
          <a:p>
            <a:r>
              <a:rPr lang="en-US" dirty="0" smtClean="0"/>
              <a:t>Prepare form page e.g.. Registration.html, login.html files</a:t>
            </a:r>
          </a:p>
          <a:p>
            <a:r>
              <a:rPr lang="en-US" dirty="0" smtClean="0"/>
              <a:t>Prepare the servlet e.g. LoginServlet.java</a:t>
            </a:r>
          </a:p>
          <a:p>
            <a:r>
              <a:rPr lang="en-US" dirty="0" smtClean="0"/>
              <a:t>DD file is prepared, deploy the project into Server (Place the project into </a:t>
            </a:r>
            <a:r>
              <a:rPr lang="en-US" dirty="0" err="1" smtClean="0"/>
              <a:t>webapps</a:t>
            </a:r>
            <a:r>
              <a:rPr lang="en-US" dirty="0" smtClean="0"/>
              <a:t> folder)</a:t>
            </a:r>
          </a:p>
          <a:p>
            <a:endParaRPr lang="en-US" dirty="0" smtClean="0"/>
          </a:p>
          <a:p>
            <a:endParaRPr lang="en-US" dirty="0" smtClean="0"/>
          </a:p>
          <a:p>
            <a:endParaRPr lang="en-US" dirty="0" smtClean="0"/>
          </a:p>
          <a:p>
            <a:endParaRPr lang="en-US" dirty="0"/>
          </a:p>
          <a:p>
            <a:endParaRPr lang="en-US" dirty="0" smtClean="0"/>
          </a:p>
          <a:p>
            <a:endParaRPr lang="en-US" dirty="0" smtClean="0"/>
          </a:p>
          <a:p>
            <a:endParaRPr lang="en-US" dirty="0"/>
          </a:p>
        </p:txBody>
      </p:sp>
      <p:sp>
        <p:nvSpPr>
          <p:cNvPr id="4" name="Rectangle 3"/>
          <p:cNvSpPr/>
          <p:nvPr/>
        </p:nvSpPr>
        <p:spPr>
          <a:xfrm>
            <a:off x="1518249" y="2757695"/>
            <a:ext cx="158726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Registration</a:t>
            </a:r>
            <a:endParaRPr lang="en-US" b="1" dirty="0">
              <a:solidFill>
                <a:schemeClr val="tx1"/>
              </a:solidFill>
            </a:endParaRPr>
          </a:p>
        </p:txBody>
      </p:sp>
      <p:sp>
        <p:nvSpPr>
          <p:cNvPr id="5" name="Rectangle 4"/>
          <p:cNvSpPr/>
          <p:nvPr/>
        </p:nvSpPr>
        <p:spPr>
          <a:xfrm>
            <a:off x="1518249" y="3752490"/>
            <a:ext cx="1587260"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login</a:t>
            </a:r>
            <a:endParaRPr lang="en-US" b="1" dirty="0">
              <a:solidFill>
                <a:schemeClr val="tx1"/>
              </a:solidFill>
            </a:endParaRPr>
          </a:p>
        </p:txBody>
      </p:sp>
      <p:sp>
        <p:nvSpPr>
          <p:cNvPr id="6" name="Rectangle 5"/>
          <p:cNvSpPr/>
          <p:nvPr/>
        </p:nvSpPr>
        <p:spPr>
          <a:xfrm>
            <a:off x="1570007" y="4792690"/>
            <a:ext cx="1535501"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Update</a:t>
            </a:r>
            <a:endParaRPr lang="en-US" b="1" dirty="0">
              <a:solidFill>
                <a:schemeClr val="tx1"/>
              </a:solidFill>
            </a:endParaRPr>
          </a:p>
        </p:txBody>
      </p:sp>
      <p:sp>
        <p:nvSpPr>
          <p:cNvPr id="8" name="Rectangle 7"/>
          <p:cNvSpPr/>
          <p:nvPr/>
        </p:nvSpPr>
        <p:spPr>
          <a:xfrm>
            <a:off x="6659592" y="2757694"/>
            <a:ext cx="3191774"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RegistrationServlet.java</a:t>
            </a:r>
            <a:endParaRPr lang="en-US" b="1" dirty="0">
              <a:solidFill>
                <a:schemeClr val="tx1"/>
              </a:solidFill>
            </a:endParaRPr>
          </a:p>
        </p:txBody>
      </p:sp>
      <p:sp>
        <p:nvSpPr>
          <p:cNvPr id="9" name="Rectangle 8"/>
          <p:cNvSpPr/>
          <p:nvPr/>
        </p:nvSpPr>
        <p:spPr>
          <a:xfrm>
            <a:off x="6659592" y="3676288"/>
            <a:ext cx="3191774"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LoginServlet.java</a:t>
            </a:r>
            <a:endParaRPr lang="en-US" b="1" dirty="0">
              <a:solidFill>
                <a:schemeClr val="tx1"/>
              </a:solidFill>
            </a:endParaRPr>
          </a:p>
        </p:txBody>
      </p:sp>
      <p:sp>
        <p:nvSpPr>
          <p:cNvPr id="10" name="Rectangle 9"/>
          <p:cNvSpPr/>
          <p:nvPr/>
        </p:nvSpPr>
        <p:spPr>
          <a:xfrm>
            <a:off x="6659592" y="4792689"/>
            <a:ext cx="3191774" cy="603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UpdateServlet.java</a:t>
            </a:r>
            <a:endParaRPr lang="en-US" b="1" dirty="0">
              <a:solidFill>
                <a:schemeClr val="tx1"/>
              </a:solidFill>
            </a:endParaRPr>
          </a:p>
        </p:txBody>
      </p:sp>
      <p:sp>
        <p:nvSpPr>
          <p:cNvPr id="11" name="Right Arrow 10"/>
          <p:cNvSpPr/>
          <p:nvPr/>
        </p:nvSpPr>
        <p:spPr>
          <a:xfrm>
            <a:off x="3468917" y="2959846"/>
            <a:ext cx="2760453" cy="3379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ight Arrow 12"/>
          <p:cNvSpPr/>
          <p:nvPr/>
        </p:nvSpPr>
        <p:spPr>
          <a:xfrm>
            <a:off x="3502324" y="3860226"/>
            <a:ext cx="2760453" cy="3379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ight Arrow 13"/>
          <p:cNvSpPr/>
          <p:nvPr/>
        </p:nvSpPr>
        <p:spPr>
          <a:xfrm>
            <a:off x="3468918" y="4925619"/>
            <a:ext cx="2760453" cy="33798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TextBox 14"/>
          <p:cNvSpPr txBox="1"/>
          <p:nvPr/>
        </p:nvSpPr>
        <p:spPr>
          <a:xfrm>
            <a:off x="1846053" y="5709776"/>
            <a:ext cx="7159924" cy="923330"/>
          </a:xfrm>
          <a:prstGeom prst="rect">
            <a:avLst/>
          </a:prstGeom>
          <a:noFill/>
        </p:spPr>
        <p:txBody>
          <a:bodyPr wrap="square" rtlCol="0">
            <a:spAutoFit/>
          </a:bodyPr>
          <a:lstStyle/>
          <a:p>
            <a:r>
              <a:rPr lang="en-US" b="1" dirty="0" smtClean="0">
                <a:solidFill>
                  <a:srgbClr val="FF0000"/>
                </a:solidFill>
              </a:rPr>
              <a:t>Web.xml file (Deployment Descriptor file) is required to provide the mapping between HTML file Servlet. It provides configuration details about the mapping</a:t>
            </a:r>
            <a:endParaRPr lang="en-US" b="1" dirty="0">
              <a:solidFill>
                <a:srgbClr val="FF0000"/>
              </a:solidFill>
            </a:endParaRPr>
          </a:p>
        </p:txBody>
      </p:sp>
    </p:spTree>
    <p:extLst>
      <p:ext uri="{BB962C8B-B14F-4D97-AF65-F5344CB8AC3E}">
        <p14:creationId xmlns:p14="http://schemas.microsoft.com/office/powerpoint/2010/main" val="850211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2739</TotalTime>
  <Words>3624</Words>
  <Application>Microsoft Office PowerPoint</Application>
  <PresentationFormat>Widescreen</PresentationFormat>
  <Paragraphs>475</Paragraphs>
  <Slides>60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vt:lpstr>
      <vt:lpstr>Calibri</vt:lpstr>
      <vt:lpstr>Consolas</vt:lpstr>
      <vt:lpstr>Times New Roman</vt:lpstr>
      <vt:lpstr>Trebuchet MS</vt:lpstr>
      <vt:lpstr>Wingdings</vt:lpstr>
      <vt:lpstr>Wingdings 3</vt:lpstr>
      <vt:lpstr>Facet</vt:lpstr>
      <vt:lpstr>JDBC, Servlet, JSP</vt:lpstr>
      <vt:lpstr> </vt:lpstr>
      <vt:lpstr> </vt:lpstr>
      <vt:lpstr>  </vt:lpstr>
      <vt:lpstr> </vt:lpstr>
      <vt:lpstr>Imp points regarding Installation </vt:lpstr>
      <vt:lpstr> </vt:lpstr>
      <vt:lpstr> </vt:lpstr>
      <vt:lpstr>Building your first Web Application&gt;&gt; Basics</vt:lpstr>
      <vt:lpstr> </vt:lpstr>
      <vt:lpstr>Building your first Web Application&gt;&gt; Steps</vt:lpstr>
      <vt:lpstr> </vt:lpstr>
      <vt:lpstr> </vt:lpstr>
      <vt:lpstr> </vt:lpstr>
      <vt:lpstr>Servlet creation&gt;&gt; 3 approaches</vt:lpstr>
      <vt:lpstr> </vt:lpstr>
      <vt:lpstr>Servlet lifecycle-  </vt:lpstr>
      <vt:lpstr> </vt:lpstr>
      <vt:lpstr> </vt:lpstr>
      <vt:lpstr> </vt:lpstr>
      <vt:lpstr> </vt:lpstr>
      <vt:lpstr>Creating First web application  Step-1 open eclipse and create a new dynamic  web project (go to other option (web)  if not  visible directly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JDBC - Imp</vt:lpstr>
      <vt:lpstr> </vt:lpstr>
      <vt:lpstr>Types of Driver (Imp)</vt:lpstr>
      <vt:lpstr> </vt:lpstr>
      <vt:lpstr> </vt:lpstr>
      <vt:lpstr> </vt:lpstr>
      <vt:lpstr> </vt:lpstr>
      <vt:lpstr> </vt:lpstr>
      <vt:lpstr> </vt:lpstr>
      <vt:lpstr> </vt:lpstr>
      <vt:lpstr> </vt:lpstr>
      <vt:lpstr> </vt:lpstr>
      <vt:lpstr>  </vt:lpstr>
      <vt:lpstr>JSP vs Servlet  (Imp)</vt:lpstr>
      <vt:lpstr> </vt:lpstr>
      <vt:lpstr>JSP lifecycle(Imp)</vt:lpstr>
      <vt:lpstr> </vt:lpstr>
      <vt:lpstr> Imp JSP tags</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386</cp:revision>
  <dcterms:created xsi:type="dcterms:W3CDTF">2020-04-16T02:22:21Z</dcterms:created>
  <dcterms:modified xsi:type="dcterms:W3CDTF">2020-05-04T15:52:48Z</dcterms:modified>
</cp:coreProperties>
</file>