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  <p:sldMasterId id="2147483857" r:id="rId5"/>
  </p:sldMasterIdLst>
  <p:notesMasterIdLst>
    <p:notesMasterId r:id="rId14"/>
  </p:notesMasterIdLst>
  <p:handoutMasterIdLst>
    <p:handoutMasterId r:id="rId15"/>
  </p:handoutMasterIdLst>
  <p:sldIdLst>
    <p:sldId id="256" r:id="rId6"/>
    <p:sldId id="263" r:id="rId7"/>
    <p:sldId id="267" r:id="rId8"/>
    <p:sldId id="266" r:id="rId9"/>
    <p:sldId id="268" r:id="rId10"/>
    <p:sldId id="272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88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18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8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16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95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18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79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8/26/2021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68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0893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861538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7837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35822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9436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12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6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9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165197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VOTING SYSTEM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EAE9EB34-8FFB-4CDB-A18B-3E3FFBF76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282" y="5493978"/>
            <a:ext cx="1948070" cy="848138"/>
          </a:xfrm>
        </p:spPr>
        <p:txBody>
          <a:bodyPr>
            <a:normAutofit/>
          </a:bodyPr>
          <a:lstStyle/>
          <a:p>
            <a:r>
              <a:rPr lang="en-US" dirty="0"/>
              <a:t>Yash M </a:t>
            </a:r>
            <a:r>
              <a:rPr lang="en-US" dirty="0" err="1"/>
              <a:t>Salunke</a:t>
            </a:r>
            <a:r>
              <a:rPr lang="en-US" dirty="0"/>
              <a:t> J1019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CB9B7366-D63F-4651-8474-FF45644439AF}"/>
              </a:ext>
            </a:extLst>
          </p:cNvPr>
          <p:cNvSpPr txBox="1">
            <a:spLocks/>
          </p:cNvSpPr>
          <p:nvPr/>
        </p:nvSpPr>
        <p:spPr>
          <a:xfrm>
            <a:off x="-175104" y="4495910"/>
            <a:ext cx="2572180" cy="8481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Amaan S </a:t>
            </a:r>
            <a:r>
              <a:rPr lang="en-US" dirty="0" err="1"/>
              <a:t>Tamboli</a:t>
            </a:r>
            <a:r>
              <a:rPr lang="en-US" dirty="0"/>
              <a:t>  J1043    </a:t>
            </a:r>
          </a:p>
          <a:p>
            <a:endParaRPr lang="en-US" dirty="0"/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50811853-D5B6-44F8-AE18-431C91E3EB59}"/>
              </a:ext>
            </a:extLst>
          </p:cNvPr>
          <p:cNvSpPr txBox="1">
            <a:spLocks/>
          </p:cNvSpPr>
          <p:nvPr/>
        </p:nvSpPr>
        <p:spPr>
          <a:xfrm>
            <a:off x="2915396" y="5493977"/>
            <a:ext cx="2122667" cy="7725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Ajay S </a:t>
            </a:r>
            <a:r>
              <a:rPr lang="en-US" dirty="0" err="1"/>
              <a:t>Shendage</a:t>
            </a:r>
            <a:r>
              <a:rPr lang="en-US" dirty="0"/>
              <a:t> J1030</a:t>
            </a:r>
          </a:p>
          <a:p>
            <a:endParaRPr lang="en-US" dirty="0"/>
          </a:p>
        </p:txBody>
      </p:sp>
      <p:sp>
        <p:nvSpPr>
          <p:cNvPr id="11" name="Subtitle 5">
            <a:extLst>
              <a:ext uri="{FF2B5EF4-FFF2-40B4-BE49-F238E27FC236}">
                <a16:creationId xmlns:a16="http://schemas.microsoft.com/office/drawing/2014/main" id="{82AAB71F-A919-410B-BE3D-C82D870B597A}"/>
              </a:ext>
            </a:extLst>
          </p:cNvPr>
          <p:cNvSpPr txBox="1">
            <a:spLocks/>
          </p:cNvSpPr>
          <p:nvPr/>
        </p:nvSpPr>
        <p:spPr>
          <a:xfrm>
            <a:off x="3726777" y="4545985"/>
            <a:ext cx="2096760" cy="6208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Saish</a:t>
            </a:r>
            <a:r>
              <a:rPr lang="en-US" dirty="0"/>
              <a:t> S </a:t>
            </a:r>
            <a:r>
              <a:rPr lang="en-US" dirty="0" err="1"/>
              <a:t>Kothawade</a:t>
            </a:r>
            <a:r>
              <a:rPr lang="en-US" dirty="0"/>
              <a:t> J1067</a:t>
            </a: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B1DA871B-D42F-4E97-98DB-5FC11E7FC6CD}"/>
              </a:ext>
            </a:extLst>
          </p:cNvPr>
          <p:cNvSpPr txBox="1">
            <a:spLocks/>
          </p:cNvSpPr>
          <p:nvPr/>
        </p:nvSpPr>
        <p:spPr>
          <a:xfrm>
            <a:off x="1986418" y="4495910"/>
            <a:ext cx="1717488" cy="848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Om P </a:t>
            </a:r>
            <a:r>
              <a:rPr lang="en-US" dirty="0" err="1"/>
              <a:t>Bidve</a:t>
            </a:r>
            <a:r>
              <a:rPr lang="en-US" dirty="0"/>
              <a:t> J1064</a:t>
            </a:r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id="{36AC9CAA-5AF9-45A7-8680-54BE541AB9DE}"/>
              </a:ext>
            </a:extLst>
          </p:cNvPr>
          <p:cNvSpPr txBox="1">
            <a:spLocks/>
          </p:cNvSpPr>
          <p:nvPr/>
        </p:nvSpPr>
        <p:spPr>
          <a:xfrm>
            <a:off x="-43362" y="3983950"/>
            <a:ext cx="1948070" cy="848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  <a:ea typeface="Adobe Fan Heiti Std B" panose="020B0700000000000000" pitchFamily="34" charset="-128"/>
              </a:rPr>
              <a:t>Made By :</a:t>
            </a:r>
          </a:p>
        </p:txBody>
      </p:sp>
      <p:sp>
        <p:nvSpPr>
          <p:cNvPr id="15" name="Subtitle 5">
            <a:extLst>
              <a:ext uri="{FF2B5EF4-FFF2-40B4-BE49-F238E27FC236}">
                <a16:creationId xmlns:a16="http://schemas.microsoft.com/office/drawing/2014/main" id="{3A36F5B5-3C72-4825-91EE-F0A3D348CA8A}"/>
              </a:ext>
            </a:extLst>
          </p:cNvPr>
          <p:cNvSpPr txBox="1">
            <a:spLocks/>
          </p:cNvSpPr>
          <p:nvPr/>
        </p:nvSpPr>
        <p:spPr>
          <a:xfrm>
            <a:off x="920016" y="3512158"/>
            <a:ext cx="3990759" cy="424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highlight>
                  <a:srgbClr val="000000"/>
                </a:highlight>
                <a:latin typeface="Century Gothic" panose="020B0502020202020204" pitchFamily="34" charset="0"/>
                <a:ea typeface="Adobe Fan Heiti Std B" panose="020B0700000000000000" pitchFamily="34" charset="-128"/>
              </a:rPr>
              <a:t>Guided By : Prof. Savita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  <a:highlight>
                  <a:srgbClr val="000000"/>
                </a:highlight>
                <a:latin typeface="Century Gothic" panose="020B0502020202020204" pitchFamily="34" charset="0"/>
                <a:ea typeface="Adobe Fan Heiti Std B" panose="020B0700000000000000" pitchFamily="34" charset="-128"/>
              </a:rPr>
              <a:t>Kumbhare</a:t>
            </a:r>
            <a:endParaRPr lang="en-US" dirty="0">
              <a:solidFill>
                <a:schemeClr val="tx1">
                  <a:lumMod val="95000"/>
                </a:schemeClr>
              </a:solidFill>
              <a:highlight>
                <a:srgbClr val="000000"/>
              </a:highlight>
              <a:latin typeface="Century Gothic" panose="020B0502020202020204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9CE8D-A358-499C-BA73-3A7940AE3C26}"/>
              </a:ext>
            </a:extLst>
          </p:cNvPr>
          <p:cNvSpPr txBox="1"/>
          <p:nvPr/>
        </p:nvSpPr>
        <p:spPr>
          <a:xfrm>
            <a:off x="561530" y="5594981"/>
            <a:ext cx="880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166C8D-5F26-42B4-AAC4-FF5AE397CCDB}"/>
              </a:ext>
            </a:extLst>
          </p:cNvPr>
          <p:cNvSpPr/>
          <p:nvPr/>
        </p:nvSpPr>
        <p:spPr>
          <a:xfrm>
            <a:off x="1709272" y="1135539"/>
            <a:ext cx="3328791" cy="64935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400" i="1" u="sng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7B6542-B2F4-48A9-8F3E-36B572A80C63}"/>
              </a:ext>
            </a:extLst>
          </p:cNvPr>
          <p:cNvSpPr/>
          <p:nvPr/>
        </p:nvSpPr>
        <p:spPr>
          <a:xfrm>
            <a:off x="-175104" y="585927"/>
            <a:ext cx="66818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u="sng" dirty="0">
                <a:ln w="0"/>
                <a:solidFill>
                  <a:schemeClr val="tx1">
                    <a:lumMod val="85000"/>
                  </a:schemeClr>
                </a:solidFill>
              </a:rPr>
              <a:t>CPPS MINI PROJECT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72793BE-2B1B-42BE-B634-E3986695B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08" y="286736"/>
            <a:ext cx="8532053" cy="820913"/>
          </a:xfr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PROBLEM STATEMENT</a:t>
            </a:r>
            <a:b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A1D76F-220F-4472-8F81-41B45C9E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825" y="3030964"/>
            <a:ext cx="8096249" cy="3579386"/>
          </a:xfrm>
        </p:spPr>
        <p:txBody>
          <a:bodyPr/>
          <a:lstStyle/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People need to stand in a queue for hours for their chance to vote.</a:t>
            </a:r>
            <a:r>
              <a:rPr lang="en-US" sz="1800" dirty="0"/>
              <a:t> Old aged or people having </a:t>
            </a:r>
            <a:r>
              <a:rPr lang="en-US" dirty="0"/>
              <a:t>d</a:t>
            </a:r>
            <a:r>
              <a:rPr lang="en-US" sz="1800" dirty="0"/>
              <a:t>isability because of this they cannot wait in Long Queue.</a:t>
            </a:r>
            <a:endParaRPr lang="en-IN" sz="18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In hot country such as India, it becomes very difficult to stand in queues for longer period</a:t>
            </a:r>
            <a:endParaRPr lang="en-IN" sz="18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It becomes difficult for senior citizens to get out of their home and go to the voting </a:t>
            </a:r>
            <a:r>
              <a:rPr lang="en-US" sz="18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centres</a:t>
            </a: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to cast their vote.</a:t>
            </a:r>
            <a:endParaRPr lang="en-IN" sz="18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Indian general elections are one of the most expensive elections. The last elections costed around Rs. 50000 crore! 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IN" sz="18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C6437-57B1-4DD1-A3D3-2C5FDD6DB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175" y="2179212"/>
            <a:ext cx="2219136" cy="1249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11910-3339-4987-928D-07B64B752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11" y="5219700"/>
            <a:ext cx="1510043" cy="1514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E744E0-208E-4836-B667-A3E37DD4A262}"/>
              </a:ext>
            </a:extLst>
          </p:cNvPr>
          <p:cNvSpPr txBox="1"/>
          <p:nvPr/>
        </p:nvSpPr>
        <p:spPr>
          <a:xfrm>
            <a:off x="2552700" y="1533525"/>
            <a:ext cx="775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Imprint MT Shadow" panose="04020605060303030202" pitchFamily="82" charset="0"/>
                <a:ea typeface="MS Mincho" panose="02020609040205080304" pitchFamily="49" charset="-128"/>
                <a:cs typeface="Times New Roman" panose="02020603050405020304" pitchFamily="18" charset="0"/>
              </a:rPr>
              <a:t>The importance of voting is lost amongst the hustle and bustle of city life. </a:t>
            </a:r>
          </a:p>
          <a:p>
            <a:r>
              <a:rPr lang="en-US" sz="1800" dirty="0">
                <a:effectLst/>
                <a:latin typeface="Imprint MT Shadow" panose="04020605060303030202" pitchFamily="82" charset="0"/>
                <a:ea typeface="MS Mincho" panose="02020609040205080304" pitchFamily="49" charset="-128"/>
                <a:cs typeface="Times New Roman" panose="02020603050405020304" pitchFamily="18" charset="0"/>
              </a:rPr>
              <a:t>The highest recorded voter turnout in India was recorded in 2014 for the Lok Sabha elections at 66.4%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598634-4498-4160-A731-670F2092C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9" y="1557040"/>
            <a:ext cx="218271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0B9CFB9-C46E-45C8-A200-DBEBCC1F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08" y="173189"/>
            <a:ext cx="8532053" cy="820913"/>
          </a:xfr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SOLUTION PROPOSED</a:t>
            </a:r>
            <a:b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25D874-109A-49FC-9BAB-A29EF7DC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08" y="1368354"/>
            <a:ext cx="8450124" cy="529260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u="sng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Voting online saves time and eases vote management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Quick and easy — </a:t>
            </a:r>
            <a:r>
              <a:rPr lang="en-US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full-service setup and management saves you time, so you can work on other projects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Automatic vote tallying — </a:t>
            </a:r>
            <a:r>
              <a:rPr lang="en-US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no manual counts of paper ballots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Accurate —</a:t>
            </a:r>
            <a:r>
              <a:rPr lang="en-US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 no duplicate or invalidated ballots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No waiting for results — </a:t>
            </a:r>
            <a:r>
              <a:rPr lang="en-US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real-time results, no waiting for ballots in the mail</a:t>
            </a:r>
          </a:p>
          <a:p>
            <a:pPr marL="0" indent="0">
              <a:buNone/>
            </a:pPr>
            <a:endParaRPr lang="en-US" b="0" i="0" dirty="0">
              <a:solidFill>
                <a:srgbClr val="63646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u="sng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Electronic voting is private and secure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Private — </a:t>
            </a:r>
            <a:r>
              <a:rPr lang="en-US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our third-party service provides a layer of separation between the voting process and individuals involved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Secure —</a:t>
            </a:r>
            <a:r>
              <a:rPr lang="en-US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 no unsecured paper ballots</a:t>
            </a:r>
            <a:endParaRPr lang="en-US" b="1" dirty="0">
              <a:solidFill>
                <a:srgbClr val="636466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b="1" i="0" dirty="0">
              <a:solidFill>
                <a:srgbClr val="63646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u="sng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Electronic voting is environment friendly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100% Green friendly </a:t>
            </a:r>
            <a:r>
              <a:rPr lang="en-US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— not a single tree is harmed in this easy to use electronic voting process!</a:t>
            </a:r>
            <a:br>
              <a:rPr lang="en-US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A77DE-67EE-40A0-90C4-51053E93F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28745">
            <a:off x="8856454" y="900464"/>
            <a:ext cx="1945111" cy="1338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F9DEA2-68D6-4A40-9204-CFA0A5B0A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9732">
            <a:off x="8549129" y="3083663"/>
            <a:ext cx="2559761" cy="1679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4C5D2C-98A4-4C2F-8020-5ED0D70A8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813" y="4388553"/>
            <a:ext cx="2216281" cy="12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7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EB612A0-D7C1-4757-9CC8-FA635FDB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1" y="155575"/>
            <a:ext cx="8532053" cy="820913"/>
          </a:xfr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SOLUTION PROPOSED</a:t>
            </a:r>
            <a:b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425D-9427-4A2E-A0E1-BF12B9B9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489" y="1857376"/>
            <a:ext cx="9298960" cy="484438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u="sng" dirty="0"/>
              <a:t>BENEFITS</a:t>
            </a:r>
            <a:r>
              <a:rPr lang="en-US" sz="2900" dirty="0"/>
              <a:t>:-</a:t>
            </a:r>
          </a:p>
          <a:p>
            <a:pPr algn="l"/>
            <a:r>
              <a:rPr lang="en-US" sz="2600" b="1" i="0" u="sng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Electronic voting maximizes participation:</a:t>
            </a:r>
            <a:endParaRPr lang="en-US" sz="2600" b="1" u="sng" dirty="0">
              <a:solidFill>
                <a:srgbClr val="636466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600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Easy and efficient — </a:t>
            </a:r>
            <a:r>
              <a:rPr lang="en-US" sz="2600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takes only a minute or two to vote</a:t>
            </a:r>
            <a:endParaRPr lang="en-US" sz="2600" dirty="0">
              <a:solidFill>
                <a:srgbClr val="636466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600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Convenient</a:t>
            </a:r>
            <a:r>
              <a:rPr lang="en-US" sz="2600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 — people can vote online when it suits them - there's no ballot to mail or meeting to attend</a:t>
            </a:r>
          </a:p>
          <a:p>
            <a:pPr>
              <a:buFont typeface="+mj-lt"/>
              <a:buAutoNum type="arabicPeriod"/>
            </a:pPr>
            <a:r>
              <a:rPr lang="en-US" sz="2600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Higher response rates </a:t>
            </a:r>
            <a:r>
              <a:rPr lang="en-US" sz="2600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— email reminders and online convenience boost participation for busy owners</a:t>
            </a:r>
          </a:p>
          <a:p>
            <a:pPr marL="0" indent="0">
              <a:buNone/>
            </a:pPr>
            <a:endParaRPr lang="en-US" sz="2600" b="0" i="0" dirty="0">
              <a:solidFill>
                <a:srgbClr val="63646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600" b="1" i="0" u="sng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Voting online saves money</a:t>
            </a:r>
          </a:p>
          <a:p>
            <a:pPr>
              <a:buFont typeface="+mj-lt"/>
              <a:buAutoNum type="arabicPeriod"/>
            </a:pPr>
            <a:r>
              <a:rPr lang="en-US" sz="2600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No supply costs — </a:t>
            </a:r>
            <a:r>
              <a:rPr lang="en-US" sz="2600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no paper ballots, no postage and no printing</a:t>
            </a:r>
          </a:p>
          <a:p>
            <a:pPr>
              <a:buFont typeface="+mj-lt"/>
              <a:buAutoNum type="arabicPeriod"/>
            </a:pPr>
            <a:r>
              <a:rPr lang="en-US" sz="2600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No equipment — </a:t>
            </a:r>
            <a:r>
              <a:rPr lang="en-US" sz="2600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100% hosted and electronic</a:t>
            </a:r>
          </a:p>
          <a:p>
            <a:pPr>
              <a:buFont typeface="+mj-lt"/>
              <a:buAutoNum type="arabicPeriod"/>
            </a:pPr>
            <a:r>
              <a:rPr lang="en-US" sz="2600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Automated — </a:t>
            </a:r>
            <a:r>
              <a:rPr lang="en-US" sz="2600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no time or resources needed for manual hand counts</a:t>
            </a:r>
          </a:p>
          <a:p>
            <a:pPr>
              <a:buFont typeface="+mj-lt"/>
              <a:buAutoNum type="arabicPeriod"/>
            </a:pPr>
            <a:r>
              <a:rPr lang="en-US" sz="2600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Cost-effective — </a:t>
            </a:r>
            <a:r>
              <a:rPr lang="en-US" sz="2600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  <a:t>conduct multiple votes annually</a:t>
            </a:r>
            <a:br>
              <a:rPr lang="en-US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</a:br>
            <a:br>
              <a:rPr lang="en-US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636466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636466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b="1" i="0" dirty="0">
                <a:solidFill>
                  <a:srgbClr val="636466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636466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2B373-FBBF-44C3-B6F8-C447B4895755}"/>
              </a:ext>
            </a:extLst>
          </p:cNvPr>
          <p:cNvSpPr txBox="1"/>
          <p:nvPr/>
        </p:nvSpPr>
        <p:spPr>
          <a:xfrm>
            <a:off x="106977" y="1212996"/>
            <a:ext cx="1036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Getting to know that everything is going digital, so why not voting can be practiced digitally!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56396E-6B93-427F-BEA6-6E169478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1" y="1857375"/>
            <a:ext cx="2382980" cy="1541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BA5865-CB4F-4254-86F0-C9103967D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3" y="5167821"/>
            <a:ext cx="2477997" cy="14858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7F02DA-6F5B-486C-AEEC-34E3D6E8691B}"/>
              </a:ext>
            </a:extLst>
          </p:cNvPr>
          <p:cNvSpPr/>
          <p:nvPr/>
        </p:nvSpPr>
        <p:spPr>
          <a:xfrm rot="720538">
            <a:off x="8356288" y="1720516"/>
            <a:ext cx="1835426" cy="479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TIME???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63BD2B-D150-43CA-8785-771045275016}"/>
              </a:ext>
            </a:extLst>
          </p:cNvPr>
          <p:cNvSpPr/>
          <p:nvPr/>
        </p:nvSpPr>
        <p:spPr>
          <a:xfrm rot="20577391">
            <a:off x="7408727" y="5405021"/>
            <a:ext cx="1835426" cy="479964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CO$T???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9CACF7-2CC1-4DE2-8AD4-97D34F106161}"/>
              </a:ext>
            </a:extLst>
          </p:cNvPr>
          <p:cNvSpPr/>
          <p:nvPr/>
        </p:nvSpPr>
        <p:spPr>
          <a:xfrm rot="720538">
            <a:off x="3452559" y="5670754"/>
            <a:ext cx="1835426" cy="47996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QUALITY??</a:t>
            </a:r>
          </a:p>
        </p:txBody>
      </p:sp>
    </p:spTree>
    <p:extLst>
      <p:ext uri="{BB962C8B-B14F-4D97-AF65-F5344CB8AC3E}">
        <p14:creationId xmlns:p14="http://schemas.microsoft.com/office/powerpoint/2010/main" val="40114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508F0DE-8B3F-48B4-A918-08D7F7DD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08" y="156323"/>
            <a:ext cx="8532053" cy="820913"/>
          </a:xfr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WHAT OUR PROGRAM CONTAINS?</a:t>
            </a:r>
            <a:b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3A96C-CD17-4FB9-AFB3-96FA12F6D2AD}"/>
              </a:ext>
            </a:extLst>
          </p:cNvPr>
          <p:cNvSpPr/>
          <p:nvPr/>
        </p:nvSpPr>
        <p:spPr>
          <a:xfrm>
            <a:off x="330008" y="1069366"/>
            <a:ext cx="7747192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Info. To cast a vote</a:t>
            </a:r>
            <a:endParaRPr lang="en-US" sz="4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endParaRPr lang="en-US" sz="4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r>
              <a:rPr 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2. Real time voter count </a:t>
            </a:r>
          </a:p>
          <a:p>
            <a:endParaRPr lang="en-US" sz="4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r>
              <a:rPr 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3. Real time leading Candidate</a:t>
            </a:r>
          </a:p>
          <a:p>
            <a:r>
              <a:rPr 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</a:p>
          <a:p>
            <a:r>
              <a:rPr 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4. Change in of vote</a:t>
            </a:r>
          </a:p>
          <a:p>
            <a:r>
              <a:rPr 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</a:p>
          <a:p>
            <a:r>
              <a:rPr 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5.Next voter</a:t>
            </a:r>
          </a:p>
        </p:txBody>
      </p:sp>
      <p:pic>
        <p:nvPicPr>
          <p:cNvPr id="2050" name="Picture 2" descr="Despite security concerns, online voting advances -- GCN">
            <a:extLst>
              <a:ext uri="{FF2B5EF4-FFF2-40B4-BE49-F238E27FC236}">
                <a16:creationId xmlns:a16="http://schemas.microsoft.com/office/drawing/2014/main" id="{F1D30C07-A1DA-45B3-B5DD-F169C5315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4" r="9471"/>
          <a:stretch/>
        </p:blipFill>
        <p:spPr bwMode="auto">
          <a:xfrm>
            <a:off x="7254932" y="1364422"/>
            <a:ext cx="2590800" cy="198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C90AA3-056E-4FE2-A10E-B7F36B8D3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166" y="4250748"/>
            <a:ext cx="2466975" cy="1847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B6D0C5-48DF-4450-B7F9-6249B11C8F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39" b="33847"/>
          <a:stretch/>
        </p:blipFill>
        <p:spPr>
          <a:xfrm>
            <a:off x="4078884" y="1829672"/>
            <a:ext cx="2518470" cy="3249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A50F62-F808-4BE8-AA0F-205F75B022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71" r="36918" b="49893"/>
          <a:stretch/>
        </p:blipFill>
        <p:spPr>
          <a:xfrm>
            <a:off x="1832331" y="2108784"/>
            <a:ext cx="3313738" cy="3249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C2E286-C8B2-4C15-84AF-A0B8C61F33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041" b="-53473"/>
          <a:stretch/>
        </p:blipFill>
        <p:spPr>
          <a:xfrm>
            <a:off x="137958" y="1829672"/>
            <a:ext cx="2466976" cy="4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7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3021F-C3AB-4063-8DBC-99EC4C51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087671"/>
            <a:ext cx="4394200" cy="54586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A29BF7-CB6A-4D8A-BFEA-697DA2CD33CC}"/>
              </a:ext>
            </a:extLst>
          </p:cNvPr>
          <p:cNvCxnSpPr/>
          <p:nvPr/>
        </p:nvCxnSpPr>
        <p:spPr>
          <a:xfrm>
            <a:off x="5495925" y="5159375"/>
            <a:ext cx="1009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0686FB-64F7-4B31-94CC-95C66F9A98C8}"/>
              </a:ext>
            </a:extLst>
          </p:cNvPr>
          <p:cNvCxnSpPr/>
          <p:nvPr/>
        </p:nvCxnSpPr>
        <p:spPr>
          <a:xfrm flipH="1" flipV="1">
            <a:off x="6470650" y="2790825"/>
            <a:ext cx="25400" cy="2368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9F2144-B429-46F7-8B46-B4B91BC8699F}"/>
              </a:ext>
            </a:extLst>
          </p:cNvPr>
          <p:cNvCxnSpPr/>
          <p:nvPr/>
        </p:nvCxnSpPr>
        <p:spPr>
          <a:xfrm flipH="1">
            <a:off x="5045075" y="2794000"/>
            <a:ext cx="1428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508F0DE-8B3F-48B4-A918-08D7F7DD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08" y="156323"/>
            <a:ext cx="8532053" cy="820913"/>
          </a:xfr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FLOWCHART</a:t>
            </a:r>
            <a:b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076D5-5C6E-4099-87E0-D0FD40980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89" t="20222"/>
          <a:stretch/>
        </p:blipFill>
        <p:spPr>
          <a:xfrm>
            <a:off x="7470775" y="4648169"/>
            <a:ext cx="1304969" cy="2209831"/>
          </a:xfrm>
          <a:prstGeom prst="rect">
            <a:avLst/>
          </a:prstGeom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0E2468C-1D9F-4439-9361-9AD67746BE60}"/>
              </a:ext>
            </a:extLst>
          </p:cNvPr>
          <p:cNvSpPr/>
          <p:nvPr/>
        </p:nvSpPr>
        <p:spPr>
          <a:xfrm>
            <a:off x="7921625" y="3429000"/>
            <a:ext cx="1624445" cy="1021804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??????</a:t>
            </a:r>
          </a:p>
        </p:txBody>
      </p:sp>
    </p:spTree>
    <p:extLst>
      <p:ext uri="{BB962C8B-B14F-4D97-AF65-F5344CB8AC3E}">
        <p14:creationId xmlns:p14="http://schemas.microsoft.com/office/powerpoint/2010/main" val="320404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508F0DE-8B3F-48B4-A918-08D7F7DD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08" y="156323"/>
            <a:ext cx="8532053" cy="820913"/>
          </a:xfr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OUTPUT(PROGRAM)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Audit the algorithms that are ruling our lives | Financial Times">
            <a:extLst>
              <a:ext uri="{FF2B5EF4-FFF2-40B4-BE49-F238E27FC236}">
                <a16:creationId xmlns:a16="http://schemas.microsoft.com/office/drawing/2014/main" id="{61F5AECF-5A0D-4F3F-BA7F-DE7D43672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67" y="2073422"/>
            <a:ext cx="5369913" cy="302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4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508F0DE-8B3F-48B4-A918-08D7F7DD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99" y="2095959"/>
            <a:ext cx="8675447" cy="1921859"/>
          </a:xfr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US" sz="4900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 </a:t>
            </a:r>
            <a:br>
              <a:rPr lang="en-US" sz="4900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4900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AND HAPPY VOTING…!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828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E38AEF-4E2D-4D00-9707-4356DDB77317}">
  <ds:schemaRefs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461</Words>
  <Application>Microsoft Office PowerPoint</Application>
  <PresentationFormat>Widescreen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Century Gothic</vt:lpstr>
      <vt:lpstr>Gill Sans MT</vt:lpstr>
      <vt:lpstr>Imprint MT Shadow</vt:lpstr>
      <vt:lpstr>Trebuchet MS</vt:lpstr>
      <vt:lpstr>Wingdings</vt:lpstr>
      <vt:lpstr>Wingdings 3</vt:lpstr>
      <vt:lpstr>Parcel</vt:lpstr>
      <vt:lpstr>Facet</vt:lpstr>
      <vt:lpstr>VOTING SYSTEM</vt:lpstr>
      <vt:lpstr>PROBLEM STATEMENT </vt:lpstr>
      <vt:lpstr>SOLUTION PROPOSED </vt:lpstr>
      <vt:lpstr>SOLUTION PROPOSED </vt:lpstr>
      <vt:lpstr>WHAT OUR PROGRAM CONTAINS? </vt:lpstr>
      <vt:lpstr>FLOWCHART </vt:lpstr>
      <vt:lpstr>OUTPUT(PROGRAM)</vt:lpstr>
      <vt:lpstr>THANK YOU  AND HAPPY VOTING…!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2021-07-06T14:52:07Z</dcterms:created>
  <dcterms:modified xsi:type="dcterms:W3CDTF">2021-08-26T06:02:45Z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