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68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6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054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1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0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77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731704"/>
            <a:ext cx="4045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3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8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0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0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9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0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42950"/>
            <a:ext cx="759856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3405" marR="5080" indent="-564515">
              <a:lnSpc>
                <a:spcPct val="100000"/>
              </a:lnSpc>
              <a:spcBef>
                <a:spcPts val="100"/>
              </a:spcBef>
            </a:pPr>
            <a:r>
              <a:rPr lang="en-US" sz="3000" spc="60" dirty="0"/>
              <a:t>       </a:t>
            </a:r>
            <a:r>
              <a:rPr sz="3000" spc="60" dirty="0"/>
              <a:t>LEAD</a:t>
            </a:r>
            <a:r>
              <a:rPr sz="3000" spc="45" dirty="0"/>
              <a:t> </a:t>
            </a:r>
            <a:r>
              <a:rPr sz="3000" spc="100" dirty="0"/>
              <a:t>SCORING</a:t>
            </a:r>
            <a:r>
              <a:rPr sz="3000" spc="50" dirty="0"/>
              <a:t> </a:t>
            </a:r>
            <a:r>
              <a:rPr sz="3000" spc="60" dirty="0"/>
              <a:t>CASE</a:t>
            </a:r>
            <a:r>
              <a:rPr sz="3000" spc="50" dirty="0"/>
              <a:t> </a:t>
            </a:r>
            <a:r>
              <a:rPr sz="3000" spc="70" dirty="0"/>
              <a:t>STUDY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722270" y="2813724"/>
            <a:ext cx="403923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</a:pPr>
            <a:r>
              <a:rPr sz="2500" spc="-25" dirty="0">
                <a:latin typeface="Verdana"/>
                <a:cs typeface="Verdana"/>
              </a:rPr>
              <a:t>By-</a:t>
            </a:r>
            <a:r>
              <a:rPr lang="en-US" sz="2500" spc="-25" dirty="0">
                <a:latin typeface="Verdana"/>
                <a:cs typeface="Verdana"/>
              </a:rPr>
              <a:t> </a:t>
            </a:r>
            <a:r>
              <a:rPr lang="en-US" sz="2500" dirty="0">
                <a:latin typeface="Verdana"/>
                <a:cs typeface="Verdana"/>
              </a:rPr>
              <a:t>Amaan Saifi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194" rIns="0" bIns="0" rtlCol="0">
            <a:spAutoFit/>
          </a:bodyPr>
          <a:lstStyle/>
          <a:p>
            <a:pPr marL="174625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Model</a:t>
            </a:r>
            <a:r>
              <a:rPr spc="60" dirty="0"/>
              <a:t> </a:t>
            </a:r>
            <a:r>
              <a:rPr spc="204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908237"/>
            <a:ext cx="3378835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  <a:r>
              <a:rPr lang="en-US"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cutoff.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cutoff we got: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Accuracy=81%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Sensitivity=81%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Specificity= 82%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CEFB2-4CC9-E955-0935-FAF8F3CFC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1549400"/>
            <a:ext cx="3886201" cy="3232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1" y="605113"/>
            <a:ext cx="7598569" cy="796376"/>
          </a:xfrm>
          <a:prstGeom prst="rect">
            <a:avLst/>
          </a:prstGeom>
        </p:spPr>
        <p:txBody>
          <a:bodyPr vert="horz" wrap="square" lIns="0" tIns="377194" rIns="0" bIns="0" rtlCol="0">
            <a:spAutoFit/>
          </a:bodyPr>
          <a:lstStyle/>
          <a:p>
            <a:pPr marL="188722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Model</a:t>
            </a:r>
            <a:r>
              <a:rPr spc="60" dirty="0"/>
              <a:t> </a:t>
            </a:r>
            <a:r>
              <a:rPr lang="en-US" spc="150" dirty="0"/>
              <a:t>Evaluation</a:t>
            </a:r>
            <a:endParaRPr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2058163"/>
            <a:ext cx="437007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4097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Speciﬁcity. 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14097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score;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045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614045" algn="l"/>
              </a:tabLst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73%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r>
              <a:rPr sz="1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045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614045" algn="l"/>
              </a:tabLst>
            </a:pP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datastets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71%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79%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45" rIns="0" bIns="0" rtlCol="0">
            <a:spAutoFit/>
          </a:bodyPr>
          <a:lstStyle/>
          <a:p>
            <a:pPr marL="2657475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14351" y="1326897"/>
            <a:ext cx="7598569" cy="3296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51790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region.</a:t>
            </a:r>
          </a:p>
          <a:p>
            <a:pPr marL="351155" marR="127000" indent="-336550">
              <a:lnSpc>
                <a:spcPct val="114999"/>
              </a:lnSpc>
              <a:buFont typeface="Arial"/>
              <a:buChar char="●"/>
              <a:tabLst>
                <a:tab pos="35179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ones'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US" sz="16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Website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Origin_Lead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your current </a:t>
            </a:r>
            <a:r>
              <a:rPr lang="en-US" sz="14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occupation_Working</a:t>
            </a: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</a:t>
            </a:r>
          </a:p>
          <a:p>
            <a:pPr marL="1036955" marR="127000" lvl="2" indent="-336550">
              <a:lnSpc>
                <a:spcPct val="114999"/>
              </a:lnSpc>
              <a:buFont typeface="Arial"/>
              <a:buChar char="●"/>
              <a:tabLst>
                <a:tab pos="351790" algn="l"/>
              </a:tabLst>
            </a:pPr>
            <a:endParaRPr lang="en-US" sz="13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4055" marR="127000" lvl="1" indent="-336550">
              <a:lnSpc>
                <a:spcPct val="114999"/>
              </a:lnSpc>
              <a:buFont typeface="Arial"/>
              <a:buChar char="●"/>
              <a:tabLst>
                <a:tab pos="351790" algn="l"/>
              </a:tabLst>
            </a:pPr>
            <a:endParaRPr lang="en-US" spc="-20" dirty="0"/>
          </a:p>
          <a:p>
            <a:pPr marL="14605" marR="127000" indent="0">
              <a:lnSpc>
                <a:spcPct val="114999"/>
              </a:lnSpc>
              <a:buNone/>
              <a:tabLst>
                <a:tab pos="351790" algn="l"/>
              </a:tabLst>
            </a:pPr>
            <a:endParaRPr lang="en-IN" spc="-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594" rIns="0" bIns="0" rtlCol="0">
            <a:spAutoFit/>
          </a:bodyPr>
          <a:lstStyle/>
          <a:p>
            <a:pPr marL="1023619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PROBLEM</a:t>
            </a:r>
            <a:r>
              <a:rPr spc="85" dirty="0"/>
              <a:t> </a:t>
            </a:r>
            <a:r>
              <a:rPr spc="10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3" y="2033363"/>
            <a:ext cx="812292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9720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namely,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Education”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professionals.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visit,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searches,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51484" indent="-336550">
              <a:lnSpc>
                <a:spcPct val="100000"/>
              </a:lnSpc>
              <a:buFont typeface="Arial"/>
              <a:buChar char="●"/>
              <a:tabLst>
                <a:tab pos="348615" algn="l"/>
              </a:tabLst>
            </a:pP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770" rIns="0" bIns="0" rtlCol="0">
            <a:spAutoFit/>
          </a:bodyPr>
          <a:lstStyle/>
          <a:p>
            <a:pPr marL="194119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Business</a:t>
            </a:r>
            <a:r>
              <a:rPr spc="90" dirty="0"/>
              <a:t> </a:t>
            </a:r>
            <a:r>
              <a:rPr spc="23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214" y="1988836"/>
            <a:ext cx="7280909" cy="151964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7980" marR="5080" indent="-335915" algn="just">
              <a:lnSpc>
                <a:spcPts val="1360"/>
              </a:lnSpc>
              <a:spcBef>
                <a:spcPts val="430"/>
              </a:spcBef>
              <a:buFont typeface="Arial"/>
              <a:buChar char="●"/>
              <a:tabLst>
                <a:tab pos="3498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marR="6985" indent="-335915" algn="just">
              <a:lnSpc>
                <a:spcPts val="1360"/>
              </a:lnSpc>
              <a:spcBef>
                <a:spcPts val="1370"/>
              </a:spcBef>
              <a:buFont typeface="Arial"/>
              <a:buChar char="●"/>
              <a:tabLst>
                <a:tab pos="3498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allotted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convert.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885" indent="-337185">
              <a:lnSpc>
                <a:spcPct val="100000"/>
              </a:lnSpc>
              <a:spcBef>
                <a:spcPts val="1060"/>
              </a:spcBef>
              <a:buFont typeface="Arial"/>
              <a:buChar char="●"/>
              <a:tabLst>
                <a:tab pos="349885" algn="l"/>
              </a:tabLst>
            </a:pP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194" rIns="0" bIns="0" rtlCol="0">
            <a:spAutoFit/>
          </a:bodyPr>
          <a:lstStyle/>
          <a:p>
            <a:pPr marL="302641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28750"/>
            <a:ext cx="4490720" cy="3296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2900" indent="-330200">
              <a:lnSpc>
                <a:spcPct val="150000"/>
              </a:lnSpc>
              <a:spcBef>
                <a:spcPts val="130"/>
              </a:spcBef>
              <a:buFont typeface="Arial"/>
              <a:buChar char="●"/>
              <a:tabLst>
                <a:tab pos="342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50000"/>
              </a:lnSpc>
              <a:buFont typeface="Arial"/>
              <a:buChar char="●"/>
              <a:tabLst>
                <a:tab pos="342900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50000"/>
              </a:lnSpc>
              <a:buFont typeface="Arial"/>
              <a:buChar char="●"/>
              <a:tabLst>
                <a:tab pos="342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50000"/>
              </a:lnSpc>
              <a:buFont typeface="Arial"/>
              <a:buChar char="●"/>
              <a:tabLst>
                <a:tab pos="342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50000"/>
              </a:lnSpc>
              <a:buFont typeface="Arial"/>
              <a:buChar char="●"/>
              <a:tabLst>
                <a:tab pos="342900" algn="l"/>
              </a:tabLst>
            </a:pP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50000"/>
              </a:lnSpc>
              <a:buFont typeface="Arial"/>
              <a:buChar char="●"/>
              <a:tabLst>
                <a:tab pos="342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50000"/>
              </a:lnSpc>
              <a:buFont typeface="Arial"/>
              <a:buChar char="●"/>
              <a:tabLst>
                <a:tab pos="342900" algn="l"/>
              </a:tabLst>
            </a:pP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50000"/>
              </a:lnSpc>
              <a:buFont typeface="Arial"/>
              <a:buChar char="●"/>
              <a:tabLst>
                <a:tab pos="342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50000"/>
              </a:lnSpc>
              <a:buFont typeface="Arial"/>
              <a:buChar char="●"/>
              <a:tabLst>
                <a:tab pos="342900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045" rIns="0" bIns="0" rtlCol="0">
            <a:spAutoFit/>
          </a:bodyPr>
          <a:lstStyle/>
          <a:p>
            <a:pPr marL="720725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Exploratory</a:t>
            </a:r>
            <a:r>
              <a:rPr spc="80" dirty="0"/>
              <a:t> </a:t>
            </a:r>
            <a:r>
              <a:rPr spc="345" dirty="0"/>
              <a:t>Data</a:t>
            </a:r>
            <a:r>
              <a:rPr spc="85" dirty="0"/>
              <a:t> </a:t>
            </a:r>
            <a:r>
              <a:rPr spc="7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3" y="2207225"/>
            <a:ext cx="7954645" cy="15792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48615" marR="5080" indent="-336550">
              <a:lnSpc>
                <a:spcPct val="80000"/>
              </a:lnSpc>
              <a:spcBef>
                <a:spcPts val="434"/>
              </a:spcBef>
              <a:buFont typeface="Arial"/>
              <a:buChar char="●"/>
              <a:tabLst>
                <a:tab pos="34861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69265" indent="-336550">
              <a:lnSpc>
                <a:spcPct val="80000"/>
              </a:lnSpc>
              <a:buFont typeface="Arial"/>
              <a:buChar char="●"/>
              <a:tabLst>
                <a:tab pos="34861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sz="16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8615" marR="469265" indent="-336550">
              <a:lnSpc>
                <a:spcPct val="80000"/>
              </a:lnSpc>
              <a:buFont typeface="Arial"/>
              <a:buChar char="●"/>
              <a:tabLst>
                <a:tab pos="34861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“Select”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responder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hasn’t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ts val="1175"/>
              </a:lnSpc>
              <a:buFont typeface="Arial"/>
              <a:buChar char="●"/>
              <a:tabLst>
                <a:tab pos="3479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ts val="1510"/>
              </a:lnSpc>
              <a:buFont typeface="Arial"/>
              <a:buChar char="●"/>
              <a:tabLst>
                <a:tab pos="347980" algn="l"/>
              </a:tabLst>
            </a:pP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Imputing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ts val="1510"/>
              </a:lnSpc>
              <a:buFont typeface="Arial"/>
              <a:buChar char="●"/>
              <a:tabLst>
                <a:tab pos="347980" algn="l"/>
              </a:tabLst>
            </a:pP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Visualizations to analysed variables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770" rIns="0" bIns="0" rtlCol="0">
            <a:spAutoFit/>
          </a:bodyPr>
          <a:lstStyle/>
          <a:p>
            <a:pPr marL="306959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3" y="1795659"/>
            <a:ext cx="8210550" cy="863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'TotalVisits'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'Page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Visit'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'Total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Website'</a:t>
            </a:r>
            <a:r>
              <a:rPr sz="1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ﬁt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Treatment: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0A97A-2500-A7E3-6CB2-B6F4A768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2724150"/>
            <a:ext cx="6278886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5" dirty="0"/>
              <a:t>Data</a:t>
            </a:r>
            <a:r>
              <a:rPr spc="75" dirty="0"/>
              <a:t> </a:t>
            </a:r>
            <a:r>
              <a:rPr spc="240" dirty="0"/>
              <a:t>Preparation</a:t>
            </a:r>
            <a:r>
              <a:rPr spc="80" dirty="0"/>
              <a:t> </a:t>
            </a:r>
            <a:r>
              <a:rPr spc="225" dirty="0"/>
              <a:t>for</a:t>
            </a:r>
            <a:r>
              <a:rPr spc="80" dirty="0"/>
              <a:t> </a:t>
            </a:r>
            <a:r>
              <a:rPr spc="21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3" y="2241362"/>
            <a:ext cx="802703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Yes/No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correcting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TotalVisits.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ﬁrst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38.45%.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4725" y="835043"/>
            <a:ext cx="404558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b="0" spc="300" dirty="0">
                <a:latin typeface="+mj-lt"/>
              </a:rPr>
              <a:t>Model Building</a:t>
            </a:r>
            <a:endParaRPr sz="2700" b="0" spc="155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399" y="2224294"/>
            <a:ext cx="4648200" cy="111440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8450" marR="5080" indent="-285750">
              <a:lnSpc>
                <a:spcPts val="1510"/>
              </a:lnSpc>
              <a:spcBef>
                <a:spcPts val="290"/>
              </a:spcBef>
              <a:buFont typeface="Wingdings" panose="05000000000000000000" pitchFamily="2" charset="2"/>
              <a:buChar char="ü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insigniﬁcant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RFE.</a:t>
            </a:r>
            <a:endParaRPr lang="en-US" sz="16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ts val="1510"/>
              </a:lnSpc>
              <a:spcBef>
                <a:spcPts val="290"/>
              </a:spcBef>
              <a:buFont typeface="Wingdings" panose="05000000000000000000" pitchFamily="2" charset="2"/>
              <a:buChar char="ü"/>
            </a:pP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removed features manually by checking p-values and VIF.</a:t>
            </a:r>
            <a:endParaRPr lang="en-US" sz="16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ts val="1510"/>
              </a:lnSpc>
              <a:spcBef>
                <a:spcPts val="290"/>
              </a:spcBef>
              <a:buFont typeface="Wingdings" panose="05000000000000000000" pitchFamily="2" charset="2"/>
              <a:buChar char="ü"/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regression. </a:t>
            </a:r>
            <a:endParaRPr lang="en-US" sz="16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ts val="1510"/>
              </a:lnSpc>
              <a:spcBef>
                <a:spcPts val="290"/>
              </a:spcBef>
              <a:buFont typeface="Wingdings" panose="05000000000000000000" pitchFamily="2" charset="2"/>
              <a:buChar char="ü"/>
            </a:pP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ﬁnalised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00" y="641593"/>
            <a:ext cx="42214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160" dirty="0"/>
              <a:t>Prediction</a:t>
            </a:r>
            <a:r>
              <a:rPr b="1" spc="90" dirty="0"/>
              <a:t> </a:t>
            </a:r>
            <a:r>
              <a:rPr b="1" spc="-270" dirty="0"/>
              <a:t>T</a:t>
            </a:r>
            <a:r>
              <a:rPr b="1" spc="120" dirty="0"/>
              <a:t>r</a:t>
            </a:r>
            <a:r>
              <a:rPr b="1" spc="250" dirty="0"/>
              <a:t>ain</a:t>
            </a:r>
            <a:r>
              <a:rPr b="1" spc="120" dirty="0"/>
              <a:t> </a:t>
            </a:r>
            <a:r>
              <a:rPr b="1" spc="27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845062"/>
            <a:ext cx="8153400" cy="3148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165" indent="-336550">
              <a:lnSpc>
                <a:spcPct val="114999"/>
              </a:lnSpc>
              <a:spcBef>
                <a:spcPts val="1100"/>
              </a:spcBef>
              <a:buFont typeface="Arial"/>
              <a:buChar char="●"/>
              <a:tabLst>
                <a:tab pos="469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speciﬁcity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increases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speciﬁcity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46926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45-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15"/>
              </a:spcBef>
              <a:buFont typeface="Arial"/>
              <a:buChar char="●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noted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36550">
              <a:lnSpc>
                <a:spcPct val="114999"/>
              </a:lnSpc>
              <a:spcBef>
                <a:spcPts val="1100"/>
              </a:spcBef>
              <a:buFont typeface="Arial"/>
              <a:buChar char="●"/>
              <a:tabLst>
                <a:tab pos="469900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46926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AA227-74D4-35EE-CD13-AB0E754AC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3350"/>
            <a:ext cx="3657600" cy="196291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</TotalTime>
  <Words>669</Words>
  <Application>Microsoft Office PowerPoint</Application>
  <PresentationFormat>On-screen Show (16:9)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Celestial</vt:lpstr>
      <vt:lpstr>       LEAD SCORING CASE STUDY</vt:lpstr>
      <vt:lpstr>PROBLEM STATEMENT</vt:lpstr>
      <vt:lpstr>Business Agenda</vt:lpstr>
      <vt:lpstr>Strategy</vt:lpstr>
      <vt:lpstr>Exploratory Data Analysis</vt:lpstr>
      <vt:lpstr>Outliers</vt:lpstr>
      <vt:lpstr>Data Preparation for modeling</vt:lpstr>
      <vt:lpstr>Model Building</vt:lpstr>
      <vt:lpstr>Prediction Train dataset</vt:lpstr>
      <vt:lpstr>Model Evaluation</vt:lpstr>
      <vt:lpstr>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PRESENTATION</dc:title>
  <dc:creator>Amaan Saifi</dc:creator>
  <cp:lastModifiedBy>Amaan Saifi</cp:lastModifiedBy>
  <cp:revision>1</cp:revision>
  <dcterms:created xsi:type="dcterms:W3CDTF">2023-09-07T16:07:34Z</dcterms:created>
  <dcterms:modified xsi:type="dcterms:W3CDTF">2023-09-07T16:37:33Z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