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4"/>
  </p:notesMasterIdLst>
  <p:sldIdLst>
    <p:sldId id="256" r:id="rId2"/>
    <p:sldId id="257" r:id="rId3"/>
    <p:sldId id="258" r:id="rId4"/>
    <p:sldId id="260" r:id="rId5"/>
    <p:sldId id="273" r:id="rId6"/>
    <p:sldId id="266" r:id="rId7"/>
    <p:sldId id="267" r:id="rId8"/>
    <p:sldId id="274" r:id="rId9"/>
    <p:sldId id="269" r:id="rId10"/>
    <p:sldId id="272" r:id="rId11"/>
    <p:sldId id="275"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273" autoAdjust="0"/>
  </p:normalViewPr>
  <p:slideViewPr>
    <p:cSldViewPr snapToGrid="0">
      <p:cViewPr varScale="1">
        <p:scale>
          <a:sx n="65" d="100"/>
          <a:sy n="65" d="100"/>
        </p:scale>
        <p:origin x="7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B2D48-C5B2-4282-9D2D-90A73D4AC44D}" type="datetimeFigureOut">
              <a:rPr lang="en-IN" smtClean="0"/>
              <a:t>19-01-2024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D3922-F8D7-4CE5-A764-6AAA8EB138CD}" type="slidenum">
              <a:rPr lang="en-IN" smtClean="0"/>
              <a:t>‹#›</a:t>
            </a:fld>
            <a:endParaRPr lang="en-IN"/>
          </a:p>
        </p:txBody>
      </p:sp>
    </p:spTree>
    <p:extLst>
      <p:ext uri="{BB962C8B-B14F-4D97-AF65-F5344CB8AC3E}">
        <p14:creationId xmlns:p14="http://schemas.microsoft.com/office/powerpoint/2010/main" val="1417221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CD3922-F8D7-4CE5-A764-6AAA8EB138CD}" type="slidenum">
              <a:rPr lang="en-IN" smtClean="0"/>
              <a:t>9</a:t>
            </a:fld>
            <a:endParaRPr lang="en-IN"/>
          </a:p>
        </p:txBody>
      </p:sp>
    </p:spTree>
    <p:extLst>
      <p:ext uri="{BB962C8B-B14F-4D97-AF65-F5344CB8AC3E}">
        <p14:creationId xmlns:p14="http://schemas.microsoft.com/office/powerpoint/2010/main" val="2283767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CD3922-F8D7-4CE5-A764-6AAA8EB138CD}" type="slidenum">
              <a:rPr lang="en-IN" smtClean="0"/>
              <a:t>10</a:t>
            </a:fld>
            <a:endParaRPr lang="en-IN"/>
          </a:p>
        </p:txBody>
      </p:sp>
    </p:spTree>
    <p:extLst>
      <p:ext uri="{BB962C8B-B14F-4D97-AF65-F5344CB8AC3E}">
        <p14:creationId xmlns:p14="http://schemas.microsoft.com/office/powerpoint/2010/main" val="3990972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CD3922-F8D7-4CE5-A764-6AAA8EB138CD}" type="slidenum">
              <a:rPr lang="en-IN" smtClean="0"/>
              <a:t>12</a:t>
            </a:fld>
            <a:endParaRPr lang="en-IN"/>
          </a:p>
        </p:txBody>
      </p:sp>
    </p:spTree>
    <p:extLst>
      <p:ext uri="{BB962C8B-B14F-4D97-AF65-F5344CB8AC3E}">
        <p14:creationId xmlns:p14="http://schemas.microsoft.com/office/powerpoint/2010/main" val="2874319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4474F-D27B-2D07-B659-40D97AAD15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E39D330-784D-D07B-FDE7-4DD36FC1DD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C5CE894-8988-C041-2ABB-5F8128258B19}"/>
              </a:ext>
            </a:extLst>
          </p:cNvPr>
          <p:cNvSpPr>
            <a:spLocks noGrp="1"/>
          </p:cNvSpPr>
          <p:nvPr>
            <p:ph type="dt" sz="half" idx="10"/>
          </p:nvPr>
        </p:nvSpPr>
        <p:spPr/>
        <p:txBody>
          <a:bodyPr/>
          <a:lstStyle/>
          <a:p>
            <a:fld id="{C8A04AF4-72C1-4934-9B0B-52D47D986C9D}" type="datetimeFigureOut">
              <a:rPr lang="en-IN" smtClean="0"/>
              <a:t>19-01-2024</a:t>
            </a:fld>
            <a:endParaRPr lang="en-IN"/>
          </a:p>
        </p:txBody>
      </p:sp>
      <p:sp>
        <p:nvSpPr>
          <p:cNvPr id="5" name="Footer Placeholder 4">
            <a:extLst>
              <a:ext uri="{FF2B5EF4-FFF2-40B4-BE49-F238E27FC236}">
                <a16:creationId xmlns:a16="http://schemas.microsoft.com/office/drawing/2014/main" id="{6413EE27-566B-2B96-D575-2C8315F05C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0D6769-B017-8081-05BE-B5007896364A}"/>
              </a:ext>
            </a:extLst>
          </p:cNvPr>
          <p:cNvSpPr>
            <a:spLocks noGrp="1"/>
          </p:cNvSpPr>
          <p:nvPr>
            <p:ph type="sldNum" sz="quarter" idx="12"/>
          </p:nvPr>
        </p:nvSpPr>
        <p:spPr/>
        <p:txBody>
          <a:bodyPr/>
          <a:lstStyle/>
          <a:p>
            <a:fld id="{D548D0AE-0C78-4CA4-BADB-A53793C41187}" type="slidenum">
              <a:rPr lang="en-IN" smtClean="0"/>
              <a:t>‹#›</a:t>
            </a:fld>
            <a:endParaRPr lang="en-IN"/>
          </a:p>
        </p:txBody>
      </p:sp>
    </p:spTree>
    <p:extLst>
      <p:ext uri="{BB962C8B-B14F-4D97-AF65-F5344CB8AC3E}">
        <p14:creationId xmlns:p14="http://schemas.microsoft.com/office/powerpoint/2010/main" val="4224899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E9373-8A02-01CD-0666-F7157D1682B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196A8A-A8AF-D682-CAC9-6B540C8D1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56E383-C9F2-927A-3CE9-2F532C9FA7E3}"/>
              </a:ext>
            </a:extLst>
          </p:cNvPr>
          <p:cNvSpPr>
            <a:spLocks noGrp="1"/>
          </p:cNvSpPr>
          <p:nvPr>
            <p:ph type="dt" sz="half" idx="10"/>
          </p:nvPr>
        </p:nvSpPr>
        <p:spPr/>
        <p:txBody>
          <a:bodyPr/>
          <a:lstStyle/>
          <a:p>
            <a:fld id="{C8A04AF4-72C1-4934-9B0B-52D47D986C9D}" type="datetimeFigureOut">
              <a:rPr lang="en-IN" smtClean="0"/>
              <a:t>19-01-2024</a:t>
            </a:fld>
            <a:endParaRPr lang="en-IN"/>
          </a:p>
        </p:txBody>
      </p:sp>
      <p:sp>
        <p:nvSpPr>
          <p:cNvPr id="5" name="Footer Placeholder 4">
            <a:extLst>
              <a:ext uri="{FF2B5EF4-FFF2-40B4-BE49-F238E27FC236}">
                <a16:creationId xmlns:a16="http://schemas.microsoft.com/office/drawing/2014/main" id="{7232883B-33C7-6F2A-32A8-2C7F09092B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554806-4E73-BF51-9C3E-5E53FFA65103}"/>
              </a:ext>
            </a:extLst>
          </p:cNvPr>
          <p:cNvSpPr>
            <a:spLocks noGrp="1"/>
          </p:cNvSpPr>
          <p:nvPr>
            <p:ph type="sldNum" sz="quarter" idx="12"/>
          </p:nvPr>
        </p:nvSpPr>
        <p:spPr/>
        <p:txBody>
          <a:bodyPr/>
          <a:lstStyle/>
          <a:p>
            <a:fld id="{D548D0AE-0C78-4CA4-BADB-A53793C41187}" type="slidenum">
              <a:rPr lang="en-IN" smtClean="0"/>
              <a:t>‹#›</a:t>
            </a:fld>
            <a:endParaRPr lang="en-IN"/>
          </a:p>
        </p:txBody>
      </p:sp>
    </p:spTree>
    <p:extLst>
      <p:ext uri="{BB962C8B-B14F-4D97-AF65-F5344CB8AC3E}">
        <p14:creationId xmlns:p14="http://schemas.microsoft.com/office/powerpoint/2010/main" val="4268576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3E4DFF-6761-15D8-F999-9E8B515F6B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F79353-45DA-1EE8-336F-874BF2C1B6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B3CFC-C81D-7F54-A868-DC72B6727E0C}"/>
              </a:ext>
            </a:extLst>
          </p:cNvPr>
          <p:cNvSpPr>
            <a:spLocks noGrp="1"/>
          </p:cNvSpPr>
          <p:nvPr>
            <p:ph type="dt" sz="half" idx="10"/>
          </p:nvPr>
        </p:nvSpPr>
        <p:spPr/>
        <p:txBody>
          <a:bodyPr/>
          <a:lstStyle/>
          <a:p>
            <a:fld id="{C8A04AF4-72C1-4934-9B0B-52D47D986C9D}" type="datetimeFigureOut">
              <a:rPr lang="en-IN" smtClean="0"/>
              <a:t>19-01-2024</a:t>
            </a:fld>
            <a:endParaRPr lang="en-IN"/>
          </a:p>
        </p:txBody>
      </p:sp>
      <p:sp>
        <p:nvSpPr>
          <p:cNvPr id="5" name="Footer Placeholder 4">
            <a:extLst>
              <a:ext uri="{FF2B5EF4-FFF2-40B4-BE49-F238E27FC236}">
                <a16:creationId xmlns:a16="http://schemas.microsoft.com/office/drawing/2014/main" id="{F996709B-8417-EE88-6859-462336D7C5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55079A-DECA-5DB0-76B5-2DCC4A226589}"/>
              </a:ext>
            </a:extLst>
          </p:cNvPr>
          <p:cNvSpPr>
            <a:spLocks noGrp="1"/>
          </p:cNvSpPr>
          <p:nvPr>
            <p:ph type="sldNum" sz="quarter" idx="12"/>
          </p:nvPr>
        </p:nvSpPr>
        <p:spPr/>
        <p:txBody>
          <a:bodyPr/>
          <a:lstStyle/>
          <a:p>
            <a:fld id="{D548D0AE-0C78-4CA4-BADB-A53793C41187}" type="slidenum">
              <a:rPr lang="en-IN" smtClean="0"/>
              <a:t>‹#›</a:t>
            </a:fld>
            <a:endParaRPr lang="en-IN"/>
          </a:p>
        </p:txBody>
      </p:sp>
    </p:spTree>
    <p:extLst>
      <p:ext uri="{BB962C8B-B14F-4D97-AF65-F5344CB8AC3E}">
        <p14:creationId xmlns:p14="http://schemas.microsoft.com/office/powerpoint/2010/main" val="3096704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E9A39-19F8-C9D1-E627-66465DF8CC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EA5E0E-2103-7106-BBDD-798E300FEA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BAB858-179B-4919-CFA1-42DF30FA0D97}"/>
              </a:ext>
            </a:extLst>
          </p:cNvPr>
          <p:cNvSpPr>
            <a:spLocks noGrp="1"/>
          </p:cNvSpPr>
          <p:nvPr>
            <p:ph type="dt" sz="half" idx="10"/>
          </p:nvPr>
        </p:nvSpPr>
        <p:spPr/>
        <p:txBody>
          <a:bodyPr/>
          <a:lstStyle/>
          <a:p>
            <a:fld id="{C8A04AF4-72C1-4934-9B0B-52D47D986C9D}" type="datetimeFigureOut">
              <a:rPr lang="en-IN" smtClean="0"/>
              <a:t>19-01-2024</a:t>
            </a:fld>
            <a:endParaRPr lang="en-IN"/>
          </a:p>
        </p:txBody>
      </p:sp>
      <p:sp>
        <p:nvSpPr>
          <p:cNvPr id="5" name="Footer Placeholder 4">
            <a:extLst>
              <a:ext uri="{FF2B5EF4-FFF2-40B4-BE49-F238E27FC236}">
                <a16:creationId xmlns:a16="http://schemas.microsoft.com/office/drawing/2014/main" id="{32993B5B-FBD1-56D1-53C4-A9388ED99F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4D65B1-2576-AB8B-67F7-125AB0D31845}"/>
              </a:ext>
            </a:extLst>
          </p:cNvPr>
          <p:cNvSpPr>
            <a:spLocks noGrp="1"/>
          </p:cNvSpPr>
          <p:nvPr>
            <p:ph type="sldNum" sz="quarter" idx="12"/>
          </p:nvPr>
        </p:nvSpPr>
        <p:spPr/>
        <p:txBody>
          <a:bodyPr/>
          <a:lstStyle/>
          <a:p>
            <a:fld id="{D548D0AE-0C78-4CA4-BADB-A53793C41187}" type="slidenum">
              <a:rPr lang="en-IN" smtClean="0"/>
              <a:t>‹#›</a:t>
            </a:fld>
            <a:endParaRPr lang="en-IN"/>
          </a:p>
        </p:txBody>
      </p:sp>
    </p:spTree>
    <p:extLst>
      <p:ext uri="{BB962C8B-B14F-4D97-AF65-F5344CB8AC3E}">
        <p14:creationId xmlns:p14="http://schemas.microsoft.com/office/powerpoint/2010/main" val="2188932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9B0FA-208E-3DF0-A147-8437E2F5E4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CDEA5B2-81CA-C787-8D3D-0CE06D9E27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CDB809-21CA-C0D2-9380-9CD30A143E31}"/>
              </a:ext>
            </a:extLst>
          </p:cNvPr>
          <p:cNvSpPr>
            <a:spLocks noGrp="1"/>
          </p:cNvSpPr>
          <p:nvPr>
            <p:ph type="dt" sz="half" idx="10"/>
          </p:nvPr>
        </p:nvSpPr>
        <p:spPr/>
        <p:txBody>
          <a:bodyPr/>
          <a:lstStyle/>
          <a:p>
            <a:fld id="{C8A04AF4-72C1-4934-9B0B-52D47D986C9D}" type="datetimeFigureOut">
              <a:rPr lang="en-IN" smtClean="0"/>
              <a:t>19-01-2024</a:t>
            </a:fld>
            <a:endParaRPr lang="en-IN"/>
          </a:p>
        </p:txBody>
      </p:sp>
      <p:sp>
        <p:nvSpPr>
          <p:cNvPr id="5" name="Footer Placeholder 4">
            <a:extLst>
              <a:ext uri="{FF2B5EF4-FFF2-40B4-BE49-F238E27FC236}">
                <a16:creationId xmlns:a16="http://schemas.microsoft.com/office/drawing/2014/main" id="{105E984D-73F8-4B46-E46F-56DA396632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306EDA-FCBB-2342-9105-98CB25CF948F}"/>
              </a:ext>
            </a:extLst>
          </p:cNvPr>
          <p:cNvSpPr>
            <a:spLocks noGrp="1"/>
          </p:cNvSpPr>
          <p:nvPr>
            <p:ph type="sldNum" sz="quarter" idx="12"/>
          </p:nvPr>
        </p:nvSpPr>
        <p:spPr/>
        <p:txBody>
          <a:bodyPr/>
          <a:lstStyle/>
          <a:p>
            <a:fld id="{D548D0AE-0C78-4CA4-BADB-A53793C41187}" type="slidenum">
              <a:rPr lang="en-IN" smtClean="0"/>
              <a:t>‹#›</a:t>
            </a:fld>
            <a:endParaRPr lang="en-IN"/>
          </a:p>
        </p:txBody>
      </p:sp>
    </p:spTree>
    <p:extLst>
      <p:ext uri="{BB962C8B-B14F-4D97-AF65-F5344CB8AC3E}">
        <p14:creationId xmlns:p14="http://schemas.microsoft.com/office/powerpoint/2010/main" val="3717761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F8DA0-31D7-E950-102B-6E5CFC145E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AEAAE0-C050-A175-A529-E3F98F675F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46CE209-BD03-9B80-6FE3-893365703B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6387A3-2124-3AF2-676A-A9EB83F0F063}"/>
              </a:ext>
            </a:extLst>
          </p:cNvPr>
          <p:cNvSpPr>
            <a:spLocks noGrp="1"/>
          </p:cNvSpPr>
          <p:nvPr>
            <p:ph type="dt" sz="half" idx="10"/>
          </p:nvPr>
        </p:nvSpPr>
        <p:spPr/>
        <p:txBody>
          <a:bodyPr/>
          <a:lstStyle/>
          <a:p>
            <a:fld id="{C8A04AF4-72C1-4934-9B0B-52D47D986C9D}" type="datetimeFigureOut">
              <a:rPr lang="en-IN" smtClean="0"/>
              <a:t>19-01-2024</a:t>
            </a:fld>
            <a:endParaRPr lang="en-IN"/>
          </a:p>
        </p:txBody>
      </p:sp>
      <p:sp>
        <p:nvSpPr>
          <p:cNvPr id="6" name="Footer Placeholder 5">
            <a:extLst>
              <a:ext uri="{FF2B5EF4-FFF2-40B4-BE49-F238E27FC236}">
                <a16:creationId xmlns:a16="http://schemas.microsoft.com/office/drawing/2014/main" id="{EB0AB843-106B-AD36-E3F7-6CC201FC48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C1791E-FFAF-7D64-5B3E-05FB6BBD4257}"/>
              </a:ext>
            </a:extLst>
          </p:cNvPr>
          <p:cNvSpPr>
            <a:spLocks noGrp="1"/>
          </p:cNvSpPr>
          <p:nvPr>
            <p:ph type="sldNum" sz="quarter" idx="12"/>
          </p:nvPr>
        </p:nvSpPr>
        <p:spPr/>
        <p:txBody>
          <a:bodyPr/>
          <a:lstStyle/>
          <a:p>
            <a:fld id="{D548D0AE-0C78-4CA4-BADB-A53793C41187}" type="slidenum">
              <a:rPr lang="en-IN" smtClean="0"/>
              <a:t>‹#›</a:t>
            </a:fld>
            <a:endParaRPr lang="en-IN"/>
          </a:p>
        </p:txBody>
      </p:sp>
    </p:spTree>
    <p:extLst>
      <p:ext uri="{BB962C8B-B14F-4D97-AF65-F5344CB8AC3E}">
        <p14:creationId xmlns:p14="http://schemas.microsoft.com/office/powerpoint/2010/main" val="3684170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2B379-3BF3-D1DD-8A18-0DA591387E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DC4860-5D50-B19C-48F0-8491FAA2B9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63572C-4028-50D0-3542-3B45A61AC2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8D8F50B-1C33-94D4-8366-6C7064A17F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221A6A-86E6-6B2D-42BD-FE77280096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ED4021-2452-A043-A2A0-9CFD1AEB18B8}"/>
              </a:ext>
            </a:extLst>
          </p:cNvPr>
          <p:cNvSpPr>
            <a:spLocks noGrp="1"/>
          </p:cNvSpPr>
          <p:nvPr>
            <p:ph type="dt" sz="half" idx="10"/>
          </p:nvPr>
        </p:nvSpPr>
        <p:spPr/>
        <p:txBody>
          <a:bodyPr/>
          <a:lstStyle/>
          <a:p>
            <a:fld id="{C8A04AF4-72C1-4934-9B0B-52D47D986C9D}" type="datetimeFigureOut">
              <a:rPr lang="en-IN" smtClean="0"/>
              <a:t>19-01-2024</a:t>
            </a:fld>
            <a:endParaRPr lang="en-IN"/>
          </a:p>
        </p:txBody>
      </p:sp>
      <p:sp>
        <p:nvSpPr>
          <p:cNvPr id="8" name="Footer Placeholder 7">
            <a:extLst>
              <a:ext uri="{FF2B5EF4-FFF2-40B4-BE49-F238E27FC236}">
                <a16:creationId xmlns:a16="http://schemas.microsoft.com/office/drawing/2014/main" id="{D9F1D309-4CE9-70A8-F5E2-B0F6689C67F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69FE0A8-89A9-BFEF-3BE6-97B8E757A3C3}"/>
              </a:ext>
            </a:extLst>
          </p:cNvPr>
          <p:cNvSpPr>
            <a:spLocks noGrp="1"/>
          </p:cNvSpPr>
          <p:nvPr>
            <p:ph type="sldNum" sz="quarter" idx="12"/>
          </p:nvPr>
        </p:nvSpPr>
        <p:spPr/>
        <p:txBody>
          <a:bodyPr/>
          <a:lstStyle/>
          <a:p>
            <a:fld id="{D548D0AE-0C78-4CA4-BADB-A53793C41187}" type="slidenum">
              <a:rPr lang="en-IN" smtClean="0"/>
              <a:t>‹#›</a:t>
            </a:fld>
            <a:endParaRPr lang="en-IN"/>
          </a:p>
        </p:txBody>
      </p:sp>
    </p:spTree>
    <p:extLst>
      <p:ext uri="{BB962C8B-B14F-4D97-AF65-F5344CB8AC3E}">
        <p14:creationId xmlns:p14="http://schemas.microsoft.com/office/powerpoint/2010/main" val="3767596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08AC-E9C4-0F1E-4EBB-A72D2CF047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4CD752D-41F9-C5AA-458F-043706F38772}"/>
              </a:ext>
            </a:extLst>
          </p:cNvPr>
          <p:cNvSpPr>
            <a:spLocks noGrp="1"/>
          </p:cNvSpPr>
          <p:nvPr>
            <p:ph type="dt" sz="half" idx="10"/>
          </p:nvPr>
        </p:nvSpPr>
        <p:spPr/>
        <p:txBody>
          <a:bodyPr/>
          <a:lstStyle/>
          <a:p>
            <a:fld id="{C8A04AF4-72C1-4934-9B0B-52D47D986C9D}" type="datetimeFigureOut">
              <a:rPr lang="en-IN" smtClean="0"/>
              <a:t>19-01-2024</a:t>
            </a:fld>
            <a:endParaRPr lang="en-IN"/>
          </a:p>
        </p:txBody>
      </p:sp>
      <p:sp>
        <p:nvSpPr>
          <p:cNvPr id="4" name="Footer Placeholder 3">
            <a:extLst>
              <a:ext uri="{FF2B5EF4-FFF2-40B4-BE49-F238E27FC236}">
                <a16:creationId xmlns:a16="http://schemas.microsoft.com/office/drawing/2014/main" id="{180CF817-826C-188C-E533-A1DD6B1767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6339CE1-FC4D-DDB9-323D-6A2C5FCBA170}"/>
              </a:ext>
            </a:extLst>
          </p:cNvPr>
          <p:cNvSpPr>
            <a:spLocks noGrp="1"/>
          </p:cNvSpPr>
          <p:nvPr>
            <p:ph type="sldNum" sz="quarter" idx="12"/>
          </p:nvPr>
        </p:nvSpPr>
        <p:spPr/>
        <p:txBody>
          <a:bodyPr/>
          <a:lstStyle/>
          <a:p>
            <a:fld id="{D548D0AE-0C78-4CA4-BADB-A53793C41187}" type="slidenum">
              <a:rPr lang="en-IN" smtClean="0"/>
              <a:t>‹#›</a:t>
            </a:fld>
            <a:endParaRPr lang="en-IN"/>
          </a:p>
        </p:txBody>
      </p:sp>
    </p:spTree>
    <p:extLst>
      <p:ext uri="{BB962C8B-B14F-4D97-AF65-F5344CB8AC3E}">
        <p14:creationId xmlns:p14="http://schemas.microsoft.com/office/powerpoint/2010/main" val="3304492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86C9C8-3E1D-D904-6DBC-2B968165892F}"/>
              </a:ext>
            </a:extLst>
          </p:cNvPr>
          <p:cNvSpPr>
            <a:spLocks noGrp="1"/>
          </p:cNvSpPr>
          <p:nvPr>
            <p:ph type="dt" sz="half" idx="10"/>
          </p:nvPr>
        </p:nvSpPr>
        <p:spPr/>
        <p:txBody>
          <a:bodyPr/>
          <a:lstStyle/>
          <a:p>
            <a:fld id="{C8A04AF4-72C1-4934-9B0B-52D47D986C9D}" type="datetimeFigureOut">
              <a:rPr lang="en-IN" smtClean="0"/>
              <a:t>19-01-2024</a:t>
            </a:fld>
            <a:endParaRPr lang="en-IN"/>
          </a:p>
        </p:txBody>
      </p:sp>
      <p:sp>
        <p:nvSpPr>
          <p:cNvPr id="3" name="Footer Placeholder 2">
            <a:extLst>
              <a:ext uri="{FF2B5EF4-FFF2-40B4-BE49-F238E27FC236}">
                <a16:creationId xmlns:a16="http://schemas.microsoft.com/office/drawing/2014/main" id="{B165F0CC-01B6-60D1-CE5C-959050F26AF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7DAEA6-B7AB-F965-90E3-2EEA45115C60}"/>
              </a:ext>
            </a:extLst>
          </p:cNvPr>
          <p:cNvSpPr>
            <a:spLocks noGrp="1"/>
          </p:cNvSpPr>
          <p:nvPr>
            <p:ph type="sldNum" sz="quarter" idx="12"/>
          </p:nvPr>
        </p:nvSpPr>
        <p:spPr/>
        <p:txBody>
          <a:bodyPr/>
          <a:lstStyle/>
          <a:p>
            <a:fld id="{D548D0AE-0C78-4CA4-BADB-A53793C41187}" type="slidenum">
              <a:rPr lang="en-IN" smtClean="0"/>
              <a:t>‹#›</a:t>
            </a:fld>
            <a:endParaRPr lang="en-IN"/>
          </a:p>
        </p:txBody>
      </p:sp>
    </p:spTree>
    <p:extLst>
      <p:ext uri="{BB962C8B-B14F-4D97-AF65-F5344CB8AC3E}">
        <p14:creationId xmlns:p14="http://schemas.microsoft.com/office/powerpoint/2010/main" val="608257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C071-4EA3-497D-DCE1-1246ED4B43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59CCF31-A150-A01E-AD28-600E7BA0CF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875057-8AA5-9634-C042-17CDB8E09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E6459B-5C77-50F3-A88A-4696056CF4BB}"/>
              </a:ext>
            </a:extLst>
          </p:cNvPr>
          <p:cNvSpPr>
            <a:spLocks noGrp="1"/>
          </p:cNvSpPr>
          <p:nvPr>
            <p:ph type="dt" sz="half" idx="10"/>
          </p:nvPr>
        </p:nvSpPr>
        <p:spPr/>
        <p:txBody>
          <a:bodyPr/>
          <a:lstStyle/>
          <a:p>
            <a:fld id="{C8A04AF4-72C1-4934-9B0B-52D47D986C9D}" type="datetimeFigureOut">
              <a:rPr lang="en-IN" smtClean="0"/>
              <a:t>19-01-2024</a:t>
            </a:fld>
            <a:endParaRPr lang="en-IN"/>
          </a:p>
        </p:txBody>
      </p:sp>
      <p:sp>
        <p:nvSpPr>
          <p:cNvPr id="6" name="Footer Placeholder 5">
            <a:extLst>
              <a:ext uri="{FF2B5EF4-FFF2-40B4-BE49-F238E27FC236}">
                <a16:creationId xmlns:a16="http://schemas.microsoft.com/office/drawing/2014/main" id="{B265B140-B0C2-617E-F22D-BA0ECF5615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2FC05E-5D53-C89C-01A2-7420C293CB88}"/>
              </a:ext>
            </a:extLst>
          </p:cNvPr>
          <p:cNvSpPr>
            <a:spLocks noGrp="1"/>
          </p:cNvSpPr>
          <p:nvPr>
            <p:ph type="sldNum" sz="quarter" idx="12"/>
          </p:nvPr>
        </p:nvSpPr>
        <p:spPr/>
        <p:txBody>
          <a:bodyPr/>
          <a:lstStyle/>
          <a:p>
            <a:fld id="{D548D0AE-0C78-4CA4-BADB-A53793C41187}" type="slidenum">
              <a:rPr lang="en-IN" smtClean="0"/>
              <a:t>‹#›</a:t>
            </a:fld>
            <a:endParaRPr lang="en-IN"/>
          </a:p>
        </p:txBody>
      </p:sp>
    </p:spTree>
    <p:extLst>
      <p:ext uri="{BB962C8B-B14F-4D97-AF65-F5344CB8AC3E}">
        <p14:creationId xmlns:p14="http://schemas.microsoft.com/office/powerpoint/2010/main" val="2248023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3B1E-472E-9B20-8D42-D42FC9AE17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D892CA-330C-AC84-EDE5-F497806924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28C2E52-F1A4-718E-67FF-DA651751EC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61B42-21F4-D379-A92A-BDB2CAF78CD7}"/>
              </a:ext>
            </a:extLst>
          </p:cNvPr>
          <p:cNvSpPr>
            <a:spLocks noGrp="1"/>
          </p:cNvSpPr>
          <p:nvPr>
            <p:ph type="dt" sz="half" idx="10"/>
          </p:nvPr>
        </p:nvSpPr>
        <p:spPr/>
        <p:txBody>
          <a:bodyPr/>
          <a:lstStyle/>
          <a:p>
            <a:fld id="{C8A04AF4-72C1-4934-9B0B-52D47D986C9D}" type="datetimeFigureOut">
              <a:rPr lang="en-IN" smtClean="0"/>
              <a:t>19-01-2024</a:t>
            </a:fld>
            <a:endParaRPr lang="en-IN"/>
          </a:p>
        </p:txBody>
      </p:sp>
      <p:sp>
        <p:nvSpPr>
          <p:cNvPr id="6" name="Footer Placeholder 5">
            <a:extLst>
              <a:ext uri="{FF2B5EF4-FFF2-40B4-BE49-F238E27FC236}">
                <a16:creationId xmlns:a16="http://schemas.microsoft.com/office/drawing/2014/main" id="{6BE3648A-85A2-BEB3-9F57-AEA835DD9F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E8BE84-80AA-131C-8C30-8DBC3DE82882}"/>
              </a:ext>
            </a:extLst>
          </p:cNvPr>
          <p:cNvSpPr>
            <a:spLocks noGrp="1"/>
          </p:cNvSpPr>
          <p:nvPr>
            <p:ph type="sldNum" sz="quarter" idx="12"/>
          </p:nvPr>
        </p:nvSpPr>
        <p:spPr/>
        <p:txBody>
          <a:bodyPr/>
          <a:lstStyle/>
          <a:p>
            <a:fld id="{D548D0AE-0C78-4CA4-BADB-A53793C41187}" type="slidenum">
              <a:rPr lang="en-IN" smtClean="0"/>
              <a:t>‹#›</a:t>
            </a:fld>
            <a:endParaRPr lang="en-IN"/>
          </a:p>
        </p:txBody>
      </p:sp>
    </p:spTree>
    <p:extLst>
      <p:ext uri="{BB962C8B-B14F-4D97-AF65-F5344CB8AC3E}">
        <p14:creationId xmlns:p14="http://schemas.microsoft.com/office/powerpoint/2010/main" val="2342694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2F5CC-ED15-FBEC-6FBF-5B2DCF1302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D3FE82-432F-BEAA-EC84-5934A31BB2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6CB77B-D221-53A0-224E-EE9AD49573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04AF4-72C1-4934-9B0B-52D47D986C9D}" type="datetimeFigureOut">
              <a:rPr lang="en-IN" smtClean="0"/>
              <a:t>19-01-2024</a:t>
            </a:fld>
            <a:endParaRPr lang="en-IN"/>
          </a:p>
        </p:txBody>
      </p:sp>
      <p:sp>
        <p:nvSpPr>
          <p:cNvPr id="5" name="Footer Placeholder 4">
            <a:extLst>
              <a:ext uri="{FF2B5EF4-FFF2-40B4-BE49-F238E27FC236}">
                <a16:creationId xmlns:a16="http://schemas.microsoft.com/office/drawing/2014/main" id="{5D636187-45D2-39A6-5976-F624BA868B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978B014-80B0-CE5A-322F-B8044C67AD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48D0AE-0C78-4CA4-BADB-A53793C41187}" type="slidenum">
              <a:rPr lang="en-IN" smtClean="0"/>
              <a:t>‹#›</a:t>
            </a:fld>
            <a:endParaRPr lang="en-IN"/>
          </a:p>
        </p:txBody>
      </p:sp>
    </p:spTree>
    <p:extLst>
      <p:ext uri="{BB962C8B-B14F-4D97-AF65-F5344CB8AC3E}">
        <p14:creationId xmlns:p14="http://schemas.microsoft.com/office/powerpoint/2010/main" val="217873577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308D8-9637-D991-F583-6923BF49C0A5}"/>
              </a:ext>
            </a:extLst>
          </p:cNvPr>
          <p:cNvSpPr>
            <a:spLocks noGrp="1"/>
          </p:cNvSpPr>
          <p:nvPr>
            <p:ph type="ctrTitle"/>
          </p:nvPr>
        </p:nvSpPr>
        <p:spPr>
          <a:xfrm>
            <a:off x="1524000" y="2779776"/>
            <a:ext cx="9144000" cy="1843024"/>
          </a:xfrm>
        </p:spPr>
        <p:txBody>
          <a:bodyPr>
            <a:normAutofit fontScale="90000"/>
          </a:bodyPr>
          <a:lstStyle/>
          <a:p>
            <a:br>
              <a:rPr kumimoji="0" lang="en-US" altLang="en-US" sz="5000" i="0" u="none" strike="noStrike" kern="1200" cap="none" spc="0" normalizeH="0" baseline="0" noProof="0" dirty="0">
                <a:ln>
                  <a:noFill/>
                </a:ln>
                <a:solidFill>
                  <a:srgbClr val="00B050"/>
                </a:solidFill>
                <a:effectLst/>
                <a:uLnTx/>
                <a:uFillTx/>
                <a:latin typeface="Times New Roman" panose="02020603050405020304" pitchFamily="18" charset="0"/>
                <a:ea typeface="Lato" panose="020F0502020204030203" pitchFamily="34" charset="0"/>
                <a:cs typeface="Times New Roman" panose="02020603050405020304" pitchFamily="18" charset="0"/>
              </a:rPr>
            </a:br>
            <a:r>
              <a:rPr lang="en-US" altLang="en-US" sz="5000" dirty="0">
                <a:solidFill>
                  <a:srgbClr val="00B050"/>
                </a:solidFill>
                <a:latin typeface="Times New Roman" panose="02020603050405020304" pitchFamily="18" charset="0"/>
                <a:ea typeface="Lato" panose="020F0502020204030203" pitchFamily="34" charset="0"/>
                <a:cs typeface="Times New Roman" panose="02020603050405020304" pitchFamily="18" charset="0"/>
              </a:rPr>
              <a:t>Strengthen the business of Airbnb and enhance it’s revenues</a:t>
            </a:r>
            <a:endParaRPr lang="en-IN" sz="50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7544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CE7ED-6CB9-7D11-1893-71914592DC49}"/>
              </a:ext>
            </a:extLst>
          </p:cNvPr>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Properties with least minimum nights stay offered maximum bookings</a:t>
            </a:r>
          </a:p>
        </p:txBody>
      </p:sp>
      <p:sp>
        <p:nvSpPr>
          <p:cNvPr id="3" name="Content Placeholder 2">
            <a:extLst>
              <a:ext uri="{FF2B5EF4-FFF2-40B4-BE49-F238E27FC236}">
                <a16:creationId xmlns:a16="http://schemas.microsoft.com/office/drawing/2014/main" id="{BA91FD77-3720-3E3B-81DC-D92A2B6C7C77}"/>
              </a:ext>
            </a:extLst>
          </p:cNvPr>
          <p:cNvSpPr>
            <a:spLocks noGrp="1"/>
          </p:cNvSpPr>
          <p:nvPr>
            <p:ph idx="1"/>
          </p:nvPr>
        </p:nvSpPr>
        <p:spPr>
          <a:xfrm>
            <a:off x="1313835" y="1855122"/>
            <a:ext cx="9564329" cy="2117110"/>
          </a:xfrm>
          <a:prstGeom prst="roundRect">
            <a:avLst/>
          </a:prstGeom>
          <a:ln w="25400">
            <a:solidFill>
              <a:srgbClr val="00B050"/>
            </a:solidFill>
          </a:ln>
        </p:spPr>
        <p:txBody>
          <a:bodyPr>
            <a:noAutofit/>
          </a:bodyPr>
          <a:lstStyle/>
          <a:p>
            <a:pPr>
              <a:buFont typeface="Wingdings" panose="05000000000000000000" pitchFamily="2" charset="2"/>
              <a:buChar char="Ø"/>
            </a:pPr>
            <a:r>
              <a:rPr lang="en-US" sz="2000" b="0" i="0" dirty="0">
                <a:solidFill>
                  <a:srgbClr val="111111"/>
                </a:solidFill>
                <a:effectLst/>
                <a:latin typeface="Times New Roman" panose="02020603050405020304" pitchFamily="18" charset="0"/>
                <a:cs typeface="Times New Roman" panose="02020603050405020304" pitchFamily="18" charset="0"/>
              </a:rPr>
              <a:t> Most listings require fewer minimum nights, with a significant number of listings requiring only </a:t>
            </a:r>
            <a:r>
              <a:rPr lang="en-US" sz="2000" b="1" i="0" dirty="0">
                <a:solidFill>
                  <a:srgbClr val="111111"/>
                </a:solidFill>
                <a:effectLst/>
                <a:latin typeface="Times New Roman" panose="02020603050405020304" pitchFamily="18" charset="0"/>
                <a:cs typeface="Times New Roman" panose="02020603050405020304" pitchFamily="18" charset="0"/>
              </a:rPr>
              <a:t>1 or 2 nights </a:t>
            </a:r>
            <a:r>
              <a:rPr lang="en-US" sz="2000" b="0" i="0" dirty="0">
                <a:solidFill>
                  <a:srgbClr val="111111"/>
                </a:solidFill>
                <a:effectLst/>
                <a:latin typeface="Times New Roman" panose="02020603050405020304" pitchFamily="18" charset="0"/>
                <a:cs typeface="Times New Roman" panose="02020603050405020304" pitchFamily="18" charset="0"/>
              </a:rPr>
              <a:t>minimum stay. Airbnb could focus its marketing efforts on promoting these short-term stays.</a:t>
            </a:r>
          </a:p>
          <a:p>
            <a:pPr>
              <a:buFont typeface="Wingdings" panose="05000000000000000000" pitchFamily="2" charset="2"/>
              <a:buChar char="Ø"/>
            </a:pPr>
            <a:r>
              <a:rPr lang="en-US" sz="2000" b="0" i="0" dirty="0">
                <a:solidFill>
                  <a:srgbClr val="111111"/>
                </a:solidFill>
                <a:effectLst/>
                <a:latin typeface="Times New Roman" panose="02020603050405020304" pitchFamily="18" charset="0"/>
                <a:cs typeface="Times New Roman" panose="02020603050405020304" pitchFamily="18" charset="0"/>
              </a:rPr>
              <a:t>There is also a noticeable peak around </a:t>
            </a:r>
            <a:r>
              <a:rPr lang="en-US" sz="2000" b="1" i="0" dirty="0">
                <a:solidFill>
                  <a:srgbClr val="111111"/>
                </a:solidFill>
                <a:effectLst/>
                <a:latin typeface="Times New Roman" panose="02020603050405020304" pitchFamily="18" charset="0"/>
                <a:cs typeface="Times New Roman" panose="02020603050405020304" pitchFamily="18" charset="0"/>
              </a:rPr>
              <a:t>30 nights</a:t>
            </a:r>
            <a:r>
              <a:rPr lang="en-US" sz="2000" b="0" i="0" dirty="0">
                <a:solidFill>
                  <a:srgbClr val="111111"/>
                </a:solidFill>
                <a:effectLst/>
                <a:latin typeface="Times New Roman" panose="02020603050405020304" pitchFamily="18" charset="0"/>
                <a:cs typeface="Times New Roman" panose="02020603050405020304" pitchFamily="18" charset="0"/>
              </a:rPr>
              <a:t>. Airbnb could analyze this market segment to understand its potential. If it proves to be a lucrative segment, Airbnb could devise strategies to cater to it. </a:t>
            </a:r>
          </a:p>
          <a:p>
            <a:pPr>
              <a:buFont typeface="Wingdings" panose="05000000000000000000" pitchFamily="2" charset="2"/>
              <a:buChar char="Ø"/>
            </a:pPr>
            <a:endParaRPr lang="en-US" sz="2000" b="0" i="0" dirty="0">
              <a:solidFill>
                <a:srgbClr val="11111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b="0" i="0" dirty="0">
              <a:solidFill>
                <a:srgbClr val="11111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CD79342-18D8-FB38-8AA2-3D84EC66CA35}"/>
              </a:ext>
            </a:extLst>
          </p:cNvPr>
          <p:cNvPicPr>
            <a:picLocks noChangeAspect="1"/>
          </p:cNvPicPr>
          <p:nvPr/>
        </p:nvPicPr>
        <p:blipFill>
          <a:blip r:embed="rId3"/>
          <a:stretch>
            <a:fillRect/>
          </a:stretch>
        </p:blipFill>
        <p:spPr>
          <a:xfrm>
            <a:off x="1229032" y="4136666"/>
            <a:ext cx="9733936" cy="2630130"/>
          </a:xfrm>
          <a:prstGeom prst="rect">
            <a:avLst/>
          </a:prstGeom>
        </p:spPr>
      </p:pic>
    </p:spTree>
    <p:extLst>
      <p:ext uri="{BB962C8B-B14F-4D97-AF65-F5344CB8AC3E}">
        <p14:creationId xmlns:p14="http://schemas.microsoft.com/office/powerpoint/2010/main" val="2302296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064DB-D6D3-A311-8F25-40FB1B8C4610}"/>
              </a:ext>
            </a:extLst>
          </p:cNvPr>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Top 10 Hosts</a:t>
            </a:r>
          </a:p>
        </p:txBody>
      </p:sp>
      <p:sp>
        <p:nvSpPr>
          <p:cNvPr id="3" name="Content Placeholder 2">
            <a:extLst>
              <a:ext uri="{FF2B5EF4-FFF2-40B4-BE49-F238E27FC236}">
                <a16:creationId xmlns:a16="http://schemas.microsoft.com/office/drawing/2014/main" id="{D542567A-731C-06AE-471C-B32D403AE135}"/>
              </a:ext>
            </a:extLst>
          </p:cNvPr>
          <p:cNvSpPr>
            <a:spLocks noGrp="1"/>
          </p:cNvSpPr>
          <p:nvPr>
            <p:ph idx="1"/>
          </p:nvPr>
        </p:nvSpPr>
        <p:spPr>
          <a:xfrm>
            <a:off x="756920" y="1657954"/>
            <a:ext cx="10515600" cy="1969166"/>
          </a:xfrm>
          <a:prstGeom prst="roundRect">
            <a:avLst/>
          </a:prstGeom>
          <a:ln w="25400">
            <a:solidFill>
              <a:srgbClr val="00B050"/>
            </a:solidFill>
          </a:ln>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Sonder (NYC) is the top host with the most number of listings followed by </a:t>
            </a:r>
            <a:r>
              <a:rPr lang="en-US" sz="2000" dirty="0" err="1">
                <a:latin typeface="Times New Roman" panose="02020603050405020304" pitchFamily="18" charset="0"/>
                <a:cs typeface="Times New Roman" panose="02020603050405020304" pitchFamily="18" charset="0"/>
              </a:rPr>
              <a:t>Blueground</a:t>
            </a:r>
            <a:r>
              <a:rPr lang="en-US" sz="2000" dirty="0">
                <a:latin typeface="Times New Roman" panose="02020603050405020304" pitchFamily="18" charset="0"/>
                <a:cs typeface="Times New Roman" panose="02020603050405020304" pitchFamily="18" charset="0"/>
              </a:rPr>
              <a:t>, Kara, Kazuya, Sonder, Jeremy &amp; Laura, Corporate Housing, Ken, Pranjal, Mike and Vida.</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Establish stronger partnerships with the top hosts identified.</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Provide enhanced visibility to listings from these hosts on the Airbnb platform.</a:t>
            </a:r>
          </a:p>
        </p:txBody>
      </p:sp>
      <p:pic>
        <p:nvPicPr>
          <p:cNvPr id="5" name="Picture 4">
            <a:extLst>
              <a:ext uri="{FF2B5EF4-FFF2-40B4-BE49-F238E27FC236}">
                <a16:creationId xmlns:a16="http://schemas.microsoft.com/office/drawing/2014/main" id="{F9CAD9D6-E2DE-BD57-1E7E-70567D2E5E06}"/>
              </a:ext>
            </a:extLst>
          </p:cNvPr>
          <p:cNvPicPr>
            <a:picLocks noChangeAspect="1"/>
          </p:cNvPicPr>
          <p:nvPr/>
        </p:nvPicPr>
        <p:blipFill>
          <a:blip r:embed="rId2"/>
          <a:stretch>
            <a:fillRect/>
          </a:stretch>
        </p:blipFill>
        <p:spPr>
          <a:xfrm>
            <a:off x="2762865" y="3822034"/>
            <a:ext cx="6127135" cy="2952902"/>
          </a:xfrm>
          <a:prstGeom prst="rect">
            <a:avLst/>
          </a:prstGeom>
          <a:ln w="25400">
            <a:solidFill>
              <a:srgbClr val="FF0000"/>
            </a:solidFill>
          </a:ln>
        </p:spPr>
      </p:pic>
    </p:spTree>
    <p:extLst>
      <p:ext uri="{BB962C8B-B14F-4D97-AF65-F5344CB8AC3E}">
        <p14:creationId xmlns:p14="http://schemas.microsoft.com/office/powerpoint/2010/main" val="857716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0DB4C-6D04-9EED-6BDC-3A687BCD7200}"/>
              </a:ext>
            </a:extLst>
          </p:cNvPr>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APPENDIX - METHODOLOGY</a:t>
            </a:r>
          </a:p>
        </p:txBody>
      </p:sp>
      <p:sp>
        <p:nvSpPr>
          <p:cNvPr id="3" name="Content Placeholder 2">
            <a:extLst>
              <a:ext uri="{FF2B5EF4-FFF2-40B4-BE49-F238E27FC236}">
                <a16:creationId xmlns:a16="http://schemas.microsoft.com/office/drawing/2014/main" id="{30FCE515-7F70-B882-9AA9-7FF401231108}"/>
              </a:ext>
            </a:extLst>
          </p:cNvPr>
          <p:cNvSpPr>
            <a:spLocks noGrp="1"/>
          </p:cNvSpPr>
          <p:nvPr>
            <p:ph idx="1"/>
          </p:nvPr>
        </p:nvSpPr>
        <p:spPr/>
        <p:txBody>
          <a:bodyPr/>
          <a:lstStyle/>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Understood the problem statement and became familiar with Airbnb’s business.</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data was loaded in Pandas </a:t>
            </a:r>
            <a:r>
              <a:rPr lang="en-IN" sz="2000" b="1" dirty="0" err="1">
                <a:latin typeface="Times New Roman" panose="02020603050405020304" pitchFamily="18" charset="0"/>
                <a:cs typeface="Times New Roman" panose="02020603050405020304" pitchFamily="18" charset="0"/>
              </a:rPr>
              <a:t>DataFrame</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in Python.</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Missing Values and Outliers were detected.</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Cleaned the data by removing redundant columns and imputing null values with 0 in the </a:t>
            </a:r>
            <a:r>
              <a:rPr lang="en-IN" sz="2000" dirty="0" err="1">
                <a:latin typeface="Times New Roman" panose="02020603050405020304" pitchFamily="18" charset="0"/>
                <a:cs typeface="Times New Roman" panose="02020603050405020304" pitchFamily="18" charset="0"/>
              </a:rPr>
              <a:t>reviews_per_month</a:t>
            </a:r>
            <a:r>
              <a:rPr lang="en-IN" sz="2000" dirty="0">
                <a:latin typeface="Times New Roman" panose="02020603050405020304" pitchFamily="18" charset="0"/>
                <a:cs typeface="Times New Roman" panose="02020603050405020304" pitchFamily="18" charset="0"/>
              </a:rPr>
              <a:t> column.</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Did analysis, and visualizations and derived insights from them.</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Majority of the visualizations were done in Power BI.</a:t>
            </a:r>
          </a:p>
          <a:p>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72319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D6BC3-6339-2656-B792-DBF79D238397}"/>
              </a:ext>
            </a:extLst>
          </p:cNvPr>
          <p:cNvSpPr>
            <a:spLocks noGrp="1"/>
          </p:cNvSpPr>
          <p:nvPr>
            <p:ph type="title"/>
          </p:nvPr>
        </p:nvSpPr>
        <p:spPr>
          <a:xfrm>
            <a:off x="838200" y="365125"/>
            <a:ext cx="10515600" cy="1070483"/>
          </a:xfrm>
        </p:spPr>
        <p:txBody>
          <a:bodyPr>
            <a:normAutofit/>
          </a:bodyPr>
          <a:lstStyle/>
          <a:p>
            <a:pPr algn="ctr"/>
            <a:r>
              <a:rPr lang="en-IN" sz="2400" b="1" dirty="0">
                <a:latin typeface="Times New Roman" panose="02020603050405020304" pitchFamily="18" charset="0"/>
                <a:cs typeface="Times New Roman" panose="02020603050405020304" pitchFamily="18" charset="0"/>
              </a:rPr>
              <a:t>AGENDA</a:t>
            </a:r>
          </a:p>
        </p:txBody>
      </p:sp>
      <p:sp>
        <p:nvSpPr>
          <p:cNvPr id="7" name="Content Placeholder 6">
            <a:extLst>
              <a:ext uri="{FF2B5EF4-FFF2-40B4-BE49-F238E27FC236}">
                <a16:creationId xmlns:a16="http://schemas.microsoft.com/office/drawing/2014/main" id="{B728D373-9550-B5F7-9FE8-2B66E88326C7}"/>
              </a:ext>
            </a:extLst>
          </p:cNvPr>
          <p:cNvSpPr>
            <a:spLocks noGrp="1"/>
          </p:cNvSpPr>
          <p:nvPr>
            <p:ph idx="1"/>
          </p:nvPr>
        </p:nvSpPr>
        <p:spPr>
          <a:xfrm>
            <a:off x="3890772" y="1994150"/>
            <a:ext cx="4410456" cy="2869700"/>
          </a:xfrm>
          <a:prstGeom prst="roundRect">
            <a:avLst/>
          </a:prstGeom>
          <a:ln w="25400">
            <a:solidFill>
              <a:srgbClr val="00B050"/>
            </a:solidFill>
            <a:round/>
          </a:ln>
        </p:spPr>
        <p:style>
          <a:lnRef idx="2">
            <a:schemeClr val="dk1"/>
          </a:lnRef>
          <a:fillRef idx="1">
            <a:schemeClr val="lt1"/>
          </a:fillRef>
          <a:effectRef idx="0">
            <a:schemeClr val="dk1"/>
          </a:effectRef>
          <a:fontRef idx="minor">
            <a:schemeClr val="dk1"/>
          </a:fontRef>
        </p:style>
        <p:txBody>
          <a:bodyPr>
            <a:noAutofit/>
          </a:bodyPr>
          <a:lstStyle/>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Background</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Key Findings</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Recommendations</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Appendix</a:t>
            </a:r>
          </a:p>
          <a:p>
            <a:pPr lvl="1">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Methodology</a:t>
            </a:r>
          </a:p>
          <a:p>
            <a:pPr lvl="1"/>
            <a:endParaRPr lang="en-IN" sz="2800" dirty="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7900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D6BC3-6339-2656-B792-DBF79D238397}"/>
              </a:ext>
            </a:extLst>
          </p:cNvPr>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OBJECTIVE</a:t>
            </a:r>
          </a:p>
        </p:txBody>
      </p:sp>
      <p:sp>
        <p:nvSpPr>
          <p:cNvPr id="7" name="Content Placeholder 6">
            <a:extLst>
              <a:ext uri="{FF2B5EF4-FFF2-40B4-BE49-F238E27FC236}">
                <a16:creationId xmlns:a16="http://schemas.microsoft.com/office/drawing/2014/main" id="{B728D373-9550-B5F7-9FE8-2B66E88326C7}"/>
              </a:ext>
            </a:extLst>
          </p:cNvPr>
          <p:cNvSpPr>
            <a:spLocks noGrp="1"/>
          </p:cNvSpPr>
          <p:nvPr>
            <p:ph idx="1"/>
          </p:nvPr>
        </p:nvSpPr>
        <p:spPr>
          <a:xfrm>
            <a:off x="1252728" y="2287024"/>
            <a:ext cx="9686544" cy="1803195"/>
          </a:xfrm>
          <a:prstGeom prst="roundRect">
            <a:avLst/>
          </a:prstGeom>
          <a:ln w="25400">
            <a:solidFill>
              <a:srgbClr val="00B050"/>
            </a:solidFill>
            <a:round/>
          </a:ln>
        </p:spPr>
        <p:style>
          <a:lnRef idx="2">
            <a:schemeClr val="dk1"/>
          </a:lnRef>
          <a:fillRef idx="1">
            <a:schemeClr val="lt1"/>
          </a:fillRef>
          <a:effectRef idx="0">
            <a:schemeClr val="dk1"/>
          </a:effectRef>
          <a:fontRef idx="minor">
            <a:schemeClr val="dk1"/>
          </a:fontRef>
        </p:style>
        <p:txBody>
          <a:bodyPr>
            <a:noAutofit/>
          </a:bodyPr>
          <a:lstStyle/>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Derive important insights from Airbnb’s business in the pre-COVID period.</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Increase the Airbnb’s revenue in the post-COVID era.</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Provide an overall understanding of the customer preferences and the host properties from the Airbnb NYC database.</a:t>
            </a: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280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D6BC3-6339-2656-B792-DBF79D238397}"/>
              </a:ext>
            </a:extLst>
          </p:cNvPr>
          <p:cNvSpPr>
            <a:spLocks noGrp="1"/>
          </p:cNvSpPr>
          <p:nvPr>
            <p:ph type="title"/>
          </p:nvPr>
        </p:nvSpPr>
        <p:spPr>
          <a:xfrm>
            <a:off x="838200" y="447421"/>
            <a:ext cx="10515600" cy="1325563"/>
          </a:xfrm>
        </p:spPr>
        <p:txBody>
          <a:bodyPr>
            <a:normAutofit/>
          </a:bodyPr>
          <a:lstStyle/>
          <a:p>
            <a:pPr algn="ctr"/>
            <a:r>
              <a:rPr lang="en-IN" sz="2400" b="1" dirty="0">
                <a:latin typeface="Times New Roman" panose="02020603050405020304" pitchFamily="18" charset="0"/>
                <a:cs typeface="Times New Roman" panose="02020603050405020304" pitchFamily="18" charset="0"/>
              </a:rPr>
              <a:t>BACKGROUND</a:t>
            </a:r>
          </a:p>
        </p:txBody>
      </p:sp>
      <p:sp>
        <p:nvSpPr>
          <p:cNvPr id="7" name="Content Placeholder 6">
            <a:extLst>
              <a:ext uri="{FF2B5EF4-FFF2-40B4-BE49-F238E27FC236}">
                <a16:creationId xmlns:a16="http://schemas.microsoft.com/office/drawing/2014/main" id="{B728D373-9550-B5F7-9FE8-2B66E88326C7}"/>
              </a:ext>
            </a:extLst>
          </p:cNvPr>
          <p:cNvSpPr>
            <a:spLocks noGrp="1"/>
          </p:cNvSpPr>
          <p:nvPr>
            <p:ph idx="1"/>
          </p:nvPr>
        </p:nvSpPr>
        <p:spPr>
          <a:xfrm>
            <a:off x="1252728" y="2469872"/>
            <a:ext cx="9686544" cy="1918256"/>
          </a:xfrm>
          <a:prstGeom prst="roundRect">
            <a:avLst/>
          </a:prstGeom>
          <a:ln w="25400">
            <a:solidFill>
              <a:srgbClr val="00B050"/>
            </a:solidFill>
            <a:round/>
          </a:ln>
        </p:spPr>
        <p:style>
          <a:lnRef idx="2">
            <a:schemeClr val="dk1"/>
          </a:lnRef>
          <a:fillRef idx="1">
            <a:schemeClr val="lt1"/>
          </a:fillRef>
          <a:effectRef idx="0">
            <a:schemeClr val="dk1"/>
          </a:effectRef>
          <a:fontRef idx="minor">
            <a:schemeClr val="dk1"/>
          </a:fontRef>
        </p:style>
        <p:txBody>
          <a:bodyPr>
            <a:sp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Airbnb saw a major decline in its revenue due to COVID-19.</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Now that the restrictions have started lifting and people have started to travel more, Airbnb wants to ensure that it is fully prepared for this change.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Airbnb wants to understand the insights it could draw from pre-COVID data to increase its revenue post-COVID.</a:t>
            </a:r>
          </a:p>
        </p:txBody>
      </p:sp>
    </p:spTree>
    <p:extLst>
      <p:ext uri="{BB962C8B-B14F-4D97-AF65-F5344CB8AC3E}">
        <p14:creationId xmlns:p14="http://schemas.microsoft.com/office/powerpoint/2010/main" val="379884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A40DF-7C4A-50CB-377D-AF0ACD070D70}"/>
              </a:ext>
            </a:extLst>
          </p:cNvPr>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Room type preferences and their prices</a:t>
            </a:r>
          </a:p>
        </p:txBody>
      </p:sp>
      <p:sp>
        <p:nvSpPr>
          <p:cNvPr id="3" name="Content Placeholder 2">
            <a:extLst>
              <a:ext uri="{FF2B5EF4-FFF2-40B4-BE49-F238E27FC236}">
                <a16:creationId xmlns:a16="http://schemas.microsoft.com/office/drawing/2014/main" id="{14B848D0-B77A-2962-8941-FB45A4CA0065}"/>
              </a:ext>
            </a:extLst>
          </p:cNvPr>
          <p:cNvSpPr>
            <a:spLocks noGrp="1"/>
          </p:cNvSpPr>
          <p:nvPr>
            <p:ph idx="1"/>
          </p:nvPr>
        </p:nvSpPr>
        <p:spPr>
          <a:xfrm>
            <a:off x="1005348" y="2172928"/>
            <a:ext cx="10515600" cy="1504337"/>
          </a:xfrm>
          <a:prstGeom prst="roundRect">
            <a:avLst/>
          </a:prstGeom>
          <a:ln w="25400">
            <a:solidFill>
              <a:srgbClr val="00B050"/>
            </a:solidFill>
          </a:ln>
        </p:spPr>
        <p:txBody>
          <a:bodyPr>
            <a:normAutofit/>
          </a:bodyPr>
          <a:lstStyle/>
          <a:p>
            <a:r>
              <a:rPr lang="en-IN" sz="2000" dirty="0">
                <a:latin typeface="Times New Roman" panose="02020603050405020304" pitchFamily="18" charset="0"/>
                <a:cs typeface="Times New Roman" panose="02020603050405020304" pitchFamily="18" charset="0"/>
              </a:rPr>
              <a:t>The entire home/apt had the highest average price and was also the most popular type of room.</a:t>
            </a:r>
          </a:p>
          <a:p>
            <a:r>
              <a:rPr lang="en-IN" sz="2000" dirty="0">
                <a:latin typeface="Times New Roman" panose="02020603050405020304" pitchFamily="18" charset="0"/>
                <a:cs typeface="Times New Roman" panose="02020603050405020304" pitchFamily="18" charset="0"/>
              </a:rPr>
              <a:t>Private rooms came in second position both in terms of popularity and it’s average price.</a:t>
            </a:r>
          </a:p>
          <a:p>
            <a:r>
              <a:rPr lang="en-IN" sz="2000" dirty="0">
                <a:latin typeface="Times New Roman" panose="02020603050405020304" pitchFamily="18" charset="0"/>
                <a:cs typeface="Times New Roman" panose="02020603050405020304" pitchFamily="18" charset="0"/>
              </a:rPr>
              <a:t>Shared room were least popular and most affordable in terms of average price</a:t>
            </a:r>
          </a:p>
          <a:p>
            <a:endParaRPr lang="en-IN" sz="20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AFD8C9D8-2D54-1E8D-30EB-86F933548EE1}"/>
              </a:ext>
            </a:extLst>
          </p:cNvPr>
          <p:cNvPicPr>
            <a:picLocks noChangeAspect="1"/>
          </p:cNvPicPr>
          <p:nvPr/>
        </p:nvPicPr>
        <p:blipFill>
          <a:blip r:embed="rId2"/>
          <a:stretch>
            <a:fillRect/>
          </a:stretch>
        </p:blipFill>
        <p:spPr>
          <a:xfrm>
            <a:off x="1474839" y="3965417"/>
            <a:ext cx="4901283" cy="2527458"/>
          </a:xfrm>
          <a:prstGeom prst="rect">
            <a:avLst/>
          </a:prstGeom>
          <a:noFill/>
          <a:ln w="25400">
            <a:solidFill>
              <a:srgbClr val="0070C0"/>
            </a:solidFill>
          </a:ln>
        </p:spPr>
      </p:pic>
      <p:pic>
        <p:nvPicPr>
          <p:cNvPr id="13" name="Picture 12">
            <a:extLst>
              <a:ext uri="{FF2B5EF4-FFF2-40B4-BE49-F238E27FC236}">
                <a16:creationId xmlns:a16="http://schemas.microsoft.com/office/drawing/2014/main" id="{7EBEEB5B-6785-879B-598C-4528FEA35EC7}"/>
              </a:ext>
            </a:extLst>
          </p:cNvPr>
          <p:cNvPicPr>
            <a:picLocks noChangeAspect="1"/>
          </p:cNvPicPr>
          <p:nvPr/>
        </p:nvPicPr>
        <p:blipFill>
          <a:blip r:embed="rId3"/>
          <a:stretch>
            <a:fillRect/>
          </a:stretch>
        </p:blipFill>
        <p:spPr>
          <a:xfrm>
            <a:off x="6636774" y="3965417"/>
            <a:ext cx="4365523" cy="2527458"/>
          </a:xfrm>
          <a:prstGeom prst="rect">
            <a:avLst/>
          </a:prstGeom>
          <a:ln w="25400">
            <a:solidFill>
              <a:srgbClr val="0070C0"/>
            </a:solidFill>
          </a:ln>
        </p:spPr>
      </p:pic>
    </p:spTree>
    <p:extLst>
      <p:ext uri="{BB962C8B-B14F-4D97-AF65-F5344CB8AC3E}">
        <p14:creationId xmlns:p14="http://schemas.microsoft.com/office/powerpoint/2010/main" val="4162941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D6BC3-6339-2656-B792-DBF79D238397}"/>
              </a:ext>
            </a:extLst>
          </p:cNvPr>
          <p:cNvSpPr>
            <a:spLocks noGrp="1"/>
          </p:cNvSpPr>
          <p:nvPr>
            <p:ph type="title"/>
          </p:nvPr>
        </p:nvSpPr>
        <p:spPr>
          <a:xfrm>
            <a:off x="838200" y="447421"/>
            <a:ext cx="10515600" cy="1325563"/>
          </a:xfrm>
        </p:spPr>
        <p:txBody>
          <a:bodyPr>
            <a:normAutofit/>
          </a:bodyPr>
          <a:lstStyle/>
          <a:p>
            <a:pPr algn="ctr"/>
            <a:r>
              <a:rPr lang="en-IN" sz="2400" b="1" dirty="0">
                <a:latin typeface="Times New Roman" panose="02020603050405020304" pitchFamily="18" charset="0"/>
                <a:cs typeface="Times New Roman" panose="02020603050405020304" pitchFamily="18" charset="0"/>
              </a:rPr>
              <a:t>Most Preferred Locations</a:t>
            </a:r>
          </a:p>
        </p:txBody>
      </p:sp>
      <p:sp>
        <p:nvSpPr>
          <p:cNvPr id="7" name="Content Placeholder 6">
            <a:extLst>
              <a:ext uri="{FF2B5EF4-FFF2-40B4-BE49-F238E27FC236}">
                <a16:creationId xmlns:a16="http://schemas.microsoft.com/office/drawing/2014/main" id="{B728D373-9550-B5F7-9FE8-2B66E88326C7}"/>
              </a:ext>
            </a:extLst>
          </p:cNvPr>
          <p:cNvSpPr>
            <a:spLocks noGrp="1"/>
          </p:cNvSpPr>
          <p:nvPr>
            <p:ph idx="1"/>
          </p:nvPr>
        </p:nvSpPr>
        <p:spPr>
          <a:xfrm>
            <a:off x="1061656" y="1914021"/>
            <a:ext cx="9983343" cy="1514979"/>
          </a:xfrm>
          <a:prstGeom prst="roundRect">
            <a:avLst/>
          </a:prstGeom>
          <a:ln w="25400">
            <a:solidFill>
              <a:srgbClr val="00B050"/>
            </a:solidFill>
            <a:round/>
          </a:ln>
        </p:spPr>
        <p:style>
          <a:lnRef idx="2">
            <a:schemeClr val="dk1"/>
          </a:lnRef>
          <a:fillRef idx="1">
            <a:schemeClr val="lt1"/>
          </a:fillRef>
          <a:effectRef idx="0">
            <a:schemeClr val="dk1"/>
          </a:effectRef>
          <a:fontRef idx="minor">
            <a:schemeClr val="dk1"/>
          </a:fontRef>
        </p:style>
        <p:txBody>
          <a:bodyPr wrap="square">
            <a:noAutofit/>
          </a:bodyPr>
          <a:lstStyle/>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Manhattan</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Brooklyn</a:t>
            </a:r>
            <a:r>
              <a:rPr lang="en-US" sz="2000" dirty="0">
                <a:latin typeface="Times New Roman" panose="02020603050405020304" pitchFamily="18" charset="0"/>
                <a:cs typeface="Times New Roman" panose="02020603050405020304" pitchFamily="18" charset="0"/>
              </a:rPr>
              <a:t> are the most popular places to stay in.</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Queens</a:t>
            </a:r>
            <a:r>
              <a:rPr lang="en-US" sz="2000" dirty="0">
                <a:latin typeface="Times New Roman" panose="02020603050405020304" pitchFamily="18" charset="0"/>
                <a:cs typeface="Times New Roman" panose="02020603050405020304" pitchFamily="18" charset="0"/>
              </a:rPr>
              <a:t> came at third.</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least preferred locations are </a:t>
            </a:r>
            <a:r>
              <a:rPr lang="en-US" sz="2000" b="1" dirty="0">
                <a:latin typeface="Times New Roman" panose="02020603050405020304" pitchFamily="18" charset="0"/>
                <a:cs typeface="Times New Roman" panose="02020603050405020304" pitchFamily="18" charset="0"/>
              </a:rPr>
              <a:t>Bronx</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Staten Island</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6139135-2D4F-C252-CC00-F4C96E4A235F}"/>
              </a:ext>
            </a:extLst>
          </p:cNvPr>
          <p:cNvPicPr>
            <a:picLocks noChangeAspect="1"/>
          </p:cNvPicPr>
          <p:nvPr/>
        </p:nvPicPr>
        <p:blipFill>
          <a:blip r:embed="rId2"/>
          <a:stretch>
            <a:fillRect/>
          </a:stretch>
        </p:blipFill>
        <p:spPr>
          <a:xfrm>
            <a:off x="2752344" y="3570037"/>
            <a:ext cx="6601968" cy="3178871"/>
          </a:xfrm>
          <a:prstGeom prst="rect">
            <a:avLst/>
          </a:prstGeom>
          <a:ln w="25400">
            <a:solidFill>
              <a:srgbClr val="0070C0"/>
            </a:solidFill>
          </a:ln>
        </p:spPr>
      </p:pic>
    </p:spTree>
    <p:extLst>
      <p:ext uri="{BB962C8B-B14F-4D97-AF65-F5344CB8AC3E}">
        <p14:creationId xmlns:p14="http://schemas.microsoft.com/office/powerpoint/2010/main" val="488602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D6BC3-6339-2656-B792-DBF79D238397}"/>
              </a:ext>
            </a:extLst>
          </p:cNvPr>
          <p:cNvSpPr>
            <a:spLocks noGrp="1"/>
          </p:cNvSpPr>
          <p:nvPr>
            <p:ph type="title"/>
          </p:nvPr>
        </p:nvSpPr>
        <p:spPr>
          <a:xfrm>
            <a:off x="838200" y="447421"/>
            <a:ext cx="10515600" cy="1325563"/>
          </a:xfrm>
        </p:spPr>
        <p:txBody>
          <a:bodyPr>
            <a:normAutofit/>
          </a:bodyPr>
          <a:lstStyle/>
          <a:p>
            <a:pPr algn="ctr"/>
            <a:r>
              <a:rPr lang="en-IN" sz="2400" b="1" dirty="0">
                <a:latin typeface="Times New Roman" panose="02020603050405020304" pitchFamily="18" charset="0"/>
                <a:cs typeface="Times New Roman" panose="02020603050405020304" pitchFamily="18" charset="0"/>
              </a:rPr>
              <a:t>Average Prices of each Locations</a:t>
            </a:r>
          </a:p>
        </p:txBody>
      </p:sp>
      <p:sp>
        <p:nvSpPr>
          <p:cNvPr id="7" name="Content Placeholder 6">
            <a:extLst>
              <a:ext uri="{FF2B5EF4-FFF2-40B4-BE49-F238E27FC236}">
                <a16:creationId xmlns:a16="http://schemas.microsoft.com/office/drawing/2014/main" id="{B728D373-9550-B5F7-9FE8-2B66E88326C7}"/>
              </a:ext>
            </a:extLst>
          </p:cNvPr>
          <p:cNvSpPr>
            <a:spLocks noGrp="1"/>
          </p:cNvSpPr>
          <p:nvPr>
            <p:ph idx="1"/>
          </p:nvPr>
        </p:nvSpPr>
        <p:spPr>
          <a:xfrm>
            <a:off x="609600" y="1854992"/>
            <a:ext cx="11317617" cy="1458480"/>
          </a:xfrm>
          <a:prstGeom prst="roundRect">
            <a:avLst>
              <a:gd name="adj" fmla="val 21525"/>
            </a:avLst>
          </a:prstGeom>
          <a:ln w="25400">
            <a:solidFill>
              <a:srgbClr val="00B050"/>
            </a:solidFill>
            <a:round/>
          </a:ln>
        </p:spPr>
        <p:style>
          <a:lnRef idx="2">
            <a:schemeClr val="dk1"/>
          </a:lnRef>
          <a:fillRef idx="1">
            <a:schemeClr val="lt1"/>
          </a:fillRef>
          <a:effectRef idx="0">
            <a:schemeClr val="dk1"/>
          </a:effectRef>
          <a:fontRef idx="minor">
            <a:schemeClr val="dk1"/>
          </a:fontRef>
        </p:style>
        <p:txBody>
          <a:bodyPr wrap="square">
            <a:no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Despite its popularity, </a:t>
            </a:r>
            <a:r>
              <a:rPr lang="en-US" sz="2000" b="1" dirty="0">
                <a:latin typeface="Times New Roman" panose="02020603050405020304" pitchFamily="18" charset="0"/>
                <a:cs typeface="Times New Roman" panose="02020603050405020304" pitchFamily="18" charset="0"/>
              </a:rPr>
              <a:t>Manhattan</a:t>
            </a:r>
            <a:r>
              <a:rPr lang="en-US" sz="2000" dirty="0">
                <a:latin typeface="Times New Roman" panose="02020603050405020304" pitchFamily="18" charset="0"/>
                <a:cs typeface="Times New Roman" panose="02020603050405020304" pitchFamily="18" charset="0"/>
              </a:rPr>
              <a:t> had the highest average prices. </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Brooklyn</a:t>
            </a:r>
            <a:r>
              <a:rPr lang="en-US" sz="2000" dirty="0">
                <a:latin typeface="Times New Roman" panose="02020603050405020304" pitchFamily="18" charset="0"/>
                <a:cs typeface="Times New Roman" panose="02020603050405020304" pitchFamily="18" charset="0"/>
              </a:rPr>
              <a:t> and</a:t>
            </a:r>
            <a:r>
              <a:rPr lang="en-US" sz="2000" b="1" dirty="0">
                <a:latin typeface="Times New Roman" panose="02020603050405020304" pitchFamily="18" charset="0"/>
                <a:cs typeface="Times New Roman" panose="02020603050405020304" pitchFamily="18" charset="0"/>
              </a:rPr>
              <a:t> Staten Island </a:t>
            </a:r>
            <a:r>
              <a:rPr lang="en-US" sz="2000" dirty="0">
                <a:latin typeface="Times New Roman" panose="02020603050405020304" pitchFamily="18" charset="0"/>
                <a:cs typeface="Times New Roman" panose="02020603050405020304" pitchFamily="18" charset="0"/>
              </a:rPr>
              <a:t>follow Manhattan in terms of average price.</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Queens</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Bronx</a:t>
            </a:r>
            <a:r>
              <a:rPr lang="en-US" sz="2000" dirty="0">
                <a:latin typeface="Times New Roman" panose="02020603050405020304" pitchFamily="18" charset="0"/>
                <a:cs typeface="Times New Roman" panose="02020603050405020304" pitchFamily="18" charset="0"/>
              </a:rPr>
              <a:t> had the lowest average prices.</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5CA0D00-9BFA-D5CB-77EF-EE87FC73A888}"/>
              </a:ext>
            </a:extLst>
          </p:cNvPr>
          <p:cNvPicPr>
            <a:picLocks noChangeAspect="1"/>
          </p:cNvPicPr>
          <p:nvPr/>
        </p:nvPicPr>
        <p:blipFill>
          <a:blip r:embed="rId2"/>
          <a:stretch>
            <a:fillRect/>
          </a:stretch>
        </p:blipFill>
        <p:spPr>
          <a:xfrm>
            <a:off x="2747133" y="3395480"/>
            <a:ext cx="6697733" cy="3015099"/>
          </a:xfrm>
          <a:prstGeom prst="rect">
            <a:avLst/>
          </a:prstGeom>
          <a:ln w="25400">
            <a:solidFill>
              <a:srgbClr val="0070C0"/>
            </a:solidFill>
          </a:ln>
        </p:spPr>
      </p:pic>
    </p:spTree>
    <p:extLst>
      <p:ext uri="{BB962C8B-B14F-4D97-AF65-F5344CB8AC3E}">
        <p14:creationId xmlns:p14="http://schemas.microsoft.com/office/powerpoint/2010/main" val="309593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C2DD8-BF2A-DCD6-1BD9-EDBC2C97C09E}"/>
              </a:ext>
            </a:extLst>
          </p:cNvPr>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Recommendations regarding locations prices</a:t>
            </a:r>
          </a:p>
        </p:txBody>
      </p:sp>
      <p:sp>
        <p:nvSpPr>
          <p:cNvPr id="6" name="Content Placeholder 5">
            <a:extLst>
              <a:ext uri="{FF2B5EF4-FFF2-40B4-BE49-F238E27FC236}">
                <a16:creationId xmlns:a16="http://schemas.microsoft.com/office/drawing/2014/main" id="{F44D465C-E463-4D67-7F88-7A55373BBB3F}"/>
              </a:ext>
            </a:extLst>
          </p:cNvPr>
          <p:cNvSpPr>
            <a:spLocks noGrp="1"/>
          </p:cNvSpPr>
          <p:nvPr>
            <p:ph idx="1"/>
          </p:nvPr>
        </p:nvSpPr>
        <p:spPr>
          <a:xfrm>
            <a:off x="838200" y="1825625"/>
            <a:ext cx="10515600" cy="3731895"/>
          </a:xfrm>
          <a:prstGeom prst="roundRect">
            <a:avLst/>
          </a:prstGeom>
          <a:ln w="25400">
            <a:solidFill>
              <a:srgbClr val="00B050"/>
            </a:solidFill>
          </a:ln>
        </p:spPr>
        <p:txBody>
          <a:bodyPr>
            <a:normAutofit/>
          </a:bodyPr>
          <a:lstStyle/>
          <a:p>
            <a:pPr algn="l">
              <a:buFont typeface="Wingdings" panose="05000000000000000000" pitchFamily="2" charset="2"/>
              <a:buChar char="Ø"/>
            </a:pPr>
            <a:r>
              <a:rPr lang="en-US" sz="2000" b="1" i="0" dirty="0">
                <a:solidFill>
                  <a:srgbClr val="111111"/>
                </a:solidFill>
                <a:effectLst/>
                <a:latin typeface="Times New Roman" panose="02020603050405020304" pitchFamily="18" charset="0"/>
                <a:cs typeface="Times New Roman" panose="02020603050405020304" pitchFamily="18" charset="0"/>
              </a:rPr>
              <a:t>Promote Affordable Options:</a:t>
            </a:r>
            <a:r>
              <a:rPr lang="en-US" sz="2000" b="0" i="0" dirty="0">
                <a:solidFill>
                  <a:srgbClr val="111111"/>
                </a:solidFill>
                <a:effectLst/>
                <a:latin typeface="Times New Roman" panose="02020603050405020304" pitchFamily="18" charset="0"/>
                <a:cs typeface="Times New Roman" panose="02020603050405020304" pitchFamily="18" charset="0"/>
              </a:rPr>
              <a:t> Market Bronx as an affordable option to </a:t>
            </a:r>
            <a:r>
              <a:rPr lang="en-US" sz="2000" b="0" i="0" dirty="0" err="1">
                <a:solidFill>
                  <a:srgbClr val="111111"/>
                </a:solidFill>
                <a:effectLst/>
                <a:latin typeface="Times New Roman" panose="02020603050405020304" pitchFamily="18" charset="0"/>
                <a:cs typeface="Times New Roman" panose="02020603050405020304" pitchFamily="18" charset="0"/>
              </a:rPr>
              <a:t>travellers</a:t>
            </a:r>
            <a:r>
              <a:rPr lang="en-US" sz="2000" b="0" i="0" dirty="0">
                <a:solidFill>
                  <a:srgbClr val="111111"/>
                </a:solidFill>
                <a:effectLst/>
                <a:latin typeface="Times New Roman" panose="02020603050405020304" pitchFamily="18" charset="0"/>
                <a:cs typeface="Times New Roman" panose="02020603050405020304" pitchFamily="18" charset="0"/>
              </a:rPr>
              <a:t> on a budget while highlighting its proximity to popular destinations. This could be done through targeted marketing campaigns or special discounts.</a:t>
            </a:r>
          </a:p>
          <a:p>
            <a:pPr algn="l">
              <a:buFont typeface="Wingdings" panose="05000000000000000000" pitchFamily="2" charset="2"/>
              <a:buChar char="Ø"/>
            </a:pPr>
            <a:r>
              <a:rPr lang="en-US" sz="2000" b="1" i="0" dirty="0">
                <a:solidFill>
                  <a:srgbClr val="111111"/>
                </a:solidFill>
                <a:effectLst/>
                <a:latin typeface="Times New Roman" panose="02020603050405020304" pitchFamily="18" charset="0"/>
                <a:cs typeface="Times New Roman" panose="02020603050405020304" pitchFamily="18" charset="0"/>
              </a:rPr>
              <a:t>Enhance Experience in Staten Island &amp; Queens:</a:t>
            </a:r>
            <a:r>
              <a:rPr lang="en-US" sz="2000" b="0" i="0" dirty="0">
                <a:solidFill>
                  <a:srgbClr val="111111"/>
                </a:solidFill>
                <a:effectLst/>
                <a:latin typeface="Times New Roman" panose="02020603050405020304" pitchFamily="18" charset="0"/>
                <a:cs typeface="Times New Roman" panose="02020603050405020304" pitchFamily="18" charset="0"/>
              </a:rPr>
              <a:t> Improve guest experience in Staten Island &amp; Queens through better amenities or experiences to increase their popularity. This could involve partnering with local businesses to offer unique experiences or improving the quality of listings.</a:t>
            </a:r>
          </a:p>
          <a:p>
            <a:pPr algn="l">
              <a:buFont typeface="Wingdings" panose="05000000000000000000" pitchFamily="2" charset="2"/>
              <a:buChar char="Ø"/>
            </a:pPr>
            <a:r>
              <a:rPr lang="en-US" sz="2000" b="1" i="0" dirty="0">
                <a:solidFill>
                  <a:srgbClr val="111111"/>
                </a:solidFill>
                <a:effectLst/>
                <a:latin typeface="Times New Roman" panose="02020603050405020304" pitchFamily="18" charset="0"/>
                <a:cs typeface="Times New Roman" panose="02020603050405020304" pitchFamily="18" charset="0"/>
              </a:rPr>
              <a:t>Dynamic Pricing Strategy:</a:t>
            </a:r>
            <a:r>
              <a:rPr lang="en-US" sz="2000" b="0" i="0" dirty="0">
                <a:solidFill>
                  <a:srgbClr val="111111"/>
                </a:solidFill>
                <a:effectLst/>
                <a:latin typeface="Times New Roman" panose="02020603050405020304" pitchFamily="18" charset="0"/>
                <a:cs typeface="Times New Roman" panose="02020603050405020304" pitchFamily="18" charset="0"/>
              </a:rPr>
              <a:t> Implement dynamic pricing strategies where prices can be adjusted based on demand and supply to maximize revenue especially in popular areas like Manhattan and Brooklyn. This could involve increasing prices during peak travel seasons or reducing prices during off-peak times to ensure high occupancy rates.</a:t>
            </a:r>
          </a:p>
        </p:txBody>
      </p:sp>
    </p:spTree>
    <p:extLst>
      <p:ext uri="{BB962C8B-B14F-4D97-AF65-F5344CB8AC3E}">
        <p14:creationId xmlns:p14="http://schemas.microsoft.com/office/powerpoint/2010/main" val="2237662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C8F3B-D800-8AE1-8C7E-E5BB0D0427B7}"/>
              </a:ext>
            </a:extLst>
          </p:cNvPr>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Pricing Ranges preferred by Customers</a:t>
            </a:r>
          </a:p>
        </p:txBody>
      </p:sp>
      <p:sp>
        <p:nvSpPr>
          <p:cNvPr id="3" name="Content Placeholder 2">
            <a:extLst>
              <a:ext uri="{FF2B5EF4-FFF2-40B4-BE49-F238E27FC236}">
                <a16:creationId xmlns:a16="http://schemas.microsoft.com/office/drawing/2014/main" id="{3656B02A-8FED-17C4-9117-93864F70AA40}"/>
              </a:ext>
            </a:extLst>
          </p:cNvPr>
          <p:cNvSpPr>
            <a:spLocks noGrp="1"/>
          </p:cNvSpPr>
          <p:nvPr>
            <p:ph idx="1"/>
          </p:nvPr>
        </p:nvSpPr>
        <p:spPr>
          <a:xfrm>
            <a:off x="973395" y="1690688"/>
            <a:ext cx="10515600" cy="2212719"/>
          </a:xfrm>
          <a:prstGeom prst="roundRect">
            <a:avLst/>
          </a:prstGeom>
          <a:ln w="25400">
            <a:solidFill>
              <a:srgbClr val="00B050"/>
            </a:solidFill>
          </a:ln>
        </p:spPr>
        <p:txBody>
          <a:bodyPr>
            <a:noAutofit/>
          </a:bodyPr>
          <a:lstStyle/>
          <a:p>
            <a:pPr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Average price of listings was $152.72.</a:t>
            </a:r>
          </a:p>
          <a:p>
            <a:pPr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Most preferred price range was from $0 to $150.</a:t>
            </a:r>
          </a:p>
          <a:p>
            <a:pPr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Majority of Airbnb listings were priced at the lower end of the spectrum. </a:t>
            </a:r>
            <a:r>
              <a:rPr lang="en-US" sz="2000" b="0" i="0" dirty="0">
                <a:solidFill>
                  <a:srgbClr val="111111"/>
                </a:solidFill>
                <a:effectLst/>
                <a:latin typeface="Times New Roman" panose="02020603050405020304" pitchFamily="18" charset="0"/>
                <a:cs typeface="Times New Roman" panose="02020603050405020304" pitchFamily="18" charset="0"/>
              </a:rPr>
              <a:t>Airbnb was a popular choice for budget-conscious </a:t>
            </a:r>
            <a:r>
              <a:rPr lang="en-US" sz="2000" b="0" i="0" dirty="0" err="1">
                <a:solidFill>
                  <a:srgbClr val="111111"/>
                </a:solidFill>
                <a:effectLst/>
                <a:latin typeface="Times New Roman" panose="02020603050405020304" pitchFamily="18" charset="0"/>
                <a:cs typeface="Times New Roman" panose="02020603050405020304" pitchFamily="18" charset="0"/>
              </a:rPr>
              <a:t>travellers</a:t>
            </a:r>
            <a:r>
              <a:rPr lang="en-US" sz="2000" b="0" i="0" dirty="0">
                <a:solidFill>
                  <a:srgbClr val="111111"/>
                </a:solidFill>
                <a:effectLst/>
                <a:latin typeface="Times New Roman" panose="02020603050405020304" pitchFamily="18" charset="0"/>
                <a:cs typeface="Times New Roman" panose="02020603050405020304" pitchFamily="18" charset="0"/>
              </a:rPr>
              <a:t> during the pre-COVID era.</a:t>
            </a:r>
          </a:p>
          <a:p>
            <a:pPr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Airbnb could focus on promoting these affordable listings to attract more budget-conscious </a:t>
            </a:r>
            <a:r>
              <a:rPr lang="en-US" sz="2000" dirty="0" err="1">
                <a:latin typeface="Times New Roman" panose="02020603050405020304" pitchFamily="18" charset="0"/>
                <a:cs typeface="Times New Roman" panose="02020603050405020304" pitchFamily="18" charset="0"/>
              </a:rPr>
              <a:t>travellers</a:t>
            </a:r>
            <a:r>
              <a:rPr lang="en-US" sz="20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A033D7-F45C-4125-D76B-47AFB9BA3BD6}"/>
              </a:ext>
            </a:extLst>
          </p:cNvPr>
          <p:cNvPicPr>
            <a:picLocks noChangeAspect="1"/>
          </p:cNvPicPr>
          <p:nvPr/>
        </p:nvPicPr>
        <p:blipFill>
          <a:blip r:embed="rId3"/>
          <a:stretch>
            <a:fillRect/>
          </a:stretch>
        </p:blipFill>
        <p:spPr>
          <a:xfrm>
            <a:off x="838200" y="4055140"/>
            <a:ext cx="10515600" cy="2777613"/>
          </a:xfrm>
          <a:prstGeom prst="rect">
            <a:avLst/>
          </a:prstGeom>
        </p:spPr>
      </p:pic>
    </p:spTree>
    <p:extLst>
      <p:ext uri="{BB962C8B-B14F-4D97-AF65-F5344CB8AC3E}">
        <p14:creationId xmlns:p14="http://schemas.microsoft.com/office/powerpoint/2010/main" val="1981410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6960FE2-5E0E-45CB-9E3C-9BAE60F113C2}">
  <we:reference id="wa200005566" version="3.0.0.1" store="en-US" storeType="OMEX"/>
  <we:alternateReferences>
    <we:reference id="wa200005566" version="3.0.0.1"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2082</TotalTime>
  <Words>661</Words>
  <Application>Microsoft Office PowerPoint</Application>
  <PresentationFormat>Widescreen</PresentationFormat>
  <Paragraphs>56</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 Strengthen the business of Airbnb and enhance it’s revenues</vt:lpstr>
      <vt:lpstr>AGENDA</vt:lpstr>
      <vt:lpstr>OBJECTIVE</vt:lpstr>
      <vt:lpstr>BACKGROUND</vt:lpstr>
      <vt:lpstr>Room type preferences and their prices</vt:lpstr>
      <vt:lpstr>Most Preferred Locations</vt:lpstr>
      <vt:lpstr>Average Prices of each Locations</vt:lpstr>
      <vt:lpstr>Recommendations regarding locations prices</vt:lpstr>
      <vt:lpstr>Pricing Ranges preferred by Customers</vt:lpstr>
      <vt:lpstr>Properties with least minimum nights stay offered maximum bookings</vt:lpstr>
      <vt:lpstr>Top 10 Hosts</vt:lpstr>
      <vt:lpstr>APPENDIX - METHODOLOGY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Insights from Airbnb Analysis from Pre-COVID Period</dc:title>
  <dc:creator>Islamuddin Saifi</dc:creator>
  <cp:lastModifiedBy>Islamuddin Saifi</cp:lastModifiedBy>
  <cp:revision>18</cp:revision>
  <dcterms:created xsi:type="dcterms:W3CDTF">2024-01-12T14:38:21Z</dcterms:created>
  <dcterms:modified xsi:type="dcterms:W3CDTF">2024-01-19T12:05:28Z</dcterms:modified>
</cp:coreProperties>
</file>