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57" r:id="rId5"/>
    <p:sldId id="266" r:id="rId6"/>
    <p:sldId id="258" r:id="rId7"/>
    <p:sldId id="265" r:id="rId8"/>
    <p:sldId id="259" r:id="rId9"/>
    <p:sldId id="260" r:id="rId10"/>
    <p:sldId id="264" r:id="rId11"/>
    <p:sldId id="261" r:id="rId12"/>
    <p:sldId id="263"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Little India in Toronto</a:t>
            </a:r>
            <a:endParaRPr lang="en-IN" dirty="0"/>
          </a:p>
        </p:txBody>
      </p:sp>
      <p:sp>
        <p:nvSpPr>
          <p:cNvPr id="3" name="Subtitle 2"/>
          <p:cNvSpPr>
            <a:spLocks noGrp="1"/>
          </p:cNvSpPr>
          <p:nvPr>
            <p:ph type="subTitle" idx="1"/>
          </p:nvPr>
        </p:nvSpPr>
        <p:spPr/>
        <p:txBody>
          <a:bodyPr/>
          <a:lstStyle/>
          <a:p>
            <a:endParaRPr lang="en-IN" dirty="0" smtClean="0"/>
          </a:p>
          <a:p>
            <a:endParaRPr lang="en-IN" dirty="0"/>
          </a:p>
          <a:p>
            <a:r>
              <a:rPr lang="en-IN" dirty="0" smtClean="0"/>
              <a:t>Coursera Data Science Capstone</a:t>
            </a:r>
            <a:endParaRPr lang="en-IN" dirty="0"/>
          </a:p>
        </p:txBody>
      </p:sp>
    </p:spTree>
    <p:extLst>
      <p:ext uri="{BB962C8B-B14F-4D97-AF65-F5344CB8AC3E}">
        <p14:creationId xmlns:p14="http://schemas.microsoft.com/office/powerpoint/2010/main" val="358217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561028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390016" cy="627017"/>
          </a:xfrm>
        </p:spPr>
        <p:txBody>
          <a:bodyPr/>
          <a:lstStyle/>
          <a:p>
            <a:r>
              <a:rPr lang="en-IN" dirty="0" smtClean="0"/>
              <a:t>Recommendations</a:t>
            </a:r>
            <a:endParaRPr lang="en-IN" dirty="0"/>
          </a:p>
        </p:txBody>
      </p:sp>
      <p:sp>
        <p:nvSpPr>
          <p:cNvPr id="3" name="Content Placeholder 2"/>
          <p:cNvSpPr>
            <a:spLocks noGrp="1"/>
          </p:cNvSpPr>
          <p:nvPr>
            <p:ph idx="1"/>
          </p:nvPr>
        </p:nvSpPr>
        <p:spPr>
          <a:xfrm>
            <a:off x="1141413" y="1323703"/>
            <a:ext cx="9905998" cy="4467497"/>
          </a:xfrm>
        </p:spPr>
        <p:txBody>
          <a:bodyPr/>
          <a:lstStyle/>
          <a:p>
            <a:r>
              <a:rPr lang="en-IN" dirty="0">
                <a:effectLst/>
              </a:rPr>
              <a:t>The frequently appearing neighbourhood was Scarborough. There is an opportunity for the investor open the restaurant anywhere and leverage on having no competition in a neighbourhood. </a:t>
            </a:r>
            <a:endParaRPr lang="en-IN" dirty="0" smtClean="0">
              <a:effectLst/>
            </a:endParaRPr>
          </a:p>
          <a:p>
            <a:r>
              <a:rPr lang="en-IN" dirty="0">
                <a:effectLst/>
              </a:rPr>
              <a:t>It may also be safer to open the restaurant where people are already familiar with the Indian cuisine. Because the investors have little experience with the market, I would recommend that they open the restaurant in either Central Toronto or East York </a:t>
            </a:r>
            <a:endParaRPr lang="en-IN" dirty="0" smtClean="0">
              <a:effectLst/>
            </a:endParaRPr>
          </a:p>
          <a:p>
            <a:r>
              <a:rPr lang="en-IN" dirty="0" smtClean="0">
                <a:effectLst/>
              </a:rPr>
              <a:t>This recommendation is </a:t>
            </a:r>
            <a:r>
              <a:rPr lang="en-IN" dirty="0">
                <a:effectLst/>
              </a:rPr>
              <a:t>due to the fact that even though there are some Indian Restaurants in these neighbourhoods, the competition would be less than that of as in Scarborough. </a:t>
            </a:r>
            <a:endParaRPr lang="en-IN" dirty="0"/>
          </a:p>
        </p:txBody>
      </p:sp>
    </p:spTree>
    <p:extLst>
      <p:ext uri="{BB962C8B-B14F-4D97-AF65-F5344CB8AC3E}">
        <p14:creationId xmlns:p14="http://schemas.microsoft.com/office/powerpoint/2010/main" val="102689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0050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effectLst/>
              </a:rPr>
              <a:t>The purpose of this project was to find out the most ideal place to open an Indian restaurant. We processed the data and analysed it for further insights. </a:t>
            </a:r>
            <a:endParaRPr lang="en-IN" dirty="0" smtClean="0">
              <a:effectLst/>
            </a:endParaRPr>
          </a:p>
          <a:p>
            <a:r>
              <a:rPr lang="en-IN" dirty="0" smtClean="0">
                <a:effectLst/>
              </a:rPr>
              <a:t>We </a:t>
            </a:r>
            <a:r>
              <a:rPr lang="en-IN" dirty="0">
                <a:effectLst/>
              </a:rPr>
              <a:t>identified the most popular restaurants per cluster in search of an ideal location and to ultimately answer the question “</a:t>
            </a:r>
            <a:r>
              <a:rPr lang="en-IN" u="sng" dirty="0">
                <a:effectLst/>
              </a:rPr>
              <a:t>which place/s would be the most ideal to open an Indian restaurant?</a:t>
            </a:r>
            <a:r>
              <a:rPr lang="en-IN" dirty="0">
                <a:effectLst/>
              </a:rPr>
              <a:t>”. </a:t>
            </a:r>
            <a:endParaRPr lang="en-IN" dirty="0" smtClean="0">
              <a:effectLst/>
            </a:endParaRPr>
          </a:p>
          <a:p>
            <a:r>
              <a:rPr lang="en-IN" dirty="0">
                <a:effectLst/>
              </a:rPr>
              <a:t>The ultimate decision lies with the investor, after considering all factors </a:t>
            </a:r>
          </a:p>
          <a:p>
            <a:pPr marL="0" indent="0">
              <a:buNone/>
            </a:pPr>
            <a:endParaRPr lang="en-IN" dirty="0"/>
          </a:p>
        </p:txBody>
      </p:sp>
    </p:spTree>
    <p:extLst>
      <p:ext uri="{BB962C8B-B14F-4D97-AF65-F5344CB8AC3E}">
        <p14:creationId xmlns:p14="http://schemas.microsoft.com/office/powerpoint/2010/main" val="321451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748937"/>
          </a:xfrm>
        </p:spPr>
        <p:txBody>
          <a:bodyPr>
            <a:normAutofit fontScale="90000"/>
          </a:bodyPr>
          <a:lstStyle/>
          <a:p>
            <a:pPr algn="ctr"/>
            <a:r>
              <a:rPr lang="en-IN" dirty="0" smtClean="0"/>
              <a:t>INDEX</a:t>
            </a:r>
            <a:br>
              <a:rPr lang="en-IN" dirty="0" smtClean="0"/>
            </a:br>
            <a:r>
              <a:rPr lang="en-IN" dirty="0"/>
              <a:t/>
            </a:r>
            <a:br>
              <a:rPr lang="en-IN" dirty="0"/>
            </a:br>
            <a:endParaRPr lang="en-IN" dirty="0"/>
          </a:p>
        </p:txBody>
      </p:sp>
      <p:sp>
        <p:nvSpPr>
          <p:cNvPr id="3" name="Content Placeholder 2"/>
          <p:cNvSpPr>
            <a:spLocks noGrp="1"/>
          </p:cNvSpPr>
          <p:nvPr>
            <p:ph idx="1"/>
          </p:nvPr>
        </p:nvSpPr>
        <p:spPr>
          <a:xfrm>
            <a:off x="1211082" y="984068"/>
            <a:ext cx="9905998" cy="5460275"/>
          </a:xfrm>
        </p:spPr>
        <p:txBody>
          <a:bodyPr/>
          <a:lstStyle/>
          <a:p>
            <a:r>
              <a:rPr lang="en-IN" sz="4000" dirty="0" smtClean="0"/>
              <a:t>Introduction</a:t>
            </a:r>
          </a:p>
          <a:p>
            <a:r>
              <a:rPr lang="en-IN" sz="4000" dirty="0" smtClean="0"/>
              <a:t>Toronto Background</a:t>
            </a:r>
          </a:p>
          <a:p>
            <a:r>
              <a:rPr lang="en-IN" sz="4000" dirty="0" smtClean="0"/>
              <a:t>Findings</a:t>
            </a:r>
          </a:p>
          <a:p>
            <a:r>
              <a:rPr lang="en-IN" sz="4000" dirty="0" smtClean="0"/>
              <a:t>Recommendations</a:t>
            </a:r>
          </a:p>
          <a:p>
            <a:r>
              <a:rPr lang="en-IN" sz="4000" dirty="0" smtClean="0"/>
              <a:t>Conclusion</a:t>
            </a:r>
          </a:p>
          <a:p>
            <a:endParaRPr lang="en-IN" dirty="0"/>
          </a:p>
        </p:txBody>
      </p:sp>
    </p:spTree>
    <p:extLst>
      <p:ext uri="{BB962C8B-B14F-4D97-AF65-F5344CB8AC3E}">
        <p14:creationId xmlns:p14="http://schemas.microsoft.com/office/powerpoint/2010/main" val="416010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br>
              <a:rPr lang="en-IN" dirty="0" smtClean="0"/>
            </a:b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5787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effectLst/>
              </a:rPr>
              <a:t>The purpose of this project is to help investors establish which neighbourhood in Toronto would be the best to open an Indian restaurant.   </a:t>
            </a:r>
          </a:p>
          <a:p>
            <a:r>
              <a:rPr lang="en-IN" dirty="0" smtClean="0"/>
              <a:t>The main Question  to answer is </a:t>
            </a:r>
            <a:r>
              <a:rPr lang="en-IN" b="1" dirty="0" smtClean="0"/>
              <a:t>“</a:t>
            </a:r>
            <a:r>
              <a:rPr lang="en-IN" u="sng" dirty="0">
                <a:effectLst/>
              </a:rPr>
              <a:t>which place/s would</a:t>
            </a:r>
            <a:r>
              <a:rPr lang="en-IN" dirty="0">
                <a:effectLst/>
              </a:rPr>
              <a:t> </a:t>
            </a:r>
            <a:r>
              <a:rPr lang="en-IN" u="sng" dirty="0">
                <a:effectLst/>
              </a:rPr>
              <a:t>be the most ideal to open an </a:t>
            </a:r>
            <a:r>
              <a:rPr lang="en-IN" b="1" u="sng" dirty="0">
                <a:effectLst/>
              </a:rPr>
              <a:t>Indian restaurant</a:t>
            </a:r>
            <a:r>
              <a:rPr lang="en-IN" b="1" dirty="0" smtClean="0"/>
              <a:t>”</a:t>
            </a:r>
            <a:endParaRPr lang="en-IN" b="1" dirty="0"/>
          </a:p>
        </p:txBody>
      </p:sp>
    </p:spTree>
    <p:extLst>
      <p:ext uri="{BB962C8B-B14F-4D97-AF65-F5344CB8AC3E}">
        <p14:creationId xmlns:p14="http://schemas.microsoft.com/office/powerpoint/2010/main" val="419158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Toronto </a:t>
            </a:r>
            <a:r>
              <a:rPr lang="en-IN" dirty="0" err="1" smtClean="0"/>
              <a:t>Backgrounnd</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5745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Toronto Background</a:t>
            </a:r>
            <a:endParaRPr lang="en-IN" dirty="0"/>
          </a:p>
        </p:txBody>
      </p:sp>
      <p:sp>
        <p:nvSpPr>
          <p:cNvPr id="3" name="Content Placeholder 2"/>
          <p:cNvSpPr>
            <a:spLocks noGrp="1"/>
          </p:cNvSpPr>
          <p:nvPr>
            <p:ph idx="1"/>
          </p:nvPr>
        </p:nvSpPr>
        <p:spPr>
          <a:xfrm>
            <a:off x="1141413" y="1837509"/>
            <a:ext cx="9905998" cy="3953691"/>
          </a:xfrm>
        </p:spPr>
        <p:txBody>
          <a:bodyPr>
            <a:normAutofit/>
          </a:bodyPr>
          <a:lstStyle/>
          <a:p>
            <a:r>
              <a:rPr lang="en-IN" sz="1800" dirty="0">
                <a:effectLst/>
              </a:rPr>
              <a:t>For one thing, the proportion of our population that’s foreign born remains higher than just about any major city in the world. In the City of Toronto, 51% of residents were not born in Canada and for the Toronto Region as a whole, that figure is 47%. This is higher than any other metro region in North America, and higher than Greater  </a:t>
            </a:r>
          </a:p>
          <a:p>
            <a:r>
              <a:rPr lang="en-IN" sz="1800" dirty="0">
                <a:effectLst/>
              </a:rPr>
              <a:t>London, Sydney, Melbourne, Paris, and Amsterdam (see figure below). The only  </a:t>
            </a:r>
          </a:p>
          <a:p>
            <a:r>
              <a:rPr lang="en-IN" sz="1800" dirty="0">
                <a:effectLst/>
              </a:rPr>
              <a:t>North American cities with higher foreign born rates than Toronto are the Cities of Miami and Miami Beach. Yet unlike the Toronto Region, where just about every corner of the world is represented, more than three quarters of immigrants in Miami hail from Latin America.  </a:t>
            </a:r>
          </a:p>
          <a:p>
            <a:endParaRPr lang="en-IN" dirty="0"/>
          </a:p>
        </p:txBody>
      </p:sp>
      <p:pic>
        <p:nvPicPr>
          <p:cNvPr id="4" name="Picture 3"/>
          <p:cNvPicPr/>
          <p:nvPr/>
        </p:nvPicPr>
        <p:blipFill>
          <a:blip r:embed="rId2"/>
          <a:stretch>
            <a:fillRect/>
          </a:stretch>
        </p:blipFill>
        <p:spPr>
          <a:xfrm>
            <a:off x="10171611" y="6532"/>
            <a:ext cx="2020389" cy="2248988"/>
          </a:xfrm>
          <a:prstGeom prst="rect">
            <a:avLst/>
          </a:prstGeom>
        </p:spPr>
      </p:pic>
      <p:pic>
        <p:nvPicPr>
          <p:cNvPr id="5" name="Picture 4"/>
          <p:cNvPicPr/>
          <p:nvPr/>
        </p:nvPicPr>
        <p:blipFill>
          <a:blip r:embed="rId3"/>
          <a:stretch>
            <a:fillRect/>
          </a:stretch>
        </p:blipFill>
        <p:spPr>
          <a:xfrm>
            <a:off x="5098234" y="4798422"/>
            <a:ext cx="3288120" cy="1846217"/>
          </a:xfrm>
          <a:prstGeom prst="rect">
            <a:avLst/>
          </a:prstGeom>
        </p:spPr>
      </p:pic>
    </p:spTree>
    <p:extLst>
      <p:ext uri="{BB962C8B-B14F-4D97-AF65-F5344CB8AC3E}">
        <p14:creationId xmlns:p14="http://schemas.microsoft.com/office/powerpoint/2010/main" val="196149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5173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Findings</a:t>
            </a:r>
            <a:endParaRPr lang="en-IN" dirty="0"/>
          </a:p>
        </p:txBody>
      </p:sp>
      <p:sp>
        <p:nvSpPr>
          <p:cNvPr id="3" name="Content Placeholder 2"/>
          <p:cNvSpPr>
            <a:spLocks noGrp="1"/>
          </p:cNvSpPr>
          <p:nvPr>
            <p:ph idx="1"/>
          </p:nvPr>
        </p:nvSpPr>
        <p:spPr>
          <a:xfrm>
            <a:off x="1141413" y="1785258"/>
            <a:ext cx="8626428" cy="2325188"/>
          </a:xfrm>
        </p:spPr>
        <p:txBody>
          <a:bodyPr/>
          <a:lstStyle/>
          <a:p>
            <a:pPr marL="0" indent="0">
              <a:buNone/>
            </a:pPr>
            <a:r>
              <a:rPr lang="en-IN" dirty="0">
                <a:effectLst/>
              </a:rPr>
              <a:t>We sampled the top 30 most popular restaurants types to visualize the most popular restaurants, relative to the Indian restaurant. The Indian restaurant ranked 14th. The chart below visualizes the results. </a:t>
            </a:r>
          </a:p>
          <a:p>
            <a:endParaRPr lang="en-IN" dirty="0"/>
          </a:p>
        </p:txBody>
      </p:sp>
      <p:pic>
        <p:nvPicPr>
          <p:cNvPr id="4" name="Picture 3"/>
          <p:cNvPicPr/>
          <p:nvPr/>
        </p:nvPicPr>
        <p:blipFill>
          <a:blip r:embed="rId2"/>
          <a:stretch>
            <a:fillRect/>
          </a:stretch>
        </p:blipFill>
        <p:spPr>
          <a:xfrm>
            <a:off x="3977641" y="3257006"/>
            <a:ext cx="3085011" cy="3310346"/>
          </a:xfrm>
          <a:prstGeom prst="rect">
            <a:avLst/>
          </a:prstGeom>
        </p:spPr>
      </p:pic>
    </p:spTree>
    <p:extLst>
      <p:ext uri="{BB962C8B-B14F-4D97-AF65-F5344CB8AC3E}">
        <p14:creationId xmlns:p14="http://schemas.microsoft.com/office/powerpoint/2010/main" val="77693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566057"/>
            <a:ext cx="4501740" cy="870857"/>
          </a:xfrm>
        </p:spPr>
        <p:txBody>
          <a:bodyPr>
            <a:normAutofit fontScale="90000"/>
          </a:bodyPr>
          <a:lstStyle/>
          <a:p>
            <a:r>
              <a:rPr lang="en-IN" dirty="0" smtClean="0"/>
              <a:t>Continued</a:t>
            </a:r>
            <a:br>
              <a:rPr lang="en-IN" dirty="0" smtClean="0"/>
            </a:br>
            <a:endParaRPr lang="en-IN" dirty="0"/>
          </a:p>
        </p:txBody>
      </p:sp>
      <p:sp>
        <p:nvSpPr>
          <p:cNvPr id="3" name="Content Placeholder 2"/>
          <p:cNvSpPr>
            <a:spLocks noGrp="1"/>
          </p:cNvSpPr>
          <p:nvPr>
            <p:ph idx="1"/>
          </p:nvPr>
        </p:nvSpPr>
        <p:spPr>
          <a:xfrm>
            <a:off x="1141413" y="1132115"/>
            <a:ext cx="9905998" cy="4659086"/>
          </a:xfrm>
        </p:spPr>
        <p:txBody>
          <a:bodyPr/>
          <a:lstStyle/>
          <a:p>
            <a:r>
              <a:rPr lang="en-IN" dirty="0">
                <a:effectLst/>
              </a:rPr>
              <a:t>When grouped into 3 k-clusters, Indian restaurants appeared in the 10 most popular venues list in the following boroughs:  </a:t>
            </a:r>
          </a:p>
          <a:p>
            <a:pPr marL="0" indent="0">
              <a:buNone/>
            </a:pPr>
            <a:r>
              <a:rPr lang="en-IN" dirty="0">
                <a:effectLst/>
              </a:rPr>
              <a:t>  </a:t>
            </a:r>
          </a:p>
          <a:p>
            <a:pPr lvl="0" fontAlgn="base"/>
            <a:r>
              <a:rPr lang="en-IN" dirty="0">
                <a:effectLst/>
              </a:rPr>
              <a:t>East York  </a:t>
            </a:r>
          </a:p>
          <a:p>
            <a:pPr lvl="0" fontAlgn="base"/>
            <a:r>
              <a:rPr lang="en-IN" dirty="0">
                <a:effectLst/>
              </a:rPr>
              <a:t>Scarborough </a:t>
            </a:r>
            <a:r>
              <a:rPr lang="en-IN" dirty="0" smtClean="0">
                <a:effectLst/>
              </a:rPr>
              <a:t>(Most Frequent) </a:t>
            </a:r>
            <a:endParaRPr lang="en-IN" dirty="0">
              <a:effectLst/>
            </a:endParaRPr>
          </a:p>
          <a:p>
            <a:pPr lvl="0" fontAlgn="base"/>
            <a:r>
              <a:rPr lang="en-IN" dirty="0">
                <a:effectLst/>
              </a:rPr>
              <a:t>Central Toronto  </a:t>
            </a:r>
          </a:p>
          <a:p>
            <a:pPr marL="0" indent="0">
              <a:buNone/>
            </a:pPr>
            <a:endParaRPr lang="en-IN" dirty="0"/>
          </a:p>
        </p:txBody>
      </p:sp>
    </p:spTree>
    <p:extLst>
      <p:ext uri="{BB962C8B-B14F-4D97-AF65-F5344CB8AC3E}">
        <p14:creationId xmlns:p14="http://schemas.microsoft.com/office/powerpoint/2010/main" val="2513459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TM03457485[[fn=Mesh]]</Template>
  <TotalTime>14</TotalTime>
  <Words>452</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Mesh</vt:lpstr>
      <vt:lpstr>Little India in Toronto</vt:lpstr>
      <vt:lpstr>INDEX  </vt:lpstr>
      <vt:lpstr>Introduction </vt:lpstr>
      <vt:lpstr>Introduction</vt:lpstr>
      <vt:lpstr>Toronto Backgrounnd</vt:lpstr>
      <vt:lpstr>Toronto Background</vt:lpstr>
      <vt:lpstr>Findings</vt:lpstr>
      <vt:lpstr>Findings</vt:lpstr>
      <vt:lpstr>Continued </vt:lpstr>
      <vt:lpstr>Recommendations</vt:lpstr>
      <vt:lpstr>Recommendations</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Little India in Toronto</dc:title>
  <dc:creator>Amaaan Aijaz</dc:creator>
  <cp:lastModifiedBy>Amaaan Aijaz</cp:lastModifiedBy>
  <cp:revision>2</cp:revision>
  <dcterms:created xsi:type="dcterms:W3CDTF">2021-05-05T11:33:24Z</dcterms:created>
  <dcterms:modified xsi:type="dcterms:W3CDTF">2021-05-05T11:47:28Z</dcterms:modified>
</cp:coreProperties>
</file>