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61" r:id="rId7"/>
    <p:sldId id="291" r:id="rId8"/>
    <p:sldId id="262" r:id="rId9"/>
    <p:sldId id="289" r:id="rId10"/>
    <p:sldId id="264" r:id="rId11"/>
    <p:sldId id="293" r:id="rId12"/>
    <p:sldId id="296" r:id="rId13"/>
    <p:sldId id="258" r:id="rId14"/>
    <p:sldId id="294" r:id="rId15"/>
    <p:sldId id="295" r:id="rId16"/>
    <p:sldId id="278" r:id="rId17"/>
    <p:sldId id="266" r:id="rId18"/>
    <p:sldId id="290" r:id="rId19"/>
    <p:sldId id="276" r:id="rId2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71792" autoAdjust="0"/>
  </p:normalViewPr>
  <p:slideViewPr>
    <p:cSldViewPr snapToGrid="0">
      <p:cViewPr varScale="1">
        <p:scale>
          <a:sx n="83" d="100"/>
          <a:sy n="83" d="100"/>
        </p:scale>
        <p:origin x="1614" y="8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01/03/2025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01/03/2025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afternoon, my name is Amaan Mujawar, and today I will be presenting my project on </a:t>
            </a:r>
            <a:r>
              <a:rPr lang="en-GB" b="1" dirty="0"/>
              <a:t>Implementing an Arithmetic Unit Utilizing </a:t>
            </a:r>
            <a:r>
              <a:rPr lang="en-GB" b="1" dirty="0" err="1"/>
              <a:t>Approximae</a:t>
            </a:r>
            <a:r>
              <a:rPr lang="en-GB" b="1" dirty="0"/>
              <a:t> Computing into a RISC-V </a:t>
            </a:r>
            <a:r>
              <a:rPr lang="en-GB" b="1" dirty="0" err="1"/>
              <a:t>SoC</a:t>
            </a:r>
            <a:r>
              <a:rPr lang="en-GB" dirty="0" err="1"/>
              <a:t>.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64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CD62C-C454-7239-4BC4-6E92280B9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2E2524-41AF-DC0C-F8A3-02F3C804BA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EDA18D-234A-0C6E-192F-F68B5DE5B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8B0BA-F4D6-83EC-20BC-AEBDB7ECA3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649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93952-E606-533C-1B62-5FA19B190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8D0926-BD02-648D-ECBC-72A9ECBE0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BDBBD-6041-D9F9-2A3E-91215BEE7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21CE0-BF91-0427-F5FF-C6DD3369F4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073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far, the project has achieved:</a:t>
            </a:r>
            <a:br>
              <a:rPr lang="en-GB" dirty="0"/>
            </a:br>
            <a:r>
              <a:rPr lang="en-GB" b="1" dirty="0"/>
              <a:t>Benchmarking of a pipelined MAC unit</a:t>
            </a:r>
            <a:br>
              <a:rPr lang="en-GB" dirty="0"/>
            </a:br>
            <a:r>
              <a:rPr lang="en-GB" b="1" dirty="0"/>
              <a:t>Implementation of Approximate Adders and Multipliers</a:t>
            </a:r>
            <a:br>
              <a:rPr lang="en-GB" dirty="0"/>
            </a:br>
            <a:r>
              <a:rPr lang="en-GB" b="1" dirty="0"/>
              <a:t>Unit testing and validation of individual modules</a:t>
            </a:r>
            <a:endParaRPr lang="en-GB" dirty="0"/>
          </a:p>
          <a:p>
            <a:r>
              <a:rPr lang="en-GB" dirty="0"/>
              <a:t>However, </a:t>
            </a:r>
            <a:r>
              <a:rPr lang="en-GB" b="1" dirty="0"/>
              <a:t>pending tasks</a:t>
            </a:r>
            <a:r>
              <a:rPr lang="en-GB" dirty="0"/>
              <a:t> include:</a:t>
            </a:r>
            <a:br>
              <a:rPr lang="en-GB" dirty="0"/>
            </a:br>
            <a:r>
              <a:rPr lang="en-GB" dirty="0"/>
              <a:t>Full </a:t>
            </a:r>
            <a:r>
              <a:rPr lang="en-GB" b="1" dirty="0"/>
              <a:t>integration of approximate components</a:t>
            </a:r>
            <a:br>
              <a:rPr lang="en-GB" dirty="0"/>
            </a:br>
            <a:r>
              <a:rPr lang="en-GB" dirty="0"/>
              <a:t>Exploring </a:t>
            </a:r>
            <a:r>
              <a:rPr lang="en-GB" b="1" dirty="0"/>
              <a:t>Fuzzy Memoization</a:t>
            </a:r>
            <a:r>
              <a:rPr lang="en-GB" dirty="0"/>
              <a:t> for further optimizations</a:t>
            </a:r>
            <a:br>
              <a:rPr lang="en-GB" dirty="0"/>
            </a:br>
            <a:r>
              <a:rPr lang="en-GB" dirty="0"/>
              <a:t>Conducting </a:t>
            </a:r>
            <a:r>
              <a:rPr lang="en-GB" b="1" dirty="0"/>
              <a:t>comprehensive testing</a:t>
            </a:r>
            <a:r>
              <a:rPr lang="en-GB" dirty="0"/>
              <a:t> for power, speed, and accuracy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7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Moving forward, the next steps will be:</a:t>
            </a:r>
            <a:br>
              <a:rPr lang="en-GB" dirty="0"/>
            </a:br>
            <a:r>
              <a:rPr lang="en-GB" dirty="0"/>
              <a:t>- Completing the </a:t>
            </a:r>
            <a:r>
              <a:rPr lang="en-GB" b="1" dirty="0"/>
              <a:t>integration of approximate arithmetic units</a:t>
            </a:r>
            <a:br>
              <a:rPr lang="en-GB" dirty="0"/>
            </a:br>
            <a:r>
              <a:rPr lang="en-GB" dirty="0"/>
              <a:t>- Embedding the </a:t>
            </a:r>
            <a:r>
              <a:rPr lang="en-GB" b="1" dirty="0"/>
              <a:t>MAC unit into a RISC-V SoC</a:t>
            </a:r>
            <a:r>
              <a:rPr lang="en-GB" dirty="0"/>
              <a:t> for full system testing</a:t>
            </a:r>
            <a:br>
              <a:rPr lang="en-GB" dirty="0"/>
            </a:br>
            <a:r>
              <a:rPr lang="en-GB" dirty="0"/>
              <a:t>- </a:t>
            </a:r>
            <a:r>
              <a:rPr lang="en-GB" b="1" dirty="0"/>
              <a:t>Comparing performance</a:t>
            </a:r>
            <a:r>
              <a:rPr lang="en-GB" dirty="0"/>
              <a:t> against traditional MAC units</a:t>
            </a:r>
          </a:p>
          <a:p>
            <a:r>
              <a:rPr lang="en-GB" dirty="0"/>
              <a:t>In the </a:t>
            </a:r>
            <a:r>
              <a:rPr lang="en-GB" b="1" dirty="0"/>
              <a:t>long-term</a:t>
            </a:r>
            <a:r>
              <a:rPr lang="en-GB" dirty="0"/>
              <a:t>, we aim to:</a:t>
            </a:r>
            <a:br>
              <a:rPr lang="en-GB" dirty="0"/>
            </a:br>
            <a:r>
              <a:rPr lang="en-GB" dirty="0"/>
              <a:t>- </a:t>
            </a:r>
            <a:r>
              <a:rPr lang="en-GB" b="1" dirty="0"/>
              <a:t>Explore further optimizations</a:t>
            </a:r>
            <a:r>
              <a:rPr lang="en-GB" dirty="0"/>
              <a:t> with different approximation methods</a:t>
            </a:r>
            <a:br>
              <a:rPr lang="en-GB" dirty="0"/>
            </a:br>
            <a:r>
              <a:rPr lang="en-GB" dirty="0"/>
              <a:t>- Investigate applications in other </a:t>
            </a:r>
            <a:r>
              <a:rPr lang="en-GB" b="1" dirty="0"/>
              <a:t>error-tolerant domains</a:t>
            </a:r>
            <a:r>
              <a:rPr lang="en-GB" dirty="0"/>
              <a:t> such as </a:t>
            </a:r>
            <a:r>
              <a:rPr lang="en-GB" b="1" dirty="0"/>
              <a:t>AI and machine learning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75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E5DFA-DFAD-9132-1DD6-DCC08503B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309CE0-585A-2530-CFCB-D59130D266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482E8B-DF2C-3088-7C34-9C54357F4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290E1-03AE-4A7E-70AC-9E49ACD7C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89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summarize, this project demonstrates how </a:t>
            </a:r>
            <a:r>
              <a:rPr lang="en-GB" b="1" dirty="0"/>
              <a:t>Approximate Computing</a:t>
            </a:r>
            <a:r>
              <a:rPr lang="en-GB" dirty="0"/>
              <a:t> can be leveraged to build </a:t>
            </a:r>
            <a:r>
              <a:rPr lang="en-GB" b="1" dirty="0"/>
              <a:t>energy-efficient, high-performance arithmetic units</a:t>
            </a:r>
            <a:r>
              <a:rPr lang="en-GB" dirty="0"/>
              <a:t>. By designing an </a:t>
            </a:r>
            <a:r>
              <a:rPr lang="en-GB" b="1" dirty="0"/>
              <a:t>8-bit Approximate MAC Unit</a:t>
            </a:r>
            <a:r>
              <a:rPr lang="en-GB" dirty="0"/>
              <a:t> and integrating it into </a:t>
            </a:r>
            <a:r>
              <a:rPr lang="en-GB" b="1" dirty="0"/>
              <a:t>RISC-V SoC</a:t>
            </a:r>
            <a:r>
              <a:rPr lang="en-GB" dirty="0"/>
              <a:t>, we take a step toward addressing </a:t>
            </a:r>
            <a:r>
              <a:rPr lang="en-GB" b="1" dirty="0"/>
              <a:t>modern computational challenges</a:t>
            </a:r>
            <a:r>
              <a:rPr lang="en-GB" dirty="0"/>
              <a:t> in a </a:t>
            </a:r>
            <a:r>
              <a:rPr lang="en-GB" b="1" dirty="0"/>
              <a:t>power-efficient</a:t>
            </a:r>
            <a:r>
              <a:rPr lang="en-GB" dirty="0"/>
              <a:t> and </a:t>
            </a:r>
            <a:r>
              <a:rPr lang="en-GB" b="1" dirty="0"/>
              <a:t>scalable</a:t>
            </a:r>
            <a:r>
              <a:rPr lang="en-GB" dirty="0"/>
              <a:t> manner.</a:t>
            </a:r>
          </a:p>
          <a:p>
            <a:r>
              <a:rPr lang="en-GB" dirty="0"/>
              <a:t>Thank you all for your time and attention. I would be happy to take any questions.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4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work is supervised by Mr. Neil Powell at The University of Sheffield.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1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live in an era where </a:t>
            </a:r>
            <a:r>
              <a:rPr lang="en-GB" b="1" dirty="0"/>
              <a:t>high-performance computing</a:t>
            </a:r>
            <a:r>
              <a:rPr lang="en-GB" dirty="0"/>
              <a:t> is essential for applications like </a:t>
            </a:r>
            <a:r>
              <a:rPr lang="en-GB" b="1" dirty="0"/>
              <a:t>machine learning, computer vision, and multimedia processing</a:t>
            </a:r>
            <a:r>
              <a:rPr lang="en-GB" dirty="0"/>
              <a:t>. However, </a:t>
            </a:r>
            <a:r>
              <a:rPr lang="en-GB" b="1" dirty="0"/>
              <a:t>traditional computing approaches</a:t>
            </a:r>
            <a:r>
              <a:rPr lang="en-GB" dirty="0"/>
              <a:t> are facing limitations due to the </a:t>
            </a:r>
            <a:r>
              <a:rPr lang="en-GB" b="1" dirty="0"/>
              <a:t>slowing down of Moore’s Law</a:t>
            </a:r>
            <a:r>
              <a:rPr lang="en-GB" dirty="0"/>
              <a:t>, making it increasingly difficult to achieve significant improvements in speed and efficiency.</a:t>
            </a:r>
          </a:p>
          <a:p>
            <a:r>
              <a:rPr lang="en-GB" dirty="0"/>
              <a:t>To address this, we turn to </a:t>
            </a:r>
            <a:r>
              <a:rPr lang="en-GB" b="1" dirty="0"/>
              <a:t>Approximate Computing</a:t>
            </a:r>
            <a:r>
              <a:rPr lang="en-GB" dirty="0"/>
              <a:t>—a technique that </a:t>
            </a:r>
            <a:r>
              <a:rPr lang="en-GB" b="1" dirty="0"/>
              <a:t>allows controlled errors</a:t>
            </a:r>
            <a:r>
              <a:rPr lang="en-GB" dirty="0"/>
              <a:t> in calculations, in exchange for </a:t>
            </a:r>
            <a:r>
              <a:rPr lang="en-GB" b="1" dirty="0"/>
              <a:t>higher energy efficiency and faster processing</a:t>
            </a:r>
            <a:r>
              <a:rPr lang="en-GB" dirty="0"/>
              <a:t>. This is especially useful for </a:t>
            </a:r>
            <a:r>
              <a:rPr lang="en-GB" b="1" dirty="0"/>
              <a:t>error-tolerant applications</a:t>
            </a:r>
            <a:r>
              <a:rPr lang="en-GB" dirty="0"/>
              <a:t> such as </a:t>
            </a:r>
            <a:r>
              <a:rPr lang="en-GB" b="1" dirty="0"/>
              <a:t>image processing and AI</a:t>
            </a:r>
            <a:r>
              <a:rPr lang="en-GB" dirty="0"/>
              <a:t>, where perfect accuracy is not always necessary.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8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F9EE2-97D8-93C4-8F10-676EB9F91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16A8A1-5900-0E9D-9D69-4D7484A21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408332-03A1-4CA6-4686-29ABC2090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 the heart of this project is an </a:t>
            </a:r>
            <a:r>
              <a:rPr lang="en-GB" b="1" dirty="0"/>
              <a:t>8-bit Approximate Multiply-Accumulate (MAC) Unit</a:t>
            </a:r>
            <a:r>
              <a:rPr lang="en-GB" dirty="0"/>
              <a:t>, which is designed to improve computational efficiency while reducing power consumption.</a:t>
            </a:r>
          </a:p>
          <a:p>
            <a:r>
              <a:rPr lang="en-GB" dirty="0"/>
              <a:t>The </a:t>
            </a:r>
            <a:r>
              <a:rPr lang="en-GB" b="1" dirty="0"/>
              <a:t>architecture</a:t>
            </a:r>
            <a:r>
              <a:rPr lang="en-GB" dirty="0"/>
              <a:t> consists of several key components: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Input Fetch Stage:</a:t>
            </a:r>
            <a:r>
              <a:rPr lang="en-GB" dirty="0"/>
              <a:t> Takes in </a:t>
            </a:r>
            <a:r>
              <a:rPr lang="en-GB" b="1" dirty="0"/>
              <a:t>8-bit operands</a:t>
            </a:r>
            <a:r>
              <a:rPr lang="en-GB" dirty="0"/>
              <a:t> and prepares them for computation.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Fuzzy Memoization Block:</a:t>
            </a:r>
            <a:r>
              <a:rPr lang="en-GB" dirty="0"/>
              <a:t> Caches and reuses previously computed results to minimize redundant operations.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Approximate Multiplication Stage: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MSBs (Most Significant Bits):</a:t>
            </a:r>
            <a:r>
              <a:rPr lang="en-GB" dirty="0"/>
              <a:t> Processed using a </a:t>
            </a:r>
            <a:r>
              <a:rPr lang="en-GB" b="1" dirty="0" err="1"/>
              <a:t>Dadda</a:t>
            </a:r>
            <a:r>
              <a:rPr lang="en-GB" b="1" dirty="0"/>
              <a:t> Multiplier</a:t>
            </a:r>
            <a:r>
              <a:rPr lang="en-GB" dirty="0"/>
              <a:t> for accuracy.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LSBs (Least Significant Bits):</a:t>
            </a:r>
            <a:r>
              <a:rPr lang="en-GB" dirty="0"/>
              <a:t> Processed using </a:t>
            </a:r>
            <a:r>
              <a:rPr lang="en-GB" b="1" dirty="0"/>
              <a:t>OR-based logic</a:t>
            </a:r>
            <a:r>
              <a:rPr lang="en-GB" dirty="0"/>
              <a:t>, reducing power consumption.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Partial Product Reduction Stage:</a:t>
            </a:r>
            <a:r>
              <a:rPr lang="en-GB" dirty="0"/>
              <a:t> Uses </a:t>
            </a:r>
            <a:r>
              <a:rPr lang="en-GB" b="1" dirty="0"/>
              <a:t>compressor-based approximate multipliers</a:t>
            </a:r>
            <a:r>
              <a:rPr lang="en-GB" dirty="0"/>
              <a:t> for efficiency.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Approximate Addition Stage:</a:t>
            </a:r>
            <a:r>
              <a:rPr lang="en-GB" dirty="0"/>
              <a:t> Uses </a:t>
            </a:r>
            <a:r>
              <a:rPr lang="en-GB" b="1" dirty="0"/>
              <a:t>Lower-Part OR-based Approximate Adders</a:t>
            </a:r>
            <a:r>
              <a:rPr lang="en-GB" dirty="0"/>
              <a:t> to accumulate results efficiently.</a:t>
            </a:r>
          </a:p>
          <a:p>
            <a:r>
              <a:rPr lang="en-GB" dirty="0"/>
              <a:t>This architecture enables us to </a:t>
            </a:r>
            <a:r>
              <a:rPr lang="en-GB" b="1" dirty="0"/>
              <a:t>trade off accuracy for improved speed and reduced power consumption</a:t>
            </a:r>
            <a:r>
              <a:rPr lang="en-GB" dirty="0"/>
              <a:t>, making it well-suited for </a:t>
            </a:r>
            <a:r>
              <a:rPr lang="en-GB" b="1" dirty="0"/>
              <a:t>low-power embedded systems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E8C91-C79A-267C-D275-005450C0E7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026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GB" dirty="0"/>
              <a:t>Why does this matter? Let’s compare traditional computing with approximate computing: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Traditional computation</a:t>
            </a:r>
            <a:r>
              <a:rPr lang="en-GB" dirty="0"/>
              <a:t> prioritizes </a:t>
            </a:r>
            <a:r>
              <a:rPr lang="en-GB" b="1" dirty="0"/>
              <a:t>precision</a:t>
            </a:r>
            <a:r>
              <a:rPr lang="en-GB" dirty="0"/>
              <a:t> but at the cost of </a:t>
            </a:r>
            <a:r>
              <a:rPr lang="en-GB" b="1" dirty="0"/>
              <a:t>higher power consumption</a:t>
            </a:r>
            <a:r>
              <a:rPr lang="en-GB" dirty="0"/>
              <a:t> and </a:t>
            </a:r>
            <a:r>
              <a:rPr lang="en-GB" b="1" dirty="0"/>
              <a:t>larger chip area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Approximate computing</a:t>
            </a:r>
            <a:r>
              <a:rPr lang="en-GB" dirty="0"/>
              <a:t>, on the other hand, </a:t>
            </a:r>
            <a:r>
              <a:rPr lang="en-GB" b="1" dirty="0"/>
              <a:t>trades off some accuracy</a:t>
            </a:r>
            <a:r>
              <a:rPr lang="en-GB" dirty="0"/>
              <a:t> in exchange for </a:t>
            </a:r>
            <a:r>
              <a:rPr lang="en-GB" b="1" dirty="0"/>
              <a:t>significant energy savings</a:t>
            </a:r>
            <a:r>
              <a:rPr lang="en-GB" dirty="0"/>
              <a:t> and </a:t>
            </a:r>
            <a:r>
              <a:rPr lang="en-GB" b="1" dirty="0"/>
              <a:t>faster processing</a:t>
            </a:r>
            <a:r>
              <a:rPr lang="en-GB" dirty="0"/>
              <a:t>.</a:t>
            </a:r>
          </a:p>
          <a:p>
            <a:r>
              <a:rPr lang="en-GB" dirty="0"/>
              <a:t>This makes it ideal for applications such as:</a:t>
            </a:r>
            <a:br>
              <a:rPr lang="en-GB" dirty="0"/>
            </a:br>
            <a:r>
              <a:rPr lang="en-GB" b="1" dirty="0"/>
              <a:t>Image processing</a:t>
            </a:r>
            <a:r>
              <a:rPr lang="en-GB" dirty="0"/>
              <a:t> (denoising, compression)</a:t>
            </a:r>
            <a:br>
              <a:rPr lang="en-GB" dirty="0"/>
            </a:br>
            <a:r>
              <a:rPr lang="en-GB" b="1" dirty="0"/>
              <a:t>Machine learning</a:t>
            </a:r>
            <a:br>
              <a:rPr lang="en-GB" dirty="0"/>
            </a:br>
            <a:r>
              <a:rPr lang="en-GB" b="1" dirty="0"/>
              <a:t>Signal processing in embedded systems</a:t>
            </a:r>
            <a:endParaRPr lang="en-GB" dirty="0"/>
          </a:p>
          <a:p>
            <a:r>
              <a:rPr lang="en-GB" dirty="0"/>
              <a:t>By leveraging approximate computing, this project contributes to the development of </a:t>
            </a:r>
            <a:r>
              <a:rPr lang="en-GB" b="1" dirty="0"/>
              <a:t>energy-efficient digital systems</a:t>
            </a:r>
            <a:r>
              <a:rPr lang="en-GB" dirty="0"/>
              <a:t> for </a:t>
            </a:r>
            <a:r>
              <a:rPr lang="en-GB" b="1" dirty="0"/>
              <a:t>future computing technologies</a:t>
            </a:r>
            <a:r>
              <a:rPr lang="en-GB" dirty="0"/>
              <a:t>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primary aim of this project is to </a:t>
            </a:r>
            <a:r>
              <a:rPr lang="en-GB" b="1" dirty="0"/>
              <a:t>design and implement an 8-bit MAC unit</a:t>
            </a:r>
            <a:r>
              <a:rPr lang="en-GB" dirty="0"/>
              <a:t> using approximate computing techniques and integrate it into a </a:t>
            </a:r>
            <a:r>
              <a:rPr lang="en-GB" b="1" dirty="0"/>
              <a:t>RISC-V </a:t>
            </a:r>
            <a:r>
              <a:rPr lang="en-GB" b="1" dirty="0" err="1"/>
              <a:t>SoC</a:t>
            </a:r>
            <a:r>
              <a:rPr lang="en-GB" dirty="0" err="1"/>
              <a:t>.</a:t>
            </a:r>
            <a:r>
              <a:rPr lang="en-GB" dirty="0"/>
              <a:t> To achieve this, we set the following objectives:</a:t>
            </a:r>
            <a:br>
              <a:rPr lang="en-GB" dirty="0"/>
            </a:br>
            <a:r>
              <a:rPr lang="en-GB" dirty="0"/>
              <a:t>- Design and simulate the MAC unit using </a:t>
            </a:r>
            <a:r>
              <a:rPr lang="en-GB" b="1" dirty="0"/>
              <a:t>Verilog on FPGA</a:t>
            </a:r>
            <a:br>
              <a:rPr lang="en-GB" dirty="0"/>
            </a:br>
            <a:r>
              <a:rPr lang="en-GB" dirty="0"/>
              <a:t>- Integrate the MAC unit into a </a:t>
            </a:r>
            <a:r>
              <a:rPr lang="en-GB" b="1" dirty="0"/>
              <a:t>RISC-V SoC</a:t>
            </a:r>
            <a:br>
              <a:rPr lang="en-GB" dirty="0"/>
            </a:br>
            <a:r>
              <a:rPr lang="en-GB" dirty="0"/>
              <a:t>- Evaluate </a:t>
            </a:r>
            <a:r>
              <a:rPr lang="en-GB" b="1" dirty="0"/>
              <a:t>power consumption, accuracy, and speed</a:t>
            </a:r>
            <a:br>
              <a:rPr lang="en-GB" dirty="0"/>
            </a:br>
            <a:r>
              <a:rPr lang="en-GB" dirty="0"/>
              <a:t>- Validate the design through </a:t>
            </a:r>
            <a:r>
              <a:rPr lang="en-GB" b="1" dirty="0"/>
              <a:t>unit testing and FPGA simulations</a:t>
            </a:r>
            <a:endParaRPr lang="en-GB" dirty="0"/>
          </a:p>
          <a:p>
            <a:r>
              <a:rPr lang="en-GB" dirty="0"/>
              <a:t>This structured approach ensures that we can balance </a:t>
            </a:r>
            <a:r>
              <a:rPr lang="en-GB" b="1" dirty="0"/>
              <a:t>accuracy, power consumption, and computational speed</a:t>
            </a:r>
            <a:r>
              <a:rPr lang="en-GB" dirty="0"/>
              <a:t> effectively.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7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key challenge</a:t>
            </a:r>
            <a:r>
              <a:rPr lang="en-GB" dirty="0"/>
              <a:t> in this project is achieving a </a:t>
            </a:r>
            <a:r>
              <a:rPr lang="en-GB" b="1" dirty="0"/>
              <a:t>balance between accuracy, power, and speed</a:t>
            </a:r>
            <a:r>
              <a:rPr lang="en-GB" dirty="0"/>
              <a:t>.</a:t>
            </a:r>
          </a:p>
          <a:p>
            <a:r>
              <a:rPr lang="en-GB" dirty="0"/>
              <a:t>To address this, we implemented:</a:t>
            </a:r>
            <a:br>
              <a:rPr lang="en-GB" dirty="0"/>
            </a:br>
            <a:r>
              <a:rPr lang="en-GB" b="1" dirty="0"/>
              <a:t>Approximate Adders and Multipliers</a:t>
            </a:r>
            <a:r>
              <a:rPr lang="en-GB" dirty="0"/>
              <a:t> based on existing research</a:t>
            </a:r>
            <a:br>
              <a:rPr lang="en-GB" dirty="0"/>
            </a:br>
            <a:r>
              <a:rPr lang="en-GB" b="1" dirty="0"/>
              <a:t>Verilog for implementation</a:t>
            </a:r>
            <a:r>
              <a:rPr lang="en-GB" dirty="0"/>
              <a:t> and </a:t>
            </a:r>
            <a:r>
              <a:rPr lang="en-GB" b="1" dirty="0"/>
              <a:t>FPGA-based simulations</a:t>
            </a:r>
            <a:br>
              <a:rPr lang="en-GB" dirty="0"/>
            </a:br>
            <a:r>
              <a:rPr lang="en-GB" b="1" dirty="0"/>
              <a:t>Performance evaluations</a:t>
            </a:r>
            <a:r>
              <a:rPr lang="en-GB" dirty="0"/>
              <a:t> to compare with traditional MAC units</a:t>
            </a:r>
          </a:p>
          <a:p>
            <a:r>
              <a:rPr lang="en-GB" dirty="0"/>
              <a:t>The </a:t>
            </a:r>
            <a:r>
              <a:rPr lang="en-GB" b="1" dirty="0"/>
              <a:t>expected outcome</a:t>
            </a:r>
            <a:r>
              <a:rPr lang="en-GB" dirty="0"/>
              <a:t> is a </a:t>
            </a:r>
            <a:r>
              <a:rPr lang="en-GB" b="1" dirty="0"/>
              <a:t>highly efficient arithmetic unit</a:t>
            </a:r>
            <a:r>
              <a:rPr lang="en-GB" dirty="0"/>
              <a:t> that minimizes power consumption while maintaining acceptable accuracy levels.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18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07D62-67C9-0167-E44C-E13178C4F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FCF13A-BFA6-85D1-42D9-EFFABB28A7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77F508-FE87-E13E-A9CF-02EA18454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82CAC-7A26-0217-94B4-7C82A4C6F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9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76671-72A5-DEAA-813D-767C0F5DD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5F16A7-914D-0C7C-6361-85987DCD51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52D866-4671-0F66-AE0E-D8E12A29A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118BE-C647-EB8D-05D2-3C32D3EC1B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60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US" dirty="0"/>
              <a:t>Public engagement activity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GB" dirty="0"/>
              <a:t>Amaan Mujawar</a:t>
            </a:r>
          </a:p>
        </p:txBody>
      </p:sp>
      <p:pic>
        <p:nvPicPr>
          <p:cNvPr id="4" name="Picture 3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56167849-E8FF-9E0D-A11C-585D44C06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Analysis and Significance</a:t>
            </a:r>
          </a:p>
        </p:txBody>
      </p:sp>
      <p:pic>
        <p:nvPicPr>
          <p:cNvPr id="3" name="Picture 2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2346C13E-31C1-C201-7D60-10520AE5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100943"/>
            <a:ext cx="2536261" cy="76848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0A137BA-C4AD-D7E3-F69E-6E27562AD15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GB" sz="900" smtClean="0"/>
              <a:pPr algn="r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1EB37F-D0CC-9BDF-FACC-CF0368753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81FF-40E8-B8F8-4C5B-E2B9A9B71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2415" y="136525"/>
            <a:ext cx="4179570" cy="1715531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UNIT TESTING - Adder</a:t>
            </a:r>
          </a:p>
        </p:txBody>
      </p:sp>
      <p:pic>
        <p:nvPicPr>
          <p:cNvPr id="3" name="Picture 2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FD6C19B5-D58E-0315-43EF-CC0F1DBE6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100943"/>
            <a:ext cx="2536261" cy="76848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BED2BA-07EB-3732-851F-5E194980FCC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GB" sz="900" smtClean="0"/>
              <a:pPr algn="r"/>
              <a:t>11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78871-F038-D8F3-7FDA-F6AD6D1A2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4" y="546847"/>
            <a:ext cx="6205083" cy="53591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E45B8B-09BE-E998-CBE0-C4E039118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284" y="1744553"/>
            <a:ext cx="2743199" cy="411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16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328324-327E-5C65-5E5F-5ABD55004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76E0-F202-6701-3131-671CEB538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2415" y="136525"/>
            <a:ext cx="4179570" cy="1715531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UNIT TESTING - Multiplier</a:t>
            </a:r>
          </a:p>
        </p:txBody>
      </p:sp>
      <p:pic>
        <p:nvPicPr>
          <p:cNvPr id="3" name="Picture 2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60D0463F-F4CE-185D-408A-69654E4B7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100943"/>
            <a:ext cx="2536261" cy="76848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913E7A2-21EC-45F7-8688-7A2CC04C96F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GB" sz="900" smtClean="0"/>
              <a:pPr algn="r"/>
              <a:t>12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B8B14-2BA2-3206-471B-743908C86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" y="230205"/>
            <a:ext cx="5339491" cy="56829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3E9813-1C50-61FF-6FB1-F7640A3F9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103" y="1619260"/>
            <a:ext cx="1877714" cy="429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78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057" y="461920"/>
            <a:ext cx="5037726" cy="846301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b="1" dirty="0"/>
              <a:t>Comparison:</a:t>
            </a:r>
            <a:r>
              <a:rPr lang="en-US" dirty="0"/>
              <a:t> Aims and milestones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936" y="2077664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b="1" dirty="0"/>
              <a:t>Achievements</a:t>
            </a:r>
            <a:endParaRPr lang="en-GB" b="1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936" y="4082298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b="1" dirty="0"/>
              <a:t>Pending Tasks</a:t>
            </a:r>
            <a:endParaRPr lang="en-GB" b="1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>
                <a:solidFill>
                  <a:schemeClr val="tx1"/>
                </a:solidFill>
              </a:rPr>
              <a:pPr rtl="0"/>
              <a:t>13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FBB44AA-D826-FEBA-A1EB-06BE549E3C1A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921375" y="2601109"/>
            <a:ext cx="50337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Established a benchmark with a pipelined MAC unit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Conceptual and partial implementation of AAUD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Implemented Approximate Adder and Approximate Multiplier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Unit testing completed and modules validated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4C25FFF-01A9-75AF-C09C-C09B33E1A65C}"/>
              </a:ext>
            </a:extLst>
          </p:cNvPr>
          <p:cNvSpPr>
            <a:spLocks noGrp="1" noChangeArrowheads="1"/>
          </p:cNvSpPr>
          <p:nvPr>
            <p:ph type="body" sz="quarter" idx="24"/>
          </p:nvPr>
        </p:nvSpPr>
        <p:spPr bwMode="auto">
          <a:xfrm>
            <a:off x="5918057" y="4498022"/>
            <a:ext cx="598707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Complete integration of approximate multipliers and adders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Explore Fuzzy memoization implementation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Conduct comprehensive testing for power, speed, and accuracy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enorite (Body)"/>
              </a:rPr>
              <a:t> Compare against other approximation units to evaluate performance</a:t>
            </a:r>
          </a:p>
        </p:txBody>
      </p:sp>
      <p:pic>
        <p:nvPicPr>
          <p:cNvPr id="19" name="Picture 18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B1AE466D-B9A8-8094-BDF0-CE6832E3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10094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Future Work Plan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3094" y="1826025"/>
            <a:ext cx="2882475" cy="823912"/>
          </a:xfrm>
        </p:spPr>
        <p:txBody>
          <a:bodyPr rtlCol="0"/>
          <a:lstStyle/>
          <a:p>
            <a:pPr rtl="0"/>
            <a:r>
              <a:rPr lang="en-GB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3094" y="2883695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dirty="0"/>
              <a:t>Complete implementation of approximate arithmetic units</a:t>
            </a:r>
            <a:endParaRPr lang="en-GB" noProof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67655" y="2883695"/>
            <a:ext cx="2896671" cy="1997867"/>
          </a:xfrm>
        </p:spPr>
        <p:txBody>
          <a:bodyPr rtlCol="0"/>
          <a:lstStyle/>
          <a:p>
            <a:pPr rtl="0"/>
            <a:r>
              <a:rPr lang="en-US" dirty="0"/>
              <a:t>Integrate AAUD into RISC-V SoC and conduct full system testing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86411" y="2883695"/>
            <a:ext cx="2882475" cy="1997867"/>
          </a:xfrm>
        </p:spPr>
        <p:txBody>
          <a:bodyPr rtlCol="0"/>
          <a:lstStyle/>
          <a:p>
            <a:pPr rtl="0"/>
            <a:r>
              <a:rPr lang="en-GB" noProof="1"/>
              <a:t>E</a:t>
            </a:r>
            <a:r>
              <a:rPr lang="en-GB" dirty="0"/>
              <a:t>valuate performance against traditional MAC units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 rtl="0"/>
              <a:t>14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C953D19-D175-5382-EB78-41B258DFDB10}"/>
              </a:ext>
            </a:extLst>
          </p:cNvPr>
          <p:cNvSpPr txBox="1">
            <a:spLocks/>
          </p:cNvSpPr>
          <p:nvPr/>
        </p:nvSpPr>
        <p:spPr>
          <a:xfrm>
            <a:off x="1163093" y="3209133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Long-term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65663E9-8AB0-0BAE-4CAD-3518BBAB522C}"/>
              </a:ext>
            </a:extLst>
          </p:cNvPr>
          <p:cNvSpPr txBox="1">
            <a:spLocks/>
          </p:cNvSpPr>
          <p:nvPr/>
        </p:nvSpPr>
        <p:spPr>
          <a:xfrm>
            <a:off x="1163093" y="4358483"/>
            <a:ext cx="2896671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Explore further optimizations with different approximation methods</a:t>
            </a:r>
            <a:endParaRPr lang="en-GB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06A98AF-0802-6D9F-FF99-A7CC94BF662E}"/>
              </a:ext>
            </a:extLst>
          </p:cNvPr>
          <p:cNvSpPr txBox="1">
            <a:spLocks/>
          </p:cNvSpPr>
          <p:nvPr/>
        </p:nvSpPr>
        <p:spPr>
          <a:xfrm>
            <a:off x="4581849" y="4358482"/>
            <a:ext cx="2896671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Investigate potential applications in other error-tolerant domains, such as machine learning</a:t>
            </a:r>
            <a:endParaRPr lang="en-GB" dirty="0"/>
          </a:p>
        </p:txBody>
      </p:sp>
      <p:pic>
        <p:nvPicPr>
          <p:cNvPr id="20" name="Picture 19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D0EB5FBE-78EE-E772-CF91-89700EBD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03235-2E12-B2D6-FF12-C0DF019ED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90C3BF-2200-CEFF-4B0F-D4B2F1701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41"/>
            <a:ext cx="12578862" cy="6852859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5850B96-8188-C18A-5850-E90C83C5D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15</a:t>
            </a:fld>
            <a:endParaRPr lang="en-GB"/>
          </a:p>
        </p:txBody>
      </p:sp>
      <p:pic>
        <p:nvPicPr>
          <p:cNvPr id="19" name="Picture 18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F55C19B2-C66B-541F-F71E-20E8B0515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24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en-GB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5814060" cy="2004161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Amaan Mujawar​</a:t>
            </a:r>
          </a:p>
          <a:p>
            <a:pPr rtl="0"/>
            <a:r>
              <a:rPr lang="en-GB" dirty="0">
                <a:solidFill>
                  <a:schemeClr val="tx1"/>
                </a:solidFill>
              </a:rPr>
              <a:t>aurmujawar1@sheffield.ac.uk</a:t>
            </a:r>
          </a:p>
          <a:p>
            <a:pPr rtl="0"/>
            <a:r>
              <a:rPr lang="en-GB" dirty="0">
                <a:solidFill>
                  <a:schemeClr val="tx1"/>
                </a:solidFill>
              </a:rPr>
              <a:t>The University of Sheffield – Electronics and Computer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 rtl="0"/>
              <a:t>16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FC68F54A-5011-8ECF-E92C-7BBD89051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ABOUT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Implement an Arithmetic Unit Utilizing Approximate Computing into RISC-V SoC.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Supervisor: Mr. Neil Powell</a:t>
            </a:r>
          </a:p>
        </p:txBody>
      </p:sp>
      <p:pic>
        <p:nvPicPr>
          <p:cNvPr id="8" name="Picture 7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CD41C6E6-3C0B-02C4-60F8-E39FF944F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229C0E-1536-6D13-C026-7756FAE1A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193" y="1642184"/>
            <a:ext cx="2528664" cy="1673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5DA449-3935-8E3C-1452-6F0B4C0C4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857" y="1877688"/>
            <a:ext cx="1438012" cy="1438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983AE5-337E-A95F-232A-97AF25CCC8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3857" y="3429000"/>
            <a:ext cx="4038000" cy="2523750"/>
          </a:xfrm>
          <a:prstGeom prst="rect">
            <a:avLst/>
          </a:prstGeom>
        </p:spPr>
      </p:pic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06459749-27A4-9E8A-3D47-2E6BE8DC3A02}"/>
              </a:ext>
            </a:extLst>
          </p:cNvPr>
          <p:cNvSpPr txBox="1">
            <a:spLocks/>
          </p:cNvSpPr>
          <p:nvPr/>
        </p:nvSpPr>
        <p:spPr>
          <a:xfrm>
            <a:off x="10810874" y="6356350"/>
            <a:ext cx="542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n-GB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EABB6-07DC-46E8-9B57-56EC44A396E5}" type="slidenum">
              <a:rPr lang="en-GB" smtClean="0">
                <a:solidFill>
                  <a:schemeClr val="tx1"/>
                </a:solidFill>
              </a:rPr>
              <a:pPr/>
              <a:t>2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648CDD2-80D1-37BF-7DC7-C5D592E9D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606" y="317476"/>
            <a:ext cx="3419076" cy="23677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7" y="333374"/>
            <a:ext cx="5511569" cy="585788"/>
          </a:xfrm>
        </p:spPr>
        <p:txBody>
          <a:bodyPr rtlCol="0">
            <a:noAutofit/>
          </a:bodyPr>
          <a:lstStyle/>
          <a:p>
            <a:pPr rtl="0"/>
            <a:r>
              <a:rPr lang="en-GB" dirty="0"/>
              <a:t>Background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353413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b="1" dirty="0"/>
              <a:t>Context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2836" y="2428012"/>
            <a:ext cx="2141764" cy="514350"/>
          </a:xfrm>
        </p:spPr>
        <p:txBody>
          <a:bodyPr rtlCol="0"/>
          <a:lstStyle/>
          <a:p>
            <a:pPr rtl="0"/>
            <a:r>
              <a:rPr lang="en-GB" b="1" dirty="0"/>
              <a:t>challenge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3498" y="3506065"/>
            <a:ext cx="2141764" cy="514350"/>
          </a:xfrm>
        </p:spPr>
        <p:txBody>
          <a:bodyPr rtlCol="0"/>
          <a:lstStyle/>
          <a:p>
            <a:pPr rtl="0"/>
            <a:r>
              <a:rPr lang="en-GB" b="1" dirty="0"/>
              <a:t>opportunity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929" y="4583376"/>
            <a:ext cx="2141764" cy="514350"/>
          </a:xfrm>
        </p:spPr>
        <p:txBody>
          <a:bodyPr rtlCol="0"/>
          <a:lstStyle/>
          <a:p>
            <a:pPr rtl="0"/>
            <a:r>
              <a:rPr lang="en-GB" b="1" dirty="0"/>
              <a:t>importance</a:t>
            </a:r>
            <a:r>
              <a:rPr lang="en-GB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92052" y="1307613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Growing demand for high-performance computing in machine learning, computer vision, and multimedia processing.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85511" y="2384924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Traditional computing approaches are limited by the slowing of Moore's Law.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85215" y="3462235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Approximate computing allows controlled errors for faster and energy-efficient computation.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47867" y="4539546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Enables energy-efficient digital systems, suitable for error-tolerant applications like image processing.</a:t>
            </a:r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/>
              <a:t>3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C78E0804-543A-957A-A7D3-4F053FE36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52E176-64E2-C6F9-0EE0-DC6FB0CB5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4014" y="2833522"/>
            <a:ext cx="2214011" cy="23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E3C86-F0C3-39D6-1B1B-D5D1874C9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40D7-9986-22BF-3A14-78C89270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68" y="396601"/>
            <a:ext cx="5111750" cy="446735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48BD-E2AF-73B9-B6F6-0CFA3F7E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 rtl="0"/>
              <a:t>4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4ADB8C37-042A-B9A0-7743-2B1EBB10C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D16F2E2-5A9A-274E-0FC7-C5FC5B7E3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1768" y="1165088"/>
            <a:ext cx="6788524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/>
              <a:t>8-bit Approximate MAC Unit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Input Fetch Stage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1" dirty="0"/>
              <a:t>8-bit operands (A and B)</a:t>
            </a:r>
            <a:r>
              <a:rPr lang="en-GB" dirty="0"/>
              <a:t> for multiplication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Inputs are passed into the </a:t>
            </a:r>
            <a:r>
              <a:rPr lang="en-GB" b="1" dirty="0"/>
              <a:t>fuzzy memoization block</a:t>
            </a:r>
            <a:r>
              <a:rPr lang="en-GB" dirty="0"/>
              <a:t> to check for stored approximate results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/>
              <a:t>Fuzzy Memoization Block</a:t>
            </a:r>
            <a:endParaRPr lang="en-GB" sz="1600" b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/>
              <a:t>Caches previous computations</a:t>
            </a:r>
            <a:r>
              <a:rPr lang="en-US" dirty="0"/>
              <a:t> to avoid redundant calculations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Uses </a:t>
            </a:r>
            <a:r>
              <a:rPr lang="en-GB" b="1" dirty="0"/>
              <a:t>Hamming distance</a:t>
            </a:r>
            <a:r>
              <a:rPr lang="en-GB" dirty="0"/>
              <a:t> to find a similar previously stored input-output pair.</a:t>
            </a:r>
            <a:endParaRPr 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If a match is found, </a:t>
            </a:r>
            <a:r>
              <a:rPr lang="en-GB" b="1" dirty="0"/>
              <a:t>cached result is used</a:t>
            </a:r>
            <a:r>
              <a:rPr lang="en-GB" dirty="0"/>
              <a:t> instead of recalculating.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/>
              <a:t>Approximate Multiplication Stage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Lower-Part OR-based Approximate Multiplier: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MSB (Most Significant Bits) handled with a </a:t>
            </a:r>
            <a:r>
              <a:rPr lang="en-GB" sz="1400" dirty="0" err="1">
                <a:solidFill>
                  <a:schemeClr val="tx1"/>
                </a:solidFill>
              </a:rPr>
              <a:t>Dadda</a:t>
            </a:r>
            <a:r>
              <a:rPr lang="en-GB" sz="1400" dirty="0">
                <a:solidFill>
                  <a:schemeClr val="tx1"/>
                </a:solidFill>
              </a:rPr>
              <a:t> Multiplier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LSB (Least Significant Bits) approximated using OR-based logic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/>
              <a:t>Partial Product Reduction Stage</a:t>
            </a:r>
            <a:endParaRPr lang="en-US" sz="1700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Uses compressor-based approximate multipliers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/>
              <a:t>Approximate Addition Stage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Accumulation performed using Lower-Part OR-based Approximate Adders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sz="1200" b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7D5BD9B-4E40-E593-0B5F-494E29EC0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2025" y="365228"/>
            <a:ext cx="3138207" cy="599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Real-World Problem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GB" b="1" dirty="0">
                <a:solidFill>
                  <a:schemeClr val="tx1"/>
                </a:solidFill>
              </a:rPr>
              <a:t>Energy-Efficiency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b="1" dirty="0">
                <a:solidFill>
                  <a:schemeClr val="tx1"/>
                </a:solidFill>
              </a:rPr>
              <a:t>Traditional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b="1" dirty="0">
                <a:solidFill>
                  <a:schemeClr val="tx1"/>
                </a:solidFill>
              </a:rPr>
              <a:t>Approximate computing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b="1" dirty="0">
                <a:solidFill>
                  <a:schemeClr val="tx1"/>
                </a:solidFill>
              </a:rPr>
              <a:t>Ideal tasks</a:t>
            </a:r>
          </a:p>
        </p:txBody>
      </p:sp>
      <p:pic>
        <p:nvPicPr>
          <p:cNvPr id="12" name="Picture 11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11FB2BB3-8002-732E-D265-E4E0820B6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0FA01D57-A6B0-BC97-531E-BB4C03E25048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1485901" y="3121810"/>
            <a:ext cx="403032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 Reduced power consumption by allowing controlled errors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 Lower energy requirements make it suitable for battery-powered devices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AD0FBA8-456B-A2DC-0229-0777A887BC9C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6674252" y="3121810"/>
            <a:ext cx="40303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 Precise arithmetic units consume more power and area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 High accuracy but less energy-efficient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B177820-F1B0-44C6-9916-644EFE389E2C}"/>
              </a:ext>
            </a:extLst>
          </p:cNvPr>
          <p:cNvSpPr>
            <a:spLocks noGrp="1" noChangeArrowheads="1"/>
          </p:cNvSpPr>
          <p:nvPr>
            <p:ph type="body" sz="quarter" idx="19"/>
          </p:nvPr>
        </p:nvSpPr>
        <p:spPr bwMode="auto">
          <a:xfrm>
            <a:off x="1485899" y="4877584"/>
            <a:ext cx="403103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Trades off accuracy for efficiency, reducing power and area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Suitable for error-tolerant applications like image processing and AI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8789A8B0-9139-4053-7859-F2D3EEF8E03A}"/>
              </a:ext>
            </a:extLst>
          </p:cNvPr>
          <p:cNvSpPr>
            <a:spLocks noGrp="1" noChangeArrowheads="1"/>
          </p:cNvSpPr>
          <p:nvPr>
            <p:ph type="body" sz="quarter" idx="24"/>
          </p:nvPr>
        </p:nvSpPr>
        <p:spPr bwMode="auto">
          <a:xfrm>
            <a:off x="6672629" y="4882325"/>
            <a:ext cx="363421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Image processing (denoising, compression)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Machine learning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Signal processing in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1A154-0C80-F483-0C2C-6FB6C27BF09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GB" sz="900" smtClean="0">
                <a:latin typeface="Tenorite (Body)"/>
              </a:rPr>
              <a:pPr algn="r"/>
              <a:t>5</a:t>
            </a:fld>
            <a:endParaRPr lang="en-GB" sz="900" dirty="0">
              <a:latin typeface="Tenorite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en-GB" dirty="0"/>
              <a:t>Aims &amp;</a:t>
            </a:r>
            <a:br>
              <a:rPr lang="en-GB" dirty="0"/>
            </a:br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595" y="9210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b="1" dirty="0"/>
              <a:t>A</a:t>
            </a:r>
            <a:r>
              <a:rPr lang="en-GB" b="1" dirty="0"/>
              <a:t>IMS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9" y="1250460"/>
            <a:ext cx="5431971" cy="1824420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Design and implement an 8-bit Multiply-Accumulate (MAC) unit using approximate computing techniques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Implement an arithmetic unit utilizing approximate computing into a RISC-V SoC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Optimize the arithmetic unit for energy efficiency while maintaining acceptable computational accuracy.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0595" y="3379680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b="1" dirty="0"/>
              <a:t>OBJECTIVES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0169" y="3709104"/>
            <a:ext cx="5431971" cy="2342446"/>
          </a:xfrm>
        </p:spPr>
        <p:txBody>
          <a:bodyPr rtlCol="0">
            <a:normAutofit lnSpcReduction="100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Design and simulate the MAC unit using Verilog on FPGA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Integrate the MAC unit into a RISC-V SoC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Evaluate, analyze and compare performance, power consumption, and accuracy against traditional designs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Validate the design using simulation tools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Assess the impact of approximation on computational accuracy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Evaluate the MAC unit’s performance in a fuzzy memoized FIR filter for image processing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 rtl="0"/>
              <a:t>6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19" name="Picture 18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58F653CC-FC4D-5D83-99A1-75A2CF8C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011530-61D1-5593-F353-2283E84AD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76" y="135691"/>
            <a:ext cx="4361407" cy="405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781287"/>
            <a:ext cx="5111750" cy="608481"/>
          </a:xfrm>
        </p:spPr>
        <p:txBody>
          <a:bodyPr rtlCol="0"/>
          <a:lstStyle/>
          <a:p>
            <a:pPr rtl="0"/>
            <a:r>
              <a:rPr lang="en-GB" dirty="0"/>
              <a:t>Problem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3498" y="2409384"/>
            <a:ext cx="6958855" cy="266051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rtl="0"/>
            <a:r>
              <a:rPr lang="en-US" b="1" dirty="0"/>
              <a:t>Problem</a:t>
            </a:r>
            <a:r>
              <a:rPr lang="en-US" dirty="0"/>
              <a:t>: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Balancing accuracy, power consumption, and speed in arithmetic units</a:t>
            </a:r>
          </a:p>
          <a:p>
            <a:r>
              <a:rPr lang="en-US" b="1" dirty="0"/>
              <a:t>Expected Results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computational efficiency with minimal accuracy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power consumption and chip area</a:t>
            </a:r>
          </a:p>
          <a:p>
            <a:r>
              <a:rPr lang="en-GB" b="1" dirty="0"/>
              <a:t>Methodology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Verilog for implementation and FPGA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Approximate Adders and Approximate Multipliers based on existing designs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rtl="0"/>
            <a:endParaRPr lang="en-GB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 rtl="0"/>
              <a:t>7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94E43E32-1EBB-00D6-C8B5-74596A9FD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E620A4-1AE1-D5ED-8264-5823C157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EFE4-3DCA-A5C6-6B3A-45BA79527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5200650" cy="1715531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SIMULATION RESULTS - ADDER</a:t>
            </a:r>
          </a:p>
        </p:txBody>
      </p:sp>
      <p:pic>
        <p:nvPicPr>
          <p:cNvPr id="3" name="Picture 2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3D2E2F5E-03BB-5B8B-4C5C-3359E3A6A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100943"/>
            <a:ext cx="2536261" cy="76848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A67B33E-2BE1-B0C8-D35D-88FC2C0F614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GB" sz="900" smtClean="0"/>
              <a:pPr algn="r"/>
              <a:t>8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57759-D313-A92B-F119-E8EDBD761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1" y="864216"/>
            <a:ext cx="12145958" cy="128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0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23FABB-3156-19E0-34B5-36241A5EB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496A-CE83-B5EB-2C9B-03DDECAEB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49" y="2571235"/>
            <a:ext cx="5063801" cy="1715531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SIMULATION RESULTS - Multiplier</a:t>
            </a:r>
          </a:p>
        </p:txBody>
      </p:sp>
      <p:pic>
        <p:nvPicPr>
          <p:cNvPr id="3" name="Picture 2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25EC3485-5910-7D03-7FF5-AA0D492ED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100943"/>
            <a:ext cx="2536261" cy="76848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7C511B7-38D9-A586-7FE5-5B08538DD8E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GB" sz="900" smtClean="0"/>
              <a:pPr algn="r"/>
              <a:t>9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190A1-15C5-955E-EE8A-7F174371A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3" y="997012"/>
            <a:ext cx="12129247" cy="98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7717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{8E5C0D8A-E96C-44CC-98C9-99E8CFB43A2E}tf22318419_win32</Template>
  <TotalTime>234</TotalTime>
  <Words>1386</Words>
  <Application>Microsoft Office PowerPoint</Application>
  <PresentationFormat>Widescreen</PresentationFormat>
  <Paragraphs>157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Tenorite</vt:lpstr>
      <vt:lpstr>Tenorite (Body)</vt:lpstr>
      <vt:lpstr>Monoline</vt:lpstr>
      <vt:lpstr>Public engagement activity</vt:lpstr>
      <vt:lpstr>ABOUT the project</vt:lpstr>
      <vt:lpstr>Background &amp; motivation</vt:lpstr>
      <vt:lpstr>ARCHITECTURE</vt:lpstr>
      <vt:lpstr>Real-World Problem Addressed</vt:lpstr>
      <vt:lpstr>Aims &amp; Objectives</vt:lpstr>
      <vt:lpstr>Problem specification</vt:lpstr>
      <vt:lpstr>SIMULATION RESULTS - ADDER</vt:lpstr>
      <vt:lpstr>SIMULATION RESULTS - Multiplier</vt:lpstr>
      <vt:lpstr>Analysis and Significance</vt:lpstr>
      <vt:lpstr>UNIT TESTING - Adder</vt:lpstr>
      <vt:lpstr>UNIT TESTING - Multiplier</vt:lpstr>
      <vt:lpstr>Comparison: Aims and milestones</vt:lpstr>
      <vt:lpstr>Future Work Plan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Amaan Mujawar</dc:creator>
  <cp:lastModifiedBy>Amaan Mujawar</cp:lastModifiedBy>
  <cp:revision>67</cp:revision>
  <dcterms:created xsi:type="dcterms:W3CDTF">2025-02-15T09:54:02Z</dcterms:created>
  <dcterms:modified xsi:type="dcterms:W3CDTF">2025-03-01T12:08:16Z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