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66" r:id="rId13"/>
    <p:sldId id="275" r:id="rId14"/>
    <p:sldId id="276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70934" autoAdjust="0"/>
  </p:normalViewPr>
  <p:slideViewPr>
    <p:cSldViewPr snapToGrid="0">
      <p:cViewPr varScale="1">
        <p:scale>
          <a:sx n="63" d="100"/>
          <a:sy n="63" d="100"/>
        </p:scale>
        <p:origin x="1164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49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5C065-7973-41A8-A2CC-441A8BA3384C}" type="datetime1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7A586-3225-45EC-B90F-43F9676D14C2}" type="datetime1">
              <a:rPr lang="en-GB" smtClean="0"/>
              <a:pPr/>
              <a:t>15/02/2025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334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Looking ahead, the next steps involve completing the implementation of all approximate arithmetic units and integrating them into the RISC-V SoC.</a:t>
            </a:r>
            <a:br>
              <a:rPr lang="en-US" dirty="0"/>
            </a:br>
            <a:r>
              <a:rPr lang="en-US" dirty="0"/>
              <a:t>Once integrated, extensive testing will be conducted to evaluate power consumption, processing speed, and accuracy.</a:t>
            </a:r>
            <a:br>
              <a:rPr lang="en-US" dirty="0"/>
            </a:br>
            <a:r>
              <a:rPr lang="en-US" dirty="0"/>
              <a:t>The results will then be compared to traditional MAC units to assess the trade-offs made by using approximate computing.</a:t>
            </a:r>
            <a:br>
              <a:rPr lang="en-US" dirty="0"/>
            </a:br>
            <a:r>
              <a:rPr lang="en-US" dirty="0"/>
              <a:t>In the long term, this project aims to explore additional approximation methods for further optimizations.</a:t>
            </a:r>
            <a:br>
              <a:rPr lang="en-US" dirty="0"/>
            </a:br>
            <a:r>
              <a:rPr lang="en-US" dirty="0"/>
              <a:t>There is also potential to expand this approach to other error-tolerant domains, such as machine learning and data analytics.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94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approximate computing offers a strategic solution to the growing demands for high-performance and energy-efficient computing.</a:t>
            </a:r>
            <a:br>
              <a:rPr lang="en-US" dirty="0"/>
            </a:br>
            <a:r>
              <a:rPr lang="en-US" dirty="0"/>
              <a:t>By allowing controlled inaccuracies, it balances efficiency with acceptable error rates, making it ideal for error-tolerant applications like image processing.</a:t>
            </a:r>
            <a:br>
              <a:rPr lang="en-US" dirty="0"/>
            </a:br>
            <a:r>
              <a:rPr lang="en-US" dirty="0"/>
              <a:t>This project demonstrates the potential of integrating approximate arithmetic units into RISC-V SoC, significantly improving performance and power efficiency.</a:t>
            </a:r>
            <a:br>
              <a:rPr lang="en-US" dirty="0"/>
            </a:br>
            <a:r>
              <a:rPr lang="en-US" dirty="0"/>
              <a:t>Moving forward, the successful implementation and testing of this design could pave the way for a new generation of energy-efficient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43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</a:t>
            </a:r>
            <a:br>
              <a:rPr lang="en-US" dirty="0"/>
            </a:br>
            <a:r>
              <a:rPr lang="en-US" dirty="0"/>
              <a:t>My name is Amaan </a:t>
            </a:r>
            <a:r>
              <a:rPr lang="en-US" dirty="0" err="1"/>
              <a:t>Mujawar</a:t>
            </a:r>
            <a:r>
              <a:rPr lang="en-US" dirty="0"/>
              <a:t>, and today I’ll be presenting my project titled </a:t>
            </a:r>
            <a:r>
              <a:rPr lang="en-US" b="1" dirty="0"/>
              <a:t>"Implement an Arithmetic Unit Utilizing Approximate Computing into RISC-V SoC."</a:t>
            </a:r>
            <a:br>
              <a:rPr lang="en-US" dirty="0"/>
            </a:br>
            <a:r>
              <a:rPr lang="en-US" dirty="0"/>
              <a:t>This project is supervised by Mr. Neil Powell and is part of my work at the University of Sheffield in the Department of Electronics and Electrical Engineering.</a:t>
            </a:r>
            <a:br>
              <a:rPr lang="en-US" dirty="0"/>
            </a:br>
            <a:r>
              <a:rPr lang="en-US" dirty="0"/>
              <a:t>I’ll be discussing the background, motivation, progress, and future directions of this project.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2913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 computing is an emerging technique that allows a small degree of error in computations to reduce power consumption and execution time.</a:t>
            </a:r>
            <a:br>
              <a:rPr lang="en-US" dirty="0"/>
            </a:br>
            <a:r>
              <a:rPr lang="en-US" dirty="0"/>
              <a:t>This approach is especially relevant today as the demand for high-performance computing grows rapidly in fields like machine learning, computer vision, and multimedia processing.</a:t>
            </a:r>
            <a:br>
              <a:rPr lang="en-US" dirty="0"/>
            </a:br>
            <a:r>
              <a:rPr lang="en-US" dirty="0"/>
              <a:t>However, traditional methods are limited by the slowing of Moore's Law, which states that the number of transistors on a chip doubles every two years.</a:t>
            </a:r>
            <a:br>
              <a:rPr lang="en-US" dirty="0"/>
            </a:br>
            <a:r>
              <a:rPr lang="en-US" dirty="0"/>
              <a:t>As this trend slows, new approaches are needed to achieve performance and energy efficiency gains.</a:t>
            </a:r>
            <a:br>
              <a:rPr lang="en-US" dirty="0"/>
            </a:br>
            <a:r>
              <a:rPr lang="en-US" dirty="0"/>
              <a:t>Approximate computing offers a solution by introducing controlled errors in non-critical computations, making it ideal for error-tolerant applications like image processing.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085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en-US" dirty="0"/>
              <a:t>One of the biggest challenges in modern computing is balancing performance with power consumption.</a:t>
            </a:r>
            <a:br>
              <a:rPr lang="en-US" dirty="0"/>
            </a:br>
            <a:r>
              <a:rPr lang="en-US" dirty="0"/>
              <a:t>Traditional precise computation methods require significant power and resources, making them less efficient for data-intensive tasks.</a:t>
            </a:r>
            <a:br>
              <a:rPr lang="en-US" dirty="0"/>
            </a:br>
            <a:r>
              <a:rPr lang="en-US" dirty="0"/>
              <a:t>Approximate computing addresses this by allowing minor inaccuracies, leading to faster computations with lower power consumption.</a:t>
            </a:r>
            <a:br>
              <a:rPr lang="en-US" dirty="0"/>
            </a:br>
            <a:r>
              <a:rPr lang="en-US" dirty="0"/>
              <a:t>This makes it especially useful for tasks where perfect accuracy is not necessary, like image and video processing, where slight inaccuracies are imperceptible to the human eye.</a:t>
            </a:r>
            <a:br>
              <a:rPr lang="en-US" dirty="0"/>
            </a:br>
            <a:r>
              <a:rPr lang="en-US" dirty="0"/>
              <a:t>By leveraging this, the project aims to design a highly efficient arithmetic unit for a RISC-V System on Chip.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aim of this project is to design and implement a 32-bit Multiply-Accumulate (MAC) unit using approximate computing techniques for integration into a RISC-V SoC.</a:t>
            </a:r>
            <a:br>
              <a:rPr lang="en-US" dirty="0"/>
            </a:br>
            <a:r>
              <a:rPr lang="en-US" dirty="0"/>
              <a:t>To achieve this, the project follows several specific objectives:</a:t>
            </a:r>
          </a:p>
          <a:p>
            <a:pPr>
              <a:buFont typeface="+mj-lt"/>
              <a:buAutoNum type="arabicPeriod"/>
            </a:pPr>
            <a:r>
              <a:rPr lang="en-US" dirty="0"/>
              <a:t>Conduct a comprehensive literature review to select suitable approximation methods.</a:t>
            </a:r>
          </a:p>
          <a:p>
            <a:pPr>
              <a:buFont typeface="+mj-lt"/>
              <a:buAutoNum type="arabicPeriod"/>
            </a:pPr>
            <a:r>
              <a:rPr lang="en-US" dirty="0"/>
              <a:t>Design and simulate the MAC unit using Verilog and test it on FPGA hardware.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the MAC unit into the RISC-V SoC framework, ensuring compatibility and functionality.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Finally, evaluate its performance, power consumption, and accuracy against traditional designs to measure the trade-off between efficiency and precision.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078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specifically addresses the challenge of balancing accuracy, power consumption, and speed in arithmetic units.</a:t>
            </a:r>
            <a:br>
              <a:rPr lang="en-US" dirty="0"/>
            </a:br>
            <a:r>
              <a:rPr lang="en-US" dirty="0"/>
              <a:t>In this context, we’re working within the RISC-V SoC framework using the Nexys-A7 FPGA and Xilinx </a:t>
            </a:r>
            <a:r>
              <a:rPr lang="en-US" dirty="0" err="1"/>
              <a:t>Vivado</a:t>
            </a:r>
            <a:r>
              <a:rPr lang="en-US" dirty="0"/>
              <a:t> Design Suite for simulations and testing.</a:t>
            </a:r>
            <a:br>
              <a:rPr lang="en-US" dirty="0"/>
            </a:br>
            <a:r>
              <a:rPr lang="en-US" dirty="0"/>
              <a:t>The goal is to achieve enhanced computational efficiency while maintaining minimal accuracy loss.</a:t>
            </a:r>
            <a:br>
              <a:rPr lang="en-US" dirty="0"/>
            </a:br>
            <a:r>
              <a:rPr lang="en-US" dirty="0"/>
              <a:t>To do this, we are implementing three key techniques:</a:t>
            </a:r>
          </a:p>
          <a:p>
            <a:pPr>
              <a:buFont typeface="+mj-lt"/>
              <a:buAutoNum type="arabicPeriod"/>
            </a:pPr>
            <a:r>
              <a:rPr lang="en-US" dirty="0"/>
              <a:t>Lower-Part OR-based Approximate Multipliers for faster partial product calculations.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Approximate Adders to accumulate results efficiently.</a:t>
            </a:r>
          </a:p>
          <a:p>
            <a:pPr>
              <a:buFont typeface="+mj-lt"/>
              <a:buAutoNum type="arabicPeriod"/>
            </a:pP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 to cache and reuse results in repetitive calculations, reducing redundant computations.</a:t>
            </a:r>
            <a:br>
              <a:rPr lang="en-US" dirty="0"/>
            </a:br>
            <a:r>
              <a:rPr lang="en-US" dirty="0"/>
              <a:t>Together, these techniques form a powerful combination for building efficient, error-tolerant arithmetic units.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31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significant technical progress has been made.</a:t>
            </a:r>
            <a:br>
              <a:rPr lang="en-US" dirty="0"/>
            </a:br>
            <a:r>
              <a:rPr lang="en-US" dirty="0"/>
              <a:t>We began by implementing and testing a pipelined MAC unit on FPGA, which serves as a benchmark to measure the improvements made by the approximate designs.</a:t>
            </a:r>
            <a:br>
              <a:rPr lang="en-US" dirty="0"/>
            </a:br>
            <a:r>
              <a:rPr lang="en-US" dirty="0"/>
              <a:t>Following this, the conceptual design of the Approximate Arithmetic Unit Design (AAUD) was completed, and initial implementation of approximate multipliers and adders is underway.</a:t>
            </a:r>
            <a:br>
              <a:rPr lang="en-US" dirty="0"/>
            </a:br>
            <a:r>
              <a:rPr lang="en-US" dirty="0"/>
              <a:t>Preliminary results show that the pipelined MAC unit achieves promising throughput and power efficiency.</a:t>
            </a:r>
            <a:br>
              <a:rPr lang="en-US" dirty="0"/>
            </a:br>
            <a:r>
              <a:rPr lang="en-US" dirty="0"/>
              <a:t>However, we are continuously refining the design to fully integrate the approximation techniques for better performance.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64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finding so far is the trade-off between accuracy and efficiency.</a:t>
            </a:r>
            <a:br>
              <a:rPr lang="en-US" dirty="0"/>
            </a:br>
            <a:r>
              <a:rPr lang="en-US" dirty="0"/>
              <a:t>By introducing controlled errors, we can significantly reduce power consumption and increase speed.</a:t>
            </a:r>
            <a:br>
              <a:rPr lang="en-US" dirty="0"/>
            </a:br>
            <a:r>
              <a:rPr lang="en-US" dirty="0"/>
              <a:t>Fuzzy </a:t>
            </a:r>
            <a:r>
              <a:rPr lang="en-US" dirty="0" err="1"/>
              <a:t>memoization</a:t>
            </a:r>
            <a:r>
              <a:rPr lang="en-US" dirty="0"/>
              <a:t>, in particular, has shown great potential in reducing redundant calculations in image processing tasks.</a:t>
            </a:r>
            <a:br>
              <a:rPr lang="en-US" dirty="0"/>
            </a:br>
            <a:r>
              <a:rPr lang="en-US" dirty="0"/>
              <a:t>The significance of this project lies in its ability to create scalable, energy-efficient arithmetic units.</a:t>
            </a:r>
            <a:br>
              <a:rPr lang="en-US" dirty="0"/>
            </a:br>
            <a:r>
              <a:rPr lang="en-US" dirty="0"/>
              <a:t>It provides a solution to the limitations of traditional computing scaling methods and paves the way for more efficient digital systems.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97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Comparing the progress against the initial aims and objectives:</a:t>
            </a:r>
            <a:br>
              <a:rPr lang="en-US" dirty="0"/>
            </a:br>
            <a:r>
              <a:rPr lang="en-US" dirty="0"/>
              <a:t>We have successfully established a benchmark with the pipelined MAC unit and completed the conceptual design of the AAUD.</a:t>
            </a:r>
            <a:br>
              <a:rPr lang="en-US" dirty="0"/>
            </a:br>
            <a:r>
              <a:rPr lang="en-US" dirty="0"/>
              <a:t>Partial implementation of approximate multipliers and adders is ongoing, and initial results are promising.</a:t>
            </a:r>
            <a:br>
              <a:rPr lang="en-US" dirty="0"/>
            </a:br>
            <a:r>
              <a:rPr lang="en-US" dirty="0"/>
              <a:t>However, we still need to complete the integration of all approximation techniques and conduct comprehensive testing for power, speed, and accuracy.</a:t>
            </a:r>
            <a:br>
              <a:rPr lang="en-US" dirty="0"/>
            </a:br>
            <a:r>
              <a:rPr lang="en-US" dirty="0"/>
              <a:t>This comparison helps us identify gaps and guides our next steps to achieve the project’s full potential.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7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n-US" noProof="0"/>
              <a:t>Click icon to add SmartArt graphic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n-GB" noProof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n-GB" noProof="0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n-GB" noProof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n-GB" noProof="0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n-GB" noProof="0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noProof="0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en-US" dirty="0"/>
              <a:t>Public engagement activity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GB" dirty="0"/>
              <a:t>Amaan Mujawar</a:t>
            </a:r>
          </a:p>
        </p:txBody>
      </p:sp>
      <p:pic>
        <p:nvPicPr>
          <p:cNvPr id="4" name="Picture 3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6167849-E8FF-9E0D-A11C-585D44C06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C3969A-985F-DC58-1271-01D6FEEDA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309" y="437732"/>
            <a:ext cx="9545382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10</a:t>
            </a:fld>
            <a:endParaRPr lang="en-GB"/>
          </a:p>
        </p:txBody>
      </p:sp>
      <p:pic>
        <p:nvPicPr>
          <p:cNvPr id="11" name="Picture 10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6B90DE6C-5CE3-1860-5CB3-41C78633D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en-GB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5814060" cy="2004161"/>
          </a:xfrm>
        </p:spPr>
        <p:txBody>
          <a:bodyPr rtlCol="0">
            <a:normAutofit/>
          </a:bodyPr>
          <a:lstStyle/>
          <a:p>
            <a:pPr rtl="0"/>
            <a:r>
              <a:rPr lang="en-GB" dirty="0"/>
              <a:t>Amaan Mujawar​</a:t>
            </a:r>
          </a:p>
          <a:p>
            <a:pPr rtl="0"/>
            <a:r>
              <a:rPr lang="en-GB" dirty="0"/>
              <a:t>aurmujawar1@sheffield.ac.uk</a:t>
            </a:r>
          </a:p>
          <a:p>
            <a:pPr rtl="0"/>
            <a:r>
              <a:rPr lang="en-GB" dirty="0"/>
              <a:t>The University of Sheffield – Electronics and Computer Engineering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 rtl="0"/>
              <a:t>11</a:t>
            </a:fld>
            <a:endParaRPr lang="en-GB"/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FC68F54A-5011-8ECF-E92C-7BBD89051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n-GB" dirty="0"/>
              <a:t>ABOUT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b="1" dirty="0"/>
              <a:t>Implement an Arithmetic Unit Utilizing Approximate Computing into RISC-V SoC.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b="1" dirty="0"/>
              <a:t>Supervisor: Mr. Neil Powell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8" name="Picture 7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D41C6E6-3C0B-02C4-60F8-E39FF944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67" y="333374"/>
            <a:ext cx="5511569" cy="585788"/>
          </a:xfrm>
        </p:spPr>
        <p:txBody>
          <a:bodyPr rtlCol="0">
            <a:noAutofit/>
          </a:bodyPr>
          <a:lstStyle/>
          <a:p>
            <a:pPr rtl="0"/>
            <a:r>
              <a:rPr lang="en-GB" dirty="0"/>
              <a:t>Background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dirty="0"/>
              <a:t>Context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challenge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opportunity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GB" dirty="0"/>
              <a:t>importance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Growing demand for high-performance computing in machine learning, computer vision, and multimedia processing.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Traditional computing approaches are limited by the slowing of Moore's Law.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Approximate computing allows controlled errors for faster and energy-efficient computation.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en-US" dirty="0"/>
              <a:t>Enables energy-efficient digital systems, suitable for error-tolerant applications like image processing.</a:t>
            </a:r>
            <a:endParaRPr lang="en-GB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8E0804-543A-957A-A7D3-4F053FE3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Real-World Problem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Energy-Efficiency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Traditional computation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Approximate computing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dirty="0">
                <a:solidFill>
                  <a:schemeClr val="tx1"/>
                </a:solidFill>
              </a:rPr>
              <a:t>Ideal tasks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 rtlCol="0"/>
          <a:lstStyle/>
          <a:p>
            <a:pPr rtl="0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>
                <a:solidFill>
                  <a:schemeClr val="tx1"/>
                </a:solidFill>
              </a:rPr>
              <a:pPr/>
              <a:t>4</a:t>
            </a:fld>
            <a:endParaRPr lang="en-GB">
              <a:solidFill>
                <a:schemeClr val="tx1"/>
              </a:solidFill>
            </a:endParaRPr>
          </a:p>
        </p:txBody>
      </p:sp>
      <p:pic>
        <p:nvPicPr>
          <p:cNvPr id="12" name="Picture 11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11FB2BB3-8002-732E-D265-E4E0820B6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en-GB" dirty="0"/>
              <a:t>Aims &amp;</a:t>
            </a:r>
            <a:br>
              <a:rPr lang="en-GB" dirty="0"/>
            </a:br>
            <a:r>
              <a:rPr lang="en-GB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A</a:t>
            </a:r>
            <a:r>
              <a:rPr lang="en-GB" b="1" dirty="0"/>
              <a:t>IMS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implement a 32-bit Multiply-Accumulate (MAC) unit using approximate computing techniques 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GB" b="1" dirty="0"/>
              <a:t>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5"/>
            <a:ext cx="5431971" cy="1196549"/>
          </a:xfrm>
        </p:spPr>
        <p:txBody>
          <a:bodyPr rtlCol="0">
            <a:normAutofit lnSpcReduction="10000"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Design and simulate the MAC unit using Verilog on FPGA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Integrate the MAC unit into a RISC-V SoC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Evaluate performance, power consumption, and accuracy against traditional designs</a:t>
            </a:r>
          </a:p>
          <a:p>
            <a:pPr rtl="0"/>
            <a:endParaRPr lang="en-GB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58F653CC-FC4D-5D83-99A1-75A2CF8CD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en-GB" dirty="0"/>
              <a:t>Problem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4" y="3429000"/>
            <a:ext cx="7404735" cy="26605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b="1" dirty="0"/>
              <a:t>Problem</a:t>
            </a:r>
            <a:r>
              <a:rPr lang="en-US" dirty="0"/>
              <a:t>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US" dirty="0"/>
              <a:t>Balancing accuracy, power consumption, and speed in arithmetic units</a:t>
            </a:r>
          </a:p>
          <a:p>
            <a:r>
              <a:rPr lang="en-US" b="1" dirty="0"/>
              <a:t>Expected Results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computational efficiency with minimal accuracy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Reduced power consumption and chip area</a:t>
            </a:r>
          </a:p>
          <a:p>
            <a:r>
              <a:rPr lang="en-GB" b="1" dirty="0"/>
              <a:t>Methodology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Using Verilog for implementation and FPGA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Implementing Approximate Adders and Approximate Multipliers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rtl="0"/>
            <a:endParaRPr lang="en-GB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7" name="Picture 6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94E43E32-1EBB-00D6-C8B5-74596A9F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GB" dirty="0"/>
              <a:t>Analysis and Significance</a:t>
            </a:r>
          </a:p>
        </p:txBody>
      </p:sp>
      <p:pic>
        <p:nvPicPr>
          <p:cNvPr id="3" name="Picture 2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346C13E-31C1-C201-7D60-10520AE5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dirty="0"/>
              <a:t>Comparison Against Aims and Objectives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dirty="0"/>
              <a:t>Achievements</a:t>
            </a:r>
            <a:endParaRPr lang="en-GB" noProof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n-GB" dirty="0"/>
              <a:t>Pending Tasks</a:t>
            </a:r>
            <a:endParaRPr lang="en-GB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FBB44AA-D826-FEBA-A1EB-06BE549E3C1A}"/>
              </a:ext>
            </a:extLst>
          </p:cNvPr>
          <p:cNvSpPr>
            <a:spLocks noGrp="1" noChangeArrowheads="1"/>
          </p:cNvSpPr>
          <p:nvPr>
            <p:ph type="body" sz="quarter" idx="15"/>
          </p:nvPr>
        </p:nvSpPr>
        <p:spPr bwMode="auto">
          <a:xfrm>
            <a:off x="5921375" y="2816552"/>
            <a:ext cx="49896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Established a benchmark with a pipelined MAC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Conceptual and partial implementation of AAUD architecture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C4C25FFF-01A9-75AF-C09C-C09B33E1A65C}"/>
              </a:ext>
            </a:extLst>
          </p:cNvPr>
          <p:cNvSpPr>
            <a:spLocks noGrp="1" noChangeArrowheads="1"/>
          </p:cNvSpPr>
          <p:nvPr>
            <p:ph type="body" sz="quarter" idx="24"/>
          </p:nvPr>
        </p:nvSpPr>
        <p:spPr bwMode="auto">
          <a:xfrm>
            <a:off x="5921375" y="3885119"/>
            <a:ext cx="52756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Complete integration of approximate multipliers and adders.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Conduct comprehensive testing for power, speed, and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9" name="Picture 1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B1AE466D-B9A8-8094-BDF0-CE6832E3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10094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n-GB" dirty="0"/>
              <a:t>Future Work Plan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3094" y="1826025"/>
            <a:ext cx="2882475" cy="823912"/>
          </a:xfrm>
        </p:spPr>
        <p:txBody>
          <a:bodyPr rtlCol="0"/>
          <a:lstStyle/>
          <a:p>
            <a:pPr rtl="0"/>
            <a:r>
              <a:rPr lang="en-GB" dirty="0"/>
              <a:t>Next 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3094" y="2883695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US" dirty="0"/>
              <a:t>Complete implementation of approximate arithmetic units</a:t>
            </a:r>
            <a:endParaRPr lang="en-GB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67655" y="2883695"/>
            <a:ext cx="2896671" cy="1997867"/>
          </a:xfrm>
        </p:spPr>
        <p:txBody>
          <a:bodyPr rtlCol="0"/>
          <a:lstStyle/>
          <a:p>
            <a:pPr rtl="0"/>
            <a:r>
              <a:rPr lang="en-US" dirty="0"/>
              <a:t>Integrate AAUD into RISC-V SoC and conduct full system testing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86411" y="2883695"/>
            <a:ext cx="2882475" cy="1997867"/>
          </a:xfrm>
        </p:spPr>
        <p:txBody>
          <a:bodyPr rtlCol="0"/>
          <a:lstStyle/>
          <a:p>
            <a:pPr rtl="0"/>
            <a:r>
              <a:rPr lang="en-GB" noProof="1"/>
              <a:t>E</a:t>
            </a:r>
            <a:r>
              <a:rPr lang="en-GB" dirty="0"/>
              <a:t>valuate performance against traditional MAC units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C953D19-D175-5382-EB78-41B258DFDB10}"/>
              </a:ext>
            </a:extLst>
          </p:cNvPr>
          <p:cNvSpPr txBox="1">
            <a:spLocks/>
          </p:cNvSpPr>
          <p:nvPr/>
        </p:nvSpPr>
        <p:spPr>
          <a:xfrm>
            <a:off x="1163093" y="3209133"/>
            <a:ext cx="288247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Long-term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65663E9-8AB0-0BAE-4CAD-3518BBAB522C}"/>
              </a:ext>
            </a:extLst>
          </p:cNvPr>
          <p:cNvSpPr txBox="1">
            <a:spLocks/>
          </p:cNvSpPr>
          <p:nvPr/>
        </p:nvSpPr>
        <p:spPr>
          <a:xfrm>
            <a:off x="1163093" y="4358483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Explore further optimizations with different approximation methods</a:t>
            </a:r>
            <a:endParaRPr lang="en-GB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06A98AF-0802-6D9F-FF99-A7CC94BF662E}"/>
              </a:ext>
            </a:extLst>
          </p:cNvPr>
          <p:cNvSpPr txBox="1">
            <a:spLocks/>
          </p:cNvSpPr>
          <p:nvPr/>
        </p:nvSpPr>
        <p:spPr>
          <a:xfrm>
            <a:off x="4581849" y="4358482"/>
            <a:ext cx="2896671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Investigate potential applications in other error-tolerant domains, such as machine learning</a:t>
            </a:r>
            <a:endParaRPr lang="en-GB" dirty="0"/>
          </a:p>
        </p:txBody>
      </p:sp>
      <p:pic>
        <p:nvPicPr>
          <p:cNvPr id="20" name="Picture 19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D0EB5FBE-78EE-E772-CF91-89700EBD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" y="6089513"/>
            <a:ext cx="2536261" cy="76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7_TF22318419_Win32" id="{DA6E7C03-7C07-46B9-8D9D-F061C4AB5C28}" vid="{0874F78C-8308-4EE6-8F19-85387B8691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{8E5C0D8A-E96C-44CC-98C9-99E8CFB43A2E}tf22318419_win32</Template>
  <TotalTime>52</TotalTime>
  <Words>1336</Words>
  <Application>Microsoft Office PowerPoint</Application>
  <PresentationFormat>Widescreen</PresentationFormat>
  <Paragraphs>94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Monoline</vt:lpstr>
      <vt:lpstr>Public engagement activity</vt:lpstr>
      <vt:lpstr>ABOUT the project</vt:lpstr>
      <vt:lpstr>Background &amp; motivation</vt:lpstr>
      <vt:lpstr>Real-World Problem Addressed</vt:lpstr>
      <vt:lpstr>Aims &amp; Objectives</vt:lpstr>
      <vt:lpstr>Problem specification</vt:lpstr>
      <vt:lpstr>Analysis and Significance</vt:lpstr>
      <vt:lpstr>Comparison Against Aims and Objectives</vt:lpstr>
      <vt:lpstr>Future Work Plan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Amaan Mujawar</dc:creator>
  <cp:lastModifiedBy>Amaan Mujawar</cp:lastModifiedBy>
  <cp:revision>22</cp:revision>
  <dcterms:created xsi:type="dcterms:W3CDTF">2025-02-15T09:54:02Z</dcterms:created>
  <dcterms:modified xsi:type="dcterms:W3CDTF">2025-02-15T10:46:18Z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