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7" r:id="rId6"/>
    <p:sldId id="261" r:id="rId7"/>
    <p:sldId id="291" r:id="rId8"/>
    <p:sldId id="262" r:id="rId9"/>
    <p:sldId id="289" r:id="rId10"/>
    <p:sldId id="292" r:id="rId11"/>
    <p:sldId id="264" r:id="rId12"/>
    <p:sldId id="293" r:id="rId13"/>
    <p:sldId id="258" r:id="rId14"/>
    <p:sldId id="294" r:id="rId15"/>
    <p:sldId id="295" r:id="rId16"/>
    <p:sldId id="278" r:id="rId17"/>
    <p:sldId id="266" r:id="rId18"/>
    <p:sldId id="290" r:id="rId19"/>
    <p:sldId id="275" r:id="rId20"/>
    <p:sldId id="276" r:id="rId21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2832" autoAdjust="0"/>
  </p:normalViewPr>
  <p:slideViewPr>
    <p:cSldViewPr snapToGrid="0">
      <p:cViewPr varScale="1">
        <p:scale>
          <a:sx n="103" d="100"/>
          <a:sy n="103" d="100"/>
        </p:scale>
        <p:origin x="138" y="20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49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5C065-7973-41A8-A2CC-441A8BA3384C}" type="datetime1">
              <a:rPr lang="en-GB" smtClean="0"/>
              <a:t>26/02/2025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7A586-3225-45EC-B90F-43F9676D14C2}" type="datetime1">
              <a:rPr lang="en-GB" smtClean="0"/>
              <a:pPr/>
              <a:t>26/02/2025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34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far, significant technical progress has been made.</a:t>
            </a:r>
            <a:br>
              <a:rPr lang="en-US" dirty="0"/>
            </a:br>
            <a:r>
              <a:rPr lang="en-US" dirty="0"/>
              <a:t>We began by implementing and testing a pipelined MAC unit on FPGA, which serves as a benchmark to measure the improvements made by the approximate designs.</a:t>
            </a:r>
            <a:br>
              <a:rPr lang="en-US" dirty="0"/>
            </a:br>
            <a:r>
              <a:rPr lang="en-US" dirty="0"/>
              <a:t>Following this, the conceptual design of the Approximate Arithmetic Unit Design (AAUD) was completed, and initial implementation of approximate multipliers and adders is underway.</a:t>
            </a:r>
            <a:br>
              <a:rPr lang="en-US" dirty="0"/>
            </a:br>
            <a:r>
              <a:rPr lang="en-US" dirty="0"/>
              <a:t>Preliminary results show that the pipelined MAC unit achieves promising throughput and power efficiency.</a:t>
            </a:r>
            <a:br>
              <a:rPr lang="en-US" dirty="0"/>
            </a:br>
            <a:r>
              <a:rPr lang="en-US" dirty="0"/>
              <a:t>However, we are continuously refining the design to fully integrate the approximation techniques for better performance.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64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CD62C-C454-7239-4BC4-6E92280B9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2E2524-41AF-DC0C-F8A3-02F3C804BA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EDA18D-234A-0C6E-192F-F68B5DE5B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far, significant technical progress has been made.</a:t>
            </a:r>
            <a:br>
              <a:rPr lang="en-US" dirty="0"/>
            </a:br>
            <a:r>
              <a:rPr lang="en-US" dirty="0"/>
              <a:t>We began by implementing and testing a pipelined MAC unit on FPGA, which serves as a benchmark to measure the improvements made by the approximate designs.</a:t>
            </a:r>
            <a:br>
              <a:rPr lang="en-US" dirty="0"/>
            </a:br>
            <a:r>
              <a:rPr lang="en-US" dirty="0"/>
              <a:t>Following this, the conceptual design of the Approximate Arithmetic Unit Design (AAUD) was completed, and initial implementation of approximate multipliers and adders is underway.</a:t>
            </a:r>
            <a:br>
              <a:rPr lang="en-US" dirty="0"/>
            </a:br>
            <a:r>
              <a:rPr lang="en-US" dirty="0"/>
              <a:t>Preliminary results show that the pipelined MAC unit achieves promising throughput and power efficiency.</a:t>
            </a:r>
            <a:br>
              <a:rPr lang="en-US" dirty="0"/>
            </a:br>
            <a:r>
              <a:rPr lang="en-US" dirty="0"/>
              <a:t>However, we are continuously refining the design to fully integrate the approximation techniques for better performance.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8B0BA-F4D6-83EC-20BC-AEBDB7ECA3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649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93952-E606-533C-1B62-5FA19B190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8D0926-BD02-648D-ECBC-72A9ECBE0B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5BDBBD-6041-D9F9-2A3E-91215BEE7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far, significant technical progress has been made.</a:t>
            </a:r>
            <a:br>
              <a:rPr lang="en-US" dirty="0"/>
            </a:br>
            <a:r>
              <a:rPr lang="en-US" dirty="0"/>
              <a:t>We began by implementing and testing a pipelined MAC unit on FPGA, which serves as a benchmark to measure the improvements made by the approximate designs.</a:t>
            </a:r>
            <a:br>
              <a:rPr lang="en-US" dirty="0"/>
            </a:br>
            <a:r>
              <a:rPr lang="en-US" dirty="0"/>
              <a:t>Following this, the conceptual design of the Approximate Arithmetic Unit Design (AAUD) was completed, and initial implementation of approximate multipliers and adders is underway.</a:t>
            </a:r>
            <a:br>
              <a:rPr lang="en-US" dirty="0"/>
            </a:br>
            <a:r>
              <a:rPr lang="en-US" dirty="0"/>
              <a:t>Preliminary results show that the pipelined MAC unit achieves promising throughput and power efficiency.</a:t>
            </a:r>
            <a:br>
              <a:rPr lang="en-US" dirty="0"/>
            </a:br>
            <a:r>
              <a:rPr lang="en-US" dirty="0"/>
              <a:t>However, we are continuously refining the design to fully integrate the approximation techniques for better performance.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21CE0-BF91-0427-F5FF-C6DD3369F4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073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finding so far is the trade-off between accuracy and efficiency.</a:t>
            </a:r>
            <a:br>
              <a:rPr lang="en-US" dirty="0"/>
            </a:br>
            <a:r>
              <a:rPr lang="en-US" dirty="0"/>
              <a:t>By introducing controlled errors, we can significantly reduce power consumption and increase speed.</a:t>
            </a:r>
            <a:br>
              <a:rPr lang="en-US" dirty="0"/>
            </a:br>
            <a:r>
              <a:rPr lang="en-US" dirty="0"/>
              <a:t>Fuzzy </a:t>
            </a:r>
            <a:r>
              <a:rPr lang="en-US" dirty="0" err="1"/>
              <a:t>memoization</a:t>
            </a:r>
            <a:r>
              <a:rPr lang="en-US" dirty="0"/>
              <a:t>, in particular, has shown great potential in reducing redundant calculations in image processing tasks.</a:t>
            </a:r>
            <a:br>
              <a:rPr lang="en-US" dirty="0"/>
            </a:br>
            <a:r>
              <a:rPr lang="en-US" dirty="0"/>
              <a:t>The significance of this project lies in its ability to create scalable, energy-efficient arithmetic units.</a:t>
            </a:r>
            <a:br>
              <a:rPr lang="en-US" dirty="0"/>
            </a:br>
            <a:r>
              <a:rPr lang="en-US" dirty="0"/>
              <a:t>It provides a solution to the limitations of traditional computing scaling methods and paves the way for more efficient digital systems.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97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Comparing the progress against the initial aims and objectives:</a:t>
            </a:r>
            <a:br>
              <a:rPr lang="en-US" dirty="0"/>
            </a:br>
            <a:r>
              <a:rPr lang="en-US" dirty="0"/>
              <a:t>We have successfully established a benchmark with the pipelined MAC unit and completed the conceptual design of the AAUD.</a:t>
            </a:r>
            <a:br>
              <a:rPr lang="en-US" dirty="0"/>
            </a:br>
            <a:r>
              <a:rPr lang="en-US" dirty="0"/>
              <a:t>Partial implementation of approximate multipliers and adders is ongoing, and initial results are promising.</a:t>
            </a:r>
            <a:br>
              <a:rPr lang="en-US" dirty="0"/>
            </a:br>
            <a:r>
              <a:rPr lang="en-US" dirty="0"/>
              <a:t>However, we still need to complete the integration of all approximation techniques and conduct comprehensive testing for power, speed, and accuracy.</a:t>
            </a:r>
            <a:br>
              <a:rPr lang="en-US" dirty="0"/>
            </a:br>
            <a:r>
              <a:rPr lang="en-US" dirty="0"/>
              <a:t>This comparison helps us identify gaps and guides our next steps to achieve the project’s full potential.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75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E5DFA-DFAD-9132-1DD6-DCC08503B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309CE0-585A-2530-CFCB-D59130D266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482E8B-DF2C-3088-7C34-9C54357F4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primary aim of this project is to design and implement a 32-bit Multiply-Accumulate (MAC) unit using approximate computing techniques for integration into a RISC-V SoC.</a:t>
            </a:r>
            <a:br>
              <a:rPr lang="en-US" dirty="0"/>
            </a:br>
            <a:r>
              <a:rPr lang="en-US" dirty="0"/>
              <a:t>To achieve this, the project follows several specific objectives:</a:t>
            </a:r>
          </a:p>
          <a:p>
            <a:pPr>
              <a:buFont typeface="+mj-lt"/>
              <a:buAutoNum type="arabicPeriod"/>
            </a:pPr>
            <a:r>
              <a:rPr lang="en-US" dirty="0"/>
              <a:t>Conduct a comprehensive literature review to select suitable approximation methods.</a:t>
            </a:r>
          </a:p>
          <a:p>
            <a:pPr>
              <a:buFont typeface="+mj-lt"/>
              <a:buAutoNum type="arabicPeriod"/>
            </a:pPr>
            <a:r>
              <a:rPr lang="en-US" dirty="0"/>
              <a:t>Design and simulate the MAC unit using Verilog and test it on FPGA hardware.</a:t>
            </a:r>
          </a:p>
          <a:p>
            <a:pPr>
              <a:buFont typeface="+mj-lt"/>
              <a:buAutoNum type="arabicPeriod"/>
            </a:pPr>
            <a:r>
              <a:rPr lang="en-US" dirty="0"/>
              <a:t>Integrate the MAC unit into the RISC-V SoC framework, ensuring compatibility and functionality.</a:t>
            </a:r>
          </a:p>
          <a:p>
            <a:pPr>
              <a:buFont typeface="+mj-lt"/>
              <a:buAutoNum type="arabicPeriod"/>
            </a:pPr>
            <a:r>
              <a:rPr lang="en-US" dirty="0"/>
              <a:t>Finally, evaluate its performance, power consumption, and accuracy against traditional designs to measure the trade-off between efficiency and precision.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290E1-03AE-4A7E-70AC-9E49ACD7C2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989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Looking ahead, the next steps involve completing the implementation of all approximate arithmetic units and integrating them into the RISC-V SoC.</a:t>
            </a:r>
            <a:br>
              <a:rPr lang="en-US" dirty="0"/>
            </a:br>
            <a:r>
              <a:rPr lang="en-US" dirty="0"/>
              <a:t>Once integrated, extensive testing will be conducted to evaluate power consumption, processing speed, and accuracy.</a:t>
            </a:r>
            <a:br>
              <a:rPr lang="en-US" dirty="0"/>
            </a:br>
            <a:r>
              <a:rPr lang="en-US" dirty="0"/>
              <a:t>The results will then be compared to traditional MAC units to assess the trade-offs made by using approximate computing.</a:t>
            </a:r>
            <a:br>
              <a:rPr lang="en-US" dirty="0"/>
            </a:br>
            <a:r>
              <a:rPr lang="en-US" dirty="0"/>
              <a:t>In the long term, this project aims to explore additional approximation methods for further optimizations.</a:t>
            </a:r>
            <a:br>
              <a:rPr lang="en-US" dirty="0"/>
            </a:br>
            <a:r>
              <a:rPr lang="en-US" dirty="0"/>
              <a:t>There is also potential to expand this approach to other error-tolerant domains, such as machine learning and data analytics.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094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conclusion, approximate computing offers a strategic solution to the growing demands for high-performance and energy-efficient computing.</a:t>
            </a:r>
            <a:br>
              <a:rPr lang="en-US" dirty="0"/>
            </a:br>
            <a:r>
              <a:rPr lang="en-US" dirty="0"/>
              <a:t>By allowing controlled inaccuracies, it balances efficiency with acceptable error rates, making it ideal for error-tolerant applications like image processing.</a:t>
            </a:r>
            <a:br>
              <a:rPr lang="en-US" dirty="0"/>
            </a:br>
            <a:r>
              <a:rPr lang="en-US" dirty="0"/>
              <a:t>This project demonstrates the potential of integrating approximate arithmetic units into RISC-V SoC, significantly improving performance and power efficiency.</a:t>
            </a:r>
            <a:br>
              <a:rPr lang="en-US" dirty="0"/>
            </a:br>
            <a:r>
              <a:rPr lang="en-US" dirty="0"/>
              <a:t>Moving forward, the successful implementation and testing of this design could pave the way for a new generation of energy-efficient digital systems.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43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</a:t>
            </a:r>
            <a:br>
              <a:rPr lang="en-US" dirty="0"/>
            </a:br>
            <a:r>
              <a:rPr lang="en-US" dirty="0"/>
              <a:t>My name is Amaan </a:t>
            </a:r>
            <a:r>
              <a:rPr lang="en-US" dirty="0" err="1"/>
              <a:t>Mujawar</a:t>
            </a:r>
            <a:r>
              <a:rPr lang="en-US" dirty="0"/>
              <a:t>, and today I’ll be presenting my project titled </a:t>
            </a:r>
            <a:r>
              <a:rPr lang="en-US" b="1" dirty="0"/>
              <a:t>"Implement an Arithmetic Unit Utilizing Approximate Computing into RISC-V SoC."</a:t>
            </a:r>
            <a:br>
              <a:rPr lang="en-US" dirty="0"/>
            </a:br>
            <a:r>
              <a:rPr lang="en-US" dirty="0"/>
              <a:t>This project is supervised by Mr. Neil Powell and is part of my work at the University of Sheffield in the Department of Electronics and Electrical Engineering.</a:t>
            </a:r>
            <a:br>
              <a:rPr lang="en-US" dirty="0"/>
            </a:br>
            <a:r>
              <a:rPr lang="en-US" dirty="0"/>
              <a:t>I’ll be discussing the background, motivation, progress, and future directions of this project.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913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Approximate computing is an emerging technique that allows a small degree of error in computations to reduce power consumption and execution time.</a:t>
            </a:r>
            <a:br>
              <a:rPr lang="en-US" dirty="0"/>
            </a:br>
            <a:r>
              <a:rPr lang="en-US" dirty="0"/>
              <a:t>This approach is especially relevant today as the demand for high-performance computing grows rapidly in fields like machine learning, computer vision, and multimedia processing.</a:t>
            </a:r>
            <a:br>
              <a:rPr lang="en-US" dirty="0"/>
            </a:br>
            <a:r>
              <a:rPr lang="en-US" dirty="0"/>
              <a:t>However, traditional methods are limited by the slowing of Moore's Law, which states that the number of transistors on a chip doubles every two years.</a:t>
            </a:r>
            <a:br>
              <a:rPr lang="en-US" dirty="0"/>
            </a:br>
            <a:r>
              <a:rPr lang="en-US" dirty="0"/>
              <a:t>As this trend slows, new approaches are needed to achieve performance and energy efficiency gains.</a:t>
            </a:r>
            <a:br>
              <a:rPr lang="en-US" dirty="0"/>
            </a:br>
            <a:r>
              <a:rPr lang="en-US" dirty="0"/>
              <a:t>Approximate computing offers a solution by introducing controlled errors in non-critical computations, making it ideal for error-tolerant applications like image processing.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085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F9EE2-97D8-93C4-8F10-676EB9F91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16A8A1-5900-0E9D-9D69-4D7484A214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408332-03A1-4CA6-4686-29ABC20907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project specifically addresses the challenge of balancing accuracy, power consumption, and speed in arithmetic units.</a:t>
            </a:r>
            <a:br>
              <a:rPr lang="en-US" dirty="0"/>
            </a:br>
            <a:r>
              <a:rPr lang="en-US" dirty="0"/>
              <a:t>In this context, we’re using the Nexys-A7 FPGA and Xilinx Vivado Design Suite for simulations and testing.</a:t>
            </a:r>
            <a:br>
              <a:rPr lang="en-US" dirty="0"/>
            </a:br>
            <a:r>
              <a:rPr lang="en-US" dirty="0"/>
              <a:t>The goal is to achieve enhanced computational efficiency while maintaining minimal accuracy loss.</a:t>
            </a:r>
            <a:br>
              <a:rPr lang="en-US" dirty="0"/>
            </a:br>
            <a:r>
              <a:rPr lang="en-US" dirty="0"/>
              <a:t>To do this, we are implementing three key techniques:</a:t>
            </a:r>
          </a:p>
          <a:p>
            <a:pPr>
              <a:buFont typeface="+mj-lt"/>
              <a:buAutoNum type="arabicPeriod"/>
            </a:pPr>
            <a:r>
              <a:rPr lang="en-US" dirty="0"/>
              <a:t>Lower-Part OR-based Approximate Multipliers for faster partial product calculations.</a:t>
            </a:r>
          </a:p>
          <a:p>
            <a:pPr>
              <a:buFont typeface="+mj-lt"/>
              <a:buAutoNum type="arabicPeriod"/>
            </a:pPr>
            <a:r>
              <a:rPr lang="en-US" dirty="0"/>
              <a:t>Approximate Adders to accumulate results efficiently.</a:t>
            </a:r>
          </a:p>
          <a:p>
            <a:pPr>
              <a:buFont typeface="+mj-lt"/>
              <a:buAutoNum type="arabicPeriod"/>
            </a:pPr>
            <a:r>
              <a:rPr lang="en-US" dirty="0"/>
              <a:t>Fuzzy </a:t>
            </a:r>
            <a:r>
              <a:rPr lang="en-US" dirty="0" err="1"/>
              <a:t>Memoization</a:t>
            </a:r>
            <a:r>
              <a:rPr lang="en-US" dirty="0"/>
              <a:t> to cache and reuse results in repetitive calculations, reducing redundant computations.</a:t>
            </a:r>
            <a:br>
              <a:rPr lang="en-US" dirty="0"/>
            </a:br>
            <a:r>
              <a:rPr lang="en-US" dirty="0"/>
              <a:t>Together, these techniques form a powerful combination for building efficient, error-tolerant arithmetic units.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E8C91-C79A-267C-D275-005450C0E7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026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One of the biggest challenges in modern computing is balancing performance with power consumption.</a:t>
            </a:r>
            <a:br>
              <a:rPr lang="en-US" dirty="0"/>
            </a:br>
            <a:r>
              <a:rPr lang="en-US" dirty="0"/>
              <a:t>Traditional precise computation methods require significant power and resources, making them less efficient for data-intensive tasks.</a:t>
            </a:r>
            <a:br>
              <a:rPr lang="en-US" dirty="0"/>
            </a:br>
            <a:r>
              <a:rPr lang="en-US" dirty="0"/>
              <a:t>Approximate computing addresses this by allowing minor inaccuracies, leading to faster computations with lower power consumption.</a:t>
            </a:r>
            <a:br>
              <a:rPr lang="en-US" dirty="0"/>
            </a:br>
            <a:r>
              <a:rPr lang="en-US" dirty="0"/>
              <a:t>This makes it especially useful for tasks where perfect accuracy is not necessary, like image and video processing, where slight inaccuracies are imperceptible to the human eye.</a:t>
            </a:r>
            <a:br>
              <a:rPr lang="en-US" dirty="0"/>
            </a:br>
            <a:r>
              <a:rPr lang="en-US" dirty="0"/>
              <a:t>By leveraging this, the project aims to design a highly efficient arithmetic unit for a RISC-V System on Chip.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primary aim of this project is to design and implement a 32-bit Multiply-Accumulate (MAC) unit using approximate computing techniques for integration into a RISC-V SoC.</a:t>
            </a:r>
            <a:br>
              <a:rPr lang="en-US" dirty="0"/>
            </a:br>
            <a:r>
              <a:rPr lang="en-US" dirty="0"/>
              <a:t>To achieve this, the project follows several specific objectives:</a:t>
            </a:r>
          </a:p>
          <a:p>
            <a:pPr>
              <a:buFont typeface="+mj-lt"/>
              <a:buAutoNum type="arabicPeriod"/>
            </a:pPr>
            <a:r>
              <a:rPr lang="en-US" dirty="0"/>
              <a:t>Conduct a comprehensive literature review to select suitable approximation methods.</a:t>
            </a:r>
          </a:p>
          <a:p>
            <a:pPr>
              <a:buFont typeface="+mj-lt"/>
              <a:buAutoNum type="arabicPeriod"/>
            </a:pPr>
            <a:r>
              <a:rPr lang="en-US" dirty="0"/>
              <a:t>Design and simulate the MAC unit using Verilog and test it on FPGA hardware.</a:t>
            </a:r>
          </a:p>
          <a:p>
            <a:pPr>
              <a:buFont typeface="+mj-lt"/>
              <a:buAutoNum type="arabicPeriod"/>
            </a:pPr>
            <a:r>
              <a:rPr lang="en-US" dirty="0"/>
              <a:t>Integrate the MAC unit into the RISC-V SoC framework, ensuring compatibility and functionality.</a:t>
            </a:r>
          </a:p>
          <a:p>
            <a:pPr>
              <a:buFont typeface="+mj-lt"/>
              <a:buAutoNum type="arabicPeriod"/>
            </a:pPr>
            <a:r>
              <a:rPr lang="en-US" dirty="0"/>
              <a:t>Finally, evaluate its performance, power consumption, and accuracy against traditional designs to measure the trade-off between efficiency and precision.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078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DF261-C48A-6AED-47BC-D591D57D0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138B97-DD16-8628-7F7C-8DB4D1088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1B9721-BCBC-599C-3557-B4F2FC09C9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project specifically addresses the challenge of balancing accuracy, power consumption, and speed in arithmetic units.</a:t>
            </a:r>
            <a:br>
              <a:rPr lang="en-US" dirty="0"/>
            </a:br>
            <a:r>
              <a:rPr lang="en-US" dirty="0"/>
              <a:t>In this context, we’re using the Nexys-A7 FPGA and Xilinx Vivado Design Suite for simulations and testing.</a:t>
            </a:r>
            <a:br>
              <a:rPr lang="en-US" dirty="0"/>
            </a:br>
            <a:r>
              <a:rPr lang="en-US" dirty="0"/>
              <a:t>The goal is to achieve enhanced computational efficiency while maintaining minimal accuracy loss.</a:t>
            </a:r>
            <a:br>
              <a:rPr lang="en-US" dirty="0"/>
            </a:br>
            <a:r>
              <a:rPr lang="en-US" dirty="0"/>
              <a:t>To do this, we are implementing three key techniques:</a:t>
            </a:r>
          </a:p>
          <a:p>
            <a:pPr>
              <a:buFont typeface="+mj-lt"/>
              <a:buAutoNum type="arabicPeriod"/>
            </a:pPr>
            <a:r>
              <a:rPr lang="en-US" dirty="0"/>
              <a:t>Lower-Part OR-based Approximate Multipliers for faster partial product calculations.</a:t>
            </a:r>
          </a:p>
          <a:p>
            <a:pPr>
              <a:buFont typeface="+mj-lt"/>
              <a:buAutoNum type="arabicPeriod"/>
            </a:pPr>
            <a:r>
              <a:rPr lang="en-US" dirty="0"/>
              <a:t>Approximate Adders to accumulate results efficiently.</a:t>
            </a:r>
          </a:p>
          <a:p>
            <a:pPr>
              <a:buFont typeface="+mj-lt"/>
              <a:buAutoNum type="arabicPeriod"/>
            </a:pPr>
            <a:r>
              <a:rPr lang="en-US" dirty="0"/>
              <a:t>Fuzzy </a:t>
            </a:r>
            <a:r>
              <a:rPr lang="en-US" dirty="0" err="1"/>
              <a:t>Memoization</a:t>
            </a:r>
            <a:r>
              <a:rPr lang="en-US" dirty="0"/>
              <a:t> to cache and reuse results in repetitive calculations, reducing redundant computations.</a:t>
            </a:r>
            <a:br>
              <a:rPr lang="en-US" dirty="0"/>
            </a:br>
            <a:r>
              <a:rPr lang="en-US" dirty="0"/>
              <a:t>Together, these techniques form a powerful combination for building efficient, error-tolerant arithmetic units.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8DF25-E759-3499-A8A1-90B3A171B2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474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project specifically addresses the challenge of balancing accuracy, power consumption, and speed in arithmetic units.</a:t>
            </a:r>
            <a:br>
              <a:rPr lang="en-US" dirty="0"/>
            </a:br>
            <a:r>
              <a:rPr lang="en-US" dirty="0"/>
              <a:t>In this context, we’re using the Nexys-A7 FPGA and Xilinx Vivado Design Suite for simulations and testing.</a:t>
            </a:r>
            <a:br>
              <a:rPr lang="en-US" dirty="0"/>
            </a:br>
            <a:r>
              <a:rPr lang="en-US" dirty="0"/>
              <a:t>The goal is to achieve enhanced computational efficiency while maintaining minimal accuracy loss.</a:t>
            </a:r>
            <a:br>
              <a:rPr lang="en-US" dirty="0"/>
            </a:br>
            <a:r>
              <a:rPr lang="en-US" dirty="0"/>
              <a:t>To do this, we are implementing three key techniques:</a:t>
            </a:r>
          </a:p>
          <a:p>
            <a:pPr>
              <a:buFont typeface="+mj-lt"/>
              <a:buAutoNum type="arabicPeriod"/>
            </a:pPr>
            <a:r>
              <a:rPr lang="en-US" dirty="0"/>
              <a:t>Lower-Part OR-based Approximate Multipliers for faster partial product calculations.</a:t>
            </a:r>
          </a:p>
          <a:p>
            <a:pPr>
              <a:buFont typeface="+mj-lt"/>
              <a:buAutoNum type="arabicPeriod"/>
            </a:pPr>
            <a:r>
              <a:rPr lang="en-US" dirty="0"/>
              <a:t>Approximate Adders to accumulate results efficiently.</a:t>
            </a:r>
          </a:p>
          <a:p>
            <a:pPr>
              <a:buFont typeface="+mj-lt"/>
              <a:buAutoNum type="arabicPeriod"/>
            </a:pPr>
            <a:r>
              <a:rPr lang="en-US" dirty="0"/>
              <a:t>Fuzzy </a:t>
            </a:r>
            <a:r>
              <a:rPr lang="en-US" dirty="0" err="1"/>
              <a:t>Memoization</a:t>
            </a:r>
            <a:r>
              <a:rPr lang="en-US" dirty="0"/>
              <a:t> to cache and reuse results in repetitive calculations, reducing redundant computations.</a:t>
            </a:r>
            <a:br>
              <a:rPr lang="en-US" dirty="0"/>
            </a:br>
            <a:r>
              <a:rPr lang="en-US" dirty="0"/>
              <a:t>Together, these techniques form a powerful combination for building efficient, error-tolerant arithmetic units.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318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07D62-67C9-0167-E44C-E13178C4F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FCF13A-BFA6-85D1-42D9-EFFABB28A7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77F508-FE87-E13E-A9CF-02EA18454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far, significant technical progress has been made.</a:t>
            </a:r>
            <a:br>
              <a:rPr lang="en-US" dirty="0"/>
            </a:br>
            <a:r>
              <a:rPr lang="en-US" dirty="0"/>
              <a:t>We began by implementing and testing a pipelined MAC unit on FPGA, which serves as a benchmark to measure the improvements made by the approximate designs.</a:t>
            </a:r>
            <a:br>
              <a:rPr lang="en-US" dirty="0"/>
            </a:br>
            <a:r>
              <a:rPr lang="en-US" dirty="0"/>
              <a:t>Following this, the conceptual design of the Approximate Arithmetic Unit Design (AAUD) was completed, and initial implementation of approximate multipliers and adders is underway.</a:t>
            </a:r>
            <a:br>
              <a:rPr lang="en-US" dirty="0"/>
            </a:br>
            <a:r>
              <a:rPr lang="en-US" dirty="0"/>
              <a:t>Preliminary results show that the pipelined MAC unit achieves promising throughput and power efficiency.</a:t>
            </a:r>
            <a:br>
              <a:rPr lang="en-US" dirty="0"/>
            </a:br>
            <a:r>
              <a:rPr lang="en-US" dirty="0"/>
              <a:t>However, we are continuously refining the design to fully integrate the approximation techniques for better performance.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82CAC-7A26-0217-94B4-7C82A4C6F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1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n-US" noProof="0"/>
              <a:t>Click icon to add SmartArt graphic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jp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n-US" dirty="0"/>
              <a:t>Public engagement activity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n-GB" dirty="0"/>
              <a:t>Amaan Mujawar</a:t>
            </a:r>
          </a:p>
        </p:txBody>
      </p:sp>
      <p:pic>
        <p:nvPicPr>
          <p:cNvPr id="4" name="Picture 3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56167849-E8FF-9E0D-A11C-585D44C06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A2DAF7F-4D3E-81CD-9447-B3E804EA1662}"/>
              </a:ext>
            </a:extLst>
          </p:cNvPr>
          <p:cNvSpPr txBox="1">
            <a:spLocks/>
          </p:cNvSpPr>
          <p:nvPr/>
        </p:nvSpPr>
        <p:spPr>
          <a:xfrm>
            <a:off x="6416040" y="477789"/>
            <a:ext cx="4941770" cy="366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● who may not be familiar with the specific details behind your project.</a:t>
            </a:r>
          </a:p>
          <a:p>
            <a:r>
              <a:rPr lang="en-GB" dirty="0"/>
              <a:t>●What is given, and what are the expected results? What methodology are you using?</a:t>
            </a:r>
          </a:p>
          <a:p>
            <a:r>
              <a:rPr lang="en-GB" dirty="0"/>
              <a:t>● Technical progress achieved so far, preliminary experimental/simulation/theoretical</a:t>
            </a:r>
          </a:p>
          <a:p>
            <a:r>
              <a:rPr lang="en-GB" dirty="0"/>
              <a:t>results, along with your analysis of them. Significance of the results achieved.</a:t>
            </a:r>
          </a:p>
          <a:p>
            <a:r>
              <a:rPr lang="en-GB" dirty="0"/>
              <a:t>● Comparison against aims and objectives, and future work plan milestones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Analysis and Significance</a:t>
            </a:r>
          </a:p>
        </p:txBody>
      </p:sp>
      <p:pic>
        <p:nvPicPr>
          <p:cNvPr id="3" name="Picture 2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2346C13E-31C1-C201-7D60-10520AE5D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100943"/>
            <a:ext cx="2536261" cy="768487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C69B027-4B5B-08D9-7821-B546E1456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68" y="1514588"/>
            <a:ext cx="598092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Analysis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Efficiency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Reduces power using OR-based adders &amp; compressor-based multipliers. ✅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Area Reduction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Lower transistor count, optimized for FPGA/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✅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Speed &amp; Latency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Pipelining improves throughput, approximation speeds computation. ✅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Trade-off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Small errors measured using MRED; acceptable for image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4D072B2-1F60-9DDD-480C-48DE43E4A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68" y="3330470"/>
            <a:ext cx="632615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2️⃣ Why is this Significant?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Overcomes Moore’s Law Limitations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Alternative efficiency technique for post-scaling era. 🔹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Optimized for Edge Computing &amp; IoT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Low-power design fits embedded applications. 🔹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 in Image Processing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Used in fuzzy memoized FIR filters for denoising. 🔹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Potential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Scalable to 16-bit, 32-bit MACs; applicable in AI &amp; DSP.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1EB37F-D0CC-9BDF-FACC-CF0368753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81FF-40E8-B8F8-4C5B-E2B9A9B71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UNIT TESTING - Adder</a:t>
            </a:r>
          </a:p>
        </p:txBody>
      </p:sp>
      <p:pic>
        <p:nvPicPr>
          <p:cNvPr id="3" name="Picture 2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FD6C19B5-D58E-0315-43EF-CC0F1DBE6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10094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16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328324-327E-5C65-5E5F-5ABD55004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76E0-F202-6701-3131-671CEB538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UNIT TESTING - Multiplier</a:t>
            </a:r>
          </a:p>
        </p:txBody>
      </p:sp>
      <p:pic>
        <p:nvPicPr>
          <p:cNvPr id="3" name="Picture 2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60D0463F-F4CE-185D-408A-69654E4B7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10094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78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057" y="461920"/>
            <a:ext cx="5431971" cy="846301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dirty="0"/>
              <a:t>Comparison Against Aims and Objectives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0169" y="234370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GB" b="1" dirty="0"/>
              <a:t>Achievements</a:t>
            </a:r>
            <a:endParaRPr lang="en-GB" b="1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8936" y="4082298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GB" b="1" dirty="0"/>
              <a:t>Pending Tasks</a:t>
            </a:r>
            <a:endParaRPr lang="en-GB" b="1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13</a:t>
            </a:fld>
            <a:endParaRPr lang="en-GB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FBB44AA-D826-FEBA-A1EB-06BE549E3C1A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921375" y="2708830"/>
            <a:ext cx="503772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Established a benchmark with a pipelined MAC unit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Conceptual and partial implementation of AAUD architecture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I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4C25FFF-01A9-75AF-C09C-C09B33E1A65C}"/>
              </a:ext>
            </a:extLst>
          </p:cNvPr>
          <p:cNvSpPr>
            <a:spLocks noGrp="1" noChangeArrowheads="1"/>
          </p:cNvSpPr>
          <p:nvPr>
            <p:ph type="body" sz="quarter" idx="24"/>
          </p:nvPr>
        </p:nvSpPr>
        <p:spPr bwMode="auto">
          <a:xfrm>
            <a:off x="5918057" y="4398106"/>
            <a:ext cx="52756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Complete integration of approximate multipliers and adders.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Conduct comprehensive testing for power, speed, and accuracy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19" name="Picture 18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B1AE466D-B9A8-8094-BDF0-CE6832E35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10094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/>
              <a:t>Future Work Plan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3094" y="1826025"/>
            <a:ext cx="2882475" cy="823912"/>
          </a:xfrm>
        </p:spPr>
        <p:txBody>
          <a:bodyPr rtlCol="0"/>
          <a:lstStyle/>
          <a:p>
            <a:pPr rtl="0"/>
            <a:r>
              <a:rPr lang="en-GB" dirty="0"/>
              <a:t>Next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3094" y="2883695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dirty="0"/>
              <a:t>Complete implementation of approximate arithmetic units</a:t>
            </a:r>
            <a:endParaRPr lang="en-GB" noProof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67655" y="2883695"/>
            <a:ext cx="2896671" cy="1997867"/>
          </a:xfrm>
        </p:spPr>
        <p:txBody>
          <a:bodyPr rtlCol="0"/>
          <a:lstStyle/>
          <a:p>
            <a:pPr rtl="0"/>
            <a:r>
              <a:rPr lang="en-US" dirty="0"/>
              <a:t>Integrate AAUD into RISC-V SoC and conduct full system testing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86411" y="2883695"/>
            <a:ext cx="2882475" cy="1997867"/>
          </a:xfrm>
        </p:spPr>
        <p:txBody>
          <a:bodyPr rtlCol="0"/>
          <a:lstStyle/>
          <a:p>
            <a:pPr rtl="0"/>
            <a:r>
              <a:rPr lang="en-GB" noProof="1"/>
              <a:t>E</a:t>
            </a:r>
            <a:r>
              <a:rPr lang="en-GB" dirty="0"/>
              <a:t>valuate performance against traditional MAC units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14</a:t>
            </a:fld>
            <a:endParaRPr lang="en-GB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C953D19-D175-5382-EB78-41B258DFDB10}"/>
              </a:ext>
            </a:extLst>
          </p:cNvPr>
          <p:cNvSpPr txBox="1">
            <a:spLocks/>
          </p:cNvSpPr>
          <p:nvPr/>
        </p:nvSpPr>
        <p:spPr>
          <a:xfrm>
            <a:off x="1163093" y="3209133"/>
            <a:ext cx="288247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Long-term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65663E9-8AB0-0BAE-4CAD-3518BBAB522C}"/>
              </a:ext>
            </a:extLst>
          </p:cNvPr>
          <p:cNvSpPr txBox="1">
            <a:spLocks/>
          </p:cNvSpPr>
          <p:nvPr/>
        </p:nvSpPr>
        <p:spPr>
          <a:xfrm>
            <a:off x="1163093" y="4358483"/>
            <a:ext cx="2896671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Explore further optimizations with different approximation methods</a:t>
            </a:r>
            <a:endParaRPr lang="en-GB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06A98AF-0802-6D9F-FF99-A7CC94BF662E}"/>
              </a:ext>
            </a:extLst>
          </p:cNvPr>
          <p:cNvSpPr txBox="1">
            <a:spLocks/>
          </p:cNvSpPr>
          <p:nvPr/>
        </p:nvSpPr>
        <p:spPr>
          <a:xfrm>
            <a:off x="4581849" y="4358482"/>
            <a:ext cx="2896671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Investigate potential applications in other error-tolerant domains, such as machine learning</a:t>
            </a:r>
            <a:endParaRPr lang="en-GB" dirty="0"/>
          </a:p>
        </p:txBody>
      </p:sp>
      <p:pic>
        <p:nvPicPr>
          <p:cNvPr id="20" name="Picture 19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D0EB5FBE-78EE-E772-CF91-89700EBDE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03235-2E12-B2D6-FF12-C0DF019ED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90C3BF-2200-CEFF-4B0F-D4B2F1701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41"/>
            <a:ext cx="12578862" cy="6852859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5850B96-8188-C18A-5850-E90C83C5D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15</a:t>
            </a:fld>
            <a:endParaRPr lang="en-GB"/>
          </a:p>
        </p:txBody>
      </p:sp>
      <p:pic>
        <p:nvPicPr>
          <p:cNvPr id="19" name="Picture 18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F55C19B2-C66B-541F-F71E-20E8B0515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24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en-GB" dirty="0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16</a:t>
            </a:fld>
            <a:endParaRPr lang="en-GB"/>
          </a:p>
        </p:txBody>
      </p:sp>
      <p:pic>
        <p:nvPicPr>
          <p:cNvPr id="11" name="Picture 10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6B90DE6C-5CE3-1860-5CB3-41C78633D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en-GB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5814060" cy="2004161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Amaan Mujawar​</a:t>
            </a:r>
          </a:p>
          <a:p>
            <a:pPr rtl="0"/>
            <a:r>
              <a:rPr lang="en-GB" dirty="0">
                <a:solidFill>
                  <a:schemeClr val="tx1"/>
                </a:solidFill>
              </a:rPr>
              <a:t>aurmujawar1@sheffield.ac.uk</a:t>
            </a:r>
          </a:p>
          <a:p>
            <a:pPr rtl="0"/>
            <a:r>
              <a:rPr lang="en-GB" dirty="0">
                <a:solidFill>
                  <a:schemeClr val="tx1"/>
                </a:solidFill>
              </a:rPr>
              <a:t>The University of Sheffield – Electronics and Computer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>
                <a:solidFill>
                  <a:schemeClr val="tx1"/>
                </a:solidFill>
              </a:rPr>
              <a:pPr rtl="0"/>
              <a:t>17</a:t>
            </a:fld>
            <a:endParaRPr lang="en-GB">
              <a:solidFill>
                <a:schemeClr val="tx1"/>
              </a:solidFill>
            </a:endParaRPr>
          </a:p>
        </p:txBody>
      </p:sp>
      <p:pic>
        <p:nvPicPr>
          <p:cNvPr id="7" name="Picture 6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FC68F54A-5011-8ECF-E92C-7BBD89051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ABOUT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Implement an Arithmetic Unit Utilizing Approximate Computing into RISC-V SoC.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Supervisor: Mr. Neil Powell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>
                <a:solidFill>
                  <a:schemeClr val="tx1"/>
                </a:solidFill>
              </a:rPr>
              <a:pPr/>
              <a:t>2</a:t>
            </a:fld>
            <a:endParaRPr lang="en-GB">
              <a:solidFill>
                <a:schemeClr val="tx1"/>
              </a:solidFill>
            </a:endParaRPr>
          </a:p>
        </p:txBody>
      </p:sp>
      <p:pic>
        <p:nvPicPr>
          <p:cNvPr id="8" name="Picture 7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CD41C6E6-3C0B-02C4-60F8-E39FF944F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229C0E-1536-6D13-C026-7756FAE1A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193" y="1642184"/>
            <a:ext cx="2528664" cy="1673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5DA449-3935-8E3C-1452-6F0B4C0C4C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3857" y="1877688"/>
            <a:ext cx="1438012" cy="1438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983AE5-337E-A95F-232A-97AF25CCC8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3857" y="3429000"/>
            <a:ext cx="4038000" cy="252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648CDD2-80D1-37BF-7DC7-C5D592E9D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606" y="317476"/>
            <a:ext cx="3419076" cy="23677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7" y="333374"/>
            <a:ext cx="5511569" cy="585788"/>
          </a:xfrm>
        </p:spPr>
        <p:txBody>
          <a:bodyPr rtlCol="0">
            <a:noAutofit/>
          </a:bodyPr>
          <a:lstStyle/>
          <a:p>
            <a:pPr rtl="0"/>
            <a:r>
              <a:rPr lang="en-GB" dirty="0"/>
              <a:t>Background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353413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b="1" dirty="0"/>
              <a:t>Context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2836" y="2428012"/>
            <a:ext cx="2141764" cy="514350"/>
          </a:xfrm>
        </p:spPr>
        <p:txBody>
          <a:bodyPr rtlCol="0"/>
          <a:lstStyle/>
          <a:p>
            <a:pPr rtl="0"/>
            <a:r>
              <a:rPr lang="en-GB" b="1" dirty="0"/>
              <a:t>challenge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3498" y="3506065"/>
            <a:ext cx="2141764" cy="514350"/>
          </a:xfrm>
        </p:spPr>
        <p:txBody>
          <a:bodyPr rtlCol="0"/>
          <a:lstStyle/>
          <a:p>
            <a:pPr rtl="0"/>
            <a:r>
              <a:rPr lang="en-GB" b="1" dirty="0"/>
              <a:t>opportunity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929" y="4583376"/>
            <a:ext cx="2141764" cy="514350"/>
          </a:xfrm>
        </p:spPr>
        <p:txBody>
          <a:bodyPr rtlCol="0"/>
          <a:lstStyle/>
          <a:p>
            <a:pPr rtl="0"/>
            <a:r>
              <a:rPr lang="en-GB" b="1" dirty="0"/>
              <a:t>importance</a:t>
            </a:r>
            <a:r>
              <a:rPr lang="en-GB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92052" y="1307613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Growing demand for high-performance computing in machine learning, computer vision, and multimedia processing.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85511" y="2384924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Traditional computing approaches are limited by the slowing of Moore's Law.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85215" y="3462235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Approximate computing allows controlled errors for faster and energy-efficient computation.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47867" y="4539546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Enables energy-efficient digital systems, suitable for error-tolerant applications like image processing.</a:t>
            </a:r>
            <a:endParaRPr lang="en-GB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12" name="Picture 11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C78E0804-543A-957A-A7D3-4F053FE36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52E176-64E2-C6F9-0EE0-DC6FB0CB5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4014" y="2833522"/>
            <a:ext cx="2214011" cy="236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E3C86-F0C3-39D6-1B1B-D5D1874C9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40D7-9986-22BF-3A14-78C892708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517476"/>
            <a:ext cx="5111750" cy="1204912"/>
          </a:xfrm>
        </p:spPr>
        <p:txBody>
          <a:bodyPr rtlCol="0"/>
          <a:lstStyle/>
          <a:p>
            <a:pPr rtl="0"/>
            <a:r>
              <a:rPr lang="en-GB" dirty="0"/>
              <a:t>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C48BD-E2AF-73B9-B6F6-0CFA3F7E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4</a:t>
            </a:fld>
            <a:endParaRPr lang="en-GB" dirty="0"/>
          </a:p>
        </p:txBody>
      </p:sp>
      <p:pic>
        <p:nvPicPr>
          <p:cNvPr id="7" name="Picture 6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4ADB8C37-042A-B9A0-7743-2B1EBB10C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6D16F2E2-5A9A-274E-0FC7-C5FC5B7E33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33501" y="1973400"/>
            <a:ext cx="6788524" cy="1918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6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Real-World Problem Addressed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GB" b="1" dirty="0">
                <a:solidFill>
                  <a:schemeClr val="tx1"/>
                </a:solidFill>
              </a:rPr>
              <a:t>Energy-Efficiency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b="1" dirty="0">
                <a:solidFill>
                  <a:schemeClr val="tx1"/>
                </a:solidFill>
              </a:rPr>
              <a:t>Traditional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computation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b="1" dirty="0">
                <a:solidFill>
                  <a:schemeClr val="tx1"/>
                </a:solidFill>
              </a:rPr>
              <a:t>Approximate computing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b="1" dirty="0">
                <a:solidFill>
                  <a:schemeClr val="tx1"/>
                </a:solidFill>
              </a:rPr>
              <a:t>Ideal tasks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>
                <a:solidFill>
                  <a:schemeClr val="tx1"/>
                </a:solidFill>
              </a:rPr>
              <a:pPr rtl="0"/>
              <a:t>5</a:t>
            </a:fld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11FB2BB3-8002-732E-D265-E4E0820B6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0FA01D57-A6B0-BC97-531E-BB4C03E25048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1485901" y="3121810"/>
            <a:ext cx="403032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 Reduced power consumption by allowing controlled errors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 Lower energy requirements make it suitable for battery-powered devices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AD0FBA8-456B-A2DC-0229-0777A887BC9C}"/>
              </a:ext>
            </a:extLst>
          </p:cNvPr>
          <p:cNvSpPr>
            <a:spLocks noGrp="1" noChangeArrowheads="1"/>
          </p:cNvSpPr>
          <p:nvPr>
            <p:ph type="body" sz="quarter" idx="17"/>
          </p:nvPr>
        </p:nvSpPr>
        <p:spPr bwMode="auto">
          <a:xfrm>
            <a:off x="6674252" y="3121810"/>
            <a:ext cx="403032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 Precise arithmetic units consume more power and area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 High accuracy but less energy-efficient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B177820-F1B0-44C6-9916-644EFE389E2C}"/>
              </a:ext>
            </a:extLst>
          </p:cNvPr>
          <p:cNvSpPr>
            <a:spLocks noGrp="1" noChangeArrowheads="1"/>
          </p:cNvSpPr>
          <p:nvPr>
            <p:ph type="body" sz="quarter" idx="19"/>
          </p:nvPr>
        </p:nvSpPr>
        <p:spPr bwMode="auto">
          <a:xfrm>
            <a:off x="1485899" y="4877584"/>
            <a:ext cx="403103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Trades off accuracy for efficiency, reducing power and area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Suitable for error-tolerant applications like image processing and AI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8789A8B0-9139-4053-7859-F2D3EEF8E03A}"/>
              </a:ext>
            </a:extLst>
          </p:cNvPr>
          <p:cNvSpPr>
            <a:spLocks noGrp="1" noChangeArrowheads="1"/>
          </p:cNvSpPr>
          <p:nvPr>
            <p:ph type="body" sz="quarter" idx="24"/>
          </p:nvPr>
        </p:nvSpPr>
        <p:spPr bwMode="auto">
          <a:xfrm>
            <a:off x="6672629" y="4882325"/>
            <a:ext cx="363421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Image processing (denoising, compression)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Machine learning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Signal processing in 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en-GB" dirty="0"/>
              <a:t>Aims &amp;</a:t>
            </a:r>
            <a:br>
              <a:rPr lang="en-GB" dirty="0"/>
            </a:br>
            <a:r>
              <a:rPr lang="en-GB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0595" y="9210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b="1" dirty="0"/>
              <a:t>A</a:t>
            </a:r>
            <a:r>
              <a:rPr lang="en-GB" b="1" dirty="0"/>
              <a:t>IMS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9" y="1250460"/>
            <a:ext cx="5431971" cy="1824420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Design and implement an 8-bit Multiply-Accumulate (MAC) unit using approximate computing techniques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Implement an arithmetic unit utilizing approximate computing into a RISC-V SoC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Optimize the arithmetic unit for energy efficiency while maintaining acceptable computational accuracy.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0595" y="3379680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b="1" dirty="0"/>
              <a:t>OBJECTIVES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0169" y="3709104"/>
            <a:ext cx="5431971" cy="2342446"/>
          </a:xfrm>
        </p:spPr>
        <p:txBody>
          <a:bodyPr rtlCol="0">
            <a:normAutofit lnSpcReduction="10000"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Design and simulate the MAC unit using Verilog on FPGA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Integrate the MAC unit into a RISC-V SoC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Evaluate, analyze and compare performance, power consumption, and accuracy against traditional designs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Validate the design using simulation tools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Assess the impact of approximation on computational accuracy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Evaluate the MAC unit’s performance in a fuzzy memoized FIR filter for image processing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6</a:t>
            </a:fld>
            <a:endParaRPr lang="en-GB"/>
          </a:p>
        </p:txBody>
      </p:sp>
      <p:pic>
        <p:nvPicPr>
          <p:cNvPr id="19" name="Picture 18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58F653CC-FC4D-5D83-99A1-75A2CF8CD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011530-61D1-5593-F353-2283E84AD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76" y="135691"/>
            <a:ext cx="4361407" cy="405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A8F99-7E32-1D7A-C77E-B336EDF57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F4AF-8F78-7C47-729B-8454370D8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768488"/>
            <a:ext cx="5111750" cy="1204912"/>
          </a:xfrm>
        </p:spPr>
        <p:txBody>
          <a:bodyPr rtlCol="0"/>
          <a:lstStyle/>
          <a:p>
            <a:pPr rtl="0"/>
            <a:r>
              <a:rPr lang="en-GB" dirty="0"/>
              <a:t>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BD16E-DD5C-3BBF-BBFB-CA35C4763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3498" y="2052918"/>
            <a:ext cx="7404735" cy="33087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en-GB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E3BE6-465A-EB70-F84A-13E9B7E7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7</a:t>
            </a:fld>
            <a:endParaRPr lang="en-GB" dirty="0"/>
          </a:p>
        </p:txBody>
      </p:sp>
      <p:pic>
        <p:nvPicPr>
          <p:cNvPr id="7" name="Picture 6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E27EE49D-9950-8FE0-B8BA-7123D0301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34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en-GB" dirty="0"/>
              <a:t>Problem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3429000"/>
            <a:ext cx="7404735" cy="266051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b="1" dirty="0"/>
              <a:t>Problem</a:t>
            </a:r>
            <a:r>
              <a:rPr lang="en-US" dirty="0"/>
              <a:t>: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Balancing accuracy, power consumption, and speed in arithmetic units</a:t>
            </a:r>
          </a:p>
          <a:p>
            <a:r>
              <a:rPr lang="en-US" b="1" dirty="0"/>
              <a:t>Expected Results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computational efficiency with minimal accuracy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power consumption and chip area</a:t>
            </a:r>
          </a:p>
          <a:p>
            <a:r>
              <a:rPr lang="en-GB" b="1" dirty="0"/>
              <a:t>Methodology</a:t>
            </a:r>
            <a:r>
              <a:rPr lang="en-GB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Using Verilog for implementation and FPGA 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Implementing Approximate Adders and Approximate Multipliers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rtl="0"/>
            <a:endParaRPr lang="en-GB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8</a:t>
            </a:fld>
            <a:endParaRPr lang="en-GB" dirty="0"/>
          </a:p>
        </p:txBody>
      </p:sp>
      <p:pic>
        <p:nvPicPr>
          <p:cNvPr id="7" name="Picture 6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94E43E32-1EBB-00D6-C8B5-74596A9FD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E620A4-1AE1-D5ED-8264-5823C157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EFE4-3DCA-A5C6-6B3A-45BA79527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SIMULATION RESULTS</a:t>
            </a:r>
          </a:p>
        </p:txBody>
      </p:sp>
      <p:pic>
        <p:nvPicPr>
          <p:cNvPr id="3" name="Picture 2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3D2E2F5E-03BB-5B8B-4C5C-3359E3A6A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10094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0731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7_TF22318419_Win32" id="{DA6E7C03-7C07-46B9-8D9D-F061C4AB5C28}" vid="{0874F78C-8308-4EE6-8F19-85387B869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{8E5C0D8A-E96C-44CC-98C9-99E8CFB43A2E}tf22318419_win32</Template>
  <TotalTime>165</TotalTime>
  <Words>2323</Words>
  <Application>Microsoft Office PowerPoint</Application>
  <PresentationFormat>Widescreen</PresentationFormat>
  <Paragraphs>148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Tenorite</vt:lpstr>
      <vt:lpstr>Tenorite (Body)</vt:lpstr>
      <vt:lpstr>Monoline</vt:lpstr>
      <vt:lpstr>Public engagement activity</vt:lpstr>
      <vt:lpstr>ABOUT the project</vt:lpstr>
      <vt:lpstr>Background &amp; motivation</vt:lpstr>
      <vt:lpstr>ARCHITECTURE</vt:lpstr>
      <vt:lpstr>Real-World Problem Addressed</vt:lpstr>
      <vt:lpstr>Aims &amp; Objectives</vt:lpstr>
      <vt:lpstr>SPECIFICATION</vt:lpstr>
      <vt:lpstr>Problem specification</vt:lpstr>
      <vt:lpstr>SIMULATION RESULTS</vt:lpstr>
      <vt:lpstr>Analysis and Significance</vt:lpstr>
      <vt:lpstr>UNIT TESTING - Adder</vt:lpstr>
      <vt:lpstr>UNIT TESTING - Multiplier</vt:lpstr>
      <vt:lpstr>Comparison Against Aims and Objectives</vt:lpstr>
      <vt:lpstr>Future Work Plan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Amaan Mujawar</dc:creator>
  <cp:lastModifiedBy>Amaan Mujawar</cp:lastModifiedBy>
  <cp:revision>43</cp:revision>
  <dcterms:created xsi:type="dcterms:W3CDTF">2025-02-15T09:54:02Z</dcterms:created>
  <dcterms:modified xsi:type="dcterms:W3CDTF">2025-02-26T10:52:32Z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