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7" r:id="rId6"/>
    <p:sldId id="261" r:id="rId7"/>
    <p:sldId id="262" r:id="rId8"/>
    <p:sldId id="289" r:id="rId9"/>
    <p:sldId id="291" r:id="rId10"/>
    <p:sldId id="278" r:id="rId11"/>
    <p:sldId id="293" r:id="rId12"/>
    <p:sldId id="296" r:id="rId13"/>
    <p:sldId id="276" r:id="rId1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16" autoAdjust="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5C065-7973-41A8-A2CC-441A8BA3384C}" type="datetime1">
              <a:rPr lang="en-GB" smtClean="0"/>
              <a:t>06/05/2025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7A586-3225-45EC-B90F-43F9676D14C2}" type="datetime1">
              <a:rPr lang="en-GB" smtClean="0"/>
              <a:pPr/>
              <a:t>06/05/2025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Good afternoon, my name is Amaan Mujawar, and today I will be presenting my project on </a:t>
            </a:r>
            <a:r>
              <a:rPr lang="en-GB" b="1" dirty="0"/>
              <a:t>Implementing an Arithmetic Unit Utilizing Approximate Computing into a RISC-V </a:t>
            </a:r>
            <a:r>
              <a:rPr lang="en-GB" b="1" dirty="0" err="1"/>
              <a:t>SoC</a:t>
            </a:r>
            <a:r>
              <a:rPr lang="en-GB" dirty="0" err="1"/>
              <a:t>.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34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43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work is supervised by Mr. Neil Powell at The University of Sheffield.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913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live in an era where </a:t>
            </a:r>
            <a:r>
              <a:rPr lang="en-GB" b="1" dirty="0"/>
              <a:t>high-performance computing</a:t>
            </a:r>
            <a:r>
              <a:rPr lang="en-GB" dirty="0"/>
              <a:t> is essential for applications like </a:t>
            </a:r>
            <a:r>
              <a:rPr lang="en-GB" b="1" dirty="0"/>
              <a:t>machine learning, computer vision, and multimedia processing</a:t>
            </a:r>
            <a:r>
              <a:rPr lang="en-GB" dirty="0"/>
              <a:t>. However, </a:t>
            </a:r>
            <a:r>
              <a:rPr lang="en-GB" b="1" dirty="0"/>
              <a:t>traditional computing approaches</a:t>
            </a:r>
            <a:r>
              <a:rPr lang="en-GB" dirty="0"/>
              <a:t> are facing limitations due to the </a:t>
            </a:r>
            <a:r>
              <a:rPr lang="en-GB" b="1" dirty="0"/>
              <a:t>slowing down of Moore’s Law</a:t>
            </a:r>
            <a:r>
              <a:rPr lang="en-GB" dirty="0"/>
              <a:t>, making it increasingly difficult to achieve significant improvements in speed and efficiency.</a:t>
            </a:r>
          </a:p>
          <a:p>
            <a:r>
              <a:rPr lang="en-GB" dirty="0"/>
              <a:t>To address this, we turn to </a:t>
            </a:r>
            <a:r>
              <a:rPr lang="en-GB" b="1" dirty="0"/>
              <a:t>Approximate Computing</a:t>
            </a:r>
            <a:r>
              <a:rPr lang="en-GB" dirty="0"/>
              <a:t>—a technique that </a:t>
            </a:r>
            <a:r>
              <a:rPr lang="en-GB" b="1" dirty="0"/>
              <a:t>allows controlled errors</a:t>
            </a:r>
            <a:r>
              <a:rPr lang="en-GB" dirty="0"/>
              <a:t> in calculations, in exchange for </a:t>
            </a:r>
            <a:r>
              <a:rPr lang="en-GB" b="1" dirty="0"/>
              <a:t>higher energy efficiency and faster processing</a:t>
            </a:r>
            <a:r>
              <a:rPr lang="en-GB" dirty="0"/>
              <a:t>. This is especially useful for </a:t>
            </a:r>
            <a:r>
              <a:rPr lang="en-GB" b="1" dirty="0"/>
              <a:t>error-tolerant applications</a:t>
            </a:r>
            <a:r>
              <a:rPr lang="en-GB" dirty="0"/>
              <a:t> such as </a:t>
            </a:r>
            <a:r>
              <a:rPr lang="en-GB" b="1" dirty="0"/>
              <a:t>image processing and AI</a:t>
            </a:r>
            <a:r>
              <a:rPr lang="en-GB" dirty="0"/>
              <a:t>, where perfect accuracy is not always necessary.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085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en-GB" dirty="0"/>
              <a:t>Why does this matter? Let’s compare traditional computing with approximate computing: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Traditional computation</a:t>
            </a:r>
            <a:r>
              <a:rPr lang="en-GB" dirty="0"/>
              <a:t> prioritizes </a:t>
            </a:r>
            <a:r>
              <a:rPr lang="en-GB" b="1" dirty="0"/>
              <a:t>precision</a:t>
            </a:r>
            <a:r>
              <a:rPr lang="en-GB" dirty="0"/>
              <a:t> but at the cost of </a:t>
            </a:r>
            <a:r>
              <a:rPr lang="en-GB" b="1" dirty="0"/>
              <a:t>higher power consumption</a:t>
            </a:r>
            <a:r>
              <a:rPr lang="en-GB" dirty="0"/>
              <a:t> and </a:t>
            </a:r>
            <a:r>
              <a:rPr lang="en-GB" b="1" dirty="0"/>
              <a:t>larger chip area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Approximate computing</a:t>
            </a:r>
            <a:r>
              <a:rPr lang="en-GB" dirty="0"/>
              <a:t>, on the other hand, </a:t>
            </a:r>
            <a:r>
              <a:rPr lang="en-GB" b="1" dirty="0"/>
              <a:t>trades off some accuracy</a:t>
            </a:r>
            <a:r>
              <a:rPr lang="en-GB" dirty="0"/>
              <a:t> in exchange for </a:t>
            </a:r>
            <a:r>
              <a:rPr lang="en-GB" b="1" dirty="0"/>
              <a:t>significant energy savings</a:t>
            </a:r>
            <a:r>
              <a:rPr lang="en-GB" dirty="0"/>
              <a:t> and </a:t>
            </a:r>
            <a:r>
              <a:rPr lang="en-GB" b="1" dirty="0"/>
              <a:t>faster processing</a:t>
            </a:r>
            <a:r>
              <a:rPr lang="en-GB" dirty="0"/>
              <a:t>.</a:t>
            </a:r>
          </a:p>
          <a:p>
            <a:r>
              <a:rPr lang="en-GB" dirty="0"/>
              <a:t>This makes it ideal for applications such as:</a:t>
            </a:r>
            <a:br>
              <a:rPr lang="en-GB" dirty="0"/>
            </a:br>
            <a:r>
              <a:rPr lang="en-GB" b="1" dirty="0"/>
              <a:t>Image processing</a:t>
            </a:r>
            <a:r>
              <a:rPr lang="en-GB" dirty="0"/>
              <a:t> (denoising, compression)</a:t>
            </a:r>
            <a:br>
              <a:rPr lang="en-GB" dirty="0"/>
            </a:br>
            <a:r>
              <a:rPr lang="en-GB" b="1" dirty="0"/>
              <a:t>Machine learning</a:t>
            </a:r>
            <a:br>
              <a:rPr lang="en-GB" dirty="0"/>
            </a:br>
            <a:r>
              <a:rPr lang="en-GB" b="1" dirty="0"/>
              <a:t>Signal processing in embedded systems</a:t>
            </a:r>
            <a:endParaRPr lang="en-GB" dirty="0"/>
          </a:p>
          <a:p>
            <a:r>
              <a:rPr lang="en-GB" dirty="0"/>
              <a:t>By leveraging approximate computing, this project contributes to the development of </a:t>
            </a:r>
            <a:r>
              <a:rPr lang="en-GB" b="1" dirty="0"/>
              <a:t>energy-efficient digital systems</a:t>
            </a:r>
            <a:r>
              <a:rPr lang="en-GB" dirty="0"/>
              <a:t> for </a:t>
            </a:r>
            <a:r>
              <a:rPr lang="en-GB" b="1" dirty="0"/>
              <a:t>future computing technologies</a:t>
            </a:r>
            <a:r>
              <a:rPr lang="en-GB" dirty="0"/>
              <a:t>.</a:t>
            </a:r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primary aim of this project is to </a:t>
            </a:r>
            <a:r>
              <a:rPr lang="en-GB" b="1" dirty="0"/>
              <a:t>design and implement an 8-bit MAC unit</a:t>
            </a:r>
            <a:r>
              <a:rPr lang="en-GB" dirty="0"/>
              <a:t> using approximate computing techniques and integrate it into a </a:t>
            </a:r>
            <a:r>
              <a:rPr lang="en-GB" b="1" dirty="0"/>
              <a:t>RISC-V </a:t>
            </a:r>
            <a:r>
              <a:rPr lang="en-GB" b="1" dirty="0" err="1"/>
              <a:t>SoC</a:t>
            </a:r>
            <a:r>
              <a:rPr lang="en-GB" dirty="0" err="1"/>
              <a:t>.</a:t>
            </a:r>
            <a:r>
              <a:rPr lang="en-GB" dirty="0"/>
              <a:t> To achieve this, we set the following objectives:</a:t>
            </a:r>
            <a:br>
              <a:rPr lang="en-GB" dirty="0"/>
            </a:br>
            <a:r>
              <a:rPr lang="en-GB" dirty="0"/>
              <a:t>- Design and simulate the MAC unit using </a:t>
            </a:r>
            <a:r>
              <a:rPr lang="en-GB" b="1" dirty="0"/>
              <a:t>Verilog on FPGA</a:t>
            </a:r>
            <a:br>
              <a:rPr lang="en-GB" dirty="0"/>
            </a:br>
            <a:r>
              <a:rPr lang="en-GB" dirty="0"/>
              <a:t>- Validate the design through </a:t>
            </a:r>
            <a:r>
              <a:rPr lang="en-GB" b="1" dirty="0"/>
              <a:t>unit testing and FPGA simulations</a:t>
            </a:r>
          </a:p>
          <a:p>
            <a:r>
              <a:rPr lang="en-GB" dirty="0"/>
              <a:t>- Evaluate </a:t>
            </a:r>
            <a:r>
              <a:rPr lang="en-GB" b="1" dirty="0"/>
              <a:t>power consumption, accuracy, and speed</a:t>
            </a:r>
            <a:endParaRPr lang="en-GB" dirty="0"/>
          </a:p>
          <a:p>
            <a:r>
              <a:rPr lang="en-GB" dirty="0"/>
              <a:t>- Integrate the MAC unit into a </a:t>
            </a:r>
            <a:r>
              <a:rPr lang="en-GB" b="1" dirty="0"/>
              <a:t>RISC-V SoC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078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F9EE2-97D8-93C4-8F10-676EB9F91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16A8A1-5900-0E9D-9D69-4D7484A214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408332-03A1-4CA6-4686-29ABC20907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At the heart of this project is an </a:t>
            </a:r>
            <a:r>
              <a:rPr lang="en-GB" b="1" dirty="0"/>
              <a:t>8-bit Approximate Multiply-Accumulate (MAC) Unit</a:t>
            </a:r>
            <a:r>
              <a:rPr lang="en-GB" dirty="0"/>
              <a:t>, which is designed to improve computational efficiency while reducing power consumption.</a:t>
            </a:r>
          </a:p>
          <a:p>
            <a:r>
              <a:rPr lang="en-GB" dirty="0"/>
              <a:t>The </a:t>
            </a:r>
            <a:r>
              <a:rPr lang="en-GB" b="1" dirty="0"/>
              <a:t>architecture</a:t>
            </a:r>
            <a:r>
              <a:rPr lang="en-GB" dirty="0"/>
              <a:t> consists of several key components: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Input Fetch Stage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Fuzzy Memoization Block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Approximate Multiplication Stage: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MSBs (Most Significant Bits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LSBs (Least Significant Bits)</a:t>
            </a:r>
          </a:p>
          <a:p>
            <a:pPr marL="457200" lvl="1" indent="0">
              <a:buFont typeface="+mj-lt"/>
              <a:buNone/>
            </a:pPr>
            <a:endParaRPr lang="en-GB" b="1" dirty="0"/>
          </a:p>
          <a:p>
            <a:pPr marL="457200" lvl="1" indent="0">
              <a:buFont typeface="+mj-lt"/>
              <a:buNone/>
            </a:pPr>
            <a:r>
              <a:rPr lang="en-GB" b="1" dirty="0"/>
              <a:t>4. Partial Product Reduction Stage:</a:t>
            </a:r>
            <a:r>
              <a:rPr lang="en-GB" dirty="0"/>
              <a:t> </a:t>
            </a:r>
          </a:p>
          <a:p>
            <a:pPr marL="457200" lvl="1" indent="0">
              <a:buFont typeface="+mj-lt"/>
              <a:buNone/>
            </a:pPr>
            <a:r>
              <a:rPr lang="en-GB" b="1" dirty="0"/>
              <a:t>5. Approximate Addition Stage: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E8C91-C79A-267C-D275-005450C0E7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026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far, the project has achieved:</a:t>
            </a:r>
            <a:br>
              <a:rPr lang="en-GB" dirty="0"/>
            </a:br>
            <a:r>
              <a:rPr lang="en-GB" b="1" dirty="0"/>
              <a:t>Benchmarking of a pipelined MAC unit</a:t>
            </a:r>
            <a:br>
              <a:rPr lang="en-GB" dirty="0"/>
            </a:br>
            <a:r>
              <a:rPr lang="en-GB" b="1" dirty="0"/>
              <a:t>Implementation of Approximate Adders and Multipliers</a:t>
            </a:r>
            <a:br>
              <a:rPr lang="en-GB" dirty="0"/>
            </a:br>
            <a:r>
              <a:rPr lang="en-GB" b="1" dirty="0"/>
              <a:t>Unit testing and validation of individual modules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97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07D62-67C9-0167-E44C-E13178C4F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FCF13A-BFA6-85D1-42D9-EFFABB28A7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77F508-FE87-E13E-A9CF-02EA18454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82CAC-7A26-0217-94B4-7C82A4C6F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9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76671-72A5-DEAA-813D-767C0F5DD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5F16A7-914D-0C7C-6361-85987DCD51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52D866-4671-0F66-AE0E-D8E12A29A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118BE-C647-EB8D-05D2-3C32D3EC1B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60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n-US" noProof="0"/>
              <a:t>Click icon to add SmartArt graphic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jp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8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n-US" dirty="0"/>
              <a:t>Symposium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n-GB" dirty="0"/>
              <a:t>Amaan Mujawar</a:t>
            </a:r>
          </a:p>
        </p:txBody>
      </p:sp>
      <p:pic>
        <p:nvPicPr>
          <p:cNvPr id="4" name="Picture 3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56167849-E8FF-9E0D-A11C-585D44C06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en-GB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5814060" cy="2004161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Amaan Mujawar​</a:t>
            </a:r>
          </a:p>
          <a:p>
            <a:pPr rtl="0"/>
            <a:r>
              <a:rPr lang="en-GB" dirty="0">
                <a:solidFill>
                  <a:schemeClr val="tx1"/>
                </a:solidFill>
              </a:rPr>
              <a:t>aurmujawar1@sheffield.ac.uk</a:t>
            </a:r>
          </a:p>
          <a:p>
            <a:pPr rtl="0"/>
            <a:r>
              <a:rPr lang="en-GB" dirty="0">
                <a:solidFill>
                  <a:schemeClr val="tx1"/>
                </a:solidFill>
              </a:rPr>
              <a:t>The University of Sheffield – Electronics and Computer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>
                <a:solidFill>
                  <a:schemeClr val="tx1"/>
                </a:solidFill>
              </a:rPr>
              <a:pPr rtl="0"/>
              <a:t>10</a:t>
            </a:fld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Picture 6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FC68F54A-5011-8ECF-E92C-7BBD89051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ABOUT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Design of an Approximate 8-bit MAC Unit: A Step Towards RISC-V SoC Integration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Supervisor: Mr. Neil Powell</a:t>
            </a:r>
          </a:p>
        </p:txBody>
      </p:sp>
      <p:pic>
        <p:nvPicPr>
          <p:cNvPr id="8" name="Picture 7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CD41C6E6-3C0B-02C4-60F8-E39FF944F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229C0E-1536-6D13-C026-7756FAE1A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193" y="1642184"/>
            <a:ext cx="2528664" cy="1673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5DA449-3935-8E3C-1452-6F0B4C0C4C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3857" y="1877688"/>
            <a:ext cx="1438012" cy="1438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983AE5-337E-A95F-232A-97AF25CCC8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3857" y="3429000"/>
            <a:ext cx="4038000" cy="2523750"/>
          </a:xfrm>
          <a:prstGeom prst="rect">
            <a:avLst/>
          </a:prstGeom>
        </p:spPr>
      </p:pic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06459749-27A4-9E8A-3D47-2E6BE8DC3A02}"/>
              </a:ext>
            </a:extLst>
          </p:cNvPr>
          <p:cNvSpPr txBox="1">
            <a:spLocks/>
          </p:cNvSpPr>
          <p:nvPr/>
        </p:nvSpPr>
        <p:spPr>
          <a:xfrm>
            <a:off x="10810874" y="6356350"/>
            <a:ext cx="542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n-GB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EABB6-07DC-46E8-9B57-56EC44A396E5}" type="slidenum">
              <a:rPr lang="en-GB" smtClean="0">
                <a:solidFill>
                  <a:schemeClr val="tx1"/>
                </a:solidFill>
              </a:rPr>
              <a:pPr/>
              <a:t>2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648CDD2-80D1-37BF-7DC7-C5D592E9D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606" y="317476"/>
            <a:ext cx="3419076" cy="23677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7" y="333374"/>
            <a:ext cx="5511569" cy="585788"/>
          </a:xfrm>
        </p:spPr>
        <p:txBody>
          <a:bodyPr rtlCol="0">
            <a:noAutofit/>
          </a:bodyPr>
          <a:lstStyle/>
          <a:p>
            <a:pPr rtl="0"/>
            <a:r>
              <a:rPr lang="en-GB" dirty="0"/>
              <a:t>Background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353413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b="1" dirty="0"/>
              <a:t>Context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2836" y="2428012"/>
            <a:ext cx="2141764" cy="514350"/>
          </a:xfrm>
        </p:spPr>
        <p:txBody>
          <a:bodyPr rtlCol="0"/>
          <a:lstStyle/>
          <a:p>
            <a:pPr rtl="0"/>
            <a:r>
              <a:rPr lang="en-GB" b="1" dirty="0"/>
              <a:t>challenge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3498" y="3506065"/>
            <a:ext cx="2141764" cy="514350"/>
          </a:xfrm>
        </p:spPr>
        <p:txBody>
          <a:bodyPr rtlCol="0"/>
          <a:lstStyle/>
          <a:p>
            <a:pPr rtl="0"/>
            <a:r>
              <a:rPr lang="en-GB" b="1" dirty="0"/>
              <a:t>opportunity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929" y="4583376"/>
            <a:ext cx="2141764" cy="514350"/>
          </a:xfrm>
        </p:spPr>
        <p:txBody>
          <a:bodyPr rtlCol="0"/>
          <a:lstStyle/>
          <a:p>
            <a:pPr rtl="0"/>
            <a:r>
              <a:rPr lang="en-GB" b="1" dirty="0"/>
              <a:t>importance</a:t>
            </a:r>
            <a:r>
              <a:rPr lang="en-GB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92052" y="1307613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Growing demand for high-performance computing in machine learning, computer vision, and multimedia processing.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85511" y="2384924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Traditional computing approaches are limited by the slowing of Moore's Law.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85215" y="3462235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Approximate computing allows controlled errors for faster and energy-efficient computation.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47867" y="4539546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Enables energy-efficient digital systems, suitable for error-tolerant applications like image processing.</a:t>
            </a:r>
            <a:endParaRPr lang="en-GB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>
                <a:solidFill>
                  <a:schemeClr val="tx1"/>
                </a:solidFill>
              </a:rPr>
              <a:pPr/>
              <a:t>3</a:t>
            </a:fld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C78E0804-543A-957A-A7D3-4F053FE36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52E176-64E2-C6F9-0EE0-DC6FB0CB5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4014" y="2833522"/>
            <a:ext cx="2214011" cy="236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41086"/>
            <a:ext cx="8421688" cy="1325563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Real-World Problem Addressed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899" y="1884835"/>
            <a:ext cx="4031945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Big Data/Real-Time Processing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2629" y="1884834"/>
            <a:ext cx="4031945" cy="365125"/>
          </a:xfrm>
        </p:spPr>
        <p:txBody>
          <a:bodyPr rtlCol="0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</a:rPr>
              <a:t>High-Performance Computing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4984" y="4070136"/>
            <a:ext cx="4031945" cy="365125"/>
          </a:xfrm>
        </p:spPr>
        <p:txBody>
          <a:bodyPr rtlCol="0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</a:rPr>
              <a:t>Fault Tolerance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94627" y="4070135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b="1" dirty="0">
                <a:solidFill>
                  <a:schemeClr val="tx1"/>
                </a:solidFill>
              </a:rPr>
              <a:t>Ideal tasks</a:t>
            </a:r>
          </a:p>
        </p:txBody>
      </p:sp>
      <p:pic>
        <p:nvPicPr>
          <p:cNvPr id="12" name="Picture 11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11FB2BB3-8002-732E-D265-E4E0820B6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0FA01D57-A6B0-BC97-531E-BB4C03E25048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1486606" y="2673707"/>
            <a:ext cx="403032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Tenorite (Body)"/>
              </a:rPr>
              <a:t>Improves scalability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Tenorite (Body)"/>
              </a:rPr>
              <a:t>Processing speed for real-time data streams (e.g., social media, sensor networks)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AD0FBA8-456B-A2DC-0229-0777A887BC9C}"/>
              </a:ext>
            </a:extLst>
          </p:cNvPr>
          <p:cNvSpPr>
            <a:spLocks noGrp="1" noChangeArrowheads="1"/>
          </p:cNvSpPr>
          <p:nvPr>
            <p:ph type="body" sz="quarter" idx="17"/>
          </p:nvPr>
        </p:nvSpPr>
        <p:spPr bwMode="auto">
          <a:xfrm>
            <a:off x="6672629" y="2673707"/>
            <a:ext cx="403032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dirty="0">
                <a:solidFill>
                  <a:schemeClr val="tx1"/>
                </a:solidFill>
                <a:latin typeface="Tenorite (Body)"/>
              </a:rPr>
              <a:t>Speeds up resource-intensive simulations</a:t>
            </a:r>
          </a:p>
          <a:p>
            <a:pPr marR="0" lvl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dirty="0">
                <a:solidFill>
                  <a:schemeClr val="tx1"/>
                </a:solidFill>
                <a:latin typeface="Tenorite (Body)"/>
              </a:rPr>
              <a:t>Data processing, trading some precision for faster performance and lower power usage.</a:t>
            </a:r>
            <a:endParaRPr lang="en-US" altLang="en-US" dirty="0">
              <a:solidFill>
                <a:schemeClr val="tx1"/>
              </a:solidFill>
              <a:latin typeface="Tenorite (Body)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B177820-F1B0-44C6-9916-644EFE389E2C}"/>
              </a:ext>
            </a:extLst>
          </p:cNvPr>
          <p:cNvSpPr>
            <a:spLocks noGrp="1" noChangeArrowheads="1"/>
          </p:cNvSpPr>
          <p:nvPr>
            <p:ph type="body" sz="quarter" idx="19"/>
          </p:nvPr>
        </p:nvSpPr>
        <p:spPr bwMode="auto">
          <a:xfrm>
            <a:off x="1484984" y="4601605"/>
            <a:ext cx="403103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Tenorite (Body)"/>
              </a:rPr>
              <a:t>Improves system reliability by allowing for approximate results during faults or hardware failures</a:t>
            </a:r>
            <a:endParaRPr lang="en-US" altLang="en-US" dirty="0">
              <a:solidFill>
                <a:schemeClr val="tx1"/>
              </a:solidFill>
              <a:latin typeface="Tenorite (Body)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8789A8B0-9139-4053-7859-F2D3EEF8E03A}"/>
              </a:ext>
            </a:extLst>
          </p:cNvPr>
          <p:cNvSpPr>
            <a:spLocks noGrp="1" noChangeArrowheads="1"/>
          </p:cNvSpPr>
          <p:nvPr>
            <p:ph type="body" sz="quarter" idx="24"/>
          </p:nvPr>
        </p:nvSpPr>
        <p:spPr bwMode="auto">
          <a:xfrm>
            <a:off x="6672629" y="4601605"/>
            <a:ext cx="363421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tx1"/>
                </a:solidFill>
                <a:latin typeface="Tenorite (Body)"/>
              </a:rPr>
              <a:t>Image processing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tx1"/>
                </a:solidFill>
                <a:latin typeface="Tenorite (Body)"/>
              </a:rPr>
              <a:t>Machine learning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tx1"/>
                </a:solidFill>
                <a:latin typeface="Tenorite (Body)"/>
              </a:rPr>
              <a:t>Signal processing in embedded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1A154-0C80-F483-0C2C-6FB6C27BF09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CEABB6-07DC-46E8-9B57-56EC44A396E5}" type="slidenum">
              <a:rPr lang="en-GB" sz="900" smtClean="0">
                <a:latin typeface="Tenorite (Body)"/>
              </a:rPr>
              <a:pPr algn="r"/>
              <a:t>4</a:t>
            </a:fld>
            <a:endParaRPr lang="en-GB" sz="900" dirty="0">
              <a:latin typeface="Tenorite (Body)"/>
            </a:endParaRP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en-GB" dirty="0"/>
              <a:t>Aims &amp;</a:t>
            </a:r>
            <a:br>
              <a:rPr lang="en-GB" dirty="0"/>
            </a:br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595" y="9210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/>
              <a:t>A</a:t>
            </a:r>
            <a:r>
              <a:rPr lang="en-GB" b="1" dirty="0"/>
              <a:t>IMS &amp; OBJECTIVES</a:t>
            </a:r>
          </a:p>
          <a:p>
            <a:pPr rtl="0"/>
            <a:endParaRPr lang="en-GB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9" y="1250459"/>
            <a:ext cx="5431971" cy="3156783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Design and implement an 8-bit Multiply-Accumulate (MAC) unit using approximate computing techniques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Optimise the arithmetic unit for energy efficiency while maintaining acceptable computational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Assess integrability of the arithmetic unit utilising approximate computing into a RISC-V SoC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Design and simulate the MAC unit using Verilog on FPGA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Evaluate, analyze and compare performance, power consumption, and accuracy against traditional designs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Assess the impact of approximation on computational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>
                <a:solidFill>
                  <a:schemeClr val="tx1"/>
                </a:solidFill>
              </a:rPr>
              <a:pPr rtl="0"/>
              <a:t>5</a:t>
            </a:fld>
            <a:endParaRPr lang="en-GB">
              <a:solidFill>
                <a:schemeClr val="tx1"/>
              </a:solidFill>
            </a:endParaRPr>
          </a:p>
        </p:txBody>
      </p:sp>
      <p:pic>
        <p:nvPicPr>
          <p:cNvPr id="19" name="Picture 18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58F653CC-FC4D-5D83-99A1-75A2CF8CD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011530-61D1-5593-F353-2283E84AD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76" y="135691"/>
            <a:ext cx="4361407" cy="405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E3C86-F0C3-39D6-1B1B-D5D1874C9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40D7-9986-22BF-3A14-78C892708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768" y="396601"/>
            <a:ext cx="5111750" cy="446735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C48BD-E2AF-73B9-B6F6-0CFA3F7E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>
                <a:solidFill>
                  <a:schemeClr val="tx1"/>
                </a:solidFill>
              </a:rPr>
              <a:pPr rtl="0"/>
              <a:t>6</a:t>
            </a:fld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Picture 6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4ADB8C37-042A-B9A0-7743-2B1EBB10C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6D16F2E2-5A9A-274E-0FC7-C5FC5B7E33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1768" y="1165088"/>
            <a:ext cx="6788524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/>
              <a:t>8-bit Approximate MAC Unit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Input Fetch Stage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1" dirty="0"/>
              <a:t>8-bit operands (A and B)</a:t>
            </a:r>
            <a:endParaRPr lang="en-GB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Inputs are passed into the </a:t>
            </a:r>
            <a:r>
              <a:rPr lang="en-GB" b="1" dirty="0"/>
              <a:t>fuzzy memoization block</a:t>
            </a:r>
            <a:r>
              <a:rPr lang="en-GB" dirty="0"/>
              <a:t> to check for stored approximate results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/>
              <a:t>Fuzzy Memoization Block</a:t>
            </a:r>
            <a:endParaRPr lang="en-GB" sz="1600" b="1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1" dirty="0"/>
              <a:t>Caches previous computations</a:t>
            </a:r>
            <a:r>
              <a:rPr lang="en-US" dirty="0"/>
              <a:t> to avoid redundant calculations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Instead of storing the exact result for an exact input we store results for approximate matches.</a:t>
            </a:r>
            <a:endParaRPr 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If a match is found, </a:t>
            </a:r>
            <a:r>
              <a:rPr lang="en-GB" b="1" dirty="0"/>
              <a:t>cached result is used</a:t>
            </a:r>
            <a:r>
              <a:rPr lang="en-GB" dirty="0"/>
              <a:t> instead of recalculating.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/>
              <a:t>Approximate Multiplication Stage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Lower-Part OR-based Approximate Multiplier: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MSB (Most Significant Bits) handled with a </a:t>
            </a:r>
            <a:r>
              <a:rPr lang="en-GB" sz="1400" dirty="0" err="1">
                <a:solidFill>
                  <a:schemeClr val="tx1"/>
                </a:solidFill>
              </a:rPr>
              <a:t>Dadda</a:t>
            </a:r>
            <a:r>
              <a:rPr lang="en-GB" sz="1400" dirty="0">
                <a:solidFill>
                  <a:schemeClr val="tx1"/>
                </a:solidFill>
              </a:rPr>
              <a:t> Multiplier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LSB (Least Significant Bits) approximated using OR-based logic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/>
              <a:t>Partial Product Reduction Stage</a:t>
            </a:r>
            <a:endParaRPr lang="en-US" sz="1700" b="1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Uses compressor-based approximate multipliers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/>
              <a:t>Approximate Addition Stage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Accumulation performed using Lower-Part OR-based Approximate Adders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GB" sz="1200" b="1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9577611-80C1-0692-13C1-2F4647F0B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06909" y="735612"/>
            <a:ext cx="41052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057" y="461920"/>
            <a:ext cx="5037726" cy="510145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What has been achieved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8936" y="2077664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GB" b="1" dirty="0"/>
              <a:t>Achievements</a:t>
            </a:r>
            <a:endParaRPr lang="en-GB" b="1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>
                <a:solidFill>
                  <a:schemeClr val="tx1"/>
                </a:solidFill>
              </a:rPr>
              <a:pPr rtl="0"/>
              <a:t>7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FBB44AA-D826-FEBA-A1EB-06BE549E3C1A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918057" y="2970439"/>
            <a:ext cx="506125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Established a benchmark with a pipelined MAC unit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 Implemented Approximate Adder and Approximate Multiplier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 Unit testing completed and modules validated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 Implemented Fuzzy memoization cache look 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Researched on implementing onto RISC-V SoC</a:t>
            </a:r>
          </a:p>
        </p:txBody>
      </p:sp>
      <p:pic>
        <p:nvPicPr>
          <p:cNvPr id="19" name="Picture 18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B1AE466D-B9A8-8094-BDF0-CE6832E35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100943"/>
            <a:ext cx="2536261" cy="76848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A4F1D10-A17A-6B3B-C62F-D88A38398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8949" y="335766"/>
            <a:ext cx="3552825" cy="321945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72C1FAA-4304-6CC5-B727-2E7DA54964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368" y="3900037"/>
            <a:ext cx="25812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E620A4-1AE1-D5ED-8264-5823C157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EFE4-3DCA-A5C6-6B3A-45BA79527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6369" y="1459127"/>
            <a:ext cx="5200650" cy="1715531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SIMULATION RESULTS - ADDER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A67B33E-2BE1-B0C8-D35D-88FC2C0F614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CEABB6-07DC-46E8-9B57-56EC44A396E5}" type="slidenum">
              <a:rPr lang="en-GB" sz="900" smtClean="0"/>
              <a:pPr algn="r"/>
              <a:t>8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57759-D313-A92B-F119-E8EDBD761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1" y="0"/>
            <a:ext cx="12145958" cy="12859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C79439-5360-4F48-E881-177FFA5FF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62299"/>
            <a:ext cx="6205083" cy="5359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E4C1DC-6800-BD59-D36D-0C93759D8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6369" y="2921582"/>
            <a:ext cx="2743199" cy="379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0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23FABB-3156-19E0-34B5-36241A5EB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135473-FD36-2CB3-70F9-6BDA0992A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1132719"/>
            <a:ext cx="5339491" cy="56829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9C496A-CE83-B5EB-2C9B-03DDECAEB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960" y="1619260"/>
            <a:ext cx="5063801" cy="1715531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SIMULATION RESULTS - Multiplier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7C511B7-38D9-A586-7FE5-5B08538DD8E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CEABB6-07DC-46E8-9B57-56EC44A396E5}" type="slidenum">
              <a:rPr lang="en-GB" sz="900" smtClean="0"/>
              <a:pPr algn="r"/>
              <a:t>9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6190A1-15C5-955E-EE8A-7F174371A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6" y="42374"/>
            <a:ext cx="12129247" cy="982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DB5234-806B-E445-8FC5-869EFBC57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4895" y="2961973"/>
            <a:ext cx="1877714" cy="385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77177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7_TF22318419_Win32" id="{DA6E7C03-7C07-46B9-8D9D-F061C4AB5C28}" vid="{0874F78C-8308-4EE6-8F19-85387B869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{8E5C0D8A-E96C-44CC-98C9-99E8CFB43A2E}tf22318419_win32</Template>
  <TotalTime>795</TotalTime>
  <Words>871</Words>
  <Application>Microsoft Office PowerPoint</Application>
  <PresentationFormat>Widescreen</PresentationFormat>
  <Paragraphs>108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Tenorite</vt:lpstr>
      <vt:lpstr>Tenorite (Body)</vt:lpstr>
      <vt:lpstr>Monoline</vt:lpstr>
      <vt:lpstr>Symposium</vt:lpstr>
      <vt:lpstr>ABOUT the project</vt:lpstr>
      <vt:lpstr>Background &amp; motivation</vt:lpstr>
      <vt:lpstr>Real-World Problem Addressed</vt:lpstr>
      <vt:lpstr>Aims &amp; Objectives</vt:lpstr>
      <vt:lpstr>ARCHITECTURE</vt:lpstr>
      <vt:lpstr>What has been achieved</vt:lpstr>
      <vt:lpstr>SIMULATION RESULTS - ADDER</vt:lpstr>
      <vt:lpstr>SIMULATION RESULTS - Multiplier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Amaan Mujawar</dc:creator>
  <cp:lastModifiedBy>Amaan Mujawar</cp:lastModifiedBy>
  <cp:revision>91</cp:revision>
  <dcterms:created xsi:type="dcterms:W3CDTF">2025-02-15T09:54:02Z</dcterms:created>
  <dcterms:modified xsi:type="dcterms:W3CDTF">2025-05-06T13:20:33Z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