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91" r:id="rId10"/>
    <p:sldId id="278" r:id="rId11"/>
    <p:sldId id="293" r:id="rId12"/>
    <p:sldId id="296" r:id="rId13"/>
    <p:sldId id="27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07/05/2025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Amaan Mujawar, and today I will be presenting my project on </a:t>
            </a:r>
            <a:r>
              <a:rPr lang="en-GB" b="1" dirty="0"/>
              <a:t>Implementing an Arithmetic Unit Utilizing Approximate Computing into a 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is supervised by Mr. Neil Powell at The University of Sheffield.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live in an era where </a:t>
            </a:r>
            <a:r>
              <a:rPr lang="en-GB" b="1" dirty="0"/>
              <a:t>high-performance computing</a:t>
            </a:r>
            <a:r>
              <a:rPr lang="en-GB" dirty="0"/>
              <a:t> is essential for applications like </a:t>
            </a:r>
            <a:r>
              <a:rPr lang="en-GB" b="1" dirty="0"/>
              <a:t>machine learning, computer vision, and multimedia processing</a:t>
            </a:r>
            <a:r>
              <a:rPr lang="en-GB" dirty="0"/>
              <a:t>. However, </a:t>
            </a:r>
            <a:r>
              <a:rPr lang="en-GB" b="1" dirty="0"/>
              <a:t>traditional computing approaches</a:t>
            </a:r>
            <a:r>
              <a:rPr lang="en-GB" dirty="0"/>
              <a:t> are facing limitations due to the </a:t>
            </a:r>
            <a:r>
              <a:rPr lang="en-GB" b="1" dirty="0"/>
              <a:t>slowing down of Moore’s Law</a:t>
            </a:r>
            <a:r>
              <a:rPr lang="en-GB" dirty="0"/>
              <a:t>, making it increasingly difficult to achieve significant improvements in speed and efficiency.</a:t>
            </a:r>
          </a:p>
          <a:p>
            <a:r>
              <a:rPr lang="en-GB" dirty="0"/>
              <a:t>To address this, we turn to </a:t>
            </a:r>
            <a:r>
              <a:rPr lang="en-GB" b="1" dirty="0"/>
              <a:t>Approximate Computing</a:t>
            </a:r>
            <a:r>
              <a:rPr lang="en-GB" dirty="0"/>
              <a:t>—a technique that </a:t>
            </a:r>
            <a:r>
              <a:rPr lang="en-GB" b="1" dirty="0"/>
              <a:t>allows controlled errors</a:t>
            </a:r>
            <a:r>
              <a:rPr lang="en-GB" dirty="0"/>
              <a:t> in calculations, in exchange for </a:t>
            </a:r>
            <a:r>
              <a:rPr lang="en-GB" b="1" dirty="0"/>
              <a:t>higher energy efficiency and faster processing</a:t>
            </a:r>
            <a:r>
              <a:rPr lang="en-GB" dirty="0"/>
              <a:t>. This is especially useful for </a:t>
            </a:r>
            <a:r>
              <a:rPr lang="en-GB" b="1" dirty="0"/>
              <a:t>error-tolerant applications</a:t>
            </a:r>
            <a:r>
              <a:rPr lang="en-GB" dirty="0"/>
              <a:t> such as </a:t>
            </a:r>
            <a:r>
              <a:rPr lang="en-GB" b="1" dirty="0"/>
              <a:t>image processing and AI</a:t>
            </a:r>
            <a:r>
              <a:rPr lang="en-GB" dirty="0"/>
              <a:t>, where perfect accuracy is not always necessary.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Why does this matter? Let’s compare traditional computing with approximate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Traditional computation</a:t>
            </a:r>
            <a:r>
              <a:rPr lang="en-GB" dirty="0"/>
              <a:t> prioritizes </a:t>
            </a:r>
            <a:r>
              <a:rPr lang="en-GB" b="1" dirty="0"/>
              <a:t>precision</a:t>
            </a:r>
            <a:r>
              <a:rPr lang="en-GB" dirty="0"/>
              <a:t> but at the cost of </a:t>
            </a:r>
            <a:r>
              <a:rPr lang="en-GB" b="1" dirty="0"/>
              <a:t>higher power consumption</a:t>
            </a:r>
            <a:r>
              <a:rPr lang="en-GB" dirty="0"/>
              <a:t> and </a:t>
            </a:r>
            <a:r>
              <a:rPr lang="en-GB" b="1" dirty="0"/>
              <a:t>larger chip area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Approximate computing</a:t>
            </a:r>
            <a:r>
              <a:rPr lang="en-GB" dirty="0"/>
              <a:t>, on the other hand, </a:t>
            </a:r>
            <a:r>
              <a:rPr lang="en-GB" b="1" dirty="0"/>
              <a:t>trades off some accuracy</a:t>
            </a:r>
            <a:r>
              <a:rPr lang="en-GB" dirty="0"/>
              <a:t> in exchange for </a:t>
            </a:r>
            <a:r>
              <a:rPr lang="en-GB" b="1" dirty="0"/>
              <a:t>significant energy savings</a:t>
            </a:r>
            <a:r>
              <a:rPr lang="en-GB" dirty="0"/>
              <a:t> and </a:t>
            </a:r>
            <a:r>
              <a:rPr lang="en-GB" b="1" dirty="0"/>
              <a:t>faster processing</a:t>
            </a:r>
            <a:r>
              <a:rPr lang="en-GB" dirty="0"/>
              <a:t>.</a:t>
            </a:r>
          </a:p>
          <a:p>
            <a:r>
              <a:rPr lang="en-GB" dirty="0"/>
              <a:t>This makes it ideal for applications such as:</a:t>
            </a:r>
            <a:br>
              <a:rPr lang="en-GB" dirty="0"/>
            </a:br>
            <a:r>
              <a:rPr lang="en-GB" b="1" dirty="0"/>
              <a:t>Image processing</a:t>
            </a:r>
            <a:r>
              <a:rPr lang="en-GB" dirty="0"/>
              <a:t> (denoising, compression)</a:t>
            </a:r>
            <a:br>
              <a:rPr lang="en-GB" dirty="0"/>
            </a:br>
            <a:r>
              <a:rPr lang="en-GB" b="1" dirty="0"/>
              <a:t>Machine learning</a:t>
            </a:r>
            <a:br>
              <a:rPr lang="en-GB" dirty="0"/>
            </a:br>
            <a:r>
              <a:rPr lang="en-GB" b="1" dirty="0"/>
              <a:t>Signal processing in embedded systems</a:t>
            </a:r>
            <a:endParaRPr lang="en-GB" dirty="0"/>
          </a:p>
          <a:p>
            <a:r>
              <a:rPr lang="en-GB" dirty="0"/>
              <a:t>By leveraging approximate computing, this project contributes to the development of </a:t>
            </a:r>
            <a:r>
              <a:rPr lang="en-GB" b="1" dirty="0"/>
              <a:t>energy-efficient digital systems</a:t>
            </a:r>
            <a:r>
              <a:rPr lang="en-GB" dirty="0"/>
              <a:t> for </a:t>
            </a:r>
            <a:r>
              <a:rPr lang="en-GB" b="1" dirty="0"/>
              <a:t>future computing technologies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aim of this project is to </a:t>
            </a:r>
            <a:r>
              <a:rPr lang="en-GB" b="1" dirty="0"/>
              <a:t>design and implement an 8-bit MAC unit</a:t>
            </a:r>
            <a:r>
              <a:rPr lang="en-GB" dirty="0"/>
              <a:t> using approximate computing techniques and integrate it into a </a:t>
            </a:r>
            <a:r>
              <a:rPr lang="en-GB" b="1" dirty="0"/>
              <a:t>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To achieve this, we set the following objectives:</a:t>
            </a:r>
            <a:br>
              <a:rPr lang="en-GB" dirty="0"/>
            </a:br>
            <a:r>
              <a:rPr lang="en-GB" dirty="0"/>
              <a:t>- Design and simulate the MAC unit using </a:t>
            </a:r>
            <a:r>
              <a:rPr lang="en-GB" b="1" dirty="0"/>
              <a:t>Verilog on FPGA</a:t>
            </a:r>
            <a:br>
              <a:rPr lang="en-GB" dirty="0"/>
            </a:br>
            <a:r>
              <a:rPr lang="en-GB" dirty="0"/>
              <a:t>- Validate the design through </a:t>
            </a:r>
            <a:r>
              <a:rPr lang="en-GB" b="1" dirty="0"/>
              <a:t>unit testing and FPGA simulations</a:t>
            </a:r>
          </a:p>
          <a:p>
            <a:r>
              <a:rPr lang="en-GB" dirty="0"/>
              <a:t>- Evaluate </a:t>
            </a:r>
            <a:r>
              <a:rPr lang="en-GB" b="1" dirty="0"/>
              <a:t>power consumption, accuracy, and speed</a:t>
            </a:r>
            <a:endParaRPr lang="en-GB" dirty="0"/>
          </a:p>
          <a:p>
            <a:r>
              <a:rPr lang="en-GB" dirty="0"/>
              <a:t>- Integrate the MAC unit into a </a:t>
            </a:r>
            <a:r>
              <a:rPr lang="en-GB" b="1" dirty="0"/>
              <a:t>RISC-V SoC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heart of this project is an </a:t>
            </a:r>
            <a:r>
              <a:rPr lang="en-GB" b="1" dirty="0"/>
              <a:t>8-bit Approximate Multiply-Accumulate (MAC) Unit</a:t>
            </a:r>
            <a:r>
              <a:rPr lang="en-GB" dirty="0"/>
              <a:t>, which is designed to improve computational efficiency while reducing power consumption.</a:t>
            </a:r>
          </a:p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 consists of several key components: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 Fetch Stage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Fuzzy Memoization Block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Multiplication Stage: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MSBs (Most Significant Bits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LSBs (Least Significant Bits)</a:t>
            </a:r>
          </a:p>
          <a:p>
            <a:pPr marL="457200" lvl="1" indent="0">
              <a:buFont typeface="+mj-lt"/>
              <a:buNone/>
            </a:pPr>
            <a:endParaRPr lang="en-GB" b="1" dirty="0"/>
          </a:p>
          <a:p>
            <a:pPr marL="457200" lvl="1" indent="0">
              <a:buFont typeface="+mj-lt"/>
              <a:buNone/>
            </a:pPr>
            <a:r>
              <a:rPr lang="en-GB" b="1" dirty="0"/>
              <a:t>4. Partial Product Reduction Stage:</a:t>
            </a:r>
            <a:r>
              <a:rPr lang="en-GB" dirty="0"/>
              <a:t> </a:t>
            </a:r>
          </a:p>
          <a:p>
            <a:pPr marL="457200" lvl="1" indent="0">
              <a:buFont typeface="+mj-lt"/>
              <a:buNone/>
            </a:pPr>
            <a:r>
              <a:rPr lang="en-GB" b="1" dirty="0"/>
              <a:t>5. Approximate Addition Stage: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the project has achieved:</a:t>
            </a:r>
            <a:br>
              <a:rPr lang="en-GB" dirty="0"/>
            </a:br>
            <a:r>
              <a:rPr lang="en-GB" b="1" dirty="0"/>
              <a:t>Benchmarking of a pipelined MAC unit</a:t>
            </a:r>
            <a:br>
              <a:rPr lang="en-GB" dirty="0"/>
            </a:br>
            <a:r>
              <a:rPr lang="en-GB" b="1" dirty="0"/>
              <a:t>Implementation of Approximate Adders and Multipliers</a:t>
            </a:r>
            <a:br>
              <a:rPr lang="en-GB" dirty="0"/>
            </a:br>
            <a:r>
              <a:rPr lang="en-GB" b="1" dirty="0"/>
              <a:t>Unit testing and validation of individual modules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Symposium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Design of an Approximate 8-bit MAC Unit: A Step Towards RISC-V SoC Integration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41086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899" y="1884835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 Data/Real-Time Processing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29" y="1884834"/>
            <a:ext cx="40319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High-Performance Computing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4984" y="4070136"/>
            <a:ext cx="40319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Fault Tolerance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94627" y="4070135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6606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Improves scalability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Processing speed for real-time data streams (e.g., social media, sensor networks)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2629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Speeds up resource-intensive simulations</a:t>
            </a:r>
          </a:p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Data processing, trading some precision for faster performance and lower power usage.</a:t>
            </a:r>
            <a:endParaRPr lang="en-US" altLang="en-US" dirty="0">
              <a:solidFill>
                <a:schemeClr val="tx1"/>
              </a:solidFill>
              <a:latin typeface="Tenorite (Body)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4984" y="4601605"/>
            <a:ext cx="40310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Improves system reliability by allowing for approximate results during faults or hardware failures</a:t>
            </a:r>
            <a:endParaRPr lang="en-US" altLang="en-US" dirty="0">
              <a:solidFill>
                <a:schemeClr val="tx1"/>
              </a:solidFill>
              <a:latin typeface="Tenorite (Body)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60160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4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</a:t>
            </a:r>
            <a:r>
              <a:rPr lang="en-GB" b="1" dirty="0"/>
              <a:t>IMS &amp; OBJECTIVES</a:t>
            </a:r>
          </a:p>
          <a:p>
            <a:pPr rtl="0"/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59"/>
            <a:ext cx="5431971" cy="315678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Optimise the arithmetic unit for energy efficiency while maintaining acceptable computational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 integrability of the arithmetic unit utilising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Instead of storing the exact result for an exact input we store results for approximate matches.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577611-80C1-0692-13C1-2F4647F0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09" y="735612"/>
            <a:ext cx="4105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51014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What has been achieved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8057" y="2970439"/>
            <a:ext cx="506125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Approximate Adder and Approximate Multiplier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Unit testing completed and modules validated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Fuzzy memoization cache look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Researched on implementing onto RISC-V SoC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4F1D10-A17A-6B3B-C62F-D88A38398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949" y="335766"/>
            <a:ext cx="3552825" cy="3219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2C1FAA-4304-6CC5-B727-2E7DA549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8" y="3900037"/>
            <a:ext cx="2581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69" y="1459127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" y="0"/>
            <a:ext cx="12145958" cy="128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4C1DC-6800-BD59-D36D-0C93759D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7" y="1883615"/>
            <a:ext cx="2743199" cy="37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960" y="1619260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– Approximate MAC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90A1-15C5-955E-EE8A-7F174371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42374"/>
            <a:ext cx="12129247" cy="9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795</TotalTime>
  <Words>872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Tenorite (Body)</vt:lpstr>
      <vt:lpstr>Monoline</vt:lpstr>
      <vt:lpstr>Symposium</vt:lpstr>
      <vt:lpstr>ABOUT the project</vt:lpstr>
      <vt:lpstr>Background &amp; motivation</vt:lpstr>
      <vt:lpstr>Real-World Problem Addressed</vt:lpstr>
      <vt:lpstr>Aims &amp; Objectives</vt:lpstr>
      <vt:lpstr>ARCHITECTURE</vt:lpstr>
      <vt:lpstr>What has been achieved</vt:lpstr>
      <vt:lpstr>SIMULATION RESULTS - ADDER</vt:lpstr>
      <vt:lpstr>SIMULATION RESULTS – Approximate MAC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94</cp:revision>
  <dcterms:created xsi:type="dcterms:W3CDTF">2025-02-15T09:54:02Z</dcterms:created>
  <dcterms:modified xsi:type="dcterms:W3CDTF">2025-05-07T06:42:24Z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