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7" r:id="rId6"/>
    <p:sldId id="261" r:id="rId7"/>
    <p:sldId id="262" r:id="rId8"/>
    <p:sldId id="289" r:id="rId9"/>
    <p:sldId id="291" r:id="rId10"/>
    <p:sldId id="278" r:id="rId11"/>
    <p:sldId id="293" r:id="rId12"/>
    <p:sldId id="296" r:id="rId13"/>
    <p:sldId id="276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416" autoAdjust="0"/>
  </p:normalViewPr>
  <p:slideViewPr>
    <p:cSldViewPr snapToGrid="0">
      <p:cViewPr varScale="1">
        <p:scale>
          <a:sx n="116" d="100"/>
          <a:sy n="116" d="100"/>
        </p:scale>
        <p:origin x="450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07/05/2025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afternoon, my name is Amaan Mujawar, and today I will be presenting my project on </a:t>
            </a:r>
            <a:r>
              <a:rPr lang="en-GB" b="1" dirty="0"/>
              <a:t>Implementing an Arithmetic Unit Utilizing Approximate Computing into a 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work is supervised by Mr. Neil Powell at The University of Sheffield.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live in an era where </a:t>
            </a:r>
            <a:r>
              <a:rPr lang="en-GB" b="1" dirty="0"/>
              <a:t>high-performance computing</a:t>
            </a:r>
            <a:r>
              <a:rPr lang="en-GB" dirty="0"/>
              <a:t> is essential for applications like </a:t>
            </a:r>
            <a:r>
              <a:rPr lang="en-GB" b="1" dirty="0"/>
              <a:t>machine learning, computer vision, and multimedia processing</a:t>
            </a:r>
            <a:r>
              <a:rPr lang="en-GB" dirty="0"/>
              <a:t>. However, </a:t>
            </a:r>
            <a:r>
              <a:rPr lang="en-GB" b="1" dirty="0"/>
              <a:t>traditional computing approaches</a:t>
            </a:r>
            <a:r>
              <a:rPr lang="en-GB" dirty="0"/>
              <a:t> are facing limitations due to the </a:t>
            </a:r>
            <a:r>
              <a:rPr lang="en-GB" b="1" dirty="0"/>
              <a:t>slowing down of Moore’s Law</a:t>
            </a:r>
            <a:r>
              <a:rPr lang="en-GB" dirty="0"/>
              <a:t>, making it increasingly difficult to achieve significant improvements in speed and efficiency.</a:t>
            </a:r>
          </a:p>
          <a:p>
            <a:r>
              <a:rPr lang="en-GB" dirty="0"/>
              <a:t>To address this, we turn to </a:t>
            </a:r>
            <a:r>
              <a:rPr lang="en-GB" b="1" dirty="0"/>
              <a:t>Approximate Computing</a:t>
            </a:r>
            <a:r>
              <a:rPr lang="en-GB" dirty="0"/>
              <a:t>—a technique that </a:t>
            </a:r>
            <a:r>
              <a:rPr lang="en-GB" b="1" dirty="0"/>
              <a:t>allows controlled errors</a:t>
            </a:r>
            <a:r>
              <a:rPr lang="en-GB" dirty="0"/>
              <a:t> in calculations, in exchange for </a:t>
            </a:r>
            <a:r>
              <a:rPr lang="en-GB" b="1" dirty="0"/>
              <a:t>higher energy efficiency and faster processing</a:t>
            </a:r>
            <a:r>
              <a:rPr lang="en-GB" dirty="0"/>
              <a:t>. This is especially useful for </a:t>
            </a:r>
            <a:r>
              <a:rPr lang="en-GB" b="1" dirty="0"/>
              <a:t>error-tolerant applications</a:t>
            </a:r>
            <a:r>
              <a:rPr lang="en-GB" dirty="0"/>
              <a:t> such as </a:t>
            </a:r>
            <a:r>
              <a:rPr lang="en-GB" b="1" dirty="0"/>
              <a:t>image processing and AI</a:t>
            </a:r>
            <a:r>
              <a:rPr lang="en-GB" dirty="0"/>
              <a:t>, where perfect accuracy is not always necessary.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dirty="0"/>
              <a:t>Why does this matter? Let’s compare traditional computing with approximate computing: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Traditional computation</a:t>
            </a:r>
            <a:r>
              <a:rPr lang="en-GB" dirty="0"/>
              <a:t> prioritizes </a:t>
            </a:r>
            <a:r>
              <a:rPr lang="en-GB" b="1" dirty="0"/>
              <a:t>precision</a:t>
            </a:r>
            <a:r>
              <a:rPr lang="en-GB" dirty="0"/>
              <a:t> but at the cost of </a:t>
            </a:r>
            <a:r>
              <a:rPr lang="en-GB" b="1" dirty="0"/>
              <a:t>higher power consumption</a:t>
            </a:r>
            <a:r>
              <a:rPr lang="en-GB" dirty="0"/>
              <a:t> and </a:t>
            </a:r>
            <a:r>
              <a:rPr lang="en-GB" b="1" dirty="0"/>
              <a:t>larger chip area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Approximate computing</a:t>
            </a:r>
            <a:r>
              <a:rPr lang="en-GB" dirty="0"/>
              <a:t>, on the other hand, </a:t>
            </a:r>
            <a:r>
              <a:rPr lang="en-GB" b="1" dirty="0"/>
              <a:t>trades off some accuracy</a:t>
            </a:r>
            <a:r>
              <a:rPr lang="en-GB" dirty="0"/>
              <a:t> in exchange for </a:t>
            </a:r>
            <a:r>
              <a:rPr lang="en-GB" b="1" dirty="0"/>
              <a:t>significant energy savings</a:t>
            </a:r>
            <a:r>
              <a:rPr lang="en-GB" dirty="0"/>
              <a:t> and </a:t>
            </a:r>
            <a:r>
              <a:rPr lang="en-GB" b="1" dirty="0"/>
              <a:t>faster processing</a:t>
            </a:r>
            <a:r>
              <a:rPr lang="en-GB" dirty="0"/>
              <a:t>.</a:t>
            </a:r>
          </a:p>
          <a:p>
            <a:r>
              <a:rPr lang="en-GB" dirty="0"/>
              <a:t>This makes it ideal for applications such as:</a:t>
            </a:r>
            <a:br>
              <a:rPr lang="en-GB" dirty="0"/>
            </a:br>
            <a:r>
              <a:rPr lang="en-GB" b="1" dirty="0"/>
              <a:t>Image processing</a:t>
            </a:r>
            <a:r>
              <a:rPr lang="en-GB" dirty="0"/>
              <a:t> (denoising, compression)</a:t>
            </a:r>
            <a:br>
              <a:rPr lang="en-GB" dirty="0"/>
            </a:br>
            <a:r>
              <a:rPr lang="en-GB" b="1" dirty="0"/>
              <a:t>Machine learning</a:t>
            </a:r>
            <a:br>
              <a:rPr lang="en-GB" dirty="0"/>
            </a:br>
            <a:r>
              <a:rPr lang="en-GB" b="1" dirty="0"/>
              <a:t>Signal processing in embedded systems</a:t>
            </a:r>
            <a:endParaRPr lang="en-GB" dirty="0"/>
          </a:p>
          <a:p>
            <a:r>
              <a:rPr lang="en-GB" dirty="0"/>
              <a:t>By leveraging approximate computing, this project contributes to the development of </a:t>
            </a:r>
            <a:r>
              <a:rPr lang="en-GB" b="1" dirty="0"/>
              <a:t>energy-efficient digital systems</a:t>
            </a:r>
            <a:r>
              <a:rPr lang="en-GB" dirty="0"/>
              <a:t> for </a:t>
            </a:r>
            <a:r>
              <a:rPr lang="en-GB" b="1" dirty="0"/>
              <a:t>future computing technologies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primary aim of this project is to </a:t>
            </a:r>
            <a:r>
              <a:rPr lang="en-GB" b="1" dirty="0"/>
              <a:t>design and implement an 8-bit MAC unit</a:t>
            </a:r>
            <a:r>
              <a:rPr lang="en-GB" dirty="0"/>
              <a:t> using approximate computing techniques and integrate it into a </a:t>
            </a:r>
            <a:r>
              <a:rPr lang="en-GB" b="1" dirty="0"/>
              <a:t>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To achieve this, we set the following objectives:</a:t>
            </a:r>
            <a:br>
              <a:rPr lang="en-GB" dirty="0"/>
            </a:br>
            <a:r>
              <a:rPr lang="en-GB" dirty="0"/>
              <a:t>- Design and simulate the MAC unit using </a:t>
            </a:r>
            <a:r>
              <a:rPr lang="en-GB" b="1" dirty="0"/>
              <a:t>Verilog on FPGA</a:t>
            </a:r>
            <a:br>
              <a:rPr lang="en-GB" dirty="0"/>
            </a:br>
            <a:r>
              <a:rPr lang="en-GB" dirty="0"/>
              <a:t>- Validate the design through </a:t>
            </a:r>
            <a:r>
              <a:rPr lang="en-GB" b="1" dirty="0"/>
              <a:t>unit testing and FPGA simulations</a:t>
            </a:r>
          </a:p>
          <a:p>
            <a:r>
              <a:rPr lang="en-GB" dirty="0"/>
              <a:t>- Evaluate </a:t>
            </a:r>
            <a:r>
              <a:rPr lang="en-GB" b="1" dirty="0"/>
              <a:t>power consumption, accuracy, and speed</a:t>
            </a:r>
            <a:endParaRPr lang="en-GB" dirty="0"/>
          </a:p>
          <a:p>
            <a:r>
              <a:rPr lang="en-GB" dirty="0"/>
              <a:t>- Integrate the MAC unit into a </a:t>
            </a:r>
            <a:r>
              <a:rPr lang="en-GB" b="1" dirty="0"/>
              <a:t>RISC-V SoC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9EE2-97D8-93C4-8F10-676EB9F9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A8A1-5900-0E9D-9D69-4D7484A21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08332-03A1-4CA6-4686-29ABC20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 the heart of this project is an </a:t>
            </a:r>
            <a:r>
              <a:rPr lang="en-GB" b="1" dirty="0"/>
              <a:t>8-bit Approximate Multiply-Accumulate (MAC) Unit</a:t>
            </a:r>
            <a:r>
              <a:rPr lang="en-GB" dirty="0"/>
              <a:t>, which is designed to improve computational efficiency while reducing power consumption.</a:t>
            </a:r>
          </a:p>
          <a:p>
            <a:r>
              <a:rPr lang="en-GB" dirty="0"/>
              <a:t>The </a:t>
            </a:r>
            <a:r>
              <a:rPr lang="en-GB" b="1" dirty="0"/>
              <a:t>architecture</a:t>
            </a:r>
            <a:r>
              <a:rPr lang="en-GB" dirty="0"/>
              <a:t> consists of several key components: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Input Fetch Stage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Fuzzy Memoization Block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Approximate Multiplication Stage: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MSBs (Most Significant Bits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LSBs (Least Significant Bits)</a:t>
            </a:r>
          </a:p>
          <a:p>
            <a:pPr marL="457200" lvl="1" indent="0">
              <a:buFont typeface="+mj-lt"/>
              <a:buNone/>
            </a:pPr>
            <a:endParaRPr lang="en-GB" b="1" dirty="0"/>
          </a:p>
          <a:p>
            <a:pPr marL="457200" lvl="1" indent="0">
              <a:buFont typeface="+mj-lt"/>
              <a:buNone/>
            </a:pPr>
            <a:r>
              <a:rPr lang="en-GB" b="1" dirty="0"/>
              <a:t>4. Partial Product Reduction Stage:</a:t>
            </a:r>
            <a:r>
              <a:rPr lang="en-GB" dirty="0"/>
              <a:t> </a:t>
            </a:r>
          </a:p>
          <a:p>
            <a:pPr marL="457200" lvl="1" indent="0">
              <a:buFont typeface="+mj-lt"/>
              <a:buNone/>
            </a:pPr>
            <a:r>
              <a:rPr lang="en-GB" b="1" dirty="0"/>
              <a:t>5. Approximate Addition Stage: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8C91-C79A-267C-D275-005450C0E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2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far, the project has achieved:</a:t>
            </a:r>
            <a:br>
              <a:rPr lang="en-GB" dirty="0"/>
            </a:br>
            <a:r>
              <a:rPr lang="en-GB" b="1" dirty="0"/>
              <a:t>Benchmarking of a pipelined MAC unit</a:t>
            </a:r>
            <a:br>
              <a:rPr lang="en-GB" dirty="0"/>
            </a:br>
            <a:r>
              <a:rPr lang="en-GB" b="1" dirty="0"/>
              <a:t>Implementation of Approximate Adders and Multipliers</a:t>
            </a:r>
            <a:br>
              <a:rPr lang="en-GB" dirty="0"/>
            </a:br>
            <a:r>
              <a:rPr lang="en-GB" b="1" dirty="0"/>
              <a:t>Unit testing and validation of individual modules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7D62-67C9-0167-E44C-E13178C4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CF13A-BFA6-85D1-42D9-EFFABB28A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7F508-FE87-E13E-A9CF-02EA18454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2CAC-7A26-0217-94B4-7C82A4C6F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6671-72A5-DEAA-813D-767C0F5D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F16A7-914D-0C7C-6361-85987DCD5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2D866-4671-0F66-AE0E-D8E12A29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18BE-C647-EB8D-05D2-3C32D3EC1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Symposium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Amaan Mujawar​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aurmujawar1@sheffield.ac.uk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10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Design of an Approximate 8-bit MAC Unit: A Step Towards RISC-V SoC Integration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Supervisor: Mr. Neil Powell</a:t>
            </a:r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29C0E-1536-6D13-C026-7756FAE1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93" y="1642184"/>
            <a:ext cx="2528664" cy="167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DA449-3935-8E3C-1452-6F0B4C0C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1877688"/>
            <a:ext cx="1438012" cy="14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3AE5-337E-A95F-232A-97AF25CCC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857" y="3429000"/>
            <a:ext cx="4038000" cy="2523750"/>
          </a:xfrm>
          <a:prstGeom prst="rect">
            <a:avLst/>
          </a:prstGeom>
        </p:spPr>
      </p:pic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06459749-27A4-9E8A-3D47-2E6BE8DC3A02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48CDD2-80D1-37BF-7DC7-C5D592E9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606" y="317476"/>
            <a:ext cx="3419076" cy="2367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353413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b="1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836" y="2428012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498" y="3506065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929" y="4583376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importance</a:t>
            </a:r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2052" y="1307613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5511" y="238492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5215" y="3462235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867" y="4539546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2E176-64E2-C6F9-0EE0-DC6FB0CB5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14" y="2833522"/>
            <a:ext cx="2214011" cy="2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41086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899" y="1884835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Big Data/Real-Time Processing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629" y="1884834"/>
            <a:ext cx="4031945" cy="365125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High-Performance Computing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84984" y="4119542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Ideal tasks</a:t>
            </a: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A01D57-A6B0-BC97-531E-BB4C03E2504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486606" y="2673707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Improves scalability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Processing speed for real-time data streams (e.g., social media, sensor networks)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D0FBA8-456B-A2DC-0229-0777A887B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72629" y="2673707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Speeds up resource-intensive simulations</a:t>
            </a:r>
          </a:p>
          <a:p>
            <a:pPr marR="0"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>
                <a:solidFill>
                  <a:schemeClr val="tx1"/>
                </a:solidFill>
                <a:latin typeface="Tenorite (Body)"/>
              </a:rPr>
              <a:t>Data processing, trading some precision for faster performance and lower power usage.</a:t>
            </a:r>
            <a:endParaRPr lang="en-US" altLang="en-US" dirty="0">
              <a:solidFill>
                <a:schemeClr val="tx1"/>
              </a:solidFill>
              <a:latin typeface="Tenorite (Body)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789A8B0-9139-4053-7859-F2D3EEF8E03A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1484984" y="4627606"/>
            <a:ext cx="3634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enorite (Body)"/>
              </a:rPr>
              <a:t>Image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enorite (Body)"/>
              </a:rPr>
              <a:t>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enorite (Body)"/>
              </a:rPr>
              <a:t>Signal processing in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A154-0C80-F483-0C2C-6FB6C27BF0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>
                <a:latin typeface="Tenorite (Body)"/>
              </a:rPr>
              <a:pPr algn="r"/>
              <a:t>4</a:t>
            </a:fld>
            <a:endParaRPr lang="en-GB" sz="9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9210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A</a:t>
            </a:r>
            <a:r>
              <a:rPr lang="en-GB" b="1" dirty="0"/>
              <a:t>IMS &amp; OBJECTIVES</a:t>
            </a:r>
          </a:p>
          <a:p>
            <a:pPr rtl="0"/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250459"/>
            <a:ext cx="5431971" cy="315678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an 8-bit Multiply-Accumulate (MAC) unit using approximate computing techniques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Optimise the arithmetic unit for energy efficiency while maintaining acceptable computational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Assess integrability of the arithmetic unit utilising approximate computing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Evaluate, analyze and compare performance, power consumption, and accuracy against traditional designs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Assess the impact of approximation on computational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5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11530-61D1-5593-F353-2283E84A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6" y="135691"/>
            <a:ext cx="4361407" cy="40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E3C86-F0C3-39D6-1B1B-D5D1874C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40D7-9986-22BF-3A14-78C892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8" y="396601"/>
            <a:ext cx="5111750" cy="44673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8BD-E2AF-73B9-B6F6-0CFA3F7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6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4ADB8C37-042A-B9A0-7743-2B1EBB10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D16F2E2-5A9A-274E-0FC7-C5FC5B7E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768" y="1165088"/>
            <a:ext cx="678852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8-bit Approximate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Input Fetch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1" dirty="0"/>
              <a:t>8-bit operands (A and B)</a:t>
            </a: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Inputs are passed into the </a:t>
            </a:r>
            <a:r>
              <a:rPr lang="en-GB" b="1" dirty="0"/>
              <a:t>fuzzy memoization block</a:t>
            </a:r>
            <a:r>
              <a:rPr lang="en-GB" dirty="0"/>
              <a:t> to check for stored approximate 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Fuzzy Memoization Block</a:t>
            </a:r>
            <a:endParaRPr lang="en-GB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Caches previous computations</a:t>
            </a:r>
            <a:r>
              <a:rPr lang="en-US" dirty="0"/>
              <a:t> to avoid redundant calculations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Instead of storing the exact result for an exact input we store results for approximate matches.</a:t>
            </a: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If a match is found, </a:t>
            </a:r>
            <a:r>
              <a:rPr lang="en-GB" b="1" dirty="0"/>
              <a:t>cached result is used</a:t>
            </a:r>
            <a:r>
              <a:rPr lang="en-GB" dirty="0"/>
              <a:t> instead of recalculating.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Multiplication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Lower-Part OR-based Approximate Multiplier: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MSB (Most Significant Bits) handled with a </a:t>
            </a:r>
            <a:r>
              <a:rPr lang="en-GB" sz="1400" dirty="0" err="1">
                <a:solidFill>
                  <a:schemeClr val="tx1"/>
                </a:solidFill>
              </a:rPr>
              <a:t>Dadda</a:t>
            </a:r>
            <a:r>
              <a:rPr lang="en-GB" sz="1400" dirty="0">
                <a:solidFill>
                  <a:schemeClr val="tx1"/>
                </a:solidFill>
              </a:rPr>
              <a:t> Multiplier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LSB (Least Significant Bits) approximated using OR-based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Partial Product Reduction Stage</a:t>
            </a:r>
            <a:endParaRPr lang="en-US" sz="17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Uses compressor-based approximate multipliers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Addition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Accumulation performed using Lower-Part OR-based Approximate Adders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200" b="1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9577611-80C1-0692-13C1-2F4647F0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6909" y="735612"/>
            <a:ext cx="4105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057" y="461920"/>
            <a:ext cx="5037726" cy="51014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What has been achieved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07766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Achievements</a:t>
            </a:r>
            <a:endParaRPr lang="en-GB" b="1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>
                <a:solidFill>
                  <a:schemeClr val="tx1"/>
                </a:solidFill>
              </a:rPr>
              <a:pPr rtl="0"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8057" y="2970439"/>
            <a:ext cx="506125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Established a benchmark with a pipelined MAC unit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Implemented Approximate Adder and Approximate Multiplier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Unit testing completed and modules validated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Implemented Fuzzy memoization cache look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Researched on implementing onto RISC-V SoC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4F1D10-A17A-6B3B-C62F-D88A38398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949" y="335766"/>
            <a:ext cx="3552825" cy="32194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72C1FAA-4304-6CC5-B727-2E7DA5496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8" y="3900037"/>
            <a:ext cx="2581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620A4-1AE1-D5ED-8264-5823C157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FE4-3DCA-A5C6-6B3A-45BA79527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369" y="1459127"/>
            <a:ext cx="520065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ADDER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67B33E-2BE1-B0C8-D35D-88FC2C0F61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7759-D313-A92B-F119-E8EDBD76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" y="0"/>
            <a:ext cx="12145958" cy="1285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4C1DC-6800-BD59-D36D-0C93759D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07" y="1883615"/>
            <a:ext cx="2743199" cy="37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3FABB-3156-19E0-34B5-36241A5EB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496A-CE83-B5EB-2C9B-03DDECAE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960" y="1619260"/>
            <a:ext cx="5063801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– Approximate MAC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C511B7-38D9-A586-7FE5-5B08538DD8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9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2E88F-9E25-55A1-72E1-B51042E3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1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717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798</TotalTime>
  <Words>857</Words>
  <Application>Microsoft Office PowerPoint</Application>
  <PresentationFormat>Widescreen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Tenorite (Body)</vt:lpstr>
      <vt:lpstr>Monoline</vt:lpstr>
      <vt:lpstr>Symposium</vt:lpstr>
      <vt:lpstr>ABOUT the project</vt:lpstr>
      <vt:lpstr>Background &amp; motivation</vt:lpstr>
      <vt:lpstr>Real-World Problem Addressed</vt:lpstr>
      <vt:lpstr>Aims &amp; Objectives</vt:lpstr>
      <vt:lpstr>ARCHITECTURE</vt:lpstr>
      <vt:lpstr>What has been achieved</vt:lpstr>
      <vt:lpstr>SIMULATION RESULTS - ADDER</vt:lpstr>
      <vt:lpstr>SIMULATION RESULTS – Approximate MAC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96</cp:revision>
  <dcterms:created xsi:type="dcterms:W3CDTF">2025-02-15T09:54:02Z</dcterms:created>
  <dcterms:modified xsi:type="dcterms:W3CDTF">2025-05-07T06:53:27Z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