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291" r:id="rId8"/>
    <p:sldId id="262" r:id="rId9"/>
    <p:sldId id="289" r:id="rId10"/>
    <p:sldId id="264" r:id="rId11"/>
    <p:sldId id="293" r:id="rId12"/>
    <p:sldId id="296" r:id="rId13"/>
    <p:sldId id="258" r:id="rId14"/>
    <p:sldId id="294" r:id="rId15"/>
    <p:sldId id="295" r:id="rId16"/>
    <p:sldId id="278" r:id="rId17"/>
    <p:sldId id="266" r:id="rId18"/>
    <p:sldId id="290" r:id="rId19"/>
    <p:sldId id="276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6416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27/02/2025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D62C-C454-7239-4BC4-6E92280B9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E2524-41AF-DC0C-F8A3-02F3C804B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EDA18D-234A-0C6E-192F-F68B5DE5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8B0BA-F4D6-83EC-20BC-AEBDB7ECA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4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3952-E606-533C-1B62-5FA19B19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D0926-BD02-648D-ECBC-72A9ECBE0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BDBBD-6041-D9F9-2A3E-91215BEE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21CE0-BF91-0427-F5FF-C6DD3369F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7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E5DFA-DFAD-9132-1DD6-DCC08503B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09CE0-585A-2530-CFCB-D59130D26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82E8B-DF2C-3088-7C34-9C54357F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90E1-03AE-4A7E-70AC-9E49ACD7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8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9EE2-97D8-93C4-8F10-676EB9F9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6A8A1-5900-0E9D-9D69-4D7484A21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08332-03A1-4CA6-4686-29ABC209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8C91-C79A-267C-D275-005450C0E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2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7D62-67C9-0167-E44C-E13178C4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CF13A-BFA6-85D1-42D9-EFFABB28A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7F508-FE87-E13E-A9CF-02EA18454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82CAC-7A26-0217-94B4-7C82A4C6F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6671-72A5-DEAA-813D-767C0F5D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F16A7-914D-0C7C-6361-85987DCD5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2D866-4671-0F66-AE0E-D8E12A29A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18BE-C647-EB8D-05D2-3C32D3EC1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Public engagement activity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Amaan Mujawar</a:t>
            </a:r>
          </a:p>
        </p:txBody>
      </p:sp>
      <p:pic>
        <p:nvPicPr>
          <p:cNvPr id="4" name="Picture 3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6167849-E8FF-9E0D-A11C-585D44C0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Analysis and Significance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346C13E-31C1-C201-7D60-10520AE5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A137BA-C4AD-D7E3-F69E-6E27562AD15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EB37F-D0CC-9BDF-FACC-CF0368753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81FF-40E8-B8F8-4C5B-E2B9A9B7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2415" y="13652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UNIT TESTING - Adder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D6C19B5-D58E-0315-43EF-CC0F1DBE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BED2BA-07EB-3732-851F-5E194980FCC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11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78871-F038-D8F3-7FDA-F6AD6D1A2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" y="546847"/>
            <a:ext cx="6205083" cy="5359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E45B8B-09BE-E998-CBE0-C4E039118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84" y="1744553"/>
            <a:ext cx="2743199" cy="41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1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28324-327E-5C65-5E5F-5ABD5500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76E0-F202-6701-3131-671CEB53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2415" y="13652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UNIT TESTING - Multiplier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60D0463F-F4CE-185D-408A-69654E4B7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13E7A2-21EC-45F7-8688-7A2CC04C96F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12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8B14-2BA2-3206-471B-743908C86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" y="230205"/>
            <a:ext cx="5339491" cy="5682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E9813-1C50-61FF-6FB1-F7640A3F9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103" y="1619260"/>
            <a:ext cx="1877714" cy="42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7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057" y="461920"/>
            <a:ext cx="5037726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b="1" dirty="0"/>
              <a:t>Comparison:</a:t>
            </a:r>
            <a:r>
              <a:rPr lang="en-US" dirty="0"/>
              <a:t> Aims and milestones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07766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Achievements</a:t>
            </a:r>
            <a:endParaRPr lang="en-GB" b="1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408229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Pending Tasks</a:t>
            </a:r>
            <a:endParaRPr lang="en-GB" b="1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>
                <a:solidFill>
                  <a:schemeClr val="tx1"/>
                </a:solidFill>
              </a:rPr>
              <a:pPr rtl="0"/>
              <a:t>13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BB44AA-D826-FEBA-A1EB-06BE549E3C1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21375" y="2601109"/>
            <a:ext cx="50337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Established a benchmark with a pipelined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Conceptual and partial implementation of AAUD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Implemented Approximate Adder and Approximate Multiplier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Unit testing completed and modules validated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4C25FFF-01A9-75AF-C09C-C09B33E1A65C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5918057" y="4498022"/>
            <a:ext cx="59870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Complete integration of approximate multipliers and adders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Explore Fuzzy memoization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Conduct comprehensive testing for power, speed, and accuracy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enorite (Body)"/>
              </a:rPr>
              <a:t> Compare against other approximation units to evaluate performance</a:t>
            </a: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AE466D-B9A8-8094-BDF0-CE6832E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Future Work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094" y="1826025"/>
            <a:ext cx="2882475" cy="823912"/>
          </a:xfrm>
        </p:spPr>
        <p:txBody>
          <a:bodyPr rtlCol="0"/>
          <a:lstStyle/>
          <a:p>
            <a:pPr rtl="0"/>
            <a:r>
              <a:rPr lang="en-GB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3094" y="2883695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/>
              <a:t>Complete implementation of approximate arithmetic units</a:t>
            </a:r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7655" y="2883695"/>
            <a:ext cx="2896671" cy="1997867"/>
          </a:xfrm>
        </p:spPr>
        <p:txBody>
          <a:bodyPr rtlCol="0"/>
          <a:lstStyle/>
          <a:p>
            <a:pPr rtl="0"/>
            <a:r>
              <a:rPr lang="en-US" dirty="0"/>
              <a:t>Integrate AAUD into RISC-V SoC and conduct full system testing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6411" y="2883695"/>
            <a:ext cx="2882475" cy="1997867"/>
          </a:xfrm>
        </p:spPr>
        <p:txBody>
          <a:bodyPr rtlCol="0"/>
          <a:lstStyle/>
          <a:p>
            <a:pPr rtl="0"/>
            <a:r>
              <a:rPr lang="en-GB" noProof="1"/>
              <a:t>E</a:t>
            </a:r>
            <a:r>
              <a:rPr lang="en-GB" dirty="0"/>
              <a:t>valuate performance against traditional MAC units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C953D19-D175-5382-EB78-41B258DFDB10}"/>
              </a:ext>
            </a:extLst>
          </p:cNvPr>
          <p:cNvSpPr txBox="1">
            <a:spLocks/>
          </p:cNvSpPr>
          <p:nvPr/>
        </p:nvSpPr>
        <p:spPr>
          <a:xfrm>
            <a:off x="1163093" y="320913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Long-term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65663E9-8AB0-0BAE-4CAD-3518BBAB522C}"/>
              </a:ext>
            </a:extLst>
          </p:cNvPr>
          <p:cNvSpPr txBox="1">
            <a:spLocks/>
          </p:cNvSpPr>
          <p:nvPr/>
        </p:nvSpPr>
        <p:spPr>
          <a:xfrm>
            <a:off x="1163093" y="4358483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further optimizations with different approximation methods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06A98AF-0802-6D9F-FF99-A7CC94BF662E}"/>
              </a:ext>
            </a:extLst>
          </p:cNvPr>
          <p:cNvSpPr txBox="1">
            <a:spLocks/>
          </p:cNvSpPr>
          <p:nvPr/>
        </p:nvSpPr>
        <p:spPr>
          <a:xfrm>
            <a:off x="4581849" y="4358482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potential applications in other error-tolerant domains, such as machine learning</a:t>
            </a:r>
            <a:endParaRPr lang="en-GB" dirty="0"/>
          </a:p>
        </p:txBody>
      </p:sp>
      <p:pic>
        <p:nvPicPr>
          <p:cNvPr id="20" name="Picture 19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D0EB5FBE-78EE-E772-CF91-89700EBD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03235-2E12-B2D6-FF12-C0DF019E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0C3BF-2200-CEFF-4B0F-D4B2F170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1"/>
            <a:ext cx="12578862" cy="6852859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5850B96-8188-C18A-5850-E90C83C5D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15</a:t>
            </a:fld>
            <a:endParaRPr lang="en-GB"/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55C19B2-C66B-541F-F71E-20E8B051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2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81406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Amaan Mujawar​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aurmujawar1@sheffield.ac.uk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The University of Sheffield – Electronics and Computer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16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C68F54A-5011-8ECF-E92C-7BBD89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Implement an Arithmetic Unit Utilizing Approximate Computing into RISC-V SoC.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Supervisor: Mr. Neil Powell</a:t>
            </a:r>
          </a:p>
        </p:txBody>
      </p:sp>
      <p:pic>
        <p:nvPicPr>
          <p:cNvPr id="8" name="Picture 7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D41C6E6-3C0B-02C4-60F8-E39FF94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29C0E-1536-6D13-C026-7756FAE1A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93" y="1642184"/>
            <a:ext cx="2528664" cy="167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DA449-3935-8E3C-1452-6F0B4C0C4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857" y="1877688"/>
            <a:ext cx="1438012" cy="143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83AE5-337E-A95F-232A-97AF25CCC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857" y="3429000"/>
            <a:ext cx="4038000" cy="2523750"/>
          </a:xfrm>
          <a:prstGeom prst="rect">
            <a:avLst/>
          </a:prstGeom>
        </p:spPr>
      </p:pic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06459749-27A4-9E8A-3D47-2E6BE8DC3A02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48CDD2-80D1-37BF-7DC7-C5D592E9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606" y="317476"/>
            <a:ext cx="3419076" cy="2367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" y="333374"/>
            <a:ext cx="5511569" cy="58578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353413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b="1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836" y="2428012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498" y="3506065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929" y="4583376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importance</a:t>
            </a:r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2052" y="1307613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Growing demand for high-performance computing in machine learning, computer vision, and multimedia processing.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5511" y="238492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Traditional computing approaches are limited by the slowing of Moore's Law.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5215" y="3462235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Approximate computing allows controlled errors for faster and energy-efficient computation.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7867" y="4539546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Enables energy-efficient digital systems, suitable for error-tolerant applications like image processing.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8E0804-543A-957A-A7D3-4F053FE3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2E176-64E2-C6F9-0EE0-DC6FB0CB5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14" y="2833522"/>
            <a:ext cx="2214011" cy="2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E3C86-F0C3-39D6-1B1B-D5D1874C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40D7-9986-22BF-3A14-78C892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8" y="396601"/>
            <a:ext cx="5111750" cy="44673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48BD-E2AF-73B9-B6F6-0CFA3F7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4ADB8C37-042A-B9A0-7743-2B1EBB10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D16F2E2-5A9A-274E-0FC7-C5FC5B7E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768" y="1165088"/>
            <a:ext cx="678852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8-bit Approximate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Input Fetch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1" dirty="0"/>
              <a:t>8-bit operands (A and B)</a:t>
            </a:r>
            <a:r>
              <a:rPr lang="en-GB" dirty="0"/>
              <a:t> for multiplication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Inputs are passed into the </a:t>
            </a:r>
            <a:r>
              <a:rPr lang="en-GB" b="1" dirty="0"/>
              <a:t>fuzzy memoization block</a:t>
            </a:r>
            <a:r>
              <a:rPr lang="en-GB" dirty="0"/>
              <a:t> to check for stored approximate 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Fuzzy Memoization Block</a:t>
            </a:r>
            <a:endParaRPr lang="en-GB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Caches previous computations</a:t>
            </a:r>
            <a:r>
              <a:rPr lang="en-US" dirty="0"/>
              <a:t> to avoid redundant calculations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Uses </a:t>
            </a:r>
            <a:r>
              <a:rPr lang="en-GB" b="1" dirty="0"/>
              <a:t>Hamming distance</a:t>
            </a:r>
            <a:r>
              <a:rPr lang="en-GB" dirty="0"/>
              <a:t> to find a similar previously stored input-output pair.</a:t>
            </a: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If a match is found, </a:t>
            </a:r>
            <a:r>
              <a:rPr lang="en-GB" b="1" dirty="0"/>
              <a:t>cached result is used</a:t>
            </a:r>
            <a:r>
              <a:rPr lang="en-GB" dirty="0"/>
              <a:t> instead of recalculating.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Multiplication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Lower-Part OR-based Approximate Multiplier: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MSB (Most Significant Bits) handled with a </a:t>
            </a:r>
            <a:r>
              <a:rPr lang="en-GB" sz="1400" dirty="0" err="1">
                <a:solidFill>
                  <a:schemeClr val="tx1"/>
                </a:solidFill>
              </a:rPr>
              <a:t>Dadda</a:t>
            </a:r>
            <a:r>
              <a:rPr lang="en-GB" sz="1400" dirty="0">
                <a:solidFill>
                  <a:schemeClr val="tx1"/>
                </a:solidFill>
              </a:rPr>
              <a:t> Multiplier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LSB (Least Significant Bits) approximated using OR-based logic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Partial Product Reduction Stage</a:t>
            </a:r>
            <a:endParaRPr lang="en-US" sz="17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Uses compressor-based approximate multipliers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Addition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Accumulation performed using Lower-Part OR-based Approximate Adders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7D5BD9B-4E40-E593-0B5F-494E29EC0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2025" y="365228"/>
            <a:ext cx="3138207" cy="59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Real-World 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Energy-Efficiency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Traditional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Approximate computing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Ideal tasks</a:t>
            </a: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11FB2BB3-8002-732E-D265-E4E0820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FA01D57-A6B0-BC97-531E-BB4C03E25048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1485901" y="3121810"/>
            <a:ext cx="40303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Reduced power consumption by allowing controlled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Lower energy requirements make it suitable for battery-powered devices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D0FBA8-456B-A2DC-0229-0777A887BC9C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674252" y="3121810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Precise arithmetic units consume more power and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High accuracy but less energy-efficient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B177820-F1B0-44C6-9916-644EFE389E2C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1485899" y="4877584"/>
            <a:ext cx="40310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Trades off accuracy for efficiency, reducing power and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Suitable for error-tolerant applications like image processing and AI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789A8B0-9139-4053-7859-F2D3EEF8E03A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6672629" y="4882325"/>
            <a:ext cx="36342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Image processing (denoising, compression)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 processing in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A154-0C80-F483-0C2C-6FB6C27BF09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>
                <a:latin typeface="Tenorite (Body)"/>
              </a:rPr>
              <a:pPr algn="r"/>
              <a:t>5</a:t>
            </a:fld>
            <a:endParaRPr lang="en-GB" sz="9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Aims &amp;</a:t>
            </a:r>
            <a:br>
              <a:rPr lang="en-GB" dirty="0"/>
            </a:br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9210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b="1" dirty="0"/>
              <a:t>A</a:t>
            </a:r>
            <a:r>
              <a:rPr lang="en-GB" b="1" dirty="0"/>
              <a:t>IMS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250460"/>
            <a:ext cx="5431971" cy="182442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implement an 8-bit Multiply-Accumulate (MAC) unit using approximate computing techniques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Implement an arithmetic unit utilizing approximate computing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Optimize the arithmetic unit for energy efficiency while maintaining acceptable computational accuracy.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595" y="337968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3709104"/>
            <a:ext cx="5431971" cy="2342446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simulate the MAC unit using Verilog on FPGA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Integrate the MAC unit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Evaluate, analyze and compare performance, power consumption, and accuracy against traditional designs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Validate the design using simulation tools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Assess the impact of approximation on computational accuracy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Evaluate the MAC unit’s performance in a fuzzy memoized FIR filter for image processing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6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8F653CC-FC4D-5D83-99A1-75A2CF8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11530-61D1-5593-F353-2283E84A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6" y="135691"/>
            <a:ext cx="4361407" cy="40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781287"/>
            <a:ext cx="5111750" cy="608481"/>
          </a:xfrm>
        </p:spPr>
        <p:txBody>
          <a:bodyPr rtlCol="0"/>
          <a:lstStyle/>
          <a:p>
            <a:pPr rtl="0"/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498" y="2409384"/>
            <a:ext cx="6958855" cy="26605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US" b="1" dirty="0"/>
              <a:t>Problem</a:t>
            </a:r>
            <a:r>
              <a:rPr lang="en-US" dirty="0"/>
              <a:t>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Balancing accuracy, power consumption, and speed in arithmetic units</a:t>
            </a:r>
          </a:p>
          <a:p>
            <a:r>
              <a:rPr lang="en-US" b="1" dirty="0"/>
              <a:t>Expected Results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computational efficiency with minimal accuracy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power consumption and chip area</a:t>
            </a:r>
          </a:p>
          <a:p>
            <a:r>
              <a:rPr lang="en-GB" b="1" dirty="0"/>
              <a:t>Methodology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Verilog for implementation and FPGA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Approximate Adders and Approximate Multipliers based on existing designs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94E43E32-1EBB-00D6-C8B5-74596A9F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620A4-1AE1-D5ED-8264-5823C157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FE4-3DCA-A5C6-6B3A-45BA79527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520065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ADDER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3D2E2F5E-03BB-5B8B-4C5C-3359E3A6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67B33E-2BE1-B0C8-D35D-88FC2C0F61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57759-D313-A92B-F119-E8EDBD76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" y="864216"/>
            <a:ext cx="12145958" cy="128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3FABB-3156-19E0-34B5-36241A5EB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496A-CE83-B5EB-2C9B-03DDECAEB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571235"/>
            <a:ext cx="5063801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Multiplier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5EC3485-5910-7D03-7FF5-AA0D492E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C511B7-38D9-A586-7FE5-5B08538DD8E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190A1-15C5-955E-EE8A-7F174371A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" y="997012"/>
            <a:ext cx="12129247" cy="9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717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{8E5C0D8A-E96C-44CC-98C9-99E8CFB43A2E}tf22318419_win32</Template>
  <TotalTime>227</TotalTime>
  <Words>625</Words>
  <Application>Microsoft Office PowerPoint</Application>
  <PresentationFormat>Widescreen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Tenorite</vt:lpstr>
      <vt:lpstr>Tenorite (Body)</vt:lpstr>
      <vt:lpstr>Monoline</vt:lpstr>
      <vt:lpstr>Public engagement activity</vt:lpstr>
      <vt:lpstr>ABOUT the project</vt:lpstr>
      <vt:lpstr>Background &amp; motivation</vt:lpstr>
      <vt:lpstr>ARCHITECTURE</vt:lpstr>
      <vt:lpstr>Real-World Problem Addressed</vt:lpstr>
      <vt:lpstr>Aims &amp; Objectives</vt:lpstr>
      <vt:lpstr>Problem specification</vt:lpstr>
      <vt:lpstr>SIMULATION RESULTS - ADDER</vt:lpstr>
      <vt:lpstr>SIMULATION RESULTS - Multiplier</vt:lpstr>
      <vt:lpstr>Analysis and Significance</vt:lpstr>
      <vt:lpstr>UNIT TESTING - Adder</vt:lpstr>
      <vt:lpstr>UNIT TESTING - Multiplier</vt:lpstr>
      <vt:lpstr>Comparison: Aims and milestones</vt:lpstr>
      <vt:lpstr>Future Work Plan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Mujawar</dc:creator>
  <cp:lastModifiedBy>Amaan Mujawar</cp:lastModifiedBy>
  <cp:revision>58</cp:revision>
  <dcterms:created xsi:type="dcterms:W3CDTF">2025-02-15T09:54:02Z</dcterms:created>
  <dcterms:modified xsi:type="dcterms:W3CDTF">2025-02-27T12:39:36Z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