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8"/>
  </p:notesMasterIdLst>
  <p:sldIdLst>
    <p:sldId id="256" r:id="rId2"/>
    <p:sldId id="291" r:id="rId3"/>
    <p:sldId id="257" r:id="rId4"/>
    <p:sldId id="292" r:id="rId5"/>
    <p:sldId id="259" r:id="rId6"/>
    <p:sldId id="293" r:id="rId7"/>
    <p:sldId id="294" r:id="rId8"/>
    <p:sldId id="269" r:id="rId9"/>
    <p:sldId id="295" r:id="rId10"/>
    <p:sldId id="296" r:id="rId11"/>
    <p:sldId id="297" r:id="rId12"/>
    <p:sldId id="299" r:id="rId13"/>
    <p:sldId id="298" r:id="rId14"/>
    <p:sldId id="305" r:id="rId15"/>
    <p:sldId id="306" r:id="rId16"/>
    <p:sldId id="308" r:id="rId17"/>
    <p:sldId id="307" r:id="rId18"/>
    <p:sldId id="309" r:id="rId19"/>
    <p:sldId id="265" r:id="rId20"/>
    <p:sldId id="300" r:id="rId21"/>
    <p:sldId id="301" r:id="rId22"/>
    <p:sldId id="302" r:id="rId23"/>
    <p:sldId id="261" r:id="rId24"/>
    <p:sldId id="303" r:id="rId25"/>
    <p:sldId id="304" r:id="rId26"/>
    <p:sldId id="310" r:id="rId27"/>
  </p:sldIdLst>
  <p:sldSz cx="9144000" cy="5143500" type="screen16x9"/>
  <p:notesSz cx="6858000" cy="9144000"/>
  <p:embeddedFontLst>
    <p:embeddedFont>
      <p:font typeface="Fira Sans" panose="020B0503050000020004" pitchFamily="34" charset="0"/>
      <p:regular r:id="rId29"/>
      <p:bold r:id="rId30"/>
      <p:italic r:id="rId31"/>
      <p:boldItalic r:id="rId32"/>
    </p:embeddedFont>
    <p:embeddedFont>
      <p:font typeface="Fira Sans Condensed" panose="020B0503050000020004" pitchFamily="34" charset="0"/>
      <p:regular r:id="rId33"/>
      <p:bold r:id="rId34"/>
      <p:italic r:id="rId35"/>
      <p:boldItalic r:id="rId36"/>
    </p:embeddedFont>
    <p:embeddedFont>
      <p:font typeface="Fira Sans Condensed Light" panose="020B0403050000020004" pitchFamily="34" charset="0"/>
      <p:regular r:id="rId37"/>
      <p:bold r:id="rId38"/>
      <p:italic r:id="rId39"/>
      <p:boldItalic r:id="rId40"/>
    </p:embeddedFont>
    <p:embeddedFont>
      <p:font typeface="Rajdhani" panose="020B0604020202020204" charset="0"/>
      <p:regular r:id="rId41"/>
      <p:bold r:id="rId42"/>
    </p:embeddedFont>
    <p:embeddedFont>
      <p:font typeface="Roboto Condensed Light" panose="02000000000000000000" pitchFamily="2" charset="0"/>
      <p:regular r:id="rId43"/>
      <p: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25">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3402E8-F255-4BB4-99EB-4F8A4FA76123}">
  <a:tblStyle styleId="{153402E8-F255-4BB4-99EB-4F8A4FA7612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0" autoAdjust="0"/>
    <p:restoredTop sz="93048" autoAdjust="0"/>
  </p:normalViewPr>
  <p:slideViewPr>
    <p:cSldViewPr snapToGrid="0">
      <p:cViewPr varScale="1">
        <p:scale>
          <a:sx n="99" d="100"/>
          <a:sy n="99" d="100"/>
        </p:scale>
        <p:origin x="924" y="84"/>
      </p:cViewPr>
      <p:guideLst>
        <p:guide orient="horz" pos="625"/>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16bcecd75a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16bcecd75a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1623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16bcecd75a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16bcecd75a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9349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16bcecd75a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16bcecd75a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5122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16bcecd75a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16bcecd75a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0515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16bcecd75a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16bcecd75a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6365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16bcecd75a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16bcecd75a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5140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16bcecd75a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16bcecd75a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676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16bcecd75a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16bcecd75a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93387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16bcecd75a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16bcecd75a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5092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6bcecd75a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6bcecd75a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369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6bcecd75a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6bcecd75a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0270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6bcecd75a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6bcecd75a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7622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6bcecd75a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6bcecd75a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27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8a87eb8680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8a87eb8680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8a87eb8680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8a87eb8680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0053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8a87eb8680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8a87eb8680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727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16bcecd75a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16bcecd75a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4161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1350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8a87eb8680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8a87eb8680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8a87eb8680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8a87eb8680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8022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8a87eb8680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8a87eb8680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008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16bcecd75a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16bcecd75a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16bcecd75a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16bcecd75a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88806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0" name="Google Shape;10;p2"/>
          <p:cNvSpPr txBox="1">
            <a:spLocks noGrp="1"/>
          </p:cNvSpPr>
          <p:nvPr>
            <p:ph type="ctrTitle"/>
          </p:nvPr>
        </p:nvSpPr>
        <p:spPr>
          <a:xfrm>
            <a:off x="4139149" y="928938"/>
            <a:ext cx="4291500" cy="2961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139125" y="3848863"/>
            <a:ext cx="4291500" cy="36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pic>
        <p:nvPicPr>
          <p:cNvPr id="45" name="Google Shape;45;p11"/>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6" name="Google Shape;46;p11"/>
          <p:cNvSpPr txBox="1">
            <a:spLocks noGrp="1"/>
          </p:cNvSpPr>
          <p:nvPr>
            <p:ph type="title" hasCustomPrompt="1"/>
          </p:nvPr>
        </p:nvSpPr>
        <p:spPr>
          <a:xfrm>
            <a:off x="311700" y="2062500"/>
            <a:ext cx="8520600" cy="111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255700"/>
            <a:ext cx="8520600" cy="5154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Font typeface="Fira Sans Condensed"/>
              <a:buChar char="●"/>
              <a:defRPr sz="1400">
                <a:latin typeface="Fira Sans Condensed"/>
                <a:ea typeface="Fira Sans Condensed"/>
                <a:cs typeface="Fira Sans Condensed"/>
                <a:sym typeface="Fira Sans Condensed"/>
              </a:defRPr>
            </a:lvl1pPr>
            <a:lvl2pPr marL="914400" lvl="1"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2pPr>
            <a:lvl3pPr marL="1371600" lvl="2"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3pPr>
            <a:lvl4pPr marL="1828800" lvl="3"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4pPr>
            <a:lvl5pPr marL="2286000" lvl="4"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5pPr>
            <a:lvl6pPr marL="2743200" lvl="5"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6pPr>
            <a:lvl7pPr marL="3200400" lvl="6"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7pPr>
            <a:lvl8pPr marL="3657600" lvl="7"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8pPr>
            <a:lvl9pPr marL="4114800" lvl="8"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4" name="Google Shape;14;p3"/>
          <p:cNvSpPr txBox="1">
            <a:spLocks noGrp="1"/>
          </p:cNvSpPr>
          <p:nvPr>
            <p:ph type="title"/>
          </p:nvPr>
        </p:nvSpPr>
        <p:spPr>
          <a:xfrm>
            <a:off x="4634135" y="1434600"/>
            <a:ext cx="35328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7" name="Google Shape;17;p4"/>
          <p:cNvSpPr txBox="1">
            <a:spLocks noGrp="1"/>
          </p:cNvSpPr>
          <p:nvPr>
            <p:ph type="body" idx="1"/>
          </p:nvPr>
        </p:nvSpPr>
        <p:spPr>
          <a:xfrm>
            <a:off x="1115100" y="1152475"/>
            <a:ext cx="6913800" cy="3456000"/>
          </a:xfrm>
          <a:prstGeom prst="rect">
            <a:avLst/>
          </a:prstGeom>
          <a:solidFill>
            <a:schemeClr val="dk1">
              <a:alpha val="56699"/>
            </a:schemeClr>
          </a:solidFill>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191919"/>
              </a:buClr>
              <a:buSzPts val="1400"/>
              <a:buFont typeface="Anaheim"/>
              <a:buChar char="●"/>
              <a:defRPr sz="1400">
                <a:solidFill>
                  <a:srgbClr val="F3F3F3"/>
                </a:solidFill>
                <a:latin typeface="Fira Sans Condensed"/>
                <a:ea typeface="Fira Sans Condensed"/>
                <a:cs typeface="Fira Sans Condensed"/>
                <a:sym typeface="Fira Sans Condensed"/>
              </a:defRPr>
            </a:lvl1pPr>
            <a:lvl2pPr marL="914400" lvl="1" indent="-317500">
              <a:spcBef>
                <a:spcPts val="0"/>
              </a:spcBef>
              <a:spcAft>
                <a:spcPts val="0"/>
              </a:spcAft>
              <a:buClr>
                <a:srgbClr val="191919"/>
              </a:buClr>
              <a:buSzPts val="1400"/>
              <a:buFont typeface="Roboto Condensed Light"/>
              <a:buChar char="○"/>
              <a:defRPr sz="1400">
                <a:latin typeface="Fira Sans Condensed"/>
                <a:ea typeface="Fira Sans Condensed"/>
                <a:cs typeface="Fira Sans Condensed"/>
                <a:sym typeface="Fira Sans Condensed"/>
              </a:defRPr>
            </a:lvl2pPr>
            <a:lvl3pPr marL="1371600" lvl="2" indent="-317500">
              <a:spcBef>
                <a:spcPts val="0"/>
              </a:spcBef>
              <a:spcAft>
                <a:spcPts val="0"/>
              </a:spcAft>
              <a:buClr>
                <a:srgbClr val="191919"/>
              </a:buClr>
              <a:buSzPts val="1400"/>
              <a:buFont typeface="Roboto Condensed Light"/>
              <a:buChar char="■"/>
              <a:defRPr sz="1200"/>
            </a:lvl3pPr>
            <a:lvl4pPr marL="1828800" lvl="3" indent="-317500">
              <a:spcBef>
                <a:spcPts val="0"/>
              </a:spcBef>
              <a:spcAft>
                <a:spcPts val="0"/>
              </a:spcAft>
              <a:buClr>
                <a:srgbClr val="191919"/>
              </a:buClr>
              <a:buSzPts val="1400"/>
              <a:buFont typeface="Roboto Condensed Light"/>
              <a:buChar char="●"/>
              <a:defRPr sz="1200"/>
            </a:lvl4pPr>
            <a:lvl5pPr marL="2286000" lvl="4" indent="-317500">
              <a:spcBef>
                <a:spcPts val="0"/>
              </a:spcBef>
              <a:spcAft>
                <a:spcPts val="0"/>
              </a:spcAft>
              <a:buClr>
                <a:srgbClr val="191919"/>
              </a:buClr>
              <a:buSzPts val="1400"/>
              <a:buFont typeface="Roboto Condensed Light"/>
              <a:buChar char="○"/>
              <a:defRPr sz="1200"/>
            </a:lvl5pPr>
            <a:lvl6pPr marL="2743200" lvl="5" indent="-317500">
              <a:spcBef>
                <a:spcPts val="0"/>
              </a:spcBef>
              <a:spcAft>
                <a:spcPts val="0"/>
              </a:spcAft>
              <a:buClr>
                <a:srgbClr val="191919"/>
              </a:buClr>
              <a:buSzPts val="1400"/>
              <a:buFont typeface="Roboto Condensed Light"/>
              <a:buChar char="■"/>
              <a:defRPr sz="1200"/>
            </a:lvl6pPr>
            <a:lvl7pPr marL="3200400" lvl="6" indent="-317500">
              <a:spcBef>
                <a:spcPts val="0"/>
              </a:spcBef>
              <a:spcAft>
                <a:spcPts val="0"/>
              </a:spcAft>
              <a:buClr>
                <a:srgbClr val="191919"/>
              </a:buClr>
              <a:buSzPts val="1400"/>
              <a:buFont typeface="Roboto Condensed Light"/>
              <a:buChar char="●"/>
              <a:defRPr sz="1200"/>
            </a:lvl7pPr>
            <a:lvl8pPr marL="3657600" lvl="7" indent="-317500">
              <a:spcBef>
                <a:spcPts val="0"/>
              </a:spcBef>
              <a:spcAft>
                <a:spcPts val="0"/>
              </a:spcAft>
              <a:buClr>
                <a:srgbClr val="191919"/>
              </a:buClr>
              <a:buSzPts val="1400"/>
              <a:buFont typeface="Roboto Condensed Light"/>
              <a:buChar char="○"/>
              <a:defRPr sz="1200"/>
            </a:lvl8pPr>
            <a:lvl9pPr marL="4114800" lvl="8" indent="-317500">
              <a:spcBef>
                <a:spcPts val="0"/>
              </a:spcBef>
              <a:spcAft>
                <a:spcPts val="0"/>
              </a:spcAft>
              <a:buClr>
                <a:srgbClr val="191919"/>
              </a:buClr>
              <a:buSzPts val="1400"/>
              <a:buFont typeface="Roboto Condensed Light"/>
              <a:buChar char="■"/>
              <a:defRPr sz="1200"/>
            </a:lvl9pPr>
          </a:lstStyle>
          <a:p>
            <a:endParaRPr/>
          </a:p>
        </p:txBody>
      </p:sp>
      <p:sp>
        <p:nvSpPr>
          <p:cNvPr id="18" name="Google Shape;18;p4"/>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19"/>
        <p:cNvGrpSpPr/>
        <p:nvPr/>
      </p:nvGrpSpPr>
      <p:grpSpPr>
        <a:xfrm>
          <a:off x="0" y="0"/>
          <a:ext cx="0" cy="0"/>
          <a:chOff x="0" y="0"/>
          <a:chExt cx="0" cy="0"/>
        </a:xfrm>
      </p:grpSpPr>
      <p:pic>
        <p:nvPicPr>
          <p:cNvPr id="20" name="Google Shape;20;p5"/>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1" name="Google Shape;21;p5"/>
          <p:cNvSpPr txBox="1">
            <a:spLocks noGrp="1"/>
          </p:cNvSpPr>
          <p:nvPr>
            <p:ph type="subTitle" idx="1"/>
          </p:nvPr>
        </p:nvSpPr>
        <p:spPr>
          <a:xfrm flipH="1">
            <a:off x="55841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2" name="Google Shape;22;p5"/>
          <p:cNvSpPr txBox="1">
            <a:spLocks noGrp="1"/>
          </p:cNvSpPr>
          <p:nvPr>
            <p:ph type="subTitle" idx="2"/>
          </p:nvPr>
        </p:nvSpPr>
        <p:spPr>
          <a:xfrm flipH="1">
            <a:off x="50793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3" name="Google Shape;23;p5"/>
          <p:cNvSpPr txBox="1">
            <a:spLocks noGrp="1"/>
          </p:cNvSpPr>
          <p:nvPr>
            <p:ph type="subTitle" idx="3"/>
          </p:nvPr>
        </p:nvSpPr>
        <p:spPr>
          <a:xfrm flipH="1">
            <a:off x="18586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4" name="Google Shape;24;p5"/>
          <p:cNvSpPr txBox="1">
            <a:spLocks noGrp="1"/>
          </p:cNvSpPr>
          <p:nvPr>
            <p:ph type="subTitle" idx="4"/>
          </p:nvPr>
        </p:nvSpPr>
        <p:spPr>
          <a:xfrm flipH="1">
            <a:off x="13538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5" name="Google Shape;25;p5"/>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8" name="Google Shape;28;p6"/>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1" name="Google Shape;31;p7"/>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9pPr>
          </a:lstStyle>
          <a:p>
            <a:endParaRPr/>
          </a:p>
        </p:txBody>
      </p:sp>
      <p:sp>
        <p:nvSpPr>
          <p:cNvPr id="32" name="Google Shape;32;p7"/>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3"/>
        <p:cNvGrpSpPr/>
        <p:nvPr/>
      </p:nvGrpSpPr>
      <p:grpSpPr>
        <a:xfrm>
          <a:off x="0" y="0"/>
          <a:ext cx="0" cy="0"/>
          <a:chOff x="0" y="0"/>
          <a:chExt cx="0" cy="0"/>
        </a:xfrm>
      </p:grpSpPr>
      <p:pic>
        <p:nvPicPr>
          <p:cNvPr id="34" name="Google Shape;34;p8"/>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5" name="Google Shape;35;p8"/>
          <p:cNvSpPr txBox="1">
            <a:spLocks noGrp="1"/>
          </p:cNvSpPr>
          <p:nvPr>
            <p:ph type="title"/>
          </p:nvPr>
        </p:nvSpPr>
        <p:spPr>
          <a:xfrm>
            <a:off x="2422250" y="1418700"/>
            <a:ext cx="4299600" cy="23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36"/>
        <p:cNvGrpSpPr/>
        <p:nvPr/>
      </p:nvGrpSpPr>
      <p:grpSpPr>
        <a:xfrm>
          <a:off x="0" y="0"/>
          <a:ext cx="0" cy="0"/>
          <a:chOff x="0" y="0"/>
          <a:chExt cx="0" cy="0"/>
        </a:xfrm>
      </p:grpSpPr>
      <p:pic>
        <p:nvPicPr>
          <p:cNvPr id="37" name="Google Shape;37;p9"/>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8" name="Google Shape;38;p9"/>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3" name="Google Shape;43;p10"/>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2880">
          <p15:clr>
            <a:srgbClr val="EA4335"/>
          </p15:clr>
        </p15:guide>
        <p15:guide id="3" pos="5311">
          <p15:clr>
            <a:srgbClr val="EA4335"/>
          </p15:clr>
        </p15:guide>
        <p15:guide id="4" orient="horz" pos="340">
          <p15:clr>
            <a:srgbClr val="EA4335"/>
          </p15:clr>
        </p15:guide>
        <p15:guide id="5" orient="horz" pos="2903">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9513592" y="1091250"/>
            <a:ext cx="4291500" cy="296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Basics Of Deep Learning</a:t>
            </a:r>
            <a:endParaRPr dirty="0"/>
          </a:p>
        </p:txBody>
      </p:sp>
      <p:pic>
        <p:nvPicPr>
          <p:cNvPr id="59" name="Google Shape;59;p15"/>
          <p:cNvPicPr preferRelativeResize="0"/>
          <p:nvPr/>
        </p:nvPicPr>
        <p:blipFill rotWithShape="1">
          <a:blip r:embed="rId4">
            <a:alphaModFix/>
          </a:blip>
          <a:srcRect l="25302" r="25297"/>
          <a:stretch/>
        </p:blipFill>
        <p:spPr>
          <a:xfrm>
            <a:off x="-2841524" y="722738"/>
            <a:ext cx="3049450" cy="3472324"/>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28"/>
          <p:cNvSpPr txBox="1">
            <a:spLocks noGrp="1"/>
          </p:cNvSpPr>
          <p:nvPr>
            <p:ph type="title"/>
          </p:nvPr>
        </p:nvSpPr>
        <p:spPr>
          <a:xfrm>
            <a:off x="719999" y="-411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Layer-By-Layer Transformation</a:t>
            </a:r>
            <a:endParaRPr dirty="0"/>
          </a:p>
        </p:txBody>
      </p:sp>
      <p:sp>
        <p:nvSpPr>
          <p:cNvPr id="624" name="Google Shape;624;p28"/>
          <p:cNvSpPr txBox="1"/>
          <p:nvPr/>
        </p:nvSpPr>
        <p:spPr>
          <a:xfrm>
            <a:off x="-6133494" y="3511244"/>
            <a:ext cx="6186077" cy="1544232"/>
          </a:xfrm>
          <a:prstGeom prst="rect">
            <a:avLst/>
          </a:prstGeom>
          <a:noFill/>
          <a:ln>
            <a:noFill/>
          </a:ln>
        </p:spPr>
        <p:txBody>
          <a:bodyPr spcFirstLastPara="1" wrap="square" lIns="91425" tIns="91425" rIns="91425" bIns="91425" anchor="t" anchorCtr="0">
            <a:noAutofit/>
          </a:bodyPr>
          <a:lstStyle/>
          <a:p>
            <a:pPr algn="ctr"/>
            <a:r>
              <a:rPr lang="en-US" sz="2000" dirty="0">
                <a:solidFill>
                  <a:schemeClr val="accent4"/>
                </a:solidFill>
                <a:latin typeface="Fira Sans" pitchFamily="34" charset="0"/>
                <a:ea typeface="Fira Sans" pitchFamily="34" charset="-122"/>
                <a:cs typeface="Fira Sans" pitchFamily="34" charset="-120"/>
              </a:rPr>
              <a:t>Each layer in the neural network transforms the input data, extracting relevant features and passing the processed information to the next layer for further analysis.</a:t>
            </a:r>
            <a:endParaRPr lang="en-US" sz="2000" dirty="0">
              <a:solidFill>
                <a:schemeClr val="accent4"/>
              </a:solidFill>
            </a:endParaRPr>
          </a:p>
          <a:p>
            <a:pPr algn="ctr"/>
            <a:endParaRPr dirty="0">
              <a:solidFill>
                <a:schemeClr val="lt2"/>
              </a:solidFill>
              <a:latin typeface="Fira Sans Condensed"/>
              <a:ea typeface="Fira Sans Condensed"/>
              <a:cs typeface="Fira Sans Condensed"/>
              <a:sym typeface="Fira Sans Condensed"/>
            </a:endParaRPr>
          </a:p>
        </p:txBody>
      </p:sp>
      <p:pic>
        <p:nvPicPr>
          <p:cNvPr id="4" name="Picture 3">
            <a:extLst>
              <a:ext uri="{FF2B5EF4-FFF2-40B4-BE49-F238E27FC236}">
                <a16:creationId xmlns:a16="http://schemas.microsoft.com/office/drawing/2014/main" id="{F4594C98-E9C1-878D-0DE6-134CFFE1ED30}"/>
              </a:ext>
            </a:extLst>
          </p:cNvPr>
          <p:cNvPicPr>
            <a:picLocks noChangeAspect="1"/>
          </p:cNvPicPr>
          <p:nvPr/>
        </p:nvPicPr>
        <p:blipFill>
          <a:blip r:embed="rId3"/>
          <a:stretch>
            <a:fillRect/>
          </a:stretch>
        </p:blipFill>
        <p:spPr>
          <a:xfrm>
            <a:off x="-5198044" y="509077"/>
            <a:ext cx="5140972" cy="3002167"/>
          </a:xfrm>
          <a:prstGeom prst="rect">
            <a:avLst/>
          </a:prstGeom>
        </p:spPr>
      </p:pic>
    </p:spTree>
    <p:extLst>
      <p:ext uri="{BB962C8B-B14F-4D97-AF65-F5344CB8AC3E}">
        <p14:creationId xmlns:p14="http://schemas.microsoft.com/office/powerpoint/2010/main" val="2343631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28"/>
          <p:cNvSpPr txBox="1">
            <a:spLocks noGrp="1"/>
          </p:cNvSpPr>
          <p:nvPr>
            <p:ph type="title"/>
          </p:nvPr>
        </p:nvSpPr>
        <p:spPr>
          <a:xfrm>
            <a:off x="719999" y="-411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Layer-By-Layer Transformation</a:t>
            </a:r>
            <a:endParaRPr dirty="0"/>
          </a:p>
        </p:txBody>
      </p:sp>
      <p:sp>
        <p:nvSpPr>
          <p:cNvPr id="624" name="Google Shape;624;p28"/>
          <p:cNvSpPr txBox="1"/>
          <p:nvPr/>
        </p:nvSpPr>
        <p:spPr>
          <a:xfrm>
            <a:off x="1496985" y="3511244"/>
            <a:ext cx="6186077" cy="1544232"/>
          </a:xfrm>
          <a:prstGeom prst="rect">
            <a:avLst/>
          </a:prstGeom>
          <a:noFill/>
          <a:ln>
            <a:noFill/>
          </a:ln>
        </p:spPr>
        <p:txBody>
          <a:bodyPr spcFirstLastPara="1" wrap="square" lIns="91425" tIns="91425" rIns="91425" bIns="91425" anchor="t" anchorCtr="0">
            <a:noAutofit/>
          </a:bodyPr>
          <a:lstStyle/>
          <a:p>
            <a:pPr algn="ctr"/>
            <a:r>
              <a:rPr lang="en-US" sz="2000" dirty="0">
                <a:solidFill>
                  <a:schemeClr val="accent4"/>
                </a:solidFill>
                <a:latin typeface="Fira Sans" pitchFamily="34" charset="0"/>
                <a:ea typeface="Fira Sans" pitchFamily="34" charset="-122"/>
                <a:cs typeface="Fira Sans" pitchFamily="34" charset="-120"/>
              </a:rPr>
              <a:t>Each layer in the neural network transforms the input data, extracting relevant features and passing the processed information to the next layer for further analysis.</a:t>
            </a:r>
            <a:endParaRPr lang="en-US" sz="2000" dirty="0">
              <a:solidFill>
                <a:schemeClr val="accent4"/>
              </a:solidFill>
            </a:endParaRPr>
          </a:p>
          <a:p>
            <a:pPr algn="ctr"/>
            <a:endParaRPr dirty="0">
              <a:solidFill>
                <a:schemeClr val="lt2"/>
              </a:solidFill>
              <a:latin typeface="Fira Sans Condensed"/>
              <a:ea typeface="Fira Sans Condensed"/>
              <a:cs typeface="Fira Sans Condensed"/>
              <a:sym typeface="Fira Sans Condensed"/>
            </a:endParaRPr>
          </a:p>
        </p:txBody>
      </p:sp>
      <p:pic>
        <p:nvPicPr>
          <p:cNvPr id="4" name="Picture 3">
            <a:extLst>
              <a:ext uri="{FF2B5EF4-FFF2-40B4-BE49-F238E27FC236}">
                <a16:creationId xmlns:a16="http://schemas.microsoft.com/office/drawing/2014/main" id="{F4594C98-E9C1-878D-0DE6-134CFFE1ED30}"/>
              </a:ext>
            </a:extLst>
          </p:cNvPr>
          <p:cNvPicPr>
            <a:picLocks noChangeAspect="1"/>
          </p:cNvPicPr>
          <p:nvPr/>
        </p:nvPicPr>
        <p:blipFill>
          <a:blip r:embed="rId3"/>
          <a:stretch>
            <a:fillRect/>
          </a:stretch>
        </p:blipFill>
        <p:spPr>
          <a:xfrm>
            <a:off x="2001513" y="509077"/>
            <a:ext cx="5140972" cy="3002167"/>
          </a:xfrm>
          <a:prstGeom prst="rect">
            <a:avLst/>
          </a:prstGeom>
        </p:spPr>
      </p:pic>
    </p:spTree>
    <p:extLst>
      <p:ext uri="{BB962C8B-B14F-4D97-AF65-F5344CB8AC3E}">
        <p14:creationId xmlns:p14="http://schemas.microsoft.com/office/powerpoint/2010/main" val="18385799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28"/>
          <p:cNvSpPr txBox="1">
            <a:spLocks noGrp="1"/>
          </p:cNvSpPr>
          <p:nvPr>
            <p:ph type="title"/>
          </p:nvPr>
        </p:nvSpPr>
        <p:spPr>
          <a:xfrm>
            <a:off x="719999" y="-411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Activation Functions</a:t>
            </a:r>
            <a:endParaRPr dirty="0"/>
          </a:p>
        </p:txBody>
      </p:sp>
      <p:sp>
        <p:nvSpPr>
          <p:cNvPr id="624" name="Google Shape;624;p28"/>
          <p:cNvSpPr txBox="1"/>
          <p:nvPr/>
        </p:nvSpPr>
        <p:spPr>
          <a:xfrm>
            <a:off x="-6343703" y="3511244"/>
            <a:ext cx="6186077" cy="1544232"/>
          </a:xfrm>
          <a:prstGeom prst="rect">
            <a:avLst/>
          </a:prstGeom>
          <a:noFill/>
          <a:ln>
            <a:noFill/>
          </a:ln>
        </p:spPr>
        <p:txBody>
          <a:bodyPr spcFirstLastPara="1" wrap="square" lIns="91425" tIns="91425" rIns="91425" bIns="91425" anchor="t" anchorCtr="0">
            <a:noAutofit/>
          </a:bodyPr>
          <a:lstStyle/>
          <a:p>
            <a:pPr algn="ctr"/>
            <a:r>
              <a:rPr lang="en-US" sz="2000" dirty="0">
                <a:solidFill>
                  <a:schemeClr val="accent4"/>
                </a:solidFill>
                <a:latin typeface="Fira Sans" pitchFamily="34" charset="0"/>
                <a:ea typeface="Fira Sans" pitchFamily="34" charset="-122"/>
                <a:cs typeface="Fira Sans" pitchFamily="34" charset="-120"/>
              </a:rPr>
              <a:t>During forward progression, activation functions like </a:t>
            </a:r>
            <a:r>
              <a:rPr lang="en-US" sz="2000" dirty="0" err="1">
                <a:solidFill>
                  <a:schemeClr val="accent4"/>
                </a:solidFill>
                <a:latin typeface="Fira Sans" pitchFamily="34" charset="0"/>
                <a:ea typeface="Fira Sans" pitchFamily="34" charset="-122"/>
                <a:cs typeface="Fira Sans" pitchFamily="34" charset="-120"/>
              </a:rPr>
              <a:t>ReLU</a:t>
            </a:r>
            <a:r>
              <a:rPr lang="en-US" sz="2000" dirty="0">
                <a:solidFill>
                  <a:schemeClr val="accent4"/>
                </a:solidFill>
                <a:latin typeface="Fira Sans" pitchFamily="34" charset="0"/>
                <a:ea typeface="Fira Sans" pitchFamily="34" charset="-122"/>
                <a:cs typeface="Fira Sans" pitchFamily="34" charset="-120"/>
              </a:rPr>
              <a:t> and Sigmoid are used to introduce non-linearity, enabling the network to learn complex patterns and relationships in the data.</a:t>
            </a:r>
            <a:endParaRPr lang="en-US" sz="2000" dirty="0">
              <a:solidFill>
                <a:schemeClr val="accent4"/>
              </a:solidFill>
            </a:endParaRPr>
          </a:p>
          <a:p>
            <a:pPr algn="ctr"/>
            <a:endParaRPr dirty="0">
              <a:solidFill>
                <a:schemeClr val="lt2"/>
              </a:solidFill>
              <a:latin typeface="Fira Sans Condensed"/>
              <a:ea typeface="Fira Sans Condensed"/>
              <a:cs typeface="Fira Sans Condensed"/>
              <a:sym typeface="Fira Sans Condensed"/>
            </a:endParaRPr>
          </a:p>
        </p:txBody>
      </p:sp>
      <p:pic>
        <p:nvPicPr>
          <p:cNvPr id="2" name="Picture 1">
            <a:extLst>
              <a:ext uri="{FF2B5EF4-FFF2-40B4-BE49-F238E27FC236}">
                <a16:creationId xmlns:a16="http://schemas.microsoft.com/office/drawing/2014/main" id="{670F5FB9-1882-54A7-A191-6987C0DF3BCB}"/>
              </a:ext>
            </a:extLst>
          </p:cNvPr>
          <p:cNvPicPr>
            <a:picLocks noChangeAspect="1"/>
          </p:cNvPicPr>
          <p:nvPr/>
        </p:nvPicPr>
        <p:blipFill>
          <a:blip r:embed="rId3"/>
          <a:stretch>
            <a:fillRect/>
          </a:stretch>
        </p:blipFill>
        <p:spPr>
          <a:xfrm>
            <a:off x="-5227477" y="523152"/>
            <a:ext cx="5088736" cy="2988092"/>
          </a:xfrm>
          <a:prstGeom prst="rect">
            <a:avLst/>
          </a:prstGeom>
        </p:spPr>
      </p:pic>
    </p:spTree>
    <p:extLst>
      <p:ext uri="{BB962C8B-B14F-4D97-AF65-F5344CB8AC3E}">
        <p14:creationId xmlns:p14="http://schemas.microsoft.com/office/powerpoint/2010/main" val="1904186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28"/>
          <p:cNvSpPr txBox="1">
            <a:spLocks noGrp="1"/>
          </p:cNvSpPr>
          <p:nvPr>
            <p:ph type="title"/>
          </p:nvPr>
        </p:nvSpPr>
        <p:spPr>
          <a:xfrm>
            <a:off x="719999" y="-411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Activation Functions</a:t>
            </a:r>
            <a:endParaRPr dirty="0"/>
          </a:p>
        </p:txBody>
      </p:sp>
      <p:sp>
        <p:nvSpPr>
          <p:cNvPr id="624" name="Google Shape;624;p28"/>
          <p:cNvSpPr txBox="1"/>
          <p:nvPr/>
        </p:nvSpPr>
        <p:spPr>
          <a:xfrm>
            <a:off x="1496985" y="3511244"/>
            <a:ext cx="6186077" cy="1544232"/>
          </a:xfrm>
          <a:prstGeom prst="rect">
            <a:avLst/>
          </a:prstGeom>
          <a:noFill/>
          <a:ln>
            <a:noFill/>
          </a:ln>
        </p:spPr>
        <p:txBody>
          <a:bodyPr spcFirstLastPara="1" wrap="square" lIns="91425" tIns="91425" rIns="91425" bIns="91425" anchor="t" anchorCtr="0">
            <a:noAutofit/>
          </a:bodyPr>
          <a:lstStyle/>
          <a:p>
            <a:pPr algn="ctr"/>
            <a:r>
              <a:rPr lang="en-US" sz="2000" dirty="0">
                <a:solidFill>
                  <a:schemeClr val="accent4"/>
                </a:solidFill>
                <a:latin typeface="Fira Sans" pitchFamily="34" charset="0"/>
                <a:ea typeface="Fira Sans" pitchFamily="34" charset="-122"/>
                <a:cs typeface="Fira Sans" pitchFamily="34" charset="-120"/>
              </a:rPr>
              <a:t>During forward progression, activation functions like </a:t>
            </a:r>
            <a:r>
              <a:rPr lang="en-US" sz="2000" dirty="0" err="1">
                <a:solidFill>
                  <a:schemeClr val="accent4"/>
                </a:solidFill>
                <a:latin typeface="Fira Sans" pitchFamily="34" charset="0"/>
                <a:ea typeface="Fira Sans" pitchFamily="34" charset="-122"/>
                <a:cs typeface="Fira Sans" pitchFamily="34" charset="-120"/>
              </a:rPr>
              <a:t>ReLU</a:t>
            </a:r>
            <a:r>
              <a:rPr lang="en-US" sz="2000" dirty="0">
                <a:solidFill>
                  <a:schemeClr val="accent4"/>
                </a:solidFill>
                <a:latin typeface="Fira Sans" pitchFamily="34" charset="0"/>
                <a:ea typeface="Fira Sans" pitchFamily="34" charset="-122"/>
                <a:cs typeface="Fira Sans" pitchFamily="34" charset="-120"/>
              </a:rPr>
              <a:t> and Sigmoid are used to introduce non-linearity, enabling the network to learn complex patterns and relationships in the data.</a:t>
            </a:r>
            <a:endParaRPr lang="en-US" sz="2000" dirty="0">
              <a:solidFill>
                <a:schemeClr val="accent4"/>
              </a:solidFill>
            </a:endParaRPr>
          </a:p>
          <a:p>
            <a:pPr algn="ctr"/>
            <a:endParaRPr dirty="0">
              <a:solidFill>
                <a:schemeClr val="lt2"/>
              </a:solidFill>
              <a:latin typeface="Fira Sans Condensed"/>
              <a:ea typeface="Fira Sans Condensed"/>
              <a:cs typeface="Fira Sans Condensed"/>
              <a:sym typeface="Fira Sans Condensed"/>
            </a:endParaRPr>
          </a:p>
        </p:txBody>
      </p:sp>
      <p:pic>
        <p:nvPicPr>
          <p:cNvPr id="2" name="Picture 1">
            <a:extLst>
              <a:ext uri="{FF2B5EF4-FFF2-40B4-BE49-F238E27FC236}">
                <a16:creationId xmlns:a16="http://schemas.microsoft.com/office/drawing/2014/main" id="{670F5FB9-1882-54A7-A191-6987C0DF3BCB}"/>
              </a:ext>
            </a:extLst>
          </p:cNvPr>
          <p:cNvPicPr>
            <a:picLocks noChangeAspect="1"/>
          </p:cNvPicPr>
          <p:nvPr/>
        </p:nvPicPr>
        <p:blipFill>
          <a:blip r:embed="rId3"/>
          <a:stretch>
            <a:fillRect/>
          </a:stretch>
        </p:blipFill>
        <p:spPr>
          <a:xfrm>
            <a:off x="2045655" y="523152"/>
            <a:ext cx="5088736" cy="2988092"/>
          </a:xfrm>
          <a:prstGeom prst="rect">
            <a:avLst/>
          </a:prstGeom>
        </p:spPr>
      </p:pic>
    </p:spTree>
    <p:extLst>
      <p:ext uri="{BB962C8B-B14F-4D97-AF65-F5344CB8AC3E}">
        <p14:creationId xmlns:p14="http://schemas.microsoft.com/office/powerpoint/2010/main" val="4079343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28"/>
          <p:cNvSpPr txBox="1">
            <a:spLocks noGrp="1"/>
          </p:cNvSpPr>
          <p:nvPr>
            <p:ph type="title"/>
          </p:nvPr>
        </p:nvSpPr>
        <p:spPr>
          <a:xfrm>
            <a:off x="719999" y="-411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Activation Functions</a:t>
            </a:r>
            <a:endParaRPr dirty="0"/>
          </a:p>
        </p:txBody>
      </p:sp>
      <p:sp>
        <p:nvSpPr>
          <p:cNvPr id="624" name="Google Shape;624;p28"/>
          <p:cNvSpPr txBox="1"/>
          <p:nvPr/>
        </p:nvSpPr>
        <p:spPr>
          <a:xfrm>
            <a:off x="1496985" y="3511244"/>
            <a:ext cx="6186077" cy="154423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err="1">
                <a:solidFill>
                  <a:schemeClr val="accent4"/>
                </a:solidFill>
                <a:latin typeface="Fira Sans" pitchFamily="34" charset="0"/>
                <a:ea typeface="Fira Sans" pitchFamily="34" charset="-122"/>
                <a:cs typeface="Fira Sans" pitchFamily="34" charset="-120"/>
              </a:rPr>
              <a:t>ReLU</a:t>
            </a:r>
            <a:r>
              <a:rPr lang="en-US" sz="2000" dirty="0">
                <a:solidFill>
                  <a:schemeClr val="accent4"/>
                </a:solidFill>
                <a:latin typeface="Fira Sans" pitchFamily="34" charset="0"/>
                <a:ea typeface="Fira Sans" pitchFamily="34" charset="-122"/>
                <a:cs typeface="Fira Sans" pitchFamily="34" charset="-120"/>
              </a:rPr>
              <a:t> is a simple yet effective activation function that overcomes the vanishing gradient problem and reduces the likelihood of the exploding gradient issue.</a:t>
            </a:r>
            <a:endParaRPr sz="2000" dirty="0">
              <a:solidFill>
                <a:schemeClr val="accent4"/>
              </a:solidFill>
              <a:latin typeface="Fira Sans Condensed"/>
              <a:ea typeface="Fira Sans Condensed"/>
              <a:cs typeface="Fira Sans Condensed"/>
              <a:sym typeface="Fira Sans Condensed"/>
            </a:endParaRPr>
          </a:p>
        </p:txBody>
      </p:sp>
      <p:sp>
        <p:nvSpPr>
          <p:cNvPr id="3" name="Google Shape;621;p28">
            <a:extLst>
              <a:ext uri="{FF2B5EF4-FFF2-40B4-BE49-F238E27FC236}">
                <a16:creationId xmlns:a16="http://schemas.microsoft.com/office/drawing/2014/main" id="{33A69FA5-4C4D-5009-110B-E569706BDE0A}"/>
              </a:ext>
            </a:extLst>
          </p:cNvPr>
          <p:cNvSpPr txBox="1">
            <a:spLocks/>
          </p:cNvSpPr>
          <p:nvPr/>
        </p:nvSpPr>
        <p:spPr>
          <a:xfrm>
            <a:off x="725255" y="3051088"/>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dirty="0"/>
              <a:t>R</a:t>
            </a:r>
            <a:r>
              <a:rPr lang="en-IN" dirty="0" err="1"/>
              <a:t>eLU</a:t>
            </a:r>
            <a:r>
              <a:rPr lang="en-IN" dirty="0"/>
              <a:t> (Rectified Linear Unit</a:t>
            </a:r>
          </a:p>
        </p:txBody>
      </p:sp>
      <p:pic>
        <p:nvPicPr>
          <p:cNvPr id="4" name="Picture 3">
            <a:extLst>
              <a:ext uri="{FF2B5EF4-FFF2-40B4-BE49-F238E27FC236}">
                <a16:creationId xmlns:a16="http://schemas.microsoft.com/office/drawing/2014/main" id="{F515EDB3-78B5-E5F1-434F-1C079B20EB84}"/>
              </a:ext>
            </a:extLst>
          </p:cNvPr>
          <p:cNvPicPr>
            <a:picLocks noChangeAspect="1"/>
          </p:cNvPicPr>
          <p:nvPr/>
        </p:nvPicPr>
        <p:blipFill>
          <a:blip r:embed="rId3"/>
          <a:stretch>
            <a:fillRect/>
          </a:stretch>
        </p:blipFill>
        <p:spPr>
          <a:xfrm>
            <a:off x="2572944" y="531567"/>
            <a:ext cx="3998112" cy="2596631"/>
          </a:xfrm>
          <a:prstGeom prst="rect">
            <a:avLst/>
          </a:prstGeom>
        </p:spPr>
      </p:pic>
    </p:spTree>
    <p:extLst>
      <p:ext uri="{BB962C8B-B14F-4D97-AF65-F5344CB8AC3E}">
        <p14:creationId xmlns:p14="http://schemas.microsoft.com/office/powerpoint/2010/main" val="386621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28"/>
          <p:cNvSpPr txBox="1">
            <a:spLocks noGrp="1"/>
          </p:cNvSpPr>
          <p:nvPr>
            <p:ph type="title"/>
          </p:nvPr>
        </p:nvSpPr>
        <p:spPr>
          <a:xfrm>
            <a:off x="719999" y="-411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Sigmoid</a:t>
            </a:r>
            <a:endParaRPr dirty="0"/>
          </a:p>
        </p:txBody>
      </p:sp>
      <p:sp>
        <p:nvSpPr>
          <p:cNvPr id="624" name="Google Shape;624;p28"/>
          <p:cNvSpPr txBox="1"/>
          <p:nvPr/>
        </p:nvSpPr>
        <p:spPr>
          <a:xfrm>
            <a:off x="-6370665" y="3511244"/>
            <a:ext cx="6186077" cy="1544232"/>
          </a:xfrm>
          <a:prstGeom prst="rect">
            <a:avLst/>
          </a:prstGeom>
          <a:noFill/>
          <a:ln>
            <a:noFill/>
          </a:ln>
        </p:spPr>
        <p:txBody>
          <a:bodyPr spcFirstLastPara="1" wrap="square" lIns="91425" tIns="91425" rIns="91425" bIns="91425" anchor="t" anchorCtr="0">
            <a:noAutofit/>
          </a:bodyPr>
          <a:lstStyle/>
          <a:p>
            <a:pPr algn="ctr"/>
            <a:r>
              <a:rPr lang="en-US" sz="2000" dirty="0">
                <a:solidFill>
                  <a:schemeClr val="accent4"/>
                </a:solidFill>
                <a:latin typeface="Fira Sans" pitchFamily="34" charset="0"/>
                <a:ea typeface="Fira Sans" pitchFamily="34" charset="-122"/>
                <a:cs typeface="Fira Sans" pitchFamily="34" charset="-120"/>
              </a:rPr>
              <a:t>Sigmoid function is widely used for binary classification tasks, transforming the output to a range between 0 and 1, indicating the probability of belonging to the positive class.</a:t>
            </a:r>
            <a:endParaRPr lang="en-US" sz="2000" dirty="0">
              <a:solidFill>
                <a:schemeClr val="accent4"/>
              </a:solidFill>
            </a:endParaRPr>
          </a:p>
          <a:p>
            <a:pPr algn="ctr"/>
            <a:endParaRPr dirty="0">
              <a:solidFill>
                <a:schemeClr val="lt2"/>
              </a:solidFill>
              <a:latin typeface="Fira Sans Condensed"/>
              <a:ea typeface="Fira Sans Condensed"/>
              <a:cs typeface="Fira Sans Condensed"/>
              <a:sym typeface="Fira Sans Condensed"/>
            </a:endParaRPr>
          </a:p>
        </p:txBody>
      </p:sp>
      <p:pic>
        <p:nvPicPr>
          <p:cNvPr id="3" name="Picture 2">
            <a:extLst>
              <a:ext uri="{FF2B5EF4-FFF2-40B4-BE49-F238E27FC236}">
                <a16:creationId xmlns:a16="http://schemas.microsoft.com/office/drawing/2014/main" id="{8DA20669-0093-9AB8-AF2B-FD43EAAF76CF}"/>
              </a:ext>
            </a:extLst>
          </p:cNvPr>
          <p:cNvPicPr>
            <a:picLocks noChangeAspect="1"/>
          </p:cNvPicPr>
          <p:nvPr/>
        </p:nvPicPr>
        <p:blipFill>
          <a:blip r:embed="rId3"/>
          <a:stretch>
            <a:fillRect/>
          </a:stretch>
        </p:blipFill>
        <p:spPr>
          <a:xfrm>
            <a:off x="-4237136" y="473366"/>
            <a:ext cx="4052617" cy="3037878"/>
          </a:xfrm>
          <a:prstGeom prst="rect">
            <a:avLst/>
          </a:prstGeom>
        </p:spPr>
      </p:pic>
    </p:spTree>
    <p:extLst>
      <p:ext uri="{BB962C8B-B14F-4D97-AF65-F5344CB8AC3E}">
        <p14:creationId xmlns:p14="http://schemas.microsoft.com/office/powerpoint/2010/main" val="2096981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28"/>
          <p:cNvSpPr txBox="1">
            <a:spLocks noGrp="1"/>
          </p:cNvSpPr>
          <p:nvPr>
            <p:ph type="title"/>
          </p:nvPr>
        </p:nvSpPr>
        <p:spPr>
          <a:xfrm>
            <a:off x="719999" y="-411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Sigmoid</a:t>
            </a:r>
            <a:endParaRPr dirty="0"/>
          </a:p>
        </p:txBody>
      </p:sp>
      <p:sp>
        <p:nvSpPr>
          <p:cNvPr id="624" name="Google Shape;624;p28"/>
          <p:cNvSpPr txBox="1"/>
          <p:nvPr/>
        </p:nvSpPr>
        <p:spPr>
          <a:xfrm>
            <a:off x="1496985" y="3511244"/>
            <a:ext cx="6186077" cy="1544232"/>
          </a:xfrm>
          <a:prstGeom prst="rect">
            <a:avLst/>
          </a:prstGeom>
          <a:noFill/>
          <a:ln>
            <a:noFill/>
          </a:ln>
        </p:spPr>
        <p:txBody>
          <a:bodyPr spcFirstLastPara="1" wrap="square" lIns="91425" tIns="91425" rIns="91425" bIns="91425" anchor="t" anchorCtr="0">
            <a:noAutofit/>
          </a:bodyPr>
          <a:lstStyle/>
          <a:p>
            <a:pPr algn="ctr"/>
            <a:r>
              <a:rPr lang="en-US" sz="2000" dirty="0">
                <a:solidFill>
                  <a:schemeClr val="accent4"/>
                </a:solidFill>
                <a:latin typeface="Fira Sans" pitchFamily="34" charset="0"/>
                <a:ea typeface="Fira Sans" pitchFamily="34" charset="-122"/>
                <a:cs typeface="Fira Sans" pitchFamily="34" charset="-120"/>
              </a:rPr>
              <a:t>Sigmoid function is widely used for binary classification tasks, transforming the output to a range between 0 and 1, indicating the probability of belonging to the positive class.</a:t>
            </a:r>
            <a:endParaRPr lang="en-US" sz="2000" dirty="0">
              <a:solidFill>
                <a:schemeClr val="accent4"/>
              </a:solidFill>
            </a:endParaRPr>
          </a:p>
          <a:p>
            <a:pPr algn="ctr"/>
            <a:endParaRPr dirty="0">
              <a:solidFill>
                <a:schemeClr val="lt2"/>
              </a:solidFill>
              <a:latin typeface="Fira Sans Condensed"/>
              <a:ea typeface="Fira Sans Condensed"/>
              <a:cs typeface="Fira Sans Condensed"/>
              <a:sym typeface="Fira Sans Condensed"/>
            </a:endParaRPr>
          </a:p>
        </p:txBody>
      </p:sp>
      <p:pic>
        <p:nvPicPr>
          <p:cNvPr id="3" name="Picture 2">
            <a:extLst>
              <a:ext uri="{FF2B5EF4-FFF2-40B4-BE49-F238E27FC236}">
                <a16:creationId xmlns:a16="http://schemas.microsoft.com/office/drawing/2014/main" id="{8DA20669-0093-9AB8-AF2B-FD43EAAF76CF}"/>
              </a:ext>
            </a:extLst>
          </p:cNvPr>
          <p:cNvPicPr>
            <a:picLocks noChangeAspect="1"/>
          </p:cNvPicPr>
          <p:nvPr/>
        </p:nvPicPr>
        <p:blipFill>
          <a:blip r:embed="rId3"/>
          <a:stretch>
            <a:fillRect/>
          </a:stretch>
        </p:blipFill>
        <p:spPr>
          <a:xfrm>
            <a:off x="2563714" y="473366"/>
            <a:ext cx="4052617" cy="3037878"/>
          </a:xfrm>
          <a:prstGeom prst="rect">
            <a:avLst/>
          </a:prstGeom>
        </p:spPr>
      </p:pic>
    </p:spTree>
    <p:extLst>
      <p:ext uri="{BB962C8B-B14F-4D97-AF65-F5344CB8AC3E}">
        <p14:creationId xmlns:p14="http://schemas.microsoft.com/office/powerpoint/2010/main" val="2912251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28"/>
          <p:cNvSpPr txBox="1">
            <a:spLocks noGrp="1"/>
          </p:cNvSpPr>
          <p:nvPr>
            <p:ph type="title"/>
          </p:nvPr>
        </p:nvSpPr>
        <p:spPr>
          <a:xfrm>
            <a:off x="719999" y="-411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Softmax</a:t>
            </a:r>
            <a:endParaRPr dirty="0"/>
          </a:p>
        </p:txBody>
      </p:sp>
      <p:sp>
        <p:nvSpPr>
          <p:cNvPr id="624" name="Google Shape;624;p28"/>
          <p:cNvSpPr txBox="1"/>
          <p:nvPr/>
        </p:nvSpPr>
        <p:spPr>
          <a:xfrm>
            <a:off x="-6275415" y="3511244"/>
            <a:ext cx="6186077" cy="1544232"/>
          </a:xfrm>
          <a:prstGeom prst="rect">
            <a:avLst/>
          </a:prstGeom>
          <a:noFill/>
          <a:ln>
            <a:noFill/>
          </a:ln>
        </p:spPr>
        <p:txBody>
          <a:bodyPr spcFirstLastPara="1" wrap="square" lIns="91425" tIns="91425" rIns="91425" bIns="91425" anchor="t" anchorCtr="0">
            <a:noAutofit/>
          </a:bodyPr>
          <a:lstStyle/>
          <a:p>
            <a:pPr algn="ctr"/>
            <a:r>
              <a:rPr lang="en-US" sz="2000" b="0" i="0" dirty="0" err="1">
                <a:solidFill>
                  <a:schemeClr val="accent4"/>
                </a:solidFill>
                <a:effectLst/>
                <a:latin typeface="Fira Sans" panose="020B0503050000020004" pitchFamily="34" charset="0"/>
              </a:rPr>
              <a:t>Softmax</a:t>
            </a:r>
            <a:r>
              <a:rPr lang="en-US" sz="2000" b="0" i="0" dirty="0">
                <a:solidFill>
                  <a:schemeClr val="accent4"/>
                </a:solidFill>
                <a:effectLst/>
                <a:latin typeface="Fira Sans" panose="020B0503050000020004" pitchFamily="34" charset="0"/>
              </a:rPr>
              <a:t> serves as an activation function in the output layer of neural networks, transforming raw logits into probabilities for multi-class classification.</a:t>
            </a:r>
            <a:endParaRPr lang="en-US" sz="2000" dirty="0">
              <a:solidFill>
                <a:schemeClr val="accent4"/>
              </a:solidFill>
              <a:latin typeface="Fira Sans" panose="020B0503050000020004" pitchFamily="34" charset="0"/>
            </a:endParaRPr>
          </a:p>
          <a:p>
            <a:pPr algn="ctr"/>
            <a:endParaRPr dirty="0">
              <a:solidFill>
                <a:schemeClr val="lt2"/>
              </a:solidFill>
              <a:latin typeface="Fira Sans Condensed"/>
              <a:ea typeface="Fira Sans Condensed"/>
              <a:cs typeface="Fira Sans Condensed"/>
              <a:sym typeface="Fira Sans Condensed"/>
            </a:endParaRPr>
          </a:p>
        </p:txBody>
      </p:sp>
      <p:pic>
        <p:nvPicPr>
          <p:cNvPr id="2" name="Picture 1">
            <a:extLst>
              <a:ext uri="{FF2B5EF4-FFF2-40B4-BE49-F238E27FC236}">
                <a16:creationId xmlns:a16="http://schemas.microsoft.com/office/drawing/2014/main" id="{60FCA7DA-E1C9-68FC-15A1-A4B985F051F2}"/>
              </a:ext>
            </a:extLst>
          </p:cNvPr>
          <p:cNvPicPr>
            <a:picLocks noChangeAspect="1"/>
          </p:cNvPicPr>
          <p:nvPr/>
        </p:nvPicPr>
        <p:blipFill>
          <a:blip r:embed="rId3"/>
          <a:stretch>
            <a:fillRect/>
          </a:stretch>
        </p:blipFill>
        <p:spPr>
          <a:xfrm>
            <a:off x="-3261490" y="531567"/>
            <a:ext cx="2979677" cy="2979677"/>
          </a:xfrm>
          <a:prstGeom prst="rect">
            <a:avLst/>
          </a:prstGeom>
        </p:spPr>
      </p:pic>
    </p:spTree>
    <p:extLst>
      <p:ext uri="{BB962C8B-B14F-4D97-AF65-F5344CB8AC3E}">
        <p14:creationId xmlns:p14="http://schemas.microsoft.com/office/powerpoint/2010/main" val="32405790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28"/>
          <p:cNvSpPr txBox="1">
            <a:spLocks noGrp="1"/>
          </p:cNvSpPr>
          <p:nvPr>
            <p:ph type="title"/>
          </p:nvPr>
        </p:nvSpPr>
        <p:spPr>
          <a:xfrm>
            <a:off x="719999" y="-411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Softmax</a:t>
            </a:r>
            <a:endParaRPr dirty="0"/>
          </a:p>
        </p:txBody>
      </p:sp>
      <p:sp>
        <p:nvSpPr>
          <p:cNvPr id="624" name="Google Shape;624;p28"/>
          <p:cNvSpPr txBox="1"/>
          <p:nvPr/>
        </p:nvSpPr>
        <p:spPr>
          <a:xfrm>
            <a:off x="1496985" y="3511244"/>
            <a:ext cx="6186077" cy="1544232"/>
          </a:xfrm>
          <a:prstGeom prst="rect">
            <a:avLst/>
          </a:prstGeom>
          <a:noFill/>
          <a:ln>
            <a:noFill/>
          </a:ln>
        </p:spPr>
        <p:txBody>
          <a:bodyPr spcFirstLastPara="1" wrap="square" lIns="91425" tIns="91425" rIns="91425" bIns="91425" anchor="t" anchorCtr="0">
            <a:noAutofit/>
          </a:bodyPr>
          <a:lstStyle/>
          <a:p>
            <a:pPr algn="ctr"/>
            <a:r>
              <a:rPr lang="en-US" sz="2000" b="0" i="0" dirty="0" err="1">
                <a:solidFill>
                  <a:schemeClr val="accent4"/>
                </a:solidFill>
                <a:effectLst/>
                <a:latin typeface="Fira Sans" panose="020B0503050000020004" pitchFamily="34" charset="0"/>
              </a:rPr>
              <a:t>Softmax</a:t>
            </a:r>
            <a:r>
              <a:rPr lang="en-US" sz="2000" b="0" i="0" dirty="0">
                <a:solidFill>
                  <a:schemeClr val="accent4"/>
                </a:solidFill>
                <a:effectLst/>
                <a:latin typeface="Fira Sans" panose="020B0503050000020004" pitchFamily="34" charset="0"/>
              </a:rPr>
              <a:t> serves as an activation function in the output layer of neural networks, transforming raw logits into probabilities for multi-class classification.</a:t>
            </a:r>
            <a:endParaRPr lang="en-US" sz="2000" dirty="0">
              <a:solidFill>
                <a:schemeClr val="accent4"/>
              </a:solidFill>
              <a:latin typeface="Fira Sans" panose="020B0503050000020004" pitchFamily="34" charset="0"/>
            </a:endParaRPr>
          </a:p>
          <a:p>
            <a:pPr algn="ctr"/>
            <a:endParaRPr dirty="0">
              <a:solidFill>
                <a:schemeClr val="lt2"/>
              </a:solidFill>
              <a:latin typeface="Fira Sans Condensed"/>
              <a:ea typeface="Fira Sans Condensed"/>
              <a:cs typeface="Fira Sans Condensed"/>
              <a:sym typeface="Fira Sans Condensed"/>
            </a:endParaRPr>
          </a:p>
        </p:txBody>
      </p:sp>
      <p:pic>
        <p:nvPicPr>
          <p:cNvPr id="2" name="Picture 1">
            <a:extLst>
              <a:ext uri="{FF2B5EF4-FFF2-40B4-BE49-F238E27FC236}">
                <a16:creationId xmlns:a16="http://schemas.microsoft.com/office/drawing/2014/main" id="{60FCA7DA-E1C9-68FC-15A1-A4B985F051F2}"/>
              </a:ext>
            </a:extLst>
          </p:cNvPr>
          <p:cNvPicPr>
            <a:picLocks noChangeAspect="1"/>
          </p:cNvPicPr>
          <p:nvPr/>
        </p:nvPicPr>
        <p:blipFill>
          <a:blip r:embed="rId3"/>
          <a:stretch>
            <a:fillRect/>
          </a:stretch>
        </p:blipFill>
        <p:spPr>
          <a:xfrm>
            <a:off x="3082160" y="531567"/>
            <a:ext cx="2979677" cy="2979677"/>
          </a:xfrm>
          <a:prstGeom prst="rect">
            <a:avLst/>
          </a:prstGeom>
        </p:spPr>
      </p:pic>
    </p:spTree>
    <p:extLst>
      <p:ext uri="{BB962C8B-B14F-4D97-AF65-F5344CB8AC3E}">
        <p14:creationId xmlns:p14="http://schemas.microsoft.com/office/powerpoint/2010/main" val="2590020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4"/>
          <p:cNvSpPr txBox="1">
            <a:spLocks noGrp="1"/>
          </p:cNvSpPr>
          <p:nvPr>
            <p:ph type="title"/>
          </p:nvPr>
        </p:nvSpPr>
        <p:spPr>
          <a:xfrm>
            <a:off x="-1934894" y="2175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Backward Progression</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4219360" y="1234062"/>
            <a:ext cx="4291500" cy="296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Basics Of Deep Learning</a:t>
            </a:r>
            <a:endParaRPr dirty="0"/>
          </a:p>
        </p:txBody>
      </p:sp>
      <p:pic>
        <p:nvPicPr>
          <p:cNvPr id="59" name="Google Shape;59;p15"/>
          <p:cNvPicPr preferRelativeResize="0"/>
          <p:nvPr/>
        </p:nvPicPr>
        <p:blipFill rotWithShape="1">
          <a:blip r:embed="rId4">
            <a:alphaModFix/>
          </a:blip>
          <a:srcRect l="25302" r="25297"/>
          <a:stretch/>
        </p:blipFill>
        <p:spPr>
          <a:xfrm>
            <a:off x="767950" y="978400"/>
            <a:ext cx="3049450" cy="3472324"/>
          </a:xfrm>
          <a:prstGeom prst="rect">
            <a:avLst/>
          </a:prstGeom>
          <a:noFill/>
          <a:ln>
            <a:noFill/>
          </a:ln>
        </p:spPr>
      </p:pic>
    </p:spTree>
    <p:extLst>
      <p:ext uri="{BB962C8B-B14F-4D97-AF65-F5344CB8AC3E}">
        <p14:creationId xmlns:p14="http://schemas.microsoft.com/office/powerpoint/2010/main" val="3689985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4"/>
          <p:cNvSpPr txBox="1">
            <a:spLocks noGrp="1"/>
          </p:cNvSpPr>
          <p:nvPr>
            <p:ph type="title"/>
          </p:nvPr>
        </p:nvSpPr>
        <p:spPr>
          <a:xfrm>
            <a:off x="-1934894" y="2175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Backward Progression</a:t>
            </a:r>
            <a:endParaRPr dirty="0"/>
          </a:p>
        </p:txBody>
      </p:sp>
      <p:sp>
        <p:nvSpPr>
          <p:cNvPr id="2" name="Google Shape;399;p24">
            <a:extLst>
              <a:ext uri="{FF2B5EF4-FFF2-40B4-BE49-F238E27FC236}">
                <a16:creationId xmlns:a16="http://schemas.microsoft.com/office/drawing/2014/main" id="{55EC21BC-1C8D-0A4B-7093-BDE83660D972}"/>
              </a:ext>
            </a:extLst>
          </p:cNvPr>
          <p:cNvSpPr txBox="1">
            <a:spLocks/>
          </p:cNvSpPr>
          <p:nvPr/>
        </p:nvSpPr>
        <p:spPr>
          <a:xfrm>
            <a:off x="62071" y="594458"/>
            <a:ext cx="7704000" cy="13289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IN" sz="2000" dirty="0"/>
              <a:t>Error Calculation : </a:t>
            </a:r>
            <a:r>
              <a:rPr lang="en-US" sz="1600" dirty="0">
                <a:solidFill>
                  <a:schemeClr val="accent4"/>
                </a:solidFill>
                <a:latin typeface="Fira Sans" pitchFamily="34" charset="0"/>
                <a:ea typeface="Fira Sans" pitchFamily="34" charset="-122"/>
                <a:cs typeface="Fira Sans" pitchFamily="34" charset="-120"/>
              </a:rPr>
              <a:t>Backward progression involves calculating the error or loss at the output layer, which measures the disparity between predicted and actual values in the training data</a:t>
            </a:r>
            <a:r>
              <a:rPr lang="en-US" sz="1600" dirty="0">
                <a:solidFill>
                  <a:srgbClr val="DAD1E6"/>
                </a:solidFill>
                <a:latin typeface="Fira Sans" pitchFamily="34" charset="0"/>
                <a:ea typeface="Fira Sans" pitchFamily="34" charset="-122"/>
                <a:cs typeface="Fira Sans" pitchFamily="34" charset="-120"/>
              </a:rPr>
              <a:t>.</a:t>
            </a:r>
            <a:endParaRPr lang="en-US" sz="1600" dirty="0"/>
          </a:p>
          <a:p>
            <a:endParaRPr lang="en-IN" sz="2000" dirty="0"/>
          </a:p>
        </p:txBody>
      </p:sp>
      <p:sp>
        <p:nvSpPr>
          <p:cNvPr id="3" name="Google Shape;399;p24">
            <a:extLst>
              <a:ext uri="{FF2B5EF4-FFF2-40B4-BE49-F238E27FC236}">
                <a16:creationId xmlns:a16="http://schemas.microsoft.com/office/drawing/2014/main" id="{53A1AD0A-D6A6-7371-BDA4-3A736CBB0C8A}"/>
              </a:ext>
            </a:extLst>
          </p:cNvPr>
          <p:cNvSpPr txBox="1">
            <a:spLocks/>
          </p:cNvSpPr>
          <p:nvPr/>
        </p:nvSpPr>
        <p:spPr>
          <a:xfrm>
            <a:off x="-200688" y="1905626"/>
            <a:ext cx="7704000" cy="13289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IN" sz="2000" dirty="0"/>
              <a:t>Backpropagation : </a:t>
            </a:r>
            <a:r>
              <a:rPr lang="en-US" sz="1600" dirty="0">
                <a:solidFill>
                  <a:schemeClr val="accent4"/>
                </a:solidFill>
                <a:latin typeface="Fira Sans" pitchFamily="34" charset="0"/>
                <a:ea typeface="Fira Sans" pitchFamily="34" charset="-122"/>
                <a:cs typeface="Fira Sans" pitchFamily="34" charset="-120"/>
              </a:rPr>
              <a:t>The error is then propagated backward through the network, layer by layer, to adjust the weights and biases and minimize the overall error through an optimization algorithm.</a:t>
            </a:r>
            <a:endParaRPr lang="en-US" sz="1600" dirty="0">
              <a:solidFill>
                <a:schemeClr val="accent4"/>
              </a:solidFill>
            </a:endParaRPr>
          </a:p>
          <a:p>
            <a:endParaRPr lang="en-IN" sz="2000" dirty="0"/>
          </a:p>
        </p:txBody>
      </p:sp>
      <p:sp>
        <p:nvSpPr>
          <p:cNvPr id="4" name="Google Shape;399;p24">
            <a:extLst>
              <a:ext uri="{FF2B5EF4-FFF2-40B4-BE49-F238E27FC236}">
                <a16:creationId xmlns:a16="http://schemas.microsoft.com/office/drawing/2014/main" id="{1BA5CF50-CB6A-C4A0-A04E-BA8FF2347760}"/>
              </a:ext>
            </a:extLst>
          </p:cNvPr>
          <p:cNvSpPr txBox="1">
            <a:spLocks/>
          </p:cNvSpPr>
          <p:nvPr/>
        </p:nvSpPr>
        <p:spPr>
          <a:xfrm>
            <a:off x="135643" y="3225368"/>
            <a:ext cx="7704000" cy="13289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IN" sz="2000" dirty="0"/>
              <a:t>Gradient Descent : </a:t>
            </a:r>
            <a:r>
              <a:rPr lang="en-US" sz="1600" dirty="0">
                <a:solidFill>
                  <a:schemeClr val="accent4"/>
                </a:solidFill>
                <a:latin typeface="Fira Sans" pitchFamily="34" charset="0"/>
                <a:ea typeface="Fira Sans" pitchFamily="34" charset="-122"/>
                <a:cs typeface="Fira Sans" pitchFamily="34" charset="-120"/>
              </a:rPr>
              <a:t>Various optimization algorithms, such as gradient descent and its variants like Adam and RMSprop, are used to update the network's parameters and minimize the loss function during backward progression.</a:t>
            </a:r>
            <a:endParaRPr lang="en-US" sz="1600" dirty="0">
              <a:solidFill>
                <a:schemeClr val="accent4"/>
              </a:solidFill>
            </a:endParaRPr>
          </a:p>
          <a:p>
            <a:endParaRPr lang="en-IN" sz="2000" dirty="0"/>
          </a:p>
        </p:txBody>
      </p:sp>
      <p:sp>
        <p:nvSpPr>
          <p:cNvPr id="9" name="Freeform: Shape 8">
            <a:extLst>
              <a:ext uri="{FF2B5EF4-FFF2-40B4-BE49-F238E27FC236}">
                <a16:creationId xmlns:a16="http://schemas.microsoft.com/office/drawing/2014/main" id="{CA5C1B3E-DEC5-2E6B-3C2D-610A7E6F0E4D}"/>
              </a:ext>
            </a:extLst>
          </p:cNvPr>
          <p:cNvSpPr/>
          <p:nvPr/>
        </p:nvSpPr>
        <p:spPr>
          <a:xfrm>
            <a:off x="0" y="-2961886"/>
            <a:ext cx="9144000" cy="10131136"/>
          </a:xfrm>
          <a:custGeom>
            <a:avLst/>
            <a:gdLst>
              <a:gd name="connsiteX0" fmla="*/ 334432 w 9144000"/>
              <a:gd name="connsiteY0" fmla="*/ 3513572 h 10131136"/>
              <a:gd name="connsiteX1" fmla="*/ 135643 w 9144000"/>
              <a:gd name="connsiteY1" fmla="*/ 3712361 h 10131136"/>
              <a:gd name="connsiteX2" fmla="*/ 135643 w 9144000"/>
              <a:gd name="connsiteY2" fmla="*/ 4507494 h 10131136"/>
              <a:gd name="connsiteX3" fmla="*/ 334432 w 9144000"/>
              <a:gd name="connsiteY3" fmla="*/ 4706283 h 10131136"/>
              <a:gd name="connsiteX4" fmla="*/ 7640854 w 9144000"/>
              <a:gd name="connsiteY4" fmla="*/ 4706283 h 10131136"/>
              <a:gd name="connsiteX5" fmla="*/ 7839643 w 9144000"/>
              <a:gd name="connsiteY5" fmla="*/ 4507494 h 10131136"/>
              <a:gd name="connsiteX6" fmla="*/ 7839643 w 9144000"/>
              <a:gd name="connsiteY6" fmla="*/ 3712361 h 10131136"/>
              <a:gd name="connsiteX7" fmla="*/ 7640854 w 9144000"/>
              <a:gd name="connsiteY7" fmla="*/ 3513572 h 10131136"/>
              <a:gd name="connsiteX8" fmla="*/ 0 w 9144000"/>
              <a:gd name="connsiteY8" fmla="*/ 0 h 10131136"/>
              <a:gd name="connsiteX9" fmla="*/ 9144000 w 9144000"/>
              <a:gd name="connsiteY9" fmla="*/ 0 h 10131136"/>
              <a:gd name="connsiteX10" fmla="*/ 9144000 w 9144000"/>
              <a:gd name="connsiteY10" fmla="*/ 10131136 h 10131136"/>
              <a:gd name="connsiteX11" fmla="*/ 0 w 9144000"/>
              <a:gd name="connsiteY11" fmla="*/ 10131136 h 10131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0" h="10131136">
                <a:moveTo>
                  <a:pt x="334432" y="3513572"/>
                </a:moveTo>
                <a:cubicBezTo>
                  <a:pt x="224644" y="3513572"/>
                  <a:pt x="135643" y="3602573"/>
                  <a:pt x="135643" y="3712361"/>
                </a:cubicBezTo>
                <a:lnTo>
                  <a:pt x="135643" y="4507494"/>
                </a:lnTo>
                <a:cubicBezTo>
                  <a:pt x="135643" y="4617282"/>
                  <a:pt x="224644" y="4706283"/>
                  <a:pt x="334432" y="4706283"/>
                </a:cubicBezTo>
                <a:lnTo>
                  <a:pt x="7640854" y="4706283"/>
                </a:lnTo>
                <a:cubicBezTo>
                  <a:pt x="7750642" y="4706283"/>
                  <a:pt x="7839643" y="4617282"/>
                  <a:pt x="7839643" y="4507494"/>
                </a:cubicBezTo>
                <a:lnTo>
                  <a:pt x="7839643" y="3712361"/>
                </a:lnTo>
                <a:cubicBezTo>
                  <a:pt x="7839643" y="3602573"/>
                  <a:pt x="7750642" y="3513572"/>
                  <a:pt x="7640854" y="3513572"/>
                </a:cubicBezTo>
                <a:close/>
                <a:moveTo>
                  <a:pt x="0" y="0"/>
                </a:moveTo>
                <a:lnTo>
                  <a:pt x="9144000" y="0"/>
                </a:lnTo>
                <a:lnTo>
                  <a:pt x="9144000" y="10131136"/>
                </a:lnTo>
                <a:lnTo>
                  <a:pt x="0" y="10131136"/>
                </a:lnTo>
                <a:close/>
              </a:path>
            </a:pathLst>
          </a:custGeom>
          <a:solidFill>
            <a:schemeClr val="accent1">
              <a:alpha val="7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502399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4"/>
          <p:cNvSpPr txBox="1">
            <a:spLocks noGrp="1"/>
          </p:cNvSpPr>
          <p:nvPr>
            <p:ph type="title"/>
          </p:nvPr>
        </p:nvSpPr>
        <p:spPr>
          <a:xfrm>
            <a:off x="-1934894" y="2175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Backward Progression</a:t>
            </a:r>
            <a:endParaRPr dirty="0"/>
          </a:p>
        </p:txBody>
      </p:sp>
      <p:sp>
        <p:nvSpPr>
          <p:cNvPr id="2" name="Google Shape;399;p24">
            <a:extLst>
              <a:ext uri="{FF2B5EF4-FFF2-40B4-BE49-F238E27FC236}">
                <a16:creationId xmlns:a16="http://schemas.microsoft.com/office/drawing/2014/main" id="{55EC21BC-1C8D-0A4B-7093-BDE83660D972}"/>
              </a:ext>
            </a:extLst>
          </p:cNvPr>
          <p:cNvSpPr txBox="1">
            <a:spLocks/>
          </p:cNvSpPr>
          <p:nvPr/>
        </p:nvSpPr>
        <p:spPr>
          <a:xfrm>
            <a:off x="62071" y="594458"/>
            <a:ext cx="7704000" cy="13289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IN" sz="2000" dirty="0"/>
              <a:t>Error Calculation : </a:t>
            </a:r>
            <a:r>
              <a:rPr lang="en-US" sz="1600" dirty="0">
                <a:solidFill>
                  <a:schemeClr val="accent4"/>
                </a:solidFill>
                <a:latin typeface="Fira Sans" pitchFamily="34" charset="0"/>
                <a:ea typeface="Fira Sans" pitchFamily="34" charset="-122"/>
                <a:cs typeface="Fira Sans" pitchFamily="34" charset="-120"/>
              </a:rPr>
              <a:t>Backward progression involves calculating the error or loss at the output layer, which measures the disparity between predicted and actual values in the training data</a:t>
            </a:r>
            <a:r>
              <a:rPr lang="en-US" sz="1600" dirty="0">
                <a:solidFill>
                  <a:srgbClr val="DAD1E6"/>
                </a:solidFill>
                <a:latin typeface="Fira Sans" pitchFamily="34" charset="0"/>
                <a:ea typeface="Fira Sans" pitchFamily="34" charset="-122"/>
                <a:cs typeface="Fira Sans" pitchFamily="34" charset="-120"/>
              </a:rPr>
              <a:t>.</a:t>
            </a:r>
            <a:endParaRPr lang="en-US" sz="1600" dirty="0"/>
          </a:p>
          <a:p>
            <a:endParaRPr lang="en-IN" sz="2000" dirty="0"/>
          </a:p>
        </p:txBody>
      </p:sp>
      <p:sp>
        <p:nvSpPr>
          <p:cNvPr id="3" name="Google Shape;399;p24">
            <a:extLst>
              <a:ext uri="{FF2B5EF4-FFF2-40B4-BE49-F238E27FC236}">
                <a16:creationId xmlns:a16="http://schemas.microsoft.com/office/drawing/2014/main" id="{53A1AD0A-D6A6-7371-BDA4-3A736CBB0C8A}"/>
              </a:ext>
            </a:extLst>
          </p:cNvPr>
          <p:cNvSpPr txBox="1">
            <a:spLocks/>
          </p:cNvSpPr>
          <p:nvPr/>
        </p:nvSpPr>
        <p:spPr>
          <a:xfrm>
            <a:off x="-200688" y="1905626"/>
            <a:ext cx="7704000" cy="13289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IN" sz="2000" dirty="0"/>
              <a:t>Backpropagation : </a:t>
            </a:r>
            <a:r>
              <a:rPr lang="en-US" sz="1600" dirty="0">
                <a:solidFill>
                  <a:schemeClr val="accent4"/>
                </a:solidFill>
                <a:latin typeface="Fira Sans" pitchFamily="34" charset="0"/>
                <a:ea typeface="Fira Sans" pitchFamily="34" charset="-122"/>
                <a:cs typeface="Fira Sans" pitchFamily="34" charset="-120"/>
              </a:rPr>
              <a:t>The error is then propagated backward through the network, layer by layer, to adjust the weights and biases and minimize the overall error through an optimization algorithm.</a:t>
            </a:r>
            <a:endParaRPr lang="en-US" sz="1600" dirty="0">
              <a:solidFill>
                <a:schemeClr val="accent4"/>
              </a:solidFill>
            </a:endParaRPr>
          </a:p>
          <a:p>
            <a:endParaRPr lang="en-IN" sz="2000" dirty="0"/>
          </a:p>
        </p:txBody>
      </p:sp>
      <p:sp>
        <p:nvSpPr>
          <p:cNvPr id="4" name="Google Shape;399;p24">
            <a:extLst>
              <a:ext uri="{FF2B5EF4-FFF2-40B4-BE49-F238E27FC236}">
                <a16:creationId xmlns:a16="http://schemas.microsoft.com/office/drawing/2014/main" id="{1BA5CF50-CB6A-C4A0-A04E-BA8FF2347760}"/>
              </a:ext>
            </a:extLst>
          </p:cNvPr>
          <p:cNvSpPr txBox="1">
            <a:spLocks/>
          </p:cNvSpPr>
          <p:nvPr/>
        </p:nvSpPr>
        <p:spPr>
          <a:xfrm>
            <a:off x="135643" y="3225368"/>
            <a:ext cx="7704000" cy="13289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IN" sz="2000" dirty="0"/>
              <a:t>Gradient Descent : </a:t>
            </a:r>
            <a:r>
              <a:rPr lang="en-US" sz="1600" dirty="0">
                <a:solidFill>
                  <a:schemeClr val="accent4"/>
                </a:solidFill>
                <a:latin typeface="Fira Sans" pitchFamily="34" charset="0"/>
                <a:ea typeface="Fira Sans" pitchFamily="34" charset="-122"/>
                <a:cs typeface="Fira Sans" pitchFamily="34" charset="-120"/>
              </a:rPr>
              <a:t>Various optimization algorithms, such as gradient descent and its variants like Adam and RMSprop, are used to update the network's parameters and minimize the loss function during backward progression.</a:t>
            </a:r>
            <a:endParaRPr lang="en-US" sz="1600" dirty="0">
              <a:solidFill>
                <a:schemeClr val="accent4"/>
              </a:solidFill>
            </a:endParaRPr>
          </a:p>
          <a:p>
            <a:endParaRPr lang="en-IN" sz="2000" dirty="0"/>
          </a:p>
        </p:txBody>
      </p:sp>
      <p:sp>
        <p:nvSpPr>
          <p:cNvPr id="9" name="Freeform: Shape 8">
            <a:extLst>
              <a:ext uri="{FF2B5EF4-FFF2-40B4-BE49-F238E27FC236}">
                <a16:creationId xmlns:a16="http://schemas.microsoft.com/office/drawing/2014/main" id="{CA5C1B3E-DEC5-2E6B-3C2D-610A7E6F0E4D}"/>
              </a:ext>
            </a:extLst>
          </p:cNvPr>
          <p:cNvSpPr/>
          <p:nvPr/>
        </p:nvSpPr>
        <p:spPr>
          <a:xfrm>
            <a:off x="0" y="-1709859"/>
            <a:ext cx="9144000" cy="10131136"/>
          </a:xfrm>
          <a:custGeom>
            <a:avLst/>
            <a:gdLst>
              <a:gd name="connsiteX0" fmla="*/ 334432 w 9144000"/>
              <a:gd name="connsiteY0" fmla="*/ 3513572 h 10131136"/>
              <a:gd name="connsiteX1" fmla="*/ 135643 w 9144000"/>
              <a:gd name="connsiteY1" fmla="*/ 3712361 h 10131136"/>
              <a:gd name="connsiteX2" fmla="*/ 135643 w 9144000"/>
              <a:gd name="connsiteY2" fmla="*/ 4507494 h 10131136"/>
              <a:gd name="connsiteX3" fmla="*/ 334432 w 9144000"/>
              <a:gd name="connsiteY3" fmla="*/ 4706283 h 10131136"/>
              <a:gd name="connsiteX4" fmla="*/ 7640854 w 9144000"/>
              <a:gd name="connsiteY4" fmla="*/ 4706283 h 10131136"/>
              <a:gd name="connsiteX5" fmla="*/ 7839643 w 9144000"/>
              <a:gd name="connsiteY5" fmla="*/ 4507494 h 10131136"/>
              <a:gd name="connsiteX6" fmla="*/ 7839643 w 9144000"/>
              <a:gd name="connsiteY6" fmla="*/ 3712361 h 10131136"/>
              <a:gd name="connsiteX7" fmla="*/ 7640854 w 9144000"/>
              <a:gd name="connsiteY7" fmla="*/ 3513572 h 10131136"/>
              <a:gd name="connsiteX8" fmla="*/ 0 w 9144000"/>
              <a:gd name="connsiteY8" fmla="*/ 0 h 10131136"/>
              <a:gd name="connsiteX9" fmla="*/ 9144000 w 9144000"/>
              <a:gd name="connsiteY9" fmla="*/ 0 h 10131136"/>
              <a:gd name="connsiteX10" fmla="*/ 9144000 w 9144000"/>
              <a:gd name="connsiteY10" fmla="*/ 10131136 h 10131136"/>
              <a:gd name="connsiteX11" fmla="*/ 0 w 9144000"/>
              <a:gd name="connsiteY11" fmla="*/ 10131136 h 10131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0" h="10131136">
                <a:moveTo>
                  <a:pt x="334432" y="3513572"/>
                </a:moveTo>
                <a:cubicBezTo>
                  <a:pt x="224644" y="3513572"/>
                  <a:pt x="135643" y="3602573"/>
                  <a:pt x="135643" y="3712361"/>
                </a:cubicBezTo>
                <a:lnTo>
                  <a:pt x="135643" y="4507494"/>
                </a:lnTo>
                <a:cubicBezTo>
                  <a:pt x="135643" y="4617282"/>
                  <a:pt x="224644" y="4706283"/>
                  <a:pt x="334432" y="4706283"/>
                </a:cubicBezTo>
                <a:lnTo>
                  <a:pt x="7640854" y="4706283"/>
                </a:lnTo>
                <a:cubicBezTo>
                  <a:pt x="7750642" y="4706283"/>
                  <a:pt x="7839643" y="4617282"/>
                  <a:pt x="7839643" y="4507494"/>
                </a:cubicBezTo>
                <a:lnTo>
                  <a:pt x="7839643" y="3712361"/>
                </a:lnTo>
                <a:cubicBezTo>
                  <a:pt x="7839643" y="3602573"/>
                  <a:pt x="7750642" y="3513572"/>
                  <a:pt x="7640854" y="3513572"/>
                </a:cubicBezTo>
                <a:close/>
                <a:moveTo>
                  <a:pt x="0" y="0"/>
                </a:moveTo>
                <a:lnTo>
                  <a:pt x="9144000" y="0"/>
                </a:lnTo>
                <a:lnTo>
                  <a:pt x="9144000" y="10131136"/>
                </a:lnTo>
                <a:lnTo>
                  <a:pt x="0" y="10131136"/>
                </a:lnTo>
                <a:close/>
              </a:path>
            </a:pathLst>
          </a:custGeom>
          <a:solidFill>
            <a:schemeClr val="accent1">
              <a:alpha val="7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1155404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4"/>
          <p:cNvSpPr txBox="1">
            <a:spLocks noGrp="1"/>
          </p:cNvSpPr>
          <p:nvPr>
            <p:ph type="title"/>
          </p:nvPr>
        </p:nvSpPr>
        <p:spPr>
          <a:xfrm>
            <a:off x="-1934894" y="2175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Backward Progression</a:t>
            </a:r>
            <a:endParaRPr dirty="0"/>
          </a:p>
        </p:txBody>
      </p:sp>
      <p:sp>
        <p:nvSpPr>
          <p:cNvPr id="2" name="Google Shape;399;p24">
            <a:extLst>
              <a:ext uri="{FF2B5EF4-FFF2-40B4-BE49-F238E27FC236}">
                <a16:creationId xmlns:a16="http://schemas.microsoft.com/office/drawing/2014/main" id="{55EC21BC-1C8D-0A4B-7093-BDE83660D972}"/>
              </a:ext>
            </a:extLst>
          </p:cNvPr>
          <p:cNvSpPr txBox="1">
            <a:spLocks/>
          </p:cNvSpPr>
          <p:nvPr/>
        </p:nvSpPr>
        <p:spPr>
          <a:xfrm>
            <a:off x="62071" y="594458"/>
            <a:ext cx="7704000" cy="13289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IN" sz="2000" dirty="0"/>
              <a:t>Error Calculation : </a:t>
            </a:r>
            <a:r>
              <a:rPr lang="en-US" sz="1600" dirty="0">
                <a:solidFill>
                  <a:schemeClr val="accent4"/>
                </a:solidFill>
                <a:latin typeface="Fira Sans" pitchFamily="34" charset="0"/>
                <a:ea typeface="Fira Sans" pitchFamily="34" charset="-122"/>
                <a:cs typeface="Fira Sans" pitchFamily="34" charset="-120"/>
              </a:rPr>
              <a:t>Backward progression involves calculating the error or loss at the output layer, which measures the disparity between predicted and actual values in the training data</a:t>
            </a:r>
            <a:r>
              <a:rPr lang="en-US" sz="1600" dirty="0">
                <a:solidFill>
                  <a:srgbClr val="DAD1E6"/>
                </a:solidFill>
                <a:latin typeface="Fira Sans" pitchFamily="34" charset="0"/>
                <a:ea typeface="Fira Sans" pitchFamily="34" charset="-122"/>
                <a:cs typeface="Fira Sans" pitchFamily="34" charset="-120"/>
              </a:rPr>
              <a:t>.</a:t>
            </a:r>
            <a:endParaRPr lang="en-US" sz="1600" dirty="0"/>
          </a:p>
          <a:p>
            <a:endParaRPr lang="en-IN" sz="2000" dirty="0"/>
          </a:p>
        </p:txBody>
      </p:sp>
      <p:sp>
        <p:nvSpPr>
          <p:cNvPr id="3" name="Google Shape;399;p24">
            <a:extLst>
              <a:ext uri="{FF2B5EF4-FFF2-40B4-BE49-F238E27FC236}">
                <a16:creationId xmlns:a16="http://schemas.microsoft.com/office/drawing/2014/main" id="{53A1AD0A-D6A6-7371-BDA4-3A736CBB0C8A}"/>
              </a:ext>
            </a:extLst>
          </p:cNvPr>
          <p:cNvSpPr txBox="1">
            <a:spLocks/>
          </p:cNvSpPr>
          <p:nvPr/>
        </p:nvSpPr>
        <p:spPr>
          <a:xfrm>
            <a:off x="-200688" y="1905626"/>
            <a:ext cx="7704000" cy="13289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IN" sz="2000" dirty="0"/>
              <a:t>Backpropagation : </a:t>
            </a:r>
            <a:r>
              <a:rPr lang="en-US" sz="1600" dirty="0">
                <a:solidFill>
                  <a:schemeClr val="accent4"/>
                </a:solidFill>
                <a:latin typeface="Fira Sans" pitchFamily="34" charset="0"/>
                <a:ea typeface="Fira Sans" pitchFamily="34" charset="-122"/>
                <a:cs typeface="Fira Sans" pitchFamily="34" charset="-120"/>
              </a:rPr>
              <a:t>The error is then propagated backward through the network, layer by layer, to adjust the weights and biases and minimize the overall error through an optimization algorithm.</a:t>
            </a:r>
            <a:endParaRPr lang="en-US" sz="1600" dirty="0">
              <a:solidFill>
                <a:schemeClr val="accent4"/>
              </a:solidFill>
            </a:endParaRPr>
          </a:p>
          <a:p>
            <a:endParaRPr lang="en-IN" sz="2000" dirty="0"/>
          </a:p>
        </p:txBody>
      </p:sp>
      <p:sp>
        <p:nvSpPr>
          <p:cNvPr id="4" name="Google Shape;399;p24">
            <a:extLst>
              <a:ext uri="{FF2B5EF4-FFF2-40B4-BE49-F238E27FC236}">
                <a16:creationId xmlns:a16="http://schemas.microsoft.com/office/drawing/2014/main" id="{1BA5CF50-CB6A-C4A0-A04E-BA8FF2347760}"/>
              </a:ext>
            </a:extLst>
          </p:cNvPr>
          <p:cNvSpPr txBox="1">
            <a:spLocks/>
          </p:cNvSpPr>
          <p:nvPr/>
        </p:nvSpPr>
        <p:spPr>
          <a:xfrm>
            <a:off x="135643" y="3225368"/>
            <a:ext cx="7704000" cy="13289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IN" sz="2000" dirty="0"/>
              <a:t>Gradient Descent : </a:t>
            </a:r>
            <a:r>
              <a:rPr lang="en-US" sz="1600" dirty="0">
                <a:solidFill>
                  <a:schemeClr val="accent4"/>
                </a:solidFill>
                <a:latin typeface="Fira Sans" pitchFamily="34" charset="0"/>
                <a:ea typeface="Fira Sans" pitchFamily="34" charset="-122"/>
                <a:cs typeface="Fira Sans" pitchFamily="34" charset="-120"/>
              </a:rPr>
              <a:t>Various optimization algorithms, such as gradient descent and its variants like Adam and RMSprop, are used to update the network's parameters and minimize the loss function during backward progression.</a:t>
            </a:r>
            <a:endParaRPr lang="en-US" sz="1600" dirty="0">
              <a:solidFill>
                <a:schemeClr val="accent4"/>
              </a:solidFill>
            </a:endParaRPr>
          </a:p>
          <a:p>
            <a:endParaRPr lang="en-IN" sz="2000" dirty="0"/>
          </a:p>
        </p:txBody>
      </p:sp>
      <p:sp>
        <p:nvSpPr>
          <p:cNvPr id="9" name="Freeform: Shape 8">
            <a:extLst>
              <a:ext uri="{FF2B5EF4-FFF2-40B4-BE49-F238E27FC236}">
                <a16:creationId xmlns:a16="http://schemas.microsoft.com/office/drawing/2014/main" id="{CA5C1B3E-DEC5-2E6B-3C2D-610A7E6F0E4D}"/>
              </a:ext>
            </a:extLst>
          </p:cNvPr>
          <p:cNvSpPr/>
          <p:nvPr/>
        </p:nvSpPr>
        <p:spPr>
          <a:xfrm>
            <a:off x="0" y="-415628"/>
            <a:ext cx="9144000" cy="10131136"/>
          </a:xfrm>
          <a:custGeom>
            <a:avLst/>
            <a:gdLst>
              <a:gd name="connsiteX0" fmla="*/ 334432 w 9144000"/>
              <a:gd name="connsiteY0" fmla="*/ 3513572 h 10131136"/>
              <a:gd name="connsiteX1" fmla="*/ 135643 w 9144000"/>
              <a:gd name="connsiteY1" fmla="*/ 3712361 h 10131136"/>
              <a:gd name="connsiteX2" fmla="*/ 135643 w 9144000"/>
              <a:gd name="connsiteY2" fmla="*/ 4507494 h 10131136"/>
              <a:gd name="connsiteX3" fmla="*/ 334432 w 9144000"/>
              <a:gd name="connsiteY3" fmla="*/ 4706283 h 10131136"/>
              <a:gd name="connsiteX4" fmla="*/ 7640854 w 9144000"/>
              <a:gd name="connsiteY4" fmla="*/ 4706283 h 10131136"/>
              <a:gd name="connsiteX5" fmla="*/ 7839643 w 9144000"/>
              <a:gd name="connsiteY5" fmla="*/ 4507494 h 10131136"/>
              <a:gd name="connsiteX6" fmla="*/ 7839643 w 9144000"/>
              <a:gd name="connsiteY6" fmla="*/ 3712361 h 10131136"/>
              <a:gd name="connsiteX7" fmla="*/ 7640854 w 9144000"/>
              <a:gd name="connsiteY7" fmla="*/ 3513572 h 10131136"/>
              <a:gd name="connsiteX8" fmla="*/ 0 w 9144000"/>
              <a:gd name="connsiteY8" fmla="*/ 0 h 10131136"/>
              <a:gd name="connsiteX9" fmla="*/ 9144000 w 9144000"/>
              <a:gd name="connsiteY9" fmla="*/ 0 h 10131136"/>
              <a:gd name="connsiteX10" fmla="*/ 9144000 w 9144000"/>
              <a:gd name="connsiteY10" fmla="*/ 10131136 h 10131136"/>
              <a:gd name="connsiteX11" fmla="*/ 0 w 9144000"/>
              <a:gd name="connsiteY11" fmla="*/ 10131136 h 10131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0" h="10131136">
                <a:moveTo>
                  <a:pt x="334432" y="3513572"/>
                </a:moveTo>
                <a:cubicBezTo>
                  <a:pt x="224644" y="3513572"/>
                  <a:pt x="135643" y="3602573"/>
                  <a:pt x="135643" y="3712361"/>
                </a:cubicBezTo>
                <a:lnTo>
                  <a:pt x="135643" y="4507494"/>
                </a:lnTo>
                <a:cubicBezTo>
                  <a:pt x="135643" y="4617282"/>
                  <a:pt x="224644" y="4706283"/>
                  <a:pt x="334432" y="4706283"/>
                </a:cubicBezTo>
                <a:lnTo>
                  <a:pt x="7640854" y="4706283"/>
                </a:lnTo>
                <a:cubicBezTo>
                  <a:pt x="7750642" y="4706283"/>
                  <a:pt x="7839643" y="4617282"/>
                  <a:pt x="7839643" y="4507494"/>
                </a:cubicBezTo>
                <a:lnTo>
                  <a:pt x="7839643" y="3712361"/>
                </a:lnTo>
                <a:cubicBezTo>
                  <a:pt x="7839643" y="3602573"/>
                  <a:pt x="7750642" y="3513572"/>
                  <a:pt x="7640854" y="3513572"/>
                </a:cubicBezTo>
                <a:close/>
                <a:moveTo>
                  <a:pt x="0" y="0"/>
                </a:moveTo>
                <a:lnTo>
                  <a:pt x="9144000" y="0"/>
                </a:lnTo>
                <a:lnTo>
                  <a:pt x="9144000" y="10131136"/>
                </a:lnTo>
                <a:lnTo>
                  <a:pt x="0" y="10131136"/>
                </a:lnTo>
                <a:close/>
              </a:path>
            </a:pathLst>
          </a:custGeom>
          <a:solidFill>
            <a:schemeClr val="accent1">
              <a:alpha val="7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41521539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62" name="Google Shape;162;p20"/>
          <p:cNvSpPr/>
          <p:nvPr/>
        </p:nvSpPr>
        <p:spPr>
          <a:xfrm>
            <a:off x="315840" y="344942"/>
            <a:ext cx="3294900" cy="4572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lt2"/>
                </a:solidFill>
                <a:latin typeface="Rajdhani"/>
                <a:ea typeface="Rajdhani"/>
                <a:cs typeface="Rajdhani"/>
                <a:sym typeface="Rajdhani"/>
              </a:rPr>
              <a:t>Optimizers</a:t>
            </a:r>
            <a:endParaRPr sz="2800" b="1" dirty="0">
              <a:solidFill>
                <a:schemeClr val="lt2"/>
              </a:solidFill>
              <a:latin typeface="Rajdhani"/>
              <a:ea typeface="Rajdhani"/>
              <a:cs typeface="Rajdhani"/>
              <a:sym typeface="Rajdhani"/>
            </a:endParaRPr>
          </a:p>
        </p:txBody>
      </p:sp>
      <p:cxnSp>
        <p:nvCxnSpPr>
          <p:cNvPr id="165" name="Google Shape;165;p20"/>
          <p:cNvCxnSpPr>
            <a:cxnSpLocks/>
            <a:stCxn id="162" idx="2"/>
            <a:endCxn id="166" idx="3"/>
          </p:cNvCxnSpPr>
          <p:nvPr/>
        </p:nvCxnSpPr>
        <p:spPr>
          <a:xfrm rot="16200000" flipH="1">
            <a:off x="1961206" y="804225"/>
            <a:ext cx="1398461" cy="1394293"/>
          </a:xfrm>
          <a:prstGeom prst="bentConnector2">
            <a:avLst/>
          </a:prstGeom>
          <a:noFill/>
          <a:ln w="19050" cap="flat" cmpd="sng">
            <a:solidFill>
              <a:schemeClr val="lt2"/>
            </a:solidFill>
            <a:prstDash val="dash"/>
            <a:round/>
            <a:headEnd type="none" w="med" len="med"/>
            <a:tailEnd type="oval" w="med" len="med"/>
          </a:ln>
        </p:spPr>
      </p:cxnSp>
      <p:sp>
        <p:nvSpPr>
          <p:cNvPr id="166" name="Google Shape;166;p20"/>
          <p:cNvSpPr txBox="1"/>
          <p:nvPr/>
        </p:nvSpPr>
        <p:spPr>
          <a:xfrm flipH="1">
            <a:off x="3357583" y="1806318"/>
            <a:ext cx="2018334" cy="78857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Gradient Descent</a:t>
            </a:r>
            <a:endParaRPr sz="2400" b="1" dirty="0">
              <a:solidFill>
                <a:schemeClr val="lt2"/>
              </a:solidFill>
              <a:latin typeface="Rajdhani"/>
              <a:ea typeface="Rajdhani"/>
              <a:cs typeface="Rajdhani"/>
              <a:sym typeface="Rajdhani"/>
            </a:endParaRPr>
          </a:p>
        </p:txBody>
      </p:sp>
      <p:sp>
        <p:nvSpPr>
          <p:cNvPr id="191" name="Google Shape;191;p20"/>
          <p:cNvSpPr txBox="1"/>
          <p:nvPr/>
        </p:nvSpPr>
        <p:spPr>
          <a:xfrm flipH="1">
            <a:off x="5996412" y="1518081"/>
            <a:ext cx="3147588" cy="1705061"/>
          </a:xfrm>
          <a:prstGeom prst="rect">
            <a:avLst/>
          </a:prstGeom>
          <a:noFill/>
          <a:ln>
            <a:noFill/>
          </a:ln>
        </p:spPr>
        <p:txBody>
          <a:bodyPr spcFirstLastPara="1" wrap="square" lIns="91425" tIns="91425" rIns="91425" bIns="91425" anchor="t" anchorCtr="0">
            <a:noAutofit/>
          </a:bodyPr>
          <a:lstStyle/>
          <a:p>
            <a:pPr algn="ctr"/>
            <a:r>
              <a:rPr lang="en-US" dirty="0">
                <a:solidFill>
                  <a:schemeClr val="accent4"/>
                </a:solidFill>
                <a:latin typeface="Fira Sans" pitchFamily="34" charset="0"/>
                <a:ea typeface="Fira Sans" pitchFamily="34" charset="-122"/>
                <a:cs typeface="Fira Sans" pitchFamily="34" charset="-120"/>
              </a:rPr>
              <a:t>Gradient descent is a fundamental optimization algorithm that adjusts the parameters of the neural network to minimize the loss by moving in the direction of the steepest descent.</a:t>
            </a:r>
            <a:endParaRPr lang="en-US" dirty="0">
              <a:solidFill>
                <a:schemeClr val="accent4"/>
              </a:solidFill>
            </a:endParaRPr>
          </a:p>
          <a:p>
            <a:pPr marL="0" lvl="0" indent="0" algn="ctr" rtl="0">
              <a:spcBef>
                <a:spcPts val="0"/>
              </a:spcBef>
              <a:spcAft>
                <a:spcPts val="0"/>
              </a:spcAft>
              <a:buNone/>
            </a:pPr>
            <a:endParaRPr dirty="0">
              <a:solidFill>
                <a:schemeClr val="lt2"/>
              </a:solidFill>
              <a:latin typeface="Fira Sans Condensed"/>
              <a:ea typeface="Fira Sans Condensed"/>
              <a:cs typeface="Fira Sans Condensed"/>
              <a:sym typeface="Fira Sans Condensed"/>
            </a:endParaRPr>
          </a:p>
        </p:txBody>
      </p:sp>
      <p:cxnSp>
        <p:nvCxnSpPr>
          <p:cNvPr id="192" name="Google Shape;192;p20"/>
          <p:cNvCxnSpPr>
            <a:cxnSpLocks/>
            <a:stCxn id="166" idx="1"/>
          </p:cNvCxnSpPr>
          <p:nvPr/>
        </p:nvCxnSpPr>
        <p:spPr>
          <a:xfrm flipV="1">
            <a:off x="5375917" y="2197472"/>
            <a:ext cx="620495" cy="3131"/>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62" name="Google Shape;162;p20"/>
          <p:cNvSpPr/>
          <p:nvPr/>
        </p:nvSpPr>
        <p:spPr>
          <a:xfrm>
            <a:off x="315840" y="344942"/>
            <a:ext cx="3294900" cy="4572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lt2"/>
                </a:solidFill>
                <a:latin typeface="Rajdhani"/>
                <a:ea typeface="Rajdhani"/>
                <a:cs typeface="Rajdhani"/>
                <a:sym typeface="Rajdhani"/>
              </a:rPr>
              <a:t>Optimizers</a:t>
            </a:r>
            <a:endParaRPr sz="2800" b="1" dirty="0">
              <a:solidFill>
                <a:schemeClr val="lt2"/>
              </a:solidFill>
              <a:latin typeface="Rajdhani"/>
              <a:ea typeface="Rajdhani"/>
              <a:cs typeface="Rajdhani"/>
              <a:sym typeface="Rajdhani"/>
            </a:endParaRPr>
          </a:p>
        </p:txBody>
      </p:sp>
      <p:cxnSp>
        <p:nvCxnSpPr>
          <p:cNvPr id="163" name="Google Shape;163;p20"/>
          <p:cNvCxnSpPr>
            <a:cxnSpLocks/>
          </p:cNvCxnSpPr>
          <p:nvPr/>
        </p:nvCxnSpPr>
        <p:spPr>
          <a:xfrm rot="16200000" flipH="1">
            <a:off x="1194469" y="1992535"/>
            <a:ext cx="2932456" cy="1394293"/>
          </a:xfrm>
          <a:prstGeom prst="bentConnector2">
            <a:avLst/>
          </a:prstGeom>
          <a:noFill/>
          <a:ln w="19050" cap="flat" cmpd="sng">
            <a:solidFill>
              <a:schemeClr val="lt2"/>
            </a:solidFill>
            <a:prstDash val="dash"/>
            <a:round/>
            <a:headEnd type="none" w="med" len="med"/>
            <a:tailEnd type="oval" w="med" len="med"/>
          </a:ln>
        </p:spPr>
      </p:cxnSp>
      <p:cxnSp>
        <p:nvCxnSpPr>
          <p:cNvPr id="165" name="Google Shape;165;p20"/>
          <p:cNvCxnSpPr>
            <a:cxnSpLocks/>
            <a:stCxn id="162" idx="2"/>
            <a:endCxn id="166" idx="3"/>
          </p:cNvCxnSpPr>
          <p:nvPr/>
        </p:nvCxnSpPr>
        <p:spPr>
          <a:xfrm rot="16200000" flipH="1">
            <a:off x="1961206" y="804225"/>
            <a:ext cx="1398461" cy="1394293"/>
          </a:xfrm>
          <a:prstGeom prst="bentConnector2">
            <a:avLst/>
          </a:prstGeom>
          <a:noFill/>
          <a:ln w="19050" cap="flat" cmpd="sng">
            <a:solidFill>
              <a:schemeClr val="lt2"/>
            </a:solidFill>
            <a:prstDash val="dash"/>
            <a:round/>
            <a:headEnd type="none" w="med" len="med"/>
            <a:tailEnd type="oval" w="med" len="med"/>
          </a:ln>
        </p:spPr>
      </p:cxnSp>
      <p:sp>
        <p:nvSpPr>
          <p:cNvPr id="169" name="Google Shape;169;p20"/>
          <p:cNvSpPr txBox="1"/>
          <p:nvPr/>
        </p:nvSpPr>
        <p:spPr>
          <a:xfrm flipH="1">
            <a:off x="5971852" y="3347265"/>
            <a:ext cx="3147588" cy="1692542"/>
          </a:xfrm>
          <a:prstGeom prst="rect">
            <a:avLst/>
          </a:prstGeom>
          <a:noFill/>
          <a:ln>
            <a:noFill/>
          </a:ln>
        </p:spPr>
        <p:txBody>
          <a:bodyPr spcFirstLastPara="1" wrap="square" lIns="91425" tIns="91425" rIns="91425" bIns="91425" anchor="t" anchorCtr="0">
            <a:noAutofit/>
          </a:bodyPr>
          <a:lstStyle/>
          <a:p>
            <a:pPr algn="ctr"/>
            <a:r>
              <a:rPr lang="en-US" sz="1400" dirty="0">
                <a:solidFill>
                  <a:schemeClr val="accent4"/>
                </a:solidFill>
                <a:latin typeface="Fira Sans" pitchFamily="34" charset="0"/>
                <a:ea typeface="Fira Sans" pitchFamily="34" charset="-122"/>
                <a:cs typeface="Fira Sans" pitchFamily="34" charset="-120"/>
              </a:rPr>
              <a:t>Adam is an adaptive learning rate optimization algorithm that combines the advantages of </a:t>
            </a:r>
            <a:r>
              <a:rPr lang="en-US" sz="1400" dirty="0" err="1">
                <a:solidFill>
                  <a:schemeClr val="accent4"/>
                </a:solidFill>
                <a:latin typeface="Fira Sans" pitchFamily="34" charset="0"/>
                <a:ea typeface="Fira Sans" pitchFamily="34" charset="-122"/>
                <a:cs typeface="Fira Sans" pitchFamily="34" charset="-120"/>
              </a:rPr>
              <a:t>AdaGrad</a:t>
            </a:r>
            <a:r>
              <a:rPr lang="en-US" sz="1400" dirty="0">
                <a:solidFill>
                  <a:schemeClr val="accent4"/>
                </a:solidFill>
                <a:latin typeface="Fira Sans" pitchFamily="34" charset="0"/>
                <a:ea typeface="Fira Sans" pitchFamily="34" charset="-122"/>
                <a:cs typeface="Fira Sans" pitchFamily="34" charset="-120"/>
              </a:rPr>
              <a:t> and RMSprop, suitable for non-stationary objectives and noisy data.</a:t>
            </a:r>
            <a:endParaRPr lang="en-US" sz="1400" dirty="0">
              <a:solidFill>
                <a:schemeClr val="accent4"/>
              </a:solidFill>
            </a:endParaRPr>
          </a:p>
          <a:p>
            <a:pPr marL="0" lvl="0" indent="0" algn="ctr" rtl="0">
              <a:spcBef>
                <a:spcPts val="0"/>
              </a:spcBef>
              <a:spcAft>
                <a:spcPts val="0"/>
              </a:spcAft>
              <a:buNone/>
            </a:pPr>
            <a:endParaRPr dirty="0">
              <a:solidFill>
                <a:schemeClr val="lt2"/>
              </a:solidFill>
              <a:latin typeface="Fira Sans Condensed"/>
              <a:ea typeface="Fira Sans Condensed"/>
              <a:cs typeface="Fira Sans Condensed"/>
              <a:sym typeface="Fira Sans Condensed"/>
            </a:endParaRPr>
          </a:p>
        </p:txBody>
      </p:sp>
      <p:sp>
        <p:nvSpPr>
          <p:cNvPr id="164" name="Google Shape;164;p20"/>
          <p:cNvSpPr txBox="1"/>
          <p:nvPr/>
        </p:nvSpPr>
        <p:spPr>
          <a:xfrm flipH="1">
            <a:off x="3357583" y="3781946"/>
            <a:ext cx="2018334" cy="814302"/>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Adam Optimizer</a:t>
            </a:r>
            <a:endParaRPr sz="2400" b="1" dirty="0">
              <a:solidFill>
                <a:schemeClr val="lt2"/>
              </a:solidFill>
              <a:latin typeface="Rajdhani"/>
              <a:ea typeface="Rajdhani"/>
              <a:cs typeface="Rajdhani"/>
              <a:sym typeface="Rajdhani"/>
            </a:endParaRPr>
          </a:p>
        </p:txBody>
      </p:sp>
      <p:sp>
        <p:nvSpPr>
          <p:cNvPr id="166" name="Google Shape;166;p20"/>
          <p:cNvSpPr txBox="1"/>
          <p:nvPr/>
        </p:nvSpPr>
        <p:spPr>
          <a:xfrm flipH="1">
            <a:off x="3357583" y="1806318"/>
            <a:ext cx="2018334" cy="78857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Gradient Descent</a:t>
            </a:r>
            <a:endParaRPr sz="2400" b="1" dirty="0">
              <a:solidFill>
                <a:schemeClr val="lt2"/>
              </a:solidFill>
              <a:latin typeface="Rajdhani"/>
              <a:ea typeface="Rajdhani"/>
              <a:cs typeface="Rajdhani"/>
              <a:sym typeface="Rajdhani"/>
            </a:endParaRPr>
          </a:p>
        </p:txBody>
      </p:sp>
      <p:sp>
        <p:nvSpPr>
          <p:cNvPr id="191" name="Google Shape;191;p20"/>
          <p:cNvSpPr txBox="1"/>
          <p:nvPr/>
        </p:nvSpPr>
        <p:spPr>
          <a:xfrm flipH="1">
            <a:off x="5996412" y="1518081"/>
            <a:ext cx="3147588" cy="1705061"/>
          </a:xfrm>
          <a:prstGeom prst="rect">
            <a:avLst/>
          </a:prstGeom>
          <a:noFill/>
          <a:ln>
            <a:noFill/>
          </a:ln>
        </p:spPr>
        <p:txBody>
          <a:bodyPr spcFirstLastPara="1" wrap="square" lIns="91425" tIns="91425" rIns="91425" bIns="91425" anchor="t" anchorCtr="0">
            <a:noAutofit/>
          </a:bodyPr>
          <a:lstStyle/>
          <a:p>
            <a:pPr algn="ctr"/>
            <a:r>
              <a:rPr lang="en-US" sz="1400" dirty="0">
                <a:solidFill>
                  <a:schemeClr val="accent4"/>
                </a:solidFill>
                <a:latin typeface="Fira Sans" pitchFamily="34" charset="0"/>
                <a:ea typeface="Fira Sans" pitchFamily="34" charset="-122"/>
                <a:cs typeface="Fira Sans" pitchFamily="34" charset="-120"/>
              </a:rPr>
              <a:t>Gradient descent is a fundamental optimization algorithm that adjusts the parameters of the neural network to minimize the loss by moving in the direction of the steepest descent.</a:t>
            </a:r>
            <a:endParaRPr lang="en-US" sz="1400" dirty="0">
              <a:solidFill>
                <a:schemeClr val="accent4"/>
              </a:solidFill>
            </a:endParaRPr>
          </a:p>
          <a:p>
            <a:pPr algn="ctr"/>
            <a:endParaRPr lang="en-US" sz="1400" dirty="0">
              <a:solidFill>
                <a:schemeClr val="accent4"/>
              </a:solidFill>
            </a:endParaRPr>
          </a:p>
          <a:p>
            <a:pPr marL="0" lvl="0" indent="0" algn="ctr" rtl="0">
              <a:spcBef>
                <a:spcPts val="0"/>
              </a:spcBef>
              <a:spcAft>
                <a:spcPts val="0"/>
              </a:spcAft>
              <a:buNone/>
            </a:pPr>
            <a:endParaRPr dirty="0">
              <a:solidFill>
                <a:schemeClr val="lt2"/>
              </a:solidFill>
              <a:latin typeface="Fira Sans Condensed"/>
              <a:ea typeface="Fira Sans Condensed"/>
              <a:cs typeface="Fira Sans Condensed"/>
              <a:sym typeface="Fira Sans Condensed"/>
            </a:endParaRPr>
          </a:p>
        </p:txBody>
      </p:sp>
      <p:cxnSp>
        <p:nvCxnSpPr>
          <p:cNvPr id="192" name="Google Shape;192;p20"/>
          <p:cNvCxnSpPr>
            <a:cxnSpLocks/>
            <a:stCxn id="166" idx="1"/>
          </p:cNvCxnSpPr>
          <p:nvPr/>
        </p:nvCxnSpPr>
        <p:spPr>
          <a:xfrm flipV="1">
            <a:off x="5375917" y="2197472"/>
            <a:ext cx="620495" cy="3131"/>
          </a:xfrm>
          <a:prstGeom prst="straightConnector1">
            <a:avLst/>
          </a:prstGeom>
          <a:noFill/>
          <a:ln w="19050" cap="flat" cmpd="sng">
            <a:solidFill>
              <a:schemeClr val="lt2"/>
            </a:solidFill>
            <a:prstDash val="solid"/>
            <a:round/>
            <a:headEnd type="oval" w="med" len="med"/>
            <a:tailEnd type="oval" w="med" len="med"/>
          </a:ln>
        </p:spPr>
      </p:cxnSp>
      <p:cxnSp>
        <p:nvCxnSpPr>
          <p:cNvPr id="193" name="Google Shape;193;p20"/>
          <p:cNvCxnSpPr>
            <a:cxnSpLocks/>
            <a:stCxn id="169" idx="3"/>
            <a:endCxn id="164" idx="1"/>
          </p:cNvCxnSpPr>
          <p:nvPr/>
        </p:nvCxnSpPr>
        <p:spPr>
          <a:xfrm flipH="1" flipV="1">
            <a:off x="5375917" y="4189097"/>
            <a:ext cx="595935" cy="4439"/>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1718550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62" name="Google Shape;162;p20"/>
          <p:cNvSpPr/>
          <p:nvPr/>
        </p:nvSpPr>
        <p:spPr>
          <a:xfrm>
            <a:off x="315840" y="344942"/>
            <a:ext cx="3294900" cy="4572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lt2"/>
                </a:solidFill>
                <a:latin typeface="Rajdhani"/>
                <a:ea typeface="Rajdhani"/>
                <a:cs typeface="Rajdhani"/>
                <a:sym typeface="Rajdhani"/>
              </a:rPr>
              <a:t>Loss Functions</a:t>
            </a:r>
            <a:endParaRPr sz="2800" b="1" dirty="0">
              <a:solidFill>
                <a:schemeClr val="lt2"/>
              </a:solidFill>
              <a:latin typeface="Rajdhani"/>
              <a:ea typeface="Rajdhani"/>
              <a:cs typeface="Rajdhani"/>
              <a:sym typeface="Rajdhani"/>
            </a:endParaRPr>
          </a:p>
        </p:txBody>
      </p:sp>
      <p:cxnSp>
        <p:nvCxnSpPr>
          <p:cNvPr id="163" name="Google Shape;163;p20"/>
          <p:cNvCxnSpPr>
            <a:cxnSpLocks/>
          </p:cNvCxnSpPr>
          <p:nvPr/>
        </p:nvCxnSpPr>
        <p:spPr>
          <a:xfrm rot="16200000" flipH="1">
            <a:off x="1194469" y="1992535"/>
            <a:ext cx="2932456" cy="1394293"/>
          </a:xfrm>
          <a:prstGeom prst="bentConnector2">
            <a:avLst/>
          </a:prstGeom>
          <a:noFill/>
          <a:ln w="19050" cap="flat" cmpd="sng">
            <a:solidFill>
              <a:schemeClr val="lt2"/>
            </a:solidFill>
            <a:prstDash val="dash"/>
            <a:round/>
            <a:headEnd type="none" w="med" len="med"/>
            <a:tailEnd type="oval" w="med" len="med"/>
          </a:ln>
        </p:spPr>
      </p:cxnSp>
      <p:cxnSp>
        <p:nvCxnSpPr>
          <p:cNvPr id="165" name="Google Shape;165;p20"/>
          <p:cNvCxnSpPr>
            <a:cxnSpLocks/>
            <a:stCxn id="162" idx="2"/>
            <a:endCxn id="166" idx="3"/>
          </p:cNvCxnSpPr>
          <p:nvPr/>
        </p:nvCxnSpPr>
        <p:spPr>
          <a:xfrm rot="16200000" flipH="1">
            <a:off x="1961206" y="804225"/>
            <a:ext cx="1398461" cy="1394293"/>
          </a:xfrm>
          <a:prstGeom prst="bentConnector2">
            <a:avLst/>
          </a:prstGeom>
          <a:noFill/>
          <a:ln w="19050" cap="flat" cmpd="sng">
            <a:solidFill>
              <a:schemeClr val="lt2"/>
            </a:solidFill>
            <a:prstDash val="dash"/>
            <a:round/>
            <a:headEnd type="none" w="med" len="med"/>
            <a:tailEnd type="oval" w="med" len="med"/>
          </a:ln>
        </p:spPr>
      </p:cxnSp>
      <p:sp>
        <p:nvSpPr>
          <p:cNvPr id="169" name="Google Shape;169;p20"/>
          <p:cNvSpPr txBox="1"/>
          <p:nvPr/>
        </p:nvSpPr>
        <p:spPr>
          <a:xfrm flipH="1">
            <a:off x="5971852" y="3347265"/>
            <a:ext cx="3147588" cy="1692542"/>
          </a:xfrm>
          <a:prstGeom prst="rect">
            <a:avLst/>
          </a:prstGeom>
          <a:noFill/>
          <a:ln>
            <a:noFill/>
          </a:ln>
        </p:spPr>
        <p:txBody>
          <a:bodyPr spcFirstLastPara="1" wrap="square" lIns="91425" tIns="91425" rIns="91425" bIns="91425" anchor="t" anchorCtr="0">
            <a:noAutofit/>
          </a:bodyPr>
          <a:lstStyle/>
          <a:p>
            <a:pPr algn="ctr"/>
            <a:r>
              <a:rPr lang="en-US" sz="1400" dirty="0">
                <a:solidFill>
                  <a:schemeClr val="accent4"/>
                </a:solidFill>
                <a:latin typeface="Fira Sans" pitchFamily="34" charset="0"/>
                <a:ea typeface="Fira Sans" pitchFamily="34" charset="-122"/>
                <a:cs typeface="Fira Sans" pitchFamily="34" charset="-120"/>
              </a:rPr>
              <a:t>Cross-entropy loss evaluates the performance of classification models by estimating the difference between the predicted and actual class distributions.</a:t>
            </a:r>
            <a:endParaRPr lang="en-US" sz="1400" dirty="0">
              <a:solidFill>
                <a:schemeClr val="accent4"/>
              </a:solidFill>
            </a:endParaRPr>
          </a:p>
          <a:p>
            <a:pPr marL="0" lvl="0" indent="0" algn="ctr" rtl="0">
              <a:spcBef>
                <a:spcPts val="0"/>
              </a:spcBef>
              <a:spcAft>
                <a:spcPts val="0"/>
              </a:spcAft>
              <a:buNone/>
            </a:pPr>
            <a:endParaRPr dirty="0">
              <a:solidFill>
                <a:schemeClr val="lt2"/>
              </a:solidFill>
              <a:latin typeface="Fira Sans Condensed"/>
              <a:ea typeface="Fira Sans Condensed"/>
              <a:cs typeface="Fira Sans Condensed"/>
              <a:sym typeface="Fira Sans Condensed"/>
            </a:endParaRPr>
          </a:p>
        </p:txBody>
      </p:sp>
      <p:sp>
        <p:nvSpPr>
          <p:cNvPr id="164" name="Google Shape;164;p20"/>
          <p:cNvSpPr txBox="1"/>
          <p:nvPr/>
        </p:nvSpPr>
        <p:spPr>
          <a:xfrm flipH="1">
            <a:off x="3357583" y="3781946"/>
            <a:ext cx="2018334" cy="814302"/>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Cross Entropy Loss</a:t>
            </a:r>
            <a:endParaRPr sz="2400" b="1" dirty="0">
              <a:solidFill>
                <a:schemeClr val="lt2"/>
              </a:solidFill>
              <a:latin typeface="Rajdhani"/>
              <a:ea typeface="Rajdhani"/>
              <a:cs typeface="Rajdhani"/>
              <a:sym typeface="Rajdhani"/>
            </a:endParaRPr>
          </a:p>
        </p:txBody>
      </p:sp>
      <p:sp>
        <p:nvSpPr>
          <p:cNvPr id="166" name="Google Shape;166;p20"/>
          <p:cNvSpPr txBox="1"/>
          <p:nvPr/>
        </p:nvSpPr>
        <p:spPr>
          <a:xfrm flipH="1">
            <a:off x="3357583" y="1806318"/>
            <a:ext cx="2018334" cy="78857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Mean Squared Error (MSE)</a:t>
            </a:r>
            <a:endParaRPr sz="2400" b="1" dirty="0">
              <a:solidFill>
                <a:schemeClr val="lt2"/>
              </a:solidFill>
              <a:latin typeface="Rajdhani"/>
              <a:ea typeface="Rajdhani"/>
              <a:cs typeface="Rajdhani"/>
              <a:sym typeface="Rajdhani"/>
            </a:endParaRPr>
          </a:p>
        </p:txBody>
      </p:sp>
      <p:sp>
        <p:nvSpPr>
          <p:cNvPr id="191" name="Google Shape;191;p20"/>
          <p:cNvSpPr txBox="1"/>
          <p:nvPr/>
        </p:nvSpPr>
        <p:spPr>
          <a:xfrm flipH="1">
            <a:off x="5996412" y="1518081"/>
            <a:ext cx="3147588" cy="1705061"/>
          </a:xfrm>
          <a:prstGeom prst="rect">
            <a:avLst/>
          </a:prstGeom>
          <a:noFill/>
          <a:ln>
            <a:noFill/>
          </a:ln>
        </p:spPr>
        <p:txBody>
          <a:bodyPr spcFirstLastPara="1" wrap="square" lIns="91425" tIns="91425" rIns="91425" bIns="91425" anchor="t" anchorCtr="0">
            <a:noAutofit/>
          </a:bodyPr>
          <a:lstStyle/>
          <a:p>
            <a:pPr algn="ctr"/>
            <a:r>
              <a:rPr lang="en-US" sz="1400" dirty="0">
                <a:solidFill>
                  <a:schemeClr val="accent4"/>
                </a:solidFill>
                <a:latin typeface="Fira Sans" pitchFamily="34" charset="0"/>
                <a:ea typeface="Fira Sans" pitchFamily="34" charset="-122"/>
                <a:cs typeface="Fira Sans" pitchFamily="34" charset="-120"/>
              </a:rPr>
              <a:t>MSE measures the average of the squares of the errors or differences between actual and predicted values, widely used for regression problems in deep learning.</a:t>
            </a:r>
            <a:endParaRPr lang="en-US" sz="1400" dirty="0">
              <a:solidFill>
                <a:schemeClr val="accent4"/>
              </a:solidFill>
            </a:endParaRPr>
          </a:p>
          <a:p>
            <a:pPr marL="0" lvl="0" indent="0" algn="ctr" rtl="0">
              <a:spcBef>
                <a:spcPts val="0"/>
              </a:spcBef>
              <a:spcAft>
                <a:spcPts val="0"/>
              </a:spcAft>
              <a:buNone/>
            </a:pPr>
            <a:endParaRPr dirty="0">
              <a:solidFill>
                <a:schemeClr val="lt2"/>
              </a:solidFill>
              <a:latin typeface="Fira Sans Condensed"/>
              <a:ea typeface="Fira Sans Condensed"/>
              <a:cs typeface="Fira Sans Condensed"/>
              <a:sym typeface="Fira Sans Condensed"/>
            </a:endParaRPr>
          </a:p>
        </p:txBody>
      </p:sp>
      <p:cxnSp>
        <p:nvCxnSpPr>
          <p:cNvPr id="192" name="Google Shape;192;p20"/>
          <p:cNvCxnSpPr>
            <a:cxnSpLocks/>
            <a:stCxn id="166" idx="1"/>
          </p:cNvCxnSpPr>
          <p:nvPr/>
        </p:nvCxnSpPr>
        <p:spPr>
          <a:xfrm flipV="1">
            <a:off x="5375917" y="2197472"/>
            <a:ext cx="620495" cy="3131"/>
          </a:xfrm>
          <a:prstGeom prst="straightConnector1">
            <a:avLst/>
          </a:prstGeom>
          <a:noFill/>
          <a:ln w="19050" cap="flat" cmpd="sng">
            <a:solidFill>
              <a:schemeClr val="lt2"/>
            </a:solidFill>
            <a:prstDash val="solid"/>
            <a:round/>
            <a:headEnd type="oval" w="med" len="med"/>
            <a:tailEnd type="oval" w="med" len="med"/>
          </a:ln>
        </p:spPr>
      </p:cxnSp>
      <p:cxnSp>
        <p:nvCxnSpPr>
          <p:cNvPr id="193" name="Google Shape;193;p20"/>
          <p:cNvCxnSpPr>
            <a:cxnSpLocks/>
            <a:stCxn id="169" idx="3"/>
            <a:endCxn id="164" idx="1"/>
          </p:cNvCxnSpPr>
          <p:nvPr/>
        </p:nvCxnSpPr>
        <p:spPr>
          <a:xfrm flipH="1" flipV="1">
            <a:off x="5375917" y="4189097"/>
            <a:ext cx="595935" cy="4439"/>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3828058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28"/>
          <p:cNvSpPr txBox="1">
            <a:spLocks noGrp="1"/>
          </p:cNvSpPr>
          <p:nvPr>
            <p:ph type="title"/>
          </p:nvPr>
        </p:nvSpPr>
        <p:spPr>
          <a:xfrm>
            <a:off x="-747877" y="145429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 !! Feel Free To Question</a:t>
            </a:r>
            <a:endParaRPr dirty="0"/>
          </a:p>
        </p:txBody>
      </p:sp>
      <p:sp>
        <p:nvSpPr>
          <p:cNvPr id="624" name="Google Shape;624;p28"/>
          <p:cNvSpPr txBox="1"/>
          <p:nvPr/>
        </p:nvSpPr>
        <p:spPr>
          <a:xfrm>
            <a:off x="11084" y="3520769"/>
            <a:ext cx="6186077" cy="1544232"/>
          </a:xfrm>
          <a:prstGeom prst="rect">
            <a:avLst/>
          </a:prstGeom>
          <a:noFill/>
          <a:ln>
            <a:noFill/>
          </a:ln>
        </p:spPr>
        <p:txBody>
          <a:bodyPr spcFirstLastPara="1" wrap="square" lIns="91425" tIns="91425" rIns="91425" bIns="91425" anchor="t" anchorCtr="0">
            <a:noAutofit/>
          </a:bodyPr>
          <a:lstStyle/>
          <a:p>
            <a:pPr algn="ctr"/>
            <a:r>
              <a:rPr lang="en-US" sz="2400" b="0" i="0" dirty="0">
                <a:solidFill>
                  <a:schemeClr val="accent4"/>
                </a:solidFill>
                <a:effectLst/>
                <a:latin typeface="Fira Sans" panose="020B0503050000020004" pitchFamily="34" charset="0"/>
              </a:rPr>
              <a:t>Slide Content </a:t>
            </a:r>
            <a:r>
              <a:rPr lang="en-US" sz="2400" dirty="0">
                <a:solidFill>
                  <a:schemeClr val="accent4"/>
                </a:solidFill>
                <a:latin typeface="Fira Sans" panose="020B0503050000020004" pitchFamily="34" charset="0"/>
              </a:rPr>
              <a:t>W</a:t>
            </a:r>
            <a:r>
              <a:rPr lang="en-US" sz="2400" b="0" i="0" dirty="0">
                <a:solidFill>
                  <a:schemeClr val="accent4"/>
                </a:solidFill>
                <a:effectLst/>
                <a:latin typeface="Fira Sans" panose="020B0503050000020004" pitchFamily="34" charset="0"/>
              </a:rPr>
              <a:t>ritten by : Amaan and Arsh</a:t>
            </a:r>
          </a:p>
          <a:p>
            <a:pPr algn="ctr"/>
            <a:r>
              <a:rPr lang="en-US" sz="2400" dirty="0">
                <a:solidFill>
                  <a:schemeClr val="accent4"/>
                </a:solidFill>
                <a:latin typeface="Fira Sans" panose="020B0503050000020004" pitchFamily="34" charset="0"/>
              </a:rPr>
              <a:t>Slide Design and Animations by : Vineet </a:t>
            </a:r>
          </a:p>
        </p:txBody>
      </p:sp>
      <p:pic>
        <p:nvPicPr>
          <p:cNvPr id="3" name="Picture 2">
            <a:extLst>
              <a:ext uri="{FF2B5EF4-FFF2-40B4-BE49-F238E27FC236}">
                <a16:creationId xmlns:a16="http://schemas.microsoft.com/office/drawing/2014/main" id="{8638A5FC-594C-24BD-8C57-2FAE8FB841FA}"/>
              </a:ext>
            </a:extLst>
          </p:cNvPr>
          <p:cNvPicPr>
            <a:picLocks noChangeAspect="1"/>
          </p:cNvPicPr>
          <p:nvPr/>
        </p:nvPicPr>
        <p:blipFill>
          <a:blip r:embed="rId3"/>
          <a:stretch>
            <a:fillRect/>
          </a:stretch>
        </p:blipFill>
        <p:spPr>
          <a:xfrm>
            <a:off x="6239805" y="718733"/>
            <a:ext cx="3007647" cy="3007647"/>
          </a:xfrm>
          <a:prstGeom prst="rect">
            <a:avLst/>
          </a:prstGeom>
        </p:spPr>
      </p:pic>
      <p:pic>
        <p:nvPicPr>
          <p:cNvPr id="4" name="Picture 3">
            <a:extLst>
              <a:ext uri="{FF2B5EF4-FFF2-40B4-BE49-F238E27FC236}">
                <a16:creationId xmlns:a16="http://schemas.microsoft.com/office/drawing/2014/main" id="{FD7C9B7C-0CCE-7E59-0A12-70D294FF7CF1}"/>
              </a:ext>
            </a:extLst>
          </p:cNvPr>
          <p:cNvPicPr>
            <a:picLocks noChangeAspect="1"/>
          </p:cNvPicPr>
          <p:nvPr/>
        </p:nvPicPr>
        <p:blipFill>
          <a:blip r:embed="rId4"/>
          <a:stretch>
            <a:fillRect/>
          </a:stretch>
        </p:blipFill>
        <p:spPr>
          <a:xfrm>
            <a:off x="6343259" y="4581447"/>
            <a:ext cx="2800741" cy="562053"/>
          </a:xfrm>
          <a:prstGeom prst="rect">
            <a:avLst/>
          </a:prstGeom>
        </p:spPr>
      </p:pic>
    </p:spTree>
    <p:extLst>
      <p:ext uri="{BB962C8B-B14F-4D97-AF65-F5344CB8AC3E}">
        <p14:creationId xmlns:p14="http://schemas.microsoft.com/office/powerpoint/2010/main" val="414501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58100" y="3292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Basics Of Deep Learning</a:t>
            </a:r>
            <a:endParaRPr sz="3000" dirty="0"/>
          </a:p>
        </p:txBody>
      </p:sp>
      <p:sp>
        <p:nvSpPr>
          <p:cNvPr id="65" name="Google Shape;65;p16"/>
          <p:cNvSpPr txBox="1">
            <a:spLocks noGrp="1"/>
          </p:cNvSpPr>
          <p:nvPr>
            <p:ph type="body" idx="1"/>
          </p:nvPr>
        </p:nvSpPr>
        <p:spPr>
          <a:xfrm>
            <a:off x="-7148504" y="1089411"/>
            <a:ext cx="7019907" cy="3839939"/>
          </a:xfrm>
          <a:prstGeom prst="rect">
            <a:avLst/>
          </a:prstGeom>
        </p:spPr>
        <p:txBody>
          <a:bodyPr spcFirstLastPara="1" wrap="square" lIns="91425" tIns="91425" rIns="91425" bIns="91425" anchor="t" anchorCtr="0">
            <a:noAutofit/>
          </a:bodyPr>
          <a:lstStyle/>
          <a:p>
            <a:pPr marL="139700" indent="0">
              <a:buClr>
                <a:schemeClr val="lt2"/>
              </a:buClr>
              <a:buNone/>
            </a:pPr>
            <a:r>
              <a:rPr lang="en-US" sz="2400" dirty="0">
                <a:solidFill>
                  <a:schemeClr val="accent4"/>
                </a:solidFill>
                <a:latin typeface="Fira Sans" pitchFamily="34" charset="0"/>
                <a:ea typeface="Fira Sans" pitchFamily="34" charset="-122"/>
                <a:cs typeface="Fira Sans" pitchFamily="34" charset="-120"/>
              </a:rPr>
              <a:t>Deep learning is a subset of machine learning that uses multi-layered neural networks to analyze different factors with a structure that's similar to the human brain. It involves processing input data through layers to intelligently classify, recognize, and make predictions. The process entails forward progression through the network, starting from the input layer and moving towards the output layer.</a:t>
            </a:r>
            <a:endParaRPr lang="en-US" sz="2400" dirty="0">
              <a:solidFill>
                <a:schemeClr val="accent4"/>
              </a:solidFill>
            </a:endParaRPr>
          </a:p>
          <a:p>
            <a:pPr marL="139700" lvl="0" indent="0" algn="l" rtl="0">
              <a:spcBef>
                <a:spcPts val="0"/>
              </a:spcBef>
              <a:spcAft>
                <a:spcPts val="0"/>
              </a:spcAft>
              <a:buClr>
                <a:schemeClr val="lt2"/>
              </a:buClr>
              <a:buSzPts val="1400"/>
              <a:buNone/>
            </a:pPr>
            <a:endParaRPr dirty="0">
              <a:solidFill>
                <a:schemeClr val="lt2"/>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0000" y="3292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Basics Of Deep Learning</a:t>
            </a:r>
            <a:endParaRPr sz="3000" dirty="0"/>
          </a:p>
        </p:txBody>
      </p:sp>
      <p:sp>
        <p:nvSpPr>
          <p:cNvPr id="65" name="Google Shape;65;p16"/>
          <p:cNvSpPr txBox="1">
            <a:spLocks noGrp="1"/>
          </p:cNvSpPr>
          <p:nvPr>
            <p:ph type="body" idx="1"/>
          </p:nvPr>
        </p:nvSpPr>
        <p:spPr>
          <a:xfrm>
            <a:off x="1062046" y="1089411"/>
            <a:ext cx="7019907" cy="3839939"/>
          </a:xfrm>
          <a:prstGeom prst="rect">
            <a:avLst/>
          </a:prstGeom>
        </p:spPr>
        <p:txBody>
          <a:bodyPr spcFirstLastPara="1" wrap="square" lIns="91425" tIns="91425" rIns="91425" bIns="91425" anchor="t" anchorCtr="0">
            <a:noAutofit/>
          </a:bodyPr>
          <a:lstStyle/>
          <a:p>
            <a:pPr marL="139700" indent="0">
              <a:buClr>
                <a:schemeClr val="lt2"/>
              </a:buClr>
              <a:buNone/>
            </a:pPr>
            <a:r>
              <a:rPr lang="en-US" sz="2400" dirty="0">
                <a:solidFill>
                  <a:schemeClr val="accent4"/>
                </a:solidFill>
                <a:latin typeface="Fira Sans" pitchFamily="34" charset="0"/>
                <a:ea typeface="Fira Sans" pitchFamily="34" charset="-122"/>
                <a:cs typeface="Fira Sans" pitchFamily="34" charset="-120"/>
              </a:rPr>
              <a:t>Deep learning is a subset of machine learning that uses multi-layered neural networks to analyze different factors with a structure that's similar to the human brain. It involves processing input data through layers to intelligently classify, recognize, and make predictions. The process entails forward progression through the network, starting from the input layer and moving towards the output layer.</a:t>
            </a:r>
            <a:endParaRPr lang="en-US" sz="2400" dirty="0">
              <a:solidFill>
                <a:schemeClr val="accent4"/>
              </a:solidFill>
            </a:endParaRPr>
          </a:p>
          <a:p>
            <a:pPr marL="139700" lvl="0" indent="0" algn="l" rtl="0">
              <a:spcBef>
                <a:spcPts val="0"/>
              </a:spcBef>
              <a:spcAft>
                <a:spcPts val="0"/>
              </a:spcAft>
              <a:buClr>
                <a:schemeClr val="lt2"/>
              </a:buClr>
              <a:buSzPts val="1400"/>
              <a:buNone/>
            </a:pPr>
            <a:endParaRPr dirty="0">
              <a:solidFill>
                <a:schemeClr val="lt2"/>
              </a:solidFill>
            </a:endParaRPr>
          </a:p>
        </p:txBody>
      </p:sp>
    </p:spTree>
    <p:extLst>
      <p:ext uri="{BB962C8B-B14F-4D97-AF65-F5344CB8AC3E}">
        <p14:creationId xmlns:p14="http://schemas.microsoft.com/office/powerpoint/2010/main" val="2091213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772654" y="30827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Perceptron</a:t>
            </a:r>
            <a:endParaRPr dirty="0"/>
          </a:p>
        </p:txBody>
      </p:sp>
      <p:sp>
        <p:nvSpPr>
          <p:cNvPr id="93" name="Google Shape;93;p18"/>
          <p:cNvSpPr/>
          <p:nvPr/>
        </p:nvSpPr>
        <p:spPr>
          <a:xfrm>
            <a:off x="1426552" y="2589890"/>
            <a:ext cx="126900" cy="126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0" name="Google Shape;100;p18"/>
          <p:cNvCxnSpPr>
            <a:cxnSpLocks/>
            <a:stCxn id="93" idx="4"/>
          </p:cNvCxnSpPr>
          <p:nvPr/>
        </p:nvCxnSpPr>
        <p:spPr>
          <a:xfrm>
            <a:off x="1490002" y="2716790"/>
            <a:ext cx="0" cy="323700"/>
          </a:xfrm>
          <a:prstGeom prst="straightConnector1">
            <a:avLst/>
          </a:prstGeom>
          <a:noFill/>
          <a:ln w="19050" cap="flat" cmpd="sng">
            <a:solidFill>
              <a:schemeClr val="lt2"/>
            </a:solidFill>
            <a:prstDash val="solid"/>
            <a:round/>
            <a:headEnd type="none" w="med" len="med"/>
            <a:tailEnd type="none" w="med" len="med"/>
          </a:ln>
        </p:spPr>
      </p:cxnSp>
      <p:grpSp>
        <p:nvGrpSpPr>
          <p:cNvPr id="119" name="Google Shape;119;p18"/>
          <p:cNvGrpSpPr/>
          <p:nvPr/>
        </p:nvGrpSpPr>
        <p:grpSpPr>
          <a:xfrm>
            <a:off x="-250333" y="1834058"/>
            <a:ext cx="3414064" cy="2719556"/>
            <a:chOff x="-1133203" y="1834058"/>
            <a:chExt cx="3414064" cy="2719556"/>
          </a:xfrm>
        </p:grpSpPr>
        <p:sp>
          <p:nvSpPr>
            <p:cNvPr id="120" name="Google Shape;120;p18"/>
            <p:cNvSpPr txBox="1"/>
            <p:nvPr/>
          </p:nvSpPr>
          <p:spPr>
            <a:xfrm>
              <a:off x="-945815" y="3053680"/>
              <a:ext cx="3110821" cy="1499934"/>
            </a:xfrm>
            <a:prstGeom prst="rect">
              <a:avLst/>
            </a:prstGeom>
            <a:noFill/>
            <a:ln>
              <a:noFill/>
            </a:ln>
          </p:spPr>
          <p:txBody>
            <a:bodyPr spcFirstLastPara="1" wrap="square" lIns="91425" tIns="91425" rIns="91425" bIns="91425" anchor="t" anchorCtr="0">
              <a:noAutofit/>
            </a:bodyPr>
            <a:lstStyle/>
            <a:p>
              <a:pPr algn="ctr"/>
              <a:r>
                <a:rPr lang="en-US" sz="1400" dirty="0">
                  <a:solidFill>
                    <a:schemeClr val="accent4"/>
                  </a:solidFill>
                  <a:latin typeface="Fira Sans" pitchFamily="34" charset="0"/>
                  <a:ea typeface="Fira Sans" pitchFamily="34" charset="-122"/>
                  <a:cs typeface="Fira Sans" pitchFamily="34" charset="-120"/>
                </a:rPr>
                <a:t>Developed in the 1940s, the McCulloch-Pitts neuron is a simplified model built from threshold logic, serving as the foundation for the modern-day perceptron.</a:t>
              </a:r>
              <a:endParaRPr lang="en-US" sz="1400" dirty="0">
                <a:solidFill>
                  <a:schemeClr val="accent4"/>
                </a:solidFill>
              </a:endParaRPr>
            </a:p>
            <a:p>
              <a:pPr marL="0" lvl="0" indent="0" algn="ctr" rtl="0">
                <a:spcBef>
                  <a:spcPts val="0"/>
                </a:spcBef>
                <a:spcAft>
                  <a:spcPts val="0"/>
                </a:spcAft>
                <a:buNone/>
              </a:pPr>
              <a:endParaRPr dirty="0">
                <a:solidFill>
                  <a:schemeClr val="lt2"/>
                </a:solidFill>
                <a:latin typeface="Fira Sans Condensed"/>
                <a:ea typeface="Fira Sans Condensed"/>
                <a:cs typeface="Fira Sans Condensed"/>
                <a:sym typeface="Fira Sans Condensed"/>
              </a:endParaRPr>
            </a:p>
          </p:txBody>
        </p:sp>
        <p:sp>
          <p:nvSpPr>
            <p:cNvPr id="121" name="Google Shape;121;p18"/>
            <p:cNvSpPr txBox="1"/>
            <p:nvPr/>
          </p:nvSpPr>
          <p:spPr>
            <a:xfrm>
              <a:off x="-1133203" y="1834058"/>
              <a:ext cx="3414064"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400" b="1" dirty="0">
                  <a:solidFill>
                    <a:schemeClr val="lt2"/>
                  </a:solidFill>
                  <a:latin typeface="Rajdhani"/>
                  <a:ea typeface="Rajdhani"/>
                  <a:cs typeface="Rajdhani"/>
                  <a:sym typeface="Rajdhani"/>
                </a:rPr>
                <a:t>McCulloch-Pits Neuron</a:t>
              </a:r>
              <a:endParaRPr sz="2400" b="1" dirty="0">
                <a:solidFill>
                  <a:schemeClr val="lt2"/>
                </a:solidFill>
                <a:latin typeface="Rajdhani"/>
                <a:ea typeface="Rajdhani"/>
                <a:cs typeface="Rajdhani"/>
                <a:sym typeface="Rajdhani"/>
              </a:endParaRPr>
            </a:p>
          </p:txBody>
        </p:sp>
      </p:grpSp>
      <p:cxnSp>
        <p:nvCxnSpPr>
          <p:cNvPr id="132" name="Google Shape;132;p18"/>
          <p:cNvCxnSpPr>
            <a:cxnSpLocks/>
          </p:cNvCxnSpPr>
          <p:nvPr/>
        </p:nvCxnSpPr>
        <p:spPr>
          <a:xfrm flipV="1">
            <a:off x="1489993" y="2258009"/>
            <a:ext cx="0" cy="317198"/>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772654" y="30827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Perceptron</a:t>
            </a:r>
            <a:endParaRPr dirty="0"/>
          </a:p>
        </p:txBody>
      </p:sp>
      <p:sp>
        <p:nvSpPr>
          <p:cNvPr id="93" name="Google Shape;93;p18"/>
          <p:cNvSpPr/>
          <p:nvPr/>
        </p:nvSpPr>
        <p:spPr>
          <a:xfrm>
            <a:off x="1426552" y="2589890"/>
            <a:ext cx="126900" cy="126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8"/>
          <p:cNvSpPr/>
          <p:nvPr/>
        </p:nvSpPr>
        <p:spPr>
          <a:xfrm>
            <a:off x="4577866" y="2564697"/>
            <a:ext cx="126900" cy="126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7" name="Google Shape;97;p18"/>
          <p:cNvCxnSpPr>
            <a:stCxn id="93" idx="6"/>
            <a:endCxn id="94" idx="2"/>
          </p:cNvCxnSpPr>
          <p:nvPr/>
        </p:nvCxnSpPr>
        <p:spPr>
          <a:xfrm flipV="1">
            <a:off x="1553452" y="2628147"/>
            <a:ext cx="3024414" cy="25193"/>
          </a:xfrm>
          <a:prstGeom prst="straightConnector1">
            <a:avLst/>
          </a:prstGeom>
          <a:noFill/>
          <a:ln w="19050" cap="flat" cmpd="sng">
            <a:solidFill>
              <a:schemeClr val="lt2"/>
            </a:solidFill>
            <a:prstDash val="solid"/>
            <a:round/>
            <a:headEnd type="none" w="med" len="med"/>
            <a:tailEnd type="none" w="med" len="med"/>
          </a:ln>
        </p:spPr>
      </p:cxnSp>
      <p:cxnSp>
        <p:nvCxnSpPr>
          <p:cNvPr id="100" name="Google Shape;100;p18"/>
          <p:cNvCxnSpPr>
            <a:cxnSpLocks/>
          </p:cNvCxnSpPr>
          <p:nvPr/>
        </p:nvCxnSpPr>
        <p:spPr>
          <a:xfrm>
            <a:off x="1490002" y="2706280"/>
            <a:ext cx="0" cy="323700"/>
          </a:xfrm>
          <a:prstGeom prst="straightConnector1">
            <a:avLst/>
          </a:prstGeom>
          <a:noFill/>
          <a:ln w="19050" cap="flat" cmpd="sng">
            <a:solidFill>
              <a:schemeClr val="lt2"/>
            </a:solidFill>
            <a:prstDash val="solid"/>
            <a:round/>
            <a:headEnd type="none" w="med" len="med"/>
            <a:tailEnd type="none" w="med" len="med"/>
          </a:ln>
        </p:spPr>
      </p:cxnSp>
      <p:cxnSp>
        <p:nvCxnSpPr>
          <p:cNvPr id="102" name="Google Shape;102;p18"/>
          <p:cNvCxnSpPr>
            <a:cxnSpLocks/>
            <a:stCxn id="94" idx="4"/>
          </p:cNvCxnSpPr>
          <p:nvPr/>
        </p:nvCxnSpPr>
        <p:spPr>
          <a:xfrm>
            <a:off x="4641316" y="2691597"/>
            <a:ext cx="0" cy="323700"/>
          </a:xfrm>
          <a:prstGeom prst="straightConnector1">
            <a:avLst/>
          </a:prstGeom>
          <a:noFill/>
          <a:ln w="19050" cap="flat" cmpd="sng">
            <a:solidFill>
              <a:schemeClr val="lt2"/>
            </a:solidFill>
            <a:prstDash val="solid"/>
            <a:round/>
            <a:headEnd type="none" w="med" len="med"/>
            <a:tailEnd type="none" w="med" len="med"/>
          </a:ln>
        </p:spPr>
      </p:cxnSp>
      <p:grpSp>
        <p:nvGrpSpPr>
          <p:cNvPr id="119" name="Google Shape;119;p18"/>
          <p:cNvGrpSpPr/>
          <p:nvPr/>
        </p:nvGrpSpPr>
        <p:grpSpPr>
          <a:xfrm>
            <a:off x="-250333" y="1834058"/>
            <a:ext cx="3414064" cy="2719556"/>
            <a:chOff x="-1133203" y="1834058"/>
            <a:chExt cx="3414064" cy="2719556"/>
          </a:xfrm>
        </p:grpSpPr>
        <p:sp>
          <p:nvSpPr>
            <p:cNvPr id="120" name="Google Shape;120;p18"/>
            <p:cNvSpPr txBox="1"/>
            <p:nvPr/>
          </p:nvSpPr>
          <p:spPr>
            <a:xfrm>
              <a:off x="-945815" y="3053680"/>
              <a:ext cx="3110821" cy="1499934"/>
            </a:xfrm>
            <a:prstGeom prst="rect">
              <a:avLst/>
            </a:prstGeom>
            <a:noFill/>
            <a:ln>
              <a:noFill/>
            </a:ln>
          </p:spPr>
          <p:txBody>
            <a:bodyPr spcFirstLastPara="1" wrap="square" lIns="91425" tIns="91425" rIns="91425" bIns="91425" anchor="t" anchorCtr="0">
              <a:noAutofit/>
            </a:bodyPr>
            <a:lstStyle/>
            <a:p>
              <a:pPr algn="ctr"/>
              <a:r>
                <a:rPr lang="en-US" sz="1400" dirty="0">
                  <a:solidFill>
                    <a:schemeClr val="accent4"/>
                  </a:solidFill>
                  <a:latin typeface="Fira Sans" pitchFamily="34" charset="0"/>
                  <a:ea typeface="Fira Sans" pitchFamily="34" charset="-122"/>
                  <a:cs typeface="Fira Sans" pitchFamily="34" charset="-120"/>
                </a:rPr>
                <a:t>Developed in the 1940s, the McCulloch-Pitts neuron is a simplified model built from threshold logic, serving as the foundation for the modern-day perceptron.</a:t>
              </a:r>
              <a:endParaRPr lang="en-US" sz="1400" dirty="0">
                <a:solidFill>
                  <a:schemeClr val="accent4"/>
                </a:solidFill>
              </a:endParaRPr>
            </a:p>
            <a:p>
              <a:pPr marL="0" lvl="0" indent="0" algn="ctr" rtl="0">
                <a:spcBef>
                  <a:spcPts val="0"/>
                </a:spcBef>
                <a:spcAft>
                  <a:spcPts val="0"/>
                </a:spcAft>
                <a:buNone/>
              </a:pPr>
              <a:endParaRPr dirty="0">
                <a:solidFill>
                  <a:schemeClr val="lt2"/>
                </a:solidFill>
                <a:latin typeface="Fira Sans Condensed"/>
                <a:ea typeface="Fira Sans Condensed"/>
                <a:cs typeface="Fira Sans Condensed"/>
                <a:sym typeface="Fira Sans Condensed"/>
              </a:endParaRPr>
            </a:p>
          </p:txBody>
        </p:sp>
        <p:sp>
          <p:nvSpPr>
            <p:cNvPr id="121" name="Google Shape;121;p18"/>
            <p:cNvSpPr txBox="1"/>
            <p:nvPr/>
          </p:nvSpPr>
          <p:spPr>
            <a:xfrm>
              <a:off x="-1133203" y="1834058"/>
              <a:ext cx="3414064"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400" b="1" dirty="0">
                  <a:solidFill>
                    <a:schemeClr val="lt2"/>
                  </a:solidFill>
                  <a:latin typeface="Rajdhani"/>
                  <a:ea typeface="Rajdhani"/>
                  <a:cs typeface="Rajdhani"/>
                  <a:sym typeface="Rajdhani"/>
                </a:rPr>
                <a:t>McCulloch-Pits Neuron</a:t>
              </a:r>
              <a:endParaRPr sz="2400" b="1" dirty="0">
                <a:solidFill>
                  <a:schemeClr val="lt2"/>
                </a:solidFill>
                <a:latin typeface="Rajdhani"/>
                <a:ea typeface="Rajdhani"/>
                <a:cs typeface="Rajdhani"/>
                <a:sym typeface="Rajdhani"/>
              </a:endParaRPr>
            </a:p>
          </p:txBody>
        </p:sp>
      </p:grpSp>
      <p:grpSp>
        <p:nvGrpSpPr>
          <p:cNvPr id="122" name="Google Shape;122;p18"/>
          <p:cNvGrpSpPr/>
          <p:nvPr/>
        </p:nvGrpSpPr>
        <p:grpSpPr>
          <a:xfrm>
            <a:off x="2742274" y="1413957"/>
            <a:ext cx="3795570" cy="4256409"/>
            <a:chOff x="1859404" y="1413957"/>
            <a:chExt cx="3795570" cy="4256409"/>
          </a:xfrm>
        </p:grpSpPr>
        <p:sp>
          <p:nvSpPr>
            <p:cNvPr id="123" name="Google Shape;123;p18"/>
            <p:cNvSpPr txBox="1"/>
            <p:nvPr/>
          </p:nvSpPr>
          <p:spPr>
            <a:xfrm>
              <a:off x="2601116" y="3049463"/>
              <a:ext cx="2333173" cy="2620903"/>
            </a:xfrm>
            <a:prstGeom prst="rect">
              <a:avLst/>
            </a:prstGeom>
            <a:noFill/>
            <a:ln>
              <a:noFill/>
            </a:ln>
          </p:spPr>
          <p:txBody>
            <a:bodyPr spcFirstLastPara="1" wrap="square" lIns="91425" tIns="91425" rIns="91425" bIns="91425" anchor="t" anchorCtr="0">
              <a:noAutofit/>
            </a:bodyPr>
            <a:lstStyle/>
            <a:p>
              <a:pPr algn="ctr"/>
              <a:r>
                <a:rPr lang="en-US" sz="1400" dirty="0">
                  <a:solidFill>
                    <a:schemeClr val="accent4"/>
                  </a:solidFill>
                  <a:latin typeface="Fira Sans" pitchFamily="34" charset="0"/>
                  <a:ea typeface="Fira Sans" pitchFamily="34" charset="-122"/>
                  <a:cs typeface="Fira Sans" pitchFamily="34" charset="-120"/>
                </a:rPr>
                <a:t>Rosenblatt's algorithm introduced the concept of a supervised learning rule for the perceptron model, enabling it to converge and learn from labeled training data.</a:t>
              </a:r>
              <a:endParaRPr lang="en-US" sz="1400" dirty="0">
                <a:solidFill>
                  <a:schemeClr val="accent4"/>
                </a:solidFill>
              </a:endParaRPr>
            </a:p>
            <a:p>
              <a:pPr marL="0" lvl="0" indent="0" algn="ctr" rtl="0">
                <a:spcBef>
                  <a:spcPts val="0"/>
                </a:spcBef>
                <a:spcAft>
                  <a:spcPts val="0"/>
                </a:spcAft>
                <a:buNone/>
              </a:pPr>
              <a:endParaRPr dirty="0">
                <a:solidFill>
                  <a:schemeClr val="lt2"/>
                </a:solidFill>
                <a:latin typeface="Fira Sans Condensed"/>
                <a:ea typeface="Fira Sans Condensed"/>
                <a:cs typeface="Fira Sans Condensed"/>
                <a:sym typeface="Fira Sans Condensed"/>
              </a:endParaRPr>
            </a:p>
          </p:txBody>
        </p:sp>
        <p:sp>
          <p:nvSpPr>
            <p:cNvPr id="124" name="Google Shape;124;p18"/>
            <p:cNvSpPr txBox="1"/>
            <p:nvPr/>
          </p:nvSpPr>
          <p:spPr>
            <a:xfrm>
              <a:off x="1859404" y="1413957"/>
              <a:ext cx="3795570" cy="83297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Rosenblatt’s Perceptron Algorithm</a:t>
              </a:r>
              <a:endParaRPr sz="2400" b="1" dirty="0">
                <a:solidFill>
                  <a:schemeClr val="lt2"/>
                </a:solidFill>
                <a:latin typeface="Rajdhani"/>
                <a:ea typeface="Rajdhani"/>
                <a:cs typeface="Rajdhani"/>
                <a:sym typeface="Rajdhani"/>
              </a:endParaRPr>
            </a:p>
          </p:txBody>
        </p:sp>
      </p:grpSp>
      <p:cxnSp>
        <p:nvCxnSpPr>
          <p:cNvPr id="132" name="Google Shape;132;p18"/>
          <p:cNvCxnSpPr>
            <a:cxnSpLocks/>
          </p:cNvCxnSpPr>
          <p:nvPr/>
        </p:nvCxnSpPr>
        <p:spPr>
          <a:xfrm flipV="1">
            <a:off x="1489993" y="2258009"/>
            <a:ext cx="0" cy="317198"/>
          </a:xfrm>
          <a:prstGeom prst="straightConnector1">
            <a:avLst/>
          </a:prstGeom>
          <a:noFill/>
          <a:ln w="19050" cap="flat" cmpd="sng">
            <a:solidFill>
              <a:schemeClr val="lt2"/>
            </a:solidFill>
            <a:prstDash val="solid"/>
            <a:round/>
            <a:headEnd type="none" w="med" len="med"/>
            <a:tailEnd type="none" w="med" len="med"/>
          </a:ln>
        </p:spPr>
      </p:cxnSp>
      <p:cxnSp>
        <p:nvCxnSpPr>
          <p:cNvPr id="133" name="Google Shape;133;p18"/>
          <p:cNvCxnSpPr>
            <a:cxnSpLocks/>
            <a:stCxn id="94" idx="0"/>
          </p:cNvCxnSpPr>
          <p:nvPr/>
        </p:nvCxnSpPr>
        <p:spPr>
          <a:xfrm flipV="1">
            <a:off x="4641316" y="2373836"/>
            <a:ext cx="0" cy="190861"/>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1800397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772654" y="30827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Perceptron</a:t>
            </a:r>
            <a:endParaRPr dirty="0"/>
          </a:p>
        </p:txBody>
      </p:sp>
      <p:sp>
        <p:nvSpPr>
          <p:cNvPr id="93" name="Google Shape;93;p18"/>
          <p:cNvSpPr/>
          <p:nvPr/>
        </p:nvSpPr>
        <p:spPr>
          <a:xfrm>
            <a:off x="1426552" y="2589890"/>
            <a:ext cx="126900" cy="126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8"/>
          <p:cNvSpPr/>
          <p:nvPr/>
        </p:nvSpPr>
        <p:spPr>
          <a:xfrm>
            <a:off x="4577866" y="2564697"/>
            <a:ext cx="126900" cy="126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8"/>
          <p:cNvSpPr/>
          <p:nvPr/>
        </p:nvSpPr>
        <p:spPr>
          <a:xfrm>
            <a:off x="7939396" y="2564697"/>
            <a:ext cx="126900" cy="126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7" name="Google Shape;97;p18"/>
          <p:cNvCxnSpPr>
            <a:stCxn id="93" idx="6"/>
            <a:endCxn id="94" idx="2"/>
          </p:cNvCxnSpPr>
          <p:nvPr/>
        </p:nvCxnSpPr>
        <p:spPr>
          <a:xfrm flipV="1">
            <a:off x="1553452" y="2628147"/>
            <a:ext cx="3024414" cy="25193"/>
          </a:xfrm>
          <a:prstGeom prst="straightConnector1">
            <a:avLst/>
          </a:prstGeom>
          <a:noFill/>
          <a:ln w="19050" cap="flat" cmpd="sng">
            <a:solidFill>
              <a:schemeClr val="lt2"/>
            </a:solidFill>
            <a:prstDash val="solid"/>
            <a:round/>
            <a:headEnd type="none" w="med" len="med"/>
            <a:tailEnd type="none" w="med" len="med"/>
          </a:ln>
        </p:spPr>
      </p:cxnSp>
      <p:cxnSp>
        <p:nvCxnSpPr>
          <p:cNvPr id="98" name="Google Shape;98;p18"/>
          <p:cNvCxnSpPr>
            <a:stCxn id="94" idx="6"/>
            <a:endCxn id="95" idx="2"/>
          </p:cNvCxnSpPr>
          <p:nvPr/>
        </p:nvCxnSpPr>
        <p:spPr>
          <a:xfrm>
            <a:off x="4704766" y="2628147"/>
            <a:ext cx="3234630" cy="0"/>
          </a:xfrm>
          <a:prstGeom prst="straightConnector1">
            <a:avLst/>
          </a:prstGeom>
          <a:noFill/>
          <a:ln w="19050" cap="flat" cmpd="sng">
            <a:solidFill>
              <a:schemeClr val="lt2"/>
            </a:solidFill>
            <a:prstDash val="solid"/>
            <a:round/>
            <a:headEnd type="none" w="med" len="med"/>
            <a:tailEnd type="none" w="med" len="med"/>
          </a:ln>
        </p:spPr>
      </p:cxnSp>
      <p:cxnSp>
        <p:nvCxnSpPr>
          <p:cNvPr id="100" name="Google Shape;100;p18"/>
          <p:cNvCxnSpPr>
            <a:cxnSpLocks/>
            <a:stCxn id="93" idx="4"/>
          </p:cNvCxnSpPr>
          <p:nvPr/>
        </p:nvCxnSpPr>
        <p:spPr>
          <a:xfrm>
            <a:off x="1490002" y="2716790"/>
            <a:ext cx="0" cy="323700"/>
          </a:xfrm>
          <a:prstGeom prst="straightConnector1">
            <a:avLst/>
          </a:prstGeom>
          <a:noFill/>
          <a:ln w="19050" cap="flat" cmpd="sng">
            <a:solidFill>
              <a:schemeClr val="lt2"/>
            </a:solidFill>
            <a:prstDash val="solid"/>
            <a:round/>
            <a:headEnd type="none" w="med" len="med"/>
            <a:tailEnd type="none" w="med" len="med"/>
          </a:ln>
        </p:spPr>
      </p:cxnSp>
      <p:cxnSp>
        <p:nvCxnSpPr>
          <p:cNvPr id="102" name="Google Shape;102;p18"/>
          <p:cNvCxnSpPr>
            <a:cxnSpLocks/>
            <a:stCxn id="94" idx="4"/>
          </p:cNvCxnSpPr>
          <p:nvPr/>
        </p:nvCxnSpPr>
        <p:spPr>
          <a:xfrm>
            <a:off x="4641316" y="2691597"/>
            <a:ext cx="0" cy="323700"/>
          </a:xfrm>
          <a:prstGeom prst="straightConnector1">
            <a:avLst/>
          </a:prstGeom>
          <a:noFill/>
          <a:ln w="19050" cap="flat" cmpd="sng">
            <a:solidFill>
              <a:schemeClr val="lt2"/>
            </a:solidFill>
            <a:prstDash val="solid"/>
            <a:round/>
            <a:headEnd type="none" w="med" len="med"/>
            <a:tailEnd type="none" w="med" len="med"/>
          </a:ln>
        </p:spPr>
      </p:cxnSp>
      <p:cxnSp>
        <p:nvCxnSpPr>
          <p:cNvPr id="104" name="Google Shape;104;p18"/>
          <p:cNvCxnSpPr>
            <a:cxnSpLocks/>
            <a:stCxn id="95" idx="4"/>
          </p:cNvCxnSpPr>
          <p:nvPr/>
        </p:nvCxnSpPr>
        <p:spPr>
          <a:xfrm>
            <a:off x="8002846" y="2691597"/>
            <a:ext cx="0" cy="340878"/>
          </a:xfrm>
          <a:prstGeom prst="straightConnector1">
            <a:avLst/>
          </a:prstGeom>
          <a:noFill/>
          <a:ln w="19050" cap="flat" cmpd="sng">
            <a:solidFill>
              <a:schemeClr val="lt2"/>
            </a:solidFill>
            <a:prstDash val="solid"/>
            <a:round/>
            <a:headEnd type="none" w="med" len="med"/>
            <a:tailEnd type="none" w="med" len="med"/>
          </a:ln>
        </p:spPr>
      </p:cxnSp>
      <p:grpSp>
        <p:nvGrpSpPr>
          <p:cNvPr id="119" name="Google Shape;119;p18"/>
          <p:cNvGrpSpPr/>
          <p:nvPr/>
        </p:nvGrpSpPr>
        <p:grpSpPr>
          <a:xfrm>
            <a:off x="-250333" y="1834058"/>
            <a:ext cx="3414064" cy="2719556"/>
            <a:chOff x="-1133203" y="1834058"/>
            <a:chExt cx="3414064" cy="2719556"/>
          </a:xfrm>
        </p:grpSpPr>
        <p:sp>
          <p:nvSpPr>
            <p:cNvPr id="120" name="Google Shape;120;p18"/>
            <p:cNvSpPr txBox="1"/>
            <p:nvPr/>
          </p:nvSpPr>
          <p:spPr>
            <a:xfrm>
              <a:off x="-945815" y="3053680"/>
              <a:ext cx="3110821" cy="1499934"/>
            </a:xfrm>
            <a:prstGeom prst="rect">
              <a:avLst/>
            </a:prstGeom>
            <a:noFill/>
            <a:ln>
              <a:noFill/>
            </a:ln>
          </p:spPr>
          <p:txBody>
            <a:bodyPr spcFirstLastPara="1" wrap="square" lIns="91425" tIns="91425" rIns="91425" bIns="91425" anchor="t" anchorCtr="0">
              <a:noAutofit/>
            </a:bodyPr>
            <a:lstStyle/>
            <a:p>
              <a:pPr algn="ctr"/>
              <a:r>
                <a:rPr lang="en-US" sz="1400" dirty="0">
                  <a:solidFill>
                    <a:schemeClr val="accent4"/>
                  </a:solidFill>
                  <a:latin typeface="Fira Sans" pitchFamily="34" charset="0"/>
                  <a:ea typeface="Fira Sans" pitchFamily="34" charset="-122"/>
                  <a:cs typeface="Fira Sans" pitchFamily="34" charset="-120"/>
                </a:rPr>
                <a:t>Developed in the 1940s, the McCulloch-Pitts neuron is a simplified model built from threshold logic, serving as the foundation for the modern-day perceptron.</a:t>
              </a:r>
              <a:endParaRPr lang="en-US" sz="1400" dirty="0">
                <a:solidFill>
                  <a:schemeClr val="accent4"/>
                </a:solidFill>
              </a:endParaRPr>
            </a:p>
            <a:p>
              <a:pPr marL="0" lvl="0" indent="0" algn="ctr" rtl="0">
                <a:spcBef>
                  <a:spcPts val="0"/>
                </a:spcBef>
                <a:spcAft>
                  <a:spcPts val="0"/>
                </a:spcAft>
                <a:buNone/>
              </a:pPr>
              <a:endParaRPr dirty="0">
                <a:solidFill>
                  <a:schemeClr val="lt2"/>
                </a:solidFill>
                <a:latin typeface="Fira Sans Condensed"/>
                <a:ea typeface="Fira Sans Condensed"/>
                <a:cs typeface="Fira Sans Condensed"/>
                <a:sym typeface="Fira Sans Condensed"/>
              </a:endParaRPr>
            </a:p>
          </p:txBody>
        </p:sp>
        <p:sp>
          <p:nvSpPr>
            <p:cNvPr id="121" name="Google Shape;121;p18"/>
            <p:cNvSpPr txBox="1"/>
            <p:nvPr/>
          </p:nvSpPr>
          <p:spPr>
            <a:xfrm>
              <a:off x="-1133203" y="1834058"/>
              <a:ext cx="3414064"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400" b="1" dirty="0">
                  <a:solidFill>
                    <a:schemeClr val="lt2"/>
                  </a:solidFill>
                  <a:latin typeface="Rajdhani"/>
                  <a:ea typeface="Rajdhani"/>
                  <a:cs typeface="Rajdhani"/>
                  <a:sym typeface="Rajdhani"/>
                </a:rPr>
                <a:t>McCulloch-Pits Neuron</a:t>
              </a:r>
              <a:endParaRPr sz="2400" b="1" dirty="0">
                <a:solidFill>
                  <a:schemeClr val="lt2"/>
                </a:solidFill>
                <a:latin typeface="Rajdhani"/>
                <a:ea typeface="Rajdhani"/>
                <a:cs typeface="Rajdhani"/>
                <a:sym typeface="Rajdhani"/>
              </a:endParaRPr>
            </a:p>
          </p:txBody>
        </p:sp>
      </p:grpSp>
      <p:grpSp>
        <p:nvGrpSpPr>
          <p:cNvPr id="122" name="Google Shape;122;p18"/>
          <p:cNvGrpSpPr/>
          <p:nvPr/>
        </p:nvGrpSpPr>
        <p:grpSpPr>
          <a:xfrm>
            <a:off x="2742274" y="1413957"/>
            <a:ext cx="3795570" cy="4256409"/>
            <a:chOff x="1859404" y="1413957"/>
            <a:chExt cx="3795570" cy="4256409"/>
          </a:xfrm>
        </p:grpSpPr>
        <p:sp>
          <p:nvSpPr>
            <p:cNvPr id="123" name="Google Shape;123;p18"/>
            <p:cNvSpPr txBox="1"/>
            <p:nvPr/>
          </p:nvSpPr>
          <p:spPr>
            <a:xfrm>
              <a:off x="2601116" y="3049463"/>
              <a:ext cx="2333173" cy="2620903"/>
            </a:xfrm>
            <a:prstGeom prst="rect">
              <a:avLst/>
            </a:prstGeom>
            <a:noFill/>
            <a:ln>
              <a:noFill/>
            </a:ln>
          </p:spPr>
          <p:txBody>
            <a:bodyPr spcFirstLastPara="1" wrap="square" lIns="91425" tIns="91425" rIns="91425" bIns="91425" anchor="t" anchorCtr="0">
              <a:noAutofit/>
            </a:bodyPr>
            <a:lstStyle/>
            <a:p>
              <a:pPr algn="ctr"/>
              <a:r>
                <a:rPr lang="en-US" sz="1400" dirty="0">
                  <a:solidFill>
                    <a:schemeClr val="accent4"/>
                  </a:solidFill>
                  <a:latin typeface="Fira Sans" pitchFamily="34" charset="0"/>
                  <a:ea typeface="Fira Sans" pitchFamily="34" charset="-122"/>
                  <a:cs typeface="Fira Sans" pitchFamily="34" charset="-120"/>
                </a:rPr>
                <a:t>Rosenblatt's algorithm introduced the concept of a supervised learning rule for the perceptron model, enabling it to converge and learn from labeled training data.</a:t>
              </a:r>
              <a:endParaRPr lang="en-US" sz="1400" dirty="0">
                <a:solidFill>
                  <a:schemeClr val="accent4"/>
                </a:solidFill>
              </a:endParaRPr>
            </a:p>
            <a:p>
              <a:pPr marL="0" lvl="0" indent="0" algn="ctr" rtl="0">
                <a:spcBef>
                  <a:spcPts val="0"/>
                </a:spcBef>
                <a:spcAft>
                  <a:spcPts val="0"/>
                </a:spcAft>
                <a:buNone/>
              </a:pPr>
              <a:endParaRPr dirty="0">
                <a:solidFill>
                  <a:schemeClr val="lt2"/>
                </a:solidFill>
                <a:latin typeface="Fira Sans Condensed"/>
                <a:ea typeface="Fira Sans Condensed"/>
                <a:cs typeface="Fira Sans Condensed"/>
                <a:sym typeface="Fira Sans Condensed"/>
              </a:endParaRPr>
            </a:p>
          </p:txBody>
        </p:sp>
        <p:sp>
          <p:nvSpPr>
            <p:cNvPr id="124" name="Google Shape;124;p18"/>
            <p:cNvSpPr txBox="1"/>
            <p:nvPr/>
          </p:nvSpPr>
          <p:spPr>
            <a:xfrm>
              <a:off x="1859404" y="1413957"/>
              <a:ext cx="3795570" cy="83297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Rosenblatt’s Perceptron Algorithm</a:t>
              </a:r>
              <a:endParaRPr sz="2400" b="1" dirty="0">
                <a:solidFill>
                  <a:schemeClr val="lt2"/>
                </a:solidFill>
                <a:latin typeface="Rajdhani"/>
                <a:ea typeface="Rajdhani"/>
                <a:cs typeface="Rajdhani"/>
                <a:sym typeface="Rajdhani"/>
              </a:endParaRPr>
            </a:p>
          </p:txBody>
        </p:sp>
      </p:grpSp>
      <p:grpSp>
        <p:nvGrpSpPr>
          <p:cNvPr id="125" name="Google Shape;125;p18"/>
          <p:cNvGrpSpPr/>
          <p:nvPr/>
        </p:nvGrpSpPr>
        <p:grpSpPr>
          <a:xfrm>
            <a:off x="6529545" y="1633781"/>
            <a:ext cx="2946602" cy="3772268"/>
            <a:chOff x="4070116" y="1657225"/>
            <a:chExt cx="2946602" cy="3772268"/>
          </a:xfrm>
        </p:grpSpPr>
        <p:sp>
          <p:nvSpPr>
            <p:cNvPr id="126" name="Google Shape;126;p18"/>
            <p:cNvSpPr txBox="1"/>
            <p:nvPr/>
          </p:nvSpPr>
          <p:spPr>
            <a:xfrm>
              <a:off x="4335994" y="3063934"/>
              <a:ext cx="2414845" cy="2365559"/>
            </a:xfrm>
            <a:prstGeom prst="rect">
              <a:avLst/>
            </a:prstGeom>
            <a:noFill/>
            <a:ln>
              <a:noFill/>
            </a:ln>
          </p:spPr>
          <p:txBody>
            <a:bodyPr spcFirstLastPara="1" wrap="square" lIns="91425" tIns="91425" rIns="91425" bIns="91425" anchor="t" anchorCtr="0">
              <a:noAutofit/>
            </a:bodyPr>
            <a:lstStyle/>
            <a:p>
              <a:pPr algn="ctr"/>
              <a:r>
                <a:rPr lang="en-US" sz="1400" dirty="0">
                  <a:solidFill>
                    <a:schemeClr val="accent4"/>
                  </a:solidFill>
                  <a:latin typeface="Fira Sans" pitchFamily="34" charset="0"/>
                  <a:ea typeface="Fira Sans" pitchFamily="34" charset="-122"/>
                  <a:cs typeface="Fira Sans" pitchFamily="34" charset="-120"/>
                </a:rPr>
                <a:t>The single-layer perceptron is the simplest form, capable of linearly separating input data and categorizing it into binary classes using a linear decision boundary.</a:t>
              </a:r>
              <a:endParaRPr lang="en-US" sz="1400" dirty="0">
                <a:solidFill>
                  <a:schemeClr val="accent4"/>
                </a:solidFill>
              </a:endParaRPr>
            </a:p>
            <a:p>
              <a:pPr marL="0" lvl="0" indent="0" algn="ctr" rtl="0">
                <a:spcBef>
                  <a:spcPts val="0"/>
                </a:spcBef>
                <a:spcAft>
                  <a:spcPts val="0"/>
                </a:spcAft>
                <a:buNone/>
              </a:pPr>
              <a:endParaRPr dirty="0">
                <a:solidFill>
                  <a:schemeClr val="lt2"/>
                </a:solidFill>
                <a:latin typeface="Fira Sans Condensed"/>
                <a:ea typeface="Fira Sans Condensed"/>
                <a:cs typeface="Fira Sans Condensed"/>
                <a:sym typeface="Fira Sans Condensed"/>
              </a:endParaRPr>
            </a:p>
          </p:txBody>
        </p:sp>
        <p:sp>
          <p:nvSpPr>
            <p:cNvPr id="127" name="Google Shape;127;p18"/>
            <p:cNvSpPr txBox="1"/>
            <p:nvPr/>
          </p:nvSpPr>
          <p:spPr>
            <a:xfrm>
              <a:off x="4070116" y="1657225"/>
              <a:ext cx="2946602"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Single Layer Perceptron</a:t>
              </a:r>
              <a:endParaRPr sz="2400" b="1" dirty="0">
                <a:solidFill>
                  <a:schemeClr val="lt2"/>
                </a:solidFill>
                <a:latin typeface="Rajdhani"/>
                <a:ea typeface="Rajdhani"/>
                <a:cs typeface="Rajdhani"/>
                <a:sym typeface="Rajdhani"/>
              </a:endParaRPr>
            </a:p>
          </p:txBody>
        </p:sp>
      </p:grpSp>
      <p:cxnSp>
        <p:nvCxnSpPr>
          <p:cNvPr id="132" name="Google Shape;132;p18"/>
          <p:cNvCxnSpPr>
            <a:cxnSpLocks/>
          </p:cNvCxnSpPr>
          <p:nvPr/>
        </p:nvCxnSpPr>
        <p:spPr>
          <a:xfrm flipV="1">
            <a:off x="1489993" y="2258009"/>
            <a:ext cx="0" cy="317198"/>
          </a:xfrm>
          <a:prstGeom prst="straightConnector1">
            <a:avLst/>
          </a:prstGeom>
          <a:noFill/>
          <a:ln w="19050" cap="flat" cmpd="sng">
            <a:solidFill>
              <a:schemeClr val="lt2"/>
            </a:solidFill>
            <a:prstDash val="solid"/>
            <a:round/>
            <a:headEnd type="none" w="med" len="med"/>
            <a:tailEnd type="none" w="med" len="med"/>
          </a:ln>
        </p:spPr>
      </p:cxnSp>
      <p:cxnSp>
        <p:nvCxnSpPr>
          <p:cNvPr id="133" name="Google Shape;133;p18"/>
          <p:cNvCxnSpPr>
            <a:cxnSpLocks/>
            <a:stCxn id="94" idx="0"/>
          </p:cNvCxnSpPr>
          <p:nvPr/>
        </p:nvCxnSpPr>
        <p:spPr>
          <a:xfrm flipV="1">
            <a:off x="4641316" y="2373836"/>
            <a:ext cx="0" cy="190861"/>
          </a:xfrm>
          <a:prstGeom prst="straightConnector1">
            <a:avLst/>
          </a:prstGeom>
          <a:noFill/>
          <a:ln w="19050" cap="flat" cmpd="sng">
            <a:solidFill>
              <a:schemeClr val="lt2"/>
            </a:solidFill>
            <a:prstDash val="solid"/>
            <a:round/>
            <a:headEnd type="none" w="med" len="med"/>
            <a:tailEnd type="none" w="med" len="med"/>
          </a:ln>
        </p:spPr>
      </p:cxnSp>
      <p:cxnSp>
        <p:nvCxnSpPr>
          <p:cNvPr id="134" name="Google Shape;134;p18"/>
          <p:cNvCxnSpPr>
            <a:cxnSpLocks/>
            <a:stCxn id="95" idx="0"/>
          </p:cNvCxnSpPr>
          <p:nvPr/>
        </p:nvCxnSpPr>
        <p:spPr>
          <a:xfrm flipV="1">
            <a:off x="8002846" y="2223819"/>
            <a:ext cx="0" cy="340878"/>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1114687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28"/>
          <p:cNvSpPr txBox="1">
            <a:spLocks noGrp="1"/>
          </p:cNvSpPr>
          <p:nvPr>
            <p:ph type="title"/>
          </p:nvPr>
        </p:nvSpPr>
        <p:spPr>
          <a:xfrm>
            <a:off x="719999" y="-411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Forward Progression</a:t>
            </a:r>
            <a:endParaRPr dirty="0"/>
          </a:p>
        </p:txBody>
      </p:sp>
      <p:sp>
        <p:nvSpPr>
          <p:cNvPr id="624" name="Google Shape;624;p28"/>
          <p:cNvSpPr txBox="1"/>
          <p:nvPr/>
        </p:nvSpPr>
        <p:spPr>
          <a:xfrm>
            <a:off x="-6343703" y="3511244"/>
            <a:ext cx="6186077" cy="1544232"/>
          </a:xfrm>
          <a:prstGeom prst="rect">
            <a:avLst/>
          </a:prstGeom>
          <a:noFill/>
          <a:ln>
            <a:noFill/>
          </a:ln>
        </p:spPr>
        <p:txBody>
          <a:bodyPr spcFirstLastPara="1" wrap="square" lIns="91425" tIns="91425" rIns="91425" bIns="91425" anchor="t" anchorCtr="0">
            <a:noAutofit/>
          </a:bodyPr>
          <a:lstStyle/>
          <a:p>
            <a:pPr algn="ctr"/>
            <a:r>
              <a:rPr lang="en-US" sz="2000" dirty="0">
                <a:solidFill>
                  <a:schemeClr val="accent4"/>
                </a:solidFill>
                <a:latin typeface="Fira Sans" pitchFamily="34" charset="0"/>
                <a:ea typeface="Fira Sans" pitchFamily="34" charset="-122"/>
                <a:cs typeface="Fira Sans" pitchFamily="34" charset="-120"/>
              </a:rPr>
              <a:t>The forward progression in deep learning involves the feedforward network, where the input data moves through the layers of the neural network in a unidirectional manner, without any feedback loops.</a:t>
            </a:r>
            <a:endParaRPr lang="en-US" sz="2000" dirty="0">
              <a:solidFill>
                <a:schemeClr val="accent4"/>
              </a:solidFill>
            </a:endParaRPr>
          </a:p>
          <a:p>
            <a:pPr marL="0" lvl="0" indent="0" algn="ctr" rtl="0">
              <a:spcBef>
                <a:spcPts val="0"/>
              </a:spcBef>
              <a:spcAft>
                <a:spcPts val="0"/>
              </a:spcAft>
              <a:buNone/>
            </a:pPr>
            <a:endParaRPr dirty="0">
              <a:solidFill>
                <a:schemeClr val="lt2"/>
              </a:solidFill>
              <a:latin typeface="Fira Sans Condensed"/>
              <a:ea typeface="Fira Sans Condensed"/>
              <a:cs typeface="Fira Sans Condensed"/>
              <a:sym typeface="Fira Sans Condensed"/>
            </a:endParaRPr>
          </a:p>
        </p:txBody>
      </p:sp>
      <p:pic>
        <p:nvPicPr>
          <p:cNvPr id="2" name="Picture 1">
            <a:extLst>
              <a:ext uri="{FF2B5EF4-FFF2-40B4-BE49-F238E27FC236}">
                <a16:creationId xmlns:a16="http://schemas.microsoft.com/office/drawing/2014/main" id="{2D79E19F-9F3F-6489-6CE6-FB6BC000EE57}"/>
              </a:ext>
            </a:extLst>
          </p:cNvPr>
          <p:cNvPicPr>
            <a:picLocks noChangeAspect="1"/>
          </p:cNvPicPr>
          <p:nvPr/>
        </p:nvPicPr>
        <p:blipFill rotWithShape="1">
          <a:blip r:embed="rId3"/>
          <a:srcRect l="1" r="51016"/>
          <a:stretch/>
        </p:blipFill>
        <p:spPr>
          <a:xfrm>
            <a:off x="-5489126" y="521055"/>
            <a:ext cx="5071492" cy="2508597"/>
          </a:xfrm>
          <a:prstGeom prst="rect">
            <a:avLst/>
          </a:prstGeom>
        </p:spPr>
      </p:pic>
      <p:sp>
        <p:nvSpPr>
          <p:cNvPr id="3" name="Google Shape;621;p28">
            <a:extLst>
              <a:ext uri="{FF2B5EF4-FFF2-40B4-BE49-F238E27FC236}">
                <a16:creationId xmlns:a16="http://schemas.microsoft.com/office/drawing/2014/main" id="{33A69FA5-4C4D-5009-110B-E569706BDE0A}"/>
              </a:ext>
            </a:extLst>
          </p:cNvPr>
          <p:cNvSpPr txBox="1">
            <a:spLocks/>
          </p:cNvSpPr>
          <p:nvPr/>
        </p:nvSpPr>
        <p:spPr>
          <a:xfrm>
            <a:off x="-5717564" y="2938544"/>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IN" dirty="0"/>
              <a:t>Feedforward Network</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28"/>
          <p:cNvSpPr txBox="1">
            <a:spLocks noGrp="1"/>
          </p:cNvSpPr>
          <p:nvPr>
            <p:ph type="title"/>
          </p:nvPr>
        </p:nvSpPr>
        <p:spPr>
          <a:xfrm>
            <a:off x="719999" y="-411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Forward Progression</a:t>
            </a:r>
            <a:endParaRPr dirty="0"/>
          </a:p>
        </p:txBody>
      </p:sp>
      <p:sp>
        <p:nvSpPr>
          <p:cNvPr id="624" name="Google Shape;624;p28"/>
          <p:cNvSpPr txBox="1"/>
          <p:nvPr/>
        </p:nvSpPr>
        <p:spPr>
          <a:xfrm>
            <a:off x="1496985" y="3511244"/>
            <a:ext cx="6186077" cy="1544232"/>
          </a:xfrm>
          <a:prstGeom prst="rect">
            <a:avLst/>
          </a:prstGeom>
          <a:noFill/>
          <a:ln>
            <a:noFill/>
          </a:ln>
        </p:spPr>
        <p:txBody>
          <a:bodyPr spcFirstLastPara="1" wrap="square" lIns="91425" tIns="91425" rIns="91425" bIns="91425" anchor="t" anchorCtr="0">
            <a:noAutofit/>
          </a:bodyPr>
          <a:lstStyle/>
          <a:p>
            <a:pPr algn="ctr"/>
            <a:r>
              <a:rPr lang="en-US" sz="2000" dirty="0">
                <a:solidFill>
                  <a:schemeClr val="accent4"/>
                </a:solidFill>
                <a:latin typeface="Fira Sans" pitchFamily="34" charset="0"/>
                <a:ea typeface="Fira Sans" pitchFamily="34" charset="-122"/>
                <a:cs typeface="Fira Sans" pitchFamily="34" charset="-120"/>
              </a:rPr>
              <a:t>The forward progression in deep learning involves the feedforward network, where the input data moves through the layers of the neural network in a unidirectional manner, without any feedback loops.</a:t>
            </a:r>
            <a:endParaRPr lang="en-US" sz="2000" dirty="0">
              <a:solidFill>
                <a:schemeClr val="accent4"/>
              </a:solidFill>
            </a:endParaRPr>
          </a:p>
          <a:p>
            <a:pPr marL="0" lvl="0" indent="0" algn="ctr" rtl="0">
              <a:spcBef>
                <a:spcPts val="0"/>
              </a:spcBef>
              <a:spcAft>
                <a:spcPts val="0"/>
              </a:spcAft>
              <a:buNone/>
            </a:pPr>
            <a:endParaRPr dirty="0">
              <a:solidFill>
                <a:schemeClr val="lt2"/>
              </a:solidFill>
              <a:latin typeface="Fira Sans Condensed"/>
              <a:ea typeface="Fira Sans Condensed"/>
              <a:cs typeface="Fira Sans Condensed"/>
              <a:sym typeface="Fira Sans Condensed"/>
            </a:endParaRPr>
          </a:p>
        </p:txBody>
      </p:sp>
      <p:pic>
        <p:nvPicPr>
          <p:cNvPr id="2" name="Picture 1">
            <a:extLst>
              <a:ext uri="{FF2B5EF4-FFF2-40B4-BE49-F238E27FC236}">
                <a16:creationId xmlns:a16="http://schemas.microsoft.com/office/drawing/2014/main" id="{2D79E19F-9F3F-6489-6CE6-FB6BC000EE57}"/>
              </a:ext>
            </a:extLst>
          </p:cNvPr>
          <p:cNvPicPr>
            <a:picLocks noChangeAspect="1"/>
          </p:cNvPicPr>
          <p:nvPr/>
        </p:nvPicPr>
        <p:blipFill rotWithShape="1">
          <a:blip r:embed="rId3"/>
          <a:srcRect l="1" r="51016"/>
          <a:stretch/>
        </p:blipFill>
        <p:spPr>
          <a:xfrm>
            <a:off x="2036253" y="521055"/>
            <a:ext cx="5071492" cy="2508597"/>
          </a:xfrm>
          <a:prstGeom prst="rect">
            <a:avLst/>
          </a:prstGeom>
        </p:spPr>
      </p:pic>
      <p:sp>
        <p:nvSpPr>
          <p:cNvPr id="3" name="Google Shape;621;p28">
            <a:extLst>
              <a:ext uri="{FF2B5EF4-FFF2-40B4-BE49-F238E27FC236}">
                <a16:creationId xmlns:a16="http://schemas.microsoft.com/office/drawing/2014/main" id="{33A69FA5-4C4D-5009-110B-E569706BDE0A}"/>
              </a:ext>
            </a:extLst>
          </p:cNvPr>
          <p:cNvSpPr txBox="1">
            <a:spLocks/>
          </p:cNvSpPr>
          <p:nvPr/>
        </p:nvSpPr>
        <p:spPr>
          <a:xfrm>
            <a:off x="725255" y="2938544"/>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IN" dirty="0"/>
              <a:t>Feedforward Network</a:t>
            </a:r>
          </a:p>
        </p:txBody>
      </p:sp>
    </p:spTree>
    <p:extLst>
      <p:ext uri="{BB962C8B-B14F-4D97-AF65-F5344CB8AC3E}">
        <p14:creationId xmlns:p14="http://schemas.microsoft.com/office/powerpoint/2010/main" val="649627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AI Tech Agency Infographics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1128</Words>
  <Application>Microsoft Office PowerPoint</Application>
  <PresentationFormat>On-screen Show (16:9)</PresentationFormat>
  <Paragraphs>75</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Roboto Condensed Light</vt:lpstr>
      <vt:lpstr>Fira Sans Condensed</vt:lpstr>
      <vt:lpstr>Anaheim</vt:lpstr>
      <vt:lpstr>Fira Sans Condensed Light</vt:lpstr>
      <vt:lpstr>Fira Sans</vt:lpstr>
      <vt:lpstr>Rajdhani</vt:lpstr>
      <vt:lpstr>AI Tech Agency Infographics by Slidesgo</vt:lpstr>
      <vt:lpstr>Basics Of Deep Learning</vt:lpstr>
      <vt:lpstr>Basics Of Deep Learning</vt:lpstr>
      <vt:lpstr>Basics Of Deep Learning</vt:lpstr>
      <vt:lpstr>Basics Of Deep Learning</vt:lpstr>
      <vt:lpstr>Perceptron</vt:lpstr>
      <vt:lpstr>Perceptron</vt:lpstr>
      <vt:lpstr>Perceptron</vt:lpstr>
      <vt:lpstr>Forward Progression</vt:lpstr>
      <vt:lpstr>Forward Progression</vt:lpstr>
      <vt:lpstr>Layer-By-Layer Transformation</vt:lpstr>
      <vt:lpstr>Layer-By-Layer Transformation</vt:lpstr>
      <vt:lpstr>Activation Functions</vt:lpstr>
      <vt:lpstr>Activation Functions</vt:lpstr>
      <vt:lpstr>Activation Functions</vt:lpstr>
      <vt:lpstr>Sigmoid</vt:lpstr>
      <vt:lpstr>Sigmoid</vt:lpstr>
      <vt:lpstr>Softmax</vt:lpstr>
      <vt:lpstr>Softmax</vt:lpstr>
      <vt:lpstr>Backward Progression</vt:lpstr>
      <vt:lpstr>Backward Progression</vt:lpstr>
      <vt:lpstr>Backward Progression</vt:lpstr>
      <vt:lpstr>Backward Progression</vt:lpstr>
      <vt:lpstr>PowerPoint Presentation</vt:lpstr>
      <vt:lpstr>PowerPoint Presentation</vt:lpstr>
      <vt:lpstr>PowerPoint Presentation</vt:lpstr>
      <vt:lpstr>Thank You !! Feel Free To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Deep Learning</dc:title>
  <dc:creator>Shailesh Poojary</dc:creator>
  <cp:lastModifiedBy>Vineet Poojary</cp:lastModifiedBy>
  <cp:revision>6</cp:revision>
  <dcterms:modified xsi:type="dcterms:W3CDTF">2024-01-14T13:49:47Z</dcterms:modified>
</cp:coreProperties>
</file>