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0"/>
  </p:notesMasterIdLst>
  <p:sldIdLst>
    <p:sldId id="311" r:id="rId2"/>
    <p:sldId id="312" r:id="rId3"/>
    <p:sldId id="258" r:id="rId4"/>
    <p:sldId id="313" r:id="rId5"/>
    <p:sldId id="315" r:id="rId6"/>
    <p:sldId id="314" r:id="rId7"/>
    <p:sldId id="316" r:id="rId8"/>
    <p:sldId id="276" r:id="rId9"/>
    <p:sldId id="317" r:id="rId10"/>
    <p:sldId id="318" r:id="rId11"/>
    <p:sldId id="277" r:id="rId12"/>
    <p:sldId id="319" r:id="rId13"/>
    <p:sldId id="320" r:id="rId14"/>
    <p:sldId id="321" r:id="rId15"/>
    <p:sldId id="322" r:id="rId16"/>
    <p:sldId id="323" r:id="rId17"/>
    <p:sldId id="324" r:id="rId18"/>
    <p:sldId id="274" r:id="rId1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1"/>
    </p:embeddedFont>
    <p:embeddedFont>
      <p:font typeface="Fira Sans" panose="020B0503050000020004" pitchFamily="34" charset="0"/>
      <p:regular r:id="rId22"/>
      <p:bold r:id="rId23"/>
      <p:italic r:id="rId24"/>
      <p:boldItalic r:id="rId25"/>
    </p:embeddedFont>
    <p:embeddedFont>
      <p:font typeface="Nunito" pitchFamily="2" charset="0"/>
      <p:regular r:id="rId26"/>
      <p:bold r:id="rId27"/>
      <p:italic r:id="rId28"/>
      <p:boldItalic r:id="rId29"/>
    </p:embeddedFont>
    <p:embeddedFont>
      <p:font typeface="Raleway Medium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61C0AF-EFC7-480B-8007-B8DC3EC9D5F8}">
  <a:tblStyle styleId="{2261C0AF-EFC7-480B-8007-B8DC3EC9D5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4474" autoAdjust="0"/>
  </p:normalViewPr>
  <p:slideViewPr>
    <p:cSldViewPr snapToGrid="0">
      <p:cViewPr>
        <p:scale>
          <a:sx n="71" d="100"/>
          <a:sy n="71" d="100"/>
        </p:scale>
        <p:origin x="1782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781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10b68f5f6c9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10b68f5f6c9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53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10b68f5f6c9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10b68f5f6c9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10b68f5f6c9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10b68f5f6c9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80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10b68f5f6c9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10b68f5f6c9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5795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10b68f5f6c9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10b68f5f6c9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035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10b68f5f6c9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10b68f5f6c9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489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10b68f5f6c9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10b68f5f6c9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34650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10b68f5f6c9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10b68f5f6c9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637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10b68f5f6c9_0_1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10b68f5f6c9_0_1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2896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a2de12ba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0a2de12ba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a2de12ba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0a2de12ba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76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a2de12ba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0a2de12ba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765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a2de12ba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0a2de12ba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254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10b68f5f6c9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10b68f5f6c9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625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10b68f5f6c9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10b68f5f6c9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10b68f5f6c9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10b68f5f6c9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7134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11400" y="0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Google Shape;10;p2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356550" y="1165860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356550" y="304188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2"/>
          </p:nvPr>
        </p:nvSpPr>
        <p:spPr>
          <a:xfrm>
            <a:off x="3356550" y="384033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/>
        </p:nvSpPr>
        <p:spPr>
          <a:xfrm>
            <a:off x="0" y="0"/>
            <a:ext cx="4425900" cy="3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" name="Google Shape;44;p8"/>
          <p:cNvSpPr/>
          <p:nvPr/>
        </p:nvSpPr>
        <p:spPr>
          <a:xfrm>
            <a:off x="1531800" y="951900"/>
            <a:ext cx="6080400" cy="323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792008" y="1566450"/>
            <a:ext cx="5565300" cy="20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7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/>
          <p:nvPr/>
        </p:nvSpPr>
        <p:spPr>
          <a:xfrm rot="-5400000">
            <a:off x="8060700" y="3912600"/>
            <a:ext cx="1388100" cy="13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(AI)</a:t>
            </a:r>
            <a:endParaRPr>
              <a:solidFill>
                <a:schemeClr val="hlink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/>
        </p:nvSpPr>
        <p:spPr>
          <a:xfrm>
            <a:off x="11400" y="4030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200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58483"/>
            <a:ext cx="9246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"/>
          </p:nvPr>
        </p:nvSpPr>
        <p:spPr>
          <a:xfrm>
            <a:off x="7200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3"/>
          </p:nvPr>
        </p:nvSpPr>
        <p:spPr>
          <a:xfrm>
            <a:off x="3403800" y="1621216"/>
            <a:ext cx="23364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34038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6"/>
          </p:nvPr>
        </p:nvSpPr>
        <p:spPr>
          <a:xfrm>
            <a:off x="60876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60876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/>
          </p:nvPr>
        </p:nvSpPr>
        <p:spPr>
          <a:xfrm>
            <a:off x="7200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4"/>
          </p:nvPr>
        </p:nvSpPr>
        <p:spPr>
          <a:xfrm>
            <a:off x="7200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/>
          </p:nvPr>
        </p:nvSpPr>
        <p:spPr>
          <a:xfrm>
            <a:off x="34038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16" hasCustomPrompt="1"/>
          </p:nvPr>
        </p:nvSpPr>
        <p:spPr>
          <a:xfrm>
            <a:off x="34038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7"/>
          </p:nvPr>
        </p:nvSpPr>
        <p:spPr>
          <a:xfrm>
            <a:off x="34038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8"/>
          </p:nvPr>
        </p:nvSpPr>
        <p:spPr>
          <a:xfrm>
            <a:off x="60876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9" hasCustomPrompt="1"/>
          </p:nvPr>
        </p:nvSpPr>
        <p:spPr>
          <a:xfrm>
            <a:off x="60876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20"/>
          </p:nvPr>
        </p:nvSpPr>
        <p:spPr>
          <a:xfrm>
            <a:off x="60876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">
    <p:bg>
      <p:bgPr>
        <a:solidFill>
          <a:schemeClr val="dk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/>
        </p:nvSpPr>
        <p:spPr>
          <a:xfrm>
            <a:off x="4434900" y="1574750"/>
            <a:ext cx="4709100" cy="3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27"/>
          <p:cNvSpPr txBox="1">
            <a:spLocks noGrp="1"/>
          </p:cNvSpPr>
          <p:nvPr>
            <p:ph type="title" idx="2"/>
          </p:nvPr>
        </p:nvSpPr>
        <p:spPr>
          <a:xfrm>
            <a:off x="731342" y="2905242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subTitle" idx="1"/>
          </p:nvPr>
        </p:nvSpPr>
        <p:spPr>
          <a:xfrm>
            <a:off x="731342" y="341556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7"/>
          <p:cNvSpPr txBox="1">
            <a:spLocks noGrp="1"/>
          </p:cNvSpPr>
          <p:nvPr>
            <p:ph type="title" idx="3"/>
          </p:nvPr>
        </p:nvSpPr>
        <p:spPr>
          <a:xfrm>
            <a:off x="3430611" y="2905242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subTitle" idx="4"/>
          </p:nvPr>
        </p:nvSpPr>
        <p:spPr>
          <a:xfrm>
            <a:off x="3430611" y="341556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title" idx="5"/>
          </p:nvPr>
        </p:nvSpPr>
        <p:spPr>
          <a:xfrm>
            <a:off x="6129887" y="2905242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7" name="Google Shape;197;p27"/>
          <p:cNvSpPr txBox="1">
            <a:spLocks noGrp="1"/>
          </p:cNvSpPr>
          <p:nvPr>
            <p:ph type="subTitle" idx="6"/>
          </p:nvPr>
        </p:nvSpPr>
        <p:spPr>
          <a:xfrm>
            <a:off x="6129887" y="341556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solidFill>
          <a:schemeClr val="dk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1" name="Google Shape;211;p29"/>
          <p:cNvSpPr/>
          <p:nvPr/>
        </p:nvSpPr>
        <p:spPr>
          <a:xfrm>
            <a:off x="712400" y="1168200"/>
            <a:ext cx="77166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9"/>
          <p:cNvSpPr txBox="1">
            <a:spLocks noGrp="1"/>
          </p:cNvSpPr>
          <p:nvPr>
            <p:ph type="title"/>
          </p:nvPr>
        </p:nvSpPr>
        <p:spPr>
          <a:xfrm>
            <a:off x="1195863" y="1454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3" name="Google Shape;213;p29"/>
          <p:cNvSpPr txBox="1">
            <a:spLocks noGrp="1"/>
          </p:cNvSpPr>
          <p:nvPr>
            <p:ph type="subTitle" idx="1"/>
          </p:nvPr>
        </p:nvSpPr>
        <p:spPr>
          <a:xfrm>
            <a:off x="1195863" y="2040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9"/>
          <p:cNvSpPr txBox="1">
            <a:spLocks noGrp="1"/>
          </p:cNvSpPr>
          <p:nvPr>
            <p:ph type="title" idx="2"/>
          </p:nvPr>
        </p:nvSpPr>
        <p:spPr>
          <a:xfrm>
            <a:off x="5081043" y="1454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5" name="Google Shape;215;p29"/>
          <p:cNvSpPr txBox="1">
            <a:spLocks noGrp="1"/>
          </p:cNvSpPr>
          <p:nvPr>
            <p:ph type="subTitle" idx="3"/>
          </p:nvPr>
        </p:nvSpPr>
        <p:spPr>
          <a:xfrm>
            <a:off x="5081043" y="2040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9"/>
          <p:cNvSpPr txBox="1">
            <a:spLocks noGrp="1"/>
          </p:cNvSpPr>
          <p:nvPr>
            <p:ph type="title" idx="4"/>
          </p:nvPr>
        </p:nvSpPr>
        <p:spPr>
          <a:xfrm>
            <a:off x="1195863" y="32686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5"/>
          </p:nvPr>
        </p:nvSpPr>
        <p:spPr>
          <a:xfrm>
            <a:off x="1195863" y="38551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9"/>
          <p:cNvSpPr txBox="1">
            <a:spLocks noGrp="1"/>
          </p:cNvSpPr>
          <p:nvPr>
            <p:ph type="title" idx="6"/>
          </p:nvPr>
        </p:nvSpPr>
        <p:spPr>
          <a:xfrm>
            <a:off x="5081043" y="32686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9" name="Google Shape;219;p29"/>
          <p:cNvSpPr txBox="1">
            <a:spLocks noGrp="1"/>
          </p:cNvSpPr>
          <p:nvPr>
            <p:ph type="subTitle" idx="7"/>
          </p:nvPr>
        </p:nvSpPr>
        <p:spPr>
          <a:xfrm>
            <a:off x="5081043" y="38551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9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33"/>
          <p:cNvGrpSpPr/>
          <p:nvPr/>
        </p:nvGrpSpPr>
        <p:grpSpPr>
          <a:xfrm>
            <a:off x="-457433" y="534990"/>
            <a:ext cx="2192659" cy="557097"/>
            <a:chOff x="2641350" y="846250"/>
            <a:chExt cx="413600" cy="105075"/>
          </a:xfrm>
        </p:grpSpPr>
        <p:sp>
          <p:nvSpPr>
            <p:cNvPr id="260" name="Google Shape;260;p3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33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265" name="Google Shape;265;p33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33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34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34"/>
          <p:cNvGrpSpPr/>
          <p:nvPr/>
        </p:nvGrpSpPr>
        <p:grpSpPr>
          <a:xfrm>
            <a:off x="419564" y="436857"/>
            <a:ext cx="772605" cy="196301"/>
            <a:chOff x="2641350" y="846250"/>
            <a:chExt cx="413600" cy="105075"/>
          </a:xfrm>
        </p:grpSpPr>
        <p:sp>
          <p:nvSpPr>
            <p:cNvPr id="281" name="Google Shape;281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34"/>
          <p:cNvGrpSpPr/>
          <p:nvPr/>
        </p:nvGrpSpPr>
        <p:grpSpPr>
          <a:xfrm>
            <a:off x="7959731" y="436857"/>
            <a:ext cx="772605" cy="196301"/>
            <a:chOff x="2641350" y="846250"/>
            <a:chExt cx="413600" cy="105075"/>
          </a:xfrm>
        </p:grpSpPr>
        <p:sp>
          <p:nvSpPr>
            <p:cNvPr id="286" name="Google Shape;286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59" r:id="rId4"/>
    <p:sldLayoutId id="2147483673" r:id="rId5"/>
    <p:sldLayoutId id="2147483675" r:id="rId6"/>
    <p:sldLayoutId id="2147483679" r:id="rId7"/>
    <p:sldLayoutId id="214748368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>
            <a:spLocks noGrp="1"/>
          </p:cNvSpPr>
          <p:nvPr>
            <p:ph type="ctrTitle"/>
          </p:nvPr>
        </p:nvSpPr>
        <p:spPr>
          <a:xfrm>
            <a:off x="9180867" y="1165860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Introduction To computer vision</a:t>
            </a:r>
            <a:endParaRPr dirty="0"/>
          </a:p>
        </p:txBody>
      </p:sp>
      <p:grpSp>
        <p:nvGrpSpPr>
          <p:cNvPr id="302" name="Google Shape;302;p38"/>
          <p:cNvGrpSpPr/>
          <p:nvPr/>
        </p:nvGrpSpPr>
        <p:grpSpPr>
          <a:xfrm>
            <a:off x="-3995514" y="1417515"/>
            <a:ext cx="3692970" cy="3912200"/>
            <a:chOff x="411650" y="2156650"/>
            <a:chExt cx="2413075" cy="2556325"/>
          </a:xfrm>
        </p:grpSpPr>
        <p:sp>
          <p:nvSpPr>
            <p:cNvPr id="303" name="Google Shape;303;p38"/>
            <p:cNvSpPr/>
            <p:nvPr/>
          </p:nvSpPr>
          <p:spPr>
            <a:xfrm>
              <a:off x="1503675" y="2736975"/>
              <a:ext cx="253225" cy="253225"/>
            </a:xfrm>
            <a:custGeom>
              <a:avLst/>
              <a:gdLst/>
              <a:ahLst/>
              <a:cxnLst/>
              <a:rect l="l" t="t" r="r" b="b"/>
              <a:pathLst>
                <a:path w="10129" h="10129" extrusionOk="0">
                  <a:moveTo>
                    <a:pt x="5075" y="0"/>
                  </a:moveTo>
                  <a:cubicBezTo>
                    <a:pt x="2274" y="0"/>
                    <a:pt x="0" y="2274"/>
                    <a:pt x="0" y="5075"/>
                  </a:cubicBezTo>
                  <a:cubicBezTo>
                    <a:pt x="0" y="7855"/>
                    <a:pt x="2274" y="10129"/>
                    <a:pt x="5075" y="10129"/>
                  </a:cubicBezTo>
                  <a:cubicBezTo>
                    <a:pt x="7876" y="10129"/>
                    <a:pt x="10129" y="7855"/>
                    <a:pt x="10129" y="5075"/>
                  </a:cubicBezTo>
                  <a:cubicBezTo>
                    <a:pt x="10129" y="2274"/>
                    <a:pt x="7876" y="0"/>
                    <a:pt x="5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1984225" y="2412200"/>
              <a:ext cx="123325" cy="123350"/>
            </a:xfrm>
            <a:custGeom>
              <a:avLst/>
              <a:gdLst/>
              <a:ahLst/>
              <a:cxnLst/>
              <a:rect l="l" t="t" r="r" b="b"/>
              <a:pathLst>
                <a:path w="4933" h="4934" extrusionOk="0">
                  <a:moveTo>
                    <a:pt x="2476" y="1"/>
                  </a:moveTo>
                  <a:cubicBezTo>
                    <a:pt x="1096" y="1"/>
                    <a:pt x="0" y="1097"/>
                    <a:pt x="0" y="2477"/>
                  </a:cubicBezTo>
                  <a:cubicBezTo>
                    <a:pt x="0" y="3837"/>
                    <a:pt x="1096" y="4933"/>
                    <a:pt x="2476" y="4933"/>
                  </a:cubicBezTo>
                  <a:cubicBezTo>
                    <a:pt x="3836" y="4933"/>
                    <a:pt x="4932" y="3837"/>
                    <a:pt x="4932" y="2477"/>
                  </a:cubicBezTo>
                  <a:cubicBezTo>
                    <a:pt x="4932" y="1097"/>
                    <a:pt x="3836" y="1"/>
                    <a:pt x="2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2395250" y="2199600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4953" h="4953" extrusionOk="0">
                  <a:moveTo>
                    <a:pt x="2477" y="0"/>
                  </a:moveTo>
                  <a:cubicBezTo>
                    <a:pt x="1117" y="0"/>
                    <a:pt x="0" y="1117"/>
                    <a:pt x="0" y="2476"/>
                  </a:cubicBezTo>
                  <a:cubicBezTo>
                    <a:pt x="0" y="3836"/>
                    <a:pt x="1117" y="4953"/>
                    <a:pt x="2477" y="4953"/>
                  </a:cubicBezTo>
                  <a:cubicBezTo>
                    <a:pt x="3836" y="4953"/>
                    <a:pt x="4953" y="3836"/>
                    <a:pt x="4953" y="2476"/>
                  </a:cubicBezTo>
                  <a:cubicBezTo>
                    <a:pt x="4953" y="1117"/>
                    <a:pt x="3836" y="0"/>
                    <a:pt x="24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2580975" y="3149000"/>
              <a:ext cx="109625" cy="109650"/>
            </a:xfrm>
            <a:custGeom>
              <a:avLst/>
              <a:gdLst/>
              <a:ahLst/>
              <a:cxnLst/>
              <a:rect l="l" t="t" r="r" b="b"/>
              <a:pathLst>
                <a:path w="4385" h="4386" extrusionOk="0">
                  <a:moveTo>
                    <a:pt x="2192" y="1"/>
                  </a:moveTo>
                  <a:cubicBezTo>
                    <a:pt x="974" y="1"/>
                    <a:pt x="0" y="975"/>
                    <a:pt x="0" y="2193"/>
                  </a:cubicBezTo>
                  <a:cubicBezTo>
                    <a:pt x="0" y="3411"/>
                    <a:pt x="974" y="4385"/>
                    <a:pt x="2192" y="4385"/>
                  </a:cubicBezTo>
                  <a:cubicBezTo>
                    <a:pt x="3410" y="4385"/>
                    <a:pt x="4384" y="3411"/>
                    <a:pt x="4384" y="2193"/>
                  </a:cubicBezTo>
                  <a:cubicBezTo>
                    <a:pt x="4384" y="975"/>
                    <a:pt x="3410" y="1"/>
                    <a:pt x="2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2544425" y="3129725"/>
              <a:ext cx="115725" cy="121300"/>
            </a:xfrm>
            <a:custGeom>
              <a:avLst/>
              <a:gdLst/>
              <a:ahLst/>
              <a:cxnLst/>
              <a:rect l="l" t="t" r="r" b="b"/>
              <a:pathLst>
                <a:path w="4629" h="4852" extrusionOk="0">
                  <a:moveTo>
                    <a:pt x="163" y="1"/>
                  </a:moveTo>
                  <a:cubicBezTo>
                    <a:pt x="163" y="1"/>
                    <a:pt x="1" y="2660"/>
                    <a:pt x="143" y="2944"/>
                  </a:cubicBezTo>
                  <a:cubicBezTo>
                    <a:pt x="285" y="3228"/>
                    <a:pt x="4121" y="4852"/>
                    <a:pt x="4121" y="4852"/>
                  </a:cubicBezTo>
                  <a:lnTo>
                    <a:pt x="4629" y="1624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2480500" y="2812575"/>
              <a:ext cx="67500" cy="114200"/>
            </a:xfrm>
            <a:custGeom>
              <a:avLst/>
              <a:gdLst/>
              <a:ahLst/>
              <a:cxnLst/>
              <a:rect l="l" t="t" r="r" b="b"/>
              <a:pathLst>
                <a:path w="2700" h="4568" extrusionOk="0">
                  <a:moveTo>
                    <a:pt x="569" y="1"/>
                  </a:moveTo>
                  <a:lnTo>
                    <a:pt x="0" y="4568"/>
                  </a:lnTo>
                  <a:lnTo>
                    <a:pt x="2700" y="2721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2403350" y="2218375"/>
              <a:ext cx="143650" cy="198925"/>
            </a:xfrm>
            <a:custGeom>
              <a:avLst/>
              <a:gdLst/>
              <a:ahLst/>
              <a:cxnLst/>
              <a:rect l="l" t="t" r="r" b="b"/>
              <a:pathLst>
                <a:path w="5746" h="7957" extrusionOk="0">
                  <a:moveTo>
                    <a:pt x="3614" y="0"/>
                  </a:moveTo>
                  <a:lnTo>
                    <a:pt x="1" y="1401"/>
                  </a:lnTo>
                  <a:lnTo>
                    <a:pt x="3391" y="7957"/>
                  </a:lnTo>
                  <a:lnTo>
                    <a:pt x="5745" y="6942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1996900" y="2436050"/>
              <a:ext cx="212125" cy="222300"/>
            </a:xfrm>
            <a:custGeom>
              <a:avLst/>
              <a:gdLst/>
              <a:ahLst/>
              <a:cxnLst/>
              <a:rect l="l" t="t" r="r" b="b"/>
              <a:pathLst>
                <a:path w="8485" h="8892" extrusionOk="0">
                  <a:moveTo>
                    <a:pt x="3025" y="1"/>
                  </a:moveTo>
                  <a:lnTo>
                    <a:pt x="1" y="2071"/>
                  </a:lnTo>
                  <a:lnTo>
                    <a:pt x="5785" y="8891"/>
                  </a:lnTo>
                  <a:lnTo>
                    <a:pt x="8485" y="6760"/>
                  </a:lnTo>
                  <a:lnTo>
                    <a:pt x="30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1012475" y="3482900"/>
              <a:ext cx="399875" cy="387200"/>
            </a:xfrm>
            <a:custGeom>
              <a:avLst/>
              <a:gdLst/>
              <a:ahLst/>
              <a:cxnLst/>
              <a:rect l="l" t="t" r="r" b="b"/>
              <a:pathLst>
                <a:path w="15995" h="15488" extrusionOk="0">
                  <a:moveTo>
                    <a:pt x="2091" y="1"/>
                  </a:moveTo>
                  <a:lnTo>
                    <a:pt x="0" y="3147"/>
                  </a:lnTo>
                  <a:lnTo>
                    <a:pt x="15447" y="15488"/>
                  </a:lnTo>
                  <a:lnTo>
                    <a:pt x="15995" y="1516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1875125" y="2834400"/>
              <a:ext cx="613000" cy="789675"/>
            </a:xfrm>
            <a:custGeom>
              <a:avLst/>
              <a:gdLst/>
              <a:ahLst/>
              <a:cxnLst/>
              <a:rect l="l" t="t" r="r" b="b"/>
              <a:pathLst>
                <a:path w="24520" h="31587" extrusionOk="0">
                  <a:moveTo>
                    <a:pt x="11265" y="0"/>
                  </a:moveTo>
                  <a:lnTo>
                    <a:pt x="0" y="15427"/>
                  </a:lnTo>
                  <a:lnTo>
                    <a:pt x="13823" y="22247"/>
                  </a:lnTo>
                  <a:cubicBezTo>
                    <a:pt x="13823" y="22247"/>
                    <a:pt x="12057" y="24682"/>
                    <a:pt x="10656" y="27159"/>
                  </a:cubicBezTo>
                  <a:cubicBezTo>
                    <a:pt x="9362" y="29415"/>
                    <a:pt x="9617" y="31587"/>
                    <a:pt x="10656" y="31587"/>
                  </a:cubicBezTo>
                  <a:cubicBezTo>
                    <a:pt x="10757" y="31587"/>
                    <a:pt x="10866" y="31566"/>
                    <a:pt x="10981" y="31523"/>
                  </a:cubicBezTo>
                  <a:cubicBezTo>
                    <a:pt x="12280" y="31056"/>
                    <a:pt x="17862" y="26651"/>
                    <a:pt x="17862" y="26651"/>
                  </a:cubicBezTo>
                  <a:lnTo>
                    <a:pt x="24520" y="18877"/>
                  </a:lnTo>
                  <a:lnTo>
                    <a:pt x="11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2149650" y="3482900"/>
              <a:ext cx="165450" cy="139575"/>
            </a:xfrm>
            <a:custGeom>
              <a:avLst/>
              <a:gdLst/>
              <a:ahLst/>
              <a:cxnLst/>
              <a:rect l="l" t="t" r="r" b="b"/>
              <a:pathLst>
                <a:path w="6618" h="5583" extrusionOk="0">
                  <a:moveTo>
                    <a:pt x="6374" y="1"/>
                  </a:moveTo>
                  <a:lnTo>
                    <a:pt x="0" y="5583"/>
                  </a:lnTo>
                  <a:cubicBezTo>
                    <a:pt x="1137" y="5177"/>
                    <a:pt x="5521" y="1787"/>
                    <a:pt x="6617" y="914"/>
                  </a:cubicBezTo>
                  <a:lnTo>
                    <a:pt x="6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2085200" y="2710575"/>
              <a:ext cx="78175" cy="234475"/>
            </a:xfrm>
            <a:custGeom>
              <a:avLst/>
              <a:gdLst/>
              <a:ahLst/>
              <a:cxnLst/>
              <a:rect l="l" t="t" r="r" b="b"/>
              <a:pathLst>
                <a:path w="3127" h="9379" extrusionOk="0">
                  <a:moveTo>
                    <a:pt x="1056" y="1"/>
                  </a:moveTo>
                  <a:lnTo>
                    <a:pt x="0" y="9378"/>
                  </a:lnTo>
                  <a:lnTo>
                    <a:pt x="3126" y="7917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2274225" y="3170325"/>
              <a:ext cx="378825" cy="364075"/>
            </a:xfrm>
            <a:custGeom>
              <a:avLst/>
              <a:gdLst/>
              <a:ahLst/>
              <a:cxnLst/>
              <a:rect l="l" t="t" r="r" b="b"/>
              <a:pathLst>
                <a:path w="15153" h="14563" extrusionOk="0">
                  <a:moveTo>
                    <a:pt x="10728" y="0"/>
                  </a:moveTo>
                  <a:cubicBezTo>
                    <a:pt x="10728" y="0"/>
                    <a:pt x="2182" y="4364"/>
                    <a:pt x="1127" y="6617"/>
                  </a:cubicBezTo>
                  <a:cubicBezTo>
                    <a:pt x="124" y="8758"/>
                    <a:pt x="1" y="14563"/>
                    <a:pt x="1871" y="14563"/>
                  </a:cubicBezTo>
                  <a:cubicBezTo>
                    <a:pt x="1969" y="14563"/>
                    <a:pt x="2073" y="14547"/>
                    <a:pt x="2182" y="14513"/>
                  </a:cubicBezTo>
                  <a:cubicBezTo>
                    <a:pt x="4374" y="13823"/>
                    <a:pt x="15152" y="3715"/>
                    <a:pt x="15152" y="3715"/>
                  </a:cubicBezTo>
                  <a:lnTo>
                    <a:pt x="14016" y="1259"/>
                  </a:lnTo>
                  <a:lnTo>
                    <a:pt x="10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2448525" y="2879050"/>
              <a:ext cx="225825" cy="307025"/>
            </a:xfrm>
            <a:custGeom>
              <a:avLst/>
              <a:gdLst/>
              <a:ahLst/>
              <a:cxnLst/>
              <a:rect l="l" t="t" r="r" b="b"/>
              <a:pathLst>
                <a:path w="9033" h="12281" extrusionOk="0">
                  <a:moveTo>
                    <a:pt x="4364" y="1"/>
                  </a:moveTo>
                  <a:lnTo>
                    <a:pt x="0" y="610"/>
                  </a:lnTo>
                  <a:lnTo>
                    <a:pt x="3735" y="10718"/>
                  </a:lnTo>
                  <a:lnTo>
                    <a:pt x="7511" y="12281"/>
                  </a:lnTo>
                  <a:lnTo>
                    <a:pt x="9033" y="11266"/>
                  </a:lnTo>
                  <a:lnTo>
                    <a:pt x="43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2569800" y="2920150"/>
              <a:ext cx="104550" cy="250200"/>
            </a:xfrm>
            <a:custGeom>
              <a:avLst/>
              <a:gdLst/>
              <a:ahLst/>
              <a:cxnLst/>
              <a:rect l="l" t="t" r="r" b="b"/>
              <a:pathLst>
                <a:path w="4182" h="10008" extrusionOk="0">
                  <a:moveTo>
                    <a:pt x="1" y="1"/>
                  </a:moveTo>
                  <a:lnTo>
                    <a:pt x="3614" y="10007"/>
                  </a:lnTo>
                  <a:lnTo>
                    <a:pt x="4182" y="962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2409950" y="2812575"/>
              <a:ext cx="168000" cy="168000"/>
            </a:xfrm>
            <a:custGeom>
              <a:avLst/>
              <a:gdLst/>
              <a:ahLst/>
              <a:cxnLst/>
              <a:rect l="l" t="t" r="r" b="b"/>
              <a:pathLst>
                <a:path w="6720" h="6720" extrusionOk="0">
                  <a:moveTo>
                    <a:pt x="3350" y="1"/>
                  </a:moveTo>
                  <a:cubicBezTo>
                    <a:pt x="1503" y="1"/>
                    <a:pt x="1" y="1503"/>
                    <a:pt x="1" y="3370"/>
                  </a:cubicBezTo>
                  <a:cubicBezTo>
                    <a:pt x="1" y="5217"/>
                    <a:pt x="1503" y="6719"/>
                    <a:pt x="3350" y="6719"/>
                  </a:cubicBezTo>
                  <a:cubicBezTo>
                    <a:pt x="5217" y="6719"/>
                    <a:pt x="6719" y="5217"/>
                    <a:pt x="6719" y="3370"/>
                  </a:cubicBezTo>
                  <a:cubicBezTo>
                    <a:pt x="6719" y="1503"/>
                    <a:pt x="5217" y="1"/>
                    <a:pt x="3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2491150" y="2812575"/>
              <a:ext cx="86800" cy="122325"/>
            </a:xfrm>
            <a:custGeom>
              <a:avLst/>
              <a:gdLst/>
              <a:ahLst/>
              <a:cxnLst/>
              <a:rect l="l" t="t" r="r" b="b"/>
              <a:pathLst>
                <a:path w="3472" h="4893" extrusionOk="0">
                  <a:moveTo>
                    <a:pt x="102" y="1"/>
                  </a:moveTo>
                  <a:cubicBezTo>
                    <a:pt x="61" y="1"/>
                    <a:pt x="41" y="21"/>
                    <a:pt x="0" y="21"/>
                  </a:cubicBezTo>
                  <a:cubicBezTo>
                    <a:pt x="1827" y="589"/>
                    <a:pt x="3147" y="2294"/>
                    <a:pt x="3147" y="4304"/>
                  </a:cubicBezTo>
                  <a:cubicBezTo>
                    <a:pt x="3147" y="4507"/>
                    <a:pt x="3126" y="4689"/>
                    <a:pt x="3106" y="4892"/>
                  </a:cubicBezTo>
                  <a:cubicBezTo>
                    <a:pt x="3329" y="4426"/>
                    <a:pt x="3471" y="3918"/>
                    <a:pt x="3471" y="3370"/>
                  </a:cubicBezTo>
                  <a:cubicBezTo>
                    <a:pt x="3471" y="1503"/>
                    <a:pt x="1949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2468825" y="3032800"/>
              <a:ext cx="112175" cy="124875"/>
            </a:xfrm>
            <a:custGeom>
              <a:avLst/>
              <a:gdLst/>
              <a:ahLst/>
              <a:cxnLst/>
              <a:rect l="l" t="t" r="r" b="b"/>
              <a:pathLst>
                <a:path w="4487" h="4995" extrusionOk="0">
                  <a:moveTo>
                    <a:pt x="995" y="1"/>
                  </a:moveTo>
                  <a:lnTo>
                    <a:pt x="0" y="2031"/>
                  </a:lnTo>
                  <a:lnTo>
                    <a:pt x="3471" y="4994"/>
                  </a:lnTo>
                  <a:lnTo>
                    <a:pt x="4486" y="2254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2241375" y="3068325"/>
              <a:ext cx="320675" cy="284350"/>
            </a:xfrm>
            <a:custGeom>
              <a:avLst/>
              <a:gdLst/>
              <a:ahLst/>
              <a:cxnLst/>
              <a:rect l="l" t="t" r="r" b="b"/>
              <a:pathLst>
                <a:path w="12827" h="11374" extrusionOk="0">
                  <a:moveTo>
                    <a:pt x="9078" y="1"/>
                  </a:moveTo>
                  <a:cubicBezTo>
                    <a:pt x="9078" y="1"/>
                    <a:pt x="1974" y="3187"/>
                    <a:pt x="918" y="5968"/>
                  </a:cubicBezTo>
                  <a:cubicBezTo>
                    <a:pt x="1" y="8323"/>
                    <a:pt x="974" y="11373"/>
                    <a:pt x="2250" y="11373"/>
                  </a:cubicBezTo>
                  <a:cubicBezTo>
                    <a:pt x="2470" y="11373"/>
                    <a:pt x="2698" y="11283"/>
                    <a:pt x="2928" y="11083"/>
                  </a:cubicBezTo>
                  <a:cubicBezTo>
                    <a:pt x="4494" y="9758"/>
                    <a:pt x="12115" y="4383"/>
                    <a:pt x="12557" y="4383"/>
                  </a:cubicBezTo>
                  <a:cubicBezTo>
                    <a:pt x="12562" y="4383"/>
                    <a:pt x="12566" y="4384"/>
                    <a:pt x="12569" y="4385"/>
                  </a:cubicBezTo>
                  <a:cubicBezTo>
                    <a:pt x="12576" y="4387"/>
                    <a:pt x="12583" y="4389"/>
                    <a:pt x="12589" y="4389"/>
                  </a:cubicBezTo>
                  <a:cubicBezTo>
                    <a:pt x="12826" y="4389"/>
                    <a:pt x="12285" y="2457"/>
                    <a:pt x="12285" y="2457"/>
                  </a:cubicBezTo>
                  <a:lnTo>
                    <a:pt x="9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2127325" y="3042950"/>
              <a:ext cx="143625" cy="232950"/>
            </a:xfrm>
            <a:custGeom>
              <a:avLst/>
              <a:gdLst/>
              <a:ahLst/>
              <a:cxnLst/>
              <a:rect l="l" t="t" r="r" b="b"/>
              <a:pathLst>
                <a:path w="5745" h="9318" extrusionOk="0">
                  <a:moveTo>
                    <a:pt x="1624" y="1"/>
                  </a:moveTo>
                  <a:lnTo>
                    <a:pt x="0" y="1016"/>
                  </a:lnTo>
                  <a:lnTo>
                    <a:pt x="3512" y="9317"/>
                  </a:lnTo>
                  <a:lnTo>
                    <a:pt x="5744" y="801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2457150" y="2908475"/>
              <a:ext cx="146675" cy="203000"/>
            </a:xfrm>
            <a:custGeom>
              <a:avLst/>
              <a:gdLst/>
              <a:ahLst/>
              <a:cxnLst/>
              <a:rect l="l" t="t" r="r" b="b"/>
              <a:pathLst>
                <a:path w="5867" h="8120" extrusionOk="0">
                  <a:moveTo>
                    <a:pt x="2213" y="1"/>
                  </a:moveTo>
                  <a:lnTo>
                    <a:pt x="1" y="1645"/>
                  </a:lnTo>
                  <a:lnTo>
                    <a:pt x="447" y="6395"/>
                  </a:lnTo>
                  <a:lnTo>
                    <a:pt x="3938" y="8120"/>
                  </a:lnTo>
                  <a:lnTo>
                    <a:pt x="5867" y="6395"/>
                  </a:lnTo>
                  <a:lnTo>
                    <a:pt x="4628" y="1401"/>
                  </a:lnTo>
                  <a:lnTo>
                    <a:pt x="2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2103975" y="2658325"/>
              <a:ext cx="396850" cy="351675"/>
            </a:xfrm>
            <a:custGeom>
              <a:avLst/>
              <a:gdLst/>
              <a:ahLst/>
              <a:cxnLst/>
              <a:rect l="l" t="t" r="r" b="b"/>
              <a:pathLst>
                <a:path w="15874" h="14067" extrusionOk="0">
                  <a:moveTo>
                    <a:pt x="0" y="0"/>
                  </a:moveTo>
                  <a:lnTo>
                    <a:pt x="1502" y="10311"/>
                  </a:lnTo>
                  <a:lnTo>
                    <a:pt x="10961" y="14066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2103975" y="2658325"/>
              <a:ext cx="396850" cy="231925"/>
            </a:xfrm>
            <a:custGeom>
              <a:avLst/>
              <a:gdLst/>
              <a:ahLst/>
              <a:cxnLst/>
              <a:rect l="l" t="t" r="r" b="b"/>
              <a:pathLst>
                <a:path w="15874" h="9277" extrusionOk="0">
                  <a:moveTo>
                    <a:pt x="0" y="0"/>
                  </a:moveTo>
                  <a:lnTo>
                    <a:pt x="305" y="2091"/>
                  </a:lnTo>
                  <a:lnTo>
                    <a:pt x="14594" y="6780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2128325" y="2827800"/>
              <a:ext cx="303475" cy="182200"/>
            </a:xfrm>
            <a:custGeom>
              <a:avLst/>
              <a:gdLst/>
              <a:ahLst/>
              <a:cxnLst/>
              <a:rect l="l" t="t" r="r" b="b"/>
              <a:pathLst>
                <a:path w="12139" h="7288" extrusionOk="0">
                  <a:moveTo>
                    <a:pt x="1" y="1"/>
                  </a:moveTo>
                  <a:lnTo>
                    <a:pt x="528" y="3532"/>
                  </a:lnTo>
                  <a:lnTo>
                    <a:pt x="9987" y="7287"/>
                  </a:lnTo>
                  <a:lnTo>
                    <a:pt x="12139" y="53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1742675" y="2677100"/>
              <a:ext cx="369950" cy="586100"/>
            </a:xfrm>
            <a:custGeom>
              <a:avLst/>
              <a:gdLst/>
              <a:ahLst/>
              <a:cxnLst/>
              <a:rect l="l" t="t" r="r" b="b"/>
              <a:pathLst>
                <a:path w="14798" h="23444" extrusionOk="0">
                  <a:moveTo>
                    <a:pt x="14797" y="0"/>
                  </a:moveTo>
                  <a:lnTo>
                    <a:pt x="0" y="13803"/>
                  </a:lnTo>
                  <a:lnTo>
                    <a:pt x="3126" y="23444"/>
                  </a:lnTo>
                  <a:lnTo>
                    <a:pt x="7511" y="21922"/>
                  </a:lnTo>
                  <a:lnTo>
                    <a:pt x="14757" y="10250"/>
                  </a:lnTo>
                  <a:lnTo>
                    <a:pt x="147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1803050" y="2812575"/>
              <a:ext cx="308550" cy="450625"/>
            </a:xfrm>
            <a:custGeom>
              <a:avLst/>
              <a:gdLst/>
              <a:ahLst/>
              <a:cxnLst/>
              <a:rect l="l" t="t" r="r" b="b"/>
              <a:pathLst>
                <a:path w="12342" h="18025" extrusionOk="0">
                  <a:moveTo>
                    <a:pt x="12342" y="1"/>
                  </a:moveTo>
                  <a:lnTo>
                    <a:pt x="1" y="15873"/>
                  </a:lnTo>
                  <a:lnTo>
                    <a:pt x="711" y="18025"/>
                  </a:lnTo>
                  <a:lnTo>
                    <a:pt x="5096" y="16503"/>
                  </a:lnTo>
                  <a:lnTo>
                    <a:pt x="12342" y="4831"/>
                  </a:lnTo>
                  <a:lnTo>
                    <a:pt x="123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1609225" y="2745100"/>
              <a:ext cx="220750" cy="260850"/>
            </a:xfrm>
            <a:custGeom>
              <a:avLst/>
              <a:gdLst/>
              <a:ahLst/>
              <a:cxnLst/>
              <a:rect l="l" t="t" r="r" b="b"/>
              <a:pathLst>
                <a:path w="8830" h="10434" extrusionOk="0">
                  <a:moveTo>
                    <a:pt x="2619" y="0"/>
                  </a:moveTo>
                  <a:lnTo>
                    <a:pt x="0" y="3552"/>
                  </a:lnTo>
                  <a:lnTo>
                    <a:pt x="8282" y="10433"/>
                  </a:lnTo>
                  <a:lnTo>
                    <a:pt x="8830" y="9804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411650" y="3545825"/>
              <a:ext cx="987000" cy="1167150"/>
            </a:xfrm>
            <a:custGeom>
              <a:avLst/>
              <a:gdLst/>
              <a:ahLst/>
              <a:cxnLst/>
              <a:rect l="l" t="t" r="r" b="b"/>
              <a:pathLst>
                <a:path w="39480" h="46686" extrusionOk="0">
                  <a:moveTo>
                    <a:pt x="23242" y="1"/>
                  </a:moveTo>
                  <a:lnTo>
                    <a:pt x="1" y="35176"/>
                  </a:lnTo>
                  <a:lnTo>
                    <a:pt x="31462" y="46685"/>
                  </a:lnTo>
                  <a:lnTo>
                    <a:pt x="39480" y="12971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1038350" y="2851750"/>
              <a:ext cx="958575" cy="1010250"/>
            </a:xfrm>
            <a:custGeom>
              <a:avLst/>
              <a:gdLst/>
              <a:ahLst/>
              <a:cxnLst/>
              <a:rect l="l" t="t" r="r" b="b"/>
              <a:pathLst>
                <a:path w="38343" h="40410" extrusionOk="0">
                  <a:moveTo>
                    <a:pt x="20910" y="0"/>
                  </a:moveTo>
                  <a:cubicBezTo>
                    <a:pt x="20694" y="0"/>
                    <a:pt x="20501" y="24"/>
                    <a:pt x="20339" y="78"/>
                  </a:cubicBezTo>
                  <a:cubicBezTo>
                    <a:pt x="18816" y="606"/>
                    <a:pt x="17071" y="1275"/>
                    <a:pt x="16665" y="1742"/>
                  </a:cubicBezTo>
                  <a:cubicBezTo>
                    <a:pt x="15893" y="2574"/>
                    <a:pt x="15731" y="4949"/>
                    <a:pt x="14412" y="6634"/>
                  </a:cubicBezTo>
                  <a:cubicBezTo>
                    <a:pt x="13092" y="8339"/>
                    <a:pt x="0" y="24232"/>
                    <a:pt x="0" y="24232"/>
                  </a:cubicBezTo>
                  <a:lnTo>
                    <a:pt x="427" y="28210"/>
                  </a:lnTo>
                  <a:lnTo>
                    <a:pt x="14960" y="40409"/>
                  </a:lnTo>
                  <a:cubicBezTo>
                    <a:pt x="14960" y="40409"/>
                    <a:pt x="31543" y="35091"/>
                    <a:pt x="34588" y="31925"/>
                  </a:cubicBezTo>
                  <a:cubicBezTo>
                    <a:pt x="37632" y="28779"/>
                    <a:pt x="38343" y="24557"/>
                    <a:pt x="38343" y="24557"/>
                  </a:cubicBezTo>
                  <a:lnTo>
                    <a:pt x="32680" y="13555"/>
                  </a:lnTo>
                  <a:lnTo>
                    <a:pt x="31989" y="6898"/>
                  </a:lnTo>
                  <a:lnTo>
                    <a:pt x="25210" y="1255"/>
                  </a:lnTo>
                  <a:cubicBezTo>
                    <a:pt x="25210" y="1255"/>
                    <a:pt x="22480" y="0"/>
                    <a:pt x="209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1299175" y="3440950"/>
              <a:ext cx="697750" cy="400750"/>
            </a:xfrm>
            <a:custGeom>
              <a:avLst/>
              <a:gdLst/>
              <a:ahLst/>
              <a:cxnLst/>
              <a:rect l="l" t="t" r="r" b="b"/>
              <a:pathLst>
                <a:path w="27910" h="16030" extrusionOk="0">
                  <a:moveTo>
                    <a:pt x="2935" y="1"/>
                  </a:moveTo>
                  <a:cubicBezTo>
                    <a:pt x="2147" y="1"/>
                    <a:pt x="1543" y="867"/>
                    <a:pt x="1543" y="867"/>
                  </a:cubicBezTo>
                  <a:cubicBezTo>
                    <a:pt x="0" y="10305"/>
                    <a:pt x="6069" y="15238"/>
                    <a:pt x="6942" y="16029"/>
                  </a:cubicBezTo>
                  <a:cubicBezTo>
                    <a:pt x="11671" y="14426"/>
                    <a:pt x="21841" y="10772"/>
                    <a:pt x="24155" y="8357"/>
                  </a:cubicBezTo>
                  <a:cubicBezTo>
                    <a:pt x="27199" y="5211"/>
                    <a:pt x="27910" y="989"/>
                    <a:pt x="27910" y="989"/>
                  </a:cubicBezTo>
                  <a:lnTo>
                    <a:pt x="27605" y="380"/>
                  </a:lnTo>
                  <a:lnTo>
                    <a:pt x="20379" y="3424"/>
                  </a:lnTo>
                  <a:cubicBezTo>
                    <a:pt x="20379" y="3424"/>
                    <a:pt x="16034" y="1233"/>
                    <a:pt x="12989" y="1233"/>
                  </a:cubicBezTo>
                  <a:cubicBezTo>
                    <a:pt x="12113" y="1233"/>
                    <a:pt x="11345" y="1415"/>
                    <a:pt x="10819" y="1882"/>
                  </a:cubicBezTo>
                  <a:cubicBezTo>
                    <a:pt x="9940" y="2669"/>
                    <a:pt x="8969" y="2999"/>
                    <a:pt x="8031" y="2999"/>
                  </a:cubicBezTo>
                  <a:cubicBezTo>
                    <a:pt x="6477" y="2999"/>
                    <a:pt x="5012" y="2094"/>
                    <a:pt x="4202" y="867"/>
                  </a:cubicBezTo>
                  <a:cubicBezTo>
                    <a:pt x="3769" y="217"/>
                    <a:pt x="3329" y="1"/>
                    <a:pt x="29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1187525" y="3150525"/>
              <a:ext cx="162425" cy="180675"/>
            </a:xfrm>
            <a:custGeom>
              <a:avLst/>
              <a:gdLst/>
              <a:ahLst/>
              <a:cxnLst/>
              <a:rect l="l" t="t" r="r" b="b"/>
              <a:pathLst>
                <a:path w="6497" h="7227" extrusionOk="0">
                  <a:moveTo>
                    <a:pt x="6435" y="1"/>
                  </a:moveTo>
                  <a:cubicBezTo>
                    <a:pt x="6435" y="1"/>
                    <a:pt x="6029" y="1665"/>
                    <a:pt x="3959" y="4060"/>
                  </a:cubicBezTo>
                  <a:cubicBezTo>
                    <a:pt x="1868" y="6435"/>
                    <a:pt x="1" y="7227"/>
                    <a:pt x="1" y="7227"/>
                  </a:cubicBezTo>
                  <a:cubicBezTo>
                    <a:pt x="1" y="7227"/>
                    <a:pt x="3046" y="6740"/>
                    <a:pt x="4771" y="4466"/>
                  </a:cubicBezTo>
                  <a:cubicBezTo>
                    <a:pt x="6496" y="2213"/>
                    <a:pt x="6435" y="1"/>
                    <a:pt x="6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1821325" y="3009975"/>
              <a:ext cx="33000" cy="171025"/>
            </a:xfrm>
            <a:custGeom>
              <a:avLst/>
              <a:gdLst/>
              <a:ahLst/>
              <a:cxnLst/>
              <a:rect l="l" t="t" r="r" b="b"/>
              <a:pathLst>
                <a:path w="1320" h="6841" extrusionOk="0">
                  <a:moveTo>
                    <a:pt x="1" y="0"/>
                  </a:moveTo>
                  <a:lnTo>
                    <a:pt x="346" y="1502"/>
                  </a:lnTo>
                  <a:lnTo>
                    <a:pt x="589" y="6699"/>
                  </a:lnTo>
                  <a:lnTo>
                    <a:pt x="1320" y="6841"/>
                  </a:lnTo>
                  <a:lnTo>
                    <a:pt x="1320" y="6841"/>
                  </a:lnTo>
                  <a:lnTo>
                    <a:pt x="670" y="5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1442275" y="3649850"/>
              <a:ext cx="460775" cy="191850"/>
            </a:xfrm>
            <a:custGeom>
              <a:avLst/>
              <a:gdLst/>
              <a:ahLst/>
              <a:cxnLst/>
              <a:rect l="l" t="t" r="r" b="b"/>
              <a:pathLst>
                <a:path w="18431" h="7674" extrusionOk="0">
                  <a:moveTo>
                    <a:pt x="18431" y="1"/>
                  </a:moveTo>
                  <a:lnTo>
                    <a:pt x="18431" y="1"/>
                  </a:lnTo>
                  <a:cubicBezTo>
                    <a:pt x="18430" y="1"/>
                    <a:pt x="14310" y="2152"/>
                    <a:pt x="9926" y="3776"/>
                  </a:cubicBezTo>
                  <a:cubicBezTo>
                    <a:pt x="5521" y="5420"/>
                    <a:pt x="0" y="6435"/>
                    <a:pt x="0" y="6435"/>
                  </a:cubicBezTo>
                  <a:lnTo>
                    <a:pt x="1218" y="7673"/>
                  </a:lnTo>
                  <a:cubicBezTo>
                    <a:pt x="5947" y="6070"/>
                    <a:pt x="16117" y="2416"/>
                    <a:pt x="18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1130700" y="3093200"/>
              <a:ext cx="207050" cy="252225"/>
            </a:xfrm>
            <a:custGeom>
              <a:avLst/>
              <a:gdLst/>
              <a:ahLst/>
              <a:cxnLst/>
              <a:rect l="l" t="t" r="r" b="b"/>
              <a:pathLst>
                <a:path w="8282" h="10089" extrusionOk="0">
                  <a:moveTo>
                    <a:pt x="8282" y="0"/>
                  </a:moveTo>
                  <a:cubicBezTo>
                    <a:pt x="5988" y="2801"/>
                    <a:pt x="2578" y="6942"/>
                    <a:pt x="1" y="10088"/>
                  </a:cubicBezTo>
                  <a:lnTo>
                    <a:pt x="1218" y="10088"/>
                  </a:lnTo>
                  <a:lnTo>
                    <a:pt x="8282" y="1604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1674675" y="3399175"/>
              <a:ext cx="322250" cy="255225"/>
            </a:xfrm>
            <a:custGeom>
              <a:avLst/>
              <a:gdLst/>
              <a:ahLst/>
              <a:cxnLst/>
              <a:rect l="l" t="t" r="r" b="b"/>
              <a:pathLst>
                <a:path w="12890" h="10209" extrusionOk="0">
                  <a:moveTo>
                    <a:pt x="11509" y="1"/>
                  </a:moveTo>
                  <a:lnTo>
                    <a:pt x="1" y="9987"/>
                  </a:lnTo>
                  <a:cubicBezTo>
                    <a:pt x="1" y="9987"/>
                    <a:pt x="1571" y="10209"/>
                    <a:pt x="3775" y="10209"/>
                  </a:cubicBezTo>
                  <a:cubicBezTo>
                    <a:pt x="5460" y="10209"/>
                    <a:pt x="7515" y="10079"/>
                    <a:pt x="9520" y="9622"/>
                  </a:cubicBezTo>
                  <a:cubicBezTo>
                    <a:pt x="12240" y="6516"/>
                    <a:pt x="12890" y="2660"/>
                    <a:pt x="12890" y="2660"/>
                  </a:cubicBezTo>
                  <a:lnTo>
                    <a:pt x="115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1674675" y="2483750"/>
              <a:ext cx="466875" cy="506450"/>
            </a:xfrm>
            <a:custGeom>
              <a:avLst/>
              <a:gdLst/>
              <a:ahLst/>
              <a:cxnLst/>
              <a:rect l="l" t="t" r="r" b="b"/>
              <a:pathLst>
                <a:path w="18675" h="20258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6212" y="20258"/>
                  </a:lnTo>
                  <a:lnTo>
                    <a:pt x="7511" y="20258"/>
                  </a:lnTo>
                  <a:lnTo>
                    <a:pt x="18674" y="7734"/>
                  </a:lnTo>
                  <a:lnTo>
                    <a:pt x="18674" y="5035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2062350" y="2248825"/>
              <a:ext cx="431350" cy="358275"/>
            </a:xfrm>
            <a:custGeom>
              <a:avLst/>
              <a:gdLst/>
              <a:ahLst/>
              <a:cxnLst/>
              <a:rect l="l" t="t" r="r" b="b"/>
              <a:pathLst>
                <a:path w="17254" h="14331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4000" y="13924"/>
                  </a:lnTo>
                  <a:lnTo>
                    <a:pt x="6374" y="14330"/>
                  </a:lnTo>
                  <a:lnTo>
                    <a:pt x="16970" y="7165"/>
                  </a:lnTo>
                  <a:lnTo>
                    <a:pt x="17254" y="4689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2457150" y="2156650"/>
              <a:ext cx="367575" cy="240350"/>
            </a:xfrm>
            <a:custGeom>
              <a:avLst/>
              <a:gdLst/>
              <a:ahLst/>
              <a:cxnLst/>
              <a:rect l="l" t="t" r="r" b="b"/>
              <a:pathLst>
                <a:path w="14703" h="9614" extrusionOk="0">
                  <a:moveTo>
                    <a:pt x="12878" y="1"/>
                  </a:moveTo>
                  <a:cubicBezTo>
                    <a:pt x="12768" y="1"/>
                    <a:pt x="12657" y="11"/>
                    <a:pt x="12544" y="33"/>
                  </a:cubicBezTo>
                  <a:lnTo>
                    <a:pt x="1807" y="2104"/>
                  </a:lnTo>
                  <a:lnTo>
                    <a:pt x="1" y="3971"/>
                  </a:lnTo>
                  <a:lnTo>
                    <a:pt x="2132" y="8254"/>
                  </a:lnTo>
                  <a:lnTo>
                    <a:pt x="3837" y="9614"/>
                  </a:lnTo>
                  <a:lnTo>
                    <a:pt x="9967" y="7564"/>
                  </a:lnTo>
                  <a:cubicBezTo>
                    <a:pt x="12463" y="6732"/>
                    <a:pt x="14249" y="4540"/>
                    <a:pt x="14574" y="1921"/>
                  </a:cubicBezTo>
                  <a:cubicBezTo>
                    <a:pt x="14702" y="879"/>
                    <a:pt x="13874" y="1"/>
                    <a:pt x="12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1630525" y="3068325"/>
              <a:ext cx="600325" cy="554150"/>
            </a:xfrm>
            <a:custGeom>
              <a:avLst/>
              <a:gdLst/>
              <a:ahLst/>
              <a:cxnLst/>
              <a:rect l="l" t="t" r="r" b="b"/>
              <a:pathLst>
                <a:path w="24013" h="22166" extrusionOk="0">
                  <a:moveTo>
                    <a:pt x="19202" y="1"/>
                  </a:moveTo>
                  <a:lnTo>
                    <a:pt x="1" y="10068"/>
                  </a:lnTo>
                  <a:lnTo>
                    <a:pt x="6841" y="22166"/>
                  </a:lnTo>
                  <a:cubicBezTo>
                    <a:pt x="6841" y="22166"/>
                    <a:pt x="23628" y="8728"/>
                    <a:pt x="23728" y="8728"/>
                  </a:cubicBezTo>
                  <a:cubicBezTo>
                    <a:pt x="23728" y="8728"/>
                    <a:pt x="23729" y="8728"/>
                    <a:pt x="23729" y="8729"/>
                  </a:cubicBezTo>
                  <a:cubicBezTo>
                    <a:pt x="23729" y="8730"/>
                    <a:pt x="23729" y="8731"/>
                    <a:pt x="23729" y="8731"/>
                  </a:cubicBezTo>
                  <a:cubicBezTo>
                    <a:pt x="23741" y="8731"/>
                    <a:pt x="24013" y="6942"/>
                    <a:pt x="24013" y="6942"/>
                  </a:cubicBezTo>
                  <a:lnTo>
                    <a:pt x="204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2167900" y="2926925"/>
              <a:ext cx="374025" cy="324100"/>
            </a:xfrm>
            <a:custGeom>
              <a:avLst/>
              <a:gdLst/>
              <a:ahLst/>
              <a:cxnLst/>
              <a:rect l="l" t="t" r="r" b="b"/>
              <a:pathLst>
                <a:path w="14961" h="12964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lnTo>
                    <a:pt x="3066" y="12071"/>
                  </a:lnTo>
                  <a:lnTo>
                    <a:pt x="4629" y="12964"/>
                  </a:lnTo>
                  <a:cubicBezTo>
                    <a:pt x="4629" y="12964"/>
                    <a:pt x="10332" y="8803"/>
                    <a:pt x="11916" y="7098"/>
                  </a:cubicBezTo>
                  <a:cubicBezTo>
                    <a:pt x="13479" y="5413"/>
                    <a:pt x="14960" y="2084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1742675" y="2998300"/>
              <a:ext cx="770825" cy="624175"/>
            </a:xfrm>
            <a:custGeom>
              <a:avLst/>
              <a:gdLst/>
              <a:ahLst/>
              <a:cxnLst/>
              <a:rect l="l" t="t" r="r" b="b"/>
              <a:pathLst>
                <a:path w="30833" h="24967" extrusionOk="0">
                  <a:moveTo>
                    <a:pt x="30772" y="1"/>
                  </a:moveTo>
                  <a:lnTo>
                    <a:pt x="30772" y="1"/>
                  </a:lnTo>
                  <a:cubicBezTo>
                    <a:pt x="30163" y="1198"/>
                    <a:pt x="28965" y="3086"/>
                    <a:pt x="26976" y="4527"/>
                  </a:cubicBezTo>
                  <a:cubicBezTo>
                    <a:pt x="23850" y="6780"/>
                    <a:pt x="22389" y="7511"/>
                    <a:pt x="22389" y="7511"/>
                  </a:cubicBezTo>
                  <a:lnTo>
                    <a:pt x="21678" y="5664"/>
                  </a:lnTo>
                  <a:lnTo>
                    <a:pt x="16401" y="9317"/>
                  </a:lnTo>
                  <a:lnTo>
                    <a:pt x="17862" y="10596"/>
                  </a:lnTo>
                  <a:lnTo>
                    <a:pt x="5846" y="19385"/>
                  </a:lnTo>
                  <a:cubicBezTo>
                    <a:pt x="5846" y="19385"/>
                    <a:pt x="5197" y="17741"/>
                    <a:pt x="4547" y="16624"/>
                  </a:cubicBezTo>
                  <a:cubicBezTo>
                    <a:pt x="4515" y="16566"/>
                    <a:pt x="4461" y="16539"/>
                    <a:pt x="4388" y="16539"/>
                  </a:cubicBezTo>
                  <a:cubicBezTo>
                    <a:pt x="3770" y="16539"/>
                    <a:pt x="1780" y="18516"/>
                    <a:pt x="0" y="20785"/>
                  </a:cubicBezTo>
                  <a:lnTo>
                    <a:pt x="2355" y="24967"/>
                  </a:lnTo>
                  <a:cubicBezTo>
                    <a:pt x="2355" y="24967"/>
                    <a:pt x="19142" y="11529"/>
                    <a:pt x="19242" y="11529"/>
                  </a:cubicBezTo>
                  <a:cubicBezTo>
                    <a:pt x="19242" y="11529"/>
                    <a:pt x="19243" y="11529"/>
                    <a:pt x="19243" y="11530"/>
                  </a:cubicBezTo>
                  <a:cubicBezTo>
                    <a:pt x="19243" y="11531"/>
                    <a:pt x="19243" y="11532"/>
                    <a:pt x="19243" y="11532"/>
                  </a:cubicBezTo>
                  <a:cubicBezTo>
                    <a:pt x="19255" y="11532"/>
                    <a:pt x="19527" y="9743"/>
                    <a:pt x="19527" y="9743"/>
                  </a:cubicBezTo>
                  <a:lnTo>
                    <a:pt x="19466" y="9642"/>
                  </a:lnTo>
                  <a:cubicBezTo>
                    <a:pt x="19730" y="9540"/>
                    <a:pt x="19973" y="9419"/>
                    <a:pt x="20176" y="9277"/>
                  </a:cubicBezTo>
                  <a:lnTo>
                    <a:pt x="21638" y="10109"/>
                  </a:lnTo>
                  <a:cubicBezTo>
                    <a:pt x="21638" y="10109"/>
                    <a:pt x="27341" y="5948"/>
                    <a:pt x="28925" y="4243"/>
                  </a:cubicBezTo>
                  <a:cubicBezTo>
                    <a:pt x="29899" y="3208"/>
                    <a:pt x="30833" y="1543"/>
                    <a:pt x="307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1793425" y="3269275"/>
              <a:ext cx="433375" cy="353200"/>
            </a:xfrm>
            <a:custGeom>
              <a:avLst/>
              <a:gdLst/>
              <a:ahLst/>
              <a:cxnLst/>
              <a:rect l="l" t="t" r="r" b="b"/>
              <a:pathLst>
                <a:path w="17335" h="14128" extrusionOk="0">
                  <a:moveTo>
                    <a:pt x="17334" y="0"/>
                  </a:moveTo>
                  <a:lnTo>
                    <a:pt x="0" y="13194"/>
                  </a:lnTo>
                  <a:lnTo>
                    <a:pt x="325" y="14128"/>
                  </a:lnTo>
                  <a:lnTo>
                    <a:pt x="17213" y="691"/>
                  </a:lnTo>
                  <a:lnTo>
                    <a:pt x="17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1535125" y="3314950"/>
              <a:ext cx="336475" cy="336450"/>
            </a:xfrm>
            <a:custGeom>
              <a:avLst/>
              <a:gdLst/>
              <a:ahLst/>
              <a:cxnLst/>
              <a:rect l="l" t="t" r="r" b="b"/>
              <a:pathLst>
                <a:path w="13459" h="13458" extrusionOk="0">
                  <a:moveTo>
                    <a:pt x="6719" y="0"/>
                  </a:moveTo>
                  <a:cubicBezTo>
                    <a:pt x="3005" y="0"/>
                    <a:pt x="1" y="3004"/>
                    <a:pt x="1" y="6719"/>
                  </a:cubicBezTo>
                  <a:cubicBezTo>
                    <a:pt x="1" y="10433"/>
                    <a:pt x="3005" y="13458"/>
                    <a:pt x="6719" y="13458"/>
                  </a:cubicBezTo>
                  <a:cubicBezTo>
                    <a:pt x="10434" y="13458"/>
                    <a:pt x="13458" y="10433"/>
                    <a:pt x="13458" y="6719"/>
                  </a:cubicBezTo>
                  <a:cubicBezTo>
                    <a:pt x="13458" y="3004"/>
                    <a:pt x="10434" y="0"/>
                    <a:pt x="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2111575" y="3070350"/>
              <a:ext cx="174600" cy="174600"/>
            </a:xfrm>
            <a:custGeom>
              <a:avLst/>
              <a:gdLst/>
              <a:ahLst/>
              <a:cxnLst/>
              <a:rect l="l" t="t" r="r" b="b"/>
              <a:pathLst>
                <a:path w="6984" h="6984" extrusionOk="0">
                  <a:moveTo>
                    <a:pt x="3492" y="1"/>
                  </a:moveTo>
                  <a:cubicBezTo>
                    <a:pt x="1564" y="1"/>
                    <a:pt x="1" y="1564"/>
                    <a:pt x="1" y="3492"/>
                  </a:cubicBezTo>
                  <a:cubicBezTo>
                    <a:pt x="1" y="5420"/>
                    <a:pt x="1564" y="6983"/>
                    <a:pt x="3492" y="6983"/>
                  </a:cubicBezTo>
                  <a:cubicBezTo>
                    <a:pt x="5420" y="6983"/>
                    <a:pt x="6983" y="5420"/>
                    <a:pt x="6983" y="3492"/>
                  </a:cubicBezTo>
                  <a:cubicBezTo>
                    <a:pt x="6983" y="1564"/>
                    <a:pt x="5420" y="1"/>
                    <a:pt x="3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2127325" y="3079500"/>
              <a:ext cx="149700" cy="119775"/>
            </a:xfrm>
            <a:custGeom>
              <a:avLst/>
              <a:gdLst/>
              <a:ahLst/>
              <a:cxnLst/>
              <a:rect l="l" t="t" r="r" b="b"/>
              <a:pathLst>
                <a:path w="5988" h="4791" extrusionOk="0">
                  <a:moveTo>
                    <a:pt x="2862" y="0"/>
                  </a:moveTo>
                  <a:cubicBezTo>
                    <a:pt x="1583" y="0"/>
                    <a:pt x="467" y="772"/>
                    <a:pt x="0" y="1888"/>
                  </a:cubicBezTo>
                  <a:cubicBezTo>
                    <a:pt x="548" y="1015"/>
                    <a:pt x="1522" y="426"/>
                    <a:pt x="2639" y="426"/>
                  </a:cubicBezTo>
                  <a:cubicBezTo>
                    <a:pt x="4364" y="426"/>
                    <a:pt x="5765" y="1827"/>
                    <a:pt x="5765" y="3552"/>
                  </a:cubicBezTo>
                  <a:cubicBezTo>
                    <a:pt x="5765" y="3999"/>
                    <a:pt x="5663" y="4405"/>
                    <a:pt x="5501" y="4790"/>
                  </a:cubicBezTo>
                  <a:cubicBezTo>
                    <a:pt x="5805" y="4303"/>
                    <a:pt x="5988" y="3735"/>
                    <a:pt x="5988" y="3126"/>
                  </a:cubicBezTo>
                  <a:cubicBezTo>
                    <a:pt x="5988" y="1401"/>
                    <a:pt x="4587" y="0"/>
                    <a:pt x="2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1569625" y="3336250"/>
              <a:ext cx="279625" cy="223800"/>
            </a:xfrm>
            <a:custGeom>
              <a:avLst/>
              <a:gdLst/>
              <a:ahLst/>
              <a:cxnLst/>
              <a:rect l="l" t="t" r="r" b="b"/>
              <a:pathLst>
                <a:path w="11185" h="8952" extrusionOk="0">
                  <a:moveTo>
                    <a:pt x="5360" y="1"/>
                  </a:moveTo>
                  <a:cubicBezTo>
                    <a:pt x="2964" y="1"/>
                    <a:pt x="894" y="1462"/>
                    <a:pt x="1" y="3533"/>
                  </a:cubicBezTo>
                  <a:cubicBezTo>
                    <a:pt x="1036" y="1909"/>
                    <a:pt x="2863" y="813"/>
                    <a:pt x="4933" y="813"/>
                  </a:cubicBezTo>
                  <a:cubicBezTo>
                    <a:pt x="8140" y="813"/>
                    <a:pt x="10759" y="3431"/>
                    <a:pt x="10759" y="6638"/>
                  </a:cubicBezTo>
                  <a:cubicBezTo>
                    <a:pt x="10759" y="7470"/>
                    <a:pt x="10596" y="8242"/>
                    <a:pt x="10292" y="8952"/>
                  </a:cubicBezTo>
                  <a:cubicBezTo>
                    <a:pt x="10860" y="8059"/>
                    <a:pt x="11185" y="6983"/>
                    <a:pt x="11185" y="5846"/>
                  </a:cubicBezTo>
                  <a:cubicBezTo>
                    <a:pt x="11185" y="2619"/>
                    <a:pt x="8587" y="1"/>
                    <a:pt x="5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1324025" y="3150525"/>
              <a:ext cx="532350" cy="695225"/>
            </a:xfrm>
            <a:custGeom>
              <a:avLst/>
              <a:gdLst/>
              <a:ahLst/>
              <a:cxnLst/>
              <a:rect l="l" t="t" r="r" b="b"/>
              <a:pathLst>
                <a:path w="21294" h="27809" extrusionOk="0">
                  <a:moveTo>
                    <a:pt x="15813" y="1"/>
                  </a:moveTo>
                  <a:cubicBezTo>
                    <a:pt x="7105" y="1"/>
                    <a:pt x="1" y="7085"/>
                    <a:pt x="1" y="15813"/>
                  </a:cubicBezTo>
                  <a:cubicBezTo>
                    <a:pt x="1" y="20603"/>
                    <a:pt x="2152" y="24886"/>
                    <a:pt x="5522" y="27809"/>
                  </a:cubicBezTo>
                  <a:cubicBezTo>
                    <a:pt x="5765" y="27727"/>
                    <a:pt x="6009" y="27626"/>
                    <a:pt x="6273" y="27545"/>
                  </a:cubicBezTo>
                  <a:cubicBezTo>
                    <a:pt x="2863" y="24764"/>
                    <a:pt x="691" y="20542"/>
                    <a:pt x="691" y="15813"/>
                  </a:cubicBezTo>
                  <a:cubicBezTo>
                    <a:pt x="691" y="7450"/>
                    <a:pt x="7470" y="671"/>
                    <a:pt x="15813" y="671"/>
                  </a:cubicBezTo>
                  <a:cubicBezTo>
                    <a:pt x="17761" y="671"/>
                    <a:pt x="19608" y="1036"/>
                    <a:pt x="21293" y="1706"/>
                  </a:cubicBezTo>
                  <a:lnTo>
                    <a:pt x="21253" y="1604"/>
                  </a:lnTo>
                  <a:lnTo>
                    <a:pt x="21171" y="935"/>
                  </a:lnTo>
                  <a:cubicBezTo>
                    <a:pt x="19507" y="326"/>
                    <a:pt x="17700" y="1"/>
                    <a:pt x="158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927725" y="3772150"/>
              <a:ext cx="348625" cy="799750"/>
            </a:xfrm>
            <a:custGeom>
              <a:avLst/>
              <a:gdLst/>
              <a:ahLst/>
              <a:cxnLst/>
              <a:rect l="l" t="t" r="r" b="b"/>
              <a:pathLst>
                <a:path w="13945" h="31990" extrusionOk="0">
                  <a:moveTo>
                    <a:pt x="13945" y="0"/>
                  </a:moveTo>
                  <a:lnTo>
                    <a:pt x="0" y="319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1773125" y="2566475"/>
              <a:ext cx="334425" cy="369425"/>
            </a:xfrm>
            <a:custGeom>
              <a:avLst/>
              <a:gdLst/>
              <a:ahLst/>
              <a:cxnLst/>
              <a:rect l="l" t="t" r="r" b="b"/>
              <a:pathLst>
                <a:path w="13377" h="14777" extrusionOk="0">
                  <a:moveTo>
                    <a:pt x="0" y="14777"/>
                  </a:moveTo>
                  <a:lnTo>
                    <a:pt x="1337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2127325" y="2341675"/>
              <a:ext cx="353200" cy="211625"/>
            </a:xfrm>
            <a:custGeom>
              <a:avLst/>
              <a:gdLst/>
              <a:ahLst/>
              <a:cxnLst/>
              <a:rect l="l" t="t" r="r" b="b"/>
              <a:pathLst>
                <a:path w="14128" h="8465" extrusionOk="0">
                  <a:moveTo>
                    <a:pt x="0" y="8465"/>
                  </a:moveTo>
                  <a:lnTo>
                    <a:pt x="1412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2492675" y="2220900"/>
              <a:ext cx="325800" cy="121300"/>
            </a:xfrm>
            <a:custGeom>
              <a:avLst/>
              <a:gdLst/>
              <a:ahLst/>
              <a:cxnLst/>
              <a:rect l="l" t="t" r="r" b="b"/>
              <a:pathLst>
                <a:path w="13032" h="4852" extrusionOk="0">
                  <a:moveTo>
                    <a:pt x="13031" y="1"/>
                  </a:moveTo>
                  <a:lnTo>
                    <a:pt x="0" y="4243"/>
                  </a:lnTo>
                  <a:lnTo>
                    <a:pt x="305" y="4852"/>
                  </a:lnTo>
                  <a:lnTo>
                    <a:pt x="12808" y="772"/>
                  </a:lnTo>
                  <a:cubicBezTo>
                    <a:pt x="12910" y="528"/>
                    <a:pt x="12971" y="265"/>
                    <a:pt x="13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1038350" y="3810725"/>
              <a:ext cx="360300" cy="902250"/>
            </a:xfrm>
            <a:custGeom>
              <a:avLst/>
              <a:gdLst/>
              <a:ahLst/>
              <a:cxnLst/>
              <a:rect l="l" t="t" r="r" b="b"/>
              <a:pathLst>
                <a:path w="14412" h="36090" extrusionOk="0">
                  <a:moveTo>
                    <a:pt x="11428" y="0"/>
                  </a:moveTo>
                  <a:lnTo>
                    <a:pt x="0" y="33735"/>
                  </a:lnTo>
                  <a:lnTo>
                    <a:pt x="6394" y="36089"/>
                  </a:lnTo>
                  <a:lnTo>
                    <a:pt x="14412" y="2375"/>
                  </a:lnTo>
                  <a:lnTo>
                    <a:pt x="114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2342475" y="3201775"/>
              <a:ext cx="310575" cy="324800"/>
            </a:xfrm>
            <a:custGeom>
              <a:avLst/>
              <a:gdLst/>
              <a:ahLst/>
              <a:cxnLst/>
              <a:rect l="l" t="t" r="r" b="b"/>
              <a:pathLst>
                <a:path w="12423" h="12992" extrusionOk="0">
                  <a:moveTo>
                    <a:pt x="11286" y="1"/>
                  </a:moveTo>
                  <a:lnTo>
                    <a:pt x="0" y="12991"/>
                  </a:lnTo>
                  <a:cubicBezTo>
                    <a:pt x="3025" y="11286"/>
                    <a:pt x="12422" y="2457"/>
                    <a:pt x="12422" y="2457"/>
                  </a:cubicBezTo>
                  <a:lnTo>
                    <a:pt x="1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2261775" y="3182500"/>
              <a:ext cx="284200" cy="170200"/>
            </a:xfrm>
            <a:custGeom>
              <a:avLst/>
              <a:gdLst/>
              <a:ahLst/>
              <a:cxnLst/>
              <a:rect l="l" t="t" r="r" b="b"/>
              <a:pathLst>
                <a:path w="11368" h="6808" extrusionOk="0">
                  <a:moveTo>
                    <a:pt x="11368" y="1"/>
                  </a:moveTo>
                  <a:lnTo>
                    <a:pt x="1" y="5176"/>
                  </a:lnTo>
                  <a:cubicBezTo>
                    <a:pt x="298" y="6128"/>
                    <a:pt x="835" y="6807"/>
                    <a:pt x="1437" y="6807"/>
                  </a:cubicBezTo>
                  <a:cubicBezTo>
                    <a:pt x="1656" y="6807"/>
                    <a:pt x="1884" y="6717"/>
                    <a:pt x="2112" y="6516"/>
                  </a:cubicBezTo>
                  <a:cubicBezTo>
                    <a:pt x="3512" y="5319"/>
                    <a:pt x="9724" y="934"/>
                    <a:pt x="11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2512450" y="2908475"/>
              <a:ext cx="91375" cy="203000"/>
            </a:xfrm>
            <a:custGeom>
              <a:avLst/>
              <a:gdLst/>
              <a:ahLst/>
              <a:cxnLst/>
              <a:rect l="l" t="t" r="r" b="b"/>
              <a:pathLst>
                <a:path w="3655" h="8120" extrusionOk="0">
                  <a:moveTo>
                    <a:pt x="1" y="1"/>
                  </a:moveTo>
                  <a:lnTo>
                    <a:pt x="1625" y="1747"/>
                  </a:lnTo>
                  <a:lnTo>
                    <a:pt x="2741" y="5684"/>
                  </a:lnTo>
                  <a:lnTo>
                    <a:pt x="1726" y="8120"/>
                  </a:lnTo>
                  <a:lnTo>
                    <a:pt x="3655" y="6395"/>
                  </a:lnTo>
                  <a:lnTo>
                    <a:pt x="2416" y="14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2162325" y="2366025"/>
              <a:ext cx="331375" cy="241075"/>
            </a:xfrm>
            <a:custGeom>
              <a:avLst/>
              <a:gdLst/>
              <a:ahLst/>
              <a:cxnLst/>
              <a:rect l="l" t="t" r="r" b="b"/>
              <a:pathLst>
                <a:path w="13255" h="9643" extrusionOk="0">
                  <a:moveTo>
                    <a:pt x="13255" y="1"/>
                  </a:moveTo>
                  <a:lnTo>
                    <a:pt x="1" y="9236"/>
                  </a:lnTo>
                  <a:lnTo>
                    <a:pt x="2375" y="9642"/>
                  </a:lnTo>
                  <a:lnTo>
                    <a:pt x="12971" y="2477"/>
                  </a:lnTo>
                  <a:lnTo>
                    <a:pt x="13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1829950" y="2609600"/>
              <a:ext cx="311600" cy="380600"/>
            </a:xfrm>
            <a:custGeom>
              <a:avLst/>
              <a:gdLst/>
              <a:ahLst/>
              <a:cxnLst/>
              <a:rect l="l" t="t" r="r" b="b"/>
              <a:pathLst>
                <a:path w="12464" h="15224" extrusionOk="0">
                  <a:moveTo>
                    <a:pt x="12463" y="1"/>
                  </a:moveTo>
                  <a:lnTo>
                    <a:pt x="1" y="15224"/>
                  </a:lnTo>
                  <a:lnTo>
                    <a:pt x="1300" y="15224"/>
                  </a:lnTo>
                  <a:lnTo>
                    <a:pt x="12463" y="2700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2510425" y="2261500"/>
              <a:ext cx="293850" cy="135500"/>
            </a:xfrm>
            <a:custGeom>
              <a:avLst/>
              <a:gdLst/>
              <a:ahLst/>
              <a:cxnLst/>
              <a:rect l="l" t="t" r="r" b="b"/>
              <a:pathLst>
                <a:path w="11754" h="5420" extrusionOk="0">
                  <a:moveTo>
                    <a:pt x="11753" y="0"/>
                  </a:moveTo>
                  <a:lnTo>
                    <a:pt x="11753" y="0"/>
                  </a:lnTo>
                  <a:cubicBezTo>
                    <a:pt x="11733" y="0"/>
                    <a:pt x="9784" y="995"/>
                    <a:pt x="7206" y="1929"/>
                  </a:cubicBezTo>
                  <a:cubicBezTo>
                    <a:pt x="4629" y="2842"/>
                    <a:pt x="1" y="4060"/>
                    <a:pt x="1" y="4060"/>
                  </a:cubicBezTo>
                  <a:lnTo>
                    <a:pt x="1706" y="5420"/>
                  </a:lnTo>
                  <a:lnTo>
                    <a:pt x="7836" y="3370"/>
                  </a:lnTo>
                  <a:cubicBezTo>
                    <a:pt x="9561" y="2802"/>
                    <a:pt x="10941" y="1563"/>
                    <a:pt x="11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2468825" y="3251000"/>
              <a:ext cx="184225" cy="177625"/>
            </a:xfrm>
            <a:custGeom>
              <a:avLst/>
              <a:gdLst/>
              <a:ahLst/>
              <a:cxnLst/>
              <a:rect l="l" t="t" r="r" b="b"/>
              <a:pathLst>
                <a:path w="7369" h="7105" extrusionOk="0">
                  <a:moveTo>
                    <a:pt x="7145" y="1"/>
                  </a:moveTo>
                  <a:lnTo>
                    <a:pt x="0" y="7105"/>
                  </a:lnTo>
                  <a:cubicBezTo>
                    <a:pt x="3552" y="4060"/>
                    <a:pt x="7368" y="488"/>
                    <a:pt x="7368" y="488"/>
                  </a:cubicBezTo>
                  <a:lnTo>
                    <a:pt x="71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2670275" y="3167775"/>
              <a:ext cx="20325" cy="69550"/>
            </a:xfrm>
            <a:custGeom>
              <a:avLst/>
              <a:gdLst/>
              <a:ahLst/>
              <a:cxnLst/>
              <a:rect l="l" t="t" r="r" b="b"/>
              <a:pathLst>
                <a:path w="813" h="2782" extrusionOk="0">
                  <a:moveTo>
                    <a:pt x="264" y="1"/>
                  </a:moveTo>
                  <a:lnTo>
                    <a:pt x="1" y="143"/>
                  </a:lnTo>
                  <a:cubicBezTo>
                    <a:pt x="346" y="590"/>
                    <a:pt x="569" y="1158"/>
                    <a:pt x="569" y="1767"/>
                  </a:cubicBezTo>
                  <a:cubicBezTo>
                    <a:pt x="569" y="2132"/>
                    <a:pt x="488" y="2477"/>
                    <a:pt x="366" y="2782"/>
                  </a:cubicBezTo>
                  <a:cubicBezTo>
                    <a:pt x="650" y="2416"/>
                    <a:pt x="812" y="1950"/>
                    <a:pt x="812" y="1442"/>
                  </a:cubicBezTo>
                  <a:cubicBezTo>
                    <a:pt x="812" y="894"/>
                    <a:pt x="609" y="387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2502325" y="2156675"/>
              <a:ext cx="313100" cy="52575"/>
            </a:xfrm>
            <a:custGeom>
              <a:avLst/>
              <a:gdLst/>
              <a:ahLst/>
              <a:cxnLst/>
              <a:rect l="l" t="t" r="r" b="b"/>
              <a:pathLst>
                <a:path w="12524" h="2103" extrusionOk="0">
                  <a:moveTo>
                    <a:pt x="11066" y="1"/>
                  </a:moveTo>
                  <a:cubicBezTo>
                    <a:pt x="10958" y="1"/>
                    <a:pt x="10848" y="11"/>
                    <a:pt x="10737" y="32"/>
                  </a:cubicBezTo>
                  <a:lnTo>
                    <a:pt x="0" y="2103"/>
                  </a:lnTo>
                  <a:lnTo>
                    <a:pt x="0" y="2103"/>
                  </a:lnTo>
                  <a:lnTo>
                    <a:pt x="12524" y="824"/>
                  </a:lnTo>
                  <a:cubicBezTo>
                    <a:pt x="12214" y="325"/>
                    <a:pt x="11670" y="1"/>
                    <a:pt x="1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2062350" y="2248825"/>
              <a:ext cx="375025" cy="224300"/>
            </a:xfrm>
            <a:custGeom>
              <a:avLst/>
              <a:gdLst/>
              <a:ahLst/>
              <a:cxnLst/>
              <a:rect l="l" t="t" r="r" b="b"/>
              <a:pathLst>
                <a:path w="15001" h="8972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996" y="7165"/>
                  </a:lnTo>
                  <a:lnTo>
                    <a:pt x="12586" y="1116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1674675" y="2483750"/>
              <a:ext cx="369450" cy="375550"/>
            </a:xfrm>
            <a:custGeom>
              <a:avLst/>
              <a:gdLst/>
              <a:ahLst/>
              <a:cxnLst/>
              <a:rect l="l" t="t" r="r" b="b"/>
              <a:pathLst>
                <a:path w="14778" h="15022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1198" y="10901"/>
                  </a:lnTo>
                  <a:lnTo>
                    <a:pt x="12382" y="1198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1355500" y="2851750"/>
              <a:ext cx="313125" cy="264300"/>
            </a:xfrm>
            <a:custGeom>
              <a:avLst/>
              <a:gdLst/>
              <a:ahLst/>
              <a:cxnLst/>
              <a:rect l="l" t="t" r="r" b="b"/>
              <a:pathLst>
                <a:path w="12525" h="10572" extrusionOk="0">
                  <a:moveTo>
                    <a:pt x="8238" y="0"/>
                  </a:moveTo>
                  <a:cubicBezTo>
                    <a:pt x="8024" y="0"/>
                    <a:pt x="7832" y="24"/>
                    <a:pt x="7673" y="78"/>
                  </a:cubicBezTo>
                  <a:cubicBezTo>
                    <a:pt x="6130" y="606"/>
                    <a:pt x="4385" y="1275"/>
                    <a:pt x="3979" y="1742"/>
                  </a:cubicBezTo>
                  <a:cubicBezTo>
                    <a:pt x="3207" y="2574"/>
                    <a:pt x="3045" y="4949"/>
                    <a:pt x="1726" y="6634"/>
                  </a:cubicBezTo>
                  <a:cubicBezTo>
                    <a:pt x="1482" y="6959"/>
                    <a:pt x="853" y="7730"/>
                    <a:pt x="0" y="8785"/>
                  </a:cubicBezTo>
                  <a:lnTo>
                    <a:pt x="528" y="10572"/>
                  </a:lnTo>
                  <a:lnTo>
                    <a:pt x="1401" y="8664"/>
                  </a:lnTo>
                  <a:cubicBezTo>
                    <a:pt x="1401" y="8664"/>
                    <a:pt x="4080" y="6269"/>
                    <a:pt x="4364" y="4726"/>
                  </a:cubicBezTo>
                  <a:cubicBezTo>
                    <a:pt x="4649" y="3183"/>
                    <a:pt x="5095" y="2716"/>
                    <a:pt x="6902" y="1539"/>
                  </a:cubicBezTo>
                  <a:cubicBezTo>
                    <a:pt x="7619" y="1072"/>
                    <a:pt x="8654" y="931"/>
                    <a:pt x="9641" y="931"/>
                  </a:cubicBezTo>
                  <a:cubicBezTo>
                    <a:pt x="11138" y="931"/>
                    <a:pt x="12524" y="1255"/>
                    <a:pt x="12524" y="1255"/>
                  </a:cubicBezTo>
                  <a:cubicBezTo>
                    <a:pt x="12524" y="1255"/>
                    <a:pt x="9794" y="0"/>
                    <a:pt x="8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1121050" y="3061225"/>
              <a:ext cx="247675" cy="295850"/>
            </a:xfrm>
            <a:custGeom>
              <a:avLst/>
              <a:gdLst/>
              <a:ahLst/>
              <a:cxnLst/>
              <a:rect l="l" t="t" r="r" b="b"/>
              <a:pathLst>
                <a:path w="9907" h="11834" extrusionOk="0">
                  <a:moveTo>
                    <a:pt x="9703" y="0"/>
                  </a:moveTo>
                  <a:cubicBezTo>
                    <a:pt x="9520" y="203"/>
                    <a:pt x="9338" y="447"/>
                    <a:pt x="9135" y="691"/>
                  </a:cubicBezTo>
                  <a:cubicBezTo>
                    <a:pt x="9196" y="1117"/>
                    <a:pt x="9236" y="1563"/>
                    <a:pt x="9236" y="2010"/>
                  </a:cubicBezTo>
                  <a:cubicBezTo>
                    <a:pt x="9236" y="6902"/>
                    <a:pt x="5380" y="10900"/>
                    <a:pt x="569" y="11144"/>
                  </a:cubicBezTo>
                  <a:cubicBezTo>
                    <a:pt x="366" y="11387"/>
                    <a:pt x="184" y="11611"/>
                    <a:pt x="1" y="11834"/>
                  </a:cubicBezTo>
                  <a:lnTo>
                    <a:pt x="82" y="11834"/>
                  </a:lnTo>
                  <a:cubicBezTo>
                    <a:pt x="5502" y="11834"/>
                    <a:pt x="9906" y="7429"/>
                    <a:pt x="9906" y="2010"/>
                  </a:cubicBezTo>
                  <a:cubicBezTo>
                    <a:pt x="9906" y="1320"/>
                    <a:pt x="9845" y="650"/>
                    <a:pt x="9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1299675" y="3850300"/>
              <a:ext cx="98975" cy="436925"/>
            </a:xfrm>
            <a:custGeom>
              <a:avLst/>
              <a:gdLst/>
              <a:ahLst/>
              <a:cxnLst/>
              <a:rect l="l" t="t" r="r" b="b"/>
              <a:pathLst>
                <a:path w="3959" h="17477" extrusionOk="0">
                  <a:moveTo>
                    <a:pt x="2984" y="0"/>
                  </a:moveTo>
                  <a:lnTo>
                    <a:pt x="1" y="17476"/>
                  </a:lnTo>
                  <a:lnTo>
                    <a:pt x="3959" y="792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1387975" y="3826450"/>
              <a:ext cx="59400" cy="35550"/>
            </a:xfrm>
            <a:custGeom>
              <a:avLst/>
              <a:gdLst/>
              <a:ahLst/>
              <a:cxnLst/>
              <a:rect l="l" t="t" r="r" b="b"/>
              <a:pathLst>
                <a:path w="2376" h="1422" extrusionOk="0">
                  <a:moveTo>
                    <a:pt x="975" y="0"/>
                  </a:moveTo>
                  <a:lnTo>
                    <a:pt x="0" y="609"/>
                  </a:lnTo>
                  <a:lnTo>
                    <a:pt x="975" y="1421"/>
                  </a:lnTo>
                  <a:lnTo>
                    <a:pt x="2375" y="954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1506200" y="2736975"/>
              <a:ext cx="131450" cy="102025"/>
            </a:xfrm>
            <a:custGeom>
              <a:avLst/>
              <a:gdLst/>
              <a:ahLst/>
              <a:cxnLst/>
              <a:rect l="l" t="t" r="r" b="b"/>
              <a:pathLst>
                <a:path w="5258" h="4081" extrusionOk="0">
                  <a:moveTo>
                    <a:pt x="4974" y="0"/>
                  </a:moveTo>
                  <a:cubicBezTo>
                    <a:pt x="2497" y="0"/>
                    <a:pt x="468" y="1746"/>
                    <a:pt x="1" y="4080"/>
                  </a:cubicBezTo>
                  <a:cubicBezTo>
                    <a:pt x="853" y="2192"/>
                    <a:pt x="2761" y="873"/>
                    <a:pt x="4974" y="873"/>
                  </a:cubicBezTo>
                  <a:lnTo>
                    <a:pt x="5055" y="873"/>
                  </a:lnTo>
                  <a:lnTo>
                    <a:pt x="5258" y="21"/>
                  </a:lnTo>
                  <a:cubicBezTo>
                    <a:pt x="5156" y="0"/>
                    <a:pt x="5075" y="0"/>
                    <a:pt x="4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1038350" y="3368725"/>
              <a:ext cx="97950" cy="188300"/>
            </a:xfrm>
            <a:custGeom>
              <a:avLst/>
              <a:gdLst/>
              <a:ahLst/>
              <a:cxnLst/>
              <a:rect l="l" t="t" r="r" b="b"/>
              <a:pathLst>
                <a:path w="3918" h="7532" extrusionOk="0">
                  <a:moveTo>
                    <a:pt x="2923" y="1"/>
                  </a:moveTo>
                  <a:lnTo>
                    <a:pt x="0" y="3553"/>
                  </a:lnTo>
                  <a:lnTo>
                    <a:pt x="427" y="7531"/>
                  </a:lnTo>
                  <a:lnTo>
                    <a:pt x="873" y="3979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411650" y="3545825"/>
              <a:ext cx="626725" cy="879425"/>
            </a:xfrm>
            <a:custGeom>
              <a:avLst/>
              <a:gdLst/>
              <a:ahLst/>
              <a:cxnLst/>
              <a:rect l="l" t="t" r="r" b="b"/>
              <a:pathLst>
                <a:path w="25069" h="35177" extrusionOk="0">
                  <a:moveTo>
                    <a:pt x="23242" y="1"/>
                  </a:moveTo>
                  <a:lnTo>
                    <a:pt x="1" y="35176"/>
                  </a:lnTo>
                  <a:lnTo>
                    <a:pt x="25068" y="1462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2167900" y="2926925"/>
              <a:ext cx="320225" cy="141425"/>
            </a:xfrm>
            <a:custGeom>
              <a:avLst/>
              <a:gdLst/>
              <a:ahLst/>
              <a:cxnLst/>
              <a:rect l="l" t="t" r="r" b="b"/>
              <a:pathLst>
                <a:path w="12809" h="5657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cubicBezTo>
                    <a:pt x="1" y="5657"/>
                    <a:pt x="407" y="4621"/>
                    <a:pt x="549" y="4439"/>
                  </a:cubicBezTo>
                  <a:cubicBezTo>
                    <a:pt x="691" y="4256"/>
                    <a:pt x="4629" y="2754"/>
                    <a:pt x="7673" y="1414"/>
                  </a:cubicBezTo>
                  <a:cubicBezTo>
                    <a:pt x="9231" y="719"/>
                    <a:pt x="10538" y="549"/>
                    <a:pt x="11444" y="549"/>
                  </a:cubicBezTo>
                  <a:cubicBezTo>
                    <a:pt x="12310" y="549"/>
                    <a:pt x="12809" y="704"/>
                    <a:pt x="12809" y="704"/>
                  </a:cubicBezTo>
                  <a:cubicBezTo>
                    <a:pt x="12667" y="562"/>
                    <a:pt x="12525" y="460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1630525" y="3068325"/>
              <a:ext cx="516600" cy="251725"/>
            </a:xfrm>
            <a:custGeom>
              <a:avLst/>
              <a:gdLst/>
              <a:ahLst/>
              <a:cxnLst/>
              <a:rect l="l" t="t" r="r" b="b"/>
              <a:pathLst>
                <a:path w="20664" h="10069" extrusionOk="0">
                  <a:moveTo>
                    <a:pt x="19202" y="1"/>
                  </a:moveTo>
                  <a:lnTo>
                    <a:pt x="1" y="10068"/>
                  </a:lnTo>
                  <a:cubicBezTo>
                    <a:pt x="6" y="10068"/>
                    <a:pt x="11" y="10069"/>
                    <a:pt x="17" y="10069"/>
                  </a:cubicBezTo>
                  <a:cubicBezTo>
                    <a:pt x="1774" y="10069"/>
                    <a:pt x="19080" y="447"/>
                    <a:pt x="19080" y="447"/>
                  </a:cubicBezTo>
                  <a:lnTo>
                    <a:pt x="20664" y="447"/>
                  </a:lnTo>
                  <a:lnTo>
                    <a:pt x="204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2209000" y="2407125"/>
              <a:ext cx="280150" cy="199975"/>
            </a:xfrm>
            <a:custGeom>
              <a:avLst/>
              <a:gdLst/>
              <a:ahLst/>
              <a:cxnLst/>
              <a:rect l="l" t="t" r="r" b="b"/>
              <a:pathLst>
                <a:path w="11206" h="7999" extrusionOk="0">
                  <a:moveTo>
                    <a:pt x="11205" y="1"/>
                  </a:moveTo>
                  <a:lnTo>
                    <a:pt x="11205" y="1"/>
                  </a:lnTo>
                  <a:cubicBezTo>
                    <a:pt x="11144" y="21"/>
                    <a:pt x="11104" y="21"/>
                    <a:pt x="11104" y="21"/>
                  </a:cubicBezTo>
                  <a:lnTo>
                    <a:pt x="1" y="7917"/>
                  </a:lnTo>
                  <a:lnTo>
                    <a:pt x="508" y="7998"/>
                  </a:lnTo>
                  <a:lnTo>
                    <a:pt x="11104" y="833"/>
                  </a:lnTo>
                  <a:lnTo>
                    <a:pt x="11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1848225" y="2649700"/>
              <a:ext cx="293325" cy="340500"/>
            </a:xfrm>
            <a:custGeom>
              <a:avLst/>
              <a:gdLst/>
              <a:ahLst/>
              <a:cxnLst/>
              <a:rect l="l" t="t" r="r" b="b"/>
              <a:pathLst>
                <a:path w="11733" h="13620" extrusionOk="0">
                  <a:moveTo>
                    <a:pt x="11712" y="0"/>
                  </a:moveTo>
                  <a:lnTo>
                    <a:pt x="0" y="13620"/>
                  </a:lnTo>
                  <a:lnTo>
                    <a:pt x="569" y="13620"/>
                  </a:lnTo>
                  <a:lnTo>
                    <a:pt x="11732" y="1096"/>
                  </a:lnTo>
                  <a:lnTo>
                    <a:pt x="117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2544425" y="2289925"/>
              <a:ext cx="241575" cy="107075"/>
            </a:xfrm>
            <a:custGeom>
              <a:avLst/>
              <a:gdLst/>
              <a:ahLst/>
              <a:cxnLst/>
              <a:rect l="l" t="t" r="r" b="b"/>
              <a:pathLst>
                <a:path w="9663" h="4283" extrusionOk="0">
                  <a:moveTo>
                    <a:pt x="9662" y="0"/>
                  </a:moveTo>
                  <a:lnTo>
                    <a:pt x="9662" y="0"/>
                  </a:lnTo>
                  <a:cubicBezTo>
                    <a:pt x="9622" y="20"/>
                    <a:pt x="8445" y="792"/>
                    <a:pt x="6354" y="1746"/>
                  </a:cubicBezTo>
                  <a:cubicBezTo>
                    <a:pt x="5055" y="2355"/>
                    <a:pt x="2091" y="3329"/>
                    <a:pt x="1" y="3999"/>
                  </a:cubicBezTo>
                  <a:lnTo>
                    <a:pt x="346" y="4283"/>
                  </a:lnTo>
                  <a:lnTo>
                    <a:pt x="6476" y="2233"/>
                  </a:lnTo>
                  <a:cubicBezTo>
                    <a:pt x="7754" y="1807"/>
                    <a:pt x="8850" y="1015"/>
                    <a:pt x="9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1984225" y="2412200"/>
              <a:ext cx="83750" cy="57875"/>
            </a:xfrm>
            <a:custGeom>
              <a:avLst/>
              <a:gdLst/>
              <a:ahLst/>
              <a:cxnLst/>
              <a:rect l="l" t="t" r="r" b="b"/>
              <a:pathLst>
                <a:path w="3350" h="2315" extrusionOk="0">
                  <a:moveTo>
                    <a:pt x="2476" y="1"/>
                  </a:moveTo>
                  <a:cubicBezTo>
                    <a:pt x="1157" y="1"/>
                    <a:pt x="81" y="1016"/>
                    <a:pt x="0" y="2315"/>
                  </a:cubicBezTo>
                  <a:cubicBezTo>
                    <a:pt x="284" y="1259"/>
                    <a:pt x="1259" y="488"/>
                    <a:pt x="2395" y="488"/>
                  </a:cubicBezTo>
                  <a:cubicBezTo>
                    <a:pt x="2659" y="488"/>
                    <a:pt x="2923" y="549"/>
                    <a:pt x="3167" y="630"/>
                  </a:cubicBezTo>
                  <a:lnTo>
                    <a:pt x="3349" y="163"/>
                  </a:lnTo>
                  <a:cubicBezTo>
                    <a:pt x="3065" y="62"/>
                    <a:pt x="2781" y="1"/>
                    <a:pt x="2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2407425" y="2199600"/>
              <a:ext cx="83750" cy="24875"/>
            </a:xfrm>
            <a:custGeom>
              <a:avLst/>
              <a:gdLst/>
              <a:ahLst/>
              <a:cxnLst/>
              <a:rect l="l" t="t" r="r" b="b"/>
              <a:pathLst>
                <a:path w="3350" h="995" extrusionOk="0">
                  <a:moveTo>
                    <a:pt x="1990" y="0"/>
                  </a:moveTo>
                  <a:cubicBezTo>
                    <a:pt x="1178" y="0"/>
                    <a:pt x="467" y="386"/>
                    <a:pt x="0" y="995"/>
                  </a:cubicBezTo>
                  <a:cubicBezTo>
                    <a:pt x="427" y="670"/>
                    <a:pt x="954" y="487"/>
                    <a:pt x="1543" y="487"/>
                  </a:cubicBezTo>
                  <a:cubicBezTo>
                    <a:pt x="2010" y="487"/>
                    <a:pt x="2456" y="609"/>
                    <a:pt x="2842" y="832"/>
                  </a:cubicBezTo>
                  <a:cubicBezTo>
                    <a:pt x="2984" y="711"/>
                    <a:pt x="3167" y="569"/>
                    <a:pt x="3349" y="406"/>
                  </a:cubicBezTo>
                  <a:cubicBezTo>
                    <a:pt x="2964" y="163"/>
                    <a:pt x="2497" y="0"/>
                    <a:pt x="1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2270925" y="3027725"/>
              <a:ext cx="237500" cy="223300"/>
            </a:xfrm>
            <a:custGeom>
              <a:avLst/>
              <a:gdLst/>
              <a:ahLst/>
              <a:cxnLst/>
              <a:rect l="l" t="t" r="r" b="b"/>
              <a:pathLst>
                <a:path w="9500" h="8932" extrusionOk="0">
                  <a:moveTo>
                    <a:pt x="9500" y="1"/>
                  </a:moveTo>
                  <a:cubicBezTo>
                    <a:pt x="9500" y="1"/>
                    <a:pt x="7957" y="2558"/>
                    <a:pt x="6090" y="4081"/>
                  </a:cubicBezTo>
                  <a:cubicBezTo>
                    <a:pt x="4243" y="5603"/>
                    <a:pt x="0" y="8627"/>
                    <a:pt x="0" y="8627"/>
                  </a:cubicBezTo>
                  <a:lnTo>
                    <a:pt x="508" y="8932"/>
                  </a:lnTo>
                  <a:cubicBezTo>
                    <a:pt x="508" y="8932"/>
                    <a:pt x="6211" y="4771"/>
                    <a:pt x="7795" y="3066"/>
                  </a:cubicBezTo>
                  <a:cubicBezTo>
                    <a:pt x="8505" y="2294"/>
                    <a:pt x="9215" y="1178"/>
                    <a:pt x="9500" y="21"/>
                  </a:cubicBezTo>
                  <a:cubicBezTo>
                    <a:pt x="9500" y="21"/>
                    <a:pt x="9500" y="1"/>
                    <a:pt x="9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2352100" y="3157650"/>
              <a:ext cx="206925" cy="158850"/>
            </a:xfrm>
            <a:custGeom>
              <a:avLst/>
              <a:gdLst/>
              <a:ahLst/>
              <a:cxnLst/>
              <a:rect l="l" t="t" r="r" b="b"/>
              <a:pathLst>
                <a:path w="8277" h="6354" extrusionOk="0">
                  <a:moveTo>
                    <a:pt x="8140" y="0"/>
                  </a:moveTo>
                  <a:cubicBezTo>
                    <a:pt x="8140" y="0"/>
                    <a:pt x="1056" y="5014"/>
                    <a:pt x="1" y="6353"/>
                  </a:cubicBezTo>
                  <a:cubicBezTo>
                    <a:pt x="2763" y="4292"/>
                    <a:pt x="7774" y="810"/>
                    <a:pt x="8128" y="810"/>
                  </a:cubicBezTo>
                  <a:cubicBezTo>
                    <a:pt x="8133" y="810"/>
                    <a:pt x="8137" y="811"/>
                    <a:pt x="8140" y="812"/>
                  </a:cubicBezTo>
                  <a:cubicBezTo>
                    <a:pt x="8147" y="814"/>
                    <a:pt x="8153" y="815"/>
                    <a:pt x="8159" y="815"/>
                  </a:cubicBezTo>
                  <a:cubicBezTo>
                    <a:pt x="8277" y="815"/>
                    <a:pt x="8218" y="426"/>
                    <a:pt x="8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38"/>
          <p:cNvGrpSpPr/>
          <p:nvPr/>
        </p:nvGrpSpPr>
        <p:grpSpPr>
          <a:xfrm>
            <a:off x="6779025" y="349504"/>
            <a:ext cx="913425" cy="370975"/>
            <a:chOff x="6514150" y="4420266"/>
            <a:chExt cx="913425" cy="370975"/>
          </a:xfrm>
        </p:grpSpPr>
        <p:sp>
          <p:nvSpPr>
            <p:cNvPr id="383" name="Google Shape;383;p3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38"/>
          <p:cNvSpPr/>
          <p:nvPr/>
        </p:nvSpPr>
        <p:spPr>
          <a:xfrm>
            <a:off x="-1442034" y="823325"/>
            <a:ext cx="1270200" cy="12702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38"/>
          <p:cNvGrpSpPr/>
          <p:nvPr/>
        </p:nvGrpSpPr>
        <p:grpSpPr>
          <a:xfrm>
            <a:off x="-853966" y="1052012"/>
            <a:ext cx="537556" cy="136576"/>
            <a:chOff x="2641350" y="846250"/>
            <a:chExt cx="413600" cy="105075"/>
          </a:xfrm>
        </p:grpSpPr>
        <p:sp>
          <p:nvSpPr>
            <p:cNvPr id="387" name="Google Shape;387;p3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1" name="Google Shape;391;p38"/>
          <p:cNvCxnSpPr/>
          <p:nvPr/>
        </p:nvCxnSpPr>
        <p:spPr>
          <a:xfrm rot="10800000" flipH="1">
            <a:off x="3459250" y="3707110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D4F1730-76EE-D455-A9A7-B8A10C0D8611}"/>
              </a:ext>
            </a:extLst>
          </p:cNvPr>
          <p:cNvSpPr txBox="1"/>
          <p:nvPr/>
        </p:nvSpPr>
        <p:spPr>
          <a:xfrm>
            <a:off x="10025514" y="2921477"/>
            <a:ext cx="4947447" cy="1485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99"/>
              </a:lnSpc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Computer vision is a field of artificial intelligence that enables machines to interpret and understand the visual world. It involves developing algorithms to extract meaningful information from digital images or videos.</a:t>
            </a:r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950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58"/>
          <p:cNvSpPr txBox="1">
            <a:spLocks noGrp="1"/>
          </p:cNvSpPr>
          <p:nvPr>
            <p:ph type="title"/>
          </p:nvPr>
        </p:nvSpPr>
        <p:spPr>
          <a:xfrm>
            <a:off x="-3322352" y="1454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r>
              <a:rPr lang="en-IN" dirty="0"/>
              <a:t>D</a:t>
            </a:r>
            <a:r>
              <a:rPr lang="en" dirty="0"/>
              <a:t>ata collection</a:t>
            </a:r>
            <a:endParaRPr dirty="0"/>
          </a:p>
        </p:txBody>
      </p:sp>
      <p:sp>
        <p:nvSpPr>
          <p:cNvPr id="1027" name="Google Shape;1027;p58"/>
          <p:cNvSpPr txBox="1">
            <a:spLocks noGrp="1"/>
          </p:cNvSpPr>
          <p:nvPr>
            <p:ph type="subTitle" idx="1"/>
          </p:nvPr>
        </p:nvSpPr>
        <p:spPr>
          <a:xfrm>
            <a:off x="-3322352" y="2040774"/>
            <a:ext cx="2867100" cy="15361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Collecting and preprocessing the relevant dataset to be used for training and testing the ANN.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8" name="Google Shape;1028;p58"/>
          <p:cNvSpPr txBox="1">
            <a:spLocks noGrp="1"/>
          </p:cNvSpPr>
          <p:nvPr>
            <p:ph type="title" idx="2"/>
          </p:nvPr>
        </p:nvSpPr>
        <p:spPr>
          <a:xfrm>
            <a:off x="993135" y="1454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2.Model training</a:t>
            </a:r>
            <a:endParaRPr dirty="0"/>
          </a:p>
        </p:txBody>
      </p:sp>
      <p:sp>
        <p:nvSpPr>
          <p:cNvPr id="1029" name="Google Shape;1029;p58"/>
          <p:cNvSpPr txBox="1">
            <a:spLocks noGrp="1"/>
          </p:cNvSpPr>
          <p:nvPr>
            <p:ph type="subTitle" idx="3"/>
          </p:nvPr>
        </p:nvSpPr>
        <p:spPr>
          <a:xfrm>
            <a:off x="1087265" y="2040773"/>
            <a:ext cx="2867100" cy="21091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Feeding the training data to the neural network, optimizing the weights and biases through backpropagation, and adjusting the network's parameters.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0" name="Google Shape;1030;p58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-IN" dirty="0"/>
              <a:t>raining and optimization in </a:t>
            </a:r>
            <a:r>
              <a:rPr lang="en-IN" dirty="0" err="1"/>
              <a:t>ann</a:t>
            </a:r>
            <a:endParaRPr dirty="0"/>
          </a:p>
        </p:txBody>
      </p:sp>
      <p:sp>
        <p:nvSpPr>
          <p:cNvPr id="1032" name="Google Shape;1032;p58"/>
          <p:cNvSpPr txBox="1">
            <a:spLocks noGrp="1"/>
          </p:cNvSpPr>
          <p:nvPr>
            <p:ph type="title" idx="6"/>
          </p:nvPr>
        </p:nvSpPr>
        <p:spPr>
          <a:xfrm>
            <a:off x="5289373" y="1448865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3.Hyperparamter tuning</a:t>
            </a:r>
            <a:endParaRPr dirty="0"/>
          </a:p>
        </p:txBody>
      </p:sp>
      <p:sp>
        <p:nvSpPr>
          <p:cNvPr id="1034" name="Google Shape;1034;p58"/>
          <p:cNvSpPr txBox="1">
            <a:spLocks noGrp="1"/>
          </p:cNvSpPr>
          <p:nvPr>
            <p:ph type="subTitle" idx="7"/>
          </p:nvPr>
        </p:nvSpPr>
        <p:spPr>
          <a:xfrm>
            <a:off x="5306909" y="2084300"/>
            <a:ext cx="2867100" cy="11605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Optimizing the learning rate, batch size, and other hyperparameters to improve the network's performance.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035" name="Google Shape;1035;p58"/>
          <p:cNvGrpSpPr/>
          <p:nvPr/>
        </p:nvGrpSpPr>
        <p:grpSpPr>
          <a:xfrm rot="10800000">
            <a:off x="4303235" y="1649808"/>
            <a:ext cx="537556" cy="136576"/>
            <a:chOff x="2641350" y="846250"/>
            <a:chExt cx="413600" cy="105075"/>
          </a:xfrm>
        </p:grpSpPr>
        <p:sp>
          <p:nvSpPr>
            <p:cNvPr id="1036" name="Google Shape;1036;p5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5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0" name="Google Shape;1050;p58"/>
          <p:cNvGrpSpPr/>
          <p:nvPr/>
        </p:nvGrpSpPr>
        <p:grpSpPr>
          <a:xfrm>
            <a:off x="7380363" y="993621"/>
            <a:ext cx="913425" cy="370975"/>
            <a:chOff x="6514150" y="4420266"/>
            <a:chExt cx="913425" cy="370975"/>
          </a:xfrm>
        </p:grpSpPr>
        <p:sp>
          <p:nvSpPr>
            <p:cNvPr id="1051" name="Google Shape;1051;p5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180141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</a:t>
            </a:r>
            <a:r>
              <a:rPr lang="en" dirty="0"/>
              <a:t>raining and optimization in cnn</a:t>
            </a:r>
            <a:endParaRPr dirty="0"/>
          </a:p>
        </p:txBody>
      </p:sp>
      <p:grpSp>
        <p:nvGrpSpPr>
          <p:cNvPr id="1088" name="Google Shape;1088;p59"/>
          <p:cNvGrpSpPr/>
          <p:nvPr/>
        </p:nvGrpSpPr>
        <p:grpSpPr>
          <a:xfrm>
            <a:off x="636975" y="4608492"/>
            <a:ext cx="3397850" cy="187275"/>
            <a:chOff x="-3237675" y="-1132050"/>
            <a:chExt cx="3397850" cy="187275"/>
          </a:xfrm>
        </p:grpSpPr>
        <p:sp>
          <p:nvSpPr>
            <p:cNvPr id="1089" name="Google Shape;1089;p59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59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59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59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9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9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9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9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9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59"/>
          <p:cNvSpPr/>
          <p:nvPr/>
        </p:nvSpPr>
        <p:spPr>
          <a:xfrm>
            <a:off x="3320050" y="1017725"/>
            <a:ext cx="2514600" cy="32636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59"/>
          <p:cNvSpPr/>
          <p:nvPr/>
        </p:nvSpPr>
        <p:spPr>
          <a:xfrm>
            <a:off x="6019475" y="1017725"/>
            <a:ext cx="2514600" cy="32636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59"/>
          <p:cNvSpPr/>
          <p:nvPr/>
        </p:nvSpPr>
        <p:spPr>
          <a:xfrm>
            <a:off x="620625" y="1017725"/>
            <a:ext cx="2514600" cy="32636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</a:t>
            </a:r>
            <a:r>
              <a:rPr lang="en" dirty="0"/>
              <a:t>raining and optimization in cnn</a:t>
            </a:r>
            <a:endParaRPr dirty="0"/>
          </a:p>
        </p:txBody>
      </p:sp>
      <p:sp>
        <p:nvSpPr>
          <p:cNvPr id="1061" name="Google Shape;1061;p59"/>
          <p:cNvSpPr txBox="1">
            <a:spLocks noGrp="1"/>
          </p:cNvSpPr>
          <p:nvPr>
            <p:ph type="title" idx="2"/>
          </p:nvPr>
        </p:nvSpPr>
        <p:spPr>
          <a:xfrm>
            <a:off x="583425" y="1022662"/>
            <a:ext cx="2588708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</a:t>
            </a:r>
            <a:r>
              <a:rPr lang="en" dirty="0"/>
              <a:t>onvolutional layers</a:t>
            </a:r>
            <a:endParaRPr dirty="0"/>
          </a:p>
        </p:txBody>
      </p:sp>
      <p:sp>
        <p:nvSpPr>
          <p:cNvPr id="1062" name="Google Shape;1062;p59"/>
          <p:cNvSpPr txBox="1">
            <a:spLocks noGrp="1"/>
          </p:cNvSpPr>
          <p:nvPr>
            <p:ph type="subTitle" idx="1"/>
          </p:nvPr>
        </p:nvSpPr>
        <p:spPr>
          <a:xfrm>
            <a:off x="731342" y="1550363"/>
            <a:ext cx="2305500" cy="26316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hlink"/>
              </a:buClr>
              <a:buSzPts val="1100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Understanding the activation maps, pooling layers, and filters used in the convolutional layers of CNNs.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063" name="Google Shape;1063;p59"/>
          <p:cNvSpPr txBox="1">
            <a:spLocks noGrp="1"/>
          </p:cNvSpPr>
          <p:nvPr>
            <p:ph type="title" idx="3"/>
          </p:nvPr>
        </p:nvSpPr>
        <p:spPr>
          <a:xfrm>
            <a:off x="3419250" y="1036786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Gradient descent</a:t>
            </a:r>
            <a:endParaRPr dirty="0"/>
          </a:p>
        </p:txBody>
      </p:sp>
      <p:sp>
        <p:nvSpPr>
          <p:cNvPr id="1064" name="Google Shape;1064;p59"/>
          <p:cNvSpPr txBox="1">
            <a:spLocks noGrp="1"/>
          </p:cNvSpPr>
          <p:nvPr>
            <p:ph type="subTitle" idx="4"/>
          </p:nvPr>
        </p:nvSpPr>
        <p:spPr>
          <a:xfrm>
            <a:off x="3430611" y="1563805"/>
            <a:ext cx="2305500" cy="28468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hlink"/>
              </a:buClr>
              <a:buSzPts val="1100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Implementing optimization algorithms like Stochastic Gradient Descent and Adam to optimize the weights and biases in CNNs</a:t>
            </a:r>
            <a:r>
              <a:rPr lang="en-US" sz="14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.</a:t>
            </a:r>
            <a:endParaRPr lang="en-US"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065" name="Google Shape;1065;p59"/>
          <p:cNvSpPr txBox="1">
            <a:spLocks noGrp="1"/>
          </p:cNvSpPr>
          <p:nvPr>
            <p:ph type="title" idx="5"/>
          </p:nvPr>
        </p:nvSpPr>
        <p:spPr>
          <a:xfrm>
            <a:off x="5887841" y="1036104"/>
            <a:ext cx="2798960" cy="8061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</a:t>
            </a:r>
            <a:r>
              <a:rPr lang="en" dirty="0"/>
              <a:t>egularization techniques</a:t>
            </a:r>
            <a:endParaRPr dirty="0"/>
          </a:p>
        </p:txBody>
      </p:sp>
      <p:sp>
        <p:nvSpPr>
          <p:cNvPr id="1066" name="Google Shape;1066;p59"/>
          <p:cNvSpPr txBox="1">
            <a:spLocks noGrp="1"/>
          </p:cNvSpPr>
          <p:nvPr>
            <p:ph type="subTitle" idx="6"/>
          </p:nvPr>
        </p:nvSpPr>
        <p:spPr>
          <a:xfrm>
            <a:off x="6129887" y="1550362"/>
            <a:ext cx="2305500" cy="30581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Using techniques like dropout and batch normalization to improve the generalization and performance of CNNs.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88" name="Google Shape;1088;p59"/>
          <p:cNvGrpSpPr/>
          <p:nvPr/>
        </p:nvGrpSpPr>
        <p:grpSpPr>
          <a:xfrm>
            <a:off x="636975" y="4608492"/>
            <a:ext cx="3397850" cy="187275"/>
            <a:chOff x="-3237675" y="-1132050"/>
            <a:chExt cx="3397850" cy="187275"/>
          </a:xfrm>
        </p:grpSpPr>
        <p:sp>
          <p:nvSpPr>
            <p:cNvPr id="1089" name="Google Shape;1089;p59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59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59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59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9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9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9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9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9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BE398CE-837F-C8A3-9F94-CFC442B10EDD}"/>
              </a:ext>
            </a:extLst>
          </p:cNvPr>
          <p:cNvSpPr/>
          <p:nvPr/>
        </p:nvSpPr>
        <p:spPr>
          <a:xfrm>
            <a:off x="-6908799" y="-44311"/>
            <a:ext cx="16679335" cy="5187810"/>
          </a:xfrm>
          <a:custGeom>
            <a:avLst/>
            <a:gdLst>
              <a:gd name="connsiteX0" fmla="*/ 7917599 w 16679335"/>
              <a:gd name="connsiteY0" fmla="*/ 687777 h 5187810"/>
              <a:gd name="connsiteX1" fmla="*/ 7486139 w 16679335"/>
              <a:gd name="connsiteY1" fmla="*/ 1119237 h 5187810"/>
              <a:gd name="connsiteX2" fmla="*/ 7486139 w 16679335"/>
              <a:gd name="connsiteY2" fmla="*/ 4221342 h 5187810"/>
              <a:gd name="connsiteX3" fmla="*/ 7917599 w 16679335"/>
              <a:gd name="connsiteY3" fmla="*/ 4652802 h 5187810"/>
              <a:gd name="connsiteX4" fmla="*/ 9643387 w 16679335"/>
              <a:gd name="connsiteY4" fmla="*/ 4652802 h 5187810"/>
              <a:gd name="connsiteX5" fmla="*/ 10074847 w 16679335"/>
              <a:gd name="connsiteY5" fmla="*/ 4221342 h 5187810"/>
              <a:gd name="connsiteX6" fmla="*/ 10074847 w 16679335"/>
              <a:gd name="connsiteY6" fmla="*/ 1119237 h 5187810"/>
              <a:gd name="connsiteX7" fmla="*/ 9643387 w 16679335"/>
              <a:gd name="connsiteY7" fmla="*/ 687777 h 5187810"/>
              <a:gd name="connsiteX8" fmla="*/ 0 w 16679335"/>
              <a:gd name="connsiteY8" fmla="*/ 0 h 5187810"/>
              <a:gd name="connsiteX9" fmla="*/ 16679335 w 16679335"/>
              <a:gd name="connsiteY9" fmla="*/ 0 h 5187810"/>
              <a:gd name="connsiteX10" fmla="*/ 16679335 w 16679335"/>
              <a:gd name="connsiteY10" fmla="*/ 5187810 h 5187810"/>
              <a:gd name="connsiteX11" fmla="*/ 0 w 16679335"/>
              <a:gd name="connsiteY11" fmla="*/ 5187810 h 5187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79335" h="5187810">
                <a:moveTo>
                  <a:pt x="7917599" y="687777"/>
                </a:moveTo>
                <a:cubicBezTo>
                  <a:pt x="7679310" y="687777"/>
                  <a:pt x="7486139" y="880948"/>
                  <a:pt x="7486139" y="1119237"/>
                </a:cubicBezTo>
                <a:lnTo>
                  <a:pt x="7486139" y="4221342"/>
                </a:lnTo>
                <a:cubicBezTo>
                  <a:pt x="7486139" y="4459631"/>
                  <a:pt x="7679310" y="4652802"/>
                  <a:pt x="7917599" y="4652802"/>
                </a:cubicBezTo>
                <a:lnTo>
                  <a:pt x="9643387" y="4652802"/>
                </a:lnTo>
                <a:cubicBezTo>
                  <a:pt x="9881676" y="4652802"/>
                  <a:pt x="10074847" y="4459631"/>
                  <a:pt x="10074847" y="4221342"/>
                </a:cubicBezTo>
                <a:lnTo>
                  <a:pt x="10074847" y="1119237"/>
                </a:lnTo>
                <a:cubicBezTo>
                  <a:pt x="10074847" y="880948"/>
                  <a:pt x="9881676" y="687777"/>
                  <a:pt x="9643387" y="687777"/>
                </a:cubicBezTo>
                <a:close/>
                <a:moveTo>
                  <a:pt x="0" y="0"/>
                </a:moveTo>
                <a:lnTo>
                  <a:pt x="16679335" y="0"/>
                </a:lnTo>
                <a:lnTo>
                  <a:pt x="16679335" y="5187810"/>
                </a:lnTo>
                <a:lnTo>
                  <a:pt x="0" y="518781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0544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59"/>
          <p:cNvSpPr/>
          <p:nvPr/>
        </p:nvSpPr>
        <p:spPr>
          <a:xfrm>
            <a:off x="3320050" y="1017725"/>
            <a:ext cx="2514600" cy="32636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59"/>
          <p:cNvSpPr/>
          <p:nvPr/>
        </p:nvSpPr>
        <p:spPr>
          <a:xfrm>
            <a:off x="6019475" y="1017725"/>
            <a:ext cx="2514600" cy="32636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59"/>
          <p:cNvSpPr/>
          <p:nvPr/>
        </p:nvSpPr>
        <p:spPr>
          <a:xfrm>
            <a:off x="620625" y="1017725"/>
            <a:ext cx="2514600" cy="32636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</a:t>
            </a:r>
            <a:r>
              <a:rPr lang="en" dirty="0"/>
              <a:t>raining and optimization in cnn</a:t>
            </a:r>
            <a:endParaRPr dirty="0"/>
          </a:p>
        </p:txBody>
      </p:sp>
      <p:sp>
        <p:nvSpPr>
          <p:cNvPr id="1061" name="Google Shape;1061;p59"/>
          <p:cNvSpPr txBox="1">
            <a:spLocks noGrp="1"/>
          </p:cNvSpPr>
          <p:nvPr>
            <p:ph type="title" idx="2"/>
          </p:nvPr>
        </p:nvSpPr>
        <p:spPr>
          <a:xfrm>
            <a:off x="583425" y="1022662"/>
            <a:ext cx="2588708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</a:t>
            </a:r>
            <a:r>
              <a:rPr lang="en" dirty="0"/>
              <a:t>onvolutional layers</a:t>
            </a:r>
            <a:endParaRPr dirty="0"/>
          </a:p>
        </p:txBody>
      </p:sp>
      <p:sp>
        <p:nvSpPr>
          <p:cNvPr id="1062" name="Google Shape;1062;p59"/>
          <p:cNvSpPr txBox="1">
            <a:spLocks noGrp="1"/>
          </p:cNvSpPr>
          <p:nvPr>
            <p:ph type="subTitle" idx="1"/>
          </p:nvPr>
        </p:nvSpPr>
        <p:spPr>
          <a:xfrm>
            <a:off x="731342" y="1550363"/>
            <a:ext cx="2305500" cy="26316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hlink"/>
              </a:buClr>
              <a:buSzPts val="1100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Understanding the activation maps, pooling layers, and filters used in the convolutional layers of CNNs.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063" name="Google Shape;1063;p59"/>
          <p:cNvSpPr txBox="1">
            <a:spLocks noGrp="1"/>
          </p:cNvSpPr>
          <p:nvPr>
            <p:ph type="title" idx="3"/>
          </p:nvPr>
        </p:nvSpPr>
        <p:spPr>
          <a:xfrm>
            <a:off x="3419250" y="1036786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Gradient descent</a:t>
            </a:r>
            <a:endParaRPr dirty="0"/>
          </a:p>
        </p:txBody>
      </p:sp>
      <p:sp>
        <p:nvSpPr>
          <p:cNvPr id="1064" name="Google Shape;1064;p59"/>
          <p:cNvSpPr txBox="1">
            <a:spLocks noGrp="1"/>
          </p:cNvSpPr>
          <p:nvPr>
            <p:ph type="subTitle" idx="4"/>
          </p:nvPr>
        </p:nvSpPr>
        <p:spPr>
          <a:xfrm>
            <a:off x="3430611" y="1563805"/>
            <a:ext cx="2305500" cy="28468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hlink"/>
              </a:buClr>
              <a:buSzPts val="1100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Implementing optimization algorithms like Stochastic Gradient Descent and Adam to optimize the weights and biases in CNNs</a:t>
            </a:r>
            <a:r>
              <a:rPr lang="en-US" sz="14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.</a:t>
            </a:r>
            <a:endParaRPr lang="en-US"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065" name="Google Shape;1065;p59"/>
          <p:cNvSpPr txBox="1">
            <a:spLocks noGrp="1"/>
          </p:cNvSpPr>
          <p:nvPr>
            <p:ph type="title" idx="5"/>
          </p:nvPr>
        </p:nvSpPr>
        <p:spPr>
          <a:xfrm>
            <a:off x="5887841" y="1036104"/>
            <a:ext cx="2798960" cy="8061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</a:t>
            </a:r>
            <a:r>
              <a:rPr lang="en" dirty="0"/>
              <a:t>egularization techniques</a:t>
            </a:r>
            <a:endParaRPr dirty="0"/>
          </a:p>
        </p:txBody>
      </p:sp>
      <p:sp>
        <p:nvSpPr>
          <p:cNvPr id="1066" name="Google Shape;1066;p59"/>
          <p:cNvSpPr txBox="1">
            <a:spLocks noGrp="1"/>
          </p:cNvSpPr>
          <p:nvPr>
            <p:ph type="subTitle" idx="6"/>
          </p:nvPr>
        </p:nvSpPr>
        <p:spPr>
          <a:xfrm>
            <a:off x="6129887" y="1550362"/>
            <a:ext cx="2305500" cy="30581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Using techniques like dropout and batch normalization to improve the generalization and performance of CNNs.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88" name="Google Shape;1088;p59"/>
          <p:cNvGrpSpPr/>
          <p:nvPr/>
        </p:nvGrpSpPr>
        <p:grpSpPr>
          <a:xfrm>
            <a:off x="636975" y="4608492"/>
            <a:ext cx="3397850" cy="187275"/>
            <a:chOff x="-3237675" y="-1132050"/>
            <a:chExt cx="3397850" cy="187275"/>
          </a:xfrm>
        </p:grpSpPr>
        <p:sp>
          <p:nvSpPr>
            <p:cNvPr id="1089" name="Google Shape;1089;p59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59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59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59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9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9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9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9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9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BE398CE-837F-C8A3-9F94-CFC442B10EDD}"/>
              </a:ext>
            </a:extLst>
          </p:cNvPr>
          <p:cNvSpPr/>
          <p:nvPr/>
        </p:nvSpPr>
        <p:spPr>
          <a:xfrm>
            <a:off x="-4199470" y="-44311"/>
            <a:ext cx="16679335" cy="5187810"/>
          </a:xfrm>
          <a:custGeom>
            <a:avLst/>
            <a:gdLst>
              <a:gd name="connsiteX0" fmla="*/ 7917599 w 16679335"/>
              <a:gd name="connsiteY0" fmla="*/ 687777 h 5187810"/>
              <a:gd name="connsiteX1" fmla="*/ 7486139 w 16679335"/>
              <a:gd name="connsiteY1" fmla="*/ 1119237 h 5187810"/>
              <a:gd name="connsiteX2" fmla="*/ 7486139 w 16679335"/>
              <a:gd name="connsiteY2" fmla="*/ 4221342 h 5187810"/>
              <a:gd name="connsiteX3" fmla="*/ 7917599 w 16679335"/>
              <a:gd name="connsiteY3" fmla="*/ 4652802 h 5187810"/>
              <a:gd name="connsiteX4" fmla="*/ 9643387 w 16679335"/>
              <a:gd name="connsiteY4" fmla="*/ 4652802 h 5187810"/>
              <a:gd name="connsiteX5" fmla="*/ 10074847 w 16679335"/>
              <a:gd name="connsiteY5" fmla="*/ 4221342 h 5187810"/>
              <a:gd name="connsiteX6" fmla="*/ 10074847 w 16679335"/>
              <a:gd name="connsiteY6" fmla="*/ 1119237 h 5187810"/>
              <a:gd name="connsiteX7" fmla="*/ 9643387 w 16679335"/>
              <a:gd name="connsiteY7" fmla="*/ 687777 h 5187810"/>
              <a:gd name="connsiteX8" fmla="*/ 0 w 16679335"/>
              <a:gd name="connsiteY8" fmla="*/ 0 h 5187810"/>
              <a:gd name="connsiteX9" fmla="*/ 16679335 w 16679335"/>
              <a:gd name="connsiteY9" fmla="*/ 0 h 5187810"/>
              <a:gd name="connsiteX10" fmla="*/ 16679335 w 16679335"/>
              <a:gd name="connsiteY10" fmla="*/ 5187810 h 5187810"/>
              <a:gd name="connsiteX11" fmla="*/ 0 w 16679335"/>
              <a:gd name="connsiteY11" fmla="*/ 5187810 h 5187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79335" h="5187810">
                <a:moveTo>
                  <a:pt x="7917599" y="687777"/>
                </a:moveTo>
                <a:cubicBezTo>
                  <a:pt x="7679310" y="687777"/>
                  <a:pt x="7486139" y="880948"/>
                  <a:pt x="7486139" y="1119237"/>
                </a:cubicBezTo>
                <a:lnTo>
                  <a:pt x="7486139" y="4221342"/>
                </a:lnTo>
                <a:cubicBezTo>
                  <a:pt x="7486139" y="4459631"/>
                  <a:pt x="7679310" y="4652802"/>
                  <a:pt x="7917599" y="4652802"/>
                </a:cubicBezTo>
                <a:lnTo>
                  <a:pt x="9643387" y="4652802"/>
                </a:lnTo>
                <a:cubicBezTo>
                  <a:pt x="9881676" y="4652802"/>
                  <a:pt x="10074847" y="4459631"/>
                  <a:pt x="10074847" y="4221342"/>
                </a:cubicBezTo>
                <a:lnTo>
                  <a:pt x="10074847" y="1119237"/>
                </a:lnTo>
                <a:cubicBezTo>
                  <a:pt x="10074847" y="880948"/>
                  <a:pt x="9881676" y="687777"/>
                  <a:pt x="9643387" y="687777"/>
                </a:cubicBezTo>
                <a:close/>
                <a:moveTo>
                  <a:pt x="0" y="0"/>
                </a:moveTo>
                <a:lnTo>
                  <a:pt x="16679335" y="0"/>
                </a:lnTo>
                <a:lnTo>
                  <a:pt x="16679335" y="5187810"/>
                </a:lnTo>
                <a:lnTo>
                  <a:pt x="0" y="518781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1841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59"/>
          <p:cNvSpPr/>
          <p:nvPr/>
        </p:nvSpPr>
        <p:spPr>
          <a:xfrm>
            <a:off x="3320050" y="1017725"/>
            <a:ext cx="2514600" cy="32636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59"/>
          <p:cNvSpPr/>
          <p:nvPr/>
        </p:nvSpPr>
        <p:spPr>
          <a:xfrm>
            <a:off x="6019475" y="1017725"/>
            <a:ext cx="2514600" cy="32636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59"/>
          <p:cNvSpPr/>
          <p:nvPr/>
        </p:nvSpPr>
        <p:spPr>
          <a:xfrm>
            <a:off x="620625" y="1017725"/>
            <a:ext cx="2514600" cy="32636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</a:t>
            </a:r>
            <a:r>
              <a:rPr lang="en" dirty="0"/>
              <a:t>raining and optimization in cnn</a:t>
            </a:r>
            <a:endParaRPr dirty="0"/>
          </a:p>
        </p:txBody>
      </p:sp>
      <p:sp>
        <p:nvSpPr>
          <p:cNvPr id="1061" name="Google Shape;1061;p59"/>
          <p:cNvSpPr txBox="1">
            <a:spLocks noGrp="1"/>
          </p:cNvSpPr>
          <p:nvPr>
            <p:ph type="title" idx="2"/>
          </p:nvPr>
        </p:nvSpPr>
        <p:spPr>
          <a:xfrm>
            <a:off x="583425" y="1022662"/>
            <a:ext cx="2588708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</a:t>
            </a:r>
            <a:r>
              <a:rPr lang="en" dirty="0"/>
              <a:t>onvolutional layers</a:t>
            </a:r>
            <a:endParaRPr dirty="0"/>
          </a:p>
        </p:txBody>
      </p:sp>
      <p:sp>
        <p:nvSpPr>
          <p:cNvPr id="1062" name="Google Shape;1062;p59"/>
          <p:cNvSpPr txBox="1">
            <a:spLocks noGrp="1"/>
          </p:cNvSpPr>
          <p:nvPr>
            <p:ph type="subTitle" idx="1"/>
          </p:nvPr>
        </p:nvSpPr>
        <p:spPr>
          <a:xfrm>
            <a:off x="731342" y="1550363"/>
            <a:ext cx="2305500" cy="26316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hlink"/>
              </a:buClr>
              <a:buSzPts val="1100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Understanding the activation maps, pooling layers, and filters used in the convolutional layers of CNNs.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063" name="Google Shape;1063;p59"/>
          <p:cNvSpPr txBox="1">
            <a:spLocks noGrp="1"/>
          </p:cNvSpPr>
          <p:nvPr>
            <p:ph type="title" idx="3"/>
          </p:nvPr>
        </p:nvSpPr>
        <p:spPr>
          <a:xfrm>
            <a:off x="3419250" y="1036786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Gradient descent</a:t>
            </a:r>
            <a:endParaRPr dirty="0"/>
          </a:p>
        </p:txBody>
      </p:sp>
      <p:sp>
        <p:nvSpPr>
          <p:cNvPr id="1064" name="Google Shape;1064;p59"/>
          <p:cNvSpPr txBox="1">
            <a:spLocks noGrp="1"/>
          </p:cNvSpPr>
          <p:nvPr>
            <p:ph type="subTitle" idx="4"/>
          </p:nvPr>
        </p:nvSpPr>
        <p:spPr>
          <a:xfrm>
            <a:off x="3430611" y="1563805"/>
            <a:ext cx="2305500" cy="28468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hlink"/>
              </a:buClr>
              <a:buSzPts val="1100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Implementing optimization algorithms like Stochastic Gradient Descent and Adam to optimize the weights and biases in CNNs</a:t>
            </a:r>
            <a:r>
              <a:rPr lang="en-US" sz="14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.</a:t>
            </a:r>
            <a:endParaRPr lang="en-US"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065" name="Google Shape;1065;p59"/>
          <p:cNvSpPr txBox="1">
            <a:spLocks noGrp="1"/>
          </p:cNvSpPr>
          <p:nvPr>
            <p:ph type="title" idx="5"/>
          </p:nvPr>
        </p:nvSpPr>
        <p:spPr>
          <a:xfrm>
            <a:off x="5887841" y="1036104"/>
            <a:ext cx="2798960" cy="8061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</a:t>
            </a:r>
            <a:r>
              <a:rPr lang="en" dirty="0"/>
              <a:t>egularization techniques</a:t>
            </a:r>
            <a:endParaRPr dirty="0"/>
          </a:p>
        </p:txBody>
      </p:sp>
      <p:sp>
        <p:nvSpPr>
          <p:cNvPr id="1066" name="Google Shape;1066;p59"/>
          <p:cNvSpPr txBox="1">
            <a:spLocks noGrp="1"/>
          </p:cNvSpPr>
          <p:nvPr>
            <p:ph type="subTitle" idx="6"/>
          </p:nvPr>
        </p:nvSpPr>
        <p:spPr>
          <a:xfrm>
            <a:off x="6129887" y="1550362"/>
            <a:ext cx="2305500" cy="30581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Using techniques like dropout and batch normalization to improve the generalization and performance of CNNs.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88" name="Google Shape;1088;p59"/>
          <p:cNvGrpSpPr/>
          <p:nvPr/>
        </p:nvGrpSpPr>
        <p:grpSpPr>
          <a:xfrm>
            <a:off x="636975" y="4608492"/>
            <a:ext cx="3397850" cy="187275"/>
            <a:chOff x="-3237675" y="-1132050"/>
            <a:chExt cx="3397850" cy="187275"/>
          </a:xfrm>
        </p:grpSpPr>
        <p:sp>
          <p:nvSpPr>
            <p:cNvPr id="1089" name="Google Shape;1089;p59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59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59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59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9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9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9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9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9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BE398CE-837F-C8A3-9F94-CFC442B10EDD}"/>
              </a:ext>
            </a:extLst>
          </p:cNvPr>
          <p:cNvSpPr/>
          <p:nvPr/>
        </p:nvSpPr>
        <p:spPr>
          <a:xfrm>
            <a:off x="-1507074" y="-44311"/>
            <a:ext cx="16679335" cy="5187810"/>
          </a:xfrm>
          <a:custGeom>
            <a:avLst/>
            <a:gdLst>
              <a:gd name="connsiteX0" fmla="*/ 7917599 w 16679335"/>
              <a:gd name="connsiteY0" fmla="*/ 687777 h 5187810"/>
              <a:gd name="connsiteX1" fmla="*/ 7486139 w 16679335"/>
              <a:gd name="connsiteY1" fmla="*/ 1119237 h 5187810"/>
              <a:gd name="connsiteX2" fmla="*/ 7486139 w 16679335"/>
              <a:gd name="connsiteY2" fmla="*/ 4221342 h 5187810"/>
              <a:gd name="connsiteX3" fmla="*/ 7917599 w 16679335"/>
              <a:gd name="connsiteY3" fmla="*/ 4652802 h 5187810"/>
              <a:gd name="connsiteX4" fmla="*/ 9643387 w 16679335"/>
              <a:gd name="connsiteY4" fmla="*/ 4652802 h 5187810"/>
              <a:gd name="connsiteX5" fmla="*/ 10074847 w 16679335"/>
              <a:gd name="connsiteY5" fmla="*/ 4221342 h 5187810"/>
              <a:gd name="connsiteX6" fmla="*/ 10074847 w 16679335"/>
              <a:gd name="connsiteY6" fmla="*/ 1119237 h 5187810"/>
              <a:gd name="connsiteX7" fmla="*/ 9643387 w 16679335"/>
              <a:gd name="connsiteY7" fmla="*/ 687777 h 5187810"/>
              <a:gd name="connsiteX8" fmla="*/ 0 w 16679335"/>
              <a:gd name="connsiteY8" fmla="*/ 0 h 5187810"/>
              <a:gd name="connsiteX9" fmla="*/ 16679335 w 16679335"/>
              <a:gd name="connsiteY9" fmla="*/ 0 h 5187810"/>
              <a:gd name="connsiteX10" fmla="*/ 16679335 w 16679335"/>
              <a:gd name="connsiteY10" fmla="*/ 5187810 h 5187810"/>
              <a:gd name="connsiteX11" fmla="*/ 0 w 16679335"/>
              <a:gd name="connsiteY11" fmla="*/ 5187810 h 5187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79335" h="5187810">
                <a:moveTo>
                  <a:pt x="7917599" y="687777"/>
                </a:moveTo>
                <a:cubicBezTo>
                  <a:pt x="7679310" y="687777"/>
                  <a:pt x="7486139" y="880948"/>
                  <a:pt x="7486139" y="1119237"/>
                </a:cubicBezTo>
                <a:lnTo>
                  <a:pt x="7486139" y="4221342"/>
                </a:lnTo>
                <a:cubicBezTo>
                  <a:pt x="7486139" y="4459631"/>
                  <a:pt x="7679310" y="4652802"/>
                  <a:pt x="7917599" y="4652802"/>
                </a:cubicBezTo>
                <a:lnTo>
                  <a:pt x="9643387" y="4652802"/>
                </a:lnTo>
                <a:cubicBezTo>
                  <a:pt x="9881676" y="4652802"/>
                  <a:pt x="10074847" y="4459631"/>
                  <a:pt x="10074847" y="4221342"/>
                </a:cubicBezTo>
                <a:lnTo>
                  <a:pt x="10074847" y="1119237"/>
                </a:lnTo>
                <a:cubicBezTo>
                  <a:pt x="10074847" y="880948"/>
                  <a:pt x="9881676" y="687777"/>
                  <a:pt x="9643387" y="687777"/>
                </a:cubicBezTo>
                <a:close/>
                <a:moveTo>
                  <a:pt x="0" y="0"/>
                </a:moveTo>
                <a:lnTo>
                  <a:pt x="16679335" y="0"/>
                </a:lnTo>
                <a:lnTo>
                  <a:pt x="16679335" y="5187810"/>
                </a:lnTo>
                <a:lnTo>
                  <a:pt x="0" y="518781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274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59"/>
          <p:cNvSpPr/>
          <p:nvPr/>
        </p:nvSpPr>
        <p:spPr>
          <a:xfrm>
            <a:off x="3320050" y="586215"/>
            <a:ext cx="2514600" cy="3944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59"/>
          <p:cNvSpPr/>
          <p:nvPr/>
        </p:nvSpPr>
        <p:spPr>
          <a:xfrm>
            <a:off x="6019475" y="586215"/>
            <a:ext cx="2514600" cy="3944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59"/>
          <p:cNvSpPr/>
          <p:nvPr/>
        </p:nvSpPr>
        <p:spPr>
          <a:xfrm>
            <a:off x="620625" y="586215"/>
            <a:ext cx="2514600" cy="3944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59"/>
          <p:cNvSpPr txBox="1">
            <a:spLocks noGrp="1"/>
          </p:cNvSpPr>
          <p:nvPr>
            <p:ph type="title"/>
          </p:nvPr>
        </p:nvSpPr>
        <p:spPr>
          <a:xfrm>
            <a:off x="720000" y="1351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</a:t>
            </a:r>
            <a:r>
              <a:rPr lang="en" dirty="0"/>
              <a:t>raining and optimization in rnn</a:t>
            </a:r>
            <a:endParaRPr dirty="0"/>
          </a:p>
        </p:txBody>
      </p:sp>
      <p:sp>
        <p:nvSpPr>
          <p:cNvPr id="1061" name="Google Shape;1061;p59"/>
          <p:cNvSpPr txBox="1">
            <a:spLocks noGrp="1"/>
          </p:cNvSpPr>
          <p:nvPr>
            <p:ph type="title" idx="2"/>
          </p:nvPr>
        </p:nvSpPr>
        <p:spPr>
          <a:xfrm>
            <a:off x="583425" y="591148"/>
            <a:ext cx="2551800" cy="7239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r>
              <a:rPr lang="en-IN" dirty="0" err="1"/>
              <a:t>ackpropagation</a:t>
            </a:r>
            <a:r>
              <a:rPr lang="en-IN" dirty="0"/>
              <a:t> through time</a:t>
            </a:r>
            <a:endParaRPr dirty="0"/>
          </a:p>
        </p:txBody>
      </p:sp>
      <p:sp>
        <p:nvSpPr>
          <p:cNvPr id="1062" name="Google Shape;1062;p59"/>
          <p:cNvSpPr txBox="1">
            <a:spLocks noGrp="1"/>
          </p:cNvSpPr>
          <p:nvPr>
            <p:ph type="subTitle" idx="1"/>
          </p:nvPr>
        </p:nvSpPr>
        <p:spPr>
          <a:xfrm>
            <a:off x="731342" y="3102797"/>
            <a:ext cx="2305500" cy="10792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Understanding how backpropagation is applied through the time steps in recurrent neural networks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63" name="Google Shape;1063;p59"/>
          <p:cNvSpPr txBox="1">
            <a:spLocks noGrp="1"/>
          </p:cNvSpPr>
          <p:nvPr>
            <p:ph type="title" idx="3"/>
          </p:nvPr>
        </p:nvSpPr>
        <p:spPr>
          <a:xfrm>
            <a:off x="3419250" y="594999"/>
            <a:ext cx="2305500" cy="8054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</a:t>
            </a:r>
            <a:r>
              <a:rPr lang="en" dirty="0"/>
              <a:t>equential data processing</a:t>
            </a:r>
            <a:endParaRPr dirty="0"/>
          </a:p>
        </p:txBody>
      </p:sp>
      <p:sp>
        <p:nvSpPr>
          <p:cNvPr id="1064" name="Google Shape;1064;p59"/>
          <p:cNvSpPr txBox="1">
            <a:spLocks noGrp="1"/>
          </p:cNvSpPr>
          <p:nvPr>
            <p:ph type="subTitle" idx="4"/>
          </p:nvPr>
        </p:nvSpPr>
        <p:spPr>
          <a:xfrm>
            <a:off x="3419250" y="3084180"/>
            <a:ext cx="2305500" cy="13078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hlink"/>
              </a:buClr>
              <a:buSzPts val="1100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Optimizing RNN training to minimize error while processing sequential data, often involving long short-term memory cells.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065" name="Google Shape;1065;p59"/>
          <p:cNvSpPr txBox="1">
            <a:spLocks noGrp="1"/>
          </p:cNvSpPr>
          <p:nvPr>
            <p:ph type="title" idx="5"/>
          </p:nvPr>
        </p:nvSpPr>
        <p:spPr>
          <a:xfrm>
            <a:off x="5887841" y="594319"/>
            <a:ext cx="2798960" cy="8061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Addressing gradient issues</a:t>
            </a:r>
            <a:endParaRPr dirty="0"/>
          </a:p>
        </p:txBody>
      </p:sp>
      <p:sp>
        <p:nvSpPr>
          <p:cNvPr id="1066" name="Google Shape;1066;p59"/>
          <p:cNvSpPr txBox="1">
            <a:spLocks noGrp="1"/>
          </p:cNvSpPr>
          <p:nvPr>
            <p:ph type="subTitle" idx="6"/>
          </p:nvPr>
        </p:nvSpPr>
        <p:spPr>
          <a:xfrm>
            <a:off x="6129887" y="3102797"/>
            <a:ext cx="2305500" cy="12892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Dealing with problems such as vanishing or exploding gradients that can occur during RNN training.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88" name="Google Shape;1088;p59"/>
          <p:cNvGrpSpPr/>
          <p:nvPr/>
        </p:nvGrpSpPr>
        <p:grpSpPr>
          <a:xfrm>
            <a:off x="636975" y="4608492"/>
            <a:ext cx="3397850" cy="187275"/>
            <a:chOff x="-3237675" y="-1132050"/>
            <a:chExt cx="3397850" cy="187275"/>
          </a:xfrm>
        </p:grpSpPr>
        <p:sp>
          <p:nvSpPr>
            <p:cNvPr id="1089" name="Google Shape;1089;p59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59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59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59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9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9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9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9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9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E7571C35-4D8A-BB61-FDAF-AC318C785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26" y="1366464"/>
            <a:ext cx="2352151" cy="1658743"/>
          </a:xfrm>
          <a:prstGeom prst="rect">
            <a:avLst/>
          </a:prstGeom>
        </p:spPr>
      </p:pic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EEF1FC93-12D8-3A1B-9486-371358E38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819" y="1366464"/>
            <a:ext cx="2183134" cy="1658743"/>
          </a:xfrm>
          <a:prstGeom prst="rect">
            <a:avLst/>
          </a:prstGeom>
        </p:spPr>
      </p:pic>
      <p:pic>
        <p:nvPicPr>
          <p:cNvPr id="5" name="Image 2" descr="preencoded.png">
            <a:extLst>
              <a:ext uri="{FF2B5EF4-FFF2-40B4-BE49-F238E27FC236}">
                <a16:creationId xmlns:a16="http://schemas.microsoft.com/office/drawing/2014/main" id="{5B7577C6-1677-966B-F76E-4E1FA4B966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9339" y="1366464"/>
            <a:ext cx="2344792" cy="145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42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58"/>
          <p:cNvSpPr txBox="1">
            <a:spLocks noGrp="1"/>
          </p:cNvSpPr>
          <p:nvPr>
            <p:ph type="title"/>
          </p:nvPr>
        </p:nvSpPr>
        <p:spPr>
          <a:xfrm>
            <a:off x="1195863" y="1454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r>
              <a:rPr lang="en-IN" dirty="0"/>
              <a:t>Continued innovation</a:t>
            </a:r>
            <a:endParaRPr dirty="0"/>
          </a:p>
        </p:txBody>
      </p:sp>
      <p:sp>
        <p:nvSpPr>
          <p:cNvPr id="1027" name="Google Shape;1027;p58"/>
          <p:cNvSpPr txBox="1">
            <a:spLocks noGrp="1"/>
          </p:cNvSpPr>
          <p:nvPr>
            <p:ph type="subTitle" idx="1"/>
          </p:nvPr>
        </p:nvSpPr>
        <p:spPr>
          <a:xfrm>
            <a:off x="1195863" y="2040774"/>
            <a:ext cx="2867100" cy="15361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Anticipating advancements in computer vision through new architectures, algorithms, and applications.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8" name="Google Shape;1028;p58"/>
          <p:cNvSpPr txBox="1">
            <a:spLocks noGrp="1"/>
          </p:cNvSpPr>
          <p:nvPr>
            <p:ph type="title" idx="2"/>
          </p:nvPr>
        </p:nvSpPr>
        <p:spPr>
          <a:xfrm>
            <a:off x="5081043" y="1454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2.Ethical considerations</a:t>
            </a:r>
            <a:endParaRPr dirty="0"/>
          </a:p>
        </p:txBody>
      </p:sp>
      <p:sp>
        <p:nvSpPr>
          <p:cNvPr id="1029" name="Google Shape;1029;p58"/>
          <p:cNvSpPr txBox="1">
            <a:spLocks noGrp="1"/>
          </p:cNvSpPr>
          <p:nvPr>
            <p:ph type="subTitle" idx="3"/>
          </p:nvPr>
        </p:nvSpPr>
        <p:spPr>
          <a:xfrm>
            <a:off x="5202067" y="2040773"/>
            <a:ext cx="2867100" cy="21091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Exploring the ethical implications and responsible use of computer vision technology in various fields and industries.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0" name="Google Shape;1030;p58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 and future directions</a:t>
            </a:r>
            <a:endParaRPr dirty="0"/>
          </a:p>
        </p:txBody>
      </p:sp>
      <p:sp>
        <p:nvSpPr>
          <p:cNvPr id="1032" name="Google Shape;1032;p58"/>
          <p:cNvSpPr txBox="1">
            <a:spLocks noGrp="1"/>
          </p:cNvSpPr>
          <p:nvPr>
            <p:ph type="title" idx="6"/>
          </p:nvPr>
        </p:nvSpPr>
        <p:spPr>
          <a:xfrm>
            <a:off x="8987315" y="1448865"/>
            <a:ext cx="4459743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3.Integration with other technologies</a:t>
            </a:r>
            <a:endParaRPr dirty="0"/>
          </a:p>
        </p:txBody>
      </p:sp>
      <p:sp>
        <p:nvSpPr>
          <p:cNvPr id="1034" name="Google Shape;1034;p58"/>
          <p:cNvSpPr txBox="1">
            <a:spLocks noGrp="1"/>
          </p:cNvSpPr>
          <p:nvPr>
            <p:ph type="subTitle" idx="7"/>
          </p:nvPr>
        </p:nvSpPr>
        <p:spPr>
          <a:xfrm>
            <a:off x="9031747" y="2084300"/>
            <a:ext cx="2867100" cy="11605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Examining the integration of computer vision with emerging technologies like augmented reality and IoT for novel applications.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035" name="Google Shape;1035;p58"/>
          <p:cNvGrpSpPr/>
          <p:nvPr/>
        </p:nvGrpSpPr>
        <p:grpSpPr>
          <a:xfrm rot="10800000">
            <a:off x="4303235" y="1649808"/>
            <a:ext cx="537556" cy="136576"/>
            <a:chOff x="2641350" y="846250"/>
            <a:chExt cx="413600" cy="105075"/>
          </a:xfrm>
        </p:grpSpPr>
        <p:sp>
          <p:nvSpPr>
            <p:cNvPr id="1036" name="Google Shape;1036;p5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5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0" name="Google Shape;1050;p58"/>
          <p:cNvGrpSpPr/>
          <p:nvPr/>
        </p:nvGrpSpPr>
        <p:grpSpPr>
          <a:xfrm>
            <a:off x="7380363" y="993621"/>
            <a:ext cx="913425" cy="370975"/>
            <a:chOff x="6514150" y="4420266"/>
            <a:chExt cx="913425" cy="370975"/>
          </a:xfrm>
        </p:grpSpPr>
        <p:sp>
          <p:nvSpPr>
            <p:cNvPr id="1051" name="Google Shape;1051;p5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976698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58"/>
          <p:cNvSpPr txBox="1">
            <a:spLocks noGrp="1"/>
          </p:cNvSpPr>
          <p:nvPr>
            <p:ph type="title"/>
          </p:nvPr>
        </p:nvSpPr>
        <p:spPr>
          <a:xfrm>
            <a:off x="-3322352" y="1454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r>
              <a:rPr lang="en-IN" dirty="0"/>
              <a:t>Continued innovation</a:t>
            </a:r>
            <a:endParaRPr dirty="0"/>
          </a:p>
        </p:txBody>
      </p:sp>
      <p:sp>
        <p:nvSpPr>
          <p:cNvPr id="1027" name="Google Shape;1027;p58"/>
          <p:cNvSpPr txBox="1">
            <a:spLocks noGrp="1"/>
          </p:cNvSpPr>
          <p:nvPr>
            <p:ph type="subTitle" idx="1"/>
          </p:nvPr>
        </p:nvSpPr>
        <p:spPr>
          <a:xfrm>
            <a:off x="-3322352" y="2040774"/>
            <a:ext cx="2867100" cy="15361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Anticipating advancements in computer vision through new architectures, algorithms, and applications.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8" name="Google Shape;1028;p58"/>
          <p:cNvSpPr txBox="1">
            <a:spLocks noGrp="1"/>
          </p:cNvSpPr>
          <p:nvPr>
            <p:ph type="title" idx="2"/>
          </p:nvPr>
        </p:nvSpPr>
        <p:spPr>
          <a:xfrm>
            <a:off x="1020031" y="1454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2.Ethical considerations</a:t>
            </a:r>
            <a:endParaRPr dirty="0"/>
          </a:p>
        </p:txBody>
      </p:sp>
      <p:sp>
        <p:nvSpPr>
          <p:cNvPr id="1029" name="Google Shape;1029;p58"/>
          <p:cNvSpPr txBox="1">
            <a:spLocks noGrp="1"/>
          </p:cNvSpPr>
          <p:nvPr>
            <p:ph type="subTitle" idx="3"/>
          </p:nvPr>
        </p:nvSpPr>
        <p:spPr>
          <a:xfrm>
            <a:off x="1114161" y="2040773"/>
            <a:ext cx="2867100" cy="21091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Exploring the ethical implications and responsible use of computer vision technology in various fields and industries.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0" name="Google Shape;1030;p58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 and future directions</a:t>
            </a:r>
            <a:endParaRPr dirty="0"/>
          </a:p>
        </p:txBody>
      </p:sp>
      <p:sp>
        <p:nvSpPr>
          <p:cNvPr id="1032" name="Google Shape;1032;p58"/>
          <p:cNvSpPr txBox="1">
            <a:spLocks noGrp="1"/>
          </p:cNvSpPr>
          <p:nvPr>
            <p:ph type="title" idx="6"/>
          </p:nvPr>
        </p:nvSpPr>
        <p:spPr>
          <a:xfrm>
            <a:off x="4872514" y="1448865"/>
            <a:ext cx="3251455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3.Integration with other technologies</a:t>
            </a:r>
            <a:endParaRPr dirty="0"/>
          </a:p>
        </p:txBody>
      </p:sp>
      <p:sp>
        <p:nvSpPr>
          <p:cNvPr id="1034" name="Google Shape;1034;p58"/>
          <p:cNvSpPr txBox="1">
            <a:spLocks noGrp="1"/>
          </p:cNvSpPr>
          <p:nvPr>
            <p:ph type="subTitle" idx="7"/>
          </p:nvPr>
        </p:nvSpPr>
        <p:spPr>
          <a:xfrm>
            <a:off x="4937988" y="2515036"/>
            <a:ext cx="2867100" cy="11605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Examining the integration of computer vision with emerging technologies like augmented reality and IoT for novel applications.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035" name="Google Shape;1035;p58"/>
          <p:cNvGrpSpPr/>
          <p:nvPr/>
        </p:nvGrpSpPr>
        <p:grpSpPr>
          <a:xfrm rot="10800000">
            <a:off x="4303235" y="1649808"/>
            <a:ext cx="537556" cy="136576"/>
            <a:chOff x="2641350" y="846250"/>
            <a:chExt cx="413600" cy="105075"/>
          </a:xfrm>
        </p:grpSpPr>
        <p:sp>
          <p:nvSpPr>
            <p:cNvPr id="1036" name="Google Shape;1036;p5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5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0" name="Google Shape;1050;p58"/>
          <p:cNvGrpSpPr/>
          <p:nvPr/>
        </p:nvGrpSpPr>
        <p:grpSpPr>
          <a:xfrm>
            <a:off x="7380363" y="993621"/>
            <a:ext cx="913425" cy="370975"/>
            <a:chOff x="6514150" y="4420266"/>
            <a:chExt cx="913425" cy="370975"/>
          </a:xfrm>
        </p:grpSpPr>
        <p:sp>
          <p:nvSpPr>
            <p:cNvPr id="1051" name="Google Shape;1051;p5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464506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56"/>
          <p:cNvSpPr txBox="1">
            <a:spLocks noGrp="1"/>
          </p:cNvSpPr>
          <p:nvPr>
            <p:ph type="title"/>
          </p:nvPr>
        </p:nvSpPr>
        <p:spPr>
          <a:xfrm>
            <a:off x="1792008" y="1566450"/>
            <a:ext cx="5565300" cy="20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</a:t>
            </a:r>
            <a:r>
              <a:rPr lang="en" dirty="0"/>
              <a:t>hank you !</a:t>
            </a:r>
            <a:endParaRPr dirty="0"/>
          </a:p>
        </p:txBody>
      </p:sp>
      <p:grpSp>
        <p:nvGrpSpPr>
          <p:cNvPr id="966" name="Google Shape;966;p56"/>
          <p:cNvGrpSpPr/>
          <p:nvPr/>
        </p:nvGrpSpPr>
        <p:grpSpPr>
          <a:xfrm rot="-5400000">
            <a:off x="6884289" y="1494857"/>
            <a:ext cx="772605" cy="196301"/>
            <a:chOff x="2641350" y="846250"/>
            <a:chExt cx="413600" cy="105075"/>
          </a:xfrm>
        </p:grpSpPr>
        <p:sp>
          <p:nvSpPr>
            <p:cNvPr id="967" name="Google Shape;967;p56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6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6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6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56"/>
          <p:cNvGrpSpPr/>
          <p:nvPr/>
        </p:nvGrpSpPr>
        <p:grpSpPr>
          <a:xfrm>
            <a:off x="241063" y="3577054"/>
            <a:ext cx="3397850" cy="187275"/>
            <a:chOff x="-3237675" y="-1132050"/>
            <a:chExt cx="3397850" cy="187275"/>
          </a:xfrm>
        </p:grpSpPr>
        <p:sp>
          <p:nvSpPr>
            <p:cNvPr id="972" name="Google Shape;972;p56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6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6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6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6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6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6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6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6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965;p56">
            <a:extLst>
              <a:ext uri="{FF2B5EF4-FFF2-40B4-BE49-F238E27FC236}">
                <a16:creationId xmlns:a16="http://schemas.microsoft.com/office/drawing/2014/main" id="{1D43421A-68A6-DE3F-FAB3-4E31F2B7A580}"/>
              </a:ext>
            </a:extLst>
          </p:cNvPr>
          <p:cNvSpPr txBox="1">
            <a:spLocks/>
          </p:cNvSpPr>
          <p:nvPr/>
        </p:nvSpPr>
        <p:spPr>
          <a:xfrm>
            <a:off x="121024" y="4262719"/>
            <a:ext cx="8081683" cy="726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Bebas Neue"/>
              <a:buNone/>
              <a:defRPr sz="76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800" dirty="0"/>
              <a:t>Content written by : </a:t>
            </a:r>
            <a:r>
              <a:rPr lang="en-US" sz="2800" dirty="0" err="1"/>
              <a:t>amaan</a:t>
            </a:r>
            <a:r>
              <a:rPr lang="en-US" sz="2800" dirty="0"/>
              <a:t> || ppt design and animations by : </a:t>
            </a:r>
            <a:r>
              <a:rPr lang="en-US" sz="2800" dirty="0" err="1"/>
              <a:t>vineet</a:t>
            </a:r>
            <a:endParaRPr lang="en-IN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>
            <a:spLocks noGrp="1"/>
          </p:cNvSpPr>
          <p:nvPr>
            <p:ph type="ctrTitle"/>
          </p:nvPr>
        </p:nvSpPr>
        <p:spPr>
          <a:xfrm>
            <a:off x="3356550" y="1165860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Introduction To computer vision</a:t>
            </a:r>
            <a:endParaRPr dirty="0"/>
          </a:p>
        </p:txBody>
      </p:sp>
      <p:grpSp>
        <p:nvGrpSpPr>
          <p:cNvPr id="302" name="Google Shape;302;p38"/>
          <p:cNvGrpSpPr/>
          <p:nvPr/>
        </p:nvGrpSpPr>
        <p:grpSpPr>
          <a:xfrm>
            <a:off x="-999969" y="1417515"/>
            <a:ext cx="3692970" cy="3912200"/>
            <a:chOff x="411650" y="2156650"/>
            <a:chExt cx="2413075" cy="2556325"/>
          </a:xfrm>
        </p:grpSpPr>
        <p:sp>
          <p:nvSpPr>
            <p:cNvPr id="303" name="Google Shape;303;p38"/>
            <p:cNvSpPr/>
            <p:nvPr/>
          </p:nvSpPr>
          <p:spPr>
            <a:xfrm>
              <a:off x="1503675" y="2736975"/>
              <a:ext cx="253225" cy="253225"/>
            </a:xfrm>
            <a:custGeom>
              <a:avLst/>
              <a:gdLst/>
              <a:ahLst/>
              <a:cxnLst/>
              <a:rect l="l" t="t" r="r" b="b"/>
              <a:pathLst>
                <a:path w="10129" h="10129" extrusionOk="0">
                  <a:moveTo>
                    <a:pt x="5075" y="0"/>
                  </a:moveTo>
                  <a:cubicBezTo>
                    <a:pt x="2274" y="0"/>
                    <a:pt x="0" y="2274"/>
                    <a:pt x="0" y="5075"/>
                  </a:cubicBezTo>
                  <a:cubicBezTo>
                    <a:pt x="0" y="7855"/>
                    <a:pt x="2274" y="10129"/>
                    <a:pt x="5075" y="10129"/>
                  </a:cubicBezTo>
                  <a:cubicBezTo>
                    <a:pt x="7876" y="10129"/>
                    <a:pt x="10129" y="7855"/>
                    <a:pt x="10129" y="5075"/>
                  </a:cubicBezTo>
                  <a:cubicBezTo>
                    <a:pt x="10129" y="2274"/>
                    <a:pt x="7876" y="0"/>
                    <a:pt x="5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1984225" y="2412200"/>
              <a:ext cx="123325" cy="123350"/>
            </a:xfrm>
            <a:custGeom>
              <a:avLst/>
              <a:gdLst/>
              <a:ahLst/>
              <a:cxnLst/>
              <a:rect l="l" t="t" r="r" b="b"/>
              <a:pathLst>
                <a:path w="4933" h="4934" extrusionOk="0">
                  <a:moveTo>
                    <a:pt x="2476" y="1"/>
                  </a:moveTo>
                  <a:cubicBezTo>
                    <a:pt x="1096" y="1"/>
                    <a:pt x="0" y="1097"/>
                    <a:pt x="0" y="2477"/>
                  </a:cubicBezTo>
                  <a:cubicBezTo>
                    <a:pt x="0" y="3837"/>
                    <a:pt x="1096" y="4933"/>
                    <a:pt x="2476" y="4933"/>
                  </a:cubicBezTo>
                  <a:cubicBezTo>
                    <a:pt x="3836" y="4933"/>
                    <a:pt x="4932" y="3837"/>
                    <a:pt x="4932" y="2477"/>
                  </a:cubicBezTo>
                  <a:cubicBezTo>
                    <a:pt x="4932" y="1097"/>
                    <a:pt x="3836" y="1"/>
                    <a:pt x="2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2395250" y="2199600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4953" h="4953" extrusionOk="0">
                  <a:moveTo>
                    <a:pt x="2477" y="0"/>
                  </a:moveTo>
                  <a:cubicBezTo>
                    <a:pt x="1117" y="0"/>
                    <a:pt x="0" y="1117"/>
                    <a:pt x="0" y="2476"/>
                  </a:cubicBezTo>
                  <a:cubicBezTo>
                    <a:pt x="0" y="3836"/>
                    <a:pt x="1117" y="4953"/>
                    <a:pt x="2477" y="4953"/>
                  </a:cubicBezTo>
                  <a:cubicBezTo>
                    <a:pt x="3836" y="4953"/>
                    <a:pt x="4953" y="3836"/>
                    <a:pt x="4953" y="2476"/>
                  </a:cubicBezTo>
                  <a:cubicBezTo>
                    <a:pt x="4953" y="1117"/>
                    <a:pt x="3836" y="0"/>
                    <a:pt x="24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2580975" y="3149000"/>
              <a:ext cx="109625" cy="109650"/>
            </a:xfrm>
            <a:custGeom>
              <a:avLst/>
              <a:gdLst/>
              <a:ahLst/>
              <a:cxnLst/>
              <a:rect l="l" t="t" r="r" b="b"/>
              <a:pathLst>
                <a:path w="4385" h="4386" extrusionOk="0">
                  <a:moveTo>
                    <a:pt x="2192" y="1"/>
                  </a:moveTo>
                  <a:cubicBezTo>
                    <a:pt x="974" y="1"/>
                    <a:pt x="0" y="975"/>
                    <a:pt x="0" y="2193"/>
                  </a:cubicBezTo>
                  <a:cubicBezTo>
                    <a:pt x="0" y="3411"/>
                    <a:pt x="974" y="4385"/>
                    <a:pt x="2192" y="4385"/>
                  </a:cubicBezTo>
                  <a:cubicBezTo>
                    <a:pt x="3410" y="4385"/>
                    <a:pt x="4384" y="3411"/>
                    <a:pt x="4384" y="2193"/>
                  </a:cubicBezTo>
                  <a:cubicBezTo>
                    <a:pt x="4384" y="975"/>
                    <a:pt x="3410" y="1"/>
                    <a:pt x="2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2544425" y="3129725"/>
              <a:ext cx="115725" cy="121300"/>
            </a:xfrm>
            <a:custGeom>
              <a:avLst/>
              <a:gdLst/>
              <a:ahLst/>
              <a:cxnLst/>
              <a:rect l="l" t="t" r="r" b="b"/>
              <a:pathLst>
                <a:path w="4629" h="4852" extrusionOk="0">
                  <a:moveTo>
                    <a:pt x="163" y="1"/>
                  </a:moveTo>
                  <a:cubicBezTo>
                    <a:pt x="163" y="1"/>
                    <a:pt x="1" y="2660"/>
                    <a:pt x="143" y="2944"/>
                  </a:cubicBezTo>
                  <a:cubicBezTo>
                    <a:pt x="285" y="3228"/>
                    <a:pt x="4121" y="4852"/>
                    <a:pt x="4121" y="4852"/>
                  </a:cubicBezTo>
                  <a:lnTo>
                    <a:pt x="4629" y="1624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2480500" y="2812575"/>
              <a:ext cx="67500" cy="114200"/>
            </a:xfrm>
            <a:custGeom>
              <a:avLst/>
              <a:gdLst/>
              <a:ahLst/>
              <a:cxnLst/>
              <a:rect l="l" t="t" r="r" b="b"/>
              <a:pathLst>
                <a:path w="2700" h="4568" extrusionOk="0">
                  <a:moveTo>
                    <a:pt x="569" y="1"/>
                  </a:moveTo>
                  <a:lnTo>
                    <a:pt x="0" y="4568"/>
                  </a:lnTo>
                  <a:lnTo>
                    <a:pt x="2700" y="2721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2403350" y="2218375"/>
              <a:ext cx="143650" cy="198925"/>
            </a:xfrm>
            <a:custGeom>
              <a:avLst/>
              <a:gdLst/>
              <a:ahLst/>
              <a:cxnLst/>
              <a:rect l="l" t="t" r="r" b="b"/>
              <a:pathLst>
                <a:path w="5746" h="7957" extrusionOk="0">
                  <a:moveTo>
                    <a:pt x="3614" y="0"/>
                  </a:moveTo>
                  <a:lnTo>
                    <a:pt x="1" y="1401"/>
                  </a:lnTo>
                  <a:lnTo>
                    <a:pt x="3391" y="7957"/>
                  </a:lnTo>
                  <a:lnTo>
                    <a:pt x="5745" y="6942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1996900" y="2436050"/>
              <a:ext cx="212125" cy="222300"/>
            </a:xfrm>
            <a:custGeom>
              <a:avLst/>
              <a:gdLst/>
              <a:ahLst/>
              <a:cxnLst/>
              <a:rect l="l" t="t" r="r" b="b"/>
              <a:pathLst>
                <a:path w="8485" h="8892" extrusionOk="0">
                  <a:moveTo>
                    <a:pt x="3025" y="1"/>
                  </a:moveTo>
                  <a:lnTo>
                    <a:pt x="1" y="2071"/>
                  </a:lnTo>
                  <a:lnTo>
                    <a:pt x="5785" y="8891"/>
                  </a:lnTo>
                  <a:lnTo>
                    <a:pt x="8485" y="6760"/>
                  </a:lnTo>
                  <a:lnTo>
                    <a:pt x="30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1012475" y="3482900"/>
              <a:ext cx="399875" cy="387200"/>
            </a:xfrm>
            <a:custGeom>
              <a:avLst/>
              <a:gdLst/>
              <a:ahLst/>
              <a:cxnLst/>
              <a:rect l="l" t="t" r="r" b="b"/>
              <a:pathLst>
                <a:path w="15995" h="15488" extrusionOk="0">
                  <a:moveTo>
                    <a:pt x="2091" y="1"/>
                  </a:moveTo>
                  <a:lnTo>
                    <a:pt x="0" y="3147"/>
                  </a:lnTo>
                  <a:lnTo>
                    <a:pt x="15447" y="15488"/>
                  </a:lnTo>
                  <a:lnTo>
                    <a:pt x="15995" y="1516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1875125" y="2834400"/>
              <a:ext cx="613000" cy="789675"/>
            </a:xfrm>
            <a:custGeom>
              <a:avLst/>
              <a:gdLst/>
              <a:ahLst/>
              <a:cxnLst/>
              <a:rect l="l" t="t" r="r" b="b"/>
              <a:pathLst>
                <a:path w="24520" h="31587" extrusionOk="0">
                  <a:moveTo>
                    <a:pt x="11265" y="0"/>
                  </a:moveTo>
                  <a:lnTo>
                    <a:pt x="0" y="15427"/>
                  </a:lnTo>
                  <a:lnTo>
                    <a:pt x="13823" y="22247"/>
                  </a:lnTo>
                  <a:cubicBezTo>
                    <a:pt x="13823" y="22247"/>
                    <a:pt x="12057" y="24682"/>
                    <a:pt x="10656" y="27159"/>
                  </a:cubicBezTo>
                  <a:cubicBezTo>
                    <a:pt x="9362" y="29415"/>
                    <a:pt x="9617" y="31587"/>
                    <a:pt x="10656" y="31587"/>
                  </a:cubicBezTo>
                  <a:cubicBezTo>
                    <a:pt x="10757" y="31587"/>
                    <a:pt x="10866" y="31566"/>
                    <a:pt x="10981" y="31523"/>
                  </a:cubicBezTo>
                  <a:cubicBezTo>
                    <a:pt x="12280" y="31056"/>
                    <a:pt x="17862" y="26651"/>
                    <a:pt x="17862" y="26651"/>
                  </a:cubicBezTo>
                  <a:lnTo>
                    <a:pt x="24520" y="18877"/>
                  </a:lnTo>
                  <a:lnTo>
                    <a:pt x="11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2149650" y="3482900"/>
              <a:ext cx="165450" cy="139575"/>
            </a:xfrm>
            <a:custGeom>
              <a:avLst/>
              <a:gdLst/>
              <a:ahLst/>
              <a:cxnLst/>
              <a:rect l="l" t="t" r="r" b="b"/>
              <a:pathLst>
                <a:path w="6618" h="5583" extrusionOk="0">
                  <a:moveTo>
                    <a:pt x="6374" y="1"/>
                  </a:moveTo>
                  <a:lnTo>
                    <a:pt x="0" y="5583"/>
                  </a:lnTo>
                  <a:cubicBezTo>
                    <a:pt x="1137" y="5177"/>
                    <a:pt x="5521" y="1787"/>
                    <a:pt x="6617" y="914"/>
                  </a:cubicBezTo>
                  <a:lnTo>
                    <a:pt x="6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2085200" y="2710575"/>
              <a:ext cx="78175" cy="234475"/>
            </a:xfrm>
            <a:custGeom>
              <a:avLst/>
              <a:gdLst/>
              <a:ahLst/>
              <a:cxnLst/>
              <a:rect l="l" t="t" r="r" b="b"/>
              <a:pathLst>
                <a:path w="3127" h="9379" extrusionOk="0">
                  <a:moveTo>
                    <a:pt x="1056" y="1"/>
                  </a:moveTo>
                  <a:lnTo>
                    <a:pt x="0" y="9378"/>
                  </a:lnTo>
                  <a:lnTo>
                    <a:pt x="3126" y="7917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2274225" y="3170325"/>
              <a:ext cx="378825" cy="364075"/>
            </a:xfrm>
            <a:custGeom>
              <a:avLst/>
              <a:gdLst/>
              <a:ahLst/>
              <a:cxnLst/>
              <a:rect l="l" t="t" r="r" b="b"/>
              <a:pathLst>
                <a:path w="15153" h="14563" extrusionOk="0">
                  <a:moveTo>
                    <a:pt x="10728" y="0"/>
                  </a:moveTo>
                  <a:cubicBezTo>
                    <a:pt x="10728" y="0"/>
                    <a:pt x="2182" y="4364"/>
                    <a:pt x="1127" y="6617"/>
                  </a:cubicBezTo>
                  <a:cubicBezTo>
                    <a:pt x="124" y="8758"/>
                    <a:pt x="1" y="14563"/>
                    <a:pt x="1871" y="14563"/>
                  </a:cubicBezTo>
                  <a:cubicBezTo>
                    <a:pt x="1969" y="14563"/>
                    <a:pt x="2073" y="14547"/>
                    <a:pt x="2182" y="14513"/>
                  </a:cubicBezTo>
                  <a:cubicBezTo>
                    <a:pt x="4374" y="13823"/>
                    <a:pt x="15152" y="3715"/>
                    <a:pt x="15152" y="3715"/>
                  </a:cubicBezTo>
                  <a:lnTo>
                    <a:pt x="14016" y="1259"/>
                  </a:lnTo>
                  <a:lnTo>
                    <a:pt x="10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2448525" y="2879050"/>
              <a:ext cx="225825" cy="307025"/>
            </a:xfrm>
            <a:custGeom>
              <a:avLst/>
              <a:gdLst/>
              <a:ahLst/>
              <a:cxnLst/>
              <a:rect l="l" t="t" r="r" b="b"/>
              <a:pathLst>
                <a:path w="9033" h="12281" extrusionOk="0">
                  <a:moveTo>
                    <a:pt x="4364" y="1"/>
                  </a:moveTo>
                  <a:lnTo>
                    <a:pt x="0" y="610"/>
                  </a:lnTo>
                  <a:lnTo>
                    <a:pt x="3735" y="10718"/>
                  </a:lnTo>
                  <a:lnTo>
                    <a:pt x="7511" y="12281"/>
                  </a:lnTo>
                  <a:lnTo>
                    <a:pt x="9033" y="11266"/>
                  </a:lnTo>
                  <a:lnTo>
                    <a:pt x="43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2569800" y="2920150"/>
              <a:ext cx="104550" cy="250200"/>
            </a:xfrm>
            <a:custGeom>
              <a:avLst/>
              <a:gdLst/>
              <a:ahLst/>
              <a:cxnLst/>
              <a:rect l="l" t="t" r="r" b="b"/>
              <a:pathLst>
                <a:path w="4182" h="10008" extrusionOk="0">
                  <a:moveTo>
                    <a:pt x="1" y="1"/>
                  </a:moveTo>
                  <a:lnTo>
                    <a:pt x="3614" y="10007"/>
                  </a:lnTo>
                  <a:lnTo>
                    <a:pt x="4182" y="962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2409950" y="2812575"/>
              <a:ext cx="168000" cy="168000"/>
            </a:xfrm>
            <a:custGeom>
              <a:avLst/>
              <a:gdLst/>
              <a:ahLst/>
              <a:cxnLst/>
              <a:rect l="l" t="t" r="r" b="b"/>
              <a:pathLst>
                <a:path w="6720" h="6720" extrusionOk="0">
                  <a:moveTo>
                    <a:pt x="3350" y="1"/>
                  </a:moveTo>
                  <a:cubicBezTo>
                    <a:pt x="1503" y="1"/>
                    <a:pt x="1" y="1503"/>
                    <a:pt x="1" y="3370"/>
                  </a:cubicBezTo>
                  <a:cubicBezTo>
                    <a:pt x="1" y="5217"/>
                    <a:pt x="1503" y="6719"/>
                    <a:pt x="3350" y="6719"/>
                  </a:cubicBezTo>
                  <a:cubicBezTo>
                    <a:pt x="5217" y="6719"/>
                    <a:pt x="6719" y="5217"/>
                    <a:pt x="6719" y="3370"/>
                  </a:cubicBezTo>
                  <a:cubicBezTo>
                    <a:pt x="6719" y="1503"/>
                    <a:pt x="5217" y="1"/>
                    <a:pt x="3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2491150" y="2812575"/>
              <a:ext cx="86800" cy="122325"/>
            </a:xfrm>
            <a:custGeom>
              <a:avLst/>
              <a:gdLst/>
              <a:ahLst/>
              <a:cxnLst/>
              <a:rect l="l" t="t" r="r" b="b"/>
              <a:pathLst>
                <a:path w="3472" h="4893" extrusionOk="0">
                  <a:moveTo>
                    <a:pt x="102" y="1"/>
                  </a:moveTo>
                  <a:cubicBezTo>
                    <a:pt x="61" y="1"/>
                    <a:pt x="41" y="21"/>
                    <a:pt x="0" y="21"/>
                  </a:cubicBezTo>
                  <a:cubicBezTo>
                    <a:pt x="1827" y="589"/>
                    <a:pt x="3147" y="2294"/>
                    <a:pt x="3147" y="4304"/>
                  </a:cubicBezTo>
                  <a:cubicBezTo>
                    <a:pt x="3147" y="4507"/>
                    <a:pt x="3126" y="4689"/>
                    <a:pt x="3106" y="4892"/>
                  </a:cubicBezTo>
                  <a:cubicBezTo>
                    <a:pt x="3329" y="4426"/>
                    <a:pt x="3471" y="3918"/>
                    <a:pt x="3471" y="3370"/>
                  </a:cubicBezTo>
                  <a:cubicBezTo>
                    <a:pt x="3471" y="1503"/>
                    <a:pt x="1949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2468825" y="3032800"/>
              <a:ext cx="112175" cy="124875"/>
            </a:xfrm>
            <a:custGeom>
              <a:avLst/>
              <a:gdLst/>
              <a:ahLst/>
              <a:cxnLst/>
              <a:rect l="l" t="t" r="r" b="b"/>
              <a:pathLst>
                <a:path w="4487" h="4995" extrusionOk="0">
                  <a:moveTo>
                    <a:pt x="995" y="1"/>
                  </a:moveTo>
                  <a:lnTo>
                    <a:pt x="0" y="2031"/>
                  </a:lnTo>
                  <a:lnTo>
                    <a:pt x="3471" y="4994"/>
                  </a:lnTo>
                  <a:lnTo>
                    <a:pt x="4486" y="2254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2241375" y="3068325"/>
              <a:ext cx="320675" cy="284350"/>
            </a:xfrm>
            <a:custGeom>
              <a:avLst/>
              <a:gdLst/>
              <a:ahLst/>
              <a:cxnLst/>
              <a:rect l="l" t="t" r="r" b="b"/>
              <a:pathLst>
                <a:path w="12827" h="11374" extrusionOk="0">
                  <a:moveTo>
                    <a:pt x="9078" y="1"/>
                  </a:moveTo>
                  <a:cubicBezTo>
                    <a:pt x="9078" y="1"/>
                    <a:pt x="1974" y="3187"/>
                    <a:pt x="918" y="5968"/>
                  </a:cubicBezTo>
                  <a:cubicBezTo>
                    <a:pt x="1" y="8323"/>
                    <a:pt x="974" y="11373"/>
                    <a:pt x="2250" y="11373"/>
                  </a:cubicBezTo>
                  <a:cubicBezTo>
                    <a:pt x="2470" y="11373"/>
                    <a:pt x="2698" y="11283"/>
                    <a:pt x="2928" y="11083"/>
                  </a:cubicBezTo>
                  <a:cubicBezTo>
                    <a:pt x="4494" y="9758"/>
                    <a:pt x="12115" y="4383"/>
                    <a:pt x="12557" y="4383"/>
                  </a:cubicBezTo>
                  <a:cubicBezTo>
                    <a:pt x="12562" y="4383"/>
                    <a:pt x="12566" y="4384"/>
                    <a:pt x="12569" y="4385"/>
                  </a:cubicBezTo>
                  <a:cubicBezTo>
                    <a:pt x="12576" y="4387"/>
                    <a:pt x="12583" y="4389"/>
                    <a:pt x="12589" y="4389"/>
                  </a:cubicBezTo>
                  <a:cubicBezTo>
                    <a:pt x="12826" y="4389"/>
                    <a:pt x="12285" y="2457"/>
                    <a:pt x="12285" y="2457"/>
                  </a:cubicBezTo>
                  <a:lnTo>
                    <a:pt x="9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2127325" y="3042950"/>
              <a:ext cx="143625" cy="232950"/>
            </a:xfrm>
            <a:custGeom>
              <a:avLst/>
              <a:gdLst/>
              <a:ahLst/>
              <a:cxnLst/>
              <a:rect l="l" t="t" r="r" b="b"/>
              <a:pathLst>
                <a:path w="5745" h="9318" extrusionOk="0">
                  <a:moveTo>
                    <a:pt x="1624" y="1"/>
                  </a:moveTo>
                  <a:lnTo>
                    <a:pt x="0" y="1016"/>
                  </a:lnTo>
                  <a:lnTo>
                    <a:pt x="3512" y="9317"/>
                  </a:lnTo>
                  <a:lnTo>
                    <a:pt x="5744" y="801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2457150" y="2908475"/>
              <a:ext cx="146675" cy="203000"/>
            </a:xfrm>
            <a:custGeom>
              <a:avLst/>
              <a:gdLst/>
              <a:ahLst/>
              <a:cxnLst/>
              <a:rect l="l" t="t" r="r" b="b"/>
              <a:pathLst>
                <a:path w="5867" h="8120" extrusionOk="0">
                  <a:moveTo>
                    <a:pt x="2213" y="1"/>
                  </a:moveTo>
                  <a:lnTo>
                    <a:pt x="1" y="1645"/>
                  </a:lnTo>
                  <a:lnTo>
                    <a:pt x="447" y="6395"/>
                  </a:lnTo>
                  <a:lnTo>
                    <a:pt x="3938" y="8120"/>
                  </a:lnTo>
                  <a:lnTo>
                    <a:pt x="5867" y="6395"/>
                  </a:lnTo>
                  <a:lnTo>
                    <a:pt x="4628" y="1401"/>
                  </a:lnTo>
                  <a:lnTo>
                    <a:pt x="2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2103975" y="2658325"/>
              <a:ext cx="396850" cy="351675"/>
            </a:xfrm>
            <a:custGeom>
              <a:avLst/>
              <a:gdLst/>
              <a:ahLst/>
              <a:cxnLst/>
              <a:rect l="l" t="t" r="r" b="b"/>
              <a:pathLst>
                <a:path w="15874" h="14067" extrusionOk="0">
                  <a:moveTo>
                    <a:pt x="0" y="0"/>
                  </a:moveTo>
                  <a:lnTo>
                    <a:pt x="1502" y="10311"/>
                  </a:lnTo>
                  <a:lnTo>
                    <a:pt x="10961" y="14066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2103975" y="2658325"/>
              <a:ext cx="396850" cy="231925"/>
            </a:xfrm>
            <a:custGeom>
              <a:avLst/>
              <a:gdLst/>
              <a:ahLst/>
              <a:cxnLst/>
              <a:rect l="l" t="t" r="r" b="b"/>
              <a:pathLst>
                <a:path w="15874" h="9277" extrusionOk="0">
                  <a:moveTo>
                    <a:pt x="0" y="0"/>
                  </a:moveTo>
                  <a:lnTo>
                    <a:pt x="305" y="2091"/>
                  </a:lnTo>
                  <a:lnTo>
                    <a:pt x="14594" y="6780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2128325" y="2827800"/>
              <a:ext cx="303475" cy="182200"/>
            </a:xfrm>
            <a:custGeom>
              <a:avLst/>
              <a:gdLst/>
              <a:ahLst/>
              <a:cxnLst/>
              <a:rect l="l" t="t" r="r" b="b"/>
              <a:pathLst>
                <a:path w="12139" h="7288" extrusionOk="0">
                  <a:moveTo>
                    <a:pt x="1" y="1"/>
                  </a:moveTo>
                  <a:lnTo>
                    <a:pt x="528" y="3532"/>
                  </a:lnTo>
                  <a:lnTo>
                    <a:pt x="9987" y="7287"/>
                  </a:lnTo>
                  <a:lnTo>
                    <a:pt x="12139" y="53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1742675" y="2677100"/>
              <a:ext cx="369950" cy="586100"/>
            </a:xfrm>
            <a:custGeom>
              <a:avLst/>
              <a:gdLst/>
              <a:ahLst/>
              <a:cxnLst/>
              <a:rect l="l" t="t" r="r" b="b"/>
              <a:pathLst>
                <a:path w="14798" h="23444" extrusionOk="0">
                  <a:moveTo>
                    <a:pt x="14797" y="0"/>
                  </a:moveTo>
                  <a:lnTo>
                    <a:pt x="0" y="13803"/>
                  </a:lnTo>
                  <a:lnTo>
                    <a:pt x="3126" y="23444"/>
                  </a:lnTo>
                  <a:lnTo>
                    <a:pt x="7511" y="21922"/>
                  </a:lnTo>
                  <a:lnTo>
                    <a:pt x="14757" y="10250"/>
                  </a:lnTo>
                  <a:lnTo>
                    <a:pt x="147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1803050" y="2812575"/>
              <a:ext cx="308550" cy="450625"/>
            </a:xfrm>
            <a:custGeom>
              <a:avLst/>
              <a:gdLst/>
              <a:ahLst/>
              <a:cxnLst/>
              <a:rect l="l" t="t" r="r" b="b"/>
              <a:pathLst>
                <a:path w="12342" h="18025" extrusionOk="0">
                  <a:moveTo>
                    <a:pt x="12342" y="1"/>
                  </a:moveTo>
                  <a:lnTo>
                    <a:pt x="1" y="15873"/>
                  </a:lnTo>
                  <a:lnTo>
                    <a:pt x="711" y="18025"/>
                  </a:lnTo>
                  <a:lnTo>
                    <a:pt x="5096" y="16503"/>
                  </a:lnTo>
                  <a:lnTo>
                    <a:pt x="12342" y="4831"/>
                  </a:lnTo>
                  <a:lnTo>
                    <a:pt x="123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1609225" y="2745100"/>
              <a:ext cx="220750" cy="260850"/>
            </a:xfrm>
            <a:custGeom>
              <a:avLst/>
              <a:gdLst/>
              <a:ahLst/>
              <a:cxnLst/>
              <a:rect l="l" t="t" r="r" b="b"/>
              <a:pathLst>
                <a:path w="8830" h="10434" extrusionOk="0">
                  <a:moveTo>
                    <a:pt x="2619" y="0"/>
                  </a:moveTo>
                  <a:lnTo>
                    <a:pt x="0" y="3552"/>
                  </a:lnTo>
                  <a:lnTo>
                    <a:pt x="8282" y="10433"/>
                  </a:lnTo>
                  <a:lnTo>
                    <a:pt x="8830" y="9804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411650" y="3545825"/>
              <a:ext cx="987000" cy="1167150"/>
            </a:xfrm>
            <a:custGeom>
              <a:avLst/>
              <a:gdLst/>
              <a:ahLst/>
              <a:cxnLst/>
              <a:rect l="l" t="t" r="r" b="b"/>
              <a:pathLst>
                <a:path w="39480" h="46686" extrusionOk="0">
                  <a:moveTo>
                    <a:pt x="23242" y="1"/>
                  </a:moveTo>
                  <a:lnTo>
                    <a:pt x="1" y="35176"/>
                  </a:lnTo>
                  <a:lnTo>
                    <a:pt x="31462" y="46685"/>
                  </a:lnTo>
                  <a:lnTo>
                    <a:pt x="39480" y="12971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1038350" y="2851750"/>
              <a:ext cx="958575" cy="1010250"/>
            </a:xfrm>
            <a:custGeom>
              <a:avLst/>
              <a:gdLst/>
              <a:ahLst/>
              <a:cxnLst/>
              <a:rect l="l" t="t" r="r" b="b"/>
              <a:pathLst>
                <a:path w="38343" h="40410" extrusionOk="0">
                  <a:moveTo>
                    <a:pt x="20910" y="0"/>
                  </a:moveTo>
                  <a:cubicBezTo>
                    <a:pt x="20694" y="0"/>
                    <a:pt x="20501" y="24"/>
                    <a:pt x="20339" y="78"/>
                  </a:cubicBezTo>
                  <a:cubicBezTo>
                    <a:pt x="18816" y="606"/>
                    <a:pt x="17071" y="1275"/>
                    <a:pt x="16665" y="1742"/>
                  </a:cubicBezTo>
                  <a:cubicBezTo>
                    <a:pt x="15893" y="2574"/>
                    <a:pt x="15731" y="4949"/>
                    <a:pt x="14412" y="6634"/>
                  </a:cubicBezTo>
                  <a:cubicBezTo>
                    <a:pt x="13092" y="8339"/>
                    <a:pt x="0" y="24232"/>
                    <a:pt x="0" y="24232"/>
                  </a:cubicBezTo>
                  <a:lnTo>
                    <a:pt x="427" y="28210"/>
                  </a:lnTo>
                  <a:lnTo>
                    <a:pt x="14960" y="40409"/>
                  </a:lnTo>
                  <a:cubicBezTo>
                    <a:pt x="14960" y="40409"/>
                    <a:pt x="31543" y="35091"/>
                    <a:pt x="34588" y="31925"/>
                  </a:cubicBezTo>
                  <a:cubicBezTo>
                    <a:pt x="37632" y="28779"/>
                    <a:pt x="38343" y="24557"/>
                    <a:pt x="38343" y="24557"/>
                  </a:cubicBezTo>
                  <a:lnTo>
                    <a:pt x="32680" y="13555"/>
                  </a:lnTo>
                  <a:lnTo>
                    <a:pt x="31989" y="6898"/>
                  </a:lnTo>
                  <a:lnTo>
                    <a:pt x="25210" y="1255"/>
                  </a:lnTo>
                  <a:cubicBezTo>
                    <a:pt x="25210" y="1255"/>
                    <a:pt x="22480" y="0"/>
                    <a:pt x="209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1299175" y="3440950"/>
              <a:ext cx="697750" cy="400750"/>
            </a:xfrm>
            <a:custGeom>
              <a:avLst/>
              <a:gdLst/>
              <a:ahLst/>
              <a:cxnLst/>
              <a:rect l="l" t="t" r="r" b="b"/>
              <a:pathLst>
                <a:path w="27910" h="16030" extrusionOk="0">
                  <a:moveTo>
                    <a:pt x="2935" y="1"/>
                  </a:moveTo>
                  <a:cubicBezTo>
                    <a:pt x="2147" y="1"/>
                    <a:pt x="1543" y="867"/>
                    <a:pt x="1543" y="867"/>
                  </a:cubicBezTo>
                  <a:cubicBezTo>
                    <a:pt x="0" y="10305"/>
                    <a:pt x="6069" y="15238"/>
                    <a:pt x="6942" y="16029"/>
                  </a:cubicBezTo>
                  <a:cubicBezTo>
                    <a:pt x="11671" y="14426"/>
                    <a:pt x="21841" y="10772"/>
                    <a:pt x="24155" y="8357"/>
                  </a:cubicBezTo>
                  <a:cubicBezTo>
                    <a:pt x="27199" y="5211"/>
                    <a:pt x="27910" y="989"/>
                    <a:pt x="27910" y="989"/>
                  </a:cubicBezTo>
                  <a:lnTo>
                    <a:pt x="27605" y="380"/>
                  </a:lnTo>
                  <a:lnTo>
                    <a:pt x="20379" y="3424"/>
                  </a:lnTo>
                  <a:cubicBezTo>
                    <a:pt x="20379" y="3424"/>
                    <a:pt x="16034" y="1233"/>
                    <a:pt x="12989" y="1233"/>
                  </a:cubicBezTo>
                  <a:cubicBezTo>
                    <a:pt x="12113" y="1233"/>
                    <a:pt x="11345" y="1415"/>
                    <a:pt x="10819" y="1882"/>
                  </a:cubicBezTo>
                  <a:cubicBezTo>
                    <a:pt x="9940" y="2669"/>
                    <a:pt x="8969" y="2999"/>
                    <a:pt x="8031" y="2999"/>
                  </a:cubicBezTo>
                  <a:cubicBezTo>
                    <a:pt x="6477" y="2999"/>
                    <a:pt x="5012" y="2094"/>
                    <a:pt x="4202" y="867"/>
                  </a:cubicBezTo>
                  <a:cubicBezTo>
                    <a:pt x="3769" y="217"/>
                    <a:pt x="3329" y="1"/>
                    <a:pt x="29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1187525" y="3150525"/>
              <a:ext cx="162425" cy="180675"/>
            </a:xfrm>
            <a:custGeom>
              <a:avLst/>
              <a:gdLst/>
              <a:ahLst/>
              <a:cxnLst/>
              <a:rect l="l" t="t" r="r" b="b"/>
              <a:pathLst>
                <a:path w="6497" h="7227" extrusionOk="0">
                  <a:moveTo>
                    <a:pt x="6435" y="1"/>
                  </a:moveTo>
                  <a:cubicBezTo>
                    <a:pt x="6435" y="1"/>
                    <a:pt x="6029" y="1665"/>
                    <a:pt x="3959" y="4060"/>
                  </a:cubicBezTo>
                  <a:cubicBezTo>
                    <a:pt x="1868" y="6435"/>
                    <a:pt x="1" y="7227"/>
                    <a:pt x="1" y="7227"/>
                  </a:cubicBezTo>
                  <a:cubicBezTo>
                    <a:pt x="1" y="7227"/>
                    <a:pt x="3046" y="6740"/>
                    <a:pt x="4771" y="4466"/>
                  </a:cubicBezTo>
                  <a:cubicBezTo>
                    <a:pt x="6496" y="2213"/>
                    <a:pt x="6435" y="1"/>
                    <a:pt x="6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1821325" y="3009975"/>
              <a:ext cx="33000" cy="171025"/>
            </a:xfrm>
            <a:custGeom>
              <a:avLst/>
              <a:gdLst/>
              <a:ahLst/>
              <a:cxnLst/>
              <a:rect l="l" t="t" r="r" b="b"/>
              <a:pathLst>
                <a:path w="1320" h="6841" extrusionOk="0">
                  <a:moveTo>
                    <a:pt x="1" y="0"/>
                  </a:moveTo>
                  <a:lnTo>
                    <a:pt x="346" y="1502"/>
                  </a:lnTo>
                  <a:lnTo>
                    <a:pt x="589" y="6699"/>
                  </a:lnTo>
                  <a:lnTo>
                    <a:pt x="1320" y="6841"/>
                  </a:lnTo>
                  <a:lnTo>
                    <a:pt x="1320" y="6841"/>
                  </a:lnTo>
                  <a:lnTo>
                    <a:pt x="670" y="5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1442275" y="3649850"/>
              <a:ext cx="460775" cy="191850"/>
            </a:xfrm>
            <a:custGeom>
              <a:avLst/>
              <a:gdLst/>
              <a:ahLst/>
              <a:cxnLst/>
              <a:rect l="l" t="t" r="r" b="b"/>
              <a:pathLst>
                <a:path w="18431" h="7674" extrusionOk="0">
                  <a:moveTo>
                    <a:pt x="18431" y="1"/>
                  </a:moveTo>
                  <a:lnTo>
                    <a:pt x="18431" y="1"/>
                  </a:lnTo>
                  <a:cubicBezTo>
                    <a:pt x="18430" y="1"/>
                    <a:pt x="14310" y="2152"/>
                    <a:pt x="9926" y="3776"/>
                  </a:cubicBezTo>
                  <a:cubicBezTo>
                    <a:pt x="5521" y="5420"/>
                    <a:pt x="0" y="6435"/>
                    <a:pt x="0" y="6435"/>
                  </a:cubicBezTo>
                  <a:lnTo>
                    <a:pt x="1218" y="7673"/>
                  </a:lnTo>
                  <a:cubicBezTo>
                    <a:pt x="5947" y="6070"/>
                    <a:pt x="16117" y="2416"/>
                    <a:pt x="18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1130700" y="3093200"/>
              <a:ext cx="207050" cy="252225"/>
            </a:xfrm>
            <a:custGeom>
              <a:avLst/>
              <a:gdLst/>
              <a:ahLst/>
              <a:cxnLst/>
              <a:rect l="l" t="t" r="r" b="b"/>
              <a:pathLst>
                <a:path w="8282" h="10089" extrusionOk="0">
                  <a:moveTo>
                    <a:pt x="8282" y="0"/>
                  </a:moveTo>
                  <a:cubicBezTo>
                    <a:pt x="5988" y="2801"/>
                    <a:pt x="2578" y="6942"/>
                    <a:pt x="1" y="10088"/>
                  </a:cubicBezTo>
                  <a:lnTo>
                    <a:pt x="1218" y="10088"/>
                  </a:lnTo>
                  <a:lnTo>
                    <a:pt x="8282" y="1604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1674675" y="3399175"/>
              <a:ext cx="322250" cy="255225"/>
            </a:xfrm>
            <a:custGeom>
              <a:avLst/>
              <a:gdLst/>
              <a:ahLst/>
              <a:cxnLst/>
              <a:rect l="l" t="t" r="r" b="b"/>
              <a:pathLst>
                <a:path w="12890" h="10209" extrusionOk="0">
                  <a:moveTo>
                    <a:pt x="11509" y="1"/>
                  </a:moveTo>
                  <a:lnTo>
                    <a:pt x="1" y="9987"/>
                  </a:lnTo>
                  <a:cubicBezTo>
                    <a:pt x="1" y="9987"/>
                    <a:pt x="1571" y="10209"/>
                    <a:pt x="3775" y="10209"/>
                  </a:cubicBezTo>
                  <a:cubicBezTo>
                    <a:pt x="5460" y="10209"/>
                    <a:pt x="7515" y="10079"/>
                    <a:pt x="9520" y="9622"/>
                  </a:cubicBezTo>
                  <a:cubicBezTo>
                    <a:pt x="12240" y="6516"/>
                    <a:pt x="12890" y="2660"/>
                    <a:pt x="12890" y="2660"/>
                  </a:cubicBezTo>
                  <a:lnTo>
                    <a:pt x="115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1674675" y="2483750"/>
              <a:ext cx="466875" cy="506450"/>
            </a:xfrm>
            <a:custGeom>
              <a:avLst/>
              <a:gdLst/>
              <a:ahLst/>
              <a:cxnLst/>
              <a:rect l="l" t="t" r="r" b="b"/>
              <a:pathLst>
                <a:path w="18675" h="20258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6212" y="20258"/>
                  </a:lnTo>
                  <a:lnTo>
                    <a:pt x="7511" y="20258"/>
                  </a:lnTo>
                  <a:lnTo>
                    <a:pt x="18674" y="7734"/>
                  </a:lnTo>
                  <a:lnTo>
                    <a:pt x="18674" y="5035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2062350" y="2248825"/>
              <a:ext cx="431350" cy="358275"/>
            </a:xfrm>
            <a:custGeom>
              <a:avLst/>
              <a:gdLst/>
              <a:ahLst/>
              <a:cxnLst/>
              <a:rect l="l" t="t" r="r" b="b"/>
              <a:pathLst>
                <a:path w="17254" h="14331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4000" y="13924"/>
                  </a:lnTo>
                  <a:lnTo>
                    <a:pt x="6374" y="14330"/>
                  </a:lnTo>
                  <a:lnTo>
                    <a:pt x="16970" y="7165"/>
                  </a:lnTo>
                  <a:lnTo>
                    <a:pt x="17254" y="4689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2457150" y="2156650"/>
              <a:ext cx="367575" cy="240350"/>
            </a:xfrm>
            <a:custGeom>
              <a:avLst/>
              <a:gdLst/>
              <a:ahLst/>
              <a:cxnLst/>
              <a:rect l="l" t="t" r="r" b="b"/>
              <a:pathLst>
                <a:path w="14703" h="9614" extrusionOk="0">
                  <a:moveTo>
                    <a:pt x="12878" y="1"/>
                  </a:moveTo>
                  <a:cubicBezTo>
                    <a:pt x="12768" y="1"/>
                    <a:pt x="12657" y="11"/>
                    <a:pt x="12544" y="33"/>
                  </a:cubicBezTo>
                  <a:lnTo>
                    <a:pt x="1807" y="2104"/>
                  </a:lnTo>
                  <a:lnTo>
                    <a:pt x="1" y="3971"/>
                  </a:lnTo>
                  <a:lnTo>
                    <a:pt x="2132" y="8254"/>
                  </a:lnTo>
                  <a:lnTo>
                    <a:pt x="3837" y="9614"/>
                  </a:lnTo>
                  <a:lnTo>
                    <a:pt x="9967" y="7564"/>
                  </a:lnTo>
                  <a:cubicBezTo>
                    <a:pt x="12463" y="6732"/>
                    <a:pt x="14249" y="4540"/>
                    <a:pt x="14574" y="1921"/>
                  </a:cubicBezTo>
                  <a:cubicBezTo>
                    <a:pt x="14702" y="879"/>
                    <a:pt x="13874" y="1"/>
                    <a:pt x="12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1630525" y="3068325"/>
              <a:ext cx="600325" cy="554150"/>
            </a:xfrm>
            <a:custGeom>
              <a:avLst/>
              <a:gdLst/>
              <a:ahLst/>
              <a:cxnLst/>
              <a:rect l="l" t="t" r="r" b="b"/>
              <a:pathLst>
                <a:path w="24013" h="22166" extrusionOk="0">
                  <a:moveTo>
                    <a:pt x="19202" y="1"/>
                  </a:moveTo>
                  <a:lnTo>
                    <a:pt x="1" y="10068"/>
                  </a:lnTo>
                  <a:lnTo>
                    <a:pt x="6841" y="22166"/>
                  </a:lnTo>
                  <a:cubicBezTo>
                    <a:pt x="6841" y="22166"/>
                    <a:pt x="23628" y="8728"/>
                    <a:pt x="23728" y="8728"/>
                  </a:cubicBezTo>
                  <a:cubicBezTo>
                    <a:pt x="23728" y="8728"/>
                    <a:pt x="23729" y="8728"/>
                    <a:pt x="23729" y="8729"/>
                  </a:cubicBezTo>
                  <a:cubicBezTo>
                    <a:pt x="23729" y="8730"/>
                    <a:pt x="23729" y="8731"/>
                    <a:pt x="23729" y="8731"/>
                  </a:cubicBezTo>
                  <a:cubicBezTo>
                    <a:pt x="23741" y="8731"/>
                    <a:pt x="24013" y="6942"/>
                    <a:pt x="24013" y="6942"/>
                  </a:cubicBezTo>
                  <a:lnTo>
                    <a:pt x="204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2167900" y="2926925"/>
              <a:ext cx="374025" cy="324100"/>
            </a:xfrm>
            <a:custGeom>
              <a:avLst/>
              <a:gdLst/>
              <a:ahLst/>
              <a:cxnLst/>
              <a:rect l="l" t="t" r="r" b="b"/>
              <a:pathLst>
                <a:path w="14961" h="12964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lnTo>
                    <a:pt x="3066" y="12071"/>
                  </a:lnTo>
                  <a:lnTo>
                    <a:pt x="4629" y="12964"/>
                  </a:lnTo>
                  <a:cubicBezTo>
                    <a:pt x="4629" y="12964"/>
                    <a:pt x="10332" y="8803"/>
                    <a:pt x="11916" y="7098"/>
                  </a:cubicBezTo>
                  <a:cubicBezTo>
                    <a:pt x="13479" y="5413"/>
                    <a:pt x="14960" y="2084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1742675" y="2998300"/>
              <a:ext cx="770825" cy="624175"/>
            </a:xfrm>
            <a:custGeom>
              <a:avLst/>
              <a:gdLst/>
              <a:ahLst/>
              <a:cxnLst/>
              <a:rect l="l" t="t" r="r" b="b"/>
              <a:pathLst>
                <a:path w="30833" h="24967" extrusionOk="0">
                  <a:moveTo>
                    <a:pt x="30772" y="1"/>
                  </a:moveTo>
                  <a:lnTo>
                    <a:pt x="30772" y="1"/>
                  </a:lnTo>
                  <a:cubicBezTo>
                    <a:pt x="30163" y="1198"/>
                    <a:pt x="28965" y="3086"/>
                    <a:pt x="26976" y="4527"/>
                  </a:cubicBezTo>
                  <a:cubicBezTo>
                    <a:pt x="23850" y="6780"/>
                    <a:pt x="22389" y="7511"/>
                    <a:pt x="22389" y="7511"/>
                  </a:cubicBezTo>
                  <a:lnTo>
                    <a:pt x="21678" y="5664"/>
                  </a:lnTo>
                  <a:lnTo>
                    <a:pt x="16401" y="9317"/>
                  </a:lnTo>
                  <a:lnTo>
                    <a:pt x="17862" y="10596"/>
                  </a:lnTo>
                  <a:lnTo>
                    <a:pt x="5846" y="19385"/>
                  </a:lnTo>
                  <a:cubicBezTo>
                    <a:pt x="5846" y="19385"/>
                    <a:pt x="5197" y="17741"/>
                    <a:pt x="4547" y="16624"/>
                  </a:cubicBezTo>
                  <a:cubicBezTo>
                    <a:pt x="4515" y="16566"/>
                    <a:pt x="4461" y="16539"/>
                    <a:pt x="4388" y="16539"/>
                  </a:cubicBezTo>
                  <a:cubicBezTo>
                    <a:pt x="3770" y="16539"/>
                    <a:pt x="1780" y="18516"/>
                    <a:pt x="0" y="20785"/>
                  </a:cubicBezTo>
                  <a:lnTo>
                    <a:pt x="2355" y="24967"/>
                  </a:lnTo>
                  <a:cubicBezTo>
                    <a:pt x="2355" y="24967"/>
                    <a:pt x="19142" y="11529"/>
                    <a:pt x="19242" y="11529"/>
                  </a:cubicBezTo>
                  <a:cubicBezTo>
                    <a:pt x="19242" y="11529"/>
                    <a:pt x="19243" y="11529"/>
                    <a:pt x="19243" y="11530"/>
                  </a:cubicBezTo>
                  <a:cubicBezTo>
                    <a:pt x="19243" y="11531"/>
                    <a:pt x="19243" y="11532"/>
                    <a:pt x="19243" y="11532"/>
                  </a:cubicBezTo>
                  <a:cubicBezTo>
                    <a:pt x="19255" y="11532"/>
                    <a:pt x="19527" y="9743"/>
                    <a:pt x="19527" y="9743"/>
                  </a:cubicBezTo>
                  <a:lnTo>
                    <a:pt x="19466" y="9642"/>
                  </a:lnTo>
                  <a:cubicBezTo>
                    <a:pt x="19730" y="9540"/>
                    <a:pt x="19973" y="9419"/>
                    <a:pt x="20176" y="9277"/>
                  </a:cubicBezTo>
                  <a:lnTo>
                    <a:pt x="21638" y="10109"/>
                  </a:lnTo>
                  <a:cubicBezTo>
                    <a:pt x="21638" y="10109"/>
                    <a:pt x="27341" y="5948"/>
                    <a:pt x="28925" y="4243"/>
                  </a:cubicBezTo>
                  <a:cubicBezTo>
                    <a:pt x="29899" y="3208"/>
                    <a:pt x="30833" y="1543"/>
                    <a:pt x="307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1793425" y="3269275"/>
              <a:ext cx="433375" cy="353200"/>
            </a:xfrm>
            <a:custGeom>
              <a:avLst/>
              <a:gdLst/>
              <a:ahLst/>
              <a:cxnLst/>
              <a:rect l="l" t="t" r="r" b="b"/>
              <a:pathLst>
                <a:path w="17335" h="14128" extrusionOk="0">
                  <a:moveTo>
                    <a:pt x="17334" y="0"/>
                  </a:moveTo>
                  <a:lnTo>
                    <a:pt x="0" y="13194"/>
                  </a:lnTo>
                  <a:lnTo>
                    <a:pt x="325" y="14128"/>
                  </a:lnTo>
                  <a:lnTo>
                    <a:pt x="17213" y="691"/>
                  </a:lnTo>
                  <a:lnTo>
                    <a:pt x="17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1535125" y="3314950"/>
              <a:ext cx="336475" cy="336450"/>
            </a:xfrm>
            <a:custGeom>
              <a:avLst/>
              <a:gdLst/>
              <a:ahLst/>
              <a:cxnLst/>
              <a:rect l="l" t="t" r="r" b="b"/>
              <a:pathLst>
                <a:path w="13459" h="13458" extrusionOk="0">
                  <a:moveTo>
                    <a:pt x="6719" y="0"/>
                  </a:moveTo>
                  <a:cubicBezTo>
                    <a:pt x="3005" y="0"/>
                    <a:pt x="1" y="3004"/>
                    <a:pt x="1" y="6719"/>
                  </a:cubicBezTo>
                  <a:cubicBezTo>
                    <a:pt x="1" y="10433"/>
                    <a:pt x="3005" y="13458"/>
                    <a:pt x="6719" y="13458"/>
                  </a:cubicBezTo>
                  <a:cubicBezTo>
                    <a:pt x="10434" y="13458"/>
                    <a:pt x="13458" y="10433"/>
                    <a:pt x="13458" y="6719"/>
                  </a:cubicBezTo>
                  <a:cubicBezTo>
                    <a:pt x="13458" y="3004"/>
                    <a:pt x="10434" y="0"/>
                    <a:pt x="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2111575" y="3070350"/>
              <a:ext cx="174600" cy="174600"/>
            </a:xfrm>
            <a:custGeom>
              <a:avLst/>
              <a:gdLst/>
              <a:ahLst/>
              <a:cxnLst/>
              <a:rect l="l" t="t" r="r" b="b"/>
              <a:pathLst>
                <a:path w="6984" h="6984" extrusionOk="0">
                  <a:moveTo>
                    <a:pt x="3492" y="1"/>
                  </a:moveTo>
                  <a:cubicBezTo>
                    <a:pt x="1564" y="1"/>
                    <a:pt x="1" y="1564"/>
                    <a:pt x="1" y="3492"/>
                  </a:cubicBezTo>
                  <a:cubicBezTo>
                    <a:pt x="1" y="5420"/>
                    <a:pt x="1564" y="6983"/>
                    <a:pt x="3492" y="6983"/>
                  </a:cubicBezTo>
                  <a:cubicBezTo>
                    <a:pt x="5420" y="6983"/>
                    <a:pt x="6983" y="5420"/>
                    <a:pt x="6983" y="3492"/>
                  </a:cubicBezTo>
                  <a:cubicBezTo>
                    <a:pt x="6983" y="1564"/>
                    <a:pt x="5420" y="1"/>
                    <a:pt x="3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2127325" y="3079500"/>
              <a:ext cx="149700" cy="119775"/>
            </a:xfrm>
            <a:custGeom>
              <a:avLst/>
              <a:gdLst/>
              <a:ahLst/>
              <a:cxnLst/>
              <a:rect l="l" t="t" r="r" b="b"/>
              <a:pathLst>
                <a:path w="5988" h="4791" extrusionOk="0">
                  <a:moveTo>
                    <a:pt x="2862" y="0"/>
                  </a:moveTo>
                  <a:cubicBezTo>
                    <a:pt x="1583" y="0"/>
                    <a:pt x="467" y="772"/>
                    <a:pt x="0" y="1888"/>
                  </a:cubicBezTo>
                  <a:cubicBezTo>
                    <a:pt x="548" y="1015"/>
                    <a:pt x="1522" y="426"/>
                    <a:pt x="2639" y="426"/>
                  </a:cubicBezTo>
                  <a:cubicBezTo>
                    <a:pt x="4364" y="426"/>
                    <a:pt x="5765" y="1827"/>
                    <a:pt x="5765" y="3552"/>
                  </a:cubicBezTo>
                  <a:cubicBezTo>
                    <a:pt x="5765" y="3999"/>
                    <a:pt x="5663" y="4405"/>
                    <a:pt x="5501" y="4790"/>
                  </a:cubicBezTo>
                  <a:cubicBezTo>
                    <a:pt x="5805" y="4303"/>
                    <a:pt x="5988" y="3735"/>
                    <a:pt x="5988" y="3126"/>
                  </a:cubicBezTo>
                  <a:cubicBezTo>
                    <a:pt x="5988" y="1401"/>
                    <a:pt x="4587" y="0"/>
                    <a:pt x="2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1569625" y="3336250"/>
              <a:ext cx="279625" cy="223800"/>
            </a:xfrm>
            <a:custGeom>
              <a:avLst/>
              <a:gdLst/>
              <a:ahLst/>
              <a:cxnLst/>
              <a:rect l="l" t="t" r="r" b="b"/>
              <a:pathLst>
                <a:path w="11185" h="8952" extrusionOk="0">
                  <a:moveTo>
                    <a:pt x="5360" y="1"/>
                  </a:moveTo>
                  <a:cubicBezTo>
                    <a:pt x="2964" y="1"/>
                    <a:pt x="894" y="1462"/>
                    <a:pt x="1" y="3533"/>
                  </a:cubicBezTo>
                  <a:cubicBezTo>
                    <a:pt x="1036" y="1909"/>
                    <a:pt x="2863" y="813"/>
                    <a:pt x="4933" y="813"/>
                  </a:cubicBezTo>
                  <a:cubicBezTo>
                    <a:pt x="8140" y="813"/>
                    <a:pt x="10759" y="3431"/>
                    <a:pt x="10759" y="6638"/>
                  </a:cubicBezTo>
                  <a:cubicBezTo>
                    <a:pt x="10759" y="7470"/>
                    <a:pt x="10596" y="8242"/>
                    <a:pt x="10292" y="8952"/>
                  </a:cubicBezTo>
                  <a:cubicBezTo>
                    <a:pt x="10860" y="8059"/>
                    <a:pt x="11185" y="6983"/>
                    <a:pt x="11185" y="5846"/>
                  </a:cubicBezTo>
                  <a:cubicBezTo>
                    <a:pt x="11185" y="2619"/>
                    <a:pt x="8587" y="1"/>
                    <a:pt x="5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1324025" y="3150525"/>
              <a:ext cx="532350" cy="695225"/>
            </a:xfrm>
            <a:custGeom>
              <a:avLst/>
              <a:gdLst/>
              <a:ahLst/>
              <a:cxnLst/>
              <a:rect l="l" t="t" r="r" b="b"/>
              <a:pathLst>
                <a:path w="21294" h="27809" extrusionOk="0">
                  <a:moveTo>
                    <a:pt x="15813" y="1"/>
                  </a:moveTo>
                  <a:cubicBezTo>
                    <a:pt x="7105" y="1"/>
                    <a:pt x="1" y="7085"/>
                    <a:pt x="1" y="15813"/>
                  </a:cubicBezTo>
                  <a:cubicBezTo>
                    <a:pt x="1" y="20603"/>
                    <a:pt x="2152" y="24886"/>
                    <a:pt x="5522" y="27809"/>
                  </a:cubicBezTo>
                  <a:cubicBezTo>
                    <a:pt x="5765" y="27727"/>
                    <a:pt x="6009" y="27626"/>
                    <a:pt x="6273" y="27545"/>
                  </a:cubicBezTo>
                  <a:cubicBezTo>
                    <a:pt x="2863" y="24764"/>
                    <a:pt x="691" y="20542"/>
                    <a:pt x="691" y="15813"/>
                  </a:cubicBezTo>
                  <a:cubicBezTo>
                    <a:pt x="691" y="7450"/>
                    <a:pt x="7470" y="671"/>
                    <a:pt x="15813" y="671"/>
                  </a:cubicBezTo>
                  <a:cubicBezTo>
                    <a:pt x="17761" y="671"/>
                    <a:pt x="19608" y="1036"/>
                    <a:pt x="21293" y="1706"/>
                  </a:cubicBezTo>
                  <a:lnTo>
                    <a:pt x="21253" y="1604"/>
                  </a:lnTo>
                  <a:lnTo>
                    <a:pt x="21171" y="935"/>
                  </a:lnTo>
                  <a:cubicBezTo>
                    <a:pt x="19507" y="326"/>
                    <a:pt x="17700" y="1"/>
                    <a:pt x="158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927725" y="3772150"/>
              <a:ext cx="348625" cy="799750"/>
            </a:xfrm>
            <a:custGeom>
              <a:avLst/>
              <a:gdLst/>
              <a:ahLst/>
              <a:cxnLst/>
              <a:rect l="l" t="t" r="r" b="b"/>
              <a:pathLst>
                <a:path w="13945" h="31990" extrusionOk="0">
                  <a:moveTo>
                    <a:pt x="13945" y="0"/>
                  </a:moveTo>
                  <a:lnTo>
                    <a:pt x="0" y="319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1773125" y="2566475"/>
              <a:ext cx="334425" cy="369425"/>
            </a:xfrm>
            <a:custGeom>
              <a:avLst/>
              <a:gdLst/>
              <a:ahLst/>
              <a:cxnLst/>
              <a:rect l="l" t="t" r="r" b="b"/>
              <a:pathLst>
                <a:path w="13377" h="14777" extrusionOk="0">
                  <a:moveTo>
                    <a:pt x="0" y="14777"/>
                  </a:moveTo>
                  <a:lnTo>
                    <a:pt x="1337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2127325" y="2341675"/>
              <a:ext cx="353200" cy="211625"/>
            </a:xfrm>
            <a:custGeom>
              <a:avLst/>
              <a:gdLst/>
              <a:ahLst/>
              <a:cxnLst/>
              <a:rect l="l" t="t" r="r" b="b"/>
              <a:pathLst>
                <a:path w="14128" h="8465" extrusionOk="0">
                  <a:moveTo>
                    <a:pt x="0" y="8465"/>
                  </a:moveTo>
                  <a:lnTo>
                    <a:pt x="1412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2492675" y="2220900"/>
              <a:ext cx="325800" cy="121300"/>
            </a:xfrm>
            <a:custGeom>
              <a:avLst/>
              <a:gdLst/>
              <a:ahLst/>
              <a:cxnLst/>
              <a:rect l="l" t="t" r="r" b="b"/>
              <a:pathLst>
                <a:path w="13032" h="4852" extrusionOk="0">
                  <a:moveTo>
                    <a:pt x="13031" y="1"/>
                  </a:moveTo>
                  <a:lnTo>
                    <a:pt x="0" y="4243"/>
                  </a:lnTo>
                  <a:lnTo>
                    <a:pt x="305" y="4852"/>
                  </a:lnTo>
                  <a:lnTo>
                    <a:pt x="12808" y="772"/>
                  </a:lnTo>
                  <a:cubicBezTo>
                    <a:pt x="12910" y="528"/>
                    <a:pt x="12971" y="265"/>
                    <a:pt x="13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1038350" y="3810725"/>
              <a:ext cx="360300" cy="902250"/>
            </a:xfrm>
            <a:custGeom>
              <a:avLst/>
              <a:gdLst/>
              <a:ahLst/>
              <a:cxnLst/>
              <a:rect l="l" t="t" r="r" b="b"/>
              <a:pathLst>
                <a:path w="14412" h="36090" extrusionOk="0">
                  <a:moveTo>
                    <a:pt x="11428" y="0"/>
                  </a:moveTo>
                  <a:lnTo>
                    <a:pt x="0" y="33735"/>
                  </a:lnTo>
                  <a:lnTo>
                    <a:pt x="6394" y="36089"/>
                  </a:lnTo>
                  <a:lnTo>
                    <a:pt x="14412" y="2375"/>
                  </a:lnTo>
                  <a:lnTo>
                    <a:pt x="114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2342475" y="3201775"/>
              <a:ext cx="310575" cy="324800"/>
            </a:xfrm>
            <a:custGeom>
              <a:avLst/>
              <a:gdLst/>
              <a:ahLst/>
              <a:cxnLst/>
              <a:rect l="l" t="t" r="r" b="b"/>
              <a:pathLst>
                <a:path w="12423" h="12992" extrusionOk="0">
                  <a:moveTo>
                    <a:pt x="11286" y="1"/>
                  </a:moveTo>
                  <a:lnTo>
                    <a:pt x="0" y="12991"/>
                  </a:lnTo>
                  <a:cubicBezTo>
                    <a:pt x="3025" y="11286"/>
                    <a:pt x="12422" y="2457"/>
                    <a:pt x="12422" y="2457"/>
                  </a:cubicBezTo>
                  <a:lnTo>
                    <a:pt x="1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2261775" y="3182500"/>
              <a:ext cx="284200" cy="170200"/>
            </a:xfrm>
            <a:custGeom>
              <a:avLst/>
              <a:gdLst/>
              <a:ahLst/>
              <a:cxnLst/>
              <a:rect l="l" t="t" r="r" b="b"/>
              <a:pathLst>
                <a:path w="11368" h="6808" extrusionOk="0">
                  <a:moveTo>
                    <a:pt x="11368" y="1"/>
                  </a:moveTo>
                  <a:lnTo>
                    <a:pt x="1" y="5176"/>
                  </a:lnTo>
                  <a:cubicBezTo>
                    <a:pt x="298" y="6128"/>
                    <a:pt x="835" y="6807"/>
                    <a:pt x="1437" y="6807"/>
                  </a:cubicBezTo>
                  <a:cubicBezTo>
                    <a:pt x="1656" y="6807"/>
                    <a:pt x="1884" y="6717"/>
                    <a:pt x="2112" y="6516"/>
                  </a:cubicBezTo>
                  <a:cubicBezTo>
                    <a:pt x="3512" y="5319"/>
                    <a:pt x="9724" y="934"/>
                    <a:pt x="11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2512450" y="2908475"/>
              <a:ext cx="91375" cy="203000"/>
            </a:xfrm>
            <a:custGeom>
              <a:avLst/>
              <a:gdLst/>
              <a:ahLst/>
              <a:cxnLst/>
              <a:rect l="l" t="t" r="r" b="b"/>
              <a:pathLst>
                <a:path w="3655" h="8120" extrusionOk="0">
                  <a:moveTo>
                    <a:pt x="1" y="1"/>
                  </a:moveTo>
                  <a:lnTo>
                    <a:pt x="1625" y="1747"/>
                  </a:lnTo>
                  <a:lnTo>
                    <a:pt x="2741" y="5684"/>
                  </a:lnTo>
                  <a:lnTo>
                    <a:pt x="1726" y="8120"/>
                  </a:lnTo>
                  <a:lnTo>
                    <a:pt x="3655" y="6395"/>
                  </a:lnTo>
                  <a:lnTo>
                    <a:pt x="2416" y="14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2162325" y="2366025"/>
              <a:ext cx="331375" cy="241075"/>
            </a:xfrm>
            <a:custGeom>
              <a:avLst/>
              <a:gdLst/>
              <a:ahLst/>
              <a:cxnLst/>
              <a:rect l="l" t="t" r="r" b="b"/>
              <a:pathLst>
                <a:path w="13255" h="9643" extrusionOk="0">
                  <a:moveTo>
                    <a:pt x="13255" y="1"/>
                  </a:moveTo>
                  <a:lnTo>
                    <a:pt x="1" y="9236"/>
                  </a:lnTo>
                  <a:lnTo>
                    <a:pt x="2375" y="9642"/>
                  </a:lnTo>
                  <a:lnTo>
                    <a:pt x="12971" y="2477"/>
                  </a:lnTo>
                  <a:lnTo>
                    <a:pt x="13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1829950" y="2609600"/>
              <a:ext cx="311600" cy="380600"/>
            </a:xfrm>
            <a:custGeom>
              <a:avLst/>
              <a:gdLst/>
              <a:ahLst/>
              <a:cxnLst/>
              <a:rect l="l" t="t" r="r" b="b"/>
              <a:pathLst>
                <a:path w="12464" h="15224" extrusionOk="0">
                  <a:moveTo>
                    <a:pt x="12463" y="1"/>
                  </a:moveTo>
                  <a:lnTo>
                    <a:pt x="1" y="15224"/>
                  </a:lnTo>
                  <a:lnTo>
                    <a:pt x="1300" y="15224"/>
                  </a:lnTo>
                  <a:lnTo>
                    <a:pt x="12463" y="2700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2510425" y="2261500"/>
              <a:ext cx="293850" cy="135500"/>
            </a:xfrm>
            <a:custGeom>
              <a:avLst/>
              <a:gdLst/>
              <a:ahLst/>
              <a:cxnLst/>
              <a:rect l="l" t="t" r="r" b="b"/>
              <a:pathLst>
                <a:path w="11754" h="5420" extrusionOk="0">
                  <a:moveTo>
                    <a:pt x="11753" y="0"/>
                  </a:moveTo>
                  <a:lnTo>
                    <a:pt x="11753" y="0"/>
                  </a:lnTo>
                  <a:cubicBezTo>
                    <a:pt x="11733" y="0"/>
                    <a:pt x="9784" y="995"/>
                    <a:pt x="7206" y="1929"/>
                  </a:cubicBezTo>
                  <a:cubicBezTo>
                    <a:pt x="4629" y="2842"/>
                    <a:pt x="1" y="4060"/>
                    <a:pt x="1" y="4060"/>
                  </a:cubicBezTo>
                  <a:lnTo>
                    <a:pt x="1706" y="5420"/>
                  </a:lnTo>
                  <a:lnTo>
                    <a:pt x="7836" y="3370"/>
                  </a:lnTo>
                  <a:cubicBezTo>
                    <a:pt x="9561" y="2802"/>
                    <a:pt x="10941" y="1563"/>
                    <a:pt x="11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2468825" y="3251000"/>
              <a:ext cx="184225" cy="177625"/>
            </a:xfrm>
            <a:custGeom>
              <a:avLst/>
              <a:gdLst/>
              <a:ahLst/>
              <a:cxnLst/>
              <a:rect l="l" t="t" r="r" b="b"/>
              <a:pathLst>
                <a:path w="7369" h="7105" extrusionOk="0">
                  <a:moveTo>
                    <a:pt x="7145" y="1"/>
                  </a:moveTo>
                  <a:lnTo>
                    <a:pt x="0" y="7105"/>
                  </a:lnTo>
                  <a:cubicBezTo>
                    <a:pt x="3552" y="4060"/>
                    <a:pt x="7368" y="488"/>
                    <a:pt x="7368" y="488"/>
                  </a:cubicBezTo>
                  <a:lnTo>
                    <a:pt x="71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2670275" y="3167775"/>
              <a:ext cx="20325" cy="69550"/>
            </a:xfrm>
            <a:custGeom>
              <a:avLst/>
              <a:gdLst/>
              <a:ahLst/>
              <a:cxnLst/>
              <a:rect l="l" t="t" r="r" b="b"/>
              <a:pathLst>
                <a:path w="813" h="2782" extrusionOk="0">
                  <a:moveTo>
                    <a:pt x="264" y="1"/>
                  </a:moveTo>
                  <a:lnTo>
                    <a:pt x="1" y="143"/>
                  </a:lnTo>
                  <a:cubicBezTo>
                    <a:pt x="346" y="590"/>
                    <a:pt x="569" y="1158"/>
                    <a:pt x="569" y="1767"/>
                  </a:cubicBezTo>
                  <a:cubicBezTo>
                    <a:pt x="569" y="2132"/>
                    <a:pt x="488" y="2477"/>
                    <a:pt x="366" y="2782"/>
                  </a:cubicBezTo>
                  <a:cubicBezTo>
                    <a:pt x="650" y="2416"/>
                    <a:pt x="812" y="1950"/>
                    <a:pt x="812" y="1442"/>
                  </a:cubicBezTo>
                  <a:cubicBezTo>
                    <a:pt x="812" y="894"/>
                    <a:pt x="609" y="387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2502325" y="2156675"/>
              <a:ext cx="313100" cy="52575"/>
            </a:xfrm>
            <a:custGeom>
              <a:avLst/>
              <a:gdLst/>
              <a:ahLst/>
              <a:cxnLst/>
              <a:rect l="l" t="t" r="r" b="b"/>
              <a:pathLst>
                <a:path w="12524" h="2103" extrusionOk="0">
                  <a:moveTo>
                    <a:pt x="11066" y="1"/>
                  </a:moveTo>
                  <a:cubicBezTo>
                    <a:pt x="10958" y="1"/>
                    <a:pt x="10848" y="11"/>
                    <a:pt x="10737" y="32"/>
                  </a:cubicBezTo>
                  <a:lnTo>
                    <a:pt x="0" y="2103"/>
                  </a:lnTo>
                  <a:lnTo>
                    <a:pt x="0" y="2103"/>
                  </a:lnTo>
                  <a:lnTo>
                    <a:pt x="12524" y="824"/>
                  </a:lnTo>
                  <a:cubicBezTo>
                    <a:pt x="12214" y="325"/>
                    <a:pt x="11670" y="1"/>
                    <a:pt x="1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2062350" y="2248825"/>
              <a:ext cx="375025" cy="224300"/>
            </a:xfrm>
            <a:custGeom>
              <a:avLst/>
              <a:gdLst/>
              <a:ahLst/>
              <a:cxnLst/>
              <a:rect l="l" t="t" r="r" b="b"/>
              <a:pathLst>
                <a:path w="15001" h="8972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996" y="7165"/>
                  </a:lnTo>
                  <a:lnTo>
                    <a:pt x="12586" y="1116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1674675" y="2483750"/>
              <a:ext cx="369450" cy="375550"/>
            </a:xfrm>
            <a:custGeom>
              <a:avLst/>
              <a:gdLst/>
              <a:ahLst/>
              <a:cxnLst/>
              <a:rect l="l" t="t" r="r" b="b"/>
              <a:pathLst>
                <a:path w="14778" h="15022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1198" y="10901"/>
                  </a:lnTo>
                  <a:lnTo>
                    <a:pt x="12382" y="1198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1355500" y="2851750"/>
              <a:ext cx="313125" cy="264300"/>
            </a:xfrm>
            <a:custGeom>
              <a:avLst/>
              <a:gdLst/>
              <a:ahLst/>
              <a:cxnLst/>
              <a:rect l="l" t="t" r="r" b="b"/>
              <a:pathLst>
                <a:path w="12525" h="10572" extrusionOk="0">
                  <a:moveTo>
                    <a:pt x="8238" y="0"/>
                  </a:moveTo>
                  <a:cubicBezTo>
                    <a:pt x="8024" y="0"/>
                    <a:pt x="7832" y="24"/>
                    <a:pt x="7673" y="78"/>
                  </a:cubicBezTo>
                  <a:cubicBezTo>
                    <a:pt x="6130" y="606"/>
                    <a:pt x="4385" y="1275"/>
                    <a:pt x="3979" y="1742"/>
                  </a:cubicBezTo>
                  <a:cubicBezTo>
                    <a:pt x="3207" y="2574"/>
                    <a:pt x="3045" y="4949"/>
                    <a:pt x="1726" y="6634"/>
                  </a:cubicBezTo>
                  <a:cubicBezTo>
                    <a:pt x="1482" y="6959"/>
                    <a:pt x="853" y="7730"/>
                    <a:pt x="0" y="8785"/>
                  </a:cubicBezTo>
                  <a:lnTo>
                    <a:pt x="528" y="10572"/>
                  </a:lnTo>
                  <a:lnTo>
                    <a:pt x="1401" y="8664"/>
                  </a:lnTo>
                  <a:cubicBezTo>
                    <a:pt x="1401" y="8664"/>
                    <a:pt x="4080" y="6269"/>
                    <a:pt x="4364" y="4726"/>
                  </a:cubicBezTo>
                  <a:cubicBezTo>
                    <a:pt x="4649" y="3183"/>
                    <a:pt x="5095" y="2716"/>
                    <a:pt x="6902" y="1539"/>
                  </a:cubicBezTo>
                  <a:cubicBezTo>
                    <a:pt x="7619" y="1072"/>
                    <a:pt x="8654" y="931"/>
                    <a:pt x="9641" y="931"/>
                  </a:cubicBezTo>
                  <a:cubicBezTo>
                    <a:pt x="11138" y="931"/>
                    <a:pt x="12524" y="1255"/>
                    <a:pt x="12524" y="1255"/>
                  </a:cubicBezTo>
                  <a:cubicBezTo>
                    <a:pt x="12524" y="1255"/>
                    <a:pt x="9794" y="0"/>
                    <a:pt x="8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1121050" y="3061225"/>
              <a:ext cx="247675" cy="295850"/>
            </a:xfrm>
            <a:custGeom>
              <a:avLst/>
              <a:gdLst/>
              <a:ahLst/>
              <a:cxnLst/>
              <a:rect l="l" t="t" r="r" b="b"/>
              <a:pathLst>
                <a:path w="9907" h="11834" extrusionOk="0">
                  <a:moveTo>
                    <a:pt x="9703" y="0"/>
                  </a:moveTo>
                  <a:cubicBezTo>
                    <a:pt x="9520" y="203"/>
                    <a:pt x="9338" y="447"/>
                    <a:pt x="9135" y="691"/>
                  </a:cubicBezTo>
                  <a:cubicBezTo>
                    <a:pt x="9196" y="1117"/>
                    <a:pt x="9236" y="1563"/>
                    <a:pt x="9236" y="2010"/>
                  </a:cubicBezTo>
                  <a:cubicBezTo>
                    <a:pt x="9236" y="6902"/>
                    <a:pt x="5380" y="10900"/>
                    <a:pt x="569" y="11144"/>
                  </a:cubicBezTo>
                  <a:cubicBezTo>
                    <a:pt x="366" y="11387"/>
                    <a:pt x="184" y="11611"/>
                    <a:pt x="1" y="11834"/>
                  </a:cubicBezTo>
                  <a:lnTo>
                    <a:pt x="82" y="11834"/>
                  </a:lnTo>
                  <a:cubicBezTo>
                    <a:pt x="5502" y="11834"/>
                    <a:pt x="9906" y="7429"/>
                    <a:pt x="9906" y="2010"/>
                  </a:cubicBezTo>
                  <a:cubicBezTo>
                    <a:pt x="9906" y="1320"/>
                    <a:pt x="9845" y="650"/>
                    <a:pt x="9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1299675" y="3850300"/>
              <a:ext cx="98975" cy="436925"/>
            </a:xfrm>
            <a:custGeom>
              <a:avLst/>
              <a:gdLst/>
              <a:ahLst/>
              <a:cxnLst/>
              <a:rect l="l" t="t" r="r" b="b"/>
              <a:pathLst>
                <a:path w="3959" h="17477" extrusionOk="0">
                  <a:moveTo>
                    <a:pt x="2984" y="0"/>
                  </a:moveTo>
                  <a:lnTo>
                    <a:pt x="1" y="17476"/>
                  </a:lnTo>
                  <a:lnTo>
                    <a:pt x="3959" y="792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1387975" y="3826450"/>
              <a:ext cx="59400" cy="35550"/>
            </a:xfrm>
            <a:custGeom>
              <a:avLst/>
              <a:gdLst/>
              <a:ahLst/>
              <a:cxnLst/>
              <a:rect l="l" t="t" r="r" b="b"/>
              <a:pathLst>
                <a:path w="2376" h="1422" extrusionOk="0">
                  <a:moveTo>
                    <a:pt x="975" y="0"/>
                  </a:moveTo>
                  <a:lnTo>
                    <a:pt x="0" y="609"/>
                  </a:lnTo>
                  <a:lnTo>
                    <a:pt x="975" y="1421"/>
                  </a:lnTo>
                  <a:lnTo>
                    <a:pt x="2375" y="954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1506200" y="2736975"/>
              <a:ext cx="131450" cy="102025"/>
            </a:xfrm>
            <a:custGeom>
              <a:avLst/>
              <a:gdLst/>
              <a:ahLst/>
              <a:cxnLst/>
              <a:rect l="l" t="t" r="r" b="b"/>
              <a:pathLst>
                <a:path w="5258" h="4081" extrusionOk="0">
                  <a:moveTo>
                    <a:pt x="4974" y="0"/>
                  </a:moveTo>
                  <a:cubicBezTo>
                    <a:pt x="2497" y="0"/>
                    <a:pt x="468" y="1746"/>
                    <a:pt x="1" y="4080"/>
                  </a:cubicBezTo>
                  <a:cubicBezTo>
                    <a:pt x="853" y="2192"/>
                    <a:pt x="2761" y="873"/>
                    <a:pt x="4974" y="873"/>
                  </a:cubicBezTo>
                  <a:lnTo>
                    <a:pt x="5055" y="873"/>
                  </a:lnTo>
                  <a:lnTo>
                    <a:pt x="5258" y="21"/>
                  </a:lnTo>
                  <a:cubicBezTo>
                    <a:pt x="5156" y="0"/>
                    <a:pt x="5075" y="0"/>
                    <a:pt x="4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1038350" y="3368725"/>
              <a:ext cx="97950" cy="188300"/>
            </a:xfrm>
            <a:custGeom>
              <a:avLst/>
              <a:gdLst/>
              <a:ahLst/>
              <a:cxnLst/>
              <a:rect l="l" t="t" r="r" b="b"/>
              <a:pathLst>
                <a:path w="3918" h="7532" extrusionOk="0">
                  <a:moveTo>
                    <a:pt x="2923" y="1"/>
                  </a:moveTo>
                  <a:lnTo>
                    <a:pt x="0" y="3553"/>
                  </a:lnTo>
                  <a:lnTo>
                    <a:pt x="427" y="7531"/>
                  </a:lnTo>
                  <a:lnTo>
                    <a:pt x="873" y="3979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411650" y="3545825"/>
              <a:ext cx="626725" cy="879425"/>
            </a:xfrm>
            <a:custGeom>
              <a:avLst/>
              <a:gdLst/>
              <a:ahLst/>
              <a:cxnLst/>
              <a:rect l="l" t="t" r="r" b="b"/>
              <a:pathLst>
                <a:path w="25069" h="35177" extrusionOk="0">
                  <a:moveTo>
                    <a:pt x="23242" y="1"/>
                  </a:moveTo>
                  <a:lnTo>
                    <a:pt x="1" y="35176"/>
                  </a:lnTo>
                  <a:lnTo>
                    <a:pt x="25068" y="1462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2167900" y="2926925"/>
              <a:ext cx="320225" cy="141425"/>
            </a:xfrm>
            <a:custGeom>
              <a:avLst/>
              <a:gdLst/>
              <a:ahLst/>
              <a:cxnLst/>
              <a:rect l="l" t="t" r="r" b="b"/>
              <a:pathLst>
                <a:path w="12809" h="5657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cubicBezTo>
                    <a:pt x="1" y="5657"/>
                    <a:pt x="407" y="4621"/>
                    <a:pt x="549" y="4439"/>
                  </a:cubicBezTo>
                  <a:cubicBezTo>
                    <a:pt x="691" y="4256"/>
                    <a:pt x="4629" y="2754"/>
                    <a:pt x="7673" y="1414"/>
                  </a:cubicBezTo>
                  <a:cubicBezTo>
                    <a:pt x="9231" y="719"/>
                    <a:pt x="10538" y="549"/>
                    <a:pt x="11444" y="549"/>
                  </a:cubicBezTo>
                  <a:cubicBezTo>
                    <a:pt x="12310" y="549"/>
                    <a:pt x="12809" y="704"/>
                    <a:pt x="12809" y="704"/>
                  </a:cubicBezTo>
                  <a:cubicBezTo>
                    <a:pt x="12667" y="562"/>
                    <a:pt x="12525" y="460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1630525" y="3068325"/>
              <a:ext cx="516600" cy="251725"/>
            </a:xfrm>
            <a:custGeom>
              <a:avLst/>
              <a:gdLst/>
              <a:ahLst/>
              <a:cxnLst/>
              <a:rect l="l" t="t" r="r" b="b"/>
              <a:pathLst>
                <a:path w="20664" h="10069" extrusionOk="0">
                  <a:moveTo>
                    <a:pt x="19202" y="1"/>
                  </a:moveTo>
                  <a:lnTo>
                    <a:pt x="1" y="10068"/>
                  </a:lnTo>
                  <a:cubicBezTo>
                    <a:pt x="6" y="10068"/>
                    <a:pt x="11" y="10069"/>
                    <a:pt x="17" y="10069"/>
                  </a:cubicBezTo>
                  <a:cubicBezTo>
                    <a:pt x="1774" y="10069"/>
                    <a:pt x="19080" y="447"/>
                    <a:pt x="19080" y="447"/>
                  </a:cubicBezTo>
                  <a:lnTo>
                    <a:pt x="20664" y="447"/>
                  </a:lnTo>
                  <a:lnTo>
                    <a:pt x="204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2209000" y="2407125"/>
              <a:ext cx="280150" cy="199975"/>
            </a:xfrm>
            <a:custGeom>
              <a:avLst/>
              <a:gdLst/>
              <a:ahLst/>
              <a:cxnLst/>
              <a:rect l="l" t="t" r="r" b="b"/>
              <a:pathLst>
                <a:path w="11206" h="7999" extrusionOk="0">
                  <a:moveTo>
                    <a:pt x="11205" y="1"/>
                  </a:moveTo>
                  <a:lnTo>
                    <a:pt x="11205" y="1"/>
                  </a:lnTo>
                  <a:cubicBezTo>
                    <a:pt x="11144" y="21"/>
                    <a:pt x="11104" y="21"/>
                    <a:pt x="11104" y="21"/>
                  </a:cubicBezTo>
                  <a:lnTo>
                    <a:pt x="1" y="7917"/>
                  </a:lnTo>
                  <a:lnTo>
                    <a:pt x="508" y="7998"/>
                  </a:lnTo>
                  <a:lnTo>
                    <a:pt x="11104" y="833"/>
                  </a:lnTo>
                  <a:lnTo>
                    <a:pt x="11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1848225" y="2649700"/>
              <a:ext cx="293325" cy="340500"/>
            </a:xfrm>
            <a:custGeom>
              <a:avLst/>
              <a:gdLst/>
              <a:ahLst/>
              <a:cxnLst/>
              <a:rect l="l" t="t" r="r" b="b"/>
              <a:pathLst>
                <a:path w="11733" h="13620" extrusionOk="0">
                  <a:moveTo>
                    <a:pt x="11712" y="0"/>
                  </a:moveTo>
                  <a:lnTo>
                    <a:pt x="0" y="13620"/>
                  </a:lnTo>
                  <a:lnTo>
                    <a:pt x="569" y="13620"/>
                  </a:lnTo>
                  <a:lnTo>
                    <a:pt x="11732" y="1096"/>
                  </a:lnTo>
                  <a:lnTo>
                    <a:pt x="117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2544425" y="2289925"/>
              <a:ext cx="241575" cy="107075"/>
            </a:xfrm>
            <a:custGeom>
              <a:avLst/>
              <a:gdLst/>
              <a:ahLst/>
              <a:cxnLst/>
              <a:rect l="l" t="t" r="r" b="b"/>
              <a:pathLst>
                <a:path w="9663" h="4283" extrusionOk="0">
                  <a:moveTo>
                    <a:pt x="9662" y="0"/>
                  </a:moveTo>
                  <a:lnTo>
                    <a:pt x="9662" y="0"/>
                  </a:lnTo>
                  <a:cubicBezTo>
                    <a:pt x="9622" y="20"/>
                    <a:pt x="8445" y="792"/>
                    <a:pt x="6354" y="1746"/>
                  </a:cubicBezTo>
                  <a:cubicBezTo>
                    <a:pt x="5055" y="2355"/>
                    <a:pt x="2091" y="3329"/>
                    <a:pt x="1" y="3999"/>
                  </a:cubicBezTo>
                  <a:lnTo>
                    <a:pt x="346" y="4283"/>
                  </a:lnTo>
                  <a:lnTo>
                    <a:pt x="6476" y="2233"/>
                  </a:lnTo>
                  <a:cubicBezTo>
                    <a:pt x="7754" y="1807"/>
                    <a:pt x="8850" y="1015"/>
                    <a:pt x="9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1984225" y="2412200"/>
              <a:ext cx="83750" cy="57875"/>
            </a:xfrm>
            <a:custGeom>
              <a:avLst/>
              <a:gdLst/>
              <a:ahLst/>
              <a:cxnLst/>
              <a:rect l="l" t="t" r="r" b="b"/>
              <a:pathLst>
                <a:path w="3350" h="2315" extrusionOk="0">
                  <a:moveTo>
                    <a:pt x="2476" y="1"/>
                  </a:moveTo>
                  <a:cubicBezTo>
                    <a:pt x="1157" y="1"/>
                    <a:pt x="81" y="1016"/>
                    <a:pt x="0" y="2315"/>
                  </a:cubicBezTo>
                  <a:cubicBezTo>
                    <a:pt x="284" y="1259"/>
                    <a:pt x="1259" y="488"/>
                    <a:pt x="2395" y="488"/>
                  </a:cubicBezTo>
                  <a:cubicBezTo>
                    <a:pt x="2659" y="488"/>
                    <a:pt x="2923" y="549"/>
                    <a:pt x="3167" y="630"/>
                  </a:cubicBezTo>
                  <a:lnTo>
                    <a:pt x="3349" y="163"/>
                  </a:lnTo>
                  <a:cubicBezTo>
                    <a:pt x="3065" y="62"/>
                    <a:pt x="2781" y="1"/>
                    <a:pt x="2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2407425" y="2199600"/>
              <a:ext cx="83750" cy="24875"/>
            </a:xfrm>
            <a:custGeom>
              <a:avLst/>
              <a:gdLst/>
              <a:ahLst/>
              <a:cxnLst/>
              <a:rect l="l" t="t" r="r" b="b"/>
              <a:pathLst>
                <a:path w="3350" h="995" extrusionOk="0">
                  <a:moveTo>
                    <a:pt x="1990" y="0"/>
                  </a:moveTo>
                  <a:cubicBezTo>
                    <a:pt x="1178" y="0"/>
                    <a:pt x="467" y="386"/>
                    <a:pt x="0" y="995"/>
                  </a:cubicBezTo>
                  <a:cubicBezTo>
                    <a:pt x="427" y="670"/>
                    <a:pt x="954" y="487"/>
                    <a:pt x="1543" y="487"/>
                  </a:cubicBezTo>
                  <a:cubicBezTo>
                    <a:pt x="2010" y="487"/>
                    <a:pt x="2456" y="609"/>
                    <a:pt x="2842" y="832"/>
                  </a:cubicBezTo>
                  <a:cubicBezTo>
                    <a:pt x="2984" y="711"/>
                    <a:pt x="3167" y="569"/>
                    <a:pt x="3349" y="406"/>
                  </a:cubicBezTo>
                  <a:cubicBezTo>
                    <a:pt x="2964" y="163"/>
                    <a:pt x="2497" y="0"/>
                    <a:pt x="1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2270925" y="3027725"/>
              <a:ext cx="237500" cy="223300"/>
            </a:xfrm>
            <a:custGeom>
              <a:avLst/>
              <a:gdLst/>
              <a:ahLst/>
              <a:cxnLst/>
              <a:rect l="l" t="t" r="r" b="b"/>
              <a:pathLst>
                <a:path w="9500" h="8932" extrusionOk="0">
                  <a:moveTo>
                    <a:pt x="9500" y="1"/>
                  </a:moveTo>
                  <a:cubicBezTo>
                    <a:pt x="9500" y="1"/>
                    <a:pt x="7957" y="2558"/>
                    <a:pt x="6090" y="4081"/>
                  </a:cubicBezTo>
                  <a:cubicBezTo>
                    <a:pt x="4243" y="5603"/>
                    <a:pt x="0" y="8627"/>
                    <a:pt x="0" y="8627"/>
                  </a:cubicBezTo>
                  <a:lnTo>
                    <a:pt x="508" y="8932"/>
                  </a:lnTo>
                  <a:cubicBezTo>
                    <a:pt x="508" y="8932"/>
                    <a:pt x="6211" y="4771"/>
                    <a:pt x="7795" y="3066"/>
                  </a:cubicBezTo>
                  <a:cubicBezTo>
                    <a:pt x="8505" y="2294"/>
                    <a:pt x="9215" y="1178"/>
                    <a:pt x="9500" y="21"/>
                  </a:cubicBezTo>
                  <a:cubicBezTo>
                    <a:pt x="9500" y="21"/>
                    <a:pt x="9500" y="1"/>
                    <a:pt x="9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2352100" y="3157650"/>
              <a:ext cx="206925" cy="158850"/>
            </a:xfrm>
            <a:custGeom>
              <a:avLst/>
              <a:gdLst/>
              <a:ahLst/>
              <a:cxnLst/>
              <a:rect l="l" t="t" r="r" b="b"/>
              <a:pathLst>
                <a:path w="8277" h="6354" extrusionOk="0">
                  <a:moveTo>
                    <a:pt x="8140" y="0"/>
                  </a:moveTo>
                  <a:cubicBezTo>
                    <a:pt x="8140" y="0"/>
                    <a:pt x="1056" y="5014"/>
                    <a:pt x="1" y="6353"/>
                  </a:cubicBezTo>
                  <a:cubicBezTo>
                    <a:pt x="2763" y="4292"/>
                    <a:pt x="7774" y="810"/>
                    <a:pt x="8128" y="810"/>
                  </a:cubicBezTo>
                  <a:cubicBezTo>
                    <a:pt x="8133" y="810"/>
                    <a:pt x="8137" y="811"/>
                    <a:pt x="8140" y="812"/>
                  </a:cubicBezTo>
                  <a:cubicBezTo>
                    <a:pt x="8147" y="814"/>
                    <a:pt x="8153" y="815"/>
                    <a:pt x="8159" y="815"/>
                  </a:cubicBezTo>
                  <a:cubicBezTo>
                    <a:pt x="8277" y="815"/>
                    <a:pt x="8218" y="426"/>
                    <a:pt x="8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38"/>
          <p:cNvGrpSpPr/>
          <p:nvPr/>
        </p:nvGrpSpPr>
        <p:grpSpPr>
          <a:xfrm>
            <a:off x="6779025" y="349504"/>
            <a:ext cx="913425" cy="370975"/>
            <a:chOff x="6514150" y="4420266"/>
            <a:chExt cx="913425" cy="370975"/>
          </a:xfrm>
        </p:grpSpPr>
        <p:sp>
          <p:nvSpPr>
            <p:cNvPr id="383" name="Google Shape;383;p3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38"/>
          <p:cNvSpPr/>
          <p:nvPr/>
        </p:nvSpPr>
        <p:spPr>
          <a:xfrm>
            <a:off x="1827933" y="823325"/>
            <a:ext cx="1270200" cy="12702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38"/>
          <p:cNvGrpSpPr/>
          <p:nvPr/>
        </p:nvGrpSpPr>
        <p:grpSpPr>
          <a:xfrm>
            <a:off x="2883140" y="1052012"/>
            <a:ext cx="537556" cy="136576"/>
            <a:chOff x="2641350" y="846250"/>
            <a:chExt cx="413600" cy="105075"/>
          </a:xfrm>
        </p:grpSpPr>
        <p:sp>
          <p:nvSpPr>
            <p:cNvPr id="387" name="Google Shape;387;p3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1" name="Google Shape;391;p38"/>
          <p:cNvCxnSpPr/>
          <p:nvPr/>
        </p:nvCxnSpPr>
        <p:spPr>
          <a:xfrm rot="10800000" flipH="1">
            <a:off x="10190859" y="3707110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D4F1730-76EE-D455-A9A7-B8A10C0D8611}"/>
              </a:ext>
            </a:extLst>
          </p:cNvPr>
          <p:cNvSpPr txBox="1"/>
          <p:nvPr/>
        </p:nvSpPr>
        <p:spPr>
          <a:xfrm>
            <a:off x="3406069" y="2921477"/>
            <a:ext cx="4947447" cy="1485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99"/>
              </a:lnSpc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Computer vision is a field of artificial intelligence that enables machines to interpret and understand the visual world. It involves developing algorithms to extract meaningful information from digital images or videos.</a:t>
            </a:r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704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"/>
          <p:cNvSpPr/>
          <p:nvPr/>
        </p:nvSpPr>
        <p:spPr>
          <a:xfrm>
            <a:off x="6037192" y="5737532"/>
            <a:ext cx="2495100" cy="358288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0"/>
          <p:cNvSpPr/>
          <p:nvPr/>
        </p:nvSpPr>
        <p:spPr>
          <a:xfrm>
            <a:off x="3336167" y="5843410"/>
            <a:ext cx="2495100" cy="358288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0"/>
          <p:cNvSpPr/>
          <p:nvPr/>
        </p:nvSpPr>
        <p:spPr>
          <a:xfrm>
            <a:off x="623800" y="1059641"/>
            <a:ext cx="2495100" cy="358288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0"/>
          <p:cNvSpPr txBox="1">
            <a:spLocks noGrp="1"/>
          </p:cNvSpPr>
          <p:nvPr>
            <p:ph type="subTitle" idx="1"/>
          </p:nvPr>
        </p:nvSpPr>
        <p:spPr>
          <a:xfrm>
            <a:off x="720000" y="2261248"/>
            <a:ext cx="2336400" cy="22853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ANNs are designed to replicate the way the human brain processes information. They consist of interconnected nodes that work collectively to solve complex problems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.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5" name="Google Shape;415;p40"/>
          <p:cNvSpPr txBox="1">
            <a:spLocks noGrp="1"/>
          </p:cNvSpPr>
          <p:nvPr>
            <p:ph type="title"/>
          </p:nvPr>
        </p:nvSpPr>
        <p:spPr>
          <a:xfrm>
            <a:off x="7200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Mimicking the human brain</a:t>
            </a:r>
            <a:endParaRPr dirty="0"/>
          </a:p>
        </p:txBody>
      </p:sp>
      <p:sp>
        <p:nvSpPr>
          <p:cNvPr id="416" name="Google Shape;416;p40"/>
          <p:cNvSpPr txBox="1">
            <a:spLocks noGrp="1"/>
          </p:cNvSpPr>
          <p:nvPr>
            <p:ph type="title" idx="2"/>
          </p:nvPr>
        </p:nvSpPr>
        <p:spPr>
          <a:xfrm>
            <a:off x="720000" y="1158483"/>
            <a:ext cx="9246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417" name="Google Shape;417;p40"/>
          <p:cNvSpPr txBox="1">
            <a:spLocks noGrp="1"/>
          </p:cNvSpPr>
          <p:nvPr>
            <p:ph type="title" idx="3"/>
          </p:nvPr>
        </p:nvSpPr>
        <p:spPr>
          <a:xfrm>
            <a:off x="3403800" y="6404985"/>
            <a:ext cx="23364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Applications in deep learning</a:t>
            </a:r>
            <a:endParaRPr dirty="0"/>
          </a:p>
        </p:txBody>
      </p:sp>
      <p:sp>
        <p:nvSpPr>
          <p:cNvPr id="418" name="Google Shape;418;p40"/>
          <p:cNvSpPr txBox="1">
            <a:spLocks noGrp="1"/>
          </p:cNvSpPr>
          <p:nvPr>
            <p:ph type="title" idx="4"/>
          </p:nvPr>
        </p:nvSpPr>
        <p:spPr>
          <a:xfrm>
            <a:off x="3403800" y="5942252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419" name="Google Shape;419;p40"/>
          <p:cNvSpPr txBox="1">
            <a:spLocks noGrp="1"/>
          </p:cNvSpPr>
          <p:nvPr>
            <p:ph type="subTitle" idx="5"/>
          </p:nvPr>
        </p:nvSpPr>
        <p:spPr>
          <a:xfrm>
            <a:off x="3403800" y="7045018"/>
            <a:ext cx="2336400" cy="1617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ANNs are fundamental in deep learning, performing tasks like image recognition, natural language processing, and more.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0" name="Google Shape;420;p40"/>
          <p:cNvSpPr txBox="1">
            <a:spLocks noGrp="1"/>
          </p:cNvSpPr>
          <p:nvPr>
            <p:ph type="title" idx="6"/>
          </p:nvPr>
        </p:nvSpPr>
        <p:spPr>
          <a:xfrm>
            <a:off x="6087600" y="6299099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Training and optimization</a:t>
            </a:r>
            <a:endParaRPr dirty="0"/>
          </a:p>
        </p:txBody>
      </p:sp>
      <p:sp>
        <p:nvSpPr>
          <p:cNvPr id="421" name="Google Shape;421;p40"/>
          <p:cNvSpPr txBox="1">
            <a:spLocks noGrp="1"/>
          </p:cNvSpPr>
          <p:nvPr>
            <p:ph type="title" idx="7"/>
          </p:nvPr>
        </p:nvSpPr>
        <p:spPr>
          <a:xfrm>
            <a:off x="6087600" y="5836374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422" name="Google Shape;422;p40"/>
          <p:cNvSpPr txBox="1">
            <a:spLocks noGrp="1"/>
          </p:cNvSpPr>
          <p:nvPr>
            <p:ph type="subTitle" idx="8"/>
          </p:nvPr>
        </p:nvSpPr>
        <p:spPr>
          <a:xfrm>
            <a:off x="6087600" y="6939140"/>
            <a:ext cx="2336400" cy="2285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Training an ANN involves adjusting the weights and biases of the network to minimize the error, often using optimization algorithms like gradient descent.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2" name="Google Shape;432;p40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Of artificial neural network (ann)</a:t>
            </a:r>
            <a:endParaRPr dirty="0"/>
          </a:p>
        </p:txBody>
      </p:sp>
      <p:sp>
        <p:nvSpPr>
          <p:cNvPr id="433" name="Google Shape;433;p40"/>
          <p:cNvSpPr/>
          <p:nvPr/>
        </p:nvSpPr>
        <p:spPr>
          <a:xfrm>
            <a:off x="8262473" y="1570679"/>
            <a:ext cx="549900" cy="5499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40"/>
          <p:cNvSpPr/>
          <p:nvPr/>
        </p:nvSpPr>
        <p:spPr>
          <a:xfrm>
            <a:off x="1402060" y="500977"/>
            <a:ext cx="796500" cy="7965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5" name="Google Shape;435;p40"/>
          <p:cNvGrpSpPr/>
          <p:nvPr/>
        </p:nvGrpSpPr>
        <p:grpSpPr>
          <a:xfrm rot="10800000">
            <a:off x="1186863" y="823412"/>
            <a:ext cx="537556" cy="136576"/>
            <a:chOff x="2641350" y="846250"/>
            <a:chExt cx="413600" cy="105075"/>
          </a:xfrm>
        </p:grpSpPr>
        <p:sp>
          <p:nvSpPr>
            <p:cNvPr id="436" name="Google Shape;436;p40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"/>
          <p:cNvSpPr/>
          <p:nvPr/>
        </p:nvSpPr>
        <p:spPr>
          <a:xfrm>
            <a:off x="6037192" y="5930038"/>
            <a:ext cx="2495100" cy="358288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0"/>
          <p:cNvSpPr/>
          <p:nvPr/>
        </p:nvSpPr>
        <p:spPr>
          <a:xfrm>
            <a:off x="3336167" y="1059641"/>
            <a:ext cx="2495100" cy="358288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0"/>
          <p:cNvSpPr/>
          <p:nvPr/>
        </p:nvSpPr>
        <p:spPr>
          <a:xfrm>
            <a:off x="623800" y="1059641"/>
            <a:ext cx="2495100" cy="358288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0"/>
          <p:cNvSpPr txBox="1">
            <a:spLocks noGrp="1"/>
          </p:cNvSpPr>
          <p:nvPr>
            <p:ph type="subTitle" idx="1"/>
          </p:nvPr>
        </p:nvSpPr>
        <p:spPr>
          <a:xfrm>
            <a:off x="720000" y="2261248"/>
            <a:ext cx="2336400" cy="22853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ANNs are designed to replicate the way the human brain processes information. They consist of interconnected nodes that work collectively to solve complex problems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.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5" name="Google Shape;415;p40"/>
          <p:cNvSpPr txBox="1">
            <a:spLocks noGrp="1"/>
          </p:cNvSpPr>
          <p:nvPr>
            <p:ph type="title"/>
          </p:nvPr>
        </p:nvSpPr>
        <p:spPr>
          <a:xfrm>
            <a:off x="7200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Mimicking the human brain</a:t>
            </a:r>
            <a:endParaRPr dirty="0"/>
          </a:p>
        </p:txBody>
      </p:sp>
      <p:sp>
        <p:nvSpPr>
          <p:cNvPr id="416" name="Google Shape;416;p40"/>
          <p:cNvSpPr txBox="1">
            <a:spLocks noGrp="1"/>
          </p:cNvSpPr>
          <p:nvPr>
            <p:ph type="title" idx="2"/>
          </p:nvPr>
        </p:nvSpPr>
        <p:spPr>
          <a:xfrm>
            <a:off x="720000" y="1158483"/>
            <a:ext cx="9246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417" name="Google Shape;417;p40"/>
          <p:cNvSpPr txBox="1">
            <a:spLocks noGrp="1"/>
          </p:cNvSpPr>
          <p:nvPr>
            <p:ph type="title" idx="3"/>
          </p:nvPr>
        </p:nvSpPr>
        <p:spPr>
          <a:xfrm>
            <a:off x="3403800" y="1621216"/>
            <a:ext cx="23364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Applications in deep learning</a:t>
            </a:r>
            <a:endParaRPr dirty="0"/>
          </a:p>
        </p:txBody>
      </p:sp>
      <p:sp>
        <p:nvSpPr>
          <p:cNvPr id="418" name="Google Shape;418;p40"/>
          <p:cNvSpPr txBox="1">
            <a:spLocks noGrp="1"/>
          </p:cNvSpPr>
          <p:nvPr>
            <p:ph type="title" idx="4"/>
          </p:nvPr>
        </p:nvSpPr>
        <p:spPr>
          <a:xfrm>
            <a:off x="34038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419" name="Google Shape;419;p40"/>
          <p:cNvSpPr txBox="1">
            <a:spLocks noGrp="1"/>
          </p:cNvSpPr>
          <p:nvPr>
            <p:ph type="subTitle" idx="5"/>
          </p:nvPr>
        </p:nvSpPr>
        <p:spPr>
          <a:xfrm>
            <a:off x="3403800" y="2261249"/>
            <a:ext cx="2336400" cy="1617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ANNs are fundamental in deep learning, performing tasks like image recognition, natural language processing, and more.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0" name="Google Shape;420;p40"/>
          <p:cNvSpPr txBox="1">
            <a:spLocks noGrp="1"/>
          </p:cNvSpPr>
          <p:nvPr>
            <p:ph type="title" idx="6"/>
          </p:nvPr>
        </p:nvSpPr>
        <p:spPr>
          <a:xfrm>
            <a:off x="6087600" y="6491605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Training and optimization</a:t>
            </a:r>
            <a:endParaRPr dirty="0"/>
          </a:p>
        </p:txBody>
      </p:sp>
      <p:sp>
        <p:nvSpPr>
          <p:cNvPr id="421" name="Google Shape;421;p40"/>
          <p:cNvSpPr txBox="1">
            <a:spLocks noGrp="1"/>
          </p:cNvSpPr>
          <p:nvPr>
            <p:ph type="title" idx="7"/>
          </p:nvPr>
        </p:nvSpPr>
        <p:spPr>
          <a:xfrm>
            <a:off x="6087600" y="6028880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422" name="Google Shape;422;p40"/>
          <p:cNvSpPr txBox="1">
            <a:spLocks noGrp="1"/>
          </p:cNvSpPr>
          <p:nvPr>
            <p:ph type="subTitle" idx="8"/>
          </p:nvPr>
        </p:nvSpPr>
        <p:spPr>
          <a:xfrm>
            <a:off x="6087600" y="7131646"/>
            <a:ext cx="2336400" cy="2285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Training an ANN involves adjusting the weights and biases of the network to minimize the error, often using optimization algorithms like gradient descent.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2" name="Google Shape;432;p40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Of artificial neural network (ann)</a:t>
            </a:r>
            <a:endParaRPr dirty="0"/>
          </a:p>
        </p:txBody>
      </p:sp>
      <p:sp>
        <p:nvSpPr>
          <p:cNvPr id="433" name="Google Shape;433;p40"/>
          <p:cNvSpPr/>
          <p:nvPr/>
        </p:nvSpPr>
        <p:spPr>
          <a:xfrm>
            <a:off x="8262473" y="1570679"/>
            <a:ext cx="549900" cy="5499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40"/>
          <p:cNvSpPr/>
          <p:nvPr/>
        </p:nvSpPr>
        <p:spPr>
          <a:xfrm>
            <a:off x="1402060" y="500977"/>
            <a:ext cx="796500" cy="7965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5" name="Google Shape;435;p40"/>
          <p:cNvGrpSpPr/>
          <p:nvPr/>
        </p:nvGrpSpPr>
        <p:grpSpPr>
          <a:xfrm rot="10800000">
            <a:off x="1186863" y="823412"/>
            <a:ext cx="537556" cy="136576"/>
            <a:chOff x="2641350" y="846250"/>
            <a:chExt cx="413600" cy="105075"/>
          </a:xfrm>
        </p:grpSpPr>
        <p:sp>
          <p:nvSpPr>
            <p:cNvPr id="436" name="Google Shape;436;p40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136864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"/>
          <p:cNvSpPr/>
          <p:nvPr/>
        </p:nvSpPr>
        <p:spPr>
          <a:xfrm>
            <a:off x="6037192" y="1062199"/>
            <a:ext cx="2495100" cy="358288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0"/>
          <p:cNvSpPr/>
          <p:nvPr/>
        </p:nvSpPr>
        <p:spPr>
          <a:xfrm>
            <a:off x="3336167" y="1059641"/>
            <a:ext cx="2495100" cy="358288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0"/>
          <p:cNvSpPr/>
          <p:nvPr/>
        </p:nvSpPr>
        <p:spPr>
          <a:xfrm>
            <a:off x="623800" y="1059641"/>
            <a:ext cx="2495100" cy="358288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0"/>
          <p:cNvSpPr txBox="1">
            <a:spLocks noGrp="1"/>
          </p:cNvSpPr>
          <p:nvPr>
            <p:ph type="subTitle" idx="1"/>
          </p:nvPr>
        </p:nvSpPr>
        <p:spPr>
          <a:xfrm>
            <a:off x="720000" y="2261248"/>
            <a:ext cx="2336400" cy="22853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ANNs are designed to replicate the way the human brain processes information. They consist of interconnected nodes that work collectively to solve complex problems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.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5" name="Google Shape;415;p40"/>
          <p:cNvSpPr txBox="1">
            <a:spLocks noGrp="1"/>
          </p:cNvSpPr>
          <p:nvPr>
            <p:ph type="title"/>
          </p:nvPr>
        </p:nvSpPr>
        <p:spPr>
          <a:xfrm>
            <a:off x="7200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Mimicking the human brain</a:t>
            </a:r>
            <a:endParaRPr dirty="0"/>
          </a:p>
        </p:txBody>
      </p:sp>
      <p:sp>
        <p:nvSpPr>
          <p:cNvPr id="416" name="Google Shape;416;p40"/>
          <p:cNvSpPr txBox="1">
            <a:spLocks noGrp="1"/>
          </p:cNvSpPr>
          <p:nvPr>
            <p:ph type="title" idx="2"/>
          </p:nvPr>
        </p:nvSpPr>
        <p:spPr>
          <a:xfrm>
            <a:off x="720000" y="1158483"/>
            <a:ext cx="9246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417" name="Google Shape;417;p40"/>
          <p:cNvSpPr txBox="1">
            <a:spLocks noGrp="1"/>
          </p:cNvSpPr>
          <p:nvPr>
            <p:ph type="title" idx="3"/>
          </p:nvPr>
        </p:nvSpPr>
        <p:spPr>
          <a:xfrm>
            <a:off x="3403800" y="1621216"/>
            <a:ext cx="23364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Applications in deep learning</a:t>
            </a:r>
            <a:endParaRPr dirty="0"/>
          </a:p>
        </p:txBody>
      </p:sp>
      <p:sp>
        <p:nvSpPr>
          <p:cNvPr id="418" name="Google Shape;418;p40"/>
          <p:cNvSpPr txBox="1">
            <a:spLocks noGrp="1"/>
          </p:cNvSpPr>
          <p:nvPr>
            <p:ph type="title" idx="4"/>
          </p:nvPr>
        </p:nvSpPr>
        <p:spPr>
          <a:xfrm>
            <a:off x="34038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419" name="Google Shape;419;p40"/>
          <p:cNvSpPr txBox="1">
            <a:spLocks noGrp="1"/>
          </p:cNvSpPr>
          <p:nvPr>
            <p:ph type="subTitle" idx="5"/>
          </p:nvPr>
        </p:nvSpPr>
        <p:spPr>
          <a:xfrm>
            <a:off x="3403800" y="2261249"/>
            <a:ext cx="2336400" cy="1617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ANNs are fundamental in deep learning, performing tasks like image recognition, natural language processing, and more.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0" name="Google Shape;420;p40"/>
          <p:cNvSpPr txBox="1">
            <a:spLocks noGrp="1"/>
          </p:cNvSpPr>
          <p:nvPr>
            <p:ph type="title" idx="6"/>
          </p:nvPr>
        </p:nvSpPr>
        <p:spPr>
          <a:xfrm>
            <a:off x="6087600" y="16237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Training and optimization</a:t>
            </a:r>
            <a:endParaRPr dirty="0"/>
          </a:p>
        </p:txBody>
      </p:sp>
      <p:sp>
        <p:nvSpPr>
          <p:cNvPr id="421" name="Google Shape;421;p40"/>
          <p:cNvSpPr txBox="1">
            <a:spLocks noGrp="1"/>
          </p:cNvSpPr>
          <p:nvPr>
            <p:ph type="title" idx="7"/>
          </p:nvPr>
        </p:nvSpPr>
        <p:spPr>
          <a:xfrm>
            <a:off x="6087600" y="1161041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422" name="Google Shape;422;p40"/>
          <p:cNvSpPr txBox="1">
            <a:spLocks noGrp="1"/>
          </p:cNvSpPr>
          <p:nvPr>
            <p:ph type="subTitle" idx="8"/>
          </p:nvPr>
        </p:nvSpPr>
        <p:spPr>
          <a:xfrm>
            <a:off x="6087600" y="2263807"/>
            <a:ext cx="2336400" cy="2285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Training an ANN involves adjusting the weights and biases of the network to minimize the error, often using optimization algorithms like gradient descent.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2" name="Google Shape;432;p40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Of artificial neural network (ann)</a:t>
            </a:r>
            <a:endParaRPr dirty="0"/>
          </a:p>
        </p:txBody>
      </p:sp>
      <p:sp>
        <p:nvSpPr>
          <p:cNvPr id="433" name="Google Shape;433;p40"/>
          <p:cNvSpPr/>
          <p:nvPr/>
        </p:nvSpPr>
        <p:spPr>
          <a:xfrm>
            <a:off x="8262473" y="1570679"/>
            <a:ext cx="549900" cy="5499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40"/>
          <p:cNvSpPr/>
          <p:nvPr/>
        </p:nvSpPr>
        <p:spPr>
          <a:xfrm>
            <a:off x="1402060" y="500977"/>
            <a:ext cx="796500" cy="7965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5" name="Google Shape;435;p40"/>
          <p:cNvGrpSpPr/>
          <p:nvPr/>
        </p:nvGrpSpPr>
        <p:grpSpPr>
          <a:xfrm rot="10800000">
            <a:off x="1186863" y="823412"/>
            <a:ext cx="537556" cy="136576"/>
            <a:chOff x="2641350" y="846250"/>
            <a:chExt cx="413600" cy="105075"/>
          </a:xfrm>
        </p:grpSpPr>
        <p:sp>
          <p:nvSpPr>
            <p:cNvPr id="436" name="Google Shape;436;p40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62541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"/>
          <p:cNvSpPr/>
          <p:nvPr/>
        </p:nvSpPr>
        <p:spPr>
          <a:xfrm>
            <a:off x="6037192" y="1062199"/>
            <a:ext cx="2495100" cy="358288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0"/>
          <p:cNvSpPr/>
          <p:nvPr/>
        </p:nvSpPr>
        <p:spPr>
          <a:xfrm>
            <a:off x="3336167" y="1059641"/>
            <a:ext cx="2495100" cy="358288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0"/>
          <p:cNvSpPr/>
          <p:nvPr/>
        </p:nvSpPr>
        <p:spPr>
          <a:xfrm>
            <a:off x="623800" y="1059641"/>
            <a:ext cx="2495100" cy="358288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0"/>
          <p:cNvSpPr txBox="1">
            <a:spLocks noGrp="1"/>
          </p:cNvSpPr>
          <p:nvPr>
            <p:ph type="subTitle" idx="1"/>
          </p:nvPr>
        </p:nvSpPr>
        <p:spPr>
          <a:xfrm>
            <a:off x="720000" y="2261248"/>
            <a:ext cx="2336400" cy="22853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RNNs are specialized in processing sequences of data, making them suitable for tasks involving sequential information such as time series and natural language</a:t>
            </a:r>
            <a:endParaRPr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5" name="Google Shape;415;p40"/>
          <p:cNvSpPr txBox="1">
            <a:spLocks noGrp="1"/>
          </p:cNvSpPr>
          <p:nvPr>
            <p:ph type="title"/>
          </p:nvPr>
        </p:nvSpPr>
        <p:spPr>
          <a:xfrm>
            <a:off x="7200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</a:t>
            </a:r>
            <a:r>
              <a:rPr lang="en" dirty="0"/>
              <a:t>equential data processing</a:t>
            </a:r>
            <a:endParaRPr dirty="0"/>
          </a:p>
        </p:txBody>
      </p:sp>
      <p:sp>
        <p:nvSpPr>
          <p:cNvPr id="416" name="Google Shape;416;p40"/>
          <p:cNvSpPr txBox="1">
            <a:spLocks noGrp="1"/>
          </p:cNvSpPr>
          <p:nvPr>
            <p:ph type="title" idx="2"/>
          </p:nvPr>
        </p:nvSpPr>
        <p:spPr>
          <a:xfrm>
            <a:off x="720000" y="1158483"/>
            <a:ext cx="9246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417" name="Google Shape;417;p40"/>
          <p:cNvSpPr txBox="1">
            <a:spLocks noGrp="1"/>
          </p:cNvSpPr>
          <p:nvPr>
            <p:ph type="title" idx="3"/>
          </p:nvPr>
        </p:nvSpPr>
        <p:spPr>
          <a:xfrm>
            <a:off x="3403800" y="1621216"/>
            <a:ext cx="23364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</a:t>
            </a:r>
            <a:r>
              <a:rPr lang="en" dirty="0"/>
              <a:t>ong-term dependencies</a:t>
            </a:r>
            <a:endParaRPr dirty="0"/>
          </a:p>
        </p:txBody>
      </p:sp>
      <p:sp>
        <p:nvSpPr>
          <p:cNvPr id="418" name="Google Shape;418;p40"/>
          <p:cNvSpPr txBox="1">
            <a:spLocks noGrp="1"/>
          </p:cNvSpPr>
          <p:nvPr>
            <p:ph type="title" idx="4"/>
          </p:nvPr>
        </p:nvSpPr>
        <p:spPr>
          <a:xfrm>
            <a:off x="34038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419" name="Google Shape;419;p40"/>
          <p:cNvSpPr txBox="1">
            <a:spLocks noGrp="1"/>
          </p:cNvSpPr>
          <p:nvPr>
            <p:ph type="subTitle" idx="5"/>
          </p:nvPr>
        </p:nvSpPr>
        <p:spPr>
          <a:xfrm>
            <a:off x="3403800" y="2261249"/>
            <a:ext cx="2336400" cy="2285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RNNs are capable of capturing long-term dependencies in sequential data, making them effective in tasks that require understanding of context over time.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0" name="Google Shape;420;p40"/>
          <p:cNvSpPr txBox="1">
            <a:spLocks noGrp="1"/>
          </p:cNvSpPr>
          <p:nvPr>
            <p:ph type="title" idx="6"/>
          </p:nvPr>
        </p:nvSpPr>
        <p:spPr>
          <a:xfrm>
            <a:off x="6087600" y="16237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IN" dirty="0" err="1"/>
              <a:t>hallenges</a:t>
            </a:r>
            <a:r>
              <a:rPr lang="en-IN" dirty="0"/>
              <a:t> in training</a:t>
            </a:r>
            <a:endParaRPr dirty="0"/>
          </a:p>
        </p:txBody>
      </p:sp>
      <p:sp>
        <p:nvSpPr>
          <p:cNvPr id="421" name="Google Shape;421;p40"/>
          <p:cNvSpPr txBox="1">
            <a:spLocks noGrp="1"/>
          </p:cNvSpPr>
          <p:nvPr>
            <p:ph type="title" idx="7"/>
          </p:nvPr>
        </p:nvSpPr>
        <p:spPr>
          <a:xfrm>
            <a:off x="6087600" y="1161041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422" name="Google Shape;422;p40"/>
          <p:cNvSpPr txBox="1">
            <a:spLocks noGrp="1"/>
          </p:cNvSpPr>
          <p:nvPr>
            <p:ph type="subTitle" idx="8"/>
          </p:nvPr>
        </p:nvSpPr>
        <p:spPr>
          <a:xfrm>
            <a:off x="6087600" y="2263807"/>
            <a:ext cx="2336400" cy="2285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RNNs face issues like vanishing and exploding gradients during training, which have led to the development of variations like LSTM and GRU.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2" name="Google Shape;432;p40"/>
          <p:cNvSpPr txBox="1">
            <a:spLocks noGrp="1"/>
          </p:cNvSpPr>
          <p:nvPr>
            <p:ph type="title" idx="21"/>
          </p:nvPr>
        </p:nvSpPr>
        <p:spPr>
          <a:xfrm>
            <a:off x="-275078" y="445025"/>
            <a:ext cx="971491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</a:t>
            </a:r>
            <a:r>
              <a:rPr lang="en-IN" dirty="0" err="1"/>
              <a:t>nderstanding</a:t>
            </a:r>
            <a:r>
              <a:rPr lang="en-IN" dirty="0"/>
              <a:t> recurrent neural network (</a:t>
            </a:r>
            <a:r>
              <a:rPr lang="en-IN" dirty="0" err="1"/>
              <a:t>rnn</a:t>
            </a:r>
            <a:r>
              <a:rPr lang="en-IN" dirty="0"/>
              <a:t>)</a:t>
            </a:r>
            <a:endParaRPr dirty="0"/>
          </a:p>
        </p:txBody>
      </p:sp>
      <p:sp>
        <p:nvSpPr>
          <p:cNvPr id="433" name="Google Shape;433;p40"/>
          <p:cNvSpPr/>
          <p:nvPr/>
        </p:nvSpPr>
        <p:spPr>
          <a:xfrm>
            <a:off x="8262473" y="1570679"/>
            <a:ext cx="549900" cy="5499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40"/>
          <p:cNvSpPr/>
          <p:nvPr/>
        </p:nvSpPr>
        <p:spPr>
          <a:xfrm>
            <a:off x="1402060" y="500977"/>
            <a:ext cx="796500" cy="7965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5" name="Google Shape;435;p40"/>
          <p:cNvGrpSpPr/>
          <p:nvPr/>
        </p:nvGrpSpPr>
        <p:grpSpPr>
          <a:xfrm rot="10800000">
            <a:off x="1186863" y="823412"/>
            <a:ext cx="537556" cy="136576"/>
            <a:chOff x="2641350" y="846250"/>
            <a:chExt cx="413600" cy="105075"/>
          </a:xfrm>
        </p:grpSpPr>
        <p:sp>
          <p:nvSpPr>
            <p:cNvPr id="436" name="Google Shape;436;p40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716599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58"/>
          <p:cNvSpPr txBox="1">
            <a:spLocks noGrp="1"/>
          </p:cNvSpPr>
          <p:nvPr>
            <p:ph type="title"/>
          </p:nvPr>
        </p:nvSpPr>
        <p:spPr>
          <a:xfrm>
            <a:off x="1195863" y="1454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1.Image classification</a:t>
            </a:r>
            <a:endParaRPr dirty="0"/>
          </a:p>
        </p:txBody>
      </p:sp>
      <p:sp>
        <p:nvSpPr>
          <p:cNvPr id="1027" name="Google Shape;1027;p58"/>
          <p:cNvSpPr txBox="1">
            <a:spLocks noGrp="1"/>
          </p:cNvSpPr>
          <p:nvPr>
            <p:ph type="subTitle" idx="1"/>
          </p:nvPr>
        </p:nvSpPr>
        <p:spPr>
          <a:xfrm>
            <a:off x="1195863" y="2040774"/>
            <a:ext cx="2867100" cy="15361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Using CNNs to classify images into various categories, such as identifying objects or scenes within the image.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8" name="Google Shape;1028;p58"/>
          <p:cNvSpPr txBox="1">
            <a:spLocks noGrp="1"/>
          </p:cNvSpPr>
          <p:nvPr>
            <p:ph type="title" idx="2"/>
          </p:nvPr>
        </p:nvSpPr>
        <p:spPr>
          <a:xfrm>
            <a:off x="5081043" y="1454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2.O</a:t>
            </a:r>
            <a:r>
              <a:rPr lang="en" dirty="0"/>
              <a:t>bject detection</a:t>
            </a:r>
            <a:endParaRPr dirty="0"/>
          </a:p>
        </p:txBody>
      </p:sp>
      <p:sp>
        <p:nvSpPr>
          <p:cNvPr id="1029" name="Google Shape;1029;p58"/>
          <p:cNvSpPr txBox="1">
            <a:spLocks noGrp="1"/>
          </p:cNvSpPr>
          <p:nvPr>
            <p:ph type="subTitle" idx="3"/>
          </p:nvPr>
        </p:nvSpPr>
        <p:spPr>
          <a:xfrm>
            <a:off x="5202067" y="2040774"/>
            <a:ext cx="2867100" cy="14151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Locating and classifying objects within images or video frames, often used for surveillance and security purposes.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0" name="Google Shape;1030;p58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</a:t>
            </a:r>
            <a:r>
              <a:rPr lang="en" dirty="0"/>
              <a:t>pplications of computer vision in deep learning</a:t>
            </a:r>
            <a:endParaRPr dirty="0"/>
          </a:p>
        </p:txBody>
      </p:sp>
      <p:sp>
        <p:nvSpPr>
          <p:cNvPr id="1032" name="Google Shape;1032;p58"/>
          <p:cNvSpPr txBox="1">
            <a:spLocks noGrp="1"/>
          </p:cNvSpPr>
          <p:nvPr>
            <p:ph type="title" idx="6"/>
          </p:nvPr>
        </p:nvSpPr>
        <p:spPr>
          <a:xfrm>
            <a:off x="8987317" y="1448865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3.I</a:t>
            </a:r>
            <a:r>
              <a:rPr lang="en" dirty="0"/>
              <a:t>mage generation</a:t>
            </a:r>
            <a:endParaRPr dirty="0"/>
          </a:p>
        </p:txBody>
      </p:sp>
      <p:sp>
        <p:nvSpPr>
          <p:cNvPr id="1034" name="Google Shape;1034;p58"/>
          <p:cNvSpPr txBox="1">
            <a:spLocks noGrp="1"/>
          </p:cNvSpPr>
          <p:nvPr>
            <p:ph type="subTitle" idx="7"/>
          </p:nvPr>
        </p:nvSpPr>
        <p:spPr>
          <a:xfrm>
            <a:off x="9031747" y="2084300"/>
            <a:ext cx="2867100" cy="11605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Generating new images or modifying existing ones, such as deepfake generation or style transfer techniques.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035" name="Google Shape;1035;p58"/>
          <p:cNvGrpSpPr/>
          <p:nvPr/>
        </p:nvGrpSpPr>
        <p:grpSpPr>
          <a:xfrm rot="10800000">
            <a:off x="4303235" y="1649808"/>
            <a:ext cx="537556" cy="136576"/>
            <a:chOff x="2641350" y="846250"/>
            <a:chExt cx="413600" cy="105075"/>
          </a:xfrm>
        </p:grpSpPr>
        <p:sp>
          <p:nvSpPr>
            <p:cNvPr id="1036" name="Google Shape;1036;p5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5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0" name="Google Shape;1050;p58"/>
          <p:cNvGrpSpPr/>
          <p:nvPr/>
        </p:nvGrpSpPr>
        <p:grpSpPr>
          <a:xfrm>
            <a:off x="7380363" y="993621"/>
            <a:ext cx="913425" cy="370975"/>
            <a:chOff x="6514150" y="4420266"/>
            <a:chExt cx="913425" cy="370975"/>
          </a:xfrm>
        </p:grpSpPr>
        <p:sp>
          <p:nvSpPr>
            <p:cNvPr id="1051" name="Google Shape;1051;p5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278069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58"/>
          <p:cNvSpPr txBox="1">
            <a:spLocks noGrp="1"/>
          </p:cNvSpPr>
          <p:nvPr>
            <p:ph type="title"/>
          </p:nvPr>
        </p:nvSpPr>
        <p:spPr>
          <a:xfrm>
            <a:off x="-3591294" y="1454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1.Image classification</a:t>
            </a:r>
            <a:endParaRPr dirty="0"/>
          </a:p>
        </p:txBody>
      </p:sp>
      <p:sp>
        <p:nvSpPr>
          <p:cNvPr id="1027" name="Google Shape;1027;p58"/>
          <p:cNvSpPr txBox="1">
            <a:spLocks noGrp="1"/>
          </p:cNvSpPr>
          <p:nvPr>
            <p:ph type="subTitle" idx="1"/>
          </p:nvPr>
        </p:nvSpPr>
        <p:spPr>
          <a:xfrm>
            <a:off x="-3591294" y="2040774"/>
            <a:ext cx="2867100" cy="15361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Using CNNs to classify images into various categories, such as identifying objects or scenes within the image.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8" name="Google Shape;1028;p58"/>
          <p:cNvSpPr txBox="1">
            <a:spLocks noGrp="1"/>
          </p:cNvSpPr>
          <p:nvPr>
            <p:ph type="title" idx="2"/>
          </p:nvPr>
        </p:nvSpPr>
        <p:spPr>
          <a:xfrm>
            <a:off x="1114158" y="1454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2.O</a:t>
            </a:r>
            <a:r>
              <a:rPr lang="en" dirty="0"/>
              <a:t>bject detection</a:t>
            </a:r>
            <a:endParaRPr dirty="0"/>
          </a:p>
        </p:txBody>
      </p:sp>
      <p:sp>
        <p:nvSpPr>
          <p:cNvPr id="1029" name="Google Shape;1029;p58"/>
          <p:cNvSpPr txBox="1">
            <a:spLocks noGrp="1"/>
          </p:cNvSpPr>
          <p:nvPr>
            <p:ph type="subTitle" idx="3"/>
          </p:nvPr>
        </p:nvSpPr>
        <p:spPr>
          <a:xfrm>
            <a:off x="1167947" y="2040774"/>
            <a:ext cx="2867100" cy="14151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Locating and classifying objects within images or video frames, often used for surveillance and security purposes.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0" name="Google Shape;1030;p58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</a:t>
            </a:r>
            <a:r>
              <a:rPr lang="en" dirty="0"/>
              <a:t>pplications of computer vision in deep learning</a:t>
            </a:r>
            <a:endParaRPr dirty="0"/>
          </a:p>
        </p:txBody>
      </p:sp>
      <p:sp>
        <p:nvSpPr>
          <p:cNvPr id="1032" name="Google Shape;1032;p58"/>
          <p:cNvSpPr txBox="1">
            <a:spLocks noGrp="1"/>
          </p:cNvSpPr>
          <p:nvPr>
            <p:ph type="title" idx="6"/>
          </p:nvPr>
        </p:nvSpPr>
        <p:spPr>
          <a:xfrm>
            <a:off x="5235588" y="1448865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3.I</a:t>
            </a:r>
            <a:r>
              <a:rPr lang="en" dirty="0"/>
              <a:t>mage generation</a:t>
            </a:r>
            <a:endParaRPr dirty="0"/>
          </a:p>
        </p:txBody>
      </p:sp>
      <p:sp>
        <p:nvSpPr>
          <p:cNvPr id="1034" name="Google Shape;1034;p58"/>
          <p:cNvSpPr txBox="1">
            <a:spLocks noGrp="1"/>
          </p:cNvSpPr>
          <p:nvPr>
            <p:ph type="subTitle" idx="7"/>
          </p:nvPr>
        </p:nvSpPr>
        <p:spPr>
          <a:xfrm>
            <a:off x="5280018" y="2084300"/>
            <a:ext cx="2867100" cy="11605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Generating new images or modifying existing ones, such as deepfake generation or style transfer techniques.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035" name="Google Shape;1035;p58"/>
          <p:cNvGrpSpPr/>
          <p:nvPr/>
        </p:nvGrpSpPr>
        <p:grpSpPr>
          <a:xfrm rot="10800000">
            <a:off x="4303235" y="1649808"/>
            <a:ext cx="537556" cy="136576"/>
            <a:chOff x="2641350" y="846250"/>
            <a:chExt cx="413600" cy="105075"/>
          </a:xfrm>
        </p:grpSpPr>
        <p:sp>
          <p:nvSpPr>
            <p:cNvPr id="1036" name="Google Shape;1036;p5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5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0" name="Google Shape;1050;p58"/>
          <p:cNvGrpSpPr/>
          <p:nvPr/>
        </p:nvGrpSpPr>
        <p:grpSpPr>
          <a:xfrm>
            <a:off x="7380363" y="993621"/>
            <a:ext cx="913425" cy="370975"/>
            <a:chOff x="6514150" y="4420266"/>
            <a:chExt cx="913425" cy="370975"/>
          </a:xfrm>
        </p:grpSpPr>
        <p:sp>
          <p:nvSpPr>
            <p:cNvPr id="1051" name="Google Shape;1051;p5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58"/>
          <p:cNvSpPr txBox="1">
            <a:spLocks noGrp="1"/>
          </p:cNvSpPr>
          <p:nvPr>
            <p:ph type="title"/>
          </p:nvPr>
        </p:nvSpPr>
        <p:spPr>
          <a:xfrm>
            <a:off x="1195863" y="1454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r>
              <a:rPr lang="en-IN" dirty="0"/>
              <a:t>D</a:t>
            </a:r>
            <a:r>
              <a:rPr lang="en" dirty="0"/>
              <a:t>ata collection</a:t>
            </a:r>
            <a:endParaRPr dirty="0"/>
          </a:p>
        </p:txBody>
      </p:sp>
      <p:sp>
        <p:nvSpPr>
          <p:cNvPr id="1027" name="Google Shape;1027;p58"/>
          <p:cNvSpPr txBox="1">
            <a:spLocks noGrp="1"/>
          </p:cNvSpPr>
          <p:nvPr>
            <p:ph type="subTitle" idx="1"/>
          </p:nvPr>
        </p:nvSpPr>
        <p:spPr>
          <a:xfrm>
            <a:off x="1195863" y="2040774"/>
            <a:ext cx="2867100" cy="15361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Collecting and preprocessing the relevant dataset to be used for training and testing the ANN.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8" name="Google Shape;1028;p58"/>
          <p:cNvSpPr txBox="1">
            <a:spLocks noGrp="1"/>
          </p:cNvSpPr>
          <p:nvPr>
            <p:ph type="title" idx="2"/>
          </p:nvPr>
        </p:nvSpPr>
        <p:spPr>
          <a:xfrm>
            <a:off x="5081043" y="1454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2.Model training</a:t>
            </a:r>
            <a:endParaRPr dirty="0"/>
          </a:p>
        </p:txBody>
      </p:sp>
      <p:sp>
        <p:nvSpPr>
          <p:cNvPr id="1029" name="Google Shape;1029;p58"/>
          <p:cNvSpPr txBox="1">
            <a:spLocks noGrp="1"/>
          </p:cNvSpPr>
          <p:nvPr>
            <p:ph type="subTitle" idx="3"/>
          </p:nvPr>
        </p:nvSpPr>
        <p:spPr>
          <a:xfrm>
            <a:off x="5202067" y="2040773"/>
            <a:ext cx="2867100" cy="21091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Feeding the training data to the neural network, optimizing the weights and biases through backpropagation, and adjusting the network's parameters.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0" name="Google Shape;1030;p58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-IN" dirty="0"/>
              <a:t>raining and optimization in </a:t>
            </a:r>
            <a:r>
              <a:rPr lang="en-IN" dirty="0" err="1"/>
              <a:t>ann</a:t>
            </a:r>
            <a:endParaRPr dirty="0"/>
          </a:p>
        </p:txBody>
      </p:sp>
      <p:sp>
        <p:nvSpPr>
          <p:cNvPr id="1032" name="Google Shape;1032;p58"/>
          <p:cNvSpPr txBox="1">
            <a:spLocks noGrp="1"/>
          </p:cNvSpPr>
          <p:nvPr>
            <p:ph type="title" idx="6"/>
          </p:nvPr>
        </p:nvSpPr>
        <p:spPr>
          <a:xfrm>
            <a:off x="8987317" y="1448865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3.Hyperparamter tuning</a:t>
            </a:r>
            <a:endParaRPr dirty="0"/>
          </a:p>
        </p:txBody>
      </p:sp>
      <p:sp>
        <p:nvSpPr>
          <p:cNvPr id="1034" name="Google Shape;1034;p58"/>
          <p:cNvSpPr txBox="1">
            <a:spLocks noGrp="1"/>
          </p:cNvSpPr>
          <p:nvPr>
            <p:ph type="subTitle" idx="7"/>
          </p:nvPr>
        </p:nvSpPr>
        <p:spPr>
          <a:xfrm>
            <a:off x="9031747" y="2084300"/>
            <a:ext cx="2867100" cy="11605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Optimizing the learning rate, batch size, and other hyperparameters to improve the network's performance.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035" name="Google Shape;1035;p58"/>
          <p:cNvGrpSpPr/>
          <p:nvPr/>
        </p:nvGrpSpPr>
        <p:grpSpPr>
          <a:xfrm rot="10800000">
            <a:off x="4303235" y="1649808"/>
            <a:ext cx="537556" cy="136576"/>
            <a:chOff x="2641350" y="846250"/>
            <a:chExt cx="413600" cy="105075"/>
          </a:xfrm>
        </p:grpSpPr>
        <p:sp>
          <p:nvSpPr>
            <p:cNvPr id="1036" name="Google Shape;1036;p5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5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0" name="Google Shape;1050;p58"/>
          <p:cNvGrpSpPr/>
          <p:nvPr/>
        </p:nvGrpSpPr>
        <p:grpSpPr>
          <a:xfrm>
            <a:off x="7380363" y="993621"/>
            <a:ext cx="913425" cy="370975"/>
            <a:chOff x="6514150" y="4420266"/>
            <a:chExt cx="913425" cy="370975"/>
          </a:xfrm>
        </p:grpSpPr>
        <p:sp>
          <p:nvSpPr>
            <p:cNvPr id="1051" name="Google Shape;1051;p5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836437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rtificial Intelligence (AI) Startup Business Plan by Slidesgo">
  <a:themeElements>
    <a:clrScheme name="Simple Light">
      <a:dk1>
        <a:srgbClr val="191919"/>
      </a:dk1>
      <a:lt1>
        <a:srgbClr val="FFFFFF"/>
      </a:lt1>
      <a:dk2>
        <a:srgbClr val="C1C1C1"/>
      </a:dk2>
      <a:lt2>
        <a:srgbClr val="E7E7E7"/>
      </a:lt2>
      <a:accent1>
        <a:srgbClr val="6E79E4"/>
      </a:accent1>
      <a:accent2>
        <a:srgbClr val="3C3C3B"/>
      </a:accent2>
      <a:accent3>
        <a:srgbClr val="5C64B8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1182</Words>
  <Application>Microsoft Office PowerPoint</Application>
  <PresentationFormat>On-screen Show (16:9)</PresentationFormat>
  <Paragraphs>117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Nunito</vt:lpstr>
      <vt:lpstr>Fira Sans</vt:lpstr>
      <vt:lpstr>Bebas Neue</vt:lpstr>
      <vt:lpstr>Raleway Medium</vt:lpstr>
      <vt:lpstr>Artificial Intelligence (AI) Startup Business Plan by Slidesgo</vt:lpstr>
      <vt:lpstr> Introduction To computer vision</vt:lpstr>
      <vt:lpstr> Introduction To computer vision</vt:lpstr>
      <vt:lpstr>Mimicking the human brain</vt:lpstr>
      <vt:lpstr>Mimicking the human brain</vt:lpstr>
      <vt:lpstr>Mimicking the human brain</vt:lpstr>
      <vt:lpstr>Sequential data processing</vt:lpstr>
      <vt:lpstr>1.Image classification</vt:lpstr>
      <vt:lpstr>1.Image classification</vt:lpstr>
      <vt:lpstr>1.Data collection</vt:lpstr>
      <vt:lpstr>1.Data collection</vt:lpstr>
      <vt:lpstr>Training and optimization in cnn</vt:lpstr>
      <vt:lpstr>Training and optimization in cnn</vt:lpstr>
      <vt:lpstr>Training and optimization in cnn</vt:lpstr>
      <vt:lpstr>Training and optimization in cnn</vt:lpstr>
      <vt:lpstr>Training and optimization in rnn</vt:lpstr>
      <vt:lpstr>1.Continued innovation</vt:lpstr>
      <vt:lpstr>1.Continued innovation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Introduction To computer vision</dc:title>
  <dc:creator>Shailesh Poojary</dc:creator>
  <cp:lastModifiedBy>Vineet Poojary</cp:lastModifiedBy>
  <cp:revision>2</cp:revision>
  <dcterms:modified xsi:type="dcterms:W3CDTF">2024-01-14T17:54:26Z</dcterms:modified>
</cp:coreProperties>
</file>