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530" r:id="rId5"/>
    <p:sldId id="531" r:id="rId6"/>
    <p:sldId id="533" r:id="rId7"/>
    <p:sldId id="534" r:id="rId8"/>
    <p:sldId id="538" r:id="rId9"/>
    <p:sldId id="548" r:id="rId10"/>
    <p:sldId id="557" r:id="rId11"/>
    <p:sldId id="551" r:id="rId12"/>
    <p:sldId id="549" r:id="rId13"/>
    <p:sldId id="550" r:id="rId14"/>
    <p:sldId id="552" r:id="rId15"/>
    <p:sldId id="558" r:id="rId16"/>
    <p:sldId id="553" r:id="rId17"/>
    <p:sldId id="559" r:id="rId18"/>
    <p:sldId id="554" r:id="rId19"/>
    <p:sldId id="555" r:id="rId20"/>
    <p:sldId id="537" r:id="rId21"/>
    <p:sldId id="556" r:id="rId22"/>
    <p:sldId id="54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422"/>
  </p:normalViewPr>
  <p:slideViewPr>
    <p:cSldViewPr snapToGrid="0">
      <p:cViewPr varScale="1">
        <p:scale>
          <a:sx n="60" d="100"/>
          <a:sy n="60" d="100"/>
        </p:scale>
        <p:origin x="96" y="10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10/10/2025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GB"/>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GB"/>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GB"/>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GB"/>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GB"/>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GB"/>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GB"/>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GB"/>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GB"/>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GB"/>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GB"/>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GB"/>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GB"/>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GB"/>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GB"/>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GB"/>
              <a:t>Click to edit Master title style</a:t>
            </a:r>
            <a:endParaRPr lang="en-US"/>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GB"/>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GB"/>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GB"/>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GB"/>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GB"/>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GB"/>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GB"/>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GB"/>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GB"/>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GB"/>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GB"/>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GB"/>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GB"/>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GB"/>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GB"/>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GB"/>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GB"/>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GB"/>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GB"/>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GB"/>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GB"/>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GB"/>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GB"/>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GB"/>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GB"/>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GB"/>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GB"/>
              <a:t>Click to edit Master title style</a:t>
            </a:r>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GB"/>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GB"/>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GB"/>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GB"/>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GB"/>
              <a:t>Click to edit Master title style</a:t>
            </a:r>
            <a:endParaRPr lang="en-US"/>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GB"/>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GB"/>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GB"/>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GB"/>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GB"/>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GB"/>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GB"/>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GB"/>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GB"/>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GB"/>
              <a:t>Click to edit Master title style</a:t>
            </a:r>
            <a:endParaRPr lang="en-US"/>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GB"/>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GB"/>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GB"/>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GB"/>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GB"/>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GB"/>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GB"/>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GB"/>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GB"/>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GB"/>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GB"/>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GB"/>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GB"/>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GB"/>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GB"/>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GB"/>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GB"/>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GB"/>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GB"/>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GB"/>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sz="6600" dirty="0"/>
              <a:t>Astro-sage sales analysis</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sz="3200" dirty="0"/>
              <a:t>Amaan Saiyyad</a:t>
            </a:r>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D7FFD-C179-2DF3-909C-8355B165D6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9D1E1C-46FA-58D0-D898-5465F6BC7B2E}"/>
              </a:ext>
            </a:extLst>
          </p:cNvPr>
          <p:cNvSpPr>
            <a:spLocks noGrp="1"/>
          </p:cNvSpPr>
          <p:nvPr>
            <p:ph type="title"/>
          </p:nvPr>
        </p:nvSpPr>
        <p:spPr>
          <a:xfrm>
            <a:off x="329184" y="-347472"/>
            <a:ext cx="8878824" cy="1069848"/>
          </a:xfrm>
        </p:spPr>
        <p:txBody>
          <a:bodyPr/>
          <a:lstStyle/>
          <a:p>
            <a:r>
              <a:rPr lang="en-US" dirty="0"/>
              <a:t>Key metrics</a:t>
            </a:r>
          </a:p>
        </p:txBody>
      </p:sp>
      <p:sp>
        <p:nvSpPr>
          <p:cNvPr id="3" name="Text Placeholder 2">
            <a:extLst>
              <a:ext uri="{FF2B5EF4-FFF2-40B4-BE49-F238E27FC236}">
                <a16:creationId xmlns:a16="http://schemas.microsoft.com/office/drawing/2014/main" id="{E1E31981-405C-03A2-2187-1A04739FE45E}"/>
              </a:ext>
            </a:extLst>
          </p:cNvPr>
          <p:cNvSpPr>
            <a:spLocks noGrp="1"/>
          </p:cNvSpPr>
          <p:nvPr>
            <p:ph type="body" idx="1"/>
          </p:nvPr>
        </p:nvSpPr>
        <p:spPr>
          <a:xfrm>
            <a:off x="1160326" y="886006"/>
            <a:ext cx="8352642" cy="493776"/>
          </a:xfrm>
        </p:spPr>
        <p:txBody>
          <a:bodyPr/>
          <a:lstStyle/>
          <a:p>
            <a:r>
              <a:rPr lang="en-US" sz="3200" dirty="0"/>
              <a:t>6) Website Distribution</a:t>
            </a:r>
          </a:p>
        </p:txBody>
      </p:sp>
      <p:sp>
        <p:nvSpPr>
          <p:cNvPr id="15" name="Text Placeholder 2">
            <a:extLst>
              <a:ext uri="{FF2B5EF4-FFF2-40B4-BE49-F238E27FC236}">
                <a16:creationId xmlns:a16="http://schemas.microsoft.com/office/drawing/2014/main" id="{30261DAA-784A-3186-CA39-11F797621C2F}"/>
              </a:ext>
            </a:extLst>
          </p:cNvPr>
          <p:cNvSpPr txBox="1">
            <a:spLocks/>
          </p:cNvSpPr>
          <p:nvPr/>
        </p:nvSpPr>
        <p:spPr>
          <a:xfrm>
            <a:off x="1160326" y="1744258"/>
            <a:ext cx="10229569" cy="28598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sz="3200" dirty="0"/>
          </a:p>
        </p:txBody>
      </p:sp>
      <p:sp>
        <p:nvSpPr>
          <p:cNvPr id="6" name="TextBox 5">
            <a:extLst>
              <a:ext uri="{FF2B5EF4-FFF2-40B4-BE49-F238E27FC236}">
                <a16:creationId xmlns:a16="http://schemas.microsoft.com/office/drawing/2014/main" id="{EEE07848-F336-3A2C-1EA3-C016036C5872}"/>
              </a:ext>
            </a:extLst>
          </p:cNvPr>
          <p:cNvSpPr txBox="1"/>
          <p:nvPr/>
        </p:nvSpPr>
        <p:spPr>
          <a:xfrm>
            <a:off x="6143966" y="1744258"/>
            <a:ext cx="5799518" cy="4874091"/>
          </a:xfrm>
          <a:prstGeom prst="rect">
            <a:avLst/>
          </a:prstGeom>
          <a:noFill/>
        </p:spPr>
        <p:txBody>
          <a:bodyPr wrap="square" rtlCol="0">
            <a:spAutoFit/>
          </a:bodyPr>
          <a:lstStyle/>
          <a:p>
            <a:pPr>
              <a:lnSpc>
                <a:spcPct val="150000"/>
              </a:lnSpc>
            </a:pPr>
            <a:r>
              <a:rPr lang="en-US" sz="1900" dirty="0">
                <a:solidFill>
                  <a:schemeClr val="bg1"/>
                </a:solidFill>
                <a:latin typeface="Arial" panose="020B0604020202020204" pitchFamily="34" charset="0"/>
                <a:cs typeface="Arial" panose="020B0604020202020204" pitchFamily="34" charset="0"/>
              </a:rPr>
              <a:t>This chart highlights The percentage of calls/chats handled through different platforms — App, Dashboard, </a:t>
            </a:r>
            <a:r>
              <a:rPr lang="en-US" sz="1900" dirty="0" err="1">
                <a:solidFill>
                  <a:schemeClr val="bg1"/>
                </a:solidFill>
                <a:latin typeface="Arial" panose="020B0604020202020204" pitchFamily="34" charset="0"/>
                <a:cs typeface="Arial" panose="020B0604020202020204" pitchFamily="34" charset="0"/>
              </a:rPr>
              <a:t>Gurucool</a:t>
            </a:r>
            <a:r>
              <a:rPr lang="en-US" sz="1900" dirty="0">
                <a:solidFill>
                  <a:schemeClr val="bg1"/>
                </a:solidFill>
                <a:latin typeface="Arial" panose="020B0604020202020204" pitchFamily="34" charset="0"/>
                <a:cs typeface="Arial" panose="020B0604020202020204" pitchFamily="34" charset="0"/>
              </a:rPr>
              <a:t>.</a:t>
            </a:r>
          </a:p>
          <a:p>
            <a:pPr>
              <a:lnSpc>
                <a:spcPct val="150000"/>
              </a:lnSpc>
            </a:pPr>
            <a:endParaRPr lang="en-US" sz="1050" dirty="0">
              <a:solidFill>
                <a:schemeClr val="bg1"/>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Ø"/>
            </a:pPr>
            <a:r>
              <a:rPr lang="en-US" sz="1900" dirty="0">
                <a:solidFill>
                  <a:schemeClr val="bg1"/>
                </a:solidFill>
                <a:latin typeface="Arial" panose="020B0604020202020204" pitchFamily="34" charset="0"/>
                <a:cs typeface="Arial" panose="020B0604020202020204" pitchFamily="34" charset="0"/>
              </a:rPr>
              <a:t>The majority of users access services through the </a:t>
            </a:r>
            <a:r>
              <a:rPr lang="en-US" sz="1900" b="1" dirty="0" err="1">
                <a:solidFill>
                  <a:schemeClr val="bg1"/>
                </a:solidFill>
                <a:latin typeface="Arial" panose="020B0604020202020204" pitchFamily="34" charset="0"/>
                <a:cs typeface="Arial" panose="020B0604020202020204" pitchFamily="34" charset="0"/>
              </a:rPr>
              <a:t>Gurucool</a:t>
            </a:r>
            <a:r>
              <a:rPr lang="en-US" sz="1900" b="1" dirty="0">
                <a:solidFill>
                  <a:schemeClr val="bg1"/>
                </a:solidFill>
                <a:latin typeface="Arial" panose="020B0604020202020204" pitchFamily="34" charset="0"/>
                <a:cs typeface="Arial" panose="020B0604020202020204" pitchFamily="34" charset="0"/>
              </a:rPr>
              <a:t> platform (72%)</a:t>
            </a:r>
            <a:r>
              <a:rPr lang="en-US" sz="1900" dirty="0">
                <a:solidFill>
                  <a:schemeClr val="bg1"/>
                </a:solidFill>
                <a:latin typeface="Arial" panose="020B0604020202020204" pitchFamily="34" charset="0"/>
                <a:cs typeface="Arial" panose="020B0604020202020204" pitchFamily="34" charset="0"/>
              </a:rPr>
              <a:t>, followed by the </a:t>
            </a:r>
            <a:r>
              <a:rPr lang="en-US" sz="1900" b="1" dirty="0">
                <a:solidFill>
                  <a:schemeClr val="bg1"/>
                </a:solidFill>
                <a:latin typeface="Arial" panose="020B0604020202020204" pitchFamily="34" charset="0"/>
                <a:cs typeface="Arial" panose="020B0604020202020204" pitchFamily="34" charset="0"/>
              </a:rPr>
              <a:t>App (28%)</a:t>
            </a:r>
            <a:r>
              <a:rPr lang="en-US" sz="1900" dirty="0">
                <a:solidFill>
                  <a:schemeClr val="bg1"/>
                </a:solidFill>
                <a:latin typeface="Arial" panose="020B0604020202020204" pitchFamily="34" charset="0"/>
                <a:cs typeface="Arial" panose="020B0604020202020204" pitchFamily="34" charset="0"/>
              </a:rPr>
              <a:t> and </a:t>
            </a:r>
            <a:r>
              <a:rPr lang="en-US" sz="1900" b="1" dirty="0">
                <a:solidFill>
                  <a:schemeClr val="bg1"/>
                </a:solidFill>
                <a:latin typeface="Arial" panose="020B0604020202020204" pitchFamily="34" charset="0"/>
                <a:cs typeface="Arial" panose="020B0604020202020204" pitchFamily="34" charset="0"/>
              </a:rPr>
              <a:t>Dashboard (0.1%)</a:t>
            </a:r>
          </a:p>
          <a:p>
            <a:pPr>
              <a:lnSpc>
                <a:spcPct val="150000"/>
              </a:lnSpc>
            </a:pPr>
            <a:endParaRPr lang="en-US" sz="1000" b="1" dirty="0">
              <a:solidFill>
                <a:schemeClr val="bg1"/>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Ø"/>
            </a:pPr>
            <a:r>
              <a:rPr lang="en-US" sz="1900" dirty="0">
                <a:solidFill>
                  <a:schemeClr val="bg1"/>
                </a:solidFill>
                <a:latin typeface="Arial" panose="020B0604020202020204" pitchFamily="34" charset="0"/>
                <a:cs typeface="Arial" panose="020B0604020202020204" pitchFamily="34" charset="0"/>
              </a:rPr>
              <a:t>This Chart guides digital investment by showing where the majority of </a:t>
            </a:r>
            <a:r>
              <a:rPr lang="en-US" sz="1900" b="1" dirty="0">
                <a:solidFill>
                  <a:schemeClr val="bg1"/>
                </a:solidFill>
                <a:latin typeface="Arial" panose="020B0604020202020204" pitchFamily="34" charset="0"/>
                <a:cs typeface="Arial" panose="020B0604020202020204" pitchFamily="34" charset="0"/>
              </a:rPr>
              <a:t>users are active</a:t>
            </a:r>
            <a:r>
              <a:rPr lang="en-US" sz="1900" dirty="0">
                <a:solidFill>
                  <a:schemeClr val="bg1"/>
                </a:solidFill>
                <a:latin typeface="Arial" panose="020B0604020202020204" pitchFamily="34" charset="0"/>
                <a:cs typeface="Arial" panose="020B0604020202020204" pitchFamily="34" charset="0"/>
              </a:rPr>
              <a:t>.</a:t>
            </a:r>
          </a:p>
          <a:p>
            <a:pPr>
              <a:lnSpc>
                <a:spcPct val="150000"/>
              </a:lnSpc>
            </a:pPr>
            <a:r>
              <a:rPr lang="en-US" sz="1900" dirty="0">
                <a:solidFill>
                  <a:schemeClr val="bg1"/>
                </a:solidFill>
                <a:latin typeface="Arial" panose="020B0604020202020204" pitchFamily="34" charset="0"/>
                <a:cs typeface="Arial" panose="020B0604020202020204" pitchFamily="34" charset="0"/>
              </a:rPr>
              <a:t> </a:t>
            </a:r>
          </a:p>
          <a:p>
            <a:pPr>
              <a:lnSpc>
                <a:spcPct val="150000"/>
              </a:lnSpc>
            </a:pPr>
            <a:endParaRPr lang="en-IN" sz="1900" b="1" dirty="0">
              <a:solidFill>
                <a:schemeClr val="bg1"/>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2ACA2942-96FB-80D6-AE54-0CBE36A55DA8}"/>
              </a:ext>
            </a:extLst>
          </p:cNvPr>
          <p:cNvPicPr>
            <a:picLocks noChangeAspect="1"/>
          </p:cNvPicPr>
          <p:nvPr/>
        </p:nvPicPr>
        <p:blipFill>
          <a:blip r:embed="rId2"/>
          <a:stretch>
            <a:fillRect/>
          </a:stretch>
        </p:blipFill>
        <p:spPr>
          <a:xfrm>
            <a:off x="654703" y="2170238"/>
            <a:ext cx="4992118" cy="3268036"/>
          </a:xfrm>
          <a:prstGeom prst="rect">
            <a:avLst/>
          </a:prstGeom>
        </p:spPr>
      </p:pic>
    </p:spTree>
    <p:extLst>
      <p:ext uri="{BB962C8B-B14F-4D97-AF65-F5344CB8AC3E}">
        <p14:creationId xmlns:p14="http://schemas.microsoft.com/office/powerpoint/2010/main" val="4066231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D64185-1D20-A660-D14B-2D192BA9DC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D4CC85-8042-22E0-7FEB-614387D29525}"/>
              </a:ext>
            </a:extLst>
          </p:cNvPr>
          <p:cNvSpPr>
            <a:spLocks noGrp="1"/>
          </p:cNvSpPr>
          <p:nvPr>
            <p:ph type="title"/>
          </p:nvPr>
        </p:nvSpPr>
        <p:spPr>
          <a:xfrm>
            <a:off x="329184" y="-347472"/>
            <a:ext cx="8878824" cy="1069848"/>
          </a:xfrm>
        </p:spPr>
        <p:txBody>
          <a:bodyPr/>
          <a:lstStyle/>
          <a:p>
            <a:r>
              <a:rPr lang="en-US" dirty="0"/>
              <a:t>Key metrics</a:t>
            </a:r>
          </a:p>
        </p:txBody>
      </p:sp>
      <p:sp>
        <p:nvSpPr>
          <p:cNvPr id="3" name="Text Placeholder 2">
            <a:extLst>
              <a:ext uri="{FF2B5EF4-FFF2-40B4-BE49-F238E27FC236}">
                <a16:creationId xmlns:a16="http://schemas.microsoft.com/office/drawing/2014/main" id="{5C37DBC9-928B-F474-E163-6A55FCA3A0A5}"/>
              </a:ext>
            </a:extLst>
          </p:cNvPr>
          <p:cNvSpPr>
            <a:spLocks noGrp="1"/>
          </p:cNvSpPr>
          <p:nvPr>
            <p:ph type="body" idx="1"/>
          </p:nvPr>
        </p:nvSpPr>
        <p:spPr>
          <a:xfrm>
            <a:off x="1160326" y="886006"/>
            <a:ext cx="10857858" cy="493776"/>
          </a:xfrm>
        </p:spPr>
        <p:txBody>
          <a:bodyPr/>
          <a:lstStyle/>
          <a:p>
            <a:r>
              <a:rPr lang="en-US" sz="3200" dirty="0">
                <a:latin typeface="Arial" panose="020B0604020202020204" pitchFamily="34" charset="0"/>
                <a:cs typeface="Arial" panose="020B0604020202020204" pitchFamily="34" charset="0"/>
              </a:rPr>
              <a:t>7)</a:t>
            </a:r>
            <a:r>
              <a:rPr lang="en-IN" sz="3200" dirty="0">
                <a:latin typeface="Arial" panose="020B0604020202020204" pitchFamily="34" charset="0"/>
                <a:cs typeface="Arial" panose="020B0604020202020204" pitchFamily="34" charset="0"/>
              </a:rPr>
              <a:t> Workload Vs </a:t>
            </a:r>
            <a:r>
              <a:rPr lang="en-IN" sz="3200" dirty="0" err="1">
                <a:latin typeface="Arial" panose="020B0604020202020204" pitchFamily="34" charset="0"/>
                <a:cs typeface="Arial" panose="020B0604020202020204" pitchFamily="34" charset="0"/>
              </a:rPr>
              <a:t>Avg</a:t>
            </a:r>
            <a:r>
              <a:rPr lang="en-IN" sz="3200" dirty="0">
                <a:latin typeface="Arial" panose="020B0604020202020204" pitchFamily="34" charset="0"/>
                <a:cs typeface="Arial" panose="020B0604020202020204" pitchFamily="34" charset="0"/>
              </a:rPr>
              <a:t> Baseline of Top 10 Agents</a:t>
            </a:r>
            <a:endParaRPr lang="en-US" sz="3200" dirty="0">
              <a:latin typeface="Arial" panose="020B0604020202020204" pitchFamily="34" charset="0"/>
              <a:cs typeface="Arial" panose="020B0604020202020204" pitchFamily="34" charset="0"/>
            </a:endParaRPr>
          </a:p>
        </p:txBody>
      </p:sp>
      <p:sp>
        <p:nvSpPr>
          <p:cNvPr id="15" name="Text Placeholder 2">
            <a:extLst>
              <a:ext uri="{FF2B5EF4-FFF2-40B4-BE49-F238E27FC236}">
                <a16:creationId xmlns:a16="http://schemas.microsoft.com/office/drawing/2014/main" id="{AAFA323E-442B-5479-E197-424A6AF44B54}"/>
              </a:ext>
            </a:extLst>
          </p:cNvPr>
          <p:cNvSpPr txBox="1">
            <a:spLocks/>
          </p:cNvSpPr>
          <p:nvPr/>
        </p:nvSpPr>
        <p:spPr>
          <a:xfrm>
            <a:off x="1160326" y="1744258"/>
            <a:ext cx="10229569" cy="28598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sz="3200" dirty="0"/>
          </a:p>
        </p:txBody>
      </p:sp>
      <p:sp>
        <p:nvSpPr>
          <p:cNvPr id="6" name="TextBox 5">
            <a:extLst>
              <a:ext uri="{FF2B5EF4-FFF2-40B4-BE49-F238E27FC236}">
                <a16:creationId xmlns:a16="http://schemas.microsoft.com/office/drawing/2014/main" id="{06F42938-4E2F-6DDA-35F5-58A73A537F99}"/>
              </a:ext>
            </a:extLst>
          </p:cNvPr>
          <p:cNvSpPr txBox="1"/>
          <p:nvPr/>
        </p:nvSpPr>
        <p:spPr>
          <a:xfrm>
            <a:off x="7164257" y="1998125"/>
            <a:ext cx="5027743" cy="3823804"/>
          </a:xfrm>
          <a:prstGeom prst="rect">
            <a:avLst/>
          </a:prstGeom>
          <a:noFill/>
        </p:spPr>
        <p:txBody>
          <a:bodyPr wrap="square" rtlCol="0">
            <a:spAutoFit/>
          </a:bodyPr>
          <a:lstStyle/>
          <a:p>
            <a:pPr>
              <a:lnSpc>
                <a:spcPct val="150000"/>
              </a:lnSpc>
            </a:pPr>
            <a:r>
              <a:rPr lang="en-US" sz="1900" dirty="0">
                <a:solidFill>
                  <a:schemeClr val="bg1"/>
                </a:solidFill>
                <a:latin typeface="Arial" panose="020B0604020202020204" pitchFamily="34" charset="0"/>
                <a:cs typeface="Arial" panose="020B0604020202020204" pitchFamily="34" charset="0"/>
              </a:rPr>
              <a:t>This chart shows A bar + line combo chart comparing each astrologer’s total handled calls against the team’s average baseline of 278 Calls</a:t>
            </a:r>
          </a:p>
          <a:p>
            <a:pPr>
              <a:lnSpc>
                <a:spcPct val="150000"/>
              </a:lnSpc>
            </a:pPr>
            <a:endParaRPr lang="en-US" sz="1100" b="1" dirty="0">
              <a:solidFill>
                <a:schemeClr val="bg1"/>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Ø"/>
            </a:pPr>
            <a:r>
              <a:rPr lang="en-US" sz="1900" dirty="0">
                <a:solidFill>
                  <a:schemeClr val="bg1"/>
                </a:solidFill>
                <a:latin typeface="Arial" panose="020B0604020202020204" pitchFamily="34" charset="0"/>
                <a:cs typeface="Arial" panose="020B0604020202020204" pitchFamily="34" charset="0"/>
              </a:rPr>
              <a:t>Compares each astrologer’s call volume against the team’s average. It helps identify workload balance and ensures no agent is overburdened.</a:t>
            </a:r>
            <a:endParaRPr lang="en-IN" sz="1900" b="1" dirty="0">
              <a:solidFill>
                <a:schemeClr val="bg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3D9B134B-F726-59AF-474C-37C6355C625F}"/>
              </a:ext>
            </a:extLst>
          </p:cNvPr>
          <p:cNvPicPr>
            <a:picLocks noChangeAspect="1"/>
          </p:cNvPicPr>
          <p:nvPr/>
        </p:nvPicPr>
        <p:blipFill>
          <a:blip r:embed="rId2"/>
          <a:stretch>
            <a:fillRect/>
          </a:stretch>
        </p:blipFill>
        <p:spPr>
          <a:xfrm>
            <a:off x="553654" y="1998125"/>
            <a:ext cx="6200072" cy="3370011"/>
          </a:xfrm>
          <a:prstGeom prst="rect">
            <a:avLst/>
          </a:prstGeom>
        </p:spPr>
      </p:pic>
    </p:spTree>
    <p:extLst>
      <p:ext uri="{BB962C8B-B14F-4D97-AF65-F5344CB8AC3E}">
        <p14:creationId xmlns:p14="http://schemas.microsoft.com/office/powerpoint/2010/main" val="198712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8CD626-9293-9B9A-A7A1-509C8A52BD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C8E6CB-2E87-B4EA-3E4E-1932BFFA219B}"/>
              </a:ext>
            </a:extLst>
          </p:cNvPr>
          <p:cNvSpPr>
            <a:spLocks noGrp="1"/>
          </p:cNvSpPr>
          <p:nvPr>
            <p:ph type="title"/>
          </p:nvPr>
        </p:nvSpPr>
        <p:spPr>
          <a:xfrm>
            <a:off x="329184" y="-347472"/>
            <a:ext cx="8878824" cy="1069848"/>
          </a:xfrm>
        </p:spPr>
        <p:txBody>
          <a:bodyPr/>
          <a:lstStyle/>
          <a:p>
            <a:r>
              <a:rPr lang="en-US" dirty="0"/>
              <a:t>Key metrics</a:t>
            </a:r>
          </a:p>
        </p:txBody>
      </p:sp>
      <p:sp>
        <p:nvSpPr>
          <p:cNvPr id="3" name="Text Placeholder 2">
            <a:extLst>
              <a:ext uri="{FF2B5EF4-FFF2-40B4-BE49-F238E27FC236}">
                <a16:creationId xmlns:a16="http://schemas.microsoft.com/office/drawing/2014/main" id="{47868CF6-C26D-F2D4-BEF5-EA22AF661D23}"/>
              </a:ext>
            </a:extLst>
          </p:cNvPr>
          <p:cNvSpPr>
            <a:spLocks noGrp="1"/>
          </p:cNvSpPr>
          <p:nvPr>
            <p:ph type="body" idx="1"/>
          </p:nvPr>
        </p:nvSpPr>
        <p:spPr>
          <a:xfrm>
            <a:off x="1160326" y="886006"/>
            <a:ext cx="10857858" cy="493776"/>
          </a:xfrm>
        </p:spPr>
        <p:txBody>
          <a:bodyPr/>
          <a:lstStyle/>
          <a:p>
            <a:r>
              <a:rPr lang="en-US" sz="3200" dirty="0">
                <a:latin typeface="Arial" panose="020B0604020202020204" pitchFamily="34" charset="0"/>
                <a:cs typeface="Arial" panose="020B0604020202020204" pitchFamily="34" charset="0"/>
              </a:rPr>
              <a:t>8)Rating By User Call Duration</a:t>
            </a:r>
          </a:p>
        </p:txBody>
      </p:sp>
      <p:sp>
        <p:nvSpPr>
          <p:cNvPr id="15" name="Text Placeholder 2">
            <a:extLst>
              <a:ext uri="{FF2B5EF4-FFF2-40B4-BE49-F238E27FC236}">
                <a16:creationId xmlns:a16="http://schemas.microsoft.com/office/drawing/2014/main" id="{6D3B6E7B-9386-DF35-B82D-C970AB8C6749}"/>
              </a:ext>
            </a:extLst>
          </p:cNvPr>
          <p:cNvSpPr txBox="1">
            <a:spLocks/>
          </p:cNvSpPr>
          <p:nvPr/>
        </p:nvSpPr>
        <p:spPr>
          <a:xfrm>
            <a:off x="1160326" y="1744258"/>
            <a:ext cx="10229569" cy="28598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sz="3200" dirty="0"/>
          </a:p>
        </p:txBody>
      </p:sp>
      <p:sp>
        <p:nvSpPr>
          <p:cNvPr id="6" name="TextBox 5">
            <a:extLst>
              <a:ext uri="{FF2B5EF4-FFF2-40B4-BE49-F238E27FC236}">
                <a16:creationId xmlns:a16="http://schemas.microsoft.com/office/drawing/2014/main" id="{641743FD-99F5-3986-1D87-8A2E919B67A3}"/>
              </a:ext>
            </a:extLst>
          </p:cNvPr>
          <p:cNvSpPr txBox="1"/>
          <p:nvPr/>
        </p:nvSpPr>
        <p:spPr>
          <a:xfrm>
            <a:off x="6831290" y="1848532"/>
            <a:ext cx="5360710" cy="5278048"/>
          </a:xfrm>
          <a:prstGeom prst="rect">
            <a:avLst/>
          </a:prstGeom>
          <a:noFill/>
        </p:spPr>
        <p:txBody>
          <a:bodyPr wrap="square" rtlCol="0">
            <a:spAutoFit/>
          </a:bodyPr>
          <a:lstStyle/>
          <a:p>
            <a:pPr>
              <a:lnSpc>
                <a:spcPct val="150000"/>
              </a:lnSpc>
            </a:pPr>
            <a:r>
              <a:rPr lang="en-US" sz="1900" dirty="0">
                <a:solidFill>
                  <a:schemeClr val="bg1"/>
                </a:solidFill>
                <a:latin typeface="Arial" panose="020B0604020202020204" pitchFamily="34" charset="0"/>
                <a:cs typeface="Arial" panose="020B0604020202020204" pitchFamily="34" charset="0"/>
              </a:rPr>
              <a:t>This chart shows Relationship between call duration and customer satisfaction rating .</a:t>
            </a:r>
          </a:p>
          <a:p>
            <a:pPr>
              <a:lnSpc>
                <a:spcPct val="150000"/>
              </a:lnSpc>
            </a:pPr>
            <a:endParaRPr lang="en-US" sz="900" dirty="0">
              <a:solidFill>
                <a:schemeClr val="bg1"/>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Ø"/>
            </a:pPr>
            <a:r>
              <a:rPr lang="en-US" sz="1900" dirty="0">
                <a:solidFill>
                  <a:schemeClr val="bg1"/>
                </a:solidFill>
                <a:latin typeface="Arial" panose="020B0604020202020204" pitchFamily="34" charset="0"/>
                <a:cs typeface="Arial" panose="020B0604020202020204" pitchFamily="34" charset="0"/>
              </a:rPr>
              <a:t>Ratings are generally low for moderate call durations, showing that moderate calls need more attention on customer satisfaction by the organization.</a:t>
            </a:r>
          </a:p>
          <a:p>
            <a:pPr>
              <a:lnSpc>
                <a:spcPct val="150000"/>
              </a:lnSpc>
            </a:pPr>
            <a:endParaRPr lang="en-US" sz="900" dirty="0">
              <a:solidFill>
                <a:schemeClr val="bg1"/>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Ø"/>
            </a:pPr>
            <a:r>
              <a:rPr lang="en-US" sz="1900" dirty="0">
                <a:solidFill>
                  <a:schemeClr val="bg1"/>
                </a:solidFill>
                <a:latin typeface="Arial" panose="020B0604020202020204" pitchFamily="34" charset="0"/>
                <a:cs typeface="Arial" panose="020B0604020202020204" pitchFamily="34" charset="0"/>
              </a:rPr>
              <a:t>Extremely long or short calls yield more satisfaction — useful insight for training astrologers on ideal consultation length.</a:t>
            </a:r>
          </a:p>
          <a:p>
            <a:pPr>
              <a:lnSpc>
                <a:spcPct val="150000"/>
              </a:lnSpc>
            </a:pPr>
            <a:endParaRPr lang="en-US" sz="1900" dirty="0">
              <a:solidFill>
                <a:schemeClr val="bg1"/>
              </a:solidFill>
              <a:latin typeface="Arial" panose="020B0604020202020204" pitchFamily="34" charset="0"/>
              <a:cs typeface="Arial" panose="020B0604020202020204" pitchFamily="34" charset="0"/>
            </a:endParaRPr>
          </a:p>
          <a:p>
            <a:pPr>
              <a:lnSpc>
                <a:spcPct val="150000"/>
              </a:lnSpc>
            </a:pPr>
            <a:endParaRPr lang="en-US" sz="1900" b="1"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17183D2-69B1-9F46-80BF-611E3BF27469}"/>
              </a:ext>
            </a:extLst>
          </p:cNvPr>
          <p:cNvPicPr>
            <a:picLocks noChangeAspect="1"/>
          </p:cNvPicPr>
          <p:nvPr/>
        </p:nvPicPr>
        <p:blipFill>
          <a:blip r:embed="rId2"/>
          <a:stretch>
            <a:fillRect/>
          </a:stretch>
        </p:blipFill>
        <p:spPr>
          <a:xfrm>
            <a:off x="670745" y="1976203"/>
            <a:ext cx="5691407" cy="3574365"/>
          </a:xfrm>
          <a:prstGeom prst="rect">
            <a:avLst/>
          </a:prstGeom>
        </p:spPr>
      </p:pic>
    </p:spTree>
    <p:extLst>
      <p:ext uri="{BB962C8B-B14F-4D97-AF65-F5344CB8AC3E}">
        <p14:creationId xmlns:p14="http://schemas.microsoft.com/office/powerpoint/2010/main" val="3267425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617DB-A0E7-676E-9A26-6945EC8218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097831-B5A2-1A9A-C686-63FD20567BC2}"/>
              </a:ext>
            </a:extLst>
          </p:cNvPr>
          <p:cNvSpPr>
            <a:spLocks noGrp="1"/>
          </p:cNvSpPr>
          <p:nvPr>
            <p:ph type="title"/>
          </p:nvPr>
        </p:nvSpPr>
        <p:spPr>
          <a:xfrm>
            <a:off x="329184" y="-347472"/>
            <a:ext cx="8878824" cy="1069848"/>
          </a:xfrm>
        </p:spPr>
        <p:txBody>
          <a:bodyPr/>
          <a:lstStyle/>
          <a:p>
            <a:r>
              <a:rPr lang="en-US" dirty="0"/>
              <a:t>Key metrics</a:t>
            </a:r>
          </a:p>
        </p:txBody>
      </p:sp>
      <p:sp>
        <p:nvSpPr>
          <p:cNvPr id="3" name="Text Placeholder 2">
            <a:extLst>
              <a:ext uri="{FF2B5EF4-FFF2-40B4-BE49-F238E27FC236}">
                <a16:creationId xmlns:a16="http://schemas.microsoft.com/office/drawing/2014/main" id="{C40B44BB-894B-C34C-30AF-A463B4FE1000}"/>
              </a:ext>
            </a:extLst>
          </p:cNvPr>
          <p:cNvSpPr>
            <a:spLocks noGrp="1"/>
          </p:cNvSpPr>
          <p:nvPr>
            <p:ph type="body" idx="1"/>
          </p:nvPr>
        </p:nvSpPr>
        <p:spPr>
          <a:xfrm>
            <a:off x="1160326" y="886006"/>
            <a:ext cx="8352642" cy="493776"/>
          </a:xfrm>
        </p:spPr>
        <p:txBody>
          <a:bodyPr/>
          <a:lstStyle/>
          <a:p>
            <a:r>
              <a:rPr lang="en-US" sz="3200" dirty="0"/>
              <a:t>9) Top 10 Highest Guru Rating </a:t>
            </a:r>
          </a:p>
        </p:txBody>
      </p:sp>
      <p:sp>
        <p:nvSpPr>
          <p:cNvPr id="15" name="Text Placeholder 2">
            <a:extLst>
              <a:ext uri="{FF2B5EF4-FFF2-40B4-BE49-F238E27FC236}">
                <a16:creationId xmlns:a16="http://schemas.microsoft.com/office/drawing/2014/main" id="{970E49A2-C0D3-1DBB-0442-FF4B755FB398}"/>
              </a:ext>
            </a:extLst>
          </p:cNvPr>
          <p:cNvSpPr txBox="1">
            <a:spLocks/>
          </p:cNvSpPr>
          <p:nvPr/>
        </p:nvSpPr>
        <p:spPr>
          <a:xfrm>
            <a:off x="1160326" y="1744258"/>
            <a:ext cx="10229569" cy="28598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sz="3200" dirty="0"/>
          </a:p>
        </p:txBody>
      </p:sp>
      <p:sp>
        <p:nvSpPr>
          <p:cNvPr id="6" name="TextBox 5">
            <a:extLst>
              <a:ext uri="{FF2B5EF4-FFF2-40B4-BE49-F238E27FC236}">
                <a16:creationId xmlns:a16="http://schemas.microsoft.com/office/drawing/2014/main" id="{AB28CF82-431C-83F5-5BB9-E05B103CFA2C}"/>
              </a:ext>
            </a:extLst>
          </p:cNvPr>
          <p:cNvSpPr txBox="1"/>
          <p:nvPr/>
        </p:nvSpPr>
        <p:spPr>
          <a:xfrm>
            <a:off x="6336471" y="2211364"/>
            <a:ext cx="5743074" cy="3728649"/>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dirty="0">
                <a:solidFill>
                  <a:schemeClr val="bg1"/>
                </a:solidFill>
                <a:latin typeface="Arial" panose="020B0604020202020204" pitchFamily="34" charset="0"/>
                <a:cs typeface="Arial" panose="020B0604020202020204" pitchFamily="34" charset="0"/>
              </a:rPr>
              <a:t>This chart compares the </a:t>
            </a:r>
            <a:r>
              <a:rPr lang="en-US" sz="2000" b="1" dirty="0">
                <a:solidFill>
                  <a:schemeClr val="bg1"/>
                </a:solidFill>
                <a:latin typeface="Arial" panose="020B0604020202020204" pitchFamily="34" charset="0"/>
                <a:cs typeface="Arial" panose="020B0604020202020204" pitchFamily="34" charset="0"/>
              </a:rPr>
              <a:t>average customer ratings</a:t>
            </a:r>
            <a:r>
              <a:rPr lang="en-US" sz="2000" dirty="0">
                <a:solidFill>
                  <a:schemeClr val="bg1"/>
                </a:solidFill>
                <a:latin typeface="Arial" panose="020B0604020202020204" pitchFamily="34" charset="0"/>
                <a:cs typeface="Arial" panose="020B0604020202020204" pitchFamily="34" charset="0"/>
              </a:rPr>
              <a:t> of top 10 High performing agents (gurus).</a:t>
            </a:r>
          </a:p>
          <a:p>
            <a:pPr marL="342900" indent="-342900">
              <a:lnSpc>
                <a:spcPct val="150000"/>
              </a:lnSpc>
              <a:buFont typeface="Wingdings" panose="05000000000000000000" pitchFamily="2" charset="2"/>
              <a:buChar char="Ø"/>
            </a:pPr>
            <a:endParaRPr lang="en-US" sz="2000" dirty="0">
              <a:solidFill>
                <a:schemeClr val="bg1"/>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Ø"/>
            </a:pPr>
            <a:r>
              <a:rPr lang="en-US" sz="2000" b="1" dirty="0">
                <a:solidFill>
                  <a:schemeClr val="bg1"/>
                </a:solidFill>
                <a:latin typeface="Arial" panose="020B0604020202020204" pitchFamily="34" charset="0"/>
                <a:cs typeface="Arial" panose="020B0604020202020204" pitchFamily="34" charset="0"/>
              </a:rPr>
              <a:t>Tarot Mystical</a:t>
            </a:r>
            <a:r>
              <a:rPr lang="en-US" sz="2000" dirty="0">
                <a:solidFill>
                  <a:schemeClr val="bg1"/>
                </a:solidFill>
                <a:latin typeface="Arial" panose="020B0604020202020204" pitchFamily="34" charset="0"/>
                <a:cs typeface="Arial" panose="020B0604020202020204" pitchFamily="34" charset="0"/>
              </a:rPr>
              <a:t> and </a:t>
            </a:r>
            <a:r>
              <a:rPr lang="en-US" sz="2000" b="1" dirty="0">
                <a:solidFill>
                  <a:schemeClr val="bg1"/>
                </a:solidFill>
                <a:latin typeface="Arial" panose="020B0604020202020204" pitchFamily="34" charset="0"/>
                <a:cs typeface="Arial" panose="020B0604020202020204" pitchFamily="34" charset="0"/>
              </a:rPr>
              <a:t>Astro </a:t>
            </a:r>
            <a:r>
              <a:rPr lang="en-US" sz="2000" b="1" dirty="0" err="1">
                <a:solidFill>
                  <a:schemeClr val="bg1"/>
                </a:solidFill>
                <a:latin typeface="Arial" panose="020B0604020202020204" pitchFamily="34" charset="0"/>
                <a:cs typeface="Arial" panose="020B0604020202020204" pitchFamily="34" charset="0"/>
              </a:rPr>
              <a:t>Pujaa</a:t>
            </a:r>
            <a:r>
              <a:rPr lang="en-US" sz="2000" b="1" dirty="0">
                <a:solidFill>
                  <a:schemeClr val="bg1"/>
                </a:solidFill>
                <a:latin typeface="Arial" panose="020B0604020202020204" pitchFamily="34" charset="0"/>
                <a:cs typeface="Arial" panose="020B0604020202020204" pitchFamily="34" charset="0"/>
              </a:rPr>
              <a:t> Rai</a:t>
            </a:r>
            <a:r>
              <a:rPr lang="en-US" sz="2000" dirty="0">
                <a:solidFill>
                  <a:schemeClr val="bg1"/>
                </a:solidFill>
                <a:latin typeface="Arial" panose="020B0604020202020204" pitchFamily="34" charset="0"/>
                <a:cs typeface="Arial" panose="020B0604020202020204" pitchFamily="34" charset="0"/>
              </a:rPr>
              <a:t> received the </a:t>
            </a:r>
            <a:r>
              <a:rPr lang="en-US" sz="2000" b="1" dirty="0">
                <a:solidFill>
                  <a:schemeClr val="bg1"/>
                </a:solidFill>
                <a:latin typeface="Arial" panose="020B0604020202020204" pitchFamily="34" charset="0"/>
                <a:cs typeface="Arial" panose="020B0604020202020204" pitchFamily="34" charset="0"/>
              </a:rPr>
              <a:t>highest ratings (7.5)</a:t>
            </a:r>
            <a:r>
              <a:rPr lang="en-US" sz="2000" dirty="0">
                <a:solidFill>
                  <a:schemeClr val="bg1"/>
                </a:solidFill>
                <a:latin typeface="Arial" panose="020B0604020202020204" pitchFamily="34" charset="0"/>
                <a:cs typeface="Arial" panose="020B0604020202020204" pitchFamily="34" charset="0"/>
              </a:rPr>
              <a:t>, reflecting strong customer satisfaction.</a:t>
            </a:r>
          </a:p>
          <a:p>
            <a:pPr>
              <a:lnSpc>
                <a:spcPct val="150000"/>
              </a:lnSpc>
            </a:pPr>
            <a:endParaRPr lang="en-IN" sz="2000" b="1" dirty="0">
              <a:solidFill>
                <a:schemeClr val="bg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F6EDA3C1-9779-0045-2133-9FC0D70C3A95}"/>
              </a:ext>
            </a:extLst>
          </p:cNvPr>
          <p:cNvPicPr>
            <a:picLocks noChangeAspect="1"/>
          </p:cNvPicPr>
          <p:nvPr/>
        </p:nvPicPr>
        <p:blipFill>
          <a:blip r:embed="rId2"/>
          <a:stretch>
            <a:fillRect/>
          </a:stretch>
        </p:blipFill>
        <p:spPr>
          <a:xfrm>
            <a:off x="575741" y="1964461"/>
            <a:ext cx="5520259" cy="3201097"/>
          </a:xfrm>
          <a:prstGeom prst="rect">
            <a:avLst/>
          </a:prstGeom>
        </p:spPr>
      </p:pic>
    </p:spTree>
    <p:extLst>
      <p:ext uri="{BB962C8B-B14F-4D97-AF65-F5344CB8AC3E}">
        <p14:creationId xmlns:p14="http://schemas.microsoft.com/office/powerpoint/2010/main" val="1616838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9AF4FC-C7AB-E2D6-69AE-8F966BEE8B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F22519-368F-C636-15A7-4BA00BA320DE}"/>
              </a:ext>
            </a:extLst>
          </p:cNvPr>
          <p:cNvSpPr>
            <a:spLocks noGrp="1"/>
          </p:cNvSpPr>
          <p:nvPr>
            <p:ph type="title"/>
          </p:nvPr>
        </p:nvSpPr>
        <p:spPr>
          <a:xfrm>
            <a:off x="329184" y="-347472"/>
            <a:ext cx="8878824" cy="1069848"/>
          </a:xfrm>
        </p:spPr>
        <p:txBody>
          <a:bodyPr/>
          <a:lstStyle/>
          <a:p>
            <a:r>
              <a:rPr lang="en-US" dirty="0"/>
              <a:t>Key metrics</a:t>
            </a:r>
          </a:p>
        </p:txBody>
      </p:sp>
      <p:sp>
        <p:nvSpPr>
          <p:cNvPr id="3" name="Text Placeholder 2">
            <a:extLst>
              <a:ext uri="{FF2B5EF4-FFF2-40B4-BE49-F238E27FC236}">
                <a16:creationId xmlns:a16="http://schemas.microsoft.com/office/drawing/2014/main" id="{1342823B-5A22-6461-BEF5-995A5F982C82}"/>
              </a:ext>
            </a:extLst>
          </p:cNvPr>
          <p:cNvSpPr>
            <a:spLocks noGrp="1"/>
          </p:cNvSpPr>
          <p:nvPr>
            <p:ph type="body" idx="1"/>
          </p:nvPr>
        </p:nvSpPr>
        <p:spPr>
          <a:xfrm>
            <a:off x="1160326" y="886006"/>
            <a:ext cx="8352642" cy="493776"/>
          </a:xfrm>
        </p:spPr>
        <p:txBody>
          <a:bodyPr/>
          <a:lstStyle/>
          <a:p>
            <a:r>
              <a:rPr lang="en-US" sz="3200" dirty="0"/>
              <a:t>10) Top 10 Low Guru Rating </a:t>
            </a:r>
          </a:p>
        </p:txBody>
      </p:sp>
      <p:sp>
        <p:nvSpPr>
          <p:cNvPr id="15" name="Text Placeholder 2">
            <a:extLst>
              <a:ext uri="{FF2B5EF4-FFF2-40B4-BE49-F238E27FC236}">
                <a16:creationId xmlns:a16="http://schemas.microsoft.com/office/drawing/2014/main" id="{752A19AD-C5A1-B5B0-2E3C-B0E8D4335E8E}"/>
              </a:ext>
            </a:extLst>
          </p:cNvPr>
          <p:cNvSpPr txBox="1">
            <a:spLocks/>
          </p:cNvSpPr>
          <p:nvPr/>
        </p:nvSpPr>
        <p:spPr>
          <a:xfrm>
            <a:off x="1160326" y="1744258"/>
            <a:ext cx="10229569" cy="28598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sz="3200" dirty="0"/>
          </a:p>
        </p:txBody>
      </p:sp>
      <p:sp>
        <p:nvSpPr>
          <p:cNvPr id="6" name="TextBox 5">
            <a:extLst>
              <a:ext uri="{FF2B5EF4-FFF2-40B4-BE49-F238E27FC236}">
                <a16:creationId xmlns:a16="http://schemas.microsoft.com/office/drawing/2014/main" id="{55C95823-0875-EF4B-349B-23530DD3C50E}"/>
              </a:ext>
            </a:extLst>
          </p:cNvPr>
          <p:cNvSpPr txBox="1"/>
          <p:nvPr/>
        </p:nvSpPr>
        <p:spPr>
          <a:xfrm>
            <a:off x="6336471" y="2211364"/>
            <a:ext cx="5743074" cy="3728649"/>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dirty="0">
                <a:solidFill>
                  <a:schemeClr val="bg1"/>
                </a:solidFill>
                <a:latin typeface="Arial" panose="020B0604020202020204" pitchFamily="34" charset="0"/>
                <a:cs typeface="Arial" panose="020B0604020202020204" pitchFamily="34" charset="0"/>
              </a:rPr>
              <a:t>This chart compares the </a:t>
            </a:r>
            <a:r>
              <a:rPr lang="en-US" sz="2000" b="1" dirty="0">
                <a:solidFill>
                  <a:schemeClr val="bg1"/>
                </a:solidFill>
                <a:latin typeface="Arial" panose="020B0604020202020204" pitchFamily="34" charset="0"/>
                <a:cs typeface="Arial" panose="020B0604020202020204" pitchFamily="34" charset="0"/>
              </a:rPr>
              <a:t>average customer ratings</a:t>
            </a:r>
            <a:r>
              <a:rPr lang="en-US" sz="2000" dirty="0">
                <a:solidFill>
                  <a:schemeClr val="bg1"/>
                </a:solidFill>
                <a:latin typeface="Arial" panose="020B0604020202020204" pitchFamily="34" charset="0"/>
                <a:cs typeface="Arial" panose="020B0604020202020204" pitchFamily="34" charset="0"/>
              </a:rPr>
              <a:t> of top 10 Low performing agents (gurus).</a:t>
            </a:r>
          </a:p>
          <a:p>
            <a:pPr>
              <a:lnSpc>
                <a:spcPct val="150000"/>
              </a:lnSpc>
            </a:pPr>
            <a:endParaRPr lang="en-US" sz="2000" dirty="0">
              <a:solidFill>
                <a:schemeClr val="bg1"/>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Ø"/>
            </a:pPr>
            <a:r>
              <a:rPr lang="en-US" sz="2000" b="1" dirty="0">
                <a:solidFill>
                  <a:schemeClr val="bg1"/>
                </a:solidFill>
                <a:latin typeface="Arial" panose="020B0604020202020204" pitchFamily="34" charset="0"/>
                <a:cs typeface="Arial" panose="020B0604020202020204" pitchFamily="34" charset="0"/>
              </a:rPr>
              <a:t>Tarot Rittika</a:t>
            </a:r>
            <a:r>
              <a:rPr lang="en-US" sz="2000" dirty="0">
                <a:solidFill>
                  <a:schemeClr val="bg1"/>
                </a:solidFill>
                <a:latin typeface="Arial" panose="020B0604020202020204" pitchFamily="34" charset="0"/>
                <a:cs typeface="Arial" panose="020B0604020202020204" pitchFamily="34" charset="0"/>
              </a:rPr>
              <a:t> and </a:t>
            </a:r>
            <a:r>
              <a:rPr lang="en-US" sz="2000" b="1" dirty="0">
                <a:solidFill>
                  <a:schemeClr val="bg1"/>
                </a:solidFill>
                <a:latin typeface="Arial" panose="020B0604020202020204" pitchFamily="34" charset="0"/>
                <a:cs typeface="Arial" panose="020B0604020202020204" pitchFamily="34" charset="0"/>
              </a:rPr>
              <a:t>Astro K Ojha</a:t>
            </a:r>
            <a:r>
              <a:rPr lang="en-US" sz="2000" dirty="0">
                <a:solidFill>
                  <a:schemeClr val="bg1"/>
                </a:solidFill>
                <a:latin typeface="Arial" panose="020B0604020202020204" pitchFamily="34" charset="0"/>
                <a:cs typeface="Arial" panose="020B0604020202020204" pitchFamily="34" charset="0"/>
              </a:rPr>
              <a:t> received the Lowest </a:t>
            </a:r>
            <a:r>
              <a:rPr lang="en-US" sz="2000" b="1" dirty="0">
                <a:solidFill>
                  <a:schemeClr val="bg1"/>
                </a:solidFill>
                <a:latin typeface="Arial" panose="020B0604020202020204" pitchFamily="34" charset="0"/>
                <a:cs typeface="Arial" panose="020B0604020202020204" pitchFamily="34" charset="0"/>
              </a:rPr>
              <a:t>ratings of 0 and 0.1</a:t>
            </a:r>
            <a:r>
              <a:rPr lang="en-US" sz="2000" dirty="0">
                <a:solidFill>
                  <a:schemeClr val="bg1"/>
                </a:solidFill>
                <a:latin typeface="Arial" panose="020B0604020202020204" pitchFamily="34" charset="0"/>
                <a:cs typeface="Arial" panose="020B0604020202020204" pitchFamily="34" charset="0"/>
              </a:rPr>
              <a:t>, reflecting weakest customer satisfaction.</a:t>
            </a:r>
          </a:p>
          <a:p>
            <a:pPr>
              <a:lnSpc>
                <a:spcPct val="150000"/>
              </a:lnSpc>
            </a:pPr>
            <a:endParaRPr lang="en-IN" sz="2000" b="1" dirty="0">
              <a:solidFill>
                <a:schemeClr val="bg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2ACA613C-9566-D4BC-A452-B9E1AB2173BF}"/>
              </a:ext>
            </a:extLst>
          </p:cNvPr>
          <p:cNvPicPr>
            <a:picLocks noChangeAspect="1"/>
          </p:cNvPicPr>
          <p:nvPr/>
        </p:nvPicPr>
        <p:blipFill>
          <a:blip r:embed="rId2"/>
          <a:stretch>
            <a:fillRect/>
          </a:stretch>
        </p:blipFill>
        <p:spPr>
          <a:xfrm>
            <a:off x="575741" y="1964461"/>
            <a:ext cx="5520259" cy="3201097"/>
          </a:xfrm>
          <a:prstGeom prst="rect">
            <a:avLst/>
          </a:prstGeom>
        </p:spPr>
      </p:pic>
    </p:spTree>
    <p:extLst>
      <p:ext uri="{BB962C8B-B14F-4D97-AF65-F5344CB8AC3E}">
        <p14:creationId xmlns:p14="http://schemas.microsoft.com/office/powerpoint/2010/main" val="3769995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94F86F-7A9A-788D-AEC8-3F7E138489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89742F-38AB-AB92-4095-C5A0DB9425A2}"/>
              </a:ext>
            </a:extLst>
          </p:cNvPr>
          <p:cNvSpPr>
            <a:spLocks noGrp="1"/>
          </p:cNvSpPr>
          <p:nvPr>
            <p:ph type="title"/>
          </p:nvPr>
        </p:nvSpPr>
        <p:spPr>
          <a:xfrm>
            <a:off x="329184" y="-347472"/>
            <a:ext cx="8878824" cy="1069848"/>
          </a:xfrm>
        </p:spPr>
        <p:txBody>
          <a:bodyPr/>
          <a:lstStyle/>
          <a:p>
            <a:r>
              <a:rPr lang="en-US" dirty="0"/>
              <a:t>Key metrics</a:t>
            </a:r>
          </a:p>
        </p:txBody>
      </p:sp>
      <p:sp>
        <p:nvSpPr>
          <p:cNvPr id="3" name="Text Placeholder 2">
            <a:extLst>
              <a:ext uri="{FF2B5EF4-FFF2-40B4-BE49-F238E27FC236}">
                <a16:creationId xmlns:a16="http://schemas.microsoft.com/office/drawing/2014/main" id="{7E26C81A-0789-0BBC-D9E8-91CF2E9CE5A3}"/>
              </a:ext>
            </a:extLst>
          </p:cNvPr>
          <p:cNvSpPr>
            <a:spLocks noGrp="1"/>
          </p:cNvSpPr>
          <p:nvPr>
            <p:ph type="body" idx="1"/>
          </p:nvPr>
        </p:nvSpPr>
        <p:spPr>
          <a:xfrm>
            <a:off x="1160326" y="886006"/>
            <a:ext cx="8352642" cy="493776"/>
          </a:xfrm>
        </p:spPr>
        <p:txBody>
          <a:bodyPr/>
          <a:lstStyle/>
          <a:p>
            <a:r>
              <a:rPr lang="en-US" sz="3200" dirty="0"/>
              <a:t>11) </a:t>
            </a:r>
            <a:r>
              <a:rPr lang="en-IN" sz="3200" dirty="0"/>
              <a:t>Dashboard Slicers (Filters)</a:t>
            </a:r>
          </a:p>
          <a:p>
            <a:endParaRPr lang="en-US" sz="3200" dirty="0"/>
          </a:p>
        </p:txBody>
      </p:sp>
      <p:sp>
        <p:nvSpPr>
          <p:cNvPr id="15" name="Text Placeholder 2">
            <a:extLst>
              <a:ext uri="{FF2B5EF4-FFF2-40B4-BE49-F238E27FC236}">
                <a16:creationId xmlns:a16="http://schemas.microsoft.com/office/drawing/2014/main" id="{233641EC-5D7E-5627-E7CF-85BF09B50127}"/>
              </a:ext>
            </a:extLst>
          </p:cNvPr>
          <p:cNvSpPr txBox="1">
            <a:spLocks/>
          </p:cNvSpPr>
          <p:nvPr/>
        </p:nvSpPr>
        <p:spPr>
          <a:xfrm>
            <a:off x="1160326" y="1744258"/>
            <a:ext cx="10229569" cy="28598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sz="3200" dirty="0"/>
          </a:p>
        </p:txBody>
      </p:sp>
      <p:sp>
        <p:nvSpPr>
          <p:cNvPr id="6" name="TextBox 5">
            <a:extLst>
              <a:ext uri="{FF2B5EF4-FFF2-40B4-BE49-F238E27FC236}">
                <a16:creationId xmlns:a16="http://schemas.microsoft.com/office/drawing/2014/main" id="{1CA398D1-CFC7-5121-A399-22264A114A6D}"/>
              </a:ext>
            </a:extLst>
          </p:cNvPr>
          <p:cNvSpPr txBox="1"/>
          <p:nvPr/>
        </p:nvSpPr>
        <p:spPr>
          <a:xfrm>
            <a:off x="850392" y="1744258"/>
            <a:ext cx="6564991" cy="4651979"/>
          </a:xfrm>
          <a:prstGeom prst="rect">
            <a:avLst/>
          </a:prstGeom>
          <a:noFill/>
        </p:spPr>
        <p:txBody>
          <a:bodyPr wrap="square" rtlCol="0">
            <a:spAutoFit/>
          </a:bodyPr>
          <a:lstStyle/>
          <a:p>
            <a:pPr>
              <a:lnSpc>
                <a:spcPct val="150000"/>
              </a:lnSpc>
            </a:pPr>
            <a:r>
              <a:rPr lang="en-US" sz="2000" dirty="0">
                <a:solidFill>
                  <a:schemeClr val="bg1"/>
                </a:solidFill>
                <a:latin typeface="Arial" panose="020B0604020202020204" pitchFamily="34" charset="0"/>
                <a:cs typeface="Arial" panose="020B0604020202020204" pitchFamily="34" charset="0"/>
              </a:rPr>
              <a:t>The slicers make the dashboard </a:t>
            </a:r>
            <a:r>
              <a:rPr lang="en-US" sz="2000" b="1" dirty="0">
                <a:solidFill>
                  <a:schemeClr val="bg1"/>
                </a:solidFill>
                <a:latin typeface="Arial" panose="020B0604020202020204" pitchFamily="34" charset="0"/>
                <a:cs typeface="Arial" panose="020B0604020202020204" pitchFamily="34" charset="0"/>
              </a:rPr>
              <a:t>interactive</a:t>
            </a:r>
            <a:r>
              <a:rPr lang="en-US" sz="2000" dirty="0">
                <a:solidFill>
                  <a:schemeClr val="bg1"/>
                </a:solidFill>
                <a:latin typeface="Arial" panose="020B0604020202020204" pitchFamily="34" charset="0"/>
                <a:cs typeface="Arial" panose="020B0604020202020204" pitchFamily="34" charset="0"/>
              </a:rPr>
              <a:t> and allow management to drill down into specific segments of data:</a:t>
            </a:r>
          </a:p>
          <a:p>
            <a:pPr marL="342900" indent="-342900">
              <a:lnSpc>
                <a:spcPct val="150000"/>
              </a:lnSpc>
              <a:buFont typeface="Wingdings" panose="05000000000000000000" pitchFamily="2" charset="2"/>
              <a:buChar char="Ø"/>
            </a:pPr>
            <a:r>
              <a:rPr lang="en-US" sz="2000" b="1" dirty="0">
                <a:solidFill>
                  <a:schemeClr val="bg1"/>
                </a:solidFill>
                <a:latin typeface="Arial" panose="020B0604020202020204" pitchFamily="34" charset="0"/>
                <a:cs typeface="Arial" panose="020B0604020202020204" pitchFamily="34" charset="0"/>
              </a:rPr>
              <a:t>Year &amp; Month</a:t>
            </a:r>
            <a:r>
              <a:rPr lang="en-US" sz="2000" dirty="0">
                <a:solidFill>
                  <a:schemeClr val="bg1"/>
                </a:solidFill>
                <a:latin typeface="Arial" panose="020B0604020202020204" pitchFamily="34" charset="0"/>
                <a:cs typeface="Arial" panose="020B0604020202020204" pitchFamily="34" charset="0"/>
              </a:rPr>
              <a:t> → Analyze performance across different time periods.</a:t>
            </a:r>
          </a:p>
          <a:p>
            <a:pPr marL="342900" indent="-342900">
              <a:lnSpc>
                <a:spcPct val="150000"/>
              </a:lnSpc>
              <a:buFont typeface="Wingdings" panose="05000000000000000000" pitchFamily="2" charset="2"/>
              <a:buChar char="Ø"/>
            </a:pPr>
            <a:r>
              <a:rPr lang="en-US" sz="2000" b="1" dirty="0">
                <a:solidFill>
                  <a:schemeClr val="bg1"/>
                </a:solidFill>
                <a:latin typeface="Arial" panose="020B0604020202020204" pitchFamily="34" charset="0"/>
                <a:cs typeface="Arial" panose="020B0604020202020204" pitchFamily="34" charset="0"/>
              </a:rPr>
              <a:t>Consultation Type</a:t>
            </a:r>
            <a:r>
              <a:rPr lang="en-US" sz="2000" dirty="0">
                <a:solidFill>
                  <a:schemeClr val="bg1"/>
                </a:solidFill>
                <a:latin typeface="Arial" panose="020B0604020202020204" pitchFamily="34" charset="0"/>
                <a:cs typeface="Arial" panose="020B0604020202020204" pitchFamily="34" charset="0"/>
              </a:rPr>
              <a:t> → Compare call, chat, complimentary, and live consultations.</a:t>
            </a:r>
          </a:p>
          <a:p>
            <a:pPr marL="342900" indent="-342900">
              <a:lnSpc>
                <a:spcPct val="150000"/>
              </a:lnSpc>
              <a:buFont typeface="Wingdings" panose="05000000000000000000" pitchFamily="2" charset="2"/>
              <a:buChar char="Ø"/>
            </a:pPr>
            <a:r>
              <a:rPr lang="en-US" sz="2000" b="1" dirty="0">
                <a:solidFill>
                  <a:schemeClr val="bg1"/>
                </a:solidFill>
                <a:latin typeface="Arial" panose="020B0604020202020204" pitchFamily="34" charset="0"/>
                <a:cs typeface="Arial" panose="020B0604020202020204" pitchFamily="34" charset="0"/>
              </a:rPr>
              <a:t>Region</a:t>
            </a:r>
            <a:r>
              <a:rPr lang="en-US" sz="2000" dirty="0">
                <a:solidFill>
                  <a:schemeClr val="bg1"/>
                </a:solidFill>
                <a:latin typeface="Arial" panose="020B0604020202020204" pitchFamily="34" charset="0"/>
                <a:cs typeface="Arial" panose="020B0604020202020204" pitchFamily="34" charset="0"/>
              </a:rPr>
              <a:t> → Differentiate performance between Indian and Unknown regions.</a:t>
            </a:r>
          </a:p>
          <a:p>
            <a:pPr>
              <a:lnSpc>
                <a:spcPct val="150000"/>
              </a:lnSpc>
            </a:pPr>
            <a:endParaRPr lang="en-IN" sz="2000" b="1"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D369D1A-0A4B-4E2D-D6ED-C00603303EC2}"/>
              </a:ext>
            </a:extLst>
          </p:cNvPr>
          <p:cNvPicPr>
            <a:picLocks noChangeAspect="1"/>
          </p:cNvPicPr>
          <p:nvPr/>
        </p:nvPicPr>
        <p:blipFill>
          <a:blip r:embed="rId2"/>
          <a:stretch>
            <a:fillRect/>
          </a:stretch>
        </p:blipFill>
        <p:spPr>
          <a:xfrm>
            <a:off x="8619462" y="187452"/>
            <a:ext cx="2575801" cy="6665495"/>
          </a:xfrm>
          <a:prstGeom prst="rect">
            <a:avLst/>
          </a:prstGeom>
        </p:spPr>
      </p:pic>
    </p:spTree>
    <p:extLst>
      <p:ext uri="{BB962C8B-B14F-4D97-AF65-F5344CB8AC3E}">
        <p14:creationId xmlns:p14="http://schemas.microsoft.com/office/powerpoint/2010/main" val="1640774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A30F3E-7FFF-52BA-EBBF-53BA9248C4A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B260506-4C6B-4B6A-61D2-62BE01850980}"/>
              </a:ext>
            </a:extLst>
          </p:cNvPr>
          <p:cNvPicPr>
            <a:picLocks noChangeAspect="1"/>
          </p:cNvPicPr>
          <p:nvPr/>
        </p:nvPicPr>
        <p:blipFill>
          <a:blip r:embed="rId2"/>
          <a:stretch>
            <a:fillRect/>
          </a:stretch>
        </p:blipFill>
        <p:spPr>
          <a:xfrm>
            <a:off x="956007" y="0"/>
            <a:ext cx="10658478" cy="6858000"/>
          </a:xfrm>
          <a:prstGeom prst="rect">
            <a:avLst/>
          </a:prstGeom>
        </p:spPr>
      </p:pic>
    </p:spTree>
    <p:extLst>
      <p:ext uri="{BB962C8B-B14F-4D97-AF65-F5344CB8AC3E}">
        <p14:creationId xmlns:p14="http://schemas.microsoft.com/office/powerpoint/2010/main" val="3339044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0" y="99603"/>
            <a:ext cx="7829550" cy="514350"/>
          </a:xfrm>
        </p:spPr>
        <p:txBody>
          <a:bodyPr/>
          <a:lstStyle/>
          <a:p>
            <a:r>
              <a:rPr lang="en-US" sz="4400" dirty="0">
                <a:cs typeface="Segoe UI Light" panose="020B0502040204020203" pitchFamily="34" charset="0"/>
              </a:rPr>
              <a:t>Strategic Initiatives</a:t>
            </a:r>
            <a:br>
              <a:rPr lang="en-US" dirty="0">
                <a:latin typeface="Segoe UI Light" panose="020B0502040204020203" pitchFamily="34" charset="0"/>
                <a:cs typeface="Segoe UI Light" panose="020B0502040204020203" pitchFamily="34" charset="0"/>
              </a:rPr>
            </a:br>
            <a:endParaRPr lang="en-US" dirty="0"/>
          </a:p>
        </p:txBody>
      </p:sp>
      <p:sp>
        <p:nvSpPr>
          <p:cNvPr id="12" name="TextBox 11">
            <a:extLst>
              <a:ext uri="{FF2B5EF4-FFF2-40B4-BE49-F238E27FC236}">
                <a16:creationId xmlns:a16="http://schemas.microsoft.com/office/drawing/2014/main" id="{A7D8B312-2F65-72CF-BFA6-50C25BF00321}"/>
              </a:ext>
            </a:extLst>
          </p:cNvPr>
          <p:cNvSpPr txBox="1"/>
          <p:nvPr/>
        </p:nvSpPr>
        <p:spPr>
          <a:xfrm>
            <a:off x="333375" y="911679"/>
            <a:ext cx="10915650" cy="5589543"/>
          </a:xfrm>
          <a:prstGeom prst="rect">
            <a:avLst/>
          </a:prstGeom>
          <a:noFill/>
        </p:spPr>
        <p:txBody>
          <a:bodyPr wrap="square" rtlCol="0">
            <a:spAutoFit/>
          </a:bodyPr>
          <a:lstStyle/>
          <a:p>
            <a:pPr marL="321750" indent="-285750">
              <a:lnSpc>
                <a:spcPct val="150000"/>
              </a:lnSpc>
              <a:buFont typeface="Arial" panose="020B0604020202020204" pitchFamily="34" charset="0"/>
              <a:buChar char="•"/>
            </a:pPr>
            <a:r>
              <a:rPr lang="en-US" sz="1500" dirty="0">
                <a:solidFill>
                  <a:schemeClr val="bg1"/>
                </a:solidFill>
                <a:latin typeface="Arial" panose="020B0604020202020204" pitchFamily="34" charset="0"/>
                <a:cs typeface="Arial" panose="020B0604020202020204" pitchFamily="34" charset="0"/>
              </a:rPr>
              <a:t>Astro-Sage has grown into a busy call center, and the data shows both opportunities and challenges. One of the key focus areas should be </a:t>
            </a:r>
            <a:r>
              <a:rPr lang="en-US" sz="1500" b="1" dirty="0">
                <a:solidFill>
                  <a:schemeClr val="bg1"/>
                </a:solidFill>
                <a:latin typeface="Arial" panose="020B0604020202020204" pitchFamily="34" charset="0"/>
                <a:cs typeface="Arial" panose="020B0604020202020204" pitchFamily="34" charset="0"/>
              </a:rPr>
              <a:t>balancing agent workload</a:t>
            </a:r>
            <a:r>
              <a:rPr lang="en-US" sz="1500" dirty="0">
                <a:solidFill>
                  <a:schemeClr val="bg1"/>
                </a:solidFill>
                <a:latin typeface="Arial" panose="020B0604020202020204" pitchFamily="34" charset="0"/>
                <a:cs typeface="Arial" panose="020B0604020202020204" pitchFamily="34" charset="0"/>
              </a:rPr>
              <a:t>. At present, a few agents are handling much higher call volumes than others, which risks burnout and inconsistent service quality. By redistributing calls and offering targeted training, efficiency can be improved.</a:t>
            </a:r>
          </a:p>
          <a:p>
            <a:pPr marL="321750" indent="-285750">
              <a:lnSpc>
                <a:spcPct val="150000"/>
              </a:lnSpc>
              <a:buFont typeface="Arial" panose="020B0604020202020204" pitchFamily="34" charset="0"/>
              <a:buChar char="•"/>
            </a:pPr>
            <a:r>
              <a:rPr lang="en-US" sz="1500" dirty="0">
                <a:solidFill>
                  <a:schemeClr val="bg1"/>
                </a:solidFill>
                <a:latin typeface="Arial" panose="020B0604020202020204" pitchFamily="34" charset="0"/>
                <a:cs typeface="Arial" panose="020B0604020202020204" pitchFamily="34" charset="0"/>
              </a:rPr>
              <a:t>Another important step is to </a:t>
            </a:r>
            <a:r>
              <a:rPr lang="en-US" sz="1500" b="1" dirty="0">
                <a:solidFill>
                  <a:schemeClr val="bg1"/>
                </a:solidFill>
                <a:latin typeface="Arial" panose="020B0604020202020204" pitchFamily="34" charset="0"/>
                <a:cs typeface="Arial" panose="020B0604020202020204" pitchFamily="34" charset="0"/>
              </a:rPr>
              <a:t>raise customer satisfaction</a:t>
            </a:r>
            <a:r>
              <a:rPr lang="en-US" sz="1500" dirty="0">
                <a:solidFill>
                  <a:schemeClr val="bg1"/>
                </a:solidFill>
                <a:latin typeface="Arial" panose="020B0604020202020204" pitchFamily="34" charset="0"/>
                <a:cs typeface="Arial" panose="020B0604020202020204" pitchFamily="34" charset="0"/>
              </a:rPr>
              <a:t>. The average ratings are moderate, and long call durations often correlate with lower feedback. Equipping agents with better communication skills, empathy training, and tools for faster issue resolution will directly boost ratings.</a:t>
            </a:r>
          </a:p>
          <a:p>
            <a:pPr marL="321750" indent="-285750">
              <a:lnSpc>
                <a:spcPct val="150000"/>
              </a:lnSpc>
              <a:buFont typeface="Arial" panose="020B0604020202020204" pitchFamily="34" charset="0"/>
              <a:buChar char="•"/>
            </a:pPr>
            <a:r>
              <a:rPr lang="en-US" sz="1500" dirty="0">
                <a:solidFill>
                  <a:schemeClr val="bg1"/>
                </a:solidFill>
                <a:latin typeface="Arial" panose="020B0604020202020204" pitchFamily="34" charset="0"/>
                <a:cs typeface="Arial" panose="020B0604020202020204" pitchFamily="34" charset="0"/>
              </a:rPr>
              <a:t>At the same time, </a:t>
            </a:r>
            <a:r>
              <a:rPr lang="en-US" sz="1500" b="1" dirty="0">
                <a:solidFill>
                  <a:schemeClr val="bg1"/>
                </a:solidFill>
                <a:latin typeface="Arial" panose="020B0604020202020204" pitchFamily="34" charset="0"/>
                <a:cs typeface="Arial" panose="020B0604020202020204" pitchFamily="34" charset="0"/>
              </a:rPr>
              <a:t>cost per call is rising</a:t>
            </a:r>
            <a:r>
              <a:rPr lang="en-US" sz="1500" dirty="0">
                <a:solidFill>
                  <a:schemeClr val="bg1"/>
                </a:solidFill>
                <a:latin typeface="Arial" panose="020B0604020202020204" pitchFamily="34" charset="0"/>
                <a:cs typeface="Arial" panose="020B0604020202020204" pitchFamily="34" charset="0"/>
              </a:rPr>
              <a:t>, which highlights the need for stronger cost controls. Optimizing resource allocation, reducing idle time, and making use of automation for repetitive queries can reduce expenses without compromising service.</a:t>
            </a:r>
          </a:p>
          <a:p>
            <a:pPr marL="321750" indent="-285750">
              <a:lnSpc>
                <a:spcPct val="150000"/>
              </a:lnSpc>
              <a:buFont typeface="Arial" panose="020B0604020202020204" pitchFamily="34" charset="0"/>
              <a:buChar char="•"/>
            </a:pPr>
            <a:r>
              <a:rPr lang="en-US" sz="1500" dirty="0">
                <a:solidFill>
                  <a:schemeClr val="bg1"/>
                </a:solidFill>
                <a:latin typeface="Arial" panose="020B0604020202020204" pitchFamily="34" charset="0"/>
                <a:cs typeface="Arial" panose="020B0604020202020204" pitchFamily="34" charset="0"/>
              </a:rPr>
              <a:t>Astro-Sage should also </a:t>
            </a:r>
            <a:r>
              <a:rPr lang="en-US" sz="1500" b="1" dirty="0">
                <a:solidFill>
                  <a:schemeClr val="bg1"/>
                </a:solidFill>
                <a:latin typeface="Arial" panose="020B0604020202020204" pitchFamily="34" charset="0"/>
                <a:cs typeface="Arial" panose="020B0604020202020204" pitchFamily="34" charset="0"/>
              </a:rPr>
              <a:t>strengthen its product mix</a:t>
            </a:r>
            <a:r>
              <a:rPr lang="en-US" sz="1500" dirty="0">
                <a:solidFill>
                  <a:schemeClr val="bg1"/>
                </a:solidFill>
                <a:latin typeface="Arial" panose="020B0604020202020204" pitchFamily="34" charset="0"/>
                <a:cs typeface="Arial" panose="020B0604020202020204" pitchFamily="34" charset="0"/>
              </a:rPr>
              <a:t>. Currently, most of the engagement comes from traditional calls, while chat and live calls remain underutilized. Encouraging customers to shift to these alternative channels can lower costs and improve scalability.</a:t>
            </a:r>
          </a:p>
          <a:p>
            <a:pPr marL="321750" indent="-285750">
              <a:lnSpc>
                <a:spcPct val="150000"/>
              </a:lnSpc>
              <a:buFont typeface="Arial" panose="020B0604020202020204" pitchFamily="34" charset="0"/>
              <a:buChar char="•"/>
            </a:pPr>
            <a:r>
              <a:rPr lang="en-US" sz="1500" dirty="0">
                <a:solidFill>
                  <a:schemeClr val="bg1"/>
                </a:solidFill>
                <a:latin typeface="Arial" panose="020B0604020202020204" pitchFamily="34" charset="0"/>
                <a:cs typeface="Arial" panose="020B0604020202020204" pitchFamily="34" charset="0"/>
              </a:rPr>
              <a:t>Lastly, the analysis clearly shows </a:t>
            </a:r>
            <a:r>
              <a:rPr lang="en-US" sz="1500" b="1" dirty="0">
                <a:solidFill>
                  <a:schemeClr val="bg1"/>
                </a:solidFill>
                <a:latin typeface="Arial" panose="020B0604020202020204" pitchFamily="34" charset="0"/>
                <a:cs typeface="Arial" panose="020B0604020202020204" pitchFamily="34" charset="0"/>
              </a:rPr>
              <a:t>peak demand hours</a:t>
            </a:r>
            <a:r>
              <a:rPr lang="en-US" sz="1500" dirty="0">
                <a:solidFill>
                  <a:schemeClr val="bg1"/>
                </a:solidFill>
                <a:latin typeface="Arial" panose="020B0604020202020204" pitchFamily="34" charset="0"/>
                <a:cs typeface="Arial" panose="020B0604020202020204" pitchFamily="34" charset="0"/>
              </a:rPr>
              <a:t> where call volumes spike. Having more agents available during these periods will reduce waiting times and improve the overall customer experience.</a:t>
            </a:r>
          </a:p>
          <a:p>
            <a:pPr marL="36000">
              <a:lnSpc>
                <a:spcPct val="150000"/>
              </a:lnSpc>
            </a:pPr>
            <a:endParaRPr lang="en-IN" sz="15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3210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28803-38CD-8494-1EAE-8AF10F949D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9CBE12-BCE3-9C7E-8FF0-9021E02ABE4D}"/>
              </a:ext>
            </a:extLst>
          </p:cNvPr>
          <p:cNvSpPr>
            <a:spLocks noGrp="1"/>
          </p:cNvSpPr>
          <p:nvPr>
            <p:ph type="ctrTitle"/>
          </p:nvPr>
        </p:nvSpPr>
        <p:spPr>
          <a:xfrm>
            <a:off x="0" y="239486"/>
            <a:ext cx="11727543" cy="740229"/>
          </a:xfrm>
        </p:spPr>
        <p:txBody>
          <a:bodyPr/>
          <a:lstStyle/>
          <a:p>
            <a:r>
              <a:rPr lang="en-IN" dirty="0"/>
              <a:t>Conclusion &amp; Recommendations</a:t>
            </a:r>
            <a:endParaRPr lang="en-US" dirty="0"/>
          </a:p>
        </p:txBody>
      </p:sp>
      <p:sp>
        <p:nvSpPr>
          <p:cNvPr id="12" name="TextBox 11">
            <a:extLst>
              <a:ext uri="{FF2B5EF4-FFF2-40B4-BE49-F238E27FC236}">
                <a16:creationId xmlns:a16="http://schemas.microsoft.com/office/drawing/2014/main" id="{EE53985A-8F1F-B40A-3329-20A04BC173AE}"/>
              </a:ext>
            </a:extLst>
          </p:cNvPr>
          <p:cNvSpPr txBox="1"/>
          <p:nvPr/>
        </p:nvSpPr>
        <p:spPr>
          <a:xfrm>
            <a:off x="515030" y="1303563"/>
            <a:ext cx="11161939" cy="496660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900" dirty="0">
                <a:solidFill>
                  <a:schemeClr val="bg1"/>
                </a:solidFill>
                <a:latin typeface="Arial" panose="020B0604020202020204" pitchFamily="34" charset="0"/>
                <a:cs typeface="Arial" panose="020B0604020202020204" pitchFamily="34" charset="0"/>
              </a:rPr>
              <a:t>In conclusion, the dashboard reveals that Astro-Sage is handling a large and growing number of calls, but operational costs and customer satisfaction need close attention. While repeat callers form over 80% of the traffic a sign of loyalty it also suggests that many issues may not be fully resolved in the first interaction.</a:t>
            </a:r>
          </a:p>
          <a:p>
            <a:pPr marL="342900" indent="-342900">
              <a:lnSpc>
                <a:spcPct val="150000"/>
              </a:lnSpc>
              <a:buFont typeface="Arial" panose="020B0604020202020204" pitchFamily="34" charset="0"/>
              <a:buChar char="•"/>
            </a:pPr>
            <a:r>
              <a:rPr lang="en-US" sz="1900" dirty="0">
                <a:solidFill>
                  <a:schemeClr val="bg1"/>
                </a:solidFill>
                <a:latin typeface="Arial" panose="020B0604020202020204" pitchFamily="34" charset="0"/>
                <a:cs typeface="Arial" panose="020B0604020202020204" pitchFamily="34" charset="0"/>
              </a:rPr>
              <a:t>To make the best use of the ₹1 crore investment, Astro-Sage should focus on three priorities: </a:t>
            </a:r>
            <a:r>
              <a:rPr lang="en-US" sz="1900" b="1" dirty="0">
                <a:solidFill>
                  <a:schemeClr val="bg1"/>
                </a:solidFill>
                <a:latin typeface="Arial" panose="020B0604020202020204" pitchFamily="34" charset="0"/>
                <a:cs typeface="Arial" panose="020B0604020202020204" pitchFamily="34" charset="0"/>
              </a:rPr>
              <a:t>improving service quality, controlling costs, and leveraging technology</a:t>
            </a:r>
            <a:r>
              <a:rPr lang="en-US" sz="1900" dirty="0">
                <a:solidFill>
                  <a:schemeClr val="bg1"/>
                </a:solidFill>
                <a:latin typeface="Arial" panose="020B0604020202020204" pitchFamily="34" charset="0"/>
                <a:cs typeface="Arial" panose="020B0604020202020204" pitchFamily="34" charset="0"/>
              </a:rPr>
              <a:t>. By investing in training, predictive scheduling, and smarter use of multiple channels, the company can enhance both customer satisfaction and profitability.</a:t>
            </a:r>
          </a:p>
          <a:p>
            <a:pPr marL="342900" indent="-342900">
              <a:lnSpc>
                <a:spcPct val="150000"/>
              </a:lnSpc>
              <a:buFont typeface="Arial" panose="020B0604020202020204" pitchFamily="34" charset="0"/>
              <a:buChar char="•"/>
            </a:pPr>
            <a:r>
              <a:rPr lang="en-US" sz="1900" dirty="0">
                <a:solidFill>
                  <a:schemeClr val="bg1"/>
                </a:solidFill>
                <a:latin typeface="Arial" panose="020B0604020202020204" pitchFamily="34" charset="0"/>
                <a:cs typeface="Arial" panose="020B0604020202020204" pitchFamily="34" charset="0"/>
              </a:rPr>
              <a:t>This approach will not only improve day-to-day performance but also build a stronger foundation for long-term growth in a highly competitive market.</a:t>
            </a:r>
          </a:p>
          <a:p>
            <a:pPr marL="36000">
              <a:lnSpc>
                <a:spcPct val="150000"/>
              </a:lnSpc>
            </a:pPr>
            <a:endParaRPr lang="en-IN" sz="19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9220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a:xfrm>
            <a:off x="5939681" y="1841718"/>
            <a:ext cx="5599176" cy="1069848"/>
          </a:xfrm>
        </p:spPr>
        <p:txBody>
          <a:bodyPr/>
          <a:lstStyle/>
          <a:p>
            <a:r>
              <a:rPr lang="en-US" sz="6000" b="1" spc="600" dirty="0">
                <a:ln w="28575">
                  <a:noFill/>
                  <a:prstDash val="solid"/>
                </a:ln>
                <a:solidFill>
                  <a:schemeClr val="bg1"/>
                </a:solidFill>
                <a:latin typeface="Tw Cen MT" panose="020B0602020104020603" pitchFamily="34" charset="77"/>
              </a:rPr>
              <a:t>THANK YOU</a:t>
            </a:r>
            <a:endParaRPr lang="en-US" sz="6000"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536192" y="187452"/>
            <a:ext cx="8878824" cy="1069848"/>
          </a:xfrm>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632204" y="1597914"/>
            <a:ext cx="6422136" cy="4251960"/>
          </a:xfrm>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Introduction</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Methodology</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Key Metrics</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Dashboard</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Strategic Initiatives</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Conclusion &amp; Recommendations</a:t>
            </a:r>
            <a:endParaRPr lang="en-US"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091729" y="-147426"/>
            <a:ext cx="7735824" cy="1069848"/>
          </a:xfrm>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1427747" y="1310799"/>
            <a:ext cx="9063789" cy="4624779"/>
          </a:xfrm>
        </p:spPr>
        <p:txBody>
          <a:bodyPr/>
          <a:lstStyle/>
          <a:p>
            <a:pPr marL="285750" indent="-285750" algn="l">
              <a:buFont typeface="Arial" panose="020B0604020202020204" pitchFamily="34" charset="0"/>
              <a:buChar char="•"/>
            </a:pPr>
            <a:r>
              <a:rPr lang="en-US" sz="2800" dirty="0">
                <a:latin typeface="Aptos" panose="020B0004020202020204" pitchFamily="34" charset="0"/>
                <a:ea typeface="Telegraf"/>
                <a:cs typeface="Telegraf"/>
                <a:sym typeface="Telegraf"/>
              </a:rPr>
              <a:t>Astro-sage is a website and app that provides astrology services, including horoscope matching, birth chart generation, and AI astrologers.</a:t>
            </a:r>
          </a:p>
          <a:p>
            <a:pPr marL="285750" indent="-285750" algn="l">
              <a:buFont typeface="Arial" panose="020B0604020202020204" pitchFamily="34" charset="0"/>
              <a:buChar char="•"/>
            </a:pPr>
            <a:endParaRPr lang="en-US" sz="1100" dirty="0">
              <a:latin typeface="Aptos" panose="020B0004020202020204" pitchFamily="34" charset="0"/>
              <a:ea typeface="Telegraf"/>
              <a:cs typeface="Telegraf"/>
              <a:sym typeface="Telegraf"/>
            </a:endParaRPr>
          </a:p>
          <a:p>
            <a:pPr marL="285750" indent="-285750" algn="l">
              <a:buFont typeface="Arial" panose="020B0604020202020204" pitchFamily="34" charset="0"/>
              <a:buChar char="•"/>
            </a:pPr>
            <a:r>
              <a:rPr lang="en-US" sz="2800" dirty="0">
                <a:latin typeface="Aptos" panose="020B0004020202020204" pitchFamily="34" charset="0"/>
                <a:ea typeface="Telegraf"/>
                <a:cs typeface="Telegraf"/>
                <a:sym typeface="Telegraf"/>
              </a:rPr>
              <a:t>Astro-sage is used by Hindus to make decisions about marriage, opening a business, or moving to a new</a:t>
            </a:r>
          </a:p>
          <a:p>
            <a:pPr marL="285750" indent="-285750" algn="l">
              <a:buFont typeface="Arial" panose="020B0604020202020204" pitchFamily="34" charset="0"/>
              <a:buChar char="•"/>
            </a:pPr>
            <a:endParaRPr lang="en-US" sz="1200" dirty="0">
              <a:latin typeface="Aptos" panose="020B0004020202020204" pitchFamily="34" charset="0"/>
              <a:ea typeface="Telegraf"/>
              <a:cs typeface="Telegraf"/>
              <a:sym typeface="Telegraf"/>
            </a:endParaRPr>
          </a:p>
          <a:p>
            <a:pPr marL="285750" indent="-285750" algn="l">
              <a:buFont typeface="Arial" panose="020B0604020202020204" pitchFamily="34" charset="0"/>
              <a:buChar char="•"/>
            </a:pPr>
            <a:r>
              <a:rPr lang="en-US" sz="2800" dirty="0">
                <a:latin typeface="Telegraf"/>
                <a:ea typeface="Telegraf"/>
                <a:cs typeface="Telegraf"/>
                <a:sym typeface="Telegraf"/>
              </a:rPr>
              <a:t>Astro-sage is used by many astrologers to create birth charts and match horoscopes.</a:t>
            </a:r>
          </a:p>
          <a:p>
            <a:pPr marL="285750" indent="-285750" algn="l">
              <a:buFont typeface="Arial" panose="020B0604020202020204" pitchFamily="34" charset="0"/>
              <a:buChar char="•"/>
            </a:pPr>
            <a:endParaRPr lang="en-US" dirty="0">
              <a:latin typeface="Aptos" panose="020B0004020202020204" pitchFamily="34" charset="0"/>
              <a:ea typeface="Telegraf"/>
              <a:cs typeface="Telegraf"/>
              <a:sym typeface="Telegraf"/>
            </a:endParaRPr>
          </a:p>
          <a:p>
            <a:pPr marL="285750" indent="-285750" algn="l">
              <a:buFont typeface="Arial" panose="020B0604020202020204" pitchFamily="34" charset="0"/>
              <a:buChar char="•"/>
            </a:pPr>
            <a:endParaRPr lang="en-US" dirty="0">
              <a:latin typeface="Aptos" panose="020B0004020202020204" pitchFamily="34" charset="0"/>
              <a:ea typeface="Telegraf"/>
              <a:cs typeface="Telegraf"/>
              <a:sym typeface="Telegraf"/>
            </a:endParaRPr>
          </a:p>
          <a:p>
            <a:pPr algn="l"/>
            <a:endParaRPr lang="en-US" dirty="0"/>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1522476" y="425758"/>
            <a:ext cx="9144000" cy="1069848"/>
          </a:xfrm>
        </p:spPr>
        <p:txBody>
          <a:bodyPr/>
          <a:lstStyle/>
          <a:p>
            <a:r>
              <a:rPr lang="en-US" dirty="0">
                <a:latin typeface="Segoe UI Light" panose="020B0502040204020203" pitchFamily="34" charset="0"/>
                <a:cs typeface="Segoe UI Light" panose="020B0502040204020203" pitchFamily="34" charset="0"/>
              </a:rPr>
              <a:t>Methodology</a:t>
            </a:r>
            <a:br>
              <a:rPr lang="en-US" dirty="0">
                <a:latin typeface="Segoe UI Light" panose="020B0502040204020203" pitchFamily="34" charset="0"/>
                <a:cs typeface="Segoe UI Light" panose="020B0502040204020203" pitchFamily="34" charset="0"/>
              </a:rPr>
            </a:br>
            <a:endParaRPr lang="en-US" dirty="0"/>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2865120" y="7044408"/>
            <a:ext cx="8106156" cy="5940351"/>
          </a:xfrm>
        </p:spPr>
        <p:txBody>
          <a:bodyPr/>
          <a:lstStyle/>
          <a:p>
            <a:endParaRPr lang="en-US" dirty="0"/>
          </a:p>
          <a:p>
            <a:endParaRPr lang="en-US" dirty="0"/>
          </a:p>
          <a:p>
            <a:endParaRPr lang="en-US" dirty="0"/>
          </a:p>
          <a:p>
            <a:endParaRPr lang="en-US" dirty="0"/>
          </a:p>
        </p:txBody>
      </p:sp>
      <p:sp>
        <p:nvSpPr>
          <p:cNvPr id="7" name="Rectangle 4">
            <a:extLst>
              <a:ext uri="{FF2B5EF4-FFF2-40B4-BE49-F238E27FC236}">
                <a16:creationId xmlns:a16="http://schemas.microsoft.com/office/drawing/2014/main" id="{295D513F-BACA-3A89-9B8D-F2EE50CF58EC}"/>
              </a:ext>
            </a:extLst>
          </p:cNvPr>
          <p:cNvSpPr>
            <a:spLocks noChangeArrowheads="1"/>
          </p:cNvSpPr>
          <p:nvPr/>
        </p:nvSpPr>
        <p:spPr bwMode="auto">
          <a:xfrm>
            <a:off x="629153" y="892264"/>
            <a:ext cx="11193880"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Google Sans Tex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Google Sans Text"/>
              </a:rPr>
              <a:t>Data Cleaning </a:t>
            </a:r>
            <a:r>
              <a:rPr kumimoji="0" lang="en-US" altLang="en-US" sz="2400" b="0" i="0" u="none" strike="noStrike" cap="none" normalizeH="0" baseline="0" dirty="0">
                <a:ln>
                  <a:noFill/>
                </a:ln>
                <a:solidFill>
                  <a:schemeClr val="bg1"/>
                </a:solidFill>
                <a:effectLst/>
                <a:latin typeface="Google Sans Text"/>
              </a:rPr>
              <a:t>-: Used spreadsheets functions like </a:t>
            </a:r>
            <a:r>
              <a:rPr kumimoji="0" lang="en-US" altLang="en-US" sz="2400" b="1" i="0" u="none" strike="noStrike" cap="none" normalizeH="0" baseline="0" dirty="0">
                <a:ln>
                  <a:noFill/>
                </a:ln>
                <a:solidFill>
                  <a:schemeClr val="bg1"/>
                </a:solidFill>
                <a:effectLst/>
                <a:latin typeface="Google Sans Text"/>
              </a:rPr>
              <a:t>trim</a:t>
            </a:r>
            <a:r>
              <a:rPr kumimoji="0" lang="en-US" altLang="en-US" sz="2400" b="0" i="0" u="none" strike="noStrike" cap="none" normalizeH="0" baseline="0" dirty="0">
                <a:ln>
                  <a:noFill/>
                </a:ln>
                <a:solidFill>
                  <a:schemeClr val="bg1"/>
                </a:solidFill>
                <a:effectLst/>
                <a:latin typeface="Google Sans Text"/>
              </a:rPr>
              <a:t> and </a:t>
            </a:r>
            <a:r>
              <a:rPr kumimoji="0" lang="en-US" altLang="en-US" sz="2400" b="1" i="0" u="none" strike="noStrike" cap="none" normalizeH="0" baseline="0" dirty="0">
                <a:ln>
                  <a:noFill/>
                </a:ln>
                <a:solidFill>
                  <a:schemeClr val="bg1"/>
                </a:solidFill>
                <a:effectLst/>
                <a:latin typeface="Google Sans Text"/>
              </a:rPr>
              <a:t>Removing duplicates</a:t>
            </a:r>
            <a:r>
              <a:rPr kumimoji="0" lang="en-US" altLang="en-US" sz="2400" b="0" i="0" u="none" strike="noStrike" cap="none" normalizeH="0" baseline="0" dirty="0">
                <a:ln>
                  <a:noFill/>
                </a:ln>
                <a:solidFill>
                  <a:schemeClr val="bg1"/>
                </a:solidFill>
                <a:effectLst/>
                <a:latin typeface="Google Sans Text"/>
              </a:rPr>
              <a:t> for data cleaning.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Google Sans Text"/>
              </a:rPr>
              <a:t>Data Enrichment </a:t>
            </a:r>
            <a:r>
              <a:rPr kumimoji="0" lang="en-US" altLang="en-US" sz="2400" b="0" i="0" u="none" strike="noStrike" cap="none" normalizeH="0" baseline="0" dirty="0">
                <a:ln>
                  <a:noFill/>
                </a:ln>
                <a:solidFill>
                  <a:schemeClr val="bg1"/>
                </a:solidFill>
                <a:effectLst/>
                <a:latin typeface="Google Sans Text"/>
              </a:rPr>
              <a:t>-: Added new variables using </a:t>
            </a:r>
            <a:r>
              <a:rPr kumimoji="0" lang="en-US" altLang="en-US" sz="2400" b="1" i="0" u="none" strike="noStrike" cap="none" normalizeH="0" baseline="0" dirty="0">
                <a:ln>
                  <a:noFill/>
                </a:ln>
                <a:solidFill>
                  <a:schemeClr val="bg1"/>
                </a:solidFill>
                <a:effectLst/>
                <a:latin typeface="Google Sans Text"/>
              </a:rPr>
              <a:t>Date functions</a:t>
            </a:r>
            <a:r>
              <a:rPr kumimoji="0" lang="en-US" altLang="en-US" sz="2400" b="0" i="0" u="none" strike="noStrike" cap="none" normalizeH="0" baseline="0" dirty="0">
                <a:ln>
                  <a:noFill/>
                </a:ln>
                <a:solidFill>
                  <a:schemeClr val="bg1"/>
                </a:solidFill>
                <a:effectLst/>
                <a:latin typeface="Google Sans Text"/>
              </a:rPr>
              <a:t> for better analysis.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Google Sans Text"/>
              </a:rPr>
              <a:t>Customer Segmentation </a:t>
            </a:r>
            <a:r>
              <a:rPr kumimoji="0" lang="en-US" altLang="en-US" sz="2400" b="0" i="0" u="none" strike="noStrike" cap="none" normalizeH="0" baseline="0" dirty="0">
                <a:ln>
                  <a:noFill/>
                </a:ln>
                <a:solidFill>
                  <a:schemeClr val="bg1"/>
                </a:solidFill>
                <a:effectLst/>
                <a:latin typeface="Google Sans Text"/>
              </a:rPr>
              <a:t>-: Used </a:t>
            </a:r>
            <a:r>
              <a:rPr kumimoji="0" lang="en-US" altLang="en-US" sz="2400" b="1" i="0" u="none" strike="noStrike" cap="none" normalizeH="0" baseline="0" dirty="0">
                <a:ln>
                  <a:noFill/>
                </a:ln>
                <a:solidFill>
                  <a:schemeClr val="bg1"/>
                </a:solidFill>
                <a:effectLst/>
                <a:latin typeface="Google Sans Text"/>
              </a:rPr>
              <a:t>Sorting</a:t>
            </a:r>
            <a:r>
              <a:rPr kumimoji="0" lang="en-US" altLang="en-US" sz="2400" b="0" i="0" u="none" strike="noStrike" cap="none" normalizeH="0" baseline="0" dirty="0">
                <a:ln>
                  <a:noFill/>
                </a:ln>
                <a:solidFill>
                  <a:schemeClr val="bg1"/>
                </a:solidFill>
                <a:effectLst/>
                <a:latin typeface="Google Sans Text"/>
              </a:rPr>
              <a:t> and </a:t>
            </a:r>
            <a:r>
              <a:rPr kumimoji="0" lang="en-US" altLang="en-US" sz="2400" b="1" i="0" u="none" strike="noStrike" cap="none" normalizeH="0" baseline="0" dirty="0">
                <a:ln>
                  <a:noFill/>
                </a:ln>
                <a:solidFill>
                  <a:schemeClr val="bg1"/>
                </a:solidFill>
                <a:effectLst/>
                <a:latin typeface="Google Sans Text"/>
              </a:rPr>
              <a:t>Filtering</a:t>
            </a:r>
            <a:r>
              <a:rPr kumimoji="0" lang="en-US" altLang="en-US" sz="2400" b="0" i="0" u="none" strike="noStrike" cap="none" normalizeH="0" baseline="0" dirty="0">
                <a:ln>
                  <a:noFill/>
                </a:ln>
                <a:solidFill>
                  <a:schemeClr val="bg1"/>
                </a:solidFill>
                <a:effectLst/>
                <a:latin typeface="Google Sans Text"/>
              </a:rPr>
              <a:t> to classify customers based on consultation type and also</a:t>
            </a:r>
            <a:r>
              <a:rPr kumimoji="0" lang="en-US" altLang="en-US" sz="2400" b="0" i="0" u="none" strike="noStrike" cap="none" normalizeH="0" dirty="0">
                <a:ln>
                  <a:noFill/>
                </a:ln>
                <a:solidFill>
                  <a:schemeClr val="bg1"/>
                </a:solidFill>
                <a:effectLst/>
                <a:latin typeface="Google Sans Text"/>
              </a:rPr>
              <a:t> used slicer</a:t>
            </a:r>
            <a:r>
              <a:rPr kumimoji="0" lang="en-US" altLang="en-US" sz="2400" b="0" i="0" u="none" strike="noStrike" cap="none" normalizeH="0" baseline="0" dirty="0">
                <a:ln>
                  <a:noFill/>
                </a:ln>
                <a:solidFill>
                  <a:schemeClr val="bg1"/>
                </a:solidFill>
                <a:effectLst/>
                <a:latin typeface="Google Sans Text"/>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Google Sans Text"/>
              </a:rPr>
              <a:t>Used Pivot tables </a:t>
            </a:r>
            <a:r>
              <a:rPr kumimoji="0" lang="en-US" altLang="en-US" sz="2400" b="0" i="0" u="none" strike="noStrike" cap="none" normalizeH="0" baseline="0" dirty="0">
                <a:ln>
                  <a:noFill/>
                </a:ln>
                <a:solidFill>
                  <a:schemeClr val="bg1"/>
                </a:solidFill>
                <a:effectLst/>
                <a:latin typeface="Google Sans Text"/>
              </a:rPr>
              <a:t>to analyze the performance of consultants over different category type and ratings received on basis of consultations from users.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Google Sans Text"/>
              </a:rPr>
              <a:t>Visualization </a:t>
            </a:r>
            <a:r>
              <a:rPr kumimoji="0" lang="en-US" altLang="en-US" sz="2400" b="0" i="0" u="none" strike="noStrike" cap="none" normalizeH="0" baseline="0" dirty="0">
                <a:ln>
                  <a:noFill/>
                </a:ln>
                <a:solidFill>
                  <a:schemeClr val="bg1"/>
                </a:solidFill>
                <a:effectLst/>
                <a:latin typeface="Google Sans Text"/>
              </a:rPr>
              <a:t>-: Created </a:t>
            </a:r>
            <a:r>
              <a:rPr kumimoji="0" lang="en-US" altLang="en-US" sz="2400" b="1" i="0" u="none" strike="noStrike" cap="none" normalizeH="0" baseline="0" dirty="0">
                <a:ln>
                  <a:noFill/>
                </a:ln>
                <a:solidFill>
                  <a:schemeClr val="bg1"/>
                </a:solidFill>
                <a:effectLst/>
                <a:latin typeface="Google Sans Text"/>
              </a:rPr>
              <a:t>interactive dashboard</a:t>
            </a:r>
            <a:r>
              <a:rPr kumimoji="0" lang="en-US" altLang="en-US" sz="2400" b="0" i="0" u="none" strike="noStrike" cap="none" normalizeH="0" baseline="0" dirty="0">
                <a:ln>
                  <a:noFill/>
                </a:ln>
                <a:solidFill>
                  <a:schemeClr val="bg1"/>
                </a:solidFill>
                <a:effectLst/>
                <a:latin typeface="Google Sans Text"/>
              </a:rPr>
              <a:t> using different charts for detailed view of dataset.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54847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200847" y="-336600"/>
            <a:ext cx="8878824" cy="1032087"/>
          </a:xfrm>
        </p:spPr>
        <p:txBody>
          <a:bodyPr/>
          <a:lstStyle/>
          <a:p>
            <a:r>
              <a:rPr lang="en-US" dirty="0"/>
              <a:t>Key metrics</a:t>
            </a:r>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a:xfrm>
            <a:off x="850392" y="870116"/>
            <a:ext cx="2705821" cy="493776"/>
          </a:xfrm>
        </p:spPr>
        <p:txBody>
          <a:bodyPr/>
          <a:lstStyle/>
          <a:p>
            <a:r>
              <a:rPr lang="en-US" sz="3200" dirty="0"/>
              <a:t>1) KPI’s</a:t>
            </a:r>
          </a:p>
        </p:txBody>
      </p:sp>
      <p:sp>
        <p:nvSpPr>
          <p:cNvPr id="15" name="Text Placeholder 2">
            <a:extLst>
              <a:ext uri="{FF2B5EF4-FFF2-40B4-BE49-F238E27FC236}">
                <a16:creationId xmlns:a16="http://schemas.microsoft.com/office/drawing/2014/main" id="{D3FDF452-65F0-8B58-EB03-13B17861D872}"/>
              </a:ext>
            </a:extLst>
          </p:cNvPr>
          <p:cNvSpPr txBox="1">
            <a:spLocks/>
          </p:cNvSpPr>
          <p:nvPr/>
        </p:nvSpPr>
        <p:spPr>
          <a:xfrm>
            <a:off x="1160326" y="1744258"/>
            <a:ext cx="10229569" cy="28598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sz="3200" dirty="0"/>
          </a:p>
        </p:txBody>
      </p:sp>
      <p:sp>
        <p:nvSpPr>
          <p:cNvPr id="18" name="Rectangle 1">
            <a:extLst>
              <a:ext uri="{FF2B5EF4-FFF2-40B4-BE49-F238E27FC236}">
                <a16:creationId xmlns:a16="http://schemas.microsoft.com/office/drawing/2014/main" id="{3908D318-4092-4B6B-ECA6-B685E04951ED}"/>
              </a:ext>
            </a:extLst>
          </p:cNvPr>
          <p:cNvSpPr>
            <a:spLocks noChangeArrowheads="1"/>
          </p:cNvSpPr>
          <p:nvPr/>
        </p:nvSpPr>
        <p:spPr bwMode="auto">
          <a:xfrm>
            <a:off x="200847" y="1538521"/>
            <a:ext cx="46402910" cy="5231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900" b="1" i="0" u="none" strike="noStrike" cap="none" normalizeH="0" baseline="0" dirty="0">
                <a:ln>
                  <a:noFill/>
                </a:ln>
                <a:solidFill>
                  <a:schemeClr val="bg1"/>
                </a:solidFill>
                <a:effectLst/>
                <a:latin typeface="Arial" panose="020B0604020202020204" pitchFamily="34" charset="0"/>
              </a:rPr>
              <a:t>   Total Calls </a:t>
            </a:r>
            <a:r>
              <a:rPr lang="en-US" altLang="en-US" sz="1900" b="1" dirty="0">
                <a:solidFill>
                  <a:schemeClr val="bg1"/>
                </a:solidFill>
                <a:latin typeface="Arial" panose="020B0604020202020204" pitchFamily="34" charset="0"/>
              </a:rPr>
              <a:t>:-</a:t>
            </a:r>
            <a:r>
              <a:rPr kumimoji="0" lang="en-US" altLang="en-US" sz="1900" b="1" i="0" u="none" strike="noStrike" cap="none" normalizeH="0" baseline="0" dirty="0">
                <a:ln>
                  <a:noFill/>
                </a:ln>
                <a:solidFill>
                  <a:schemeClr val="bg1"/>
                </a:solidFill>
                <a:effectLst/>
                <a:latin typeface="Arial" panose="020B0604020202020204" pitchFamily="34" charset="0"/>
              </a:rPr>
              <a:t> </a:t>
            </a:r>
            <a:r>
              <a:rPr lang="en-US" altLang="en-US" sz="1900" b="1" dirty="0">
                <a:solidFill>
                  <a:schemeClr val="bg1"/>
                </a:solidFill>
                <a:latin typeface="Arial" panose="020B0604020202020204" pitchFamily="34" charset="0"/>
              </a:rPr>
              <a:t>8508 and Total Chats :- 19514</a:t>
            </a:r>
            <a:br>
              <a:rPr kumimoji="0" lang="en-US" altLang="en-US" sz="1900" b="0" i="0" u="none" strike="noStrike" cap="none" normalizeH="0" baseline="0" dirty="0">
                <a:ln>
                  <a:noFill/>
                </a:ln>
                <a:solidFill>
                  <a:schemeClr val="bg1"/>
                </a:solidFill>
                <a:effectLst/>
                <a:latin typeface="Arial" panose="020B0604020202020204" pitchFamily="34" charset="0"/>
              </a:rPr>
            </a:br>
            <a:r>
              <a:rPr kumimoji="0" lang="en-US" altLang="en-US" sz="1900" b="0" i="0" u="none" strike="noStrike" cap="none" normalizeH="0" baseline="0" dirty="0">
                <a:ln>
                  <a:noFill/>
                </a:ln>
                <a:solidFill>
                  <a:schemeClr val="bg1"/>
                </a:solidFill>
                <a:effectLst/>
                <a:latin typeface="Arial" panose="020B0604020202020204" pitchFamily="34" charset="0"/>
              </a:rPr>
              <a:t>→ Reflects the overall call</a:t>
            </a:r>
            <a:r>
              <a:rPr lang="en-US" altLang="en-US" sz="1900" dirty="0">
                <a:solidFill>
                  <a:schemeClr val="bg1"/>
                </a:solidFill>
                <a:latin typeface="Arial" panose="020B0604020202020204" pitchFamily="34" charset="0"/>
              </a:rPr>
              <a:t> and Chat</a:t>
            </a:r>
            <a:r>
              <a:rPr kumimoji="0" lang="en-US" altLang="en-US" sz="1900" b="0" i="0" u="none" strike="noStrike" cap="none" normalizeH="0" baseline="0" dirty="0">
                <a:ln>
                  <a:noFill/>
                </a:ln>
                <a:solidFill>
                  <a:schemeClr val="bg1"/>
                </a:solidFill>
                <a:effectLst/>
                <a:latin typeface="Arial" panose="020B0604020202020204" pitchFamily="34" charset="0"/>
              </a:rPr>
              <a:t> volume handled by the center, indicating high customer</a:t>
            </a:r>
            <a:r>
              <a:rPr lang="en-US" altLang="en-US" sz="1900" dirty="0">
                <a:solidFill>
                  <a:schemeClr val="bg1"/>
                </a:solidFill>
                <a:latin typeface="Arial" panose="020B0604020202020204" pitchFamily="34" charset="0"/>
              </a:rPr>
              <a:t> </a:t>
            </a:r>
            <a:r>
              <a:rPr kumimoji="0" lang="en-US" altLang="en-US" sz="1900" b="0" i="0" u="none" strike="noStrike" cap="none" normalizeH="0" baseline="0" dirty="0">
                <a:ln>
                  <a:noFill/>
                </a:ln>
                <a:solidFill>
                  <a:schemeClr val="bg1"/>
                </a:solidFill>
                <a:effectLst/>
                <a:latin typeface="Arial" panose="020B0604020202020204" pitchFamily="34" charset="0"/>
              </a:rPr>
              <a:t>engagement</a:t>
            </a:r>
          </a:p>
          <a:p>
            <a:pPr marR="0" lvl="0" algn="l" defTabSz="914400" rtl="0" eaLnBrk="0" fontAlgn="base" latinLnBrk="0" hangingPunct="0">
              <a:lnSpc>
                <a:spcPct val="150000"/>
              </a:lnSpc>
              <a:spcBef>
                <a:spcPct val="0"/>
              </a:spcBef>
              <a:spcAft>
                <a:spcPct val="0"/>
              </a:spcAft>
              <a:buClrTx/>
              <a:buSzTx/>
              <a:tabLst/>
            </a:pPr>
            <a:endParaRPr kumimoji="0" lang="en-US" altLang="en-US" sz="7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900" b="1" i="0" u="none" strike="noStrike" cap="none" normalizeH="0" baseline="0" dirty="0">
                <a:ln>
                  <a:noFill/>
                </a:ln>
                <a:solidFill>
                  <a:schemeClr val="bg1"/>
                </a:solidFill>
                <a:effectLst/>
                <a:latin typeface="Arial" panose="020B0604020202020204" pitchFamily="34" charset="0"/>
              </a:rPr>
              <a:t>   Cost per Call - ₹</a:t>
            </a:r>
            <a:r>
              <a:rPr lang="en-US" altLang="en-US" sz="1900" b="1" dirty="0">
                <a:solidFill>
                  <a:schemeClr val="bg1"/>
                </a:solidFill>
                <a:latin typeface="Arial" panose="020B0604020202020204" pitchFamily="34" charset="0"/>
              </a:rPr>
              <a:t>9.14</a:t>
            </a:r>
            <a:br>
              <a:rPr kumimoji="0" lang="en-US" altLang="en-US" sz="1900" b="0" i="0" u="none" strike="noStrike" cap="none" normalizeH="0" baseline="0" dirty="0">
                <a:ln>
                  <a:noFill/>
                </a:ln>
                <a:solidFill>
                  <a:schemeClr val="bg1"/>
                </a:solidFill>
                <a:effectLst/>
                <a:latin typeface="Arial" panose="020B0604020202020204" pitchFamily="34" charset="0"/>
              </a:rPr>
            </a:br>
            <a:r>
              <a:rPr kumimoji="0" lang="en-US" altLang="en-US" sz="1900" b="0" i="0" u="none" strike="noStrike" cap="none" normalizeH="0" baseline="0" dirty="0">
                <a:ln>
                  <a:noFill/>
                </a:ln>
                <a:solidFill>
                  <a:schemeClr val="bg1"/>
                </a:solidFill>
                <a:effectLst/>
                <a:latin typeface="Arial" panose="020B0604020202020204" pitchFamily="34" charset="0"/>
              </a:rPr>
              <a:t>→ Shows operational efficiency by measuring average cost per customer interaction.</a:t>
            </a:r>
          </a:p>
          <a:p>
            <a:pPr marR="0" lvl="0" algn="l" defTabSz="914400" rtl="0" eaLnBrk="0" fontAlgn="base" latinLnBrk="0" hangingPunct="0">
              <a:lnSpc>
                <a:spcPct val="150000"/>
              </a:lnSpc>
              <a:spcBef>
                <a:spcPct val="0"/>
              </a:spcBef>
              <a:spcAft>
                <a:spcPct val="0"/>
              </a:spcAft>
              <a:buClrTx/>
              <a:buSzTx/>
              <a:tabLst/>
            </a:pPr>
            <a:endParaRPr kumimoji="0" lang="en-US" altLang="en-US" sz="700" b="0" i="0" u="none" strike="noStrike" cap="none" normalizeH="0" baseline="0" dirty="0">
              <a:ln>
                <a:noFill/>
              </a:ln>
              <a:solidFill>
                <a:schemeClr val="bg1"/>
              </a:solidFill>
              <a:effectLst/>
              <a:latin typeface="Arial" panose="020B0604020202020204" pitchFamily="34" charset="0"/>
            </a:endParaRPr>
          </a:p>
          <a:p>
            <a:pPr marL="285750" indent="-285750" eaLnBrk="0" fontAlgn="base" hangingPunct="0">
              <a:lnSpc>
                <a:spcPct val="150000"/>
              </a:lnSpc>
              <a:spcBef>
                <a:spcPct val="0"/>
              </a:spcBef>
              <a:spcAft>
                <a:spcPct val="0"/>
              </a:spcAft>
              <a:buFont typeface="Wingdings" panose="05000000000000000000" pitchFamily="2" charset="2"/>
              <a:buChar char="Ø"/>
            </a:pPr>
            <a:r>
              <a:rPr lang="en-US" altLang="en-US" sz="1900" b="1" dirty="0">
                <a:solidFill>
                  <a:schemeClr val="bg1"/>
                </a:solidFill>
                <a:latin typeface="Arial" panose="020B0604020202020204" pitchFamily="34" charset="0"/>
              </a:rPr>
              <a:t>   Average Daily Calls :- 250</a:t>
            </a:r>
            <a:br>
              <a:rPr kumimoji="0" lang="en-US" altLang="en-US" sz="1900" b="0" i="0" u="none" strike="noStrike" cap="none" normalizeH="0" baseline="0" dirty="0">
                <a:ln>
                  <a:noFill/>
                </a:ln>
                <a:solidFill>
                  <a:schemeClr val="bg1"/>
                </a:solidFill>
                <a:effectLst/>
                <a:latin typeface="Arial" panose="020B0604020202020204" pitchFamily="34" charset="0"/>
              </a:rPr>
            </a:br>
            <a:r>
              <a:rPr kumimoji="0" lang="en-US" altLang="en-US" sz="1900" b="0" i="0" u="none" strike="noStrike" cap="none" normalizeH="0" baseline="0" dirty="0">
                <a:ln>
                  <a:noFill/>
                </a:ln>
                <a:solidFill>
                  <a:schemeClr val="bg1"/>
                </a:solidFill>
                <a:effectLst/>
                <a:latin typeface="Arial" panose="020B0604020202020204" pitchFamily="34" charset="0"/>
              </a:rPr>
              <a:t>→ </a:t>
            </a:r>
            <a:r>
              <a:rPr lang="en-US" altLang="en-US" sz="1900" dirty="0">
                <a:solidFill>
                  <a:schemeClr val="bg1"/>
                </a:solidFill>
                <a:latin typeface="Arial" panose="020B0604020202020204" pitchFamily="34" charset="0"/>
              </a:rPr>
              <a:t>Highlights </a:t>
            </a:r>
            <a:r>
              <a:rPr lang="en-US" sz="1900" dirty="0">
                <a:solidFill>
                  <a:schemeClr val="bg1"/>
                </a:solidFill>
                <a:latin typeface="Arial" panose="020B0604020202020204" pitchFamily="34" charset="0"/>
              </a:rPr>
              <a:t>number of calls handled per day within the selected time range.</a:t>
            </a:r>
          </a:p>
          <a:p>
            <a:pPr eaLnBrk="0" fontAlgn="base" hangingPunct="0">
              <a:lnSpc>
                <a:spcPct val="150000"/>
              </a:lnSpc>
              <a:spcBef>
                <a:spcPct val="0"/>
              </a:spcBef>
              <a:spcAft>
                <a:spcPct val="0"/>
              </a:spcAft>
            </a:pPr>
            <a:endParaRPr lang="en-US" sz="700" dirty="0">
              <a:solidFill>
                <a:schemeClr val="bg1"/>
              </a:solidFill>
              <a:latin typeface="Arial" panose="020B0604020202020204" pitchFamily="34" charset="0"/>
            </a:endParaRPr>
          </a:p>
          <a:p>
            <a:pPr marL="285750" lvl="0" indent="-285750" eaLnBrk="0" fontAlgn="base" hangingPunct="0">
              <a:lnSpc>
                <a:spcPct val="150000"/>
              </a:lnSpc>
              <a:spcBef>
                <a:spcPct val="0"/>
              </a:spcBef>
              <a:spcAft>
                <a:spcPct val="0"/>
              </a:spcAft>
              <a:buFont typeface="Wingdings" panose="05000000000000000000" pitchFamily="2" charset="2"/>
              <a:buChar char="Ø"/>
            </a:pPr>
            <a:r>
              <a:rPr kumimoji="0" lang="en-US" altLang="en-US" sz="1900" b="1" i="0" u="none" strike="noStrike" cap="none" normalizeH="0" baseline="0" dirty="0">
                <a:ln>
                  <a:noFill/>
                </a:ln>
                <a:solidFill>
                  <a:schemeClr val="bg1"/>
                </a:solidFill>
                <a:effectLst/>
                <a:latin typeface="Arial" panose="020B0604020202020204" pitchFamily="34" charset="0"/>
              </a:rPr>
              <a:t>   Average Rating – </a:t>
            </a:r>
            <a:r>
              <a:rPr lang="en-US" altLang="en-US" sz="1900" b="1" dirty="0">
                <a:solidFill>
                  <a:schemeClr val="bg1"/>
                </a:solidFill>
                <a:latin typeface="Arial" panose="020B0604020202020204" pitchFamily="34" charset="0"/>
              </a:rPr>
              <a:t>2.9</a:t>
            </a:r>
            <a:br>
              <a:rPr kumimoji="0" lang="en-US" altLang="en-US" sz="1900" b="0" i="0" u="none" strike="noStrike" cap="none" normalizeH="0" baseline="0" dirty="0">
                <a:ln>
                  <a:noFill/>
                </a:ln>
                <a:solidFill>
                  <a:schemeClr val="bg1"/>
                </a:solidFill>
                <a:effectLst/>
                <a:latin typeface="Arial" panose="020B0604020202020204" pitchFamily="34" charset="0"/>
              </a:rPr>
            </a:br>
            <a:r>
              <a:rPr kumimoji="0" lang="en-US" altLang="en-US" sz="1900" b="0" i="0" u="none" strike="noStrike" cap="none" normalizeH="0" baseline="0" dirty="0">
                <a:ln>
                  <a:noFill/>
                </a:ln>
                <a:solidFill>
                  <a:schemeClr val="bg1"/>
                </a:solidFill>
                <a:effectLst/>
                <a:latin typeface="Arial" panose="020B0604020202020204" pitchFamily="34" charset="0"/>
              </a:rPr>
              <a:t>→ Represents customer satisfaction and service quality across all calls.</a:t>
            </a:r>
          </a:p>
          <a:p>
            <a:pPr lvl="0" eaLnBrk="0" fontAlgn="base" hangingPunct="0">
              <a:lnSpc>
                <a:spcPct val="150000"/>
              </a:lnSpc>
              <a:spcBef>
                <a:spcPct val="0"/>
              </a:spcBef>
              <a:spcAft>
                <a:spcPct val="0"/>
              </a:spcAft>
            </a:pPr>
            <a:endParaRPr kumimoji="0" lang="en-US" altLang="en-US" sz="700" b="0" i="0" u="none" strike="noStrike" cap="none" normalizeH="0" baseline="0" dirty="0">
              <a:ln>
                <a:noFill/>
              </a:ln>
              <a:solidFill>
                <a:schemeClr val="bg1"/>
              </a:solidFill>
              <a:effectLst/>
              <a:latin typeface="Arial" panose="020B0604020202020204" pitchFamily="34" charset="0"/>
            </a:endParaRPr>
          </a:p>
          <a:p>
            <a:pPr marL="285750" lvl="0" indent="-285750" eaLnBrk="0" fontAlgn="base" hangingPunct="0">
              <a:lnSpc>
                <a:spcPct val="150000"/>
              </a:lnSpc>
              <a:spcBef>
                <a:spcPct val="0"/>
              </a:spcBef>
              <a:spcAft>
                <a:spcPct val="0"/>
              </a:spcAft>
              <a:buFont typeface="Wingdings" panose="05000000000000000000" pitchFamily="2" charset="2"/>
              <a:buChar char="Ø"/>
            </a:pPr>
            <a:r>
              <a:rPr lang="en-US" altLang="en-US" sz="1900" b="1" dirty="0">
                <a:solidFill>
                  <a:schemeClr val="bg1"/>
                </a:solidFill>
                <a:latin typeface="Arial" panose="020B0604020202020204" pitchFamily="34" charset="0"/>
              </a:rPr>
              <a:t>   Repeat Callers</a:t>
            </a:r>
            <a:r>
              <a:rPr kumimoji="0" lang="en-US" altLang="en-US" sz="1900" b="1" i="0" u="none" strike="noStrike" cap="none" normalizeH="0" baseline="0" dirty="0">
                <a:ln>
                  <a:noFill/>
                </a:ln>
                <a:solidFill>
                  <a:schemeClr val="bg1"/>
                </a:solidFill>
                <a:effectLst/>
                <a:latin typeface="Arial" panose="020B0604020202020204" pitchFamily="34" charset="0"/>
              </a:rPr>
              <a:t> – </a:t>
            </a:r>
            <a:r>
              <a:rPr lang="en-US" altLang="en-US" sz="1900" b="1" dirty="0">
                <a:solidFill>
                  <a:schemeClr val="bg1"/>
                </a:solidFill>
                <a:latin typeface="Arial" panose="020B0604020202020204" pitchFamily="34" charset="0"/>
              </a:rPr>
              <a:t>56%</a:t>
            </a:r>
            <a:br>
              <a:rPr kumimoji="0" lang="en-US" altLang="en-US" sz="1900" b="0" i="0" u="none" strike="noStrike" cap="none" normalizeH="0" baseline="0" dirty="0">
                <a:ln>
                  <a:noFill/>
                </a:ln>
                <a:solidFill>
                  <a:schemeClr val="bg1"/>
                </a:solidFill>
                <a:effectLst/>
                <a:latin typeface="Arial" panose="020B0604020202020204" pitchFamily="34" charset="0"/>
              </a:rPr>
            </a:br>
            <a:r>
              <a:rPr kumimoji="0" lang="en-US" altLang="en-US" sz="1900" b="0" i="0" u="none" strike="noStrike" cap="none" normalizeH="0" baseline="0" dirty="0">
                <a:ln>
                  <a:noFill/>
                </a:ln>
                <a:solidFill>
                  <a:schemeClr val="bg1"/>
                </a:solidFill>
                <a:effectLst/>
                <a:latin typeface="Arial" panose="020B0604020202020204" pitchFamily="34" charset="0"/>
              </a:rPr>
              <a:t>→ </a:t>
            </a:r>
            <a:r>
              <a:rPr lang="en-US" sz="1900" dirty="0">
                <a:solidFill>
                  <a:schemeClr val="bg1"/>
                </a:solidFill>
                <a:latin typeface="Arial" panose="020B0604020202020204" pitchFamily="34" charset="0"/>
              </a:rPr>
              <a:t>The percentage of customers who have contacted more than once.</a:t>
            </a:r>
            <a:endParaRPr lang="en-US" altLang="en-US" sz="1900" dirty="0">
              <a:solidFill>
                <a:schemeClr val="bg1"/>
              </a:solidFill>
              <a:latin typeface="Arial" panose="020B0604020202020204" pitchFamily="34" charset="0"/>
            </a:endParaRPr>
          </a:p>
        </p:txBody>
      </p:sp>
      <p:pic>
        <p:nvPicPr>
          <p:cNvPr id="6" name="Picture 5">
            <a:extLst>
              <a:ext uri="{FF2B5EF4-FFF2-40B4-BE49-F238E27FC236}">
                <a16:creationId xmlns:a16="http://schemas.microsoft.com/office/drawing/2014/main" id="{04169D23-EDCF-0111-8D70-B2870D34A17C}"/>
              </a:ext>
            </a:extLst>
          </p:cNvPr>
          <p:cNvPicPr>
            <a:picLocks noChangeAspect="1"/>
          </p:cNvPicPr>
          <p:nvPr/>
        </p:nvPicPr>
        <p:blipFill>
          <a:blip r:embed="rId2"/>
          <a:stretch>
            <a:fillRect/>
          </a:stretch>
        </p:blipFill>
        <p:spPr>
          <a:xfrm>
            <a:off x="3265848" y="768653"/>
            <a:ext cx="8637394" cy="729411"/>
          </a:xfrm>
          <a:prstGeom prst="rect">
            <a:avLst/>
          </a:prstGeom>
        </p:spPr>
      </p:pic>
    </p:spTree>
    <p:extLst>
      <p:ext uri="{BB962C8B-B14F-4D97-AF65-F5344CB8AC3E}">
        <p14:creationId xmlns:p14="http://schemas.microsoft.com/office/powerpoint/2010/main" val="765210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E0274-C6FD-EB6B-66B9-A8CA9D2D05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D8AE14-1D1A-D4FD-FF0F-7F46F69FDD2D}"/>
              </a:ext>
            </a:extLst>
          </p:cNvPr>
          <p:cNvSpPr>
            <a:spLocks noGrp="1"/>
          </p:cNvSpPr>
          <p:nvPr>
            <p:ph type="title"/>
          </p:nvPr>
        </p:nvSpPr>
        <p:spPr>
          <a:xfrm>
            <a:off x="329184" y="-347472"/>
            <a:ext cx="8878824" cy="1069848"/>
          </a:xfrm>
        </p:spPr>
        <p:txBody>
          <a:bodyPr/>
          <a:lstStyle/>
          <a:p>
            <a:r>
              <a:rPr lang="en-US" dirty="0"/>
              <a:t>Key metrics</a:t>
            </a:r>
          </a:p>
        </p:txBody>
      </p:sp>
      <p:sp>
        <p:nvSpPr>
          <p:cNvPr id="3" name="Text Placeholder 2">
            <a:extLst>
              <a:ext uri="{FF2B5EF4-FFF2-40B4-BE49-F238E27FC236}">
                <a16:creationId xmlns:a16="http://schemas.microsoft.com/office/drawing/2014/main" id="{6DEE7CE3-A7A1-2F5E-1CA2-9AC44DE915B2}"/>
              </a:ext>
            </a:extLst>
          </p:cNvPr>
          <p:cNvSpPr>
            <a:spLocks noGrp="1"/>
          </p:cNvSpPr>
          <p:nvPr>
            <p:ph type="body" idx="1"/>
          </p:nvPr>
        </p:nvSpPr>
        <p:spPr>
          <a:xfrm>
            <a:off x="1160326" y="886006"/>
            <a:ext cx="8352642" cy="493776"/>
          </a:xfrm>
        </p:spPr>
        <p:txBody>
          <a:bodyPr/>
          <a:lstStyle/>
          <a:p>
            <a:r>
              <a:rPr lang="en-US" sz="3200" dirty="0"/>
              <a:t>2) Calls vs Operational Cost by Month</a:t>
            </a:r>
          </a:p>
        </p:txBody>
      </p:sp>
      <p:sp>
        <p:nvSpPr>
          <p:cNvPr id="15" name="Text Placeholder 2">
            <a:extLst>
              <a:ext uri="{FF2B5EF4-FFF2-40B4-BE49-F238E27FC236}">
                <a16:creationId xmlns:a16="http://schemas.microsoft.com/office/drawing/2014/main" id="{EB2005FA-AD2A-5DD1-9C61-1C1193F56FEF}"/>
              </a:ext>
            </a:extLst>
          </p:cNvPr>
          <p:cNvSpPr txBox="1">
            <a:spLocks/>
          </p:cNvSpPr>
          <p:nvPr/>
        </p:nvSpPr>
        <p:spPr>
          <a:xfrm>
            <a:off x="1160326" y="1744258"/>
            <a:ext cx="10229569" cy="28598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sz="3200" dirty="0"/>
          </a:p>
        </p:txBody>
      </p:sp>
      <p:sp>
        <p:nvSpPr>
          <p:cNvPr id="6" name="TextBox 5">
            <a:extLst>
              <a:ext uri="{FF2B5EF4-FFF2-40B4-BE49-F238E27FC236}">
                <a16:creationId xmlns:a16="http://schemas.microsoft.com/office/drawing/2014/main" id="{1CDAEBF0-659E-C421-A8B8-918F30C2DA89}"/>
              </a:ext>
            </a:extLst>
          </p:cNvPr>
          <p:cNvSpPr txBox="1"/>
          <p:nvPr/>
        </p:nvSpPr>
        <p:spPr>
          <a:xfrm>
            <a:off x="6304548" y="1744258"/>
            <a:ext cx="5743074" cy="4423968"/>
          </a:xfrm>
          <a:prstGeom prst="rect">
            <a:avLst/>
          </a:prstGeom>
          <a:noFill/>
        </p:spPr>
        <p:txBody>
          <a:bodyPr wrap="square" rtlCol="0">
            <a:spAutoFit/>
          </a:bodyPr>
          <a:lstStyle/>
          <a:p>
            <a:pPr>
              <a:lnSpc>
                <a:spcPct val="150000"/>
              </a:lnSpc>
            </a:pPr>
            <a:r>
              <a:rPr lang="en-US" sz="1900" dirty="0">
                <a:solidFill>
                  <a:schemeClr val="bg1"/>
                </a:solidFill>
                <a:latin typeface="Arial" panose="020B0604020202020204" pitchFamily="34" charset="0"/>
                <a:cs typeface="Arial" panose="020B0604020202020204" pitchFamily="34" charset="0"/>
              </a:rPr>
              <a:t>This chart compares the </a:t>
            </a:r>
            <a:r>
              <a:rPr lang="en-US" sz="1900" b="1" dirty="0">
                <a:solidFill>
                  <a:schemeClr val="bg1"/>
                </a:solidFill>
                <a:latin typeface="Arial" panose="020B0604020202020204" pitchFamily="34" charset="0"/>
                <a:cs typeface="Arial" panose="020B0604020202020204" pitchFamily="34" charset="0"/>
              </a:rPr>
              <a:t>total call volume</a:t>
            </a:r>
            <a:r>
              <a:rPr lang="en-US" sz="1900" dirty="0">
                <a:solidFill>
                  <a:schemeClr val="bg1"/>
                </a:solidFill>
                <a:latin typeface="Arial" panose="020B0604020202020204" pitchFamily="34" charset="0"/>
                <a:cs typeface="Arial" panose="020B0604020202020204" pitchFamily="34" charset="0"/>
              </a:rPr>
              <a:t> (blue bars) with the </a:t>
            </a:r>
            <a:r>
              <a:rPr lang="en-US" sz="1900" b="1" dirty="0">
                <a:solidFill>
                  <a:schemeClr val="bg1"/>
                </a:solidFill>
                <a:latin typeface="Arial" panose="020B0604020202020204" pitchFamily="34" charset="0"/>
                <a:cs typeface="Arial" panose="020B0604020202020204" pitchFamily="34" charset="0"/>
              </a:rPr>
              <a:t>operational cost</a:t>
            </a:r>
            <a:r>
              <a:rPr lang="en-US" sz="1900" dirty="0">
                <a:solidFill>
                  <a:schemeClr val="bg1"/>
                </a:solidFill>
                <a:latin typeface="Arial" panose="020B0604020202020204" pitchFamily="34" charset="0"/>
                <a:cs typeface="Arial" panose="020B0604020202020204" pitchFamily="34" charset="0"/>
              </a:rPr>
              <a:t> (orange line) across months.</a:t>
            </a:r>
          </a:p>
          <a:p>
            <a:pPr marL="285750" indent="-285750">
              <a:lnSpc>
                <a:spcPct val="150000"/>
              </a:lnSpc>
              <a:buFont typeface="Wingdings" panose="05000000000000000000" pitchFamily="2" charset="2"/>
              <a:buChar char="Ø"/>
            </a:pPr>
            <a:r>
              <a:rPr lang="en-US" sz="1900" b="1" dirty="0">
                <a:solidFill>
                  <a:schemeClr val="bg1"/>
                </a:solidFill>
                <a:latin typeface="Arial" panose="020B0604020202020204" pitchFamily="34" charset="0"/>
                <a:cs typeface="Arial" panose="020B0604020202020204" pitchFamily="34" charset="0"/>
              </a:rPr>
              <a:t>January</a:t>
            </a:r>
            <a:r>
              <a:rPr lang="en-US" sz="1900" dirty="0">
                <a:solidFill>
                  <a:schemeClr val="bg1"/>
                </a:solidFill>
                <a:latin typeface="Arial" panose="020B0604020202020204" pitchFamily="34" charset="0"/>
                <a:cs typeface="Arial" panose="020B0604020202020204" pitchFamily="34" charset="0"/>
              </a:rPr>
              <a:t> shows fewer calls and lower costs.</a:t>
            </a:r>
          </a:p>
          <a:p>
            <a:pPr marL="285750" indent="-285750">
              <a:lnSpc>
                <a:spcPct val="150000"/>
              </a:lnSpc>
              <a:buFont typeface="Wingdings" panose="05000000000000000000" pitchFamily="2" charset="2"/>
              <a:buChar char="Ø"/>
            </a:pPr>
            <a:r>
              <a:rPr lang="en-US" sz="1900" b="1" dirty="0">
                <a:solidFill>
                  <a:schemeClr val="bg1"/>
                </a:solidFill>
                <a:latin typeface="Arial" panose="020B0604020202020204" pitchFamily="34" charset="0"/>
                <a:cs typeface="Arial" panose="020B0604020202020204" pitchFamily="34" charset="0"/>
              </a:rPr>
              <a:t>December</a:t>
            </a:r>
            <a:r>
              <a:rPr lang="en-US" sz="1900" dirty="0">
                <a:solidFill>
                  <a:schemeClr val="bg1"/>
                </a:solidFill>
                <a:latin typeface="Arial" panose="020B0604020202020204" pitchFamily="34" charset="0"/>
                <a:cs typeface="Arial" panose="020B0604020202020204" pitchFamily="34" charset="0"/>
              </a:rPr>
              <a:t> shows a sharp rise in both call volume and costs, reflecting increased demand and higher resource utilization.</a:t>
            </a:r>
          </a:p>
          <a:p>
            <a:pPr>
              <a:lnSpc>
                <a:spcPct val="150000"/>
              </a:lnSpc>
            </a:pPr>
            <a:r>
              <a:rPr lang="en-US" sz="1900" dirty="0">
                <a:solidFill>
                  <a:schemeClr val="bg1"/>
                </a:solidFill>
                <a:latin typeface="Arial" panose="020B0604020202020204" pitchFamily="34" charset="0"/>
                <a:cs typeface="Arial" panose="020B0604020202020204" pitchFamily="34" charset="0"/>
              </a:rPr>
              <a:t>The relationship highlights how operational cost scales with call activity.</a:t>
            </a:r>
          </a:p>
          <a:p>
            <a:pPr>
              <a:lnSpc>
                <a:spcPct val="150000"/>
              </a:lnSpc>
            </a:pPr>
            <a:endParaRPr lang="en-IN" sz="1900" dirty="0">
              <a:solidFill>
                <a:schemeClr val="bg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D322D2BE-F9AD-CE98-0CDB-D8943BC390A2}"/>
              </a:ext>
            </a:extLst>
          </p:cNvPr>
          <p:cNvPicPr>
            <a:picLocks noChangeAspect="1"/>
          </p:cNvPicPr>
          <p:nvPr/>
        </p:nvPicPr>
        <p:blipFill>
          <a:blip r:embed="rId2"/>
          <a:stretch>
            <a:fillRect/>
          </a:stretch>
        </p:blipFill>
        <p:spPr>
          <a:xfrm>
            <a:off x="591425" y="1935736"/>
            <a:ext cx="5504575" cy="3307370"/>
          </a:xfrm>
          <a:prstGeom prst="rect">
            <a:avLst/>
          </a:prstGeom>
        </p:spPr>
      </p:pic>
    </p:spTree>
    <p:extLst>
      <p:ext uri="{BB962C8B-B14F-4D97-AF65-F5344CB8AC3E}">
        <p14:creationId xmlns:p14="http://schemas.microsoft.com/office/powerpoint/2010/main" val="357244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EB5440-5468-11F5-6CF0-E78B03B26D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39859C-9449-B9F7-36ED-5A720B024059}"/>
              </a:ext>
            </a:extLst>
          </p:cNvPr>
          <p:cNvSpPr>
            <a:spLocks noGrp="1"/>
          </p:cNvSpPr>
          <p:nvPr>
            <p:ph type="title"/>
          </p:nvPr>
        </p:nvSpPr>
        <p:spPr>
          <a:xfrm>
            <a:off x="128337" y="-404596"/>
            <a:ext cx="8878824" cy="1069848"/>
          </a:xfrm>
        </p:spPr>
        <p:txBody>
          <a:bodyPr/>
          <a:lstStyle/>
          <a:p>
            <a:r>
              <a:rPr lang="en-US" dirty="0"/>
              <a:t>Key metrics</a:t>
            </a:r>
          </a:p>
        </p:txBody>
      </p:sp>
      <p:sp>
        <p:nvSpPr>
          <p:cNvPr id="3" name="Text Placeholder 2">
            <a:extLst>
              <a:ext uri="{FF2B5EF4-FFF2-40B4-BE49-F238E27FC236}">
                <a16:creationId xmlns:a16="http://schemas.microsoft.com/office/drawing/2014/main" id="{0B39E9FA-C94B-7968-DFCF-795904D127D3}"/>
              </a:ext>
            </a:extLst>
          </p:cNvPr>
          <p:cNvSpPr>
            <a:spLocks noGrp="1"/>
          </p:cNvSpPr>
          <p:nvPr>
            <p:ph type="body" idx="1"/>
          </p:nvPr>
        </p:nvSpPr>
        <p:spPr>
          <a:xfrm>
            <a:off x="1160326" y="986691"/>
            <a:ext cx="8352642" cy="493776"/>
          </a:xfrm>
        </p:spPr>
        <p:txBody>
          <a:bodyPr/>
          <a:lstStyle/>
          <a:p>
            <a:r>
              <a:rPr lang="en-US" sz="3200" dirty="0"/>
              <a:t>3)Percentage Of Call Status</a:t>
            </a:r>
          </a:p>
        </p:txBody>
      </p:sp>
      <p:sp>
        <p:nvSpPr>
          <p:cNvPr id="15" name="Text Placeholder 2">
            <a:extLst>
              <a:ext uri="{FF2B5EF4-FFF2-40B4-BE49-F238E27FC236}">
                <a16:creationId xmlns:a16="http://schemas.microsoft.com/office/drawing/2014/main" id="{7EAEA6FD-CE99-0B22-8FE7-7CC529B18D00}"/>
              </a:ext>
            </a:extLst>
          </p:cNvPr>
          <p:cNvSpPr txBox="1">
            <a:spLocks/>
          </p:cNvSpPr>
          <p:nvPr/>
        </p:nvSpPr>
        <p:spPr>
          <a:xfrm>
            <a:off x="1160326" y="1744258"/>
            <a:ext cx="10229569" cy="28598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sz="3200" dirty="0"/>
          </a:p>
        </p:txBody>
      </p:sp>
      <p:sp>
        <p:nvSpPr>
          <p:cNvPr id="6" name="TextBox 5">
            <a:extLst>
              <a:ext uri="{FF2B5EF4-FFF2-40B4-BE49-F238E27FC236}">
                <a16:creationId xmlns:a16="http://schemas.microsoft.com/office/drawing/2014/main" id="{56A97230-55E4-163F-6591-23F6771D3CF0}"/>
              </a:ext>
            </a:extLst>
          </p:cNvPr>
          <p:cNvSpPr txBox="1"/>
          <p:nvPr/>
        </p:nvSpPr>
        <p:spPr>
          <a:xfrm>
            <a:off x="6298692" y="1968848"/>
            <a:ext cx="5743074" cy="4747133"/>
          </a:xfrm>
          <a:prstGeom prst="rect">
            <a:avLst/>
          </a:prstGeom>
          <a:noFill/>
        </p:spPr>
        <p:txBody>
          <a:bodyPr wrap="square" rtlCol="0">
            <a:spAutoFit/>
          </a:bodyPr>
          <a:lstStyle/>
          <a:p>
            <a:pPr eaLnBrk="0" fontAlgn="base" hangingPunct="0">
              <a:spcBef>
                <a:spcPct val="0"/>
              </a:spcBef>
              <a:spcAft>
                <a:spcPct val="0"/>
              </a:spcAft>
            </a:pPr>
            <a:r>
              <a:rPr lang="en-US" sz="1900" dirty="0">
                <a:solidFill>
                  <a:schemeClr val="bg1"/>
                </a:solidFill>
                <a:latin typeface="Arial" panose="020B0604020202020204" pitchFamily="34" charset="0"/>
                <a:cs typeface="Arial" panose="020B0604020202020204" pitchFamily="34" charset="0"/>
              </a:rPr>
              <a:t>This chart compares the calls by their completion status — Completed, Failed, Busy, No Answer, Incomplete.</a:t>
            </a:r>
          </a:p>
          <a:p>
            <a:pPr lvl="0" eaLnBrk="0" fontAlgn="base" hangingPunct="0">
              <a:spcBef>
                <a:spcPct val="0"/>
              </a:spcBef>
              <a:spcAft>
                <a:spcPct val="0"/>
              </a:spcAft>
            </a:pPr>
            <a:endParaRPr lang="en-US" altLang="en-US" sz="1900" dirty="0">
              <a:solidFill>
                <a:schemeClr val="bg1"/>
              </a:solidFill>
              <a:latin typeface="Arial" panose="020B0604020202020204" pitchFamily="34" charset="0"/>
              <a:cs typeface="Arial" panose="020B0604020202020204" pitchFamily="34" charset="0"/>
            </a:endParaRPr>
          </a:p>
          <a:p>
            <a:pPr marL="342900" lvl="0" indent="-342900" eaLnBrk="0" fontAlgn="base" hangingPunct="0">
              <a:spcBef>
                <a:spcPct val="0"/>
              </a:spcBef>
              <a:spcAft>
                <a:spcPct val="0"/>
              </a:spcAft>
              <a:buFont typeface="Wingdings" panose="05000000000000000000" pitchFamily="2" charset="2"/>
              <a:buChar char="Ø"/>
            </a:pPr>
            <a:r>
              <a:rPr lang="en-US" altLang="en-US" sz="1900" dirty="0">
                <a:solidFill>
                  <a:schemeClr val="bg1"/>
                </a:solidFill>
                <a:latin typeface="Arial" panose="020B0604020202020204" pitchFamily="34" charset="0"/>
                <a:cs typeface="Arial" panose="020B0604020202020204" pitchFamily="34" charset="0"/>
              </a:rPr>
              <a:t> A high percentage of </a:t>
            </a:r>
            <a:r>
              <a:rPr lang="en-US" altLang="en-US" sz="1900" b="1" dirty="0">
                <a:solidFill>
                  <a:schemeClr val="bg1"/>
                </a:solidFill>
                <a:latin typeface="Arial" panose="020B0604020202020204" pitchFamily="34" charset="0"/>
                <a:cs typeface="Arial" panose="020B0604020202020204" pitchFamily="34" charset="0"/>
              </a:rPr>
              <a:t>Completed Calls </a:t>
            </a:r>
            <a:r>
              <a:rPr lang="en-US" altLang="en-US" sz="1900" dirty="0">
                <a:solidFill>
                  <a:schemeClr val="bg1"/>
                </a:solidFill>
                <a:latin typeface="Arial" panose="020B0604020202020204" pitchFamily="34" charset="0"/>
                <a:cs typeface="Arial" panose="020B0604020202020204" pitchFamily="34" charset="0"/>
              </a:rPr>
              <a:t>indicates effective call handling.</a:t>
            </a:r>
          </a:p>
          <a:p>
            <a:pPr lvl="0" eaLnBrk="0" fontAlgn="base" hangingPunct="0">
              <a:spcBef>
                <a:spcPct val="0"/>
              </a:spcBef>
              <a:spcAft>
                <a:spcPct val="0"/>
              </a:spcAft>
            </a:pPr>
            <a:endParaRPr lang="en-US" altLang="en-US" sz="1900" dirty="0">
              <a:solidFill>
                <a:schemeClr val="bg1"/>
              </a:solidFill>
              <a:latin typeface="Arial" panose="020B0604020202020204" pitchFamily="34" charset="0"/>
              <a:cs typeface="Arial" panose="020B0604020202020204" pitchFamily="34" charset="0"/>
            </a:endParaRPr>
          </a:p>
          <a:p>
            <a:pPr marL="342900" lvl="0" indent="-342900" eaLnBrk="0" fontAlgn="base" hangingPunct="0">
              <a:spcBef>
                <a:spcPct val="0"/>
              </a:spcBef>
              <a:spcAft>
                <a:spcPct val="0"/>
              </a:spcAft>
              <a:buFont typeface="Wingdings" panose="05000000000000000000" pitchFamily="2" charset="2"/>
              <a:buChar char="Ø"/>
            </a:pPr>
            <a:r>
              <a:rPr lang="en-US" altLang="en-US" sz="1900" dirty="0">
                <a:solidFill>
                  <a:schemeClr val="bg1"/>
                </a:solidFill>
                <a:latin typeface="Arial" panose="020B0604020202020204" pitchFamily="34" charset="0"/>
                <a:cs typeface="Arial" panose="020B0604020202020204" pitchFamily="34" charset="0"/>
              </a:rPr>
              <a:t>A notable portion of </a:t>
            </a:r>
            <a:r>
              <a:rPr lang="en-US" altLang="en-US" sz="1900" b="1" dirty="0">
                <a:solidFill>
                  <a:schemeClr val="bg1"/>
                </a:solidFill>
                <a:latin typeface="Arial" panose="020B0604020202020204" pitchFamily="34" charset="0"/>
                <a:cs typeface="Arial" panose="020B0604020202020204" pitchFamily="34" charset="0"/>
              </a:rPr>
              <a:t>Busy/Failed calls </a:t>
            </a:r>
            <a:r>
              <a:rPr lang="en-US" altLang="en-US" sz="1900" dirty="0">
                <a:solidFill>
                  <a:schemeClr val="bg1"/>
                </a:solidFill>
                <a:latin typeface="Arial" panose="020B0604020202020204" pitchFamily="34" charset="0"/>
                <a:cs typeface="Arial" panose="020B0604020202020204" pitchFamily="34" charset="0"/>
              </a:rPr>
              <a:t>signals operational inefficiencies.</a:t>
            </a:r>
          </a:p>
          <a:p>
            <a:pPr lvl="0" eaLnBrk="0" fontAlgn="base" hangingPunct="0">
              <a:spcBef>
                <a:spcPct val="0"/>
              </a:spcBef>
              <a:spcAft>
                <a:spcPct val="0"/>
              </a:spcAft>
            </a:pPr>
            <a:endParaRPr lang="en-US" altLang="en-US" sz="1900" dirty="0">
              <a:solidFill>
                <a:schemeClr val="bg1"/>
              </a:solidFill>
              <a:latin typeface="Arial" panose="020B0604020202020204" pitchFamily="34" charset="0"/>
              <a:cs typeface="Arial" panose="020B0604020202020204" pitchFamily="34" charset="0"/>
            </a:endParaRPr>
          </a:p>
          <a:p>
            <a:pPr eaLnBrk="0" fontAlgn="base" hangingPunct="0">
              <a:spcBef>
                <a:spcPct val="0"/>
              </a:spcBef>
              <a:spcAft>
                <a:spcPct val="0"/>
              </a:spcAft>
            </a:pPr>
            <a:r>
              <a:rPr lang="en-US" sz="1900" dirty="0">
                <a:solidFill>
                  <a:schemeClr val="bg1"/>
                </a:solidFill>
                <a:latin typeface="Arial" panose="020B0604020202020204" pitchFamily="34" charset="0"/>
                <a:cs typeface="Arial" panose="020B0604020202020204" pitchFamily="34" charset="0"/>
              </a:rPr>
              <a:t>It helps monitor call handling efficiency and service reliability.</a:t>
            </a:r>
          </a:p>
          <a:p>
            <a:pPr lvl="0" eaLnBrk="0" fontAlgn="base" hangingPunct="0">
              <a:spcBef>
                <a:spcPct val="0"/>
              </a:spcBef>
              <a:spcAft>
                <a:spcPct val="0"/>
              </a:spcAft>
            </a:pPr>
            <a:endParaRPr lang="en-US" altLang="en-US" sz="1900" dirty="0">
              <a:solidFill>
                <a:schemeClr val="bg1"/>
              </a:solidFill>
              <a:latin typeface="Arial" panose="020B0604020202020204" pitchFamily="34" charset="0"/>
              <a:cs typeface="Arial" panose="020B0604020202020204" pitchFamily="34" charset="0"/>
            </a:endParaRPr>
          </a:p>
          <a:p>
            <a:pPr>
              <a:lnSpc>
                <a:spcPct val="150000"/>
              </a:lnSpc>
            </a:pPr>
            <a:r>
              <a:rPr lang="en-US" sz="1900" dirty="0">
                <a:solidFill>
                  <a:schemeClr val="bg1"/>
                </a:solidFill>
                <a:latin typeface="Arial" panose="020B0604020202020204" pitchFamily="34" charset="0"/>
                <a:cs typeface="Arial" panose="020B0604020202020204" pitchFamily="34" charset="0"/>
              </a:rPr>
              <a:t> </a:t>
            </a:r>
          </a:p>
          <a:p>
            <a:pPr>
              <a:lnSpc>
                <a:spcPct val="150000"/>
              </a:lnSpc>
            </a:pPr>
            <a:endParaRPr lang="en-IN" sz="1900"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2A972EF-2634-320C-7EEB-879A29F74AE6}"/>
              </a:ext>
            </a:extLst>
          </p:cNvPr>
          <p:cNvPicPr>
            <a:picLocks noChangeAspect="1"/>
          </p:cNvPicPr>
          <p:nvPr/>
        </p:nvPicPr>
        <p:blipFill>
          <a:blip r:embed="rId2"/>
          <a:stretch>
            <a:fillRect/>
          </a:stretch>
        </p:blipFill>
        <p:spPr>
          <a:xfrm>
            <a:off x="595645" y="1968848"/>
            <a:ext cx="5297664" cy="3209300"/>
          </a:xfrm>
          <a:prstGeom prst="rect">
            <a:avLst/>
          </a:prstGeom>
        </p:spPr>
      </p:pic>
    </p:spTree>
    <p:extLst>
      <p:ext uri="{BB962C8B-B14F-4D97-AF65-F5344CB8AC3E}">
        <p14:creationId xmlns:p14="http://schemas.microsoft.com/office/powerpoint/2010/main" val="2222510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E922F-5FEA-D6DE-A0C8-6FED3483C7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9F92BD-B187-33C8-C5DB-5936916A118F}"/>
              </a:ext>
            </a:extLst>
          </p:cNvPr>
          <p:cNvSpPr>
            <a:spLocks noGrp="1"/>
          </p:cNvSpPr>
          <p:nvPr>
            <p:ph type="title"/>
          </p:nvPr>
        </p:nvSpPr>
        <p:spPr>
          <a:xfrm>
            <a:off x="329184" y="-347472"/>
            <a:ext cx="8878824" cy="1069848"/>
          </a:xfrm>
        </p:spPr>
        <p:txBody>
          <a:bodyPr/>
          <a:lstStyle/>
          <a:p>
            <a:r>
              <a:rPr lang="en-US" dirty="0"/>
              <a:t>Key metrics</a:t>
            </a:r>
          </a:p>
        </p:txBody>
      </p:sp>
      <p:sp>
        <p:nvSpPr>
          <p:cNvPr id="3" name="Text Placeholder 2">
            <a:extLst>
              <a:ext uri="{FF2B5EF4-FFF2-40B4-BE49-F238E27FC236}">
                <a16:creationId xmlns:a16="http://schemas.microsoft.com/office/drawing/2014/main" id="{E7B9B390-21ED-F4AF-383F-D0764A748391}"/>
              </a:ext>
            </a:extLst>
          </p:cNvPr>
          <p:cNvSpPr>
            <a:spLocks noGrp="1"/>
          </p:cNvSpPr>
          <p:nvPr>
            <p:ph type="body" idx="1"/>
          </p:nvPr>
        </p:nvSpPr>
        <p:spPr>
          <a:xfrm>
            <a:off x="1160326" y="886006"/>
            <a:ext cx="8352642" cy="493776"/>
          </a:xfrm>
        </p:spPr>
        <p:txBody>
          <a:bodyPr/>
          <a:lstStyle/>
          <a:p>
            <a:r>
              <a:rPr lang="en-US" sz="3200" dirty="0"/>
              <a:t>4) </a:t>
            </a:r>
            <a:r>
              <a:rPr lang="en-IN" sz="3200" dirty="0"/>
              <a:t>Peak Call Periods</a:t>
            </a:r>
            <a:endParaRPr lang="en-US" sz="3200" dirty="0"/>
          </a:p>
        </p:txBody>
      </p:sp>
      <p:sp>
        <p:nvSpPr>
          <p:cNvPr id="15" name="Text Placeholder 2">
            <a:extLst>
              <a:ext uri="{FF2B5EF4-FFF2-40B4-BE49-F238E27FC236}">
                <a16:creationId xmlns:a16="http://schemas.microsoft.com/office/drawing/2014/main" id="{C83857DA-6849-D18E-0744-5B060880408D}"/>
              </a:ext>
            </a:extLst>
          </p:cNvPr>
          <p:cNvSpPr txBox="1">
            <a:spLocks/>
          </p:cNvSpPr>
          <p:nvPr/>
        </p:nvSpPr>
        <p:spPr>
          <a:xfrm>
            <a:off x="1160326" y="1744258"/>
            <a:ext cx="10229569" cy="28598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sz="3200" dirty="0"/>
          </a:p>
        </p:txBody>
      </p:sp>
      <p:sp>
        <p:nvSpPr>
          <p:cNvPr id="6" name="TextBox 5">
            <a:extLst>
              <a:ext uri="{FF2B5EF4-FFF2-40B4-BE49-F238E27FC236}">
                <a16:creationId xmlns:a16="http://schemas.microsoft.com/office/drawing/2014/main" id="{7AA7CFBD-B4D3-0260-8BD4-B317A966CE33}"/>
              </a:ext>
            </a:extLst>
          </p:cNvPr>
          <p:cNvSpPr txBox="1"/>
          <p:nvPr/>
        </p:nvSpPr>
        <p:spPr>
          <a:xfrm>
            <a:off x="6275110" y="2170238"/>
            <a:ext cx="5743074" cy="3266985"/>
          </a:xfrm>
          <a:prstGeom prst="rect">
            <a:avLst/>
          </a:prstGeom>
          <a:noFill/>
        </p:spPr>
        <p:txBody>
          <a:bodyPr wrap="square" rtlCol="0">
            <a:spAutoFit/>
          </a:bodyPr>
          <a:lstStyle/>
          <a:p>
            <a:pPr>
              <a:lnSpc>
                <a:spcPct val="150000"/>
              </a:lnSpc>
            </a:pPr>
            <a:r>
              <a:rPr lang="en-US" sz="2000" dirty="0">
                <a:solidFill>
                  <a:schemeClr val="bg1"/>
                </a:solidFill>
                <a:latin typeface="Arial" panose="020B0604020202020204" pitchFamily="34" charset="0"/>
                <a:cs typeface="Arial" panose="020B0604020202020204" pitchFamily="34" charset="0"/>
              </a:rPr>
              <a:t>This chart shows the distribution of calls across different hours of the day.</a:t>
            </a:r>
          </a:p>
          <a:p>
            <a:pPr marL="285750" indent="-285750">
              <a:lnSpc>
                <a:spcPct val="150000"/>
              </a:lnSpc>
              <a:buFont typeface="Wingdings" panose="05000000000000000000" pitchFamily="2" charset="2"/>
              <a:buChar char="Ø"/>
            </a:pPr>
            <a:r>
              <a:rPr lang="en-US" sz="2000" dirty="0">
                <a:solidFill>
                  <a:schemeClr val="bg1"/>
                </a:solidFill>
                <a:latin typeface="Arial" panose="020B0604020202020204" pitchFamily="34" charset="0"/>
                <a:cs typeface="Arial" panose="020B0604020202020204" pitchFamily="34" charset="0"/>
              </a:rPr>
              <a:t>The highest call volumes occur around </a:t>
            </a:r>
            <a:r>
              <a:rPr lang="en-US" sz="2000" b="1" dirty="0">
                <a:solidFill>
                  <a:schemeClr val="bg1"/>
                </a:solidFill>
                <a:latin typeface="Arial" panose="020B0604020202020204" pitchFamily="34" charset="0"/>
                <a:cs typeface="Arial" panose="020B0604020202020204" pitchFamily="34" charset="0"/>
              </a:rPr>
              <a:t>8 AM and 10 AM</a:t>
            </a:r>
            <a:r>
              <a:rPr lang="en-US" sz="2000" dirty="0">
                <a:solidFill>
                  <a:schemeClr val="bg1"/>
                </a:solidFill>
                <a:latin typeface="Arial" panose="020B0604020202020204" pitchFamily="34" charset="0"/>
                <a:cs typeface="Arial" panose="020B0604020202020204" pitchFamily="34" charset="0"/>
              </a:rPr>
              <a:t>, indicating peak customer demand.</a:t>
            </a:r>
          </a:p>
          <a:p>
            <a:pPr marL="285750" indent="-285750">
              <a:lnSpc>
                <a:spcPct val="150000"/>
              </a:lnSpc>
              <a:buFont typeface="Wingdings" panose="05000000000000000000" pitchFamily="2" charset="2"/>
              <a:buChar char="Ø"/>
            </a:pPr>
            <a:r>
              <a:rPr lang="en-US" sz="2000" dirty="0">
                <a:solidFill>
                  <a:schemeClr val="bg1"/>
                </a:solidFill>
                <a:latin typeface="Arial" panose="020B0604020202020204" pitchFamily="34" charset="0"/>
                <a:cs typeface="Arial" panose="020B0604020202020204" pitchFamily="34" charset="0"/>
              </a:rPr>
              <a:t>Lower call activity is observed during late-night and early-morning hours.</a:t>
            </a:r>
          </a:p>
          <a:p>
            <a:pPr>
              <a:lnSpc>
                <a:spcPct val="150000"/>
              </a:lnSpc>
            </a:pPr>
            <a:endParaRPr lang="en-IN" sz="2000" b="1"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E33049E-B379-3020-544C-4609829F1879}"/>
              </a:ext>
            </a:extLst>
          </p:cNvPr>
          <p:cNvPicPr>
            <a:picLocks noChangeAspect="1"/>
          </p:cNvPicPr>
          <p:nvPr/>
        </p:nvPicPr>
        <p:blipFill>
          <a:blip r:embed="rId2"/>
          <a:stretch>
            <a:fillRect/>
          </a:stretch>
        </p:blipFill>
        <p:spPr>
          <a:xfrm>
            <a:off x="633152" y="2170238"/>
            <a:ext cx="5462848" cy="3183869"/>
          </a:xfrm>
          <a:prstGeom prst="rect">
            <a:avLst/>
          </a:prstGeom>
        </p:spPr>
      </p:pic>
    </p:spTree>
    <p:extLst>
      <p:ext uri="{BB962C8B-B14F-4D97-AF65-F5344CB8AC3E}">
        <p14:creationId xmlns:p14="http://schemas.microsoft.com/office/powerpoint/2010/main" val="2714446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514185-B603-CDB8-A670-09B08E2787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4717AD-87D3-BC95-2416-D0E9851FAE11}"/>
              </a:ext>
            </a:extLst>
          </p:cNvPr>
          <p:cNvSpPr>
            <a:spLocks noGrp="1"/>
          </p:cNvSpPr>
          <p:nvPr>
            <p:ph type="title"/>
          </p:nvPr>
        </p:nvSpPr>
        <p:spPr>
          <a:xfrm>
            <a:off x="329184" y="-347472"/>
            <a:ext cx="8878824" cy="1069848"/>
          </a:xfrm>
        </p:spPr>
        <p:txBody>
          <a:bodyPr/>
          <a:lstStyle/>
          <a:p>
            <a:r>
              <a:rPr lang="en-US" dirty="0"/>
              <a:t>Key metrics</a:t>
            </a:r>
          </a:p>
        </p:txBody>
      </p:sp>
      <p:sp>
        <p:nvSpPr>
          <p:cNvPr id="3" name="Text Placeholder 2">
            <a:extLst>
              <a:ext uri="{FF2B5EF4-FFF2-40B4-BE49-F238E27FC236}">
                <a16:creationId xmlns:a16="http://schemas.microsoft.com/office/drawing/2014/main" id="{0D0E2933-8A12-9577-15EF-F6D262BEADE8}"/>
              </a:ext>
            </a:extLst>
          </p:cNvPr>
          <p:cNvSpPr>
            <a:spLocks noGrp="1"/>
          </p:cNvSpPr>
          <p:nvPr>
            <p:ph type="body" idx="1"/>
          </p:nvPr>
        </p:nvSpPr>
        <p:spPr>
          <a:xfrm>
            <a:off x="1160326" y="886006"/>
            <a:ext cx="8352642" cy="493776"/>
          </a:xfrm>
        </p:spPr>
        <p:txBody>
          <a:bodyPr/>
          <a:lstStyle/>
          <a:p>
            <a:r>
              <a:rPr lang="en-US" sz="3200" dirty="0"/>
              <a:t>5) </a:t>
            </a:r>
            <a:r>
              <a:rPr lang="en-IN" sz="3200" dirty="0"/>
              <a:t>Total Sales by Product</a:t>
            </a:r>
            <a:endParaRPr lang="en-US" sz="3200" dirty="0"/>
          </a:p>
        </p:txBody>
      </p:sp>
      <p:sp>
        <p:nvSpPr>
          <p:cNvPr id="15" name="Text Placeholder 2">
            <a:extLst>
              <a:ext uri="{FF2B5EF4-FFF2-40B4-BE49-F238E27FC236}">
                <a16:creationId xmlns:a16="http://schemas.microsoft.com/office/drawing/2014/main" id="{F55AD87B-0E3E-9695-4CDC-B3CC2AFCA1BE}"/>
              </a:ext>
            </a:extLst>
          </p:cNvPr>
          <p:cNvSpPr txBox="1">
            <a:spLocks/>
          </p:cNvSpPr>
          <p:nvPr/>
        </p:nvSpPr>
        <p:spPr>
          <a:xfrm>
            <a:off x="1160326" y="1744258"/>
            <a:ext cx="10229569" cy="28598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sz="3200" dirty="0"/>
          </a:p>
        </p:txBody>
      </p:sp>
      <p:sp>
        <p:nvSpPr>
          <p:cNvPr id="6" name="TextBox 5">
            <a:extLst>
              <a:ext uri="{FF2B5EF4-FFF2-40B4-BE49-F238E27FC236}">
                <a16:creationId xmlns:a16="http://schemas.microsoft.com/office/drawing/2014/main" id="{3C24D108-E560-8969-79A0-0F07A187AFCB}"/>
              </a:ext>
            </a:extLst>
          </p:cNvPr>
          <p:cNvSpPr txBox="1"/>
          <p:nvPr/>
        </p:nvSpPr>
        <p:spPr>
          <a:xfrm>
            <a:off x="6448926" y="1744258"/>
            <a:ext cx="5743074" cy="4862550"/>
          </a:xfrm>
          <a:prstGeom prst="rect">
            <a:avLst/>
          </a:prstGeom>
          <a:noFill/>
        </p:spPr>
        <p:txBody>
          <a:bodyPr wrap="square" rtlCol="0">
            <a:spAutoFit/>
          </a:bodyPr>
          <a:lstStyle/>
          <a:p>
            <a:pPr>
              <a:lnSpc>
                <a:spcPct val="150000"/>
              </a:lnSpc>
            </a:pPr>
            <a:r>
              <a:rPr lang="en-US" sz="1900" dirty="0">
                <a:solidFill>
                  <a:schemeClr val="bg1"/>
                </a:solidFill>
                <a:latin typeface="Arial" panose="020B0604020202020204" pitchFamily="34" charset="0"/>
                <a:cs typeface="Arial" panose="020B0604020202020204" pitchFamily="34" charset="0"/>
              </a:rPr>
              <a:t>This chart shows the distribution of sales across different consultation types.</a:t>
            </a:r>
          </a:p>
          <a:p>
            <a:pPr marL="285750" indent="-285750">
              <a:lnSpc>
                <a:spcPct val="150000"/>
              </a:lnSpc>
              <a:buFont typeface="Wingdings" panose="05000000000000000000" pitchFamily="2" charset="2"/>
              <a:buChar char="Ø"/>
            </a:pPr>
            <a:r>
              <a:rPr lang="en-US" sz="1900" b="1" dirty="0">
                <a:solidFill>
                  <a:schemeClr val="bg1"/>
                </a:solidFill>
                <a:latin typeface="Arial" panose="020B0604020202020204" pitchFamily="34" charset="0"/>
                <a:cs typeface="Arial" panose="020B0604020202020204" pitchFamily="34" charset="0"/>
              </a:rPr>
              <a:t>Call services</a:t>
            </a:r>
            <a:r>
              <a:rPr lang="en-US" sz="1900" dirty="0">
                <a:solidFill>
                  <a:schemeClr val="bg1"/>
                </a:solidFill>
                <a:latin typeface="Arial" panose="020B0604020202020204" pitchFamily="34" charset="0"/>
                <a:cs typeface="Arial" panose="020B0604020202020204" pitchFamily="34" charset="0"/>
              </a:rPr>
              <a:t> generated the highest revenue at </a:t>
            </a:r>
            <a:r>
              <a:rPr lang="en-US" sz="1900" b="1" dirty="0">
                <a:solidFill>
                  <a:schemeClr val="bg1"/>
                </a:solidFill>
                <a:latin typeface="Arial" panose="020B0604020202020204" pitchFamily="34" charset="0"/>
                <a:cs typeface="Arial" panose="020B0604020202020204" pitchFamily="34" charset="0"/>
              </a:rPr>
              <a:t>₹168,520</a:t>
            </a:r>
            <a:r>
              <a:rPr lang="en-US" sz="1900" dirty="0">
                <a:solidFill>
                  <a:schemeClr val="bg1"/>
                </a:solidFill>
                <a:latin typeface="Arial" panose="020B0604020202020204" pitchFamily="34" charset="0"/>
                <a:cs typeface="Arial" panose="020B0604020202020204" pitchFamily="34" charset="0"/>
              </a:rPr>
              <a:t>, making them the primary driver of income.</a:t>
            </a:r>
          </a:p>
          <a:p>
            <a:pPr marL="285750" indent="-285750">
              <a:lnSpc>
                <a:spcPct val="150000"/>
              </a:lnSpc>
              <a:buFont typeface="Wingdings" panose="05000000000000000000" pitchFamily="2" charset="2"/>
              <a:buChar char="Ø"/>
            </a:pPr>
            <a:r>
              <a:rPr lang="en-US" sz="1900" b="1" dirty="0">
                <a:solidFill>
                  <a:schemeClr val="bg1"/>
                </a:solidFill>
                <a:latin typeface="Arial" panose="020B0604020202020204" pitchFamily="34" charset="0"/>
                <a:cs typeface="Arial" panose="020B0604020202020204" pitchFamily="34" charset="0"/>
              </a:rPr>
              <a:t>Chat consultations</a:t>
            </a:r>
            <a:r>
              <a:rPr lang="en-US" sz="1900" dirty="0">
                <a:solidFill>
                  <a:schemeClr val="bg1"/>
                </a:solidFill>
                <a:latin typeface="Arial" panose="020B0604020202020204" pitchFamily="34" charset="0"/>
                <a:cs typeface="Arial" panose="020B0604020202020204" pitchFamily="34" charset="0"/>
              </a:rPr>
              <a:t> contributed </a:t>
            </a:r>
            <a:r>
              <a:rPr lang="en-US" sz="1900" b="1" dirty="0">
                <a:solidFill>
                  <a:schemeClr val="bg1"/>
                </a:solidFill>
                <a:latin typeface="Arial" panose="020B0604020202020204" pitchFamily="34" charset="0"/>
                <a:cs typeface="Arial" panose="020B0604020202020204" pitchFamily="34" charset="0"/>
              </a:rPr>
              <a:t>₹45,495</a:t>
            </a:r>
            <a:r>
              <a:rPr lang="en-US" sz="1900" dirty="0">
                <a:solidFill>
                  <a:schemeClr val="bg1"/>
                </a:solidFill>
                <a:latin typeface="Arial" panose="020B0604020202020204" pitchFamily="34" charset="0"/>
                <a:cs typeface="Arial" panose="020B0604020202020204" pitchFamily="34" charset="0"/>
              </a:rPr>
              <a:t>, indicating secondary demand.</a:t>
            </a:r>
          </a:p>
          <a:p>
            <a:pPr marL="285750" indent="-285750">
              <a:lnSpc>
                <a:spcPct val="150000"/>
              </a:lnSpc>
              <a:buFont typeface="Wingdings" panose="05000000000000000000" pitchFamily="2" charset="2"/>
              <a:buChar char="Ø"/>
            </a:pPr>
            <a:r>
              <a:rPr lang="en-US" sz="1900" b="1" dirty="0">
                <a:solidFill>
                  <a:schemeClr val="bg1"/>
                </a:solidFill>
                <a:latin typeface="Arial" panose="020B0604020202020204" pitchFamily="34" charset="0"/>
                <a:cs typeface="Arial" panose="020B0604020202020204" pitchFamily="34" charset="0"/>
              </a:rPr>
              <a:t>Public live calls</a:t>
            </a:r>
            <a:r>
              <a:rPr lang="en-US" sz="1900" dirty="0">
                <a:solidFill>
                  <a:schemeClr val="bg1"/>
                </a:solidFill>
                <a:latin typeface="Arial" panose="020B0604020202020204" pitchFamily="34" charset="0"/>
                <a:cs typeface="Arial" panose="020B0604020202020204" pitchFamily="34" charset="0"/>
              </a:rPr>
              <a:t> contributed marginally (</a:t>
            </a:r>
            <a:r>
              <a:rPr lang="en-US" sz="1900" b="1" dirty="0">
                <a:solidFill>
                  <a:schemeClr val="bg1"/>
                </a:solidFill>
                <a:latin typeface="Arial" panose="020B0604020202020204" pitchFamily="34" charset="0"/>
                <a:cs typeface="Arial" panose="020B0604020202020204" pitchFamily="34" charset="0"/>
              </a:rPr>
              <a:t>₹51</a:t>
            </a:r>
            <a:r>
              <a:rPr lang="en-US" sz="1900" dirty="0">
                <a:solidFill>
                  <a:schemeClr val="bg1"/>
                </a:solidFill>
                <a:latin typeface="Arial" panose="020B0604020202020204" pitchFamily="34" charset="0"/>
                <a:cs typeface="Arial" panose="020B0604020202020204" pitchFamily="34" charset="0"/>
              </a:rPr>
              <a:t>), showing minimal uptake.</a:t>
            </a:r>
          </a:p>
          <a:p>
            <a:pPr marL="285750" indent="-285750">
              <a:lnSpc>
                <a:spcPct val="150000"/>
              </a:lnSpc>
              <a:buFont typeface="Wingdings" panose="05000000000000000000" pitchFamily="2" charset="2"/>
              <a:buChar char="Ø"/>
            </a:pPr>
            <a:r>
              <a:rPr lang="en-US" sz="1900" b="1" dirty="0">
                <a:solidFill>
                  <a:schemeClr val="bg1"/>
                </a:solidFill>
                <a:latin typeface="Arial" panose="020B0604020202020204" pitchFamily="34" charset="0"/>
                <a:cs typeface="Arial" panose="020B0604020202020204" pitchFamily="34" charset="0"/>
              </a:rPr>
              <a:t>Complementary</a:t>
            </a:r>
            <a:r>
              <a:rPr lang="en-US" sz="1900" dirty="0">
                <a:solidFill>
                  <a:schemeClr val="bg1"/>
                </a:solidFill>
                <a:latin typeface="Arial" panose="020B0604020202020204" pitchFamily="34" charset="0"/>
                <a:cs typeface="Arial" panose="020B0604020202020204" pitchFamily="34" charset="0"/>
              </a:rPr>
              <a:t> Has Zero Contribution</a:t>
            </a:r>
          </a:p>
          <a:p>
            <a:pPr>
              <a:lnSpc>
                <a:spcPct val="150000"/>
              </a:lnSpc>
            </a:pPr>
            <a:endParaRPr lang="en-IN" sz="1900" b="1"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AC7D1F9-B66B-27B8-8682-51C15C166524}"/>
              </a:ext>
            </a:extLst>
          </p:cNvPr>
          <p:cNvPicPr>
            <a:picLocks noChangeAspect="1"/>
          </p:cNvPicPr>
          <p:nvPr/>
        </p:nvPicPr>
        <p:blipFill>
          <a:blip r:embed="rId2"/>
          <a:stretch>
            <a:fillRect/>
          </a:stretch>
        </p:blipFill>
        <p:spPr>
          <a:xfrm>
            <a:off x="589788" y="2023731"/>
            <a:ext cx="5531913" cy="3205995"/>
          </a:xfrm>
          <a:prstGeom prst="rect">
            <a:avLst/>
          </a:prstGeom>
        </p:spPr>
      </p:pic>
    </p:spTree>
    <p:extLst>
      <p:ext uri="{BB962C8B-B14F-4D97-AF65-F5344CB8AC3E}">
        <p14:creationId xmlns:p14="http://schemas.microsoft.com/office/powerpoint/2010/main" val="3211611468"/>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358</TotalTime>
  <Words>1229</Words>
  <Application>Microsoft Office PowerPoint</Application>
  <PresentationFormat>Widescreen</PresentationFormat>
  <Paragraphs>112</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Aptos</vt:lpstr>
      <vt:lpstr>Arial</vt:lpstr>
      <vt:lpstr>Calibri</vt:lpstr>
      <vt:lpstr>Courier New</vt:lpstr>
      <vt:lpstr>Google Sans Text</vt:lpstr>
      <vt:lpstr>Segoe UI Light</vt:lpstr>
      <vt:lpstr>Telegraf</vt:lpstr>
      <vt:lpstr>Tw Cen MT</vt:lpstr>
      <vt:lpstr>Wingdings</vt:lpstr>
      <vt:lpstr>Office Theme</vt:lpstr>
      <vt:lpstr>Astro-sage sales analysis</vt:lpstr>
      <vt:lpstr>CONTENTS</vt:lpstr>
      <vt:lpstr>INTRODUCTION</vt:lpstr>
      <vt:lpstr>Methodology </vt:lpstr>
      <vt:lpstr>Key metrics</vt:lpstr>
      <vt:lpstr>Key metrics</vt:lpstr>
      <vt:lpstr>Key metrics</vt:lpstr>
      <vt:lpstr>Key metrics</vt:lpstr>
      <vt:lpstr>Key metrics</vt:lpstr>
      <vt:lpstr>Key metrics</vt:lpstr>
      <vt:lpstr>Key metrics</vt:lpstr>
      <vt:lpstr>Key metrics</vt:lpstr>
      <vt:lpstr>Key metrics</vt:lpstr>
      <vt:lpstr>Key metrics</vt:lpstr>
      <vt:lpstr>Key metrics</vt:lpstr>
      <vt:lpstr>PowerPoint Presentation</vt:lpstr>
      <vt:lpstr>Strategic Initiatives </vt:lpstr>
      <vt:lpstr>Conclusion &amp;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Amaan Saiyyad</dc:creator>
  <cp:lastModifiedBy>Amaan Saiyyad</cp:lastModifiedBy>
  <cp:revision>12</cp:revision>
  <dcterms:created xsi:type="dcterms:W3CDTF">2025-09-25T18:01:25Z</dcterms:created>
  <dcterms:modified xsi:type="dcterms:W3CDTF">2025-10-10T14:02:53Z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