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2" r:id="rId2"/>
    <p:sldId id="256" r:id="rId3"/>
    <p:sldId id="260" r:id="rId4"/>
    <p:sldId id="257" r:id="rId5"/>
    <p:sldId id="261" r:id="rId6"/>
    <p:sldId id="263" r:id="rId7"/>
    <p:sldId id="264" r:id="rId8"/>
    <p:sldId id="265" r:id="rId9"/>
    <p:sldId id="266" r:id="rId10"/>
    <p:sldId id="258" r:id="rId11"/>
    <p:sldId id="268"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an Khalid" initials="AK" lastIdx="1" clrIdx="0">
    <p:extLst>
      <p:ext uri="{19B8F6BF-5375-455C-9EA6-DF929625EA0E}">
        <p15:presenceInfo xmlns:p15="http://schemas.microsoft.com/office/powerpoint/2012/main" userId="c2ae35bbe31a82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D05A6F-3384-4EFE-BD9D-0E96A27AB56C}" type="datetimeFigureOut">
              <a:rPr lang="en-US" smtClean="0"/>
              <a:t>11/28/2020</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5A90574B-B072-41F9-A0A7-3F003D7F4005}" type="slidenum">
              <a:rPr lang="en-US" smtClean="0"/>
              <a:t>‹#›</a:t>
            </a:fld>
            <a:endParaRPr lang="en-US"/>
          </a:p>
        </p:txBody>
      </p:sp>
    </p:spTree>
    <p:extLst>
      <p:ext uri="{BB962C8B-B14F-4D97-AF65-F5344CB8AC3E}">
        <p14:creationId xmlns:p14="http://schemas.microsoft.com/office/powerpoint/2010/main" val="3387744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05A6F-3384-4EFE-BD9D-0E96A27AB56C}"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574B-B072-41F9-A0A7-3F003D7F4005}" type="slidenum">
              <a:rPr lang="en-US" smtClean="0"/>
              <a:t>‹#›</a:t>
            </a:fld>
            <a:endParaRPr lang="en-US"/>
          </a:p>
        </p:txBody>
      </p:sp>
    </p:spTree>
    <p:extLst>
      <p:ext uri="{BB962C8B-B14F-4D97-AF65-F5344CB8AC3E}">
        <p14:creationId xmlns:p14="http://schemas.microsoft.com/office/powerpoint/2010/main" val="142388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05A6F-3384-4EFE-BD9D-0E96A27AB56C}"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574B-B072-41F9-A0A7-3F003D7F4005}" type="slidenum">
              <a:rPr lang="en-US" smtClean="0"/>
              <a:t>‹#›</a:t>
            </a:fld>
            <a:endParaRPr lang="en-US"/>
          </a:p>
        </p:txBody>
      </p:sp>
    </p:spTree>
    <p:extLst>
      <p:ext uri="{BB962C8B-B14F-4D97-AF65-F5344CB8AC3E}">
        <p14:creationId xmlns:p14="http://schemas.microsoft.com/office/powerpoint/2010/main" val="35793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05A6F-3384-4EFE-BD9D-0E96A27AB56C}"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574B-B072-41F9-A0A7-3F003D7F4005}" type="slidenum">
              <a:rPr lang="en-US" smtClean="0"/>
              <a:t>‹#›</a:t>
            </a:fld>
            <a:endParaRPr lang="en-US"/>
          </a:p>
        </p:txBody>
      </p:sp>
    </p:spTree>
    <p:extLst>
      <p:ext uri="{BB962C8B-B14F-4D97-AF65-F5344CB8AC3E}">
        <p14:creationId xmlns:p14="http://schemas.microsoft.com/office/powerpoint/2010/main" val="199494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05A6F-3384-4EFE-BD9D-0E96A27AB56C}"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0574B-B072-41F9-A0A7-3F003D7F4005}" type="slidenum">
              <a:rPr lang="en-US" smtClean="0"/>
              <a:t>‹#›</a:t>
            </a:fld>
            <a:endParaRPr lang="en-US"/>
          </a:p>
        </p:txBody>
      </p:sp>
    </p:spTree>
    <p:extLst>
      <p:ext uri="{BB962C8B-B14F-4D97-AF65-F5344CB8AC3E}">
        <p14:creationId xmlns:p14="http://schemas.microsoft.com/office/powerpoint/2010/main" val="189101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D05A6F-3384-4EFE-BD9D-0E96A27AB56C}"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0574B-B072-41F9-A0A7-3F003D7F4005}" type="slidenum">
              <a:rPr lang="en-US" smtClean="0"/>
              <a:t>‹#›</a:t>
            </a:fld>
            <a:endParaRPr lang="en-US"/>
          </a:p>
        </p:txBody>
      </p:sp>
    </p:spTree>
    <p:extLst>
      <p:ext uri="{BB962C8B-B14F-4D97-AF65-F5344CB8AC3E}">
        <p14:creationId xmlns:p14="http://schemas.microsoft.com/office/powerpoint/2010/main" val="280235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05A6F-3384-4EFE-BD9D-0E96A27AB56C}" type="datetimeFigureOut">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90574B-B072-41F9-A0A7-3F003D7F4005}" type="slidenum">
              <a:rPr lang="en-US" smtClean="0"/>
              <a:t>‹#›</a:t>
            </a:fld>
            <a:endParaRPr lang="en-US"/>
          </a:p>
        </p:txBody>
      </p:sp>
    </p:spTree>
    <p:extLst>
      <p:ext uri="{BB962C8B-B14F-4D97-AF65-F5344CB8AC3E}">
        <p14:creationId xmlns:p14="http://schemas.microsoft.com/office/powerpoint/2010/main" val="338586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D05A6F-3384-4EFE-BD9D-0E96A27AB56C}" type="datetimeFigureOut">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90574B-B072-41F9-A0A7-3F003D7F4005}" type="slidenum">
              <a:rPr lang="en-US" smtClean="0"/>
              <a:t>‹#›</a:t>
            </a:fld>
            <a:endParaRPr lang="en-US"/>
          </a:p>
        </p:txBody>
      </p:sp>
    </p:spTree>
    <p:extLst>
      <p:ext uri="{BB962C8B-B14F-4D97-AF65-F5344CB8AC3E}">
        <p14:creationId xmlns:p14="http://schemas.microsoft.com/office/powerpoint/2010/main" val="315148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05A6F-3384-4EFE-BD9D-0E96A27AB56C}" type="datetimeFigureOut">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90574B-B072-41F9-A0A7-3F003D7F4005}" type="slidenum">
              <a:rPr lang="en-US" smtClean="0"/>
              <a:t>‹#›</a:t>
            </a:fld>
            <a:endParaRPr lang="en-US"/>
          </a:p>
        </p:txBody>
      </p:sp>
    </p:spTree>
    <p:extLst>
      <p:ext uri="{BB962C8B-B14F-4D97-AF65-F5344CB8AC3E}">
        <p14:creationId xmlns:p14="http://schemas.microsoft.com/office/powerpoint/2010/main" val="225204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D05A6F-3384-4EFE-BD9D-0E96A27AB56C}"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0574B-B072-41F9-A0A7-3F003D7F4005}" type="slidenum">
              <a:rPr lang="en-US" smtClean="0"/>
              <a:t>‹#›</a:t>
            </a:fld>
            <a:endParaRPr lang="en-US"/>
          </a:p>
        </p:txBody>
      </p:sp>
    </p:spTree>
    <p:extLst>
      <p:ext uri="{BB962C8B-B14F-4D97-AF65-F5344CB8AC3E}">
        <p14:creationId xmlns:p14="http://schemas.microsoft.com/office/powerpoint/2010/main" val="57316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6D05A6F-3384-4EFE-BD9D-0E96A27AB56C}" type="datetimeFigureOut">
              <a:rPr lang="en-US" smtClean="0"/>
              <a:t>11/28/2020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A90574B-B072-41F9-A0A7-3F003D7F4005}" type="slidenum">
              <a:rPr lang="en-US" smtClean="0"/>
              <a:t>‹#›</a:t>
            </a:fld>
            <a:endParaRPr lang="en-US"/>
          </a:p>
        </p:txBody>
      </p:sp>
    </p:spTree>
    <p:extLst>
      <p:ext uri="{BB962C8B-B14F-4D97-AF65-F5344CB8AC3E}">
        <p14:creationId xmlns:p14="http://schemas.microsoft.com/office/powerpoint/2010/main" val="330594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6D05A6F-3384-4EFE-BD9D-0E96A27AB56C}" type="datetimeFigureOut">
              <a:rPr lang="en-US" smtClean="0"/>
              <a:t>11/28/2020</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A90574B-B072-41F9-A0A7-3F003D7F4005}"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39463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5nxp2Tf_UPk"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73B396-66AC-4202-BD42-59BED95A59D8}"/>
              </a:ext>
            </a:extLst>
          </p:cNvPr>
          <p:cNvSpPr txBox="1"/>
          <p:nvPr/>
        </p:nvSpPr>
        <p:spPr>
          <a:xfrm>
            <a:off x="939113" y="3978876"/>
            <a:ext cx="6956854" cy="2215991"/>
          </a:xfrm>
          <a:prstGeom prst="rect">
            <a:avLst/>
          </a:prstGeom>
          <a:noFill/>
        </p:spPr>
        <p:txBody>
          <a:bodyPr wrap="square" rtlCol="0">
            <a:spAutoFit/>
          </a:bodyPr>
          <a:lstStyle/>
          <a:p>
            <a:r>
              <a:rPr lang="en-US" sz="2400" dirty="0"/>
              <a:t>NAME :- Amaan Khalid</a:t>
            </a:r>
          </a:p>
          <a:p>
            <a:r>
              <a:rPr lang="en-US" sz="2400" dirty="0"/>
              <a:t>CLASS :- 1-A</a:t>
            </a:r>
          </a:p>
          <a:p>
            <a:r>
              <a:rPr lang="en-US" sz="2400" dirty="0"/>
              <a:t>ROLL NO :- 20P-0602</a:t>
            </a:r>
          </a:p>
          <a:p>
            <a:r>
              <a:rPr lang="en-US" sz="2400" dirty="0"/>
              <a:t>SUBJECT :- Information and Communication Technology</a:t>
            </a:r>
          </a:p>
          <a:p>
            <a:endParaRPr lang="en-US" dirty="0"/>
          </a:p>
        </p:txBody>
      </p:sp>
      <p:pic>
        <p:nvPicPr>
          <p:cNvPr id="4" name="Picture 3">
            <a:extLst>
              <a:ext uri="{FF2B5EF4-FFF2-40B4-BE49-F238E27FC236}">
                <a16:creationId xmlns:a16="http://schemas.microsoft.com/office/drawing/2014/main" id="{17737D6C-9281-4818-9BD2-34BB838E9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757" y="86496"/>
            <a:ext cx="4774906" cy="3892379"/>
          </a:xfrm>
          <a:prstGeom prst="rect">
            <a:avLst/>
          </a:prstGeom>
        </p:spPr>
      </p:pic>
    </p:spTree>
    <p:extLst>
      <p:ext uri="{BB962C8B-B14F-4D97-AF65-F5344CB8AC3E}">
        <p14:creationId xmlns:p14="http://schemas.microsoft.com/office/powerpoint/2010/main" val="44126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4811-6741-4CBD-AE03-35632DF7FB64}"/>
              </a:ext>
            </a:extLst>
          </p:cNvPr>
          <p:cNvSpPr>
            <a:spLocks noGrp="1"/>
          </p:cNvSpPr>
          <p:nvPr>
            <p:ph type="title"/>
          </p:nvPr>
        </p:nvSpPr>
        <p:spPr>
          <a:xfrm>
            <a:off x="86497" y="100184"/>
            <a:ext cx="9291215" cy="1049235"/>
          </a:xfrm>
        </p:spPr>
        <p:txBody>
          <a:bodyPr/>
          <a:lstStyle/>
          <a:p>
            <a:r>
              <a:rPr lang="en-US" dirty="0">
                <a:solidFill>
                  <a:srgbClr val="FF0000"/>
                </a:solidFill>
              </a:rPr>
              <a:t>Advantages of artificial intelligence</a:t>
            </a:r>
          </a:p>
        </p:txBody>
      </p:sp>
      <p:sp>
        <p:nvSpPr>
          <p:cNvPr id="3" name="TextBox 2">
            <a:extLst>
              <a:ext uri="{FF2B5EF4-FFF2-40B4-BE49-F238E27FC236}">
                <a16:creationId xmlns:a16="http://schemas.microsoft.com/office/drawing/2014/main" id="{D4C6602B-0F5D-4D5A-BE3A-B045EBDF8D15}"/>
              </a:ext>
            </a:extLst>
          </p:cNvPr>
          <p:cNvSpPr txBox="1"/>
          <p:nvPr/>
        </p:nvSpPr>
        <p:spPr>
          <a:xfrm>
            <a:off x="86498" y="1310057"/>
            <a:ext cx="8130745"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95000"/>
                  </a:schemeClr>
                </a:solidFill>
              </a:rPr>
              <a:t>Artificial Intelligence can help us do our work much faster.</a:t>
            </a:r>
          </a:p>
          <a:p>
            <a:pPr marL="285750" indent="-285750">
              <a:buFont typeface="Arial" panose="020B0604020202020204" pitchFamily="34" charset="0"/>
              <a:buChar char="•"/>
            </a:pPr>
            <a:endParaRPr lang="en-US" dirty="0">
              <a:solidFill>
                <a:schemeClr val="tx1">
                  <a:lumMod val="95000"/>
                </a:schemeClr>
              </a:solidFill>
            </a:endParaRPr>
          </a:p>
          <a:p>
            <a:pPr marL="285750" indent="-285750">
              <a:buFont typeface="Arial" panose="020B0604020202020204" pitchFamily="34" charset="0"/>
              <a:buChar char="•"/>
            </a:pPr>
            <a:r>
              <a:rPr lang="en-US" dirty="0">
                <a:solidFill>
                  <a:schemeClr val="tx1">
                    <a:lumMod val="95000"/>
                  </a:schemeClr>
                </a:solidFill>
              </a:rPr>
              <a:t>Artificial Intelligence can also help us make a right decision.</a:t>
            </a:r>
          </a:p>
          <a:p>
            <a:pPr marL="285750" indent="-285750">
              <a:buFont typeface="Arial" panose="020B0604020202020204" pitchFamily="34" charset="0"/>
              <a:buChar char="•"/>
            </a:pPr>
            <a:endParaRPr lang="en-US" dirty="0">
              <a:solidFill>
                <a:schemeClr val="tx1">
                  <a:lumMod val="95000"/>
                </a:schemeClr>
              </a:solidFill>
            </a:endParaRPr>
          </a:p>
          <a:p>
            <a:pPr marL="285750" indent="-285750">
              <a:buFont typeface="Arial" panose="020B0604020202020204" pitchFamily="34" charset="0"/>
              <a:buChar char="•"/>
            </a:pPr>
            <a:r>
              <a:rPr lang="en-US" dirty="0">
                <a:solidFill>
                  <a:schemeClr val="tx1">
                    <a:lumMod val="95000"/>
                  </a:schemeClr>
                </a:solidFill>
              </a:rPr>
              <a:t>Artificial Intelligence frees up work load and human effort.</a:t>
            </a:r>
          </a:p>
          <a:p>
            <a:pPr marL="285750" indent="-285750">
              <a:buFont typeface="Arial" panose="020B0604020202020204" pitchFamily="34" charset="0"/>
              <a:buChar char="•"/>
            </a:pPr>
            <a:endParaRPr lang="en-US" dirty="0">
              <a:solidFill>
                <a:schemeClr val="tx1">
                  <a:lumMod val="95000"/>
                </a:schemeClr>
              </a:solidFill>
            </a:endParaRPr>
          </a:p>
          <a:p>
            <a:pPr marL="285750" indent="-285750">
              <a:buFont typeface="Arial" panose="020B0604020202020204" pitchFamily="34" charset="0"/>
              <a:buChar char="•"/>
            </a:pPr>
            <a:r>
              <a:rPr lang="en-US" dirty="0">
                <a:solidFill>
                  <a:schemeClr val="tx1">
                    <a:lumMod val="95000"/>
                  </a:schemeClr>
                </a:solidFill>
              </a:rPr>
              <a:t>Artificial Intelligence can help in the development of many fields of life.</a:t>
            </a:r>
          </a:p>
          <a:p>
            <a:pPr marL="285750" indent="-285750">
              <a:buFont typeface="Arial" panose="020B0604020202020204" pitchFamily="34" charset="0"/>
              <a:buChar char="•"/>
            </a:pPr>
            <a:endParaRPr lang="en-US" dirty="0">
              <a:solidFill>
                <a:schemeClr val="tx1">
                  <a:lumMod val="95000"/>
                </a:schemeClr>
              </a:solidFill>
            </a:endParaRPr>
          </a:p>
          <a:p>
            <a:pPr marL="285750" indent="-285750">
              <a:buFont typeface="Arial" panose="020B0604020202020204" pitchFamily="34" charset="0"/>
              <a:buChar char="•"/>
            </a:pPr>
            <a:r>
              <a:rPr lang="en-US" dirty="0">
                <a:solidFill>
                  <a:schemeClr val="tx1">
                    <a:lumMod val="95000"/>
                  </a:schemeClr>
                </a:solidFill>
              </a:rPr>
              <a:t>Artificial Intelligence also helps increase the security of our Homes and Offices. Like (Biometric, Face recognition, Voice recognition)</a:t>
            </a:r>
          </a:p>
          <a:p>
            <a:pPr marL="285750" indent="-285750">
              <a:buFont typeface="Arial" panose="020B0604020202020204" pitchFamily="34" charset="0"/>
              <a:buChar char="•"/>
            </a:pPr>
            <a:endParaRPr lang="en-US" dirty="0">
              <a:solidFill>
                <a:schemeClr val="tx1">
                  <a:lumMod val="95000"/>
                </a:schemeClr>
              </a:solidFill>
            </a:endParaRPr>
          </a:p>
          <a:p>
            <a:pPr marL="285750" indent="-285750">
              <a:buFont typeface="Arial" panose="020B0604020202020204" pitchFamily="34" charset="0"/>
              <a:buChar char="•"/>
            </a:pPr>
            <a:r>
              <a:rPr lang="en-US" dirty="0">
                <a:solidFill>
                  <a:schemeClr val="tx1">
                    <a:lumMod val="95000"/>
                  </a:schemeClr>
                </a:solidFill>
              </a:rPr>
              <a:t>Artificial Intelligence also helps in the development of the economy of the country and give us different stats through which we can also increase the economy of the country and also such that the country can work toward the development.</a:t>
            </a:r>
          </a:p>
        </p:txBody>
      </p:sp>
      <p:pic>
        <p:nvPicPr>
          <p:cNvPr id="5" name="Picture 4">
            <a:extLst>
              <a:ext uri="{FF2B5EF4-FFF2-40B4-BE49-F238E27FC236}">
                <a16:creationId xmlns:a16="http://schemas.microsoft.com/office/drawing/2014/main" id="{89CBAD53-6900-4C6C-9A1E-A288A0608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7243" y="1149419"/>
            <a:ext cx="3683292" cy="2279581"/>
          </a:xfrm>
          <a:prstGeom prst="rect">
            <a:avLst/>
          </a:prstGeom>
        </p:spPr>
      </p:pic>
    </p:spTree>
    <p:extLst>
      <p:ext uri="{BB962C8B-B14F-4D97-AF65-F5344CB8AC3E}">
        <p14:creationId xmlns:p14="http://schemas.microsoft.com/office/powerpoint/2010/main" val="413917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9834-2DA5-4301-8F46-6FE8BFFEF9FA}"/>
              </a:ext>
            </a:extLst>
          </p:cNvPr>
          <p:cNvSpPr>
            <a:spLocks noGrp="1"/>
          </p:cNvSpPr>
          <p:nvPr>
            <p:ph type="title"/>
          </p:nvPr>
        </p:nvSpPr>
        <p:spPr>
          <a:xfrm>
            <a:off x="420130" y="347320"/>
            <a:ext cx="9291215" cy="1049235"/>
          </a:xfrm>
        </p:spPr>
        <p:txBody>
          <a:bodyPr/>
          <a:lstStyle/>
          <a:p>
            <a:r>
              <a:rPr lang="en-US" dirty="0">
                <a:solidFill>
                  <a:srgbClr val="FF0000"/>
                </a:solidFill>
              </a:rPr>
              <a:t>Disadvantages of artificial intelligence</a:t>
            </a:r>
          </a:p>
        </p:txBody>
      </p:sp>
      <p:sp>
        <p:nvSpPr>
          <p:cNvPr id="3" name="TextBox 2">
            <a:extLst>
              <a:ext uri="{FF2B5EF4-FFF2-40B4-BE49-F238E27FC236}">
                <a16:creationId xmlns:a16="http://schemas.microsoft.com/office/drawing/2014/main" id="{FAD619C1-C1DD-4C6E-9BEB-1A8CC2674A04}"/>
              </a:ext>
            </a:extLst>
          </p:cNvPr>
          <p:cNvSpPr txBox="1"/>
          <p:nvPr/>
        </p:nvSpPr>
        <p:spPr>
          <a:xfrm>
            <a:off x="420131" y="1555861"/>
            <a:ext cx="7129848"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F00"/>
                </a:solidFill>
              </a:rPr>
              <a:t>With pros there are also cons of Artificial Intelligence which also have an effect on people.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AI is a new technology so the cost of the machines are high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AI can make unemployment because if work can be done faster and more better than by machines than people will rather set machines than employ people to do there 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Machines can easily lead to destruction if they are put in wrong hands but humans have a mind of there own.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Machines cannot replicate humans.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Machines have a no creativity.</a:t>
            </a:r>
          </a:p>
        </p:txBody>
      </p:sp>
      <p:pic>
        <p:nvPicPr>
          <p:cNvPr id="5" name="Picture 4">
            <a:extLst>
              <a:ext uri="{FF2B5EF4-FFF2-40B4-BE49-F238E27FC236}">
                <a16:creationId xmlns:a16="http://schemas.microsoft.com/office/drawing/2014/main" id="{6082C089-C2C8-4CF7-BFE3-6A67CCBE3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333" y="1791971"/>
            <a:ext cx="4378667" cy="2434040"/>
          </a:xfrm>
          <a:prstGeom prst="rect">
            <a:avLst/>
          </a:prstGeom>
        </p:spPr>
      </p:pic>
    </p:spTree>
    <p:extLst>
      <p:ext uri="{BB962C8B-B14F-4D97-AF65-F5344CB8AC3E}">
        <p14:creationId xmlns:p14="http://schemas.microsoft.com/office/powerpoint/2010/main" val="3742849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59C5-3D07-4C8B-9CC2-0C85D3B3AD89}"/>
              </a:ext>
            </a:extLst>
          </p:cNvPr>
          <p:cNvSpPr>
            <a:spLocks noGrp="1"/>
          </p:cNvSpPr>
          <p:nvPr>
            <p:ph type="title"/>
          </p:nvPr>
        </p:nvSpPr>
        <p:spPr/>
        <p:txBody>
          <a:bodyPr/>
          <a:lstStyle/>
          <a:p>
            <a:r>
              <a:rPr lang="en-US" dirty="0">
                <a:solidFill>
                  <a:srgbClr val="FF0000"/>
                </a:solidFill>
              </a:rPr>
              <a:t>The Link to you tube video is</a:t>
            </a:r>
          </a:p>
        </p:txBody>
      </p:sp>
      <p:sp>
        <p:nvSpPr>
          <p:cNvPr id="3" name="Text Placeholder 2">
            <a:extLst>
              <a:ext uri="{FF2B5EF4-FFF2-40B4-BE49-F238E27FC236}">
                <a16:creationId xmlns:a16="http://schemas.microsoft.com/office/drawing/2014/main" id="{749EC41E-4DC3-4454-8576-8898E04B891C}"/>
              </a:ext>
            </a:extLst>
          </p:cNvPr>
          <p:cNvSpPr>
            <a:spLocks noGrp="1"/>
          </p:cNvSpPr>
          <p:nvPr>
            <p:ph type="body" idx="1"/>
          </p:nvPr>
        </p:nvSpPr>
        <p:spPr/>
        <p:txBody>
          <a:bodyPr>
            <a:normAutofit/>
          </a:bodyPr>
          <a:lstStyle/>
          <a:p>
            <a:r>
              <a:rPr lang="en-US" sz="4000" dirty="0">
                <a:hlinkClick r:id="rId2"/>
              </a:rPr>
              <a:t>You Tube</a:t>
            </a:r>
            <a:endParaRPr lang="en-US" sz="4000" dirty="0"/>
          </a:p>
        </p:txBody>
      </p:sp>
    </p:spTree>
    <p:extLst>
      <p:ext uri="{BB962C8B-B14F-4D97-AF65-F5344CB8AC3E}">
        <p14:creationId xmlns:p14="http://schemas.microsoft.com/office/powerpoint/2010/main" val="45002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4F2D42-B6AF-464B-B05E-0F4F86050E6C}"/>
              </a:ext>
            </a:extLst>
          </p:cNvPr>
          <p:cNvSpPr txBox="1"/>
          <p:nvPr/>
        </p:nvSpPr>
        <p:spPr>
          <a:xfrm>
            <a:off x="2580503" y="2598003"/>
            <a:ext cx="7030994" cy="830997"/>
          </a:xfrm>
          <a:prstGeom prst="rect">
            <a:avLst/>
          </a:prstGeom>
          <a:noFill/>
        </p:spPr>
        <p:txBody>
          <a:bodyPr wrap="square" rtlCol="0">
            <a:spAutoFit/>
          </a:bodyPr>
          <a:lstStyle/>
          <a:p>
            <a:pPr algn="ctr"/>
            <a:r>
              <a:rPr lang="en-US" sz="4800" b="1" dirty="0">
                <a:solidFill>
                  <a:srgbClr val="FFC000"/>
                </a:solidFill>
              </a:rPr>
              <a:t>THE END</a:t>
            </a:r>
          </a:p>
        </p:txBody>
      </p:sp>
    </p:spTree>
    <p:extLst>
      <p:ext uri="{BB962C8B-B14F-4D97-AF65-F5344CB8AC3E}">
        <p14:creationId xmlns:p14="http://schemas.microsoft.com/office/powerpoint/2010/main" val="327481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28E9-6DD1-47E0-AA8A-1B56B539118A}"/>
              </a:ext>
            </a:extLst>
          </p:cNvPr>
          <p:cNvSpPr>
            <a:spLocks noGrp="1"/>
          </p:cNvSpPr>
          <p:nvPr>
            <p:ph type="ctrTitle"/>
          </p:nvPr>
        </p:nvSpPr>
        <p:spPr>
          <a:xfrm>
            <a:off x="1777463" y="987649"/>
            <a:ext cx="8637073" cy="2920713"/>
          </a:xfrm>
        </p:spPr>
        <p:txBody>
          <a:bodyPr/>
          <a:lstStyle/>
          <a:p>
            <a:r>
              <a:rPr lang="en-US" dirty="0"/>
              <a:t>ARTIFICIAL INTELLIGENCE</a:t>
            </a:r>
          </a:p>
        </p:txBody>
      </p:sp>
    </p:spTree>
    <p:extLst>
      <p:ext uri="{BB962C8B-B14F-4D97-AF65-F5344CB8AC3E}">
        <p14:creationId xmlns:p14="http://schemas.microsoft.com/office/powerpoint/2010/main" val="66494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36D6-DF63-450B-9B23-1B5FFC13B79B}"/>
              </a:ext>
            </a:extLst>
          </p:cNvPr>
          <p:cNvSpPr>
            <a:spLocks noGrp="1"/>
          </p:cNvSpPr>
          <p:nvPr>
            <p:ph type="title"/>
          </p:nvPr>
        </p:nvSpPr>
        <p:spPr>
          <a:xfrm>
            <a:off x="1161535" y="210065"/>
            <a:ext cx="4361936" cy="815786"/>
          </a:xfrm>
        </p:spPr>
        <p:txBody>
          <a:bodyPr/>
          <a:lstStyle/>
          <a:p>
            <a:r>
              <a:rPr lang="en-US" dirty="0">
                <a:solidFill>
                  <a:srgbClr val="FF0000"/>
                </a:solidFill>
              </a:rPr>
              <a:t>History</a:t>
            </a:r>
          </a:p>
        </p:txBody>
      </p:sp>
      <p:sp>
        <p:nvSpPr>
          <p:cNvPr id="3" name="TextBox 2">
            <a:extLst>
              <a:ext uri="{FF2B5EF4-FFF2-40B4-BE49-F238E27FC236}">
                <a16:creationId xmlns:a16="http://schemas.microsoft.com/office/drawing/2014/main" id="{75B029DF-5E5B-499A-8FAC-376B7684ED81}"/>
              </a:ext>
            </a:extLst>
          </p:cNvPr>
          <p:cNvSpPr txBox="1"/>
          <p:nvPr/>
        </p:nvSpPr>
        <p:spPr>
          <a:xfrm>
            <a:off x="172996" y="889687"/>
            <a:ext cx="6857999" cy="5355312"/>
          </a:xfrm>
          <a:prstGeom prst="rect">
            <a:avLst/>
          </a:prstGeom>
          <a:noFill/>
        </p:spPr>
        <p:txBody>
          <a:bodyPr wrap="square" rtlCol="0">
            <a:spAutoFit/>
          </a:bodyPr>
          <a:lstStyle/>
          <a:p>
            <a:r>
              <a:rPr lang="en-US" dirty="0"/>
              <a:t>In  </a:t>
            </a:r>
            <a:r>
              <a:rPr lang="en-US" dirty="0" err="1">
                <a:solidFill>
                  <a:srgbClr val="FFC000"/>
                </a:solidFill>
              </a:rPr>
              <a:t>Vannevar</a:t>
            </a:r>
            <a:r>
              <a:rPr lang="en-US" dirty="0">
                <a:solidFill>
                  <a:srgbClr val="FFC000"/>
                </a:solidFill>
              </a:rPr>
              <a:t> Bush’s </a:t>
            </a:r>
            <a:r>
              <a:rPr lang="en-US" dirty="0"/>
              <a:t>seminal work As We May Think (Bush45) he proposed a system which amplifies people’s own knowledge and understanding. </a:t>
            </a:r>
          </a:p>
          <a:p>
            <a:endParaRPr lang="en-US" dirty="0"/>
          </a:p>
          <a:p>
            <a:r>
              <a:rPr lang="en-US" dirty="0"/>
              <a:t> Five years later </a:t>
            </a:r>
            <a:r>
              <a:rPr lang="en-US" dirty="0">
                <a:solidFill>
                  <a:srgbClr val="FFC000"/>
                </a:solidFill>
              </a:rPr>
              <a:t>Alan Turing </a:t>
            </a:r>
            <a:r>
              <a:rPr lang="en-US" dirty="0"/>
              <a:t>wrote a paper on the notion of machines being able to simulate human beings and the ability to do intelligent things, such as play Chess [Turing50]. </a:t>
            </a:r>
          </a:p>
          <a:p>
            <a:endParaRPr lang="en-US" dirty="0"/>
          </a:p>
          <a:p>
            <a:r>
              <a:rPr lang="en-US" dirty="0"/>
              <a:t>The Idea of Artificial Intelligence was introduced by the </a:t>
            </a:r>
            <a:r>
              <a:rPr lang="en-US" dirty="0">
                <a:solidFill>
                  <a:srgbClr val="FFC000"/>
                </a:solidFill>
              </a:rPr>
              <a:t>John McCarthy</a:t>
            </a:r>
            <a:r>
              <a:rPr lang="en-US" dirty="0"/>
              <a:t> in 1956. when he</a:t>
            </a:r>
          </a:p>
          <a:p>
            <a:r>
              <a:rPr lang="en-US" dirty="0"/>
              <a:t>held the first academic conference on the subject at Dartmouth College.</a:t>
            </a:r>
          </a:p>
          <a:p>
            <a:endParaRPr lang="en-US" dirty="0"/>
          </a:p>
          <a:p>
            <a:r>
              <a:rPr lang="en-US" dirty="0"/>
              <a:t>An </a:t>
            </a:r>
            <a:r>
              <a:rPr lang="en-US" dirty="0">
                <a:solidFill>
                  <a:srgbClr val="FFC000"/>
                </a:solidFill>
              </a:rPr>
              <a:t>Allen Newell and Herbert A. Simon </a:t>
            </a:r>
            <a:r>
              <a:rPr lang="en-US" dirty="0"/>
              <a:t>created the First artificial intelligence program which was named as </a:t>
            </a:r>
            <a:r>
              <a:rPr lang="en-US" dirty="0">
                <a:solidFill>
                  <a:srgbClr val="00B0F0"/>
                </a:solidFill>
              </a:rPr>
              <a:t>“Logic Theorist”</a:t>
            </a:r>
            <a:r>
              <a:rPr lang="en-US" dirty="0"/>
              <a:t>. The Program had proved 38 of 52 Mathematic Theorems, and find some more and elegant proofs for some theorems.</a:t>
            </a:r>
          </a:p>
          <a:p>
            <a:endParaRPr lang="en-US" dirty="0"/>
          </a:p>
        </p:txBody>
      </p:sp>
      <p:pic>
        <p:nvPicPr>
          <p:cNvPr id="5" name="Picture 4">
            <a:extLst>
              <a:ext uri="{FF2B5EF4-FFF2-40B4-BE49-F238E27FC236}">
                <a16:creationId xmlns:a16="http://schemas.microsoft.com/office/drawing/2014/main" id="{8499875A-F984-4767-8037-E0DB63DD1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994" y="210065"/>
            <a:ext cx="4988010" cy="1447800"/>
          </a:xfrm>
          <a:prstGeom prst="rect">
            <a:avLst/>
          </a:prstGeom>
        </p:spPr>
      </p:pic>
      <p:pic>
        <p:nvPicPr>
          <p:cNvPr id="9" name="Picture 8">
            <a:extLst>
              <a:ext uri="{FF2B5EF4-FFF2-40B4-BE49-F238E27FC236}">
                <a16:creationId xmlns:a16="http://schemas.microsoft.com/office/drawing/2014/main" id="{8ABE78B1-E449-4C0B-B739-424B68E38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994" y="2503632"/>
            <a:ext cx="2051223" cy="1447800"/>
          </a:xfrm>
          <a:prstGeom prst="rect">
            <a:avLst/>
          </a:prstGeom>
        </p:spPr>
      </p:pic>
      <p:sp>
        <p:nvSpPr>
          <p:cNvPr id="10" name="TextBox 9">
            <a:extLst>
              <a:ext uri="{FF2B5EF4-FFF2-40B4-BE49-F238E27FC236}">
                <a16:creationId xmlns:a16="http://schemas.microsoft.com/office/drawing/2014/main" id="{B84C76B1-0B05-4769-92C6-61A1BB44BC53}"/>
              </a:ext>
            </a:extLst>
          </p:cNvPr>
          <p:cNvSpPr txBox="1"/>
          <p:nvPr/>
        </p:nvSpPr>
        <p:spPr>
          <a:xfrm>
            <a:off x="7030994" y="2026508"/>
            <a:ext cx="1902941" cy="369332"/>
          </a:xfrm>
          <a:prstGeom prst="rect">
            <a:avLst/>
          </a:prstGeom>
          <a:noFill/>
        </p:spPr>
        <p:txBody>
          <a:bodyPr wrap="square" rtlCol="0">
            <a:spAutoFit/>
          </a:bodyPr>
          <a:lstStyle/>
          <a:p>
            <a:r>
              <a:rPr lang="en-US" b="1" dirty="0">
                <a:solidFill>
                  <a:srgbClr val="FFC000"/>
                </a:solidFill>
              </a:rPr>
              <a:t>ALAN TURING</a:t>
            </a:r>
          </a:p>
        </p:txBody>
      </p:sp>
      <p:pic>
        <p:nvPicPr>
          <p:cNvPr id="12" name="Picture 11">
            <a:extLst>
              <a:ext uri="{FF2B5EF4-FFF2-40B4-BE49-F238E27FC236}">
                <a16:creationId xmlns:a16="http://schemas.microsoft.com/office/drawing/2014/main" id="{F59FF5DE-BAE2-4200-B5DE-3E2AC80675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8865" y="2497454"/>
            <a:ext cx="1647825" cy="1447801"/>
          </a:xfrm>
          <a:prstGeom prst="rect">
            <a:avLst/>
          </a:prstGeom>
        </p:spPr>
      </p:pic>
      <p:sp>
        <p:nvSpPr>
          <p:cNvPr id="14" name="TextBox 13">
            <a:extLst>
              <a:ext uri="{FF2B5EF4-FFF2-40B4-BE49-F238E27FC236}">
                <a16:creationId xmlns:a16="http://schemas.microsoft.com/office/drawing/2014/main" id="{C6D9F95C-C54F-4BB3-B15D-DEAF6D0F649C}"/>
              </a:ext>
            </a:extLst>
          </p:cNvPr>
          <p:cNvSpPr txBox="1"/>
          <p:nvPr/>
        </p:nvSpPr>
        <p:spPr>
          <a:xfrm>
            <a:off x="9984259" y="1888008"/>
            <a:ext cx="1742431" cy="646331"/>
          </a:xfrm>
          <a:prstGeom prst="rect">
            <a:avLst/>
          </a:prstGeom>
          <a:noFill/>
        </p:spPr>
        <p:txBody>
          <a:bodyPr wrap="square" rtlCol="0">
            <a:spAutoFit/>
          </a:bodyPr>
          <a:lstStyle/>
          <a:p>
            <a:r>
              <a:rPr lang="en-US" dirty="0">
                <a:solidFill>
                  <a:srgbClr val="FFC000"/>
                </a:solidFill>
              </a:rPr>
              <a:t>VANNEVAR BUSH</a:t>
            </a:r>
          </a:p>
        </p:txBody>
      </p:sp>
      <p:sp>
        <p:nvSpPr>
          <p:cNvPr id="15" name="TextBox 14">
            <a:extLst>
              <a:ext uri="{FF2B5EF4-FFF2-40B4-BE49-F238E27FC236}">
                <a16:creationId xmlns:a16="http://schemas.microsoft.com/office/drawing/2014/main" id="{4B8706B1-73E1-4F21-852C-DF81C0C398D2}"/>
              </a:ext>
            </a:extLst>
          </p:cNvPr>
          <p:cNvSpPr txBox="1"/>
          <p:nvPr/>
        </p:nvSpPr>
        <p:spPr>
          <a:xfrm>
            <a:off x="7030993" y="4059224"/>
            <a:ext cx="2051223" cy="646331"/>
          </a:xfrm>
          <a:prstGeom prst="rect">
            <a:avLst/>
          </a:prstGeom>
          <a:noFill/>
        </p:spPr>
        <p:txBody>
          <a:bodyPr wrap="square" rtlCol="0">
            <a:spAutoFit/>
          </a:bodyPr>
          <a:lstStyle/>
          <a:p>
            <a:r>
              <a:rPr lang="en-US" dirty="0">
                <a:solidFill>
                  <a:srgbClr val="FFC000"/>
                </a:solidFill>
              </a:rPr>
              <a:t>JOHN MCCARTHY</a:t>
            </a:r>
          </a:p>
        </p:txBody>
      </p:sp>
      <p:pic>
        <p:nvPicPr>
          <p:cNvPr id="17" name="Picture 16">
            <a:extLst>
              <a:ext uri="{FF2B5EF4-FFF2-40B4-BE49-F238E27FC236}">
                <a16:creationId xmlns:a16="http://schemas.microsoft.com/office/drawing/2014/main" id="{FC78E127-64FE-4DBA-A01A-6E18EA354F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1361" y="4671141"/>
            <a:ext cx="1782205" cy="1447800"/>
          </a:xfrm>
          <a:prstGeom prst="rect">
            <a:avLst/>
          </a:prstGeom>
        </p:spPr>
      </p:pic>
      <p:sp>
        <p:nvSpPr>
          <p:cNvPr id="18" name="TextBox 17">
            <a:extLst>
              <a:ext uri="{FF2B5EF4-FFF2-40B4-BE49-F238E27FC236}">
                <a16:creationId xmlns:a16="http://schemas.microsoft.com/office/drawing/2014/main" id="{B59DCE2C-92E1-4302-AEED-C1362C75AA01}"/>
              </a:ext>
            </a:extLst>
          </p:cNvPr>
          <p:cNvSpPr txBox="1"/>
          <p:nvPr/>
        </p:nvSpPr>
        <p:spPr>
          <a:xfrm>
            <a:off x="9675467" y="4059224"/>
            <a:ext cx="2051223" cy="646331"/>
          </a:xfrm>
          <a:prstGeom prst="rect">
            <a:avLst/>
          </a:prstGeom>
          <a:noFill/>
        </p:spPr>
        <p:txBody>
          <a:bodyPr wrap="square" rtlCol="0">
            <a:spAutoFit/>
          </a:bodyPr>
          <a:lstStyle/>
          <a:p>
            <a:r>
              <a:rPr lang="en-US" dirty="0">
                <a:solidFill>
                  <a:srgbClr val="FFC000"/>
                </a:solidFill>
              </a:rPr>
              <a:t>Allen Newell and Herbert A. Simon</a:t>
            </a:r>
            <a:endParaRPr lang="en-US" dirty="0"/>
          </a:p>
        </p:txBody>
      </p:sp>
      <p:pic>
        <p:nvPicPr>
          <p:cNvPr id="20" name="Picture 19">
            <a:extLst>
              <a:ext uri="{FF2B5EF4-FFF2-40B4-BE49-F238E27FC236}">
                <a16:creationId xmlns:a16="http://schemas.microsoft.com/office/drawing/2014/main" id="{606090FA-50B9-46DC-A4F5-18848F20FD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67566" y="4751253"/>
            <a:ext cx="2751438" cy="1321186"/>
          </a:xfrm>
          <a:prstGeom prst="rect">
            <a:avLst/>
          </a:prstGeom>
        </p:spPr>
      </p:pic>
    </p:spTree>
    <p:extLst>
      <p:ext uri="{BB962C8B-B14F-4D97-AF65-F5344CB8AC3E}">
        <p14:creationId xmlns:p14="http://schemas.microsoft.com/office/powerpoint/2010/main" val="216012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BF8E-04C9-4984-995A-E659D7BD2CBC}"/>
              </a:ext>
            </a:extLst>
          </p:cNvPr>
          <p:cNvSpPr>
            <a:spLocks noGrp="1"/>
          </p:cNvSpPr>
          <p:nvPr>
            <p:ph type="title"/>
          </p:nvPr>
        </p:nvSpPr>
        <p:spPr>
          <a:xfrm>
            <a:off x="252974" y="1266568"/>
            <a:ext cx="9291215" cy="803430"/>
          </a:xfrm>
        </p:spPr>
        <p:txBody>
          <a:bodyPr/>
          <a:lstStyle/>
          <a:p>
            <a:r>
              <a:rPr lang="en-US" dirty="0"/>
              <a:t>What is Artificial intelligence</a:t>
            </a:r>
          </a:p>
        </p:txBody>
      </p:sp>
      <p:sp>
        <p:nvSpPr>
          <p:cNvPr id="3" name="Content Placeholder 2">
            <a:extLst>
              <a:ext uri="{FF2B5EF4-FFF2-40B4-BE49-F238E27FC236}">
                <a16:creationId xmlns:a16="http://schemas.microsoft.com/office/drawing/2014/main" id="{03ED772B-D9D6-4628-85EE-4143B76CEFE4}"/>
              </a:ext>
            </a:extLst>
          </p:cNvPr>
          <p:cNvSpPr>
            <a:spLocks noGrp="1"/>
          </p:cNvSpPr>
          <p:nvPr>
            <p:ph idx="1"/>
          </p:nvPr>
        </p:nvSpPr>
        <p:spPr>
          <a:xfrm>
            <a:off x="1303298" y="174575"/>
            <a:ext cx="9291215" cy="1061101"/>
          </a:xfrm>
        </p:spPr>
        <p:txBody>
          <a:bodyPr/>
          <a:lstStyle/>
          <a:p>
            <a:pPr marL="0" indent="0">
              <a:buNone/>
            </a:pPr>
            <a:r>
              <a:rPr lang="en-US" dirty="0">
                <a:solidFill>
                  <a:srgbClr val="FF0000"/>
                </a:solidFill>
              </a:rPr>
              <a:t>There are a lot of question people ask about what is Artificial Intelligence and how is it useful in our lives</a:t>
            </a:r>
          </a:p>
        </p:txBody>
      </p:sp>
      <p:sp>
        <p:nvSpPr>
          <p:cNvPr id="5" name="TextBox 4">
            <a:extLst>
              <a:ext uri="{FF2B5EF4-FFF2-40B4-BE49-F238E27FC236}">
                <a16:creationId xmlns:a16="http://schemas.microsoft.com/office/drawing/2014/main" id="{BC532DA0-D615-45DB-A608-588C645AD6C6}"/>
              </a:ext>
            </a:extLst>
          </p:cNvPr>
          <p:cNvSpPr txBox="1"/>
          <p:nvPr/>
        </p:nvSpPr>
        <p:spPr>
          <a:xfrm>
            <a:off x="126487" y="1958012"/>
            <a:ext cx="8390062" cy="3693319"/>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Artificial Intelligence is intelligence demonstrated by machines unlike natural intelligence showed by the Humans and the Animals.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Another Definition of </a:t>
            </a:r>
            <a:r>
              <a:rPr lang="en-US" dirty="0">
                <a:solidFill>
                  <a:srgbClr val="00B0F0"/>
                </a:solidFill>
              </a:rPr>
              <a:t>Artificial Intelligence is the ability of computers to learn, see, and communicate Like Humans.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chemeClr val="tx1">
                    <a:lumMod val="95000"/>
                  </a:schemeClr>
                </a:solidFill>
              </a:rPr>
              <a:t>Artificial Intelligence is For helping Humans do the job in a more better manner and the rate of a computer making a machines is a lot lesser than that of a human being.</a:t>
            </a:r>
          </a:p>
          <a:p>
            <a:pPr marL="285750" indent="-285750">
              <a:buFont typeface="Arial" panose="020B0604020202020204" pitchFamily="34" charset="0"/>
              <a:buChar char="•"/>
            </a:pPr>
            <a:endParaRPr lang="en-US" dirty="0">
              <a:solidFill>
                <a:schemeClr val="tx1">
                  <a:lumMod val="95000"/>
                </a:schemeClr>
              </a:solidFill>
            </a:endParaRPr>
          </a:p>
          <a:p>
            <a:pPr marL="285750" indent="-285750">
              <a:buFont typeface="Arial" panose="020B0604020202020204" pitchFamily="34" charset="0"/>
              <a:buChar char="•"/>
            </a:pPr>
            <a:r>
              <a:rPr lang="en-US" dirty="0">
                <a:solidFill>
                  <a:schemeClr val="tx1">
                    <a:lumMod val="95000"/>
                  </a:schemeClr>
                </a:solidFill>
              </a:rPr>
              <a:t>Artificial Intelligence is also known as AI</a:t>
            </a:r>
          </a:p>
        </p:txBody>
      </p:sp>
      <p:pic>
        <p:nvPicPr>
          <p:cNvPr id="7" name="Picture 6">
            <a:extLst>
              <a:ext uri="{FF2B5EF4-FFF2-40B4-BE49-F238E27FC236}">
                <a16:creationId xmlns:a16="http://schemas.microsoft.com/office/drawing/2014/main" id="{2B9C0F1F-FB27-4BC7-940F-BE96F3478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062" y="1219147"/>
            <a:ext cx="3548964" cy="2510829"/>
          </a:xfrm>
          <a:prstGeom prst="rect">
            <a:avLst/>
          </a:prstGeom>
        </p:spPr>
      </p:pic>
    </p:spTree>
    <p:extLst>
      <p:ext uri="{BB962C8B-B14F-4D97-AF65-F5344CB8AC3E}">
        <p14:creationId xmlns:p14="http://schemas.microsoft.com/office/powerpoint/2010/main" val="315843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A34C-52CA-4E42-9084-EEAE65611CD5}"/>
              </a:ext>
            </a:extLst>
          </p:cNvPr>
          <p:cNvSpPr>
            <a:spLocks noGrp="1"/>
          </p:cNvSpPr>
          <p:nvPr>
            <p:ph type="title"/>
          </p:nvPr>
        </p:nvSpPr>
        <p:spPr>
          <a:xfrm>
            <a:off x="1450392" y="384389"/>
            <a:ext cx="9291215" cy="1049235"/>
          </a:xfrm>
        </p:spPr>
        <p:txBody>
          <a:bodyPr/>
          <a:lstStyle/>
          <a:p>
            <a:r>
              <a:rPr lang="en-US" dirty="0">
                <a:solidFill>
                  <a:srgbClr val="FF0000"/>
                </a:solidFill>
              </a:rPr>
              <a:t>Development of different sciences with Artificial intelligence</a:t>
            </a:r>
          </a:p>
        </p:txBody>
      </p:sp>
      <p:sp>
        <p:nvSpPr>
          <p:cNvPr id="3" name="TextBox 2">
            <a:extLst>
              <a:ext uri="{FF2B5EF4-FFF2-40B4-BE49-F238E27FC236}">
                <a16:creationId xmlns:a16="http://schemas.microsoft.com/office/drawing/2014/main" id="{948B367E-53EC-4D00-A9C2-46F91EDD4122}"/>
              </a:ext>
            </a:extLst>
          </p:cNvPr>
          <p:cNvSpPr txBox="1"/>
          <p:nvPr/>
        </p:nvSpPr>
        <p:spPr>
          <a:xfrm>
            <a:off x="284471" y="1526059"/>
            <a:ext cx="782156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Artificial Intelligence is helping in the development in the different fields of life these are</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Artificial Intelligence can help in the advancement of medical sciences.</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Artificial Intelligence also has a major hand in the development of Robotics.</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Artificial Intelligence also has major part in android, </a:t>
            </a:r>
            <a:r>
              <a:rPr lang="en-US" dirty="0" err="1"/>
              <a:t>ios</a:t>
            </a:r>
            <a:r>
              <a:rPr lang="en-US" dirty="0"/>
              <a:t> </a:t>
            </a:r>
          </a:p>
          <a:p>
            <a:r>
              <a:rPr lang="en-US" dirty="0"/>
              <a:t>	     development </a:t>
            </a:r>
          </a:p>
          <a:p>
            <a:endParaRPr lang="en-US" dirty="0"/>
          </a:p>
          <a:p>
            <a:pPr marL="742950" lvl="1" indent="-285750">
              <a:buFont typeface="Arial" panose="020B0604020202020204" pitchFamily="34" charset="0"/>
              <a:buChar char="•"/>
            </a:pPr>
            <a:r>
              <a:rPr lang="en-US" dirty="0"/>
              <a:t>Artificial Intelligence also used in Computer Science and its sub-branches like</a:t>
            </a:r>
          </a:p>
          <a:p>
            <a:pPr marL="1657350" lvl="3" indent="-285750">
              <a:buFont typeface="Arial" panose="020B0604020202020204" pitchFamily="34" charset="0"/>
              <a:buChar char="•"/>
            </a:pPr>
            <a:r>
              <a:rPr lang="en-US" dirty="0"/>
              <a:t>Cyber Security</a:t>
            </a:r>
          </a:p>
          <a:p>
            <a:pPr marL="1657350" lvl="3" indent="-285750">
              <a:buFont typeface="Arial" panose="020B0604020202020204" pitchFamily="34" charset="0"/>
              <a:buChar char="•"/>
            </a:pPr>
            <a:r>
              <a:rPr lang="en-US" dirty="0"/>
              <a:t>Game Development </a:t>
            </a:r>
          </a:p>
          <a:p>
            <a:pPr marL="1657350" lvl="3" indent="-285750">
              <a:buFont typeface="Arial" panose="020B0604020202020204" pitchFamily="34" charset="0"/>
              <a:buChar char="•"/>
            </a:pPr>
            <a:r>
              <a:rPr lang="en-US" dirty="0"/>
              <a:t>Multimedia 			 </a:t>
            </a:r>
          </a:p>
        </p:txBody>
      </p:sp>
      <p:pic>
        <p:nvPicPr>
          <p:cNvPr id="5" name="Picture 4">
            <a:extLst>
              <a:ext uri="{FF2B5EF4-FFF2-40B4-BE49-F238E27FC236}">
                <a16:creationId xmlns:a16="http://schemas.microsoft.com/office/drawing/2014/main" id="{97D9EE1C-50E2-493D-B61E-120F40418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032" y="1433624"/>
            <a:ext cx="4085968" cy="2883599"/>
          </a:xfrm>
          <a:prstGeom prst="rect">
            <a:avLst/>
          </a:prstGeom>
        </p:spPr>
      </p:pic>
    </p:spTree>
    <p:extLst>
      <p:ext uri="{BB962C8B-B14F-4D97-AF65-F5344CB8AC3E}">
        <p14:creationId xmlns:p14="http://schemas.microsoft.com/office/powerpoint/2010/main" val="318454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A77F8F-15CB-4585-A93D-32F20DD45F5C}"/>
              </a:ext>
            </a:extLst>
          </p:cNvPr>
          <p:cNvSpPr txBox="1"/>
          <p:nvPr/>
        </p:nvSpPr>
        <p:spPr>
          <a:xfrm>
            <a:off x="234776" y="345989"/>
            <a:ext cx="4744997" cy="584775"/>
          </a:xfrm>
          <a:prstGeom prst="rect">
            <a:avLst/>
          </a:prstGeom>
          <a:noFill/>
        </p:spPr>
        <p:txBody>
          <a:bodyPr wrap="square" rtlCol="0">
            <a:spAutoFit/>
          </a:bodyPr>
          <a:lstStyle/>
          <a:p>
            <a:r>
              <a:rPr lang="en-US" sz="3200" b="1" u="sng" dirty="0">
                <a:solidFill>
                  <a:srgbClr val="FF0000"/>
                </a:solidFill>
              </a:rPr>
              <a:t>MEDICAL</a:t>
            </a:r>
            <a:r>
              <a:rPr lang="en-US" sz="2400" b="1" u="sng" dirty="0">
                <a:solidFill>
                  <a:srgbClr val="FF0000"/>
                </a:solidFill>
              </a:rPr>
              <a:t> </a:t>
            </a:r>
            <a:r>
              <a:rPr lang="en-US" sz="3200" b="1" u="sng" dirty="0">
                <a:solidFill>
                  <a:srgbClr val="FF0000"/>
                </a:solidFill>
              </a:rPr>
              <a:t>SCIENCES</a:t>
            </a:r>
            <a:endParaRPr lang="en-US" b="1" u="sng" dirty="0">
              <a:solidFill>
                <a:srgbClr val="FF0000"/>
              </a:solidFill>
            </a:endParaRPr>
          </a:p>
        </p:txBody>
      </p:sp>
      <p:sp>
        <p:nvSpPr>
          <p:cNvPr id="5" name="TextBox 4">
            <a:extLst>
              <a:ext uri="{FF2B5EF4-FFF2-40B4-BE49-F238E27FC236}">
                <a16:creationId xmlns:a16="http://schemas.microsoft.com/office/drawing/2014/main" id="{C7C06905-9F39-4AB2-8FD8-20FF540359DD}"/>
              </a:ext>
            </a:extLst>
          </p:cNvPr>
          <p:cNvSpPr txBox="1"/>
          <p:nvPr/>
        </p:nvSpPr>
        <p:spPr>
          <a:xfrm>
            <a:off x="249839" y="1297460"/>
            <a:ext cx="7673546" cy="3785652"/>
          </a:xfrm>
          <a:prstGeom prst="rect">
            <a:avLst/>
          </a:prstGeom>
          <a:noFill/>
        </p:spPr>
        <p:txBody>
          <a:bodyPr wrap="square" rtlCol="0">
            <a:spAutoFit/>
          </a:bodyPr>
          <a:lstStyle/>
          <a:p>
            <a:pPr marL="285750" indent="-285750">
              <a:buFont typeface="Arial" panose="020B0604020202020204" pitchFamily="34" charset="0"/>
              <a:buChar char="•"/>
            </a:pPr>
            <a:r>
              <a:rPr lang="en-US" dirty="0"/>
              <a:t>Artificial Intelligence is playing a major roll in Medical Sciences like AI helps doctors to diagnose the patients more faster and more efficiently </a:t>
            </a:r>
            <a:r>
              <a:rPr lang="en-US" b="0" i="0" dirty="0">
                <a:effectLst/>
                <a:latin typeface="arial" panose="020B0604020202020204" pitchFamily="34" charset="0"/>
              </a:rPr>
              <a:t>. </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r>
              <a:rPr lang="en-US" b="0" i="0" dirty="0">
                <a:effectLst/>
                <a:latin typeface="+mj-lt"/>
              </a:rPr>
              <a:t>Artificial Intelligence has the capability of detecting meaningful relationships in a data set and has been widely </a:t>
            </a:r>
            <a:r>
              <a:rPr lang="en-US" b="1" i="0" dirty="0">
                <a:effectLst/>
                <a:latin typeface="+mj-lt"/>
              </a:rPr>
              <a:t>used</a:t>
            </a:r>
            <a:r>
              <a:rPr lang="en-US" b="0" i="0" dirty="0">
                <a:effectLst/>
                <a:latin typeface="+mj-lt"/>
              </a:rPr>
              <a:t> in many clinical situations to diagnose, treat, and predict the results.</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t>Artificial Intelligence can also be used to check if a procedure of  a surgery is right or is it better than other one.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0" i="0" dirty="0">
                <a:effectLst/>
                <a:latin typeface="arial" panose="020B0604020202020204" pitchFamily="34" charset="0"/>
              </a:rPr>
              <a:t> </a:t>
            </a:r>
            <a:r>
              <a:rPr lang="en-US" b="1" i="0" dirty="0">
                <a:effectLst/>
                <a:latin typeface="+mj-lt"/>
              </a:rPr>
              <a:t>Artificial Inte</a:t>
            </a:r>
            <a:r>
              <a:rPr lang="en-US" b="1" dirty="0">
                <a:latin typeface="+mj-lt"/>
              </a:rPr>
              <a:t>lligence</a:t>
            </a:r>
            <a:r>
              <a:rPr lang="en-US" b="0" i="0" dirty="0">
                <a:effectLst/>
                <a:latin typeface="+mj-lt"/>
              </a:rPr>
              <a:t> is also being </a:t>
            </a:r>
            <a:r>
              <a:rPr lang="en-US" b="1" i="0" dirty="0">
                <a:effectLst/>
                <a:latin typeface="+mj-lt"/>
              </a:rPr>
              <a:t>used</a:t>
            </a:r>
            <a:r>
              <a:rPr lang="en-US" b="0" i="0" dirty="0">
                <a:effectLst/>
                <a:latin typeface="+mj-lt"/>
              </a:rPr>
              <a:t> with machine vision to analyze scans and detect cancerous cases</a:t>
            </a:r>
            <a:endParaRPr lang="en-US" dirty="0">
              <a:latin typeface="+mj-lt"/>
            </a:endParaRPr>
          </a:p>
        </p:txBody>
      </p:sp>
      <p:pic>
        <p:nvPicPr>
          <p:cNvPr id="7" name="Picture 6">
            <a:extLst>
              <a:ext uri="{FF2B5EF4-FFF2-40B4-BE49-F238E27FC236}">
                <a16:creationId xmlns:a16="http://schemas.microsoft.com/office/drawing/2014/main" id="{D186F6BF-9C7A-4B8F-866F-7234229B9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389" y="1437224"/>
            <a:ext cx="4086611" cy="3135419"/>
          </a:xfrm>
          <a:prstGeom prst="rect">
            <a:avLst/>
          </a:prstGeom>
        </p:spPr>
      </p:pic>
    </p:spTree>
    <p:extLst>
      <p:ext uri="{BB962C8B-B14F-4D97-AF65-F5344CB8AC3E}">
        <p14:creationId xmlns:p14="http://schemas.microsoft.com/office/powerpoint/2010/main" val="42375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E6C9-95C6-4FFD-9E8C-E42ECA297D79}"/>
              </a:ext>
            </a:extLst>
          </p:cNvPr>
          <p:cNvSpPr>
            <a:spLocks noGrp="1"/>
          </p:cNvSpPr>
          <p:nvPr>
            <p:ph type="title"/>
          </p:nvPr>
        </p:nvSpPr>
        <p:spPr>
          <a:xfrm>
            <a:off x="339471" y="211395"/>
            <a:ext cx="9291215" cy="604151"/>
          </a:xfrm>
        </p:spPr>
        <p:txBody>
          <a:bodyPr/>
          <a:lstStyle/>
          <a:p>
            <a:pPr algn="l"/>
            <a:r>
              <a:rPr lang="en-US" b="1" u="sng" dirty="0">
                <a:solidFill>
                  <a:srgbClr val="FF0000"/>
                </a:solidFill>
              </a:rPr>
              <a:t>Robotics</a:t>
            </a:r>
          </a:p>
        </p:txBody>
      </p:sp>
      <p:sp>
        <p:nvSpPr>
          <p:cNvPr id="3" name="TextBox 2">
            <a:extLst>
              <a:ext uri="{FF2B5EF4-FFF2-40B4-BE49-F238E27FC236}">
                <a16:creationId xmlns:a16="http://schemas.microsoft.com/office/drawing/2014/main" id="{F4350B11-7F8E-43AD-97AF-38657D62EEA1}"/>
              </a:ext>
            </a:extLst>
          </p:cNvPr>
          <p:cNvSpPr txBox="1"/>
          <p:nvPr/>
        </p:nvSpPr>
        <p:spPr>
          <a:xfrm>
            <a:off x="252974" y="951471"/>
            <a:ext cx="8001340"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mj-lt"/>
              </a:rPr>
              <a:t> </a:t>
            </a:r>
            <a:r>
              <a:rPr lang="en-US" b="1" i="0" dirty="0">
                <a:effectLst/>
                <a:latin typeface="+mj-lt"/>
              </a:rPr>
              <a:t>Artificial Intelligence</a:t>
            </a:r>
            <a:r>
              <a:rPr lang="en-US" b="0" i="0" dirty="0">
                <a:effectLst/>
                <a:latin typeface="+mj-lt"/>
              </a:rPr>
              <a:t>  gives </a:t>
            </a:r>
            <a:r>
              <a:rPr lang="en-US" b="1" i="0" dirty="0">
                <a:effectLst/>
                <a:latin typeface="+mj-lt"/>
              </a:rPr>
              <a:t>robots</a:t>
            </a:r>
            <a:r>
              <a:rPr lang="en-US" b="0" i="0" dirty="0">
                <a:effectLst/>
                <a:latin typeface="+mj-lt"/>
              </a:rPr>
              <a:t> a computer vision to navigate, sense and calculate their reaction accordingly. </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i="0" dirty="0">
                <a:effectLst/>
                <a:latin typeface="+mj-lt"/>
              </a:rPr>
              <a:t>Robots</a:t>
            </a:r>
            <a:r>
              <a:rPr lang="en-US" b="0" i="0" dirty="0">
                <a:effectLst/>
                <a:latin typeface="+mj-lt"/>
              </a:rPr>
              <a:t> learn to perform their tasks from humans through </a:t>
            </a:r>
            <a:r>
              <a:rPr lang="en-US" b="1" i="0" dirty="0">
                <a:effectLst/>
                <a:latin typeface="+mj-lt"/>
              </a:rPr>
              <a:t>machine learning</a:t>
            </a:r>
            <a:r>
              <a:rPr lang="en-US" b="0" i="0" dirty="0">
                <a:effectLst/>
                <a:latin typeface="+mj-lt"/>
              </a:rPr>
              <a:t> which again is a part of computer programming and </a:t>
            </a:r>
            <a:r>
              <a:rPr lang="en-US" b="1" i="0" dirty="0">
                <a:effectLst/>
                <a:latin typeface="+mj-lt"/>
              </a:rPr>
              <a:t>Artificial Intelligence.</a:t>
            </a: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r>
              <a:rPr lang="en-US" b="1" dirty="0">
                <a:latin typeface="+mj-lt"/>
              </a:rPr>
              <a:t>A Robot without Artificial Intelligence will just be like any other computer in which we have to give commands and then the processor will just process it but in Artificial Intelligence if a computer meets any problem it will try the best way to solve the problem without taking any command from the user.</a:t>
            </a:r>
            <a:endParaRPr lang="en-US" dirty="0">
              <a:latin typeface="+mj-lt"/>
            </a:endParaRPr>
          </a:p>
        </p:txBody>
      </p:sp>
      <p:pic>
        <p:nvPicPr>
          <p:cNvPr id="5" name="Picture 4">
            <a:extLst>
              <a:ext uri="{FF2B5EF4-FFF2-40B4-BE49-F238E27FC236}">
                <a16:creationId xmlns:a16="http://schemas.microsoft.com/office/drawing/2014/main" id="{25078BA8-A58C-46D2-B516-2C6D52C5D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314" y="951471"/>
            <a:ext cx="3866763" cy="2347783"/>
          </a:xfrm>
          <a:prstGeom prst="rect">
            <a:avLst/>
          </a:prstGeom>
        </p:spPr>
      </p:pic>
      <p:sp>
        <p:nvSpPr>
          <p:cNvPr id="6" name="TextBox 5">
            <a:extLst>
              <a:ext uri="{FF2B5EF4-FFF2-40B4-BE49-F238E27FC236}">
                <a16:creationId xmlns:a16="http://schemas.microsoft.com/office/drawing/2014/main" id="{FB2F2702-36D7-4920-A348-C078ABBF23ED}"/>
              </a:ext>
            </a:extLst>
          </p:cNvPr>
          <p:cNvSpPr txBox="1"/>
          <p:nvPr/>
        </p:nvSpPr>
        <p:spPr>
          <a:xfrm>
            <a:off x="339471" y="4380606"/>
            <a:ext cx="4875080" cy="584775"/>
          </a:xfrm>
          <a:prstGeom prst="rect">
            <a:avLst/>
          </a:prstGeom>
          <a:noFill/>
        </p:spPr>
        <p:txBody>
          <a:bodyPr wrap="square" rtlCol="0">
            <a:spAutoFit/>
          </a:bodyPr>
          <a:lstStyle/>
          <a:p>
            <a:r>
              <a:rPr lang="en-US" sz="3200" b="1" u="sng" dirty="0">
                <a:solidFill>
                  <a:srgbClr val="FF0000"/>
                </a:solidFill>
              </a:rPr>
              <a:t>COMPUTER SCIENCE</a:t>
            </a:r>
            <a:endParaRPr lang="en-US" b="1" u="sng" dirty="0">
              <a:solidFill>
                <a:srgbClr val="FF0000"/>
              </a:solidFill>
            </a:endParaRPr>
          </a:p>
        </p:txBody>
      </p:sp>
      <p:sp>
        <p:nvSpPr>
          <p:cNvPr id="7" name="TextBox 6">
            <a:extLst>
              <a:ext uri="{FF2B5EF4-FFF2-40B4-BE49-F238E27FC236}">
                <a16:creationId xmlns:a16="http://schemas.microsoft.com/office/drawing/2014/main" id="{8BC317B1-409D-43AF-A965-3BC8A76E5010}"/>
              </a:ext>
            </a:extLst>
          </p:cNvPr>
          <p:cNvSpPr txBox="1"/>
          <p:nvPr/>
        </p:nvSpPr>
        <p:spPr>
          <a:xfrm>
            <a:off x="252974" y="4965381"/>
            <a:ext cx="8569750"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mj-lt"/>
              </a:rPr>
              <a:t>Artificial intelligence</a:t>
            </a:r>
            <a:r>
              <a:rPr lang="en-US" b="0" i="0" dirty="0">
                <a:effectLst/>
                <a:latin typeface="+mj-lt"/>
              </a:rPr>
              <a:t> is wide-ranging branch of </a:t>
            </a:r>
            <a:r>
              <a:rPr lang="en-US" b="1" i="0" dirty="0">
                <a:effectLst/>
                <a:latin typeface="+mj-lt"/>
              </a:rPr>
              <a:t>computer science</a:t>
            </a:r>
            <a:r>
              <a:rPr lang="en-US" b="0" i="0" dirty="0">
                <a:effectLst/>
                <a:latin typeface="+mj-lt"/>
              </a:rPr>
              <a:t> concerned with building smart machines capable of performing tasks that typically require human </a:t>
            </a:r>
            <a:r>
              <a:rPr lang="en-US" b="1" i="0" dirty="0">
                <a:effectLst/>
                <a:latin typeface="+mj-lt"/>
              </a:rPr>
              <a:t>intelligence</a:t>
            </a:r>
            <a:r>
              <a:rPr lang="en-US" b="0" i="0" dirty="0">
                <a:effectLst/>
                <a:latin typeface="+mj-lt"/>
              </a:rPr>
              <a:t>. ... It is the endeavor to replicate or simulate human </a:t>
            </a:r>
            <a:r>
              <a:rPr lang="en-US" b="1" i="0" dirty="0">
                <a:effectLst/>
                <a:latin typeface="+mj-lt"/>
              </a:rPr>
              <a:t>intelligence</a:t>
            </a:r>
            <a:r>
              <a:rPr lang="en-US" b="0" i="0" dirty="0">
                <a:effectLst/>
                <a:latin typeface="+mj-lt"/>
              </a:rPr>
              <a:t> in machines</a:t>
            </a:r>
            <a:endParaRPr lang="en-US" dirty="0">
              <a:latin typeface="+mj-lt"/>
            </a:endParaRPr>
          </a:p>
        </p:txBody>
      </p:sp>
    </p:spTree>
    <p:extLst>
      <p:ext uri="{BB962C8B-B14F-4D97-AF65-F5344CB8AC3E}">
        <p14:creationId xmlns:p14="http://schemas.microsoft.com/office/powerpoint/2010/main" val="40663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8AEFB-3A9E-413D-8C6A-6C960AA14709}"/>
              </a:ext>
            </a:extLst>
          </p:cNvPr>
          <p:cNvSpPr txBox="1"/>
          <p:nvPr/>
        </p:nvSpPr>
        <p:spPr>
          <a:xfrm>
            <a:off x="210065" y="321276"/>
            <a:ext cx="10836876" cy="369332"/>
          </a:xfrm>
          <a:prstGeom prst="rect">
            <a:avLst/>
          </a:prstGeom>
          <a:noFill/>
        </p:spPr>
        <p:txBody>
          <a:bodyPr wrap="square" rtlCol="0">
            <a:spAutoFit/>
          </a:bodyPr>
          <a:lstStyle/>
          <a:p>
            <a:pPr marL="285750" indent="-285750">
              <a:buFont typeface="Arial" panose="020B0604020202020204" pitchFamily="34" charset="0"/>
              <a:buChar char="•"/>
            </a:pPr>
            <a:r>
              <a:rPr lang="en-US" dirty="0"/>
              <a:t>Artificial Intelligence is a branch of computer science but it is also being used in a lot of branches </a:t>
            </a:r>
          </a:p>
        </p:txBody>
      </p:sp>
      <p:sp>
        <p:nvSpPr>
          <p:cNvPr id="4" name="TextBox 3">
            <a:extLst>
              <a:ext uri="{FF2B5EF4-FFF2-40B4-BE49-F238E27FC236}">
                <a16:creationId xmlns:a16="http://schemas.microsoft.com/office/drawing/2014/main" id="{88A639C7-BCAD-42E1-A708-1431BA6E2016}"/>
              </a:ext>
            </a:extLst>
          </p:cNvPr>
          <p:cNvSpPr txBox="1"/>
          <p:nvPr/>
        </p:nvSpPr>
        <p:spPr>
          <a:xfrm>
            <a:off x="210065" y="859595"/>
            <a:ext cx="3917092" cy="584775"/>
          </a:xfrm>
          <a:prstGeom prst="rect">
            <a:avLst/>
          </a:prstGeom>
          <a:noFill/>
        </p:spPr>
        <p:txBody>
          <a:bodyPr wrap="square" rtlCol="0">
            <a:spAutoFit/>
          </a:bodyPr>
          <a:lstStyle/>
          <a:p>
            <a:r>
              <a:rPr lang="en-US" sz="3200" b="1" u="sng" dirty="0">
                <a:solidFill>
                  <a:srgbClr val="FF0000"/>
                </a:solidFill>
              </a:rPr>
              <a:t>CYBER SECURITY</a:t>
            </a:r>
            <a:endParaRPr lang="en-US" b="1" u="sng" dirty="0">
              <a:solidFill>
                <a:srgbClr val="FF0000"/>
              </a:solidFill>
            </a:endParaRPr>
          </a:p>
        </p:txBody>
      </p:sp>
      <p:sp>
        <p:nvSpPr>
          <p:cNvPr id="5" name="TextBox 4">
            <a:extLst>
              <a:ext uri="{FF2B5EF4-FFF2-40B4-BE49-F238E27FC236}">
                <a16:creationId xmlns:a16="http://schemas.microsoft.com/office/drawing/2014/main" id="{06011573-29C8-401A-ABF8-B0F9592FD93C}"/>
              </a:ext>
            </a:extLst>
          </p:cNvPr>
          <p:cNvSpPr txBox="1"/>
          <p:nvPr/>
        </p:nvSpPr>
        <p:spPr>
          <a:xfrm>
            <a:off x="210065" y="1444370"/>
            <a:ext cx="729872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Cyber security and Artificial Intelligence are both branch of computer science so they can help each other.</a:t>
            </a:r>
          </a:p>
          <a:p>
            <a:pPr marL="285750" indent="-285750">
              <a:buFont typeface="Arial" panose="020B0604020202020204" pitchFamily="34" charset="0"/>
              <a:buChar char="•"/>
            </a:pPr>
            <a:endParaRPr lang="en-US" b="0" i="0" dirty="0">
              <a:effectLst/>
              <a:latin typeface="+mj-lt"/>
            </a:endParaRPr>
          </a:p>
          <a:p>
            <a:pPr marL="285750" indent="-285750">
              <a:buFont typeface="Arial" panose="020B0604020202020204" pitchFamily="34" charset="0"/>
              <a:buChar char="•"/>
            </a:pPr>
            <a:r>
              <a:rPr lang="en-US" b="0" i="0" dirty="0">
                <a:effectLst/>
                <a:latin typeface="+mj-lt"/>
              </a:rPr>
              <a:t>Combining the strength of </a:t>
            </a:r>
            <a:r>
              <a:rPr lang="en-US" b="1" i="0" dirty="0">
                <a:effectLst/>
                <a:latin typeface="+mj-lt"/>
              </a:rPr>
              <a:t>artificial intelligence</a:t>
            </a:r>
            <a:r>
              <a:rPr lang="en-US" b="0" i="0" dirty="0">
                <a:effectLst/>
                <a:latin typeface="+mj-lt"/>
              </a:rPr>
              <a:t> (</a:t>
            </a:r>
            <a:r>
              <a:rPr lang="en-US" b="1" i="0" dirty="0">
                <a:effectLst/>
                <a:latin typeface="+mj-lt"/>
              </a:rPr>
              <a:t>AI</a:t>
            </a:r>
            <a:r>
              <a:rPr lang="en-US" b="0" i="0" dirty="0">
                <a:effectLst/>
                <a:latin typeface="+mj-lt"/>
              </a:rPr>
              <a:t>) with </a:t>
            </a:r>
            <a:r>
              <a:rPr lang="en-US" b="1" i="0" dirty="0">
                <a:effectLst/>
                <a:latin typeface="+mj-lt"/>
              </a:rPr>
              <a:t>cybersecurity</a:t>
            </a:r>
            <a:r>
              <a:rPr lang="en-US" b="0" i="0" dirty="0">
                <a:effectLst/>
                <a:latin typeface="+mj-lt"/>
              </a:rPr>
              <a:t>, </a:t>
            </a:r>
            <a:r>
              <a:rPr lang="en-US" b="1" i="0" dirty="0">
                <a:effectLst/>
                <a:latin typeface="+mj-lt"/>
              </a:rPr>
              <a:t>security</a:t>
            </a:r>
            <a:r>
              <a:rPr lang="en-US" b="0" i="0" dirty="0">
                <a:effectLst/>
                <a:latin typeface="+mj-lt"/>
              </a:rPr>
              <a:t> professionals have additional resources to defend vulnerable networks and data from </a:t>
            </a:r>
            <a:r>
              <a:rPr lang="en-US" b="1" i="0" dirty="0">
                <a:effectLst/>
                <a:latin typeface="+mj-lt"/>
              </a:rPr>
              <a:t>cyber</a:t>
            </a:r>
            <a:r>
              <a:rPr lang="en-US" b="0" i="0" dirty="0">
                <a:effectLst/>
                <a:latin typeface="+mj-lt"/>
              </a:rPr>
              <a:t> attackers. After applying this technology, it brought instant insights, resulting in reduced response times meaning that the cyber security experts can create and create more and better method to guard the computer fro</a:t>
            </a:r>
            <a:r>
              <a:rPr lang="en-US" dirty="0">
                <a:latin typeface="+mj-lt"/>
              </a:rPr>
              <a:t>m cyber attacks.</a:t>
            </a:r>
          </a:p>
        </p:txBody>
      </p:sp>
      <p:pic>
        <p:nvPicPr>
          <p:cNvPr id="7" name="Picture 6">
            <a:extLst>
              <a:ext uri="{FF2B5EF4-FFF2-40B4-BE49-F238E27FC236}">
                <a16:creationId xmlns:a16="http://schemas.microsoft.com/office/drawing/2014/main" id="{4B93847E-4CCB-4D40-BF99-669543AC6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789" y="859595"/>
            <a:ext cx="4473146" cy="3415843"/>
          </a:xfrm>
          <a:prstGeom prst="rect">
            <a:avLst/>
          </a:prstGeom>
        </p:spPr>
      </p:pic>
      <p:sp>
        <p:nvSpPr>
          <p:cNvPr id="8" name="TextBox 7">
            <a:extLst>
              <a:ext uri="{FF2B5EF4-FFF2-40B4-BE49-F238E27FC236}">
                <a16:creationId xmlns:a16="http://schemas.microsoft.com/office/drawing/2014/main" id="{A1970DCF-CAFC-46B7-A8BC-2A6C51F4F8CA}"/>
              </a:ext>
            </a:extLst>
          </p:cNvPr>
          <p:cNvSpPr txBox="1"/>
          <p:nvPr/>
        </p:nvSpPr>
        <p:spPr>
          <a:xfrm>
            <a:off x="210065" y="4319049"/>
            <a:ext cx="4967417" cy="584775"/>
          </a:xfrm>
          <a:prstGeom prst="rect">
            <a:avLst/>
          </a:prstGeom>
          <a:noFill/>
        </p:spPr>
        <p:txBody>
          <a:bodyPr wrap="square" rtlCol="0">
            <a:spAutoFit/>
          </a:bodyPr>
          <a:lstStyle/>
          <a:p>
            <a:r>
              <a:rPr lang="en-US" sz="3200" b="1" u="sng" dirty="0">
                <a:solidFill>
                  <a:srgbClr val="FF0000"/>
                </a:solidFill>
              </a:rPr>
              <a:t>GAME DEVELOPMENT</a:t>
            </a:r>
          </a:p>
        </p:txBody>
      </p:sp>
      <p:sp>
        <p:nvSpPr>
          <p:cNvPr id="9" name="TextBox 8">
            <a:extLst>
              <a:ext uri="{FF2B5EF4-FFF2-40B4-BE49-F238E27FC236}">
                <a16:creationId xmlns:a16="http://schemas.microsoft.com/office/drawing/2014/main" id="{6BA4DF6C-5D4E-4C77-85F5-D6FBCDE68943}"/>
              </a:ext>
            </a:extLst>
          </p:cNvPr>
          <p:cNvSpPr txBox="1"/>
          <p:nvPr/>
        </p:nvSpPr>
        <p:spPr>
          <a:xfrm>
            <a:off x="296561" y="5066270"/>
            <a:ext cx="9316995" cy="923330"/>
          </a:xfrm>
          <a:prstGeom prst="rect">
            <a:avLst/>
          </a:prstGeom>
          <a:noFill/>
        </p:spPr>
        <p:txBody>
          <a:bodyPr wrap="square" rtlCol="0">
            <a:spAutoFit/>
          </a:bodyPr>
          <a:lstStyle/>
          <a:p>
            <a:pPr marL="285750" indent="-285750">
              <a:buFont typeface="Arial" panose="020B0604020202020204" pitchFamily="34" charset="0"/>
              <a:buChar char="•"/>
            </a:pPr>
            <a:r>
              <a:rPr lang="en-US" dirty="0"/>
              <a:t>Artificial Intelligence is even being used in game development the AI is used to create Non Player Character(NPCs) which creates the game to be more fun and you can interact with NPCs and they will give you answer.</a:t>
            </a:r>
          </a:p>
        </p:txBody>
      </p:sp>
    </p:spTree>
    <p:extLst>
      <p:ext uri="{BB962C8B-B14F-4D97-AF65-F5344CB8AC3E}">
        <p14:creationId xmlns:p14="http://schemas.microsoft.com/office/powerpoint/2010/main" val="204458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FEB36-7787-4B22-B51B-A8710D2A559A}"/>
              </a:ext>
            </a:extLst>
          </p:cNvPr>
          <p:cNvSpPr txBox="1"/>
          <p:nvPr/>
        </p:nvSpPr>
        <p:spPr>
          <a:xfrm>
            <a:off x="420130" y="333632"/>
            <a:ext cx="3311611" cy="584775"/>
          </a:xfrm>
          <a:prstGeom prst="rect">
            <a:avLst/>
          </a:prstGeom>
          <a:noFill/>
        </p:spPr>
        <p:txBody>
          <a:bodyPr wrap="square" rtlCol="0">
            <a:spAutoFit/>
          </a:bodyPr>
          <a:lstStyle/>
          <a:p>
            <a:r>
              <a:rPr lang="en-US" sz="3200" b="1" u="sng" dirty="0">
                <a:solidFill>
                  <a:srgbClr val="FF0000"/>
                </a:solidFill>
              </a:rPr>
              <a:t>MULTIMEDIA</a:t>
            </a:r>
            <a:endParaRPr lang="en-US" sz="3600" b="1" u="sng" dirty="0">
              <a:solidFill>
                <a:srgbClr val="FF0000"/>
              </a:solidFill>
            </a:endParaRPr>
          </a:p>
        </p:txBody>
      </p:sp>
      <p:sp>
        <p:nvSpPr>
          <p:cNvPr id="3" name="TextBox 2">
            <a:extLst>
              <a:ext uri="{FF2B5EF4-FFF2-40B4-BE49-F238E27FC236}">
                <a16:creationId xmlns:a16="http://schemas.microsoft.com/office/drawing/2014/main" id="{3CC0D35C-AA37-4E43-9AA4-F2A2606F5775}"/>
              </a:ext>
            </a:extLst>
          </p:cNvPr>
          <p:cNvSpPr txBox="1"/>
          <p:nvPr/>
        </p:nvSpPr>
        <p:spPr>
          <a:xfrm>
            <a:off x="321274" y="1458097"/>
            <a:ext cx="78094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Artificial Intelligence is even being used in multimedia like Artificial Intelligence is being used to make the quality of the pixels better such that a better quality of streaming can be given to people.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AI  Technology in Multimedia has helped in the development of multimedia in a better and faster manner.</a:t>
            </a:r>
          </a:p>
        </p:txBody>
      </p:sp>
      <p:pic>
        <p:nvPicPr>
          <p:cNvPr id="5" name="Picture 4">
            <a:extLst>
              <a:ext uri="{FF2B5EF4-FFF2-40B4-BE49-F238E27FC236}">
                <a16:creationId xmlns:a16="http://schemas.microsoft.com/office/drawing/2014/main" id="{1BB30C03-B083-402A-B2BF-3CE09AD92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046" y="3013247"/>
            <a:ext cx="5715000" cy="3105150"/>
          </a:xfrm>
          <a:prstGeom prst="rect">
            <a:avLst/>
          </a:prstGeom>
        </p:spPr>
      </p:pic>
    </p:spTree>
    <p:extLst>
      <p:ext uri="{BB962C8B-B14F-4D97-AF65-F5344CB8AC3E}">
        <p14:creationId xmlns:p14="http://schemas.microsoft.com/office/powerpoint/2010/main" val="41837173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484</TotalTime>
  <Words>1004</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vt:lpstr>
      <vt:lpstr>Rockwell</vt:lpstr>
      <vt:lpstr>Gallery</vt:lpstr>
      <vt:lpstr>PowerPoint Presentation</vt:lpstr>
      <vt:lpstr>ARTIFICIAL INTELLIGENCE</vt:lpstr>
      <vt:lpstr>History</vt:lpstr>
      <vt:lpstr>What is Artificial intelligence</vt:lpstr>
      <vt:lpstr>Development of different sciences with Artificial intelligence</vt:lpstr>
      <vt:lpstr>PowerPoint Presentation</vt:lpstr>
      <vt:lpstr>Robotics</vt:lpstr>
      <vt:lpstr>PowerPoint Presentation</vt:lpstr>
      <vt:lpstr>PowerPoint Presentation</vt:lpstr>
      <vt:lpstr>Advantages of artificial intelligence</vt:lpstr>
      <vt:lpstr>Disadvantages of artificial intelligence</vt:lpstr>
      <vt:lpstr>The Link to you tube video 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Amaan Khalid</dc:creator>
  <cp:lastModifiedBy>Amaan Khalid</cp:lastModifiedBy>
  <cp:revision>29</cp:revision>
  <dcterms:created xsi:type="dcterms:W3CDTF">2020-11-27T14:22:59Z</dcterms:created>
  <dcterms:modified xsi:type="dcterms:W3CDTF">2020-11-28T17:42:52Z</dcterms:modified>
</cp:coreProperties>
</file>