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4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FAECB-B969-49D6-AAC5-0BD491D7D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D4320-171E-4DCA-91FC-0D3874D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5E59-0ECC-077F-1384-A6543F02B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rPr>
              <a:t>Simulation &amp;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53E55-853B-1B34-21D2-5DA558D2B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364977"/>
            <a:ext cx="6987645" cy="138853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Amaar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(20SW015)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Aashir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Ali (20SW023)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Mahmood Rasheed (20SW047)</a:t>
            </a:r>
          </a:p>
        </p:txBody>
      </p:sp>
    </p:spTree>
    <p:extLst>
      <p:ext uri="{BB962C8B-B14F-4D97-AF65-F5344CB8AC3E}">
        <p14:creationId xmlns:p14="http://schemas.microsoft.com/office/powerpoint/2010/main" val="251824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E584-0E7C-20F4-25B8-6483C093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37" y="223438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12500" b="1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9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9E2-7F05-02EA-AD5E-A8DEFC0D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7786-6D54-2E30-BDFC-6458CFA9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Apply the Kolmogorov-Smirnov test on the generated random numbers (with X0 = 3, a = 5, c = 3, and m = 16) to check that the numbers following the uniformity property and null hypothesis can be accepted or rejected with α=0.05. Use the first ten random numbers and Dα =0.41.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4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F8E7-F43C-B4B6-9798-82565C88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Step1: Generate 10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3AB3-A00E-51D2-0433-A5DF4326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73380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Using the Linear Congruential Generator (LCG):</a:t>
            </a:r>
            <a:br>
              <a:rPr lang="en-US" dirty="0">
                <a:latin typeface="Berlin Sans FB" panose="020E0602020502020306" pitchFamily="34" charset="0"/>
              </a:rPr>
            </a:br>
            <a:br>
              <a:rPr lang="en-US" b="1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Given: </a:t>
            </a:r>
            <a:br>
              <a:rPr lang="en-US" dirty="0">
                <a:latin typeface="Berlin Sans FB" panose="020E0602020502020306" pitchFamily="34" charset="0"/>
              </a:rPr>
            </a:br>
            <a:br>
              <a:rPr lang="en-US" b="1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X0​=3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a=5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c=3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m=16</a:t>
            </a:r>
            <a:br>
              <a:rPr lang="en-US" dirty="0">
                <a:latin typeface="Berlin Sans FB" panose="020E0602020502020306" pitchFamily="34" charset="0"/>
              </a:rPr>
            </a:b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Formula:</a:t>
            </a:r>
          </a:p>
          <a:p>
            <a:pPr marL="0" indent="0">
              <a:buNone/>
            </a:pPr>
            <a:r>
              <a:rPr lang="da-DK" dirty="0">
                <a:latin typeface="Berlin Sans FB" panose="020E0602020502020306" pitchFamily="34" charset="0"/>
              </a:rPr>
              <a:t>     Xi+1​=(aXi​+c) mod m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BC9913-FC8B-3E5B-8F11-1EF73022669C}"/>
              </a:ext>
            </a:extLst>
          </p:cNvPr>
          <p:cNvSpPr txBox="1"/>
          <p:nvPr/>
        </p:nvSpPr>
        <p:spPr>
          <a:xfrm>
            <a:off x="1799304" y="44243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R1: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X0+1 = (aX0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X1 = ((5)(3)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X1 = 18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X1 = 2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R1 = X1/m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R1 = 2/16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R1 = 0.125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24E32-F9EA-BCF5-4999-58ED127CA08C}"/>
              </a:ext>
            </a:extLst>
          </p:cNvPr>
          <p:cNvSpPr txBox="1"/>
          <p:nvPr/>
        </p:nvSpPr>
        <p:spPr>
          <a:xfrm>
            <a:off x="5147185" y="44243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R2: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X1+1 = (aX1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X2 = ((5)(2)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X2 = 13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X2 = 13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R2 = X2/m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R2 = 13/16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R2 = 0.8125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61AF2-6F5C-A270-E563-23A6BBFDA782}"/>
              </a:ext>
            </a:extLst>
          </p:cNvPr>
          <p:cNvSpPr txBox="1"/>
          <p:nvPr/>
        </p:nvSpPr>
        <p:spPr>
          <a:xfrm>
            <a:off x="8495068" y="44243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R3: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X2+1 = (aX2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X3 = ((5)(13)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X3 = 68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X3 = 4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R3 = X3/m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R3 = 4/16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R3 = 0.25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0408F-2007-3728-BBA3-6CD16FC86C0D}"/>
              </a:ext>
            </a:extLst>
          </p:cNvPr>
          <p:cNvSpPr txBox="1"/>
          <p:nvPr/>
        </p:nvSpPr>
        <p:spPr>
          <a:xfrm>
            <a:off x="1799304" y="3420820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R4: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X3+1 = (aX3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X4 = ((5)(4)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X4 = 23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X4 = 7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R4 = X4/m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R4 = 7/16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R4 = 0.4375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9AAF7-8E4B-23CA-E085-4BE751E9C70F}"/>
              </a:ext>
            </a:extLst>
          </p:cNvPr>
          <p:cNvSpPr txBox="1"/>
          <p:nvPr/>
        </p:nvSpPr>
        <p:spPr>
          <a:xfrm>
            <a:off x="5147186" y="3420818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R5: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X4+1 = (aX4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X5 = ((5)(7)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X5 = 38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X5 = 6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R5 = X5/m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R5 = 6/16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R5 = 0.375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5BC07-3F97-C64B-7B0F-FA100430CFC2}"/>
              </a:ext>
            </a:extLst>
          </p:cNvPr>
          <p:cNvSpPr txBox="1"/>
          <p:nvPr/>
        </p:nvSpPr>
        <p:spPr>
          <a:xfrm>
            <a:off x="8495069" y="3349494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R6: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X5+1 = (aX5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X6 = ((5)(6)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X6 = 33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X6 = 1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R6 = X6/m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R6 = 1/16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R6 = 0.0625</a:t>
            </a:r>
          </a:p>
        </p:txBody>
      </p:sp>
    </p:spTree>
    <p:extLst>
      <p:ext uri="{BB962C8B-B14F-4D97-AF65-F5344CB8AC3E}">
        <p14:creationId xmlns:p14="http://schemas.microsoft.com/office/powerpoint/2010/main" val="200738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B87D8-B950-A4CE-5EC5-2DD5D592C522}"/>
              </a:ext>
            </a:extLst>
          </p:cNvPr>
          <p:cNvSpPr txBox="1"/>
          <p:nvPr/>
        </p:nvSpPr>
        <p:spPr>
          <a:xfrm>
            <a:off x="2140974" y="258900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R7: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X6+1 = (aX6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X7 = ((5)(1)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X7 = 8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X7 = 8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R7 = X7/m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R7 = 8/16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R7 = 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5421D-51BD-C181-B02B-77F4E249BD5A}"/>
              </a:ext>
            </a:extLst>
          </p:cNvPr>
          <p:cNvSpPr txBox="1"/>
          <p:nvPr/>
        </p:nvSpPr>
        <p:spPr>
          <a:xfrm>
            <a:off x="2140975" y="3546983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R9: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X8+1 = (aX8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X9 = ((5)(11)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X9 = 58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X9 = 10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R9 = X9/m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R9 = 10/16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R9 = 0.625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7BEFC-6898-8E5D-1FB0-05E797616D0C}"/>
              </a:ext>
            </a:extLst>
          </p:cNvPr>
          <p:cNvSpPr txBox="1"/>
          <p:nvPr/>
        </p:nvSpPr>
        <p:spPr>
          <a:xfrm>
            <a:off x="6213986" y="258900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R8: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X7+1 = (aX7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X8 = ((5)(8)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X8 = 43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X8 = 11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R8 = X8/m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R8 = 11/16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R8 = 0.6875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DDB1-1983-CBB9-FDEA-A004772BCBE6}"/>
              </a:ext>
            </a:extLst>
          </p:cNvPr>
          <p:cNvSpPr txBox="1"/>
          <p:nvPr/>
        </p:nvSpPr>
        <p:spPr>
          <a:xfrm>
            <a:off x="6213987" y="3532236"/>
            <a:ext cx="33478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" panose="020E0602020502020306" pitchFamily="34" charset="0"/>
              </a:rPr>
              <a:t>R10: </a:t>
            </a:r>
            <a:br>
              <a:rPr lang="en-US" sz="2000" b="1" u="sng" dirty="0">
                <a:latin typeface="Berlin Sans FB" panose="020E0602020502020306" pitchFamily="34" charset="0"/>
              </a:rPr>
            </a:br>
            <a:endParaRPr lang="en-US" sz="2000" b="1" u="sng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X9+1 = (aX9 + c) mod m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X10 = ((5)(10) + (3))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X10 = 53 mod 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X10 = 5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R10 = X10/m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R10 = 5/16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b="1" dirty="0">
                <a:latin typeface="Berlin Sans FB" panose="020E0602020502020306" pitchFamily="34" charset="0"/>
              </a:rPr>
              <a:t>R10 = 0.3125</a:t>
            </a:r>
          </a:p>
        </p:txBody>
      </p:sp>
    </p:spTree>
    <p:extLst>
      <p:ext uri="{BB962C8B-B14F-4D97-AF65-F5344CB8AC3E}">
        <p14:creationId xmlns:p14="http://schemas.microsoft.com/office/powerpoint/2010/main" val="277331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E81-DFAA-E7DC-D4B8-FD12B028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Step2:Sort All Generated Random Numbers In Ascending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8E62-2B76-908E-5E89-F16F538D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Before Sorting: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{0.125, 0.8125, 0.25, 0.4375, 0.375, 0.0625, 0.5, 0.6875, 0.625, 0.3125}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After Sorting: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{0.0625, 0.125, 0.25, 0.3125, 0.375, 0.4375, 0.5, 0.625, 0.6875, 0.8125}</a:t>
            </a:r>
          </a:p>
        </p:txBody>
      </p:sp>
    </p:spTree>
    <p:extLst>
      <p:ext uri="{BB962C8B-B14F-4D97-AF65-F5344CB8AC3E}">
        <p14:creationId xmlns:p14="http://schemas.microsoft.com/office/powerpoint/2010/main" val="247371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4416-BD61-462D-BEFF-ABC4C3A6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329" y="0"/>
            <a:ext cx="10018713" cy="86769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Step3: Find the value of D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and D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F7C62B-7C48-6733-2165-851FED160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44436"/>
              </p:ext>
            </p:extLst>
          </p:nvPr>
        </p:nvGraphicFramePr>
        <p:xfrm>
          <a:off x="1341384" y="867696"/>
          <a:ext cx="10788320" cy="35494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77598">
                  <a:extLst>
                    <a:ext uri="{9D8B030D-6E8A-4147-A177-3AD203B41FA5}">
                      <a16:colId xmlns:a16="http://schemas.microsoft.com/office/drawing/2014/main" val="3072677431"/>
                    </a:ext>
                  </a:extLst>
                </a:gridCol>
                <a:gridCol w="954812">
                  <a:extLst>
                    <a:ext uri="{9D8B030D-6E8A-4147-A177-3AD203B41FA5}">
                      <a16:colId xmlns:a16="http://schemas.microsoft.com/office/drawing/2014/main" val="977814983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2188668679"/>
                    </a:ext>
                  </a:extLst>
                </a:gridCol>
                <a:gridCol w="725122">
                  <a:extLst>
                    <a:ext uri="{9D8B030D-6E8A-4147-A177-3AD203B41FA5}">
                      <a16:colId xmlns:a16="http://schemas.microsoft.com/office/drawing/2014/main" val="1048115646"/>
                    </a:ext>
                  </a:extLst>
                </a:gridCol>
                <a:gridCol w="949312">
                  <a:extLst>
                    <a:ext uri="{9D8B030D-6E8A-4147-A177-3AD203B41FA5}">
                      <a16:colId xmlns:a16="http://schemas.microsoft.com/office/drawing/2014/main" val="853789339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3129897516"/>
                    </a:ext>
                  </a:extLst>
                </a:gridCol>
                <a:gridCol w="851108">
                  <a:extLst>
                    <a:ext uri="{9D8B030D-6E8A-4147-A177-3AD203B41FA5}">
                      <a16:colId xmlns:a16="http://schemas.microsoft.com/office/drawing/2014/main" val="2458062566"/>
                    </a:ext>
                  </a:extLst>
                </a:gridCol>
                <a:gridCol w="932946">
                  <a:extLst>
                    <a:ext uri="{9D8B030D-6E8A-4147-A177-3AD203B41FA5}">
                      <a16:colId xmlns:a16="http://schemas.microsoft.com/office/drawing/2014/main" val="4215330058"/>
                    </a:ext>
                  </a:extLst>
                </a:gridCol>
                <a:gridCol w="883844">
                  <a:extLst>
                    <a:ext uri="{9D8B030D-6E8A-4147-A177-3AD203B41FA5}">
                      <a16:colId xmlns:a16="http://schemas.microsoft.com/office/drawing/2014/main" val="3975082433"/>
                    </a:ext>
                  </a:extLst>
                </a:gridCol>
                <a:gridCol w="883844">
                  <a:extLst>
                    <a:ext uri="{9D8B030D-6E8A-4147-A177-3AD203B41FA5}">
                      <a16:colId xmlns:a16="http://schemas.microsoft.com/office/drawing/2014/main" val="2373733978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3381087784"/>
                    </a:ext>
                  </a:extLst>
                </a:gridCol>
              </a:tblGrid>
              <a:tr h="887362">
                <a:tc>
                  <a:txBody>
                    <a:bodyPr/>
                    <a:lstStyle/>
                    <a:p>
                      <a:pPr algn="l"/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R(</a:t>
                      </a:r>
                      <a:r>
                        <a:rPr lang="en-US" sz="3600" b="1" baseline="-25000" dirty="0" err="1">
                          <a:solidFill>
                            <a:schemeClr val="bg1"/>
                          </a:solidFill>
                          <a:latin typeface="+mn-lt"/>
                        </a:rPr>
                        <a:t>i</a:t>
                      </a:r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1850"/>
                  </a:ext>
                </a:extLst>
              </a:tr>
              <a:tr h="887362">
                <a:tc>
                  <a:txBody>
                    <a:bodyPr/>
                    <a:lstStyle/>
                    <a:p>
                      <a:pPr algn="l"/>
                      <a:r>
                        <a:rPr lang="en-US" sz="3600" b="1" baseline="-25000" dirty="0" err="1">
                          <a:solidFill>
                            <a:schemeClr val="bg1"/>
                          </a:solidFill>
                          <a:latin typeface="+mn-lt"/>
                        </a:rPr>
                        <a:t>i</a:t>
                      </a:r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/N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08195"/>
                  </a:ext>
                </a:extLst>
              </a:tr>
              <a:tr h="887362">
                <a:tc>
                  <a:txBody>
                    <a:bodyPr/>
                    <a:lstStyle/>
                    <a:p>
                      <a:pPr algn="l"/>
                      <a:r>
                        <a:rPr lang="en-US" sz="3600" b="1" baseline="-25000" dirty="0" err="1">
                          <a:solidFill>
                            <a:schemeClr val="bg1"/>
                          </a:solidFill>
                          <a:latin typeface="+mn-lt"/>
                        </a:rPr>
                        <a:t>i</a:t>
                      </a:r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/N-R(</a:t>
                      </a:r>
                      <a:r>
                        <a:rPr lang="en-US" sz="3600" b="1" baseline="-25000" dirty="0" err="1">
                          <a:solidFill>
                            <a:schemeClr val="bg1"/>
                          </a:solidFill>
                          <a:latin typeface="+mn-lt"/>
                        </a:rPr>
                        <a:t>i</a:t>
                      </a:r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0.2125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47430"/>
                  </a:ext>
                </a:extLst>
              </a:tr>
              <a:tr h="887362">
                <a:tc>
                  <a:txBody>
                    <a:bodyPr/>
                    <a:lstStyle/>
                    <a:p>
                      <a:pPr algn="l"/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R(</a:t>
                      </a:r>
                      <a:r>
                        <a:rPr lang="en-US" sz="3600" b="1" baseline="-25000" dirty="0" err="1">
                          <a:solidFill>
                            <a:schemeClr val="bg1"/>
                          </a:solidFill>
                          <a:latin typeface="+mn-lt"/>
                        </a:rPr>
                        <a:t>i</a:t>
                      </a:r>
                      <a:r>
                        <a:rPr lang="en-US" sz="3600" b="1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) – (i-1)/N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0.0625</a:t>
                      </a:r>
                    </a:p>
                    <a:p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erlin Sans FB" panose="020E0602020502020306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389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1EAD10-ED73-7C84-AC8E-59958492FD44}"/>
              </a:ext>
            </a:extLst>
          </p:cNvPr>
          <p:cNvSpPr txBox="1"/>
          <p:nvPr/>
        </p:nvSpPr>
        <p:spPr>
          <a:xfrm>
            <a:off x="2194687" y="4719484"/>
            <a:ext cx="97044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D+ = max(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/N - 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 = 0.275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max(R(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– (i-1)/N) = 0.0625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= max(D+, D-) = 0.275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Since D=0.275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less than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Dα=0.41, so the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null hypothesis is not rejected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719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191A6-6E47-1805-A9A8-7961984E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0" y="49116"/>
            <a:ext cx="6076335" cy="67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BC6F7-A851-D001-1C8A-D584B9A0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23" y="-14939"/>
            <a:ext cx="6179574" cy="68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1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366</TotalTime>
  <Words>803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Berlin Sans FB</vt:lpstr>
      <vt:lpstr>Corbel</vt:lpstr>
      <vt:lpstr>Parallax</vt:lpstr>
      <vt:lpstr>Simulation &amp; Modeling</vt:lpstr>
      <vt:lpstr>Problem Statement</vt:lpstr>
      <vt:lpstr>Step1: Generate 10 Random Numbers</vt:lpstr>
      <vt:lpstr>PowerPoint Presentation</vt:lpstr>
      <vt:lpstr>PowerPoint Presentation</vt:lpstr>
      <vt:lpstr>Step2:Sort All Generated Random Numbers In Ascending Order</vt:lpstr>
      <vt:lpstr>Step3: Find the value of D- and D+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2024-10-20T14:36:04Z</dcterms:created>
  <dcterms:modified xsi:type="dcterms:W3CDTF">2024-10-21T05:33:44Z</dcterms:modified>
</cp:coreProperties>
</file>