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8" r:id="rId5"/>
    <p:sldId id="277" r:id="rId6"/>
    <p:sldId id="269" r:id="rId7"/>
    <p:sldId id="278" r:id="rId8"/>
    <p:sldId id="271" r:id="rId9"/>
    <p:sldId id="268" r:id="rId10"/>
    <p:sldId id="257" r:id="rId11"/>
    <p:sldId id="279" r:id="rId12"/>
    <p:sldId id="280" r:id="rId13"/>
    <p:sldId id="270" r:id="rId14"/>
    <p:sldId id="281" r:id="rId15"/>
    <p:sldId id="273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072C7"/>
    <a:srgbClr val="E7E6E6"/>
    <a:srgbClr val="0D1D51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7949" autoAdjust="0"/>
  </p:normalViewPr>
  <p:slideViewPr>
    <p:cSldViewPr snapToGrid="0" showGuides="1">
      <p:cViewPr>
        <p:scale>
          <a:sx n="75" d="100"/>
          <a:sy n="75" d="100"/>
        </p:scale>
        <p:origin x="250" y="28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3/12/2023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3/12/2023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21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40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3903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55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30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04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24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4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3/12/2023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pixabay.com/en/checklist-icon-notes-2024181/" TargetMode="Externa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exels.com/photo/add-to-blank-challenge-complete-262469/" TargetMode="External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://simple.wikipedia.org/wiki/recycling" TargetMode="External"/><Relationship Id="rId7" Type="http://schemas.openxmlformats.org/officeDocument/2006/relationships/hyperlink" Target="https://creativecommons.org/licenses/by-nc/3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freepngimg.com/png/72742-recycle-logo-symbol-recycling-png-download-free" TargetMode="External"/><Relationship Id="rId5" Type="http://schemas.openxmlformats.org/officeDocument/2006/relationships/image" Target="../media/image18.png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Student </a:t>
            </a:r>
            <a:br>
              <a:rPr lang="en-US"/>
            </a:br>
            <a:r>
              <a:rPr lang="en-US"/>
              <a:t>Evaluation </a:t>
            </a:r>
            <a:br>
              <a:rPr lang="en-US"/>
            </a:br>
            <a:r>
              <a:rPr lang="en-US"/>
              <a:t>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Submitted By:</a:t>
            </a:r>
          </a:p>
          <a:p>
            <a:r>
              <a:rPr lang="en-US"/>
              <a:t> Bilal Basharat (2021-CS-55)</a:t>
            </a:r>
          </a:p>
          <a:p>
            <a:endParaRPr lang="en-US"/>
          </a:p>
          <a:p>
            <a:r>
              <a:rPr lang="en-US"/>
              <a:t> </a:t>
            </a:r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t="932" b="932"/>
          <a:stretch>
            <a:fillRect/>
          </a:stretch>
        </p:blipFill>
        <p:spPr/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A86E2C-09F4-4578-A13B-6BA12171FBB9}"/>
              </a:ext>
            </a:extLst>
          </p:cNvPr>
          <p:cNvCxnSpPr/>
          <p:nvPr/>
        </p:nvCxnSpPr>
        <p:spPr>
          <a:xfrm>
            <a:off x="6482080" y="4236720"/>
            <a:ext cx="3657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6540D07-9D76-432A-8A8F-423A5B5606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5920" y="212822"/>
            <a:ext cx="2600960" cy="103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5455212" y="955041"/>
            <a:ext cx="4884848" cy="49518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BAA834C-5582-4AAC-AF34-99FD34283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144" y="1036786"/>
            <a:ext cx="4937211" cy="790724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testing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15E5DD5-BA5F-4814-A7D5-7C17E0473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45" y="2164734"/>
            <a:ext cx="4675416" cy="4531043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200" dirty="0">
                <a:latin typeface="+mj-lt"/>
              </a:rPr>
              <a:t>TEST CASES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200" dirty="0">
                <a:latin typeface="+mj-lt"/>
              </a:rPr>
              <a:t>VERIFICATION OF THE DATA LINKAGE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200" dirty="0">
                <a:latin typeface="+mj-lt"/>
              </a:rPr>
              <a:t>TESTING OF INTEGRATED SQL QUERIES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VALIDATIONS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EXCEPTIONS HANDLING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2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CC4987-B0F0-424E-BF0F-1A96CFE1BEB8}"/>
              </a:ext>
            </a:extLst>
          </p:cNvPr>
          <p:cNvCxnSpPr/>
          <p:nvPr/>
        </p:nvCxnSpPr>
        <p:spPr>
          <a:xfrm>
            <a:off x="567144" y="1827510"/>
            <a:ext cx="365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F5A0B24-A685-41CD-B05C-D8623DECF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81" y="5623750"/>
            <a:ext cx="3269899" cy="110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6540D07-9D76-432A-8A8F-423A5B560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920" y="212822"/>
            <a:ext cx="2600960" cy="10314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2FB3465-474E-4412-8E31-25F9231B7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356" y="3655025"/>
            <a:ext cx="3521564" cy="1031445"/>
          </a:xfrm>
          <a:prstGeom prst="rect">
            <a:avLst/>
          </a:prstGeom>
        </p:spPr>
      </p:pic>
      <p:pic>
        <p:nvPicPr>
          <p:cNvPr id="6" name="Picture Placeholder 9">
            <a:extLst>
              <a:ext uri="{FF2B5EF4-FFF2-40B4-BE49-F238E27FC236}">
                <a16:creationId xmlns:a16="http://schemas.microsoft.com/office/drawing/2014/main" id="{BEF8EA11-6BF0-477B-92A8-184F211022E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tretch>
            <a:fillRect/>
          </a:stretch>
        </p:blipFill>
        <p:spPr>
          <a:xfrm>
            <a:off x="1206164" y="1244267"/>
            <a:ext cx="4355312" cy="4369466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9718EB1-6F55-4560-953C-21AE61DB963C}"/>
              </a:ext>
            </a:extLst>
          </p:cNvPr>
          <p:cNvSpPr txBox="1">
            <a:spLocks/>
          </p:cNvSpPr>
          <p:nvPr/>
        </p:nvSpPr>
        <p:spPr>
          <a:xfrm>
            <a:off x="6762606" y="1461257"/>
            <a:ext cx="4937211" cy="79072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limitations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78447FA-B8C8-4299-BC91-FA7C19740F95}"/>
              </a:ext>
            </a:extLst>
          </p:cNvPr>
          <p:cNvSpPr txBox="1">
            <a:spLocks/>
          </p:cNvSpPr>
          <p:nvPr/>
        </p:nvSpPr>
        <p:spPr>
          <a:xfrm>
            <a:off x="6630526" y="2757816"/>
            <a:ext cx="6006781" cy="45310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  <a:latin typeface="+mj-lt"/>
              </a:rPr>
              <a:t>SINGLE-USER DESIGN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</a:rPr>
              <a:t>DATA VULNERABILITY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  <a:latin typeface="+mj-lt"/>
              </a:rPr>
              <a:t>LACK OF LOGIN SYSTEM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  <a:latin typeface="+mj-lt"/>
              </a:rPr>
              <a:t>DATA DUPLICATION ISSUE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  <a:latin typeface="+mj-lt"/>
              </a:rPr>
              <a:t>NAVIGATION PROBLEM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3851E4-1182-4E08-8E79-0DA433A6D7FD}"/>
              </a:ext>
            </a:extLst>
          </p:cNvPr>
          <p:cNvCxnSpPr/>
          <p:nvPr/>
        </p:nvCxnSpPr>
        <p:spPr>
          <a:xfrm>
            <a:off x="6630526" y="2461232"/>
            <a:ext cx="3657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964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72D58F-D34B-4E47-8798-6FE6F826ED1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521253" y="1137919"/>
            <a:ext cx="5644301" cy="564430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0CDE63-72DB-4D34-83C4-8A951F13B104}"/>
              </a:ext>
            </a:extLst>
          </p:cNvPr>
          <p:cNvSpPr txBox="1">
            <a:spLocks/>
          </p:cNvSpPr>
          <p:nvPr/>
        </p:nvSpPr>
        <p:spPr>
          <a:xfrm>
            <a:off x="5041768" y="2567156"/>
            <a:ext cx="4937211" cy="79072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2C567A"/>
                </a:solidFill>
              </a:rPr>
              <a:t>conclusion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000D507-CF0E-446D-B1BA-6A68E0DC3A74}"/>
              </a:ext>
            </a:extLst>
          </p:cNvPr>
          <p:cNvSpPr txBox="1">
            <a:spLocks/>
          </p:cNvSpPr>
          <p:nvPr/>
        </p:nvSpPr>
        <p:spPr>
          <a:xfrm>
            <a:off x="4909688" y="3711315"/>
            <a:ext cx="6006781" cy="45310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sz="2200" dirty="0">
                <a:solidFill>
                  <a:srgbClr val="2C567A"/>
                </a:solidFill>
                <a:latin typeface="+mj-lt"/>
              </a:rPr>
              <a:t>DATABASE PROJECTS AID LEARNING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olidFill>
                  <a:srgbClr val="2C567A"/>
                </a:solidFill>
                <a:latin typeface="+mj-lt"/>
              </a:rPr>
              <a:t>INDUSTRIAL USE OF DATABASES 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olidFill>
                  <a:srgbClr val="2C567A"/>
                </a:solidFill>
                <a:latin typeface="+mj-lt"/>
              </a:rPr>
              <a:t>SOLVE REAL-WORLD PROBLEMS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olidFill>
                  <a:srgbClr val="2C567A"/>
                </a:solidFill>
              </a:rPr>
              <a:t>PRACTICED </a:t>
            </a:r>
            <a:r>
              <a:rPr lang="en-US" sz="2200" dirty="0">
                <a:solidFill>
                  <a:srgbClr val="2C567A"/>
                </a:solidFill>
                <a:latin typeface="+mj-lt"/>
              </a:rPr>
              <a:t>THEORETICAL CONCEPTS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olidFill>
                  <a:srgbClr val="2C567A"/>
                </a:solidFill>
                <a:latin typeface="+mj-lt"/>
              </a:rPr>
              <a:t>PROS AND CONS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A99A12-4BA6-4E92-B1CC-637D2F40EE0D}"/>
              </a:ext>
            </a:extLst>
          </p:cNvPr>
          <p:cNvCxnSpPr/>
          <p:nvPr/>
        </p:nvCxnSpPr>
        <p:spPr>
          <a:xfrm>
            <a:off x="4909688" y="3526491"/>
            <a:ext cx="365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24853A8-F54E-4B1A-BA83-CF8BADAA5D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2863143" y="1650217"/>
            <a:ext cx="2645833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30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9">
            <a:extLst>
              <a:ext uri="{FF2B5EF4-FFF2-40B4-BE49-F238E27FC236}">
                <a16:creationId xmlns:a16="http://schemas.microsoft.com/office/drawing/2014/main" id="{63493B9E-F6F8-4C0F-9706-CA547A8B2B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1049458" y="1005840"/>
            <a:ext cx="4672766" cy="4672766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5D612B9-68B9-4C9F-98FE-CEE07DB1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7" y="3158641"/>
            <a:ext cx="5722223" cy="921807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595E31-7ACF-42E1-AF58-AAE3CC503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5920" y="212822"/>
            <a:ext cx="2600960" cy="10314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207091-B2D4-4B3B-8588-BC553D348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560" y="4378422"/>
            <a:ext cx="2600960" cy="103144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823E6B-2964-435E-BF71-AFBE31D942D7}"/>
              </a:ext>
            </a:extLst>
          </p:cNvPr>
          <p:cNvCxnSpPr>
            <a:cxnSpLocks/>
          </p:cNvCxnSpPr>
          <p:nvPr/>
        </p:nvCxnSpPr>
        <p:spPr>
          <a:xfrm>
            <a:off x="6469777" y="4249392"/>
            <a:ext cx="44928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6540D07-9D76-432A-8A8F-423A5B560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920" y="212822"/>
            <a:ext cx="2600960" cy="10314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2FB3465-474E-4412-8E31-25F9231B7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356" y="3655025"/>
            <a:ext cx="3521564" cy="1031445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28C7A83-2F70-476D-9655-EF8DD9433224}"/>
              </a:ext>
            </a:extLst>
          </p:cNvPr>
          <p:cNvSpPr txBox="1">
            <a:spLocks/>
          </p:cNvSpPr>
          <p:nvPr/>
        </p:nvSpPr>
        <p:spPr>
          <a:xfrm>
            <a:off x="3505200" y="841595"/>
            <a:ext cx="3536516" cy="9272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F0D790A-3D63-4111-95C8-CB26EE454CEA}"/>
              </a:ext>
            </a:extLst>
          </p:cNvPr>
          <p:cNvSpPr txBox="1">
            <a:spLocks/>
          </p:cNvSpPr>
          <p:nvPr/>
        </p:nvSpPr>
        <p:spPr>
          <a:xfrm>
            <a:off x="3505200" y="2069930"/>
            <a:ext cx="6786880" cy="4666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Functional Requirements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Database Design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Data Flow Diagram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Testing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Limitations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Conclusion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BF96D1-0CB8-4AEA-9BB4-4A05028F7D7A}"/>
              </a:ext>
            </a:extLst>
          </p:cNvPr>
          <p:cNvCxnSpPr/>
          <p:nvPr/>
        </p:nvCxnSpPr>
        <p:spPr>
          <a:xfrm>
            <a:off x="3505200" y="1914554"/>
            <a:ext cx="3657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1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627544"/>
            <a:ext cx="6006781" cy="4531043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sz="2200" dirty="0">
                <a:latin typeface="+mj-lt"/>
              </a:rPr>
              <a:t>THIS CLO MANAGEMENT SYSTEM IS: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latin typeface="+mj-lt"/>
              </a:rPr>
              <a:t>EFFICIENT AUTOMATED SYSTEM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latin typeface="+mj-lt"/>
              </a:rPr>
              <a:t>OFFERS VARIOUS FUNCTIONALITIES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latin typeface="+mj-lt"/>
              </a:rPr>
              <a:t>ENSURES ACCURACY AND UP-TO-DATE INFORMATION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latin typeface="+mj-lt"/>
              </a:rPr>
              <a:t>COMPREHENSIVE PDF REPORTS BASED ON STUDENT PERFORMANCE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latin typeface="+mj-lt"/>
              </a:rPr>
              <a:t>DESIGNED EXCLUSIVELY FOR ADMINISTRATORS</a:t>
            </a:r>
            <a:endParaRPr lang="en-US" sz="2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8B9DE6-DD92-4C26-9890-E95C8A15F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81" y="5623750"/>
            <a:ext cx="3269899" cy="110642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7E4398-CA83-4B4D-938D-D2FFB960767C}"/>
              </a:ext>
            </a:extLst>
          </p:cNvPr>
          <p:cNvCxnSpPr/>
          <p:nvPr/>
        </p:nvCxnSpPr>
        <p:spPr>
          <a:xfrm>
            <a:off x="515938" y="1290320"/>
            <a:ext cx="365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B8478D4F-C002-4E20-94CF-6ABB0ED1F90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13627" r="13627"/>
          <a:stretch>
            <a:fillRect/>
          </a:stretch>
        </p:blipFill>
        <p:spPr>
          <a:xfrm>
            <a:off x="6216507" y="0"/>
            <a:ext cx="5975494" cy="5476240"/>
          </a:xfrm>
        </p:spPr>
      </p:pic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6540D07-9D76-432A-8A8F-423A5B560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920" y="212822"/>
            <a:ext cx="2600960" cy="10314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2FB3465-474E-4412-8E31-25F9231B7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356" y="3655025"/>
            <a:ext cx="3521564" cy="1031445"/>
          </a:xfrm>
          <a:prstGeom prst="rect">
            <a:avLst/>
          </a:prstGeom>
        </p:spPr>
      </p:pic>
      <p:pic>
        <p:nvPicPr>
          <p:cNvPr id="6" name="Picture Placeholder 9">
            <a:extLst>
              <a:ext uri="{FF2B5EF4-FFF2-40B4-BE49-F238E27FC236}">
                <a16:creationId xmlns:a16="http://schemas.microsoft.com/office/drawing/2014/main" id="{BEF8EA11-6BF0-477B-92A8-184F211022E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206164" y="1333414"/>
            <a:ext cx="4355312" cy="4191172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28A258B-45B1-4E7A-9043-97A956EFB6A7}"/>
              </a:ext>
            </a:extLst>
          </p:cNvPr>
          <p:cNvSpPr txBox="1">
            <a:spLocks/>
          </p:cNvSpPr>
          <p:nvPr/>
        </p:nvSpPr>
        <p:spPr>
          <a:xfrm>
            <a:off x="5770881" y="741680"/>
            <a:ext cx="5913119" cy="8215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Functional Requirements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55D8BFB-328C-4212-8DB3-8435AA760B8C}"/>
              </a:ext>
            </a:extLst>
          </p:cNvPr>
          <p:cNvSpPr txBox="1">
            <a:spLocks/>
          </p:cNvSpPr>
          <p:nvPr/>
        </p:nvSpPr>
        <p:spPr>
          <a:xfrm>
            <a:off x="5770881" y="1747520"/>
            <a:ext cx="6006781" cy="4531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sz="2200" dirty="0">
                <a:solidFill>
                  <a:schemeClr val="bg1"/>
                </a:solidFill>
                <a:latin typeface="+mj-lt"/>
              </a:rPr>
              <a:t>Modules</a:t>
            </a:r>
            <a:endParaRPr lang="ur-PK" sz="2200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+mj-lt"/>
              </a:rPr>
              <a:t>Student, CLO, Rubric, Assessment Attendance, Result, Report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olidFill>
                  <a:schemeClr val="bg1"/>
                </a:solidFill>
                <a:latin typeface="+mj-lt"/>
              </a:rPr>
              <a:t>Operations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+mj-lt"/>
              </a:rPr>
              <a:t>CRUD, JOINS, QUERIES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olidFill>
                  <a:schemeClr val="bg1"/>
                </a:solidFill>
                <a:latin typeface="+mj-lt"/>
              </a:rPr>
              <a:t>Rights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+mj-lt"/>
              </a:rPr>
              <a:t>Admin, End-User</a:t>
            </a:r>
          </a:p>
          <a:p>
            <a:pPr>
              <a:lnSpc>
                <a:spcPct val="125000"/>
              </a:lnSpc>
            </a:pPr>
            <a:endParaRPr lang="en-US" sz="2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9495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Placeholder 82" descr="Bar chart">
            <a:extLst>
              <a:ext uri="{FF2B5EF4-FFF2-40B4-BE49-F238E27FC236}">
                <a16:creationId xmlns:a16="http://schemas.microsoft.com/office/drawing/2014/main" id="{C881BE4E-5D69-E447-A036-5172F657074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37A9B0-8DFC-4474-9F0A-612E661EF4EC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Topic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48D1D-2547-44FC-BACD-2BCD769E2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sz="1400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900B31E0-725B-4414-BD86-F34DA10467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/>
          <a:stretch>
            <a:fillRect/>
          </a:stretch>
        </p:blipFill>
        <p:spPr>
          <a:xfrm>
            <a:off x="4819552" y="0"/>
            <a:ext cx="8805008" cy="6858000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731B066-B54E-4CDD-A38A-FB1362B24F03}"/>
              </a:ext>
            </a:extLst>
          </p:cNvPr>
          <p:cNvSpPr/>
          <p:nvPr/>
        </p:nvSpPr>
        <p:spPr>
          <a:xfrm>
            <a:off x="-40640" y="-14571"/>
            <a:ext cx="5090160" cy="6872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040B5A-F554-42F6-BB96-C85756A256E7}"/>
              </a:ext>
            </a:extLst>
          </p:cNvPr>
          <p:cNvSpPr/>
          <p:nvPr/>
        </p:nvSpPr>
        <p:spPr>
          <a:xfrm>
            <a:off x="219126" y="246621"/>
            <a:ext cx="4381300" cy="6364758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B985D-7833-4E74-AA1C-E9A4BC3CC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4084488" cy="920336"/>
          </a:xfrm>
        </p:spPr>
        <p:txBody>
          <a:bodyPr/>
          <a:lstStyle/>
          <a:p>
            <a:r>
              <a:rPr lang="en-US" dirty="0" err="1">
                <a:solidFill>
                  <a:srgbClr val="2C567A"/>
                </a:solidFill>
              </a:rPr>
              <a:t>DataBase</a:t>
            </a:r>
            <a:r>
              <a:rPr lang="en-US" dirty="0">
                <a:solidFill>
                  <a:srgbClr val="2C567A"/>
                </a:solidFill>
              </a:rPr>
              <a:t> design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64A0656-D061-45D3-8D49-12FBE41AEF15}"/>
              </a:ext>
            </a:extLst>
          </p:cNvPr>
          <p:cNvSpPr txBox="1">
            <a:spLocks/>
          </p:cNvSpPr>
          <p:nvPr/>
        </p:nvSpPr>
        <p:spPr>
          <a:xfrm>
            <a:off x="495618" y="1413578"/>
            <a:ext cx="4084487" cy="4966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C567A"/>
                </a:solidFill>
                <a:latin typeface="+mj-lt"/>
              </a:rPr>
              <a:t>Lookup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C567A"/>
                </a:solidFill>
                <a:latin typeface="+mj-lt"/>
              </a:rPr>
              <a:t>Student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C567A"/>
                </a:solidFill>
                <a:latin typeface="+mj-lt"/>
              </a:rPr>
              <a:t>CLO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C567A"/>
                </a:solidFill>
                <a:latin typeface="+mj-lt"/>
              </a:rPr>
              <a:t>Rubric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C567A"/>
                </a:solidFill>
              </a:rPr>
              <a:t>Rubric Level</a:t>
            </a:r>
            <a:endParaRPr lang="en-US" sz="2200" dirty="0">
              <a:solidFill>
                <a:srgbClr val="2C567A"/>
              </a:solidFill>
              <a:latin typeface="+mj-lt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C567A"/>
                </a:solidFill>
                <a:latin typeface="+mj-lt"/>
              </a:rPr>
              <a:t>Assessment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C567A"/>
                </a:solidFill>
                <a:latin typeface="+mj-lt"/>
              </a:rPr>
              <a:t>Assessment Component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C567A"/>
                </a:solidFill>
                <a:latin typeface="+mj-lt"/>
              </a:rPr>
              <a:t>Attendance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C567A"/>
                </a:solidFill>
                <a:latin typeface="+mj-lt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460269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E559144-A213-48FC-9A98-4709440C42B8}"/>
              </a:ext>
            </a:extLst>
          </p:cNvPr>
          <p:cNvSpPr txBox="1">
            <a:spLocks/>
          </p:cNvSpPr>
          <p:nvPr/>
        </p:nvSpPr>
        <p:spPr>
          <a:xfrm>
            <a:off x="3688081" y="3532038"/>
            <a:ext cx="4602479" cy="8215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</a:rPr>
              <a:t>Data flow diagrams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AACB67-E857-447A-BDFE-DD495E70192E}"/>
              </a:ext>
            </a:extLst>
          </p:cNvPr>
          <p:cNvSpPr txBox="1"/>
          <p:nvPr/>
        </p:nvSpPr>
        <p:spPr>
          <a:xfrm>
            <a:off x="2461017" y="6858000"/>
            <a:ext cx="72699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simple.wikipedia.org/wiki/recyclin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69DDED7-7A6D-4F89-BB3F-B6C41E5A5E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698998" y="1027598"/>
            <a:ext cx="2565402" cy="256540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3419496-459D-4E0C-B7F9-C00553BDAADE}"/>
              </a:ext>
            </a:extLst>
          </p:cNvPr>
          <p:cNvSpPr txBox="1"/>
          <p:nvPr/>
        </p:nvSpPr>
        <p:spPr>
          <a:xfrm>
            <a:off x="5333998" y="4191001"/>
            <a:ext cx="15240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s://freepngimg.com/png/72742-recycle-logo-symbol-recycling-png-download-free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7" tooltip="https://creativecommons.org/licenses/by-nc/3.0/"/>
              </a:rPr>
              <a:t>CC BY-NC</a:t>
            </a:r>
            <a:endParaRPr lang="en-US" sz="90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95B606B-27D4-4821-ABAD-25B569D06F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720" y="5699222"/>
            <a:ext cx="2600960" cy="103144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66D0F98-FAAC-4B92-8609-1EEBA0DF65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8320" y="5810374"/>
            <a:ext cx="2600960" cy="103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33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7B748DF-D4AC-4218-8658-BFC5A3A37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551" y="3429000"/>
            <a:ext cx="3269899" cy="1106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C8436E-DDE3-43D0-B94E-B7758A4C6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961" y="1066862"/>
            <a:ext cx="3269899" cy="110642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3034DF5-3255-470B-97F7-5D5B51046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616" y="532863"/>
            <a:ext cx="9014384" cy="5603778"/>
          </a:xfrm>
          <a:prstGeom prst="rect">
            <a:avLst/>
          </a:prstGeom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619EBAF9-D477-489C-B425-6DE6EAA30509}"/>
              </a:ext>
            </a:extLst>
          </p:cNvPr>
          <p:cNvSpPr txBox="1">
            <a:spLocks/>
          </p:cNvSpPr>
          <p:nvPr/>
        </p:nvSpPr>
        <p:spPr>
          <a:xfrm>
            <a:off x="1274517" y="3135416"/>
            <a:ext cx="2576123" cy="5871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2C567A"/>
                </a:solidFill>
              </a:rPr>
              <a:t>Main page</a:t>
            </a:r>
          </a:p>
          <a:p>
            <a:r>
              <a:rPr lang="en-US" sz="3200" dirty="0">
                <a:solidFill>
                  <a:srgbClr val="2C567A"/>
                </a:solidFill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7B748DF-D4AC-4218-8658-BFC5A3A37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551" y="3429000"/>
            <a:ext cx="3269899" cy="1106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C8436E-DDE3-43D0-B94E-B7758A4C6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961" y="1066862"/>
            <a:ext cx="3269899" cy="110642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3034DF5-3255-470B-97F7-5D5B51046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328" y="919005"/>
            <a:ext cx="7646672" cy="4770533"/>
          </a:xfrm>
          <a:prstGeom prst="rect">
            <a:avLst/>
          </a:prstGeom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619EBAF9-D477-489C-B425-6DE6EAA30509}"/>
              </a:ext>
            </a:extLst>
          </p:cNvPr>
          <p:cNvSpPr txBox="1">
            <a:spLocks/>
          </p:cNvSpPr>
          <p:nvPr/>
        </p:nvSpPr>
        <p:spPr>
          <a:xfrm>
            <a:off x="1609797" y="3395045"/>
            <a:ext cx="2576123" cy="5871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2C567A"/>
                </a:solidFill>
              </a:rPr>
              <a:t>Student interface</a:t>
            </a:r>
          </a:p>
          <a:p>
            <a:r>
              <a:rPr lang="en-US" sz="3200" dirty="0">
                <a:solidFill>
                  <a:srgbClr val="2C567A"/>
                </a:solidFill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155184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7B748DF-D4AC-4218-8658-BFC5A3A37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551" y="3429000"/>
            <a:ext cx="3269899" cy="1106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C8436E-DDE3-43D0-B94E-B7758A4C6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961" y="1066862"/>
            <a:ext cx="3269899" cy="110642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3034DF5-3255-470B-97F7-5D5B51046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882" y="805850"/>
            <a:ext cx="7847118" cy="5178390"/>
          </a:xfrm>
          <a:prstGeom prst="rect">
            <a:avLst/>
          </a:prstGeom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619EBAF9-D477-489C-B425-6DE6EAA30509}"/>
              </a:ext>
            </a:extLst>
          </p:cNvPr>
          <p:cNvSpPr txBox="1">
            <a:spLocks/>
          </p:cNvSpPr>
          <p:nvPr/>
        </p:nvSpPr>
        <p:spPr>
          <a:xfrm>
            <a:off x="1609797" y="3395045"/>
            <a:ext cx="2576123" cy="5871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2C567A"/>
                </a:solidFill>
              </a:rPr>
              <a:t>result interface</a:t>
            </a:r>
          </a:p>
          <a:p>
            <a:r>
              <a:rPr lang="en-US" sz="3200" dirty="0">
                <a:solidFill>
                  <a:srgbClr val="2C567A"/>
                </a:solidFill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999237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A9B47F-3DD8-4645-81DC-B88780643C07}">
  <ds:schemaRefs>
    <ds:schemaRef ds:uri="http://purl.org/dc/dcmitype/"/>
    <ds:schemaRef ds:uri="http://www.w3.org/XML/1998/namespace"/>
    <ds:schemaRef ds:uri="71af3243-3dd4-4a8d-8c0d-dd76da1f02a5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0</TotalTime>
  <Words>269</Words>
  <Application>Microsoft Office PowerPoint</Application>
  <PresentationFormat>Widescreen</PresentationFormat>
  <Paragraphs>85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</vt:lpstr>
      <vt:lpstr>Times New Roman</vt:lpstr>
      <vt:lpstr>Office Theme</vt:lpstr>
      <vt:lpstr>Student  Evaluation  System</vt:lpstr>
      <vt:lpstr>PowerPoint Presentation</vt:lpstr>
      <vt:lpstr>Introduction </vt:lpstr>
      <vt:lpstr>PowerPoint Presentation</vt:lpstr>
      <vt:lpstr>DataBase design</vt:lpstr>
      <vt:lpstr>PowerPoint Presentation</vt:lpstr>
      <vt:lpstr>PowerPoint Presentation</vt:lpstr>
      <vt:lpstr>PowerPoint Presentation</vt:lpstr>
      <vt:lpstr>PowerPoint Presentation</vt:lpstr>
      <vt:lpstr>testing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2023-03-12T06:30:49Z</dcterms:created>
  <dcterms:modified xsi:type="dcterms:W3CDTF">2023-03-12T09:02:04Z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