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83" r:id="rId4"/>
    <p:sldId id="284" r:id="rId5"/>
    <p:sldId id="285" r:id="rId6"/>
    <p:sldId id="323" r:id="rId7"/>
    <p:sldId id="314" r:id="rId8"/>
    <p:sldId id="315" r:id="rId9"/>
    <p:sldId id="321" r:id="rId10"/>
    <p:sldId id="317" r:id="rId11"/>
    <p:sldId id="320" r:id="rId12"/>
    <p:sldId id="319" r:id="rId13"/>
    <p:sldId id="310" r:id="rId14"/>
    <p:sldId id="293" r:id="rId15"/>
    <p:sldId id="294" r:id="rId16"/>
    <p:sldId id="295" r:id="rId17"/>
    <p:sldId id="311" r:id="rId18"/>
    <p:sldId id="297" r:id="rId19"/>
    <p:sldId id="322" r:id="rId20"/>
    <p:sldId id="298" r:id="rId21"/>
    <p:sldId id="299" r:id="rId22"/>
    <p:sldId id="300" r:id="rId23"/>
    <p:sldId id="301" r:id="rId24"/>
    <p:sldId id="302" r:id="rId25"/>
    <p:sldId id="303" r:id="rId26"/>
    <p:sldId id="304" r:id="rId27"/>
    <p:sldId id="305" r:id="rId28"/>
    <p:sldId id="306" r:id="rId29"/>
    <p:sldId id="312" r:id="rId30"/>
    <p:sldId id="308" r:id="rId31"/>
    <p:sldId id="309" r:id="rId32"/>
    <p:sldId id="313" r:id="rId33"/>
    <p:sldId id="287"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F6D"/>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85598" autoAdjust="0"/>
  </p:normalViewPr>
  <p:slideViewPr>
    <p:cSldViewPr snapToGrid="0" showGuides="1">
      <p:cViewPr varScale="1">
        <p:scale>
          <a:sx n="99" d="100"/>
          <a:sy n="99" d="100"/>
        </p:scale>
        <p:origin x="1096" y="192"/>
      </p:cViewPr>
      <p:guideLst>
        <p:guide orient="horz" pos="1162"/>
        <p:guide pos="3835"/>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46" d="100"/>
          <a:sy n="46" d="100"/>
        </p:scale>
        <p:origin x="265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2023/11/26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23581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03514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693475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826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32</a:t>
            </a:fld>
            <a:endParaRPr lang="zh-CN" altLang="en-US"/>
          </a:p>
        </p:txBody>
      </p:sp>
    </p:spTree>
    <p:extLst>
      <p:ext uri="{BB962C8B-B14F-4D97-AF65-F5344CB8AC3E}">
        <p14:creationId xmlns:p14="http://schemas.microsoft.com/office/powerpoint/2010/main" val="2639472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200" dirty="0"/>
              <a:t>利用区块链对医疗数据资源进行整合，促进医疗数据的共享流动</a:t>
            </a:r>
          </a:p>
          <a:p>
            <a:pPr marL="285750" indent="-285750">
              <a:buFont typeface="Arial" panose="020B0604020202020204" pitchFamily="34" charset="0"/>
              <a:buChar char="•"/>
            </a:pPr>
            <a:r>
              <a:rPr lang="zh-CN" altLang="en-US" sz="1200" dirty="0"/>
              <a:t>基于区块链的医疗记录安全存储访问方案</a:t>
            </a:r>
          </a:p>
          <a:p>
            <a:pPr marL="285750" indent="-285750">
              <a:buFont typeface="Arial" panose="020B0604020202020204" pitchFamily="34" charset="0"/>
              <a:buChar char="•"/>
            </a:pPr>
            <a:r>
              <a:rPr lang="zh-CN" altLang="en-US" sz="1200" dirty="0"/>
              <a:t>医药防伪溯源系统</a:t>
            </a:r>
            <a:endParaRPr lang="en-US" altLang="zh-CN" sz="1200" dirty="0"/>
          </a:p>
          <a:p>
            <a:pPr marL="0" indent="0">
              <a:buFont typeface="Arial" panose="020B0604020202020204" pitchFamily="34" charset="0"/>
              <a:buNone/>
            </a:pPr>
            <a:endParaRPr lang="en-US" altLang="zh-CN" sz="1200" dirty="0"/>
          </a:p>
          <a:p>
            <a:pPr marL="285750" indent="-285750">
              <a:buFont typeface="Arial" panose="020B0604020202020204" pitchFamily="34" charset="0"/>
              <a:buChar char="•"/>
            </a:pPr>
            <a:r>
              <a:rPr lang="zh-CN" altLang="en-US" sz="1200" dirty="0">
                <a:solidFill>
                  <a:schemeClr val="tx1">
                    <a:lumMod val="75000"/>
                    <a:lumOff val="25000"/>
                  </a:schemeClr>
                </a:solidFill>
                <a:latin typeface="+mn-ea"/>
              </a:rPr>
              <a:t>数据的不对称和冗余</a:t>
            </a:r>
            <a:endParaRPr lang="en-US" altLang="zh-CN" sz="1200" dirty="0">
              <a:solidFill>
                <a:schemeClr val="tx1">
                  <a:lumMod val="75000"/>
                  <a:lumOff val="25000"/>
                </a:schemeClr>
              </a:solidFill>
              <a:latin typeface="+mn-ea"/>
            </a:endParaRPr>
          </a:p>
          <a:p>
            <a:pPr marL="285750" indent="-285750">
              <a:buFont typeface="Arial" panose="020B0604020202020204" pitchFamily="34" charset="0"/>
              <a:buChar char="•"/>
            </a:pPr>
            <a:r>
              <a:rPr lang="zh-CN" altLang="en-US" sz="1200" dirty="0">
                <a:solidFill>
                  <a:schemeClr val="tx1">
                    <a:lumMod val="75000"/>
                    <a:lumOff val="25000"/>
                  </a:schemeClr>
                </a:solidFill>
                <a:latin typeface="+mn-ea"/>
              </a:rPr>
              <a:t>难以共享和使用</a:t>
            </a:r>
            <a:endParaRPr lang="zh-CN" altLang="en-US" sz="1200" dirty="0"/>
          </a:p>
          <a:p>
            <a:pPr marL="285750" indent="-285750">
              <a:buFont typeface="Arial" panose="020B0604020202020204" pitchFamily="34" charset="0"/>
              <a:buChar char="•"/>
            </a:pPr>
            <a:endParaRPr lang="zh-CN" altLang="en-US" sz="1200" dirty="0"/>
          </a:p>
          <a:p>
            <a:pPr marL="285750" indent="-285750">
              <a:buFont typeface="Arial" panose="020B0604020202020204" pitchFamily="34" charset="0"/>
              <a:buChar char="•"/>
            </a:pPr>
            <a:r>
              <a:rPr lang="zh-CN" altLang="en-US" sz="1200" dirty="0"/>
              <a:t>用户的隐私权</a:t>
            </a:r>
            <a:endParaRPr lang="en-US" altLang="zh-CN" sz="1200" dirty="0"/>
          </a:p>
          <a:p>
            <a:pPr marL="285750" indent="-285750">
              <a:buFont typeface="Arial" panose="020B0604020202020204" pitchFamily="34" charset="0"/>
              <a:buChar char="•"/>
            </a:pPr>
            <a:r>
              <a:rPr lang="zh-CN" altLang="en-US" sz="1200" dirty="0"/>
              <a:t>医保报销、电子处方审核、电子病历的安全存储</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涉及到不同的医疗信息应用场景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基于联盟链的超级账本</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能够生成和存储医疗信息</a:t>
            </a:r>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80402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67216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提供了自动执行的服务，实现了传统合约的自动化处理</a:t>
            </a:r>
            <a:endParaRPr lang="en-US" altLang="zh-CN" dirty="0"/>
          </a:p>
          <a:p>
            <a:pPr marL="285750" indent="-285750">
              <a:buFont typeface="Arial" panose="020B0604020202020204" pitchFamily="34" charset="0"/>
              <a:buChar char="•"/>
            </a:pPr>
            <a:r>
              <a:rPr lang="zh-CN" altLang="en-US" dirty="0"/>
              <a:t>使合约执行流程高度透明且无法篡改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面向企业级应用的开源分布式账本平台</a:t>
            </a:r>
            <a:endParaRPr lang="en-US" altLang="zh-CN" dirty="0"/>
          </a:p>
          <a:p>
            <a:pPr marL="285750" indent="-285750">
              <a:buFont typeface="Arial" panose="020B0604020202020204" pitchFamily="34" charset="0"/>
              <a:buChar char="•"/>
            </a:pPr>
            <a:r>
              <a:rPr lang="zh-CN" altLang="en-US" dirty="0"/>
              <a:t>采用多账本的设计方式以区别于公有链</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处理和验证交易</a:t>
            </a:r>
            <a:endParaRPr lang="en-US" altLang="zh-CN" dirty="0"/>
          </a:p>
          <a:p>
            <a:pPr marL="285750" indent="-285750">
              <a:buFont typeface="Arial" panose="020B0604020202020204" pitchFamily="34" charset="0"/>
              <a:buChar char="•"/>
            </a:pPr>
            <a:r>
              <a:rPr lang="zh-CN" altLang="zh-CN" dirty="0"/>
              <a:t>将交易信息写入区块链</a:t>
            </a:r>
            <a:endParaRPr lang="zh-CN" altLang="en-US" dirty="0"/>
          </a:p>
          <a:p>
            <a:pPr marL="285750" indent="-285750">
              <a:buFont typeface="Arial" panose="020B0604020202020204" pitchFamily="34" charset="0"/>
              <a:buChar cha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77489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4899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模板下载：</a:t>
            </a:r>
            <a:r>
              <a:rPr lang="en-US" altLang="zh-CN" sz="100" dirty="0">
                <a:solidFill>
                  <a:prstClr val="white"/>
                </a:solidFill>
                <a:latin typeface="Calibri" panose="020F0502020204030204"/>
                <a:ea typeface="宋体" pitchFamily="2" charset="-122"/>
              </a:rPr>
              <a:t>www.1ppt.com/moban/          </a:t>
            </a:r>
            <a:r>
              <a:rPr lang="zh-CN" altLang="en-US" sz="100" dirty="0">
                <a:solidFill>
                  <a:prstClr val="white"/>
                </a:solidFill>
                <a:latin typeface="Calibri" panose="020F0502020204030204"/>
                <a:ea typeface="宋体" pitchFamily="2" charset="-122"/>
              </a:rPr>
              <a:t>行业</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www.1ppt.com/hangye/ </a:t>
            </a:r>
          </a:p>
          <a:p>
            <a:r>
              <a:rPr lang="zh-CN" altLang="en-US" sz="100" dirty="0">
                <a:solidFill>
                  <a:prstClr val="white"/>
                </a:solidFill>
                <a:latin typeface="Calibri" panose="020F0502020204030204"/>
                <a:ea typeface="宋体" pitchFamily="2" charset="-122"/>
              </a:rPr>
              <a:t>节日</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www.1ppt.com/jieri/          PPT</a:t>
            </a:r>
            <a:r>
              <a:rPr lang="zh-CN" altLang="en-US" sz="100" dirty="0">
                <a:solidFill>
                  <a:prstClr val="white"/>
                </a:solidFill>
                <a:latin typeface="Calibri" panose="020F0502020204030204"/>
                <a:ea typeface="宋体" pitchFamily="2" charset="-122"/>
              </a:rPr>
              <a:t>素材：</a:t>
            </a:r>
            <a:r>
              <a:rPr lang="en-US" altLang="zh-CN" sz="100" dirty="0">
                <a:solidFill>
                  <a:prstClr val="white"/>
                </a:solidFill>
                <a:latin typeface="Calibri" panose="020F0502020204030204"/>
                <a:ea typeface="宋体" pitchFamily="2" charset="-122"/>
              </a:rPr>
              <a:t>www.1ppt.com/sucai/</a:t>
            </a:r>
          </a:p>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背景图片：</a:t>
            </a:r>
            <a:r>
              <a:rPr lang="en-US" altLang="zh-CN" sz="100" dirty="0">
                <a:solidFill>
                  <a:prstClr val="white"/>
                </a:solidFill>
                <a:latin typeface="Calibri" panose="020F0502020204030204"/>
                <a:ea typeface="宋体" pitchFamily="2" charset="-122"/>
              </a:rPr>
              <a:t>www.1ppt.com/beijing/        PPT</a:t>
            </a:r>
            <a:r>
              <a:rPr lang="zh-CN" altLang="en-US" sz="100" dirty="0">
                <a:solidFill>
                  <a:prstClr val="white"/>
                </a:solidFill>
                <a:latin typeface="Calibri" panose="020F0502020204030204"/>
                <a:ea typeface="宋体" pitchFamily="2" charset="-122"/>
              </a:rPr>
              <a:t>图表：</a:t>
            </a:r>
            <a:r>
              <a:rPr lang="en-US" altLang="zh-CN" sz="100" dirty="0">
                <a:solidFill>
                  <a:prstClr val="white"/>
                </a:solidFill>
                <a:latin typeface="Calibri" panose="020F0502020204030204"/>
                <a:ea typeface="宋体" pitchFamily="2" charset="-122"/>
              </a:rPr>
              <a:t>www.1ppt.com/tubiao/      </a:t>
            </a:r>
          </a:p>
          <a:p>
            <a:r>
              <a:rPr lang="zh-CN" altLang="en-US" sz="100" dirty="0">
                <a:solidFill>
                  <a:prstClr val="white"/>
                </a:solidFill>
                <a:latin typeface="Calibri" panose="020F0502020204030204"/>
                <a:ea typeface="宋体" pitchFamily="2" charset="-122"/>
              </a:rPr>
              <a:t>精美</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下载：</a:t>
            </a:r>
            <a:r>
              <a:rPr lang="en-US" altLang="zh-CN" sz="100" dirty="0">
                <a:solidFill>
                  <a:prstClr val="white"/>
                </a:solidFill>
                <a:latin typeface="Calibri" panose="020F0502020204030204"/>
                <a:ea typeface="宋体" pitchFamily="2" charset="-122"/>
              </a:rPr>
              <a:t>www.1ppt.com/xiazai/         PPT</a:t>
            </a:r>
            <a:r>
              <a:rPr lang="zh-CN" altLang="en-US" sz="100" dirty="0">
                <a:solidFill>
                  <a:prstClr val="white"/>
                </a:solidFill>
                <a:latin typeface="Calibri" panose="020F0502020204030204"/>
                <a:ea typeface="宋体" pitchFamily="2" charset="-122"/>
              </a:rPr>
              <a:t>教程： </a:t>
            </a:r>
            <a:r>
              <a:rPr lang="en-US" altLang="zh-CN" sz="100" dirty="0">
                <a:solidFill>
                  <a:prstClr val="white"/>
                </a:solidFill>
                <a:latin typeface="Calibri" panose="020F0502020204030204"/>
                <a:ea typeface="宋体" pitchFamily="2" charset="-122"/>
              </a:rPr>
              <a:t>www.1ppt.com/powerpoint/      </a:t>
            </a:r>
          </a:p>
          <a:p>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课件：</a:t>
            </a:r>
            <a:r>
              <a:rPr lang="en-US" altLang="zh-CN" sz="100" dirty="0">
                <a:solidFill>
                  <a:prstClr val="white"/>
                </a:solidFill>
                <a:latin typeface="Calibri" panose="020F0502020204030204"/>
                <a:ea typeface="宋体" pitchFamily="2" charset="-122"/>
              </a:rPr>
              <a:t>www.1ppt.com/kejian/             </a:t>
            </a:r>
            <a:r>
              <a:rPr lang="zh-CN" altLang="en-US" sz="100" dirty="0">
                <a:solidFill>
                  <a:prstClr val="white"/>
                </a:solidFill>
                <a:latin typeface="Calibri" panose="020F0502020204030204"/>
                <a:ea typeface="宋体" pitchFamily="2" charset="-122"/>
              </a:rPr>
              <a:t>字体下载：</a:t>
            </a:r>
            <a:r>
              <a:rPr lang="en-US" altLang="zh-CN" sz="100" dirty="0">
                <a:solidFill>
                  <a:prstClr val="white"/>
                </a:solidFill>
                <a:latin typeface="Calibri" panose="020F0502020204030204"/>
                <a:ea typeface="宋体" pitchFamily="2" charset="-122"/>
              </a:rPr>
              <a:t>www.1ppt.com/ziti/</a:t>
            </a:r>
          </a:p>
          <a:p>
            <a:r>
              <a:rPr lang="zh-CN" altLang="en-US" sz="100" dirty="0">
                <a:solidFill>
                  <a:prstClr val="white"/>
                </a:solidFill>
                <a:latin typeface="Calibri" panose="020F0502020204030204"/>
                <a:ea typeface="宋体" pitchFamily="2" charset="-122"/>
              </a:rPr>
              <a:t>工作总结</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www.1ppt.com/xiazai/zongjie/ </a:t>
            </a:r>
            <a:r>
              <a:rPr lang="zh-CN" altLang="en-US" sz="100" dirty="0">
                <a:solidFill>
                  <a:prstClr val="white"/>
                </a:solidFill>
                <a:latin typeface="Calibri" panose="020F0502020204030204"/>
                <a:ea typeface="宋体" pitchFamily="2" charset="-122"/>
              </a:rPr>
              <a:t>工作计划：</a:t>
            </a:r>
            <a:r>
              <a:rPr lang="en-US" altLang="zh-CN" sz="100" dirty="0">
                <a:solidFill>
                  <a:prstClr val="white"/>
                </a:solidFill>
                <a:latin typeface="Calibri" panose="020F0502020204030204"/>
                <a:ea typeface="宋体" pitchFamily="2" charset="-122"/>
              </a:rPr>
              <a:t>www.1ppt.com/xiazai/jihua/</a:t>
            </a:r>
          </a:p>
          <a:p>
            <a:r>
              <a:rPr lang="zh-CN" altLang="en-US" sz="100" dirty="0">
                <a:solidFill>
                  <a:prstClr val="white"/>
                </a:solidFill>
                <a:latin typeface="Calibri" panose="020F0502020204030204"/>
                <a:ea typeface="宋体" pitchFamily="2" charset="-122"/>
              </a:rPr>
              <a:t>商务</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模板：</a:t>
            </a:r>
            <a:r>
              <a:rPr lang="en-US" altLang="zh-CN" sz="100" dirty="0">
                <a:solidFill>
                  <a:prstClr val="white"/>
                </a:solidFill>
                <a:latin typeface="Calibri" panose="020F0502020204030204"/>
                <a:ea typeface="宋体" pitchFamily="2" charset="-122"/>
              </a:rPr>
              <a:t>www.1ppt.com/moban/shangwu/  </a:t>
            </a:r>
            <a:r>
              <a:rPr lang="zh-CN" altLang="en-US" sz="100" dirty="0">
                <a:solidFill>
                  <a:prstClr val="white"/>
                </a:solidFill>
                <a:latin typeface="Calibri" panose="020F0502020204030204"/>
                <a:ea typeface="宋体" pitchFamily="2" charset="-122"/>
              </a:rPr>
              <a:t>个人简历</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www.1ppt.com/xiazai/jianli/  </a:t>
            </a:r>
          </a:p>
          <a:p>
            <a:r>
              <a:rPr lang="zh-CN" altLang="en-US" sz="100" dirty="0">
                <a:solidFill>
                  <a:prstClr val="white"/>
                </a:solidFill>
                <a:latin typeface="Calibri" panose="020F0502020204030204"/>
                <a:ea typeface="宋体" pitchFamily="2" charset="-122"/>
              </a:rPr>
              <a:t>毕业答辩</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www.1ppt.com/xiazai/dabian/  </a:t>
            </a:r>
            <a:r>
              <a:rPr lang="zh-CN" altLang="en-US" sz="100" dirty="0">
                <a:solidFill>
                  <a:prstClr val="white"/>
                </a:solidFill>
                <a:latin typeface="Calibri" panose="020F0502020204030204"/>
                <a:ea typeface="宋体" pitchFamily="2" charset="-122"/>
              </a:rPr>
              <a:t>工作汇报</a:t>
            </a:r>
            <a:r>
              <a:rPr lang="en-US" altLang="zh-CN" sz="100" dirty="0">
                <a:solidFill>
                  <a:prstClr val="white"/>
                </a:solidFill>
                <a:latin typeface="Calibri" panose="020F0502020204030204"/>
                <a:ea typeface="宋体" pitchFamily="2" charset="-122"/>
              </a:rPr>
              <a:t>PPT</a:t>
            </a:r>
            <a:r>
              <a:rPr lang="zh-CN" altLang="en-US" sz="100" dirty="0">
                <a:solidFill>
                  <a:prstClr val="white"/>
                </a:solidFill>
                <a:latin typeface="Calibri" panose="020F0502020204030204"/>
                <a:ea typeface="宋体" pitchFamily="2" charset="-122"/>
              </a:rPr>
              <a:t>：</a:t>
            </a:r>
            <a:r>
              <a:rPr lang="en-US" altLang="zh-CN" sz="100" dirty="0">
                <a:solidFill>
                  <a:prstClr val="white"/>
                </a:solidFill>
                <a:latin typeface="Calibri" panose="020F0502020204030204"/>
                <a:ea typeface="宋体" pitchFamily="2" charset="-122"/>
              </a:rPr>
              <a:t>www.1ppt.com/xiazai/huibao/    </a:t>
            </a:r>
          </a:p>
          <a:p>
            <a:r>
              <a:rPr lang="en-US" altLang="zh-CN" sz="100" dirty="0">
                <a:solidFill>
                  <a:prstClr val="white"/>
                </a:solidFill>
                <a:latin typeface="Calibri" panose="020F0502020204030204"/>
                <a:ea typeface="宋体" pitchFamily="2" charset="-122"/>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2023/11/26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2023/11/26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pic>
        <p:nvPicPr>
          <p:cNvPr id="11" name="图片 10">
            <a:extLst>
              <a:ext uri="{FF2B5EF4-FFF2-40B4-BE49-F238E27FC236}">
                <a16:creationId xmlns:a16="http://schemas.microsoft.com/office/drawing/2014/main" id="{4D1B0967-3069-B12C-2924-F60069F168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887" y="-487714"/>
            <a:ext cx="3270974" cy="24523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20.2.241.133:952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20.2.241.133:808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60159"/>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141855" y="1991032"/>
            <a:ext cx="7908290" cy="1938992"/>
          </a:xfrm>
          <a:prstGeom prst="rect">
            <a:avLst/>
          </a:prstGeom>
          <a:noFill/>
        </p:spPr>
        <p:txBody>
          <a:bodyPr wrap="square" rtlCol="0">
            <a:spAutoFit/>
          </a:bodyPr>
          <a:lstStyle/>
          <a:p>
            <a:pPr algn="ctr"/>
            <a:r>
              <a:rPr lang="en-US" altLang="zh-CN" sz="4000" b="1" dirty="0">
                <a:solidFill>
                  <a:srgbClr val="750F6D"/>
                </a:solidFill>
                <a:latin typeface="微软雅黑" panose="020B0503020204020204" charset="-122"/>
                <a:ea typeface="微软雅黑" panose="020B0503020204020204" charset="-122"/>
                <a:cs typeface="+mn-ea"/>
                <a:sym typeface="+mn-lt"/>
              </a:rPr>
              <a:t>A Medical Information Management System </a:t>
            </a:r>
          </a:p>
          <a:p>
            <a:pPr algn="ctr"/>
            <a:r>
              <a:rPr lang="en-US" altLang="zh-CN" sz="4000" b="1" dirty="0">
                <a:solidFill>
                  <a:srgbClr val="750F6D"/>
                </a:solidFill>
                <a:latin typeface="微软雅黑" panose="020B0503020204020204" charset="-122"/>
                <a:ea typeface="微软雅黑" panose="020B0503020204020204" charset="-122"/>
                <a:cs typeface="+mn-ea"/>
                <a:sym typeface="+mn-lt"/>
              </a:rPr>
              <a:t>Based on </a:t>
            </a:r>
            <a:r>
              <a:rPr lang="en-US" altLang="zh-CN" sz="4000" b="1" dirty="0" err="1">
                <a:solidFill>
                  <a:srgbClr val="750F6D"/>
                </a:solidFill>
                <a:latin typeface="微软雅黑" panose="020B0503020204020204" charset="-122"/>
                <a:ea typeface="微软雅黑" panose="020B0503020204020204" charset="-122"/>
                <a:cs typeface="+mn-ea"/>
                <a:sym typeface="+mn-lt"/>
              </a:rPr>
              <a:t>Blockchain</a:t>
            </a:r>
            <a:endParaRPr lang="zh-CN" altLang="en-US" sz="4000" b="1" dirty="0">
              <a:solidFill>
                <a:srgbClr val="750F6D"/>
              </a:solidFill>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5D6A3A1-D8D0-2F2E-5E0E-D58E3A6082EE}"/>
              </a:ext>
            </a:extLst>
          </p:cNvPr>
          <p:cNvSpPr txBox="1"/>
          <p:nvPr/>
        </p:nvSpPr>
        <p:spPr>
          <a:xfrm>
            <a:off x="3528254" y="4207171"/>
            <a:ext cx="5135492" cy="1338828"/>
          </a:xfrm>
          <a:prstGeom prst="rect">
            <a:avLst/>
          </a:prstGeom>
          <a:noFill/>
        </p:spPr>
        <p:txBody>
          <a:bodyPr wrap="square" rtlCol="0">
            <a:spAutoFit/>
          </a:bodyPr>
          <a:lstStyle/>
          <a:p>
            <a:pPr algn="ctr"/>
            <a:r>
              <a:rPr lang="en-US" altLang="zh-CN" dirty="0">
                <a:solidFill>
                  <a:schemeClr val="tx1"/>
                </a:solidFill>
                <a:cs typeface="+mn-ea"/>
                <a:sym typeface="+mn-lt"/>
              </a:rPr>
              <a:t>Group</a:t>
            </a:r>
            <a:r>
              <a:rPr lang="zh-CN" altLang="en-US" dirty="0">
                <a:solidFill>
                  <a:schemeClr val="tx1"/>
                </a:solidFill>
                <a:cs typeface="+mn-ea"/>
                <a:sym typeface="+mn-lt"/>
              </a:rPr>
              <a:t> </a:t>
            </a:r>
            <a:r>
              <a:rPr lang="en-US" altLang="zh-CN" dirty="0">
                <a:cs typeface="+mn-ea"/>
                <a:sym typeface="+mn-lt"/>
              </a:rPr>
              <a:t>Members</a:t>
            </a:r>
          </a:p>
          <a:p>
            <a:pPr algn="ctr"/>
            <a:r>
              <a:rPr lang="en-US" altLang="zh-CN" sz="900" dirty="0">
                <a:cs typeface="+mn-ea"/>
                <a:sym typeface="+mn-lt"/>
              </a:rPr>
              <a:t>  </a:t>
            </a:r>
          </a:p>
          <a:p>
            <a:pPr algn="ctr"/>
            <a:r>
              <a:rPr lang="en-US" altLang="zh-CN" dirty="0">
                <a:cs typeface="+mn-ea"/>
                <a:sym typeface="+mn-lt"/>
              </a:rPr>
              <a:t>Tang </a:t>
            </a:r>
            <a:r>
              <a:rPr lang="en-US" altLang="zh-CN" dirty="0" err="1">
                <a:cs typeface="+mn-ea"/>
                <a:sym typeface="+mn-lt"/>
              </a:rPr>
              <a:t>Xinzhe</a:t>
            </a:r>
            <a:endParaRPr lang="en-US" altLang="zh-CN" dirty="0">
              <a:cs typeface="+mn-ea"/>
              <a:sym typeface="+mn-lt"/>
            </a:endParaRPr>
          </a:p>
          <a:p>
            <a:pPr algn="ctr"/>
            <a:r>
              <a:rPr lang="en-US" altLang="zh-CN" dirty="0">
                <a:cs typeface="+mn-ea"/>
                <a:sym typeface="+mn-lt"/>
              </a:rPr>
              <a:t>Wu </a:t>
            </a:r>
            <a:r>
              <a:rPr lang="en-US" altLang="zh-CN" dirty="0" err="1">
                <a:cs typeface="+mn-ea"/>
                <a:sym typeface="+mn-lt"/>
              </a:rPr>
              <a:t>Yuhan</a:t>
            </a:r>
            <a:endParaRPr lang="en-US" altLang="zh-CN" dirty="0">
              <a:cs typeface="+mn-ea"/>
              <a:sym typeface="+mn-lt"/>
            </a:endParaRPr>
          </a:p>
          <a:p>
            <a:pPr algn="ctr"/>
            <a:r>
              <a:rPr lang="en-US" altLang="zh-CN" dirty="0">
                <a:cs typeface="+mn-ea"/>
                <a:sym typeface="+mn-lt"/>
              </a:rPr>
              <a:t>Shi Xinyi </a:t>
            </a:r>
            <a:endParaRPr lang="zh-CN" altLang="en-US" dirty="0">
              <a:solidFill>
                <a:schemeClr val="tx1"/>
              </a:solidFill>
              <a:cs typeface="+mn-ea"/>
              <a:sym typeface="+mn-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42720" y="2176534"/>
            <a:ext cx="3098800" cy="3451123"/>
          </a:xfrm>
          <a:prstGeom prst="rect">
            <a:avLst/>
          </a:prstGeom>
          <a:solidFill>
            <a:srgbClr val="750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98172" y="3361738"/>
            <a:ext cx="2707574" cy="2031325"/>
          </a:xfrm>
          <a:prstGeom prst="rect">
            <a:avLst/>
          </a:prstGeom>
          <a:noFill/>
        </p:spPr>
        <p:txBody>
          <a:bodyPr wrap="square" rtlCol="0">
            <a:spAutoFit/>
          </a:bodyPr>
          <a:lstStyle/>
          <a:p>
            <a:r>
              <a:rPr lang="en" altLang="zh-CN" dirty="0">
                <a:solidFill>
                  <a:schemeClr val="bg1"/>
                </a:solidFill>
                <a:latin typeface="+mn-ea"/>
              </a:rPr>
              <a:t>Users from all parties in the system jointly maintain the same distributed ledger that records various medical information records.</a:t>
            </a:r>
            <a:endParaRPr lang="zh-CN" altLang="en-US" dirty="0">
              <a:solidFill>
                <a:schemeClr val="bg1"/>
              </a:solidFill>
              <a:latin typeface="+mn-ea"/>
            </a:endParaRPr>
          </a:p>
        </p:txBody>
      </p:sp>
      <p:cxnSp>
        <p:nvCxnSpPr>
          <p:cNvPr id="13" name="直接连接符 12"/>
          <p:cNvCxnSpPr/>
          <p:nvPr/>
        </p:nvCxnSpPr>
        <p:spPr>
          <a:xfrm>
            <a:off x="2190617" y="3195112"/>
            <a:ext cx="1603006" cy="444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431969" y="1079372"/>
            <a:ext cx="5569527" cy="646331"/>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design goals</a:t>
            </a:r>
            <a:endParaRPr lang="zh-CN" altLang="en-US" sz="3600" b="1" dirty="0">
              <a:solidFill>
                <a:schemeClr val="tx1">
                  <a:lumMod val="85000"/>
                  <a:lumOff val="15000"/>
                </a:schemeClr>
              </a:solidFill>
              <a:latin typeface="+mj-ea"/>
            </a:endParaRPr>
          </a:p>
        </p:txBody>
      </p:sp>
      <p:sp>
        <p:nvSpPr>
          <p:cNvPr id="18" name="文本框 17"/>
          <p:cNvSpPr txBox="1"/>
          <p:nvPr/>
        </p:nvSpPr>
        <p:spPr>
          <a:xfrm>
            <a:off x="1879600" y="2321710"/>
            <a:ext cx="2225040" cy="830997"/>
          </a:xfrm>
          <a:prstGeom prst="rect">
            <a:avLst/>
          </a:prstGeom>
          <a:noFill/>
          <a:effectLst/>
        </p:spPr>
        <p:txBody>
          <a:bodyPr wrap="square" rtlCol="0">
            <a:spAutoFit/>
          </a:bodyPr>
          <a:lstStyle/>
          <a:p>
            <a:pPr algn="ctr"/>
            <a:r>
              <a:rPr lang="en" altLang="zh-CN" sz="2400" b="1" dirty="0">
                <a:solidFill>
                  <a:schemeClr val="bg1"/>
                </a:solidFill>
                <a:latin typeface="+mn-ea"/>
              </a:rPr>
              <a:t>Ledger generation</a:t>
            </a:r>
            <a:endParaRPr lang="zh-CN" altLang="en-US" sz="2400" b="1" dirty="0">
              <a:solidFill>
                <a:schemeClr val="bg1"/>
              </a:solidFill>
              <a:latin typeface="+mn-ea"/>
            </a:endParaRPr>
          </a:p>
        </p:txBody>
      </p:sp>
      <p:sp>
        <p:nvSpPr>
          <p:cNvPr id="19" name="矩形 18"/>
          <p:cNvSpPr/>
          <p:nvPr/>
        </p:nvSpPr>
        <p:spPr>
          <a:xfrm>
            <a:off x="4541520" y="2176533"/>
            <a:ext cx="3098800" cy="34511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640320" y="2176533"/>
            <a:ext cx="3098800" cy="345112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640320" y="3361738"/>
            <a:ext cx="3098800" cy="1938992"/>
          </a:xfrm>
          <a:prstGeom prst="rect">
            <a:avLst/>
          </a:prstGeom>
          <a:noFill/>
        </p:spPr>
        <p:txBody>
          <a:bodyPr wrap="square" rtlCol="0">
            <a:spAutoFit/>
          </a:bodyPr>
          <a:lstStyle/>
          <a:p>
            <a:r>
              <a:rPr lang="en" altLang="zh-CN" sz="2000" dirty="0">
                <a:solidFill>
                  <a:schemeClr val="bg1"/>
                </a:solidFill>
              </a:rPr>
              <a:t>Provide a stable and efficient query interface to facilitate users such as pharmacies and insurance institutions to query medical information.</a:t>
            </a:r>
            <a:endParaRPr lang="zh-CN" altLang="en-US" sz="2000" dirty="0">
              <a:solidFill>
                <a:schemeClr val="bg1"/>
              </a:solidFill>
            </a:endParaRPr>
          </a:p>
        </p:txBody>
      </p:sp>
      <p:cxnSp>
        <p:nvCxnSpPr>
          <p:cNvPr id="22" name="直接连接符 21"/>
          <p:cNvCxnSpPr/>
          <p:nvPr/>
        </p:nvCxnSpPr>
        <p:spPr>
          <a:xfrm>
            <a:off x="8388217" y="3195112"/>
            <a:ext cx="1603006" cy="444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077200" y="2321710"/>
            <a:ext cx="2225040" cy="707886"/>
          </a:xfrm>
          <a:prstGeom prst="rect">
            <a:avLst/>
          </a:prstGeom>
          <a:noFill/>
          <a:effectLst/>
        </p:spPr>
        <p:txBody>
          <a:bodyPr wrap="square" rtlCol="0">
            <a:spAutoFit/>
          </a:bodyPr>
          <a:lstStyle/>
          <a:p>
            <a:pPr algn="ctr"/>
            <a:r>
              <a:rPr lang="en" altLang="zh-CN" sz="2000" b="1" dirty="0">
                <a:solidFill>
                  <a:schemeClr val="bg1"/>
                </a:solidFill>
                <a:latin typeface="+mn-ea"/>
              </a:rPr>
              <a:t>Provide</a:t>
            </a:r>
          </a:p>
          <a:p>
            <a:pPr algn="ctr"/>
            <a:r>
              <a:rPr lang="en" altLang="zh-CN" sz="2000" b="1" dirty="0">
                <a:solidFill>
                  <a:schemeClr val="bg1"/>
                </a:solidFill>
                <a:latin typeface="+mn-ea"/>
              </a:rPr>
              <a:t> inquiry</a:t>
            </a:r>
            <a:endParaRPr lang="zh-CN" altLang="en-US" sz="2000" b="1" dirty="0">
              <a:solidFill>
                <a:schemeClr val="bg1"/>
              </a:solidFill>
              <a:latin typeface="+mn-ea"/>
            </a:endParaRPr>
          </a:p>
        </p:txBody>
      </p:sp>
      <p:sp>
        <p:nvSpPr>
          <p:cNvPr id="24" name="文本框 23"/>
          <p:cNvSpPr txBox="1"/>
          <p:nvPr/>
        </p:nvSpPr>
        <p:spPr>
          <a:xfrm>
            <a:off x="5069254" y="3361738"/>
            <a:ext cx="2043333" cy="1631216"/>
          </a:xfrm>
          <a:prstGeom prst="rect">
            <a:avLst/>
          </a:prstGeom>
          <a:noFill/>
        </p:spPr>
        <p:txBody>
          <a:bodyPr wrap="square" rtlCol="0">
            <a:spAutoFit/>
          </a:bodyPr>
          <a:lstStyle/>
          <a:p>
            <a:r>
              <a:rPr lang="en" altLang="zh-CN" sz="2000" dirty="0"/>
              <a:t>Assign different operation permissions to different usage roles.</a:t>
            </a:r>
            <a:endParaRPr lang="zh-CN" altLang="en-US" sz="2000" dirty="0"/>
          </a:p>
        </p:txBody>
      </p:sp>
      <p:cxnSp>
        <p:nvCxnSpPr>
          <p:cNvPr id="25" name="直接连接符 24"/>
          <p:cNvCxnSpPr/>
          <p:nvPr/>
        </p:nvCxnSpPr>
        <p:spPr>
          <a:xfrm>
            <a:off x="5289417" y="3195112"/>
            <a:ext cx="1603006" cy="44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978400" y="2260154"/>
            <a:ext cx="2225040" cy="830997"/>
          </a:xfrm>
          <a:prstGeom prst="rect">
            <a:avLst/>
          </a:prstGeom>
          <a:noFill/>
          <a:effectLst/>
        </p:spPr>
        <p:txBody>
          <a:bodyPr wrap="square" rtlCol="0">
            <a:spAutoFit/>
          </a:bodyPr>
          <a:lstStyle/>
          <a:p>
            <a:pPr algn="ctr"/>
            <a:r>
              <a:rPr lang="en" altLang="zh-CN" sz="2400" b="1" dirty="0">
                <a:latin typeface="+mn-ea"/>
              </a:rPr>
              <a:t>Privacy protection</a:t>
            </a:r>
            <a:endParaRPr lang="zh-CN" altLang="en-US" sz="2400" b="1" dirty="0">
              <a:latin typeface="+mn-ea"/>
            </a:endParaRPr>
          </a:p>
        </p:txBody>
      </p:sp>
    </p:spTree>
    <p:extLst>
      <p:ext uri="{BB962C8B-B14F-4D97-AF65-F5344CB8AC3E}">
        <p14:creationId xmlns:p14="http://schemas.microsoft.com/office/powerpoint/2010/main" val="41124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90797" y="2417720"/>
            <a:ext cx="3305893" cy="523220"/>
          </a:xfrm>
          <a:prstGeom prst="rect">
            <a:avLst/>
          </a:prstGeom>
          <a:noFill/>
        </p:spPr>
        <p:txBody>
          <a:bodyPr wrap="square" rtlCol="0">
            <a:spAutoFit/>
          </a:bodyPr>
          <a:lstStyle/>
          <a:p>
            <a:r>
              <a:rPr lang="en-US" altLang="zh-CN" sz="2800" dirty="0">
                <a:solidFill>
                  <a:schemeClr val="bg1"/>
                </a:solidFill>
                <a:latin typeface="FZZhengHeiS-DB-GB" panose="02000000000000000000" pitchFamily="2" charset="0"/>
                <a:ea typeface="FZZhengHeiS-DB-GB" panose="02000000000000000000" pitchFamily="2" charset="0"/>
              </a:rPr>
              <a:t>Hyperledger Fabric</a:t>
            </a:r>
            <a:endParaRPr lang="zh-CN" altLang="en-US" sz="28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528585"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0284" y="2463622"/>
            <a:ext cx="3349217" cy="2308324"/>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technical architecture diagram</a:t>
            </a:r>
            <a:endParaRPr lang="zh-CN" altLang="en-US" sz="3600" b="1" dirty="0">
              <a:solidFill>
                <a:schemeClr val="tx1">
                  <a:lumMod val="85000"/>
                  <a:lumOff val="15000"/>
                </a:schemeClr>
              </a:solidFill>
              <a:latin typeface="+mj-ea"/>
            </a:endParaRPr>
          </a:p>
        </p:txBody>
      </p:sp>
      <p:pic>
        <p:nvPicPr>
          <p:cNvPr id="3" name="图片 2"/>
          <p:cNvPicPr>
            <a:picLocks noChangeAspect="1"/>
          </p:cNvPicPr>
          <p:nvPr/>
        </p:nvPicPr>
        <p:blipFill>
          <a:blip r:embed="rId3"/>
          <a:stretch>
            <a:fillRect/>
          </a:stretch>
        </p:blipFill>
        <p:spPr>
          <a:xfrm>
            <a:off x="3819501" y="586714"/>
            <a:ext cx="7905958" cy="5651525"/>
          </a:xfrm>
          <a:prstGeom prst="rect">
            <a:avLst/>
          </a:prstGeom>
        </p:spPr>
      </p:pic>
    </p:spTree>
    <p:extLst>
      <p:ext uri="{BB962C8B-B14F-4D97-AF65-F5344CB8AC3E}">
        <p14:creationId xmlns:p14="http://schemas.microsoft.com/office/powerpoint/2010/main" val="338615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90797" y="2417720"/>
            <a:ext cx="3305893" cy="523220"/>
          </a:xfrm>
          <a:prstGeom prst="rect">
            <a:avLst/>
          </a:prstGeom>
          <a:noFill/>
        </p:spPr>
        <p:txBody>
          <a:bodyPr wrap="square" rtlCol="0">
            <a:spAutoFit/>
          </a:bodyPr>
          <a:lstStyle/>
          <a:p>
            <a:r>
              <a:rPr lang="en-US" altLang="zh-CN" sz="2800" dirty="0">
                <a:solidFill>
                  <a:schemeClr val="bg1"/>
                </a:solidFill>
                <a:latin typeface="FZZhengHeiS-DB-GB" panose="02000000000000000000" pitchFamily="2" charset="0"/>
                <a:ea typeface="FZZhengHeiS-DB-GB" panose="02000000000000000000" pitchFamily="2" charset="0"/>
              </a:rPr>
              <a:t>Hyperledger Fabric</a:t>
            </a:r>
            <a:endParaRPr lang="zh-CN" altLang="en-US" sz="2800" dirty="0">
              <a:solidFill>
                <a:schemeClr val="bg1"/>
              </a:solidFill>
              <a:latin typeface="FZZhengHeiS-DB-GB" panose="02000000000000000000" pitchFamily="2" charset="0"/>
              <a:ea typeface="FZZhengHeiS-DB-GB" panose="02000000000000000000" pitchFamily="2" charset="0"/>
            </a:endParaRPr>
          </a:p>
        </p:txBody>
      </p:sp>
      <p:cxnSp>
        <p:nvCxnSpPr>
          <p:cNvPr id="10" name="直接连接符 9"/>
          <p:cNvCxnSpPr/>
          <p:nvPr/>
        </p:nvCxnSpPr>
        <p:spPr>
          <a:xfrm>
            <a:off x="1528585"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0284" y="3006562"/>
            <a:ext cx="3349217" cy="1754326"/>
          </a:xfrm>
          <a:prstGeom prst="rect">
            <a:avLst/>
          </a:prstGeom>
          <a:noFill/>
        </p:spPr>
        <p:txBody>
          <a:bodyPr wrap="square" rtlCol="0">
            <a:spAutoFit/>
          </a:bodyPr>
          <a:lstStyle/>
          <a:p>
            <a:pPr algn="ctr"/>
            <a:r>
              <a:rPr lang="en" altLang="zh-CN" sz="3600" b="1" dirty="0">
                <a:solidFill>
                  <a:schemeClr val="tx1">
                    <a:lumMod val="85000"/>
                    <a:lumOff val="15000"/>
                  </a:schemeClr>
                </a:solidFill>
                <a:latin typeface="+mj-ea"/>
              </a:rPr>
              <a:t>System business flow chart</a:t>
            </a:r>
            <a:endParaRPr lang="zh-CN" altLang="en-US" sz="3600" b="1" dirty="0">
              <a:solidFill>
                <a:schemeClr val="tx1">
                  <a:lumMod val="85000"/>
                  <a:lumOff val="15000"/>
                </a:schemeClr>
              </a:solidFill>
              <a:latin typeface="+mj-ea"/>
            </a:endParaRPr>
          </a:p>
        </p:txBody>
      </p:sp>
      <p:pic>
        <p:nvPicPr>
          <p:cNvPr id="2" name="图片 1"/>
          <p:cNvPicPr>
            <a:picLocks noChangeAspect="1"/>
          </p:cNvPicPr>
          <p:nvPr/>
        </p:nvPicPr>
        <p:blipFill>
          <a:blip r:embed="rId3"/>
          <a:stretch>
            <a:fillRect/>
          </a:stretch>
        </p:blipFill>
        <p:spPr>
          <a:xfrm>
            <a:off x="3718559" y="914401"/>
            <a:ext cx="8058541" cy="5193982"/>
          </a:xfrm>
          <a:prstGeom prst="rect">
            <a:avLst/>
          </a:prstGeom>
        </p:spPr>
      </p:pic>
    </p:spTree>
    <p:extLst>
      <p:ext uri="{BB962C8B-B14F-4D97-AF65-F5344CB8AC3E}">
        <p14:creationId xmlns:p14="http://schemas.microsoft.com/office/powerpoint/2010/main" val="181918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14998" y="449826"/>
            <a:ext cx="11385755" cy="5958349"/>
          </a:xfrm>
          <a:prstGeom prst="roundRect">
            <a:avLst>
              <a:gd name="adj" fmla="val 1568"/>
            </a:avLst>
          </a:prstGeom>
          <a:solidFill>
            <a:schemeClr val="bg1"/>
          </a:solidFill>
          <a:ln>
            <a:noFill/>
          </a:ln>
          <a:effectLst>
            <a:glow rad="228600">
              <a:srgbClr val="750F6D">
                <a:alpha val="3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41911" y="2551630"/>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4</a:t>
            </a:r>
            <a:endParaRPr lang="zh-CN" altLang="en-US" sz="13800" b="1" dirty="0">
              <a:solidFill>
                <a:schemeClr val="bg1"/>
              </a:solidFill>
              <a:latin typeface="FuturaBookC" charset="-52"/>
            </a:endParaRPr>
          </a:p>
        </p:txBody>
      </p:sp>
      <p:sp>
        <p:nvSpPr>
          <p:cNvPr id="11" name="文本框 10"/>
          <p:cNvSpPr txBox="1"/>
          <p:nvPr/>
        </p:nvSpPr>
        <p:spPr>
          <a:xfrm>
            <a:off x="3604927" y="2551630"/>
            <a:ext cx="6832179" cy="923330"/>
          </a:xfrm>
          <a:prstGeom prst="rect">
            <a:avLst/>
          </a:prstGeom>
          <a:noFill/>
        </p:spPr>
        <p:txBody>
          <a:bodyPr wrap="square" rtlCol="0">
            <a:spAutoFit/>
          </a:bodyPr>
          <a:lstStyle/>
          <a:p>
            <a:pPr algn="dist"/>
            <a:r>
              <a:rPr lang="en" altLang="zh-CN" sz="5400" b="1" dirty="0">
                <a:solidFill>
                  <a:srgbClr val="750F6D"/>
                </a:solidFill>
                <a:cs typeface="+mn-ea"/>
                <a:sym typeface="+mn-lt"/>
              </a:rPr>
              <a:t>Blockchain Network  </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
        <p:nvSpPr>
          <p:cNvPr id="2" name="文本框 1">
            <a:extLst>
              <a:ext uri="{FF2B5EF4-FFF2-40B4-BE49-F238E27FC236}">
                <a16:creationId xmlns:a16="http://schemas.microsoft.com/office/drawing/2014/main" id="{41FFCBBF-1CCC-2062-FA95-E7210D7C3215}"/>
              </a:ext>
            </a:extLst>
          </p:cNvPr>
          <p:cNvSpPr txBox="1"/>
          <p:nvPr/>
        </p:nvSpPr>
        <p:spPr>
          <a:xfrm>
            <a:off x="4649751" y="3347719"/>
            <a:ext cx="4600856" cy="923330"/>
          </a:xfrm>
          <a:prstGeom prst="rect">
            <a:avLst/>
          </a:prstGeom>
          <a:noFill/>
        </p:spPr>
        <p:txBody>
          <a:bodyPr wrap="square" rtlCol="0">
            <a:spAutoFit/>
          </a:bodyPr>
          <a:lstStyle/>
          <a:p>
            <a:pPr algn="dist"/>
            <a:r>
              <a:rPr lang="en" altLang="zh-CN" sz="5400" b="1" dirty="0">
                <a:solidFill>
                  <a:srgbClr val="750F6D"/>
                </a:solidFill>
                <a:cs typeface="+mn-ea"/>
                <a:sym typeface="+mn-lt"/>
              </a:rPr>
              <a:t>Construction  </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54430" y="2900680"/>
            <a:ext cx="2391410" cy="1323439"/>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 altLang="zh-CN" sz="2000" b="1" dirty="0">
                <a:solidFill>
                  <a:schemeClr val="tx1">
                    <a:lumMod val="75000"/>
                    <a:lumOff val="25000"/>
                  </a:schemeClr>
                </a:solidFill>
                <a:effectLst/>
                <a:latin typeface="+mn-ea"/>
                <a:ea typeface="+mn-ea"/>
              </a:rPr>
              <a:t>Blockchain network topology diagram</a:t>
            </a:r>
            <a:endParaRPr lang="zh-CN" altLang="en-US" sz="2000" b="1" dirty="0">
              <a:solidFill>
                <a:schemeClr val="tx1">
                  <a:lumMod val="75000"/>
                  <a:lumOff val="25000"/>
                </a:schemeClr>
              </a:solidFill>
              <a:effectLst/>
              <a:latin typeface="+mn-ea"/>
              <a:ea typeface="+mn-ea"/>
            </a:endParaRPr>
          </a:p>
        </p:txBody>
      </p:sp>
      <p:pic>
        <p:nvPicPr>
          <p:cNvPr id="8" name="图片 7"/>
          <p:cNvPicPr>
            <a:picLocks noChangeAspect="1"/>
          </p:cNvPicPr>
          <p:nvPr/>
        </p:nvPicPr>
        <p:blipFill>
          <a:blip r:embed="rId3"/>
          <a:stretch>
            <a:fillRect/>
          </a:stretch>
        </p:blipFill>
        <p:spPr>
          <a:xfrm>
            <a:off x="4245610" y="1094165"/>
            <a:ext cx="6358255" cy="46774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948721" y="1499728"/>
            <a:ext cx="3056896" cy="286232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 altLang="zh-CN" b="1" dirty="0">
                <a:solidFill>
                  <a:schemeClr val="tx1">
                    <a:lumMod val="75000"/>
                    <a:lumOff val="25000"/>
                  </a:schemeClr>
                </a:solidFill>
                <a:effectLst/>
                <a:latin typeface="+mn-ea"/>
                <a:ea typeface="+mn-ea"/>
              </a:rPr>
              <a:t>Write respective configuration files</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certificate file</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genesis block</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Channel configuration</a:t>
            </a:r>
          </a:p>
          <a:p>
            <a:endParaRPr lang="en" altLang="zh-CN" b="1" dirty="0">
              <a:solidFill>
                <a:schemeClr val="tx1">
                  <a:lumMod val="75000"/>
                  <a:lumOff val="25000"/>
                </a:schemeClr>
              </a:solidFill>
              <a:effectLst/>
              <a:latin typeface="+mn-ea"/>
              <a:ea typeface="+mn-ea"/>
            </a:endParaRPr>
          </a:p>
          <a:p>
            <a:r>
              <a:rPr lang="en" altLang="zh-CN" b="1" dirty="0">
                <a:solidFill>
                  <a:schemeClr val="tx1">
                    <a:lumMod val="75000"/>
                    <a:lumOff val="25000"/>
                  </a:schemeClr>
                </a:solidFill>
                <a:effectLst/>
                <a:latin typeface="+mn-ea"/>
                <a:ea typeface="+mn-ea"/>
              </a:rPr>
              <a:t>Contract deployment</a:t>
            </a:r>
            <a:endParaRPr lang="zh-CN" altLang="en-US" b="1" dirty="0">
              <a:solidFill>
                <a:schemeClr val="tx1">
                  <a:lumMod val="75000"/>
                  <a:lumOff val="25000"/>
                </a:schemeClr>
              </a:solidFill>
              <a:effectLst/>
              <a:latin typeface="+mn-ea"/>
              <a:ea typeface="+mn-ea"/>
            </a:endParaRPr>
          </a:p>
        </p:txBody>
      </p:sp>
      <p:sp>
        <p:nvSpPr>
          <p:cNvPr id="32" name="文本框 31"/>
          <p:cNvSpPr txBox="1"/>
          <p:nvPr/>
        </p:nvSpPr>
        <p:spPr>
          <a:xfrm>
            <a:off x="1765300" y="5616257"/>
            <a:ext cx="1922145" cy="646331"/>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 altLang="zh-CN" b="1" dirty="0">
                <a:solidFill>
                  <a:schemeClr val="tx1">
                    <a:lumMod val="75000"/>
                    <a:lumOff val="25000"/>
                  </a:schemeClr>
                </a:solidFill>
                <a:effectLst/>
                <a:latin typeface="+mn-ea"/>
                <a:ea typeface="+mn-ea"/>
              </a:rPr>
              <a:t>Network setup completed</a:t>
            </a:r>
            <a:endParaRPr lang="en-US" altLang="zh-CN" b="1" dirty="0">
              <a:solidFill>
                <a:schemeClr val="tx1">
                  <a:lumMod val="75000"/>
                  <a:lumOff val="25000"/>
                </a:schemeClr>
              </a:solidFill>
              <a:effectLst/>
              <a:latin typeface="+mn-ea"/>
              <a:ea typeface="+mn-ea"/>
            </a:endParaRPr>
          </a:p>
        </p:txBody>
      </p:sp>
      <p:pic>
        <p:nvPicPr>
          <p:cNvPr id="10" name="图片 9"/>
          <p:cNvPicPr>
            <a:picLocks noChangeAspect="1"/>
          </p:cNvPicPr>
          <p:nvPr/>
        </p:nvPicPr>
        <p:blipFill>
          <a:blip r:embed="rId3"/>
          <a:stretch>
            <a:fillRect/>
          </a:stretch>
        </p:blipFill>
        <p:spPr>
          <a:xfrm>
            <a:off x="4486027" y="1310738"/>
            <a:ext cx="5228804" cy="3470077"/>
          </a:xfrm>
          <a:prstGeom prst="rect">
            <a:avLst/>
          </a:prstGeom>
        </p:spPr>
      </p:pic>
      <p:pic>
        <p:nvPicPr>
          <p:cNvPr id="3" name="图片 2"/>
          <p:cNvPicPr>
            <a:picLocks noChangeAspect="1"/>
          </p:cNvPicPr>
          <p:nvPr/>
        </p:nvPicPr>
        <p:blipFill>
          <a:blip r:embed="rId4"/>
          <a:stretch>
            <a:fillRect/>
          </a:stretch>
        </p:blipFill>
        <p:spPr>
          <a:xfrm>
            <a:off x="3687445" y="4723130"/>
            <a:ext cx="7135495" cy="1786255"/>
          </a:xfrm>
          <a:prstGeom prst="rect">
            <a:avLst/>
          </a:prstGeom>
        </p:spPr>
      </p:pic>
      <p:sp>
        <p:nvSpPr>
          <p:cNvPr id="8" name="文本框 7"/>
          <p:cNvSpPr txBox="1"/>
          <p:nvPr/>
        </p:nvSpPr>
        <p:spPr>
          <a:xfrm>
            <a:off x="4486027" y="849073"/>
            <a:ext cx="5382368" cy="461665"/>
          </a:xfrm>
          <a:prstGeom prst="rect">
            <a:avLst/>
          </a:prstGeom>
          <a:noFill/>
        </p:spPr>
        <p:txBody>
          <a:bodyPr wrap="square" rtlCol="0">
            <a:spAutoFit/>
          </a:bodyPr>
          <a:lstStyle/>
          <a:p>
            <a:pPr algn="ctr"/>
            <a:r>
              <a:rPr lang="en" altLang="zh-CN" sz="2400" b="1" dirty="0">
                <a:solidFill>
                  <a:schemeClr val="tx1">
                    <a:lumMod val="85000"/>
                    <a:lumOff val="15000"/>
                  </a:schemeClr>
                </a:solidFill>
                <a:latin typeface="+mn-ea"/>
              </a:rPr>
              <a:t>Network construction process</a:t>
            </a:r>
            <a:endParaRPr lang="zh-CN" altLang="en-US" sz="24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610100" y="405754"/>
            <a:ext cx="4189730" cy="6025515"/>
          </a:xfrm>
          <a:prstGeom prst="rect">
            <a:avLst/>
          </a:prstGeom>
        </p:spPr>
      </p:pic>
      <p:sp>
        <p:nvSpPr>
          <p:cNvPr id="7" name="矩形 6"/>
          <p:cNvSpPr/>
          <p:nvPr/>
        </p:nvSpPr>
        <p:spPr>
          <a:xfrm>
            <a:off x="628650" y="2075180"/>
            <a:ext cx="2134870" cy="56451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err="1">
                <a:solidFill>
                  <a:schemeClr val="tx1">
                    <a:lumMod val="75000"/>
                    <a:lumOff val="25000"/>
                  </a:schemeClr>
                </a:solidFill>
                <a:latin typeface="+mn-ea"/>
              </a:rPr>
              <a:t>GetState</a:t>
            </a:r>
            <a:endParaRPr lang="en-US" altLang="zh-CN" dirty="0">
              <a:solidFill>
                <a:schemeClr val="tx1">
                  <a:lumMod val="75000"/>
                  <a:lumOff val="25000"/>
                </a:schemeClr>
              </a:solidFill>
              <a:latin typeface="+mn-ea"/>
            </a:endParaRPr>
          </a:p>
        </p:txBody>
      </p:sp>
      <p:cxnSp>
        <p:nvCxnSpPr>
          <p:cNvPr id="29" name="直接连接符 28"/>
          <p:cNvCxnSpPr/>
          <p:nvPr/>
        </p:nvCxnSpPr>
        <p:spPr>
          <a:xfrm flipH="1">
            <a:off x="4219575" y="1697990"/>
            <a:ext cx="6985" cy="263207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074160" y="1697994"/>
            <a:ext cx="304800" cy="304800"/>
          </a:xfrm>
          <a:prstGeom prst="ellipse">
            <a:avLst/>
          </a:prstGeom>
          <a:solidFill>
            <a:schemeClr val="bg1"/>
          </a:solidFill>
          <a:ln w="76200">
            <a:solidFill>
              <a:srgbClr val="75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1" name="任意多边形 30"/>
          <p:cNvSpPr/>
          <p:nvPr/>
        </p:nvSpPr>
        <p:spPr>
          <a:xfrm>
            <a:off x="613228" y="162542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Read Data</a:t>
            </a:r>
            <a:endParaRPr lang="zh-CN" altLang="en-US" dirty="0">
              <a:latin typeface="+mn-ea"/>
            </a:endParaRPr>
          </a:p>
        </p:txBody>
      </p:sp>
      <p:cxnSp>
        <p:nvCxnSpPr>
          <p:cNvPr id="32" name="直接连接符 31"/>
          <p:cNvCxnSpPr>
            <a:endCxn id="30" idx="2"/>
          </p:cNvCxnSpPr>
          <p:nvPr/>
        </p:nvCxnSpPr>
        <p:spPr>
          <a:xfrm>
            <a:off x="2862218" y="1850394"/>
            <a:ext cx="1211942" cy="0"/>
          </a:xfrm>
          <a:prstGeom prst="line">
            <a:avLst/>
          </a:prstGeom>
          <a:ln w="25400">
            <a:solidFill>
              <a:srgbClr val="750F6D"/>
            </a:solidFill>
            <a:prstDash val="dash"/>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24839" y="4257346"/>
            <a:ext cx="3746864" cy="1082675"/>
            <a:chOff x="2494279" y="4284016"/>
            <a:chExt cx="3746864" cy="1082675"/>
          </a:xfrm>
        </p:grpSpPr>
        <p:sp>
          <p:nvSpPr>
            <p:cNvPr id="44" name="矩形 43"/>
            <p:cNvSpPr/>
            <p:nvPr/>
          </p:nvSpPr>
          <p:spPr>
            <a:xfrm>
              <a:off x="2498089" y="4734231"/>
              <a:ext cx="2134870" cy="63246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a:solidFill>
                    <a:schemeClr val="tx1">
                      <a:lumMod val="75000"/>
                      <a:lumOff val="25000"/>
                    </a:schemeClr>
                  </a:solidFill>
                  <a:latin typeface="+mn-ea"/>
                </a:rPr>
                <a:t>PutState</a:t>
              </a:r>
            </a:p>
          </p:txBody>
        </p:sp>
        <p:sp>
          <p:nvSpPr>
            <p:cNvPr id="45" name="椭圆 44"/>
            <p:cNvSpPr/>
            <p:nvPr/>
          </p:nvSpPr>
          <p:spPr>
            <a:xfrm>
              <a:off x="5936343" y="4356588"/>
              <a:ext cx="304800" cy="304800"/>
            </a:xfrm>
            <a:prstGeom prst="ellipse">
              <a:avLst/>
            </a:prstGeom>
            <a:solidFill>
              <a:schemeClr val="bg1"/>
            </a:solidFill>
            <a:ln w="76200">
              <a:solidFill>
                <a:srgbClr val="75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6" name="任意多边形 45"/>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Write Data</a:t>
              </a:r>
              <a:endParaRPr lang="zh-CN" altLang="en-US" dirty="0">
                <a:latin typeface="+mn-ea"/>
              </a:endParaRPr>
            </a:p>
          </p:txBody>
        </p:sp>
        <p:cxnSp>
          <p:nvCxnSpPr>
            <p:cNvPr id="47" name="直接连接符 46"/>
            <p:cNvCxnSpPr>
              <a:endCxn id="45" idx="2"/>
            </p:cNvCxnSpPr>
            <p:nvPr/>
          </p:nvCxnSpPr>
          <p:spPr>
            <a:xfrm flipV="1">
              <a:off x="4743269" y="4508988"/>
              <a:ext cx="1193074" cy="15239"/>
            </a:xfrm>
            <a:prstGeom prst="line">
              <a:avLst/>
            </a:prstGeom>
            <a:ln w="25400">
              <a:solidFill>
                <a:srgbClr val="750F6D"/>
              </a:solidFill>
              <a:prstDash val="dash"/>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8799830" y="3156902"/>
            <a:ext cx="2904490" cy="954107"/>
          </a:xfrm>
          <a:prstGeom prst="rect">
            <a:avLst/>
          </a:prstGeom>
          <a:noFill/>
        </p:spPr>
        <p:txBody>
          <a:bodyPr wrap="square" rtlCol="0">
            <a:spAutoFit/>
          </a:bodyPr>
          <a:lstStyle/>
          <a:p>
            <a:pPr algn="ctr"/>
            <a:r>
              <a:rPr lang="en" altLang="zh-CN" sz="2800" b="1" dirty="0">
                <a:solidFill>
                  <a:schemeClr val="tx1">
                    <a:lumMod val="85000"/>
                    <a:lumOff val="15000"/>
                  </a:schemeClr>
                </a:solidFill>
                <a:latin typeface="+mn-ea"/>
              </a:rPr>
              <a:t>Smart contract calls</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92711" y="2526351"/>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5</a:t>
            </a:r>
            <a:endParaRPr lang="zh-CN" altLang="en-US" sz="13800" b="1" dirty="0">
              <a:solidFill>
                <a:schemeClr val="bg1"/>
              </a:solidFill>
              <a:latin typeface="FuturaBookC" charset="-52"/>
            </a:endParaRPr>
          </a:p>
        </p:txBody>
      </p:sp>
      <p:sp>
        <p:nvSpPr>
          <p:cNvPr id="13" name="文本框 12"/>
          <p:cNvSpPr txBox="1"/>
          <p:nvPr/>
        </p:nvSpPr>
        <p:spPr>
          <a:xfrm>
            <a:off x="4014689" y="2445277"/>
            <a:ext cx="6582388" cy="1754326"/>
          </a:xfrm>
          <a:prstGeom prst="rect">
            <a:avLst/>
          </a:prstGeom>
          <a:noFill/>
        </p:spPr>
        <p:txBody>
          <a:bodyPr wrap="square" rtlCol="0">
            <a:spAutoFit/>
          </a:bodyPr>
          <a:lstStyle/>
          <a:p>
            <a:r>
              <a:rPr lang="en-US" altLang="zh-CN" sz="5400" b="1" dirty="0">
                <a:solidFill>
                  <a:srgbClr val="750F6D"/>
                </a:solidFill>
                <a:cs typeface="+mn-ea"/>
                <a:sym typeface="+mn-lt"/>
              </a:rPr>
              <a:t>System Interface &amp; Operation</a:t>
            </a:r>
            <a:endParaRPr lang="zh-CN" altLang="en-US" sz="5400" b="1" dirty="0">
              <a:solidFill>
                <a:srgbClr val="750F6D"/>
              </a:solidFill>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862944" y="1716570"/>
            <a:ext cx="6628084" cy="4445422"/>
          </a:xfrm>
          <a:prstGeom prst="rect">
            <a:avLst/>
          </a:prstGeom>
        </p:spPr>
      </p:pic>
      <p:sp>
        <p:nvSpPr>
          <p:cNvPr id="8" name="文本框 7"/>
          <p:cNvSpPr txBox="1"/>
          <p:nvPr/>
        </p:nvSpPr>
        <p:spPr>
          <a:xfrm>
            <a:off x="4428276" y="1010470"/>
            <a:ext cx="3497420"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functional module</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807029" y="2262703"/>
            <a:ext cx="9644742" cy="1815882"/>
          </a:xfrm>
          <a:prstGeom prst="rect">
            <a:avLst/>
          </a:prstGeom>
          <a:noFill/>
        </p:spPr>
        <p:txBody>
          <a:bodyPr wrap="square" rtlCol="0">
            <a:spAutoFit/>
          </a:bodyPr>
          <a:lstStyle/>
          <a:p>
            <a:r>
              <a:rPr lang="en-US" altLang="zh-CN" sz="2800" dirty="0"/>
              <a:t>System homepage </a:t>
            </a:r>
            <a:r>
              <a:rPr lang="en-US" altLang="zh-CN" sz="2800" dirty="0">
                <a:hlinkClick r:id="rId3"/>
              </a:rPr>
              <a:t>http://20.2.241.133:9528/</a:t>
            </a:r>
            <a:r>
              <a:rPr lang="en-US" altLang="zh-CN" sz="2800" dirty="0"/>
              <a:t> </a:t>
            </a:r>
          </a:p>
          <a:p>
            <a:r>
              <a:rPr lang="en-US" altLang="zh-CN" sz="2800" dirty="0"/>
              <a:t>Blockchain Browser </a:t>
            </a:r>
            <a:r>
              <a:rPr lang="en-US" altLang="zh-CN" sz="2800" dirty="0">
                <a:hlinkClick r:id="rId4"/>
              </a:rPr>
              <a:t>http://20.2.241.133:8080/#/</a:t>
            </a:r>
            <a:r>
              <a:rPr lang="en-US" altLang="zh-CN" sz="2800" dirty="0"/>
              <a:t> </a:t>
            </a:r>
          </a:p>
          <a:p>
            <a:r>
              <a:rPr lang="en-US" altLang="zh-CN" sz="2800" dirty="0"/>
              <a:t>User name: admin</a:t>
            </a:r>
          </a:p>
          <a:p>
            <a:r>
              <a:rPr lang="en-US" altLang="zh-CN" sz="2800" dirty="0"/>
              <a:t>Password: 123456</a:t>
            </a:r>
            <a:endParaRPr lang="en" altLang="zh-CN" sz="2800" dirty="0"/>
          </a:p>
        </p:txBody>
      </p:sp>
    </p:spTree>
    <p:extLst>
      <p:ext uri="{BB962C8B-B14F-4D97-AF65-F5344CB8AC3E}">
        <p14:creationId xmlns:p14="http://schemas.microsoft.com/office/powerpoint/2010/main" val="3119982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5" name="矩形 4"/>
          <p:cNvSpPr/>
          <p:nvPr/>
        </p:nvSpPr>
        <p:spPr>
          <a:xfrm>
            <a:off x="245804" y="294968"/>
            <a:ext cx="3957485" cy="825909"/>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cs typeface="+mn-ea"/>
              <a:sym typeface="+mn-lt"/>
            </a:endParaRPr>
          </a:p>
        </p:txBody>
      </p:sp>
      <p:sp>
        <p:nvSpPr>
          <p:cNvPr id="8" name="文本框 7"/>
          <p:cNvSpPr txBox="1"/>
          <p:nvPr/>
        </p:nvSpPr>
        <p:spPr>
          <a:xfrm>
            <a:off x="4769397" y="784002"/>
            <a:ext cx="2653207" cy="707886"/>
          </a:xfrm>
          <a:prstGeom prst="rect">
            <a:avLst/>
          </a:prstGeom>
          <a:noFill/>
        </p:spPr>
        <p:txBody>
          <a:bodyPr wrap="square" rtlCol="0">
            <a:spAutoFit/>
          </a:bodyPr>
          <a:lstStyle/>
          <a:p>
            <a:pPr algn="dist"/>
            <a:r>
              <a:rPr lang="en-US" altLang="zh-CN" sz="4000" dirty="0">
                <a:solidFill>
                  <a:srgbClr val="750F6D"/>
                </a:solidFill>
                <a:latin typeface="+mn-ea"/>
                <a:cs typeface="+mn-ea"/>
                <a:sym typeface="+mn-lt"/>
              </a:rPr>
              <a:t>CONTENT</a:t>
            </a:r>
            <a:endParaRPr lang="zh-CN" altLang="en-US" sz="4000" dirty="0">
              <a:solidFill>
                <a:srgbClr val="750F6D"/>
              </a:solidFill>
              <a:latin typeface="+mn-ea"/>
              <a:cs typeface="+mn-ea"/>
              <a:sym typeface="+mn-lt"/>
            </a:endParaRPr>
          </a:p>
        </p:txBody>
      </p:sp>
      <p:sp>
        <p:nvSpPr>
          <p:cNvPr id="9" name="椭圆 8"/>
          <p:cNvSpPr/>
          <p:nvPr/>
        </p:nvSpPr>
        <p:spPr>
          <a:xfrm>
            <a:off x="2350892" y="1554564"/>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01</a:t>
            </a:r>
            <a:endParaRPr lang="zh-CN" altLang="en-US" dirty="0">
              <a:latin typeface="+mn-ea"/>
              <a:cs typeface="+mn-ea"/>
              <a:sym typeface="+mn-lt"/>
            </a:endParaRPr>
          </a:p>
        </p:txBody>
      </p:sp>
      <p:sp>
        <p:nvSpPr>
          <p:cNvPr id="10" name="文本框 9"/>
          <p:cNvSpPr txBox="1"/>
          <p:nvPr/>
        </p:nvSpPr>
        <p:spPr>
          <a:xfrm>
            <a:off x="3141474" y="1636874"/>
            <a:ext cx="5331881" cy="461665"/>
          </a:xfrm>
          <a:prstGeom prst="rect">
            <a:avLst/>
          </a:prstGeom>
          <a:noFill/>
        </p:spPr>
        <p:txBody>
          <a:bodyPr wrap="square" rtlCol="0">
            <a:spAutoFit/>
          </a:bodyPr>
          <a:lstStyle/>
          <a:p>
            <a:r>
              <a:rPr lang="en-US" altLang="zh-CN" sz="2400" dirty="0">
                <a:solidFill>
                  <a:srgbClr val="750F6D"/>
                </a:solidFill>
                <a:latin typeface="+mn-ea"/>
                <a:cs typeface="+mn-ea"/>
                <a:sym typeface="+mn-lt"/>
              </a:rPr>
              <a:t>Background &amp; Innovation </a:t>
            </a:r>
            <a:endParaRPr lang="zh-CN" altLang="en-US" sz="2400" dirty="0">
              <a:solidFill>
                <a:srgbClr val="750F6D"/>
              </a:solidFill>
              <a:latin typeface="+mn-ea"/>
              <a:cs typeface="+mn-ea"/>
              <a:sym typeface="+mn-lt"/>
            </a:endParaRPr>
          </a:p>
        </p:txBody>
      </p:sp>
      <p:sp>
        <p:nvSpPr>
          <p:cNvPr id="12" name="椭圆 11"/>
          <p:cNvSpPr/>
          <p:nvPr/>
        </p:nvSpPr>
        <p:spPr>
          <a:xfrm>
            <a:off x="2350892" y="2325322"/>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02</a:t>
            </a:r>
            <a:endParaRPr lang="zh-CN" altLang="en-US" dirty="0">
              <a:latin typeface="+mn-ea"/>
              <a:cs typeface="+mn-ea"/>
              <a:sym typeface="+mn-lt"/>
            </a:endParaRPr>
          </a:p>
        </p:txBody>
      </p:sp>
      <p:sp>
        <p:nvSpPr>
          <p:cNvPr id="13" name="文本框 12"/>
          <p:cNvSpPr txBox="1"/>
          <p:nvPr/>
        </p:nvSpPr>
        <p:spPr>
          <a:xfrm>
            <a:off x="3141474" y="2414563"/>
            <a:ext cx="3701845" cy="460375"/>
          </a:xfrm>
          <a:prstGeom prst="rect">
            <a:avLst/>
          </a:prstGeom>
          <a:noFill/>
        </p:spPr>
        <p:txBody>
          <a:bodyPr wrap="square" rtlCol="0">
            <a:spAutoFit/>
          </a:bodyPr>
          <a:lstStyle/>
          <a:p>
            <a:r>
              <a:rPr lang="en-US" altLang="zh-CN" sz="2400" dirty="0">
                <a:solidFill>
                  <a:srgbClr val="750F6D"/>
                </a:solidFill>
                <a:latin typeface="+mn-ea"/>
                <a:cs typeface="+mn-ea"/>
                <a:sym typeface="+mn-lt"/>
              </a:rPr>
              <a:t>Technical Basis</a:t>
            </a:r>
          </a:p>
        </p:txBody>
      </p:sp>
      <p:sp>
        <p:nvSpPr>
          <p:cNvPr id="15" name="椭圆 14"/>
          <p:cNvSpPr/>
          <p:nvPr/>
        </p:nvSpPr>
        <p:spPr>
          <a:xfrm>
            <a:off x="2350892" y="3096080"/>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03</a:t>
            </a:r>
            <a:endParaRPr lang="zh-CN" altLang="en-US" dirty="0">
              <a:latin typeface="+mn-ea"/>
              <a:cs typeface="+mn-ea"/>
              <a:sym typeface="+mn-lt"/>
            </a:endParaRPr>
          </a:p>
        </p:txBody>
      </p:sp>
      <p:sp>
        <p:nvSpPr>
          <p:cNvPr id="21" name="椭圆 20"/>
          <p:cNvSpPr/>
          <p:nvPr/>
        </p:nvSpPr>
        <p:spPr>
          <a:xfrm>
            <a:off x="2348538" y="3866838"/>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04</a:t>
            </a:r>
            <a:endParaRPr lang="zh-CN" altLang="en-US" dirty="0">
              <a:latin typeface="+mn-ea"/>
              <a:cs typeface="+mn-ea"/>
              <a:sym typeface="+mn-lt"/>
            </a:endParaRPr>
          </a:p>
        </p:txBody>
      </p:sp>
      <p:sp>
        <p:nvSpPr>
          <p:cNvPr id="2" name="椭圆 1">
            <a:extLst>
              <a:ext uri="{FF2B5EF4-FFF2-40B4-BE49-F238E27FC236}">
                <a16:creationId xmlns:a16="http://schemas.microsoft.com/office/drawing/2014/main" id="{38FE5DAC-585B-A46A-1A01-37A3A3DDC5D8}"/>
              </a:ext>
            </a:extLst>
          </p:cNvPr>
          <p:cNvSpPr/>
          <p:nvPr/>
        </p:nvSpPr>
        <p:spPr>
          <a:xfrm>
            <a:off x="2348538" y="4637596"/>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05</a:t>
            </a:r>
            <a:endParaRPr lang="zh-CN" altLang="en-US" dirty="0">
              <a:latin typeface="+mn-ea"/>
              <a:cs typeface="+mn-ea"/>
              <a:sym typeface="+mn-lt"/>
            </a:endParaRPr>
          </a:p>
        </p:txBody>
      </p:sp>
      <p:sp>
        <p:nvSpPr>
          <p:cNvPr id="3" name="椭圆 2">
            <a:extLst>
              <a:ext uri="{FF2B5EF4-FFF2-40B4-BE49-F238E27FC236}">
                <a16:creationId xmlns:a16="http://schemas.microsoft.com/office/drawing/2014/main" id="{4E635234-3E19-D84B-B580-D50D5E8AAAF9}"/>
              </a:ext>
            </a:extLst>
          </p:cNvPr>
          <p:cNvSpPr/>
          <p:nvPr/>
        </p:nvSpPr>
        <p:spPr>
          <a:xfrm>
            <a:off x="2348538" y="5408354"/>
            <a:ext cx="643774" cy="643774"/>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cs typeface="+mn-ea"/>
                <a:sym typeface="+mn-lt"/>
              </a:rPr>
              <a:t>06</a:t>
            </a:r>
            <a:endParaRPr lang="zh-CN" altLang="en-US" dirty="0">
              <a:latin typeface="+mn-ea"/>
              <a:cs typeface="+mn-ea"/>
              <a:sym typeface="+mn-lt"/>
            </a:endParaRPr>
          </a:p>
        </p:txBody>
      </p:sp>
      <p:sp>
        <p:nvSpPr>
          <p:cNvPr id="11" name="文本框 10">
            <a:extLst>
              <a:ext uri="{FF2B5EF4-FFF2-40B4-BE49-F238E27FC236}">
                <a16:creationId xmlns:a16="http://schemas.microsoft.com/office/drawing/2014/main" id="{963FDCB1-E047-AE35-BCC0-765DE803234A}"/>
              </a:ext>
            </a:extLst>
          </p:cNvPr>
          <p:cNvSpPr txBox="1"/>
          <p:nvPr/>
        </p:nvSpPr>
        <p:spPr>
          <a:xfrm>
            <a:off x="3151984" y="3198811"/>
            <a:ext cx="3701845" cy="460375"/>
          </a:xfrm>
          <a:prstGeom prst="rect">
            <a:avLst/>
          </a:prstGeom>
          <a:noFill/>
        </p:spPr>
        <p:txBody>
          <a:bodyPr wrap="square" rtlCol="0">
            <a:spAutoFit/>
          </a:bodyPr>
          <a:lstStyle/>
          <a:p>
            <a:r>
              <a:rPr lang="en-US" altLang="zh-CN" sz="2400" dirty="0">
                <a:solidFill>
                  <a:srgbClr val="750F6D"/>
                </a:solidFill>
                <a:latin typeface="+mn-ea"/>
                <a:cs typeface="+mn-ea"/>
                <a:sym typeface="+mn-lt"/>
              </a:rPr>
              <a:t>System Design</a:t>
            </a:r>
          </a:p>
        </p:txBody>
      </p:sp>
      <p:sp>
        <p:nvSpPr>
          <p:cNvPr id="14" name="文本框 13">
            <a:extLst>
              <a:ext uri="{FF2B5EF4-FFF2-40B4-BE49-F238E27FC236}">
                <a16:creationId xmlns:a16="http://schemas.microsoft.com/office/drawing/2014/main" id="{05FF11F0-AC55-E8C4-244E-6EC5D99A908E}"/>
              </a:ext>
            </a:extLst>
          </p:cNvPr>
          <p:cNvSpPr txBox="1"/>
          <p:nvPr/>
        </p:nvSpPr>
        <p:spPr>
          <a:xfrm>
            <a:off x="3141472" y="3983059"/>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Blockchain Network Construction</a:t>
            </a:r>
          </a:p>
        </p:txBody>
      </p:sp>
      <p:sp>
        <p:nvSpPr>
          <p:cNvPr id="17" name="文本框 16">
            <a:extLst>
              <a:ext uri="{FF2B5EF4-FFF2-40B4-BE49-F238E27FC236}">
                <a16:creationId xmlns:a16="http://schemas.microsoft.com/office/drawing/2014/main" id="{C8613F05-4111-3EBB-AFDB-E04E126C1EF3}"/>
              </a:ext>
            </a:extLst>
          </p:cNvPr>
          <p:cNvSpPr txBox="1"/>
          <p:nvPr/>
        </p:nvSpPr>
        <p:spPr>
          <a:xfrm>
            <a:off x="3141471" y="4733951"/>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System Interface &amp; Operation</a:t>
            </a:r>
          </a:p>
        </p:txBody>
      </p:sp>
      <p:sp>
        <p:nvSpPr>
          <p:cNvPr id="18" name="文本框 17">
            <a:extLst>
              <a:ext uri="{FF2B5EF4-FFF2-40B4-BE49-F238E27FC236}">
                <a16:creationId xmlns:a16="http://schemas.microsoft.com/office/drawing/2014/main" id="{4DC55CE4-5D84-B4BB-B06A-77E5825067E9}"/>
              </a:ext>
            </a:extLst>
          </p:cNvPr>
          <p:cNvSpPr txBox="1"/>
          <p:nvPr/>
        </p:nvSpPr>
        <p:spPr>
          <a:xfrm>
            <a:off x="3149630" y="5510350"/>
            <a:ext cx="7600099" cy="461665"/>
          </a:xfrm>
          <a:prstGeom prst="rect">
            <a:avLst/>
          </a:prstGeom>
          <a:noFill/>
        </p:spPr>
        <p:txBody>
          <a:bodyPr wrap="square" rtlCol="0">
            <a:spAutoFit/>
          </a:bodyPr>
          <a:lstStyle/>
          <a:p>
            <a:r>
              <a:rPr lang="en-US" altLang="zh-CN" sz="2400" dirty="0">
                <a:solidFill>
                  <a:srgbClr val="750F6D"/>
                </a:solidFill>
                <a:latin typeface="+mn-ea"/>
                <a:cs typeface="+mn-ea"/>
                <a:sym typeface="+mn-lt"/>
              </a:rPr>
              <a:t>Conclusion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13247" y="2115184"/>
            <a:ext cx="5278754" cy="1555294"/>
            <a:chOff x="6777860" y="1848856"/>
            <a:chExt cx="6963135" cy="1555241"/>
          </a:xfrm>
        </p:grpSpPr>
        <p:sp>
          <p:nvSpPr>
            <p:cNvPr id="20" name="文本框 19"/>
            <p:cNvSpPr txBox="1"/>
            <p:nvPr/>
          </p:nvSpPr>
          <p:spPr>
            <a:xfrm>
              <a:off x="6951657" y="2203809"/>
              <a:ext cx="6789338" cy="1200288"/>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Query patient basic information</a:t>
              </a:r>
            </a:p>
            <a:p>
              <a:pPr algn="just"/>
              <a:r>
                <a:rPr lang="en-US" altLang="zh-CN" dirty="0">
                  <a:solidFill>
                    <a:schemeClr val="tx1">
                      <a:lumMod val="75000"/>
                      <a:lumOff val="25000"/>
                    </a:schemeClr>
                  </a:solidFill>
                  <a:latin typeface="+mn-ea"/>
                </a:rPr>
                <a:t>Fill in medical record information</a:t>
              </a:r>
            </a:p>
            <a:p>
              <a:pPr algn="just"/>
              <a:r>
                <a:rPr lang="en-US" altLang="zh-CN" dirty="0">
                  <a:solidFill>
                    <a:schemeClr val="tx1">
                      <a:lumMod val="75000"/>
                      <a:lumOff val="25000"/>
                    </a:schemeClr>
                  </a:solidFill>
                  <a:latin typeface="+mn-ea"/>
                </a:rPr>
                <a:t>Front end calling backend interface</a:t>
              </a:r>
            </a:p>
            <a:p>
              <a:pPr algn="just"/>
              <a:r>
                <a:rPr lang="en-US" altLang="zh-CN" dirty="0">
                  <a:solidFill>
                    <a:schemeClr val="tx1">
                      <a:lumMod val="75000"/>
                      <a:lumOff val="25000"/>
                    </a:schemeClr>
                  </a:solidFill>
                  <a:latin typeface="+mn-ea"/>
                </a:rPr>
                <a:t>Verify the correctness of role permissions and content</a:t>
              </a:r>
            </a:p>
          </p:txBody>
        </p:sp>
        <p:sp>
          <p:nvSpPr>
            <p:cNvPr id="23" name="圆角矩形 22"/>
            <p:cNvSpPr/>
            <p:nvPr/>
          </p:nvSpPr>
          <p:spPr>
            <a:xfrm>
              <a:off x="6777860" y="1848856"/>
              <a:ext cx="5077622" cy="350269"/>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Doctor creates medical records</a:t>
              </a:r>
              <a:endParaRPr lang="zh-CN" altLang="en-US" dirty="0">
                <a:latin typeface="+mn-ea"/>
              </a:endParaRPr>
            </a:p>
          </p:txBody>
        </p:sp>
      </p:grpSp>
      <p:grpSp>
        <p:nvGrpSpPr>
          <p:cNvPr id="8" name="组合 7"/>
          <p:cNvGrpSpPr/>
          <p:nvPr/>
        </p:nvGrpSpPr>
        <p:grpSpPr>
          <a:xfrm>
            <a:off x="6913245" y="3955904"/>
            <a:ext cx="4805788" cy="1555253"/>
            <a:chOff x="6777860" y="4693774"/>
            <a:chExt cx="4805788" cy="1555253"/>
          </a:xfrm>
        </p:grpSpPr>
        <p:sp>
          <p:nvSpPr>
            <p:cNvPr id="22" name="文本框 21"/>
            <p:cNvSpPr txBox="1"/>
            <p:nvPr/>
          </p:nvSpPr>
          <p:spPr>
            <a:xfrm>
              <a:off x="6951563" y="5048698"/>
              <a:ext cx="4632085" cy="1200329"/>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CreatPrescription</a:t>
              </a:r>
              <a:r>
                <a:rPr lang="en-US" altLang="zh-CN" dirty="0">
                  <a:solidFill>
                    <a:schemeClr val="tx1">
                      <a:lumMod val="75000"/>
                      <a:lumOff val="25000"/>
                    </a:schemeClr>
                  </a:solidFill>
                  <a:latin typeface="+mn-ea"/>
                </a:rPr>
                <a:t>() function</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putstate</a:t>
              </a:r>
              <a:r>
                <a:rPr lang="en-US" altLang="zh-CN" dirty="0">
                  <a:solidFill>
                    <a:schemeClr val="tx1">
                      <a:lumMod val="75000"/>
                      <a:lumOff val="25000"/>
                    </a:schemeClr>
                  </a:solidFill>
                  <a:latin typeface="+mn-ea"/>
                </a:rPr>
                <a:t>() function to store the blockchain and change the world state</a:t>
              </a:r>
              <a:endParaRPr lang="zh-CN" altLang="en-US" dirty="0">
                <a:solidFill>
                  <a:schemeClr val="tx1">
                    <a:lumMod val="75000"/>
                    <a:lumOff val="25000"/>
                  </a:schemeClr>
                </a:solidFill>
                <a:latin typeface="+mn-ea"/>
              </a:endParaRPr>
            </a:p>
          </p:txBody>
        </p:sp>
        <p:sp>
          <p:nvSpPr>
            <p:cNvPr id="25" name="圆角矩形 24"/>
            <p:cNvSpPr/>
            <p:nvPr/>
          </p:nvSpPr>
          <p:spPr>
            <a:xfrm>
              <a:off x="6777860" y="4693774"/>
              <a:ext cx="3061072" cy="350281"/>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On chain storage of data</a:t>
              </a:r>
              <a:endParaRPr lang="zh-CN" altLang="en-US" dirty="0">
                <a:latin typeface="+mn-ea"/>
              </a:endParaRPr>
            </a:p>
          </p:txBody>
        </p:sp>
      </p:grpSp>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p:cNvPicPr>
            <a:picLocks noChangeAspect="1"/>
          </p:cNvPicPr>
          <p:nvPr/>
        </p:nvPicPr>
        <p:blipFill>
          <a:blip r:embed="rId3"/>
          <a:stretch>
            <a:fillRect/>
          </a:stretch>
        </p:blipFill>
        <p:spPr>
          <a:xfrm>
            <a:off x="674370" y="1499870"/>
            <a:ext cx="6238875" cy="4490720"/>
          </a:xfrm>
          <a:prstGeom prst="rect">
            <a:avLst/>
          </a:prstGeom>
        </p:spPr>
      </p:pic>
      <p:sp>
        <p:nvSpPr>
          <p:cNvPr id="12" name="文本框 11"/>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Doctor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56317" y="2395572"/>
            <a:ext cx="4548743" cy="1001255"/>
            <a:chOff x="6777859" y="1848856"/>
            <a:chExt cx="4548743" cy="1001255"/>
          </a:xfrm>
        </p:grpSpPr>
        <p:sp>
          <p:nvSpPr>
            <p:cNvPr id="20" name="文本框 19"/>
            <p:cNvSpPr txBox="1"/>
            <p:nvPr/>
          </p:nvSpPr>
          <p:spPr>
            <a:xfrm>
              <a:off x="6951563" y="2203780"/>
              <a:ext cx="4375039" cy="646331"/>
            </a:xfrm>
            <a:prstGeom prst="rect">
              <a:avLst/>
            </a:prstGeom>
            <a:noFill/>
          </p:spPr>
          <p:txBody>
            <a:bodyPr wrap="square" rtlCol="0">
              <a:spAutoFit/>
            </a:bodyPr>
            <a:lstStyle/>
            <a:p>
              <a:r>
                <a:rPr lang="en-US" altLang="zh-CN" dirty="0">
                  <a:solidFill>
                    <a:schemeClr val="tx1">
                      <a:lumMod val="75000"/>
                      <a:lumOff val="25000"/>
                    </a:schemeClr>
                  </a:solidFill>
                  <a:latin typeface="+mn-ea"/>
                </a:rPr>
                <a:t>View medical records based on the doctor's information and permissions</a:t>
              </a:r>
            </a:p>
          </p:txBody>
        </p:sp>
        <p:sp>
          <p:nvSpPr>
            <p:cNvPr id="23" name="圆角矩形 22"/>
            <p:cNvSpPr/>
            <p:nvPr/>
          </p:nvSpPr>
          <p:spPr>
            <a:xfrm>
              <a:off x="6777859" y="1848856"/>
              <a:ext cx="3485861" cy="354924"/>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Doctors view medical records</a:t>
              </a:r>
              <a:endParaRPr lang="zh-CN" altLang="en-US" dirty="0">
                <a:latin typeface="+mn-ea"/>
              </a:endParaRPr>
            </a:p>
          </p:txBody>
        </p:sp>
      </p:grpSp>
      <p:grpSp>
        <p:nvGrpSpPr>
          <p:cNvPr id="8" name="组合 7"/>
          <p:cNvGrpSpPr/>
          <p:nvPr/>
        </p:nvGrpSpPr>
        <p:grpSpPr>
          <a:xfrm>
            <a:off x="6856318" y="3551692"/>
            <a:ext cx="4988841" cy="2109250"/>
            <a:chOff x="6777860" y="4693774"/>
            <a:chExt cx="4988841" cy="2109250"/>
          </a:xfrm>
        </p:grpSpPr>
        <p:sp>
          <p:nvSpPr>
            <p:cNvPr id="22" name="文本框 21"/>
            <p:cNvSpPr txBox="1"/>
            <p:nvPr/>
          </p:nvSpPr>
          <p:spPr>
            <a:xfrm>
              <a:off x="6951564" y="5048698"/>
              <a:ext cx="4815137" cy="1754326"/>
            </a:xfrm>
            <a:prstGeom prst="rect">
              <a:avLst/>
            </a:prstGeom>
            <a:noFill/>
          </p:spPr>
          <p:txBody>
            <a:bodyPr wrap="square" rtlCol="0">
              <a:spAutoFit/>
            </a:bodyPr>
            <a:lstStyle/>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QueryPrescription</a:t>
              </a:r>
              <a:r>
                <a:rPr lang="en-US" altLang="zh-CN" dirty="0">
                  <a:solidFill>
                    <a:schemeClr val="tx1">
                      <a:lumMod val="75000"/>
                      <a:lumOff val="25000"/>
                    </a:schemeClr>
                  </a:solidFill>
                  <a:latin typeface="+mn-ea"/>
                </a:rPr>
                <a:t>() function to retrieve data</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GetState</a:t>
              </a:r>
              <a:r>
                <a:rPr lang="en-US" altLang="zh-CN" dirty="0">
                  <a:solidFill>
                    <a:schemeClr val="tx1">
                      <a:lumMod val="75000"/>
                      <a:lumOff val="25000"/>
                    </a:schemeClr>
                  </a:solidFill>
                  <a:latin typeface="+mn-ea"/>
                </a:rPr>
                <a:t> method to read state information on the blockchain</a:t>
              </a:r>
            </a:p>
            <a:p>
              <a:pPr algn="just"/>
              <a:r>
                <a:rPr lang="en-US" altLang="zh-CN" dirty="0">
                  <a:solidFill>
                    <a:schemeClr val="tx1">
                      <a:lumMod val="75000"/>
                      <a:lumOff val="25000"/>
                    </a:schemeClr>
                  </a:solidFill>
                  <a:latin typeface="+mn-ea"/>
                </a:rPr>
                <a:t>Calling the </a:t>
              </a:r>
              <a:r>
                <a:rPr lang="en-US" altLang="zh-CN" dirty="0" err="1">
                  <a:solidFill>
                    <a:schemeClr val="tx1">
                      <a:lumMod val="75000"/>
                      <a:lumOff val="25000"/>
                    </a:schemeClr>
                  </a:solidFill>
                  <a:latin typeface="+mn-ea"/>
                </a:rPr>
                <a:t>GetValue</a:t>
              </a:r>
              <a:r>
                <a:rPr lang="en-US" altLang="zh-CN" dirty="0">
                  <a:solidFill>
                    <a:schemeClr val="tx1">
                      <a:lumMod val="75000"/>
                      <a:lumOff val="25000"/>
                    </a:schemeClr>
                  </a:solidFill>
                  <a:latin typeface="+mn-ea"/>
                </a:rPr>
                <a:t> function to convert the value of information</a:t>
              </a:r>
              <a:endParaRPr lang="zh-CN" altLang="en-US" dirty="0">
                <a:solidFill>
                  <a:schemeClr val="tx1">
                    <a:lumMod val="75000"/>
                    <a:lumOff val="25000"/>
                  </a:schemeClr>
                </a:solidFill>
                <a:latin typeface="+mn-ea"/>
              </a:endParaRPr>
            </a:p>
          </p:txBody>
        </p:sp>
        <p:sp>
          <p:nvSpPr>
            <p:cNvPr id="25" name="圆角矩形 24"/>
            <p:cNvSpPr/>
            <p:nvPr/>
          </p:nvSpPr>
          <p:spPr>
            <a:xfrm>
              <a:off x="6777860" y="4693774"/>
              <a:ext cx="3391268" cy="354924"/>
            </a:xfrm>
            <a:prstGeom prst="roundRect">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latin typeface="+mn-ea"/>
                </a:rPr>
                <a:t>On chain query information</a:t>
              </a:r>
              <a:endParaRPr lang="zh-CN" altLang="en-US" dirty="0">
                <a:latin typeface="+mn-ea"/>
              </a:endParaRPr>
            </a:p>
          </p:txBody>
        </p:sp>
      </p:grpSp>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pic>
        <p:nvPicPr>
          <p:cNvPr id="9" name="图片 8"/>
          <p:cNvPicPr>
            <a:picLocks noChangeAspect="1"/>
          </p:cNvPicPr>
          <p:nvPr/>
        </p:nvPicPr>
        <p:blipFill>
          <a:blip r:embed="rId3"/>
          <a:stretch>
            <a:fillRect/>
          </a:stretch>
        </p:blipFill>
        <p:spPr>
          <a:xfrm>
            <a:off x="895350" y="1449070"/>
            <a:ext cx="5568950" cy="4177030"/>
          </a:xfrm>
          <a:prstGeom prst="rect">
            <a:avLst/>
          </a:prstGeom>
        </p:spPr>
      </p:pic>
      <p:sp>
        <p:nvSpPr>
          <p:cNvPr id="3" name="文本框 2">
            <a:extLst>
              <a:ext uri="{FF2B5EF4-FFF2-40B4-BE49-F238E27FC236}">
                <a16:creationId xmlns:a16="http://schemas.microsoft.com/office/drawing/2014/main" id="{31FA0597-09B2-DABA-C095-CF04E0B2CFD8}"/>
              </a:ext>
            </a:extLst>
          </p:cNvPr>
          <p:cNvSpPr txBox="1"/>
          <p:nvPr/>
        </p:nvSpPr>
        <p:spPr>
          <a:xfrm>
            <a:off x="4979173" y="8149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Doctor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650241" y="1713023"/>
            <a:ext cx="5736590" cy="4102515"/>
          </a:xfrm>
          <a:prstGeom prst="rect">
            <a:avLst/>
          </a:prstGeom>
        </p:spPr>
      </p:pic>
      <p:pic>
        <p:nvPicPr>
          <p:cNvPr id="5" name="图片 4"/>
          <p:cNvPicPr>
            <a:picLocks noChangeAspect="1"/>
          </p:cNvPicPr>
          <p:nvPr/>
        </p:nvPicPr>
        <p:blipFill>
          <a:blip r:embed="rId4"/>
          <a:stretch>
            <a:fillRect/>
          </a:stretch>
        </p:blipFill>
        <p:spPr>
          <a:xfrm>
            <a:off x="6388160" y="1737940"/>
            <a:ext cx="5004435" cy="4052680"/>
          </a:xfrm>
          <a:prstGeom prst="rect">
            <a:avLst/>
          </a:prstGeom>
        </p:spPr>
      </p:pic>
      <p:sp>
        <p:nvSpPr>
          <p:cNvPr id="8" name="文本框 7"/>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Patient</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853440" y="1744979"/>
            <a:ext cx="4944745" cy="4030191"/>
          </a:xfrm>
          <a:prstGeom prst="rect">
            <a:avLst/>
          </a:prstGeom>
        </p:spPr>
      </p:pic>
      <p:pic>
        <p:nvPicPr>
          <p:cNvPr id="7" name="图片 6"/>
          <p:cNvPicPr>
            <a:picLocks noChangeAspect="1"/>
          </p:cNvPicPr>
          <p:nvPr/>
        </p:nvPicPr>
        <p:blipFill>
          <a:blip r:embed="rId4"/>
          <a:stretch>
            <a:fillRect/>
          </a:stretch>
        </p:blipFill>
        <p:spPr>
          <a:xfrm>
            <a:off x="5827907" y="1744980"/>
            <a:ext cx="5637653" cy="3866578"/>
          </a:xfrm>
          <a:prstGeom prst="rect">
            <a:avLst/>
          </a:prstGeom>
        </p:spPr>
      </p:pic>
      <p:sp>
        <p:nvSpPr>
          <p:cNvPr id="8" name="文本框 7"/>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Pharmacy</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895350" y="1711325"/>
            <a:ext cx="4879435" cy="3774430"/>
          </a:xfrm>
          <a:prstGeom prst="rect">
            <a:avLst/>
          </a:prstGeom>
        </p:spPr>
      </p:pic>
      <p:pic>
        <p:nvPicPr>
          <p:cNvPr id="8" name="图片 7"/>
          <p:cNvPicPr>
            <a:picLocks noChangeAspect="1"/>
          </p:cNvPicPr>
          <p:nvPr/>
        </p:nvPicPr>
        <p:blipFill>
          <a:blip r:embed="rId4"/>
          <a:stretch>
            <a:fillRect/>
          </a:stretch>
        </p:blipFill>
        <p:spPr>
          <a:xfrm>
            <a:off x="5442585" y="1775460"/>
            <a:ext cx="6013907" cy="3639820"/>
          </a:xfrm>
          <a:prstGeom prst="rect">
            <a:avLst/>
          </a:prstGeom>
        </p:spPr>
      </p:pic>
      <p:sp>
        <p:nvSpPr>
          <p:cNvPr id="7" name="文本框 6"/>
          <p:cNvSpPr txBox="1"/>
          <p:nvPr/>
        </p:nvSpPr>
        <p:spPr>
          <a:xfrm>
            <a:off x="4826773" y="6625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Insurers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3"/>
          <a:stretch>
            <a:fillRect/>
          </a:stretch>
        </p:blipFill>
        <p:spPr>
          <a:xfrm>
            <a:off x="1275080" y="1769110"/>
            <a:ext cx="9752965" cy="4032885"/>
          </a:xfrm>
          <a:prstGeom prst="rect">
            <a:avLst/>
          </a:prstGeom>
        </p:spPr>
      </p:pic>
      <p:sp>
        <p:nvSpPr>
          <p:cNvPr id="2" name="文本框 1">
            <a:extLst>
              <a:ext uri="{FF2B5EF4-FFF2-40B4-BE49-F238E27FC236}">
                <a16:creationId xmlns:a16="http://schemas.microsoft.com/office/drawing/2014/main" id="{5B63BE52-F0E6-E5C4-466C-355E2C9B0373}"/>
              </a:ext>
            </a:extLst>
          </p:cNvPr>
          <p:cNvSpPr txBox="1"/>
          <p:nvPr/>
        </p:nvSpPr>
        <p:spPr>
          <a:xfrm>
            <a:off x="4979173" y="814903"/>
            <a:ext cx="2538453" cy="52197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Insurers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1139190" y="1514475"/>
            <a:ext cx="9775825" cy="4662805"/>
          </a:xfrm>
          <a:prstGeom prst="rect">
            <a:avLst/>
          </a:prstGeom>
        </p:spPr>
      </p:pic>
      <p:sp>
        <p:nvSpPr>
          <p:cNvPr id="8" name="文本框 7"/>
          <p:cNvSpPr txBox="1"/>
          <p:nvPr/>
        </p:nvSpPr>
        <p:spPr>
          <a:xfrm>
            <a:off x="4826773" y="662503"/>
            <a:ext cx="2877310"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Administrators</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stretch>
            <a:fillRect/>
          </a:stretch>
        </p:blipFill>
        <p:spPr>
          <a:xfrm>
            <a:off x="2254250" y="1447800"/>
            <a:ext cx="7683500" cy="3962400"/>
          </a:xfrm>
          <a:prstGeom prst="rect">
            <a:avLst/>
          </a:prstGeom>
        </p:spPr>
      </p:pic>
      <p:sp>
        <p:nvSpPr>
          <p:cNvPr id="5" name="文本框 4"/>
          <p:cNvSpPr txBox="1"/>
          <p:nvPr/>
        </p:nvSpPr>
        <p:spPr>
          <a:xfrm>
            <a:off x="3309301" y="5781534"/>
            <a:ext cx="5573395" cy="646331"/>
          </a:xfrm>
          <a:prstGeom prst="rect">
            <a:avLst/>
          </a:prstGeom>
          <a:noFill/>
        </p:spPr>
        <p:txBody>
          <a:bodyPr wrap="square" rtlCol="0" anchor="t">
            <a:spAutoFit/>
          </a:bodyPr>
          <a:lstStyle/>
          <a:p>
            <a:pPr algn="ctr"/>
            <a:r>
              <a:rPr lang="en-US" altLang="zh-CN" dirty="0"/>
              <a:t>Browsing, querying, and monitoring transactions, blocks, and other information in the network</a:t>
            </a:r>
            <a:endParaRPr lang="zh-CN" altLang="en-US" dirty="0"/>
          </a:p>
        </p:txBody>
      </p:sp>
      <p:sp>
        <p:nvSpPr>
          <p:cNvPr id="7" name="文本框 6"/>
          <p:cNvSpPr txBox="1"/>
          <p:nvPr/>
        </p:nvSpPr>
        <p:spPr>
          <a:xfrm>
            <a:off x="4158103" y="841179"/>
            <a:ext cx="3875793"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Blockchain Browser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442645" y="2465465"/>
            <a:ext cx="261851" cy="430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tretch>
            <a:fillRect/>
          </a:stretch>
        </p:blipFill>
        <p:spPr>
          <a:xfrm>
            <a:off x="1790383" y="1433195"/>
            <a:ext cx="8611235" cy="4524375"/>
          </a:xfrm>
          <a:prstGeom prst="rect">
            <a:avLst/>
          </a:prstGeom>
        </p:spPr>
      </p:pic>
      <p:sp>
        <p:nvSpPr>
          <p:cNvPr id="3" name="文本框 2">
            <a:extLst>
              <a:ext uri="{FF2B5EF4-FFF2-40B4-BE49-F238E27FC236}">
                <a16:creationId xmlns:a16="http://schemas.microsoft.com/office/drawing/2014/main" id="{3ED77EDB-2456-D5B2-4B31-C7342078DC68}"/>
              </a:ext>
            </a:extLst>
          </p:cNvPr>
          <p:cNvSpPr txBox="1"/>
          <p:nvPr/>
        </p:nvSpPr>
        <p:spPr>
          <a:xfrm>
            <a:off x="4158103" y="841179"/>
            <a:ext cx="3875793"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j-ea"/>
                <a:ea typeface="+mj-ea"/>
              </a:rPr>
              <a:t>Blockchain Browser</a:t>
            </a:r>
            <a:endParaRPr lang="zh-CN" altLang="en-US" sz="28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47751" y="2439868"/>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6</a:t>
            </a:r>
            <a:endParaRPr lang="zh-CN" altLang="en-US" sz="13800" b="1" dirty="0">
              <a:solidFill>
                <a:schemeClr val="bg1"/>
              </a:solidFill>
              <a:latin typeface="FuturaBookC" charset="-52"/>
            </a:endParaRPr>
          </a:p>
        </p:txBody>
      </p:sp>
      <p:sp>
        <p:nvSpPr>
          <p:cNvPr id="15" name="文本框 14"/>
          <p:cNvSpPr txBox="1"/>
          <p:nvPr/>
        </p:nvSpPr>
        <p:spPr>
          <a:xfrm>
            <a:off x="4840604" y="2774292"/>
            <a:ext cx="4130676" cy="923330"/>
          </a:xfrm>
          <a:prstGeom prst="rect">
            <a:avLst/>
          </a:prstGeom>
          <a:noFill/>
        </p:spPr>
        <p:txBody>
          <a:bodyPr wrap="square" rtlCol="0">
            <a:spAutoFit/>
          </a:bodyPr>
          <a:lstStyle/>
          <a:p>
            <a:pPr algn="dist"/>
            <a:r>
              <a:rPr lang="en-US" altLang="zh-CN" sz="5400" b="1" dirty="0">
                <a:solidFill>
                  <a:srgbClr val="750F6D"/>
                </a:solidFill>
                <a:latin typeface="+mn-ea"/>
                <a:cs typeface="+mn-ea"/>
                <a:sym typeface="+mn-lt"/>
              </a:rPr>
              <a:t>Conclusion</a:t>
            </a:r>
            <a:endParaRPr lang="zh-CN" altLang="en-US" sz="5400" b="1" dirty="0">
              <a:solidFill>
                <a:srgbClr val="750F6D"/>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24231" y="258210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1</a:t>
            </a:r>
            <a:endParaRPr lang="zh-CN" altLang="en-US" sz="13800" b="1" dirty="0">
              <a:solidFill>
                <a:schemeClr val="bg1"/>
              </a:solidFill>
              <a:latin typeface="FuturaBookC" charset="-52"/>
            </a:endParaRPr>
          </a:p>
        </p:txBody>
      </p:sp>
      <p:sp>
        <p:nvSpPr>
          <p:cNvPr id="17" name="文本框 16"/>
          <p:cNvSpPr txBox="1"/>
          <p:nvPr/>
        </p:nvSpPr>
        <p:spPr>
          <a:xfrm>
            <a:off x="4718685" y="2085536"/>
            <a:ext cx="4404995" cy="2585323"/>
          </a:xfrm>
          <a:prstGeom prst="rect">
            <a:avLst/>
          </a:prstGeom>
          <a:noFill/>
        </p:spPr>
        <p:txBody>
          <a:bodyPr wrap="square" rtlCol="0">
            <a:spAutoFit/>
          </a:bodyPr>
          <a:lstStyle/>
          <a:p>
            <a:pPr algn="dist"/>
            <a:r>
              <a:rPr lang="en-US" altLang="zh-CN" sz="5400" b="1" dirty="0">
                <a:solidFill>
                  <a:srgbClr val="750F6D"/>
                </a:solidFill>
                <a:latin typeface="+mj-ea"/>
                <a:ea typeface="+mj-ea"/>
                <a:cs typeface="+mn-ea"/>
                <a:sym typeface="+mn-lt"/>
              </a:rPr>
              <a:t>Background &amp;</a:t>
            </a:r>
          </a:p>
          <a:p>
            <a:pPr algn="dist"/>
            <a:r>
              <a:rPr lang="en-US" altLang="zh-CN" sz="5400" b="1" dirty="0">
                <a:solidFill>
                  <a:srgbClr val="750F6D"/>
                </a:solidFill>
                <a:latin typeface="+mj-ea"/>
                <a:ea typeface="+mj-ea"/>
              </a:rPr>
              <a:t>Innovation </a:t>
            </a:r>
            <a:endParaRPr lang="zh-CN" altLang="en-US" sz="5400" b="1" dirty="0">
              <a:solidFill>
                <a:srgbClr val="750F6D"/>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圆角矩形 8"/>
          <p:cNvSpPr/>
          <p:nvPr/>
        </p:nvSpPr>
        <p:spPr>
          <a:xfrm>
            <a:off x="5219772" y="3148799"/>
            <a:ext cx="1752456" cy="1754999"/>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1" name="圆角矩形 10"/>
          <p:cNvSpPr/>
          <p:nvPr/>
        </p:nvSpPr>
        <p:spPr>
          <a:xfrm>
            <a:off x="5219772" y="1978799"/>
            <a:ext cx="1752456" cy="1754999"/>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椭圆 11"/>
          <p:cNvSpPr/>
          <p:nvPr/>
        </p:nvSpPr>
        <p:spPr>
          <a:xfrm>
            <a:off x="3753850" y="1940214"/>
            <a:ext cx="609600" cy="609600"/>
          </a:xfrm>
          <a:prstGeom prst="ellipse">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3" name="椭圆 12"/>
          <p:cNvSpPr/>
          <p:nvPr/>
        </p:nvSpPr>
        <p:spPr>
          <a:xfrm>
            <a:off x="3753850" y="4181012"/>
            <a:ext cx="609600" cy="609600"/>
          </a:xfrm>
          <a:prstGeom prst="ellipse">
            <a:avLst/>
          </a:pr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0" name="文本框 19"/>
          <p:cNvSpPr txBox="1"/>
          <p:nvPr/>
        </p:nvSpPr>
        <p:spPr>
          <a:xfrm>
            <a:off x="0" y="1974442"/>
            <a:ext cx="3637563" cy="461665"/>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mn-ea"/>
              </a:rPr>
              <a:t>Functional realization</a:t>
            </a:r>
            <a:endParaRPr lang="zh-CN" altLang="en-US" sz="2400" b="1" dirty="0">
              <a:solidFill>
                <a:schemeClr val="tx1">
                  <a:lumMod val="75000"/>
                  <a:lumOff val="25000"/>
                </a:schemeClr>
              </a:solidFill>
              <a:latin typeface="+mn-ea"/>
            </a:endParaRPr>
          </a:p>
        </p:txBody>
      </p:sp>
      <p:sp>
        <p:nvSpPr>
          <p:cNvPr id="21" name="文本框 20"/>
          <p:cNvSpPr txBox="1"/>
          <p:nvPr/>
        </p:nvSpPr>
        <p:spPr>
          <a:xfrm>
            <a:off x="772443" y="2413204"/>
            <a:ext cx="2865120" cy="923330"/>
          </a:xfrm>
          <a:prstGeom prst="rect">
            <a:avLst/>
          </a:prstGeom>
          <a:noFill/>
        </p:spPr>
        <p:txBody>
          <a:bodyPr wrap="square" rtlCol="0">
            <a:spAutoFit/>
          </a:bodyPr>
          <a:lstStyle/>
          <a:p>
            <a:pPr algn="r"/>
            <a:r>
              <a:rPr lang="en-US" altLang="zh-CN" dirty="0">
                <a:solidFill>
                  <a:schemeClr val="tx1">
                    <a:lumMod val="65000"/>
                    <a:lumOff val="35000"/>
                  </a:schemeClr>
                </a:solidFill>
                <a:latin typeface="+mn-ea"/>
              </a:rPr>
              <a:t>General functions</a:t>
            </a:r>
          </a:p>
          <a:p>
            <a:pPr algn="r"/>
            <a:r>
              <a:rPr lang="en-US" altLang="zh-CN" dirty="0">
                <a:solidFill>
                  <a:schemeClr val="tx1">
                    <a:lumMod val="65000"/>
                    <a:lumOff val="35000"/>
                  </a:schemeClr>
                </a:solidFill>
                <a:latin typeface="+mn-ea"/>
              </a:rPr>
              <a:t>On chain storage</a:t>
            </a:r>
          </a:p>
          <a:p>
            <a:pPr algn="r"/>
            <a:r>
              <a:rPr lang="en-US" altLang="zh-CN" dirty="0">
                <a:solidFill>
                  <a:schemeClr val="tx1">
                    <a:lumMod val="65000"/>
                    <a:lumOff val="35000"/>
                  </a:schemeClr>
                </a:solidFill>
                <a:latin typeface="+mn-ea"/>
              </a:rPr>
              <a:t>Easy to share</a:t>
            </a:r>
            <a:endParaRPr lang="zh-CN" altLang="en-US" dirty="0">
              <a:solidFill>
                <a:schemeClr val="tx1">
                  <a:lumMod val="65000"/>
                  <a:lumOff val="35000"/>
                </a:schemeClr>
              </a:solidFill>
              <a:latin typeface="+mn-ea"/>
            </a:endParaRPr>
          </a:p>
        </p:txBody>
      </p:sp>
      <p:sp>
        <p:nvSpPr>
          <p:cNvPr id="23" name="文本框 22"/>
          <p:cNvSpPr txBox="1"/>
          <p:nvPr/>
        </p:nvSpPr>
        <p:spPr>
          <a:xfrm>
            <a:off x="723449" y="4672817"/>
            <a:ext cx="2865120" cy="646331"/>
          </a:xfrm>
          <a:prstGeom prst="rect">
            <a:avLst/>
          </a:prstGeom>
          <a:noFill/>
        </p:spPr>
        <p:txBody>
          <a:bodyPr wrap="square" rtlCol="0">
            <a:spAutoFit/>
          </a:bodyPr>
          <a:lstStyle/>
          <a:p>
            <a:pPr algn="r"/>
            <a:r>
              <a:rPr lang="it-IT" altLang="zh-CN" dirty="0">
                <a:solidFill>
                  <a:schemeClr val="tx1">
                    <a:lumMod val="65000"/>
                    <a:lumOff val="35000"/>
                  </a:schemeClr>
                </a:solidFill>
                <a:latin typeface="+mn-ea"/>
              </a:rPr>
              <a:t>Multi user end</a:t>
            </a:r>
          </a:p>
          <a:p>
            <a:pPr algn="r"/>
            <a:r>
              <a:rPr lang="it-IT" altLang="zh-CN" dirty="0">
                <a:solidFill>
                  <a:schemeClr val="tx1">
                    <a:lumMod val="65000"/>
                    <a:lumOff val="35000"/>
                  </a:schemeClr>
                </a:solidFill>
                <a:latin typeface="+mn-ea"/>
              </a:rPr>
              <a:t>Application scenarios</a:t>
            </a:r>
            <a:endParaRPr lang="zh-CN" altLang="en-US" dirty="0">
              <a:solidFill>
                <a:schemeClr val="tx1">
                  <a:lumMod val="65000"/>
                  <a:lumOff val="35000"/>
                </a:schemeClr>
              </a:solidFill>
              <a:latin typeface="+mn-ea"/>
            </a:endParaRPr>
          </a:p>
        </p:txBody>
      </p:sp>
      <p:sp>
        <p:nvSpPr>
          <p:cNvPr id="24" name="文本框 23"/>
          <p:cNvSpPr txBox="1"/>
          <p:nvPr/>
        </p:nvSpPr>
        <p:spPr>
          <a:xfrm>
            <a:off x="8357034" y="1951224"/>
            <a:ext cx="2258414" cy="461665"/>
          </a:xfrm>
          <a:prstGeom prst="rect">
            <a:avLst/>
          </a:prstGeom>
          <a:noFill/>
        </p:spPr>
        <p:txBody>
          <a:bodyPr wrap="square" rtlCol="0">
            <a:spAutoFit/>
          </a:bodyPr>
          <a:lstStyle/>
          <a:p>
            <a:r>
              <a:rPr lang="en-US" altLang="zh-CN" sz="2400" b="1" dirty="0">
                <a:solidFill>
                  <a:schemeClr val="tx1">
                    <a:lumMod val="75000"/>
                    <a:lumOff val="25000"/>
                  </a:schemeClr>
                </a:solidFill>
                <a:latin typeface="+mn-ea"/>
              </a:rPr>
              <a:t>Data Security</a:t>
            </a:r>
            <a:endParaRPr lang="zh-CN" altLang="en-US" sz="2400" b="1" dirty="0">
              <a:solidFill>
                <a:schemeClr val="tx1">
                  <a:lumMod val="75000"/>
                  <a:lumOff val="25000"/>
                </a:schemeClr>
              </a:solidFill>
              <a:latin typeface="+mn-ea"/>
            </a:endParaRPr>
          </a:p>
        </p:txBody>
      </p:sp>
      <p:sp>
        <p:nvSpPr>
          <p:cNvPr id="25" name="文本框 24"/>
          <p:cNvSpPr txBox="1"/>
          <p:nvPr/>
        </p:nvSpPr>
        <p:spPr>
          <a:xfrm>
            <a:off x="8416579" y="2399731"/>
            <a:ext cx="2865120" cy="922020"/>
          </a:xfrm>
          <a:prstGeom prst="rect">
            <a:avLst/>
          </a:prstGeom>
          <a:noFill/>
        </p:spPr>
        <p:txBody>
          <a:bodyPr wrap="square" rtlCol="0">
            <a:spAutoFit/>
          </a:bodyPr>
          <a:lstStyle/>
          <a:p>
            <a:r>
              <a:rPr lang="en-US" altLang="zh-CN" dirty="0">
                <a:solidFill>
                  <a:schemeClr val="tx1">
                    <a:lumMod val="65000"/>
                    <a:lumOff val="35000"/>
                  </a:schemeClr>
                </a:solidFill>
                <a:latin typeface="+mn-ea"/>
              </a:rPr>
              <a:t>Role permissions</a:t>
            </a:r>
          </a:p>
          <a:p>
            <a:r>
              <a:rPr lang="en-US" altLang="zh-CN" dirty="0">
                <a:solidFill>
                  <a:schemeClr val="tx1">
                    <a:lumMod val="65000"/>
                    <a:lumOff val="35000"/>
                  </a:schemeClr>
                </a:solidFill>
                <a:latin typeface="+mn-ea"/>
              </a:rPr>
              <a:t>Consensus mechanism</a:t>
            </a:r>
          </a:p>
          <a:p>
            <a:r>
              <a:rPr lang="en-US" altLang="zh-CN" dirty="0">
                <a:solidFill>
                  <a:schemeClr val="tx1">
                    <a:lumMod val="65000"/>
                    <a:lumOff val="35000"/>
                  </a:schemeClr>
                </a:solidFill>
                <a:latin typeface="+mn-ea"/>
              </a:rPr>
              <a:t>Prevent tampering</a:t>
            </a:r>
            <a:endParaRPr lang="zh-CN" altLang="en-US" dirty="0">
              <a:solidFill>
                <a:schemeClr val="tx1">
                  <a:lumMod val="65000"/>
                  <a:lumOff val="35000"/>
                </a:schemeClr>
              </a:solidFill>
              <a:latin typeface="+mn-ea"/>
            </a:endParaRPr>
          </a:p>
        </p:txBody>
      </p:sp>
      <p:sp>
        <p:nvSpPr>
          <p:cNvPr id="27" name="文本框 26"/>
          <p:cNvSpPr txBox="1"/>
          <p:nvPr/>
        </p:nvSpPr>
        <p:spPr>
          <a:xfrm>
            <a:off x="8446527" y="4635239"/>
            <a:ext cx="2925666" cy="923330"/>
          </a:xfrm>
          <a:prstGeom prst="rect">
            <a:avLst/>
          </a:prstGeom>
          <a:noFill/>
        </p:spPr>
        <p:txBody>
          <a:bodyPr wrap="square" rtlCol="0">
            <a:spAutoFit/>
          </a:bodyPr>
          <a:lstStyle/>
          <a:p>
            <a:r>
              <a:rPr lang="en-US" altLang="zh-CN" dirty="0">
                <a:solidFill>
                  <a:schemeClr val="tx1">
                    <a:lumMod val="65000"/>
                    <a:lumOff val="35000"/>
                  </a:schemeClr>
                </a:solidFill>
                <a:latin typeface="+mn-ea"/>
              </a:rPr>
              <a:t>Alliance Chain</a:t>
            </a:r>
          </a:p>
          <a:p>
            <a:r>
              <a:rPr lang="en-US" altLang="zh-CN" dirty="0">
                <a:solidFill>
                  <a:schemeClr val="tx1">
                    <a:lumMod val="65000"/>
                    <a:lumOff val="35000"/>
                  </a:schemeClr>
                </a:solidFill>
                <a:latin typeface="+mn-ea"/>
              </a:rPr>
              <a:t>Smart contracts</a:t>
            </a:r>
          </a:p>
          <a:p>
            <a:r>
              <a:rPr lang="en-US" altLang="zh-CN" dirty="0">
                <a:solidFill>
                  <a:schemeClr val="tx1">
                    <a:lumMod val="65000"/>
                    <a:lumOff val="35000"/>
                  </a:schemeClr>
                </a:solidFill>
                <a:latin typeface="+mn-ea"/>
              </a:rPr>
              <a:t>Automatic execution</a:t>
            </a:r>
            <a:endParaRPr lang="zh-CN" altLang="en-US" dirty="0">
              <a:solidFill>
                <a:schemeClr val="tx1">
                  <a:lumMod val="65000"/>
                  <a:lumOff val="35000"/>
                </a:schemeClr>
              </a:solidFill>
              <a:latin typeface="+mn-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2992" y="2058156"/>
            <a:ext cx="381216" cy="381216"/>
          </a:xfrm>
          <a:prstGeom prst="rect">
            <a:avLst/>
          </a:prstGeom>
        </p:spPr>
      </p:pic>
      <p:grpSp>
        <p:nvGrpSpPr>
          <p:cNvPr id="16" name="组合 15"/>
          <p:cNvGrpSpPr/>
          <p:nvPr/>
        </p:nvGrpSpPr>
        <p:grpSpPr>
          <a:xfrm>
            <a:off x="7684172" y="4162236"/>
            <a:ext cx="609600" cy="609600"/>
            <a:chOff x="7684172" y="4318798"/>
            <a:chExt cx="609600" cy="609600"/>
          </a:xfrm>
          <a:solidFill>
            <a:srgbClr val="750F6D"/>
          </a:solidFill>
        </p:grpSpPr>
        <p:sp>
          <p:nvSpPr>
            <p:cNvPr id="14" name="椭圆 13"/>
            <p:cNvSpPr/>
            <p:nvPr/>
          </p:nvSpPr>
          <p:spPr>
            <a:xfrm>
              <a:off x="7684172" y="4318798"/>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a:grpFill/>
          </p:spPr>
        </p:pic>
      </p:grpSp>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7752" y="4277242"/>
            <a:ext cx="392538" cy="392538"/>
          </a:xfrm>
          <a:prstGeom prst="rect">
            <a:avLst/>
          </a:prstGeom>
        </p:spPr>
      </p:pic>
      <p:grpSp>
        <p:nvGrpSpPr>
          <p:cNvPr id="7" name="组合 6"/>
          <p:cNvGrpSpPr/>
          <p:nvPr/>
        </p:nvGrpSpPr>
        <p:grpSpPr>
          <a:xfrm>
            <a:off x="7684172" y="1940214"/>
            <a:ext cx="609600" cy="609600"/>
            <a:chOff x="7684172" y="2165682"/>
            <a:chExt cx="609600" cy="609600"/>
          </a:xfrm>
          <a:solidFill>
            <a:srgbClr val="750F6D"/>
          </a:solidFill>
        </p:grpSpPr>
        <p:sp>
          <p:nvSpPr>
            <p:cNvPr id="15" name="椭圆 14"/>
            <p:cNvSpPr/>
            <p:nvPr/>
          </p:nvSpPr>
          <p:spPr>
            <a:xfrm>
              <a:off x="7684172" y="2165682"/>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a:grpFill/>
          </p:spPr>
        </p:pic>
      </p:grpSp>
      <p:sp>
        <p:nvSpPr>
          <p:cNvPr id="31" name="文本框 30"/>
          <p:cNvSpPr txBox="1"/>
          <p:nvPr/>
        </p:nvSpPr>
        <p:spPr>
          <a:xfrm>
            <a:off x="8357034" y="4208115"/>
            <a:ext cx="3435573" cy="461665"/>
          </a:xfrm>
          <a:prstGeom prst="rect">
            <a:avLst/>
          </a:prstGeom>
          <a:noFill/>
        </p:spPr>
        <p:txBody>
          <a:bodyPr wrap="square" rtlCol="0">
            <a:spAutoFit/>
          </a:bodyPr>
          <a:lstStyle/>
          <a:p>
            <a:r>
              <a:rPr lang="en-US" altLang="zh-CN" sz="2400" b="1" dirty="0">
                <a:solidFill>
                  <a:schemeClr val="tx1">
                    <a:lumMod val="75000"/>
                    <a:lumOff val="25000"/>
                  </a:schemeClr>
                </a:solidFill>
                <a:latin typeface="+mn-ea"/>
              </a:rPr>
              <a:t>Blockchain Network</a:t>
            </a:r>
            <a:endParaRPr lang="zh-CN" altLang="en-US" sz="2400" b="1" dirty="0">
              <a:solidFill>
                <a:schemeClr val="tx1">
                  <a:lumMod val="75000"/>
                  <a:lumOff val="25000"/>
                </a:schemeClr>
              </a:solidFill>
              <a:latin typeface="+mn-ea"/>
            </a:endParaRPr>
          </a:p>
        </p:txBody>
      </p:sp>
      <p:sp>
        <p:nvSpPr>
          <p:cNvPr id="32" name="文本框 31"/>
          <p:cNvSpPr txBox="1"/>
          <p:nvPr/>
        </p:nvSpPr>
        <p:spPr>
          <a:xfrm>
            <a:off x="220717" y="4236204"/>
            <a:ext cx="3378623" cy="461665"/>
          </a:xfrm>
          <a:prstGeom prst="rect">
            <a:avLst/>
          </a:prstGeom>
          <a:noFill/>
        </p:spPr>
        <p:txBody>
          <a:bodyPr wrap="square" rtlCol="0">
            <a:spAutoFit/>
          </a:bodyPr>
          <a:lstStyle/>
          <a:p>
            <a:pPr algn="r"/>
            <a:r>
              <a:rPr lang="en-US" altLang="zh-CN" sz="2400" b="1" dirty="0">
                <a:solidFill>
                  <a:schemeClr val="tx1">
                    <a:lumMod val="75000"/>
                    <a:lumOff val="25000"/>
                  </a:schemeClr>
                </a:solidFill>
                <a:latin typeface="+mn-ea"/>
              </a:rPr>
              <a:t>Visualization System</a:t>
            </a:r>
            <a:endParaRPr lang="zh-CN" altLang="en-US" sz="2400" b="1" dirty="0">
              <a:solidFill>
                <a:schemeClr val="tx1">
                  <a:lumMod val="75000"/>
                  <a:lumOff val="25000"/>
                </a:schemeClr>
              </a:solidFill>
              <a:latin typeface="+mn-ea"/>
            </a:endParaRPr>
          </a:p>
        </p:txBody>
      </p:sp>
      <p:sp>
        <p:nvSpPr>
          <p:cNvPr id="26" name="文本框 25"/>
          <p:cNvSpPr txBox="1"/>
          <p:nvPr/>
        </p:nvSpPr>
        <p:spPr>
          <a:xfrm>
            <a:off x="4521973" y="882158"/>
            <a:ext cx="3466999"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n-ea"/>
              </a:rPr>
              <a:t>System Summary</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rot="8100000">
            <a:off x="6689463" y="135812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0" name="任意多边形 9"/>
          <p:cNvSpPr/>
          <p:nvPr/>
        </p:nvSpPr>
        <p:spPr>
          <a:xfrm rot="8100000">
            <a:off x="4544559" y="177860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1" name="任意多边形 10"/>
          <p:cNvSpPr/>
          <p:nvPr/>
        </p:nvSpPr>
        <p:spPr>
          <a:xfrm rot="8100000">
            <a:off x="2413506" y="221830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750F6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mn-ea"/>
            </a:endParaRPr>
          </a:p>
        </p:txBody>
      </p:sp>
      <p:sp>
        <p:nvSpPr>
          <p:cNvPr id="12" name="文本框 11"/>
          <p:cNvSpPr txBox="1"/>
          <p:nvPr/>
        </p:nvSpPr>
        <p:spPr>
          <a:xfrm>
            <a:off x="2698403" y="4402793"/>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01</a:t>
            </a:r>
            <a:endParaRPr lang="zh-CN" altLang="en-US" sz="3200" b="1" dirty="0">
              <a:solidFill>
                <a:schemeClr val="tx1">
                  <a:lumMod val="75000"/>
                  <a:lumOff val="25000"/>
                </a:schemeClr>
              </a:solidFill>
              <a:latin typeface="+mn-ea"/>
            </a:endParaRPr>
          </a:p>
        </p:txBody>
      </p:sp>
      <p:sp>
        <p:nvSpPr>
          <p:cNvPr id="13" name="文本框 12"/>
          <p:cNvSpPr txBox="1"/>
          <p:nvPr/>
        </p:nvSpPr>
        <p:spPr>
          <a:xfrm>
            <a:off x="5068911" y="394490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02</a:t>
            </a:r>
            <a:endParaRPr lang="zh-CN" altLang="en-US" sz="3200" b="1" dirty="0">
              <a:solidFill>
                <a:schemeClr val="tx1">
                  <a:lumMod val="75000"/>
                  <a:lumOff val="25000"/>
                </a:schemeClr>
              </a:solidFill>
              <a:latin typeface="+mn-ea"/>
            </a:endParaRPr>
          </a:p>
        </p:txBody>
      </p:sp>
      <p:sp>
        <p:nvSpPr>
          <p:cNvPr id="14" name="文本框 13"/>
          <p:cNvSpPr txBox="1"/>
          <p:nvPr/>
        </p:nvSpPr>
        <p:spPr>
          <a:xfrm>
            <a:off x="7195889" y="352455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mn-ea"/>
              </a:rPr>
              <a:t>03</a:t>
            </a:r>
            <a:endParaRPr lang="zh-CN" altLang="en-US" sz="3200" b="1" dirty="0">
              <a:solidFill>
                <a:schemeClr val="tx1">
                  <a:lumMod val="75000"/>
                  <a:lumOff val="25000"/>
                </a:schemeClr>
              </a:solidFill>
              <a:latin typeface="+mn-ea"/>
            </a:endParaRPr>
          </a:p>
        </p:txBody>
      </p:sp>
      <p:sp>
        <p:nvSpPr>
          <p:cNvPr id="18" name="文本框 17"/>
          <p:cNvSpPr txBox="1"/>
          <p:nvPr/>
        </p:nvSpPr>
        <p:spPr>
          <a:xfrm>
            <a:off x="7294312" y="4064245"/>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efficient</a:t>
            </a:r>
            <a:endParaRPr lang="zh-CN" altLang="en-US" sz="1600" b="1" dirty="0">
              <a:solidFill>
                <a:schemeClr val="tx1">
                  <a:lumMod val="75000"/>
                  <a:lumOff val="25000"/>
                </a:schemeClr>
              </a:solidFill>
              <a:latin typeface="+mn-ea"/>
            </a:endParaRPr>
          </a:p>
        </p:txBody>
      </p:sp>
      <p:sp>
        <p:nvSpPr>
          <p:cNvPr id="19" name="文本框 18"/>
          <p:cNvSpPr txBox="1"/>
          <p:nvPr/>
        </p:nvSpPr>
        <p:spPr>
          <a:xfrm>
            <a:off x="7077053" y="4388723"/>
            <a:ext cx="3258074"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rPr>
              <a:t>The consensus process and the execution of smart contracts need to be improved to improve efficiency</a:t>
            </a:r>
            <a:endParaRPr lang="zh-CN" altLang="en-US" sz="1600" dirty="0">
              <a:solidFill>
                <a:schemeClr val="tx1">
                  <a:lumMod val="75000"/>
                  <a:lumOff val="25000"/>
                </a:schemeClr>
              </a:solidFill>
              <a:latin typeface="+mn-ea"/>
            </a:endParaRPr>
          </a:p>
        </p:txBody>
      </p:sp>
      <p:sp>
        <p:nvSpPr>
          <p:cNvPr id="20" name="文本框 19"/>
          <p:cNvSpPr txBox="1"/>
          <p:nvPr/>
        </p:nvSpPr>
        <p:spPr>
          <a:xfrm>
            <a:off x="5069413" y="4527328"/>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confidential</a:t>
            </a:r>
            <a:endParaRPr lang="zh-CN" altLang="en-US" sz="1600" b="1" dirty="0">
              <a:solidFill>
                <a:schemeClr val="tx1">
                  <a:lumMod val="75000"/>
                  <a:lumOff val="25000"/>
                </a:schemeClr>
              </a:solidFill>
              <a:latin typeface="+mn-ea"/>
            </a:endParaRPr>
          </a:p>
        </p:txBody>
      </p:sp>
      <p:sp>
        <p:nvSpPr>
          <p:cNvPr id="21" name="文本框 20"/>
          <p:cNvSpPr txBox="1"/>
          <p:nvPr/>
        </p:nvSpPr>
        <p:spPr>
          <a:xfrm>
            <a:off x="4399120" y="4889821"/>
            <a:ext cx="2677933"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rPr>
              <a:t>Sacrificing confidentiality for user experience requires other aspects to compensate for it</a:t>
            </a:r>
            <a:endParaRPr lang="zh-CN" altLang="en-US" sz="1600" dirty="0">
              <a:solidFill>
                <a:schemeClr val="tx1">
                  <a:lumMod val="75000"/>
                  <a:lumOff val="25000"/>
                </a:schemeClr>
              </a:solidFill>
              <a:latin typeface="+mn-ea"/>
            </a:endParaRPr>
          </a:p>
        </p:txBody>
      </p:sp>
      <p:sp>
        <p:nvSpPr>
          <p:cNvPr id="22" name="文本框 21"/>
          <p:cNvSpPr txBox="1"/>
          <p:nvPr/>
        </p:nvSpPr>
        <p:spPr>
          <a:xfrm>
            <a:off x="2762574" y="4949904"/>
            <a:ext cx="2225040" cy="337185"/>
          </a:xfrm>
          <a:prstGeom prst="rect">
            <a:avLst/>
          </a:prstGeom>
          <a:noFill/>
        </p:spPr>
        <p:txBody>
          <a:bodyPr wrap="square" rtlCol="0">
            <a:spAutoFit/>
          </a:bodyPr>
          <a:lstStyle/>
          <a:p>
            <a:r>
              <a:rPr lang="en-US" altLang="zh-CN" sz="1600" b="1" dirty="0">
                <a:solidFill>
                  <a:schemeClr val="tx1">
                    <a:lumMod val="75000"/>
                    <a:lumOff val="25000"/>
                  </a:schemeClr>
                </a:solidFill>
                <a:latin typeface="+mn-ea"/>
              </a:rPr>
              <a:t>More features</a:t>
            </a:r>
            <a:endParaRPr lang="zh-CN" altLang="en-US" sz="1600" b="1" dirty="0">
              <a:solidFill>
                <a:schemeClr val="tx1">
                  <a:lumMod val="75000"/>
                  <a:lumOff val="25000"/>
                </a:schemeClr>
              </a:solidFill>
              <a:latin typeface="+mn-ea"/>
            </a:endParaRPr>
          </a:p>
        </p:txBody>
      </p:sp>
      <p:sp>
        <p:nvSpPr>
          <p:cNvPr id="23" name="文本框 22"/>
          <p:cNvSpPr txBox="1"/>
          <p:nvPr/>
        </p:nvSpPr>
        <p:spPr>
          <a:xfrm>
            <a:off x="1738378" y="5287089"/>
            <a:ext cx="2660742" cy="1077218"/>
          </a:xfrm>
          <a:prstGeom prst="rect">
            <a:avLst/>
          </a:prstGeom>
          <a:noFill/>
        </p:spPr>
        <p:txBody>
          <a:bodyPr wrap="square" rtlCol="0">
            <a:spAutoFit/>
          </a:bodyPr>
          <a:lstStyle/>
          <a:p>
            <a:pPr algn="r"/>
            <a:r>
              <a:rPr lang="en-US" altLang="zh-CN" sz="1600" dirty="0">
                <a:solidFill>
                  <a:schemeClr val="tx1">
                    <a:lumMod val="75000"/>
                    <a:lumOff val="25000"/>
                  </a:schemeClr>
                </a:solidFill>
                <a:latin typeface="+mn-ea"/>
                <a:sym typeface="+mn-ea"/>
              </a:rPr>
              <a:t>It needs to be combined with real-life situations</a:t>
            </a:r>
          </a:p>
          <a:p>
            <a:pPr algn="r"/>
            <a:r>
              <a:rPr lang="en-US" altLang="zh-CN" sz="1600" dirty="0">
                <a:solidFill>
                  <a:schemeClr val="tx1">
                    <a:lumMod val="75000"/>
                    <a:lumOff val="25000"/>
                  </a:schemeClr>
                </a:solidFill>
                <a:latin typeface="+mn-ea"/>
                <a:sym typeface="+mn-ea"/>
              </a:rPr>
              <a:t>Complex scene improvement function</a:t>
            </a:r>
            <a:endParaRPr lang="zh-CN" altLang="en-US" sz="1600" dirty="0">
              <a:solidFill>
                <a:schemeClr val="tx1">
                  <a:lumMod val="75000"/>
                  <a:lumOff val="25000"/>
                </a:schemeClr>
              </a:solidFill>
              <a:latin typeface="+mn-ea"/>
            </a:endParaRPr>
          </a:p>
        </p:txBody>
      </p:sp>
      <p:sp>
        <p:nvSpPr>
          <p:cNvPr id="16" name="文本框 15"/>
          <p:cNvSpPr txBox="1"/>
          <p:nvPr/>
        </p:nvSpPr>
        <p:spPr>
          <a:xfrm>
            <a:off x="2909787" y="871723"/>
            <a:ext cx="6088347"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mn-ea"/>
              </a:rPr>
              <a:t>Reflection and improvement</a:t>
            </a:r>
            <a:endParaRPr lang="zh-CN" altLang="en-US" sz="2800" b="1" dirty="0">
              <a:solidFill>
                <a:schemeClr val="tx1">
                  <a:lumMod val="85000"/>
                  <a:lumOff val="1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75543" y="2304063"/>
            <a:ext cx="2225040" cy="40011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sz="2000" b="1" dirty="0">
                <a:solidFill>
                  <a:schemeClr val="tx1">
                    <a:lumMod val="75000"/>
                    <a:lumOff val="25000"/>
                  </a:schemeClr>
                </a:solidFill>
                <a:effectLst/>
                <a:latin typeface="+mn-ea"/>
                <a:ea typeface="+mn-ea"/>
              </a:rPr>
              <a:t>Industry Level</a:t>
            </a:r>
            <a:endParaRPr lang="zh-CN" altLang="en-US" sz="2000" b="1" dirty="0">
              <a:solidFill>
                <a:schemeClr val="tx1">
                  <a:lumMod val="75000"/>
                  <a:lumOff val="25000"/>
                </a:schemeClr>
              </a:solidFill>
              <a:effectLst/>
              <a:latin typeface="+mn-ea"/>
              <a:ea typeface="+mn-ea"/>
            </a:endParaRPr>
          </a:p>
        </p:txBody>
      </p:sp>
      <p:sp>
        <p:nvSpPr>
          <p:cNvPr id="11" name="文本框 10"/>
          <p:cNvSpPr txBox="1"/>
          <p:nvPr/>
        </p:nvSpPr>
        <p:spPr>
          <a:xfrm>
            <a:off x="2231324" y="2866390"/>
            <a:ext cx="7713478" cy="923330"/>
          </a:xfrm>
          <a:prstGeom prst="rect">
            <a:avLst/>
          </a:prstGeom>
          <a:noFill/>
        </p:spPr>
        <p:txBody>
          <a:bodyPr wrap="square" rtlCol="0">
            <a:spAutoFit/>
          </a:bodyPr>
          <a:lstStyle/>
          <a:p>
            <a:pPr algn="ctr"/>
            <a:r>
              <a:rPr lang="en-US" altLang="zh-CN" dirty="0">
                <a:solidFill>
                  <a:schemeClr val="tx1">
                    <a:lumMod val="75000"/>
                    <a:lumOff val="25000"/>
                  </a:schemeClr>
                </a:solidFill>
                <a:latin typeface="+mn-ea"/>
              </a:rPr>
              <a:t>Promote the upgrading of the medical industry structure, and assist hospitals, medical insurance, pharmaceuticals and other entities in achieving safe and efficient sharing of medical data</a:t>
            </a:r>
            <a:endParaRPr lang="zh-CN" altLang="en-US" dirty="0">
              <a:solidFill>
                <a:schemeClr val="tx1">
                  <a:lumMod val="75000"/>
                  <a:lumOff val="25000"/>
                </a:schemeClr>
              </a:solidFill>
              <a:latin typeface="+mn-ea"/>
            </a:endParaRPr>
          </a:p>
        </p:txBody>
      </p:sp>
      <p:cxnSp>
        <p:nvCxnSpPr>
          <p:cNvPr id="12" name="直接连接符 11"/>
          <p:cNvCxnSpPr/>
          <p:nvPr/>
        </p:nvCxnSpPr>
        <p:spPr>
          <a:xfrm>
            <a:off x="5955480" y="2760655"/>
            <a:ext cx="265167" cy="0"/>
          </a:xfrm>
          <a:prstGeom prst="line">
            <a:avLst/>
          </a:prstGeom>
          <a:ln w="25400">
            <a:solidFill>
              <a:srgbClr val="750F6D"/>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975543" y="4103270"/>
            <a:ext cx="2225040" cy="40011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en-US" altLang="zh-CN" sz="2000" b="1" dirty="0">
                <a:solidFill>
                  <a:schemeClr val="tx1">
                    <a:lumMod val="75000"/>
                    <a:lumOff val="25000"/>
                  </a:schemeClr>
                </a:solidFill>
                <a:effectLst/>
                <a:latin typeface="+mn-ea"/>
                <a:ea typeface="+mn-ea"/>
              </a:rPr>
              <a:t>Social Level</a:t>
            </a:r>
            <a:endParaRPr lang="zh-CN" altLang="en-US" sz="2000" b="1" dirty="0">
              <a:solidFill>
                <a:schemeClr val="tx1">
                  <a:lumMod val="75000"/>
                  <a:lumOff val="25000"/>
                </a:schemeClr>
              </a:solidFill>
              <a:effectLst/>
              <a:latin typeface="+mn-ea"/>
              <a:ea typeface="+mn-ea"/>
            </a:endParaRPr>
          </a:p>
        </p:txBody>
      </p:sp>
      <p:cxnSp>
        <p:nvCxnSpPr>
          <p:cNvPr id="18" name="直接连接符 17"/>
          <p:cNvCxnSpPr/>
          <p:nvPr/>
        </p:nvCxnSpPr>
        <p:spPr>
          <a:xfrm>
            <a:off x="5955480" y="4568480"/>
            <a:ext cx="265167" cy="0"/>
          </a:xfrm>
          <a:prstGeom prst="line">
            <a:avLst/>
          </a:prstGeom>
          <a:ln w="25400">
            <a:solidFill>
              <a:srgbClr val="750F6D"/>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231325" y="4698681"/>
            <a:ext cx="7713477" cy="923330"/>
          </a:xfrm>
          <a:prstGeom prst="rect">
            <a:avLst/>
          </a:prstGeom>
          <a:noFill/>
        </p:spPr>
        <p:txBody>
          <a:bodyPr wrap="square" rtlCol="0">
            <a:spAutoFit/>
          </a:bodyPr>
          <a:lstStyle/>
          <a:p>
            <a:pPr algn="ctr"/>
            <a:r>
              <a:rPr lang="en-US" altLang="zh-CN" dirty="0"/>
              <a:t>Promote the vitality of the reform of the medical and health system, improve the quality of internet healthcare, and increase the sense of medical experience and health autonomy of the people.</a:t>
            </a:r>
            <a:endParaRPr lang="zh-CN" altLang="en-US" dirty="0"/>
          </a:p>
        </p:txBody>
      </p:sp>
      <p:sp>
        <p:nvSpPr>
          <p:cNvPr id="22" name="文本框 15"/>
          <p:cNvSpPr txBox="1"/>
          <p:nvPr/>
        </p:nvSpPr>
        <p:spPr>
          <a:xfrm>
            <a:off x="3572181" y="1372024"/>
            <a:ext cx="476659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solidFill>
                  <a:schemeClr val="tx1">
                    <a:lumMod val="85000"/>
                    <a:lumOff val="15000"/>
                  </a:schemeClr>
                </a:solidFill>
                <a:latin typeface="+mj-ea"/>
                <a:ea typeface="+mj-ea"/>
              </a:rPr>
              <a:t>Practical Significance</a:t>
            </a:r>
            <a:endParaRPr lang="zh-CN" altLang="en-US" sz="2800" b="1"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3293186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339840" y="2051685"/>
            <a:ext cx="4462780" cy="829945"/>
          </a:xfrm>
          <a:prstGeom prst="rect">
            <a:avLst/>
          </a:prstGeom>
          <a:noFill/>
        </p:spPr>
        <p:txBody>
          <a:bodyPr wrap="square" rtlCol="0">
            <a:spAutoFit/>
          </a:bodyPr>
          <a:lstStyle/>
          <a:p>
            <a:pPr algn="ctr"/>
            <a:r>
              <a:rPr lang="en-US" altLang="zh-CN" sz="4800" b="1" dirty="0">
                <a:solidFill>
                  <a:srgbClr val="750F6D"/>
                </a:solidFill>
                <a:latin typeface="微软雅黑" panose="020B0503020204020204" charset="-122"/>
                <a:ea typeface="微软雅黑" panose="020B0503020204020204" charset="-122"/>
                <a:cs typeface="+mn-ea"/>
                <a:sym typeface="+mn-lt"/>
              </a:rPr>
              <a:t>Thanks</a:t>
            </a:r>
            <a:endParaRPr lang="zh-CN" altLang="en-US" sz="4800" b="1" dirty="0">
              <a:solidFill>
                <a:srgbClr val="750F6D"/>
              </a:solidFill>
              <a:latin typeface="微软雅黑" panose="020B0503020204020204" charset="-122"/>
              <a:ea typeface="微软雅黑" panose="020B0503020204020204" charset="-122"/>
              <a:cs typeface="+mn-ea"/>
              <a:sym typeface="+mn-lt"/>
            </a:endParaRPr>
          </a:p>
        </p:txBody>
      </p:sp>
      <p:cxnSp>
        <p:nvCxnSpPr>
          <p:cNvPr id="11" name="直接连接符 10"/>
          <p:cNvCxnSpPr/>
          <p:nvPr/>
        </p:nvCxnSpPr>
        <p:spPr>
          <a:xfrm>
            <a:off x="6865620" y="3207385"/>
            <a:ext cx="344678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2CE029F-9F6B-9CF7-2B9F-C852A766D8B3}"/>
              </a:ext>
            </a:extLst>
          </p:cNvPr>
          <p:cNvSpPr txBox="1"/>
          <p:nvPr/>
        </p:nvSpPr>
        <p:spPr>
          <a:xfrm>
            <a:off x="5176908" y="3976371"/>
            <a:ext cx="5135492" cy="923330"/>
          </a:xfrm>
          <a:prstGeom prst="rect">
            <a:avLst/>
          </a:prstGeom>
          <a:noFill/>
        </p:spPr>
        <p:txBody>
          <a:bodyPr wrap="square" rtlCol="0">
            <a:spAutoFit/>
          </a:bodyPr>
          <a:lstStyle/>
          <a:p>
            <a:pPr algn="r"/>
            <a:r>
              <a:rPr lang="en-US" altLang="zh-CN" dirty="0">
                <a:solidFill>
                  <a:schemeClr val="tx1"/>
                </a:solidFill>
                <a:cs typeface="+mn-ea"/>
                <a:sym typeface="+mn-lt"/>
              </a:rPr>
              <a:t>Group</a:t>
            </a:r>
            <a:r>
              <a:rPr lang="zh-CN" altLang="en-US" dirty="0">
                <a:solidFill>
                  <a:schemeClr val="tx1"/>
                </a:solidFill>
                <a:cs typeface="+mn-ea"/>
                <a:sym typeface="+mn-lt"/>
              </a:rPr>
              <a:t> </a:t>
            </a:r>
            <a:r>
              <a:rPr lang="en-US" altLang="zh-CN" dirty="0">
                <a:cs typeface="+mn-ea"/>
                <a:sym typeface="+mn-lt"/>
              </a:rPr>
              <a:t>Members:  Tang </a:t>
            </a:r>
            <a:r>
              <a:rPr lang="en-US" altLang="zh-CN" dirty="0" err="1">
                <a:cs typeface="+mn-ea"/>
                <a:sym typeface="+mn-lt"/>
              </a:rPr>
              <a:t>Xinzhe</a:t>
            </a:r>
            <a:endParaRPr lang="en-US" altLang="zh-CN" dirty="0">
              <a:cs typeface="+mn-ea"/>
              <a:sym typeface="+mn-lt"/>
            </a:endParaRPr>
          </a:p>
          <a:p>
            <a:pPr algn="r"/>
            <a:r>
              <a:rPr lang="en-US" altLang="zh-CN" dirty="0">
                <a:cs typeface="+mn-ea"/>
                <a:sym typeface="+mn-lt"/>
              </a:rPr>
              <a:t>Wu </a:t>
            </a:r>
            <a:r>
              <a:rPr lang="en-US" altLang="zh-CN" dirty="0" err="1">
                <a:cs typeface="+mn-ea"/>
                <a:sym typeface="+mn-lt"/>
              </a:rPr>
              <a:t>Yuhan</a:t>
            </a:r>
            <a:endParaRPr lang="en-US" altLang="zh-CN" dirty="0">
              <a:cs typeface="+mn-ea"/>
              <a:sym typeface="+mn-lt"/>
            </a:endParaRPr>
          </a:p>
          <a:p>
            <a:pPr algn="r"/>
            <a:r>
              <a:rPr lang="en-US" altLang="zh-CN" dirty="0">
                <a:cs typeface="+mn-ea"/>
                <a:sym typeface="+mn-lt"/>
              </a:rPr>
              <a:t>Shi Xinyi </a:t>
            </a:r>
            <a:endParaRPr lang="zh-CN" altLang="en-US" dirty="0">
              <a:solidFill>
                <a:schemeClr val="tx1"/>
              </a:solidFill>
              <a:cs typeface="+mn-ea"/>
              <a:sym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0188" y="3075057"/>
            <a:ext cx="3397971" cy="707886"/>
          </a:xfrm>
          <a:prstGeom prst="rect">
            <a:avLst/>
          </a:prstGeom>
          <a:noFill/>
        </p:spPr>
        <p:txBody>
          <a:bodyPr wrap="square" rtlCol="0">
            <a:spAutoFit/>
          </a:bodyPr>
          <a:lstStyle/>
          <a:p>
            <a:pPr algn="ctr"/>
            <a:r>
              <a:rPr lang="en-US" altLang="zh-CN" sz="4000" b="1" dirty="0">
                <a:solidFill>
                  <a:schemeClr val="tx1">
                    <a:lumMod val="85000"/>
                    <a:lumOff val="15000"/>
                  </a:schemeClr>
                </a:solidFill>
                <a:latin typeface="+mj-ea"/>
                <a:ea typeface="+mj-ea"/>
              </a:rPr>
              <a:t>Background</a:t>
            </a:r>
            <a:endParaRPr lang="zh-CN" altLang="en-US" sz="4000" b="1" dirty="0">
              <a:solidFill>
                <a:schemeClr val="tx1">
                  <a:lumMod val="85000"/>
                  <a:lumOff val="15000"/>
                </a:schemeClr>
              </a:solidFill>
              <a:latin typeface="+mj-ea"/>
              <a:ea typeface="+mj-ea"/>
            </a:endParaRPr>
          </a:p>
        </p:txBody>
      </p:sp>
      <p:sp>
        <p:nvSpPr>
          <p:cNvPr id="10" name="圆角矩形 9"/>
          <p:cNvSpPr/>
          <p:nvPr/>
        </p:nvSpPr>
        <p:spPr>
          <a:xfrm>
            <a:off x="5040805" y="3391875"/>
            <a:ext cx="452361" cy="431683"/>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040805" y="2016383"/>
            <a:ext cx="452361" cy="431683"/>
          </a:xfrm>
          <a:prstGeom prst="roundRect">
            <a:avLst>
              <a:gd name="adj" fmla="val 9951"/>
            </a:avLst>
          </a:prstGeom>
          <a:solidFill>
            <a:srgbClr val="750F6D"/>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088063" y="1613842"/>
            <a:ext cx="2593990" cy="461665"/>
          </a:xfrm>
          <a:prstGeom prst="rect">
            <a:avLst/>
          </a:prstGeom>
          <a:noFill/>
        </p:spPr>
        <p:txBody>
          <a:bodyPr wrap="square" rtlCol="0">
            <a:spAutoFit/>
          </a:bodyPr>
          <a:lstStyle/>
          <a:p>
            <a:r>
              <a:rPr lang="en-US" altLang="zh-CN" sz="2400" b="1" dirty="0" err="1">
                <a:solidFill>
                  <a:srgbClr val="750F6D"/>
                </a:solidFill>
                <a:latin typeface="+mn-ea"/>
                <a:sym typeface="+mn-ea"/>
              </a:rPr>
              <a:t>Blockchain</a:t>
            </a:r>
            <a:endParaRPr lang="zh-CN" altLang="en-US" sz="2400" b="1" dirty="0">
              <a:solidFill>
                <a:srgbClr val="750F6D"/>
              </a:solidFill>
              <a:latin typeface="+mn-ea"/>
              <a:sym typeface="+mn-ea"/>
            </a:endParaRPr>
          </a:p>
        </p:txBody>
      </p:sp>
      <p:sp>
        <p:nvSpPr>
          <p:cNvPr id="25" name="文本框 24"/>
          <p:cNvSpPr txBox="1"/>
          <p:nvPr/>
        </p:nvSpPr>
        <p:spPr>
          <a:xfrm>
            <a:off x="6088063" y="2054085"/>
            <a:ext cx="5956950" cy="646331"/>
          </a:xfrm>
          <a:prstGeom prst="rect">
            <a:avLst/>
          </a:prstGeom>
          <a:noFill/>
        </p:spPr>
        <p:txBody>
          <a:bodyPr wrap="square" rtlCol="0">
            <a:spAutoFit/>
          </a:bodyPr>
          <a:lstStyle/>
          <a:p>
            <a:r>
              <a:rPr lang="en-US" altLang="zh-CN" dirty="0">
                <a:solidFill>
                  <a:schemeClr val="tx1">
                    <a:lumMod val="75000"/>
                    <a:lumOff val="25000"/>
                  </a:schemeClr>
                </a:solidFill>
                <a:latin typeface="+mn-ea"/>
                <a:sym typeface="+mn-ea"/>
              </a:rPr>
              <a:t>Distributed Ledger Technology</a:t>
            </a:r>
            <a:r>
              <a:rPr lang="zh-CN" altLang="en-US" dirty="0">
                <a:solidFill>
                  <a:schemeClr val="tx1">
                    <a:lumMod val="75000"/>
                    <a:lumOff val="25000"/>
                  </a:schemeClr>
                </a:solidFill>
                <a:latin typeface="+mn-ea"/>
                <a:sym typeface="+mn-ea"/>
              </a:rPr>
              <a:t>（</a:t>
            </a:r>
            <a:r>
              <a:rPr lang="en-US" altLang="zh-CN" dirty="0">
                <a:solidFill>
                  <a:schemeClr val="tx1">
                    <a:lumMod val="75000"/>
                    <a:lumOff val="25000"/>
                  </a:schemeClr>
                </a:solidFill>
                <a:latin typeface="+mn-ea"/>
                <a:sym typeface="+mn-ea"/>
              </a:rPr>
              <a:t>DLT</a:t>
            </a:r>
            <a:r>
              <a:rPr lang="zh-CN" altLang="en-US" dirty="0">
                <a:solidFill>
                  <a:schemeClr val="tx1">
                    <a:lumMod val="75000"/>
                    <a:lumOff val="25000"/>
                  </a:schemeClr>
                </a:solidFill>
                <a:latin typeface="+mn-ea"/>
                <a:sym typeface="+mn-ea"/>
              </a:rPr>
              <a:t>）</a:t>
            </a:r>
            <a:endParaRPr lang="en-US" altLang="zh-CN" dirty="0">
              <a:solidFill>
                <a:schemeClr val="tx1">
                  <a:lumMod val="75000"/>
                  <a:lumOff val="25000"/>
                </a:schemeClr>
              </a:solidFill>
              <a:latin typeface="+mn-ea"/>
              <a:sym typeface="+mn-ea"/>
            </a:endParaRPr>
          </a:p>
          <a:p>
            <a:r>
              <a:rPr lang="en-US" altLang="zh-CN" dirty="0">
                <a:solidFill>
                  <a:schemeClr val="tx1">
                    <a:lumMod val="75000"/>
                    <a:lumOff val="25000"/>
                  </a:schemeClr>
                </a:solidFill>
                <a:latin typeface="+mn-ea"/>
              </a:rPr>
              <a:t>Decentralized, Tamper resistance, Traceability……</a:t>
            </a:r>
            <a:endParaRPr lang="zh-CN" altLang="en-US" dirty="0">
              <a:solidFill>
                <a:schemeClr val="tx1">
                  <a:lumMod val="75000"/>
                  <a:lumOff val="25000"/>
                </a:schemeClr>
              </a:solidFill>
              <a:latin typeface="+mn-ea"/>
            </a:endParaRPr>
          </a:p>
        </p:txBody>
      </p:sp>
      <p:sp>
        <p:nvSpPr>
          <p:cNvPr id="27" name="文本框 26"/>
          <p:cNvSpPr txBox="1"/>
          <p:nvPr/>
        </p:nvSpPr>
        <p:spPr>
          <a:xfrm>
            <a:off x="6088063" y="3453364"/>
            <a:ext cx="5083190" cy="2585323"/>
          </a:xfrm>
          <a:prstGeom prst="rect">
            <a:avLst/>
          </a:prstGeom>
          <a:noFill/>
        </p:spPr>
        <p:txBody>
          <a:bodyPr wrap="square" rtlCol="0">
            <a:spAutoFit/>
          </a:bodyPr>
          <a:lstStyle/>
          <a:p>
            <a:r>
              <a:rPr lang="en-US" altLang="zh-CN" dirty="0">
                <a:solidFill>
                  <a:schemeClr val="tx1">
                    <a:lumMod val="75000"/>
                    <a:lumOff val="25000"/>
                  </a:schemeClr>
                </a:solidFill>
                <a:latin typeface="+mn-ea"/>
              </a:rPr>
              <a:t>Health Education</a:t>
            </a:r>
          </a:p>
          <a:p>
            <a:r>
              <a:rPr lang="en-US" altLang="zh-CN" dirty="0">
                <a:solidFill>
                  <a:schemeClr val="tx1">
                    <a:lumMod val="75000"/>
                    <a:lumOff val="25000"/>
                  </a:schemeClr>
                </a:solidFill>
                <a:latin typeface="+mn-ea"/>
              </a:rPr>
              <a:t>Medical Information Inquiry</a:t>
            </a:r>
          </a:p>
          <a:p>
            <a:r>
              <a:rPr lang="en-US" altLang="zh-CN" dirty="0">
                <a:solidFill>
                  <a:schemeClr val="tx1">
                    <a:lumMod val="75000"/>
                    <a:lumOff val="25000"/>
                  </a:schemeClr>
                </a:solidFill>
                <a:latin typeface="+mn-ea"/>
              </a:rPr>
              <a:t>Electronic Health Records</a:t>
            </a:r>
          </a:p>
          <a:p>
            <a:r>
              <a:rPr lang="en-US" altLang="zh-CN" dirty="0">
                <a:solidFill>
                  <a:schemeClr val="tx1">
                    <a:lumMod val="75000"/>
                    <a:lumOff val="25000"/>
                  </a:schemeClr>
                </a:solidFill>
                <a:latin typeface="+mn-ea"/>
              </a:rPr>
              <a:t>Electronic Prescriptions</a:t>
            </a:r>
          </a:p>
          <a:p>
            <a:r>
              <a:rPr lang="en-US" altLang="zh-CN" dirty="0">
                <a:solidFill>
                  <a:schemeClr val="tx1">
                    <a:lumMod val="75000"/>
                    <a:lumOff val="25000"/>
                  </a:schemeClr>
                </a:solidFill>
                <a:latin typeface="+mn-ea"/>
              </a:rPr>
              <a:t>Disease Risk Assessment</a:t>
            </a:r>
          </a:p>
          <a:p>
            <a:r>
              <a:rPr lang="en-US" altLang="zh-CN" dirty="0">
                <a:solidFill>
                  <a:schemeClr val="tx1">
                    <a:lumMod val="75000"/>
                    <a:lumOff val="25000"/>
                  </a:schemeClr>
                </a:solidFill>
                <a:latin typeface="+mn-ea"/>
              </a:rPr>
              <a:t>Online Medical Treatment</a:t>
            </a:r>
          </a:p>
          <a:p>
            <a:r>
              <a:rPr lang="en-US" altLang="zh-CN" dirty="0">
                <a:solidFill>
                  <a:schemeClr val="tx1">
                    <a:lumMod val="75000"/>
                    <a:lumOff val="25000"/>
                  </a:schemeClr>
                </a:solidFill>
                <a:latin typeface="+mn-ea"/>
              </a:rPr>
              <a:t>Remote Consultation</a:t>
            </a:r>
          </a:p>
          <a:p>
            <a:r>
              <a:rPr lang="en-US" altLang="zh-CN" dirty="0">
                <a:solidFill>
                  <a:schemeClr val="tx1">
                    <a:lumMod val="75000"/>
                    <a:lumOff val="25000"/>
                  </a:schemeClr>
                </a:solidFill>
                <a:latin typeface="+mn-ea"/>
              </a:rPr>
              <a:t>Remote Rehabilitation</a:t>
            </a:r>
          </a:p>
          <a:p>
            <a:r>
              <a:rPr lang="en-US" altLang="zh-CN" dirty="0">
                <a:solidFill>
                  <a:schemeClr val="tx1">
                    <a:lumMod val="75000"/>
                    <a:lumOff val="25000"/>
                  </a:schemeClr>
                </a:solidFill>
                <a:latin typeface="+mn-ea"/>
                <a:sym typeface="+mn-ea"/>
              </a:rPr>
              <a:t>……</a:t>
            </a:r>
            <a:endParaRPr lang="zh-CN" altLang="en-US" dirty="0">
              <a:solidFill>
                <a:schemeClr val="tx1">
                  <a:lumMod val="75000"/>
                  <a:lumOff val="25000"/>
                </a:schemeClr>
              </a:solidFill>
              <a:latin typeface="+mn-ea"/>
              <a:sym typeface="+mn-ea"/>
            </a:endParaRPr>
          </a:p>
        </p:txBody>
      </p:sp>
      <p:sp>
        <p:nvSpPr>
          <p:cNvPr id="31" name="文本框 30"/>
          <p:cNvSpPr txBox="1"/>
          <p:nvPr/>
        </p:nvSpPr>
        <p:spPr>
          <a:xfrm>
            <a:off x="6088063" y="3018026"/>
            <a:ext cx="3935110" cy="461665"/>
          </a:xfrm>
          <a:prstGeom prst="rect">
            <a:avLst/>
          </a:prstGeom>
          <a:noFill/>
        </p:spPr>
        <p:txBody>
          <a:bodyPr wrap="square" rtlCol="0">
            <a:spAutoFit/>
          </a:bodyPr>
          <a:lstStyle/>
          <a:p>
            <a:r>
              <a:rPr lang="en-US" altLang="zh-CN" sz="2400" b="1" dirty="0">
                <a:solidFill>
                  <a:srgbClr val="750F6D"/>
                </a:solidFill>
                <a:latin typeface="+mn-ea"/>
                <a:sym typeface="+mn-ea"/>
              </a:rPr>
              <a:t>Internet Medical</a:t>
            </a:r>
            <a:endParaRPr lang="zh-CN" altLang="en-US" sz="2400" b="1" dirty="0">
              <a:solidFill>
                <a:srgbClr val="750F6D"/>
              </a:solidFill>
              <a:latin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8599" y="167113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矩形 9"/>
          <p:cNvSpPr/>
          <p:nvPr/>
        </p:nvSpPr>
        <p:spPr>
          <a:xfrm>
            <a:off x="4688599" y="340608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latin typeface="+mn-ea"/>
            </a:endParaRPr>
          </a:p>
        </p:txBody>
      </p:sp>
      <p:sp>
        <p:nvSpPr>
          <p:cNvPr id="11" name="矩形 10"/>
          <p:cNvSpPr/>
          <p:nvPr/>
        </p:nvSpPr>
        <p:spPr>
          <a:xfrm>
            <a:off x="4688599" y="4767574"/>
            <a:ext cx="805458" cy="167753"/>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文本框 16"/>
          <p:cNvSpPr txBox="1"/>
          <p:nvPr/>
        </p:nvSpPr>
        <p:spPr>
          <a:xfrm>
            <a:off x="5693006" y="1524179"/>
            <a:ext cx="486323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err="1">
                <a:solidFill>
                  <a:srgbClr val="750F6D"/>
                </a:solidFill>
                <a:effectLst/>
                <a:latin typeface="+mn-ea"/>
                <a:ea typeface="+mn-ea"/>
              </a:rPr>
              <a:t>Blockchain</a:t>
            </a:r>
            <a:r>
              <a:rPr lang="en-US" altLang="zh-CN" sz="2400" b="1" dirty="0">
                <a:solidFill>
                  <a:srgbClr val="750F6D"/>
                </a:solidFill>
                <a:effectLst/>
                <a:latin typeface="+mn-ea"/>
                <a:ea typeface="+mn-ea"/>
              </a:rPr>
              <a:t> + Internet Medical</a:t>
            </a:r>
          </a:p>
        </p:txBody>
      </p:sp>
      <p:sp>
        <p:nvSpPr>
          <p:cNvPr id="18" name="文本框 17"/>
          <p:cNvSpPr txBox="1"/>
          <p:nvPr/>
        </p:nvSpPr>
        <p:spPr>
          <a:xfrm>
            <a:off x="4991966" y="2075113"/>
            <a:ext cx="8419234"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Use </a:t>
            </a:r>
            <a:r>
              <a:rPr lang="en-US" altLang="zh-CN" sz="1600" dirty="0" err="1"/>
              <a:t>blockchain</a:t>
            </a:r>
            <a:r>
              <a:rPr lang="en-US" altLang="zh-CN" sz="1600" dirty="0"/>
              <a:t> to integrate medical data </a:t>
            </a:r>
          </a:p>
          <a:p>
            <a:pPr marL="285750" indent="-285750">
              <a:buFont typeface="Arial" panose="020B0604020202020204" pitchFamily="34" charset="0"/>
              <a:buChar char="•"/>
            </a:pPr>
            <a:r>
              <a:rPr lang="en-US" altLang="zh-CN" sz="1600" dirty="0" err="1"/>
              <a:t>Blockchain</a:t>
            </a:r>
            <a:r>
              <a:rPr lang="en-US" altLang="zh-CN" sz="1600" dirty="0"/>
              <a:t>-based secure storage access scheme for medical records</a:t>
            </a:r>
          </a:p>
          <a:p>
            <a:pPr marL="285750" indent="-285750">
              <a:buFont typeface="Arial" panose="020B0604020202020204" pitchFamily="34" charset="0"/>
              <a:buChar char="•"/>
            </a:pPr>
            <a:r>
              <a:rPr lang="en-US" altLang="zh-CN" sz="1600" dirty="0"/>
              <a:t>Pharmaceutical anti-counterfeiting traceability system</a:t>
            </a:r>
            <a:endParaRPr lang="zh-CN" altLang="en-US" sz="1600" dirty="0"/>
          </a:p>
        </p:txBody>
      </p:sp>
      <p:sp>
        <p:nvSpPr>
          <p:cNvPr id="30" name="文本框 29"/>
          <p:cNvSpPr txBox="1"/>
          <p:nvPr/>
        </p:nvSpPr>
        <p:spPr>
          <a:xfrm>
            <a:off x="5693006" y="3259127"/>
            <a:ext cx="673267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a:solidFill>
                  <a:srgbClr val="750F6D"/>
                </a:solidFill>
                <a:effectLst/>
                <a:latin typeface="+mn-ea"/>
                <a:ea typeface="+mn-ea"/>
              </a:rPr>
              <a:t>Medical Information Island </a:t>
            </a:r>
            <a:endParaRPr lang="zh-CN" altLang="en-US" sz="2400" b="1" dirty="0">
              <a:solidFill>
                <a:srgbClr val="750F6D"/>
              </a:solidFill>
              <a:effectLst/>
              <a:latin typeface="+mn-ea"/>
              <a:ea typeface="+mn-ea"/>
            </a:endParaRPr>
          </a:p>
        </p:txBody>
      </p:sp>
      <p:sp>
        <p:nvSpPr>
          <p:cNvPr id="31" name="文本框 30"/>
          <p:cNvSpPr txBox="1"/>
          <p:nvPr/>
        </p:nvSpPr>
        <p:spPr>
          <a:xfrm>
            <a:off x="4991966" y="3804840"/>
            <a:ext cx="8419234"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tx1">
                    <a:lumMod val="75000"/>
                    <a:lumOff val="25000"/>
                  </a:schemeClr>
                </a:solidFill>
                <a:latin typeface="+mn-ea"/>
              </a:rPr>
              <a:t>Data asymmetry and redundancy</a:t>
            </a:r>
          </a:p>
          <a:p>
            <a:pPr marL="285750" indent="-285750">
              <a:buFont typeface="Arial" panose="020B0604020202020204" pitchFamily="34" charset="0"/>
              <a:buChar char="•"/>
            </a:pPr>
            <a:r>
              <a:rPr lang="en-US" altLang="zh-CN" sz="1600" dirty="0">
                <a:solidFill>
                  <a:schemeClr val="tx1">
                    <a:lumMod val="75000"/>
                    <a:lumOff val="25000"/>
                  </a:schemeClr>
                </a:solidFill>
                <a:latin typeface="+mn-ea"/>
              </a:rPr>
              <a:t>Difficult to share and use</a:t>
            </a:r>
            <a:endParaRPr lang="zh-CN" altLang="en-US" sz="1600" dirty="0"/>
          </a:p>
        </p:txBody>
      </p:sp>
      <p:sp>
        <p:nvSpPr>
          <p:cNvPr id="33" name="文本框 32"/>
          <p:cNvSpPr txBox="1"/>
          <p:nvPr/>
        </p:nvSpPr>
        <p:spPr>
          <a:xfrm>
            <a:off x="5693006" y="4620618"/>
            <a:ext cx="6082434" cy="461665"/>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sz="2400" b="1" dirty="0">
                <a:solidFill>
                  <a:srgbClr val="750F6D"/>
                </a:solidFill>
                <a:effectLst/>
                <a:latin typeface="+mn-ea"/>
                <a:ea typeface="+mn-ea"/>
              </a:rPr>
              <a:t>Medical Information Supervision</a:t>
            </a:r>
            <a:endParaRPr lang="zh-CN" altLang="en-US" sz="2400" b="1" dirty="0">
              <a:solidFill>
                <a:srgbClr val="750F6D"/>
              </a:solidFill>
              <a:effectLst/>
              <a:latin typeface="+mn-ea"/>
              <a:ea typeface="+mn-ea"/>
            </a:endParaRPr>
          </a:p>
        </p:txBody>
      </p:sp>
      <p:sp>
        <p:nvSpPr>
          <p:cNvPr id="34" name="文本框 33"/>
          <p:cNvSpPr txBox="1"/>
          <p:nvPr/>
        </p:nvSpPr>
        <p:spPr>
          <a:xfrm>
            <a:off x="4991966" y="5089861"/>
            <a:ext cx="8419234"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User's privacy</a:t>
            </a:r>
          </a:p>
          <a:p>
            <a:pPr marL="285750" indent="-285750">
              <a:buFont typeface="Arial" panose="020B0604020202020204" pitchFamily="34" charset="0"/>
              <a:buChar char="•"/>
            </a:pPr>
            <a:r>
              <a:rPr lang="en-US" altLang="zh-CN" sz="1600" dirty="0"/>
              <a:t>Insurance reimbursement</a:t>
            </a:r>
          </a:p>
          <a:p>
            <a:pPr marL="285750" indent="-285750">
              <a:buFont typeface="Arial" panose="020B0604020202020204" pitchFamily="34" charset="0"/>
              <a:buChar char="•"/>
            </a:pPr>
            <a:r>
              <a:rPr lang="en-US" altLang="zh-CN" sz="1600" dirty="0"/>
              <a:t>Electronic prescription review</a:t>
            </a:r>
          </a:p>
          <a:p>
            <a:pPr marL="285750" indent="-285750">
              <a:buFont typeface="Arial" panose="020B0604020202020204" pitchFamily="34" charset="0"/>
              <a:buChar char="•"/>
            </a:pPr>
            <a:r>
              <a:rPr lang="en-US" altLang="zh-CN" sz="1600" dirty="0"/>
              <a:t>Secure storage of electronic medical records</a:t>
            </a:r>
            <a:endParaRPr lang="zh-CN" altLang="en-US" sz="1600" dirty="0"/>
          </a:p>
        </p:txBody>
      </p:sp>
      <p:sp>
        <p:nvSpPr>
          <p:cNvPr id="35" name="文本框 34"/>
          <p:cNvSpPr txBox="1"/>
          <p:nvPr/>
        </p:nvSpPr>
        <p:spPr>
          <a:xfrm>
            <a:off x="930188" y="3075057"/>
            <a:ext cx="3397971" cy="707886"/>
          </a:xfrm>
          <a:prstGeom prst="rect">
            <a:avLst/>
          </a:prstGeom>
          <a:noFill/>
        </p:spPr>
        <p:txBody>
          <a:bodyPr wrap="square" rtlCol="0">
            <a:spAutoFit/>
          </a:bodyPr>
          <a:lstStyle/>
          <a:p>
            <a:pPr algn="ctr"/>
            <a:r>
              <a:rPr lang="en-US" altLang="zh-CN" sz="4000" b="1" dirty="0">
                <a:solidFill>
                  <a:schemeClr val="tx1">
                    <a:lumMod val="85000"/>
                    <a:lumOff val="15000"/>
                  </a:schemeClr>
                </a:solidFill>
                <a:latin typeface="+mj-ea"/>
                <a:ea typeface="+mj-ea"/>
              </a:rPr>
              <a:t>Background</a:t>
            </a:r>
            <a:endParaRPr lang="zh-CN" altLang="en-US" sz="4000" b="1" dirty="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74374" y="1969124"/>
            <a:ext cx="6826746" cy="2677656"/>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marL="342900" indent="-342900">
              <a:buFont typeface="Arial" panose="020B0604020202020204" pitchFamily="34" charset="0"/>
              <a:buChar char="•"/>
            </a:pPr>
            <a:r>
              <a:rPr lang="en-US" altLang="zh-CN" sz="2400" b="1" dirty="0">
                <a:solidFill>
                  <a:schemeClr val="tx1">
                    <a:lumMod val="75000"/>
                    <a:lumOff val="25000"/>
                  </a:schemeClr>
                </a:solidFill>
                <a:effectLst/>
                <a:latin typeface="+mn-ea"/>
                <a:ea typeface="+mn-ea"/>
              </a:rPr>
              <a:t>Expand Participation In the System</a:t>
            </a: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r>
              <a:rPr lang="en-US" altLang="zh-CN" sz="2400" b="1" dirty="0">
                <a:solidFill>
                  <a:schemeClr val="tx1">
                    <a:lumMod val="75000"/>
                    <a:lumOff val="25000"/>
                  </a:schemeClr>
                </a:solidFill>
                <a:effectLst/>
                <a:latin typeface="+mn-ea"/>
                <a:ea typeface="+mn-ea"/>
              </a:rPr>
              <a:t>Improve </a:t>
            </a:r>
            <a:r>
              <a:rPr lang="en-US" altLang="zh-CN" sz="2400" b="1" dirty="0" err="1">
                <a:solidFill>
                  <a:schemeClr val="tx1">
                    <a:lumMod val="75000"/>
                    <a:lumOff val="25000"/>
                  </a:schemeClr>
                </a:solidFill>
                <a:effectLst/>
                <a:latin typeface="+mn-ea"/>
                <a:ea typeface="+mn-ea"/>
              </a:rPr>
              <a:t>Shareability</a:t>
            </a: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endParaRPr lang="en-US" altLang="zh-CN" sz="2400" b="1" dirty="0">
              <a:solidFill>
                <a:schemeClr val="tx1">
                  <a:lumMod val="75000"/>
                  <a:lumOff val="25000"/>
                </a:schemeClr>
              </a:solidFill>
              <a:effectLst/>
              <a:latin typeface="+mn-ea"/>
              <a:ea typeface="+mn-ea"/>
            </a:endParaRPr>
          </a:p>
          <a:p>
            <a:pPr marL="342900" indent="-342900">
              <a:buFont typeface="Arial" panose="020B0604020202020204" pitchFamily="34" charset="0"/>
              <a:buChar char="•"/>
            </a:pPr>
            <a:r>
              <a:rPr lang="en-US" altLang="zh-CN" sz="2400" b="1" dirty="0" err="1">
                <a:solidFill>
                  <a:schemeClr val="tx1">
                    <a:lumMod val="75000"/>
                    <a:lumOff val="25000"/>
                  </a:schemeClr>
                </a:solidFill>
                <a:effectLst/>
                <a:latin typeface="+mn-ea"/>
                <a:ea typeface="+mn-ea"/>
              </a:rPr>
              <a:t>Develope</a:t>
            </a:r>
            <a:r>
              <a:rPr lang="en-US" altLang="zh-CN" sz="2400" b="1" dirty="0">
                <a:solidFill>
                  <a:schemeClr val="tx1">
                    <a:lumMod val="75000"/>
                    <a:lumOff val="25000"/>
                  </a:schemeClr>
                </a:solidFill>
                <a:effectLst/>
                <a:latin typeface="+mn-ea"/>
                <a:ea typeface="+mn-ea"/>
              </a:rPr>
              <a:t> Smart Contract</a:t>
            </a:r>
            <a:endParaRPr lang="zh-CN" altLang="en-US" sz="2400" b="1" dirty="0">
              <a:solidFill>
                <a:schemeClr val="tx1">
                  <a:lumMod val="75000"/>
                  <a:lumOff val="25000"/>
                </a:schemeClr>
              </a:solidFill>
              <a:effectLst/>
              <a:latin typeface="+mn-ea"/>
              <a:ea typeface="+mn-ea"/>
            </a:endParaRPr>
          </a:p>
        </p:txBody>
      </p:sp>
      <p:sp>
        <p:nvSpPr>
          <p:cNvPr id="22" name="文本框 15"/>
          <p:cNvSpPr txBox="1"/>
          <p:nvPr/>
        </p:nvSpPr>
        <p:spPr>
          <a:xfrm>
            <a:off x="744676" y="3136889"/>
            <a:ext cx="357332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solidFill>
                  <a:schemeClr val="tx1">
                    <a:lumMod val="85000"/>
                    <a:lumOff val="15000"/>
                  </a:schemeClr>
                </a:solidFill>
                <a:latin typeface="+mj-ea"/>
                <a:ea typeface="+mj-ea"/>
              </a:rPr>
              <a:t>Innovation</a:t>
            </a:r>
            <a:endParaRPr lang="zh-CN" altLang="en-US" sz="4000" b="1" dirty="0">
              <a:solidFill>
                <a:schemeClr val="tx1">
                  <a:lumMod val="85000"/>
                  <a:lumOff val="15000"/>
                </a:schemeClr>
              </a:solidFill>
              <a:latin typeface="+mj-ea"/>
              <a:ea typeface="+mj-ea"/>
            </a:endParaRPr>
          </a:p>
        </p:txBody>
      </p:sp>
      <p:sp>
        <p:nvSpPr>
          <p:cNvPr id="7" name="文本框 6"/>
          <p:cNvSpPr txBox="1"/>
          <p:nvPr/>
        </p:nvSpPr>
        <p:spPr>
          <a:xfrm>
            <a:off x="5458028" y="2510878"/>
            <a:ext cx="8298611" cy="369332"/>
          </a:xfrm>
          <a:prstGeom prst="rect">
            <a:avLst/>
          </a:prstGeom>
          <a:noFill/>
        </p:spPr>
        <p:txBody>
          <a:bodyPr wrap="square" rtlCol="0">
            <a:spAutoFit/>
          </a:bodyPr>
          <a:lstStyle/>
          <a:p>
            <a:r>
              <a:rPr lang="en-US" altLang="zh-CN" dirty="0"/>
              <a:t>Involves different medical information application scenarios</a:t>
            </a:r>
            <a:endParaRPr lang="zh-CN" altLang="en-US" dirty="0"/>
          </a:p>
        </p:txBody>
      </p:sp>
      <p:sp>
        <p:nvSpPr>
          <p:cNvPr id="9" name="文本框 8"/>
          <p:cNvSpPr txBox="1"/>
          <p:nvPr/>
        </p:nvSpPr>
        <p:spPr>
          <a:xfrm>
            <a:off x="5458028" y="3642933"/>
            <a:ext cx="8298611" cy="369332"/>
          </a:xfrm>
          <a:prstGeom prst="rect">
            <a:avLst/>
          </a:prstGeom>
          <a:noFill/>
        </p:spPr>
        <p:txBody>
          <a:bodyPr wrap="square" rtlCol="0">
            <a:spAutoFit/>
          </a:bodyPr>
          <a:lstStyle/>
          <a:p>
            <a:r>
              <a:rPr lang="en-US" altLang="zh-CN" dirty="0"/>
              <a:t>A </a:t>
            </a:r>
            <a:r>
              <a:rPr lang="en-US" altLang="zh-CN" dirty="0" err="1"/>
              <a:t>hyperledger</a:t>
            </a:r>
            <a:r>
              <a:rPr lang="en-US" altLang="zh-CN" dirty="0"/>
              <a:t> based on a consortium chain</a:t>
            </a:r>
            <a:endParaRPr lang="zh-CN" altLang="en-US" dirty="0"/>
          </a:p>
        </p:txBody>
      </p:sp>
      <p:sp>
        <p:nvSpPr>
          <p:cNvPr id="11" name="文本框 10"/>
          <p:cNvSpPr txBox="1"/>
          <p:nvPr/>
        </p:nvSpPr>
        <p:spPr>
          <a:xfrm>
            <a:off x="5458028" y="4843475"/>
            <a:ext cx="8298611" cy="369332"/>
          </a:xfrm>
          <a:prstGeom prst="rect">
            <a:avLst/>
          </a:prstGeom>
          <a:noFill/>
        </p:spPr>
        <p:txBody>
          <a:bodyPr wrap="square" rtlCol="0">
            <a:spAutoFit/>
          </a:bodyPr>
          <a:lstStyle/>
          <a:p>
            <a:r>
              <a:rPr lang="en-US" altLang="zh-CN" dirty="0"/>
              <a:t>Generate and store medical information</a:t>
            </a:r>
            <a:endParaRPr lang="zh-CN" altLang="en-US" dirty="0"/>
          </a:p>
        </p:txBody>
      </p:sp>
    </p:spTree>
    <p:extLst>
      <p:ext uri="{BB962C8B-B14F-4D97-AF65-F5344CB8AC3E}">
        <p14:creationId xmlns:p14="http://schemas.microsoft.com/office/powerpoint/2010/main" val="4062278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48311" y="248050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2</a:t>
            </a:r>
            <a:endParaRPr lang="zh-CN" altLang="en-US" sz="13800" b="1" dirty="0">
              <a:solidFill>
                <a:schemeClr val="bg1"/>
              </a:solidFill>
              <a:latin typeface="FuturaBookC" charset="-52"/>
            </a:endParaRPr>
          </a:p>
        </p:txBody>
      </p:sp>
      <p:sp>
        <p:nvSpPr>
          <p:cNvPr id="8" name="文本框 7"/>
          <p:cNvSpPr txBox="1"/>
          <p:nvPr/>
        </p:nvSpPr>
        <p:spPr>
          <a:xfrm>
            <a:off x="4330428" y="2814933"/>
            <a:ext cx="5362212" cy="923330"/>
          </a:xfrm>
          <a:prstGeom prst="rect">
            <a:avLst/>
          </a:prstGeom>
          <a:noFill/>
        </p:spPr>
        <p:txBody>
          <a:bodyPr wrap="square" rtlCol="0">
            <a:spAutoFit/>
          </a:bodyPr>
          <a:lstStyle/>
          <a:p>
            <a:pPr algn="dist"/>
            <a:r>
              <a:rPr lang="en-US" altLang="zh-CN" sz="5400" b="1" dirty="0">
                <a:solidFill>
                  <a:srgbClr val="750F6D"/>
                </a:solidFill>
                <a:cs typeface="+mn-ea"/>
                <a:sym typeface="+mn-lt"/>
              </a:rPr>
              <a:t>Technical Basis</a:t>
            </a:r>
            <a:endParaRPr lang="zh-CN" altLang="en-US" sz="5400" b="1" dirty="0">
              <a:solidFill>
                <a:srgbClr val="750F6D"/>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100632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013197" y="1588906"/>
            <a:ext cx="7649706" cy="341632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sz="2400" b="1" dirty="0">
                <a:solidFill>
                  <a:schemeClr val="tx1">
                    <a:lumMod val="75000"/>
                    <a:lumOff val="25000"/>
                  </a:schemeClr>
                </a:solidFill>
                <a:effectLst/>
                <a:latin typeface="+mn-ea"/>
                <a:ea typeface="+mn-ea"/>
              </a:rPr>
              <a:t>· Smart Contract</a:t>
            </a: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r>
              <a:rPr lang="en-US" altLang="zh-CN" sz="2400" b="1" dirty="0">
                <a:solidFill>
                  <a:schemeClr val="tx1">
                    <a:lumMod val="75000"/>
                    <a:lumOff val="25000"/>
                  </a:schemeClr>
                </a:solidFill>
                <a:effectLst/>
                <a:latin typeface="+mn-ea"/>
                <a:ea typeface="+mn-ea"/>
              </a:rPr>
              <a:t>· </a:t>
            </a:r>
            <a:r>
              <a:rPr lang="en-US" altLang="zh-CN" sz="2400" b="1" dirty="0" err="1">
                <a:solidFill>
                  <a:schemeClr val="tx1">
                    <a:lumMod val="75000"/>
                    <a:lumOff val="25000"/>
                  </a:schemeClr>
                </a:solidFill>
                <a:effectLst/>
                <a:latin typeface="+mn-ea"/>
                <a:ea typeface="+mn-ea"/>
              </a:rPr>
              <a:t>Hyperledger</a:t>
            </a:r>
            <a:r>
              <a:rPr lang="en-US" altLang="zh-CN" sz="2400" b="1" dirty="0">
                <a:solidFill>
                  <a:schemeClr val="tx1">
                    <a:lumMod val="75000"/>
                    <a:lumOff val="25000"/>
                  </a:schemeClr>
                </a:solidFill>
                <a:effectLst/>
                <a:latin typeface="+mn-ea"/>
                <a:ea typeface="+mn-ea"/>
              </a:rPr>
              <a:t> Fabric</a:t>
            </a: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endParaRPr lang="en-US" altLang="zh-CN" sz="2400" b="1" dirty="0">
              <a:solidFill>
                <a:schemeClr val="tx1">
                  <a:lumMod val="75000"/>
                  <a:lumOff val="25000"/>
                </a:schemeClr>
              </a:solidFill>
              <a:effectLst/>
              <a:latin typeface="+mn-ea"/>
              <a:ea typeface="+mn-ea"/>
            </a:endParaRPr>
          </a:p>
          <a:p>
            <a:r>
              <a:rPr lang="en-US" altLang="zh-CN" sz="2400" b="1" dirty="0">
                <a:solidFill>
                  <a:schemeClr val="tx1">
                    <a:lumMod val="75000"/>
                    <a:lumOff val="25000"/>
                  </a:schemeClr>
                </a:solidFill>
                <a:effectLst/>
                <a:latin typeface="+mn-ea"/>
                <a:ea typeface="+mn-ea"/>
              </a:rPr>
              <a:t>· Transaction</a:t>
            </a:r>
            <a:endParaRPr lang="zh-CN" altLang="en-US" sz="2400" b="1" dirty="0">
              <a:solidFill>
                <a:schemeClr val="tx1">
                  <a:lumMod val="75000"/>
                  <a:lumOff val="25000"/>
                </a:schemeClr>
              </a:solidFill>
              <a:effectLst/>
              <a:latin typeface="+mn-ea"/>
              <a:ea typeface="+mn-ea"/>
            </a:endParaRPr>
          </a:p>
        </p:txBody>
      </p:sp>
      <p:sp>
        <p:nvSpPr>
          <p:cNvPr id="23" name="文本框 22"/>
          <p:cNvSpPr txBox="1"/>
          <p:nvPr/>
        </p:nvSpPr>
        <p:spPr>
          <a:xfrm>
            <a:off x="4256194" y="2217425"/>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Automatic processing of traditional contracts is realized</a:t>
            </a:r>
          </a:p>
          <a:p>
            <a:pPr marL="285750" indent="-285750">
              <a:buFont typeface="Arial" panose="020B0604020202020204" pitchFamily="34" charset="0"/>
              <a:buChar char="•"/>
            </a:pPr>
            <a:r>
              <a:rPr lang="en-US" altLang="zh-CN" dirty="0"/>
              <a:t>Make the contract execution process highly transparent and immutable</a:t>
            </a:r>
            <a:endParaRPr lang="zh-CN" altLang="en-US" dirty="0"/>
          </a:p>
        </p:txBody>
      </p:sp>
      <p:sp>
        <p:nvSpPr>
          <p:cNvPr id="22" name="文本框 15"/>
          <p:cNvSpPr txBox="1"/>
          <p:nvPr/>
        </p:nvSpPr>
        <p:spPr>
          <a:xfrm>
            <a:off x="676456" y="2975091"/>
            <a:ext cx="320611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err="1">
                <a:solidFill>
                  <a:schemeClr val="tx1">
                    <a:lumMod val="85000"/>
                    <a:lumOff val="15000"/>
                  </a:schemeClr>
                </a:solidFill>
                <a:latin typeface="+mj-ea"/>
                <a:ea typeface="+mj-ea"/>
              </a:rPr>
              <a:t>Blockchain</a:t>
            </a:r>
            <a:endParaRPr lang="zh-CN" altLang="en-US" sz="4000" b="1" dirty="0">
              <a:solidFill>
                <a:schemeClr val="tx1">
                  <a:lumMod val="85000"/>
                  <a:lumOff val="15000"/>
                </a:schemeClr>
              </a:solidFill>
              <a:latin typeface="+mj-ea"/>
              <a:ea typeface="+mj-ea"/>
            </a:endParaRPr>
          </a:p>
        </p:txBody>
      </p:sp>
      <p:sp>
        <p:nvSpPr>
          <p:cNvPr id="17" name="文本框 16"/>
          <p:cNvSpPr txBox="1"/>
          <p:nvPr/>
        </p:nvSpPr>
        <p:spPr>
          <a:xfrm>
            <a:off x="4256193" y="3682977"/>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Open source distributed ledger platform for enterprise applications</a:t>
            </a:r>
          </a:p>
          <a:p>
            <a:pPr marL="285750" indent="-285750">
              <a:buFont typeface="Arial" panose="020B0604020202020204" pitchFamily="34" charset="0"/>
              <a:buChar char="•"/>
            </a:pPr>
            <a:r>
              <a:rPr lang="en-US" altLang="zh-CN" dirty="0"/>
              <a:t>A multi-ledger design is adopted to distinguish it from the public chain</a:t>
            </a:r>
            <a:endParaRPr lang="zh-CN" altLang="en-US" dirty="0"/>
          </a:p>
        </p:txBody>
      </p:sp>
      <p:sp>
        <p:nvSpPr>
          <p:cNvPr id="24" name="文本框 23"/>
          <p:cNvSpPr txBox="1"/>
          <p:nvPr/>
        </p:nvSpPr>
        <p:spPr>
          <a:xfrm>
            <a:off x="4256193" y="5077067"/>
            <a:ext cx="829861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Processing and verifying transactions</a:t>
            </a:r>
          </a:p>
          <a:p>
            <a:pPr marL="285750" indent="-285750">
              <a:buFont typeface="Arial" panose="020B0604020202020204" pitchFamily="34" charset="0"/>
              <a:buChar char="•"/>
            </a:pPr>
            <a:r>
              <a:rPr lang="en-US" altLang="zh-CN" dirty="0"/>
              <a:t>Write transaction information to the </a:t>
            </a:r>
            <a:r>
              <a:rPr lang="en-US" altLang="zh-CN" dirty="0" err="1"/>
              <a:t>blockchain</a:t>
            </a:r>
            <a:endParaRPr lang="zh-CN" altLang="en-US" dirty="0"/>
          </a:p>
        </p:txBody>
      </p:sp>
    </p:spTree>
    <p:extLst>
      <p:ext uri="{BB962C8B-B14F-4D97-AF65-F5344CB8AC3E}">
        <p14:creationId xmlns:p14="http://schemas.microsoft.com/office/powerpoint/2010/main" val="6288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5" name="矩形 4"/>
          <p:cNvSpPr/>
          <p:nvPr/>
        </p:nvSpPr>
        <p:spPr>
          <a:xfrm>
            <a:off x="9984658" y="4866967"/>
            <a:ext cx="1961536" cy="1696064"/>
          </a:xfrm>
          <a:prstGeom prst="rect">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750F6D">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48311" y="2450029"/>
            <a:ext cx="1592179" cy="1592179"/>
          </a:xfrm>
          <a:prstGeom prst="ellipse">
            <a:avLst/>
          </a:prstGeom>
          <a:solidFill>
            <a:srgbClr val="75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charset="-52"/>
              </a:rPr>
              <a:t>3</a:t>
            </a:r>
            <a:endParaRPr lang="zh-CN" altLang="en-US" sz="13800" b="1" dirty="0">
              <a:solidFill>
                <a:schemeClr val="bg1"/>
              </a:solidFill>
              <a:latin typeface="FuturaBookC" charset="-52"/>
            </a:endParaRPr>
          </a:p>
        </p:txBody>
      </p:sp>
      <p:sp>
        <p:nvSpPr>
          <p:cNvPr id="8" name="文本框 7"/>
          <p:cNvSpPr txBox="1"/>
          <p:nvPr/>
        </p:nvSpPr>
        <p:spPr>
          <a:xfrm>
            <a:off x="4342765" y="2784453"/>
            <a:ext cx="5431155" cy="923330"/>
          </a:xfrm>
          <a:prstGeom prst="rect">
            <a:avLst/>
          </a:prstGeom>
          <a:noFill/>
        </p:spPr>
        <p:txBody>
          <a:bodyPr wrap="square" rtlCol="0">
            <a:spAutoFit/>
          </a:bodyPr>
          <a:lstStyle/>
          <a:p>
            <a:pPr algn="dist"/>
            <a:r>
              <a:rPr lang="en-US" altLang="zh-CN" sz="5400" b="1" dirty="0">
                <a:solidFill>
                  <a:srgbClr val="750F6D"/>
                </a:solidFill>
                <a:latin typeface="+mj-ea"/>
                <a:ea typeface="+mj-ea"/>
              </a:rPr>
              <a:t>System Design</a:t>
            </a:r>
            <a:endParaRPr lang="zh-CN" altLang="en-US" sz="5400" b="1" dirty="0">
              <a:solidFill>
                <a:srgbClr val="750F6D"/>
              </a:solidFill>
              <a:latin typeface="+mj-ea"/>
              <a:ea typeface="+mj-ea"/>
            </a:endParaRPr>
          </a:p>
        </p:txBody>
      </p:sp>
    </p:spTree>
    <p:extLst>
      <p:ext uri="{BB962C8B-B14F-4D97-AF65-F5344CB8AC3E}">
        <p14:creationId xmlns:p14="http://schemas.microsoft.com/office/powerpoint/2010/main" val="231648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807</Words>
  <Application>Microsoft Macintosh PowerPoint</Application>
  <PresentationFormat>宽屏</PresentationFormat>
  <Paragraphs>235</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微软雅黑</vt:lpstr>
      <vt:lpstr>FuturaBookC</vt:lpstr>
      <vt:lpstr>FZZhengHeiS-DB-GB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新喆 唐</cp:lastModifiedBy>
  <cp:revision>124</cp:revision>
  <dcterms:created xsi:type="dcterms:W3CDTF">2023-05-29T16:47:36Z</dcterms:created>
  <dcterms:modified xsi:type="dcterms:W3CDTF">2023-11-26T12:58:27Z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137ED8C6ECBD4E5EAA4D4692CD005EA8</vt:lpwstr>
  </property>
  <property fmtid="{D5CDD505-2E9C-101B-9397-08002B2CF9AE}" pid="3" name="KSOProductBuildVer">
    <vt:lpwstr>2052-5.3.0.7872</vt:lpwstr>
  </property>
</Properties>
</file>