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EDmUAMVDS4eRf3Q/bEKt/66Ky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Today i want explain my graduation thesis about ising model and machine learning. it has been done last year during six month. it was my first research, personally, i think it was very intersting.</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we use the network that is called CNN(Convolutional neural network). that is a typical way when you want to do something about image recognition. so The fundamental idea of this research was the applilcation for the 2d ising configuration to be interpreted, and recognized in machine learning with a labeling data that was obtained already in previous algorithm step.</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this is the general cnn architecture. first of all, there`s an input image, and the network take an convolution process for the image, and the useful traits(features) are extracted and compressed using subsampling(max-pooling) and that is done repeatedly for a while. then, orignal image(as a configuration  of multplel pixcel values) is transformed to one-dimensional array of high-level, and abstract meaning-ful values, and it is taken as an input data to the fully-connected layer.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of all, we need to remember the basic introduction of the 2 dimensional ising model. In this model, we only consider the 2 dimensional array of the particls. and each particles have only 2 kinds of spin (magnetic moment) up and down. and each particle have only spin-interaction between other particles which are in adjacent postion.</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the ising model have two magnetic state. one is ferromagnic state which means that most of the particles are spin-polarized. the other is paramagnetic state that is unpolarized spin-state.</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also we should remember the classcial formual of the classical hamilitonian(just same as classcial energy) and thermal probability  distribution  so called Boltzman distribution.</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before we get into the story of machine learning, we consider the process to get a dataset . especially we want to get a large dataset. because if you do something about machine learning, you would definittely need a large dataset.</a:t>
            </a:r>
            <a:endParaRPr/>
          </a:p>
          <a:p>
            <a:pPr indent="0" lvl="0" marL="0" rtl="0" algn="l">
              <a:spcBef>
                <a:spcPts val="0"/>
              </a:spcBef>
              <a:spcAft>
                <a:spcPts val="0"/>
              </a:spcAft>
              <a:buNone/>
            </a:pPr>
            <a:r>
              <a:rPr lang="en-US"/>
              <a:t>so, for the sake of it, we use some algorithm so called Metropoilis-hastings  algorithm.</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if we contiune the metropolis-hasting algorithm, we get four physical measurement. energy, magnetization, specific heat, magnetic susceptibility.</a:t>
            </a:r>
            <a:endParaRPr/>
          </a:p>
          <a:p>
            <a:pPr indent="0" lvl="0" marL="0" rtl="0" algn="l">
              <a:spcBef>
                <a:spcPts val="0"/>
              </a:spcBef>
              <a:spcAft>
                <a:spcPts val="0"/>
              </a:spcAft>
              <a:buNone/>
            </a:pPr>
            <a:r>
              <a:rPr lang="en-US"/>
              <a:t>in this model, the critival temperature(so called quiri temperature) is about 2.269 . and we can see that the phase of the configuration is changing near by the quri temperature, espeicially i thought that magnetization is very important. because it is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eventually we can get a enough dataset(2 dimensional ising configuration  as an image data, and energy, magnetization,,.. etc. as a useful labels)</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that, our objective of machine learning is to train the neural network to classfiy the magnetic phase in the ising model.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5.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39.png"/><Relationship Id="rId6"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9.png"/><Relationship Id="rId10"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9.png"/><Relationship Id="rId7" Type="http://schemas.openxmlformats.org/officeDocument/2006/relationships/image" Target="../media/image7.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118679" y="1712859"/>
            <a:ext cx="9649584" cy="244883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Malgun Gothic"/>
              <a:buNone/>
            </a:pPr>
            <a:r>
              <a:rPr lang="en-US" sz="4400" cap="none"/>
              <a:t>Machine Learning implementation   </a:t>
            </a:r>
            <a:br>
              <a:rPr lang="en-US" sz="4400" cap="none"/>
            </a:br>
            <a:br>
              <a:rPr lang="en-US" sz="4400" cap="none"/>
            </a:br>
            <a:r>
              <a:rPr lang="en-US" sz="4400" cap="none"/>
              <a:t>of two dimensional Ising Model</a:t>
            </a:r>
            <a:endParaRPr sz="4400" cap="none"/>
          </a:p>
        </p:txBody>
      </p:sp>
      <p:sp>
        <p:nvSpPr>
          <p:cNvPr id="85" name="Google Shape;85;p1"/>
          <p:cNvSpPr txBox="1"/>
          <p:nvPr>
            <p:ph idx="1" type="subTitle"/>
          </p:nvPr>
        </p:nvSpPr>
        <p:spPr>
          <a:xfrm>
            <a:off x="6315049" y="4525107"/>
            <a:ext cx="5454920" cy="99646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400"/>
              <a:buNone/>
            </a:pPr>
            <a:r>
              <a:rPr lang="en-US" sz="1400"/>
              <a:t>지도 교수 : 이 태 진</a:t>
            </a:r>
            <a:endParaRPr sz="1400"/>
          </a:p>
          <a:p>
            <a:pPr indent="0" lvl="0" marL="0" rtl="0" algn="ctr">
              <a:lnSpc>
                <a:spcPct val="90000"/>
              </a:lnSpc>
              <a:spcBef>
                <a:spcPts val="1000"/>
              </a:spcBef>
              <a:spcAft>
                <a:spcPts val="0"/>
              </a:spcAft>
              <a:buClr>
                <a:schemeClr val="dk1"/>
              </a:buClr>
              <a:buSzPts val="1400"/>
              <a:buNone/>
            </a:pPr>
            <a:r>
              <a:rPr lang="en-US" sz="1400"/>
              <a:t>        양자시공간 연구실 박형선</a:t>
            </a:r>
            <a:endParaRPr sz="1400"/>
          </a:p>
          <a:p>
            <a:pPr indent="0" lvl="0" marL="0" rtl="0" algn="ctr">
              <a:lnSpc>
                <a:spcPct val="90000"/>
              </a:lnSpc>
              <a:spcBef>
                <a:spcPts val="1000"/>
              </a:spcBef>
              <a:spcAft>
                <a:spcPts val="0"/>
              </a:spcAft>
              <a:buClr>
                <a:schemeClr val="dk1"/>
              </a:buClr>
              <a:buSzPts val="1200"/>
              <a:buNone/>
            </a:pPr>
            <a:r>
              <a:t/>
            </a:r>
            <a:endParaRPr sz="1200"/>
          </a:p>
          <a:p>
            <a:pPr indent="0" lvl="0" marL="0" rtl="0" algn="ctr">
              <a:lnSpc>
                <a:spcPct val="90000"/>
              </a:lnSpc>
              <a:spcBef>
                <a:spcPts val="1000"/>
              </a:spcBef>
              <a:spcAft>
                <a:spcPts val="0"/>
              </a:spcAft>
              <a:buClr>
                <a:schemeClr val="dk1"/>
              </a:buClr>
              <a:buSzPts val="1600"/>
              <a:buNone/>
            </a:pPr>
            <a:r>
              <a:t/>
            </a:r>
            <a:endParaRPr sz="1600"/>
          </a:p>
        </p:txBody>
      </p:sp>
      <p:sp>
        <p:nvSpPr>
          <p:cNvPr id="86" name="Google Shape;86;p1"/>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94" name="Google Shape;194;p10"/>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95" name="Google Shape;195;p10"/>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96" name="Google Shape;196;p10"/>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Source Code</a:t>
            </a:r>
            <a:endParaRPr b="1" sz="3600">
              <a:solidFill>
                <a:schemeClr val="dk1"/>
              </a:solidFill>
              <a:latin typeface="Malgun Gothic"/>
              <a:ea typeface="Malgun Gothic"/>
              <a:cs typeface="Malgun Gothic"/>
              <a:sym typeface="Malgun Gothic"/>
            </a:endParaRPr>
          </a:p>
        </p:txBody>
      </p:sp>
      <p:pic>
        <p:nvPicPr>
          <p:cNvPr id="197" name="Google Shape;197;p10"/>
          <p:cNvPicPr preferRelativeResize="0"/>
          <p:nvPr/>
        </p:nvPicPr>
        <p:blipFill rotWithShape="1">
          <a:blip r:embed="rId3">
            <a:alphaModFix/>
          </a:blip>
          <a:srcRect b="0" l="0" r="0" t="0"/>
          <a:stretch/>
        </p:blipFill>
        <p:spPr>
          <a:xfrm>
            <a:off x="832042" y="1150365"/>
            <a:ext cx="4431916" cy="5123690"/>
          </a:xfrm>
          <a:prstGeom prst="rect">
            <a:avLst/>
          </a:prstGeom>
          <a:noFill/>
          <a:ln>
            <a:noFill/>
          </a:ln>
        </p:spPr>
      </p:pic>
      <p:pic>
        <p:nvPicPr>
          <p:cNvPr id="198" name="Google Shape;198;p10"/>
          <p:cNvPicPr preferRelativeResize="0"/>
          <p:nvPr/>
        </p:nvPicPr>
        <p:blipFill rotWithShape="1">
          <a:blip r:embed="rId4">
            <a:alphaModFix/>
          </a:blip>
          <a:srcRect b="0" l="0" r="0" t="0"/>
          <a:stretch/>
        </p:blipFill>
        <p:spPr>
          <a:xfrm>
            <a:off x="5638800" y="1158832"/>
            <a:ext cx="4752509" cy="5098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04" name="Google Shape;204;p11"/>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05" name="Google Shape;205;p11"/>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06" name="Google Shape;206;p11"/>
          <p:cNvSpPr txBox="1"/>
          <p:nvPr/>
        </p:nvSpPr>
        <p:spPr>
          <a:xfrm>
            <a:off x="846665" y="369668"/>
            <a:ext cx="94694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Dimension reduction on Ising model</a:t>
            </a:r>
            <a:endParaRPr b="1" sz="3600">
              <a:solidFill>
                <a:schemeClr val="dk1"/>
              </a:solidFill>
              <a:latin typeface="Malgun Gothic"/>
              <a:ea typeface="Malgun Gothic"/>
              <a:cs typeface="Malgun Gothic"/>
              <a:sym typeface="Malgun Gothic"/>
            </a:endParaRPr>
          </a:p>
        </p:txBody>
      </p:sp>
      <p:pic>
        <p:nvPicPr>
          <p:cNvPr id="207" name="Google Shape;207;p11"/>
          <p:cNvPicPr preferRelativeResize="0"/>
          <p:nvPr/>
        </p:nvPicPr>
        <p:blipFill rotWithShape="1">
          <a:blip r:embed="rId3">
            <a:alphaModFix/>
          </a:blip>
          <a:srcRect b="0" l="0" r="0" t="0"/>
          <a:stretch/>
        </p:blipFill>
        <p:spPr>
          <a:xfrm>
            <a:off x="1338348" y="1269066"/>
            <a:ext cx="4393190" cy="4042766"/>
          </a:xfrm>
          <a:prstGeom prst="rect">
            <a:avLst/>
          </a:prstGeom>
          <a:noFill/>
          <a:ln>
            <a:noFill/>
          </a:ln>
        </p:spPr>
      </p:pic>
      <p:pic>
        <p:nvPicPr>
          <p:cNvPr id="208" name="Google Shape;208;p11"/>
          <p:cNvPicPr preferRelativeResize="0"/>
          <p:nvPr/>
        </p:nvPicPr>
        <p:blipFill rotWithShape="1">
          <a:blip r:embed="rId4">
            <a:alphaModFix/>
          </a:blip>
          <a:srcRect b="0" l="0" r="0" t="0"/>
          <a:stretch/>
        </p:blipFill>
        <p:spPr>
          <a:xfrm>
            <a:off x="6187354" y="1269066"/>
            <a:ext cx="4347556" cy="4042766"/>
          </a:xfrm>
          <a:prstGeom prst="rect">
            <a:avLst/>
          </a:prstGeom>
          <a:noFill/>
          <a:ln>
            <a:noFill/>
          </a:ln>
        </p:spPr>
      </p:pic>
      <p:sp>
        <p:nvSpPr>
          <p:cNvPr id="209" name="Google Shape;209;p11"/>
          <p:cNvSpPr/>
          <p:nvPr/>
        </p:nvSpPr>
        <p:spPr>
          <a:xfrm>
            <a:off x="1823172" y="1379912"/>
            <a:ext cx="673332" cy="38238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PCA</a:t>
            </a:r>
            <a:endParaRPr sz="1200">
              <a:solidFill>
                <a:schemeClr val="dk1"/>
              </a:solidFill>
              <a:latin typeface="Malgun Gothic"/>
              <a:ea typeface="Malgun Gothic"/>
              <a:cs typeface="Malgun Gothic"/>
              <a:sym typeface="Malgun Gothic"/>
            </a:endParaRPr>
          </a:p>
        </p:txBody>
      </p:sp>
      <p:sp>
        <p:nvSpPr>
          <p:cNvPr id="210" name="Google Shape;210;p11"/>
          <p:cNvSpPr/>
          <p:nvPr/>
        </p:nvSpPr>
        <p:spPr>
          <a:xfrm>
            <a:off x="6602991" y="1379912"/>
            <a:ext cx="681643" cy="38238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t-SNE</a:t>
            </a:r>
            <a:endParaRPr sz="1200">
              <a:solidFill>
                <a:schemeClr val="dk1"/>
              </a:solidFill>
              <a:latin typeface="Malgun Gothic"/>
              <a:ea typeface="Malgun Gothic"/>
              <a:cs typeface="Malgun Gothic"/>
              <a:sym typeface="Malgun Gothic"/>
            </a:endParaRPr>
          </a:p>
        </p:txBody>
      </p:sp>
      <p:sp>
        <p:nvSpPr>
          <p:cNvPr id="211" name="Google Shape;211;p11"/>
          <p:cNvSpPr txBox="1"/>
          <p:nvPr/>
        </p:nvSpPr>
        <p:spPr>
          <a:xfrm>
            <a:off x="1338348" y="5467084"/>
            <a:ext cx="9246525" cy="794551"/>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1800"/>
              <a:buFont typeface="Noto Sans Symbols"/>
              <a:buChar char="⮚"/>
            </a:pPr>
            <a:r>
              <a:rPr lang="en-US" sz="1800">
                <a:solidFill>
                  <a:schemeClr val="dk1"/>
                </a:solidFill>
                <a:latin typeface="Malgun Gothic"/>
                <a:ea typeface="Malgun Gothic"/>
                <a:cs typeface="Malgun Gothic"/>
                <a:sym typeface="Malgun Gothic"/>
              </a:rPr>
              <a:t>Low temperature – Two ferromagnet state(up or down polarization)</a:t>
            </a:r>
            <a:endParaRPr/>
          </a:p>
          <a:p>
            <a:pPr indent="-171450" lvl="0" marL="171450" marR="0" rtl="0" algn="l">
              <a:lnSpc>
                <a:spcPct val="90000"/>
              </a:lnSpc>
              <a:spcBef>
                <a:spcPts val="1000"/>
              </a:spcBef>
              <a:spcAft>
                <a:spcPts val="0"/>
              </a:spcAft>
              <a:buClr>
                <a:schemeClr val="dk1"/>
              </a:buClr>
              <a:buSzPts val="1800"/>
              <a:buFont typeface="Noto Sans Symbols"/>
              <a:buChar char="⮚"/>
            </a:pPr>
            <a:r>
              <a:rPr lang="en-US" sz="1800">
                <a:solidFill>
                  <a:schemeClr val="dk1"/>
                </a:solidFill>
                <a:latin typeface="Malgun Gothic"/>
                <a:ea typeface="Malgun Gothic"/>
                <a:cs typeface="Malgun Gothic"/>
                <a:sym typeface="Malgun Gothic"/>
              </a:rPr>
              <a:t>High temperature – paramagnet state</a:t>
            </a:r>
            <a:endParaRPr/>
          </a:p>
          <a:p>
            <a:pPr indent="0" lvl="0" marL="0" marR="0" rtl="0" algn="ctr">
              <a:lnSpc>
                <a:spcPct val="90000"/>
              </a:lnSpc>
              <a:spcBef>
                <a:spcPts val="1000"/>
              </a:spcBef>
              <a:spcAft>
                <a:spcPts val="0"/>
              </a:spcAft>
              <a:buClr>
                <a:schemeClr val="dk1"/>
              </a:buClr>
              <a:buSzPts val="1200"/>
              <a:buFont typeface="Arial"/>
              <a:buNone/>
            </a:pPr>
            <a:r>
              <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17" name="Google Shape;217;p12"/>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18" name="Google Shape;218;p12"/>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19" name="Google Shape;219;p12"/>
          <p:cNvSpPr txBox="1"/>
          <p:nvPr/>
        </p:nvSpPr>
        <p:spPr>
          <a:xfrm>
            <a:off x="846665" y="369668"/>
            <a:ext cx="103173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5. CNN(Convolutional Neural Network)</a:t>
            </a:r>
            <a:endParaRPr b="1" sz="3600">
              <a:solidFill>
                <a:schemeClr val="dk1"/>
              </a:solidFill>
              <a:latin typeface="Malgun Gothic"/>
              <a:ea typeface="Malgun Gothic"/>
              <a:cs typeface="Malgun Gothic"/>
              <a:sym typeface="Malgun Gothic"/>
            </a:endParaRPr>
          </a:p>
        </p:txBody>
      </p:sp>
      <p:pic>
        <p:nvPicPr>
          <p:cNvPr id="220" name="Google Shape;220;p12"/>
          <p:cNvPicPr preferRelativeResize="0"/>
          <p:nvPr/>
        </p:nvPicPr>
        <p:blipFill rotWithShape="1">
          <a:blip r:embed="rId3">
            <a:alphaModFix/>
          </a:blip>
          <a:srcRect b="0" l="0" r="0" t="0"/>
          <a:stretch/>
        </p:blipFill>
        <p:spPr>
          <a:xfrm>
            <a:off x="673330" y="1438369"/>
            <a:ext cx="5660967" cy="3599143"/>
          </a:xfrm>
          <a:prstGeom prst="rect">
            <a:avLst/>
          </a:prstGeom>
          <a:noFill/>
          <a:ln>
            <a:noFill/>
          </a:ln>
        </p:spPr>
      </p:pic>
      <p:pic>
        <p:nvPicPr>
          <p:cNvPr id="221" name="Google Shape;221;p12"/>
          <p:cNvPicPr preferRelativeResize="0"/>
          <p:nvPr/>
        </p:nvPicPr>
        <p:blipFill rotWithShape="1">
          <a:blip r:embed="rId4">
            <a:alphaModFix/>
          </a:blip>
          <a:srcRect b="0" l="0" r="0" t="0"/>
          <a:stretch/>
        </p:blipFill>
        <p:spPr>
          <a:xfrm>
            <a:off x="6272098" y="1438367"/>
            <a:ext cx="5334000" cy="3599145"/>
          </a:xfrm>
          <a:prstGeom prst="rect">
            <a:avLst/>
          </a:prstGeom>
          <a:noFill/>
          <a:ln>
            <a:noFill/>
          </a:ln>
        </p:spPr>
      </p:pic>
      <p:sp>
        <p:nvSpPr>
          <p:cNvPr id="222" name="Google Shape;222;p12"/>
          <p:cNvSpPr/>
          <p:nvPr/>
        </p:nvSpPr>
        <p:spPr>
          <a:xfrm>
            <a:off x="10670370" y="2695132"/>
            <a:ext cx="1262696" cy="34732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Weight update</a:t>
            </a:r>
            <a:endParaRPr sz="1200">
              <a:solidFill>
                <a:schemeClr val="dk1"/>
              </a:solidFill>
              <a:latin typeface="Malgun Gothic"/>
              <a:ea typeface="Malgun Gothic"/>
              <a:cs typeface="Malgun Gothic"/>
              <a:sym typeface="Malgun Gothic"/>
            </a:endParaRPr>
          </a:p>
        </p:txBody>
      </p:sp>
      <p:sp>
        <p:nvSpPr>
          <p:cNvPr id="223" name="Google Shape;223;p12"/>
          <p:cNvSpPr/>
          <p:nvPr/>
        </p:nvSpPr>
        <p:spPr>
          <a:xfrm>
            <a:off x="10670370" y="2327564"/>
            <a:ext cx="651566" cy="3675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SGD</a:t>
            </a:r>
            <a:endParaRPr sz="1200">
              <a:solidFill>
                <a:schemeClr val="dk1"/>
              </a:solidFill>
              <a:latin typeface="Malgun Gothic"/>
              <a:ea typeface="Malgun Gothic"/>
              <a:cs typeface="Malgun Gothic"/>
              <a:sym typeface="Malgun Gothic"/>
            </a:endParaRPr>
          </a:p>
        </p:txBody>
      </p:sp>
      <p:sp>
        <p:nvSpPr>
          <p:cNvPr id="224" name="Google Shape;224;p12"/>
          <p:cNvSpPr/>
          <p:nvPr/>
        </p:nvSpPr>
        <p:spPr>
          <a:xfrm>
            <a:off x="5852160" y="3327165"/>
            <a:ext cx="1184708" cy="3158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Linear output</a:t>
            </a:r>
            <a:endParaRPr sz="1200">
              <a:solidFill>
                <a:schemeClr val="dk1"/>
              </a:solidFill>
              <a:latin typeface="Malgun Gothic"/>
              <a:ea typeface="Malgun Gothic"/>
              <a:cs typeface="Malgun Gothic"/>
              <a:sym typeface="Malgun Gothic"/>
            </a:endParaRPr>
          </a:p>
        </p:txBody>
      </p:sp>
      <p:sp>
        <p:nvSpPr>
          <p:cNvPr id="225" name="Google Shape;225;p12"/>
          <p:cNvSpPr/>
          <p:nvPr/>
        </p:nvSpPr>
        <p:spPr>
          <a:xfrm>
            <a:off x="5852160" y="3653570"/>
            <a:ext cx="1184708" cy="43863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Activation function</a:t>
            </a:r>
            <a:endParaRPr sz="1200">
              <a:solidFill>
                <a:schemeClr val="dk1"/>
              </a:solidFill>
              <a:latin typeface="Malgun Gothic"/>
              <a:ea typeface="Malgun Gothic"/>
              <a:cs typeface="Malgun Gothic"/>
              <a:sym typeface="Malgun Gothic"/>
            </a:endParaRPr>
          </a:p>
        </p:txBody>
      </p:sp>
      <p:sp>
        <p:nvSpPr>
          <p:cNvPr id="226" name="Google Shape;226;p12"/>
          <p:cNvSpPr txBox="1"/>
          <p:nvPr/>
        </p:nvSpPr>
        <p:spPr>
          <a:xfrm>
            <a:off x="1288473" y="5128954"/>
            <a:ext cx="9609512" cy="1287934"/>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Step1 : Feature extraction</a:t>
            </a:r>
            <a:endParaRPr/>
          </a:p>
          <a:p>
            <a:pPr indent="-285750" lvl="0" marL="285750" marR="0" rtl="0" algn="l">
              <a:lnSpc>
                <a:spcPct val="90000"/>
              </a:lnSpc>
              <a:spcBef>
                <a:spcPts val="100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Step2 : Neural network </a:t>
            </a:r>
            <a:endParaRPr/>
          </a:p>
          <a:p>
            <a:pPr indent="-285750" lvl="0" marL="285750" marR="0" rtl="0" algn="l">
              <a:lnSpc>
                <a:spcPct val="90000"/>
              </a:lnSpc>
              <a:spcBef>
                <a:spcPts val="100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Artificial Neural Network : Input layer + hidden layer + output layer</a:t>
            </a:r>
            <a:endParaRPr/>
          </a:p>
          <a:p>
            <a:pPr indent="-285750" lvl="0" marL="285750" marR="0" rtl="0" algn="l">
              <a:lnSpc>
                <a:spcPct val="90000"/>
              </a:lnSpc>
              <a:spcBef>
                <a:spcPts val="100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Direction : forward propagation or back propagation </a:t>
            </a:r>
            <a:endParaRPr sz="1400">
              <a:solidFill>
                <a:schemeClr val="dk1"/>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32" name="Google Shape;232;p13"/>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33" name="Google Shape;233;p13"/>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34" name="Google Shape;234;p13"/>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General CNN architecture</a:t>
            </a:r>
            <a:endParaRPr b="1" sz="3600">
              <a:solidFill>
                <a:schemeClr val="dk1"/>
              </a:solidFill>
              <a:latin typeface="Malgun Gothic"/>
              <a:ea typeface="Malgun Gothic"/>
              <a:cs typeface="Malgun Gothic"/>
              <a:sym typeface="Malgun Gothic"/>
            </a:endParaRPr>
          </a:p>
        </p:txBody>
      </p:sp>
      <p:pic>
        <p:nvPicPr>
          <p:cNvPr id="235" name="Google Shape;235;p13"/>
          <p:cNvPicPr preferRelativeResize="0"/>
          <p:nvPr/>
        </p:nvPicPr>
        <p:blipFill rotWithShape="1">
          <a:blip r:embed="rId3">
            <a:alphaModFix/>
          </a:blip>
          <a:srcRect b="0" l="0" r="0" t="0"/>
          <a:stretch/>
        </p:blipFill>
        <p:spPr>
          <a:xfrm>
            <a:off x="1152630" y="1266092"/>
            <a:ext cx="9520912" cy="3422065"/>
          </a:xfrm>
          <a:prstGeom prst="rect">
            <a:avLst/>
          </a:prstGeom>
          <a:noFill/>
          <a:ln>
            <a:noFill/>
          </a:ln>
        </p:spPr>
      </p:pic>
      <p:sp>
        <p:nvSpPr>
          <p:cNvPr id="236" name="Google Shape;236;p13"/>
          <p:cNvSpPr txBox="1"/>
          <p:nvPr/>
        </p:nvSpPr>
        <p:spPr>
          <a:xfrm>
            <a:off x="1288473" y="5128954"/>
            <a:ext cx="9526385" cy="1287934"/>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General CNN architecture</a:t>
            </a:r>
            <a:endParaRPr/>
          </a:p>
          <a:p>
            <a:pPr indent="-285750" lvl="0" marL="285750" marR="0" rtl="0" algn="l">
              <a:lnSpc>
                <a:spcPct val="90000"/>
              </a:lnSpc>
              <a:spcBef>
                <a:spcPts val="100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Input[image] -&gt; Conv2D -&gt; Relu -&gt; Conv2D -&gt; Relu -&gt; Pooling -&gt; … -&gt; FCL -&gt; … -&gt; output[label]</a:t>
            </a:r>
            <a:endParaRPr sz="1400">
              <a:solidFill>
                <a:schemeClr val="dk1"/>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42" name="Google Shape;242;p14"/>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43" name="Google Shape;243;p14"/>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44" name="Google Shape;244;p14"/>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Convolution and Pooling</a:t>
            </a:r>
            <a:endParaRPr b="1" sz="3600">
              <a:solidFill>
                <a:schemeClr val="dk1"/>
              </a:solidFill>
              <a:latin typeface="Malgun Gothic"/>
              <a:ea typeface="Malgun Gothic"/>
              <a:cs typeface="Malgun Gothic"/>
              <a:sym typeface="Malgun Gothic"/>
            </a:endParaRPr>
          </a:p>
        </p:txBody>
      </p:sp>
      <p:pic>
        <p:nvPicPr>
          <p:cNvPr id="245" name="Google Shape;245;p14"/>
          <p:cNvPicPr preferRelativeResize="0"/>
          <p:nvPr/>
        </p:nvPicPr>
        <p:blipFill rotWithShape="1">
          <a:blip r:embed="rId3">
            <a:alphaModFix/>
          </a:blip>
          <a:srcRect b="0" l="0" r="0" t="0"/>
          <a:stretch/>
        </p:blipFill>
        <p:spPr>
          <a:xfrm>
            <a:off x="949569" y="1231466"/>
            <a:ext cx="5224960" cy="3771788"/>
          </a:xfrm>
          <a:prstGeom prst="rect">
            <a:avLst/>
          </a:prstGeom>
          <a:noFill/>
          <a:ln>
            <a:noFill/>
          </a:ln>
        </p:spPr>
      </p:pic>
      <p:pic>
        <p:nvPicPr>
          <p:cNvPr id="246" name="Google Shape;246;p14"/>
          <p:cNvPicPr preferRelativeResize="0"/>
          <p:nvPr/>
        </p:nvPicPr>
        <p:blipFill rotWithShape="1">
          <a:blip r:embed="rId4">
            <a:alphaModFix/>
          </a:blip>
          <a:srcRect b="0" l="0" r="0" t="0"/>
          <a:stretch/>
        </p:blipFill>
        <p:spPr>
          <a:xfrm>
            <a:off x="6043671" y="1881385"/>
            <a:ext cx="5260166" cy="2619641"/>
          </a:xfrm>
          <a:prstGeom prst="rect">
            <a:avLst/>
          </a:prstGeom>
          <a:noFill/>
          <a:ln>
            <a:noFill/>
          </a:ln>
        </p:spPr>
      </p:pic>
      <p:sp>
        <p:nvSpPr>
          <p:cNvPr id="247" name="Google Shape;247;p14"/>
          <p:cNvSpPr txBox="1"/>
          <p:nvPr/>
        </p:nvSpPr>
        <p:spPr>
          <a:xfrm>
            <a:off x="1420409" y="5344058"/>
            <a:ext cx="9246525" cy="1081296"/>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 Convolution  :  Feature extraction using Kernel Matrix(filter)</a:t>
            </a:r>
            <a:endParaRPr/>
          </a:p>
          <a:p>
            <a:pPr indent="-171450" lvl="0" marL="1714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 (Max)Pooling :  Sub-sampling, Feature compression</a:t>
            </a:r>
            <a:endParaRPr/>
          </a:p>
          <a:p>
            <a:pPr indent="0" lvl="0" marL="0" marR="0" rtl="0" algn="ctr">
              <a:lnSpc>
                <a:spcPct val="90000"/>
              </a:lnSpc>
              <a:spcBef>
                <a:spcPts val="1000"/>
              </a:spcBef>
              <a:spcAft>
                <a:spcPts val="0"/>
              </a:spcAft>
              <a:buClr>
                <a:schemeClr val="dk1"/>
              </a:buClr>
              <a:buSzPts val="1200"/>
              <a:buFont typeface="Arial"/>
              <a:buNone/>
            </a:pPr>
            <a:r>
              <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53" name="Google Shape;253;p15"/>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54" name="Google Shape;254;p15"/>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55" name="Google Shape;255;p15"/>
          <p:cNvSpPr txBox="1"/>
          <p:nvPr/>
        </p:nvSpPr>
        <p:spPr>
          <a:xfrm>
            <a:off x="846666" y="369668"/>
            <a:ext cx="95276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Compatibility of input data for CNN</a:t>
            </a:r>
            <a:endParaRPr b="1" sz="3600">
              <a:solidFill>
                <a:schemeClr val="dk1"/>
              </a:solidFill>
              <a:latin typeface="Malgun Gothic"/>
              <a:ea typeface="Malgun Gothic"/>
              <a:cs typeface="Malgun Gothic"/>
              <a:sym typeface="Malgun Gothic"/>
            </a:endParaRPr>
          </a:p>
        </p:txBody>
      </p:sp>
      <p:pic>
        <p:nvPicPr>
          <p:cNvPr id="256" name="Google Shape;256;p15"/>
          <p:cNvPicPr preferRelativeResize="0"/>
          <p:nvPr/>
        </p:nvPicPr>
        <p:blipFill rotWithShape="1">
          <a:blip r:embed="rId3">
            <a:alphaModFix/>
          </a:blip>
          <a:srcRect b="0" l="0" r="0" t="0"/>
          <a:stretch/>
        </p:blipFill>
        <p:spPr>
          <a:xfrm>
            <a:off x="1924098" y="1131575"/>
            <a:ext cx="8287131" cy="5276847"/>
          </a:xfrm>
          <a:prstGeom prst="rect">
            <a:avLst/>
          </a:prstGeom>
          <a:noFill/>
          <a:ln>
            <a:noFill/>
          </a:ln>
        </p:spPr>
      </p:pic>
      <p:sp>
        <p:nvSpPr>
          <p:cNvPr id="257" name="Google Shape;257;p15"/>
          <p:cNvSpPr/>
          <p:nvPr/>
        </p:nvSpPr>
        <p:spPr>
          <a:xfrm>
            <a:off x="838199" y="2092869"/>
            <a:ext cx="1168367" cy="31139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MNIST</a:t>
            </a:r>
            <a:endParaRPr/>
          </a:p>
        </p:txBody>
      </p:sp>
      <p:sp>
        <p:nvSpPr>
          <p:cNvPr id="258" name="Google Shape;258;p15"/>
          <p:cNvSpPr/>
          <p:nvPr/>
        </p:nvSpPr>
        <p:spPr>
          <a:xfrm>
            <a:off x="838199" y="2375500"/>
            <a:ext cx="1168368" cy="36576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2d pixel array</a:t>
            </a:r>
            <a:endParaRPr/>
          </a:p>
        </p:txBody>
      </p:sp>
      <p:sp>
        <p:nvSpPr>
          <p:cNvPr id="259" name="Google Shape;259;p15"/>
          <p:cNvSpPr/>
          <p:nvPr/>
        </p:nvSpPr>
        <p:spPr>
          <a:xfrm>
            <a:off x="909440" y="5158515"/>
            <a:ext cx="1238443" cy="3093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Training data </a:t>
            </a:r>
            <a:endParaRPr/>
          </a:p>
        </p:txBody>
      </p:sp>
      <p:sp>
        <p:nvSpPr>
          <p:cNvPr id="260" name="Google Shape;260;p15"/>
          <p:cNvSpPr/>
          <p:nvPr/>
        </p:nvSpPr>
        <p:spPr>
          <a:xfrm>
            <a:off x="909440" y="4862317"/>
            <a:ext cx="1238443" cy="29412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2d spin array</a:t>
            </a:r>
            <a:endParaRPr/>
          </a:p>
        </p:txBody>
      </p:sp>
      <p:sp>
        <p:nvSpPr>
          <p:cNvPr id="261" name="Google Shape;261;p15"/>
          <p:cNvSpPr/>
          <p:nvPr/>
        </p:nvSpPr>
        <p:spPr>
          <a:xfrm>
            <a:off x="10211229" y="4840393"/>
            <a:ext cx="872836" cy="41826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One-hot vector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67" name="Google Shape;267;p16"/>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68" name="Google Shape;268;p16"/>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69" name="Google Shape;269;p16"/>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Neural Network Scheme - MNIST</a:t>
            </a:r>
            <a:endParaRPr b="1" sz="3600">
              <a:solidFill>
                <a:schemeClr val="dk1"/>
              </a:solidFill>
              <a:latin typeface="Malgun Gothic"/>
              <a:ea typeface="Malgun Gothic"/>
              <a:cs typeface="Malgun Gothic"/>
              <a:sym typeface="Malgun Gothic"/>
            </a:endParaRPr>
          </a:p>
        </p:txBody>
      </p:sp>
      <p:pic>
        <p:nvPicPr>
          <p:cNvPr id="270" name="Google Shape;270;p16"/>
          <p:cNvPicPr preferRelativeResize="0"/>
          <p:nvPr/>
        </p:nvPicPr>
        <p:blipFill rotWithShape="1">
          <a:blip r:embed="rId3">
            <a:alphaModFix/>
          </a:blip>
          <a:srcRect b="0" l="0" r="0" t="0"/>
          <a:stretch/>
        </p:blipFill>
        <p:spPr>
          <a:xfrm>
            <a:off x="4953000" y="1015999"/>
            <a:ext cx="6939254" cy="4992773"/>
          </a:xfrm>
          <a:prstGeom prst="rect">
            <a:avLst/>
          </a:prstGeom>
          <a:noFill/>
          <a:ln>
            <a:noFill/>
          </a:ln>
        </p:spPr>
      </p:pic>
      <p:pic>
        <p:nvPicPr>
          <p:cNvPr id="271" name="Google Shape;271;p16"/>
          <p:cNvPicPr preferRelativeResize="0"/>
          <p:nvPr/>
        </p:nvPicPr>
        <p:blipFill rotWithShape="1">
          <a:blip r:embed="rId4">
            <a:alphaModFix/>
          </a:blip>
          <a:srcRect b="0" l="0" r="0" t="0"/>
          <a:stretch/>
        </p:blipFill>
        <p:spPr>
          <a:xfrm>
            <a:off x="729240" y="1828799"/>
            <a:ext cx="4081192" cy="4026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77" name="Google Shape;277;p17"/>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278" name="Google Shape;278;p17"/>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279" name="Google Shape;279;p17"/>
          <p:cNvSpPr txBox="1"/>
          <p:nvPr/>
        </p:nvSpPr>
        <p:spPr>
          <a:xfrm>
            <a:off x="846666" y="369668"/>
            <a:ext cx="35827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6. Conclusion</a:t>
            </a:r>
            <a:endParaRPr b="1" sz="3600">
              <a:solidFill>
                <a:schemeClr val="dk1"/>
              </a:solidFill>
              <a:latin typeface="Malgun Gothic"/>
              <a:ea typeface="Malgun Gothic"/>
              <a:cs typeface="Malgun Gothic"/>
              <a:sym typeface="Malgun Gothic"/>
            </a:endParaRPr>
          </a:p>
        </p:txBody>
      </p:sp>
      <p:pic>
        <p:nvPicPr>
          <p:cNvPr id="280" name="Google Shape;280;p17"/>
          <p:cNvPicPr preferRelativeResize="0"/>
          <p:nvPr/>
        </p:nvPicPr>
        <p:blipFill rotWithShape="1">
          <a:blip r:embed="rId3">
            <a:alphaModFix/>
          </a:blip>
          <a:srcRect b="0" l="0" r="0" t="0"/>
          <a:stretch/>
        </p:blipFill>
        <p:spPr>
          <a:xfrm>
            <a:off x="1113906" y="1421476"/>
            <a:ext cx="4614224" cy="3690851"/>
          </a:xfrm>
          <a:prstGeom prst="rect">
            <a:avLst/>
          </a:prstGeom>
          <a:noFill/>
          <a:ln>
            <a:noFill/>
          </a:ln>
        </p:spPr>
      </p:pic>
      <p:sp>
        <p:nvSpPr>
          <p:cNvPr id="281" name="Google Shape;281;p17"/>
          <p:cNvSpPr/>
          <p:nvPr/>
        </p:nvSpPr>
        <p:spPr>
          <a:xfrm>
            <a:off x="9135956" y="1121584"/>
            <a:ext cx="1487979" cy="3434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Recognition curve</a:t>
            </a:r>
            <a:endParaRPr sz="1200">
              <a:solidFill>
                <a:schemeClr val="dk1"/>
              </a:solidFill>
              <a:latin typeface="Malgun Gothic"/>
              <a:ea typeface="Malgun Gothic"/>
              <a:cs typeface="Malgun Gothic"/>
              <a:sym typeface="Malgun Gothic"/>
            </a:endParaRPr>
          </a:p>
        </p:txBody>
      </p:sp>
      <p:pic>
        <p:nvPicPr>
          <p:cNvPr descr="EMB00006c8c4094" id="282" name="Google Shape;282;p17"/>
          <p:cNvPicPr preferRelativeResize="0"/>
          <p:nvPr/>
        </p:nvPicPr>
        <p:blipFill rotWithShape="1">
          <a:blip r:embed="rId4">
            <a:alphaModFix/>
          </a:blip>
          <a:srcRect b="0" l="0" r="0" t="0"/>
          <a:stretch/>
        </p:blipFill>
        <p:spPr>
          <a:xfrm>
            <a:off x="6128625" y="1506297"/>
            <a:ext cx="4628045" cy="3788259"/>
          </a:xfrm>
          <a:prstGeom prst="rect">
            <a:avLst/>
          </a:prstGeom>
          <a:noFill/>
          <a:ln>
            <a:noFill/>
          </a:ln>
        </p:spPr>
      </p:pic>
      <p:sp>
        <p:nvSpPr>
          <p:cNvPr id="283" name="Google Shape;283;p17"/>
          <p:cNvSpPr txBox="1"/>
          <p:nvPr/>
        </p:nvSpPr>
        <p:spPr>
          <a:xfrm>
            <a:off x="955963" y="5501181"/>
            <a:ext cx="10091651" cy="833117"/>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Phase Recognition and identification success</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Without information about system Hamiltonian, assemble for order parameter (magnetization)</a:t>
            </a: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89" name="Google Shape;289;p18"/>
          <p:cNvSpPr txBox="1"/>
          <p:nvPr>
            <p:ph type="ctrTitle"/>
          </p:nvPr>
        </p:nvSpPr>
        <p:spPr>
          <a:xfrm>
            <a:off x="3640975" y="2485505"/>
            <a:ext cx="7040879" cy="10244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Malgun Gothic"/>
              <a:buNone/>
            </a:pPr>
            <a:r>
              <a:rPr lang="en-US"/>
              <a:t>감사합니다</a:t>
            </a:r>
            <a:endParaRPr/>
          </a:p>
        </p:txBody>
      </p:sp>
      <p:sp>
        <p:nvSpPr>
          <p:cNvPr id="290" name="Google Shape;290;p18"/>
          <p:cNvSpPr txBox="1"/>
          <p:nvPr>
            <p:ph idx="1" type="subTitle"/>
          </p:nvPr>
        </p:nvSpPr>
        <p:spPr>
          <a:xfrm>
            <a:off x="6096000" y="4563540"/>
            <a:ext cx="5245510" cy="64264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400"/>
              <a:buNone/>
            </a:pPr>
            <a:r>
              <a:rPr lang="en-US" sz="1400"/>
              <a:t>Reference : Juan Carrasquilla and Roger G. Melko, </a:t>
            </a:r>
            <a:endParaRPr/>
          </a:p>
          <a:p>
            <a:pPr indent="0" lvl="0" marL="0" rtl="0" algn="ctr">
              <a:lnSpc>
                <a:spcPct val="90000"/>
              </a:lnSpc>
              <a:spcBef>
                <a:spcPts val="1000"/>
              </a:spcBef>
              <a:spcAft>
                <a:spcPts val="0"/>
              </a:spcAft>
              <a:buClr>
                <a:schemeClr val="dk1"/>
              </a:buClr>
              <a:buSzPts val="1400"/>
              <a:buNone/>
            </a:pPr>
            <a:r>
              <a:rPr b="1" lang="en-US" sz="1400"/>
              <a:t>Machine Learning phase of matter </a:t>
            </a:r>
            <a:endParaRPr sz="1400"/>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296" name="Google Shape;296;p19"/>
          <p:cNvSpPr txBox="1"/>
          <p:nvPr>
            <p:ph type="ctrTitle"/>
          </p:nvPr>
        </p:nvSpPr>
        <p:spPr>
          <a:xfrm>
            <a:off x="3640975" y="2485505"/>
            <a:ext cx="7040879" cy="10244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Malgun Gothic"/>
              <a:buNone/>
            </a:pPr>
            <a:r>
              <a:rPr lang="en-US"/>
              <a:t>Supplement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92" name="Google Shape;92;p2"/>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93" name="Google Shape;93;p2"/>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94" name="Google Shape;94;p2"/>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1. Introduction – 2D Ising model</a:t>
            </a:r>
            <a:endParaRPr b="1" sz="3600">
              <a:solidFill>
                <a:schemeClr val="dk1"/>
              </a:solidFill>
              <a:latin typeface="Malgun Gothic"/>
              <a:ea typeface="Malgun Gothic"/>
              <a:cs typeface="Malgun Gothic"/>
              <a:sym typeface="Malgun Gothic"/>
            </a:endParaRPr>
          </a:p>
        </p:txBody>
      </p:sp>
      <p:pic>
        <p:nvPicPr>
          <p:cNvPr id="95" name="Google Shape;95;p2"/>
          <p:cNvPicPr preferRelativeResize="0"/>
          <p:nvPr/>
        </p:nvPicPr>
        <p:blipFill rotWithShape="1">
          <a:blip r:embed="rId3">
            <a:alphaModFix/>
          </a:blip>
          <a:srcRect b="0" l="0" r="0" t="0"/>
          <a:stretch/>
        </p:blipFill>
        <p:spPr>
          <a:xfrm>
            <a:off x="6510866" y="1318780"/>
            <a:ext cx="5006827" cy="3527539"/>
          </a:xfrm>
          <a:prstGeom prst="rect">
            <a:avLst/>
          </a:prstGeom>
          <a:noFill/>
          <a:ln>
            <a:noFill/>
          </a:ln>
        </p:spPr>
      </p:pic>
      <p:pic>
        <p:nvPicPr>
          <p:cNvPr id="96" name="Google Shape;96;p2"/>
          <p:cNvPicPr preferRelativeResize="0"/>
          <p:nvPr/>
        </p:nvPicPr>
        <p:blipFill rotWithShape="1">
          <a:blip r:embed="rId4">
            <a:alphaModFix/>
          </a:blip>
          <a:srcRect b="0" l="0" r="0" t="0"/>
          <a:stretch/>
        </p:blipFill>
        <p:spPr>
          <a:xfrm>
            <a:off x="1159647" y="1381574"/>
            <a:ext cx="5085126" cy="344287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97" name="Google Shape;97;p2"/>
          <p:cNvSpPr txBox="1"/>
          <p:nvPr/>
        </p:nvSpPr>
        <p:spPr>
          <a:xfrm>
            <a:off x="1216426" y="5170966"/>
            <a:ext cx="9365675" cy="1245921"/>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used for modeling ferromagnetic and anti-ferromagnetic materials</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2D spin array with size N*N ( square lattice ) </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Each atom has a spin value 1 or -1</a:t>
            </a:r>
            <a:endParaRPr/>
          </a:p>
          <a:p>
            <a:pPr indent="-209550" lvl="0" marL="285750" marR="0" rtl="0" algn="l">
              <a:lnSpc>
                <a:spcPct val="90000"/>
              </a:lnSpc>
              <a:spcBef>
                <a:spcPts val="1000"/>
              </a:spcBef>
              <a:spcAft>
                <a:spcPts val="0"/>
              </a:spcAft>
              <a:buClr>
                <a:schemeClr val="dk1"/>
              </a:buClr>
              <a:buSzPts val="1200"/>
              <a:buFont typeface="Noto Sans Symbols"/>
              <a:buNone/>
            </a:pPr>
            <a:r>
              <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02" name="Google Shape;302;p20"/>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03" name="Google Shape;303;p20"/>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04" name="Google Shape;304;p20"/>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Toy model Result </a:t>
            </a:r>
            <a:endParaRPr b="1" sz="3600">
              <a:solidFill>
                <a:schemeClr val="dk1"/>
              </a:solidFill>
              <a:latin typeface="Malgun Gothic"/>
              <a:ea typeface="Malgun Gothic"/>
              <a:cs typeface="Malgun Gothic"/>
              <a:sym typeface="Malgun Gothic"/>
            </a:endParaRPr>
          </a:p>
        </p:txBody>
      </p:sp>
      <p:pic>
        <p:nvPicPr>
          <p:cNvPr id="305" name="Google Shape;305;p20"/>
          <p:cNvPicPr preferRelativeResize="0"/>
          <p:nvPr/>
        </p:nvPicPr>
        <p:blipFill rotWithShape="1">
          <a:blip r:embed="rId3">
            <a:alphaModFix/>
          </a:blip>
          <a:srcRect b="0" l="0" r="0" t="0"/>
          <a:stretch/>
        </p:blipFill>
        <p:spPr>
          <a:xfrm>
            <a:off x="1849363" y="1101327"/>
            <a:ext cx="7872460" cy="50107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11" name="Google Shape;311;p21"/>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12" name="Google Shape;312;p21"/>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13" name="Google Shape;313;p21"/>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Image = Array </a:t>
            </a:r>
            <a:endParaRPr b="1" sz="3600">
              <a:solidFill>
                <a:schemeClr val="dk1"/>
              </a:solidFill>
              <a:latin typeface="Malgun Gothic"/>
              <a:ea typeface="Malgun Gothic"/>
              <a:cs typeface="Malgun Gothic"/>
              <a:sym typeface="Malgun Gothic"/>
            </a:endParaRPr>
          </a:p>
        </p:txBody>
      </p:sp>
      <p:pic>
        <p:nvPicPr>
          <p:cNvPr id="314" name="Google Shape;314;p21"/>
          <p:cNvPicPr preferRelativeResize="0"/>
          <p:nvPr/>
        </p:nvPicPr>
        <p:blipFill rotWithShape="1">
          <a:blip r:embed="rId3">
            <a:alphaModFix/>
          </a:blip>
          <a:srcRect b="0" l="0" r="0" t="0"/>
          <a:stretch/>
        </p:blipFill>
        <p:spPr>
          <a:xfrm>
            <a:off x="1952795" y="1381575"/>
            <a:ext cx="7073218" cy="428695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2"/>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20" name="Google Shape;320;p22"/>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21" name="Google Shape;321;p22"/>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22" name="Google Shape;322;p22"/>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Filter, Convolution example</a:t>
            </a:r>
            <a:endParaRPr b="1" sz="3600">
              <a:solidFill>
                <a:schemeClr val="dk1"/>
              </a:solidFill>
              <a:latin typeface="Malgun Gothic"/>
              <a:ea typeface="Malgun Gothic"/>
              <a:cs typeface="Malgun Gothic"/>
              <a:sym typeface="Malgun Gothic"/>
            </a:endParaRPr>
          </a:p>
        </p:txBody>
      </p:sp>
      <p:pic>
        <p:nvPicPr>
          <p:cNvPr id="323" name="Google Shape;323;p22"/>
          <p:cNvPicPr preferRelativeResize="0"/>
          <p:nvPr/>
        </p:nvPicPr>
        <p:blipFill rotWithShape="1">
          <a:blip r:embed="rId3">
            <a:alphaModFix/>
          </a:blip>
          <a:srcRect b="0" l="0" r="0" t="0"/>
          <a:stretch/>
        </p:blipFill>
        <p:spPr>
          <a:xfrm>
            <a:off x="1262374" y="1653863"/>
            <a:ext cx="3649197" cy="2016068"/>
          </a:xfrm>
          <a:prstGeom prst="rect">
            <a:avLst/>
          </a:prstGeom>
          <a:noFill/>
          <a:ln>
            <a:noFill/>
          </a:ln>
        </p:spPr>
      </p:pic>
      <p:pic>
        <p:nvPicPr>
          <p:cNvPr id="324" name="Google Shape;324;p22"/>
          <p:cNvPicPr preferRelativeResize="0"/>
          <p:nvPr/>
        </p:nvPicPr>
        <p:blipFill rotWithShape="1">
          <a:blip r:embed="rId4">
            <a:alphaModFix/>
          </a:blip>
          <a:srcRect b="0" l="0" r="0" t="0"/>
          <a:stretch/>
        </p:blipFill>
        <p:spPr>
          <a:xfrm>
            <a:off x="5441069" y="1653864"/>
            <a:ext cx="4916590" cy="2016068"/>
          </a:xfrm>
          <a:prstGeom prst="rect">
            <a:avLst/>
          </a:prstGeom>
          <a:noFill/>
          <a:ln>
            <a:noFill/>
          </a:ln>
        </p:spPr>
      </p:pic>
      <p:pic>
        <p:nvPicPr>
          <p:cNvPr id="325" name="Google Shape;325;p22"/>
          <p:cNvPicPr preferRelativeResize="0"/>
          <p:nvPr/>
        </p:nvPicPr>
        <p:blipFill rotWithShape="1">
          <a:blip r:embed="rId5">
            <a:alphaModFix/>
          </a:blip>
          <a:srcRect b="0" l="0" r="0" t="0"/>
          <a:stretch/>
        </p:blipFill>
        <p:spPr>
          <a:xfrm>
            <a:off x="1262373" y="3937062"/>
            <a:ext cx="3649197" cy="1902262"/>
          </a:xfrm>
          <a:prstGeom prst="rect">
            <a:avLst/>
          </a:prstGeom>
          <a:noFill/>
          <a:ln>
            <a:noFill/>
          </a:ln>
        </p:spPr>
      </p:pic>
      <p:pic>
        <p:nvPicPr>
          <p:cNvPr id="326" name="Google Shape;326;p22"/>
          <p:cNvPicPr preferRelativeResize="0"/>
          <p:nvPr/>
        </p:nvPicPr>
        <p:blipFill rotWithShape="1">
          <a:blip r:embed="rId6">
            <a:alphaModFix/>
          </a:blip>
          <a:srcRect b="0" l="0" r="0" t="0"/>
          <a:stretch/>
        </p:blipFill>
        <p:spPr>
          <a:xfrm>
            <a:off x="5441069" y="3937062"/>
            <a:ext cx="4916590" cy="19022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32" name="Google Shape;332;p23"/>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33" name="Google Shape;333;p23"/>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34" name="Google Shape;334;p23"/>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Single Perceptron</a:t>
            </a:r>
            <a:endParaRPr b="1" sz="3600">
              <a:solidFill>
                <a:schemeClr val="dk1"/>
              </a:solidFill>
              <a:latin typeface="Malgun Gothic"/>
              <a:ea typeface="Malgun Gothic"/>
              <a:cs typeface="Malgun Gothic"/>
              <a:sym typeface="Malgun Gothic"/>
            </a:endParaRPr>
          </a:p>
        </p:txBody>
      </p:sp>
      <p:pic>
        <p:nvPicPr>
          <p:cNvPr id="335" name="Google Shape;335;p23"/>
          <p:cNvPicPr preferRelativeResize="0"/>
          <p:nvPr/>
        </p:nvPicPr>
        <p:blipFill rotWithShape="1">
          <a:blip r:embed="rId3">
            <a:alphaModFix/>
          </a:blip>
          <a:srcRect b="0" l="0" r="0" t="0"/>
          <a:stretch/>
        </p:blipFill>
        <p:spPr>
          <a:xfrm>
            <a:off x="1797161" y="1381575"/>
            <a:ext cx="6709166" cy="3827992"/>
          </a:xfrm>
          <a:prstGeom prst="rect">
            <a:avLst/>
          </a:prstGeom>
          <a:noFill/>
          <a:ln>
            <a:noFill/>
          </a:ln>
        </p:spPr>
      </p:pic>
      <p:sp>
        <p:nvSpPr>
          <p:cNvPr id="336" name="Google Shape;336;p23"/>
          <p:cNvSpPr txBox="1"/>
          <p:nvPr/>
        </p:nvSpPr>
        <p:spPr>
          <a:xfrm>
            <a:off x="1094873" y="5575143"/>
            <a:ext cx="9853863" cy="850211"/>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Sing Perceptron architecture</a:t>
            </a:r>
            <a:endParaRPr/>
          </a:p>
          <a:p>
            <a:pPr indent="-285750" lvl="0" marL="285750" marR="0" rtl="0" algn="l">
              <a:lnSpc>
                <a:spcPct val="90000"/>
              </a:lnSpc>
              <a:spcBef>
                <a:spcPts val="1000"/>
              </a:spcBef>
              <a:spcAft>
                <a:spcPts val="0"/>
              </a:spcAft>
              <a:buClr>
                <a:schemeClr val="dk1"/>
              </a:buClr>
              <a:buSzPts val="1400"/>
              <a:buFont typeface="Noto Sans Symbols"/>
              <a:buChar char="⮚"/>
            </a:pPr>
            <a:r>
              <a:rPr lang="en-US" sz="1400">
                <a:solidFill>
                  <a:schemeClr val="dk1"/>
                </a:solidFill>
                <a:latin typeface="Malgun Gothic"/>
                <a:ea typeface="Malgun Gothic"/>
                <a:cs typeface="Malgun Gothic"/>
                <a:sym typeface="Malgun Gothic"/>
              </a:rPr>
              <a:t>Input data -&gt; Weighted, and adding bias -&gt; Activation function -&gt; Output</a:t>
            </a:r>
            <a:endParaRPr sz="1400">
              <a:solidFill>
                <a:schemeClr val="dk1"/>
              </a:solidFill>
              <a:latin typeface="Malgun Gothic"/>
              <a:ea typeface="Malgun Gothic"/>
              <a:cs typeface="Malgun Gothic"/>
              <a:sym typeface="Malgun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42" name="Google Shape;342;p24"/>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43" name="Google Shape;343;p24"/>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44" name="Google Shape;344;p24"/>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Activation functions </a:t>
            </a:r>
            <a:endParaRPr b="1" sz="3600">
              <a:solidFill>
                <a:schemeClr val="dk1"/>
              </a:solidFill>
              <a:latin typeface="Malgun Gothic"/>
              <a:ea typeface="Malgun Gothic"/>
              <a:cs typeface="Malgun Gothic"/>
              <a:sym typeface="Malgun Gothic"/>
            </a:endParaRPr>
          </a:p>
        </p:txBody>
      </p:sp>
      <p:pic>
        <p:nvPicPr>
          <p:cNvPr id="345" name="Google Shape;345;p24"/>
          <p:cNvPicPr preferRelativeResize="0"/>
          <p:nvPr/>
        </p:nvPicPr>
        <p:blipFill rotWithShape="1">
          <a:blip r:embed="rId3">
            <a:alphaModFix/>
          </a:blip>
          <a:srcRect b="0" l="0" r="0" t="0"/>
          <a:stretch/>
        </p:blipFill>
        <p:spPr>
          <a:xfrm>
            <a:off x="846666" y="1101969"/>
            <a:ext cx="10619237" cy="53064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51" name="Google Shape;351;p25"/>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52" name="Google Shape;352;p25"/>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53" name="Google Shape;353;p25"/>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Metropolis algorithm Source Code</a:t>
            </a:r>
            <a:endParaRPr b="1" sz="3600">
              <a:solidFill>
                <a:schemeClr val="dk1"/>
              </a:solidFill>
              <a:latin typeface="Malgun Gothic"/>
              <a:ea typeface="Malgun Gothic"/>
              <a:cs typeface="Malgun Gothic"/>
              <a:sym typeface="Malgun Gothic"/>
            </a:endParaRPr>
          </a:p>
        </p:txBody>
      </p:sp>
      <p:pic>
        <p:nvPicPr>
          <p:cNvPr id="354" name="Google Shape;354;p25"/>
          <p:cNvPicPr preferRelativeResize="0"/>
          <p:nvPr/>
        </p:nvPicPr>
        <p:blipFill rotWithShape="1">
          <a:blip r:embed="rId3">
            <a:alphaModFix/>
          </a:blip>
          <a:srcRect b="0" l="0" r="0" t="0"/>
          <a:stretch/>
        </p:blipFill>
        <p:spPr>
          <a:xfrm>
            <a:off x="960781" y="1109418"/>
            <a:ext cx="5340266" cy="50545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60" name="Google Shape;360;p26"/>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61" name="Google Shape;361;p26"/>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62" name="Google Shape;362;p26"/>
          <p:cNvSpPr txBox="1"/>
          <p:nvPr/>
        </p:nvSpPr>
        <p:spPr>
          <a:xfrm>
            <a:off x="846666" y="369668"/>
            <a:ext cx="91867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Python implementation plots</a:t>
            </a:r>
            <a:endParaRPr b="1" sz="3600">
              <a:solidFill>
                <a:schemeClr val="dk1"/>
              </a:solidFill>
              <a:latin typeface="Malgun Gothic"/>
              <a:ea typeface="Malgun Gothic"/>
              <a:cs typeface="Malgun Gothic"/>
              <a:sym typeface="Malgun Gothic"/>
            </a:endParaRPr>
          </a:p>
        </p:txBody>
      </p:sp>
      <p:pic>
        <p:nvPicPr>
          <p:cNvPr id="363" name="Google Shape;363;p26"/>
          <p:cNvPicPr preferRelativeResize="0"/>
          <p:nvPr/>
        </p:nvPicPr>
        <p:blipFill rotWithShape="1">
          <a:blip r:embed="rId3">
            <a:alphaModFix/>
          </a:blip>
          <a:srcRect b="0" l="0" r="0" t="0"/>
          <a:stretch/>
        </p:blipFill>
        <p:spPr>
          <a:xfrm>
            <a:off x="1458573" y="1144852"/>
            <a:ext cx="8824591" cy="52635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69" name="Google Shape;369;p27"/>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70" name="Google Shape;370;p27"/>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71" name="Google Shape;371;p27"/>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Python implementation plots</a:t>
            </a:r>
            <a:endParaRPr b="1" sz="3600">
              <a:solidFill>
                <a:schemeClr val="dk1"/>
              </a:solidFill>
              <a:latin typeface="Malgun Gothic"/>
              <a:ea typeface="Malgun Gothic"/>
              <a:cs typeface="Malgun Gothic"/>
              <a:sym typeface="Malgun Gothic"/>
            </a:endParaRPr>
          </a:p>
        </p:txBody>
      </p:sp>
      <p:pic>
        <p:nvPicPr>
          <p:cNvPr id="372" name="Google Shape;372;p27"/>
          <p:cNvPicPr preferRelativeResize="0"/>
          <p:nvPr/>
        </p:nvPicPr>
        <p:blipFill rotWithShape="1">
          <a:blip r:embed="rId3">
            <a:alphaModFix/>
          </a:blip>
          <a:srcRect b="0" l="0" r="0" t="0"/>
          <a:stretch/>
        </p:blipFill>
        <p:spPr>
          <a:xfrm>
            <a:off x="1539868" y="1115349"/>
            <a:ext cx="7845339" cy="52106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378" name="Google Shape;378;p28"/>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379" name="Google Shape;379;p28"/>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380" name="Google Shape;380;p28"/>
          <p:cNvSpPr txBox="1"/>
          <p:nvPr/>
        </p:nvSpPr>
        <p:spPr>
          <a:xfrm>
            <a:off x="846666" y="369668"/>
            <a:ext cx="91867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Python implementation plots</a:t>
            </a:r>
            <a:endParaRPr b="1" sz="3600">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03" name="Google Shape;103;p3"/>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04" name="Google Shape;104;p3"/>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05" name="Google Shape;105;p3"/>
          <p:cNvSpPr txBox="1"/>
          <p:nvPr/>
        </p:nvSpPr>
        <p:spPr>
          <a:xfrm>
            <a:off x="846666" y="369668"/>
            <a:ext cx="98268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Magnetic phase</a:t>
            </a:r>
            <a:endParaRPr b="1" sz="3600">
              <a:solidFill>
                <a:schemeClr val="dk1"/>
              </a:solidFill>
              <a:latin typeface="Malgun Gothic"/>
              <a:ea typeface="Malgun Gothic"/>
              <a:cs typeface="Malgun Gothic"/>
              <a:sym typeface="Malgun Gothic"/>
            </a:endParaRPr>
          </a:p>
        </p:txBody>
      </p:sp>
      <p:pic>
        <p:nvPicPr>
          <p:cNvPr id="106" name="Google Shape;106;p3"/>
          <p:cNvPicPr preferRelativeResize="0"/>
          <p:nvPr/>
        </p:nvPicPr>
        <p:blipFill rotWithShape="1">
          <a:blip r:embed="rId3">
            <a:alphaModFix/>
          </a:blip>
          <a:srcRect b="0" l="0" r="0" t="0"/>
          <a:stretch/>
        </p:blipFill>
        <p:spPr>
          <a:xfrm>
            <a:off x="846666" y="1380451"/>
            <a:ext cx="5379071" cy="3624348"/>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6096000" y="1380451"/>
            <a:ext cx="5181435" cy="3624348"/>
          </a:xfrm>
          <a:prstGeom prst="rect">
            <a:avLst/>
          </a:prstGeom>
          <a:noFill/>
          <a:ln>
            <a:noFill/>
          </a:ln>
        </p:spPr>
      </p:pic>
      <p:sp>
        <p:nvSpPr>
          <p:cNvPr id="108" name="Google Shape;108;p3"/>
          <p:cNvSpPr txBox="1"/>
          <p:nvPr/>
        </p:nvSpPr>
        <p:spPr>
          <a:xfrm>
            <a:off x="1413163" y="5369251"/>
            <a:ext cx="8000467" cy="1039171"/>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Ferromagnetic state by two spin polarization</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Paramagnetic  state by spin disorder</a:t>
            </a: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14" name="Google Shape;114;p4"/>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15" name="Google Shape;115;p4"/>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16" name="Google Shape;116;p4"/>
          <p:cNvSpPr txBox="1"/>
          <p:nvPr/>
        </p:nvSpPr>
        <p:spPr>
          <a:xfrm>
            <a:off x="846665" y="369668"/>
            <a:ext cx="83804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Hamiltonian, Boltzmann distribution</a:t>
            </a:r>
            <a:endParaRPr b="1" sz="3600">
              <a:solidFill>
                <a:schemeClr val="dk1"/>
              </a:solidFill>
              <a:latin typeface="Malgun Gothic"/>
              <a:ea typeface="Malgun Gothic"/>
              <a:cs typeface="Malgun Gothic"/>
              <a:sym typeface="Malgun Gothic"/>
            </a:endParaRPr>
          </a:p>
        </p:txBody>
      </p:sp>
      <p:sp>
        <p:nvSpPr>
          <p:cNvPr id="117" name="Google Shape;117;p4"/>
          <p:cNvSpPr txBox="1"/>
          <p:nvPr/>
        </p:nvSpPr>
        <p:spPr>
          <a:xfrm>
            <a:off x="1019875" y="4467299"/>
            <a:ext cx="7620034" cy="1769378"/>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Hamiltonian expression for spin interaction</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J = 1 : Coupling parameter</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H = 0 : external magnetic field </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Statistical physics model : Boltzman distribution</a:t>
            </a:r>
            <a:endParaRPr sz="1600">
              <a:solidFill>
                <a:schemeClr val="dk1"/>
              </a:solidFill>
              <a:latin typeface="Malgun Gothic"/>
              <a:ea typeface="Malgun Gothic"/>
              <a:cs typeface="Malgun Gothic"/>
              <a:sym typeface="Malgun Gothic"/>
            </a:endParaRPr>
          </a:p>
        </p:txBody>
      </p:sp>
      <p:pic>
        <p:nvPicPr>
          <p:cNvPr id="118" name="Google Shape;118;p4"/>
          <p:cNvPicPr preferRelativeResize="0"/>
          <p:nvPr/>
        </p:nvPicPr>
        <p:blipFill rotWithShape="1">
          <a:blip r:embed="rId3">
            <a:alphaModFix/>
          </a:blip>
          <a:srcRect b="0" l="0" r="0" t="0"/>
          <a:stretch/>
        </p:blipFill>
        <p:spPr>
          <a:xfrm>
            <a:off x="6088968" y="1519570"/>
            <a:ext cx="4935415" cy="2444158"/>
          </a:xfrm>
          <a:prstGeom prst="rect">
            <a:avLst/>
          </a:prstGeom>
          <a:noFill/>
          <a:ln>
            <a:noFill/>
          </a:ln>
        </p:spPr>
      </p:pic>
      <p:pic>
        <p:nvPicPr>
          <p:cNvPr id="119" name="Google Shape;119;p4"/>
          <p:cNvPicPr preferRelativeResize="0"/>
          <p:nvPr/>
        </p:nvPicPr>
        <p:blipFill rotWithShape="1">
          <a:blip r:embed="rId4">
            <a:alphaModFix/>
          </a:blip>
          <a:srcRect b="0" l="0" r="0" t="0"/>
          <a:stretch/>
        </p:blipFill>
        <p:spPr>
          <a:xfrm>
            <a:off x="1019875" y="1506871"/>
            <a:ext cx="5069093" cy="25493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25" name="Google Shape;125;p5"/>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26" name="Google Shape;126;p5"/>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27" name="Google Shape;127;p5"/>
          <p:cNvSpPr txBox="1"/>
          <p:nvPr/>
        </p:nvSpPr>
        <p:spPr>
          <a:xfrm>
            <a:off x="846666" y="369668"/>
            <a:ext cx="84386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2. Metropolis-Hastings algorithm</a:t>
            </a:r>
            <a:endParaRPr b="1" sz="3600">
              <a:solidFill>
                <a:schemeClr val="dk1"/>
              </a:solidFill>
              <a:latin typeface="Malgun Gothic"/>
              <a:ea typeface="Malgun Gothic"/>
              <a:cs typeface="Malgun Gothic"/>
              <a:sym typeface="Malgun Gothic"/>
            </a:endParaRPr>
          </a:p>
        </p:txBody>
      </p:sp>
      <p:sp>
        <p:nvSpPr>
          <p:cNvPr id="128" name="Google Shape;128;p5"/>
          <p:cNvSpPr txBox="1"/>
          <p:nvPr/>
        </p:nvSpPr>
        <p:spPr>
          <a:xfrm>
            <a:off x="1130530" y="4821384"/>
            <a:ext cx="10116590" cy="1413161"/>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1295"/>
              <a:buFont typeface="Arial"/>
              <a:buNone/>
            </a:pPr>
            <a:r>
              <a:t/>
            </a:r>
            <a:endParaRPr sz="1295">
              <a:solidFill>
                <a:schemeClr val="dk1"/>
              </a:solidFill>
              <a:latin typeface="Malgun Gothic"/>
              <a:ea typeface="Malgun Gothic"/>
              <a:cs typeface="Malgun Gothic"/>
              <a:sym typeface="Malgun Gothic"/>
            </a:endParaRPr>
          </a:p>
          <a:p>
            <a:pPr indent="-285750" lvl="0" marL="285750" marR="0" rtl="0" algn="l">
              <a:lnSpc>
                <a:spcPct val="70000"/>
              </a:lnSpc>
              <a:spcBef>
                <a:spcPts val="1000"/>
              </a:spcBef>
              <a:spcAft>
                <a:spcPts val="0"/>
              </a:spcAft>
              <a:buClr>
                <a:schemeClr val="dk1"/>
              </a:buClr>
              <a:buSzPts val="1480"/>
              <a:buFont typeface="Noto Sans Symbols"/>
              <a:buChar char="⮚"/>
            </a:pPr>
            <a:r>
              <a:rPr lang="en-US" sz="1480">
                <a:solidFill>
                  <a:schemeClr val="dk1"/>
                </a:solidFill>
                <a:latin typeface="Malgun Gothic"/>
                <a:ea typeface="Malgun Gothic"/>
                <a:cs typeface="Malgun Gothic"/>
                <a:sym typeface="Malgun Gothic"/>
              </a:rPr>
              <a:t>Flip and sweep / Compute the Energy change </a:t>
            </a:r>
            <a:endParaRPr/>
          </a:p>
          <a:p>
            <a:pPr indent="-285750" lvl="0" marL="285750" marR="0" rtl="0" algn="l">
              <a:lnSpc>
                <a:spcPct val="70000"/>
              </a:lnSpc>
              <a:spcBef>
                <a:spcPts val="1000"/>
              </a:spcBef>
              <a:spcAft>
                <a:spcPts val="0"/>
              </a:spcAft>
              <a:buClr>
                <a:schemeClr val="dk1"/>
              </a:buClr>
              <a:buSzPts val="1480"/>
              <a:buFont typeface="Noto Sans Symbols"/>
              <a:buChar char="⮚"/>
            </a:pPr>
            <a:r>
              <a:rPr lang="en-US" sz="1480">
                <a:solidFill>
                  <a:schemeClr val="dk1"/>
                </a:solidFill>
                <a:latin typeface="Malgun Gothic"/>
                <a:ea typeface="Malgun Gothic"/>
                <a:cs typeface="Malgun Gothic"/>
                <a:sym typeface="Malgun Gothic"/>
              </a:rPr>
              <a:t>Periodic boundary conditions</a:t>
            </a:r>
            <a:endParaRPr/>
          </a:p>
          <a:p>
            <a:pPr indent="-285750" lvl="0" marL="285750" marR="0" rtl="0" algn="l">
              <a:lnSpc>
                <a:spcPct val="70000"/>
              </a:lnSpc>
              <a:spcBef>
                <a:spcPts val="1000"/>
              </a:spcBef>
              <a:spcAft>
                <a:spcPts val="0"/>
              </a:spcAft>
              <a:buClr>
                <a:schemeClr val="dk1"/>
              </a:buClr>
              <a:buSzPts val="1480"/>
              <a:buFont typeface="Noto Sans Symbols"/>
              <a:buChar char="⮚"/>
            </a:pPr>
            <a:r>
              <a:rPr lang="en-US" sz="1480">
                <a:solidFill>
                  <a:schemeClr val="dk1"/>
                </a:solidFill>
                <a:latin typeface="Malgun Gothic"/>
                <a:ea typeface="Malgun Gothic"/>
                <a:cs typeface="Malgun Gothic"/>
                <a:sym typeface="Malgun Gothic"/>
              </a:rPr>
              <a:t>If delta E &lt; 0, accept this configuration and continue this process</a:t>
            </a:r>
            <a:endParaRPr/>
          </a:p>
          <a:p>
            <a:pPr indent="-285750" lvl="0" marL="285750" marR="0" rtl="0" algn="l">
              <a:lnSpc>
                <a:spcPct val="70000"/>
              </a:lnSpc>
              <a:spcBef>
                <a:spcPts val="1000"/>
              </a:spcBef>
              <a:spcAft>
                <a:spcPts val="0"/>
              </a:spcAft>
              <a:buClr>
                <a:schemeClr val="dk1"/>
              </a:buClr>
              <a:buSzPts val="1480"/>
              <a:buFont typeface="Noto Sans Symbols"/>
              <a:buChar char="⮚"/>
            </a:pPr>
            <a:r>
              <a:rPr lang="en-US" sz="1480">
                <a:solidFill>
                  <a:schemeClr val="dk1"/>
                </a:solidFill>
                <a:latin typeface="Malgun Gothic"/>
                <a:ea typeface="Malgun Gothic"/>
                <a:cs typeface="Malgun Gothic"/>
                <a:sym typeface="Malgun Gothic"/>
              </a:rPr>
              <a:t>Else, accept this configuration with a probability of p = Boltzmann factor, else retain the old configuration</a:t>
            </a:r>
            <a:endParaRPr/>
          </a:p>
          <a:p>
            <a:pPr indent="-203517" lvl="0" marL="285750" marR="0" rtl="0" algn="l">
              <a:lnSpc>
                <a:spcPct val="70000"/>
              </a:lnSpc>
              <a:spcBef>
                <a:spcPts val="1000"/>
              </a:spcBef>
              <a:spcAft>
                <a:spcPts val="0"/>
              </a:spcAft>
              <a:buClr>
                <a:schemeClr val="dk1"/>
              </a:buClr>
              <a:buSzPts val="1295"/>
              <a:buFont typeface="Noto Sans Symbols"/>
              <a:buNone/>
            </a:pPr>
            <a:r>
              <a:t/>
            </a:r>
            <a:endParaRPr sz="1295">
              <a:solidFill>
                <a:schemeClr val="dk1"/>
              </a:solidFill>
              <a:latin typeface="Malgun Gothic"/>
              <a:ea typeface="Malgun Gothic"/>
              <a:cs typeface="Malgun Gothic"/>
              <a:sym typeface="Malgun Gothic"/>
            </a:endParaRPr>
          </a:p>
          <a:p>
            <a:pPr indent="-203517" lvl="0" marL="285750" marR="0" rtl="0" algn="l">
              <a:lnSpc>
                <a:spcPct val="70000"/>
              </a:lnSpc>
              <a:spcBef>
                <a:spcPts val="1000"/>
              </a:spcBef>
              <a:spcAft>
                <a:spcPts val="0"/>
              </a:spcAft>
              <a:buClr>
                <a:schemeClr val="dk1"/>
              </a:buClr>
              <a:buSzPts val="1295"/>
              <a:buFont typeface="Noto Sans Symbols"/>
              <a:buNone/>
            </a:pPr>
            <a:r>
              <a:t/>
            </a:r>
            <a:endParaRPr sz="1295">
              <a:solidFill>
                <a:schemeClr val="dk1"/>
              </a:solidFill>
              <a:latin typeface="Malgun Gothic"/>
              <a:ea typeface="Malgun Gothic"/>
              <a:cs typeface="Malgun Gothic"/>
              <a:sym typeface="Malgun Gothic"/>
            </a:endParaRPr>
          </a:p>
        </p:txBody>
      </p:sp>
      <p:pic>
        <p:nvPicPr>
          <p:cNvPr id="129" name="Google Shape;129;p5"/>
          <p:cNvPicPr preferRelativeResize="0"/>
          <p:nvPr/>
        </p:nvPicPr>
        <p:blipFill rotWithShape="1">
          <a:blip r:embed="rId3">
            <a:alphaModFix/>
          </a:blip>
          <a:srcRect b="0" l="0" r="0" t="0"/>
          <a:stretch/>
        </p:blipFill>
        <p:spPr>
          <a:xfrm>
            <a:off x="6093229" y="1346343"/>
            <a:ext cx="4420118" cy="3580969"/>
          </a:xfrm>
          <a:prstGeom prst="rect">
            <a:avLst/>
          </a:prstGeom>
          <a:noFill/>
          <a:ln>
            <a:noFill/>
          </a:ln>
        </p:spPr>
      </p:pic>
      <p:pic>
        <p:nvPicPr>
          <p:cNvPr id="130" name="Google Shape;130;p5"/>
          <p:cNvPicPr preferRelativeResize="0"/>
          <p:nvPr/>
        </p:nvPicPr>
        <p:blipFill rotWithShape="1">
          <a:blip r:embed="rId4">
            <a:alphaModFix/>
          </a:blip>
          <a:srcRect b="0" l="0" r="0" t="0"/>
          <a:stretch/>
        </p:blipFill>
        <p:spPr>
          <a:xfrm>
            <a:off x="1130529" y="1346342"/>
            <a:ext cx="5070765" cy="3624337"/>
          </a:xfrm>
          <a:prstGeom prst="rect">
            <a:avLst/>
          </a:prstGeom>
          <a:noFill/>
          <a:ln>
            <a:noFill/>
          </a:ln>
        </p:spPr>
      </p:pic>
      <p:sp>
        <p:nvSpPr>
          <p:cNvPr id="131" name="Google Shape;131;p5"/>
          <p:cNvSpPr/>
          <p:nvPr/>
        </p:nvSpPr>
        <p:spPr>
          <a:xfrm>
            <a:off x="9721734" y="2751513"/>
            <a:ext cx="1799705" cy="47005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Malgun Gothic"/>
                <a:ea typeface="Malgun Gothic"/>
                <a:cs typeface="Malgun Gothic"/>
                <a:sym typeface="Malgun Gothic"/>
              </a:rPr>
              <a:t>Periodic boundary conditions</a:t>
            </a:r>
            <a:endParaRPr sz="1100">
              <a:solidFill>
                <a:schemeClr val="dk1"/>
              </a:solidFill>
              <a:latin typeface="Malgun Gothic"/>
              <a:ea typeface="Malgun Gothic"/>
              <a:cs typeface="Malgun Gothic"/>
              <a:sym typeface="Malgun Gothic"/>
            </a:endParaRPr>
          </a:p>
        </p:txBody>
      </p:sp>
      <p:sp>
        <p:nvSpPr>
          <p:cNvPr id="132" name="Google Shape;132;p5"/>
          <p:cNvSpPr/>
          <p:nvPr/>
        </p:nvSpPr>
        <p:spPr>
          <a:xfrm>
            <a:off x="4089861" y="1537856"/>
            <a:ext cx="1363287" cy="39901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Initial random spin state</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38" name="Google Shape;138;p6"/>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39" name="Google Shape;139;p6"/>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40" name="Google Shape;140;p6"/>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Python implementation plots</a:t>
            </a:r>
            <a:endParaRPr b="1" sz="3600">
              <a:solidFill>
                <a:schemeClr val="dk1"/>
              </a:solidFill>
              <a:latin typeface="Malgun Gothic"/>
              <a:ea typeface="Malgun Gothic"/>
              <a:cs typeface="Malgun Gothic"/>
              <a:sym typeface="Malgun Gothic"/>
            </a:endParaRPr>
          </a:p>
        </p:txBody>
      </p:sp>
      <p:pic>
        <p:nvPicPr>
          <p:cNvPr id="141" name="Google Shape;141;p6"/>
          <p:cNvPicPr preferRelativeResize="0"/>
          <p:nvPr/>
        </p:nvPicPr>
        <p:blipFill rotWithShape="1">
          <a:blip r:embed="rId3">
            <a:alphaModFix/>
          </a:blip>
          <a:srcRect b="0" l="0" r="0" t="0"/>
          <a:stretch/>
        </p:blipFill>
        <p:spPr>
          <a:xfrm>
            <a:off x="1253611" y="1252563"/>
            <a:ext cx="9335730" cy="516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47" name="Google Shape;147;p7"/>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48" name="Google Shape;148;p7"/>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49" name="Google Shape;149;p7"/>
          <p:cNvSpPr txBox="1"/>
          <p:nvPr/>
        </p:nvSpPr>
        <p:spPr>
          <a:xfrm>
            <a:off x="846665" y="369668"/>
            <a:ext cx="99598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Representation of Ising state</a:t>
            </a:r>
            <a:endParaRPr b="1" sz="3600">
              <a:solidFill>
                <a:schemeClr val="dk1"/>
              </a:solidFill>
              <a:latin typeface="Malgun Gothic"/>
              <a:ea typeface="Malgun Gothic"/>
              <a:cs typeface="Malgun Gothic"/>
              <a:sym typeface="Malgun Gothic"/>
            </a:endParaRPr>
          </a:p>
        </p:txBody>
      </p:sp>
      <p:pic>
        <p:nvPicPr>
          <p:cNvPr id="150" name="Google Shape;150;p7"/>
          <p:cNvPicPr preferRelativeResize="0"/>
          <p:nvPr/>
        </p:nvPicPr>
        <p:blipFill rotWithShape="1">
          <a:blip r:embed="rId3">
            <a:alphaModFix/>
          </a:blip>
          <a:srcRect b="0" l="0" r="0" t="0"/>
          <a:stretch/>
        </p:blipFill>
        <p:spPr>
          <a:xfrm>
            <a:off x="656705" y="1238135"/>
            <a:ext cx="2520705" cy="2492600"/>
          </a:xfrm>
          <a:prstGeom prst="rect">
            <a:avLst/>
          </a:prstGeom>
          <a:noFill/>
          <a:ln>
            <a:noFill/>
          </a:ln>
        </p:spPr>
      </p:pic>
      <p:pic>
        <p:nvPicPr>
          <p:cNvPr id="151" name="Google Shape;151;p7"/>
          <p:cNvPicPr preferRelativeResize="0"/>
          <p:nvPr/>
        </p:nvPicPr>
        <p:blipFill rotWithShape="1">
          <a:blip r:embed="rId4">
            <a:alphaModFix/>
          </a:blip>
          <a:srcRect b="0" l="0" r="0" t="0"/>
          <a:stretch/>
        </p:blipFill>
        <p:spPr>
          <a:xfrm>
            <a:off x="3279402" y="1214184"/>
            <a:ext cx="2558747" cy="2507471"/>
          </a:xfrm>
          <a:prstGeom prst="rect">
            <a:avLst/>
          </a:prstGeom>
          <a:noFill/>
          <a:ln>
            <a:noFill/>
          </a:ln>
        </p:spPr>
      </p:pic>
      <p:pic>
        <p:nvPicPr>
          <p:cNvPr id="152" name="Google Shape;152;p7"/>
          <p:cNvPicPr preferRelativeResize="0"/>
          <p:nvPr/>
        </p:nvPicPr>
        <p:blipFill rotWithShape="1">
          <a:blip r:embed="rId5">
            <a:alphaModFix/>
          </a:blip>
          <a:srcRect b="0" l="0" r="0" t="0"/>
          <a:stretch/>
        </p:blipFill>
        <p:spPr>
          <a:xfrm>
            <a:off x="5912460" y="1229469"/>
            <a:ext cx="2594855" cy="2492186"/>
          </a:xfrm>
          <a:prstGeom prst="rect">
            <a:avLst/>
          </a:prstGeom>
          <a:noFill/>
          <a:ln>
            <a:noFill/>
          </a:ln>
        </p:spPr>
      </p:pic>
      <p:pic>
        <p:nvPicPr>
          <p:cNvPr id="153" name="Google Shape;153;p7"/>
          <p:cNvPicPr preferRelativeResize="0"/>
          <p:nvPr/>
        </p:nvPicPr>
        <p:blipFill rotWithShape="1">
          <a:blip r:embed="rId6">
            <a:alphaModFix/>
          </a:blip>
          <a:srcRect b="0" l="0" r="0" t="0"/>
          <a:stretch/>
        </p:blipFill>
        <p:spPr>
          <a:xfrm>
            <a:off x="8623781" y="1205717"/>
            <a:ext cx="2573097" cy="2525017"/>
          </a:xfrm>
          <a:prstGeom prst="rect">
            <a:avLst/>
          </a:prstGeom>
          <a:noFill/>
          <a:ln>
            <a:noFill/>
          </a:ln>
        </p:spPr>
      </p:pic>
      <p:pic>
        <p:nvPicPr>
          <p:cNvPr id="154" name="Google Shape;154;p7"/>
          <p:cNvPicPr preferRelativeResize="0"/>
          <p:nvPr/>
        </p:nvPicPr>
        <p:blipFill rotWithShape="1">
          <a:blip r:embed="rId7">
            <a:alphaModFix/>
          </a:blip>
          <a:srcRect b="0" l="0" r="0" t="0"/>
          <a:stretch/>
        </p:blipFill>
        <p:spPr>
          <a:xfrm>
            <a:off x="735599" y="3788530"/>
            <a:ext cx="2467102" cy="2414888"/>
          </a:xfrm>
          <a:prstGeom prst="rect">
            <a:avLst/>
          </a:prstGeom>
          <a:noFill/>
          <a:ln>
            <a:noFill/>
          </a:ln>
        </p:spPr>
      </p:pic>
      <p:pic>
        <p:nvPicPr>
          <p:cNvPr id="155" name="Google Shape;155;p7"/>
          <p:cNvPicPr preferRelativeResize="0"/>
          <p:nvPr/>
        </p:nvPicPr>
        <p:blipFill rotWithShape="1">
          <a:blip r:embed="rId8">
            <a:alphaModFix/>
          </a:blip>
          <a:srcRect b="0" l="0" r="0" t="0"/>
          <a:stretch/>
        </p:blipFill>
        <p:spPr>
          <a:xfrm>
            <a:off x="3337283" y="3808120"/>
            <a:ext cx="2442983" cy="2410583"/>
          </a:xfrm>
          <a:prstGeom prst="rect">
            <a:avLst/>
          </a:prstGeom>
          <a:noFill/>
          <a:ln>
            <a:noFill/>
          </a:ln>
        </p:spPr>
      </p:pic>
      <p:pic>
        <p:nvPicPr>
          <p:cNvPr id="156" name="Google Shape;156;p7"/>
          <p:cNvPicPr preferRelativeResize="0"/>
          <p:nvPr/>
        </p:nvPicPr>
        <p:blipFill rotWithShape="1">
          <a:blip r:embed="rId9">
            <a:alphaModFix/>
          </a:blip>
          <a:srcRect b="0" l="0" r="0" t="0"/>
          <a:stretch/>
        </p:blipFill>
        <p:spPr>
          <a:xfrm>
            <a:off x="5936145" y="3833043"/>
            <a:ext cx="2566775" cy="2325862"/>
          </a:xfrm>
          <a:prstGeom prst="rect">
            <a:avLst/>
          </a:prstGeom>
          <a:noFill/>
          <a:ln>
            <a:noFill/>
          </a:ln>
        </p:spPr>
      </p:pic>
      <p:pic>
        <p:nvPicPr>
          <p:cNvPr id="157" name="Google Shape;157;p7"/>
          <p:cNvPicPr preferRelativeResize="0"/>
          <p:nvPr/>
        </p:nvPicPr>
        <p:blipFill rotWithShape="1">
          <a:blip r:embed="rId10">
            <a:alphaModFix/>
          </a:blip>
          <a:srcRect b="0" l="0" r="0" t="0"/>
          <a:stretch/>
        </p:blipFill>
        <p:spPr>
          <a:xfrm>
            <a:off x="8608322" y="3853980"/>
            <a:ext cx="2588556" cy="2349438"/>
          </a:xfrm>
          <a:prstGeom prst="rect">
            <a:avLst/>
          </a:prstGeom>
          <a:noFill/>
          <a:ln>
            <a:noFill/>
          </a:ln>
        </p:spPr>
      </p:pic>
      <p:sp>
        <p:nvSpPr>
          <p:cNvPr id="158" name="Google Shape;158;p7"/>
          <p:cNvSpPr/>
          <p:nvPr/>
        </p:nvSpPr>
        <p:spPr>
          <a:xfrm>
            <a:off x="2385753" y="1317222"/>
            <a:ext cx="700344" cy="22894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0.5</a:t>
            </a:r>
            <a:endParaRPr sz="1200">
              <a:solidFill>
                <a:schemeClr val="dk1"/>
              </a:solidFill>
              <a:latin typeface="Malgun Gothic"/>
              <a:ea typeface="Malgun Gothic"/>
              <a:cs typeface="Malgun Gothic"/>
              <a:sym typeface="Malgun Gothic"/>
            </a:endParaRPr>
          </a:p>
        </p:txBody>
      </p:sp>
      <p:sp>
        <p:nvSpPr>
          <p:cNvPr id="159" name="Google Shape;159;p7"/>
          <p:cNvSpPr/>
          <p:nvPr/>
        </p:nvSpPr>
        <p:spPr>
          <a:xfrm>
            <a:off x="4979161" y="1317221"/>
            <a:ext cx="749419" cy="22894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1.0</a:t>
            </a:r>
            <a:endParaRPr sz="1200">
              <a:solidFill>
                <a:schemeClr val="dk1"/>
              </a:solidFill>
              <a:latin typeface="Malgun Gothic"/>
              <a:ea typeface="Malgun Gothic"/>
              <a:cs typeface="Malgun Gothic"/>
              <a:sym typeface="Malgun Gothic"/>
            </a:endParaRPr>
          </a:p>
        </p:txBody>
      </p:sp>
      <p:sp>
        <p:nvSpPr>
          <p:cNvPr id="160" name="Google Shape;160;p7"/>
          <p:cNvSpPr/>
          <p:nvPr/>
        </p:nvSpPr>
        <p:spPr>
          <a:xfrm>
            <a:off x="7714211" y="1317221"/>
            <a:ext cx="692098" cy="22894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1.5</a:t>
            </a:r>
            <a:endParaRPr sz="1200">
              <a:solidFill>
                <a:schemeClr val="dk1"/>
              </a:solidFill>
              <a:latin typeface="Malgun Gothic"/>
              <a:ea typeface="Malgun Gothic"/>
              <a:cs typeface="Malgun Gothic"/>
              <a:sym typeface="Malgun Gothic"/>
            </a:endParaRPr>
          </a:p>
        </p:txBody>
      </p:sp>
      <p:sp>
        <p:nvSpPr>
          <p:cNvPr id="161" name="Google Shape;161;p7"/>
          <p:cNvSpPr/>
          <p:nvPr/>
        </p:nvSpPr>
        <p:spPr>
          <a:xfrm>
            <a:off x="4980767" y="3904120"/>
            <a:ext cx="694098" cy="24393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3.0</a:t>
            </a:r>
            <a:endParaRPr sz="1200">
              <a:solidFill>
                <a:schemeClr val="dk1"/>
              </a:solidFill>
              <a:latin typeface="Malgun Gothic"/>
              <a:ea typeface="Malgun Gothic"/>
              <a:cs typeface="Malgun Gothic"/>
              <a:sym typeface="Malgun Gothic"/>
            </a:endParaRPr>
          </a:p>
        </p:txBody>
      </p:sp>
      <p:sp>
        <p:nvSpPr>
          <p:cNvPr id="162" name="Google Shape;162;p7"/>
          <p:cNvSpPr/>
          <p:nvPr/>
        </p:nvSpPr>
        <p:spPr>
          <a:xfrm>
            <a:off x="2219499" y="3904120"/>
            <a:ext cx="866600" cy="24393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2.269</a:t>
            </a:r>
            <a:endParaRPr sz="1200">
              <a:solidFill>
                <a:schemeClr val="dk1"/>
              </a:solidFill>
              <a:latin typeface="Malgun Gothic"/>
              <a:ea typeface="Malgun Gothic"/>
              <a:cs typeface="Malgun Gothic"/>
              <a:sym typeface="Malgun Gothic"/>
            </a:endParaRPr>
          </a:p>
        </p:txBody>
      </p:sp>
      <p:sp>
        <p:nvSpPr>
          <p:cNvPr id="163" name="Google Shape;163;p7"/>
          <p:cNvSpPr/>
          <p:nvPr/>
        </p:nvSpPr>
        <p:spPr>
          <a:xfrm>
            <a:off x="10349345" y="1317221"/>
            <a:ext cx="731139" cy="22894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2.0</a:t>
            </a:r>
            <a:endParaRPr sz="1200">
              <a:solidFill>
                <a:schemeClr val="dk1"/>
              </a:solidFill>
              <a:latin typeface="Malgun Gothic"/>
              <a:ea typeface="Malgun Gothic"/>
              <a:cs typeface="Malgun Gothic"/>
              <a:sym typeface="Malgun Gothic"/>
            </a:endParaRPr>
          </a:p>
        </p:txBody>
      </p:sp>
      <p:sp>
        <p:nvSpPr>
          <p:cNvPr id="164" name="Google Shape;164;p7"/>
          <p:cNvSpPr/>
          <p:nvPr/>
        </p:nvSpPr>
        <p:spPr>
          <a:xfrm>
            <a:off x="7714210" y="3924701"/>
            <a:ext cx="692099" cy="2233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3.5</a:t>
            </a:r>
            <a:endParaRPr sz="1200">
              <a:solidFill>
                <a:schemeClr val="dk1"/>
              </a:solidFill>
              <a:latin typeface="Malgun Gothic"/>
              <a:ea typeface="Malgun Gothic"/>
              <a:cs typeface="Malgun Gothic"/>
              <a:sym typeface="Malgun Gothic"/>
            </a:endParaRPr>
          </a:p>
        </p:txBody>
      </p:sp>
      <p:sp>
        <p:nvSpPr>
          <p:cNvPr id="165" name="Google Shape;165;p7"/>
          <p:cNvSpPr/>
          <p:nvPr/>
        </p:nvSpPr>
        <p:spPr>
          <a:xfrm>
            <a:off x="10349345" y="3967752"/>
            <a:ext cx="748146" cy="2233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Malgun Gothic"/>
                <a:ea typeface="Malgun Gothic"/>
                <a:cs typeface="Malgun Gothic"/>
                <a:sym typeface="Malgun Gothic"/>
              </a:rPr>
              <a:t>T = 3.5</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71" name="Google Shape;171;p8"/>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72" name="Google Shape;172;p8"/>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73" name="Google Shape;173;p8"/>
          <p:cNvSpPr txBox="1"/>
          <p:nvPr/>
        </p:nvSpPr>
        <p:spPr>
          <a:xfrm>
            <a:off x="846665" y="369668"/>
            <a:ext cx="90621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cap="none">
                <a:solidFill>
                  <a:schemeClr val="dk1"/>
                </a:solidFill>
                <a:latin typeface="Malgun Gothic"/>
                <a:ea typeface="Malgun Gothic"/>
                <a:cs typeface="Malgun Gothic"/>
                <a:sym typeface="Malgun Gothic"/>
              </a:rPr>
              <a:t>3. The </a:t>
            </a:r>
            <a:r>
              <a:rPr lang="en-US" sz="3600">
                <a:solidFill>
                  <a:schemeClr val="dk1"/>
                </a:solidFill>
                <a:latin typeface="Malgun Gothic"/>
                <a:ea typeface="Malgun Gothic"/>
                <a:cs typeface="Malgun Gothic"/>
                <a:sym typeface="Malgun Gothic"/>
              </a:rPr>
              <a:t>O</a:t>
            </a:r>
            <a:r>
              <a:rPr lang="en-US" sz="3600" cap="none">
                <a:solidFill>
                  <a:schemeClr val="dk1"/>
                </a:solidFill>
                <a:latin typeface="Malgun Gothic"/>
                <a:ea typeface="Malgun Gothic"/>
                <a:cs typeface="Malgun Gothic"/>
                <a:sym typeface="Malgun Gothic"/>
              </a:rPr>
              <a:t>bjective of ML</a:t>
            </a:r>
            <a:endParaRPr b="1" sz="3600">
              <a:solidFill>
                <a:schemeClr val="dk1"/>
              </a:solidFill>
              <a:latin typeface="Malgun Gothic"/>
              <a:ea typeface="Malgun Gothic"/>
              <a:cs typeface="Malgun Gothic"/>
              <a:sym typeface="Malgun Gothic"/>
            </a:endParaRPr>
          </a:p>
        </p:txBody>
      </p:sp>
      <p:pic>
        <p:nvPicPr>
          <p:cNvPr id="174" name="Google Shape;174;p8"/>
          <p:cNvPicPr preferRelativeResize="0"/>
          <p:nvPr/>
        </p:nvPicPr>
        <p:blipFill rotWithShape="1">
          <a:blip r:embed="rId3">
            <a:alphaModFix/>
          </a:blip>
          <a:srcRect b="0" l="0" r="0" t="0"/>
          <a:stretch/>
        </p:blipFill>
        <p:spPr>
          <a:xfrm>
            <a:off x="739833" y="1487693"/>
            <a:ext cx="5278582" cy="3965456"/>
          </a:xfrm>
          <a:prstGeom prst="rect">
            <a:avLst/>
          </a:prstGeom>
          <a:noFill/>
          <a:ln>
            <a:noFill/>
          </a:ln>
        </p:spPr>
      </p:pic>
      <p:pic>
        <p:nvPicPr>
          <p:cNvPr id="175" name="Google Shape;175;p8"/>
          <p:cNvPicPr preferRelativeResize="0"/>
          <p:nvPr/>
        </p:nvPicPr>
        <p:blipFill rotWithShape="1">
          <a:blip r:embed="rId4">
            <a:alphaModFix/>
          </a:blip>
          <a:srcRect b="0" l="0" r="0" t="0"/>
          <a:stretch/>
        </p:blipFill>
        <p:spPr>
          <a:xfrm>
            <a:off x="6176357" y="1487692"/>
            <a:ext cx="5087388" cy="3965457"/>
          </a:xfrm>
          <a:prstGeom prst="rect">
            <a:avLst/>
          </a:prstGeom>
          <a:noFill/>
          <a:ln>
            <a:noFill/>
          </a:ln>
        </p:spPr>
      </p:pic>
      <p:sp>
        <p:nvSpPr>
          <p:cNvPr id="176" name="Google Shape;176;p8"/>
          <p:cNvSpPr txBox="1"/>
          <p:nvPr/>
        </p:nvSpPr>
        <p:spPr>
          <a:xfrm>
            <a:off x="987476" y="5602778"/>
            <a:ext cx="10276269" cy="81411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Noto Sans Symbols"/>
              <a:buChar char="⮚"/>
            </a:pPr>
            <a:r>
              <a:rPr lang="en-US" sz="1800">
                <a:solidFill>
                  <a:schemeClr val="dk1"/>
                </a:solidFill>
                <a:latin typeface="Malgun Gothic"/>
                <a:ea typeface="Malgun Gothic"/>
                <a:cs typeface="Malgun Gothic"/>
                <a:sym typeface="Malgun Gothic"/>
              </a:rPr>
              <a:t>We`d like to look for phase transition and recognition curve without Hamiltonian information on the system through Machine Learning</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p:nvPr/>
        </p:nvSpPr>
        <p:spPr>
          <a:xfrm>
            <a:off x="0" y="6416888"/>
            <a:ext cx="12192000" cy="440796"/>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Malgun Gothic"/>
                <a:ea typeface="Malgun Gothic"/>
                <a:cs typeface="Malgun Gothic"/>
                <a:sym typeface="Malgun Gothic"/>
              </a:rPr>
              <a:t>      강원대학교 물리학과                                                                                                                                                   박 형 선</a:t>
            </a:r>
            <a:endParaRPr b="1" sz="14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en-US" sz="800">
                <a:solidFill>
                  <a:schemeClr val="lt1"/>
                </a:solidFill>
                <a:latin typeface="Malgun Gothic"/>
                <a:ea typeface="Malgun Gothic"/>
                <a:cs typeface="Malgun Gothic"/>
                <a:sym typeface="Malgun Gothic"/>
              </a:rPr>
              <a:t>Kangwon National University Department of Physics                                                                                                                                                                                                                                             양자시공간 연구실</a:t>
            </a:r>
            <a:endParaRPr sz="800">
              <a:solidFill>
                <a:schemeClr val="lt1"/>
              </a:solidFill>
              <a:latin typeface="Malgun Gothic"/>
              <a:ea typeface="Malgun Gothic"/>
              <a:cs typeface="Malgun Gothic"/>
              <a:sym typeface="Malgun Gothic"/>
            </a:endParaRPr>
          </a:p>
        </p:txBody>
      </p:sp>
      <p:sp>
        <p:nvSpPr>
          <p:cNvPr id="182" name="Google Shape;182;p9"/>
          <p:cNvSpPr/>
          <p:nvPr/>
        </p:nvSpPr>
        <p:spPr>
          <a:xfrm>
            <a:off x="465666" y="4092"/>
            <a:ext cx="381000" cy="1011907"/>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p:txBody>
      </p:sp>
      <p:cxnSp>
        <p:nvCxnSpPr>
          <p:cNvPr id="183" name="Google Shape;183;p9"/>
          <p:cNvCxnSpPr/>
          <p:nvPr/>
        </p:nvCxnSpPr>
        <p:spPr>
          <a:xfrm>
            <a:off x="838199" y="1007532"/>
            <a:ext cx="11345334" cy="0"/>
          </a:xfrm>
          <a:prstGeom prst="straightConnector1">
            <a:avLst/>
          </a:prstGeom>
          <a:noFill/>
          <a:ln cap="flat" cmpd="sng" w="19050">
            <a:solidFill>
              <a:srgbClr val="2E75B5"/>
            </a:solidFill>
            <a:prstDash val="solid"/>
            <a:miter lim="800000"/>
            <a:headEnd len="sm" w="sm" type="none"/>
            <a:tailEnd len="sm" w="sm" type="none"/>
          </a:ln>
        </p:spPr>
      </p:cxnSp>
      <p:sp>
        <p:nvSpPr>
          <p:cNvPr id="184" name="Google Shape;184;p9"/>
          <p:cNvSpPr txBox="1"/>
          <p:nvPr/>
        </p:nvSpPr>
        <p:spPr>
          <a:xfrm>
            <a:off x="846666" y="369668"/>
            <a:ext cx="89872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Malgun Gothic"/>
                <a:ea typeface="Malgun Gothic"/>
                <a:cs typeface="Malgun Gothic"/>
                <a:sym typeface="Malgun Gothic"/>
              </a:rPr>
              <a:t>4. Dimensionality Reduction(PCA, T-SNE)</a:t>
            </a:r>
            <a:endParaRPr b="1" sz="3600">
              <a:solidFill>
                <a:schemeClr val="dk1"/>
              </a:solidFill>
              <a:latin typeface="Malgun Gothic"/>
              <a:ea typeface="Malgun Gothic"/>
              <a:cs typeface="Malgun Gothic"/>
              <a:sym typeface="Malgun Gothic"/>
            </a:endParaRPr>
          </a:p>
        </p:txBody>
      </p:sp>
      <p:pic>
        <p:nvPicPr>
          <p:cNvPr id="185" name="Google Shape;185;p9"/>
          <p:cNvPicPr preferRelativeResize="0"/>
          <p:nvPr/>
        </p:nvPicPr>
        <p:blipFill rotWithShape="1">
          <a:blip r:embed="rId3">
            <a:alphaModFix/>
          </a:blip>
          <a:srcRect b="0" l="0" r="0" t="0"/>
          <a:stretch/>
        </p:blipFill>
        <p:spPr>
          <a:xfrm>
            <a:off x="5559944" y="1284353"/>
            <a:ext cx="5576980" cy="2938698"/>
          </a:xfrm>
          <a:prstGeom prst="rect">
            <a:avLst/>
          </a:prstGeom>
          <a:noFill/>
          <a:ln>
            <a:noFill/>
          </a:ln>
        </p:spPr>
      </p:pic>
      <p:pic>
        <p:nvPicPr>
          <p:cNvPr id="186" name="Google Shape;186;p9"/>
          <p:cNvPicPr preferRelativeResize="0"/>
          <p:nvPr/>
        </p:nvPicPr>
        <p:blipFill rotWithShape="1">
          <a:blip r:embed="rId4">
            <a:alphaModFix/>
          </a:blip>
          <a:srcRect b="0" l="0" r="0" t="0"/>
          <a:stretch/>
        </p:blipFill>
        <p:spPr>
          <a:xfrm>
            <a:off x="5902685" y="4483907"/>
            <a:ext cx="4589470" cy="1672125"/>
          </a:xfrm>
          <a:prstGeom prst="rect">
            <a:avLst/>
          </a:prstGeom>
          <a:noFill/>
          <a:ln>
            <a:noFill/>
          </a:ln>
        </p:spPr>
      </p:pic>
      <p:pic>
        <p:nvPicPr>
          <p:cNvPr id="187" name="Google Shape;187;p9"/>
          <p:cNvPicPr preferRelativeResize="0"/>
          <p:nvPr/>
        </p:nvPicPr>
        <p:blipFill rotWithShape="1">
          <a:blip r:embed="rId5">
            <a:alphaModFix/>
          </a:blip>
          <a:srcRect b="0" l="0" r="0" t="0"/>
          <a:stretch/>
        </p:blipFill>
        <p:spPr>
          <a:xfrm>
            <a:off x="656166" y="1571760"/>
            <a:ext cx="4751103" cy="2651291"/>
          </a:xfrm>
          <a:prstGeom prst="rect">
            <a:avLst/>
          </a:prstGeom>
          <a:noFill/>
          <a:ln>
            <a:noFill/>
          </a:ln>
        </p:spPr>
      </p:pic>
      <p:sp>
        <p:nvSpPr>
          <p:cNvPr id="188" name="Google Shape;188;p9"/>
          <p:cNvSpPr txBox="1"/>
          <p:nvPr/>
        </p:nvSpPr>
        <p:spPr>
          <a:xfrm>
            <a:off x="996463" y="4712677"/>
            <a:ext cx="4563481" cy="125437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High dimension -&gt; Low dimension</a:t>
            </a:r>
            <a:endParaRPr/>
          </a:p>
          <a:p>
            <a:pPr indent="-285750" lvl="0" marL="285750" marR="0" rtl="0" algn="l">
              <a:lnSpc>
                <a:spcPct val="90000"/>
              </a:lnSpc>
              <a:spcBef>
                <a:spcPts val="1000"/>
              </a:spcBef>
              <a:spcAft>
                <a:spcPts val="0"/>
              </a:spcAft>
              <a:buClr>
                <a:schemeClr val="dk1"/>
              </a:buClr>
              <a:buSzPts val="1600"/>
              <a:buFont typeface="Noto Sans Symbols"/>
              <a:buChar char="⮚"/>
            </a:pPr>
            <a:r>
              <a:rPr lang="en-US" sz="1600">
                <a:solidFill>
                  <a:schemeClr val="dk1"/>
                </a:solidFill>
                <a:latin typeface="Malgun Gothic"/>
                <a:ea typeface="Malgun Gothic"/>
                <a:cs typeface="Malgun Gothic"/>
                <a:sym typeface="Malgun Gothic"/>
              </a:rPr>
              <a:t>Higher performance of Classifier </a:t>
            </a:r>
            <a:endParaRPr sz="1600">
              <a:solidFill>
                <a:schemeClr val="dk1"/>
              </a:solidFill>
              <a:latin typeface="Malgun Gothic"/>
              <a:ea typeface="Malgun Gothic"/>
              <a:cs typeface="Malgun Gothic"/>
              <a:sym typeface="Malgun Gothic"/>
            </a:endParaRPr>
          </a:p>
          <a:p>
            <a:pPr indent="-184150" lvl="0" marL="285750" marR="0" rtl="0" algn="l">
              <a:lnSpc>
                <a:spcPct val="90000"/>
              </a:lnSpc>
              <a:spcBef>
                <a:spcPts val="1000"/>
              </a:spcBef>
              <a:spcAft>
                <a:spcPts val="0"/>
              </a:spcAft>
              <a:buClr>
                <a:schemeClr val="dk1"/>
              </a:buClr>
              <a:buSzPts val="1600"/>
              <a:buFont typeface="Noto Sans Symbols"/>
              <a:buNone/>
            </a:pPr>
            <a:r>
              <a:t/>
            </a:r>
            <a:endParaRPr sz="1600">
              <a:solidFill>
                <a:schemeClr val="dk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2019-02-07T00:39:17Z</dcterms:created>
  <dc:creator>박 형선</dc:creator>
</cp:coreProperties>
</file>