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notesMasterIdLst>
    <p:notesMasterId r:id="rId28"/>
  </p:notesMasterIdLst>
  <p:sldIdLst>
    <p:sldId id="327" r:id="rId2"/>
    <p:sldId id="330" r:id="rId3"/>
    <p:sldId id="356" r:id="rId4"/>
    <p:sldId id="340" r:id="rId5"/>
    <p:sldId id="378" r:id="rId6"/>
    <p:sldId id="384" r:id="rId7"/>
    <p:sldId id="380" r:id="rId8"/>
    <p:sldId id="363" r:id="rId9"/>
    <p:sldId id="365" r:id="rId10"/>
    <p:sldId id="366" r:id="rId11"/>
    <p:sldId id="336" r:id="rId12"/>
    <p:sldId id="368" r:id="rId13"/>
    <p:sldId id="369" r:id="rId14"/>
    <p:sldId id="385" r:id="rId15"/>
    <p:sldId id="373" r:id="rId16"/>
    <p:sldId id="383" r:id="rId17"/>
    <p:sldId id="393" r:id="rId18"/>
    <p:sldId id="371" r:id="rId19"/>
    <p:sldId id="386" r:id="rId20"/>
    <p:sldId id="388" r:id="rId21"/>
    <p:sldId id="387" r:id="rId22"/>
    <p:sldId id="391" r:id="rId23"/>
    <p:sldId id="389" r:id="rId24"/>
    <p:sldId id="390" r:id="rId25"/>
    <p:sldId id="395" r:id="rId26"/>
    <p:sldId id="3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A881DC-7158-47D0-BF36-E1CCBA25FFC9}">
          <p14:sldIdLst>
            <p14:sldId id="327"/>
            <p14:sldId id="330"/>
            <p14:sldId id="356"/>
            <p14:sldId id="340"/>
            <p14:sldId id="378"/>
            <p14:sldId id="384"/>
            <p14:sldId id="380"/>
            <p14:sldId id="363"/>
            <p14:sldId id="365"/>
            <p14:sldId id="366"/>
            <p14:sldId id="336"/>
            <p14:sldId id="368"/>
            <p14:sldId id="369"/>
            <p14:sldId id="385"/>
            <p14:sldId id="373"/>
            <p14:sldId id="383"/>
            <p14:sldId id="393"/>
            <p14:sldId id="371"/>
            <p14:sldId id="386"/>
            <p14:sldId id="388"/>
            <p14:sldId id="387"/>
            <p14:sldId id="391"/>
            <p14:sldId id="389"/>
            <p14:sldId id="390"/>
            <p14:sldId id="395"/>
            <p14:sldId id="39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90" d="100"/>
          <a:sy n="90" d="100"/>
        </p:scale>
        <p:origin x="-49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29BD8-0053-450D-806B-B5176C7BD1F1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B552-61D9-470F-ACCC-297B9898A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4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1288471" y="2091268"/>
            <a:ext cx="9802861" cy="190499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 smtClean="0"/>
              <a:t>Deep neural network </a:t>
            </a:r>
            <a:br>
              <a:rPr lang="en-US" altLang="ko-KR" dirty="0" smtClean="0"/>
            </a:br>
            <a:r>
              <a:rPr lang="en-US" altLang="ko-KR" dirty="0" smtClean="0"/>
              <a:t>     for XPS data analysis</a:t>
            </a:r>
            <a:endParaRPr lang="ko-KR" altLang="en-US" dirty="0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096000" y="4563540"/>
            <a:ext cx="4944533" cy="642642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 smtClean="0"/>
              <a:t>제일원리 전자구조계산 연구실 </a:t>
            </a:r>
            <a:endParaRPr lang="en-US" altLang="ko-KR" sz="1600" dirty="0" smtClean="0"/>
          </a:p>
          <a:p>
            <a:r>
              <a:rPr lang="ko-KR" altLang="en-US" sz="1600" dirty="0" smtClean="0"/>
              <a:t>박형선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2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Convolution and Pooling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8" y="1015999"/>
            <a:ext cx="5749712" cy="41505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800450"/>
            <a:ext cx="5183966" cy="2581692"/>
          </a:xfrm>
          <a:prstGeom prst="rect">
            <a:avLst/>
          </a:prstGeom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1420409" y="5344058"/>
            <a:ext cx="9246525" cy="78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Convolution  :  Feature extraction using Kernel Matrix(filter)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(Max)Pooling :  Sub-sampling, </a:t>
            </a:r>
            <a:r>
              <a:rPr lang="en-US" altLang="ko-KR" sz="1600" dirty="0"/>
              <a:t>F</a:t>
            </a:r>
            <a:r>
              <a:rPr lang="en-US" altLang="ko-KR" sz="1600" dirty="0" smtClean="0"/>
              <a:t>eature compression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53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Convolution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90" y="1251844"/>
            <a:ext cx="5607931" cy="246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6" y="1272547"/>
            <a:ext cx="4649334" cy="24236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52" y="3797415"/>
            <a:ext cx="5798415" cy="2243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0533" y="4004732"/>
            <a:ext cx="456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Large value of convolution shows an existence of specific feature on the local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0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7</a:t>
            </a:r>
            <a:r>
              <a:rPr lang="en-US" altLang="ko-KR" sz="3600" dirty="0" smtClean="0"/>
              <a:t>. XPS Data Analysis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00" y="5528733"/>
            <a:ext cx="979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DCNN to detect and quantify chemical elements in experimental XPS </a:t>
            </a:r>
            <a:r>
              <a:rPr lang="en-US" altLang="ko-KR" dirty="0" smtClean="0"/>
              <a:t>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XPS : Surface sensitive technique providing element analysis of topmost 10nm layer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03" y="1236133"/>
            <a:ext cx="4938713" cy="39539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" y="1430865"/>
            <a:ext cx="5708430" cy="37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Basic Principle</a:t>
            </a:r>
            <a:endParaRPr lang="en-US" altLang="ko-KR" sz="3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34" y="1100071"/>
            <a:ext cx="9168665" cy="4708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50533" y="5808133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XPS Data</a:t>
            </a:r>
            <a:endParaRPr lang="en-US" altLang="ko-KR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42532" y="5647266"/>
            <a:ext cx="819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Experimental device using Photoelectric effect to get B.E. of electrons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1162448"/>
            <a:ext cx="8466666" cy="43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Figure 2. </a:t>
            </a:r>
            <a:r>
              <a:rPr lang="en-US" altLang="ko-KR" sz="3600" dirty="0" smtClean="0"/>
              <a:t>Synthetic Spectra data</a:t>
            </a:r>
            <a:endParaRPr lang="en-US" altLang="ko-KR" sz="3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6" y="1591733"/>
            <a:ext cx="5363632" cy="2980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64" y="1568117"/>
            <a:ext cx="5524865" cy="3097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3933" y="4910668"/>
            <a:ext cx="936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(a) : An excerpt of two simulated survey training spectra</a:t>
            </a:r>
          </a:p>
          <a:p>
            <a:r>
              <a:rPr lang="en-US" altLang="ko-KR" dirty="0" smtClean="0"/>
              <a:t>(b) : Maximum XPS intensity of simulated spectra for each pure element,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calculated for a fixed photon </a:t>
            </a:r>
            <a:r>
              <a:rPr lang="en-US" altLang="ko-KR" dirty="0" err="1" smtClean="0"/>
              <a:t>fulx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photon energy = 1486.6eV, K.E. spectra range = 400 ~ 1486eV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Figure 3. Deep neural network layout</a:t>
            </a:r>
            <a:endParaRPr lang="en-US" altLang="ko-KR" sz="3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53" y="1190530"/>
            <a:ext cx="5450380" cy="410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4649" y="5295071"/>
            <a:ext cx="837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Inception module version 4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 : the filter number, k : convolution kernel size, s : stride length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Total trainable parameters : 4366410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44" y="4559617"/>
            <a:ext cx="2273222" cy="7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Inception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2539" y="5002492"/>
            <a:ext cx="837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Inception module (in </a:t>
            </a:r>
            <a:r>
              <a:rPr lang="en-US" altLang="ko-KR" dirty="0" err="1" smtClean="0"/>
              <a:t>GoogLeNet</a:t>
            </a:r>
            <a:r>
              <a:rPr lang="en-US" altLang="ko-KR" dirty="0" smtClean="0"/>
              <a:t>) at ILSVRC 14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Parallel operation of convolution filter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Sparse Connectivity architecture &lt;-&gt; CNN FCL(dense layer)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9" y="1413932"/>
            <a:ext cx="5565448" cy="30818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26" y="1355595"/>
            <a:ext cx="4989273" cy="31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Figure 4. Loss function convergence in training </a:t>
            </a:r>
            <a:endParaRPr lang="ko-KR" altLang="en-US" sz="32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495522"/>
            <a:ext cx="5130800" cy="31272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5522"/>
            <a:ext cx="5215328" cy="3220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1967" y="5079999"/>
            <a:ext cx="972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altLang="ko-KR" dirty="0" smtClean="0"/>
              <a:t>Case with “No dropout, and standard L2(Ridge) norm (over-fitting)</a:t>
            </a:r>
          </a:p>
          <a:p>
            <a:pPr marL="342900" indent="-342900">
              <a:buAutoNum type="alphaLcParenR"/>
            </a:pPr>
            <a:r>
              <a:rPr lang="en-US" altLang="ko-KR" dirty="0" smtClean="0"/>
              <a:t>Case with a 15% dropout before classification layer, and high-pass norm              </a:t>
            </a:r>
            <a:r>
              <a:rPr lang="en-US" altLang="ko-KR" dirty="0" err="1" smtClean="0"/>
              <a:t>optimizal</a:t>
            </a:r>
            <a:r>
              <a:rPr lang="en-US" altLang="ko-KR" dirty="0" smtClean="0"/>
              <a:t> p range = 0.1 ~ 0.2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95" y="1693333"/>
            <a:ext cx="2308063" cy="7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Result.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55699" y="4932186"/>
            <a:ext cx="9728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600" dirty="0" smtClean="0"/>
              <a:t>Application examples on two experimental sets; spectra(a) and quantification(b)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600" dirty="0" smtClean="0"/>
              <a:t>for carbon nanotubes on SI; spectra(c) and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600" dirty="0" smtClean="0"/>
              <a:t>quantification (d) for indium-tin oxide(ITO) deposited on Si.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600" dirty="0" smtClean="0"/>
              <a:t>For ITO case, the adventitious carbon contamination was factored out from the experimental quantification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49" y="1025845"/>
            <a:ext cx="5347218" cy="39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Artificial Neural Network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5" y="1115301"/>
            <a:ext cx="6214533" cy="4291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2734" y="5406915"/>
            <a:ext cx="871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smtClean="0"/>
              <a:t>Consist of Artificial neuron and edge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ko-KR" dirty="0" smtClean="0"/>
              <a:t>One artificial neuron is originated from single perceptron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Result. Positive identification ratio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66" y="1315197"/>
            <a:ext cx="5029784" cy="3519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5565" y="5094069"/>
            <a:ext cx="974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Positive identification ratio of DNN versus the quantification output :</a:t>
            </a:r>
          </a:p>
          <a:p>
            <a:r>
              <a:rPr lang="en-US" altLang="ko-KR" dirty="0" smtClean="0"/>
              <a:t>    calculated for the experimental data(red) and a synthetic training set(black)</a:t>
            </a:r>
          </a:p>
        </p:txBody>
      </p:sp>
    </p:spTree>
    <p:extLst>
      <p:ext uri="{BB962C8B-B14F-4D97-AF65-F5344CB8AC3E}">
        <p14:creationId xmlns:p14="http://schemas.microsoft.com/office/powerpoint/2010/main" val="17605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Result. Carbon quantization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3367" y="5122333"/>
            <a:ext cx="1017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ko-KR" dirty="0" smtClean="0"/>
              <a:t>Full carbon experimental quantification(red) and corresponding results for the DNN(black)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ko-KR" dirty="0" smtClean="0"/>
              <a:t>It has been trained to ignore carbon from adventitious contamination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66" y="1310194"/>
            <a:ext cx="5864433" cy="37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Peak Detection and Fitting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249898"/>
            <a:ext cx="7069668" cy="4564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4200" y="2516309"/>
            <a:ext cx="3539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Objective : Automation of Peak fitting using machine learning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Useful features :</a:t>
            </a:r>
            <a:r>
              <a:rPr lang="en-US" altLang="ko-KR" dirty="0"/>
              <a:t> </a:t>
            </a:r>
            <a:r>
              <a:rPr lang="en-US" altLang="ko-KR" dirty="0" smtClean="0"/>
              <a:t>number of peak, mean position, FWHM, intensity, area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18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5" y="4138394"/>
            <a:ext cx="11061702" cy="20979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84" y="1100668"/>
            <a:ext cx="7527749" cy="29807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Filter visualization and convolution result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23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Filter visualization and </a:t>
            </a:r>
            <a:r>
              <a:rPr lang="en-US" altLang="ko-KR" sz="3600" dirty="0" smtClean="0"/>
              <a:t>convolution </a:t>
            </a:r>
            <a:r>
              <a:rPr lang="en-US" altLang="ko-KR" sz="3600" dirty="0"/>
              <a:t>result</a:t>
            </a:r>
            <a:endParaRPr lang="ko-KR" altLang="en-US" sz="3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80" y="1143000"/>
            <a:ext cx="7591175" cy="27209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3989041"/>
            <a:ext cx="11641665" cy="21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Peak Detection and Fitting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93179" y="5584796"/>
            <a:ext cx="5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One input, two </a:t>
            </a:r>
            <a:r>
              <a:rPr lang="en-US" altLang="ko-KR" dirty="0" err="1" smtClean="0"/>
              <a:t>ouput</a:t>
            </a:r>
            <a:r>
              <a:rPr lang="en-US" altLang="ko-KR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1" y="1193800"/>
            <a:ext cx="2527713" cy="5168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8" y="1070304"/>
            <a:ext cx="5798264" cy="43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3158066" y="2633133"/>
            <a:ext cx="6747933" cy="102446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223000" y="4588940"/>
            <a:ext cx="5245510" cy="642642"/>
          </a:xfrm>
        </p:spPr>
        <p:txBody>
          <a:bodyPr>
            <a:normAutofit/>
          </a:bodyPr>
          <a:lstStyle/>
          <a:p>
            <a:pPr algn="l"/>
            <a:r>
              <a:rPr lang="en-US" altLang="ko-KR" sz="1400" dirty="0" smtClean="0"/>
              <a:t>Reference : </a:t>
            </a:r>
            <a:r>
              <a:rPr lang="en-US" altLang="ko-KR" sz="1400" dirty="0" smtClean="0"/>
              <a:t>Deep </a:t>
            </a:r>
            <a:r>
              <a:rPr lang="en-US" altLang="ko-KR" sz="1400" dirty="0" err="1" smtClean="0"/>
              <a:t>nerual</a:t>
            </a:r>
            <a:r>
              <a:rPr lang="en-US" altLang="ko-KR" sz="1400" dirty="0" smtClean="0"/>
              <a:t> network for x-ray photoelectron              spectroscopy data analysis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8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Single Perceptron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37540"/>
            <a:ext cx="6011334" cy="3429835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1169067" y="5371943"/>
            <a:ext cx="9853863" cy="850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Sing Perceptron architecture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Input data </a:t>
            </a:r>
            <a:r>
              <a:rPr lang="en-US" altLang="ko-KR" sz="1800" dirty="0" smtClean="0"/>
              <a:t>-&gt; linear combination </a:t>
            </a:r>
            <a:r>
              <a:rPr lang="en-US" altLang="ko-KR" sz="1800" dirty="0" smtClean="0"/>
              <a:t>-&gt; Activation function -&gt; Output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07" y="2023533"/>
            <a:ext cx="4641938" cy="22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Activation functions 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53" y="1252643"/>
            <a:ext cx="6359314" cy="4961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9555" y="2556933"/>
            <a:ext cx="4368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Activation functions are, generally well tabulated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Sigmoid : classification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Tangent Hyperbolic : GAN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 smtClean="0"/>
              <a:t>Relu</a:t>
            </a:r>
            <a:r>
              <a:rPr lang="en-US" altLang="ko-KR" dirty="0" smtClean="0"/>
              <a:t> – hidden layer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13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Backpropagation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2" y="1463038"/>
            <a:ext cx="5089363" cy="3591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2" y="1631180"/>
            <a:ext cx="4943529" cy="316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7667" y="5274733"/>
            <a:ext cx="799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Error = </a:t>
            </a:r>
            <a:r>
              <a:rPr lang="en-US" altLang="ko-KR" dirty="0" err="1" smtClean="0"/>
              <a:t>y_true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y_predict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 smtClean="0"/>
              <a:t>Backpropagation</a:t>
            </a:r>
            <a:r>
              <a:rPr lang="en-US" altLang="ko-KR" dirty="0" smtClean="0"/>
              <a:t> to former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Backpropagation</a:t>
            </a:r>
            <a:r>
              <a:rPr lang="en-US" altLang="ko-KR" sz="3600" dirty="0" smtClean="0"/>
              <a:t> – Gradient Descent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45" y="1440633"/>
            <a:ext cx="4535388" cy="4023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2" y="1261927"/>
            <a:ext cx="4715934" cy="4067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0545" y="5464226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Calculation of Gradient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Alpha : learning rate, hyper-parameter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40026" y="1445291"/>
                <a:ext cx="3485523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ko-KR" dirty="0" smtClean="0"/>
                  <a:t>MSE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pt-BR" altLang="ko-KR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𝑝𝑟𝑒𝑑𝑖𝑐𝑡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026" y="1445291"/>
                <a:ext cx="3485523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1576" t="-79747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5</a:t>
            </a:r>
            <a:r>
              <a:rPr lang="en-US" altLang="ko-KR" sz="3600" dirty="0" smtClean="0"/>
              <a:t>.</a:t>
            </a:r>
            <a:r>
              <a:rPr lang="en-US" altLang="ko-KR" sz="3600" dirty="0" smtClean="0"/>
              <a:t> MNIST</a:t>
            </a:r>
            <a:endParaRPr lang="ko-KR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00199" y="5208093"/>
            <a:ext cx="850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Classification example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Handwritten digit picture with labeling(One-hot vector)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Input : image, output : label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5" y="1498600"/>
            <a:ext cx="5477969" cy="3344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600"/>
            <a:ext cx="5550266" cy="33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5" y="369668"/>
            <a:ext cx="1031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6</a:t>
            </a:r>
            <a:r>
              <a:rPr lang="en-US" altLang="ko-KR" sz="3600" cap="none" dirty="0" smtClean="0"/>
              <a:t>. </a:t>
            </a:r>
            <a:r>
              <a:rPr lang="en-US" altLang="ko-KR" sz="3600" cap="none" dirty="0" smtClean="0"/>
              <a:t>CNN(Convolutional Neural Network)</a:t>
            </a:r>
            <a:endParaRPr lang="ko-KR" altLang="en-US" sz="3600" b="1" dirty="0"/>
          </a:p>
        </p:txBody>
      </p:sp>
      <p:pic>
        <p:nvPicPr>
          <p:cNvPr id="7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" y="1438369"/>
            <a:ext cx="5660967" cy="3599143"/>
          </a:xfrm>
          <a:prstGeom prst="rect">
            <a:avLst/>
          </a:prstGeom>
        </p:spPr>
      </p:pic>
      <p:pic>
        <p:nvPicPr>
          <p:cNvPr id="8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98" y="1438367"/>
            <a:ext cx="5334000" cy="35991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670370" y="2695132"/>
            <a:ext cx="1262696" cy="347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Weight update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0670370" y="2327564"/>
            <a:ext cx="651566" cy="367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SGD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852160" y="3327165"/>
            <a:ext cx="1184708" cy="31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Linear output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852160" y="3653570"/>
            <a:ext cx="1184708" cy="438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Activation function</a:t>
            </a:r>
            <a:endParaRPr lang="ko-KR" altLang="en-US" sz="1200" dirty="0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1288473" y="5052599"/>
            <a:ext cx="9609512" cy="1287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Step1 : Feature extraction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Step2 : Neural network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Artificial Neural Network : Input layer + hidden layer + output layer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Direction : forward </a:t>
            </a:r>
            <a:r>
              <a:rPr lang="en-US" altLang="ko-KR" sz="1600" dirty="0" smtClean="0"/>
              <a:t>propagation, </a:t>
            </a:r>
            <a:r>
              <a:rPr lang="en-US" altLang="ko-KR" sz="1600" dirty="0" smtClean="0"/>
              <a:t>back propagation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72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16888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      강원대학교 물리학과                                                                                                                                                   박 형 선</a:t>
            </a:r>
            <a:endParaRPr lang="en-US" altLang="ko-KR" sz="1400" b="1" dirty="0"/>
          </a:p>
          <a:p>
            <a:r>
              <a:rPr lang="en-US" altLang="ko-KR" sz="800" dirty="0" err="1" smtClean="0"/>
              <a:t>Kangwon</a:t>
            </a:r>
            <a:r>
              <a:rPr lang="en-US" altLang="ko-KR" sz="800" dirty="0" smtClean="0"/>
              <a:t> National University Department of Physics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dirty="0" err="1" smtClean="0"/>
              <a:t>양자시공간</a:t>
            </a:r>
            <a:r>
              <a:rPr lang="ko-KR" altLang="en-US" sz="800" dirty="0" smtClean="0"/>
              <a:t> 연구실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General CNN architecture</a:t>
            </a:r>
            <a:endParaRPr lang="ko-KR" altLang="en-US" sz="3600" b="1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88473" y="5342467"/>
            <a:ext cx="9385069" cy="872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General CNN architecture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Input[image] -&gt; Conv2D -&gt; </a:t>
            </a:r>
            <a:r>
              <a:rPr lang="en-US" altLang="ko-KR" sz="1600" dirty="0" smtClean="0"/>
              <a:t>Pooling -&gt; </a:t>
            </a:r>
            <a:r>
              <a:rPr lang="en-US" altLang="ko-KR" sz="1600" dirty="0" smtClean="0"/>
              <a:t>Conv2D -&gt; </a:t>
            </a:r>
            <a:r>
              <a:rPr lang="en-US" altLang="ko-KR" sz="1600" dirty="0" smtClean="0"/>
              <a:t>Pooling </a:t>
            </a:r>
            <a:r>
              <a:rPr lang="en-US" altLang="ko-KR" sz="1600" dirty="0" smtClean="0"/>
              <a:t>-&gt; … -&gt; FCL -&gt; … -&gt; output[label]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371943"/>
            <a:ext cx="9370408" cy="38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963</Words>
  <Application>Microsoft Office PowerPoint</Application>
  <PresentationFormat>사용자 지정</PresentationFormat>
  <Paragraphs>143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Deep neural network       for XPS data 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형선</dc:creator>
  <cp:lastModifiedBy>Amadeus</cp:lastModifiedBy>
  <cp:revision>177</cp:revision>
  <dcterms:created xsi:type="dcterms:W3CDTF">2019-02-07T00:39:17Z</dcterms:created>
  <dcterms:modified xsi:type="dcterms:W3CDTF">2020-06-03T07:27:57Z</dcterms:modified>
</cp:coreProperties>
</file>