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3"/>
  </p:notesMasterIdLst>
  <p:sldIdLst>
    <p:sldId id="256" r:id="rId2"/>
  </p:sldIdLst>
  <p:sldSz cx="10693400" cy="15122525"/>
  <p:notesSz cx="6858000" cy="9144000"/>
  <p:embeddedFontLst>
    <p:embeddedFont>
      <p:font typeface="맑은 고딕" panose="020B0503020000020004" pitchFamily="50" charset="-127"/>
      <p:regular r:id="rId4"/>
      <p:bold r:id="rId5"/>
    </p:embeddedFont>
  </p:embeddedFontLst>
  <p:defaultTextStyle>
    <a:defPPr>
      <a:defRPr lang="ko-KR"/>
    </a:defPPr>
    <a:lvl1pPr marL="0" algn="l" defTabSz="1474908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454" algn="l" defTabSz="1474908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4908" algn="l" defTabSz="1474908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363" algn="l" defTabSz="1474908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49817" algn="l" defTabSz="1474908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270" algn="l" defTabSz="1474908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4725" algn="l" defTabSz="1474908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178" algn="l" defTabSz="1474908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99632" algn="l" defTabSz="1474908" rtl="0" eaLnBrk="1" latinLnBrk="1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3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32" autoAdjust="0"/>
    <p:restoredTop sz="94660"/>
  </p:normalViewPr>
  <p:slideViewPr>
    <p:cSldViewPr>
      <p:cViewPr>
        <p:scale>
          <a:sx n="82" d="100"/>
          <a:sy n="82" d="100"/>
        </p:scale>
        <p:origin x="48" y="-1310"/>
      </p:cViewPr>
      <p:guideLst>
        <p:guide orient="horz" pos="4763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102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26B28D4-7AF4-460C-871C-094FD5CA6735}" type="datetime1">
              <a:rPr lang="ko-KR" altLang="en-US"/>
              <a:pPr lvl="0">
                <a:defRPr/>
              </a:pPr>
              <a:t>2020-11-16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57951ECC-1094-4D12-9702-A79517B32DD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4749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737454" algn="l" defTabSz="14749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474908" algn="l" defTabSz="14749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2212363" algn="l" defTabSz="14749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949817" algn="l" defTabSz="14749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3687270" algn="l" defTabSz="14749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424725" algn="l" defTabSz="14749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162178" algn="l" defTabSz="14749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5899632" algn="l" defTabSz="1474908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36675" y="2474914"/>
            <a:ext cx="8020050" cy="5264879"/>
          </a:xfrm>
        </p:spPr>
        <p:txBody>
          <a:bodyPr anchor="b"/>
          <a:lstStyle>
            <a:lvl1pPr algn="ctr">
              <a:defRPr sz="526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36675" y="7942827"/>
            <a:ext cx="8020050" cy="3651109"/>
          </a:xfrm>
        </p:spPr>
        <p:txBody>
          <a:bodyPr/>
          <a:lstStyle>
            <a:lvl1pPr marL="0" indent="0" algn="ctr">
              <a:buNone/>
              <a:defRPr sz="2105"/>
            </a:lvl1pPr>
            <a:lvl2pPr marL="401010" indent="0" algn="ctr">
              <a:buNone/>
              <a:defRPr sz="1754"/>
            </a:lvl2pPr>
            <a:lvl3pPr marL="802020" indent="0" algn="ctr">
              <a:buNone/>
              <a:defRPr sz="1579"/>
            </a:lvl3pPr>
            <a:lvl4pPr marL="1203030" indent="0" algn="ctr">
              <a:buNone/>
              <a:defRPr sz="1403"/>
            </a:lvl4pPr>
            <a:lvl5pPr marL="1604040" indent="0" algn="ctr">
              <a:buNone/>
              <a:defRPr sz="1403"/>
            </a:lvl5pPr>
            <a:lvl6pPr marL="2005051" indent="0" algn="ctr">
              <a:buNone/>
              <a:defRPr sz="1403"/>
            </a:lvl6pPr>
            <a:lvl7pPr marL="2406061" indent="0" algn="ctr">
              <a:buNone/>
              <a:defRPr sz="1403"/>
            </a:lvl7pPr>
            <a:lvl8pPr marL="2807071" indent="0" algn="ctr">
              <a:buNone/>
              <a:defRPr sz="1403"/>
            </a:lvl8pPr>
            <a:lvl9pPr marL="3208081" indent="0" algn="ctr">
              <a:buNone/>
              <a:defRPr sz="1403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ED90-A45D-48EC-A443-91D97B3F0C61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57C0-5BAE-422A-9C6B-B45A39684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09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ED90-A45D-48EC-A443-91D97B3F0C61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57C0-5BAE-422A-9C6B-B45A39684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36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52465" y="805134"/>
            <a:ext cx="2305764" cy="1281564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35171" y="805134"/>
            <a:ext cx="6783626" cy="1281564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ED90-A45D-48EC-A443-91D97B3F0C61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57C0-5BAE-422A-9C6B-B45A39684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44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ED90-A45D-48EC-A443-91D97B3F0C61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57C0-5BAE-422A-9C6B-B45A39684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46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9602" y="3770132"/>
            <a:ext cx="9223058" cy="6290549"/>
          </a:xfrm>
        </p:spPr>
        <p:txBody>
          <a:bodyPr anchor="b"/>
          <a:lstStyle>
            <a:lvl1pPr>
              <a:defRPr sz="5263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9602" y="10120192"/>
            <a:ext cx="9223058" cy="3308051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75000"/>
                  </a:schemeClr>
                </a:solidFill>
              </a:defRPr>
            </a:lvl1pPr>
            <a:lvl2pPr marL="40101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ED90-A45D-48EC-A443-91D97B3F0C61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57C0-5BAE-422A-9C6B-B45A39684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81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35171" y="4025672"/>
            <a:ext cx="4544695" cy="95951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13534" y="4025672"/>
            <a:ext cx="4544695" cy="95951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ED90-A45D-48EC-A443-91D97B3F0C61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57C0-5BAE-422A-9C6B-B45A39684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00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564" y="805136"/>
            <a:ext cx="9223058" cy="292298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6565" y="3707120"/>
            <a:ext cx="4523809" cy="1816802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736565" y="5523922"/>
            <a:ext cx="4523809" cy="812485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13534" y="3707120"/>
            <a:ext cx="4546088" cy="1816802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13534" y="5523922"/>
            <a:ext cx="4546088" cy="812485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ED90-A45D-48EC-A443-91D97B3F0C61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57C0-5BAE-422A-9C6B-B45A39684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2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ED90-A45D-48EC-A443-91D97B3F0C61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57C0-5BAE-422A-9C6B-B45A39684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81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ED90-A45D-48EC-A443-91D97B3F0C61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57C0-5BAE-422A-9C6B-B45A39684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26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564" y="1008168"/>
            <a:ext cx="3448900" cy="3528589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6088" y="2177365"/>
            <a:ext cx="5413534" cy="10746794"/>
          </a:xfrm>
        </p:spPr>
        <p:txBody>
          <a:bodyPr/>
          <a:lstStyle>
            <a:lvl1pPr>
              <a:defRPr sz="2807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564" y="4536758"/>
            <a:ext cx="3448900" cy="8404904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ED90-A45D-48EC-A443-91D97B3F0C61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57C0-5BAE-422A-9C6B-B45A39684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1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6564" y="1008168"/>
            <a:ext cx="3448900" cy="3528589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46088" y="2177365"/>
            <a:ext cx="5413534" cy="10746794"/>
          </a:xfrm>
        </p:spPr>
        <p:txBody>
          <a:bodyPr/>
          <a:lstStyle>
            <a:lvl1pPr marL="0" indent="0">
              <a:buNone/>
              <a:defRPr sz="2807"/>
            </a:lvl1pPr>
            <a:lvl2pPr marL="401010" indent="0">
              <a:buNone/>
              <a:defRPr sz="2456"/>
            </a:lvl2pPr>
            <a:lvl3pPr marL="802020" indent="0">
              <a:buNone/>
              <a:defRPr sz="2105"/>
            </a:lvl3pPr>
            <a:lvl4pPr marL="1203030" indent="0">
              <a:buNone/>
              <a:defRPr sz="1754"/>
            </a:lvl4pPr>
            <a:lvl5pPr marL="1604040" indent="0">
              <a:buNone/>
              <a:defRPr sz="1754"/>
            </a:lvl5pPr>
            <a:lvl6pPr marL="2005051" indent="0">
              <a:buNone/>
              <a:defRPr sz="1754"/>
            </a:lvl6pPr>
            <a:lvl7pPr marL="2406061" indent="0">
              <a:buNone/>
              <a:defRPr sz="1754"/>
            </a:lvl7pPr>
            <a:lvl8pPr marL="2807071" indent="0">
              <a:buNone/>
              <a:defRPr sz="1754"/>
            </a:lvl8pPr>
            <a:lvl9pPr marL="3208081" indent="0">
              <a:buNone/>
              <a:defRPr sz="1754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36564" y="4536758"/>
            <a:ext cx="3448900" cy="8404904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ED90-A45D-48EC-A443-91D97B3F0C61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657C0-5BAE-422A-9C6B-B45A39684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3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735171" y="805136"/>
            <a:ext cx="9223058" cy="2922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35171" y="4025672"/>
            <a:ext cx="9223058" cy="9595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35171" y="14016342"/>
            <a:ext cx="2406015" cy="805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4ED90-A45D-48EC-A443-91D97B3F0C61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542189" y="14016342"/>
            <a:ext cx="3609023" cy="805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552214" y="14016342"/>
            <a:ext cx="2406015" cy="805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657C0-5BAE-422A-9C6B-B45A39684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6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802020" rtl="0" eaLnBrk="1" latinLnBrk="1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1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45737" y="383972"/>
            <a:ext cx="63951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Embedding 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및 </a:t>
            </a:r>
            <a:r>
              <a:rPr lang="en-US" altLang="ko-KR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LSTM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을 </a:t>
            </a:r>
            <a:r>
              <a:rPr lang="ko-KR" alt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통한 댓글분</a:t>
            </a:r>
            <a:r>
              <a:rPr lang="ko-KR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8065" y="986326"/>
            <a:ext cx="24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/>
              <a:t>팀명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: </a:t>
            </a:r>
            <a:r>
              <a:rPr lang="ko-KR" altLang="en-US" sz="1800" b="1" dirty="0" err="1"/>
              <a:t>곰두리타</a:t>
            </a:r>
            <a:r>
              <a:rPr lang="en-US" altLang="ko-KR" sz="1800" b="1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67262" y="986326"/>
            <a:ext cx="643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이름 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박성흠 </a:t>
            </a:r>
            <a:r>
              <a:rPr lang="ko-KR" altLang="en-US" sz="1800" b="1" dirty="0" err="1"/>
              <a:t>박형선</a:t>
            </a:r>
            <a:r>
              <a:rPr lang="en-US" altLang="ko-KR" sz="1800" b="1" dirty="0"/>
              <a:t>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19881" y="9595850"/>
            <a:ext cx="19256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dirty="0">
                <a:highlight>
                  <a:srgbClr val="C0C0C0"/>
                </a:highlight>
                <a:latin typeface="+mn-ea"/>
              </a:rPr>
              <a:t>4. </a:t>
            </a:r>
            <a:r>
              <a:rPr lang="ko-KR" altLang="en-US" sz="2000" b="1" dirty="0">
                <a:highlight>
                  <a:srgbClr val="C0C0C0"/>
                </a:highlight>
                <a:latin typeface="+mn-ea"/>
              </a:rPr>
              <a:t>프로젝트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F06E3-0355-49C1-9FF9-2F5F3FFF3011}"/>
              </a:ext>
            </a:extLst>
          </p:cNvPr>
          <p:cNvSpPr txBox="1"/>
          <p:nvPr/>
        </p:nvSpPr>
        <p:spPr>
          <a:xfrm>
            <a:off x="450157" y="1361565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담당교수 </a:t>
            </a:r>
            <a:r>
              <a:rPr lang="en-US" altLang="ko-KR" sz="1800" b="1" dirty="0"/>
              <a:t>:  </a:t>
            </a:r>
            <a:r>
              <a:rPr lang="ko-KR" altLang="en-US" sz="1800" b="1" dirty="0" err="1"/>
              <a:t>이수안</a:t>
            </a:r>
            <a:endParaRPr lang="en-US" altLang="ko-KR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C126F4-1CE0-42F1-B5B6-F4AD291F9756}"/>
              </a:ext>
            </a:extLst>
          </p:cNvPr>
          <p:cNvSpPr txBox="1"/>
          <p:nvPr/>
        </p:nvSpPr>
        <p:spPr>
          <a:xfrm>
            <a:off x="449565" y="2286636"/>
            <a:ext cx="9957241" cy="7848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+mn-ea"/>
              </a:rPr>
              <a:t>1. 4</a:t>
            </a:r>
            <a:r>
              <a:rPr lang="ko-KR" altLang="en-US" sz="1500" dirty="0">
                <a:latin typeface="+mn-ea"/>
              </a:rPr>
              <a:t>차산업으로 인한 </a:t>
            </a:r>
            <a:r>
              <a:rPr lang="ko-KR" altLang="en-US" sz="1500" dirty="0" err="1">
                <a:latin typeface="+mn-ea"/>
              </a:rPr>
              <a:t>초개인화시대에</a:t>
            </a:r>
            <a:r>
              <a:rPr lang="ko-KR" altLang="en-US" sz="1500" dirty="0">
                <a:latin typeface="+mn-ea"/>
              </a:rPr>
              <a:t> 적응하기 위한 개인의 특성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 err="1">
                <a:latin typeface="+mn-ea"/>
              </a:rPr>
              <a:t>니즈파악</a:t>
            </a:r>
            <a:endParaRPr lang="en-US" altLang="ko-KR" sz="1500" dirty="0">
              <a:latin typeface="+mn-ea"/>
            </a:endParaRPr>
          </a:p>
          <a:p>
            <a:r>
              <a:rPr lang="en-US" altLang="ko-KR" sz="1500" dirty="0">
                <a:latin typeface="+mn-ea"/>
              </a:rPr>
              <a:t>2. </a:t>
            </a:r>
            <a:r>
              <a:rPr lang="en-US" altLang="ko-KR" sz="1500" dirty="0" err="1">
                <a:latin typeface="+mn-ea"/>
              </a:rPr>
              <a:t>DeepLearning</a:t>
            </a:r>
            <a:r>
              <a:rPr lang="ko-KR" altLang="en-US" sz="1500" dirty="0">
                <a:latin typeface="+mn-ea"/>
              </a:rPr>
              <a:t>을 통한 감정분석 및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댓글 오염도 확인</a:t>
            </a:r>
            <a:endParaRPr lang="en-US" altLang="ko-KR" sz="1500" dirty="0">
              <a:latin typeface="+mn-ea"/>
            </a:endParaRPr>
          </a:p>
          <a:p>
            <a:r>
              <a:rPr lang="en-US" altLang="ko-KR" sz="1500" dirty="0">
                <a:latin typeface="+mn-ea"/>
              </a:rPr>
              <a:t>3. Skip-gram</a:t>
            </a:r>
            <a:r>
              <a:rPr lang="ko-KR" altLang="en-US" sz="1500" dirty="0">
                <a:latin typeface="+mn-ea"/>
              </a:rPr>
              <a:t>을 통해 </a:t>
            </a:r>
            <a:r>
              <a:rPr lang="ko-KR" altLang="en-US" sz="1500" dirty="0" err="1">
                <a:latin typeface="+mn-ea"/>
              </a:rPr>
              <a:t>특성추출하여</a:t>
            </a:r>
            <a:r>
              <a:rPr lang="ko-KR" altLang="en-US" sz="1500" dirty="0">
                <a:latin typeface="+mn-ea"/>
              </a:rPr>
              <a:t> 개인에 맞춘 시각화 및 캐릭터화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8E27EE-856D-4C39-8D48-047896F43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58" y="3651167"/>
            <a:ext cx="4749481" cy="13529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60C3F09-7AA4-4D36-BBB6-B94EB095D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28" y="6202092"/>
            <a:ext cx="2603554" cy="258028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E0D9EAA-2900-41D5-8A99-4DA0D960D9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67262" y="6207778"/>
            <a:ext cx="3261517" cy="256019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788F736-EE01-434B-A28D-69C522553015}"/>
              </a:ext>
            </a:extLst>
          </p:cNvPr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493231" y="9590109"/>
            <a:ext cx="2340000" cy="23400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1060A84-7497-4CB6-8457-30DA62C553DC}"/>
              </a:ext>
            </a:extLst>
          </p:cNvPr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3232002" y="9658971"/>
            <a:ext cx="2340000" cy="1170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377271D9-8DE3-4475-88A1-29C5D005D82C}"/>
              </a:ext>
            </a:extLst>
          </p:cNvPr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3232002" y="10785172"/>
            <a:ext cx="2340000" cy="1170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B38C0BC-97E8-4823-88C6-1C573B3AEEA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5784030" y="9727713"/>
            <a:ext cx="2340000" cy="2102824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A87852AD-F114-4CD8-BCD7-3602FF0648A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538610" y="9601210"/>
            <a:ext cx="1848299" cy="2340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30B582E8-9046-40D4-9CC6-25A4E4DCE10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626822" y="9861786"/>
            <a:ext cx="259788" cy="288653"/>
          </a:xfrm>
          <a:prstGeom prst="rect">
            <a:avLst/>
          </a:prstGeom>
        </p:spPr>
      </p:pic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04BC8492-B032-4FAA-BC2A-0A42C35C2406}"/>
              </a:ext>
            </a:extLst>
          </p:cNvPr>
          <p:cNvCxnSpPr>
            <a:cxnSpLocks/>
          </p:cNvCxnSpPr>
          <p:nvPr/>
        </p:nvCxnSpPr>
        <p:spPr>
          <a:xfrm flipH="1">
            <a:off x="1755813" y="6216824"/>
            <a:ext cx="2798799" cy="362473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698EF1E5-F6E1-4292-988E-E11EFC2DC92F}"/>
              </a:ext>
            </a:extLst>
          </p:cNvPr>
          <p:cNvCxnSpPr>
            <a:cxnSpLocks/>
          </p:cNvCxnSpPr>
          <p:nvPr/>
        </p:nvCxnSpPr>
        <p:spPr>
          <a:xfrm flipH="1" flipV="1">
            <a:off x="1850154" y="8152144"/>
            <a:ext cx="2704458" cy="624492"/>
          </a:xfrm>
          <a:prstGeom prst="line">
            <a:avLst/>
          </a:prstGeom>
          <a:ln w="12700">
            <a:solidFill>
              <a:schemeClr val="dk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EAE7F41-EA97-459A-9E98-9326B9A41949}"/>
              </a:ext>
            </a:extLst>
          </p:cNvPr>
          <p:cNvSpPr/>
          <p:nvPr/>
        </p:nvSpPr>
        <p:spPr>
          <a:xfrm>
            <a:off x="420228" y="6202092"/>
            <a:ext cx="9957241" cy="2574544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F89CAD-A550-4319-8931-2BCDF9C668D8}"/>
              </a:ext>
            </a:extLst>
          </p:cNvPr>
          <p:cNvSpPr txBox="1"/>
          <p:nvPr/>
        </p:nvSpPr>
        <p:spPr>
          <a:xfrm>
            <a:off x="461459" y="4969437"/>
            <a:ext cx="9957241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Skip-grams</a:t>
            </a:r>
            <a:r>
              <a:rPr lang="ko-KR" altLang="en-US" sz="1200" dirty="0">
                <a:latin typeface="+mn-ea"/>
              </a:rPr>
              <a:t>은 중심 단어</a:t>
            </a:r>
            <a:r>
              <a:rPr lang="en-US" altLang="ko-KR" sz="1200" dirty="0">
                <a:latin typeface="+mn-ea"/>
              </a:rPr>
              <a:t>(Central word)</a:t>
            </a:r>
            <a:r>
              <a:rPr lang="ko-KR" altLang="en-US" sz="1200" dirty="0">
                <a:latin typeface="+mn-ea"/>
              </a:rPr>
              <a:t>를 기반으로 </a:t>
            </a:r>
            <a:r>
              <a:rPr lang="ko-KR" altLang="en-US" sz="1200" dirty="0">
                <a:solidFill>
                  <a:schemeClr val="accent2"/>
                </a:solidFill>
                <a:latin typeface="+mn-ea"/>
              </a:rPr>
              <a:t>주변 단어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(Neighboring word) </a:t>
            </a:r>
            <a:r>
              <a:rPr lang="ko-KR" altLang="en-US" sz="1200" dirty="0">
                <a:solidFill>
                  <a:schemeClr val="accent2"/>
                </a:solidFill>
                <a:latin typeface="+mn-ea"/>
              </a:rPr>
              <a:t>추측</a:t>
            </a:r>
            <a:r>
              <a:rPr lang="ko-KR" altLang="en-US" sz="1200" dirty="0">
                <a:latin typeface="+mn-ea"/>
              </a:rPr>
              <a:t>하여 유사도 기반의 분산표현으로 </a:t>
            </a:r>
            <a:r>
              <a:rPr lang="ko-KR" altLang="en-US" sz="1200" dirty="0">
                <a:solidFill>
                  <a:schemeClr val="accent2"/>
                </a:solidFill>
                <a:latin typeface="+mn-ea"/>
              </a:rPr>
              <a:t>밀집 </a:t>
            </a:r>
            <a:r>
              <a:rPr lang="ko-KR" altLang="en-US" sz="1200" dirty="0" err="1">
                <a:solidFill>
                  <a:schemeClr val="accent2"/>
                </a:solidFill>
                <a:latin typeface="+mn-ea"/>
              </a:rPr>
              <a:t>백터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(Dense Vector)</a:t>
            </a:r>
            <a:r>
              <a:rPr lang="ko-KR" altLang="en-US" sz="1200" dirty="0">
                <a:solidFill>
                  <a:schemeClr val="accent2"/>
                </a:solidFill>
                <a:latin typeface="+mn-ea"/>
              </a:rPr>
              <a:t>화 </a:t>
            </a:r>
            <a:r>
              <a:rPr lang="ko-KR" altLang="en-US" sz="1200" dirty="0">
                <a:latin typeface="+mn-ea"/>
              </a:rPr>
              <a:t>하여 </a:t>
            </a:r>
            <a:r>
              <a:rPr lang="ko-KR" altLang="en-US" sz="1200" dirty="0" err="1">
                <a:solidFill>
                  <a:schemeClr val="accent2"/>
                </a:solidFill>
                <a:latin typeface="+mn-ea"/>
              </a:rPr>
              <a:t>임베딩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(Embedding)</a:t>
            </a:r>
            <a:r>
              <a:rPr lang="ko-KR" altLang="en-US" sz="1200" dirty="0">
                <a:latin typeface="+mn-ea"/>
              </a:rPr>
              <a:t>시킨다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 err="1">
                <a:latin typeface="+mn-ea"/>
              </a:rPr>
              <a:t>임베딩된</a:t>
            </a:r>
            <a:r>
              <a:rPr lang="ko-KR" altLang="en-US" sz="1200" dirty="0">
                <a:latin typeface="+mn-ea"/>
              </a:rPr>
              <a:t> 데이터는 반복되는 순환구조를 통해 과거의 데이터를 반영하고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정보들이 셀</a:t>
            </a:r>
            <a:r>
              <a:rPr lang="en-US" altLang="ko-KR" sz="1200" dirty="0">
                <a:latin typeface="+mn-ea"/>
              </a:rPr>
              <a:t>(cell)</a:t>
            </a:r>
            <a:r>
              <a:rPr lang="ko-KR" altLang="en-US" sz="1200" dirty="0">
                <a:latin typeface="+mn-ea"/>
              </a:rPr>
              <a:t>을 </a:t>
            </a:r>
            <a:r>
              <a:rPr lang="ko-KR" altLang="en-US" sz="1200" dirty="0" err="1">
                <a:latin typeface="+mn-ea"/>
              </a:rPr>
              <a:t>넘어갈때마다</a:t>
            </a:r>
            <a:r>
              <a:rPr lang="ko-KR" altLang="en-US" sz="1200" dirty="0">
                <a:latin typeface="+mn-ea"/>
              </a:rPr>
              <a:t> 선택적으로 받아들여 </a:t>
            </a:r>
            <a:r>
              <a:rPr lang="ko-KR" altLang="en-US" sz="1200" dirty="0">
                <a:solidFill>
                  <a:schemeClr val="accent2"/>
                </a:solidFill>
                <a:latin typeface="+mn-ea"/>
              </a:rPr>
              <a:t>기존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 RNN</a:t>
            </a:r>
            <a:r>
              <a:rPr lang="ko-KR" altLang="en-US" sz="1200" dirty="0">
                <a:solidFill>
                  <a:schemeClr val="accent2"/>
                </a:solidFill>
                <a:latin typeface="+mn-ea"/>
              </a:rPr>
              <a:t>형식의 장기 의존성 문제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(Problem of Long-Term Dependencies)</a:t>
            </a:r>
            <a:r>
              <a:rPr lang="ko-KR" altLang="en-US" sz="1200" dirty="0">
                <a:solidFill>
                  <a:schemeClr val="accent2"/>
                </a:solidFill>
                <a:latin typeface="+mn-ea"/>
              </a:rPr>
              <a:t>을 해결한 </a:t>
            </a:r>
            <a:r>
              <a:rPr lang="en-US" altLang="ko-KR" sz="1200" dirty="0">
                <a:solidFill>
                  <a:schemeClr val="accent2"/>
                </a:solidFill>
                <a:latin typeface="+mn-ea"/>
              </a:rPr>
              <a:t>LSTM</a:t>
            </a:r>
            <a:r>
              <a:rPr lang="ko-KR" altLang="en-US" sz="1200" dirty="0">
                <a:solidFill>
                  <a:schemeClr val="accent2"/>
                </a:solidFill>
                <a:latin typeface="+mn-ea"/>
              </a:rPr>
              <a:t>모델을 </a:t>
            </a:r>
            <a:r>
              <a:rPr lang="ko-KR" altLang="en-US" sz="1200" dirty="0">
                <a:latin typeface="+mn-ea"/>
              </a:rPr>
              <a:t>사용한다</a:t>
            </a:r>
            <a:r>
              <a:rPr lang="en-US" altLang="ko-KR" sz="1200" dirty="0">
                <a:latin typeface="+mn-ea"/>
              </a:rPr>
              <a:t>.</a:t>
            </a:r>
            <a:r>
              <a:rPr lang="ko-KR" altLang="en-US" sz="1200" dirty="0">
                <a:latin typeface="+mn-ea"/>
              </a:rPr>
              <a:t> </a:t>
            </a:r>
            <a:endParaRPr lang="ko-KR" altLang="en-US" sz="12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8BF1408-61DF-4AB4-88AC-1C3D74ECC933}"/>
              </a:ext>
            </a:extLst>
          </p:cNvPr>
          <p:cNvSpPr txBox="1"/>
          <p:nvPr/>
        </p:nvSpPr>
        <p:spPr>
          <a:xfrm>
            <a:off x="7101069" y="6213394"/>
            <a:ext cx="3286186" cy="193899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accent2"/>
                </a:solidFill>
                <a:latin typeface="+mn-ea"/>
              </a:rPr>
              <a:t>1.</a:t>
            </a:r>
            <a:r>
              <a:rPr lang="ko-KR" altLang="en-US" sz="1500" dirty="0">
                <a:solidFill>
                  <a:schemeClr val="accent2"/>
                </a:solidFill>
                <a:latin typeface="+mn-ea"/>
              </a:rPr>
              <a:t>단어</a:t>
            </a:r>
            <a:r>
              <a:rPr lang="en-US" altLang="ko-KR" sz="1500" dirty="0">
                <a:solidFill>
                  <a:schemeClr val="accent2"/>
                </a:solidFill>
                <a:latin typeface="+mn-ea"/>
              </a:rPr>
              <a:t>/</a:t>
            </a:r>
            <a:r>
              <a:rPr lang="ko-KR" altLang="en-US" sz="1500" dirty="0">
                <a:solidFill>
                  <a:schemeClr val="accent2"/>
                </a:solidFill>
                <a:latin typeface="+mn-ea"/>
              </a:rPr>
              <a:t>문장 간 관련도 계산</a:t>
            </a:r>
            <a:endParaRPr lang="en-US" altLang="ko-KR" sz="1500" dirty="0">
              <a:solidFill>
                <a:schemeClr val="accent2"/>
              </a:solidFill>
              <a:latin typeface="+mn-ea"/>
            </a:endParaRPr>
          </a:p>
          <a:p>
            <a:endParaRPr lang="en-US" altLang="ko-KR" sz="1500" dirty="0">
              <a:solidFill>
                <a:schemeClr val="accent2"/>
              </a:solidFill>
              <a:latin typeface="+mn-ea"/>
            </a:endParaRPr>
          </a:p>
          <a:p>
            <a:endParaRPr lang="en-US" altLang="ko-KR" sz="1500" dirty="0">
              <a:solidFill>
                <a:schemeClr val="accent2"/>
              </a:solidFill>
              <a:latin typeface="+mn-ea"/>
            </a:endParaRPr>
          </a:p>
          <a:p>
            <a:endParaRPr lang="en-US" altLang="ko-KR" sz="1500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ko-KR" sz="1500" dirty="0">
                <a:solidFill>
                  <a:schemeClr val="accent2"/>
                </a:solidFill>
                <a:latin typeface="+mn-ea"/>
              </a:rPr>
              <a:t>2.</a:t>
            </a:r>
            <a:r>
              <a:rPr lang="ko-KR" altLang="en-US" sz="1500" dirty="0">
                <a:solidFill>
                  <a:schemeClr val="accent2"/>
                </a:solidFill>
                <a:latin typeface="+mn-ea"/>
              </a:rPr>
              <a:t>의미적</a:t>
            </a:r>
            <a:r>
              <a:rPr lang="en-US" altLang="ko-KR" sz="1500" dirty="0">
                <a:solidFill>
                  <a:schemeClr val="accent2"/>
                </a:solidFill>
                <a:latin typeface="+mn-ea"/>
              </a:rPr>
              <a:t>/</a:t>
            </a:r>
            <a:r>
              <a:rPr lang="ko-KR" altLang="en-US" sz="1500" dirty="0">
                <a:solidFill>
                  <a:schemeClr val="accent2"/>
                </a:solidFill>
                <a:latin typeface="+mn-ea"/>
              </a:rPr>
              <a:t>문법적 정보 함축</a:t>
            </a:r>
            <a:endParaRPr lang="en-US" altLang="ko-KR" sz="1500" dirty="0">
              <a:solidFill>
                <a:schemeClr val="accent2"/>
              </a:solidFill>
              <a:latin typeface="+mn-ea"/>
            </a:endParaRPr>
          </a:p>
          <a:p>
            <a:endParaRPr lang="en-US" altLang="ko-KR" sz="1500" dirty="0">
              <a:solidFill>
                <a:schemeClr val="accent2"/>
              </a:solidFill>
              <a:latin typeface="+mn-ea"/>
            </a:endParaRPr>
          </a:p>
          <a:p>
            <a:endParaRPr lang="en-US" altLang="ko-KR" sz="1500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ko-KR" sz="1500" dirty="0">
                <a:solidFill>
                  <a:schemeClr val="accent2"/>
                </a:solidFill>
                <a:latin typeface="+mn-ea"/>
              </a:rPr>
              <a:t>3.</a:t>
            </a:r>
            <a:r>
              <a:rPr lang="ko-KR" altLang="en-US" sz="1500" dirty="0">
                <a:solidFill>
                  <a:schemeClr val="accent2"/>
                </a:solidFill>
                <a:latin typeface="+mn-ea"/>
              </a:rPr>
              <a:t>전이학습</a:t>
            </a:r>
            <a:r>
              <a:rPr lang="en-US" altLang="ko-KR" sz="1500" dirty="0">
                <a:solidFill>
                  <a:schemeClr val="accent2"/>
                </a:solidFill>
                <a:latin typeface="+mn-ea"/>
              </a:rPr>
              <a:t>(Transfer learning)</a:t>
            </a:r>
            <a:r>
              <a:rPr lang="ko-KR" altLang="en-US" sz="1200" dirty="0">
                <a:solidFill>
                  <a:schemeClr val="accent2"/>
                </a:solidFill>
                <a:latin typeface="+mn-ea"/>
              </a:rPr>
              <a:t> </a:t>
            </a:r>
            <a:endParaRPr lang="en-US" altLang="ko-KR" sz="12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98A4BD9-1693-452A-8A15-9ED884D879AF}"/>
              </a:ext>
            </a:extLst>
          </p:cNvPr>
          <p:cNvSpPr/>
          <p:nvPr/>
        </p:nvSpPr>
        <p:spPr>
          <a:xfrm>
            <a:off x="445737" y="3651168"/>
            <a:ext cx="9957241" cy="1931920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65B7DB2-362A-4A14-8575-5E2138916256}"/>
              </a:ext>
            </a:extLst>
          </p:cNvPr>
          <p:cNvSpPr/>
          <p:nvPr/>
        </p:nvSpPr>
        <p:spPr>
          <a:xfrm>
            <a:off x="429669" y="9519567"/>
            <a:ext cx="9967026" cy="249521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95E43CE-BA2D-4A72-A32A-728B8A9481C6}"/>
              </a:ext>
            </a:extLst>
          </p:cNvPr>
          <p:cNvSpPr/>
          <p:nvPr/>
        </p:nvSpPr>
        <p:spPr>
          <a:xfrm>
            <a:off x="433671" y="12561491"/>
            <a:ext cx="4660252" cy="249521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BDA357D-6930-4AB8-B7B7-ACF9A997D552}"/>
              </a:ext>
            </a:extLst>
          </p:cNvPr>
          <p:cNvSpPr txBox="1"/>
          <p:nvPr/>
        </p:nvSpPr>
        <p:spPr>
          <a:xfrm>
            <a:off x="6708569" y="8895090"/>
            <a:ext cx="270559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 </a:t>
            </a:r>
            <a:r>
              <a:rPr lang="en-US" altLang="ko-KR" sz="1800" b="1" dirty="0"/>
              <a:t>I.</a:t>
            </a:r>
            <a:r>
              <a:rPr lang="ko-KR" altLang="en-US" sz="1800" b="1" dirty="0"/>
              <a:t>특성파악 및 캐릭터화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4CA0859-21E4-4FCD-9224-740CFBB729BF}"/>
              </a:ext>
            </a:extLst>
          </p:cNvPr>
          <p:cNvSpPr txBox="1"/>
          <p:nvPr/>
        </p:nvSpPr>
        <p:spPr>
          <a:xfrm>
            <a:off x="7017964" y="11972517"/>
            <a:ext cx="231848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  II.</a:t>
            </a:r>
            <a:r>
              <a:rPr lang="ko-KR" altLang="en-US" sz="1800" b="1" dirty="0"/>
              <a:t>댓글 오염도 측정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91AD3C8-B54A-4A23-8C42-7DFA2474832E}"/>
              </a:ext>
            </a:extLst>
          </p:cNvPr>
          <p:cNvSpPr txBox="1"/>
          <p:nvPr/>
        </p:nvSpPr>
        <p:spPr>
          <a:xfrm>
            <a:off x="438777" y="12572775"/>
            <a:ext cx="4600193" cy="3046988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>
                <a:latin typeface="+mn-ea"/>
              </a:rPr>
              <a:t>막연한 상식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편견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주관적 기준이 아닌 분석을 통해 객관적인 정보 기준으로 데이터를 시각화 하여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2. </a:t>
            </a:r>
            <a:r>
              <a:rPr lang="ko-KR" altLang="en-US" sz="1200" dirty="0">
                <a:latin typeface="+mn-ea"/>
              </a:rPr>
              <a:t>데이터 기반으로 </a:t>
            </a:r>
            <a:r>
              <a:rPr lang="ko-KR" altLang="en-US" sz="1200" dirty="0" err="1">
                <a:latin typeface="+mn-ea"/>
              </a:rPr>
              <a:t>특성추출하여</a:t>
            </a:r>
            <a:r>
              <a:rPr lang="ko-KR" altLang="en-US" sz="1200" dirty="0">
                <a:latin typeface="+mn-ea"/>
              </a:rPr>
              <a:t> 가장 많이 언급된 단어를 통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</a:t>
            </a:r>
            <a:r>
              <a:rPr lang="ko-KR" altLang="en-US" sz="1200" dirty="0">
                <a:latin typeface="+mn-ea"/>
              </a:rPr>
              <a:t>해 커뮤니티의 분위기를 이해하고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3. </a:t>
            </a:r>
            <a:r>
              <a:rPr lang="ko-KR" altLang="en-US" sz="1200" dirty="0">
                <a:latin typeface="+mn-ea"/>
              </a:rPr>
              <a:t>전체 댓글 대비 악성 댓글 기준으로 비율이 높아질수록 게시판   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</a:t>
            </a:r>
            <a:r>
              <a:rPr lang="ko-KR" altLang="en-US" sz="1200" dirty="0">
                <a:latin typeface="+mn-ea"/>
              </a:rPr>
              <a:t>의 우측 상단에 곰두리의 표정과 색이 변하여 즉각적인 피드백   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</a:t>
            </a:r>
            <a:r>
              <a:rPr lang="ko-KR" altLang="en-US" sz="1200" dirty="0">
                <a:latin typeface="+mn-ea"/>
              </a:rPr>
              <a:t>이 가능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4. </a:t>
            </a:r>
            <a:r>
              <a:rPr lang="ko-KR" altLang="en-US" sz="1200" dirty="0">
                <a:latin typeface="+mn-ea"/>
              </a:rPr>
              <a:t>악성 댓글에 대한 경각심을 일으키고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 시각적으로 상황을 인지  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</a:t>
            </a:r>
            <a:r>
              <a:rPr lang="ko-KR" altLang="en-US" sz="1200" dirty="0">
                <a:latin typeface="+mn-ea"/>
              </a:rPr>
              <a:t>하여 악성</a:t>
            </a:r>
            <a:r>
              <a:rPr lang="en-US" altLang="ko-KR" sz="1200" dirty="0">
                <a:latin typeface="+mn-ea"/>
              </a:rPr>
              <a:t>,</a:t>
            </a:r>
            <a:r>
              <a:rPr lang="ko-KR" altLang="en-US" sz="1200" dirty="0" err="1">
                <a:latin typeface="+mn-ea"/>
              </a:rPr>
              <a:t>혐오조성댓글을</a:t>
            </a:r>
            <a:r>
              <a:rPr lang="ko-KR" altLang="en-US" sz="1200" dirty="0">
                <a:latin typeface="+mn-ea"/>
              </a:rPr>
              <a:t> 경계하고 간접적인 방식으로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ko-KR" altLang="en-US" sz="1200" dirty="0">
                <a:latin typeface="+mn-ea"/>
              </a:rPr>
              <a:t>    </a:t>
            </a: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974E0E99-133D-4504-B546-0CB5FF2336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19233" y="12718794"/>
            <a:ext cx="2755347" cy="1382042"/>
          </a:xfrm>
          <a:prstGeom prst="rect">
            <a:avLst/>
          </a:prstGeom>
        </p:spPr>
      </p:pic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6A73A21-324D-43FD-AFD1-2849B0201E28}"/>
              </a:ext>
            </a:extLst>
          </p:cNvPr>
          <p:cNvSpPr/>
          <p:nvPr/>
        </p:nvSpPr>
        <p:spPr>
          <a:xfrm rot="5400000">
            <a:off x="6826787" y="13181347"/>
            <a:ext cx="382354" cy="275534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70000">
                <a:srgbClr val="FF0000"/>
              </a:gs>
              <a:gs pos="100000">
                <a:srgbClr val="C00000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C0D5B9A5-1FAD-4B30-ABC8-8490B951A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552" y="12526102"/>
            <a:ext cx="1695646" cy="2530604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D95AB624-6117-4D49-9DB0-5B35600990B0}"/>
              </a:ext>
            </a:extLst>
          </p:cNvPr>
          <p:cNvSpPr txBox="1"/>
          <p:nvPr/>
        </p:nvSpPr>
        <p:spPr>
          <a:xfrm>
            <a:off x="1375818" y="9306524"/>
            <a:ext cx="711844" cy="369332"/>
          </a:xfrm>
          <a:prstGeom prst="rect">
            <a:avLst/>
          </a:prstGeom>
          <a:solidFill>
            <a:srgbClr val="2B2D63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rgbClr val="FFFFFF"/>
                </a:solidFill>
              </a:rPr>
              <a:t>분석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7F25002-691F-40B8-A1EB-8CC912D825DC}"/>
              </a:ext>
            </a:extLst>
          </p:cNvPr>
          <p:cNvSpPr txBox="1"/>
          <p:nvPr/>
        </p:nvSpPr>
        <p:spPr>
          <a:xfrm>
            <a:off x="3665756" y="9306524"/>
            <a:ext cx="1472491" cy="369332"/>
          </a:xfrm>
          <a:prstGeom prst="rect">
            <a:avLst/>
          </a:prstGeom>
          <a:solidFill>
            <a:srgbClr val="2B2D63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rgbClr val="FFFFFF"/>
                </a:solidFill>
              </a:rPr>
              <a:t>특성 시각화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A71798F-D195-4977-BB25-CC5D740D0716}"/>
              </a:ext>
            </a:extLst>
          </p:cNvPr>
          <p:cNvSpPr txBox="1"/>
          <p:nvPr/>
        </p:nvSpPr>
        <p:spPr>
          <a:xfrm>
            <a:off x="6312446" y="9288920"/>
            <a:ext cx="1216637" cy="369332"/>
          </a:xfrm>
          <a:prstGeom prst="rect">
            <a:avLst/>
          </a:prstGeom>
          <a:solidFill>
            <a:srgbClr val="2B2D63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rgbClr val="FFFFFF"/>
                </a:solidFill>
              </a:rPr>
              <a:t>캐릭터화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8B040DE-04EC-423B-B2FE-6D405595C604}"/>
              </a:ext>
            </a:extLst>
          </p:cNvPr>
          <p:cNvSpPr txBox="1"/>
          <p:nvPr/>
        </p:nvSpPr>
        <p:spPr>
          <a:xfrm>
            <a:off x="8945856" y="9288514"/>
            <a:ext cx="1216637" cy="369332"/>
          </a:xfrm>
          <a:prstGeom prst="rect">
            <a:avLst/>
          </a:prstGeom>
          <a:solidFill>
            <a:srgbClr val="2B2D63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rgbClr val="FFFFFF"/>
                </a:solidFill>
              </a:rPr>
              <a:t>적용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33891960-F981-4921-B02E-86DB25F83C65}"/>
              </a:ext>
            </a:extLst>
          </p:cNvPr>
          <p:cNvCxnSpPr>
            <a:cxnSpLocks/>
          </p:cNvCxnSpPr>
          <p:nvPr/>
        </p:nvCxnSpPr>
        <p:spPr>
          <a:xfrm flipH="1">
            <a:off x="7794625" y="10165015"/>
            <a:ext cx="1962091" cy="1443702"/>
          </a:xfrm>
          <a:prstGeom prst="line">
            <a:avLst/>
          </a:prstGeom>
          <a:ln w="12700">
            <a:solidFill>
              <a:schemeClr val="dk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1C5E18F1-FF2D-45DF-B80C-DB9D44746139}"/>
              </a:ext>
            </a:extLst>
          </p:cNvPr>
          <p:cNvCxnSpPr>
            <a:cxnSpLocks/>
          </p:cNvCxnSpPr>
          <p:nvPr/>
        </p:nvCxnSpPr>
        <p:spPr>
          <a:xfrm flipH="1" flipV="1">
            <a:off x="7529083" y="9713137"/>
            <a:ext cx="2117016" cy="159811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그림 127">
            <a:extLst>
              <a:ext uri="{FF2B5EF4-FFF2-40B4-BE49-F238E27FC236}">
                <a16:creationId xmlns:a16="http://schemas.microsoft.com/office/drawing/2014/main" id="{BAAC7257-B150-4832-BB60-1E3F2E9481D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9473753" y="16806430"/>
            <a:ext cx="259788" cy="288653"/>
          </a:xfrm>
          <a:prstGeom prst="rect">
            <a:avLst/>
          </a:prstGeom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62A060B-A502-4E8F-B8B2-FF02024D51D9}"/>
              </a:ext>
            </a:extLst>
          </p:cNvPr>
          <p:cNvSpPr/>
          <p:nvPr/>
        </p:nvSpPr>
        <p:spPr>
          <a:xfrm>
            <a:off x="5419251" y="12473171"/>
            <a:ext cx="4966826" cy="2583535"/>
          </a:xfrm>
          <a:prstGeom prst="rect">
            <a:avLst/>
          </a:prstGeom>
          <a:noFill/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C7E208E-BA80-4DC9-AB36-8F50D21A34D5}"/>
              </a:ext>
            </a:extLst>
          </p:cNvPr>
          <p:cNvSpPr txBox="1"/>
          <p:nvPr/>
        </p:nvSpPr>
        <p:spPr>
          <a:xfrm>
            <a:off x="8961027" y="12361137"/>
            <a:ext cx="1216637" cy="369332"/>
          </a:xfrm>
          <a:prstGeom prst="rect">
            <a:avLst/>
          </a:prstGeom>
          <a:solidFill>
            <a:srgbClr val="2B2D63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rgbClr val="FFFFFF"/>
                </a:solidFill>
              </a:rPr>
              <a:t>적용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0993C9E-A33E-4590-8A53-C8C978905CE2}"/>
              </a:ext>
            </a:extLst>
          </p:cNvPr>
          <p:cNvSpPr txBox="1"/>
          <p:nvPr/>
        </p:nvSpPr>
        <p:spPr>
          <a:xfrm>
            <a:off x="5632724" y="14009158"/>
            <a:ext cx="1216637" cy="323165"/>
          </a:xfrm>
          <a:prstGeom prst="rect">
            <a:avLst/>
          </a:prstGeom>
          <a:solidFill>
            <a:srgbClr val="2B2D63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500" b="1" dirty="0">
                <a:solidFill>
                  <a:srgbClr val="FFFFFF"/>
                </a:solidFill>
              </a:rPr>
              <a:t>댓글 오염도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494A15-BB33-4D1B-86A1-82120163221E}"/>
              </a:ext>
            </a:extLst>
          </p:cNvPr>
          <p:cNvSpPr txBox="1"/>
          <p:nvPr/>
        </p:nvSpPr>
        <p:spPr>
          <a:xfrm>
            <a:off x="6313795" y="12359764"/>
            <a:ext cx="1216637" cy="369332"/>
          </a:xfrm>
          <a:prstGeom prst="rect">
            <a:avLst/>
          </a:prstGeom>
          <a:solidFill>
            <a:srgbClr val="2B2D63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rgbClr val="FFFFFF"/>
                </a:solidFill>
              </a:rPr>
              <a:t>캐릭터화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BCA91B-F868-4CE9-92AD-E63B917E4B81}"/>
              </a:ext>
            </a:extLst>
          </p:cNvPr>
          <p:cNvSpPr txBox="1"/>
          <p:nvPr/>
        </p:nvSpPr>
        <p:spPr>
          <a:xfrm>
            <a:off x="5561047" y="14750210"/>
            <a:ext cx="68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0%</a:t>
            </a:r>
            <a:endParaRPr lang="ko-KR" altLang="en-US" sz="1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487D5A-CB9C-4ACC-BD2A-E3AB65CC1DD8}"/>
              </a:ext>
            </a:extLst>
          </p:cNvPr>
          <p:cNvSpPr txBox="1"/>
          <p:nvPr/>
        </p:nvSpPr>
        <p:spPr>
          <a:xfrm>
            <a:off x="7756221" y="14755422"/>
            <a:ext cx="95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100%</a:t>
            </a:r>
            <a:endParaRPr lang="ko-KR" altLang="en-US" sz="1800" dirty="0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D484F08B-85F6-4953-8ABB-637FF6278D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05382" y="12735917"/>
            <a:ext cx="441867" cy="220306"/>
          </a:xfrm>
          <a:prstGeom prst="rect">
            <a:avLst/>
          </a:prstGeom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9202878-FC4D-4404-972D-C7451FD8FA89}"/>
              </a:ext>
            </a:extLst>
          </p:cNvPr>
          <p:cNvCxnSpPr>
            <a:cxnSpLocks/>
          </p:cNvCxnSpPr>
          <p:nvPr/>
        </p:nvCxnSpPr>
        <p:spPr>
          <a:xfrm flipH="1">
            <a:off x="8061712" y="12956223"/>
            <a:ext cx="1994247" cy="1052935"/>
          </a:xfrm>
          <a:prstGeom prst="line">
            <a:avLst/>
          </a:prstGeom>
          <a:ln w="12700">
            <a:solidFill>
              <a:schemeClr val="dk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802116F7-EDA5-4E17-A6F1-FE341374F728}"/>
              </a:ext>
            </a:extLst>
          </p:cNvPr>
          <p:cNvCxnSpPr>
            <a:cxnSpLocks/>
          </p:cNvCxnSpPr>
          <p:nvPr/>
        </p:nvCxnSpPr>
        <p:spPr>
          <a:xfrm flipH="1" flipV="1">
            <a:off x="7735163" y="12718781"/>
            <a:ext cx="2057584" cy="52107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E17BC0-490B-4897-89C4-506B931AA5D2}"/>
              </a:ext>
            </a:extLst>
          </p:cNvPr>
          <p:cNvSpPr txBox="1"/>
          <p:nvPr/>
        </p:nvSpPr>
        <p:spPr>
          <a:xfrm>
            <a:off x="3255953" y="12800153"/>
            <a:ext cx="1844410" cy="261610"/>
          </a:xfrm>
          <a:prstGeom prst="rect">
            <a:avLst/>
          </a:prstGeom>
          <a:solidFill>
            <a:srgbClr val="2B2D63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b="1" dirty="0">
                <a:solidFill>
                  <a:srgbClr val="FFFFFF"/>
                </a:solidFill>
              </a:rPr>
              <a:t>사실기반의 분석</a:t>
            </a:r>
            <a:r>
              <a:rPr lang="en-US" altLang="ko-KR" sz="1100" b="1" dirty="0">
                <a:solidFill>
                  <a:srgbClr val="FFFFFF"/>
                </a:solidFill>
              </a:rPr>
              <a:t>,</a:t>
            </a:r>
            <a:r>
              <a:rPr lang="ko-KR" altLang="en-US" sz="1100" b="1" dirty="0">
                <a:solidFill>
                  <a:srgbClr val="FFFFFF"/>
                </a:solidFill>
              </a:rPr>
              <a:t>이해가능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C39BD6-051E-43BB-8477-BDF5639445C2}"/>
              </a:ext>
            </a:extLst>
          </p:cNvPr>
          <p:cNvSpPr txBox="1"/>
          <p:nvPr/>
        </p:nvSpPr>
        <p:spPr>
          <a:xfrm>
            <a:off x="682168" y="14795096"/>
            <a:ext cx="1844410" cy="261610"/>
          </a:xfrm>
          <a:prstGeom prst="rect">
            <a:avLst/>
          </a:prstGeom>
          <a:solidFill>
            <a:srgbClr val="2B2D63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b="1" dirty="0">
                <a:solidFill>
                  <a:srgbClr val="FFFFFF"/>
                </a:solidFill>
              </a:rPr>
              <a:t>자연스러운 배려문화 조성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29CF8E1-19BF-40B7-B00A-59AFCE2A8105}"/>
              </a:ext>
            </a:extLst>
          </p:cNvPr>
          <p:cNvSpPr txBox="1"/>
          <p:nvPr/>
        </p:nvSpPr>
        <p:spPr>
          <a:xfrm>
            <a:off x="657722" y="13346456"/>
            <a:ext cx="2653101" cy="261610"/>
          </a:xfrm>
          <a:prstGeom prst="rect">
            <a:avLst/>
          </a:prstGeom>
          <a:solidFill>
            <a:srgbClr val="2B2D63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 b="1" dirty="0">
                <a:solidFill>
                  <a:srgbClr val="FFFFFF"/>
                </a:solidFill>
              </a:rPr>
              <a:t>니즈에 알맞은 특성으로 캐릭터화 가능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40281A-0981-42DB-B88F-10ABBF96CAC4}"/>
              </a:ext>
            </a:extLst>
          </p:cNvPr>
          <p:cNvSpPr txBox="1"/>
          <p:nvPr/>
        </p:nvSpPr>
        <p:spPr>
          <a:xfrm>
            <a:off x="459314" y="1778885"/>
            <a:ext cx="215108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1.</a:t>
            </a:r>
            <a:r>
              <a:rPr lang="ko-KR" altLang="en-US" sz="2000" b="1" dirty="0"/>
              <a:t>목적 및 배경</a:t>
            </a:r>
          </a:p>
        </p:txBody>
      </p:sp>
      <p:sp>
        <p:nvSpPr>
          <p:cNvPr id="5" name="1/2 액자 4">
            <a:extLst>
              <a:ext uri="{FF2B5EF4-FFF2-40B4-BE49-F238E27FC236}">
                <a16:creationId xmlns:a16="http://schemas.microsoft.com/office/drawing/2014/main" id="{B8611DF5-5553-417D-9882-0559C1728F51}"/>
              </a:ext>
            </a:extLst>
          </p:cNvPr>
          <p:cNvSpPr/>
          <p:nvPr/>
        </p:nvSpPr>
        <p:spPr>
          <a:xfrm>
            <a:off x="459314" y="1780626"/>
            <a:ext cx="412362" cy="315772"/>
          </a:xfrm>
          <a:prstGeom prst="half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0D5523A-BD22-47E5-B605-52C2A5E09133}"/>
              </a:ext>
            </a:extLst>
          </p:cNvPr>
          <p:cNvSpPr txBox="1"/>
          <p:nvPr/>
        </p:nvSpPr>
        <p:spPr>
          <a:xfrm>
            <a:off x="445737" y="3145337"/>
            <a:ext cx="215108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2.</a:t>
            </a:r>
            <a:r>
              <a:rPr lang="ko-KR" altLang="en-US" sz="2000" b="1" dirty="0"/>
              <a:t>내용 및 방법</a:t>
            </a:r>
          </a:p>
        </p:txBody>
      </p:sp>
      <p:sp>
        <p:nvSpPr>
          <p:cNvPr id="80" name="1/2 액자 79">
            <a:extLst>
              <a:ext uri="{FF2B5EF4-FFF2-40B4-BE49-F238E27FC236}">
                <a16:creationId xmlns:a16="http://schemas.microsoft.com/office/drawing/2014/main" id="{B17AF14D-1A0C-4998-A6B8-643E20F634E2}"/>
              </a:ext>
            </a:extLst>
          </p:cNvPr>
          <p:cNvSpPr/>
          <p:nvPr/>
        </p:nvSpPr>
        <p:spPr>
          <a:xfrm>
            <a:off x="445737" y="3147078"/>
            <a:ext cx="412362" cy="315772"/>
          </a:xfrm>
          <a:prstGeom prst="half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23DDB8-17CE-4CF2-9525-D3A84F496F5B}"/>
              </a:ext>
            </a:extLst>
          </p:cNvPr>
          <p:cNvSpPr txBox="1"/>
          <p:nvPr/>
        </p:nvSpPr>
        <p:spPr>
          <a:xfrm>
            <a:off x="428449" y="5686625"/>
            <a:ext cx="4610074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3.</a:t>
            </a:r>
            <a:r>
              <a:rPr lang="ko-KR" altLang="en-US" sz="2000" b="1" dirty="0"/>
              <a:t>데이터 소개</a:t>
            </a:r>
            <a:r>
              <a:rPr lang="en-US" altLang="ko-KR" sz="2000" b="1" dirty="0"/>
              <a:t>- </a:t>
            </a:r>
            <a:r>
              <a:rPr lang="ko-KR" altLang="en-US" sz="2000" b="1" dirty="0"/>
              <a:t>강원대학교 커뮤니티</a:t>
            </a:r>
          </a:p>
        </p:txBody>
      </p:sp>
      <p:sp>
        <p:nvSpPr>
          <p:cNvPr id="15" name="1/2 액자 14">
            <a:extLst>
              <a:ext uri="{FF2B5EF4-FFF2-40B4-BE49-F238E27FC236}">
                <a16:creationId xmlns:a16="http://schemas.microsoft.com/office/drawing/2014/main" id="{31186F8B-72BE-4ACD-8BCE-E3C0C54E64BE}"/>
              </a:ext>
            </a:extLst>
          </p:cNvPr>
          <p:cNvSpPr/>
          <p:nvPr/>
        </p:nvSpPr>
        <p:spPr>
          <a:xfrm>
            <a:off x="453958" y="5742064"/>
            <a:ext cx="412362" cy="315772"/>
          </a:xfrm>
          <a:prstGeom prst="half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29EB31-C7C1-4A27-8757-89009A03FC9D}"/>
              </a:ext>
            </a:extLst>
          </p:cNvPr>
          <p:cNvSpPr txBox="1"/>
          <p:nvPr/>
        </p:nvSpPr>
        <p:spPr>
          <a:xfrm>
            <a:off x="417728" y="8852458"/>
            <a:ext cx="2336847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4.</a:t>
            </a:r>
            <a:r>
              <a:rPr lang="ko-KR" altLang="en-US" sz="2000" b="1" dirty="0"/>
              <a:t>프로젝트 결과</a:t>
            </a:r>
          </a:p>
        </p:txBody>
      </p:sp>
      <p:sp>
        <p:nvSpPr>
          <p:cNvPr id="23" name="1/2 액자 22">
            <a:extLst>
              <a:ext uri="{FF2B5EF4-FFF2-40B4-BE49-F238E27FC236}">
                <a16:creationId xmlns:a16="http://schemas.microsoft.com/office/drawing/2014/main" id="{35CEB2E4-0473-4D52-B5DD-EF83D11173B7}"/>
              </a:ext>
            </a:extLst>
          </p:cNvPr>
          <p:cNvSpPr/>
          <p:nvPr/>
        </p:nvSpPr>
        <p:spPr>
          <a:xfrm>
            <a:off x="417729" y="8854199"/>
            <a:ext cx="412362" cy="315772"/>
          </a:xfrm>
          <a:prstGeom prst="half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54F161-682D-4404-A115-EDB4052C4E80}"/>
              </a:ext>
            </a:extLst>
          </p:cNvPr>
          <p:cNvSpPr txBox="1"/>
          <p:nvPr/>
        </p:nvSpPr>
        <p:spPr>
          <a:xfrm>
            <a:off x="435950" y="12125992"/>
            <a:ext cx="2336847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 5. </a:t>
            </a:r>
            <a:r>
              <a:rPr lang="ko-KR" altLang="en-US" sz="2000" b="1" dirty="0"/>
              <a:t>기대효과</a:t>
            </a:r>
            <a:endParaRPr lang="en-US" altLang="ko-KR" sz="2000" b="1" dirty="0"/>
          </a:p>
        </p:txBody>
      </p:sp>
      <p:sp>
        <p:nvSpPr>
          <p:cNvPr id="25" name="1/2 액자 24">
            <a:extLst>
              <a:ext uri="{FF2B5EF4-FFF2-40B4-BE49-F238E27FC236}">
                <a16:creationId xmlns:a16="http://schemas.microsoft.com/office/drawing/2014/main" id="{6E93A56D-7BBB-4D12-AA57-E95DA9D2B80C}"/>
              </a:ext>
            </a:extLst>
          </p:cNvPr>
          <p:cNvSpPr/>
          <p:nvPr/>
        </p:nvSpPr>
        <p:spPr>
          <a:xfrm>
            <a:off x="435951" y="12127733"/>
            <a:ext cx="412362" cy="315772"/>
          </a:xfrm>
          <a:prstGeom prst="half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LSTM (Long Short Term Memory) &gt; 도리의 디지털라이프">
            <a:extLst>
              <a:ext uri="{FF2B5EF4-FFF2-40B4-BE49-F238E27FC236}">
                <a16:creationId xmlns:a16="http://schemas.microsoft.com/office/drawing/2014/main" id="{8103FA2F-FC79-4834-8732-A51063A5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321" y="3659367"/>
            <a:ext cx="2463783" cy="129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E54E56C3-44BB-40DD-9F9B-82D592A5B3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02499" y="3751037"/>
            <a:ext cx="1520525" cy="180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2508B89-D8EC-438E-9AA0-F43112264B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02499" y="3958014"/>
            <a:ext cx="1791900" cy="396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5D2BDAB1-020B-4E20-BDF6-8CA8099232C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13392" y="4359533"/>
            <a:ext cx="1393715" cy="216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DD7C2B4-6F04-41EA-8315-5C1E72B8704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13392" y="4592481"/>
            <a:ext cx="1599035" cy="396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FB27127-6952-4C54-89F4-BBC7EA111EE6}"/>
              </a:ext>
            </a:extLst>
          </p:cNvPr>
          <p:cNvSpPr txBox="1"/>
          <p:nvPr/>
        </p:nvSpPr>
        <p:spPr>
          <a:xfrm>
            <a:off x="7270630" y="6474923"/>
            <a:ext cx="311945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단어를 전체 </a:t>
            </a:r>
            <a:r>
              <a:rPr lang="ko-KR" altLang="en-US" sz="1200" dirty="0" err="1">
                <a:latin typeface="+mn-ea"/>
              </a:rPr>
              <a:t>단어들간의</a:t>
            </a:r>
            <a:r>
              <a:rPr lang="ko-KR" altLang="en-US" sz="1200" dirty="0">
                <a:latin typeface="+mn-ea"/>
              </a:rPr>
              <a:t> 관계에 맞춰 해당 단어의 특성을 갖는 </a:t>
            </a:r>
            <a:r>
              <a:rPr lang="ko-KR" altLang="en-US" sz="1200" dirty="0" err="1">
                <a:latin typeface="+mn-ea"/>
              </a:rPr>
              <a:t>백터로</a:t>
            </a:r>
            <a:r>
              <a:rPr lang="ko-KR" altLang="en-US" sz="1200" dirty="0">
                <a:latin typeface="+mn-ea"/>
              </a:rPr>
              <a:t> 바꾸면 단어들 사이의 유사도를 계산하는 방법 가능</a:t>
            </a:r>
            <a:endParaRPr lang="en-US" altLang="ko-KR" sz="120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666FA85-5821-42AD-A834-CE014D6EE652}"/>
              </a:ext>
            </a:extLst>
          </p:cNvPr>
          <p:cNvSpPr txBox="1"/>
          <p:nvPr/>
        </p:nvSpPr>
        <p:spPr>
          <a:xfrm>
            <a:off x="7243459" y="7389877"/>
            <a:ext cx="311945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단어 </a:t>
            </a:r>
            <a:r>
              <a:rPr lang="ko-KR" altLang="en-US" sz="1200" dirty="0" err="1">
                <a:latin typeface="+mn-ea"/>
              </a:rPr>
              <a:t>백터</a:t>
            </a:r>
            <a:r>
              <a:rPr lang="ko-KR" altLang="en-US" sz="1200" dirty="0">
                <a:latin typeface="+mn-ea"/>
              </a:rPr>
              <a:t> 간 덧셈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뺄셈을 통해 단어들 사이의 의미적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문법적 관계를 도출 가능</a:t>
            </a:r>
            <a:endParaRPr lang="en-US" altLang="ko-KR" sz="120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5352D2B-62B6-4D55-84F6-0A488DCA970A}"/>
              </a:ext>
            </a:extLst>
          </p:cNvPr>
          <p:cNvSpPr txBox="1"/>
          <p:nvPr/>
        </p:nvSpPr>
        <p:spPr>
          <a:xfrm>
            <a:off x="7250739" y="8094621"/>
            <a:ext cx="311945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+mn-ea"/>
              </a:rPr>
              <a:t>품질 좋은 </a:t>
            </a:r>
            <a:r>
              <a:rPr lang="ko-KR" altLang="en-US" sz="1200" dirty="0" err="1">
                <a:latin typeface="+mn-ea"/>
              </a:rPr>
              <a:t>임베딩은</a:t>
            </a:r>
            <a:r>
              <a:rPr lang="ko-KR" altLang="en-US" sz="1200" dirty="0">
                <a:latin typeface="+mn-ea"/>
              </a:rPr>
              <a:t> 모형의 성능과 </a:t>
            </a:r>
            <a:r>
              <a:rPr lang="ko-KR" altLang="en-US" sz="1200" dirty="0" err="1">
                <a:latin typeface="+mn-ea"/>
              </a:rPr>
              <a:t>수렴속</a:t>
            </a:r>
            <a:r>
              <a:rPr lang="ko-KR" altLang="en-US" sz="1200" dirty="0">
                <a:latin typeface="+mn-ea"/>
              </a:rPr>
              <a:t>         도가 빨라 좋은 품질의 </a:t>
            </a:r>
            <a:r>
              <a:rPr lang="ko-KR" altLang="en-US" sz="1200" dirty="0" err="1">
                <a:latin typeface="+mn-ea"/>
              </a:rPr>
              <a:t>임베딩을</a:t>
            </a:r>
            <a:r>
              <a:rPr lang="ko-KR" altLang="en-US" sz="1200" dirty="0">
                <a:latin typeface="+mn-ea"/>
              </a:rPr>
              <a:t> 다른 딥러닝 모델의 </a:t>
            </a:r>
            <a:r>
              <a:rPr lang="ko-KR" altLang="en-US" sz="1200" dirty="0" err="1">
                <a:latin typeface="+mn-ea"/>
              </a:rPr>
              <a:t>입력값으로</a:t>
            </a:r>
            <a:r>
              <a:rPr lang="ko-KR" altLang="en-US" sz="1200" dirty="0">
                <a:latin typeface="+mn-ea"/>
              </a:rPr>
              <a:t> 사용 가능</a:t>
            </a:r>
            <a:endParaRPr lang="en-US" altLang="ko-KR" sz="1500" dirty="0">
              <a:solidFill>
                <a:schemeClr val="accent2"/>
              </a:solidFill>
              <a:latin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59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336</Words>
  <Application>Microsoft Office PowerPoint</Application>
  <PresentationFormat>사용자 지정</PresentationFormat>
  <Paragraphs>54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Lim</dc:creator>
  <cp:lastModifiedBy>박성흠</cp:lastModifiedBy>
  <cp:revision>74</cp:revision>
  <dcterms:created xsi:type="dcterms:W3CDTF">2016-06-17T08:29:35Z</dcterms:created>
  <dcterms:modified xsi:type="dcterms:W3CDTF">2020-11-15T16:41:30Z</dcterms:modified>
  <cp:version>1000.0000.01</cp:version>
</cp:coreProperties>
</file>