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64" r:id="rId2"/>
    <p:sldId id="257" r:id="rId3"/>
    <p:sldId id="358" r:id="rId4"/>
    <p:sldId id="259" r:id="rId5"/>
    <p:sldId id="260" r:id="rId6"/>
    <p:sldId id="261" r:id="rId7"/>
    <p:sldId id="3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민" initials="정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D7ECC5-DEC1-4D3A-97B4-786687367385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D60B18-9AA0-4C77-B42D-3489A31EE90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2A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4057650"/>
            <a:ext cx="12192000" cy="280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38D5-D1AB-4429-BD1E-24C3A8FC4D82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1A17-48CB-414D-8A68-5B513F7645B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10007600" y="117270"/>
            <a:ext cx="1899316" cy="721474"/>
            <a:chOff x="-4513943" y="2791391"/>
            <a:chExt cx="4083050" cy="1550988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-3510643" y="3281929"/>
              <a:ext cx="755650" cy="1046163"/>
            </a:xfrm>
            <a:custGeom>
              <a:avLst/>
              <a:gdLst>
                <a:gd name="T0" fmla="*/ 452 w 476"/>
                <a:gd name="T1" fmla="*/ 0 h 659"/>
                <a:gd name="T2" fmla="*/ 218 w 476"/>
                <a:gd name="T3" fmla="*/ 0 h 659"/>
                <a:gd name="T4" fmla="*/ 0 w 476"/>
                <a:gd name="T5" fmla="*/ 321 h 659"/>
                <a:gd name="T6" fmla="*/ 244 w 476"/>
                <a:gd name="T7" fmla="*/ 659 h 659"/>
                <a:gd name="T8" fmla="*/ 476 w 476"/>
                <a:gd name="T9" fmla="*/ 659 h 659"/>
                <a:gd name="T10" fmla="*/ 234 w 476"/>
                <a:gd name="T11" fmla="*/ 321 h 659"/>
                <a:gd name="T12" fmla="*/ 452 w 476"/>
                <a:gd name="T13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59">
                  <a:moveTo>
                    <a:pt x="452" y="0"/>
                  </a:moveTo>
                  <a:lnTo>
                    <a:pt x="218" y="0"/>
                  </a:lnTo>
                  <a:lnTo>
                    <a:pt x="0" y="321"/>
                  </a:lnTo>
                  <a:lnTo>
                    <a:pt x="244" y="659"/>
                  </a:lnTo>
                  <a:lnTo>
                    <a:pt x="476" y="659"/>
                  </a:lnTo>
                  <a:lnTo>
                    <a:pt x="234" y="32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-2656568" y="3281929"/>
              <a:ext cx="1041400" cy="1041400"/>
            </a:xfrm>
            <a:custGeom>
              <a:avLst/>
              <a:gdLst>
                <a:gd name="T0" fmla="*/ 193 w 277"/>
                <a:gd name="T1" fmla="*/ 162 h 276"/>
                <a:gd name="T2" fmla="*/ 89 w 277"/>
                <a:gd name="T3" fmla="*/ 0 h 276"/>
                <a:gd name="T4" fmla="*/ 0 w 277"/>
                <a:gd name="T5" fmla="*/ 0 h 276"/>
                <a:gd name="T6" fmla="*/ 0 w 277"/>
                <a:gd name="T7" fmla="*/ 276 h 276"/>
                <a:gd name="T8" fmla="*/ 85 w 277"/>
                <a:gd name="T9" fmla="*/ 276 h 276"/>
                <a:gd name="T10" fmla="*/ 85 w 277"/>
                <a:gd name="T11" fmla="*/ 119 h 276"/>
                <a:gd name="T12" fmla="*/ 189 w 277"/>
                <a:gd name="T13" fmla="*/ 276 h 276"/>
                <a:gd name="T14" fmla="*/ 277 w 277"/>
                <a:gd name="T15" fmla="*/ 276 h 276"/>
                <a:gd name="T16" fmla="*/ 277 w 277"/>
                <a:gd name="T17" fmla="*/ 0 h 276"/>
                <a:gd name="T18" fmla="*/ 193 w 277"/>
                <a:gd name="T19" fmla="*/ 0 h 276"/>
                <a:gd name="T20" fmla="*/ 193 w 277"/>
                <a:gd name="T21" fmla="*/ 16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276">
                  <a:moveTo>
                    <a:pt x="193" y="162"/>
                  </a:moveTo>
                  <a:cubicBezTo>
                    <a:pt x="193" y="162"/>
                    <a:pt x="91" y="4"/>
                    <a:pt x="89" y="0"/>
                  </a:cubicBezTo>
                  <a:cubicBezTo>
                    <a:pt x="84" y="0"/>
                    <a:pt x="8" y="0"/>
                    <a:pt x="0" y="0"/>
                  </a:cubicBezTo>
                  <a:cubicBezTo>
                    <a:pt x="0" y="8"/>
                    <a:pt x="0" y="268"/>
                    <a:pt x="0" y="276"/>
                  </a:cubicBezTo>
                  <a:cubicBezTo>
                    <a:pt x="7" y="276"/>
                    <a:pt x="77" y="276"/>
                    <a:pt x="85" y="276"/>
                  </a:cubicBezTo>
                  <a:cubicBezTo>
                    <a:pt x="85" y="268"/>
                    <a:pt x="85" y="119"/>
                    <a:pt x="85" y="119"/>
                  </a:cubicBezTo>
                  <a:cubicBezTo>
                    <a:pt x="189" y="276"/>
                    <a:pt x="189" y="276"/>
                    <a:pt x="189" y="276"/>
                  </a:cubicBezTo>
                  <a:cubicBezTo>
                    <a:pt x="277" y="276"/>
                    <a:pt x="277" y="276"/>
                    <a:pt x="277" y="27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93" y="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-1389743" y="3281929"/>
              <a:ext cx="958850" cy="1060450"/>
            </a:xfrm>
            <a:custGeom>
              <a:avLst/>
              <a:gdLst>
                <a:gd name="T0" fmla="*/ 166 w 255"/>
                <a:gd name="T1" fmla="*/ 0 h 281"/>
                <a:gd name="T2" fmla="*/ 166 w 255"/>
                <a:gd name="T3" fmla="*/ 155 h 281"/>
                <a:gd name="T4" fmla="*/ 128 w 255"/>
                <a:gd name="T5" fmla="*/ 207 h 281"/>
                <a:gd name="T6" fmla="*/ 90 w 255"/>
                <a:gd name="T7" fmla="*/ 155 h 281"/>
                <a:gd name="T8" fmla="*/ 90 w 255"/>
                <a:gd name="T9" fmla="*/ 0 h 281"/>
                <a:gd name="T10" fmla="*/ 0 w 255"/>
                <a:gd name="T11" fmla="*/ 0 h 281"/>
                <a:gd name="T12" fmla="*/ 0 w 255"/>
                <a:gd name="T13" fmla="*/ 165 h 281"/>
                <a:gd name="T14" fmla="*/ 128 w 255"/>
                <a:gd name="T15" fmla="*/ 281 h 281"/>
                <a:gd name="T16" fmla="*/ 255 w 255"/>
                <a:gd name="T17" fmla="*/ 165 h 281"/>
                <a:gd name="T18" fmla="*/ 255 w 255"/>
                <a:gd name="T19" fmla="*/ 0 h 281"/>
                <a:gd name="T20" fmla="*/ 166 w 255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81">
                  <a:moveTo>
                    <a:pt x="166" y="0"/>
                  </a:moveTo>
                  <a:cubicBezTo>
                    <a:pt x="166" y="8"/>
                    <a:pt x="166" y="155"/>
                    <a:pt x="166" y="155"/>
                  </a:cubicBezTo>
                  <a:cubicBezTo>
                    <a:pt x="166" y="175"/>
                    <a:pt x="166" y="207"/>
                    <a:pt x="128" y="207"/>
                  </a:cubicBezTo>
                  <a:cubicBezTo>
                    <a:pt x="90" y="207"/>
                    <a:pt x="90" y="175"/>
                    <a:pt x="90" y="155"/>
                  </a:cubicBezTo>
                  <a:cubicBezTo>
                    <a:pt x="90" y="155"/>
                    <a:pt x="90" y="8"/>
                    <a:pt x="90" y="0"/>
                  </a:cubicBezTo>
                  <a:cubicBezTo>
                    <a:pt x="82" y="0"/>
                    <a:pt x="8" y="0"/>
                    <a:pt x="0" y="0"/>
                  </a:cubicBezTo>
                  <a:cubicBezTo>
                    <a:pt x="0" y="8"/>
                    <a:pt x="0" y="165"/>
                    <a:pt x="0" y="165"/>
                  </a:cubicBezTo>
                  <a:cubicBezTo>
                    <a:pt x="0" y="261"/>
                    <a:pt x="70" y="281"/>
                    <a:pt x="128" y="281"/>
                  </a:cubicBezTo>
                  <a:cubicBezTo>
                    <a:pt x="186" y="281"/>
                    <a:pt x="255" y="261"/>
                    <a:pt x="255" y="165"/>
                  </a:cubicBezTo>
                  <a:cubicBezTo>
                    <a:pt x="255" y="165"/>
                    <a:pt x="255" y="8"/>
                    <a:pt x="255" y="0"/>
                  </a:cubicBezTo>
                  <a:cubicBezTo>
                    <a:pt x="248" y="0"/>
                    <a:pt x="173" y="0"/>
                    <a:pt x="1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-3878943" y="3878829"/>
              <a:ext cx="323850" cy="449263"/>
            </a:xfrm>
            <a:custGeom>
              <a:avLst/>
              <a:gdLst>
                <a:gd name="T0" fmla="*/ 0 w 204"/>
                <a:gd name="T1" fmla="*/ 283 h 283"/>
                <a:gd name="T2" fmla="*/ 204 w 204"/>
                <a:gd name="T3" fmla="*/ 283 h 283"/>
                <a:gd name="T4" fmla="*/ 0 w 204"/>
                <a:gd name="T5" fmla="*/ 0 h 283"/>
                <a:gd name="T6" fmla="*/ 0 w 204"/>
                <a:gd name="T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83">
                  <a:moveTo>
                    <a:pt x="0" y="283"/>
                  </a:moveTo>
                  <a:lnTo>
                    <a:pt x="204" y="283"/>
                  </a:lnTo>
                  <a:lnTo>
                    <a:pt x="0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-3878943" y="3281929"/>
              <a:ext cx="323850" cy="446088"/>
            </a:xfrm>
            <a:custGeom>
              <a:avLst/>
              <a:gdLst>
                <a:gd name="T0" fmla="*/ 0 w 204"/>
                <a:gd name="T1" fmla="*/ 0 h 281"/>
                <a:gd name="T2" fmla="*/ 204 w 204"/>
                <a:gd name="T3" fmla="*/ 281 h 281"/>
                <a:gd name="T4" fmla="*/ 204 w 204"/>
                <a:gd name="T5" fmla="*/ 0 h 281"/>
                <a:gd name="T6" fmla="*/ 0 w 204"/>
                <a:gd name="T7" fmla="*/ 0 h 281"/>
                <a:gd name="T8" fmla="*/ 0 w 204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1">
                  <a:moveTo>
                    <a:pt x="0" y="0"/>
                  </a:moveTo>
                  <a:lnTo>
                    <a:pt x="204" y="281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-4513943" y="2791391"/>
              <a:ext cx="487363" cy="490538"/>
            </a:xfrm>
            <a:custGeom>
              <a:avLst/>
              <a:gdLst>
                <a:gd name="T0" fmla="*/ 0 w 307"/>
                <a:gd name="T1" fmla="*/ 128 h 309"/>
                <a:gd name="T2" fmla="*/ 130 w 307"/>
                <a:gd name="T3" fmla="*/ 309 h 309"/>
                <a:gd name="T4" fmla="*/ 307 w 307"/>
                <a:gd name="T5" fmla="*/ 178 h 309"/>
                <a:gd name="T6" fmla="*/ 177 w 307"/>
                <a:gd name="T7" fmla="*/ 0 h 309"/>
                <a:gd name="T8" fmla="*/ 0 w 307"/>
                <a:gd name="T9" fmla="*/ 12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9">
                  <a:moveTo>
                    <a:pt x="0" y="128"/>
                  </a:moveTo>
                  <a:lnTo>
                    <a:pt x="130" y="309"/>
                  </a:lnTo>
                  <a:lnTo>
                    <a:pt x="307" y="178"/>
                  </a:lnTo>
                  <a:lnTo>
                    <a:pt x="177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3286580" y="2259798"/>
            <a:ext cx="8406039" cy="1026033"/>
          </a:xfrm>
        </p:spPr>
        <p:txBody>
          <a:bodyPr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1" i="1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PRESENTATION TITLE</a:t>
            </a:r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6100" y="3100426"/>
            <a:ext cx="7336519" cy="507176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3200" b="1" i="1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PRESENTATION SUBTITLE</a:t>
            </a:r>
            <a:endParaRPr lang="ko-KR" altLang="en-US" dirty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789716" y="6242556"/>
            <a:ext cx="2163762" cy="321302"/>
            <a:chOff x="2722563" y="3221038"/>
            <a:chExt cx="3421062" cy="508001"/>
          </a:xfrm>
        </p:grpSpPr>
        <p:sp>
          <p:nvSpPr>
            <p:cNvPr id="19" name="Freeform 97"/>
            <p:cNvSpPr>
              <a:spLocks/>
            </p:cNvSpPr>
            <p:nvPr/>
          </p:nvSpPr>
          <p:spPr bwMode="auto">
            <a:xfrm>
              <a:off x="2722563" y="3221038"/>
              <a:ext cx="157163" cy="160338"/>
            </a:xfrm>
            <a:custGeom>
              <a:avLst/>
              <a:gdLst>
                <a:gd name="T0" fmla="*/ 0 w 99"/>
                <a:gd name="T1" fmla="*/ 43 h 101"/>
                <a:gd name="T2" fmla="*/ 42 w 99"/>
                <a:gd name="T3" fmla="*/ 101 h 101"/>
                <a:gd name="T4" fmla="*/ 99 w 99"/>
                <a:gd name="T5" fmla="*/ 60 h 101"/>
                <a:gd name="T6" fmla="*/ 57 w 99"/>
                <a:gd name="T7" fmla="*/ 0 h 101"/>
                <a:gd name="T8" fmla="*/ 0 w 99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1">
                  <a:moveTo>
                    <a:pt x="0" y="43"/>
                  </a:moveTo>
                  <a:lnTo>
                    <a:pt x="42" y="101"/>
                  </a:lnTo>
                  <a:lnTo>
                    <a:pt x="99" y="60"/>
                  </a:lnTo>
                  <a:lnTo>
                    <a:pt x="57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98"/>
            <p:cNvSpPr>
              <a:spLocks/>
            </p:cNvSpPr>
            <p:nvPr/>
          </p:nvSpPr>
          <p:spPr bwMode="auto">
            <a:xfrm>
              <a:off x="3324225" y="3381376"/>
              <a:ext cx="338138" cy="342900"/>
            </a:xfrm>
            <a:custGeom>
              <a:avLst/>
              <a:gdLst>
                <a:gd name="T0" fmla="*/ 147 w 213"/>
                <a:gd name="T1" fmla="*/ 127 h 216"/>
                <a:gd name="T2" fmla="*/ 68 w 213"/>
                <a:gd name="T3" fmla="*/ 0 h 216"/>
                <a:gd name="T4" fmla="*/ 0 w 213"/>
                <a:gd name="T5" fmla="*/ 0 h 216"/>
                <a:gd name="T6" fmla="*/ 0 w 213"/>
                <a:gd name="T7" fmla="*/ 216 h 216"/>
                <a:gd name="T8" fmla="*/ 64 w 213"/>
                <a:gd name="T9" fmla="*/ 216 h 216"/>
                <a:gd name="T10" fmla="*/ 64 w 213"/>
                <a:gd name="T11" fmla="*/ 94 h 216"/>
                <a:gd name="T12" fmla="*/ 144 w 213"/>
                <a:gd name="T13" fmla="*/ 216 h 216"/>
                <a:gd name="T14" fmla="*/ 213 w 213"/>
                <a:gd name="T15" fmla="*/ 216 h 216"/>
                <a:gd name="T16" fmla="*/ 213 w 213"/>
                <a:gd name="T17" fmla="*/ 0 h 216"/>
                <a:gd name="T18" fmla="*/ 147 w 213"/>
                <a:gd name="T19" fmla="*/ 0 h 216"/>
                <a:gd name="T20" fmla="*/ 147 w 213"/>
                <a:gd name="T21" fmla="*/ 12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16">
                  <a:moveTo>
                    <a:pt x="147" y="127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64" y="216"/>
                  </a:lnTo>
                  <a:lnTo>
                    <a:pt x="64" y="94"/>
                  </a:lnTo>
                  <a:lnTo>
                    <a:pt x="144" y="216"/>
                  </a:lnTo>
                  <a:lnTo>
                    <a:pt x="213" y="216"/>
                  </a:lnTo>
                  <a:lnTo>
                    <a:pt x="213" y="0"/>
                  </a:lnTo>
                  <a:lnTo>
                    <a:pt x="147" y="0"/>
                  </a:lnTo>
                  <a:lnTo>
                    <a:pt x="147" y="127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99"/>
            <p:cNvSpPr>
              <a:spLocks/>
            </p:cNvSpPr>
            <p:nvPr/>
          </p:nvSpPr>
          <p:spPr bwMode="auto">
            <a:xfrm>
              <a:off x="3733800" y="3381376"/>
              <a:ext cx="311150" cy="347663"/>
            </a:xfrm>
            <a:custGeom>
              <a:avLst/>
              <a:gdLst>
                <a:gd name="T0" fmla="*/ 54 w 83"/>
                <a:gd name="T1" fmla="*/ 0 h 91"/>
                <a:gd name="T2" fmla="*/ 54 w 83"/>
                <a:gd name="T3" fmla="*/ 51 h 91"/>
                <a:gd name="T4" fmla="*/ 41 w 83"/>
                <a:gd name="T5" fmla="*/ 67 h 91"/>
                <a:gd name="T6" fmla="*/ 29 w 83"/>
                <a:gd name="T7" fmla="*/ 51 h 91"/>
                <a:gd name="T8" fmla="*/ 29 w 83"/>
                <a:gd name="T9" fmla="*/ 0 h 91"/>
                <a:gd name="T10" fmla="*/ 0 w 83"/>
                <a:gd name="T11" fmla="*/ 0 h 91"/>
                <a:gd name="T12" fmla="*/ 0 w 83"/>
                <a:gd name="T13" fmla="*/ 54 h 91"/>
                <a:gd name="T14" fmla="*/ 41 w 83"/>
                <a:gd name="T15" fmla="*/ 91 h 91"/>
                <a:gd name="T16" fmla="*/ 83 w 83"/>
                <a:gd name="T17" fmla="*/ 54 h 91"/>
                <a:gd name="T18" fmla="*/ 83 w 83"/>
                <a:gd name="T19" fmla="*/ 0 h 91"/>
                <a:gd name="T20" fmla="*/ 54 w 8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1">
                  <a:moveTo>
                    <a:pt x="54" y="0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57"/>
                    <a:pt x="54" y="67"/>
                    <a:pt x="41" y="67"/>
                  </a:cubicBezTo>
                  <a:cubicBezTo>
                    <a:pt x="29" y="67"/>
                    <a:pt x="29" y="57"/>
                    <a:pt x="29" y="5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5"/>
                    <a:pt x="23" y="91"/>
                    <a:pt x="41" y="91"/>
                  </a:cubicBezTo>
                  <a:cubicBezTo>
                    <a:pt x="60" y="91"/>
                    <a:pt x="83" y="85"/>
                    <a:pt x="83" y="54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0"/>
            <p:cNvSpPr>
              <a:spLocks/>
            </p:cNvSpPr>
            <p:nvPr/>
          </p:nvSpPr>
          <p:spPr bwMode="auto">
            <a:xfrm>
              <a:off x="2928938" y="3381376"/>
              <a:ext cx="104775" cy="149225"/>
            </a:xfrm>
            <a:custGeom>
              <a:avLst/>
              <a:gdLst>
                <a:gd name="T0" fmla="*/ 0 w 66"/>
                <a:gd name="T1" fmla="*/ 0 h 94"/>
                <a:gd name="T2" fmla="*/ 66 w 66"/>
                <a:gd name="T3" fmla="*/ 94 h 94"/>
                <a:gd name="T4" fmla="*/ 66 w 66"/>
                <a:gd name="T5" fmla="*/ 0 h 94"/>
                <a:gd name="T6" fmla="*/ 0 w 66"/>
                <a:gd name="T7" fmla="*/ 0 h 94"/>
                <a:gd name="T8" fmla="*/ 0 w 6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4">
                  <a:moveTo>
                    <a:pt x="0" y="0"/>
                  </a:moveTo>
                  <a:lnTo>
                    <a:pt x="66" y="9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01"/>
            <p:cNvSpPr>
              <a:spLocks/>
            </p:cNvSpPr>
            <p:nvPr/>
          </p:nvSpPr>
          <p:spPr bwMode="auto">
            <a:xfrm>
              <a:off x="3044825" y="3381376"/>
              <a:ext cx="244475" cy="342900"/>
            </a:xfrm>
            <a:custGeom>
              <a:avLst/>
              <a:gdLst>
                <a:gd name="T0" fmla="*/ 76 w 154"/>
                <a:gd name="T1" fmla="*/ 106 h 216"/>
                <a:gd name="T2" fmla="*/ 147 w 154"/>
                <a:gd name="T3" fmla="*/ 0 h 216"/>
                <a:gd name="T4" fmla="*/ 71 w 154"/>
                <a:gd name="T5" fmla="*/ 0 h 216"/>
                <a:gd name="T6" fmla="*/ 0 w 154"/>
                <a:gd name="T7" fmla="*/ 106 h 216"/>
                <a:gd name="T8" fmla="*/ 79 w 154"/>
                <a:gd name="T9" fmla="*/ 216 h 216"/>
                <a:gd name="T10" fmla="*/ 154 w 154"/>
                <a:gd name="T11" fmla="*/ 216 h 216"/>
                <a:gd name="T12" fmla="*/ 76 w 154"/>
                <a:gd name="T13" fmla="*/ 1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216">
                  <a:moveTo>
                    <a:pt x="76" y="106"/>
                  </a:moveTo>
                  <a:lnTo>
                    <a:pt x="147" y="0"/>
                  </a:lnTo>
                  <a:lnTo>
                    <a:pt x="71" y="0"/>
                  </a:lnTo>
                  <a:lnTo>
                    <a:pt x="0" y="106"/>
                  </a:lnTo>
                  <a:lnTo>
                    <a:pt x="79" y="216"/>
                  </a:lnTo>
                  <a:lnTo>
                    <a:pt x="154" y="216"/>
                  </a:lnTo>
                  <a:lnTo>
                    <a:pt x="76" y="106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2928938" y="3579813"/>
              <a:ext cx="101600" cy="144463"/>
            </a:xfrm>
            <a:custGeom>
              <a:avLst/>
              <a:gdLst>
                <a:gd name="T0" fmla="*/ 0 w 64"/>
                <a:gd name="T1" fmla="*/ 91 h 91"/>
                <a:gd name="T2" fmla="*/ 64 w 64"/>
                <a:gd name="T3" fmla="*/ 91 h 91"/>
                <a:gd name="T4" fmla="*/ 0 w 64"/>
                <a:gd name="T5" fmla="*/ 0 h 91"/>
                <a:gd name="T6" fmla="*/ 0 w 64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1">
                  <a:moveTo>
                    <a:pt x="0" y="91"/>
                  </a:moveTo>
                  <a:lnTo>
                    <a:pt x="64" y="91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4248150" y="3392488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05"/>
            <p:cNvSpPr>
              <a:spLocks/>
            </p:cNvSpPr>
            <p:nvPr/>
          </p:nvSpPr>
          <p:spPr bwMode="auto">
            <a:xfrm>
              <a:off x="4248150" y="3476626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06"/>
            <p:cNvSpPr>
              <a:spLocks/>
            </p:cNvSpPr>
            <p:nvPr/>
          </p:nvSpPr>
          <p:spPr bwMode="auto">
            <a:xfrm>
              <a:off x="4343400" y="3403601"/>
              <a:ext cx="220663" cy="301625"/>
            </a:xfrm>
            <a:custGeom>
              <a:avLst/>
              <a:gdLst>
                <a:gd name="T0" fmla="*/ 85 w 139"/>
                <a:gd name="T1" fmla="*/ 20 h 190"/>
                <a:gd name="T2" fmla="*/ 132 w 139"/>
                <a:gd name="T3" fmla="*/ 20 h 190"/>
                <a:gd name="T4" fmla="*/ 132 w 139"/>
                <a:gd name="T5" fmla="*/ 0 h 190"/>
                <a:gd name="T6" fmla="*/ 9 w 139"/>
                <a:gd name="T7" fmla="*/ 0 h 190"/>
                <a:gd name="T8" fmla="*/ 9 w 139"/>
                <a:gd name="T9" fmla="*/ 20 h 190"/>
                <a:gd name="T10" fmla="*/ 54 w 139"/>
                <a:gd name="T11" fmla="*/ 20 h 190"/>
                <a:gd name="T12" fmla="*/ 54 w 139"/>
                <a:gd name="T13" fmla="*/ 171 h 190"/>
                <a:gd name="T14" fmla="*/ 0 w 139"/>
                <a:gd name="T15" fmla="*/ 171 h 190"/>
                <a:gd name="T16" fmla="*/ 0 w 139"/>
                <a:gd name="T17" fmla="*/ 190 h 190"/>
                <a:gd name="T18" fmla="*/ 139 w 139"/>
                <a:gd name="T19" fmla="*/ 190 h 190"/>
                <a:gd name="T20" fmla="*/ 139 w 139"/>
                <a:gd name="T21" fmla="*/ 171 h 190"/>
                <a:gd name="T22" fmla="*/ 85 w 139"/>
                <a:gd name="T23" fmla="*/ 171 h 190"/>
                <a:gd name="T24" fmla="*/ 85 w 139"/>
                <a:gd name="T25" fmla="*/ 2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90">
                  <a:moveTo>
                    <a:pt x="85" y="20"/>
                  </a:moveTo>
                  <a:lnTo>
                    <a:pt x="132" y="20"/>
                  </a:lnTo>
                  <a:lnTo>
                    <a:pt x="132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54" y="20"/>
                  </a:lnTo>
                  <a:lnTo>
                    <a:pt x="54" y="171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139" y="190"/>
                  </a:lnTo>
                  <a:lnTo>
                    <a:pt x="139" y="171"/>
                  </a:lnTo>
                  <a:lnTo>
                    <a:pt x="85" y="171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07"/>
            <p:cNvSpPr>
              <a:spLocks/>
            </p:cNvSpPr>
            <p:nvPr/>
          </p:nvSpPr>
          <p:spPr bwMode="auto">
            <a:xfrm>
              <a:off x="4230688" y="3568701"/>
              <a:ext cx="119063" cy="155575"/>
            </a:xfrm>
            <a:custGeom>
              <a:avLst/>
              <a:gdLst>
                <a:gd name="T0" fmla="*/ 26 w 32"/>
                <a:gd name="T1" fmla="*/ 0 h 41"/>
                <a:gd name="T2" fmla="*/ 0 w 32"/>
                <a:gd name="T3" fmla="*/ 31 h 41"/>
                <a:gd name="T4" fmla="*/ 9 w 32"/>
                <a:gd name="T5" fmla="*/ 41 h 41"/>
                <a:gd name="T6" fmla="*/ 32 w 32"/>
                <a:gd name="T7" fmla="*/ 5 h 41"/>
                <a:gd name="T8" fmla="*/ 26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26" y="0"/>
                  </a:moveTo>
                  <a:cubicBezTo>
                    <a:pt x="19" y="10"/>
                    <a:pt x="10" y="20"/>
                    <a:pt x="0" y="3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9" y="26"/>
                    <a:pt x="25" y="16"/>
                    <a:pt x="32" y="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08"/>
            <p:cNvSpPr>
              <a:spLocks noEditPoints="1"/>
            </p:cNvSpPr>
            <p:nvPr/>
          </p:nvSpPr>
          <p:spPr bwMode="auto">
            <a:xfrm>
              <a:off x="4629150" y="3400426"/>
              <a:ext cx="333375" cy="323850"/>
            </a:xfrm>
            <a:custGeom>
              <a:avLst/>
              <a:gdLst>
                <a:gd name="T0" fmla="*/ 66 w 89"/>
                <a:gd name="T1" fmla="*/ 55 h 85"/>
                <a:gd name="T2" fmla="*/ 78 w 89"/>
                <a:gd name="T3" fmla="*/ 55 h 85"/>
                <a:gd name="T4" fmla="*/ 78 w 89"/>
                <a:gd name="T5" fmla="*/ 47 h 85"/>
                <a:gd name="T6" fmla="*/ 78 w 89"/>
                <a:gd name="T7" fmla="*/ 39 h 85"/>
                <a:gd name="T8" fmla="*/ 78 w 89"/>
                <a:gd name="T9" fmla="*/ 32 h 85"/>
                <a:gd name="T10" fmla="*/ 78 w 89"/>
                <a:gd name="T11" fmla="*/ 24 h 85"/>
                <a:gd name="T12" fmla="*/ 78 w 89"/>
                <a:gd name="T13" fmla="*/ 17 h 85"/>
                <a:gd name="T14" fmla="*/ 66 w 89"/>
                <a:gd name="T15" fmla="*/ 17 h 85"/>
                <a:gd name="T16" fmla="*/ 59 w 89"/>
                <a:gd name="T17" fmla="*/ 17 h 85"/>
                <a:gd name="T18" fmla="*/ 59 w 89"/>
                <a:gd name="T19" fmla="*/ 8 h 85"/>
                <a:gd name="T20" fmla="*/ 89 w 89"/>
                <a:gd name="T21" fmla="*/ 8 h 85"/>
                <a:gd name="T22" fmla="*/ 89 w 89"/>
                <a:gd name="T23" fmla="*/ 0 h 85"/>
                <a:gd name="T24" fmla="*/ 19 w 89"/>
                <a:gd name="T25" fmla="*/ 0 h 85"/>
                <a:gd name="T26" fmla="*/ 9 w 89"/>
                <a:gd name="T27" fmla="*/ 0 h 85"/>
                <a:gd name="T28" fmla="*/ 7 w 89"/>
                <a:gd name="T29" fmla="*/ 0 h 85"/>
                <a:gd name="T30" fmla="*/ 7 w 89"/>
                <a:gd name="T31" fmla="*/ 47 h 85"/>
                <a:gd name="T32" fmla="*/ 0 w 89"/>
                <a:gd name="T33" fmla="*/ 82 h 85"/>
                <a:gd name="T34" fmla="*/ 9 w 89"/>
                <a:gd name="T35" fmla="*/ 85 h 85"/>
                <a:gd name="T36" fmla="*/ 19 w 89"/>
                <a:gd name="T37" fmla="*/ 46 h 85"/>
                <a:gd name="T38" fmla="*/ 19 w 89"/>
                <a:gd name="T39" fmla="*/ 8 h 85"/>
                <a:gd name="T40" fmla="*/ 47 w 89"/>
                <a:gd name="T41" fmla="*/ 8 h 85"/>
                <a:gd name="T42" fmla="*/ 47 w 89"/>
                <a:gd name="T43" fmla="*/ 17 h 85"/>
                <a:gd name="T44" fmla="*/ 40 w 89"/>
                <a:gd name="T45" fmla="*/ 17 h 85"/>
                <a:gd name="T46" fmla="*/ 28 w 89"/>
                <a:gd name="T47" fmla="*/ 17 h 85"/>
                <a:gd name="T48" fmla="*/ 28 w 89"/>
                <a:gd name="T49" fmla="*/ 24 h 85"/>
                <a:gd name="T50" fmla="*/ 28 w 89"/>
                <a:gd name="T51" fmla="*/ 32 h 85"/>
                <a:gd name="T52" fmla="*/ 28 w 89"/>
                <a:gd name="T53" fmla="*/ 39 h 85"/>
                <a:gd name="T54" fmla="*/ 28 w 89"/>
                <a:gd name="T55" fmla="*/ 47 h 85"/>
                <a:gd name="T56" fmla="*/ 28 w 89"/>
                <a:gd name="T57" fmla="*/ 55 h 85"/>
                <a:gd name="T58" fmla="*/ 40 w 89"/>
                <a:gd name="T59" fmla="*/ 55 h 85"/>
                <a:gd name="T60" fmla="*/ 47 w 89"/>
                <a:gd name="T61" fmla="*/ 55 h 85"/>
                <a:gd name="T62" fmla="*/ 47 w 89"/>
                <a:gd name="T63" fmla="*/ 78 h 85"/>
                <a:gd name="T64" fmla="*/ 39 w 89"/>
                <a:gd name="T65" fmla="*/ 78 h 85"/>
                <a:gd name="T66" fmla="*/ 42 w 89"/>
                <a:gd name="T67" fmla="*/ 85 h 85"/>
                <a:gd name="T68" fmla="*/ 48 w 89"/>
                <a:gd name="T69" fmla="*/ 85 h 85"/>
                <a:gd name="T70" fmla="*/ 59 w 89"/>
                <a:gd name="T71" fmla="*/ 74 h 85"/>
                <a:gd name="T72" fmla="*/ 59 w 89"/>
                <a:gd name="T73" fmla="*/ 55 h 85"/>
                <a:gd name="T74" fmla="*/ 66 w 89"/>
                <a:gd name="T75" fmla="*/ 55 h 85"/>
                <a:gd name="T76" fmla="*/ 40 w 89"/>
                <a:gd name="T77" fmla="*/ 24 h 85"/>
                <a:gd name="T78" fmla="*/ 66 w 89"/>
                <a:gd name="T79" fmla="*/ 24 h 85"/>
                <a:gd name="T80" fmla="*/ 66 w 89"/>
                <a:gd name="T81" fmla="*/ 32 h 85"/>
                <a:gd name="T82" fmla="*/ 40 w 89"/>
                <a:gd name="T83" fmla="*/ 32 h 85"/>
                <a:gd name="T84" fmla="*/ 40 w 89"/>
                <a:gd name="T85" fmla="*/ 24 h 85"/>
                <a:gd name="T86" fmla="*/ 40 w 89"/>
                <a:gd name="T87" fmla="*/ 39 h 85"/>
                <a:gd name="T88" fmla="*/ 66 w 89"/>
                <a:gd name="T89" fmla="*/ 39 h 85"/>
                <a:gd name="T90" fmla="*/ 66 w 89"/>
                <a:gd name="T91" fmla="*/ 47 h 85"/>
                <a:gd name="T92" fmla="*/ 40 w 89"/>
                <a:gd name="T93" fmla="*/ 47 h 85"/>
                <a:gd name="T94" fmla="*/ 40 w 89"/>
                <a:gd name="T95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5">
                  <a:moveTo>
                    <a:pt x="66" y="55"/>
                  </a:moveTo>
                  <a:cubicBezTo>
                    <a:pt x="78" y="55"/>
                    <a:pt x="78" y="55"/>
                    <a:pt x="78" y="55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62"/>
                    <a:pt x="5" y="73"/>
                    <a:pt x="0" y="82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3" y="79"/>
                    <a:pt x="19" y="68"/>
                    <a:pt x="19" y="4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4" y="85"/>
                    <a:pt x="59" y="80"/>
                    <a:pt x="59" y="7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66" y="55"/>
                  </a:lnTo>
                  <a:close/>
                  <a:moveTo>
                    <a:pt x="40" y="24"/>
                  </a:moveTo>
                  <a:cubicBezTo>
                    <a:pt x="66" y="24"/>
                    <a:pt x="66" y="24"/>
                    <a:pt x="66" y="24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40" y="24"/>
                  </a:lnTo>
                  <a:close/>
                  <a:moveTo>
                    <a:pt x="40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40" y="47"/>
                    <a:pt x="40" y="47"/>
                    <a:pt x="40" y="47"/>
                  </a:cubicBezTo>
                  <a:lnTo>
                    <a:pt x="40" y="39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09"/>
            <p:cNvSpPr>
              <a:spLocks/>
            </p:cNvSpPr>
            <p:nvPr/>
          </p:nvSpPr>
          <p:spPr bwMode="auto">
            <a:xfrm>
              <a:off x="4695825" y="3625851"/>
              <a:ext cx="87313" cy="95250"/>
            </a:xfrm>
            <a:custGeom>
              <a:avLst/>
              <a:gdLst>
                <a:gd name="T0" fmla="*/ 17 w 23"/>
                <a:gd name="T1" fmla="*/ 0 h 25"/>
                <a:gd name="T2" fmla="*/ 0 w 23"/>
                <a:gd name="T3" fmla="*/ 17 h 25"/>
                <a:gd name="T4" fmla="*/ 8 w 23"/>
                <a:gd name="T5" fmla="*/ 25 h 25"/>
                <a:gd name="T6" fmla="*/ 23 w 23"/>
                <a:gd name="T7" fmla="*/ 4 h 25"/>
                <a:gd name="T8" fmla="*/ 17 w 2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0"/>
                  </a:moveTo>
                  <a:cubicBezTo>
                    <a:pt x="13" y="5"/>
                    <a:pt x="5" y="13"/>
                    <a:pt x="0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4" y="17"/>
                    <a:pt x="18" y="12"/>
                    <a:pt x="23" y="4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110"/>
            <p:cNvSpPr>
              <a:spLocks/>
            </p:cNvSpPr>
            <p:nvPr/>
          </p:nvSpPr>
          <p:spPr bwMode="auto">
            <a:xfrm>
              <a:off x="4868863" y="3621088"/>
              <a:ext cx="93663" cy="100013"/>
            </a:xfrm>
            <a:custGeom>
              <a:avLst/>
              <a:gdLst>
                <a:gd name="T0" fmla="*/ 6 w 25"/>
                <a:gd name="T1" fmla="*/ 0 h 26"/>
                <a:gd name="T2" fmla="*/ 0 w 25"/>
                <a:gd name="T3" fmla="*/ 5 h 26"/>
                <a:gd name="T4" fmla="*/ 18 w 25"/>
                <a:gd name="T5" fmla="*/ 26 h 26"/>
                <a:gd name="T6" fmla="*/ 25 w 25"/>
                <a:gd name="T7" fmla="*/ 18 h 26"/>
                <a:gd name="T8" fmla="*/ 6 w 2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13"/>
                    <a:pt x="11" y="19"/>
                    <a:pt x="18" y="26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14"/>
                    <a:pt x="13" y="8"/>
                    <a:pt x="6" y="0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111"/>
            <p:cNvSpPr>
              <a:spLocks/>
            </p:cNvSpPr>
            <p:nvPr/>
          </p:nvSpPr>
          <p:spPr bwMode="auto">
            <a:xfrm>
              <a:off x="5022850" y="3392488"/>
              <a:ext cx="342900" cy="323850"/>
            </a:xfrm>
            <a:custGeom>
              <a:avLst/>
              <a:gdLst>
                <a:gd name="T0" fmla="*/ 51 w 91"/>
                <a:gd name="T1" fmla="*/ 25 h 85"/>
                <a:gd name="T2" fmla="*/ 84 w 91"/>
                <a:gd name="T3" fmla="*/ 25 h 85"/>
                <a:gd name="T4" fmla="*/ 84 w 91"/>
                <a:gd name="T5" fmla="*/ 17 h 85"/>
                <a:gd name="T6" fmla="*/ 51 w 91"/>
                <a:gd name="T7" fmla="*/ 17 h 85"/>
                <a:gd name="T8" fmla="*/ 51 w 91"/>
                <a:gd name="T9" fmla="*/ 0 h 85"/>
                <a:gd name="T10" fmla="*/ 38 w 91"/>
                <a:gd name="T11" fmla="*/ 0 h 85"/>
                <a:gd name="T12" fmla="*/ 38 w 91"/>
                <a:gd name="T13" fmla="*/ 17 h 85"/>
                <a:gd name="T14" fmla="*/ 4 w 91"/>
                <a:gd name="T15" fmla="*/ 17 h 85"/>
                <a:gd name="T16" fmla="*/ 4 w 91"/>
                <a:gd name="T17" fmla="*/ 25 h 85"/>
                <a:gd name="T18" fmla="*/ 38 w 91"/>
                <a:gd name="T19" fmla="*/ 25 h 85"/>
                <a:gd name="T20" fmla="*/ 0 w 91"/>
                <a:gd name="T21" fmla="*/ 80 h 85"/>
                <a:gd name="T22" fmla="*/ 5 w 91"/>
                <a:gd name="T23" fmla="*/ 85 h 85"/>
                <a:gd name="T24" fmla="*/ 43 w 91"/>
                <a:gd name="T25" fmla="*/ 47 h 85"/>
                <a:gd name="T26" fmla="*/ 81 w 91"/>
                <a:gd name="T27" fmla="*/ 85 h 85"/>
                <a:gd name="T28" fmla="*/ 91 w 91"/>
                <a:gd name="T29" fmla="*/ 76 h 85"/>
                <a:gd name="T30" fmla="*/ 51 w 91"/>
                <a:gd name="T31" fmla="*/ 2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85">
                  <a:moveTo>
                    <a:pt x="51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6" y="35"/>
                    <a:pt x="32" y="59"/>
                    <a:pt x="0" y="80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6" y="79"/>
                    <a:pt x="33" y="68"/>
                    <a:pt x="43" y="47"/>
                  </a:cubicBezTo>
                  <a:cubicBezTo>
                    <a:pt x="49" y="61"/>
                    <a:pt x="60" y="74"/>
                    <a:pt x="81" y="85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71" y="68"/>
                    <a:pt x="53" y="53"/>
                    <a:pt x="51" y="25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112"/>
            <p:cNvSpPr>
              <a:spLocks/>
            </p:cNvSpPr>
            <p:nvPr/>
          </p:nvSpPr>
          <p:spPr bwMode="auto">
            <a:xfrm>
              <a:off x="5421313" y="3568701"/>
              <a:ext cx="301625" cy="155575"/>
            </a:xfrm>
            <a:custGeom>
              <a:avLst/>
              <a:gdLst>
                <a:gd name="T0" fmla="*/ 63 w 80"/>
                <a:gd name="T1" fmla="*/ 3 h 41"/>
                <a:gd name="T2" fmla="*/ 63 w 80"/>
                <a:gd name="T3" fmla="*/ 0 h 41"/>
                <a:gd name="T4" fmla="*/ 17 w 80"/>
                <a:gd name="T5" fmla="*/ 0 h 41"/>
                <a:gd name="T6" fmla="*/ 17 w 80"/>
                <a:gd name="T7" fmla="*/ 7 h 41"/>
                <a:gd name="T8" fmla="*/ 43 w 80"/>
                <a:gd name="T9" fmla="*/ 7 h 41"/>
                <a:gd name="T10" fmla="*/ 37 w 80"/>
                <a:gd name="T11" fmla="*/ 12 h 41"/>
                <a:gd name="T12" fmla="*/ 34 w 80"/>
                <a:gd name="T13" fmla="*/ 12 h 41"/>
                <a:gd name="T14" fmla="*/ 34 w 80"/>
                <a:gd name="T15" fmla="*/ 15 h 41"/>
                <a:gd name="T16" fmla="*/ 0 w 80"/>
                <a:gd name="T17" fmla="*/ 15 h 41"/>
                <a:gd name="T18" fmla="*/ 0 w 80"/>
                <a:gd name="T19" fmla="*/ 22 h 41"/>
                <a:gd name="T20" fmla="*/ 34 w 80"/>
                <a:gd name="T21" fmla="*/ 22 h 41"/>
                <a:gd name="T22" fmla="*/ 34 w 80"/>
                <a:gd name="T23" fmla="*/ 35 h 41"/>
                <a:gd name="T24" fmla="*/ 26 w 80"/>
                <a:gd name="T25" fmla="*/ 35 h 41"/>
                <a:gd name="T26" fmla="*/ 30 w 80"/>
                <a:gd name="T27" fmla="*/ 41 h 41"/>
                <a:gd name="T28" fmla="*/ 30 w 80"/>
                <a:gd name="T29" fmla="*/ 41 h 41"/>
                <a:gd name="T30" fmla="*/ 30 w 80"/>
                <a:gd name="T31" fmla="*/ 41 h 41"/>
                <a:gd name="T32" fmla="*/ 36 w 80"/>
                <a:gd name="T33" fmla="*/ 41 h 41"/>
                <a:gd name="T34" fmla="*/ 46 w 80"/>
                <a:gd name="T35" fmla="*/ 30 h 41"/>
                <a:gd name="T36" fmla="*/ 46 w 80"/>
                <a:gd name="T37" fmla="*/ 22 h 41"/>
                <a:gd name="T38" fmla="*/ 80 w 80"/>
                <a:gd name="T39" fmla="*/ 22 h 41"/>
                <a:gd name="T40" fmla="*/ 80 w 80"/>
                <a:gd name="T41" fmla="*/ 15 h 41"/>
                <a:gd name="T42" fmla="*/ 47 w 80"/>
                <a:gd name="T43" fmla="*/ 15 h 41"/>
                <a:gd name="T44" fmla="*/ 63 w 80"/>
                <a:gd name="T4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41">
                  <a:moveTo>
                    <a:pt x="63" y="3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1" y="41"/>
                    <a:pt x="46" y="36"/>
                    <a:pt x="46" y="30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47" y="15"/>
                    <a:pt x="47" y="15"/>
                    <a:pt x="47" y="15"/>
                  </a:cubicBezTo>
                  <a:lnTo>
                    <a:pt x="63" y="3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13"/>
            <p:cNvSpPr>
              <a:spLocks/>
            </p:cNvSpPr>
            <p:nvPr/>
          </p:nvSpPr>
          <p:spPr bwMode="auto">
            <a:xfrm>
              <a:off x="5410200" y="3392488"/>
              <a:ext cx="323850" cy="198438"/>
            </a:xfrm>
            <a:custGeom>
              <a:avLst/>
              <a:gdLst>
                <a:gd name="T0" fmla="*/ 192 w 204"/>
                <a:gd name="T1" fmla="*/ 70 h 125"/>
                <a:gd name="T2" fmla="*/ 192 w 204"/>
                <a:gd name="T3" fmla="*/ 55 h 125"/>
                <a:gd name="T4" fmla="*/ 192 w 204"/>
                <a:gd name="T5" fmla="*/ 41 h 125"/>
                <a:gd name="T6" fmla="*/ 192 w 204"/>
                <a:gd name="T7" fmla="*/ 27 h 125"/>
                <a:gd name="T8" fmla="*/ 192 w 204"/>
                <a:gd name="T9" fmla="*/ 15 h 125"/>
                <a:gd name="T10" fmla="*/ 192 w 204"/>
                <a:gd name="T11" fmla="*/ 0 h 125"/>
                <a:gd name="T12" fmla="*/ 164 w 204"/>
                <a:gd name="T13" fmla="*/ 0 h 125"/>
                <a:gd name="T14" fmla="*/ 138 w 204"/>
                <a:gd name="T15" fmla="*/ 0 h 125"/>
                <a:gd name="T16" fmla="*/ 138 w 204"/>
                <a:gd name="T17" fmla="*/ 15 h 125"/>
                <a:gd name="T18" fmla="*/ 164 w 204"/>
                <a:gd name="T19" fmla="*/ 15 h 125"/>
                <a:gd name="T20" fmla="*/ 164 w 204"/>
                <a:gd name="T21" fmla="*/ 27 h 125"/>
                <a:gd name="T22" fmla="*/ 138 w 204"/>
                <a:gd name="T23" fmla="*/ 27 h 125"/>
                <a:gd name="T24" fmla="*/ 138 w 204"/>
                <a:gd name="T25" fmla="*/ 41 h 125"/>
                <a:gd name="T26" fmla="*/ 164 w 204"/>
                <a:gd name="T27" fmla="*/ 41 h 125"/>
                <a:gd name="T28" fmla="*/ 164 w 204"/>
                <a:gd name="T29" fmla="*/ 55 h 125"/>
                <a:gd name="T30" fmla="*/ 138 w 204"/>
                <a:gd name="T31" fmla="*/ 55 h 125"/>
                <a:gd name="T32" fmla="*/ 138 w 204"/>
                <a:gd name="T33" fmla="*/ 70 h 125"/>
                <a:gd name="T34" fmla="*/ 164 w 204"/>
                <a:gd name="T35" fmla="*/ 70 h 125"/>
                <a:gd name="T36" fmla="*/ 164 w 204"/>
                <a:gd name="T37" fmla="*/ 82 h 125"/>
                <a:gd name="T38" fmla="*/ 41 w 204"/>
                <a:gd name="T39" fmla="*/ 82 h 125"/>
                <a:gd name="T40" fmla="*/ 41 w 204"/>
                <a:gd name="T41" fmla="*/ 70 h 125"/>
                <a:gd name="T42" fmla="*/ 69 w 204"/>
                <a:gd name="T43" fmla="*/ 70 h 125"/>
                <a:gd name="T44" fmla="*/ 69 w 204"/>
                <a:gd name="T45" fmla="*/ 55 h 125"/>
                <a:gd name="T46" fmla="*/ 41 w 204"/>
                <a:gd name="T47" fmla="*/ 55 h 125"/>
                <a:gd name="T48" fmla="*/ 41 w 204"/>
                <a:gd name="T49" fmla="*/ 41 h 125"/>
                <a:gd name="T50" fmla="*/ 69 w 204"/>
                <a:gd name="T51" fmla="*/ 41 h 125"/>
                <a:gd name="T52" fmla="*/ 69 w 204"/>
                <a:gd name="T53" fmla="*/ 27 h 125"/>
                <a:gd name="T54" fmla="*/ 41 w 204"/>
                <a:gd name="T55" fmla="*/ 27 h 125"/>
                <a:gd name="T56" fmla="*/ 41 w 204"/>
                <a:gd name="T57" fmla="*/ 15 h 125"/>
                <a:gd name="T58" fmla="*/ 69 w 204"/>
                <a:gd name="T59" fmla="*/ 15 h 125"/>
                <a:gd name="T60" fmla="*/ 69 w 204"/>
                <a:gd name="T61" fmla="*/ 0 h 125"/>
                <a:gd name="T62" fmla="*/ 41 w 204"/>
                <a:gd name="T63" fmla="*/ 0 h 125"/>
                <a:gd name="T64" fmla="*/ 15 w 204"/>
                <a:gd name="T65" fmla="*/ 0 h 125"/>
                <a:gd name="T66" fmla="*/ 15 w 204"/>
                <a:gd name="T67" fmla="*/ 15 h 125"/>
                <a:gd name="T68" fmla="*/ 15 w 204"/>
                <a:gd name="T69" fmla="*/ 27 h 125"/>
                <a:gd name="T70" fmla="*/ 15 w 204"/>
                <a:gd name="T71" fmla="*/ 41 h 125"/>
                <a:gd name="T72" fmla="*/ 15 w 204"/>
                <a:gd name="T73" fmla="*/ 55 h 125"/>
                <a:gd name="T74" fmla="*/ 15 w 204"/>
                <a:gd name="T75" fmla="*/ 70 h 125"/>
                <a:gd name="T76" fmla="*/ 15 w 204"/>
                <a:gd name="T77" fmla="*/ 82 h 125"/>
                <a:gd name="T78" fmla="*/ 0 w 204"/>
                <a:gd name="T79" fmla="*/ 82 h 125"/>
                <a:gd name="T80" fmla="*/ 0 w 204"/>
                <a:gd name="T81" fmla="*/ 125 h 125"/>
                <a:gd name="T82" fmla="*/ 26 w 204"/>
                <a:gd name="T83" fmla="*/ 125 h 125"/>
                <a:gd name="T84" fmla="*/ 26 w 204"/>
                <a:gd name="T85" fmla="*/ 99 h 125"/>
                <a:gd name="T86" fmla="*/ 178 w 204"/>
                <a:gd name="T87" fmla="*/ 99 h 125"/>
                <a:gd name="T88" fmla="*/ 178 w 204"/>
                <a:gd name="T89" fmla="*/ 125 h 125"/>
                <a:gd name="T90" fmla="*/ 204 w 204"/>
                <a:gd name="T91" fmla="*/ 125 h 125"/>
                <a:gd name="T92" fmla="*/ 204 w 204"/>
                <a:gd name="T93" fmla="*/ 99 h 125"/>
                <a:gd name="T94" fmla="*/ 204 w 204"/>
                <a:gd name="T95" fmla="*/ 82 h 125"/>
                <a:gd name="T96" fmla="*/ 192 w 204"/>
                <a:gd name="T97" fmla="*/ 82 h 125"/>
                <a:gd name="T98" fmla="*/ 192 w 204"/>
                <a:gd name="T99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" h="125">
                  <a:moveTo>
                    <a:pt x="192" y="70"/>
                  </a:moveTo>
                  <a:lnTo>
                    <a:pt x="192" y="55"/>
                  </a:lnTo>
                  <a:lnTo>
                    <a:pt x="192" y="41"/>
                  </a:lnTo>
                  <a:lnTo>
                    <a:pt x="192" y="27"/>
                  </a:lnTo>
                  <a:lnTo>
                    <a:pt x="192" y="15"/>
                  </a:lnTo>
                  <a:lnTo>
                    <a:pt x="192" y="0"/>
                  </a:lnTo>
                  <a:lnTo>
                    <a:pt x="164" y="0"/>
                  </a:lnTo>
                  <a:lnTo>
                    <a:pt x="138" y="0"/>
                  </a:lnTo>
                  <a:lnTo>
                    <a:pt x="138" y="15"/>
                  </a:lnTo>
                  <a:lnTo>
                    <a:pt x="164" y="15"/>
                  </a:lnTo>
                  <a:lnTo>
                    <a:pt x="164" y="27"/>
                  </a:lnTo>
                  <a:lnTo>
                    <a:pt x="138" y="27"/>
                  </a:lnTo>
                  <a:lnTo>
                    <a:pt x="138" y="41"/>
                  </a:lnTo>
                  <a:lnTo>
                    <a:pt x="164" y="41"/>
                  </a:lnTo>
                  <a:lnTo>
                    <a:pt x="164" y="55"/>
                  </a:lnTo>
                  <a:lnTo>
                    <a:pt x="138" y="55"/>
                  </a:lnTo>
                  <a:lnTo>
                    <a:pt x="138" y="70"/>
                  </a:lnTo>
                  <a:lnTo>
                    <a:pt x="164" y="70"/>
                  </a:lnTo>
                  <a:lnTo>
                    <a:pt x="164" y="82"/>
                  </a:lnTo>
                  <a:lnTo>
                    <a:pt x="41" y="82"/>
                  </a:lnTo>
                  <a:lnTo>
                    <a:pt x="41" y="70"/>
                  </a:lnTo>
                  <a:lnTo>
                    <a:pt x="69" y="70"/>
                  </a:lnTo>
                  <a:lnTo>
                    <a:pt x="69" y="55"/>
                  </a:lnTo>
                  <a:lnTo>
                    <a:pt x="41" y="55"/>
                  </a:lnTo>
                  <a:lnTo>
                    <a:pt x="41" y="41"/>
                  </a:lnTo>
                  <a:lnTo>
                    <a:pt x="69" y="41"/>
                  </a:lnTo>
                  <a:lnTo>
                    <a:pt x="69" y="27"/>
                  </a:lnTo>
                  <a:lnTo>
                    <a:pt x="41" y="27"/>
                  </a:lnTo>
                  <a:lnTo>
                    <a:pt x="41" y="15"/>
                  </a:lnTo>
                  <a:lnTo>
                    <a:pt x="69" y="15"/>
                  </a:lnTo>
                  <a:lnTo>
                    <a:pt x="69" y="0"/>
                  </a:lnTo>
                  <a:lnTo>
                    <a:pt x="41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5" y="41"/>
                  </a:lnTo>
                  <a:lnTo>
                    <a:pt x="15" y="55"/>
                  </a:lnTo>
                  <a:lnTo>
                    <a:pt x="15" y="70"/>
                  </a:lnTo>
                  <a:lnTo>
                    <a:pt x="15" y="82"/>
                  </a:lnTo>
                  <a:lnTo>
                    <a:pt x="0" y="82"/>
                  </a:lnTo>
                  <a:lnTo>
                    <a:pt x="0" y="125"/>
                  </a:lnTo>
                  <a:lnTo>
                    <a:pt x="26" y="125"/>
                  </a:lnTo>
                  <a:lnTo>
                    <a:pt x="26" y="99"/>
                  </a:lnTo>
                  <a:lnTo>
                    <a:pt x="178" y="99"/>
                  </a:lnTo>
                  <a:lnTo>
                    <a:pt x="178" y="125"/>
                  </a:lnTo>
                  <a:lnTo>
                    <a:pt x="204" y="125"/>
                  </a:lnTo>
                  <a:lnTo>
                    <a:pt x="204" y="99"/>
                  </a:lnTo>
                  <a:lnTo>
                    <a:pt x="204" y="82"/>
                  </a:lnTo>
                  <a:lnTo>
                    <a:pt x="192" y="82"/>
                  </a:lnTo>
                  <a:lnTo>
                    <a:pt x="192" y="7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14"/>
            <p:cNvSpPr>
              <a:spLocks/>
            </p:cNvSpPr>
            <p:nvPr/>
          </p:nvSpPr>
          <p:spPr bwMode="auto">
            <a:xfrm>
              <a:off x="5519738" y="3384551"/>
              <a:ext cx="101600" cy="133350"/>
            </a:xfrm>
            <a:custGeom>
              <a:avLst/>
              <a:gdLst>
                <a:gd name="T0" fmla="*/ 3 w 27"/>
                <a:gd name="T1" fmla="*/ 17 h 35"/>
                <a:gd name="T2" fmla="*/ 15 w 27"/>
                <a:gd name="T3" fmla="*/ 12 h 35"/>
                <a:gd name="T4" fmla="*/ 21 w 27"/>
                <a:gd name="T5" fmla="*/ 17 h 35"/>
                <a:gd name="T6" fmla="*/ 14 w 27"/>
                <a:gd name="T7" fmla="*/ 22 h 35"/>
                <a:gd name="T8" fmla="*/ 7 w 27"/>
                <a:gd name="T9" fmla="*/ 18 h 35"/>
                <a:gd name="T10" fmla="*/ 3 w 27"/>
                <a:gd name="T11" fmla="*/ 22 h 35"/>
                <a:gd name="T12" fmla="*/ 9 w 27"/>
                <a:gd name="T13" fmla="*/ 26 h 35"/>
                <a:gd name="T14" fmla="*/ 1 w 27"/>
                <a:gd name="T15" fmla="*/ 30 h 35"/>
                <a:gd name="T16" fmla="*/ 3 w 27"/>
                <a:gd name="T17" fmla="*/ 35 h 35"/>
                <a:gd name="T18" fmla="*/ 15 w 27"/>
                <a:gd name="T19" fmla="*/ 30 h 35"/>
                <a:gd name="T20" fmla="*/ 21 w 27"/>
                <a:gd name="T21" fmla="*/ 35 h 35"/>
                <a:gd name="T22" fmla="*/ 27 w 27"/>
                <a:gd name="T23" fmla="*/ 30 h 35"/>
                <a:gd name="T24" fmla="*/ 21 w 27"/>
                <a:gd name="T25" fmla="*/ 26 h 35"/>
                <a:gd name="T26" fmla="*/ 26 w 27"/>
                <a:gd name="T27" fmla="*/ 22 h 35"/>
                <a:gd name="T28" fmla="*/ 22 w 27"/>
                <a:gd name="T29" fmla="*/ 18 h 35"/>
                <a:gd name="T30" fmla="*/ 27 w 27"/>
                <a:gd name="T31" fmla="*/ 13 h 35"/>
                <a:gd name="T32" fmla="*/ 21 w 27"/>
                <a:gd name="T33" fmla="*/ 9 h 35"/>
                <a:gd name="T34" fmla="*/ 27 w 27"/>
                <a:gd name="T35" fmla="*/ 5 h 35"/>
                <a:gd name="T36" fmla="*/ 22 w 27"/>
                <a:gd name="T37" fmla="*/ 1 h 35"/>
                <a:gd name="T38" fmla="*/ 15 w 27"/>
                <a:gd name="T39" fmla="*/ 5 h 35"/>
                <a:gd name="T40" fmla="*/ 7 w 27"/>
                <a:gd name="T41" fmla="*/ 0 h 35"/>
                <a:gd name="T42" fmla="*/ 4 w 27"/>
                <a:gd name="T43" fmla="*/ 4 h 35"/>
                <a:gd name="T44" fmla="*/ 10 w 27"/>
                <a:gd name="T45" fmla="*/ 8 h 35"/>
                <a:gd name="T46" fmla="*/ 0 w 27"/>
                <a:gd name="T47" fmla="*/ 12 h 35"/>
                <a:gd name="T48" fmla="*/ 3 w 27"/>
                <a:gd name="T4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35">
                  <a:moveTo>
                    <a:pt x="3" y="17"/>
                  </a:moveTo>
                  <a:cubicBezTo>
                    <a:pt x="8" y="15"/>
                    <a:pt x="12" y="14"/>
                    <a:pt x="15" y="12"/>
                  </a:cubicBezTo>
                  <a:cubicBezTo>
                    <a:pt x="17" y="14"/>
                    <a:pt x="19" y="15"/>
                    <a:pt x="21" y="17"/>
                  </a:cubicBezTo>
                  <a:cubicBezTo>
                    <a:pt x="19" y="18"/>
                    <a:pt x="17" y="20"/>
                    <a:pt x="14" y="22"/>
                  </a:cubicBezTo>
                  <a:cubicBezTo>
                    <a:pt x="12" y="20"/>
                    <a:pt x="10" y="19"/>
                    <a:pt x="7" y="1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3"/>
                    <a:pt x="7" y="24"/>
                    <a:pt x="9" y="26"/>
                  </a:cubicBezTo>
                  <a:cubicBezTo>
                    <a:pt x="7" y="27"/>
                    <a:pt x="4" y="29"/>
                    <a:pt x="1" y="3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4"/>
                    <a:pt x="11" y="32"/>
                    <a:pt x="15" y="30"/>
                  </a:cubicBezTo>
                  <a:cubicBezTo>
                    <a:pt x="17" y="32"/>
                    <a:pt x="19" y="33"/>
                    <a:pt x="21" y="35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29"/>
                    <a:pt x="23" y="28"/>
                    <a:pt x="21" y="26"/>
                  </a:cubicBezTo>
                  <a:cubicBezTo>
                    <a:pt x="23" y="25"/>
                    <a:pt x="25" y="23"/>
                    <a:pt x="26" y="2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0"/>
                    <a:pt x="21" y="9"/>
                  </a:cubicBezTo>
                  <a:cubicBezTo>
                    <a:pt x="23" y="8"/>
                    <a:pt x="25" y="6"/>
                    <a:pt x="27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8" y="3"/>
                    <a:pt x="15" y="5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6" y="6"/>
                    <a:pt x="10" y="8"/>
                  </a:cubicBezTo>
                  <a:cubicBezTo>
                    <a:pt x="7" y="9"/>
                    <a:pt x="4" y="11"/>
                    <a:pt x="0" y="12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15"/>
            <p:cNvSpPr>
              <a:spLocks/>
            </p:cNvSpPr>
            <p:nvPr/>
          </p:nvSpPr>
          <p:spPr bwMode="auto">
            <a:xfrm>
              <a:off x="5915025" y="3392488"/>
              <a:ext cx="214313" cy="141288"/>
            </a:xfrm>
            <a:custGeom>
              <a:avLst/>
              <a:gdLst>
                <a:gd name="T0" fmla="*/ 0 w 57"/>
                <a:gd name="T1" fmla="*/ 32 h 37"/>
                <a:gd name="T2" fmla="*/ 4 w 57"/>
                <a:gd name="T3" fmla="*/ 37 h 37"/>
                <a:gd name="T4" fmla="*/ 26 w 57"/>
                <a:gd name="T5" fmla="*/ 16 h 37"/>
                <a:gd name="T6" fmla="*/ 30 w 57"/>
                <a:gd name="T7" fmla="*/ 16 h 37"/>
                <a:gd name="T8" fmla="*/ 51 w 57"/>
                <a:gd name="T9" fmla="*/ 37 h 37"/>
                <a:gd name="T10" fmla="*/ 57 w 57"/>
                <a:gd name="T11" fmla="*/ 29 h 37"/>
                <a:gd name="T12" fmla="*/ 39 w 57"/>
                <a:gd name="T13" fmla="*/ 16 h 37"/>
                <a:gd name="T14" fmla="*/ 57 w 57"/>
                <a:gd name="T15" fmla="*/ 16 h 37"/>
                <a:gd name="T16" fmla="*/ 57 w 57"/>
                <a:gd name="T17" fmla="*/ 9 h 37"/>
                <a:gd name="T18" fmla="*/ 34 w 57"/>
                <a:gd name="T19" fmla="*/ 9 h 37"/>
                <a:gd name="T20" fmla="*/ 34 w 57"/>
                <a:gd name="T21" fmla="*/ 0 h 37"/>
                <a:gd name="T22" fmla="*/ 23 w 57"/>
                <a:gd name="T23" fmla="*/ 0 h 37"/>
                <a:gd name="T24" fmla="*/ 23 w 57"/>
                <a:gd name="T25" fmla="*/ 9 h 37"/>
                <a:gd name="T26" fmla="*/ 0 w 57"/>
                <a:gd name="T27" fmla="*/ 9 h 37"/>
                <a:gd name="T28" fmla="*/ 0 w 57"/>
                <a:gd name="T29" fmla="*/ 16 h 37"/>
                <a:gd name="T30" fmla="*/ 15 w 57"/>
                <a:gd name="T31" fmla="*/ 16 h 37"/>
                <a:gd name="T32" fmla="*/ 0 w 57"/>
                <a:gd name="T3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7">
                  <a:moveTo>
                    <a:pt x="0" y="32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14" y="33"/>
                    <a:pt x="23" y="25"/>
                    <a:pt x="2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27"/>
                    <a:pt x="41" y="32"/>
                    <a:pt x="51" y="3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0" y="26"/>
                    <a:pt x="43" y="22"/>
                    <a:pt x="39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25"/>
                    <a:pt x="6" y="28"/>
                    <a:pt x="0" y="32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16"/>
            <p:cNvSpPr>
              <a:spLocks/>
            </p:cNvSpPr>
            <p:nvPr/>
          </p:nvSpPr>
          <p:spPr bwMode="auto">
            <a:xfrm>
              <a:off x="5780088" y="3392488"/>
              <a:ext cx="146050" cy="331788"/>
            </a:xfrm>
            <a:custGeom>
              <a:avLst/>
              <a:gdLst>
                <a:gd name="T0" fmla="*/ 39 w 39"/>
                <a:gd name="T1" fmla="*/ 49 h 87"/>
                <a:gd name="T2" fmla="*/ 27 w 39"/>
                <a:gd name="T3" fmla="*/ 22 h 87"/>
                <a:gd name="T4" fmla="*/ 27 w 39"/>
                <a:gd name="T5" fmla="*/ 20 h 87"/>
                <a:gd name="T6" fmla="*/ 34 w 39"/>
                <a:gd name="T7" fmla="*/ 20 h 87"/>
                <a:gd name="T8" fmla="*/ 34 w 39"/>
                <a:gd name="T9" fmla="*/ 14 h 87"/>
                <a:gd name="T10" fmla="*/ 27 w 39"/>
                <a:gd name="T11" fmla="*/ 14 h 87"/>
                <a:gd name="T12" fmla="*/ 27 w 39"/>
                <a:gd name="T13" fmla="*/ 0 h 87"/>
                <a:gd name="T14" fmla="*/ 16 w 39"/>
                <a:gd name="T15" fmla="*/ 0 h 87"/>
                <a:gd name="T16" fmla="*/ 16 w 39"/>
                <a:gd name="T17" fmla="*/ 14 h 87"/>
                <a:gd name="T18" fmla="*/ 7 w 39"/>
                <a:gd name="T19" fmla="*/ 14 h 87"/>
                <a:gd name="T20" fmla="*/ 7 w 39"/>
                <a:gd name="T21" fmla="*/ 20 h 87"/>
                <a:gd name="T22" fmla="*/ 16 w 39"/>
                <a:gd name="T23" fmla="*/ 20 h 87"/>
                <a:gd name="T24" fmla="*/ 16 w 39"/>
                <a:gd name="T25" fmla="*/ 21 h 87"/>
                <a:gd name="T26" fmla="*/ 0 w 39"/>
                <a:gd name="T27" fmla="*/ 64 h 87"/>
                <a:gd name="T28" fmla="*/ 5 w 39"/>
                <a:gd name="T29" fmla="*/ 68 h 87"/>
                <a:gd name="T30" fmla="*/ 16 w 39"/>
                <a:gd name="T31" fmla="*/ 50 h 87"/>
                <a:gd name="T32" fmla="*/ 16 w 39"/>
                <a:gd name="T33" fmla="*/ 87 h 87"/>
                <a:gd name="T34" fmla="*/ 27 w 39"/>
                <a:gd name="T35" fmla="*/ 87 h 87"/>
                <a:gd name="T36" fmla="*/ 27 w 39"/>
                <a:gd name="T37" fmla="*/ 43 h 87"/>
                <a:gd name="T38" fmla="*/ 34 w 39"/>
                <a:gd name="T39" fmla="*/ 58 h 87"/>
                <a:gd name="T40" fmla="*/ 39 w 39"/>
                <a:gd name="T4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87">
                  <a:moveTo>
                    <a:pt x="39" y="49"/>
                  </a:moveTo>
                  <a:cubicBezTo>
                    <a:pt x="33" y="41"/>
                    <a:pt x="28" y="32"/>
                    <a:pt x="27" y="2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34"/>
                    <a:pt x="11" y="50"/>
                    <a:pt x="0" y="64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10" y="62"/>
                    <a:pt x="14" y="57"/>
                    <a:pt x="16" y="50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9"/>
                    <a:pt x="32" y="55"/>
                    <a:pt x="34" y="58"/>
                  </a:cubicBezTo>
                  <a:lnTo>
                    <a:pt x="39" y="49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17"/>
            <p:cNvSpPr>
              <a:spLocks/>
            </p:cNvSpPr>
            <p:nvPr/>
          </p:nvSpPr>
          <p:spPr bwMode="auto">
            <a:xfrm>
              <a:off x="5915025" y="3530601"/>
              <a:ext cx="228600" cy="193675"/>
            </a:xfrm>
            <a:custGeom>
              <a:avLst/>
              <a:gdLst>
                <a:gd name="T0" fmla="*/ 35 w 61"/>
                <a:gd name="T1" fmla="*/ 24 h 51"/>
                <a:gd name="T2" fmla="*/ 46 w 61"/>
                <a:gd name="T3" fmla="*/ 5 h 51"/>
                <a:gd name="T4" fmla="*/ 37 w 61"/>
                <a:gd name="T5" fmla="*/ 0 h 51"/>
                <a:gd name="T6" fmla="*/ 28 w 61"/>
                <a:gd name="T7" fmla="*/ 16 h 51"/>
                <a:gd name="T8" fmla="*/ 18 w 61"/>
                <a:gd name="T9" fmla="*/ 0 h 51"/>
                <a:gd name="T10" fmla="*/ 11 w 61"/>
                <a:gd name="T11" fmla="*/ 4 h 51"/>
                <a:gd name="T12" fmla="*/ 23 w 61"/>
                <a:gd name="T13" fmla="*/ 24 h 51"/>
                <a:gd name="T14" fmla="*/ 0 w 61"/>
                <a:gd name="T15" fmla="*/ 45 h 51"/>
                <a:gd name="T16" fmla="*/ 5 w 61"/>
                <a:gd name="T17" fmla="*/ 51 h 51"/>
                <a:gd name="T18" fmla="*/ 29 w 61"/>
                <a:gd name="T19" fmla="*/ 31 h 51"/>
                <a:gd name="T20" fmla="*/ 55 w 61"/>
                <a:gd name="T21" fmla="*/ 51 h 51"/>
                <a:gd name="T22" fmla="*/ 61 w 61"/>
                <a:gd name="T23" fmla="*/ 40 h 51"/>
                <a:gd name="T24" fmla="*/ 35 w 61"/>
                <a:gd name="T25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1">
                  <a:moveTo>
                    <a:pt x="35" y="24"/>
                  </a:moveTo>
                  <a:cubicBezTo>
                    <a:pt x="39" y="19"/>
                    <a:pt x="42" y="13"/>
                    <a:pt x="46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5"/>
                    <a:pt x="32" y="10"/>
                    <a:pt x="28" y="16"/>
                  </a:cubicBezTo>
                  <a:cubicBezTo>
                    <a:pt x="25" y="12"/>
                    <a:pt x="21" y="6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12"/>
                    <a:pt x="20" y="18"/>
                    <a:pt x="23" y="24"/>
                  </a:cubicBezTo>
                  <a:cubicBezTo>
                    <a:pt x="18" y="31"/>
                    <a:pt x="10" y="39"/>
                    <a:pt x="0" y="4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3" y="45"/>
                    <a:pt x="21" y="40"/>
                    <a:pt x="29" y="31"/>
                  </a:cubicBezTo>
                  <a:cubicBezTo>
                    <a:pt x="36" y="39"/>
                    <a:pt x="44" y="44"/>
                    <a:pt x="55" y="51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0" y="36"/>
                    <a:pt x="42" y="30"/>
                    <a:pt x="35" y="24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FDC8381-5845-4168-A749-2B07A9E00A5F}" type="datetime1">
              <a:rPr lang="ko-KR" altLang="en-US"/>
              <a:pPr lvl="0">
                <a:defRPr/>
              </a:pPr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52DB6C1-C554-4F5E-84F4-D6573883B1B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98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286000" y="1403299"/>
            <a:ext cx="9771529" cy="1026033"/>
          </a:xfrm>
        </p:spPr>
        <p:txBody>
          <a:bodyPr/>
          <a:lstStyle/>
          <a:p>
            <a:r>
              <a:rPr lang="en-US" altLang="ko-KR" sz="3000" dirty="0"/>
              <a:t>Embedding</a:t>
            </a:r>
            <a:r>
              <a:rPr lang="ko-KR" altLang="en-US" sz="3000" dirty="0"/>
              <a:t>및 </a:t>
            </a:r>
            <a:r>
              <a:rPr lang="en-US" altLang="ko-KR" sz="3000" dirty="0"/>
              <a:t>LSTM</a:t>
            </a:r>
            <a:r>
              <a:rPr lang="ko-KR" altLang="en-US" sz="3000" dirty="0"/>
              <a:t>을 통한 </a:t>
            </a:r>
            <a:r>
              <a:rPr lang="en-US" altLang="ko-KR" sz="3000" dirty="0"/>
              <a:t>NPL </a:t>
            </a:r>
            <a:r>
              <a:rPr lang="ko-KR" altLang="en-US" sz="3000" dirty="0"/>
              <a:t>분석 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721010" y="2668236"/>
            <a:ext cx="7336519" cy="507176"/>
          </a:xfrm>
        </p:spPr>
        <p:txBody>
          <a:bodyPr/>
          <a:lstStyle/>
          <a:p>
            <a:r>
              <a:rPr lang="ko-KR" altLang="en-US" sz="2000" dirty="0"/>
              <a:t>박성흠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박형선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1DE21-BA9E-472D-8B11-8F36EC406B42}"/>
              </a:ext>
            </a:extLst>
          </p:cNvPr>
          <p:cNvSpPr/>
          <p:nvPr/>
        </p:nvSpPr>
        <p:spPr>
          <a:xfrm>
            <a:off x="8570259" y="5674659"/>
            <a:ext cx="3487270" cy="1026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AE79B702-655E-47A4-A3FF-85BD90EDE5EF}"/>
              </a:ext>
            </a:extLst>
          </p:cNvPr>
          <p:cNvSpPr txBox="1">
            <a:spLocks/>
          </p:cNvSpPr>
          <p:nvPr/>
        </p:nvSpPr>
        <p:spPr>
          <a:xfrm>
            <a:off x="4422794" y="3170302"/>
            <a:ext cx="7769206" cy="507176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강원대학교 물리학과 제일원리 전자구조계산 연구실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82A1E08-9FAC-464B-A245-EE8D9CC3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61197"/>
            <a:ext cx="2868445" cy="2868445"/>
          </a:xfrm>
          <a:prstGeom prst="rect">
            <a:avLst/>
          </a:prstGeom>
        </p:spPr>
      </p:pic>
      <p:sp>
        <p:nvSpPr>
          <p:cNvPr id="21" name="부제목 128">
            <a:extLst>
              <a:ext uri="{FF2B5EF4-FFF2-40B4-BE49-F238E27FC236}">
                <a16:creationId xmlns:a16="http://schemas.microsoft.com/office/drawing/2014/main" id="{7F675B53-AB1D-4D69-A5B6-F2533CEBDC18}"/>
              </a:ext>
            </a:extLst>
          </p:cNvPr>
          <p:cNvSpPr txBox="1">
            <a:spLocks/>
          </p:cNvSpPr>
          <p:nvPr/>
        </p:nvSpPr>
        <p:spPr>
          <a:xfrm>
            <a:off x="4030495" y="2037975"/>
            <a:ext cx="8161505" cy="507176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200" b="1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에브리타임</a:t>
            </a:r>
            <a:r>
              <a:rPr lang="ko-KR" altLang="en-US" sz="2000" dirty="0"/>
              <a:t> </a:t>
            </a:r>
            <a:r>
              <a:rPr lang="en-US" altLang="ko-KR" sz="2000" dirty="0"/>
              <a:t>Sentiment Analysis and Characterization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77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338" y="310663"/>
            <a:ext cx="10525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/>
              <a:t>1-1.</a:t>
            </a:r>
            <a:r>
              <a:rPr lang="ko-KR" altLang="en-US" sz="3600" dirty="0"/>
              <a:t> 웹 </a:t>
            </a:r>
            <a:r>
              <a:rPr lang="ko-KR" altLang="en-US" sz="3600" dirty="0" err="1"/>
              <a:t>크롤링</a:t>
            </a:r>
            <a:r>
              <a:rPr lang="en-US" altLang="ko-KR" sz="3600" dirty="0"/>
              <a:t>(Web Crawling)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1537" y="0"/>
            <a:ext cx="383484" cy="1010544"/>
          </a:xfrm>
          <a:prstGeom prst="rect">
            <a:avLst/>
          </a:prstGeom>
          <a:solidFill>
            <a:srgbClr val="2E75B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18278" y="957442"/>
            <a:ext cx="10973722" cy="4542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lt1"/>
                </a:solidFill>
              </a:ln>
            </a:endParaRPr>
          </a:p>
        </p:txBody>
      </p:sp>
      <p:grpSp>
        <p:nvGrpSpPr>
          <p:cNvPr id="8" name="그룹 23"/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9" name="직사각형 24"/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0" name="그룹 25"/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33500" y="1844951"/>
            <a:ext cx="1118152" cy="528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086" y="1729546"/>
            <a:ext cx="5017914" cy="339890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2810" y="1059364"/>
            <a:ext cx="4622315" cy="4739272"/>
          </a:xfrm>
          <a:prstGeom prst="rect">
            <a:avLst/>
          </a:prstGeom>
        </p:spPr>
      </p:pic>
      <p:cxnSp>
        <p:nvCxnSpPr>
          <p:cNvPr id="40" name="직선 연결선 39"/>
          <p:cNvCxnSpPr>
            <a:endCxn id="36" idx="0"/>
          </p:cNvCxnSpPr>
          <p:nvPr/>
        </p:nvCxnSpPr>
        <p:spPr>
          <a:xfrm rot="10800000" flipV="1">
            <a:off x="3587043" y="1140936"/>
            <a:ext cx="3637461" cy="58860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>
            <a:off x="3549098" y="4909516"/>
            <a:ext cx="3799646" cy="911095"/>
          </a:xfrm>
          <a:prstGeom prst="line">
            <a:avLst/>
          </a:prstGeom>
          <a:ln w="127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1473" y="5543550"/>
            <a:ext cx="6162676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인터넷에서 존재하는 데이터를 컴퓨터 프로그램을 통해</a:t>
            </a:r>
          </a:p>
          <a:p>
            <a:pPr>
              <a:defRPr/>
            </a:pPr>
            <a:r>
              <a:rPr lang="ko-KR" altLang="en-US" dirty="0">
                <a:solidFill>
                  <a:schemeClr val="accent2"/>
                </a:solidFill>
              </a:rPr>
              <a:t>자동화된 방법으로 웹에서 데이터를 수집하는 작업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9098" y="4972050"/>
            <a:ext cx="3571875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chemeClr val="accent2"/>
                </a:solidFill>
              </a:rPr>
              <a:t>Web Crawling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5666" y="4092"/>
            <a:ext cx="381000" cy="10119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/>
          </a:p>
        </p:txBody>
      </p:sp>
      <p:cxnSp>
        <p:nvCxnSpPr>
          <p:cNvPr id="9" name="직선 연결선 8"/>
          <p:cNvCxnSpPr>
            <a:cxnSpLocks/>
          </p:cNvCxnSpPr>
          <p:nvPr/>
        </p:nvCxnSpPr>
        <p:spPr>
          <a:xfrm>
            <a:off x="838199" y="1007532"/>
            <a:ext cx="1134533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666" y="369669"/>
            <a:ext cx="99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단어 </a:t>
            </a:r>
            <a:r>
              <a:rPr lang="ko-KR" altLang="en-US" sz="3600" dirty="0" err="1"/>
              <a:t>임베딩</a:t>
            </a:r>
            <a:r>
              <a:rPr lang="en-US" altLang="ko-KR" sz="3600" dirty="0"/>
              <a:t>(Word Embedding) - Skip gram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3003" y="5423107"/>
            <a:ext cx="9145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중심 단어</a:t>
            </a:r>
            <a:r>
              <a:rPr lang="en-US" altLang="ko-KR" dirty="0"/>
              <a:t>(Central word)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주변 단어</a:t>
            </a:r>
            <a:r>
              <a:rPr lang="en-US" altLang="ko-KR" dirty="0">
                <a:sym typeface="Wingdings" panose="05000000000000000000" pitchFamily="2" charset="2"/>
              </a:rPr>
              <a:t>(Neighboring word) </a:t>
            </a:r>
            <a:r>
              <a:rPr lang="ko-KR" altLang="en-US" dirty="0">
                <a:sym typeface="Wingdings" panose="05000000000000000000" pitchFamily="2" charset="2"/>
              </a:rPr>
              <a:t>추측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ym typeface="Wingdings" panose="05000000000000000000" pitchFamily="2" charset="2"/>
              </a:rPr>
              <a:t>유사도 기반의 분산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9267367-1754-4835-9693-A06351AE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1" y="1058435"/>
            <a:ext cx="9238130" cy="4322237"/>
          </a:xfrm>
          <a:prstGeom prst="rect">
            <a:avLst/>
          </a:prstGeom>
        </p:spPr>
      </p:pic>
      <p:grpSp>
        <p:nvGrpSpPr>
          <p:cNvPr id="10" name="그룹 23">
            <a:extLst>
              <a:ext uri="{FF2B5EF4-FFF2-40B4-BE49-F238E27FC236}">
                <a16:creationId xmlns:a16="http://schemas.microsoft.com/office/drawing/2014/main" id="{EA9D73D4-2F7E-47E3-AE34-DD4969E99AE7}"/>
              </a:ext>
            </a:extLst>
          </p:cNvPr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11" name="직사각형 24">
              <a:extLst>
                <a:ext uri="{FF2B5EF4-FFF2-40B4-BE49-F238E27FC236}">
                  <a16:creationId xmlns:a16="http://schemas.microsoft.com/office/drawing/2014/main" id="{C36E2493-20AA-45AA-86B8-1BD0840F29E2}"/>
                </a:ext>
              </a:extLst>
            </p:cNvPr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3" name="그룹 25">
              <a:extLst>
                <a:ext uri="{FF2B5EF4-FFF2-40B4-BE49-F238E27FC236}">
                  <a16:creationId xmlns:a16="http://schemas.microsoft.com/office/drawing/2014/main" id="{67A9EFAD-D9EF-4264-8780-12D194DDC553}"/>
                </a:ext>
              </a:extLst>
            </p:cNvPr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4" name="직사각형 26">
                <a:extLst>
                  <a:ext uri="{FF2B5EF4-FFF2-40B4-BE49-F238E27FC236}">
                    <a16:creationId xmlns:a16="http://schemas.microsoft.com/office/drawing/2014/main" id="{1855EFA7-1D49-414E-96D8-03A0782A467F}"/>
                  </a:ext>
                </a:extLst>
              </p:cNvPr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5" name="직사각형 27">
                <a:extLst>
                  <a:ext uri="{FF2B5EF4-FFF2-40B4-BE49-F238E27FC236}">
                    <a16:creationId xmlns:a16="http://schemas.microsoft.com/office/drawing/2014/main" id="{53531431-1006-40E7-A8A1-09093F17E50F}"/>
                  </a:ext>
                </a:extLst>
              </p:cNvPr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3806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338" y="310663"/>
            <a:ext cx="1080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/>
              <a:t>1-2. </a:t>
            </a:r>
            <a:r>
              <a:rPr lang="ko-KR" altLang="en-US" sz="3600" dirty="0" err="1"/>
              <a:t>임베딩</a:t>
            </a:r>
            <a:r>
              <a:rPr lang="ko-KR" altLang="en-US" sz="3600" dirty="0"/>
              <a:t> 공간 시각화</a:t>
            </a:r>
            <a:r>
              <a:rPr lang="en-US" altLang="ko-KR" sz="3600" dirty="0"/>
              <a:t>(Dense vector visualization)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1537" y="0"/>
            <a:ext cx="383484" cy="1010544"/>
          </a:xfrm>
          <a:prstGeom prst="rect">
            <a:avLst/>
          </a:prstGeom>
          <a:solidFill>
            <a:srgbClr val="2E75B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18278" y="957442"/>
            <a:ext cx="10973722" cy="4542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lt1"/>
                </a:solidFill>
              </a:ln>
            </a:endParaRPr>
          </a:p>
        </p:txBody>
      </p:sp>
      <p:grpSp>
        <p:nvGrpSpPr>
          <p:cNvPr id="8" name="그룹 23"/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9" name="직사각형 24"/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0" name="그룹 25"/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33500" y="1844951"/>
            <a:ext cx="1118152" cy="528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63080"/>
            <a:ext cx="8702219" cy="46563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954327" y="1126457"/>
            <a:ext cx="2733261" cy="36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835002" y="1098377"/>
            <a:ext cx="3118872" cy="466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dirty="0" err="1">
                <a:solidFill>
                  <a:schemeClr val="accent2"/>
                </a:solidFill>
                <a:latin typeface="나눔바른고딕"/>
                <a:ea typeface="나눔바른고딕"/>
              </a:rPr>
              <a:t>임베딩의</a:t>
            </a:r>
            <a:r>
              <a:rPr lang="ko-KR" altLang="en-US" sz="3000" dirty="0">
                <a:solidFill>
                  <a:schemeClr val="accent2"/>
                </a:solidFill>
                <a:latin typeface="나눔바른고딕"/>
                <a:ea typeface="나눔바른고딕"/>
              </a:rPr>
              <a:t> 역할</a:t>
            </a:r>
            <a:endParaRPr lang="ko-KR" altLang="en-US" sz="3000" dirty="0">
              <a:solidFill>
                <a:schemeClr val="accent4"/>
              </a:solidFill>
              <a:latin typeface="나눔바른고딕"/>
            </a:endParaRPr>
          </a:p>
          <a:p>
            <a:pPr>
              <a:defRPr/>
            </a:pPr>
            <a:endParaRPr lang="ko-KR" altLang="en-US" dirty="0"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1)</a:t>
            </a:r>
            <a:r>
              <a:rPr lang="ko-KR" altLang="en-US" dirty="0">
                <a:latin typeface="나눔바른고딕"/>
                <a:ea typeface="나눔바른고딕"/>
              </a:rPr>
              <a:t> 단어</a:t>
            </a:r>
            <a:r>
              <a:rPr lang="en-US" altLang="ko-KR" dirty="0">
                <a:latin typeface="나눔바른고딕"/>
                <a:ea typeface="나눔바른고딕"/>
              </a:rPr>
              <a:t>/</a:t>
            </a:r>
            <a:r>
              <a:rPr lang="ko-KR" altLang="en-US" dirty="0">
                <a:latin typeface="나눔바른고딕"/>
                <a:ea typeface="나눔바른고딕"/>
              </a:rPr>
              <a:t>문장 간 관련도 계산</a:t>
            </a: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2)</a:t>
            </a:r>
            <a:r>
              <a:rPr lang="ko-KR" altLang="en-US" dirty="0">
                <a:latin typeface="나눔바른고딕"/>
                <a:ea typeface="나눔바른고딕"/>
              </a:rPr>
              <a:t> 의미적</a:t>
            </a:r>
            <a:r>
              <a:rPr lang="en-US" altLang="ko-KR" dirty="0">
                <a:latin typeface="나눔바른고딕"/>
                <a:ea typeface="나눔바른고딕"/>
              </a:rPr>
              <a:t>/</a:t>
            </a:r>
            <a:r>
              <a:rPr lang="ko-KR" altLang="en-US" dirty="0">
                <a:latin typeface="나눔바른고딕"/>
                <a:ea typeface="나눔바른고딕"/>
              </a:rPr>
              <a:t>문법적 정보 함축</a:t>
            </a:r>
          </a:p>
          <a:p>
            <a:pPr>
              <a:defRPr/>
            </a:pPr>
            <a:endParaRPr lang="ko-KR" altLang="en-US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ko-KR" altLang="en-US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ko-KR" altLang="en-US" dirty="0">
              <a:latin typeface="나눔바른고딕"/>
              <a:ea typeface="나눔바른고딕"/>
            </a:endParaRPr>
          </a:p>
          <a:p>
            <a:pPr>
              <a:defRPr/>
            </a:pPr>
            <a:endParaRPr lang="ko-KR" altLang="en-US" dirty="0"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3)</a:t>
            </a:r>
            <a:r>
              <a:rPr lang="ko-KR" altLang="en-US" dirty="0">
                <a:latin typeface="나눔바른고딕"/>
                <a:ea typeface="나눔바른고딕"/>
              </a:rPr>
              <a:t> </a:t>
            </a:r>
            <a:r>
              <a:rPr lang="en-US" altLang="ko-KR" dirty="0">
                <a:latin typeface="나눔바른고딕"/>
                <a:ea typeface="나눔바른고딕"/>
              </a:rPr>
              <a:t>one-hot-encoding</a:t>
            </a:r>
            <a:r>
              <a:rPr lang="ko-KR" altLang="en-US" dirty="0">
                <a:latin typeface="나눔바른고딕"/>
                <a:ea typeface="나눔바른고딕"/>
              </a:rPr>
              <a:t>의</a:t>
            </a:r>
          </a:p>
          <a:p>
            <a:pPr>
              <a:defRPr/>
            </a:pPr>
            <a:r>
              <a:rPr lang="ko-KR" altLang="en-US" dirty="0">
                <a:latin typeface="나눔바른고딕"/>
                <a:ea typeface="나눔바른고딕"/>
              </a:rPr>
              <a:t> </a:t>
            </a:r>
          </a:p>
          <a:p>
            <a:pPr>
              <a:defRPr/>
            </a:pPr>
            <a:endParaRPr lang="en-US" altLang="ko-KR" dirty="0">
              <a:latin typeface="나눔바른고딕"/>
              <a:ea typeface="나눔바른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48775" y="2187459"/>
            <a:ext cx="2819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나눔바른고딕"/>
                <a:ea typeface="나눔바른고딕"/>
              </a:rPr>
              <a:t>전체 </a:t>
            </a:r>
            <a:r>
              <a:rPr lang="ko-KR" altLang="en-US" sz="1500" dirty="0" err="1">
                <a:latin typeface="나눔바른고딕"/>
                <a:ea typeface="나눔바른고딕"/>
              </a:rPr>
              <a:t>단어들간의</a:t>
            </a:r>
            <a:r>
              <a:rPr lang="ko-KR" altLang="en-US" sz="1500" dirty="0">
                <a:latin typeface="나눔바른고딕"/>
                <a:ea typeface="나눔바른고딕"/>
              </a:rPr>
              <a:t> 관계에 맞춰 해당 단어의 특성을 갖는 </a:t>
            </a:r>
            <a:r>
              <a:rPr lang="ko-KR" altLang="en-US" sz="1500" dirty="0" err="1">
                <a:latin typeface="나눔바른고딕"/>
                <a:ea typeface="나눔바른고딕"/>
              </a:rPr>
              <a:t>백터로</a:t>
            </a:r>
            <a:r>
              <a:rPr lang="ko-KR" altLang="en-US" sz="1500" dirty="0">
                <a:latin typeface="나눔바른고딕"/>
                <a:ea typeface="나눔바른고딕"/>
              </a:rPr>
              <a:t> 바꾸면</a:t>
            </a:r>
            <a:r>
              <a:rPr lang="ko-KR" altLang="en-US" sz="1500" dirty="0">
                <a:solidFill>
                  <a:schemeClr val="accent2"/>
                </a:solidFill>
                <a:latin typeface="나눔바른고딕"/>
                <a:ea typeface="나눔바른고딕"/>
              </a:rPr>
              <a:t> 단어들 사이의 유사도를 계산하는 일이 가능</a:t>
            </a:r>
            <a:endParaRPr lang="ko-KR" altLang="en-US" dirty="0">
              <a:solidFill>
                <a:schemeClr val="accent2"/>
              </a:solidFill>
              <a:latin typeface="나눔바른고딕"/>
              <a:ea typeface="나눔바른고딕"/>
            </a:endParaRPr>
          </a:p>
          <a:p>
            <a:pPr>
              <a:defRPr/>
            </a:pPr>
            <a:endParaRPr lang="ko-KR" altLang="en-US" dirty="0">
              <a:solidFill>
                <a:schemeClr val="accent2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239249" y="3844810"/>
            <a:ext cx="2819400" cy="7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 dirty="0">
                <a:latin typeface="나눔바른고딕"/>
                <a:ea typeface="나눔바른고딕"/>
              </a:rPr>
              <a:t>단어 </a:t>
            </a:r>
            <a:r>
              <a:rPr lang="ko-KR" altLang="en-US" sz="1500" dirty="0" err="1">
                <a:latin typeface="나눔바른고딕"/>
                <a:ea typeface="나눔바른고딕"/>
              </a:rPr>
              <a:t>백터간</a:t>
            </a:r>
            <a:r>
              <a:rPr lang="ko-KR" altLang="en-US" sz="1500" dirty="0">
                <a:latin typeface="나눔바른고딕"/>
                <a:ea typeface="나눔바른고딕"/>
              </a:rPr>
              <a:t> 덧셈</a:t>
            </a:r>
            <a:r>
              <a:rPr lang="en-US" altLang="ko-KR" sz="1500" dirty="0">
                <a:latin typeface="나눔바른고딕"/>
                <a:ea typeface="나눔바른고딕"/>
              </a:rPr>
              <a:t>/</a:t>
            </a:r>
            <a:r>
              <a:rPr lang="ko-KR" altLang="en-US" sz="1500" dirty="0">
                <a:latin typeface="나눔바른고딕"/>
                <a:ea typeface="나눔바른고딕"/>
              </a:rPr>
              <a:t>뺄셈을 통해 </a:t>
            </a:r>
            <a:r>
              <a:rPr lang="ko-KR" altLang="en-US" sz="1500" dirty="0">
                <a:solidFill>
                  <a:schemeClr val="accent2"/>
                </a:solidFill>
                <a:latin typeface="나눔바른고딕"/>
                <a:ea typeface="나눔바른고딕"/>
              </a:rPr>
              <a:t>단어들 사이의 의미적</a:t>
            </a:r>
            <a:r>
              <a:rPr lang="en-US" altLang="ko-KR" sz="1500" dirty="0">
                <a:solidFill>
                  <a:schemeClr val="accent2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500" dirty="0">
                <a:solidFill>
                  <a:schemeClr val="accent2"/>
                </a:solidFill>
                <a:latin typeface="나눔바른고딕"/>
                <a:ea typeface="나눔바른고딕"/>
              </a:rPr>
              <a:t> 문법적 관계를 효율적으로 도출 가능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4999" y="2647950"/>
            <a:ext cx="581025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67824" y="5435485"/>
            <a:ext cx="2819400" cy="772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나눔바른고딕"/>
                <a:ea typeface="나눔바른고딕"/>
              </a:rPr>
              <a:t>고차원으로 표현된 희소백터를 </a:t>
            </a:r>
            <a:r>
              <a:rPr lang="ko-KR" altLang="en-US" sz="1500">
                <a:solidFill>
                  <a:schemeClr val="accent2"/>
                </a:solidFill>
                <a:latin typeface="나눔바른고딕"/>
                <a:ea typeface="나눔바른고딕"/>
              </a:rPr>
              <a:t>저차원으로 표현하여 효율적인 방식으로 저장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34474" y="5123353"/>
            <a:ext cx="1371600" cy="361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나눔바른고딕"/>
                <a:ea typeface="나눔바른고딕"/>
              </a:rPr>
              <a:t>한계 극복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338" y="310663"/>
            <a:ext cx="10525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/>
              <a:t>2. </a:t>
            </a:r>
            <a:r>
              <a:rPr lang="ko-KR" altLang="en-US" sz="3600" dirty="0"/>
              <a:t>분석된 데이터를 통한 캐릭터화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1537" y="0"/>
            <a:ext cx="383484" cy="1010544"/>
          </a:xfrm>
          <a:prstGeom prst="rect">
            <a:avLst/>
          </a:prstGeom>
          <a:solidFill>
            <a:srgbClr val="2E75B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18278" y="957442"/>
            <a:ext cx="10973722" cy="4542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lt1"/>
                </a:solidFill>
              </a:ln>
            </a:endParaRPr>
          </a:p>
        </p:txBody>
      </p:sp>
      <p:grpSp>
        <p:nvGrpSpPr>
          <p:cNvPr id="8" name="그룹 23"/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9" name="직사각형 24"/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0" name="그룹 25"/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33500" y="1844951"/>
            <a:ext cx="1118152" cy="528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38" name="그림 37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33780" y="1628775"/>
            <a:ext cx="2574400" cy="3600450"/>
          </a:xfrm>
          <a:prstGeom prst="rect">
            <a:avLst/>
          </a:prstGeom>
        </p:spPr>
      </p:pic>
      <p:sp>
        <p:nvSpPr>
          <p:cNvPr id="39" name="화살표: 오른쪽 38"/>
          <p:cNvSpPr/>
          <p:nvPr/>
        </p:nvSpPr>
        <p:spPr>
          <a:xfrm>
            <a:off x="2933906" y="3429000"/>
            <a:ext cx="477492" cy="31432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40" name="그림 3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505510" y="1628775"/>
            <a:ext cx="2160270" cy="1800225"/>
          </a:xfrm>
          <a:prstGeom prst="rect">
            <a:avLst/>
          </a:prstGeom>
        </p:spPr>
      </p:pic>
      <p:pic>
        <p:nvPicPr>
          <p:cNvPr id="43" name="그림 42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427343" y="3429000"/>
            <a:ext cx="2160270" cy="180022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1628775"/>
            <a:ext cx="3240405" cy="360045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35037" y="5530363"/>
            <a:ext cx="10525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/>
              <a:t>I.</a:t>
            </a:r>
            <a:r>
              <a:rPr lang="ko-KR" altLang="en-US" sz="2000" b="1" dirty="0"/>
              <a:t> 막연한 상식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편견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주관적 생각이 아닌 </a:t>
            </a:r>
          </a:p>
          <a:p>
            <a:pPr lvl="0">
              <a:defRPr/>
            </a:pPr>
            <a:r>
              <a:rPr lang="en-US" altLang="ko-KR" sz="2000" b="1" dirty="0"/>
              <a:t>II.</a:t>
            </a:r>
            <a:r>
              <a:rPr lang="ko-KR" altLang="en-US" sz="2000" b="1" dirty="0"/>
              <a:t> 각각 커뮤니티의 분위기를 데이터기반으로 이해하고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33008" y="1448752"/>
            <a:ext cx="2707803" cy="396049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047229" y="1907276"/>
            <a:ext cx="521511" cy="453391"/>
          </a:xfrm>
          <a:prstGeom prst="rect">
            <a:avLst/>
          </a:prstGeom>
        </p:spPr>
      </p:pic>
      <p:cxnSp>
        <p:nvCxnSpPr>
          <p:cNvPr id="49" name="직선 연결선 48"/>
          <p:cNvCxnSpPr>
            <a:endCxn id="47" idx="0"/>
          </p:cNvCxnSpPr>
          <p:nvPr/>
        </p:nvCxnSpPr>
        <p:spPr>
          <a:xfrm>
            <a:off x="8145945" y="1637886"/>
            <a:ext cx="3162039" cy="26939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47" idx="2"/>
          </p:cNvCxnSpPr>
          <p:nvPr/>
        </p:nvCxnSpPr>
        <p:spPr>
          <a:xfrm rot="5400000" flipH="1" flipV="1">
            <a:off x="9197976" y="2426789"/>
            <a:ext cx="2176131" cy="2043889"/>
          </a:xfrm>
          <a:prstGeom prst="line">
            <a:avLst/>
          </a:prstGeom>
          <a:ln w="127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0003" y="1109869"/>
            <a:ext cx="1273451" cy="364601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FFFF"/>
                </a:solidFill>
              </a:rPr>
              <a:t>분석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4641" y="1109869"/>
            <a:ext cx="1273451" cy="364601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시각화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95711" y="1089162"/>
            <a:ext cx="1273451" cy="366258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FFFF"/>
                </a:solidFill>
              </a:rPr>
              <a:t>캐릭터화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30238" y="1089162"/>
            <a:ext cx="1273451" cy="366258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FFFF"/>
                </a:solidFill>
              </a:rPr>
              <a:t>적용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961407" y="5520355"/>
            <a:ext cx="2515843" cy="365845"/>
          </a:xfrm>
          <a:prstGeom prst="rect">
            <a:avLst/>
          </a:prstGeom>
          <a:solidFill>
            <a:srgbClr val="2B2D63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사실기반의 분석</a:t>
            </a:r>
            <a:r>
              <a:rPr lang="en-US" altLang="ko-KR" b="1" dirty="0">
                <a:solidFill>
                  <a:srgbClr val="FFFFFF"/>
                </a:solidFill>
              </a:rPr>
              <a:t>,</a:t>
            </a:r>
            <a:r>
              <a:rPr lang="ko-KR" altLang="en-US" b="1" dirty="0">
                <a:solidFill>
                  <a:srgbClr val="FFFFFF"/>
                </a:solidFill>
              </a:rPr>
              <a:t>이해</a:t>
            </a:r>
          </a:p>
        </p:txBody>
      </p:sp>
      <p:sp>
        <p:nvSpPr>
          <p:cNvPr id="60" name="화살표: 오른쪽 59"/>
          <p:cNvSpPr/>
          <p:nvPr/>
        </p:nvSpPr>
        <p:spPr>
          <a:xfrm>
            <a:off x="5618508" y="3429000"/>
            <a:ext cx="477492" cy="314325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1" name="TextBox 60"/>
          <p:cNvSpPr txBox="1"/>
          <p:nvPr/>
        </p:nvSpPr>
        <p:spPr>
          <a:xfrm>
            <a:off x="1676399" y="1790699"/>
            <a:ext cx="11811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top50</a:t>
            </a:r>
          </a:p>
          <a:p>
            <a:pPr algn="ctr">
              <a:defRPr/>
            </a:pPr>
            <a:r>
              <a:rPr lang="en-US" altLang="ko-KR" b="1"/>
              <a:t>word 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77C99B-2659-42EB-8ED6-DADE6C50C289}"/>
              </a:ext>
            </a:extLst>
          </p:cNvPr>
          <p:cNvSpPr txBox="1"/>
          <p:nvPr/>
        </p:nvSpPr>
        <p:spPr>
          <a:xfrm>
            <a:off x="7488591" y="5906070"/>
            <a:ext cx="2707803" cy="369332"/>
          </a:xfrm>
          <a:prstGeom prst="rect">
            <a:avLst/>
          </a:prstGeom>
          <a:solidFill>
            <a:srgbClr val="2B2D63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분석된 특징을 캐릭터화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338" y="310663"/>
            <a:ext cx="10525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/>
              <a:t>3-1.</a:t>
            </a:r>
            <a:r>
              <a:rPr lang="ko-KR" altLang="en-US" sz="3600" dirty="0"/>
              <a:t> 감정 분석</a:t>
            </a:r>
            <a:r>
              <a:rPr lang="en-US" altLang="ko-KR" sz="3600" dirty="0"/>
              <a:t>(Sentiment Analysis)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1537" y="0"/>
            <a:ext cx="383484" cy="1010544"/>
          </a:xfrm>
          <a:prstGeom prst="rect">
            <a:avLst/>
          </a:prstGeom>
          <a:solidFill>
            <a:srgbClr val="2E75B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18278" y="957442"/>
            <a:ext cx="10973722" cy="4542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lt1"/>
                </a:solidFill>
              </a:ln>
            </a:endParaRPr>
          </a:p>
        </p:txBody>
      </p:sp>
      <p:grpSp>
        <p:nvGrpSpPr>
          <p:cNvPr id="8" name="그룹 23"/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9" name="직사각형 24"/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0" name="그룹 25"/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33500" y="1844951"/>
            <a:ext cx="1118152" cy="528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327E27-AC54-417B-B59B-21D887B0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6" y="1453651"/>
            <a:ext cx="4480012" cy="15624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6237D8-DCDB-4D8E-91D2-ECE8E9BD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78" y="3262976"/>
            <a:ext cx="3627582" cy="27614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B61B63-D2AD-4B4A-AF32-76F10A1AFA6C}"/>
              </a:ext>
            </a:extLst>
          </p:cNvPr>
          <p:cNvSpPr txBox="1"/>
          <p:nvPr/>
        </p:nvSpPr>
        <p:spPr>
          <a:xfrm>
            <a:off x="5618718" y="4405111"/>
            <a:ext cx="6393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I. </a:t>
            </a:r>
            <a:r>
              <a:rPr lang="ko-KR" altLang="en-US" dirty="0"/>
              <a:t>수집한 데이터 기반으로 </a:t>
            </a:r>
            <a:r>
              <a:rPr lang="en-US" altLang="ko-KR" dirty="0">
                <a:solidFill>
                  <a:schemeClr val="accent2"/>
                </a:solidFill>
              </a:rPr>
              <a:t>LSTM </a:t>
            </a:r>
            <a:r>
              <a:rPr lang="ko-KR" altLang="en-US" dirty="0">
                <a:solidFill>
                  <a:schemeClr val="accent2"/>
                </a:solidFill>
              </a:rPr>
              <a:t>자연어 처리 모델 학습</a:t>
            </a:r>
            <a:endParaRPr lang="en-US" altLang="ko-KR" dirty="0">
              <a:solidFill>
                <a:schemeClr val="accent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  <a:p>
            <a:r>
              <a:rPr lang="en-US" altLang="ko-KR" dirty="0"/>
              <a:t>II. </a:t>
            </a:r>
            <a:r>
              <a:rPr lang="ko-KR" altLang="en-US" dirty="0"/>
              <a:t>사용자들의 댓글을 구분하여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긍정</a:t>
            </a:r>
            <a:r>
              <a:rPr lang="en-US" altLang="ko-KR" dirty="0">
                <a:solidFill>
                  <a:schemeClr val="accent2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부정 카테고리로 분류</a:t>
            </a:r>
            <a:endParaRPr lang="en-US" altLang="ko-KR" dirty="0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III. </a:t>
            </a:r>
            <a:r>
              <a:rPr lang="ko-KR" altLang="en-US" dirty="0">
                <a:sym typeface="Wingdings" panose="05000000000000000000" pitchFamily="2" charset="2"/>
              </a:rPr>
              <a:t>댓글의 긍정 부정의 정도를 확률적으로 판정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74AE9D-3E89-4B88-8010-372FF664F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662" y="1131244"/>
            <a:ext cx="6923802" cy="30935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31C8C4-D1B3-4F55-9CF4-EE626C036C68}"/>
              </a:ext>
            </a:extLst>
          </p:cNvPr>
          <p:cNvSpPr txBox="1"/>
          <p:nvPr/>
        </p:nvSpPr>
        <p:spPr>
          <a:xfrm>
            <a:off x="5285291" y="1054785"/>
            <a:ext cx="2843785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rgbClr val="FFFFFF"/>
                </a:solidFill>
              </a:rPr>
              <a:t>LSTM</a:t>
            </a:r>
            <a:r>
              <a:rPr lang="ko-KR" altLang="en-US" b="1" dirty="0">
                <a:solidFill>
                  <a:srgbClr val="FFFFFF"/>
                </a:solidFill>
              </a:rPr>
              <a:t>의 수학적 기법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9338" y="310663"/>
            <a:ext cx="10525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/>
              <a:t>3-2.</a:t>
            </a:r>
            <a:r>
              <a:rPr lang="ko-KR" altLang="en-US" sz="3600" dirty="0"/>
              <a:t> 감정 분석을 통한 시각화</a:t>
            </a:r>
            <a:endParaRPr lang="en-US" altLang="ko-KR" sz="3600" dirty="0"/>
          </a:p>
        </p:txBody>
      </p:sp>
      <p:sp>
        <p:nvSpPr>
          <p:cNvPr id="5" name="직사각형 4"/>
          <p:cNvSpPr/>
          <p:nvPr/>
        </p:nvSpPr>
        <p:spPr>
          <a:xfrm>
            <a:off x="871537" y="0"/>
            <a:ext cx="383484" cy="1010544"/>
          </a:xfrm>
          <a:prstGeom prst="rect">
            <a:avLst/>
          </a:prstGeom>
          <a:solidFill>
            <a:srgbClr val="2E75B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1218278" y="957442"/>
            <a:ext cx="10973722" cy="45420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n w="9525">
                <a:solidFill>
                  <a:schemeClr val="lt1"/>
                </a:solidFill>
              </a:ln>
            </a:endParaRPr>
          </a:p>
        </p:txBody>
      </p:sp>
      <p:grpSp>
        <p:nvGrpSpPr>
          <p:cNvPr id="8" name="그룹 23"/>
          <p:cNvGrpSpPr/>
          <p:nvPr/>
        </p:nvGrpSpPr>
        <p:grpSpPr>
          <a:xfrm>
            <a:off x="0" y="6333688"/>
            <a:ext cx="12192000" cy="524312"/>
            <a:chOff x="0" y="6333688"/>
            <a:chExt cx="12192000" cy="524312"/>
          </a:xfrm>
        </p:grpSpPr>
        <p:sp>
          <p:nvSpPr>
            <p:cNvPr id="9" name="직사각형 24"/>
            <p:cNvSpPr/>
            <p:nvPr/>
          </p:nvSpPr>
          <p:spPr>
            <a:xfrm>
              <a:off x="0" y="6333688"/>
              <a:ext cx="12192000" cy="5243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altLang="ko-KR" sz="1400" b="1"/>
                <a:t>Kang-won National University </a:t>
              </a:r>
            </a:p>
            <a:p>
              <a:pPr algn="r">
                <a:defRPr/>
              </a:pPr>
              <a:r>
                <a:rPr lang="en-US" altLang="ko-KR" sz="1400" b="1"/>
                <a:t>Department of Physics</a:t>
              </a:r>
            </a:p>
          </p:txBody>
        </p:sp>
        <p:grpSp>
          <p:nvGrpSpPr>
            <p:cNvPr id="10" name="그룹 25"/>
            <p:cNvGrpSpPr/>
            <p:nvPr/>
          </p:nvGrpSpPr>
          <p:grpSpPr>
            <a:xfrm>
              <a:off x="0" y="6333688"/>
              <a:ext cx="8180428" cy="524312"/>
              <a:chOff x="0" y="5473481"/>
              <a:chExt cx="8180428" cy="524312"/>
            </a:xfrm>
          </p:grpSpPr>
          <p:sp>
            <p:nvSpPr>
              <p:cNvPr id="11" name="직사각형 26"/>
              <p:cNvSpPr/>
              <p:nvPr/>
            </p:nvSpPr>
            <p:spPr>
              <a:xfrm>
                <a:off x="0" y="5473481"/>
                <a:ext cx="8180428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en-US" altLang="ko-KR" sz="1400" b="1"/>
                  <a:t>             </a:t>
                </a:r>
                <a:r>
                  <a:rPr lang="en-US" altLang="ko-KR" sz="1400" b="1">
                    <a:latin typeface="Arial Black"/>
                  </a:rPr>
                  <a:t>Natural Language Processing and visualization</a:t>
                </a:r>
              </a:p>
            </p:txBody>
          </p:sp>
          <p:sp>
            <p:nvSpPr>
              <p:cNvPr id="12" name="직사각형 27"/>
              <p:cNvSpPr/>
              <p:nvPr/>
            </p:nvSpPr>
            <p:spPr>
              <a:xfrm>
                <a:off x="0" y="5473481"/>
                <a:ext cx="729842" cy="52431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/>
                  <a:t>Thesis</a:t>
                </a:r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1333500" y="1844951"/>
            <a:ext cx="1118152" cy="5280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4777F4-CF92-47FD-AEB4-7051465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28" y="1254704"/>
            <a:ext cx="5741795" cy="288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A59783-F4F8-4AF0-BB34-EF71FDB6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146" y="1517386"/>
            <a:ext cx="5421854" cy="477088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5E501C-B790-4EB9-B9F5-A405AC204069}"/>
              </a:ext>
            </a:extLst>
          </p:cNvPr>
          <p:cNvCxnSpPr>
            <a:cxnSpLocks/>
            <a:stCxn id="13" idx="0"/>
            <a:endCxn id="24" idx="0"/>
          </p:cNvCxnSpPr>
          <p:nvPr/>
        </p:nvCxnSpPr>
        <p:spPr>
          <a:xfrm>
            <a:off x="3431326" y="1254704"/>
            <a:ext cx="7578983" cy="2949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CEBFBF-9E91-4D0B-89F2-461B670380A6}"/>
              </a:ext>
            </a:extLst>
          </p:cNvPr>
          <p:cNvCxnSpPr>
            <a:cxnSpLocks/>
          </p:cNvCxnSpPr>
          <p:nvPr/>
        </p:nvCxnSpPr>
        <p:spPr>
          <a:xfrm flipV="1">
            <a:off x="5528568" y="1988752"/>
            <a:ext cx="5481740" cy="19341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37F3BA8-237B-4912-9A7F-83EA63AA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647" y="1549703"/>
            <a:ext cx="875323" cy="43904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4F5A1-D2AA-48E8-8A80-48BE984E07E2}"/>
              </a:ext>
            </a:extLst>
          </p:cNvPr>
          <p:cNvSpPr/>
          <p:nvPr/>
        </p:nvSpPr>
        <p:spPr>
          <a:xfrm rot="5400000">
            <a:off x="3253876" y="1765720"/>
            <a:ext cx="524312" cy="557238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0000">
                <a:srgbClr val="FF0000"/>
              </a:gs>
              <a:gs pos="100000">
                <a:srgbClr val="C0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AC560-B2C2-4D20-B284-807C5D510A1D}"/>
              </a:ext>
            </a:extLst>
          </p:cNvPr>
          <p:cNvSpPr txBox="1"/>
          <p:nvPr/>
        </p:nvSpPr>
        <p:spPr>
          <a:xfrm>
            <a:off x="627318" y="4869131"/>
            <a:ext cx="7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5066D-052D-464A-AEAA-CDF950FB7F9F}"/>
              </a:ext>
            </a:extLst>
          </p:cNvPr>
          <p:cNvSpPr txBox="1"/>
          <p:nvPr/>
        </p:nvSpPr>
        <p:spPr>
          <a:xfrm>
            <a:off x="5617737" y="4814067"/>
            <a:ext cx="108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C26D0-D256-4121-85C7-4A8A1768EE20}"/>
              </a:ext>
            </a:extLst>
          </p:cNvPr>
          <p:cNvSpPr txBox="1"/>
          <p:nvPr/>
        </p:nvSpPr>
        <p:spPr>
          <a:xfrm>
            <a:off x="729841" y="3880879"/>
            <a:ext cx="1488065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rgbClr val="FFFFFF"/>
                </a:solidFill>
              </a:rPr>
              <a:t>댓글 오염도</a:t>
            </a:r>
            <a:endParaRPr lang="ko-KR" altLang="en-US" b="1" dirty="0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3888D1-28B9-4343-B833-B373F649F823}"/>
              </a:ext>
            </a:extLst>
          </p:cNvPr>
          <p:cNvSpPr txBox="1"/>
          <p:nvPr/>
        </p:nvSpPr>
        <p:spPr>
          <a:xfrm>
            <a:off x="560428" y="5248071"/>
            <a:ext cx="9145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j-lt"/>
              </a:rPr>
              <a:t>전체 댓글 대비 </a:t>
            </a:r>
            <a:r>
              <a:rPr lang="ko-KR" altLang="en-US" sz="1500" b="1" dirty="0" err="1">
                <a:latin typeface="+mj-lt"/>
              </a:rPr>
              <a:t>악성댓글</a:t>
            </a:r>
            <a:r>
              <a:rPr lang="ko-KR" altLang="en-US" sz="1500" b="1" dirty="0">
                <a:latin typeface="+mj-lt"/>
              </a:rPr>
              <a:t> 기준으로 비율이 높아질수록</a:t>
            </a:r>
            <a:endParaRPr lang="en-US" altLang="ko-KR" sz="1500" b="1" dirty="0">
              <a:latin typeface="+mj-lt"/>
            </a:endParaRPr>
          </a:p>
          <a:p>
            <a:r>
              <a:rPr lang="en-US" altLang="ko-KR" sz="1500" b="1" dirty="0">
                <a:latin typeface="+mj-lt"/>
                <a:sym typeface="Wingdings" panose="05000000000000000000" pitchFamily="2" charset="2"/>
              </a:rPr>
              <a:t>    </a:t>
            </a:r>
            <a:r>
              <a:rPr lang="ko-KR" altLang="en-US" sz="1500" b="1" dirty="0">
                <a:latin typeface="+mj-lt"/>
                <a:sym typeface="Wingdings" panose="05000000000000000000" pitchFamily="2" charset="2"/>
              </a:rPr>
              <a:t>각 게시판마다 우측 상단에 곰두리의 표정과 색을 변화</a:t>
            </a:r>
            <a:endParaRPr lang="en-US" altLang="ko-KR" sz="1500" b="1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j-lt"/>
                <a:sym typeface="Wingdings" panose="05000000000000000000" pitchFamily="2" charset="2"/>
              </a:rPr>
              <a:t>곰두리의 상태를 파악하여 실시간으로 게시판의 분위기</a:t>
            </a:r>
            <a:r>
              <a:rPr lang="en-US" altLang="ko-KR" sz="1500" b="1" dirty="0">
                <a:latin typeface="+mj-lt"/>
                <a:sym typeface="Wingdings" panose="05000000000000000000" pitchFamily="2" charset="2"/>
              </a:rPr>
              <a:t>,</a:t>
            </a:r>
            <a:r>
              <a:rPr lang="ko-KR" altLang="en-US" sz="1500" b="1" dirty="0">
                <a:latin typeface="+mj-lt"/>
                <a:sym typeface="Wingdings" panose="05000000000000000000" pitchFamily="2" charset="2"/>
              </a:rPr>
              <a:t>상황 파악</a:t>
            </a:r>
            <a:endParaRPr lang="en-US" altLang="ko-KR" sz="1500" b="1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>
                <a:latin typeface="+mj-lt"/>
                <a:sym typeface="Wingdings" panose="05000000000000000000" pitchFamily="2" charset="2"/>
              </a:rPr>
              <a:t>악성 댓글에 대한 경각심을 일으키고 배려 문화 조성</a:t>
            </a:r>
            <a:endParaRPr lang="en-US" altLang="ko-KR" sz="1500" b="1" dirty="0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86494-B4C8-4B36-A315-521760CD16C8}"/>
              </a:ext>
            </a:extLst>
          </p:cNvPr>
          <p:cNvSpPr txBox="1"/>
          <p:nvPr/>
        </p:nvSpPr>
        <p:spPr>
          <a:xfrm>
            <a:off x="729841" y="1046570"/>
            <a:ext cx="1273451" cy="366258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캐릭터화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31B7EC-0F8B-49A5-883C-24DB7159DB70}"/>
              </a:ext>
            </a:extLst>
          </p:cNvPr>
          <p:cNvSpPr txBox="1"/>
          <p:nvPr/>
        </p:nvSpPr>
        <p:spPr>
          <a:xfrm>
            <a:off x="6770146" y="1039239"/>
            <a:ext cx="1273451" cy="366258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4304079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346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맑은 고딕</vt:lpstr>
      <vt:lpstr>Arial</vt:lpstr>
      <vt:lpstr>Arial Black</vt:lpstr>
      <vt:lpstr>Wingdings</vt:lpstr>
      <vt:lpstr>Office 테마</vt:lpstr>
      <vt:lpstr>Embedding및 LSTM을 통한 NPL 분석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Of Coolant Accident_(LOCA)   Measurement using Module</dc:title>
  <dc:creator>정민</dc:creator>
  <cp:lastModifiedBy>박성흠</cp:lastModifiedBy>
  <cp:revision>228</cp:revision>
  <dcterms:created xsi:type="dcterms:W3CDTF">2020-09-07T06:32:07Z</dcterms:created>
  <dcterms:modified xsi:type="dcterms:W3CDTF">2020-11-12T12:02:29Z</dcterms:modified>
  <cp:version>1000.0000.01</cp:version>
</cp:coreProperties>
</file>