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3"/>
  </p:notesMasterIdLst>
  <p:sldIdLst>
    <p:sldId id="256" r:id="rId2"/>
  </p:sldIdLst>
  <p:sldSz cx="10693400" cy="15122525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454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4908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363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49817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270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4725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178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99632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66" d="100"/>
          <a:sy n="66" d="100"/>
        </p:scale>
        <p:origin x="312" y="48"/>
      </p:cViewPr>
      <p:guideLst>
        <p:guide orient="horz" pos="4763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26B28D4-7AF4-460C-871C-094FD5CA6735}" type="datetime1">
              <a:rPr lang="ko-KR" altLang="en-US"/>
              <a:pPr lvl="0">
                <a:defRPr/>
              </a:pPr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951ECC-1094-4D12-9702-A79517B32D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37454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474908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12363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949817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687270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424725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162178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5899632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675" y="2474914"/>
            <a:ext cx="8020050" cy="526487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675" y="7942827"/>
            <a:ext cx="8020050" cy="3651109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6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2465" y="805134"/>
            <a:ext cx="2305764" cy="1281564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171" y="805134"/>
            <a:ext cx="6783626" cy="1281564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602" y="3770132"/>
            <a:ext cx="9223058" cy="6290549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602" y="10120192"/>
            <a:ext cx="9223058" cy="3308051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171" y="4025672"/>
            <a:ext cx="4544695" cy="95951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534" y="4025672"/>
            <a:ext cx="4544695" cy="95951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805136"/>
            <a:ext cx="9223058" cy="29229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565" y="3707120"/>
            <a:ext cx="4523809" cy="181680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565" y="5523922"/>
            <a:ext cx="4523809" cy="81248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534" y="3707120"/>
            <a:ext cx="4546088" cy="181680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534" y="5523922"/>
            <a:ext cx="4546088" cy="81248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1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1008168"/>
            <a:ext cx="3448900" cy="3528589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6088" y="2177365"/>
            <a:ext cx="5413534" cy="10746794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4" y="4536758"/>
            <a:ext cx="3448900" cy="8404904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1008168"/>
            <a:ext cx="3448900" cy="3528589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6088" y="2177365"/>
            <a:ext cx="5413534" cy="10746794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4" y="4536758"/>
            <a:ext cx="3448900" cy="8404904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5171" y="805136"/>
            <a:ext cx="9223058" cy="292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171" y="4025672"/>
            <a:ext cx="9223058" cy="959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5171" y="14016342"/>
            <a:ext cx="2406015" cy="8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ED90-A45D-48EC-A443-91D97B3F0C61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2189" y="14016342"/>
            <a:ext cx="3609023" cy="8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52214" y="14016342"/>
            <a:ext cx="2406015" cy="8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6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802020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6" y="383972"/>
            <a:ext cx="10222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심층학습 신경망을 활용한 수력 댐 강우예측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545" y="1832560"/>
            <a:ext cx="1952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highlight>
                  <a:srgbClr val="C0C0C0"/>
                </a:highlight>
                <a:latin typeface="+mn-ea"/>
              </a:rPr>
              <a:t>1. </a:t>
            </a:r>
            <a:r>
              <a:rPr lang="ko-KR" altLang="en-US" sz="2000" b="1" dirty="0">
                <a:highlight>
                  <a:srgbClr val="C0C0C0"/>
                </a:highlight>
                <a:latin typeface="+mn-ea"/>
              </a:rPr>
              <a:t>목적 및 배경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065" y="986326"/>
            <a:ext cx="308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팀명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빗물 한방울까지</a:t>
            </a:r>
            <a:endParaRPr lang="en-US" altLang="ko-KR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67262" y="986326"/>
            <a:ext cx="643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이름 </a:t>
            </a:r>
            <a:r>
              <a:rPr lang="en-US" altLang="ko-KR" sz="1800" b="1" dirty="0"/>
              <a:t>: </a:t>
            </a:r>
            <a:r>
              <a:rPr lang="ko-KR" altLang="en-US" sz="1800" b="1" dirty="0" err="1"/>
              <a:t>박형선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최성민</a:t>
            </a:r>
            <a:r>
              <a:rPr lang="en-US" altLang="ko-KR" sz="1800" b="1" dirty="0"/>
              <a:t> 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5346700" y="1800622"/>
            <a:ext cx="0" cy="129614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4246" y="4968974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highlight>
                  <a:srgbClr val="C0C0C0"/>
                </a:highlight>
                <a:latin typeface="+mn-ea"/>
              </a:rPr>
              <a:t>2. </a:t>
            </a:r>
            <a:r>
              <a:rPr lang="ko-KR" altLang="en-US" sz="2000" b="1" dirty="0">
                <a:highlight>
                  <a:srgbClr val="C0C0C0"/>
                </a:highlight>
                <a:latin typeface="+mn-ea"/>
              </a:rPr>
              <a:t>모델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F06E3-0355-49C1-9FF9-2F5F3FFF3011}"/>
              </a:ext>
            </a:extLst>
          </p:cNvPr>
          <p:cNvSpPr txBox="1"/>
          <p:nvPr/>
        </p:nvSpPr>
        <p:spPr>
          <a:xfrm>
            <a:off x="450157" y="136156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지도교수 </a:t>
            </a:r>
            <a:r>
              <a:rPr lang="en-US" altLang="ko-KR" sz="1800" b="1" dirty="0"/>
              <a:t>:  </a:t>
            </a:r>
            <a:r>
              <a:rPr lang="ko-KR" altLang="en-US" sz="1800" b="1" dirty="0" err="1"/>
              <a:t>이수안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36ED-2D3B-487B-8648-C956D5516689}"/>
              </a:ext>
            </a:extLst>
          </p:cNvPr>
          <p:cNvSpPr txBox="1"/>
          <p:nvPr/>
        </p:nvSpPr>
        <p:spPr>
          <a:xfrm>
            <a:off x="-4200" y="2232670"/>
            <a:ext cx="5346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 본 프로젝트는 </a:t>
            </a:r>
            <a:r>
              <a:rPr lang="ko-KR" altLang="en-US" sz="1800" dirty="0" err="1"/>
              <a:t>한국수력원자력원에서</a:t>
            </a:r>
            <a:r>
              <a:rPr lang="ko-KR" altLang="en-US" sz="1800" dirty="0"/>
              <a:t> 제공받은 공공데이터를 활용하여 기후의 강우량을 예측하는 심층학습 모델을 구현한다</a:t>
            </a:r>
            <a:r>
              <a:rPr lang="en-US" altLang="ko-KR" sz="1800" dirty="0"/>
              <a:t>. </a:t>
            </a:r>
            <a:r>
              <a:rPr lang="ko-KR" altLang="en-US" sz="1800" dirty="0"/>
              <a:t>정확한 강우예측은 </a:t>
            </a:r>
            <a:r>
              <a:rPr lang="ko-KR" altLang="en-US" sz="1800" dirty="0" err="1"/>
              <a:t>수력댐의</a:t>
            </a:r>
            <a:r>
              <a:rPr lang="ko-KR" altLang="en-US" sz="1800" dirty="0"/>
              <a:t> 효율적 운용 및 안정성의 향상을 가능하게 하며</a:t>
            </a:r>
            <a:r>
              <a:rPr lang="en-US" altLang="ko-KR" sz="1800" dirty="0"/>
              <a:t>, </a:t>
            </a:r>
            <a:r>
              <a:rPr lang="ko-KR" altLang="en-US" sz="1800" dirty="0"/>
              <a:t>강우예측에 정책적 영향을 받는 여러 국가의 모든 활동을 계획함에 있어 중요한 영향을 미친다</a:t>
            </a:r>
            <a:r>
              <a:rPr lang="en-US" altLang="ko-KR" sz="1800" dirty="0"/>
              <a:t>. </a:t>
            </a:r>
            <a:r>
              <a:rPr lang="ko-KR" altLang="en-US" sz="1800" dirty="0"/>
              <a:t>특히 대한민국은 강우예측의 불균형이 심한 국지적 특성으로 인하여 뛰어난 성능의 예측 모델이 요구된다</a:t>
            </a:r>
            <a:r>
              <a:rPr lang="en-US" altLang="ko-KR" sz="1800" dirty="0"/>
              <a:t>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E6606-F1CA-4D9D-88F7-4A7B9825281D}"/>
              </a:ext>
            </a:extLst>
          </p:cNvPr>
          <p:cNvSpPr txBox="1"/>
          <p:nvPr/>
        </p:nvSpPr>
        <p:spPr>
          <a:xfrm>
            <a:off x="5035" y="5401022"/>
            <a:ext cx="5325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2.1) </a:t>
            </a:r>
            <a:r>
              <a:rPr lang="en-US" altLang="ko-KR" sz="1800" b="1" dirty="0" err="1"/>
              <a:t>RainNet</a:t>
            </a:r>
            <a:r>
              <a:rPr lang="en-US" altLang="ko-KR" sz="1800" b="1" dirty="0"/>
              <a:t> : a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convolutional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neural network for radar-based precipitation nowcasting</a:t>
            </a:r>
            <a:endParaRPr lang="ko-KR" altLang="en-US" sz="18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AF8F9F-5034-4840-9CE0-E7AE180F9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514" b="5767"/>
          <a:stretch/>
        </p:blipFill>
        <p:spPr>
          <a:xfrm>
            <a:off x="151644" y="6151810"/>
            <a:ext cx="5016923" cy="2905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305620-3B0D-4B41-BE73-807760504179}"/>
              </a:ext>
            </a:extLst>
          </p:cNvPr>
          <p:cNvSpPr txBox="1"/>
          <p:nvPr/>
        </p:nvSpPr>
        <p:spPr>
          <a:xfrm>
            <a:off x="0" y="9213638"/>
            <a:ext cx="53084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Convolution, </a:t>
            </a:r>
            <a:r>
              <a:rPr lang="en-US" altLang="ko-KR" sz="1800" dirty="0" err="1"/>
              <a:t>MaxPooling</a:t>
            </a:r>
            <a:r>
              <a:rPr lang="en-US" altLang="ko-KR" sz="1800" dirty="0"/>
              <a:t> </a:t>
            </a:r>
            <a:r>
              <a:rPr lang="ko-KR" altLang="en-US" sz="1800" dirty="0"/>
              <a:t>기반의 </a:t>
            </a:r>
            <a:r>
              <a:rPr lang="en-US" altLang="ko-KR" sz="1800" dirty="0"/>
              <a:t>Encoding </a:t>
            </a:r>
            <a:r>
              <a:rPr lang="ko-KR" altLang="en-US" sz="1800" dirty="0"/>
              <a:t>과정 및 </a:t>
            </a:r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기반의 </a:t>
            </a:r>
            <a:r>
              <a:rPr lang="en-US" altLang="ko-KR" sz="1800" dirty="0"/>
              <a:t>Decoding </a:t>
            </a:r>
            <a:r>
              <a:rPr lang="ko-KR" altLang="en-US" sz="1800" dirty="0"/>
              <a:t>과정을 결합하여 </a:t>
            </a:r>
            <a:r>
              <a:rPr lang="ko-KR" altLang="en-US" sz="1800" dirty="0" err="1"/>
              <a:t>오토인코더의</a:t>
            </a:r>
            <a:r>
              <a:rPr lang="ko-KR" altLang="en-US" sz="1800" dirty="0"/>
              <a:t> 차원축소 및 복원과정과 유사한 효과를 구현하였다</a:t>
            </a:r>
            <a:r>
              <a:rPr lang="en-US" altLang="ko-KR" sz="18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11D77C-D012-4905-B779-5249B2D26EBA}"/>
              </a:ext>
            </a:extLst>
          </p:cNvPr>
          <p:cNvSpPr txBox="1"/>
          <p:nvPr/>
        </p:nvSpPr>
        <p:spPr>
          <a:xfrm>
            <a:off x="20545" y="10367843"/>
            <a:ext cx="5254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2.2) Rain-Net : Skip-Connection</a:t>
            </a:r>
            <a:endParaRPr lang="ko-KR" altLang="en-US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21310E1-D679-4F01-8781-54C97D1BF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5" y="10826950"/>
            <a:ext cx="4601949" cy="2081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2558AC2-9050-40E0-92FC-591E3AA30421}"/>
              </a:ext>
            </a:extLst>
          </p:cNvPr>
          <p:cNvSpPr txBox="1"/>
          <p:nvPr/>
        </p:nvSpPr>
        <p:spPr>
          <a:xfrm>
            <a:off x="-486" y="13345669"/>
            <a:ext cx="5314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Skip-Connection</a:t>
            </a:r>
            <a:r>
              <a:rPr lang="ko-KR" altLang="en-US" sz="1800" dirty="0"/>
              <a:t>은 이미지가 네트워크의 각 단계를 통과하며 잃어버리게 되는 위치 특성을 기억하고 이를 다른 층으로 전달하는 역할을 한다</a:t>
            </a:r>
            <a:r>
              <a:rPr lang="en-US" altLang="ko-KR" sz="1800" dirty="0"/>
              <a:t>. Convolution</a:t>
            </a:r>
            <a:r>
              <a:rPr lang="ko-KR" altLang="en-US" sz="1800" dirty="0"/>
              <a:t>의 결과인 이미지의 국소적 특성과 </a:t>
            </a:r>
            <a:r>
              <a:rPr lang="en-US" altLang="ko-KR" sz="1800" dirty="0"/>
              <a:t>Up-sampling</a:t>
            </a:r>
            <a:r>
              <a:rPr lang="ko-KR" altLang="en-US" sz="1800" dirty="0"/>
              <a:t>의 결과인 의미론적 정보를 통합된다</a:t>
            </a:r>
            <a:r>
              <a:rPr lang="en-US" altLang="ko-KR" sz="18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5BA93B-9E51-409D-8BB8-6F2DC1C62599}"/>
              </a:ext>
            </a:extLst>
          </p:cNvPr>
          <p:cNvSpPr txBox="1"/>
          <p:nvPr/>
        </p:nvSpPr>
        <p:spPr>
          <a:xfrm>
            <a:off x="3276080" y="8862960"/>
            <a:ext cx="1943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Figure1 : </a:t>
            </a:r>
            <a:r>
              <a:rPr lang="en-US" altLang="ko-KR" sz="1000" dirty="0" err="1"/>
              <a:t>Rainnet</a:t>
            </a:r>
            <a:r>
              <a:rPr lang="en-US" altLang="ko-KR" sz="1000" dirty="0"/>
              <a:t> </a:t>
            </a:r>
            <a:r>
              <a:rPr lang="ko-KR" altLang="en-US" sz="1000" dirty="0"/>
              <a:t>모델 구조</a:t>
            </a:r>
            <a:endParaRPr lang="en-US" altLang="ko-KR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D2CDD8-C557-4B41-AD3C-F905DA8B0B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33" r="1959" b="7522"/>
          <a:stretch/>
        </p:blipFill>
        <p:spPr>
          <a:xfrm>
            <a:off x="5576845" y="2109263"/>
            <a:ext cx="4964924" cy="25001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BD14B6-4E91-4BF2-A640-C6438B14AC8B}"/>
              </a:ext>
            </a:extLst>
          </p:cNvPr>
          <p:cNvSpPr txBox="1"/>
          <p:nvPr/>
        </p:nvSpPr>
        <p:spPr>
          <a:xfrm>
            <a:off x="5368506" y="13079744"/>
            <a:ext cx="5346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 Rain-net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ConvLSTM</a:t>
            </a:r>
            <a:r>
              <a:rPr lang="ko-KR" altLang="en-US" sz="1800" dirty="0"/>
              <a:t>과 비용대비 약간 높은 정확도를 보여준다</a:t>
            </a:r>
            <a:r>
              <a:rPr lang="en-US" altLang="ko-KR" sz="1800" dirty="0"/>
              <a:t>. 4</a:t>
            </a:r>
            <a:r>
              <a:rPr lang="ko-KR" altLang="en-US" sz="1800" dirty="0"/>
              <a:t>개의 레이더 기반 </a:t>
            </a:r>
            <a:r>
              <a:rPr lang="ko-KR" altLang="en-US" sz="1800" dirty="0" err="1"/>
              <a:t>기상이미지를</a:t>
            </a:r>
            <a:r>
              <a:rPr lang="ko-KR" altLang="en-US" sz="1800" dirty="0"/>
              <a:t> 이용하여 시계열적으로 존재하는 다음 이미지를 높은 수준의 정확도로 예측 가능하다</a:t>
            </a:r>
            <a:r>
              <a:rPr lang="en-US" altLang="ko-KR" sz="1800" dirty="0"/>
              <a:t>. </a:t>
            </a:r>
            <a:r>
              <a:rPr lang="en-US" altLang="ko-KR" sz="1800" dirty="0" err="1"/>
              <a:t>TrajGRU</a:t>
            </a:r>
            <a:r>
              <a:rPr lang="en-US" altLang="ko-KR" sz="1800" dirty="0"/>
              <a:t> </a:t>
            </a:r>
            <a:r>
              <a:rPr lang="ko-KR" altLang="en-US" sz="1800" dirty="0"/>
              <a:t>모델</a:t>
            </a:r>
            <a:r>
              <a:rPr lang="en-US" altLang="ko-KR" sz="1800" dirty="0"/>
              <a:t>, </a:t>
            </a:r>
            <a:r>
              <a:rPr lang="en-US" altLang="ko-KR" sz="1800" b="0" i="0" dirty="0">
                <a:effectLst/>
              </a:rPr>
              <a:t>Time2Vec</a:t>
            </a:r>
            <a:r>
              <a:rPr lang="ko-KR" altLang="en-US" sz="1800" dirty="0"/>
              <a:t>을 활용하여 더 높은 정확도의 모델 개선을 기대하고 있다</a:t>
            </a:r>
            <a:r>
              <a:rPr lang="en-US" altLang="ko-KR" sz="1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4A1AB-6034-46F3-9040-F4AFA1E6C9BE}"/>
              </a:ext>
            </a:extLst>
          </p:cNvPr>
          <p:cNvSpPr txBox="1"/>
          <p:nvPr/>
        </p:nvSpPr>
        <p:spPr>
          <a:xfrm>
            <a:off x="5396084" y="4722357"/>
            <a:ext cx="5303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ym typeface="Wingdings" panose="05000000000000000000" pitchFamily="2" charset="2"/>
              </a:rPr>
              <a:t> Local-variant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filter</a:t>
            </a:r>
            <a:r>
              <a:rPr lang="ko-KR" altLang="en-US" sz="1800" dirty="0">
                <a:sym typeface="Wingdings" panose="05000000000000000000" pitchFamily="2" charset="2"/>
              </a:rPr>
              <a:t> 및 </a:t>
            </a:r>
            <a:r>
              <a:rPr lang="en-US" altLang="ko-KR" sz="1800" dirty="0">
                <a:sym typeface="Wingdings" panose="05000000000000000000" pitchFamily="2" charset="2"/>
              </a:rPr>
              <a:t>GRU(Gated Recurrent Unit)</a:t>
            </a:r>
            <a:r>
              <a:rPr lang="ko-KR" altLang="en-US" sz="1800" dirty="0">
                <a:sym typeface="Wingdings" panose="05000000000000000000" pitchFamily="2" charset="2"/>
              </a:rPr>
              <a:t>모델구조를 갖는다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en-US" altLang="ko-KR" sz="1800" dirty="0" err="1">
                <a:sym typeface="Wingdings" panose="05000000000000000000" pitchFamily="2" charset="2"/>
              </a:rPr>
              <a:t>RainNet</a:t>
            </a:r>
            <a:r>
              <a:rPr lang="ko-KR" altLang="en-US" sz="1800" dirty="0">
                <a:sym typeface="Wingdings" panose="05000000000000000000" pitchFamily="2" charset="2"/>
              </a:rPr>
              <a:t>과 </a:t>
            </a:r>
            <a:r>
              <a:rPr lang="en-US" altLang="ko-KR" sz="1800" dirty="0" err="1">
                <a:sym typeface="Wingdings" panose="05000000000000000000" pitchFamily="2" charset="2"/>
              </a:rPr>
              <a:t>ConvLSTM</a:t>
            </a:r>
            <a:r>
              <a:rPr lang="ko-KR" altLang="en-US" sz="1800" dirty="0">
                <a:sym typeface="Wingdings" panose="05000000000000000000" pitchFamily="2" charset="2"/>
              </a:rPr>
              <a:t>에 비해 연산비용이 작고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다른 모델에 비해 높은 성능을 보이는 것으로 알려져 있다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A2E85-CC81-4A1E-9434-169E6883B990}"/>
              </a:ext>
            </a:extLst>
          </p:cNvPr>
          <p:cNvSpPr txBox="1"/>
          <p:nvPr/>
        </p:nvSpPr>
        <p:spPr>
          <a:xfrm>
            <a:off x="5490716" y="1719322"/>
            <a:ext cx="3240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2.3) Trajectory GRU </a:t>
            </a:r>
            <a:r>
              <a:rPr lang="ko-KR" altLang="en-US" sz="1800" b="1" dirty="0"/>
              <a:t>모델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F4C33-FBF7-4641-BA74-1550EEFEBE7B}"/>
              </a:ext>
            </a:extLst>
          </p:cNvPr>
          <p:cNvSpPr txBox="1"/>
          <p:nvPr/>
        </p:nvSpPr>
        <p:spPr>
          <a:xfrm>
            <a:off x="6239108" y="10483393"/>
            <a:ext cx="328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Figure4 : </a:t>
            </a:r>
            <a:r>
              <a:rPr lang="ko-KR" altLang="en-US" sz="1000" dirty="0"/>
              <a:t>예측 반사도와 실제 반사도</a:t>
            </a:r>
            <a:r>
              <a:rPr lang="en-US" altLang="ko-KR" sz="1000" dirty="0"/>
              <a:t>(</a:t>
            </a:r>
            <a:r>
              <a:rPr lang="ko-KR" altLang="en-US" sz="1000" dirty="0"/>
              <a:t>빨간색 사각형</a:t>
            </a:r>
            <a:r>
              <a:rPr lang="en-US" altLang="ko-KR" sz="1000" dirty="0"/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75D71F-7855-4EFE-8960-9940C53FC29F}"/>
              </a:ext>
            </a:extLst>
          </p:cNvPr>
          <p:cNvSpPr/>
          <p:nvPr/>
        </p:nvSpPr>
        <p:spPr>
          <a:xfrm>
            <a:off x="5406127" y="8288363"/>
            <a:ext cx="3324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highlight>
                  <a:srgbClr val="C0C0C0"/>
                </a:highlight>
                <a:latin typeface="+mn-ea"/>
              </a:rPr>
              <a:t>4. </a:t>
            </a:r>
            <a:r>
              <a:rPr lang="ko-KR" altLang="en-US" sz="2000" b="1" dirty="0">
                <a:highlight>
                  <a:srgbClr val="C0C0C0"/>
                </a:highlight>
                <a:latin typeface="+mn-ea"/>
              </a:rPr>
              <a:t>프로젝트 결과 및 개선점</a:t>
            </a:r>
          </a:p>
        </p:txBody>
      </p:sp>
      <p:sp>
        <p:nvSpPr>
          <p:cNvPr id="41" name="직사각형 18">
            <a:extLst>
              <a:ext uri="{FF2B5EF4-FFF2-40B4-BE49-F238E27FC236}">
                <a16:creationId xmlns:a16="http://schemas.microsoft.com/office/drawing/2014/main" id="{A1C0B606-8837-45C2-9F59-0AFC8C4B8841}"/>
              </a:ext>
            </a:extLst>
          </p:cNvPr>
          <p:cNvSpPr/>
          <p:nvPr/>
        </p:nvSpPr>
        <p:spPr>
          <a:xfrm>
            <a:off x="5355897" y="6051036"/>
            <a:ext cx="1863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highlight>
                  <a:srgbClr val="C0C0C0"/>
                </a:highlight>
                <a:latin typeface="+mn-ea"/>
              </a:rPr>
              <a:t>3. </a:t>
            </a:r>
            <a:r>
              <a:rPr lang="ko-KR" altLang="en-US" sz="2000" b="1" dirty="0">
                <a:highlight>
                  <a:srgbClr val="C0C0C0"/>
                </a:highlight>
                <a:latin typeface="+mn-ea"/>
              </a:rPr>
              <a:t>데이터 소개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FF1FD6-0C2B-488E-98FB-20FA17DBC115}"/>
              </a:ext>
            </a:extLst>
          </p:cNvPr>
          <p:cNvSpPr txBox="1"/>
          <p:nvPr/>
        </p:nvSpPr>
        <p:spPr>
          <a:xfrm>
            <a:off x="5357603" y="6440446"/>
            <a:ext cx="53357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sym typeface="Wingdings" panose="05000000000000000000" pitchFamily="2" charset="2"/>
              </a:rPr>
              <a:t> 기상 레이더에서 관측한 구름</a:t>
            </a:r>
            <a:r>
              <a:rPr lang="en-US" altLang="ko-KR" sz="1800" dirty="0"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ym typeface="Wingdings" panose="05000000000000000000" pitchFamily="2" charset="2"/>
              </a:rPr>
              <a:t>반사도</a:t>
            </a:r>
            <a:r>
              <a:rPr lang="en-US" altLang="ko-KR" sz="1800" dirty="0">
                <a:sym typeface="Wingdings" panose="05000000000000000000" pitchFamily="2" charset="2"/>
              </a:rPr>
              <a:t>) </a:t>
            </a:r>
            <a:r>
              <a:rPr lang="ko-KR" altLang="en-US" sz="1800" dirty="0">
                <a:sym typeface="Wingdings" panose="05000000000000000000" pitchFamily="2" charset="2"/>
              </a:rPr>
              <a:t>이미지 데이터를 이용한다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훈련용 데이터는 </a:t>
            </a:r>
            <a:r>
              <a:rPr lang="en-US" altLang="ko-KR" sz="1800" dirty="0">
                <a:sym typeface="Wingdings" panose="05000000000000000000" pitchFamily="2" charset="2"/>
              </a:rPr>
              <a:t>62735</a:t>
            </a:r>
            <a:r>
              <a:rPr lang="ko-KR" altLang="en-US" sz="1800" dirty="0">
                <a:sym typeface="Wingdings" panose="05000000000000000000" pitchFamily="2" charset="2"/>
              </a:rPr>
              <a:t>개 파일로 각 파일은 이미지 </a:t>
            </a:r>
            <a:r>
              <a:rPr lang="en-US" altLang="ko-KR" sz="1800" dirty="0">
                <a:sym typeface="Wingdings" panose="05000000000000000000" pitchFamily="2" charset="2"/>
              </a:rPr>
              <a:t>5</a:t>
            </a:r>
            <a:r>
              <a:rPr lang="ko-KR" altLang="en-US" sz="1800" dirty="0">
                <a:sym typeface="Wingdings" panose="05000000000000000000" pitchFamily="2" charset="2"/>
              </a:rPr>
              <a:t>장</a:t>
            </a:r>
            <a:r>
              <a:rPr lang="en-US" altLang="ko-KR" sz="1800" dirty="0">
                <a:sym typeface="Wingdings" panose="05000000000000000000" pitchFamily="2" charset="2"/>
              </a:rPr>
              <a:t>(t-30, t-20, t-10, t-0, t+10)</a:t>
            </a:r>
            <a:r>
              <a:rPr lang="ko-KR" altLang="en-US" sz="1800" dirty="0">
                <a:sym typeface="Wingdings" panose="05000000000000000000" pitchFamily="2" charset="2"/>
              </a:rPr>
              <a:t>으로 구성된다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정답용 데이터는 </a:t>
            </a:r>
            <a:r>
              <a:rPr lang="en-US" altLang="ko-KR" sz="1800" dirty="0">
                <a:sym typeface="Wingdings" panose="05000000000000000000" pitchFamily="2" charset="2"/>
              </a:rPr>
              <a:t>2674</a:t>
            </a:r>
            <a:r>
              <a:rPr lang="ko-KR" altLang="en-US" sz="1800" dirty="0">
                <a:sym typeface="Wingdings" panose="05000000000000000000" pitchFamily="2" charset="2"/>
              </a:rPr>
              <a:t>개 파일이 </a:t>
            </a:r>
            <a:r>
              <a:rPr lang="en-US" altLang="ko-KR" sz="1800" dirty="0">
                <a:sym typeface="Wingdings" panose="05000000000000000000" pitchFamily="2" charset="2"/>
              </a:rPr>
              <a:t>t-30, t-20, t-10, t-0</a:t>
            </a:r>
            <a:r>
              <a:rPr lang="ko-KR" altLang="en-US" sz="1800" dirty="0">
                <a:sym typeface="Wingdings" panose="05000000000000000000" pitchFamily="2" charset="2"/>
              </a:rPr>
              <a:t>으로 구성되어 있고 이를 활용하여 마지막 이미지 </a:t>
            </a:r>
            <a:r>
              <a:rPr lang="en-US" altLang="ko-KR" sz="1800" dirty="0">
                <a:sym typeface="Wingdings" panose="05000000000000000000" pitchFamily="2" charset="2"/>
              </a:rPr>
              <a:t>t+10</a:t>
            </a:r>
            <a:r>
              <a:rPr lang="ko-KR" altLang="en-US" sz="1800" dirty="0">
                <a:sym typeface="Wingdings" panose="05000000000000000000" pitchFamily="2" charset="2"/>
              </a:rPr>
              <a:t>을 예측한다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EF979A-07BE-424C-ADBA-CD8E33CB445C}"/>
              </a:ext>
            </a:extLst>
          </p:cNvPr>
          <p:cNvSpPr txBox="1"/>
          <p:nvPr/>
        </p:nvSpPr>
        <p:spPr>
          <a:xfrm>
            <a:off x="401814" y="12960906"/>
            <a:ext cx="4274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Figure2 : </a:t>
            </a:r>
            <a:r>
              <a:rPr lang="ko-KR" altLang="en-US" sz="1000" dirty="0"/>
              <a:t>이전 상태와 현재 입력을 결합하여 </a:t>
            </a:r>
            <a:r>
              <a:rPr lang="en-US" altLang="ko-KR" sz="1000" dirty="0"/>
              <a:t>Local Information</a:t>
            </a:r>
            <a:r>
              <a:rPr lang="ko-KR" altLang="en-US" sz="1000" dirty="0"/>
              <a:t>을 활용</a:t>
            </a:r>
            <a:endParaRPr lang="en-US" altLang="ko-KR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EDBE8B6-A79F-4067-88A5-410B2B570FEE}"/>
              </a:ext>
            </a:extLst>
          </p:cNvPr>
          <p:cNvSpPr/>
          <p:nvPr/>
        </p:nvSpPr>
        <p:spPr>
          <a:xfrm>
            <a:off x="5396354" y="12705768"/>
            <a:ext cx="16065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highlight>
                  <a:srgbClr val="C0C0C0"/>
                </a:highlight>
                <a:latin typeface="+mn-ea"/>
              </a:rPr>
              <a:t>5. </a:t>
            </a:r>
            <a:r>
              <a:rPr lang="ko-KR" altLang="en-US" sz="2000" b="1" dirty="0">
                <a:highlight>
                  <a:srgbClr val="C0C0C0"/>
                </a:highlight>
                <a:latin typeface="+mn-ea"/>
              </a:rPr>
              <a:t>기대 효과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285DE-C7FD-4303-87B7-0C3BA6265769}"/>
              </a:ext>
            </a:extLst>
          </p:cNvPr>
          <p:cNvSpPr txBox="1"/>
          <p:nvPr/>
        </p:nvSpPr>
        <p:spPr>
          <a:xfrm>
            <a:off x="5493302" y="4355973"/>
            <a:ext cx="4274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Figure3 : Gated-Recurrent Unit </a:t>
            </a:r>
            <a:r>
              <a:rPr lang="ko-KR" altLang="en-US" sz="1000" dirty="0"/>
              <a:t>기반 모델 구조</a:t>
            </a:r>
            <a:endParaRPr lang="en-US" altLang="ko-KR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AE2343-C04E-4E89-B4F0-3ED8C1E67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97" y="8713390"/>
            <a:ext cx="5058359" cy="17479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0E816F6-BC2E-455E-84C9-1D0CD549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397" y="10735174"/>
            <a:ext cx="5058347" cy="172263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9D6D296-24DC-4536-93A8-1AA3CD5D1B26}"/>
              </a:ext>
            </a:extLst>
          </p:cNvPr>
          <p:cNvSpPr txBox="1"/>
          <p:nvPr/>
        </p:nvSpPr>
        <p:spPr>
          <a:xfrm>
            <a:off x="6239108" y="12457806"/>
            <a:ext cx="3284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Figure5 : </a:t>
            </a:r>
            <a:r>
              <a:rPr lang="ko-KR" altLang="en-US" sz="1000" dirty="0"/>
              <a:t>예측 반사도와 실제 반사도</a:t>
            </a:r>
            <a:r>
              <a:rPr lang="en-US" altLang="ko-KR" sz="1000" dirty="0"/>
              <a:t>(</a:t>
            </a:r>
            <a:r>
              <a:rPr lang="ko-KR" altLang="en-US" sz="1000" dirty="0"/>
              <a:t>빨간색 사각형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9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348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Choi Seong-min</cp:lastModifiedBy>
  <cp:revision>43</cp:revision>
  <dcterms:created xsi:type="dcterms:W3CDTF">2016-06-17T08:29:35Z</dcterms:created>
  <dcterms:modified xsi:type="dcterms:W3CDTF">2020-11-15T13:09:47Z</dcterms:modified>
  <cp:version>1000.0000.01</cp:version>
</cp:coreProperties>
</file>