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notesMasterIdLst>
    <p:notesMasterId r:id="rId10"/>
  </p:notesMasterIdLst>
  <p:sldIdLst>
    <p:sldId id="258" r:id="rId2"/>
    <p:sldId id="361" r:id="rId3"/>
    <p:sldId id="360" r:id="rId4"/>
    <p:sldId id="330" r:id="rId5"/>
    <p:sldId id="340" r:id="rId6"/>
    <p:sldId id="356" r:id="rId7"/>
    <p:sldId id="362" r:id="rId8"/>
    <p:sldId id="3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A881DC-7158-47D0-BF36-E1CCBA25FFC9}">
          <p14:sldIdLst>
            <p14:sldId id="258"/>
            <p14:sldId id="361"/>
            <p14:sldId id="360"/>
            <p14:sldId id="330"/>
            <p14:sldId id="340"/>
            <p14:sldId id="356"/>
            <p14:sldId id="362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29BD8-0053-450D-806B-B5176C7BD1F1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B552-61D9-470F-ACCC-297B9898A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0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7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057650"/>
            <a:ext cx="12192000" cy="2800350"/>
          </a:xfrm>
          <a:prstGeom prst="rect">
            <a:avLst/>
          </a:prstGeom>
          <a:solidFill>
            <a:srgbClr val="2A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8D5-D1AB-4429-BD1E-24C3A8FC4D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1A17-48CB-414D-8A68-5B513F7645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3286580" y="2259798"/>
            <a:ext cx="8406039" cy="1026033"/>
          </a:xfrm>
        </p:spPr>
        <p:txBody>
          <a:bodyPr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1">
                <a:solidFill>
                  <a:srgbClr val="2A5CAA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PRESENTATION TITLE</a:t>
            </a:r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864100" y="3113126"/>
            <a:ext cx="6828519" cy="5071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3200" b="1" i="1" baseline="0">
                <a:solidFill>
                  <a:srgbClr val="2A5CA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PRESENTATION SUBTITLE</a:t>
            </a:r>
            <a:endParaRPr lang="ko-KR" altLang="en-US" dirty="0"/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10215480" y="101298"/>
            <a:ext cx="1771092" cy="672767"/>
            <a:chOff x="1316038" y="2282825"/>
            <a:chExt cx="4083050" cy="1550988"/>
          </a:xfrm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2319338" y="2773363"/>
              <a:ext cx="755650" cy="1046163"/>
            </a:xfrm>
            <a:custGeom>
              <a:avLst/>
              <a:gdLst>
                <a:gd name="T0" fmla="*/ 452 w 476"/>
                <a:gd name="T1" fmla="*/ 0 h 659"/>
                <a:gd name="T2" fmla="*/ 218 w 476"/>
                <a:gd name="T3" fmla="*/ 0 h 659"/>
                <a:gd name="T4" fmla="*/ 0 w 476"/>
                <a:gd name="T5" fmla="*/ 321 h 659"/>
                <a:gd name="T6" fmla="*/ 244 w 476"/>
                <a:gd name="T7" fmla="*/ 659 h 659"/>
                <a:gd name="T8" fmla="*/ 476 w 476"/>
                <a:gd name="T9" fmla="*/ 659 h 659"/>
                <a:gd name="T10" fmla="*/ 234 w 476"/>
                <a:gd name="T11" fmla="*/ 321 h 659"/>
                <a:gd name="T12" fmla="*/ 452 w 476"/>
                <a:gd name="T13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59">
                  <a:moveTo>
                    <a:pt x="452" y="0"/>
                  </a:moveTo>
                  <a:lnTo>
                    <a:pt x="218" y="0"/>
                  </a:lnTo>
                  <a:lnTo>
                    <a:pt x="0" y="321"/>
                  </a:lnTo>
                  <a:lnTo>
                    <a:pt x="244" y="659"/>
                  </a:lnTo>
                  <a:lnTo>
                    <a:pt x="476" y="659"/>
                  </a:lnTo>
                  <a:lnTo>
                    <a:pt x="234" y="32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173413" y="2773363"/>
              <a:ext cx="1041400" cy="1041400"/>
            </a:xfrm>
            <a:custGeom>
              <a:avLst/>
              <a:gdLst>
                <a:gd name="T0" fmla="*/ 193 w 277"/>
                <a:gd name="T1" fmla="*/ 162 h 276"/>
                <a:gd name="T2" fmla="*/ 89 w 277"/>
                <a:gd name="T3" fmla="*/ 0 h 276"/>
                <a:gd name="T4" fmla="*/ 0 w 277"/>
                <a:gd name="T5" fmla="*/ 0 h 276"/>
                <a:gd name="T6" fmla="*/ 0 w 277"/>
                <a:gd name="T7" fmla="*/ 276 h 276"/>
                <a:gd name="T8" fmla="*/ 85 w 277"/>
                <a:gd name="T9" fmla="*/ 276 h 276"/>
                <a:gd name="T10" fmla="*/ 85 w 277"/>
                <a:gd name="T11" fmla="*/ 119 h 276"/>
                <a:gd name="T12" fmla="*/ 189 w 277"/>
                <a:gd name="T13" fmla="*/ 276 h 276"/>
                <a:gd name="T14" fmla="*/ 277 w 277"/>
                <a:gd name="T15" fmla="*/ 276 h 276"/>
                <a:gd name="T16" fmla="*/ 277 w 277"/>
                <a:gd name="T17" fmla="*/ 0 h 276"/>
                <a:gd name="T18" fmla="*/ 193 w 277"/>
                <a:gd name="T19" fmla="*/ 0 h 276"/>
                <a:gd name="T20" fmla="*/ 193 w 277"/>
                <a:gd name="T21" fmla="*/ 16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276">
                  <a:moveTo>
                    <a:pt x="193" y="162"/>
                  </a:moveTo>
                  <a:cubicBezTo>
                    <a:pt x="193" y="162"/>
                    <a:pt x="91" y="4"/>
                    <a:pt x="89" y="0"/>
                  </a:cubicBezTo>
                  <a:cubicBezTo>
                    <a:pt x="84" y="0"/>
                    <a:pt x="8" y="0"/>
                    <a:pt x="0" y="0"/>
                  </a:cubicBezTo>
                  <a:cubicBezTo>
                    <a:pt x="0" y="8"/>
                    <a:pt x="0" y="268"/>
                    <a:pt x="0" y="276"/>
                  </a:cubicBezTo>
                  <a:cubicBezTo>
                    <a:pt x="7" y="276"/>
                    <a:pt x="77" y="276"/>
                    <a:pt x="85" y="276"/>
                  </a:cubicBezTo>
                  <a:cubicBezTo>
                    <a:pt x="85" y="268"/>
                    <a:pt x="85" y="119"/>
                    <a:pt x="85" y="119"/>
                  </a:cubicBezTo>
                  <a:cubicBezTo>
                    <a:pt x="189" y="276"/>
                    <a:pt x="189" y="276"/>
                    <a:pt x="189" y="276"/>
                  </a:cubicBezTo>
                  <a:cubicBezTo>
                    <a:pt x="277" y="276"/>
                    <a:pt x="277" y="276"/>
                    <a:pt x="277" y="27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93" y="162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4440238" y="2773363"/>
              <a:ext cx="958850" cy="1060450"/>
            </a:xfrm>
            <a:custGeom>
              <a:avLst/>
              <a:gdLst>
                <a:gd name="T0" fmla="*/ 166 w 255"/>
                <a:gd name="T1" fmla="*/ 0 h 281"/>
                <a:gd name="T2" fmla="*/ 166 w 255"/>
                <a:gd name="T3" fmla="*/ 155 h 281"/>
                <a:gd name="T4" fmla="*/ 128 w 255"/>
                <a:gd name="T5" fmla="*/ 207 h 281"/>
                <a:gd name="T6" fmla="*/ 90 w 255"/>
                <a:gd name="T7" fmla="*/ 155 h 281"/>
                <a:gd name="T8" fmla="*/ 90 w 255"/>
                <a:gd name="T9" fmla="*/ 0 h 281"/>
                <a:gd name="T10" fmla="*/ 0 w 255"/>
                <a:gd name="T11" fmla="*/ 0 h 281"/>
                <a:gd name="T12" fmla="*/ 0 w 255"/>
                <a:gd name="T13" fmla="*/ 165 h 281"/>
                <a:gd name="T14" fmla="*/ 128 w 255"/>
                <a:gd name="T15" fmla="*/ 281 h 281"/>
                <a:gd name="T16" fmla="*/ 255 w 255"/>
                <a:gd name="T17" fmla="*/ 165 h 281"/>
                <a:gd name="T18" fmla="*/ 255 w 255"/>
                <a:gd name="T19" fmla="*/ 0 h 281"/>
                <a:gd name="T20" fmla="*/ 166 w 255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81">
                  <a:moveTo>
                    <a:pt x="166" y="0"/>
                  </a:moveTo>
                  <a:cubicBezTo>
                    <a:pt x="166" y="8"/>
                    <a:pt x="166" y="155"/>
                    <a:pt x="166" y="155"/>
                  </a:cubicBezTo>
                  <a:cubicBezTo>
                    <a:pt x="166" y="175"/>
                    <a:pt x="166" y="207"/>
                    <a:pt x="128" y="207"/>
                  </a:cubicBezTo>
                  <a:cubicBezTo>
                    <a:pt x="90" y="207"/>
                    <a:pt x="90" y="175"/>
                    <a:pt x="90" y="155"/>
                  </a:cubicBezTo>
                  <a:cubicBezTo>
                    <a:pt x="90" y="155"/>
                    <a:pt x="90" y="8"/>
                    <a:pt x="90" y="0"/>
                  </a:cubicBezTo>
                  <a:cubicBezTo>
                    <a:pt x="82" y="0"/>
                    <a:pt x="8" y="0"/>
                    <a:pt x="0" y="0"/>
                  </a:cubicBezTo>
                  <a:cubicBezTo>
                    <a:pt x="0" y="8"/>
                    <a:pt x="0" y="165"/>
                    <a:pt x="0" y="165"/>
                  </a:cubicBezTo>
                  <a:cubicBezTo>
                    <a:pt x="0" y="261"/>
                    <a:pt x="70" y="281"/>
                    <a:pt x="128" y="281"/>
                  </a:cubicBezTo>
                  <a:cubicBezTo>
                    <a:pt x="186" y="281"/>
                    <a:pt x="255" y="261"/>
                    <a:pt x="255" y="165"/>
                  </a:cubicBezTo>
                  <a:cubicBezTo>
                    <a:pt x="255" y="165"/>
                    <a:pt x="255" y="8"/>
                    <a:pt x="255" y="0"/>
                  </a:cubicBezTo>
                  <a:cubicBezTo>
                    <a:pt x="248" y="0"/>
                    <a:pt x="173" y="0"/>
                    <a:pt x="166" y="0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1951038" y="3370263"/>
              <a:ext cx="323850" cy="449263"/>
            </a:xfrm>
            <a:custGeom>
              <a:avLst/>
              <a:gdLst>
                <a:gd name="T0" fmla="*/ 0 w 204"/>
                <a:gd name="T1" fmla="*/ 283 h 283"/>
                <a:gd name="T2" fmla="*/ 204 w 204"/>
                <a:gd name="T3" fmla="*/ 283 h 283"/>
                <a:gd name="T4" fmla="*/ 0 w 204"/>
                <a:gd name="T5" fmla="*/ 0 h 283"/>
                <a:gd name="T6" fmla="*/ 0 w 204"/>
                <a:gd name="T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83">
                  <a:moveTo>
                    <a:pt x="0" y="283"/>
                  </a:moveTo>
                  <a:lnTo>
                    <a:pt x="204" y="283"/>
                  </a:lnTo>
                  <a:lnTo>
                    <a:pt x="0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951038" y="2773363"/>
              <a:ext cx="323850" cy="446088"/>
            </a:xfrm>
            <a:custGeom>
              <a:avLst/>
              <a:gdLst>
                <a:gd name="T0" fmla="*/ 0 w 204"/>
                <a:gd name="T1" fmla="*/ 0 h 281"/>
                <a:gd name="T2" fmla="*/ 204 w 204"/>
                <a:gd name="T3" fmla="*/ 281 h 281"/>
                <a:gd name="T4" fmla="*/ 204 w 204"/>
                <a:gd name="T5" fmla="*/ 0 h 281"/>
                <a:gd name="T6" fmla="*/ 0 w 204"/>
                <a:gd name="T7" fmla="*/ 0 h 281"/>
                <a:gd name="T8" fmla="*/ 0 w 204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1">
                  <a:moveTo>
                    <a:pt x="0" y="0"/>
                  </a:moveTo>
                  <a:lnTo>
                    <a:pt x="204" y="281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1316038" y="2282825"/>
              <a:ext cx="487363" cy="490538"/>
            </a:xfrm>
            <a:custGeom>
              <a:avLst/>
              <a:gdLst>
                <a:gd name="T0" fmla="*/ 0 w 307"/>
                <a:gd name="T1" fmla="*/ 128 h 309"/>
                <a:gd name="T2" fmla="*/ 130 w 307"/>
                <a:gd name="T3" fmla="*/ 309 h 309"/>
                <a:gd name="T4" fmla="*/ 307 w 307"/>
                <a:gd name="T5" fmla="*/ 178 h 309"/>
                <a:gd name="T6" fmla="*/ 177 w 307"/>
                <a:gd name="T7" fmla="*/ 0 h 309"/>
                <a:gd name="T8" fmla="*/ 0 w 307"/>
                <a:gd name="T9" fmla="*/ 12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9">
                  <a:moveTo>
                    <a:pt x="0" y="128"/>
                  </a:moveTo>
                  <a:lnTo>
                    <a:pt x="130" y="309"/>
                  </a:lnTo>
                  <a:lnTo>
                    <a:pt x="307" y="178"/>
                  </a:lnTo>
                  <a:lnTo>
                    <a:pt x="177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6" name="그룹 45"/>
          <p:cNvGrpSpPr/>
          <p:nvPr userDrawn="1"/>
        </p:nvGrpSpPr>
        <p:grpSpPr>
          <a:xfrm>
            <a:off x="9639484" y="6254751"/>
            <a:ext cx="2031183" cy="301615"/>
            <a:chOff x="2722563" y="3221038"/>
            <a:chExt cx="3421062" cy="508001"/>
          </a:xfrm>
          <a:solidFill>
            <a:schemeClr val="bg1"/>
          </a:solidFill>
        </p:grpSpPr>
        <p:sp>
          <p:nvSpPr>
            <p:cNvPr id="47" name="Freeform 97"/>
            <p:cNvSpPr>
              <a:spLocks/>
            </p:cNvSpPr>
            <p:nvPr/>
          </p:nvSpPr>
          <p:spPr bwMode="auto">
            <a:xfrm>
              <a:off x="2722563" y="3221038"/>
              <a:ext cx="157163" cy="160338"/>
            </a:xfrm>
            <a:custGeom>
              <a:avLst/>
              <a:gdLst>
                <a:gd name="T0" fmla="*/ 0 w 99"/>
                <a:gd name="T1" fmla="*/ 43 h 101"/>
                <a:gd name="T2" fmla="*/ 42 w 99"/>
                <a:gd name="T3" fmla="*/ 101 h 101"/>
                <a:gd name="T4" fmla="*/ 99 w 99"/>
                <a:gd name="T5" fmla="*/ 60 h 101"/>
                <a:gd name="T6" fmla="*/ 57 w 99"/>
                <a:gd name="T7" fmla="*/ 0 h 101"/>
                <a:gd name="T8" fmla="*/ 0 w 99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1">
                  <a:moveTo>
                    <a:pt x="0" y="43"/>
                  </a:moveTo>
                  <a:lnTo>
                    <a:pt x="42" y="101"/>
                  </a:lnTo>
                  <a:lnTo>
                    <a:pt x="99" y="60"/>
                  </a:lnTo>
                  <a:lnTo>
                    <a:pt x="57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98"/>
            <p:cNvSpPr>
              <a:spLocks/>
            </p:cNvSpPr>
            <p:nvPr/>
          </p:nvSpPr>
          <p:spPr bwMode="auto">
            <a:xfrm>
              <a:off x="3324225" y="3381376"/>
              <a:ext cx="338138" cy="342900"/>
            </a:xfrm>
            <a:custGeom>
              <a:avLst/>
              <a:gdLst>
                <a:gd name="T0" fmla="*/ 147 w 213"/>
                <a:gd name="T1" fmla="*/ 127 h 216"/>
                <a:gd name="T2" fmla="*/ 68 w 213"/>
                <a:gd name="T3" fmla="*/ 0 h 216"/>
                <a:gd name="T4" fmla="*/ 0 w 213"/>
                <a:gd name="T5" fmla="*/ 0 h 216"/>
                <a:gd name="T6" fmla="*/ 0 w 213"/>
                <a:gd name="T7" fmla="*/ 216 h 216"/>
                <a:gd name="T8" fmla="*/ 64 w 213"/>
                <a:gd name="T9" fmla="*/ 216 h 216"/>
                <a:gd name="T10" fmla="*/ 64 w 213"/>
                <a:gd name="T11" fmla="*/ 94 h 216"/>
                <a:gd name="T12" fmla="*/ 144 w 213"/>
                <a:gd name="T13" fmla="*/ 216 h 216"/>
                <a:gd name="T14" fmla="*/ 213 w 213"/>
                <a:gd name="T15" fmla="*/ 216 h 216"/>
                <a:gd name="T16" fmla="*/ 213 w 213"/>
                <a:gd name="T17" fmla="*/ 0 h 216"/>
                <a:gd name="T18" fmla="*/ 147 w 213"/>
                <a:gd name="T19" fmla="*/ 0 h 216"/>
                <a:gd name="T20" fmla="*/ 147 w 213"/>
                <a:gd name="T21" fmla="*/ 12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16">
                  <a:moveTo>
                    <a:pt x="147" y="127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64" y="216"/>
                  </a:lnTo>
                  <a:lnTo>
                    <a:pt x="64" y="94"/>
                  </a:lnTo>
                  <a:lnTo>
                    <a:pt x="144" y="216"/>
                  </a:lnTo>
                  <a:lnTo>
                    <a:pt x="213" y="216"/>
                  </a:lnTo>
                  <a:lnTo>
                    <a:pt x="213" y="0"/>
                  </a:lnTo>
                  <a:lnTo>
                    <a:pt x="147" y="0"/>
                  </a:lnTo>
                  <a:lnTo>
                    <a:pt x="14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9"/>
            <p:cNvSpPr>
              <a:spLocks/>
            </p:cNvSpPr>
            <p:nvPr/>
          </p:nvSpPr>
          <p:spPr bwMode="auto">
            <a:xfrm>
              <a:off x="3733800" y="3381376"/>
              <a:ext cx="311150" cy="347663"/>
            </a:xfrm>
            <a:custGeom>
              <a:avLst/>
              <a:gdLst>
                <a:gd name="T0" fmla="*/ 54 w 83"/>
                <a:gd name="T1" fmla="*/ 0 h 91"/>
                <a:gd name="T2" fmla="*/ 54 w 83"/>
                <a:gd name="T3" fmla="*/ 51 h 91"/>
                <a:gd name="T4" fmla="*/ 41 w 83"/>
                <a:gd name="T5" fmla="*/ 67 h 91"/>
                <a:gd name="T6" fmla="*/ 29 w 83"/>
                <a:gd name="T7" fmla="*/ 51 h 91"/>
                <a:gd name="T8" fmla="*/ 29 w 83"/>
                <a:gd name="T9" fmla="*/ 0 h 91"/>
                <a:gd name="T10" fmla="*/ 0 w 83"/>
                <a:gd name="T11" fmla="*/ 0 h 91"/>
                <a:gd name="T12" fmla="*/ 0 w 83"/>
                <a:gd name="T13" fmla="*/ 54 h 91"/>
                <a:gd name="T14" fmla="*/ 41 w 83"/>
                <a:gd name="T15" fmla="*/ 91 h 91"/>
                <a:gd name="T16" fmla="*/ 83 w 83"/>
                <a:gd name="T17" fmla="*/ 54 h 91"/>
                <a:gd name="T18" fmla="*/ 83 w 83"/>
                <a:gd name="T19" fmla="*/ 0 h 91"/>
                <a:gd name="T20" fmla="*/ 54 w 8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1">
                  <a:moveTo>
                    <a:pt x="54" y="0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57"/>
                    <a:pt x="54" y="67"/>
                    <a:pt x="41" y="67"/>
                  </a:cubicBezTo>
                  <a:cubicBezTo>
                    <a:pt x="29" y="67"/>
                    <a:pt x="29" y="57"/>
                    <a:pt x="29" y="5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5"/>
                    <a:pt x="23" y="91"/>
                    <a:pt x="41" y="91"/>
                  </a:cubicBezTo>
                  <a:cubicBezTo>
                    <a:pt x="60" y="91"/>
                    <a:pt x="83" y="85"/>
                    <a:pt x="83" y="54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00"/>
            <p:cNvSpPr>
              <a:spLocks/>
            </p:cNvSpPr>
            <p:nvPr/>
          </p:nvSpPr>
          <p:spPr bwMode="auto">
            <a:xfrm>
              <a:off x="2928938" y="3381376"/>
              <a:ext cx="104775" cy="149225"/>
            </a:xfrm>
            <a:custGeom>
              <a:avLst/>
              <a:gdLst>
                <a:gd name="T0" fmla="*/ 0 w 66"/>
                <a:gd name="T1" fmla="*/ 0 h 94"/>
                <a:gd name="T2" fmla="*/ 66 w 66"/>
                <a:gd name="T3" fmla="*/ 94 h 94"/>
                <a:gd name="T4" fmla="*/ 66 w 66"/>
                <a:gd name="T5" fmla="*/ 0 h 94"/>
                <a:gd name="T6" fmla="*/ 0 w 66"/>
                <a:gd name="T7" fmla="*/ 0 h 94"/>
                <a:gd name="T8" fmla="*/ 0 w 6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4">
                  <a:moveTo>
                    <a:pt x="0" y="0"/>
                  </a:moveTo>
                  <a:lnTo>
                    <a:pt x="66" y="9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1"/>
            <p:cNvSpPr>
              <a:spLocks/>
            </p:cNvSpPr>
            <p:nvPr/>
          </p:nvSpPr>
          <p:spPr bwMode="auto">
            <a:xfrm>
              <a:off x="3044825" y="3381376"/>
              <a:ext cx="244475" cy="342900"/>
            </a:xfrm>
            <a:custGeom>
              <a:avLst/>
              <a:gdLst>
                <a:gd name="T0" fmla="*/ 76 w 154"/>
                <a:gd name="T1" fmla="*/ 106 h 216"/>
                <a:gd name="T2" fmla="*/ 147 w 154"/>
                <a:gd name="T3" fmla="*/ 0 h 216"/>
                <a:gd name="T4" fmla="*/ 71 w 154"/>
                <a:gd name="T5" fmla="*/ 0 h 216"/>
                <a:gd name="T6" fmla="*/ 0 w 154"/>
                <a:gd name="T7" fmla="*/ 106 h 216"/>
                <a:gd name="T8" fmla="*/ 79 w 154"/>
                <a:gd name="T9" fmla="*/ 216 h 216"/>
                <a:gd name="T10" fmla="*/ 154 w 154"/>
                <a:gd name="T11" fmla="*/ 216 h 216"/>
                <a:gd name="T12" fmla="*/ 76 w 154"/>
                <a:gd name="T13" fmla="*/ 1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216">
                  <a:moveTo>
                    <a:pt x="76" y="106"/>
                  </a:moveTo>
                  <a:lnTo>
                    <a:pt x="147" y="0"/>
                  </a:lnTo>
                  <a:lnTo>
                    <a:pt x="71" y="0"/>
                  </a:lnTo>
                  <a:lnTo>
                    <a:pt x="0" y="106"/>
                  </a:lnTo>
                  <a:lnTo>
                    <a:pt x="79" y="216"/>
                  </a:lnTo>
                  <a:lnTo>
                    <a:pt x="154" y="216"/>
                  </a:lnTo>
                  <a:lnTo>
                    <a:pt x="7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02"/>
            <p:cNvSpPr>
              <a:spLocks/>
            </p:cNvSpPr>
            <p:nvPr/>
          </p:nvSpPr>
          <p:spPr bwMode="auto">
            <a:xfrm>
              <a:off x="2928938" y="3579813"/>
              <a:ext cx="101600" cy="144463"/>
            </a:xfrm>
            <a:custGeom>
              <a:avLst/>
              <a:gdLst>
                <a:gd name="T0" fmla="*/ 0 w 64"/>
                <a:gd name="T1" fmla="*/ 91 h 91"/>
                <a:gd name="T2" fmla="*/ 64 w 64"/>
                <a:gd name="T3" fmla="*/ 91 h 91"/>
                <a:gd name="T4" fmla="*/ 0 w 64"/>
                <a:gd name="T5" fmla="*/ 0 h 91"/>
                <a:gd name="T6" fmla="*/ 0 w 64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1">
                  <a:moveTo>
                    <a:pt x="0" y="91"/>
                  </a:moveTo>
                  <a:lnTo>
                    <a:pt x="64" y="91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4248150" y="3392488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05"/>
            <p:cNvSpPr>
              <a:spLocks/>
            </p:cNvSpPr>
            <p:nvPr/>
          </p:nvSpPr>
          <p:spPr bwMode="auto">
            <a:xfrm>
              <a:off x="4248150" y="3476626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06"/>
            <p:cNvSpPr>
              <a:spLocks/>
            </p:cNvSpPr>
            <p:nvPr/>
          </p:nvSpPr>
          <p:spPr bwMode="auto">
            <a:xfrm>
              <a:off x="4343400" y="3403601"/>
              <a:ext cx="220663" cy="301625"/>
            </a:xfrm>
            <a:custGeom>
              <a:avLst/>
              <a:gdLst>
                <a:gd name="T0" fmla="*/ 85 w 139"/>
                <a:gd name="T1" fmla="*/ 20 h 190"/>
                <a:gd name="T2" fmla="*/ 132 w 139"/>
                <a:gd name="T3" fmla="*/ 20 h 190"/>
                <a:gd name="T4" fmla="*/ 132 w 139"/>
                <a:gd name="T5" fmla="*/ 0 h 190"/>
                <a:gd name="T6" fmla="*/ 9 w 139"/>
                <a:gd name="T7" fmla="*/ 0 h 190"/>
                <a:gd name="T8" fmla="*/ 9 w 139"/>
                <a:gd name="T9" fmla="*/ 20 h 190"/>
                <a:gd name="T10" fmla="*/ 54 w 139"/>
                <a:gd name="T11" fmla="*/ 20 h 190"/>
                <a:gd name="T12" fmla="*/ 54 w 139"/>
                <a:gd name="T13" fmla="*/ 171 h 190"/>
                <a:gd name="T14" fmla="*/ 0 w 139"/>
                <a:gd name="T15" fmla="*/ 171 h 190"/>
                <a:gd name="T16" fmla="*/ 0 w 139"/>
                <a:gd name="T17" fmla="*/ 190 h 190"/>
                <a:gd name="T18" fmla="*/ 139 w 139"/>
                <a:gd name="T19" fmla="*/ 190 h 190"/>
                <a:gd name="T20" fmla="*/ 139 w 139"/>
                <a:gd name="T21" fmla="*/ 171 h 190"/>
                <a:gd name="T22" fmla="*/ 85 w 139"/>
                <a:gd name="T23" fmla="*/ 171 h 190"/>
                <a:gd name="T24" fmla="*/ 85 w 139"/>
                <a:gd name="T25" fmla="*/ 2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90">
                  <a:moveTo>
                    <a:pt x="85" y="20"/>
                  </a:moveTo>
                  <a:lnTo>
                    <a:pt x="132" y="20"/>
                  </a:lnTo>
                  <a:lnTo>
                    <a:pt x="132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54" y="20"/>
                  </a:lnTo>
                  <a:lnTo>
                    <a:pt x="54" y="171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139" y="190"/>
                  </a:lnTo>
                  <a:lnTo>
                    <a:pt x="139" y="171"/>
                  </a:lnTo>
                  <a:lnTo>
                    <a:pt x="85" y="171"/>
                  </a:lnTo>
                  <a:lnTo>
                    <a:pt x="8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07"/>
            <p:cNvSpPr>
              <a:spLocks/>
            </p:cNvSpPr>
            <p:nvPr/>
          </p:nvSpPr>
          <p:spPr bwMode="auto">
            <a:xfrm>
              <a:off x="4230688" y="3568701"/>
              <a:ext cx="119063" cy="155575"/>
            </a:xfrm>
            <a:custGeom>
              <a:avLst/>
              <a:gdLst>
                <a:gd name="T0" fmla="*/ 26 w 32"/>
                <a:gd name="T1" fmla="*/ 0 h 41"/>
                <a:gd name="T2" fmla="*/ 0 w 32"/>
                <a:gd name="T3" fmla="*/ 31 h 41"/>
                <a:gd name="T4" fmla="*/ 9 w 32"/>
                <a:gd name="T5" fmla="*/ 41 h 41"/>
                <a:gd name="T6" fmla="*/ 32 w 32"/>
                <a:gd name="T7" fmla="*/ 5 h 41"/>
                <a:gd name="T8" fmla="*/ 26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26" y="0"/>
                  </a:moveTo>
                  <a:cubicBezTo>
                    <a:pt x="19" y="10"/>
                    <a:pt x="10" y="20"/>
                    <a:pt x="0" y="3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9" y="26"/>
                    <a:pt x="25" y="16"/>
                    <a:pt x="32" y="5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8"/>
            <p:cNvSpPr>
              <a:spLocks noEditPoints="1"/>
            </p:cNvSpPr>
            <p:nvPr/>
          </p:nvSpPr>
          <p:spPr bwMode="auto">
            <a:xfrm>
              <a:off x="4629150" y="3400426"/>
              <a:ext cx="333375" cy="323850"/>
            </a:xfrm>
            <a:custGeom>
              <a:avLst/>
              <a:gdLst>
                <a:gd name="T0" fmla="*/ 66 w 89"/>
                <a:gd name="T1" fmla="*/ 55 h 85"/>
                <a:gd name="T2" fmla="*/ 78 w 89"/>
                <a:gd name="T3" fmla="*/ 55 h 85"/>
                <a:gd name="T4" fmla="*/ 78 w 89"/>
                <a:gd name="T5" fmla="*/ 47 h 85"/>
                <a:gd name="T6" fmla="*/ 78 w 89"/>
                <a:gd name="T7" fmla="*/ 39 h 85"/>
                <a:gd name="T8" fmla="*/ 78 w 89"/>
                <a:gd name="T9" fmla="*/ 32 h 85"/>
                <a:gd name="T10" fmla="*/ 78 w 89"/>
                <a:gd name="T11" fmla="*/ 24 h 85"/>
                <a:gd name="T12" fmla="*/ 78 w 89"/>
                <a:gd name="T13" fmla="*/ 17 h 85"/>
                <a:gd name="T14" fmla="*/ 66 w 89"/>
                <a:gd name="T15" fmla="*/ 17 h 85"/>
                <a:gd name="T16" fmla="*/ 59 w 89"/>
                <a:gd name="T17" fmla="*/ 17 h 85"/>
                <a:gd name="T18" fmla="*/ 59 w 89"/>
                <a:gd name="T19" fmla="*/ 8 h 85"/>
                <a:gd name="T20" fmla="*/ 89 w 89"/>
                <a:gd name="T21" fmla="*/ 8 h 85"/>
                <a:gd name="T22" fmla="*/ 89 w 89"/>
                <a:gd name="T23" fmla="*/ 0 h 85"/>
                <a:gd name="T24" fmla="*/ 19 w 89"/>
                <a:gd name="T25" fmla="*/ 0 h 85"/>
                <a:gd name="T26" fmla="*/ 9 w 89"/>
                <a:gd name="T27" fmla="*/ 0 h 85"/>
                <a:gd name="T28" fmla="*/ 7 w 89"/>
                <a:gd name="T29" fmla="*/ 0 h 85"/>
                <a:gd name="T30" fmla="*/ 7 w 89"/>
                <a:gd name="T31" fmla="*/ 47 h 85"/>
                <a:gd name="T32" fmla="*/ 0 w 89"/>
                <a:gd name="T33" fmla="*/ 82 h 85"/>
                <a:gd name="T34" fmla="*/ 9 w 89"/>
                <a:gd name="T35" fmla="*/ 85 h 85"/>
                <a:gd name="T36" fmla="*/ 19 w 89"/>
                <a:gd name="T37" fmla="*/ 46 h 85"/>
                <a:gd name="T38" fmla="*/ 19 w 89"/>
                <a:gd name="T39" fmla="*/ 8 h 85"/>
                <a:gd name="T40" fmla="*/ 47 w 89"/>
                <a:gd name="T41" fmla="*/ 8 h 85"/>
                <a:gd name="T42" fmla="*/ 47 w 89"/>
                <a:gd name="T43" fmla="*/ 17 h 85"/>
                <a:gd name="T44" fmla="*/ 40 w 89"/>
                <a:gd name="T45" fmla="*/ 17 h 85"/>
                <a:gd name="T46" fmla="*/ 28 w 89"/>
                <a:gd name="T47" fmla="*/ 17 h 85"/>
                <a:gd name="T48" fmla="*/ 28 w 89"/>
                <a:gd name="T49" fmla="*/ 24 h 85"/>
                <a:gd name="T50" fmla="*/ 28 w 89"/>
                <a:gd name="T51" fmla="*/ 32 h 85"/>
                <a:gd name="T52" fmla="*/ 28 w 89"/>
                <a:gd name="T53" fmla="*/ 39 h 85"/>
                <a:gd name="T54" fmla="*/ 28 w 89"/>
                <a:gd name="T55" fmla="*/ 47 h 85"/>
                <a:gd name="T56" fmla="*/ 28 w 89"/>
                <a:gd name="T57" fmla="*/ 55 h 85"/>
                <a:gd name="T58" fmla="*/ 40 w 89"/>
                <a:gd name="T59" fmla="*/ 55 h 85"/>
                <a:gd name="T60" fmla="*/ 47 w 89"/>
                <a:gd name="T61" fmla="*/ 55 h 85"/>
                <a:gd name="T62" fmla="*/ 47 w 89"/>
                <a:gd name="T63" fmla="*/ 78 h 85"/>
                <a:gd name="T64" fmla="*/ 39 w 89"/>
                <a:gd name="T65" fmla="*/ 78 h 85"/>
                <a:gd name="T66" fmla="*/ 42 w 89"/>
                <a:gd name="T67" fmla="*/ 85 h 85"/>
                <a:gd name="T68" fmla="*/ 48 w 89"/>
                <a:gd name="T69" fmla="*/ 85 h 85"/>
                <a:gd name="T70" fmla="*/ 59 w 89"/>
                <a:gd name="T71" fmla="*/ 74 h 85"/>
                <a:gd name="T72" fmla="*/ 59 w 89"/>
                <a:gd name="T73" fmla="*/ 55 h 85"/>
                <a:gd name="T74" fmla="*/ 66 w 89"/>
                <a:gd name="T75" fmla="*/ 55 h 85"/>
                <a:gd name="T76" fmla="*/ 40 w 89"/>
                <a:gd name="T77" fmla="*/ 24 h 85"/>
                <a:gd name="T78" fmla="*/ 66 w 89"/>
                <a:gd name="T79" fmla="*/ 24 h 85"/>
                <a:gd name="T80" fmla="*/ 66 w 89"/>
                <a:gd name="T81" fmla="*/ 32 h 85"/>
                <a:gd name="T82" fmla="*/ 40 w 89"/>
                <a:gd name="T83" fmla="*/ 32 h 85"/>
                <a:gd name="T84" fmla="*/ 40 w 89"/>
                <a:gd name="T85" fmla="*/ 24 h 85"/>
                <a:gd name="T86" fmla="*/ 40 w 89"/>
                <a:gd name="T87" fmla="*/ 39 h 85"/>
                <a:gd name="T88" fmla="*/ 66 w 89"/>
                <a:gd name="T89" fmla="*/ 39 h 85"/>
                <a:gd name="T90" fmla="*/ 66 w 89"/>
                <a:gd name="T91" fmla="*/ 47 h 85"/>
                <a:gd name="T92" fmla="*/ 40 w 89"/>
                <a:gd name="T93" fmla="*/ 47 h 85"/>
                <a:gd name="T94" fmla="*/ 40 w 89"/>
                <a:gd name="T95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5">
                  <a:moveTo>
                    <a:pt x="66" y="55"/>
                  </a:moveTo>
                  <a:cubicBezTo>
                    <a:pt x="78" y="55"/>
                    <a:pt x="78" y="55"/>
                    <a:pt x="78" y="55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62"/>
                    <a:pt x="5" y="73"/>
                    <a:pt x="0" y="82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3" y="79"/>
                    <a:pt x="19" y="68"/>
                    <a:pt x="19" y="4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4" y="85"/>
                    <a:pt x="59" y="80"/>
                    <a:pt x="59" y="7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66" y="55"/>
                  </a:lnTo>
                  <a:close/>
                  <a:moveTo>
                    <a:pt x="40" y="24"/>
                  </a:moveTo>
                  <a:cubicBezTo>
                    <a:pt x="66" y="24"/>
                    <a:pt x="66" y="24"/>
                    <a:pt x="66" y="24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40" y="24"/>
                  </a:lnTo>
                  <a:close/>
                  <a:moveTo>
                    <a:pt x="40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40" y="47"/>
                    <a:pt x="40" y="47"/>
                    <a:pt x="40" y="47"/>
                  </a:cubicBezTo>
                  <a:lnTo>
                    <a:pt x="4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09"/>
            <p:cNvSpPr>
              <a:spLocks/>
            </p:cNvSpPr>
            <p:nvPr/>
          </p:nvSpPr>
          <p:spPr bwMode="auto">
            <a:xfrm>
              <a:off x="4695825" y="3625851"/>
              <a:ext cx="87313" cy="95250"/>
            </a:xfrm>
            <a:custGeom>
              <a:avLst/>
              <a:gdLst>
                <a:gd name="T0" fmla="*/ 17 w 23"/>
                <a:gd name="T1" fmla="*/ 0 h 25"/>
                <a:gd name="T2" fmla="*/ 0 w 23"/>
                <a:gd name="T3" fmla="*/ 17 h 25"/>
                <a:gd name="T4" fmla="*/ 8 w 23"/>
                <a:gd name="T5" fmla="*/ 25 h 25"/>
                <a:gd name="T6" fmla="*/ 23 w 23"/>
                <a:gd name="T7" fmla="*/ 4 h 25"/>
                <a:gd name="T8" fmla="*/ 17 w 2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0"/>
                  </a:moveTo>
                  <a:cubicBezTo>
                    <a:pt x="13" y="5"/>
                    <a:pt x="5" y="13"/>
                    <a:pt x="0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4" y="17"/>
                    <a:pt x="18" y="12"/>
                    <a:pt x="23" y="4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10"/>
            <p:cNvSpPr>
              <a:spLocks/>
            </p:cNvSpPr>
            <p:nvPr/>
          </p:nvSpPr>
          <p:spPr bwMode="auto">
            <a:xfrm>
              <a:off x="4868863" y="3621088"/>
              <a:ext cx="93663" cy="100013"/>
            </a:xfrm>
            <a:custGeom>
              <a:avLst/>
              <a:gdLst>
                <a:gd name="T0" fmla="*/ 6 w 25"/>
                <a:gd name="T1" fmla="*/ 0 h 26"/>
                <a:gd name="T2" fmla="*/ 0 w 25"/>
                <a:gd name="T3" fmla="*/ 5 h 26"/>
                <a:gd name="T4" fmla="*/ 18 w 25"/>
                <a:gd name="T5" fmla="*/ 26 h 26"/>
                <a:gd name="T6" fmla="*/ 25 w 25"/>
                <a:gd name="T7" fmla="*/ 18 h 26"/>
                <a:gd name="T8" fmla="*/ 6 w 2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13"/>
                    <a:pt x="11" y="19"/>
                    <a:pt x="18" y="26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14"/>
                    <a:pt x="13" y="8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11"/>
            <p:cNvSpPr>
              <a:spLocks/>
            </p:cNvSpPr>
            <p:nvPr/>
          </p:nvSpPr>
          <p:spPr bwMode="auto">
            <a:xfrm>
              <a:off x="5022850" y="3392488"/>
              <a:ext cx="342900" cy="323850"/>
            </a:xfrm>
            <a:custGeom>
              <a:avLst/>
              <a:gdLst>
                <a:gd name="T0" fmla="*/ 51 w 91"/>
                <a:gd name="T1" fmla="*/ 25 h 85"/>
                <a:gd name="T2" fmla="*/ 84 w 91"/>
                <a:gd name="T3" fmla="*/ 25 h 85"/>
                <a:gd name="T4" fmla="*/ 84 w 91"/>
                <a:gd name="T5" fmla="*/ 17 h 85"/>
                <a:gd name="T6" fmla="*/ 51 w 91"/>
                <a:gd name="T7" fmla="*/ 17 h 85"/>
                <a:gd name="T8" fmla="*/ 51 w 91"/>
                <a:gd name="T9" fmla="*/ 0 h 85"/>
                <a:gd name="T10" fmla="*/ 38 w 91"/>
                <a:gd name="T11" fmla="*/ 0 h 85"/>
                <a:gd name="T12" fmla="*/ 38 w 91"/>
                <a:gd name="T13" fmla="*/ 17 h 85"/>
                <a:gd name="T14" fmla="*/ 4 w 91"/>
                <a:gd name="T15" fmla="*/ 17 h 85"/>
                <a:gd name="T16" fmla="*/ 4 w 91"/>
                <a:gd name="T17" fmla="*/ 25 h 85"/>
                <a:gd name="T18" fmla="*/ 38 w 91"/>
                <a:gd name="T19" fmla="*/ 25 h 85"/>
                <a:gd name="T20" fmla="*/ 0 w 91"/>
                <a:gd name="T21" fmla="*/ 80 h 85"/>
                <a:gd name="T22" fmla="*/ 5 w 91"/>
                <a:gd name="T23" fmla="*/ 85 h 85"/>
                <a:gd name="T24" fmla="*/ 43 w 91"/>
                <a:gd name="T25" fmla="*/ 47 h 85"/>
                <a:gd name="T26" fmla="*/ 81 w 91"/>
                <a:gd name="T27" fmla="*/ 85 h 85"/>
                <a:gd name="T28" fmla="*/ 91 w 91"/>
                <a:gd name="T29" fmla="*/ 76 h 85"/>
                <a:gd name="T30" fmla="*/ 51 w 91"/>
                <a:gd name="T31" fmla="*/ 2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85">
                  <a:moveTo>
                    <a:pt x="51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6" y="35"/>
                    <a:pt x="32" y="59"/>
                    <a:pt x="0" y="80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6" y="79"/>
                    <a:pt x="33" y="68"/>
                    <a:pt x="43" y="47"/>
                  </a:cubicBezTo>
                  <a:cubicBezTo>
                    <a:pt x="49" y="61"/>
                    <a:pt x="60" y="74"/>
                    <a:pt x="81" y="85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71" y="68"/>
                    <a:pt x="53" y="53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12"/>
            <p:cNvSpPr>
              <a:spLocks/>
            </p:cNvSpPr>
            <p:nvPr/>
          </p:nvSpPr>
          <p:spPr bwMode="auto">
            <a:xfrm>
              <a:off x="5421313" y="3568701"/>
              <a:ext cx="301625" cy="155575"/>
            </a:xfrm>
            <a:custGeom>
              <a:avLst/>
              <a:gdLst>
                <a:gd name="T0" fmla="*/ 63 w 80"/>
                <a:gd name="T1" fmla="*/ 3 h 41"/>
                <a:gd name="T2" fmla="*/ 63 w 80"/>
                <a:gd name="T3" fmla="*/ 0 h 41"/>
                <a:gd name="T4" fmla="*/ 17 w 80"/>
                <a:gd name="T5" fmla="*/ 0 h 41"/>
                <a:gd name="T6" fmla="*/ 17 w 80"/>
                <a:gd name="T7" fmla="*/ 7 h 41"/>
                <a:gd name="T8" fmla="*/ 43 w 80"/>
                <a:gd name="T9" fmla="*/ 7 h 41"/>
                <a:gd name="T10" fmla="*/ 37 w 80"/>
                <a:gd name="T11" fmla="*/ 12 h 41"/>
                <a:gd name="T12" fmla="*/ 34 w 80"/>
                <a:gd name="T13" fmla="*/ 12 h 41"/>
                <a:gd name="T14" fmla="*/ 34 w 80"/>
                <a:gd name="T15" fmla="*/ 15 h 41"/>
                <a:gd name="T16" fmla="*/ 0 w 80"/>
                <a:gd name="T17" fmla="*/ 15 h 41"/>
                <a:gd name="T18" fmla="*/ 0 w 80"/>
                <a:gd name="T19" fmla="*/ 22 h 41"/>
                <a:gd name="T20" fmla="*/ 34 w 80"/>
                <a:gd name="T21" fmla="*/ 22 h 41"/>
                <a:gd name="T22" fmla="*/ 34 w 80"/>
                <a:gd name="T23" fmla="*/ 35 h 41"/>
                <a:gd name="T24" fmla="*/ 26 w 80"/>
                <a:gd name="T25" fmla="*/ 35 h 41"/>
                <a:gd name="T26" fmla="*/ 30 w 80"/>
                <a:gd name="T27" fmla="*/ 41 h 41"/>
                <a:gd name="T28" fmla="*/ 30 w 80"/>
                <a:gd name="T29" fmla="*/ 41 h 41"/>
                <a:gd name="T30" fmla="*/ 30 w 80"/>
                <a:gd name="T31" fmla="*/ 41 h 41"/>
                <a:gd name="T32" fmla="*/ 36 w 80"/>
                <a:gd name="T33" fmla="*/ 41 h 41"/>
                <a:gd name="T34" fmla="*/ 46 w 80"/>
                <a:gd name="T35" fmla="*/ 30 h 41"/>
                <a:gd name="T36" fmla="*/ 46 w 80"/>
                <a:gd name="T37" fmla="*/ 22 h 41"/>
                <a:gd name="T38" fmla="*/ 80 w 80"/>
                <a:gd name="T39" fmla="*/ 22 h 41"/>
                <a:gd name="T40" fmla="*/ 80 w 80"/>
                <a:gd name="T41" fmla="*/ 15 h 41"/>
                <a:gd name="T42" fmla="*/ 47 w 80"/>
                <a:gd name="T43" fmla="*/ 15 h 41"/>
                <a:gd name="T44" fmla="*/ 63 w 80"/>
                <a:gd name="T4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41">
                  <a:moveTo>
                    <a:pt x="63" y="3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1" y="41"/>
                    <a:pt x="46" y="36"/>
                    <a:pt x="46" y="30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47" y="15"/>
                    <a:pt x="47" y="15"/>
                    <a:pt x="47" y="15"/>
                  </a:cubicBezTo>
                  <a:lnTo>
                    <a:pt x="6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13"/>
            <p:cNvSpPr>
              <a:spLocks/>
            </p:cNvSpPr>
            <p:nvPr/>
          </p:nvSpPr>
          <p:spPr bwMode="auto">
            <a:xfrm>
              <a:off x="5410200" y="3392488"/>
              <a:ext cx="323850" cy="198438"/>
            </a:xfrm>
            <a:custGeom>
              <a:avLst/>
              <a:gdLst>
                <a:gd name="T0" fmla="*/ 192 w 204"/>
                <a:gd name="T1" fmla="*/ 70 h 125"/>
                <a:gd name="T2" fmla="*/ 192 w 204"/>
                <a:gd name="T3" fmla="*/ 55 h 125"/>
                <a:gd name="T4" fmla="*/ 192 w 204"/>
                <a:gd name="T5" fmla="*/ 41 h 125"/>
                <a:gd name="T6" fmla="*/ 192 w 204"/>
                <a:gd name="T7" fmla="*/ 27 h 125"/>
                <a:gd name="T8" fmla="*/ 192 w 204"/>
                <a:gd name="T9" fmla="*/ 15 h 125"/>
                <a:gd name="T10" fmla="*/ 192 w 204"/>
                <a:gd name="T11" fmla="*/ 0 h 125"/>
                <a:gd name="T12" fmla="*/ 164 w 204"/>
                <a:gd name="T13" fmla="*/ 0 h 125"/>
                <a:gd name="T14" fmla="*/ 138 w 204"/>
                <a:gd name="T15" fmla="*/ 0 h 125"/>
                <a:gd name="T16" fmla="*/ 138 w 204"/>
                <a:gd name="T17" fmla="*/ 15 h 125"/>
                <a:gd name="T18" fmla="*/ 164 w 204"/>
                <a:gd name="T19" fmla="*/ 15 h 125"/>
                <a:gd name="T20" fmla="*/ 164 w 204"/>
                <a:gd name="T21" fmla="*/ 27 h 125"/>
                <a:gd name="T22" fmla="*/ 138 w 204"/>
                <a:gd name="T23" fmla="*/ 27 h 125"/>
                <a:gd name="T24" fmla="*/ 138 w 204"/>
                <a:gd name="T25" fmla="*/ 41 h 125"/>
                <a:gd name="T26" fmla="*/ 164 w 204"/>
                <a:gd name="T27" fmla="*/ 41 h 125"/>
                <a:gd name="T28" fmla="*/ 164 w 204"/>
                <a:gd name="T29" fmla="*/ 55 h 125"/>
                <a:gd name="T30" fmla="*/ 138 w 204"/>
                <a:gd name="T31" fmla="*/ 55 h 125"/>
                <a:gd name="T32" fmla="*/ 138 w 204"/>
                <a:gd name="T33" fmla="*/ 70 h 125"/>
                <a:gd name="T34" fmla="*/ 164 w 204"/>
                <a:gd name="T35" fmla="*/ 70 h 125"/>
                <a:gd name="T36" fmla="*/ 164 w 204"/>
                <a:gd name="T37" fmla="*/ 82 h 125"/>
                <a:gd name="T38" fmla="*/ 41 w 204"/>
                <a:gd name="T39" fmla="*/ 82 h 125"/>
                <a:gd name="T40" fmla="*/ 41 w 204"/>
                <a:gd name="T41" fmla="*/ 70 h 125"/>
                <a:gd name="T42" fmla="*/ 69 w 204"/>
                <a:gd name="T43" fmla="*/ 70 h 125"/>
                <a:gd name="T44" fmla="*/ 69 w 204"/>
                <a:gd name="T45" fmla="*/ 55 h 125"/>
                <a:gd name="T46" fmla="*/ 41 w 204"/>
                <a:gd name="T47" fmla="*/ 55 h 125"/>
                <a:gd name="T48" fmla="*/ 41 w 204"/>
                <a:gd name="T49" fmla="*/ 41 h 125"/>
                <a:gd name="T50" fmla="*/ 69 w 204"/>
                <a:gd name="T51" fmla="*/ 41 h 125"/>
                <a:gd name="T52" fmla="*/ 69 w 204"/>
                <a:gd name="T53" fmla="*/ 27 h 125"/>
                <a:gd name="T54" fmla="*/ 41 w 204"/>
                <a:gd name="T55" fmla="*/ 27 h 125"/>
                <a:gd name="T56" fmla="*/ 41 w 204"/>
                <a:gd name="T57" fmla="*/ 15 h 125"/>
                <a:gd name="T58" fmla="*/ 69 w 204"/>
                <a:gd name="T59" fmla="*/ 15 h 125"/>
                <a:gd name="T60" fmla="*/ 69 w 204"/>
                <a:gd name="T61" fmla="*/ 0 h 125"/>
                <a:gd name="T62" fmla="*/ 41 w 204"/>
                <a:gd name="T63" fmla="*/ 0 h 125"/>
                <a:gd name="T64" fmla="*/ 15 w 204"/>
                <a:gd name="T65" fmla="*/ 0 h 125"/>
                <a:gd name="T66" fmla="*/ 15 w 204"/>
                <a:gd name="T67" fmla="*/ 15 h 125"/>
                <a:gd name="T68" fmla="*/ 15 w 204"/>
                <a:gd name="T69" fmla="*/ 27 h 125"/>
                <a:gd name="T70" fmla="*/ 15 w 204"/>
                <a:gd name="T71" fmla="*/ 41 h 125"/>
                <a:gd name="T72" fmla="*/ 15 w 204"/>
                <a:gd name="T73" fmla="*/ 55 h 125"/>
                <a:gd name="T74" fmla="*/ 15 w 204"/>
                <a:gd name="T75" fmla="*/ 70 h 125"/>
                <a:gd name="T76" fmla="*/ 15 w 204"/>
                <a:gd name="T77" fmla="*/ 82 h 125"/>
                <a:gd name="T78" fmla="*/ 0 w 204"/>
                <a:gd name="T79" fmla="*/ 82 h 125"/>
                <a:gd name="T80" fmla="*/ 0 w 204"/>
                <a:gd name="T81" fmla="*/ 125 h 125"/>
                <a:gd name="T82" fmla="*/ 26 w 204"/>
                <a:gd name="T83" fmla="*/ 125 h 125"/>
                <a:gd name="T84" fmla="*/ 26 w 204"/>
                <a:gd name="T85" fmla="*/ 99 h 125"/>
                <a:gd name="T86" fmla="*/ 178 w 204"/>
                <a:gd name="T87" fmla="*/ 99 h 125"/>
                <a:gd name="T88" fmla="*/ 178 w 204"/>
                <a:gd name="T89" fmla="*/ 125 h 125"/>
                <a:gd name="T90" fmla="*/ 204 w 204"/>
                <a:gd name="T91" fmla="*/ 125 h 125"/>
                <a:gd name="T92" fmla="*/ 204 w 204"/>
                <a:gd name="T93" fmla="*/ 99 h 125"/>
                <a:gd name="T94" fmla="*/ 204 w 204"/>
                <a:gd name="T95" fmla="*/ 82 h 125"/>
                <a:gd name="T96" fmla="*/ 192 w 204"/>
                <a:gd name="T97" fmla="*/ 82 h 125"/>
                <a:gd name="T98" fmla="*/ 192 w 204"/>
                <a:gd name="T99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" h="125">
                  <a:moveTo>
                    <a:pt x="192" y="70"/>
                  </a:moveTo>
                  <a:lnTo>
                    <a:pt x="192" y="55"/>
                  </a:lnTo>
                  <a:lnTo>
                    <a:pt x="192" y="41"/>
                  </a:lnTo>
                  <a:lnTo>
                    <a:pt x="192" y="27"/>
                  </a:lnTo>
                  <a:lnTo>
                    <a:pt x="192" y="15"/>
                  </a:lnTo>
                  <a:lnTo>
                    <a:pt x="192" y="0"/>
                  </a:lnTo>
                  <a:lnTo>
                    <a:pt x="164" y="0"/>
                  </a:lnTo>
                  <a:lnTo>
                    <a:pt x="138" y="0"/>
                  </a:lnTo>
                  <a:lnTo>
                    <a:pt x="138" y="15"/>
                  </a:lnTo>
                  <a:lnTo>
                    <a:pt x="164" y="15"/>
                  </a:lnTo>
                  <a:lnTo>
                    <a:pt x="164" y="27"/>
                  </a:lnTo>
                  <a:lnTo>
                    <a:pt x="138" y="27"/>
                  </a:lnTo>
                  <a:lnTo>
                    <a:pt x="138" y="41"/>
                  </a:lnTo>
                  <a:lnTo>
                    <a:pt x="164" y="41"/>
                  </a:lnTo>
                  <a:lnTo>
                    <a:pt x="164" y="55"/>
                  </a:lnTo>
                  <a:lnTo>
                    <a:pt x="138" y="55"/>
                  </a:lnTo>
                  <a:lnTo>
                    <a:pt x="138" y="70"/>
                  </a:lnTo>
                  <a:lnTo>
                    <a:pt x="164" y="70"/>
                  </a:lnTo>
                  <a:lnTo>
                    <a:pt x="164" y="82"/>
                  </a:lnTo>
                  <a:lnTo>
                    <a:pt x="41" y="82"/>
                  </a:lnTo>
                  <a:lnTo>
                    <a:pt x="41" y="70"/>
                  </a:lnTo>
                  <a:lnTo>
                    <a:pt x="69" y="70"/>
                  </a:lnTo>
                  <a:lnTo>
                    <a:pt x="69" y="55"/>
                  </a:lnTo>
                  <a:lnTo>
                    <a:pt x="41" y="55"/>
                  </a:lnTo>
                  <a:lnTo>
                    <a:pt x="41" y="41"/>
                  </a:lnTo>
                  <a:lnTo>
                    <a:pt x="69" y="41"/>
                  </a:lnTo>
                  <a:lnTo>
                    <a:pt x="69" y="27"/>
                  </a:lnTo>
                  <a:lnTo>
                    <a:pt x="41" y="27"/>
                  </a:lnTo>
                  <a:lnTo>
                    <a:pt x="41" y="15"/>
                  </a:lnTo>
                  <a:lnTo>
                    <a:pt x="69" y="15"/>
                  </a:lnTo>
                  <a:lnTo>
                    <a:pt x="69" y="0"/>
                  </a:lnTo>
                  <a:lnTo>
                    <a:pt x="41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5" y="41"/>
                  </a:lnTo>
                  <a:lnTo>
                    <a:pt x="15" y="55"/>
                  </a:lnTo>
                  <a:lnTo>
                    <a:pt x="15" y="70"/>
                  </a:lnTo>
                  <a:lnTo>
                    <a:pt x="15" y="82"/>
                  </a:lnTo>
                  <a:lnTo>
                    <a:pt x="0" y="82"/>
                  </a:lnTo>
                  <a:lnTo>
                    <a:pt x="0" y="125"/>
                  </a:lnTo>
                  <a:lnTo>
                    <a:pt x="26" y="125"/>
                  </a:lnTo>
                  <a:lnTo>
                    <a:pt x="26" y="99"/>
                  </a:lnTo>
                  <a:lnTo>
                    <a:pt x="178" y="99"/>
                  </a:lnTo>
                  <a:lnTo>
                    <a:pt x="178" y="125"/>
                  </a:lnTo>
                  <a:lnTo>
                    <a:pt x="204" y="125"/>
                  </a:lnTo>
                  <a:lnTo>
                    <a:pt x="204" y="99"/>
                  </a:lnTo>
                  <a:lnTo>
                    <a:pt x="204" y="82"/>
                  </a:lnTo>
                  <a:lnTo>
                    <a:pt x="192" y="82"/>
                  </a:lnTo>
                  <a:lnTo>
                    <a:pt x="19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4"/>
            <p:cNvSpPr>
              <a:spLocks/>
            </p:cNvSpPr>
            <p:nvPr/>
          </p:nvSpPr>
          <p:spPr bwMode="auto">
            <a:xfrm>
              <a:off x="5519738" y="3384551"/>
              <a:ext cx="101600" cy="133350"/>
            </a:xfrm>
            <a:custGeom>
              <a:avLst/>
              <a:gdLst>
                <a:gd name="T0" fmla="*/ 3 w 27"/>
                <a:gd name="T1" fmla="*/ 17 h 35"/>
                <a:gd name="T2" fmla="*/ 15 w 27"/>
                <a:gd name="T3" fmla="*/ 12 h 35"/>
                <a:gd name="T4" fmla="*/ 21 w 27"/>
                <a:gd name="T5" fmla="*/ 17 h 35"/>
                <a:gd name="T6" fmla="*/ 14 w 27"/>
                <a:gd name="T7" fmla="*/ 22 h 35"/>
                <a:gd name="T8" fmla="*/ 7 w 27"/>
                <a:gd name="T9" fmla="*/ 18 h 35"/>
                <a:gd name="T10" fmla="*/ 3 w 27"/>
                <a:gd name="T11" fmla="*/ 22 h 35"/>
                <a:gd name="T12" fmla="*/ 9 w 27"/>
                <a:gd name="T13" fmla="*/ 26 h 35"/>
                <a:gd name="T14" fmla="*/ 1 w 27"/>
                <a:gd name="T15" fmla="*/ 30 h 35"/>
                <a:gd name="T16" fmla="*/ 3 w 27"/>
                <a:gd name="T17" fmla="*/ 35 h 35"/>
                <a:gd name="T18" fmla="*/ 15 w 27"/>
                <a:gd name="T19" fmla="*/ 30 h 35"/>
                <a:gd name="T20" fmla="*/ 21 w 27"/>
                <a:gd name="T21" fmla="*/ 35 h 35"/>
                <a:gd name="T22" fmla="*/ 27 w 27"/>
                <a:gd name="T23" fmla="*/ 30 h 35"/>
                <a:gd name="T24" fmla="*/ 21 w 27"/>
                <a:gd name="T25" fmla="*/ 26 h 35"/>
                <a:gd name="T26" fmla="*/ 26 w 27"/>
                <a:gd name="T27" fmla="*/ 22 h 35"/>
                <a:gd name="T28" fmla="*/ 22 w 27"/>
                <a:gd name="T29" fmla="*/ 18 h 35"/>
                <a:gd name="T30" fmla="*/ 27 w 27"/>
                <a:gd name="T31" fmla="*/ 13 h 35"/>
                <a:gd name="T32" fmla="*/ 21 w 27"/>
                <a:gd name="T33" fmla="*/ 9 h 35"/>
                <a:gd name="T34" fmla="*/ 27 w 27"/>
                <a:gd name="T35" fmla="*/ 5 h 35"/>
                <a:gd name="T36" fmla="*/ 22 w 27"/>
                <a:gd name="T37" fmla="*/ 1 h 35"/>
                <a:gd name="T38" fmla="*/ 15 w 27"/>
                <a:gd name="T39" fmla="*/ 5 h 35"/>
                <a:gd name="T40" fmla="*/ 7 w 27"/>
                <a:gd name="T41" fmla="*/ 0 h 35"/>
                <a:gd name="T42" fmla="*/ 4 w 27"/>
                <a:gd name="T43" fmla="*/ 4 h 35"/>
                <a:gd name="T44" fmla="*/ 10 w 27"/>
                <a:gd name="T45" fmla="*/ 8 h 35"/>
                <a:gd name="T46" fmla="*/ 0 w 27"/>
                <a:gd name="T47" fmla="*/ 12 h 35"/>
                <a:gd name="T48" fmla="*/ 3 w 27"/>
                <a:gd name="T4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35">
                  <a:moveTo>
                    <a:pt x="3" y="17"/>
                  </a:moveTo>
                  <a:cubicBezTo>
                    <a:pt x="8" y="15"/>
                    <a:pt x="12" y="14"/>
                    <a:pt x="15" y="12"/>
                  </a:cubicBezTo>
                  <a:cubicBezTo>
                    <a:pt x="17" y="14"/>
                    <a:pt x="19" y="15"/>
                    <a:pt x="21" y="17"/>
                  </a:cubicBezTo>
                  <a:cubicBezTo>
                    <a:pt x="19" y="18"/>
                    <a:pt x="17" y="20"/>
                    <a:pt x="14" y="22"/>
                  </a:cubicBezTo>
                  <a:cubicBezTo>
                    <a:pt x="12" y="20"/>
                    <a:pt x="10" y="19"/>
                    <a:pt x="7" y="1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3"/>
                    <a:pt x="7" y="24"/>
                    <a:pt x="9" y="26"/>
                  </a:cubicBezTo>
                  <a:cubicBezTo>
                    <a:pt x="7" y="27"/>
                    <a:pt x="4" y="29"/>
                    <a:pt x="1" y="3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4"/>
                    <a:pt x="11" y="32"/>
                    <a:pt x="15" y="30"/>
                  </a:cubicBezTo>
                  <a:cubicBezTo>
                    <a:pt x="17" y="32"/>
                    <a:pt x="19" y="33"/>
                    <a:pt x="21" y="35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29"/>
                    <a:pt x="23" y="28"/>
                    <a:pt x="21" y="26"/>
                  </a:cubicBezTo>
                  <a:cubicBezTo>
                    <a:pt x="23" y="25"/>
                    <a:pt x="25" y="23"/>
                    <a:pt x="26" y="2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0"/>
                    <a:pt x="21" y="9"/>
                  </a:cubicBezTo>
                  <a:cubicBezTo>
                    <a:pt x="23" y="8"/>
                    <a:pt x="25" y="6"/>
                    <a:pt x="27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8" y="3"/>
                    <a:pt x="15" y="5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6" y="6"/>
                    <a:pt x="10" y="8"/>
                  </a:cubicBezTo>
                  <a:cubicBezTo>
                    <a:pt x="7" y="9"/>
                    <a:pt x="4" y="11"/>
                    <a:pt x="0" y="12"/>
                  </a:cubicBez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5"/>
            <p:cNvSpPr>
              <a:spLocks/>
            </p:cNvSpPr>
            <p:nvPr/>
          </p:nvSpPr>
          <p:spPr bwMode="auto">
            <a:xfrm>
              <a:off x="5915025" y="3392488"/>
              <a:ext cx="214313" cy="141288"/>
            </a:xfrm>
            <a:custGeom>
              <a:avLst/>
              <a:gdLst>
                <a:gd name="T0" fmla="*/ 0 w 57"/>
                <a:gd name="T1" fmla="*/ 32 h 37"/>
                <a:gd name="T2" fmla="*/ 4 w 57"/>
                <a:gd name="T3" fmla="*/ 37 h 37"/>
                <a:gd name="T4" fmla="*/ 26 w 57"/>
                <a:gd name="T5" fmla="*/ 16 h 37"/>
                <a:gd name="T6" fmla="*/ 30 w 57"/>
                <a:gd name="T7" fmla="*/ 16 h 37"/>
                <a:gd name="T8" fmla="*/ 51 w 57"/>
                <a:gd name="T9" fmla="*/ 37 h 37"/>
                <a:gd name="T10" fmla="*/ 57 w 57"/>
                <a:gd name="T11" fmla="*/ 29 h 37"/>
                <a:gd name="T12" fmla="*/ 39 w 57"/>
                <a:gd name="T13" fmla="*/ 16 h 37"/>
                <a:gd name="T14" fmla="*/ 57 w 57"/>
                <a:gd name="T15" fmla="*/ 16 h 37"/>
                <a:gd name="T16" fmla="*/ 57 w 57"/>
                <a:gd name="T17" fmla="*/ 9 h 37"/>
                <a:gd name="T18" fmla="*/ 34 w 57"/>
                <a:gd name="T19" fmla="*/ 9 h 37"/>
                <a:gd name="T20" fmla="*/ 34 w 57"/>
                <a:gd name="T21" fmla="*/ 0 h 37"/>
                <a:gd name="T22" fmla="*/ 23 w 57"/>
                <a:gd name="T23" fmla="*/ 0 h 37"/>
                <a:gd name="T24" fmla="*/ 23 w 57"/>
                <a:gd name="T25" fmla="*/ 9 h 37"/>
                <a:gd name="T26" fmla="*/ 0 w 57"/>
                <a:gd name="T27" fmla="*/ 9 h 37"/>
                <a:gd name="T28" fmla="*/ 0 w 57"/>
                <a:gd name="T29" fmla="*/ 16 h 37"/>
                <a:gd name="T30" fmla="*/ 15 w 57"/>
                <a:gd name="T31" fmla="*/ 16 h 37"/>
                <a:gd name="T32" fmla="*/ 0 w 57"/>
                <a:gd name="T3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7">
                  <a:moveTo>
                    <a:pt x="0" y="32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14" y="33"/>
                    <a:pt x="23" y="25"/>
                    <a:pt x="2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27"/>
                    <a:pt x="41" y="32"/>
                    <a:pt x="51" y="3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0" y="26"/>
                    <a:pt x="43" y="22"/>
                    <a:pt x="39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25"/>
                    <a:pt x="6" y="28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16"/>
            <p:cNvSpPr>
              <a:spLocks/>
            </p:cNvSpPr>
            <p:nvPr/>
          </p:nvSpPr>
          <p:spPr bwMode="auto">
            <a:xfrm>
              <a:off x="5780088" y="3392488"/>
              <a:ext cx="146050" cy="331788"/>
            </a:xfrm>
            <a:custGeom>
              <a:avLst/>
              <a:gdLst>
                <a:gd name="T0" fmla="*/ 39 w 39"/>
                <a:gd name="T1" fmla="*/ 49 h 87"/>
                <a:gd name="T2" fmla="*/ 27 w 39"/>
                <a:gd name="T3" fmla="*/ 22 h 87"/>
                <a:gd name="T4" fmla="*/ 27 w 39"/>
                <a:gd name="T5" fmla="*/ 20 h 87"/>
                <a:gd name="T6" fmla="*/ 34 w 39"/>
                <a:gd name="T7" fmla="*/ 20 h 87"/>
                <a:gd name="T8" fmla="*/ 34 w 39"/>
                <a:gd name="T9" fmla="*/ 14 h 87"/>
                <a:gd name="T10" fmla="*/ 27 w 39"/>
                <a:gd name="T11" fmla="*/ 14 h 87"/>
                <a:gd name="T12" fmla="*/ 27 w 39"/>
                <a:gd name="T13" fmla="*/ 0 h 87"/>
                <a:gd name="T14" fmla="*/ 16 w 39"/>
                <a:gd name="T15" fmla="*/ 0 h 87"/>
                <a:gd name="T16" fmla="*/ 16 w 39"/>
                <a:gd name="T17" fmla="*/ 14 h 87"/>
                <a:gd name="T18" fmla="*/ 7 w 39"/>
                <a:gd name="T19" fmla="*/ 14 h 87"/>
                <a:gd name="T20" fmla="*/ 7 w 39"/>
                <a:gd name="T21" fmla="*/ 20 h 87"/>
                <a:gd name="T22" fmla="*/ 16 w 39"/>
                <a:gd name="T23" fmla="*/ 20 h 87"/>
                <a:gd name="T24" fmla="*/ 16 w 39"/>
                <a:gd name="T25" fmla="*/ 21 h 87"/>
                <a:gd name="T26" fmla="*/ 0 w 39"/>
                <a:gd name="T27" fmla="*/ 64 h 87"/>
                <a:gd name="T28" fmla="*/ 5 w 39"/>
                <a:gd name="T29" fmla="*/ 68 h 87"/>
                <a:gd name="T30" fmla="*/ 16 w 39"/>
                <a:gd name="T31" fmla="*/ 50 h 87"/>
                <a:gd name="T32" fmla="*/ 16 w 39"/>
                <a:gd name="T33" fmla="*/ 87 h 87"/>
                <a:gd name="T34" fmla="*/ 27 w 39"/>
                <a:gd name="T35" fmla="*/ 87 h 87"/>
                <a:gd name="T36" fmla="*/ 27 w 39"/>
                <a:gd name="T37" fmla="*/ 43 h 87"/>
                <a:gd name="T38" fmla="*/ 34 w 39"/>
                <a:gd name="T39" fmla="*/ 58 h 87"/>
                <a:gd name="T40" fmla="*/ 39 w 39"/>
                <a:gd name="T4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87">
                  <a:moveTo>
                    <a:pt x="39" y="49"/>
                  </a:moveTo>
                  <a:cubicBezTo>
                    <a:pt x="33" y="41"/>
                    <a:pt x="28" y="32"/>
                    <a:pt x="27" y="2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34"/>
                    <a:pt x="11" y="50"/>
                    <a:pt x="0" y="64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10" y="62"/>
                    <a:pt x="14" y="57"/>
                    <a:pt x="16" y="50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9"/>
                    <a:pt x="32" y="55"/>
                    <a:pt x="34" y="58"/>
                  </a:cubicBezTo>
                  <a:lnTo>
                    <a:pt x="3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17"/>
            <p:cNvSpPr>
              <a:spLocks/>
            </p:cNvSpPr>
            <p:nvPr/>
          </p:nvSpPr>
          <p:spPr bwMode="auto">
            <a:xfrm>
              <a:off x="5915025" y="3530601"/>
              <a:ext cx="228600" cy="193675"/>
            </a:xfrm>
            <a:custGeom>
              <a:avLst/>
              <a:gdLst>
                <a:gd name="T0" fmla="*/ 35 w 61"/>
                <a:gd name="T1" fmla="*/ 24 h 51"/>
                <a:gd name="T2" fmla="*/ 46 w 61"/>
                <a:gd name="T3" fmla="*/ 5 h 51"/>
                <a:gd name="T4" fmla="*/ 37 w 61"/>
                <a:gd name="T5" fmla="*/ 0 h 51"/>
                <a:gd name="T6" fmla="*/ 28 w 61"/>
                <a:gd name="T7" fmla="*/ 16 h 51"/>
                <a:gd name="T8" fmla="*/ 18 w 61"/>
                <a:gd name="T9" fmla="*/ 0 h 51"/>
                <a:gd name="T10" fmla="*/ 11 w 61"/>
                <a:gd name="T11" fmla="*/ 4 h 51"/>
                <a:gd name="T12" fmla="*/ 23 w 61"/>
                <a:gd name="T13" fmla="*/ 24 h 51"/>
                <a:gd name="T14" fmla="*/ 0 w 61"/>
                <a:gd name="T15" fmla="*/ 45 h 51"/>
                <a:gd name="T16" fmla="*/ 5 w 61"/>
                <a:gd name="T17" fmla="*/ 51 h 51"/>
                <a:gd name="T18" fmla="*/ 29 w 61"/>
                <a:gd name="T19" fmla="*/ 31 h 51"/>
                <a:gd name="T20" fmla="*/ 55 w 61"/>
                <a:gd name="T21" fmla="*/ 51 h 51"/>
                <a:gd name="T22" fmla="*/ 61 w 61"/>
                <a:gd name="T23" fmla="*/ 40 h 51"/>
                <a:gd name="T24" fmla="*/ 35 w 61"/>
                <a:gd name="T25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1">
                  <a:moveTo>
                    <a:pt x="35" y="24"/>
                  </a:moveTo>
                  <a:cubicBezTo>
                    <a:pt x="39" y="19"/>
                    <a:pt x="42" y="13"/>
                    <a:pt x="46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5"/>
                    <a:pt x="32" y="10"/>
                    <a:pt x="28" y="16"/>
                  </a:cubicBezTo>
                  <a:cubicBezTo>
                    <a:pt x="25" y="12"/>
                    <a:pt x="21" y="6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12"/>
                    <a:pt x="20" y="18"/>
                    <a:pt x="23" y="24"/>
                  </a:cubicBezTo>
                  <a:cubicBezTo>
                    <a:pt x="18" y="31"/>
                    <a:pt x="10" y="39"/>
                    <a:pt x="0" y="4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3" y="45"/>
                    <a:pt x="21" y="40"/>
                    <a:pt x="29" y="31"/>
                  </a:cubicBezTo>
                  <a:cubicBezTo>
                    <a:pt x="36" y="39"/>
                    <a:pt x="44" y="44"/>
                    <a:pt x="55" y="51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0" y="36"/>
                    <a:pt x="42" y="30"/>
                    <a:pt x="3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63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286580" y="1974048"/>
            <a:ext cx="8406039" cy="1026033"/>
          </a:xfrm>
        </p:spPr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심</a:t>
            </a:r>
            <a:r>
              <a:rPr lang="ko-KR" altLang="en-US" dirty="0"/>
              <a:t>층 신경망을 활용한 수력 댐 </a:t>
            </a:r>
            <a:r>
              <a:rPr lang="ko-KR" altLang="en-US" dirty="0">
                <a:solidFill>
                  <a:schemeClr val="accent2"/>
                </a:solidFill>
              </a:rPr>
              <a:t>강</a:t>
            </a:r>
            <a:r>
              <a:rPr lang="ko-KR" altLang="en-US" dirty="0"/>
              <a:t>우량 예측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864100" y="3227426"/>
            <a:ext cx="6828519" cy="507176"/>
          </a:xfrm>
        </p:spPr>
        <p:txBody>
          <a:bodyPr/>
          <a:lstStyle/>
          <a:p>
            <a:r>
              <a:rPr lang="ko-KR" altLang="en-US" sz="1600" b="0" i="0" dirty="0">
                <a:solidFill>
                  <a:schemeClr val="tx1"/>
                </a:solidFill>
              </a:rPr>
              <a:t>기술인재 </a:t>
            </a:r>
            <a:r>
              <a:rPr lang="en-US" altLang="ko-KR" sz="1600" b="0" i="0" dirty="0">
                <a:solidFill>
                  <a:schemeClr val="tx1"/>
                </a:solidFill>
              </a:rPr>
              <a:t>1</a:t>
            </a:r>
            <a:r>
              <a:rPr lang="ko-KR" altLang="en-US" sz="1600" b="0" i="0" dirty="0">
                <a:solidFill>
                  <a:schemeClr val="tx1"/>
                </a:solidFill>
              </a:rPr>
              <a:t>기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박형선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최성민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169" y="6221299"/>
            <a:ext cx="4809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Myriad Pro" panose="020B0503030403020204" pitchFamily="34" charset="0"/>
                <a:ea typeface="-윤고딕310" pitchFamily="18" charset="-127"/>
                <a:cs typeface="Arial" panose="020B0604020202020204" pitchFamily="34" charset="0"/>
              </a:rPr>
              <a:t>When some great sorrow, like a mighty river, Flows through your life with peace-destroying power And dearest things are swept from sight forever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A1895-FF0D-4AC8-ADB5-7C9C5FFCC8D1}"/>
              </a:ext>
            </a:extLst>
          </p:cNvPr>
          <p:cNvSpPr txBox="1"/>
          <p:nvPr/>
        </p:nvSpPr>
        <p:spPr>
          <a:xfrm>
            <a:off x="1676854" y="203537"/>
            <a:ext cx="307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 err="1">
                <a:solidFill>
                  <a:schemeClr val="accent1">
                    <a:lumMod val="50000"/>
                  </a:schemeClr>
                </a:solidFill>
              </a:rPr>
              <a:t>BigData</a:t>
            </a:r>
            <a:r>
              <a:rPr lang="en-US" altLang="ko-KR" sz="60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6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63E55-0F97-4A43-A0F6-58BFD079C6DC}"/>
              </a:ext>
            </a:extLst>
          </p:cNvPr>
          <p:cNvSpPr/>
          <p:nvPr/>
        </p:nvSpPr>
        <p:spPr>
          <a:xfrm>
            <a:off x="8905422" y="0"/>
            <a:ext cx="3210378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8ED5B-1B64-404A-8482-D24962106482}"/>
              </a:ext>
            </a:extLst>
          </p:cNvPr>
          <p:cNvSpPr txBox="1"/>
          <p:nvPr/>
        </p:nvSpPr>
        <p:spPr>
          <a:xfrm>
            <a:off x="4601029" y="203536"/>
            <a:ext cx="808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i="1" dirty="0">
                <a:solidFill>
                  <a:schemeClr val="accent1">
                    <a:lumMod val="50000"/>
                  </a:schemeClr>
                </a:solidFill>
              </a:rPr>
              <a:t>Artificial Intelligence</a:t>
            </a:r>
            <a:endParaRPr lang="ko-KR" altLang="en-US" sz="6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023058-085B-42E7-ACD7-F7A427E1DF35}"/>
              </a:ext>
            </a:extLst>
          </p:cNvPr>
          <p:cNvSpPr txBox="1"/>
          <p:nvPr/>
        </p:nvSpPr>
        <p:spPr>
          <a:xfrm>
            <a:off x="838198" y="-102152"/>
            <a:ext cx="989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RainNet</a:t>
            </a:r>
            <a:r>
              <a:rPr lang="en-US" altLang="ko-KR" sz="3600" dirty="0"/>
              <a:t> : a</a:t>
            </a:r>
            <a:r>
              <a:rPr lang="ko-KR" altLang="en-US" sz="3600" dirty="0"/>
              <a:t> </a:t>
            </a:r>
            <a:r>
              <a:rPr lang="en-US" altLang="ko-KR" sz="3600" dirty="0"/>
              <a:t>convolutional</a:t>
            </a:r>
            <a:r>
              <a:rPr lang="ko-KR" altLang="en-US" sz="3600" dirty="0"/>
              <a:t> </a:t>
            </a:r>
            <a:r>
              <a:rPr lang="en-US" altLang="ko-KR" sz="3600" dirty="0"/>
              <a:t>neural network for radar-based precipitation nowcasting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87DE2-F195-4A12-BF93-C29E3028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14" b="5767"/>
          <a:stretch/>
        </p:blipFill>
        <p:spPr>
          <a:xfrm>
            <a:off x="5787189" y="697234"/>
            <a:ext cx="5670661" cy="5463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1D86D-2696-4BBF-8864-4B2524E63A49}"/>
              </a:ext>
            </a:extLst>
          </p:cNvPr>
          <p:cNvSpPr txBox="1"/>
          <p:nvPr/>
        </p:nvSpPr>
        <p:spPr>
          <a:xfrm>
            <a:off x="465666" y="1750487"/>
            <a:ext cx="5630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기후 예측 문제해결을 목적으로 </a:t>
            </a:r>
            <a:r>
              <a:rPr lang="en-US" altLang="ko-KR" dirty="0"/>
              <a:t>U-NET </a:t>
            </a:r>
            <a:r>
              <a:rPr lang="ko-KR" altLang="en-US" dirty="0"/>
              <a:t>형태를 갖는 </a:t>
            </a:r>
            <a:r>
              <a:rPr lang="en-US" altLang="ko-KR" dirty="0"/>
              <a:t>FCNs </a:t>
            </a:r>
            <a:r>
              <a:rPr lang="ko-KR" altLang="en-US" dirty="0"/>
              <a:t>기반의 </a:t>
            </a:r>
            <a:r>
              <a:rPr lang="en-US" altLang="ko-KR" dirty="0"/>
              <a:t>Convolution Neural Network</a:t>
            </a:r>
            <a:r>
              <a:rPr lang="ko-KR" altLang="en-US" dirty="0"/>
              <a:t>의 </a:t>
            </a:r>
            <a:r>
              <a:rPr lang="en-US" altLang="ko-KR" dirty="0"/>
              <a:t>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FCNs</a:t>
            </a:r>
            <a:r>
              <a:rPr lang="ko-KR" altLang="en-US" dirty="0"/>
              <a:t>는 </a:t>
            </a:r>
            <a:r>
              <a:rPr lang="en-US" altLang="ko-KR" dirty="0"/>
              <a:t>Semantic Segmentation</a:t>
            </a:r>
            <a:r>
              <a:rPr lang="ko-KR" altLang="en-US" dirty="0"/>
              <a:t>에서 </a:t>
            </a:r>
            <a:r>
              <a:rPr lang="en-US" altLang="ko-KR" dirty="0"/>
              <a:t>skip-connection</a:t>
            </a:r>
            <a:r>
              <a:rPr lang="ko-KR" altLang="en-US" dirty="0"/>
              <a:t>의 구조를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U-NET</a:t>
            </a:r>
            <a:r>
              <a:rPr lang="ko-KR" altLang="en-US" dirty="0"/>
              <a:t>은 </a:t>
            </a:r>
            <a:r>
              <a:rPr lang="en-US" altLang="ko-KR" dirty="0"/>
              <a:t>Biomedical</a:t>
            </a:r>
            <a:r>
              <a:rPr lang="ko-KR" altLang="en-US" dirty="0"/>
              <a:t>에서 </a:t>
            </a:r>
            <a:r>
              <a:rPr lang="en-US" altLang="ko-KR" dirty="0"/>
              <a:t>Image Segmentation</a:t>
            </a:r>
            <a:r>
              <a:rPr lang="ko-KR" altLang="en-US" dirty="0"/>
              <a:t>을 위한 </a:t>
            </a:r>
            <a:r>
              <a:rPr lang="en-US" altLang="ko-KR" dirty="0"/>
              <a:t>End-to-End </a:t>
            </a:r>
            <a:r>
              <a:rPr lang="ko-KR" altLang="en-US" dirty="0"/>
              <a:t>형식의 </a:t>
            </a:r>
            <a:r>
              <a:rPr lang="en-US" altLang="ko-KR" dirty="0"/>
              <a:t>FCNs</a:t>
            </a:r>
            <a:r>
              <a:rPr lang="ko-KR" altLang="en-US" dirty="0"/>
              <a:t>기반의 구조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모델이 깊어짐에 따라 공간정보를 유지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924966-EB9D-4634-9582-E4D4111C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50" y="4276240"/>
            <a:ext cx="4095916" cy="157422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3BE28-A3B6-4DCA-8FAD-3E50A2EA605B}"/>
              </a:ext>
            </a:extLst>
          </p:cNvPr>
          <p:cNvCxnSpPr>
            <a:cxnSpLocks/>
          </p:cNvCxnSpPr>
          <p:nvPr/>
        </p:nvCxnSpPr>
        <p:spPr>
          <a:xfrm flipH="1">
            <a:off x="4797980" y="3971408"/>
            <a:ext cx="3491778" cy="12100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0C86A-8E38-4223-80C5-41C2852545D2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90144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0C24AE-D1A5-4311-AF0C-41A51F642983}"/>
              </a:ext>
            </a:extLst>
          </p:cNvPr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Rain-Net : Skip-Connection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7055A-2D44-4093-A851-842D25C1E407}"/>
              </a:ext>
            </a:extLst>
          </p:cNvPr>
          <p:cNvSpPr txBox="1"/>
          <p:nvPr/>
        </p:nvSpPr>
        <p:spPr>
          <a:xfrm>
            <a:off x="465666" y="5193901"/>
            <a:ext cx="993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Down-sampling</a:t>
            </a:r>
            <a:r>
              <a:rPr lang="ko-KR" altLang="en-US" dirty="0"/>
              <a:t>의 결과인 </a:t>
            </a:r>
            <a:r>
              <a:rPr lang="en-US" altLang="ko-KR" dirty="0"/>
              <a:t>local information</a:t>
            </a:r>
            <a:r>
              <a:rPr lang="ko-KR" altLang="en-US" dirty="0"/>
              <a:t>과 </a:t>
            </a:r>
            <a:r>
              <a:rPr lang="en-US" altLang="ko-KR" dirty="0"/>
              <a:t>Up-sampling</a:t>
            </a:r>
            <a:r>
              <a:rPr lang="ko-KR" altLang="en-US" dirty="0"/>
              <a:t>의 </a:t>
            </a:r>
            <a:r>
              <a:rPr lang="en-US" altLang="ko-KR" dirty="0"/>
              <a:t>semantic information</a:t>
            </a:r>
            <a:r>
              <a:rPr lang="ko-KR" altLang="en-US" dirty="0"/>
              <a:t>을 결합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Local information</a:t>
            </a:r>
            <a:r>
              <a:rPr lang="ko-KR" altLang="en-US" dirty="0"/>
              <a:t>은 세부적인 것을 뜻하고</a:t>
            </a:r>
            <a:r>
              <a:rPr lang="en-US" altLang="ko-KR" dirty="0"/>
              <a:t> semantic</a:t>
            </a:r>
            <a:r>
              <a:rPr lang="ko-KR" altLang="en-US" dirty="0"/>
              <a:t>은 추상적인 것을 뜻함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일반 이미지 분류 </a:t>
            </a:r>
            <a:r>
              <a:rPr lang="en-US" altLang="ko-KR" dirty="0"/>
              <a:t>CNN</a:t>
            </a:r>
            <a:r>
              <a:rPr lang="ko-KR" altLang="en-US" dirty="0"/>
              <a:t>구조의 층이 깊어지면서 이미지의 위치정보를 잃게 되는 단점 극복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63C8BB-7A3F-4452-9D31-EAFA161C1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58153"/>
            <a:ext cx="7082118" cy="3493594"/>
          </a:xfrm>
          <a:prstGeom prst="rect">
            <a:avLst/>
          </a:prstGeom>
        </p:spPr>
      </p:pic>
      <p:pic>
        <p:nvPicPr>
          <p:cNvPr id="13" name="그림 12" descr="시계, 보는, 옅은, 앉아있는이(가) 표시된 사진&#10;&#10;자동 생성된 설명">
            <a:extLst>
              <a:ext uri="{FF2B5EF4-FFF2-40B4-BE49-F238E27FC236}">
                <a16:creationId xmlns:a16="http://schemas.microsoft.com/office/drawing/2014/main" id="{3EA20716-3F73-4F61-B7A4-3C27F86E9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30" y="1589689"/>
            <a:ext cx="3523129" cy="32620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ADEED5-443D-4181-AF8A-2FB31BB6CCE2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3908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이미지 </a:t>
            </a:r>
            <a:r>
              <a:rPr lang="ko-KR" altLang="en-US" sz="3600" dirty="0" err="1"/>
              <a:t>합성곱</a:t>
            </a:r>
            <a:r>
              <a:rPr lang="en-US" altLang="ko-KR" sz="3600" dirty="0"/>
              <a:t>(Convolution)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C4F39-2123-4313-8624-6ABFCB59A09D}"/>
              </a:ext>
            </a:extLst>
          </p:cNvPr>
          <p:cNvSpPr txBox="1"/>
          <p:nvPr/>
        </p:nvSpPr>
        <p:spPr>
          <a:xfrm>
            <a:off x="404203" y="5303638"/>
            <a:ext cx="1203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국소적 영역에 존재하는 기하학적 특징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이미지 인식에 특화된 딥러닝 모델 </a:t>
            </a:r>
            <a:r>
              <a:rPr lang="en-US" altLang="ko-KR" dirty="0">
                <a:sym typeface="Wingdings" panose="05000000000000000000" pitchFamily="2" charset="2"/>
              </a:rPr>
              <a:t>CNN</a:t>
            </a:r>
            <a:r>
              <a:rPr lang="ko-KR" altLang="en-US" dirty="0">
                <a:sym typeface="Wingdings" panose="05000000000000000000" pitchFamily="2" charset="2"/>
              </a:rPr>
              <a:t>에 사용되는 연산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인간의 시각인식 능력을 넘어선 이미지 분류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E41EB23-9304-4F3A-B6FB-6734CFB5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5" y="1757842"/>
            <a:ext cx="4539956" cy="32772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051DEB-88E5-40A5-9297-E02075D6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3" y="1551589"/>
            <a:ext cx="6674870" cy="3619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39765-4B1A-48C9-86B5-A7F6DE07F8D2}"/>
              </a:ext>
            </a:extLst>
          </p:cNvPr>
          <p:cNvSpPr txBox="1"/>
          <p:nvPr/>
        </p:nvSpPr>
        <p:spPr>
          <a:xfrm>
            <a:off x="656166" y="1419288"/>
            <a:ext cx="468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dirty="0">
                <a:sym typeface="Wingdings" panose="05000000000000000000" pitchFamily="2" charset="2"/>
              </a:rPr>
              <a:t>다중필터 및 반복적 </a:t>
            </a:r>
            <a:r>
              <a:rPr lang="ko-KR" altLang="en-US" sz="2000" dirty="0" err="1">
                <a:sym typeface="Wingdings" panose="05000000000000000000" pitchFamily="2" charset="2"/>
              </a:rPr>
              <a:t>합성곱</a:t>
            </a:r>
            <a:r>
              <a:rPr lang="ko-KR" altLang="en-US" sz="2000" dirty="0">
                <a:sym typeface="Wingdings" panose="05000000000000000000" pitchFamily="2" charset="2"/>
              </a:rPr>
              <a:t> 과정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983E0-1B19-45C7-B5CF-66B37B35DDFC}"/>
              </a:ext>
            </a:extLst>
          </p:cNvPr>
          <p:cNvSpPr txBox="1"/>
          <p:nvPr/>
        </p:nvSpPr>
        <p:spPr>
          <a:xfrm>
            <a:off x="7331036" y="1419288"/>
            <a:ext cx="608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dirty="0">
                <a:sym typeface="Wingdings" panose="05000000000000000000" pitchFamily="2" charset="2"/>
              </a:rPr>
              <a:t>이미지 스캔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이미지 </a:t>
            </a:r>
            <a:r>
              <a:rPr lang="ko-KR" altLang="en-US" sz="2000" dirty="0" err="1">
                <a:sym typeface="Wingdings" panose="05000000000000000000" pitchFamily="2" charset="2"/>
              </a:rPr>
              <a:t>합성곱</a:t>
            </a:r>
            <a:r>
              <a:rPr lang="ko-KR" altLang="en-US" sz="2000" dirty="0">
                <a:sym typeface="Wingdings" panose="05000000000000000000" pitchFamily="2" charset="2"/>
              </a:rPr>
              <a:t> 수행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ED7D85-3D76-4317-9887-1D55BD182482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27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LSTM </a:t>
            </a:r>
            <a:r>
              <a:rPr lang="ko-KR" altLang="en-US" sz="3600" dirty="0"/>
              <a:t>모델</a:t>
            </a:r>
            <a:r>
              <a:rPr lang="en-US" altLang="ko-KR" sz="3600" dirty="0"/>
              <a:t> 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00483" y="5479572"/>
            <a:ext cx="1004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/>
              <a:t>시계열 데이터의 규칙 학습에 특화된 </a:t>
            </a:r>
            <a:r>
              <a:rPr lang="en-US" altLang="ko-KR" sz="1400" dirty="0"/>
              <a:t>LSTM(Long Short-Term Memory) </a:t>
            </a:r>
            <a:r>
              <a:rPr lang="ko-KR" altLang="en-US" sz="1400" dirty="0"/>
              <a:t>모델</a:t>
            </a:r>
            <a:endParaRPr lang="en-US" altLang="ko-KR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/>
              <a:t>오랜 과거에 발생했던 사건의 정보까지 놓치지 않고 패턴학습 가능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A5051-CF14-4226-BD0F-551CA41C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75" y="1634422"/>
            <a:ext cx="5347305" cy="19606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000939-FDB2-4366-98DE-CD97D50C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32" y="3653294"/>
            <a:ext cx="5906190" cy="1695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EF248-4753-4E41-9789-B40351C8F357}"/>
              </a:ext>
            </a:extLst>
          </p:cNvPr>
          <p:cNvSpPr txBox="1"/>
          <p:nvPr/>
        </p:nvSpPr>
        <p:spPr>
          <a:xfrm>
            <a:off x="6469592" y="1339726"/>
            <a:ext cx="4687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LSTM </a:t>
            </a:r>
            <a:r>
              <a:rPr lang="ko-KR" altLang="en-US" sz="1600" dirty="0"/>
              <a:t>셀을 연속적으로 연결하여 신경망 구성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6F7282-0271-4329-995F-85BDCDD1B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2" y="1509411"/>
            <a:ext cx="5534797" cy="3486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76A328-D70A-4982-9C4F-82B9F4B7D933}"/>
              </a:ext>
            </a:extLst>
          </p:cNvPr>
          <p:cNvSpPr txBox="1"/>
          <p:nvPr/>
        </p:nvSpPr>
        <p:spPr>
          <a:xfrm>
            <a:off x="846666" y="1306843"/>
            <a:ext cx="263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LSTM </a:t>
            </a:r>
            <a:r>
              <a:rPr lang="ko-KR" altLang="en-US" sz="1600" dirty="0"/>
              <a:t>셀의 내부 연산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19A5C6-C5B6-470E-9830-CA836FAD51D9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9135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ConvLSTM</a:t>
            </a:r>
            <a:r>
              <a:rPr lang="en-US" altLang="ko-KR" sz="3600" dirty="0"/>
              <a:t> </a:t>
            </a:r>
            <a:r>
              <a:rPr lang="ko-KR" altLang="en-US" sz="3600" dirty="0"/>
              <a:t>모델 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FE394-1545-4EC9-A7FF-4535DD40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44" y="1499265"/>
            <a:ext cx="5084592" cy="3576074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92834EE-5094-4462-A0C2-E8148968A195}"/>
              </a:ext>
            </a:extLst>
          </p:cNvPr>
          <p:cNvSpPr txBox="1">
            <a:spLocks/>
          </p:cNvSpPr>
          <p:nvPr/>
        </p:nvSpPr>
        <p:spPr>
          <a:xfrm>
            <a:off x="5720641" y="5310572"/>
            <a:ext cx="5817003" cy="7228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400" dirty="0"/>
              <a:t>인코딩</a:t>
            </a:r>
            <a:r>
              <a:rPr lang="en-US" altLang="ko-KR" sz="1400" dirty="0"/>
              <a:t>(Encoding)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특성 추출하며 데이터를 압축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400" dirty="0">
                <a:sym typeface="Wingdings" panose="05000000000000000000" pitchFamily="2" charset="2"/>
              </a:rPr>
              <a:t>디코딩</a:t>
            </a:r>
            <a:r>
              <a:rPr lang="en-US" altLang="ko-KR" sz="1400" dirty="0">
                <a:sym typeface="Wingdings" panose="05000000000000000000" pitchFamily="2" charset="2"/>
              </a:rPr>
              <a:t>(Decoding)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추출된 특성을 기반으로 데이터 복원</a:t>
            </a:r>
            <a:endParaRPr lang="en-US" altLang="ko-K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E4C3A6-AC52-468D-9277-83059B9F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8" y="1599167"/>
            <a:ext cx="3871748" cy="2988845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EF8FC00-AD77-45BF-9C82-1919944C376A}"/>
              </a:ext>
            </a:extLst>
          </p:cNvPr>
          <p:cNvSpPr txBox="1">
            <a:spLocks/>
          </p:cNvSpPr>
          <p:nvPr/>
        </p:nvSpPr>
        <p:spPr>
          <a:xfrm>
            <a:off x="838199" y="1272340"/>
            <a:ext cx="4508022" cy="356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400" dirty="0"/>
              <a:t>이미지에 특화된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연산 </a:t>
            </a:r>
            <a:r>
              <a:rPr lang="en-US" altLang="ko-KR" sz="1400" dirty="0"/>
              <a:t>+ LSTM </a:t>
            </a:r>
            <a:r>
              <a:rPr lang="ko-KR" altLang="en-US" sz="1400" dirty="0"/>
              <a:t>모델</a:t>
            </a:r>
            <a:r>
              <a:rPr lang="en-US" altLang="ko-KR" sz="1400" dirty="0"/>
              <a:t> </a:t>
            </a:r>
            <a:r>
              <a:rPr lang="ko-KR" altLang="en-US" sz="1400" dirty="0"/>
              <a:t>결합</a:t>
            </a:r>
            <a:endParaRPr lang="en-US" altLang="ko-K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3D6951D-9D6A-4F24-9839-15A3B39F0FCE}"/>
              </a:ext>
            </a:extLst>
          </p:cNvPr>
          <p:cNvSpPr txBox="1">
            <a:spLocks/>
          </p:cNvSpPr>
          <p:nvPr/>
        </p:nvSpPr>
        <p:spPr>
          <a:xfrm>
            <a:off x="5650313" y="1264032"/>
            <a:ext cx="5643616" cy="335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400" dirty="0"/>
              <a:t>시계열 이미지 데이터의 시간적 속성과 공간적 속성을 동시 학습</a:t>
            </a:r>
            <a:endParaRPr lang="en-US" altLang="ko-KR" sz="1800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ko-KR" sz="18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F7C122-993F-4F09-A635-137F40B4A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64" y="4620617"/>
            <a:ext cx="4225757" cy="12769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235C26-74C3-4194-9615-8F1E5F7CB698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9208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8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Trajectory GRU </a:t>
            </a:r>
            <a:r>
              <a:rPr lang="ko-KR" altLang="en-US" sz="3600" dirty="0"/>
              <a:t>모델 </a:t>
            </a:r>
            <a:endParaRPr lang="ko-KR" altLang="en-US" sz="3600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92834EE-5094-4462-A0C2-E8148968A195}"/>
              </a:ext>
            </a:extLst>
          </p:cNvPr>
          <p:cNvSpPr txBox="1">
            <a:spLocks/>
          </p:cNvSpPr>
          <p:nvPr/>
        </p:nvSpPr>
        <p:spPr>
          <a:xfrm>
            <a:off x="564747" y="4627050"/>
            <a:ext cx="6874278" cy="7228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ym typeface="Wingdings" panose="05000000000000000000" pitchFamily="2" charset="2"/>
              </a:rPr>
              <a:t>ConvLSTM</a:t>
            </a:r>
            <a:r>
              <a:rPr lang="ko-KR" altLang="en-US" sz="1400" dirty="0">
                <a:sym typeface="Wingdings" panose="05000000000000000000" pitchFamily="2" charset="2"/>
              </a:rPr>
              <a:t>과 </a:t>
            </a:r>
            <a:r>
              <a:rPr lang="en-US" altLang="ko-KR" sz="1400" dirty="0" err="1">
                <a:sym typeface="Wingdings" panose="05000000000000000000" pitchFamily="2" charset="2"/>
              </a:rPr>
              <a:t>ConvGRU</a:t>
            </a:r>
            <a:r>
              <a:rPr lang="ko-KR" altLang="en-US" sz="1400" dirty="0"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sym typeface="Wingdings" panose="05000000000000000000" pitchFamily="2" charset="2"/>
              </a:rPr>
              <a:t>Invariant </a:t>
            </a:r>
            <a:r>
              <a:rPr lang="ko-KR" altLang="en-US" sz="1400" dirty="0">
                <a:sym typeface="Wingdings" panose="05000000000000000000" pitchFamily="2" charset="2"/>
              </a:rPr>
              <a:t>필터와 다른 </a:t>
            </a:r>
            <a:r>
              <a:rPr lang="en-US" altLang="ko-KR" sz="1400" dirty="0">
                <a:sym typeface="Wingdings" panose="05000000000000000000" pitchFamily="2" charset="2"/>
              </a:rPr>
              <a:t>variant</a:t>
            </a:r>
            <a:r>
              <a:rPr lang="ko-KR" altLang="en-US" sz="1400" dirty="0">
                <a:sym typeface="Wingdings" panose="05000000000000000000" pitchFamily="2" charset="2"/>
              </a:rPr>
              <a:t> 성격의 필터를 가짐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400" dirty="0">
                <a:sym typeface="Wingdings" panose="05000000000000000000" pitchFamily="2" charset="2"/>
              </a:rPr>
              <a:t>연결구조와 필터 가중치의 유연함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400" dirty="0">
                <a:sym typeface="Wingdings" panose="05000000000000000000" pitchFamily="2" charset="2"/>
              </a:rPr>
              <a:t>연산비용의 최적화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400" dirty="0">
                <a:sym typeface="Wingdings" panose="05000000000000000000" pitchFamily="2" charset="2"/>
              </a:rPr>
              <a:t>다른 모델에 비해 높은 성능을 보여줌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2FF2FE-6DC3-4BF0-9766-838157E95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4" t="2953" r="25371" b="43697"/>
          <a:stretch/>
        </p:blipFill>
        <p:spPr>
          <a:xfrm>
            <a:off x="656166" y="1783927"/>
            <a:ext cx="5900738" cy="2337578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88F501A-4CFF-4EC8-98DF-AEFCD6829C94}"/>
              </a:ext>
            </a:extLst>
          </p:cNvPr>
          <p:cNvSpPr txBox="1">
            <a:spLocks/>
          </p:cNvSpPr>
          <p:nvPr/>
        </p:nvSpPr>
        <p:spPr>
          <a:xfrm>
            <a:off x="465666" y="1227905"/>
            <a:ext cx="4508022" cy="356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800" dirty="0"/>
              <a:t>이전 상태와 현재 입력을 결합하여 </a:t>
            </a:r>
            <a:r>
              <a:rPr lang="en-US" altLang="ko-KR" sz="1800" dirty="0"/>
              <a:t>Local Information</a:t>
            </a:r>
            <a:r>
              <a:rPr lang="ko-KR" altLang="en-US" sz="1800" dirty="0"/>
              <a:t>을 활용</a:t>
            </a:r>
            <a:endParaRPr lang="en-US" altLang="ko-K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46906CC-F8F2-4E25-9A37-B471E60780C4}"/>
              </a:ext>
            </a:extLst>
          </p:cNvPr>
          <p:cNvCxnSpPr>
            <a:cxnSpLocks/>
            <a:stCxn id="38" idx="6"/>
            <a:endCxn id="50" idx="1"/>
          </p:cNvCxnSpPr>
          <p:nvPr/>
        </p:nvCxnSpPr>
        <p:spPr>
          <a:xfrm flipV="1">
            <a:off x="7439025" y="2245325"/>
            <a:ext cx="361441" cy="69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BCADC2E6-7C3B-44E6-A99F-44985DC67FF7}"/>
              </a:ext>
            </a:extLst>
          </p:cNvPr>
          <p:cNvSpPr/>
          <p:nvPr/>
        </p:nvSpPr>
        <p:spPr>
          <a:xfrm>
            <a:off x="7800466" y="2894162"/>
            <a:ext cx="1943100" cy="47965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H’(New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D16028B-9EFE-4FE1-BEB8-91708B271A39}"/>
              </a:ext>
            </a:extLst>
          </p:cNvPr>
          <p:cNvSpPr/>
          <p:nvPr/>
        </p:nvSpPr>
        <p:spPr>
          <a:xfrm>
            <a:off x="8557957" y="2517436"/>
            <a:ext cx="391033" cy="3188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CD205CC4-7D53-4063-B668-61204884C20A}"/>
              </a:ext>
            </a:extLst>
          </p:cNvPr>
          <p:cNvSpPr/>
          <p:nvPr/>
        </p:nvSpPr>
        <p:spPr>
          <a:xfrm>
            <a:off x="8557958" y="3418877"/>
            <a:ext cx="391033" cy="3188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34E0A867-C562-4709-901A-A0DE26D458B4}"/>
              </a:ext>
            </a:extLst>
          </p:cNvPr>
          <p:cNvSpPr/>
          <p:nvPr/>
        </p:nvSpPr>
        <p:spPr>
          <a:xfrm>
            <a:off x="7800466" y="3782825"/>
            <a:ext cx="1943100" cy="47965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H(Memory State)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C35F7C9-F0F9-4BB9-9438-3893DAB3EBB7}"/>
              </a:ext>
            </a:extLst>
          </p:cNvPr>
          <p:cNvSpPr/>
          <p:nvPr/>
        </p:nvSpPr>
        <p:spPr>
          <a:xfrm>
            <a:off x="6943725" y="2057400"/>
            <a:ext cx="495300" cy="51435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σ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5CED1BC-EB8D-49E2-B88B-BE3F77423F00}"/>
              </a:ext>
            </a:extLst>
          </p:cNvPr>
          <p:cNvCxnSpPr>
            <a:endCxn id="38" idx="4"/>
          </p:cNvCxnSpPr>
          <p:nvPr/>
        </p:nvCxnSpPr>
        <p:spPr>
          <a:xfrm flipV="1">
            <a:off x="6381750" y="2571750"/>
            <a:ext cx="809625" cy="38096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1EBE5F1-C54A-4698-9DF0-EC3DE4192B87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7359185" y="1616118"/>
            <a:ext cx="273473" cy="6090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A8F36C5-C3AF-4759-B922-AD60C4F2DD54}"/>
              </a:ext>
            </a:extLst>
          </p:cNvPr>
          <p:cNvSpPr/>
          <p:nvPr/>
        </p:nvSpPr>
        <p:spPr>
          <a:xfrm>
            <a:off x="7800466" y="2005499"/>
            <a:ext cx="1943100" cy="47965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R(Reset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gate)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B54D24E8-BBA2-4E06-93A5-6E8EA020894F}"/>
              </a:ext>
            </a:extLst>
          </p:cNvPr>
          <p:cNvSpPr/>
          <p:nvPr/>
        </p:nvSpPr>
        <p:spPr>
          <a:xfrm>
            <a:off x="7800466" y="1462177"/>
            <a:ext cx="1943100" cy="47965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Z(Update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gate)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CCF13CF-7F7A-43B7-87A0-34CE712852C5}"/>
              </a:ext>
            </a:extLst>
          </p:cNvPr>
          <p:cNvCxnSpPr>
            <a:cxnSpLocks/>
            <a:stCxn id="50" idx="3"/>
            <a:endCxn id="30" idx="3"/>
          </p:cNvCxnSpPr>
          <p:nvPr/>
        </p:nvCxnSpPr>
        <p:spPr>
          <a:xfrm>
            <a:off x="9743566" y="2245325"/>
            <a:ext cx="12700" cy="88866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71FD51B-7C9D-47F7-9D40-62487C6A020D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 flipH="1">
            <a:off x="8948991" y="1702003"/>
            <a:ext cx="794575" cy="1876317"/>
          </a:xfrm>
          <a:prstGeom prst="bentConnector3">
            <a:avLst>
              <a:gd name="adj1" fmla="val -287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362C820-719D-4D23-AE0D-C956BEFBEE50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10145598" y="2888894"/>
            <a:ext cx="664352" cy="34115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15B5CCC4-65D9-4B4F-BC5A-CAC02F752B87}"/>
              </a:ext>
            </a:extLst>
          </p:cNvPr>
          <p:cNvSpPr/>
          <p:nvPr/>
        </p:nvSpPr>
        <p:spPr>
          <a:xfrm>
            <a:off x="219374" y="2858544"/>
            <a:ext cx="841615" cy="47965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H(t-1)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AE27812-4D50-4753-81BF-75B97C9F0AAC}"/>
              </a:ext>
            </a:extLst>
          </p:cNvPr>
          <p:cNvCxnSpPr/>
          <p:nvPr/>
        </p:nvCxnSpPr>
        <p:spPr>
          <a:xfrm>
            <a:off x="285750" y="3737762"/>
            <a:ext cx="370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8AE4C9-5FFD-4BF0-8480-C3B5AF6F58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40253" y="3111757"/>
            <a:ext cx="975530" cy="276481"/>
          </a:xfrm>
          <a:prstGeom prst="bentConnector3">
            <a:avLst>
              <a:gd name="adj1" fmla="val 9882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9112999A-EDEF-4672-A340-111665E8EE0C}"/>
              </a:ext>
            </a:extLst>
          </p:cNvPr>
          <p:cNvSpPr/>
          <p:nvPr/>
        </p:nvSpPr>
        <p:spPr>
          <a:xfrm>
            <a:off x="10125374" y="4447178"/>
            <a:ext cx="841615" cy="479652"/>
          </a:xfrm>
          <a:prstGeom prst="flowChart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H(t)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53CEC9-A765-4F0B-AFB1-B83E051CF050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2159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AF401F-1116-44D9-A349-03B3EEF476D9}"/>
              </a:ext>
            </a:extLst>
          </p:cNvPr>
          <p:cNvSpPr txBox="1"/>
          <p:nvPr/>
        </p:nvSpPr>
        <p:spPr>
          <a:xfrm>
            <a:off x="980016" y="361201"/>
            <a:ext cx="898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결과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2A8C26-1C90-4F82-B461-674A7F05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1683113"/>
            <a:ext cx="5029200" cy="248454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57222E-2981-4C66-99AB-4AE1DE30AD11}"/>
              </a:ext>
            </a:extLst>
          </p:cNvPr>
          <p:cNvGrpSpPr/>
          <p:nvPr/>
        </p:nvGrpSpPr>
        <p:grpSpPr>
          <a:xfrm>
            <a:off x="569608" y="4008033"/>
            <a:ext cx="4745875" cy="381168"/>
            <a:chOff x="2571750" y="3908373"/>
            <a:chExt cx="6944167" cy="381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C81CF5-DE80-42CA-B089-3B684E2698F5}"/>
                </a:ext>
              </a:extLst>
            </p:cNvPr>
            <p:cNvSpPr txBox="1"/>
            <p:nvPr/>
          </p:nvSpPr>
          <p:spPr>
            <a:xfrm>
              <a:off x="2571750" y="39083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T-15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D9452C-EE1E-415E-B3CC-856199B5E295}"/>
                </a:ext>
              </a:extLst>
            </p:cNvPr>
            <p:cNvSpPr txBox="1"/>
            <p:nvPr/>
          </p:nvSpPr>
          <p:spPr>
            <a:xfrm>
              <a:off x="4086225" y="39083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T-10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6122F5-F06F-4D36-8BE9-16F862242D5A}"/>
                </a:ext>
              </a:extLst>
            </p:cNvPr>
            <p:cNvSpPr txBox="1"/>
            <p:nvPr/>
          </p:nvSpPr>
          <p:spPr>
            <a:xfrm>
              <a:off x="5713660" y="3920209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T-5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3119D-D77B-4310-AB70-CE4F896F5509}"/>
                </a:ext>
              </a:extLst>
            </p:cNvPr>
            <p:cNvSpPr txBox="1"/>
            <p:nvPr/>
          </p:nvSpPr>
          <p:spPr>
            <a:xfrm>
              <a:off x="7314367" y="3908373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310DA-D726-46B0-A904-4D678DA66EA8}"/>
                </a:ext>
              </a:extLst>
            </p:cNvPr>
            <p:cNvSpPr txBox="1"/>
            <p:nvPr/>
          </p:nvSpPr>
          <p:spPr>
            <a:xfrm>
              <a:off x="8620567" y="3908373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T+5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7D791E-03E2-4909-ACC4-0DC222ADE9FA}"/>
              </a:ext>
            </a:extLst>
          </p:cNvPr>
          <p:cNvSpPr txBox="1"/>
          <p:nvPr/>
        </p:nvSpPr>
        <p:spPr>
          <a:xfrm>
            <a:off x="569608" y="4650139"/>
            <a:ext cx="60067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Rainnet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ConvLSTM</a:t>
            </a:r>
            <a:r>
              <a:rPr lang="ko-KR" altLang="en-US" sz="1400" dirty="0"/>
              <a:t>의 비용대비 약간 높은 정확도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4</a:t>
            </a:r>
            <a:r>
              <a:rPr lang="ko-KR" altLang="en-US" sz="1400" dirty="0"/>
              <a:t>일 레이더 기반 기상자료를 이용하여 그 다음 날인 </a:t>
            </a:r>
            <a:r>
              <a:rPr lang="en-US" altLang="ko-KR" sz="1400" dirty="0"/>
              <a:t>T+5</a:t>
            </a:r>
            <a:r>
              <a:rPr lang="ko-KR" altLang="en-US" sz="1400" dirty="0"/>
              <a:t>일 예측 가능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TrajConv</a:t>
            </a:r>
            <a:r>
              <a:rPr lang="en-US" altLang="ko-KR" sz="1400" dirty="0"/>
              <a:t> </a:t>
            </a:r>
            <a:r>
              <a:rPr lang="ko-KR" altLang="en-US" sz="1400" dirty="0"/>
              <a:t>모델</a:t>
            </a:r>
            <a:r>
              <a:rPr lang="en-US" altLang="ko-KR" sz="1400" dirty="0"/>
              <a:t>, </a:t>
            </a:r>
            <a:r>
              <a:rPr lang="en-US" altLang="ko-KR" sz="1400" b="0" i="0" dirty="0">
                <a:effectLst/>
                <a:latin typeface="Arial" panose="020B0604020202020204" pitchFamily="34" charset="0"/>
              </a:rPr>
              <a:t>Time2Vec</a:t>
            </a:r>
            <a:r>
              <a:rPr lang="ko-KR" altLang="en-US" sz="1400" dirty="0"/>
              <a:t>을 이용하여 더 높은 정확도의 개선을 기대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AD25A9-6F58-4FF8-8DB6-B100B60C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5" y="1793027"/>
            <a:ext cx="5029200" cy="231665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E070FC60-A66C-4797-8B4F-E32F8F24AC94}"/>
              </a:ext>
            </a:extLst>
          </p:cNvPr>
          <p:cNvGrpSpPr/>
          <p:nvPr/>
        </p:nvGrpSpPr>
        <p:grpSpPr>
          <a:xfrm>
            <a:off x="6442714" y="3982992"/>
            <a:ext cx="4718395" cy="369332"/>
            <a:chOff x="2571750" y="3908373"/>
            <a:chExt cx="6903958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87E090-5472-4E3B-9DAE-FA4217B6A308}"/>
                </a:ext>
              </a:extLst>
            </p:cNvPr>
            <p:cNvSpPr txBox="1"/>
            <p:nvPr/>
          </p:nvSpPr>
          <p:spPr>
            <a:xfrm>
              <a:off x="2571750" y="39083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T-15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3F6D70-453F-48A0-BEBF-3F6E1D27B92F}"/>
                </a:ext>
              </a:extLst>
            </p:cNvPr>
            <p:cNvSpPr txBox="1"/>
            <p:nvPr/>
          </p:nvSpPr>
          <p:spPr>
            <a:xfrm>
              <a:off x="4086225" y="39083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T-10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0B593E-63FE-47EC-A2FE-EFF654D51190}"/>
                </a:ext>
              </a:extLst>
            </p:cNvPr>
            <p:cNvSpPr txBox="1"/>
            <p:nvPr/>
          </p:nvSpPr>
          <p:spPr>
            <a:xfrm>
              <a:off x="5600700" y="3908373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T-5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75FA57-80A5-4656-86C2-3A21D75620EA}"/>
                </a:ext>
              </a:extLst>
            </p:cNvPr>
            <p:cNvSpPr txBox="1"/>
            <p:nvPr/>
          </p:nvSpPr>
          <p:spPr>
            <a:xfrm>
              <a:off x="7314367" y="3908373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368AB9-7402-4DE3-8A4C-F9EB3D3D477F}"/>
                </a:ext>
              </a:extLst>
            </p:cNvPr>
            <p:cNvSpPr txBox="1"/>
            <p:nvPr/>
          </p:nvSpPr>
          <p:spPr>
            <a:xfrm>
              <a:off x="8580358" y="3908373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T+5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40ED48-DF79-4699-AAB0-7BB7642AC7AC}"/>
              </a:ext>
            </a:extLst>
          </p:cNvPr>
          <p:cNvSpPr/>
          <p:nvPr/>
        </p:nvSpPr>
        <p:spPr>
          <a:xfrm>
            <a:off x="0" y="6425354"/>
            <a:ext cx="12192000" cy="440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Bigdata Artificial Intelligence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FB5DCE0-A7C4-4916-AAB7-23829CCB043D}"/>
              </a:ext>
            </a:extLst>
          </p:cNvPr>
          <p:cNvSpPr txBox="1">
            <a:spLocks/>
          </p:cNvSpPr>
          <p:nvPr/>
        </p:nvSpPr>
        <p:spPr>
          <a:xfrm>
            <a:off x="462883" y="1332268"/>
            <a:ext cx="4508022" cy="356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ko-KR" sz="1800" dirty="0" err="1"/>
              <a:t>Rainnet</a:t>
            </a:r>
            <a:r>
              <a:rPr lang="en-US" altLang="ko-KR" sz="1800" dirty="0"/>
              <a:t> </a:t>
            </a:r>
            <a:r>
              <a:rPr lang="ko-KR" altLang="en-US" sz="1800" dirty="0"/>
              <a:t>모델 예측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2227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381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Myriad Pro</vt:lpstr>
      <vt:lpstr>맑은 고딕</vt:lpstr>
      <vt:lpstr>Arial</vt:lpstr>
      <vt:lpstr>Wingdings</vt:lpstr>
      <vt:lpstr>Office 테마</vt:lpstr>
      <vt:lpstr>심층 신경망을 활용한 수력 댐 강우량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형선</dc:creator>
  <cp:lastModifiedBy>Choi Seong-min</cp:lastModifiedBy>
  <cp:revision>207</cp:revision>
  <dcterms:created xsi:type="dcterms:W3CDTF">2019-02-07T00:39:17Z</dcterms:created>
  <dcterms:modified xsi:type="dcterms:W3CDTF">2020-11-12T16:08:27Z</dcterms:modified>
</cp:coreProperties>
</file>