
<file path=[Content_Types].xml><?xml version="1.0" encoding="utf-8"?>
<Types xmlns="http://schemas.openxmlformats.org/package/2006/content-types">
  <Default Extension="jpeg" ContentType="image/jpeg"/>
  <Default Extension="bmp" ContentType="image/bmp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6858000" cy="9144000"/>
  <p:defaultTextStyle>
    <a:defPPr marL="0" marR="0" indent="0" algn="l" defTabSz="914400" rtl="0" latinLnBrk="1" hangingPunct="0"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1pPr>
    <a:lvl2pPr marL="0" marR="0" indent="457200" algn="ctr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2pPr>
    <a:lvl3pPr marL="0" marR="0" indent="914400" algn="ctr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3pPr>
    <a:lvl4pPr marL="0" marR="0" indent="1371600" algn="ctr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4pPr>
    <a:lvl5pPr marL="0" marR="0" indent="1828800" algn="ctr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5pPr>
    <a:lvl6pPr marL="0" marR="0" indent="2286000" algn="ctr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6pPr>
    <a:lvl7pPr marL="0" marR="0" indent="2743200" algn="ctr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7pPr>
    <a:lvl8pPr marL="0" marR="0" indent="3200400" algn="ctr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8pPr>
    <a:lvl9pPr marL="0" marR="0" indent="3657600" algn="ctr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918" y="457341"/>
            <a:ext cx="7773752" cy="3201389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t>单击此处编辑母版标题样式</a:t>
            </a:r>
          </a:p>
        </p:txBody>
      </p:sp>
      <p:sp>
        <p:nvSpPr>
          <p:cNvPr id="13" name="Shape 13"/>
          <p:cNvSpPr/>
          <p:nvPr>
            <p:ph type="body" sz="quarter" idx="1" hasCustomPrompt="1"/>
          </p:nvPr>
        </p:nvSpPr>
        <p:spPr>
          <a:xfrm>
            <a:off x="1371837" y="3715896"/>
            <a:ext cx="6401913" cy="91468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单击此处编辑母版副标题样式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6630551" y="206043"/>
            <a:ext cx="2057758" cy="4390001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457282" y="206043"/>
            <a:ext cx="6020845" cy="4390001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22437" y="1029018"/>
            <a:ext cx="7773752" cy="1879387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单击此处编辑母版标题样式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722437" y="3052515"/>
            <a:ext cx="7773752" cy="84917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32" name="Shape 32"/>
          <p:cNvSpPr/>
          <p:nvPr/>
        </p:nvSpPr>
        <p:spPr>
          <a:xfrm>
            <a:off x="4496582" y="2944134"/>
            <a:ext cx="84789" cy="63601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4696640" y="2944134"/>
            <a:ext cx="84789" cy="63601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4297476" y="2944134"/>
            <a:ext cx="84789" cy="63601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649006" y="1200521"/>
            <a:ext cx="4039303" cy="3395520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79" y="1200523"/>
            <a:ext cx="4040891" cy="457342"/>
          </a:xfrm>
          <a:prstGeom prst="rect">
            <a:avLst/>
          </a:prstGeom>
        </p:spPr>
        <p:txBody>
          <a:bodyPr anchor="b"/>
          <a:lstStyle>
            <a:lvl1pPr marL="0" indent="0" algn="ctr">
              <a:buSzTx/>
              <a:buFontTx/>
              <a:buNone/>
            </a:lvl1pPr>
          </a:lstStyle>
          <a:p>
            <a:r>
              <a:t>单击此处编辑母版文本样式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9008" y="1200523"/>
            <a:ext cx="4042478" cy="457341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 algn="ctr">
              <a:buSzTx/>
              <a:buFontTx/>
              <a:buNone/>
            </a:pP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8909"/>
            <a:ext cx="9144000" cy="51407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Shape 70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5908114" y="200086"/>
            <a:ext cx="3008836" cy="1572112"/>
          </a:xfrm>
          <a:prstGeom prst="rect">
            <a:avLst/>
          </a:prstGeom>
        </p:spPr>
        <p:txBody>
          <a:bodyPr anchor="b"/>
          <a:lstStyle>
            <a:lvl1pPr>
              <a:defRPr sz="2800">
                <a:effectLst>
                  <a:outerShdw blurRad="50800" dist="25400" dir="54000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719263" y="204850"/>
            <a:ext cx="4996733" cy="439119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79" name="Shape 79"/>
          <p:cNvSpPr/>
          <p:nvPr>
            <p:ph type="body" sz="quarter" idx="13"/>
          </p:nvPr>
        </p:nvSpPr>
        <p:spPr>
          <a:xfrm>
            <a:off x="5908114" y="1829365"/>
            <a:ext cx="3008836" cy="276667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algn="ctr">
              <a:lnSpc>
                <a:spcPct val="125000"/>
              </a:lnSpc>
              <a:spcBef>
                <a:spcPts val="300"/>
              </a:spcBef>
              <a:buSzTx/>
              <a:buFontTx/>
              <a:buNone/>
              <a:defRPr sz="1600"/>
            </a:pP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1679868" y="171503"/>
            <a:ext cx="5712817" cy="671720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r>
              <a:t>单击此处编辑母版标题样式</a:t>
            </a:r>
          </a:p>
        </p:txBody>
      </p:sp>
      <p:sp>
        <p:nvSpPr>
          <p:cNvPr id="88" name="Shape 88"/>
          <p:cNvSpPr/>
          <p:nvPr>
            <p:ph type="pic" idx="13"/>
          </p:nvPr>
        </p:nvSpPr>
        <p:spPr>
          <a:xfrm>
            <a:off x="1508390" y="857515"/>
            <a:ext cx="6055775" cy="3406834"/>
          </a:xfrm>
          <a:prstGeom prst="rect">
            <a:avLst/>
          </a:prstGeom>
          <a:ln w="76200">
            <a:solidFill>
              <a:schemeClr val="accent4">
                <a:lumOff val="44000"/>
              </a:schemeClr>
            </a:solidFill>
            <a:round/>
          </a:ln>
          <a:effectLst>
            <a:outerShdw blurRad="88900" dist="50800" dir="5400000" rotWithShape="0">
              <a:srgbClr val="000000">
                <a:alpha val="25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9" name="Shape 89"/>
          <p:cNvSpPr/>
          <p:nvPr>
            <p:ph type="body" sz="quarter" idx="1"/>
          </p:nvPr>
        </p:nvSpPr>
        <p:spPr>
          <a:xfrm>
            <a:off x="1679868" y="4359033"/>
            <a:ext cx="5712817" cy="4001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FontTx/>
              <a:buNone/>
              <a:defRPr sz="1600"/>
            </a:lvl1pPr>
          </a:lstStyle>
          <a:p>
            <a:r>
              <a:t>单击此处编辑母版文本样式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bmp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 descr="C:\Users\Administrator\Desktop\微立体创业计划\01副本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793" y="0"/>
            <a:ext cx="9144795" cy="51450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82" y="2"/>
            <a:ext cx="8231030" cy="1200522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82" y="1200521"/>
            <a:ext cx="8231030" cy="3395520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8646596" y="4768734"/>
            <a:ext cx="358406" cy="350655"/>
          </a:xfrm>
          <a:prstGeom prst="rect">
            <a:avLst/>
          </a:prstGeom>
          <a:ln w="12700">
            <a:miter lim="400000"/>
          </a:ln>
        </p:spPr>
        <p:txBody>
          <a:bodyPr wrap="none" lIns="45715" tIns="45715" rIns="45715" bIns="45715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2F5897"/>
          </a:solidFill>
          <a:effectLst>
            <a:outerShdw blurRad="63500" dist="38100" dir="5400000" rotWithShape="0">
              <a:srgbClr val="000000">
                <a:alpha val="25000"/>
              </a:srgbClr>
            </a:outerShdw>
          </a:effectLst>
          <a:uFillTx/>
          <a:latin typeface="Palatino Linotype"/>
          <a:ea typeface="Palatino Linotype"/>
          <a:cs typeface="Palatino Linotype"/>
          <a:sym typeface="Palatino Linotype"/>
        </a:defRPr>
      </a:lvl1pPr>
      <a:lvl2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2F5897"/>
          </a:solidFill>
          <a:effectLst>
            <a:outerShdw blurRad="63500" dist="38100" dir="5400000" rotWithShape="0">
              <a:srgbClr val="000000">
                <a:alpha val="25000"/>
              </a:srgbClr>
            </a:outerShdw>
          </a:effectLst>
          <a:uFillTx/>
          <a:latin typeface="Palatino Linotype"/>
          <a:ea typeface="Palatino Linotype"/>
          <a:cs typeface="Palatino Linotype"/>
          <a:sym typeface="Palatino Linotype"/>
        </a:defRPr>
      </a:lvl2pPr>
      <a:lvl3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2F5897"/>
          </a:solidFill>
          <a:effectLst>
            <a:outerShdw blurRad="63500" dist="38100" dir="5400000" rotWithShape="0">
              <a:srgbClr val="000000">
                <a:alpha val="25000"/>
              </a:srgbClr>
            </a:outerShdw>
          </a:effectLst>
          <a:uFillTx/>
          <a:latin typeface="Palatino Linotype"/>
          <a:ea typeface="Palatino Linotype"/>
          <a:cs typeface="Palatino Linotype"/>
          <a:sym typeface="Palatino Linotype"/>
        </a:defRPr>
      </a:lvl3pPr>
      <a:lvl4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2F5897"/>
          </a:solidFill>
          <a:effectLst>
            <a:outerShdw blurRad="63500" dist="38100" dir="5400000" rotWithShape="0">
              <a:srgbClr val="000000">
                <a:alpha val="25000"/>
              </a:srgbClr>
            </a:outerShdw>
          </a:effectLst>
          <a:uFillTx/>
          <a:latin typeface="Palatino Linotype"/>
          <a:ea typeface="Palatino Linotype"/>
          <a:cs typeface="Palatino Linotype"/>
          <a:sym typeface="Palatino Linotype"/>
        </a:defRPr>
      </a:lvl4pPr>
      <a:lvl5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2F5897"/>
          </a:solidFill>
          <a:effectLst>
            <a:outerShdw blurRad="63500" dist="38100" dir="5400000" rotWithShape="0">
              <a:srgbClr val="000000">
                <a:alpha val="25000"/>
              </a:srgbClr>
            </a:outerShdw>
          </a:effectLst>
          <a:uFillTx/>
          <a:latin typeface="Palatino Linotype"/>
          <a:ea typeface="Palatino Linotype"/>
          <a:cs typeface="Palatino Linotype"/>
          <a:sym typeface="Palatino Linotype"/>
        </a:defRPr>
      </a:lvl5pPr>
      <a:lvl6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2F5897"/>
          </a:solidFill>
          <a:effectLst>
            <a:outerShdw blurRad="63500" dist="38100" dir="5400000" rotWithShape="0">
              <a:srgbClr val="000000">
                <a:alpha val="25000"/>
              </a:srgbClr>
            </a:outerShdw>
          </a:effectLst>
          <a:uFillTx/>
          <a:latin typeface="Palatino Linotype"/>
          <a:ea typeface="Palatino Linotype"/>
          <a:cs typeface="Palatino Linotype"/>
          <a:sym typeface="Palatino Linotype"/>
        </a:defRPr>
      </a:lvl6pPr>
      <a:lvl7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2F5897"/>
          </a:solidFill>
          <a:effectLst>
            <a:outerShdw blurRad="63500" dist="38100" dir="5400000" rotWithShape="0">
              <a:srgbClr val="000000">
                <a:alpha val="25000"/>
              </a:srgbClr>
            </a:outerShdw>
          </a:effectLst>
          <a:uFillTx/>
          <a:latin typeface="Palatino Linotype"/>
          <a:ea typeface="Palatino Linotype"/>
          <a:cs typeface="Palatino Linotype"/>
          <a:sym typeface="Palatino Linotype"/>
        </a:defRPr>
      </a:lvl7pPr>
      <a:lvl8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2F5897"/>
          </a:solidFill>
          <a:effectLst>
            <a:outerShdw blurRad="63500" dist="38100" dir="5400000" rotWithShape="0">
              <a:srgbClr val="000000">
                <a:alpha val="25000"/>
              </a:srgbClr>
            </a:outerShdw>
          </a:effectLst>
          <a:uFillTx/>
          <a:latin typeface="Palatino Linotype"/>
          <a:ea typeface="Palatino Linotype"/>
          <a:cs typeface="Palatino Linotype"/>
          <a:sym typeface="Palatino Linotype"/>
        </a:defRPr>
      </a:lvl8pPr>
      <a:lvl9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defRPr sz="5400" b="0" i="0" u="none" strike="noStrike" cap="none" spc="0" baseline="0">
          <a:ln>
            <a:noFill/>
          </a:ln>
          <a:solidFill>
            <a:srgbClr val="2F5897"/>
          </a:solidFill>
          <a:effectLst>
            <a:outerShdw blurRad="63500" dist="38100" dir="5400000" rotWithShape="0">
              <a:srgbClr val="000000">
                <a:alpha val="25000"/>
              </a:srgbClr>
            </a:outerShdw>
          </a:effectLst>
          <a:uFillTx/>
          <a:latin typeface="Palatino Linotype"/>
          <a:ea typeface="Palatino Linotype"/>
          <a:cs typeface="Palatino Linotype"/>
          <a:sym typeface="Palatino Linotype"/>
        </a:defRPr>
      </a:lvl9pPr>
    </p:titleStyle>
    <p:bodyStyle>
      <a:lvl1pPr marL="342900" marR="0" indent="-342900" algn="l" defTabSz="914400" rtl="0" latinLnBrk="0">
        <a:spcBef>
          <a:spcPts val="500"/>
        </a:spcBef>
        <a:spcAft>
          <a:spcPts val="0"/>
        </a:spcAft>
        <a:buClrTx/>
        <a:buSzPct val="100000"/>
        <a:buFont typeface="Arial"/>
        <a:buChar char="•"/>
        <a:defRPr sz="2400" b="0" i="0" u="none" strike="noStrike" cap="none" spc="0" baseline="0">
          <a:ln>
            <a:noFill/>
          </a:ln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885825" marR="0" indent="-428625" algn="l" defTabSz="914400" rtl="0" latinLnBrk="0">
        <a:spcBef>
          <a:spcPts val="500"/>
        </a:spcBef>
        <a:spcAft>
          <a:spcPts val="0"/>
        </a:spcAft>
        <a:buClrTx/>
        <a:buSzPct val="100000"/>
        <a:buFont typeface="Arial"/>
        <a:buChar char="o"/>
        <a:defRPr sz="2400" b="0" i="0" u="none" strike="noStrike" cap="none" spc="0" baseline="0">
          <a:ln>
            <a:noFill/>
          </a:ln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57300" marR="0" indent="-342900" algn="l" defTabSz="914400" rtl="0" latinLnBrk="0">
        <a:spcBef>
          <a:spcPts val="500"/>
        </a:spcBef>
        <a:spcAft>
          <a:spcPts val="0"/>
        </a:spcAft>
        <a:buClrTx/>
        <a:buSzPct val="100000"/>
        <a:buFont typeface="Arial"/>
        <a:buChar char="•"/>
        <a:defRPr sz="2400" b="0" i="0" u="none" strike="noStrike" cap="none" spc="0" baseline="0">
          <a:ln>
            <a:noFill/>
          </a:ln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914400" rtl="0" latinLnBrk="0">
        <a:spcBef>
          <a:spcPts val="500"/>
        </a:spcBef>
        <a:spcAft>
          <a:spcPts val="0"/>
        </a:spcAft>
        <a:buClrTx/>
        <a:buSzPct val="100000"/>
        <a:buFont typeface="Arial"/>
        <a:buChar char="o"/>
        <a:defRPr sz="2400" b="0" i="0" u="none" strike="noStrike" cap="none" spc="0" baseline="0">
          <a:ln>
            <a:noFill/>
          </a:ln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914400" rtl="0" latinLnBrk="0">
        <a:spcBef>
          <a:spcPts val="500"/>
        </a:spcBef>
        <a:spcAft>
          <a:spcPts val="0"/>
        </a:spcAft>
        <a:buClrTx/>
        <a:buSzPct val="100000"/>
        <a:buFont typeface="Arial"/>
        <a:buChar char="•"/>
        <a:defRPr sz="2400" b="0" i="0" u="none" strike="noStrike" cap="none" spc="0" baseline="0">
          <a:ln>
            <a:noFill/>
          </a:ln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914400" rtl="0" latinLnBrk="0">
        <a:spcBef>
          <a:spcPts val="500"/>
        </a:spcBef>
        <a:spcAft>
          <a:spcPts val="0"/>
        </a:spcAft>
        <a:buClrTx/>
        <a:buSzPct val="100000"/>
        <a:buFont typeface="Arial"/>
        <a:buChar char="o"/>
        <a:defRPr sz="2400" b="0" i="0" u="none" strike="noStrike" cap="none" spc="0" baseline="0">
          <a:ln>
            <a:noFill/>
          </a:ln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914400" rtl="0" latinLnBrk="0">
        <a:spcBef>
          <a:spcPts val="500"/>
        </a:spcBef>
        <a:spcAft>
          <a:spcPts val="0"/>
        </a:spcAft>
        <a:buClrTx/>
        <a:buSzPct val="100000"/>
        <a:buFont typeface="Arial"/>
        <a:buChar char="•"/>
        <a:defRPr sz="2400" b="0" i="0" u="none" strike="noStrike" cap="none" spc="0" baseline="0">
          <a:ln>
            <a:noFill/>
          </a:ln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914400" rtl="0" latinLnBrk="0">
        <a:spcBef>
          <a:spcPts val="500"/>
        </a:spcBef>
        <a:spcAft>
          <a:spcPts val="0"/>
        </a:spcAft>
        <a:buClrTx/>
        <a:buSzPct val="100000"/>
        <a:buFont typeface="Arial"/>
        <a:buChar char="o"/>
        <a:defRPr sz="2400" b="0" i="0" u="none" strike="noStrike" cap="none" spc="0" baseline="0">
          <a:ln>
            <a:noFill/>
          </a:ln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914400" rtl="0" latinLnBrk="0">
        <a:spcBef>
          <a:spcPts val="500"/>
        </a:spcBef>
        <a:spcAft>
          <a:spcPts val="0"/>
        </a:spcAft>
        <a:buClrTx/>
        <a:buSzPct val="100000"/>
        <a:buFont typeface="Arial"/>
        <a:buChar char="•"/>
        <a:defRPr sz="2400" b="0" i="0" u="none" strike="noStrike" cap="none" spc="0" baseline="0">
          <a:ln>
            <a:noFill/>
          </a:ln>
          <a:solidFill>
            <a:srgbClr val="80808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4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-181" y="665157"/>
            <a:ext cx="9220881" cy="2821788"/>
          </a:xfrm>
          <a:prstGeom prst="rect">
            <a:avLst/>
          </a:prstGeom>
          <a:solidFill>
            <a:srgbClr val="C00000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128" name="Group 128"/>
          <p:cNvGrpSpPr/>
          <p:nvPr/>
        </p:nvGrpSpPr>
        <p:grpSpPr>
          <a:xfrm>
            <a:off x="762793" y="2095511"/>
            <a:ext cx="7716158" cy="662941"/>
            <a:chOff x="0" y="0"/>
            <a:chExt cx="7716156" cy="662940"/>
          </a:xfrm>
        </p:grpSpPr>
        <p:sp>
          <p:nvSpPr>
            <p:cNvPr id="125" name="Shape 125"/>
            <p:cNvSpPr/>
            <p:nvPr/>
          </p:nvSpPr>
          <p:spPr>
            <a:xfrm>
              <a:off x="1592079" y="0"/>
              <a:ext cx="4515415" cy="66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3200">
                  <a:solidFill>
                    <a:schemeClr val="accent4">
                      <a:lumOff val="44000"/>
                    </a:schemeClr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solidFill>
                    <a:schemeClr val="accent2"/>
                  </a:solidFill>
                </a:rPr>
                <a:t>P2P </a:t>
              </a:r>
              <a:r>
                <a:t>借贷在区块链上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248435"/>
              <a:ext cx="1696357" cy="1"/>
            </a:xfrm>
            <a:prstGeom prst="line">
              <a:avLst/>
            </a:prstGeom>
            <a:noFill/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7" name="Shape 127"/>
            <p:cNvSpPr/>
            <p:nvPr/>
          </p:nvSpPr>
          <p:spPr>
            <a:xfrm>
              <a:off x="6019800" y="248435"/>
              <a:ext cx="1696357" cy="1"/>
            </a:xfrm>
            <a:prstGeom prst="line">
              <a:avLst/>
            </a:prstGeom>
            <a:noFill/>
            <a:ln w="12700" cap="flat">
              <a:solidFill>
                <a:schemeClr val="accent4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131" name="Group 131"/>
          <p:cNvGrpSpPr/>
          <p:nvPr/>
        </p:nvGrpSpPr>
        <p:grpSpPr>
          <a:xfrm>
            <a:off x="1677193" y="1123378"/>
            <a:ext cx="449081" cy="555182"/>
            <a:chOff x="0" y="0"/>
            <a:chExt cx="449080" cy="555181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1572" y="44641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0" spc="140"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上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2249041" y="1118866"/>
            <a:ext cx="449081" cy="557825"/>
            <a:chOff x="0" y="0"/>
            <a:chExt cx="449080" cy="557824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6782" y="47284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0" spc="140"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海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2828313" y="1121121"/>
            <a:ext cx="449081" cy="561357"/>
            <a:chOff x="0" y="0"/>
            <a:chExt cx="449080" cy="561355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9842" y="50815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0" spc="140"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区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3426659" y="1121121"/>
            <a:ext cx="449081" cy="553959"/>
            <a:chOff x="0" y="0"/>
            <a:chExt cx="449080" cy="553957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3346" y="43417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0" spc="140"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块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4036259" y="1121121"/>
            <a:ext cx="449081" cy="553959"/>
            <a:chOff x="0" y="0"/>
            <a:chExt cx="449080" cy="553957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406" y="43417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0" spc="140"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链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4637740" y="1121121"/>
            <a:ext cx="449081" cy="553959"/>
            <a:chOff x="0" y="0"/>
            <a:chExt cx="449080" cy="553957"/>
          </a:xfrm>
        </p:grpSpPr>
        <p:sp>
          <p:nvSpPr>
            <p:cNvPr id="144" name="Shape 144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9749" y="43417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spc="14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黑</a:t>
              </a:r>
            </a:p>
          </p:txBody>
        </p:sp>
      </p:grpSp>
      <p:pic>
        <p:nvPicPr>
          <p:cNvPr id="147" name="media1.mp3"/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rcRect/>
          <a:stretch>
            <a:fillRect/>
          </a:stretch>
        </p:blipFill>
        <p:spPr>
          <a:xfrm>
            <a:off x="-837406" y="4037793"/>
            <a:ext cx="571501" cy="571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" name="Shape 148"/>
          <p:cNvSpPr/>
          <p:nvPr/>
        </p:nvSpPr>
        <p:spPr>
          <a:xfrm>
            <a:off x="1779904" y="2874366"/>
            <a:ext cx="5612766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chemeClr val="accent4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Blockchain + P2P + Exchange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5232200" y="1118866"/>
            <a:ext cx="449081" cy="553958"/>
            <a:chOff x="0" y="0"/>
            <a:chExt cx="449080" cy="553957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9749" y="43417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spc="14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客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5841800" y="1121121"/>
            <a:ext cx="449081" cy="553959"/>
            <a:chOff x="0" y="0"/>
            <a:chExt cx="449080" cy="553957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9749" y="43417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0" spc="140"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马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6451400" y="1136418"/>
            <a:ext cx="449081" cy="553958"/>
            <a:chOff x="0" y="0"/>
            <a:chExt cx="449080" cy="553957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9749" y="43417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0" spc="140"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拉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7052880" y="1124744"/>
            <a:ext cx="449081" cy="553958"/>
            <a:chOff x="0" y="0"/>
            <a:chExt cx="449080" cy="553957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449081" cy="53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21600"/>
                  </a:moveTo>
                  <a:lnTo>
                    <a:pt x="0" y="16215"/>
                  </a:lnTo>
                  <a:lnTo>
                    <a:pt x="0" y="5402"/>
                  </a:lnTo>
                  <a:lnTo>
                    <a:pt x="10805" y="0"/>
                  </a:lnTo>
                  <a:lnTo>
                    <a:pt x="21600" y="5402"/>
                  </a:lnTo>
                  <a:lnTo>
                    <a:pt x="21600" y="16215"/>
                  </a:lnTo>
                  <a:lnTo>
                    <a:pt x="10805" y="2160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4">
                    <a:lumOff val="44000"/>
                    <a:alpha val="87000"/>
                  </a:schemeClr>
                </a:gs>
                <a:gs pos="22000">
                  <a:schemeClr val="accent4">
                    <a:lumOff val="44000"/>
                    <a:alpha val="40000"/>
                  </a:schemeClr>
                </a:gs>
                <a:gs pos="50000">
                  <a:schemeClr val="accent4">
                    <a:lumOff val="44000"/>
                    <a:alpha val="10000"/>
                  </a:schemeClr>
                </a:gs>
              </a:gsLst>
              <a:lin ang="2700000" scaled="0"/>
            </a:gradFill>
            <a:ln w="28575" cap="flat">
              <a:solidFill>
                <a:srgbClr val="F8F8F8"/>
              </a:solidFill>
              <a:prstDash val="solid"/>
              <a:round/>
            </a:ln>
            <a:effectLst>
              <a:outerShdw blurRad="228600" dist="88900" dir="27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9749" y="43417"/>
              <a:ext cx="409581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0" spc="140">
                  <a:solidFill>
                    <a:schemeClr val="accent4">
                      <a:lumOff val="44000"/>
                    </a:schemeClr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松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1779428" y="4550767"/>
            <a:ext cx="5612767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40404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Arial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参赛方：杭州复杂美科技有限公司</a:t>
            </a:r>
            <a:r>
              <a:t>----BITYUAN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开发团队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998" fill="hold"/>
                                        <p:tgtEl>
                                          <p:spTgt spid="1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6000"/>
                            </p:stCondLst>
                            <p:childTnLst>
                              <p:par>
                                <p:cTn id="8" presetID="15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6998"/>
                            </p:stCondLst>
                            <p:childTnLst>
                              <p:par>
                                <p:cTn id="15" presetID="15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7998"/>
                            </p:stCondLst>
                            <p:childTnLst>
                              <p:par>
                                <p:cTn id="22" presetID="15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8998"/>
                            </p:stCondLst>
                            <p:childTnLst>
                              <p:par>
                                <p:cTn id="29" presetID="15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9998"/>
                            </p:stCondLst>
                            <p:childTnLst>
                              <p:par>
                                <p:cTn id="36" presetID="15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998"/>
                            </p:stCondLst>
                            <p:childTnLst>
                              <p:par>
                                <p:cTn id="43" presetID="15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1998"/>
                            </p:stCondLst>
                            <p:childTnLst>
                              <p:par>
                                <p:cTn id="50" presetID="15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2998"/>
                            </p:stCondLst>
                            <p:childTnLst>
                              <p:par>
                                <p:cTn id="57" presetID="15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3998"/>
                            </p:stCondLst>
                            <p:childTnLst>
                              <p:par>
                                <p:cTn id="64" presetID="15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4998"/>
                            </p:stCondLst>
                            <p:childTnLst>
                              <p:par>
                                <p:cTn id="71" presetID="15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5998"/>
                            </p:stCondLst>
                            <p:childTnLst>
                              <p:par>
                                <p:cTn id="78" presetID="22" presetClass="entr" presetSubtype="8" fill="hold" grpId="12" nodeType="afterEffect">
                                  <p:stCondLst>
                                    <p:cond delay="5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dur="indefinite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6998"/>
                            </p:stCondLst>
                            <p:childTnLst>
                              <p:par>
                                <p:cTn id="82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7498"/>
                            </p:stCondLst>
                            <p:childTnLst>
                              <p:par>
                                <p:cTn id="86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vol="80000" showWhenStopped="0" numSld="1">
                <p:cTn id="89" fill="hold" display="0">
                  <p:stCondLst>
                    <p:cond delay="indefinite"/>
                  </p:stCondLst>
                </p:cTn>
                <p:tgtEl>
                  <p:spTgt spid="147"/>
                </p:tgtEl>
              </p:cMediaNode>
            </p:audio>
          </p:childTnLst>
        </p:cTn>
      </p:par>
    </p:tnLst>
    <p:bldLst>
      <p:bldP spid="148" grpId="13" animBg="1" advAuto="0"/>
      <p:bldP spid="151" grpId="8" animBg="1" advAuto="0"/>
      <p:bldP spid="137" grpId="4" animBg="1" advAuto="0"/>
      <p:bldP spid="160" grpId="11" animBg="1" advAuto="0"/>
      <p:bldP spid="161" grpId="14" animBg="1" advAuto="0"/>
      <p:bldP spid="157" grpId="10" animBg="1" advAuto="0"/>
      <p:bldP spid="134" grpId="3" animBg="1" advAuto="0"/>
      <p:bldP spid="131" grpId="2" animBg="1" advAuto="0"/>
      <p:bldP spid="143" grpId="6" animBg="1" advAuto="0"/>
      <p:bldP spid="146" grpId="7" animBg="1" advAuto="0"/>
      <p:bldP spid="128" grpId="12" animBg="1" advAuto="0"/>
      <p:bldP spid="154" grpId="9" animBg="1" advAuto="0"/>
      <p:bldP spid="140" grpId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2745104" y="211454"/>
            <a:ext cx="4380866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技术模型</a:t>
            </a:r>
          </a:p>
        </p:txBody>
      </p:sp>
      <p:grpSp>
        <p:nvGrpSpPr>
          <p:cNvPr id="376" name="Group 376"/>
          <p:cNvGrpSpPr/>
          <p:nvPr/>
        </p:nvGrpSpPr>
        <p:grpSpPr>
          <a:xfrm>
            <a:off x="2059939" y="1582419"/>
            <a:ext cx="1694816" cy="741681"/>
            <a:chOff x="0" y="0"/>
            <a:chExt cx="1694814" cy="741680"/>
          </a:xfrm>
        </p:grpSpPr>
        <p:sp>
          <p:nvSpPr>
            <p:cNvPr id="374" name="Shape 374"/>
            <p:cNvSpPr/>
            <p:nvPr/>
          </p:nvSpPr>
          <p:spPr>
            <a:xfrm>
              <a:off x="0" y="0"/>
              <a:ext cx="1694815" cy="741681"/>
            </a:xfrm>
            <a:prstGeom prst="roundRect">
              <a:avLst>
                <a:gd name="adj" fmla="val 16667"/>
              </a:avLst>
            </a:prstGeom>
            <a:solidFill>
              <a:srgbClr val="7097D3">
                <a:alpha val="45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>
              <a:off x="36205" y="166370"/>
              <a:ext cx="1622405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r>
                <a:t>发行债券</a:t>
              </a:r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5410834" y="1048385"/>
            <a:ext cx="2102486" cy="892811"/>
            <a:chOff x="0" y="0"/>
            <a:chExt cx="2102485" cy="892810"/>
          </a:xfrm>
        </p:grpSpPr>
        <p:sp>
          <p:nvSpPr>
            <p:cNvPr id="377" name="Shape 377"/>
            <p:cNvSpPr/>
            <p:nvPr/>
          </p:nvSpPr>
          <p:spPr>
            <a:xfrm>
              <a:off x="0" y="0"/>
              <a:ext cx="2102486" cy="892811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43582" y="241934"/>
              <a:ext cx="201532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r>
                <a:t>发行虚拟资产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2058035" y="897889"/>
            <a:ext cx="1684021" cy="677546"/>
            <a:chOff x="0" y="0"/>
            <a:chExt cx="1684020" cy="677544"/>
          </a:xfrm>
        </p:grpSpPr>
        <p:sp>
          <p:nvSpPr>
            <p:cNvPr id="380" name="Shape 380"/>
            <p:cNvSpPr/>
            <p:nvPr/>
          </p:nvSpPr>
          <p:spPr>
            <a:xfrm>
              <a:off x="0" y="0"/>
              <a:ext cx="1684021" cy="677545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33074" y="134302"/>
              <a:ext cx="1617872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r>
                <a:t>发行人民币</a:t>
              </a:r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8308738" y="-18255"/>
            <a:ext cx="563489" cy="762002"/>
            <a:chOff x="0" y="0"/>
            <a:chExt cx="563488" cy="762000"/>
          </a:xfrm>
        </p:grpSpPr>
        <p:sp>
          <p:nvSpPr>
            <p:cNvPr id="383" name="Shape 383"/>
            <p:cNvSpPr/>
            <p:nvPr/>
          </p:nvSpPr>
          <p:spPr>
            <a:xfrm rot="5400000">
              <a:off x="-106888" y="106887"/>
              <a:ext cx="762002" cy="5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148" y="152397"/>
              <a:ext cx="56134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  <p:sp>
        <p:nvSpPr>
          <p:cNvPr id="386" name="Shape 386"/>
          <p:cNvSpPr/>
          <p:nvPr/>
        </p:nvSpPr>
        <p:spPr>
          <a:xfrm>
            <a:off x="4267834" y="1353185"/>
            <a:ext cx="685801" cy="3746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>
            <a:solidFill>
              <a:srgbClr val="111F37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grpSp>
        <p:nvGrpSpPr>
          <p:cNvPr id="389" name="Group 389"/>
          <p:cNvGrpSpPr/>
          <p:nvPr/>
        </p:nvGrpSpPr>
        <p:grpSpPr>
          <a:xfrm>
            <a:off x="2035175" y="3385820"/>
            <a:ext cx="1694815" cy="713741"/>
            <a:chOff x="0" y="0"/>
            <a:chExt cx="1694814" cy="713740"/>
          </a:xfrm>
        </p:grpSpPr>
        <p:sp>
          <p:nvSpPr>
            <p:cNvPr id="387" name="Shape 387"/>
            <p:cNvSpPr/>
            <p:nvPr/>
          </p:nvSpPr>
          <p:spPr>
            <a:xfrm>
              <a:off x="0" y="0"/>
              <a:ext cx="1694815" cy="713741"/>
            </a:xfrm>
            <a:prstGeom prst="roundRect">
              <a:avLst>
                <a:gd name="adj" fmla="val 16667"/>
              </a:avLst>
            </a:prstGeom>
            <a:solidFill>
              <a:srgbClr val="7097D3">
                <a:alpha val="45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34841" y="152400"/>
              <a:ext cx="1625133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  <a:r>
                <a:t>认证P2P公司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5385434" y="3308984"/>
            <a:ext cx="2102486" cy="892811"/>
            <a:chOff x="0" y="0"/>
            <a:chExt cx="2102485" cy="892810"/>
          </a:xfrm>
        </p:grpSpPr>
        <p:sp>
          <p:nvSpPr>
            <p:cNvPr id="390" name="Shape 390"/>
            <p:cNvSpPr/>
            <p:nvPr/>
          </p:nvSpPr>
          <p:spPr>
            <a:xfrm>
              <a:off x="0" y="0"/>
              <a:ext cx="2102486" cy="892811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43582" y="241934"/>
              <a:ext cx="201532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r>
                <a:t>实名认证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2032635" y="2701289"/>
            <a:ext cx="1684021" cy="677546"/>
            <a:chOff x="0" y="0"/>
            <a:chExt cx="1684020" cy="677544"/>
          </a:xfrm>
        </p:grpSpPr>
        <p:sp>
          <p:nvSpPr>
            <p:cNvPr id="393" name="Shape 393"/>
            <p:cNvSpPr/>
            <p:nvPr/>
          </p:nvSpPr>
          <p:spPr>
            <a:xfrm>
              <a:off x="0" y="0"/>
              <a:ext cx="1684021" cy="677545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33074" y="134302"/>
              <a:ext cx="1617872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r>
                <a:t>认证银行</a:t>
              </a:r>
            </a:p>
          </p:txBody>
        </p:sp>
      </p:grpSp>
      <p:sp>
        <p:nvSpPr>
          <p:cNvPr id="396" name="Shape 396"/>
          <p:cNvSpPr/>
          <p:nvPr/>
        </p:nvSpPr>
        <p:spPr>
          <a:xfrm>
            <a:off x="4242434" y="3537584"/>
            <a:ext cx="685801" cy="3746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>
            <a:solidFill>
              <a:srgbClr val="111F37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grpSp>
        <p:nvGrpSpPr>
          <p:cNvPr id="399" name="Group 399"/>
          <p:cNvGrpSpPr/>
          <p:nvPr/>
        </p:nvGrpSpPr>
        <p:grpSpPr>
          <a:xfrm>
            <a:off x="2058035" y="4096384"/>
            <a:ext cx="1694815" cy="741681"/>
            <a:chOff x="0" y="0"/>
            <a:chExt cx="1694814" cy="741680"/>
          </a:xfrm>
        </p:grpSpPr>
        <p:sp>
          <p:nvSpPr>
            <p:cNvPr id="397" name="Shape 397"/>
            <p:cNvSpPr/>
            <p:nvPr/>
          </p:nvSpPr>
          <p:spPr>
            <a:xfrm>
              <a:off x="0" y="0"/>
              <a:ext cx="1694815" cy="74168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>
              <a:solidFill>
                <a:srgbClr val="BA8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6205" y="7619"/>
              <a:ext cx="1622405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r>
                <a:t>认证公司与个人</a:t>
              </a:r>
            </a:p>
          </p:txBody>
        </p:sp>
      </p:grpSp>
      <p:sp>
        <p:nvSpPr>
          <p:cNvPr id="400" name="Shape 400"/>
          <p:cNvSpPr/>
          <p:nvPr/>
        </p:nvSpPr>
        <p:spPr>
          <a:xfrm>
            <a:off x="5013007" y="1972385"/>
            <a:ext cx="2847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我们用以太坊智能合约实现</a:t>
            </a:r>
          </a:p>
        </p:txBody>
      </p:sp>
      <p:sp>
        <p:nvSpPr>
          <p:cNvPr id="401" name="Shape 401"/>
          <p:cNvSpPr/>
          <p:nvPr/>
        </p:nvSpPr>
        <p:spPr>
          <a:xfrm>
            <a:off x="4807926" y="4262754"/>
            <a:ext cx="2669752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在区块链中打入一个Hash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2745104" y="211454"/>
            <a:ext cx="4380866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实名认证</a:t>
            </a:r>
          </a:p>
        </p:txBody>
      </p:sp>
      <p:grpSp>
        <p:nvGrpSpPr>
          <p:cNvPr id="406" name="Group 406"/>
          <p:cNvGrpSpPr/>
          <p:nvPr/>
        </p:nvGrpSpPr>
        <p:grpSpPr>
          <a:xfrm>
            <a:off x="76835" y="1200785"/>
            <a:ext cx="1684021" cy="677546"/>
            <a:chOff x="0" y="0"/>
            <a:chExt cx="1684020" cy="677544"/>
          </a:xfrm>
        </p:grpSpPr>
        <p:sp>
          <p:nvSpPr>
            <p:cNvPr id="404" name="Shape 404"/>
            <p:cNvSpPr/>
            <p:nvPr/>
          </p:nvSpPr>
          <p:spPr>
            <a:xfrm>
              <a:off x="0" y="0"/>
              <a:ext cx="1684021" cy="677545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3074" y="134302"/>
              <a:ext cx="1617872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r>
                <a:t>用户资料</a:t>
              </a:r>
            </a:p>
          </p:txBody>
        </p:sp>
      </p:grpSp>
      <p:grpSp>
        <p:nvGrpSpPr>
          <p:cNvPr id="409" name="Group 409"/>
          <p:cNvGrpSpPr/>
          <p:nvPr/>
        </p:nvGrpSpPr>
        <p:grpSpPr>
          <a:xfrm>
            <a:off x="8308738" y="-18255"/>
            <a:ext cx="563489" cy="762002"/>
            <a:chOff x="0" y="0"/>
            <a:chExt cx="563488" cy="762000"/>
          </a:xfrm>
        </p:grpSpPr>
        <p:sp>
          <p:nvSpPr>
            <p:cNvPr id="407" name="Shape 407"/>
            <p:cNvSpPr/>
            <p:nvPr/>
          </p:nvSpPr>
          <p:spPr>
            <a:xfrm rot="5400000">
              <a:off x="-106888" y="106887"/>
              <a:ext cx="762002" cy="5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8" name="Shape 408"/>
            <p:cNvSpPr/>
            <p:nvPr/>
          </p:nvSpPr>
          <p:spPr>
            <a:xfrm>
              <a:off x="2148" y="152397"/>
              <a:ext cx="56134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  <p:sp>
        <p:nvSpPr>
          <p:cNvPr id="410" name="Shape 410"/>
          <p:cNvSpPr/>
          <p:nvPr/>
        </p:nvSpPr>
        <p:spPr>
          <a:xfrm>
            <a:off x="1829435" y="1353185"/>
            <a:ext cx="685801" cy="3746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>
            <a:solidFill>
              <a:srgbClr val="111F37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grpSp>
        <p:nvGrpSpPr>
          <p:cNvPr id="413" name="Group 413"/>
          <p:cNvGrpSpPr/>
          <p:nvPr/>
        </p:nvGrpSpPr>
        <p:grpSpPr>
          <a:xfrm>
            <a:off x="2515235" y="1200785"/>
            <a:ext cx="1684021" cy="677546"/>
            <a:chOff x="0" y="0"/>
            <a:chExt cx="1684020" cy="677544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1684021" cy="677545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3074" y="134302"/>
              <a:ext cx="1617872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r>
                <a:t>提交给第三方</a:t>
              </a:r>
            </a:p>
          </p:txBody>
        </p:sp>
      </p:grpSp>
      <p:sp>
        <p:nvSpPr>
          <p:cNvPr id="414" name="Shape 414"/>
          <p:cNvSpPr/>
          <p:nvPr/>
        </p:nvSpPr>
        <p:spPr>
          <a:xfrm>
            <a:off x="4267834" y="1353185"/>
            <a:ext cx="685801" cy="3746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>
            <a:solidFill>
              <a:srgbClr val="111F37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grpSp>
        <p:nvGrpSpPr>
          <p:cNvPr id="417" name="Group 417"/>
          <p:cNvGrpSpPr/>
          <p:nvPr/>
        </p:nvGrpSpPr>
        <p:grpSpPr>
          <a:xfrm>
            <a:off x="4953634" y="1189037"/>
            <a:ext cx="1684021" cy="701041"/>
            <a:chOff x="0" y="0"/>
            <a:chExt cx="1684020" cy="701040"/>
          </a:xfrm>
        </p:grpSpPr>
        <p:sp>
          <p:nvSpPr>
            <p:cNvPr id="415" name="Shape 415"/>
            <p:cNvSpPr/>
            <p:nvPr/>
          </p:nvSpPr>
          <p:spPr>
            <a:xfrm>
              <a:off x="0" y="11747"/>
              <a:ext cx="1684021" cy="677546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074" y="0"/>
              <a:ext cx="1617872" cy="701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  <a:r>
                <a:t>第三方计算HASH</a:t>
              </a:r>
            </a:p>
          </p:txBody>
        </p:sp>
      </p:grpSp>
      <p:sp>
        <p:nvSpPr>
          <p:cNvPr id="418" name="Shape 418"/>
          <p:cNvSpPr/>
          <p:nvPr/>
        </p:nvSpPr>
        <p:spPr>
          <a:xfrm>
            <a:off x="6706234" y="1353185"/>
            <a:ext cx="685801" cy="3746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>
            <a:solidFill>
              <a:srgbClr val="111F37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grpSp>
        <p:nvGrpSpPr>
          <p:cNvPr id="421" name="Group 421"/>
          <p:cNvGrpSpPr/>
          <p:nvPr/>
        </p:nvGrpSpPr>
        <p:grpSpPr>
          <a:xfrm>
            <a:off x="7392034" y="1200785"/>
            <a:ext cx="1684021" cy="677546"/>
            <a:chOff x="0" y="0"/>
            <a:chExt cx="1684020" cy="677544"/>
          </a:xfrm>
        </p:grpSpPr>
        <p:sp>
          <p:nvSpPr>
            <p:cNvPr id="419" name="Shape 419"/>
            <p:cNvSpPr/>
            <p:nvPr/>
          </p:nvSpPr>
          <p:spPr>
            <a:xfrm>
              <a:off x="0" y="0"/>
              <a:ext cx="1684021" cy="677545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3074" y="134302"/>
              <a:ext cx="1617872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chemeClr val="accent4">
                      <a:lumOff val="44000"/>
                    </a:schemeClr>
                  </a:solidFill>
                </a:defRPr>
              </a:lvl1pPr>
            </a:lstStyle>
            <a:p>
              <a:r>
                <a:t>区块链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2745104" y="211454"/>
            <a:ext cx="4380867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GitHub</a:t>
            </a:r>
          </a:p>
        </p:txBody>
      </p:sp>
      <p:grpSp>
        <p:nvGrpSpPr>
          <p:cNvPr id="426" name="Group 426"/>
          <p:cNvGrpSpPr/>
          <p:nvPr/>
        </p:nvGrpSpPr>
        <p:grpSpPr>
          <a:xfrm>
            <a:off x="8308737" y="-18255"/>
            <a:ext cx="563489" cy="762001"/>
            <a:chOff x="0" y="0"/>
            <a:chExt cx="563488" cy="762000"/>
          </a:xfrm>
        </p:grpSpPr>
        <p:sp>
          <p:nvSpPr>
            <p:cNvPr id="424" name="Shape 424"/>
            <p:cNvSpPr/>
            <p:nvPr/>
          </p:nvSpPr>
          <p:spPr>
            <a:xfrm rot="5400000">
              <a:off x="-106887" y="106887"/>
              <a:ext cx="762001" cy="5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2148" y="152397"/>
              <a:ext cx="56134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  <p:sp>
        <p:nvSpPr>
          <p:cNvPr id="427" name="Shape 427"/>
          <p:cNvSpPr/>
          <p:nvPr/>
        </p:nvSpPr>
        <p:spPr>
          <a:xfrm>
            <a:off x="1396087" y="1405907"/>
            <a:ext cx="3210221" cy="383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https://github.com/bityuan/p2p/</a:t>
            </a:r>
          </a:p>
        </p:txBody>
      </p:sp>
      <p:sp>
        <p:nvSpPr>
          <p:cNvPr id="428" name="Shape 428"/>
          <p:cNvSpPr/>
          <p:nvPr/>
        </p:nvSpPr>
        <p:spPr>
          <a:xfrm>
            <a:off x="976448" y="980761"/>
            <a:ext cx="1522175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source code ：</a:t>
            </a:r>
          </a:p>
        </p:txBody>
      </p:sp>
      <p:sp>
        <p:nvSpPr>
          <p:cNvPr id="429" name="Shape 429"/>
          <p:cNvSpPr/>
          <p:nvPr/>
        </p:nvSpPr>
        <p:spPr>
          <a:xfrm>
            <a:off x="855530" y="1928508"/>
            <a:ext cx="904018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Demo：</a:t>
            </a:r>
          </a:p>
        </p:txBody>
      </p:sp>
      <p:sp>
        <p:nvSpPr>
          <p:cNvPr id="430" name="Shape 430"/>
          <p:cNvSpPr/>
          <p:nvPr/>
        </p:nvSpPr>
        <p:spPr>
          <a:xfrm>
            <a:off x="1396087" y="2379980"/>
            <a:ext cx="3210221" cy="383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https://github.com/bityuan/p2p/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oup 434"/>
          <p:cNvGrpSpPr/>
          <p:nvPr/>
        </p:nvGrpSpPr>
        <p:grpSpPr>
          <a:xfrm>
            <a:off x="4104042" y="655998"/>
            <a:ext cx="1535552" cy="1535547"/>
            <a:chOff x="0" y="0"/>
            <a:chExt cx="1535551" cy="1535546"/>
          </a:xfrm>
        </p:grpSpPr>
        <p:sp>
          <p:nvSpPr>
            <p:cNvPr id="432" name="Shape 432"/>
            <p:cNvSpPr/>
            <p:nvPr/>
          </p:nvSpPr>
          <p:spPr>
            <a:xfrm>
              <a:off x="-1" y="-1"/>
              <a:ext cx="1535553" cy="1535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Off val="44000"/>
                  </a:schemeClr>
                </a:gs>
                <a:gs pos="55000">
                  <a:srgbClr val="F2F2F2"/>
                </a:gs>
                <a:gs pos="100000">
                  <a:schemeClr val="accent6">
                    <a:lumOff val="34999"/>
                  </a:scheme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3513" y="33513"/>
              <a:ext cx="1468523" cy="146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Off val="44000"/>
                  </a:schemeClr>
                </a:gs>
                <a:gs pos="51000">
                  <a:srgbClr val="F2F2F2"/>
                </a:gs>
                <a:gs pos="100000">
                  <a:schemeClr val="accent3">
                    <a:lumOff val="25098"/>
                  </a:schemeClr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solidFill>
                    <a:schemeClr val="accent4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37" name="Group 437"/>
          <p:cNvGrpSpPr/>
          <p:nvPr/>
        </p:nvGrpSpPr>
        <p:grpSpPr>
          <a:xfrm>
            <a:off x="3201193" y="1494198"/>
            <a:ext cx="1535552" cy="1535547"/>
            <a:chOff x="0" y="0"/>
            <a:chExt cx="1535551" cy="1535546"/>
          </a:xfrm>
        </p:grpSpPr>
        <p:sp>
          <p:nvSpPr>
            <p:cNvPr id="435" name="Shape 435"/>
            <p:cNvSpPr/>
            <p:nvPr/>
          </p:nvSpPr>
          <p:spPr>
            <a:xfrm>
              <a:off x="-1" y="-1"/>
              <a:ext cx="1535553" cy="1535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Off val="44000"/>
                  </a:schemeClr>
                </a:gs>
                <a:gs pos="55000">
                  <a:srgbClr val="F2F2F2"/>
                </a:gs>
                <a:gs pos="100000">
                  <a:schemeClr val="accent6">
                    <a:lumOff val="34999"/>
                  </a:scheme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33513" y="33513"/>
              <a:ext cx="1468523" cy="146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Off val="44000"/>
                  </a:schemeClr>
                </a:gs>
                <a:gs pos="51000">
                  <a:srgbClr val="F2F2F2"/>
                </a:gs>
                <a:gs pos="100000">
                  <a:schemeClr val="accent3">
                    <a:lumOff val="25098"/>
                  </a:schemeClr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solidFill>
                    <a:schemeClr val="accent4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40" name="Group 440"/>
          <p:cNvGrpSpPr/>
          <p:nvPr/>
        </p:nvGrpSpPr>
        <p:grpSpPr>
          <a:xfrm>
            <a:off x="2275242" y="743744"/>
            <a:ext cx="1535552" cy="1535547"/>
            <a:chOff x="0" y="0"/>
            <a:chExt cx="1535551" cy="1535546"/>
          </a:xfrm>
        </p:grpSpPr>
        <p:sp>
          <p:nvSpPr>
            <p:cNvPr id="438" name="Shape 438"/>
            <p:cNvSpPr/>
            <p:nvPr/>
          </p:nvSpPr>
          <p:spPr>
            <a:xfrm>
              <a:off x="-1" y="-1"/>
              <a:ext cx="1535553" cy="1535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Off val="44000"/>
                  </a:schemeClr>
                </a:gs>
                <a:gs pos="55000">
                  <a:srgbClr val="F2F2F2"/>
                </a:gs>
                <a:gs pos="100000">
                  <a:schemeClr val="accent6">
                    <a:lumOff val="34999"/>
                  </a:scheme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3513" y="33513"/>
              <a:ext cx="1468523" cy="146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Off val="44000"/>
                  </a:schemeClr>
                </a:gs>
                <a:gs pos="51000">
                  <a:srgbClr val="F2F2F2"/>
                </a:gs>
                <a:gs pos="100000">
                  <a:schemeClr val="accent3">
                    <a:lumOff val="25098"/>
                  </a:schemeClr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solidFill>
                    <a:schemeClr val="accent4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43" name="Group 443"/>
          <p:cNvGrpSpPr/>
          <p:nvPr/>
        </p:nvGrpSpPr>
        <p:grpSpPr>
          <a:xfrm>
            <a:off x="5258594" y="1124744"/>
            <a:ext cx="1535552" cy="1535547"/>
            <a:chOff x="0" y="0"/>
            <a:chExt cx="1535551" cy="1535546"/>
          </a:xfrm>
        </p:grpSpPr>
        <p:sp>
          <p:nvSpPr>
            <p:cNvPr id="441" name="Shape 441"/>
            <p:cNvSpPr/>
            <p:nvPr/>
          </p:nvSpPr>
          <p:spPr>
            <a:xfrm>
              <a:off x="-1" y="-1"/>
              <a:ext cx="1535553" cy="1535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Off val="44000"/>
                  </a:schemeClr>
                </a:gs>
                <a:gs pos="55000">
                  <a:srgbClr val="F2F2F2"/>
                </a:gs>
                <a:gs pos="100000">
                  <a:schemeClr val="accent6">
                    <a:lumOff val="34999"/>
                  </a:scheme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3513" y="33513"/>
              <a:ext cx="1468523" cy="146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Off val="44000"/>
                  </a:schemeClr>
                </a:gs>
                <a:gs pos="51000">
                  <a:srgbClr val="F2F2F2"/>
                </a:gs>
                <a:gs pos="100000">
                  <a:schemeClr val="accent3">
                    <a:lumOff val="25098"/>
                  </a:schemeClr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solidFill>
                    <a:schemeClr val="accent4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44" name="Shape 444"/>
          <p:cNvSpPr/>
          <p:nvPr/>
        </p:nvSpPr>
        <p:spPr>
          <a:xfrm>
            <a:off x="2628882" y="1009715"/>
            <a:ext cx="802641" cy="1069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5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</a:t>
            </a:r>
          </a:p>
        </p:txBody>
      </p:sp>
      <p:sp>
        <p:nvSpPr>
          <p:cNvPr id="445" name="Shape 445"/>
          <p:cNvSpPr/>
          <p:nvPr/>
        </p:nvSpPr>
        <p:spPr>
          <a:xfrm>
            <a:off x="3571535" y="1786225"/>
            <a:ext cx="802641" cy="1069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5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</a:t>
            </a:r>
          </a:p>
        </p:txBody>
      </p:sp>
      <p:sp>
        <p:nvSpPr>
          <p:cNvPr id="446" name="Shape 446"/>
          <p:cNvSpPr/>
          <p:nvPr/>
        </p:nvSpPr>
        <p:spPr>
          <a:xfrm>
            <a:off x="4465839" y="948024"/>
            <a:ext cx="802641" cy="1069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5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观</a:t>
            </a:r>
          </a:p>
        </p:txBody>
      </p:sp>
      <p:sp>
        <p:nvSpPr>
          <p:cNvPr id="447" name="Shape 447"/>
          <p:cNvSpPr/>
          <p:nvPr/>
        </p:nvSpPr>
        <p:spPr>
          <a:xfrm>
            <a:off x="5631479" y="1418862"/>
            <a:ext cx="802641" cy="1069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5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看</a:t>
            </a:r>
          </a:p>
        </p:txBody>
      </p:sp>
      <p:sp>
        <p:nvSpPr>
          <p:cNvPr id="448" name="Shape 448"/>
          <p:cNvSpPr/>
          <p:nvPr/>
        </p:nvSpPr>
        <p:spPr>
          <a:xfrm>
            <a:off x="4724007" y="2903853"/>
            <a:ext cx="500909" cy="500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317500" dist="190500" dir="81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5866336" y="3128165"/>
            <a:ext cx="274778" cy="27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2701220" y="3128523"/>
            <a:ext cx="274778" cy="27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2404885" y="3246863"/>
            <a:ext cx="137390" cy="1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6324474" y="3133183"/>
            <a:ext cx="274778" cy="27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3211201" y="3125678"/>
            <a:ext cx="137390" cy="1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6702235" y="3257086"/>
            <a:ext cx="137390" cy="1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3999289" y="3160290"/>
            <a:ext cx="250456" cy="25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317500" dist="190500" dir="81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6" name="Shape 456"/>
          <p:cNvSpPr/>
          <p:nvPr/>
        </p:nvSpPr>
        <p:spPr>
          <a:xfrm>
            <a:off x="6875937" y="3126882"/>
            <a:ext cx="274778" cy="27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4300513" y="3134937"/>
            <a:ext cx="274778" cy="27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7508699" y="3184074"/>
            <a:ext cx="137390" cy="1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6049698" y="2944379"/>
            <a:ext cx="274779" cy="2747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0" name="Shape 460"/>
          <p:cNvSpPr/>
          <p:nvPr/>
        </p:nvSpPr>
        <p:spPr>
          <a:xfrm>
            <a:off x="2219316" y="3257370"/>
            <a:ext cx="137390" cy="1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1" name="Shape 461"/>
          <p:cNvSpPr/>
          <p:nvPr/>
        </p:nvSpPr>
        <p:spPr>
          <a:xfrm>
            <a:off x="4655311" y="2980476"/>
            <a:ext cx="137390" cy="1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2" name="Shape 462"/>
          <p:cNvSpPr/>
          <p:nvPr/>
        </p:nvSpPr>
        <p:spPr>
          <a:xfrm>
            <a:off x="3354987" y="3072324"/>
            <a:ext cx="322152" cy="322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317500" dist="190500" dir="81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3" name="Shape 463"/>
          <p:cNvSpPr/>
          <p:nvPr/>
        </p:nvSpPr>
        <p:spPr>
          <a:xfrm>
            <a:off x="5224915" y="3125060"/>
            <a:ext cx="274778" cy="27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1355824" y="3128393"/>
            <a:ext cx="274778" cy="27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1070614" y="3259625"/>
            <a:ext cx="137390" cy="1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2921305" y="2945122"/>
            <a:ext cx="274778" cy="27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7" name="Shape 467"/>
          <p:cNvSpPr/>
          <p:nvPr/>
        </p:nvSpPr>
        <p:spPr>
          <a:xfrm>
            <a:off x="1839601" y="3181456"/>
            <a:ext cx="137390" cy="1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8" name="Shape 468"/>
          <p:cNvSpPr/>
          <p:nvPr/>
        </p:nvSpPr>
        <p:spPr>
          <a:xfrm>
            <a:off x="6342446" y="2987672"/>
            <a:ext cx="137390" cy="137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  <p:sp>
        <p:nvSpPr>
          <p:cNvPr id="469" name="Shape 469"/>
          <p:cNvSpPr/>
          <p:nvPr/>
        </p:nvSpPr>
        <p:spPr>
          <a:xfrm>
            <a:off x="7879416" y="3119099"/>
            <a:ext cx="274778" cy="27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blurRad="254000" dist="127000" dir="81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4">
                    <a:lumOff val="44000"/>
                  </a:schemeClr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6" nodeType="afterEffect">
                                  <p:stCondLst>
                                    <p:cond delay="3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9" presetClass="entr" presetSubtype="0" fill="hold" grpId="7" nodeType="afterEffect">
                                  <p:stCondLst>
                                    <p:cond delay="6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00"/>
                            </p:stCondLst>
                            <p:childTnLst>
                              <p:par>
                                <p:cTn id="37" presetID="9" presetClass="entr" presetSubtype="0" fill="hold" grpId="8" nodeType="afterEffect">
                                  <p:stCondLst>
                                    <p:cond delay="11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3" presetClass="entr" presetSubtype="16" fill="hold" grpId="10" nodeType="afterEffect">
                                  <p:stCondLst>
                                    <p:cond delay="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399"/>
                            </p:stCondLst>
                            <p:childTnLst>
                              <p:par>
                                <p:cTn id="51" presetID="23" presetClass="entr" presetSubtype="16" fill="hold" grpId="11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indefinite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99"/>
                            </p:stCondLst>
                            <p:childTnLst>
                              <p:par>
                                <p:cTn id="56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99"/>
                            </p:stCondLst>
                            <p:childTnLst>
                              <p:par>
                                <p:cTn id="61" presetID="23" presetClass="entr" presetSubtype="16" fill="hold" grpId="13" nodeType="afterEffect">
                                  <p:stCondLst>
                                    <p:cond delay="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indefinite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500"/>
                            </p:stCondLst>
                            <p:childTnLst>
                              <p:par>
                                <p:cTn id="66" presetID="23" presetClass="entr" presetSubtype="16" fill="hold" grpId="14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dur="indefinite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199"/>
                            </p:stCondLst>
                            <p:childTnLst>
                              <p:par>
                                <p:cTn id="71" presetID="23" presetClass="entr" presetSubtype="16" fill="hold" grpId="15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indefinite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900"/>
                            </p:stCondLst>
                            <p:childTnLst>
                              <p:par>
                                <p:cTn id="76" presetID="23" presetClass="entr" presetSubtype="16" fill="hold" grpId="1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indefinite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400"/>
                            </p:stCondLst>
                            <p:childTnLst>
                              <p:par>
                                <p:cTn id="81" presetID="23" presetClass="entr" presetSubtype="16" fill="hold" grpId="17" nodeType="afterEffect">
                                  <p:stCondLst>
                                    <p:cond delay="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dur="indefinite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300"/>
                            </p:stCondLst>
                            <p:childTnLst>
                              <p:par>
                                <p:cTn id="86" presetID="23" presetClass="entr" presetSubtype="16" fill="hold" grpId="18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dur="indefinite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0"/>
                            </p:stCondLst>
                            <p:childTnLst>
                              <p:par>
                                <p:cTn id="91" presetID="23" presetClass="entr" presetSubtype="16" fill="hold" grpId="19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500"/>
                            </p:stCondLst>
                            <p:childTnLst>
                              <p:par>
                                <p:cTn id="96" presetID="23" presetClass="entr" presetSubtype="16" fill="hold" grpId="20" nodeType="afterEffect">
                                  <p:stCondLst>
                                    <p:cond delay="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400"/>
                            </p:stCondLst>
                            <p:childTnLst>
                              <p:par>
                                <p:cTn id="101" presetID="23" presetClass="entr" presetSubtype="16" fill="hold" grpId="21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dur="indefinite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7099"/>
                            </p:stCondLst>
                            <p:childTnLst>
                              <p:par>
                                <p:cTn id="106" presetID="23" presetClass="entr" presetSubtype="16" fill="hold" grpId="22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dur="indefinite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799"/>
                            </p:stCondLst>
                            <p:childTnLst>
                              <p:par>
                                <p:cTn id="111" presetID="23" presetClass="entr" presetSubtype="16" fill="hold" grpId="2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dur="indefinite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99"/>
                            </p:stCondLst>
                            <p:childTnLst>
                              <p:par>
                                <p:cTn id="116" presetID="23" presetClass="entr" presetSubtype="16" fill="hold" grpId="24" nodeType="afterEffect">
                                  <p:stCondLst>
                                    <p:cond delay="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dur="indefinite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9199"/>
                            </p:stCondLst>
                            <p:childTnLst>
                              <p:par>
                                <p:cTn id="121" presetID="23" presetClass="entr" presetSubtype="16" fill="hold" grpId="25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dur="indefinite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899"/>
                            </p:stCondLst>
                            <p:childTnLst>
                              <p:par>
                                <p:cTn id="126" presetID="23" presetClass="entr" presetSubtype="16" fill="hold" grpId="2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dur="indefinite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399"/>
                            </p:stCondLst>
                            <p:childTnLst>
                              <p:par>
                                <p:cTn id="131" presetID="23" presetClass="entr" presetSubtype="16" fill="hold" grpId="27" nodeType="afterEffect">
                                  <p:stCondLst>
                                    <p:cond delay="4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dur="indefinite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1299"/>
                            </p:stCondLst>
                            <p:childTnLst>
                              <p:par>
                                <p:cTn id="136" presetID="23" presetClass="entr" presetSubtype="16" fill="hold" grpId="28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dur="indefinite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1999"/>
                            </p:stCondLst>
                            <p:childTnLst>
                              <p:par>
                                <p:cTn id="141" presetID="23" presetClass="entr" presetSubtype="16" fill="hold" grpId="29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dur="indefinite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2699"/>
                            </p:stCondLst>
                            <p:childTnLst>
                              <p:par>
                                <p:cTn id="146" presetID="23" presetClass="entr" presetSubtype="16" fill="hold" grpId="30" nodeType="afterEffect">
                                  <p:stCondLst>
                                    <p:cond delay="20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dur="indefinite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7" animBg="1" advAuto="0"/>
      <p:bldP spid="450" grpId="11" animBg="1" advAuto="0"/>
      <p:bldP spid="445" grpId="6" animBg="1" advAuto="0"/>
      <p:bldP spid="451" grpId="12" animBg="1" advAuto="0"/>
      <p:bldP spid="443" grpId="4" animBg="1" advAuto="0"/>
      <p:bldP spid="440" grpId="1" animBg="1" advAuto="0"/>
      <p:bldP spid="465" grpId="26" animBg="1" advAuto="0"/>
      <p:bldP spid="447" grpId="8" animBg="1" advAuto="0"/>
      <p:bldP spid="458" grpId="19" animBg="1" advAuto="0"/>
      <p:bldP spid="449" grpId="10" animBg="1" advAuto="0"/>
      <p:bldP spid="444" grpId="5" animBg="1" advAuto="0"/>
      <p:bldP spid="448" grpId="9" animBg="1" advAuto="0"/>
      <p:bldP spid="460" grpId="21" animBg="1" advAuto="0"/>
      <p:bldP spid="461" grpId="22" animBg="1" advAuto="0"/>
      <p:bldP spid="467" grpId="28" animBg="1" advAuto="0"/>
      <p:bldP spid="437" grpId="2" animBg="1" advAuto="0"/>
      <p:bldP spid="452" grpId="13" animBg="1" advAuto="0"/>
      <p:bldP spid="468" grpId="29" animBg="1" advAuto="0"/>
      <p:bldP spid="463" grpId="24" animBg="1" advAuto="0"/>
      <p:bldP spid="453" grpId="14" animBg="1" advAuto="0"/>
      <p:bldP spid="466" grpId="27" animBg="1" advAuto="0"/>
      <p:bldP spid="454" grpId="15" animBg="1" advAuto="0"/>
      <p:bldP spid="455" grpId="16" animBg="1" advAuto="0"/>
      <p:bldP spid="456" grpId="17" animBg="1" advAuto="0"/>
      <p:bldP spid="459" grpId="20" animBg="1" advAuto="0"/>
      <p:bldP spid="457" grpId="18" animBg="1" advAuto="0"/>
      <p:bldP spid="434" grpId="3" animBg="1" advAuto="0"/>
      <p:bldP spid="462" grpId="23" animBg="1" advAuto="0"/>
      <p:bldP spid="469" grpId="30" animBg="1" advAuto="0"/>
      <p:bldP spid="464" grpId="2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21.png" descr="传统流程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994" y="819944"/>
            <a:ext cx="6932771" cy="40948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4" name="Shape 164"/>
          <p:cNvSpPr/>
          <p:nvPr/>
        </p:nvSpPr>
        <p:spPr>
          <a:xfrm>
            <a:off x="2667793" y="191234"/>
            <a:ext cx="3776981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什么是P2P借贷？</a:t>
            </a:r>
          </a:p>
        </p:txBody>
      </p:sp>
      <p:grpSp>
        <p:nvGrpSpPr>
          <p:cNvPr id="167" name="Group 167"/>
          <p:cNvGrpSpPr/>
          <p:nvPr/>
        </p:nvGrpSpPr>
        <p:grpSpPr>
          <a:xfrm>
            <a:off x="8308738" y="-18255"/>
            <a:ext cx="563489" cy="762002"/>
            <a:chOff x="0" y="0"/>
            <a:chExt cx="563488" cy="762000"/>
          </a:xfrm>
        </p:grpSpPr>
        <p:sp>
          <p:nvSpPr>
            <p:cNvPr id="165" name="Shape 165"/>
            <p:cNvSpPr/>
            <p:nvPr/>
          </p:nvSpPr>
          <p:spPr>
            <a:xfrm rot="5400000">
              <a:off x="-106888" y="106887"/>
              <a:ext cx="762002" cy="5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148" y="152397"/>
              <a:ext cx="56134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1"/>
          <p:cNvGrpSpPr/>
          <p:nvPr/>
        </p:nvGrpSpPr>
        <p:grpSpPr>
          <a:xfrm>
            <a:off x="8308738" y="-18255"/>
            <a:ext cx="563489" cy="762002"/>
            <a:chOff x="0" y="0"/>
            <a:chExt cx="563488" cy="762000"/>
          </a:xfrm>
        </p:grpSpPr>
        <p:sp>
          <p:nvSpPr>
            <p:cNvPr id="169" name="Shape 169"/>
            <p:cNvSpPr/>
            <p:nvPr/>
          </p:nvSpPr>
          <p:spPr>
            <a:xfrm rot="5400000">
              <a:off x="-106888" y="106887"/>
              <a:ext cx="762002" cy="5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148" y="152397"/>
              <a:ext cx="56134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3203575" y="260349"/>
            <a:ext cx="3083138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P2P借贷行业存在的问题</a:t>
            </a:r>
          </a:p>
        </p:txBody>
      </p:sp>
      <p:sp>
        <p:nvSpPr>
          <p:cNvPr id="173" name="Shape 173"/>
          <p:cNvSpPr/>
          <p:nvPr/>
        </p:nvSpPr>
        <p:spPr>
          <a:xfrm>
            <a:off x="375285" y="1559620"/>
            <a:ext cx="4475480" cy="167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85750" indent="-28575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P2P公司 控制了用户的资金</a:t>
            </a:r>
          </a:p>
          <a:p>
            <a:pPr marL="285750" indent="-28575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数据不公开透明</a:t>
            </a:r>
          </a:p>
          <a:p>
            <a:pPr marL="285750" indent="-28575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数据可以被篡改</a:t>
            </a:r>
          </a:p>
          <a:p>
            <a:pPr marL="285750" indent="-28575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流动性差，投资的P2P产品只能等待到期兑现，没有一个市场可以进行转让。</a:t>
            </a:r>
          </a:p>
        </p:txBody>
      </p:sp>
      <p:pic>
        <p:nvPicPr>
          <p:cNvPr id="174" name="image19.png" descr="p2p公司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04434" y="1357789"/>
            <a:ext cx="3888001" cy="26634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2820193" y="210343"/>
            <a:ext cx="3776981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区块链上的P2P借贷</a:t>
            </a:r>
          </a:p>
        </p:txBody>
      </p:sp>
      <p:sp>
        <p:nvSpPr>
          <p:cNvPr id="177" name="Shape 177"/>
          <p:cNvSpPr/>
          <p:nvPr/>
        </p:nvSpPr>
        <p:spPr>
          <a:xfrm>
            <a:off x="534194" y="1277144"/>
            <a:ext cx="4231481" cy="167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银行控制资金</a:t>
            </a:r>
          </a:p>
          <a:p>
            <a:pPr marL="342900" indent="-34290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数据完全公开透明</a:t>
            </a:r>
          </a:p>
          <a:p>
            <a:pPr marL="342900" indent="-34290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数据无法被篡改</a:t>
            </a:r>
          </a:p>
          <a:p>
            <a:pPr marL="342900" indent="-34290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有一个统一的P2P交易所，急用钱的时候可以在这里转让。</a:t>
            </a:r>
          </a:p>
        </p:txBody>
      </p:sp>
      <p:pic>
        <p:nvPicPr>
          <p:cNvPr id="178" name="image20.png" descr="资金安全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29507" y="1275346"/>
            <a:ext cx="3914292" cy="31954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81" name="Group 181"/>
          <p:cNvGrpSpPr/>
          <p:nvPr/>
        </p:nvGrpSpPr>
        <p:grpSpPr>
          <a:xfrm>
            <a:off x="8308738" y="-18255"/>
            <a:ext cx="563489" cy="762002"/>
            <a:chOff x="0" y="0"/>
            <a:chExt cx="563488" cy="762000"/>
          </a:xfrm>
        </p:grpSpPr>
        <p:sp>
          <p:nvSpPr>
            <p:cNvPr id="179" name="Shape 179"/>
            <p:cNvSpPr/>
            <p:nvPr/>
          </p:nvSpPr>
          <p:spPr>
            <a:xfrm rot="5400000">
              <a:off x="-106888" y="106887"/>
              <a:ext cx="762002" cy="5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148" y="152397"/>
              <a:ext cx="56134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743993" y="210343"/>
            <a:ext cx="3776981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区块链上的P2P借贷</a:t>
            </a:r>
          </a:p>
        </p:txBody>
      </p:sp>
      <p:grpSp>
        <p:nvGrpSpPr>
          <p:cNvPr id="186" name="Group 186"/>
          <p:cNvGrpSpPr/>
          <p:nvPr/>
        </p:nvGrpSpPr>
        <p:grpSpPr>
          <a:xfrm>
            <a:off x="571500" y="1238409"/>
            <a:ext cx="7905116" cy="419735"/>
            <a:chOff x="0" y="0"/>
            <a:chExt cx="7905115" cy="419734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7905116" cy="419735"/>
            </a:xfrm>
            <a:prstGeom prst="roundRect">
              <a:avLst>
                <a:gd name="adj" fmla="val 16667"/>
              </a:avLst>
            </a:prstGeom>
            <a:solidFill>
              <a:srgbClr val="FF3300">
                <a:alpha val="2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20489" y="5397"/>
              <a:ext cx="7864137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监管机构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1908810" y="2178209"/>
            <a:ext cx="1164590" cy="408941"/>
            <a:chOff x="0" y="0"/>
            <a:chExt cx="1164589" cy="408940"/>
          </a:xfrm>
        </p:grpSpPr>
        <p:sp>
          <p:nvSpPr>
            <p:cNvPr id="187" name="Shape 187"/>
            <p:cNvSpPr/>
            <p:nvPr/>
          </p:nvSpPr>
          <p:spPr>
            <a:xfrm>
              <a:off x="0" y="14605"/>
              <a:ext cx="1164590" cy="379731"/>
            </a:xfrm>
            <a:prstGeom prst="roundRect">
              <a:avLst>
                <a:gd name="adj" fmla="val 16667"/>
              </a:avLst>
            </a:prstGeom>
            <a:solidFill>
              <a:srgbClr val="7097D3">
                <a:alpha val="45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8537" y="0"/>
              <a:ext cx="1127516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P2P公司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7318375" y="2177574"/>
            <a:ext cx="1169670" cy="408941"/>
            <a:chOff x="0" y="0"/>
            <a:chExt cx="1169669" cy="408940"/>
          </a:xfrm>
        </p:grpSpPr>
        <p:sp>
          <p:nvSpPr>
            <p:cNvPr id="190" name="Shape 190"/>
            <p:cNvSpPr/>
            <p:nvPr/>
          </p:nvSpPr>
          <p:spPr>
            <a:xfrm>
              <a:off x="0" y="13969"/>
              <a:ext cx="1169670" cy="381002"/>
            </a:xfrm>
            <a:prstGeom prst="roundRect">
              <a:avLst>
                <a:gd name="adj" fmla="val 16667"/>
              </a:avLst>
            </a:prstGeom>
            <a:solidFill>
              <a:srgbClr val="7097D3">
                <a:alpha val="45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8598" y="0"/>
              <a:ext cx="1132474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P2P公司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6082029" y="2177574"/>
            <a:ext cx="1176021" cy="408941"/>
            <a:chOff x="0" y="0"/>
            <a:chExt cx="1176019" cy="408940"/>
          </a:xfrm>
        </p:grpSpPr>
        <p:sp>
          <p:nvSpPr>
            <p:cNvPr id="193" name="Shape 193"/>
            <p:cNvSpPr/>
            <p:nvPr/>
          </p:nvSpPr>
          <p:spPr>
            <a:xfrm>
              <a:off x="0" y="13969"/>
              <a:ext cx="1176020" cy="381002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8598" y="0"/>
              <a:ext cx="1138824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银行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3810634" y="3258344"/>
            <a:ext cx="1628776" cy="893128"/>
            <a:chOff x="0" y="0"/>
            <a:chExt cx="1628775" cy="893126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1628775" cy="893127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3598" y="261143"/>
              <a:ext cx="154157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区块链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939800" y="3480434"/>
            <a:ext cx="2045336" cy="428626"/>
            <a:chOff x="0" y="0"/>
            <a:chExt cx="2045335" cy="428625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2045336" cy="42862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20923" y="28892"/>
              <a:ext cx="200348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贷款人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6459854" y="3482975"/>
            <a:ext cx="1913891" cy="426085"/>
            <a:chOff x="0" y="0"/>
            <a:chExt cx="1913889" cy="426084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1913890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0800" y="27622"/>
              <a:ext cx="187229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投资人</a:t>
              </a:r>
            </a:p>
          </p:txBody>
        </p:sp>
      </p:grpSp>
      <p:sp>
        <p:nvSpPr>
          <p:cNvPr id="205" name="Shape 205"/>
          <p:cNvSpPr/>
          <p:nvPr/>
        </p:nvSpPr>
        <p:spPr>
          <a:xfrm flipH="1">
            <a:off x="2411729" y="1658143"/>
            <a:ext cx="7621" cy="52736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6" name="Shape 206"/>
          <p:cNvSpPr/>
          <p:nvPr/>
        </p:nvSpPr>
        <p:spPr>
          <a:xfrm>
            <a:off x="6652894" y="1658143"/>
            <a:ext cx="1" cy="52736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7" name="Shape 207"/>
          <p:cNvSpPr/>
          <p:nvPr/>
        </p:nvSpPr>
        <p:spPr>
          <a:xfrm>
            <a:off x="7810500" y="1658143"/>
            <a:ext cx="1904" cy="52736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08" name="Shape 208"/>
          <p:cNvSpPr/>
          <p:nvPr/>
        </p:nvSpPr>
        <p:spPr>
          <a:xfrm>
            <a:off x="1524794" y="1734343"/>
            <a:ext cx="713741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认证</a:t>
            </a:r>
          </a:p>
        </p:txBody>
      </p:sp>
      <p:sp>
        <p:nvSpPr>
          <p:cNvPr id="209" name="Shape 209"/>
          <p:cNvSpPr/>
          <p:nvPr/>
        </p:nvSpPr>
        <p:spPr>
          <a:xfrm>
            <a:off x="6915308" y="1762283"/>
            <a:ext cx="713741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认证</a:t>
            </a:r>
          </a:p>
        </p:txBody>
      </p:sp>
      <p:sp>
        <p:nvSpPr>
          <p:cNvPr id="210" name="Shape 210"/>
          <p:cNvSpPr/>
          <p:nvPr/>
        </p:nvSpPr>
        <p:spPr>
          <a:xfrm>
            <a:off x="7809865" y="2572543"/>
            <a:ext cx="1" cy="90995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11" name="Shape 211"/>
          <p:cNvSpPr/>
          <p:nvPr/>
        </p:nvSpPr>
        <p:spPr>
          <a:xfrm>
            <a:off x="7315993" y="2648743"/>
            <a:ext cx="410845" cy="1107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实名认证</a:t>
            </a:r>
          </a:p>
        </p:txBody>
      </p:sp>
      <p:grpSp>
        <p:nvGrpSpPr>
          <p:cNvPr id="214" name="Group 214"/>
          <p:cNvGrpSpPr/>
          <p:nvPr/>
        </p:nvGrpSpPr>
        <p:grpSpPr>
          <a:xfrm>
            <a:off x="684530" y="2177573"/>
            <a:ext cx="1176020" cy="408941"/>
            <a:chOff x="0" y="0"/>
            <a:chExt cx="1176019" cy="408940"/>
          </a:xfrm>
        </p:grpSpPr>
        <p:sp>
          <p:nvSpPr>
            <p:cNvPr id="212" name="Shape 212"/>
            <p:cNvSpPr/>
            <p:nvPr/>
          </p:nvSpPr>
          <p:spPr>
            <a:xfrm>
              <a:off x="0" y="13970"/>
              <a:ext cx="1176020" cy="381001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8598" y="0"/>
              <a:ext cx="1138824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银行</a:t>
              </a:r>
            </a:p>
          </p:txBody>
        </p:sp>
      </p:grpSp>
      <p:sp>
        <p:nvSpPr>
          <p:cNvPr id="215" name="Shape 215"/>
          <p:cNvSpPr/>
          <p:nvPr/>
        </p:nvSpPr>
        <p:spPr>
          <a:xfrm>
            <a:off x="1259839" y="1658143"/>
            <a:ext cx="1906" cy="49942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16" name="Shape 216"/>
          <p:cNvSpPr/>
          <p:nvPr/>
        </p:nvSpPr>
        <p:spPr>
          <a:xfrm>
            <a:off x="6670040" y="2496344"/>
            <a:ext cx="1" cy="909954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/>
        </p:txBody>
      </p:sp>
      <p:sp>
        <p:nvSpPr>
          <p:cNvPr id="217" name="Shape 217"/>
          <p:cNvSpPr/>
          <p:nvPr/>
        </p:nvSpPr>
        <p:spPr>
          <a:xfrm>
            <a:off x="6615589" y="2379502"/>
            <a:ext cx="624206" cy="1107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>
              <a:defRPr sz="1400">
                <a:solidFill>
                  <a:srgbClr val="7030A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兑换比特人民币</a:t>
            </a:r>
          </a:p>
        </p:txBody>
      </p:sp>
      <p:sp>
        <p:nvSpPr>
          <p:cNvPr id="218" name="Shape 218"/>
          <p:cNvSpPr/>
          <p:nvPr/>
        </p:nvSpPr>
        <p:spPr>
          <a:xfrm flipH="1" flipV="1">
            <a:off x="2411729" y="2580164"/>
            <a:ext cx="7621" cy="89979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19" name="Shape 219"/>
          <p:cNvSpPr/>
          <p:nvPr/>
        </p:nvSpPr>
        <p:spPr>
          <a:xfrm flipH="1">
            <a:off x="1259205" y="2572543"/>
            <a:ext cx="2541" cy="909956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/>
        </p:txBody>
      </p:sp>
      <p:sp>
        <p:nvSpPr>
          <p:cNvPr id="220" name="Shape 220"/>
          <p:cNvSpPr/>
          <p:nvPr/>
        </p:nvSpPr>
        <p:spPr>
          <a:xfrm>
            <a:off x="748189" y="2379502"/>
            <a:ext cx="624206" cy="1107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>
              <a:defRPr sz="1400">
                <a:solidFill>
                  <a:srgbClr val="7030A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兑换比特人民币</a:t>
            </a:r>
          </a:p>
        </p:txBody>
      </p:sp>
      <p:sp>
        <p:nvSpPr>
          <p:cNvPr id="221" name="Shape 221"/>
          <p:cNvSpPr/>
          <p:nvPr/>
        </p:nvSpPr>
        <p:spPr>
          <a:xfrm>
            <a:off x="2104549" y="2655728"/>
            <a:ext cx="410845" cy="1107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抵押资产</a:t>
            </a:r>
          </a:p>
        </p:txBody>
      </p:sp>
      <p:sp>
        <p:nvSpPr>
          <p:cNvPr id="222" name="Shape 222"/>
          <p:cNvSpPr/>
          <p:nvPr/>
        </p:nvSpPr>
        <p:spPr>
          <a:xfrm>
            <a:off x="2896393" y="2580164"/>
            <a:ext cx="884397" cy="84406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23" name="Shape 223"/>
          <p:cNvSpPr/>
          <p:nvPr/>
        </p:nvSpPr>
        <p:spPr>
          <a:xfrm rot="2596313">
            <a:off x="2935798" y="2719438"/>
            <a:ext cx="1010286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审核债券</a:t>
            </a:r>
          </a:p>
        </p:txBody>
      </p:sp>
      <p:sp>
        <p:nvSpPr>
          <p:cNvPr id="235" name="Shape 235"/>
          <p:cNvSpPr/>
          <p:nvPr/>
        </p:nvSpPr>
        <p:spPr>
          <a:xfrm>
            <a:off x="5445759" y="3699085"/>
            <a:ext cx="1007746" cy="3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/>
        </p:txBody>
      </p:sp>
      <p:sp>
        <p:nvSpPr>
          <p:cNvPr id="225" name="Shape 225"/>
          <p:cNvSpPr/>
          <p:nvPr/>
        </p:nvSpPr>
        <p:spPr>
          <a:xfrm>
            <a:off x="5507990" y="3389122"/>
            <a:ext cx="935990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投资债券</a:t>
            </a:r>
          </a:p>
        </p:txBody>
      </p:sp>
      <p:sp>
        <p:nvSpPr>
          <p:cNvPr id="226" name="Shape 226"/>
          <p:cNvSpPr/>
          <p:nvPr/>
        </p:nvSpPr>
        <p:spPr>
          <a:xfrm>
            <a:off x="4596129" y="1658143"/>
            <a:ext cx="1" cy="1588136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27" name="Shape 227"/>
          <p:cNvSpPr/>
          <p:nvPr/>
        </p:nvSpPr>
        <p:spPr>
          <a:xfrm>
            <a:off x="4571999" y="2673508"/>
            <a:ext cx="713742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监管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8308738" y="-18255"/>
            <a:ext cx="563489" cy="762002"/>
            <a:chOff x="0" y="0"/>
            <a:chExt cx="563488" cy="762000"/>
          </a:xfrm>
        </p:grpSpPr>
        <p:sp>
          <p:nvSpPr>
            <p:cNvPr id="228" name="Shape 228"/>
            <p:cNvSpPr/>
            <p:nvPr/>
          </p:nvSpPr>
          <p:spPr>
            <a:xfrm rot="5400000">
              <a:off x="-106888" y="106887"/>
              <a:ext cx="762002" cy="5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2148" y="152397"/>
              <a:ext cx="56134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  <p:sp>
        <p:nvSpPr>
          <p:cNvPr id="236" name="Shape 236"/>
          <p:cNvSpPr/>
          <p:nvPr/>
        </p:nvSpPr>
        <p:spPr>
          <a:xfrm>
            <a:off x="2991643" y="3698674"/>
            <a:ext cx="812642" cy="3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152A4B"/>
            </a:solidFill>
            <a:tailEnd type="triangle"/>
          </a:ln>
        </p:spPr>
        <p:txBody>
          <a:bodyPr/>
          <a:lstStyle/>
          <a:p/>
        </p:txBody>
      </p:sp>
      <p:sp>
        <p:nvSpPr>
          <p:cNvPr id="232" name="Shape 232"/>
          <p:cNvSpPr/>
          <p:nvPr/>
        </p:nvSpPr>
        <p:spPr>
          <a:xfrm>
            <a:off x="2891789" y="3363722"/>
            <a:ext cx="935990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发行债券</a:t>
            </a:r>
          </a:p>
        </p:txBody>
      </p:sp>
      <p:sp>
        <p:nvSpPr>
          <p:cNvPr id="233" name="Shape 233"/>
          <p:cNvSpPr/>
          <p:nvPr/>
        </p:nvSpPr>
        <p:spPr>
          <a:xfrm flipH="1">
            <a:off x="2591435" y="2623185"/>
            <a:ext cx="11431" cy="8636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34" name="Shape 234"/>
          <p:cNvSpPr/>
          <p:nvPr/>
        </p:nvSpPr>
        <p:spPr>
          <a:xfrm>
            <a:off x="2642393" y="2547143"/>
            <a:ext cx="410845" cy="1107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实名认证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2820193" y="210343"/>
            <a:ext cx="3776981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关键概念：比特人民币</a:t>
            </a:r>
          </a:p>
        </p:txBody>
      </p:sp>
      <p:sp>
        <p:nvSpPr>
          <p:cNvPr id="239" name="Shape 239"/>
          <p:cNvSpPr/>
          <p:nvPr/>
        </p:nvSpPr>
        <p:spPr>
          <a:xfrm>
            <a:off x="534194" y="1277144"/>
            <a:ext cx="4231481" cy="2555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比特人民币 是 区块链中的人民币</a:t>
            </a:r>
          </a:p>
          <a:p>
            <a:pPr algn="l"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342900" indent="-34290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类似银证转帐规避政策，证券账户中的资金只能用于购买股票，不能用于消费</a:t>
            </a:r>
          </a:p>
          <a:p>
            <a:pPr algn="l"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342900" indent="-342900" algn="l">
              <a:buSzPct val="100000"/>
              <a:buFont typeface="Wingdings"/>
              <a:buChar char="●"/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同样，比特人民币只能用来买债券，不能用于用户之间转帐</a:t>
            </a:r>
          </a:p>
        </p:txBody>
      </p:sp>
      <p:pic>
        <p:nvPicPr>
          <p:cNvPr id="240" name="image20.png" descr="C:\Users\Administrator\Desktop\pic\数字币.jpg数字币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29507" y="1662134"/>
            <a:ext cx="3914292" cy="24218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43" name="Group 243"/>
          <p:cNvGrpSpPr/>
          <p:nvPr/>
        </p:nvGrpSpPr>
        <p:grpSpPr>
          <a:xfrm>
            <a:off x="8308738" y="-18255"/>
            <a:ext cx="563489" cy="762002"/>
            <a:chOff x="0" y="0"/>
            <a:chExt cx="563488" cy="762000"/>
          </a:xfrm>
        </p:grpSpPr>
        <p:sp>
          <p:nvSpPr>
            <p:cNvPr id="241" name="Shape 241"/>
            <p:cNvSpPr/>
            <p:nvPr/>
          </p:nvSpPr>
          <p:spPr>
            <a:xfrm rot="5400000">
              <a:off x="-106888" y="106887"/>
              <a:ext cx="762002" cy="5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148" y="152397"/>
              <a:ext cx="56134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683510" y="33751"/>
            <a:ext cx="3776980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发行债券流程</a:t>
            </a:r>
          </a:p>
        </p:txBody>
      </p:sp>
      <p:grpSp>
        <p:nvGrpSpPr>
          <p:cNvPr id="248" name="Group 248"/>
          <p:cNvGrpSpPr/>
          <p:nvPr/>
        </p:nvGrpSpPr>
        <p:grpSpPr>
          <a:xfrm>
            <a:off x="5207634" y="1339374"/>
            <a:ext cx="1169671" cy="408941"/>
            <a:chOff x="0" y="0"/>
            <a:chExt cx="1169669" cy="408940"/>
          </a:xfrm>
        </p:grpSpPr>
        <p:sp>
          <p:nvSpPr>
            <p:cNvPr id="246" name="Shape 246"/>
            <p:cNvSpPr/>
            <p:nvPr/>
          </p:nvSpPr>
          <p:spPr>
            <a:xfrm>
              <a:off x="0" y="13969"/>
              <a:ext cx="1169670" cy="381002"/>
            </a:xfrm>
            <a:prstGeom prst="roundRect">
              <a:avLst>
                <a:gd name="adj" fmla="val 16667"/>
              </a:avLst>
            </a:prstGeom>
            <a:solidFill>
              <a:srgbClr val="7097D3">
                <a:alpha val="45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8598" y="0"/>
              <a:ext cx="1132474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P2P公司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6731634" y="2419985"/>
            <a:ext cx="1100456" cy="400686"/>
            <a:chOff x="0" y="0"/>
            <a:chExt cx="1100455" cy="400684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1100456" cy="400685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9559" y="14922"/>
              <a:ext cx="10613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区块链</a:t>
              </a:r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3074670" y="1353819"/>
            <a:ext cx="1148716" cy="426086"/>
            <a:chOff x="0" y="0"/>
            <a:chExt cx="1148714" cy="426084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Bob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8308737" y="-18255"/>
            <a:ext cx="563489" cy="762001"/>
            <a:chOff x="0" y="0"/>
            <a:chExt cx="563488" cy="762000"/>
          </a:xfrm>
        </p:grpSpPr>
        <p:sp>
          <p:nvSpPr>
            <p:cNvPr id="255" name="Shape 255"/>
            <p:cNvSpPr/>
            <p:nvPr/>
          </p:nvSpPr>
          <p:spPr>
            <a:xfrm rot="5400000">
              <a:off x="-106887" y="106887"/>
              <a:ext cx="762001" cy="5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148" y="152397"/>
              <a:ext cx="56134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  <p:sp>
        <p:nvSpPr>
          <p:cNvPr id="258" name="Shape 258"/>
          <p:cNvSpPr/>
          <p:nvPr/>
        </p:nvSpPr>
        <p:spPr>
          <a:xfrm>
            <a:off x="4209414" y="1421764"/>
            <a:ext cx="998222" cy="7622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59" name="Shape 259"/>
          <p:cNvSpPr/>
          <p:nvPr/>
        </p:nvSpPr>
        <p:spPr>
          <a:xfrm>
            <a:off x="4212590" y="1001522"/>
            <a:ext cx="935990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注册</a:t>
            </a:r>
          </a:p>
        </p:txBody>
      </p:sp>
      <p:sp>
        <p:nvSpPr>
          <p:cNvPr id="260" name="Shape 260"/>
          <p:cNvSpPr/>
          <p:nvPr/>
        </p:nvSpPr>
        <p:spPr>
          <a:xfrm flipH="1">
            <a:off x="4217034" y="1657985"/>
            <a:ext cx="990601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61" name="Shape 261"/>
          <p:cNvSpPr/>
          <p:nvPr/>
        </p:nvSpPr>
        <p:spPr>
          <a:xfrm>
            <a:off x="4293235" y="1810512"/>
            <a:ext cx="935990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审核</a:t>
            </a:r>
          </a:p>
        </p:txBody>
      </p:sp>
      <p:sp>
        <p:nvSpPr>
          <p:cNvPr id="262" name="Shape 262"/>
          <p:cNvSpPr/>
          <p:nvPr/>
        </p:nvSpPr>
        <p:spPr>
          <a:xfrm>
            <a:off x="2859329" y="429881"/>
            <a:ext cx="295783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Bob need Money</a:t>
            </a:r>
          </a:p>
        </p:txBody>
      </p:sp>
      <p:grpSp>
        <p:nvGrpSpPr>
          <p:cNvPr id="265" name="Group 265"/>
          <p:cNvGrpSpPr/>
          <p:nvPr/>
        </p:nvGrpSpPr>
        <p:grpSpPr>
          <a:xfrm>
            <a:off x="5182234" y="3523774"/>
            <a:ext cx="1169671" cy="408941"/>
            <a:chOff x="0" y="0"/>
            <a:chExt cx="1169669" cy="408940"/>
          </a:xfrm>
        </p:grpSpPr>
        <p:sp>
          <p:nvSpPr>
            <p:cNvPr id="263" name="Shape 263"/>
            <p:cNvSpPr/>
            <p:nvPr/>
          </p:nvSpPr>
          <p:spPr>
            <a:xfrm>
              <a:off x="0" y="13969"/>
              <a:ext cx="1169670" cy="381002"/>
            </a:xfrm>
            <a:prstGeom prst="roundRect">
              <a:avLst>
                <a:gd name="adj" fmla="val 16667"/>
              </a:avLst>
            </a:prstGeom>
            <a:solidFill>
              <a:srgbClr val="7097D3">
                <a:alpha val="45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8598" y="0"/>
              <a:ext cx="1132474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P2P公司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3049270" y="3538220"/>
            <a:ext cx="1148716" cy="426086"/>
            <a:chOff x="0" y="0"/>
            <a:chExt cx="1148714" cy="426084"/>
          </a:xfrm>
        </p:grpSpPr>
        <p:sp>
          <p:nvSpPr>
            <p:cNvPr id="266" name="Shape 266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Bob</a:t>
              </a:r>
            </a:p>
          </p:txBody>
        </p:sp>
      </p:grpSp>
      <p:sp>
        <p:nvSpPr>
          <p:cNvPr id="269" name="Shape 269"/>
          <p:cNvSpPr/>
          <p:nvPr/>
        </p:nvSpPr>
        <p:spPr>
          <a:xfrm>
            <a:off x="4184014" y="3606164"/>
            <a:ext cx="998222" cy="7622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70" name="Shape 270"/>
          <p:cNvSpPr/>
          <p:nvPr/>
        </p:nvSpPr>
        <p:spPr>
          <a:xfrm>
            <a:off x="4187190" y="3185922"/>
            <a:ext cx="935990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抵押资产</a:t>
            </a:r>
          </a:p>
        </p:txBody>
      </p:sp>
      <p:sp>
        <p:nvSpPr>
          <p:cNvPr id="271" name="Shape 271"/>
          <p:cNvSpPr/>
          <p:nvPr/>
        </p:nvSpPr>
        <p:spPr>
          <a:xfrm flipH="1">
            <a:off x="4191634" y="3842384"/>
            <a:ext cx="990601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72" name="Shape 272"/>
          <p:cNvSpPr/>
          <p:nvPr/>
        </p:nvSpPr>
        <p:spPr>
          <a:xfrm>
            <a:off x="4267835" y="3994913"/>
            <a:ext cx="935990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发行债券</a:t>
            </a:r>
          </a:p>
        </p:txBody>
      </p:sp>
      <p:sp>
        <p:nvSpPr>
          <p:cNvPr id="273" name="Shape 273"/>
          <p:cNvSpPr/>
          <p:nvPr/>
        </p:nvSpPr>
        <p:spPr>
          <a:xfrm>
            <a:off x="6274434" y="1734184"/>
            <a:ext cx="533401" cy="685802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74" name="Shape 274"/>
          <p:cNvSpPr/>
          <p:nvPr/>
        </p:nvSpPr>
        <p:spPr>
          <a:xfrm flipV="1">
            <a:off x="6332836" y="2813758"/>
            <a:ext cx="478156" cy="73406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277" name="Group 277"/>
          <p:cNvGrpSpPr/>
          <p:nvPr/>
        </p:nvGrpSpPr>
        <p:grpSpPr>
          <a:xfrm>
            <a:off x="5436870" y="4175759"/>
            <a:ext cx="1736726" cy="844551"/>
            <a:chOff x="0" y="0"/>
            <a:chExt cx="1736725" cy="844550"/>
          </a:xfrm>
        </p:grpSpPr>
        <p:sp>
          <p:nvSpPr>
            <p:cNvPr id="275" name="Shape 275"/>
            <p:cNvSpPr/>
            <p:nvPr/>
          </p:nvSpPr>
          <p:spPr>
            <a:xfrm>
              <a:off x="0" y="0"/>
              <a:ext cx="1736725" cy="844550"/>
            </a:xfrm>
            <a:prstGeom prst="wedgeEllipseCallout">
              <a:avLst>
                <a:gd name="adj1" fmla="val -69444"/>
                <a:gd name="adj2" fmla="val -54166"/>
              </a:avLst>
            </a:prstGeom>
            <a:solidFill>
              <a:schemeClr val="accent3">
                <a:lumOff val="25098"/>
              </a:schemeClr>
            </a:solidFill>
            <a:ln w="28575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 b="0">
                  <a:solidFill>
                    <a:srgbClr val="0070C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54336" y="109855"/>
              <a:ext cx="1228053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 b="0">
                  <a:solidFill>
                    <a:srgbClr val="0070C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债券    100万</a:t>
              </a:r>
            </a:p>
            <a:p>
              <a:pPr>
                <a:defRPr sz="1000" b="0">
                  <a:solidFill>
                    <a:srgbClr val="0070C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期限       1年</a:t>
              </a:r>
            </a:p>
            <a:p>
              <a:pPr>
                <a:defRPr sz="1000" b="0">
                  <a:solidFill>
                    <a:srgbClr val="0070C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利息      10%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2683510" y="129033"/>
            <a:ext cx="3776980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认购债券流程</a:t>
            </a:r>
          </a:p>
        </p:txBody>
      </p:sp>
      <p:grpSp>
        <p:nvGrpSpPr>
          <p:cNvPr id="282" name="Group 282"/>
          <p:cNvGrpSpPr/>
          <p:nvPr/>
        </p:nvGrpSpPr>
        <p:grpSpPr>
          <a:xfrm>
            <a:off x="1597836" y="2551616"/>
            <a:ext cx="1100456" cy="400686"/>
            <a:chOff x="0" y="0"/>
            <a:chExt cx="1100455" cy="400684"/>
          </a:xfrm>
        </p:grpSpPr>
        <p:sp>
          <p:nvSpPr>
            <p:cNvPr id="280" name="Shape 280"/>
            <p:cNvSpPr/>
            <p:nvPr/>
          </p:nvSpPr>
          <p:spPr>
            <a:xfrm>
              <a:off x="0" y="0"/>
              <a:ext cx="1100456" cy="400685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9559" y="14922"/>
              <a:ext cx="10613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区块链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3121836" y="2423505"/>
            <a:ext cx="1176021" cy="408941"/>
            <a:chOff x="0" y="0"/>
            <a:chExt cx="1176019" cy="408940"/>
          </a:xfrm>
        </p:grpSpPr>
        <p:sp>
          <p:nvSpPr>
            <p:cNvPr id="283" name="Shape 283"/>
            <p:cNvSpPr/>
            <p:nvPr/>
          </p:nvSpPr>
          <p:spPr>
            <a:xfrm>
              <a:off x="0" y="13970"/>
              <a:ext cx="1176020" cy="381001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8598" y="-1"/>
              <a:ext cx="1138824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银行</a:t>
              </a: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8216839" y="-923"/>
            <a:ext cx="563489" cy="762001"/>
            <a:chOff x="0" y="0"/>
            <a:chExt cx="563488" cy="762000"/>
          </a:xfrm>
        </p:grpSpPr>
        <p:sp>
          <p:nvSpPr>
            <p:cNvPr id="286" name="Shape 286"/>
            <p:cNvSpPr/>
            <p:nvPr/>
          </p:nvSpPr>
          <p:spPr>
            <a:xfrm rot="5400000">
              <a:off x="-106887" y="106887"/>
              <a:ext cx="762001" cy="5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48" y="152397"/>
              <a:ext cx="56134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  <p:sp>
        <p:nvSpPr>
          <p:cNvPr id="289" name="Shape 289"/>
          <p:cNvSpPr/>
          <p:nvPr/>
        </p:nvSpPr>
        <p:spPr>
          <a:xfrm>
            <a:off x="3312336" y="621216"/>
            <a:ext cx="2957831" cy="350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Alice has money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3121836" y="1471006"/>
            <a:ext cx="1169671" cy="408941"/>
            <a:chOff x="0" y="0"/>
            <a:chExt cx="1169669" cy="408940"/>
          </a:xfrm>
        </p:grpSpPr>
        <p:sp>
          <p:nvSpPr>
            <p:cNvPr id="290" name="Shape 290"/>
            <p:cNvSpPr/>
            <p:nvPr/>
          </p:nvSpPr>
          <p:spPr>
            <a:xfrm>
              <a:off x="0" y="13969"/>
              <a:ext cx="1169670" cy="381002"/>
            </a:xfrm>
            <a:prstGeom prst="roundRect">
              <a:avLst>
                <a:gd name="adj" fmla="val 16667"/>
              </a:avLst>
            </a:prstGeom>
            <a:solidFill>
              <a:srgbClr val="7097D3">
                <a:alpha val="45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8598" y="0"/>
              <a:ext cx="1132474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P2P公司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5179236" y="1408616"/>
            <a:ext cx="1148716" cy="426086"/>
            <a:chOff x="0" y="0"/>
            <a:chExt cx="1148714" cy="426084"/>
          </a:xfrm>
        </p:grpSpPr>
        <p:sp>
          <p:nvSpPr>
            <p:cNvPr id="293" name="Shape 293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Alice</a:t>
              </a:r>
            </a:p>
          </p:txBody>
        </p:sp>
      </p:grpSp>
      <p:sp>
        <p:nvSpPr>
          <p:cNvPr id="296" name="Shape 296"/>
          <p:cNvSpPr/>
          <p:nvPr/>
        </p:nvSpPr>
        <p:spPr>
          <a:xfrm>
            <a:off x="4264836" y="1789616"/>
            <a:ext cx="998221" cy="762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97" name="Shape 297"/>
          <p:cNvSpPr/>
          <p:nvPr/>
        </p:nvSpPr>
        <p:spPr>
          <a:xfrm>
            <a:off x="4234991" y="1202867"/>
            <a:ext cx="935990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注册</a:t>
            </a:r>
          </a:p>
        </p:txBody>
      </p:sp>
      <p:sp>
        <p:nvSpPr>
          <p:cNvPr id="298" name="Shape 298"/>
          <p:cNvSpPr/>
          <p:nvPr/>
        </p:nvSpPr>
        <p:spPr>
          <a:xfrm flipH="1" flipV="1">
            <a:off x="4264836" y="1561016"/>
            <a:ext cx="990601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99" name="Shape 299"/>
          <p:cNvSpPr/>
          <p:nvPr/>
        </p:nvSpPr>
        <p:spPr>
          <a:xfrm>
            <a:off x="4234991" y="1792775"/>
            <a:ext cx="935990" cy="34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审核</a:t>
            </a:r>
          </a:p>
        </p:txBody>
      </p:sp>
      <p:sp>
        <p:nvSpPr>
          <p:cNvPr id="300" name="Shape 300"/>
          <p:cNvSpPr/>
          <p:nvPr/>
        </p:nvSpPr>
        <p:spPr>
          <a:xfrm flipH="1">
            <a:off x="2664637" y="1889311"/>
            <a:ext cx="477520" cy="662306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303" name="Group 303"/>
          <p:cNvGrpSpPr/>
          <p:nvPr/>
        </p:nvGrpSpPr>
        <p:grpSpPr>
          <a:xfrm>
            <a:off x="5255436" y="2437316"/>
            <a:ext cx="1148716" cy="426086"/>
            <a:chOff x="0" y="0"/>
            <a:chExt cx="1148714" cy="426084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Alice</a:t>
              </a:r>
            </a:p>
          </p:txBody>
        </p:sp>
      </p:grpSp>
      <p:sp>
        <p:nvSpPr>
          <p:cNvPr id="304" name="Shape 304"/>
          <p:cNvSpPr/>
          <p:nvPr/>
        </p:nvSpPr>
        <p:spPr>
          <a:xfrm>
            <a:off x="4264836" y="2742116"/>
            <a:ext cx="998221" cy="762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05" name="Shape 305"/>
          <p:cNvSpPr/>
          <p:nvPr/>
        </p:nvSpPr>
        <p:spPr>
          <a:xfrm>
            <a:off x="4286426" y="2187761"/>
            <a:ext cx="103695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send 100w￥ </a:t>
            </a:r>
          </a:p>
        </p:txBody>
      </p:sp>
      <p:sp>
        <p:nvSpPr>
          <p:cNvPr id="306" name="Shape 306"/>
          <p:cNvSpPr/>
          <p:nvPr/>
        </p:nvSpPr>
        <p:spPr>
          <a:xfrm flipH="1">
            <a:off x="4264836" y="2513516"/>
            <a:ext cx="990601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07" name="Shape 307"/>
          <p:cNvSpPr/>
          <p:nvPr/>
        </p:nvSpPr>
        <p:spPr>
          <a:xfrm>
            <a:off x="4110476" y="2810061"/>
            <a:ext cx="1346310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send 100w bitcny</a:t>
            </a:r>
          </a:p>
        </p:txBody>
      </p:sp>
      <p:grpSp>
        <p:nvGrpSpPr>
          <p:cNvPr id="310" name="Group 310"/>
          <p:cNvGrpSpPr/>
          <p:nvPr/>
        </p:nvGrpSpPr>
        <p:grpSpPr>
          <a:xfrm>
            <a:off x="5230036" y="3453316"/>
            <a:ext cx="1148716" cy="426086"/>
            <a:chOff x="0" y="0"/>
            <a:chExt cx="1148714" cy="426084"/>
          </a:xfrm>
        </p:grpSpPr>
        <p:sp>
          <p:nvSpPr>
            <p:cNvPr id="308" name="Shape 308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Alice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4264836" y="3554916"/>
            <a:ext cx="998221" cy="762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12" name="Shape 312"/>
          <p:cNvSpPr/>
          <p:nvPr/>
        </p:nvSpPr>
        <p:spPr>
          <a:xfrm>
            <a:off x="4131750" y="3206292"/>
            <a:ext cx="1346310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send 100w bond</a:t>
            </a:r>
          </a:p>
        </p:txBody>
      </p:sp>
      <p:sp>
        <p:nvSpPr>
          <p:cNvPr id="313" name="Shape 313"/>
          <p:cNvSpPr/>
          <p:nvPr/>
        </p:nvSpPr>
        <p:spPr>
          <a:xfrm flipH="1">
            <a:off x="4264836" y="3707316"/>
            <a:ext cx="990601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14" name="Shape 314"/>
          <p:cNvSpPr/>
          <p:nvPr/>
        </p:nvSpPr>
        <p:spPr>
          <a:xfrm>
            <a:off x="4029831" y="3790191"/>
            <a:ext cx="1346310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send 100w bitcny</a:t>
            </a:r>
          </a:p>
        </p:txBody>
      </p:sp>
      <p:grpSp>
        <p:nvGrpSpPr>
          <p:cNvPr id="317" name="Group 317"/>
          <p:cNvGrpSpPr/>
          <p:nvPr/>
        </p:nvGrpSpPr>
        <p:grpSpPr>
          <a:xfrm>
            <a:off x="3124362" y="3453316"/>
            <a:ext cx="1148716" cy="426086"/>
            <a:chOff x="0" y="0"/>
            <a:chExt cx="1148714" cy="426084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Bob</a:t>
              </a:r>
            </a:p>
          </p:txBody>
        </p:sp>
      </p:grpSp>
      <p:sp>
        <p:nvSpPr>
          <p:cNvPr id="318" name="Shape 318"/>
          <p:cNvSpPr/>
          <p:nvPr/>
        </p:nvSpPr>
        <p:spPr>
          <a:xfrm flipH="1" flipV="1">
            <a:off x="2687676" y="2932616"/>
            <a:ext cx="410433" cy="759944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19" name="Shape 319"/>
          <p:cNvSpPr/>
          <p:nvPr/>
        </p:nvSpPr>
        <p:spPr>
          <a:xfrm flipH="1">
            <a:off x="2692600" y="2704325"/>
            <a:ext cx="425458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322" name="Group 322"/>
          <p:cNvGrpSpPr/>
          <p:nvPr/>
        </p:nvGrpSpPr>
        <p:grpSpPr>
          <a:xfrm>
            <a:off x="3122471" y="4317551"/>
            <a:ext cx="1148716" cy="426086"/>
            <a:chOff x="0" y="0"/>
            <a:chExt cx="1148714" cy="426084"/>
          </a:xfrm>
        </p:grpSpPr>
        <p:sp>
          <p:nvSpPr>
            <p:cNvPr id="320" name="Shape 320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Bob</a:t>
              </a:r>
            </a:p>
          </p:txBody>
        </p:sp>
      </p:grpSp>
      <p:sp>
        <p:nvSpPr>
          <p:cNvPr id="323" name="Shape 323"/>
          <p:cNvSpPr/>
          <p:nvPr/>
        </p:nvSpPr>
        <p:spPr>
          <a:xfrm>
            <a:off x="4257216" y="4385496"/>
            <a:ext cx="998221" cy="762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24" name="Shape 324"/>
          <p:cNvSpPr/>
          <p:nvPr/>
        </p:nvSpPr>
        <p:spPr>
          <a:xfrm>
            <a:off x="4090773" y="4098476"/>
            <a:ext cx="1346310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send 100w Bitcny</a:t>
            </a:r>
          </a:p>
        </p:txBody>
      </p:sp>
      <p:sp>
        <p:nvSpPr>
          <p:cNvPr id="325" name="Shape 325"/>
          <p:cNvSpPr/>
          <p:nvPr/>
        </p:nvSpPr>
        <p:spPr>
          <a:xfrm flipH="1">
            <a:off x="4264836" y="4621716"/>
            <a:ext cx="990601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26" name="Shape 326"/>
          <p:cNvSpPr/>
          <p:nvPr/>
        </p:nvSpPr>
        <p:spPr>
          <a:xfrm>
            <a:off x="4336909" y="4621716"/>
            <a:ext cx="1148716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send 100w cash</a:t>
            </a:r>
          </a:p>
        </p:txBody>
      </p:sp>
      <p:grpSp>
        <p:nvGrpSpPr>
          <p:cNvPr id="329" name="Group 329"/>
          <p:cNvGrpSpPr/>
          <p:nvPr/>
        </p:nvGrpSpPr>
        <p:grpSpPr>
          <a:xfrm>
            <a:off x="5255436" y="4303105"/>
            <a:ext cx="1176021" cy="408941"/>
            <a:chOff x="0" y="0"/>
            <a:chExt cx="1176019" cy="408940"/>
          </a:xfrm>
        </p:grpSpPr>
        <p:sp>
          <p:nvSpPr>
            <p:cNvPr id="327" name="Shape 327"/>
            <p:cNvSpPr/>
            <p:nvPr/>
          </p:nvSpPr>
          <p:spPr>
            <a:xfrm>
              <a:off x="0" y="13970"/>
              <a:ext cx="1176020" cy="381001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8598" y="-1"/>
              <a:ext cx="1138824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银行</a:t>
              </a:r>
            </a:p>
          </p:txBody>
        </p:sp>
      </p:grpSp>
      <p:sp>
        <p:nvSpPr>
          <p:cNvPr id="330" name="Shape 330"/>
          <p:cNvSpPr/>
          <p:nvPr/>
        </p:nvSpPr>
        <p:spPr>
          <a:xfrm flipH="1" flipV="1">
            <a:off x="2423744" y="2959882"/>
            <a:ext cx="685274" cy="1492848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2743993" y="210343"/>
            <a:ext cx="377698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兑现债券流程</a:t>
            </a:r>
          </a:p>
        </p:txBody>
      </p:sp>
      <p:grpSp>
        <p:nvGrpSpPr>
          <p:cNvPr id="335" name="Group 335"/>
          <p:cNvGrpSpPr/>
          <p:nvPr/>
        </p:nvGrpSpPr>
        <p:grpSpPr>
          <a:xfrm>
            <a:off x="8308737" y="-18255"/>
            <a:ext cx="563489" cy="762001"/>
            <a:chOff x="0" y="0"/>
            <a:chExt cx="563488" cy="762000"/>
          </a:xfrm>
        </p:grpSpPr>
        <p:sp>
          <p:nvSpPr>
            <p:cNvPr id="333" name="Shape 333"/>
            <p:cNvSpPr/>
            <p:nvPr/>
          </p:nvSpPr>
          <p:spPr>
            <a:xfrm rot="5400000">
              <a:off x="-106887" y="106887"/>
              <a:ext cx="762001" cy="5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67" y="0"/>
                  </a:lnTo>
                  <a:lnTo>
                    <a:pt x="21600" y="10800"/>
                  </a:lnTo>
                  <a:lnTo>
                    <a:pt x="1606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50800" dist="27940" dir="5400000" rotWithShape="0">
                <a:srgbClr val="000000">
                  <a:alpha val="3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148" y="152397"/>
              <a:ext cx="56134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C00000"/>
                  </a:solidFill>
                  <a:effectLst>
                    <a:outerShdw blurRad="50800" dist="38100" dir="2700000" rotWithShape="0">
                      <a:srgbClr val="A2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复杂美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3061970" y="2534920"/>
            <a:ext cx="1148716" cy="426086"/>
            <a:chOff x="0" y="0"/>
            <a:chExt cx="1148714" cy="426084"/>
          </a:xfrm>
        </p:grpSpPr>
        <p:sp>
          <p:nvSpPr>
            <p:cNvPr id="336" name="Shape 336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Bob</a:t>
              </a:r>
            </a:p>
          </p:txBody>
        </p:sp>
      </p:grpSp>
      <p:sp>
        <p:nvSpPr>
          <p:cNvPr id="339" name="Shape 339"/>
          <p:cNvSpPr/>
          <p:nvPr/>
        </p:nvSpPr>
        <p:spPr>
          <a:xfrm>
            <a:off x="4196714" y="2602864"/>
            <a:ext cx="998222" cy="7622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40" name="Shape 340"/>
          <p:cNvSpPr/>
          <p:nvPr/>
        </p:nvSpPr>
        <p:spPr>
          <a:xfrm>
            <a:off x="4032425" y="2256154"/>
            <a:ext cx="1434750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send 110w bitcny</a:t>
            </a:r>
          </a:p>
        </p:txBody>
      </p:sp>
      <p:sp>
        <p:nvSpPr>
          <p:cNvPr id="341" name="Shape 341"/>
          <p:cNvSpPr/>
          <p:nvPr/>
        </p:nvSpPr>
        <p:spPr>
          <a:xfrm flipH="1">
            <a:off x="4204334" y="2839085"/>
            <a:ext cx="990601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42" name="Shape 342"/>
          <p:cNvSpPr/>
          <p:nvPr/>
        </p:nvSpPr>
        <p:spPr>
          <a:xfrm>
            <a:off x="4025908" y="2959001"/>
            <a:ext cx="1339797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send 110w bond</a:t>
            </a:r>
          </a:p>
        </p:txBody>
      </p:sp>
      <p:grpSp>
        <p:nvGrpSpPr>
          <p:cNvPr id="345" name="Group 345"/>
          <p:cNvGrpSpPr/>
          <p:nvPr/>
        </p:nvGrpSpPr>
        <p:grpSpPr>
          <a:xfrm>
            <a:off x="5169534" y="2508885"/>
            <a:ext cx="1148716" cy="426086"/>
            <a:chOff x="0" y="0"/>
            <a:chExt cx="1148714" cy="426084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Alice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3023870" y="3868420"/>
            <a:ext cx="1148716" cy="426086"/>
            <a:chOff x="0" y="0"/>
            <a:chExt cx="1148714" cy="426084"/>
          </a:xfrm>
        </p:grpSpPr>
        <p:sp>
          <p:nvSpPr>
            <p:cNvPr id="346" name="Shape 346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Alice</a:t>
              </a:r>
            </a:p>
          </p:txBody>
        </p:sp>
      </p:grpSp>
      <p:sp>
        <p:nvSpPr>
          <p:cNvPr id="349" name="Shape 349"/>
          <p:cNvSpPr/>
          <p:nvPr/>
        </p:nvSpPr>
        <p:spPr>
          <a:xfrm>
            <a:off x="4158614" y="3936364"/>
            <a:ext cx="998222" cy="7622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50" name="Shape 350"/>
          <p:cNvSpPr/>
          <p:nvPr/>
        </p:nvSpPr>
        <p:spPr>
          <a:xfrm>
            <a:off x="4161790" y="3555311"/>
            <a:ext cx="1176021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send 110w bitcny</a:t>
            </a:r>
          </a:p>
        </p:txBody>
      </p:sp>
      <p:sp>
        <p:nvSpPr>
          <p:cNvPr id="351" name="Shape 351"/>
          <p:cNvSpPr/>
          <p:nvPr/>
        </p:nvSpPr>
        <p:spPr>
          <a:xfrm flipH="1">
            <a:off x="4166234" y="4172584"/>
            <a:ext cx="990601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52" name="Shape 352"/>
          <p:cNvSpPr/>
          <p:nvPr/>
        </p:nvSpPr>
        <p:spPr>
          <a:xfrm>
            <a:off x="4150068" y="4258158"/>
            <a:ext cx="1199463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send 110w cash</a:t>
            </a:r>
          </a:p>
        </p:txBody>
      </p:sp>
      <p:grpSp>
        <p:nvGrpSpPr>
          <p:cNvPr id="355" name="Group 355"/>
          <p:cNvGrpSpPr/>
          <p:nvPr/>
        </p:nvGrpSpPr>
        <p:grpSpPr>
          <a:xfrm>
            <a:off x="5156834" y="3853974"/>
            <a:ext cx="1176021" cy="408941"/>
            <a:chOff x="0" y="0"/>
            <a:chExt cx="1176019" cy="408940"/>
          </a:xfrm>
        </p:grpSpPr>
        <p:sp>
          <p:nvSpPr>
            <p:cNvPr id="353" name="Shape 353"/>
            <p:cNvSpPr/>
            <p:nvPr/>
          </p:nvSpPr>
          <p:spPr>
            <a:xfrm>
              <a:off x="0" y="13970"/>
              <a:ext cx="1176020" cy="381001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8598" y="-1"/>
              <a:ext cx="1138824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银行</a:t>
              </a:r>
            </a:p>
          </p:txBody>
        </p:sp>
      </p:grpSp>
      <p:grpSp>
        <p:nvGrpSpPr>
          <p:cNvPr id="358" name="Group 358"/>
          <p:cNvGrpSpPr/>
          <p:nvPr/>
        </p:nvGrpSpPr>
        <p:grpSpPr>
          <a:xfrm>
            <a:off x="3013392" y="1234382"/>
            <a:ext cx="1148715" cy="426086"/>
            <a:chOff x="0" y="0"/>
            <a:chExt cx="1148714" cy="426084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1148715" cy="426085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0800" y="46672"/>
              <a:ext cx="110711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Bob</a:t>
              </a:r>
            </a:p>
          </p:txBody>
        </p:sp>
      </p:grpSp>
      <p:sp>
        <p:nvSpPr>
          <p:cNvPr id="359" name="Shape 359"/>
          <p:cNvSpPr/>
          <p:nvPr/>
        </p:nvSpPr>
        <p:spPr>
          <a:xfrm>
            <a:off x="4148136" y="1302327"/>
            <a:ext cx="998221" cy="762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60" name="Shape 360"/>
          <p:cNvSpPr/>
          <p:nvPr/>
        </p:nvSpPr>
        <p:spPr>
          <a:xfrm>
            <a:off x="4079902" y="1018035"/>
            <a:ext cx="1339797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send 110w cash</a:t>
            </a:r>
          </a:p>
        </p:txBody>
      </p:sp>
      <p:sp>
        <p:nvSpPr>
          <p:cNvPr id="361" name="Shape 361"/>
          <p:cNvSpPr/>
          <p:nvPr/>
        </p:nvSpPr>
        <p:spPr>
          <a:xfrm flipH="1" flipV="1">
            <a:off x="4155756" y="1538547"/>
            <a:ext cx="990601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62" name="Shape 362"/>
          <p:cNvSpPr/>
          <p:nvPr/>
        </p:nvSpPr>
        <p:spPr>
          <a:xfrm>
            <a:off x="4231956" y="1660627"/>
            <a:ext cx="1199463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send 110w bitcny</a:t>
            </a:r>
          </a:p>
        </p:txBody>
      </p:sp>
      <p:grpSp>
        <p:nvGrpSpPr>
          <p:cNvPr id="365" name="Group 365"/>
          <p:cNvGrpSpPr/>
          <p:nvPr/>
        </p:nvGrpSpPr>
        <p:grpSpPr>
          <a:xfrm>
            <a:off x="5146356" y="1219936"/>
            <a:ext cx="1176021" cy="408941"/>
            <a:chOff x="0" y="0"/>
            <a:chExt cx="1176019" cy="408940"/>
          </a:xfrm>
        </p:grpSpPr>
        <p:sp>
          <p:nvSpPr>
            <p:cNvPr id="363" name="Shape 363"/>
            <p:cNvSpPr/>
            <p:nvPr/>
          </p:nvSpPr>
          <p:spPr>
            <a:xfrm>
              <a:off x="0" y="13970"/>
              <a:ext cx="1176020" cy="381001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4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8598" y="-1"/>
              <a:ext cx="1138824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银行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6823313" y="2574757"/>
            <a:ext cx="1100456" cy="400686"/>
            <a:chOff x="0" y="0"/>
            <a:chExt cx="1100455" cy="400684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1100456" cy="400685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0000"/>
              </a:srgbClr>
            </a:solidFill>
            <a:ln w="12700" cap="flat">
              <a:solidFill>
                <a:srgbClr val="111F3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9559" y="14922"/>
              <a:ext cx="10613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区块链</a:t>
              </a:r>
            </a:p>
          </p:txBody>
        </p:sp>
      </p:grpSp>
      <p:sp>
        <p:nvSpPr>
          <p:cNvPr id="369" name="Shape 369"/>
          <p:cNvSpPr/>
          <p:nvPr/>
        </p:nvSpPr>
        <p:spPr>
          <a:xfrm>
            <a:off x="6308397" y="1446391"/>
            <a:ext cx="792033" cy="1127175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70" name="Shape 370"/>
          <p:cNvSpPr/>
          <p:nvPr/>
        </p:nvSpPr>
        <p:spPr>
          <a:xfrm>
            <a:off x="6361625" y="2700565"/>
            <a:ext cx="418314" cy="1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371" name="Shape 371"/>
          <p:cNvSpPr/>
          <p:nvPr/>
        </p:nvSpPr>
        <p:spPr>
          <a:xfrm flipV="1">
            <a:off x="6308397" y="3065901"/>
            <a:ext cx="987234" cy="987233"/>
          </a:xfrm>
          <a:prstGeom prst="line">
            <a:avLst/>
          </a:prstGeom>
          <a:ln>
            <a:solidFill>
              <a:srgbClr val="152A4B"/>
            </a:solidFill>
            <a:tailEnd type="triangle"/>
          </a:ln>
        </p:spPr>
        <p:txBody>
          <a:bodyPr lIns="45719" rIns="45719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" animBg="1" advAuto="0"/>
    </p:bldLst>
  </p:timing>
</p:sld>
</file>

<file path=ppt/theme/theme1.xml><?xml version="1.0" encoding="utf-8"?>
<a:theme xmlns:a="http://schemas.openxmlformats.org/drawingml/2006/main" name="主管人员">
  <a:themeElements>
    <a:clrScheme name="主管人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72B4B"/>
      </a:accent1>
      <a:accent2>
        <a:srgbClr val="FFC000"/>
      </a:accent2>
      <a:accent3>
        <a:srgbClr val="7F7F7F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主管人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Off val="44000"/>
          </a:schemeClr>
        </a:solidFill>
        <a:ln w="28575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8575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管人员">
  <a:themeElements>
    <a:clrScheme name="主管人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72B4B"/>
      </a:accent1>
      <a:accent2>
        <a:srgbClr val="FFC000"/>
      </a:accent2>
      <a:accent3>
        <a:srgbClr val="7F7F7F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主管人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Off val="44000"/>
          </a:schemeClr>
        </a:solidFill>
        <a:ln w="28575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8575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Kingsoft Office WPP</Application>
  <PresentationFormat/>
  <Paragraphs>252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</cp:revision>
  <dcterms:created xsi:type="dcterms:W3CDTF">2016-01-09T19:21:27Z</dcterms:created>
  <dcterms:modified xsi:type="dcterms:W3CDTF">2016-01-09T19:21:27Z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