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74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8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FD0EE5-F382-4252-B6A6-9EE38DA4E630}">
          <p14:sldIdLst>
            <p14:sldId id="256"/>
            <p14:sldId id="257"/>
            <p14:sldId id="258"/>
            <p14:sldId id="260"/>
            <p14:sldId id="263"/>
            <p14:sldId id="262"/>
            <p14:sldId id="264"/>
            <p14:sldId id="274"/>
            <p14:sldId id="267"/>
            <p14:sldId id="259"/>
            <p14:sldId id="268"/>
            <p14:sldId id="269"/>
            <p14:sldId id="270"/>
            <p14:sldId id="271"/>
            <p14:sldId id="272"/>
            <p14:sldId id="278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05D-CAC5-4409-B59B-CDAD2CF51AC3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it-IT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8753-21DD-4DDC-9B69-B0A3DEA33424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84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8753-21DD-4DDC-9B69-B0A3DEA3342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92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it-IT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555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5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523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64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934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34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99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7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it-IT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28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it-IT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it-IT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603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it-IT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it-IT"/>
              <a:t>单击此处编辑母版文本样式</a:t>
            </a:r>
          </a:p>
          <a:p>
            <a:pPr lvl="1"/>
            <a:r>
              <a:rPr lang="zh-CN" altLang="it-IT"/>
              <a:t>二级</a:t>
            </a:r>
          </a:p>
          <a:p>
            <a:pPr lvl="2"/>
            <a:r>
              <a:rPr lang="zh-CN" altLang="it-IT"/>
              <a:t>三级</a:t>
            </a:r>
          </a:p>
          <a:p>
            <a:pPr lvl="3"/>
            <a:r>
              <a:rPr lang="zh-CN" altLang="it-IT"/>
              <a:t>四级</a:t>
            </a:r>
          </a:p>
          <a:p>
            <a:pPr lvl="4"/>
            <a:r>
              <a:rPr lang="zh-CN" altLang="it-IT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65B5D4C-2BF2-49E9-A89A-ADE5EA149038}" type="datetimeFigureOut">
              <a:rPr lang="it-IT" smtClean="0"/>
              <a:t>26/07/2022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F8D4EC8-3C96-4CBB-BEF5-9E883C44812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8C2C-B4B0-1688-1D6D-16D6C5228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Amsterdam House Price</a:t>
            </a:r>
            <a:br>
              <a:rPr lang="it-IT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it-IT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EE482-3F94-3301-ED46-59937DEA1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Corso di </a:t>
            </a:r>
            <a:r>
              <a:rPr lang="en-US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Modelli</a:t>
            </a:r>
            <a:r>
              <a:rPr lang="en-US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Metodi</a:t>
            </a:r>
            <a:r>
              <a:rPr lang="en-US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per </a:t>
            </a:r>
            <a:r>
              <a:rPr lang="en-US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l’Inferenza</a:t>
            </a:r>
            <a:r>
              <a:rPr lang="en-US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Statistica</a:t>
            </a:r>
            <a:endParaRPr lang="en-US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A.A.2021/2022</a:t>
            </a:r>
          </a:p>
          <a:p>
            <a:r>
              <a:rPr lang="it-IT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Zijie</a:t>
            </a:r>
            <a:r>
              <a:rPr lang="it-IT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Zhang – Min Lin – </a:t>
            </a:r>
            <a:r>
              <a:rPr lang="it-IT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Kai</a:t>
            </a:r>
            <a:r>
              <a:rPr lang="it-IT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Wu</a:t>
            </a:r>
            <a:endParaRPr lang="it-IT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842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96812-839D-8CE5-5090-B2494B52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55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>
                <a:solidFill>
                  <a:srgbClr val="FFFFFF"/>
                </a:solidFill>
              </a:rPr>
              <a:t>Si nota la non normalita’ del response</a:t>
            </a:r>
          </a:p>
        </p:txBody>
      </p:sp>
      <p:pic>
        <p:nvPicPr>
          <p:cNvPr id="7" name="内容占位符 6" descr="图表, 折线图, 直方图&#10;&#10;描述已自动生成">
            <a:extLst>
              <a:ext uri="{FF2B5EF4-FFF2-40B4-BE49-F238E27FC236}">
                <a16:creationId xmlns:a16="http://schemas.microsoft.com/office/drawing/2014/main" id="{CE45980D-C4A2-A180-1C27-BD9E6D43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1" y="1545431"/>
            <a:ext cx="6035822" cy="3767137"/>
          </a:xfrm>
        </p:spPr>
      </p:pic>
    </p:spTree>
    <p:extLst>
      <p:ext uri="{BB962C8B-B14F-4D97-AF65-F5344CB8AC3E}">
        <p14:creationId xmlns:p14="http://schemas.microsoft.com/office/powerpoint/2010/main" val="900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72BBEA-65A3-621E-E40D-AEA08686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latin typeface="Aharoni" panose="02010803020104030203" pitchFamily="2" charset="-79"/>
                <a:cs typeface="Aharoni" panose="02010803020104030203" pitchFamily="2" charset="-79"/>
              </a:rPr>
              <a:t>Data processing</a:t>
            </a:r>
            <a:endParaRPr lang="it-IT" sz="40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C57D1-A7EF-F47B-6BBD-69EAA133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pPr marL="457200" indent="-463550">
              <a:spcBef>
                <a:spcPts val="0"/>
              </a:spcBef>
              <a:buClr>
                <a:schemeClr val="dk2"/>
              </a:buClr>
              <a:buSzPts val="3700"/>
              <a:buFont typeface="Arial" panose="020B0604020202020204" pitchFamily="34" charset="0"/>
              <a:buChar char="•"/>
            </a:pPr>
            <a:r>
              <a:rPr lang="it-IT" sz="1800" u="sng" dirty="0">
                <a:latin typeface="Lato"/>
                <a:ea typeface="Lato"/>
                <a:cs typeface="Lato"/>
                <a:sym typeface="Lato"/>
              </a:rPr>
              <a:t>Leverages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latin typeface="Lato"/>
              <a:ea typeface="Lato"/>
              <a:cs typeface="Lato"/>
              <a:sym typeface="Lato"/>
            </a:endParaRPr>
          </a:p>
          <a:p>
            <a:pPr marL="457200" indent="-463550">
              <a:spcBef>
                <a:spcPts val="0"/>
              </a:spcBef>
              <a:buClr>
                <a:schemeClr val="dk2"/>
              </a:buClr>
              <a:buSzPts val="3700"/>
              <a:buFont typeface="Arial" panose="020B0604020202020204" pitchFamily="34" charset="0"/>
              <a:buChar char="•"/>
            </a:pPr>
            <a:r>
              <a:rPr lang="it-IT" sz="1800" u="sng" dirty="0">
                <a:latin typeface="Lato"/>
                <a:ea typeface="Lato"/>
                <a:cs typeface="Lato"/>
                <a:sym typeface="Lato"/>
              </a:rPr>
              <a:t>Residui standardizzati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latin typeface="Lato"/>
              <a:ea typeface="Lato"/>
              <a:cs typeface="Lato"/>
              <a:sym typeface="Lato"/>
            </a:endParaRPr>
          </a:p>
          <a:p>
            <a:pPr marL="457200" indent="-463550">
              <a:spcBef>
                <a:spcPts val="0"/>
              </a:spcBef>
              <a:buClr>
                <a:schemeClr val="dk2"/>
              </a:buClr>
              <a:buSzPts val="3700"/>
              <a:buFont typeface="Arial" panose="020B0604020202020204" pitchFamily="34" charset="0"/>
              <a:buChar char="•"/>
            </a:pPr>
            <a:r>
              <a:rPr lang="it-IT" sz="1800" u="sng" dirty="0">
                <a:latin typeface="Lato"/>
                <a:ea typeface="Lato"/>
                <a:cs typeface="Lato"/>
                <a:sym typeface="Lato"/>
              </a:rPr>
              <a:t>Distanza di Cook</a:t>
            </a:r>
            <a:endParaRPr lang="it-IT" sz="1800" dirty="0">
              <a:latin typeface="Lato"/>
              <a:ea typeface="Lato"/>
              <a:cs typeface="Lato"/>
              <a:sym typeface="Lato"/>
            </a:endParaRP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46031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CCECA-A7AA-F411-1C3E-DE82737D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</a:t>
            </a:r>
            <a:endParaRPr lang="it-IT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6ADA0F-9F00-FE3D-30A8-76BBB72445AE}"/>
              </a:ext>
            </a:extLst>
          </p:cNvPr>
          <p:cNvSpPr txBox="1"/>
          <p:nvPr/>
        </p:nvSpPr>
        <p:spPr>
          <a:xfrm>
            <a:off x="657224" y="1802122"/>
            <a:ext cx="510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rimossi</a:t>
            </a:r>
            <a:r>
              <a:rPr lang="en-US" dirty="0"/>
              <a:t> 113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punti</a:t>
            </a:r>
            <a:r>
              <a:rPr lang="en-US" dirty="0"/>
              <a:t> leva(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it-IT" dirty="0"/>
              <a:t>920</a:t>
            </a:r>
            <a:r>
              <a:rPr lang="it-IT" sz="1800" b="0" i="0" dirty="0">
                <a:effectLst/>
              </a:rPr>
              <a:t> osservazioni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F791A54A-D324-445B-3EAA-5459A2FC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57" y="782908"/>
            <a:ext cx="6077670" cy="4313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7750C0-9EE2-6977-DF96-4A3AED1E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448453"/>
            <a:ext cx="49053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0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14C8-D9C5-49BD-9B75-FFDEA6EC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09" y="153339"/>
            <a:ext cx="10772775" cy="1658198"/>
          </a:xfrm>
        </p:spPr>
        <p:txBody>
          <a:bodyPr/>
          <a:lstStyle/>
          <a:p>
            <a:r>
              <a:rPr lang="en-US" dirty="0" err="1"/>
              <a:t>Residui</a:t>
            </a:r>
            <a:r>
              <a:rPr lang="en-US" dirty="0"/>
              <a:t> </a:t>
            </a:r>
            <a:r>
              <a:rPr lang="en-US" dirty="0" err="1"/>
              <a:t>standardizzati</a:t>
            </a:r>
            <a:endParaRPr lang="it-IT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A900B6-7907-0F91-5EF7-EC2CCCB7B1FE}"/>
              </a:ext>
            </a:extLst>
          </p:cNvPr>
          <p:cNvSpPr txBox="1"/>
          <p:nvPr/>
        </p:nvSpPr>
        <p:spPr>
          <a:xfrm>
            <a:off x="852616" y="1649643"/>
            <a:ext cx="4243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Attraverso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residui</a:t>
            </a:r>
            <a:r>
              <a:rPr lang="en-US" sz="2000" b="1" dirty="0"/>
              <a:t> </a:t>
            </a:r>
            <a:r>
              <a:rPr lang="en-US" sz="2000" b="1" dirty="0" err="1"/>
              <a:t>standardizzati</a:t>
            </a:r>
            <a:r>
              <a:rPr lang="en-US" sz="2000" b="1" dirty="0"/>
              <a:t>, </a:t>
            </a:r>
            <a:r>
              <a:rPr lang="en-US" sz="2000" b="1" dirty="0" err="1"/>
              <a:t>sono</a:t>
            </a:r>
            <a:r>
              <a:rPr lang="en-US" sz="2000" b="1" dirty="0"/>
              <a:t> state </a:t>
            </a:r>
            <a:r>
              <a:rPr lang="en-US" sz="2000" b="1" dirty="0" err="1"/>
              <a:t>rimosse</a:t>
            </a:r>
            <a:r>
              <a:rPr lang="en-US" sz="2000" b="1" dirty="0"/>
              <a:t> 32 </a:t>
            </a:r>
            <a:r>
              <a:rPr lang="en-US" sz="2000" b="1" dirty="0" err="1"/>
              <a:t>osservazioni</a:t>
            </a:r>
            <a:r>
              <a:rPr lang="en-US" sz="2000" b="1" dirty="0"/>
              <a:t>, senza </a:t>
            </a:r>
            <a:r>
              <a:rPr lang="en-US" sz="2000" b="1" dirty="0" err="1"/>
              <a:t>contare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punti</a:t>
            </a:r>
            <a:r>
              <a:rPr lang="en-US" sz="2000" b="1" dirty="0"/>
              <a:t> leverages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750BB82C-A983-00AE-7F07-890F6352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91" y="1509683"/>
            <a:ext cx="6083007" cy="4317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02602-720A-563F-BE15-65B0D86A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6" y="2908260"/>
            <a:ext cx="4943475" cy="1962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90545A-DE20-8B1A-DCB3-5A45952B5E88}"/>
              </a:ext>
            </a:extLst>
          </p:cNvPr>
          <p:cNvSpPr txBox="1"/>
          <p:nvPr/>
        </p:nvSpPr>
        <p:spPr>
          <a:xfrm>
            <a:off x="923278" y="5344357"/>
            <a:ext cx="450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residui</a:t>
            </a:r>
            <a:r>
              <a:rPr lang="en-US" dirty="0"/>
              <a:t> </a:t>
            </a:r>
            <a:r>
              <a:rPr lang="en-US" dirty="0" err="1"/>
              <a:t>studentizzati</a:t>
            </a:r>
            <a:r>
              <a:rPr lang="en-US" dirty="0"/>
              <a:t>, il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 a </a:t>
            </a:r>
            <a:r>
              <a:rPr lang="en-US" dirty="0" err="1"/>
              <a:t>quelli</a:t>
            </a:r>
            <a:r>
              <a:rPr lang="en-US" dirty="0"/>
              <a:t> </a:t>
            </a:r>
            <a:r>
              <a:rPr lang="en-US" dirty="0" err="1"/>
              <a:t>standardizzati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78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AEEC-66D0-5EDE-29F7-BFB634D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Distanza</a:t>
            </a:r>
            <a:r>
              <a:rPr lang="en-US" dirty="0"/>
              <a:t> di Cook</a:t>
            </a:r>
            <a:endParaRPr lang="it-IT" dirty="0"/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1702673A-F8BB-0A23-03AE-DB3F64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82" y="499532"/>
            <a:ext cx="6528318" cy="48574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1BAE2A-FFB8-5B55-60D3-93E406C94627}"/>
              </a:ext>
            </a:extLst>
          </p:cNvPr>
          <p:cNvSpPr txBox="1"/>
          <p:nvPr/>
        </p:nvSpPr>
        <p:spPr>
          <a:xfrm>
            <a:off x="858416" y="238079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rimosse</a:t>
            </a:r>
            <a:r>
              <a:rPr lang="en-US" dirty="0"/>
              <a:t> 46 </a:t>
            </a:r>
            <a:r>
              <a:rPr lang="en-US" dirty="0" err="1"/>
              <a:t>osservazioni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208CC-C729-DC34-4335-C52038B6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122038"/>
            <a:ext cx="49053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93F1-0AC8-3FCA-659E-3C1F055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583508"/>
            <a:ext cx="7891972" cy="1156515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Combinando</a:t>
            </a:r>
            <a:r>
              <a:rPr lang="en-US" b="1" dirty="0">
                <a:latin typeface="+mn-lt"/>
              </a:rPr>
              <a:t> le </a:t>
            </a:r>
            <a:r>
              <a:rPr lang="en-US" b="1" dirty="0" err="1">
                <a:latin typeface="+mn-lt"/>
              </a:rPr>
              <a:t>tecniche</a:t>
            </a:r>
            <a:endParaRPr lang="it-IT" b="1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2E346-B91D-8859-5049-0D92E541FCA9}"/>
              </a:ext>
            </a:extLst>
          </p:cNvPr>
          <p:cNvSpPr txBox="1"/>
          <p:nvPr/>
        </p:nvSpPr>
        <p:spPr>
          <a:xfrm>
            <a:off x="1331650" y="1840960"/>
            <a:ext cx="3373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Notando</a:t>
            </a:r>
            <a:r>
              <a:rPr lang="en-US" sz="2000" b="1" dirty="0"/>
              <a:t> </a:t>
            </a:r>
            <a:r>
              <a:rPr lang="en-US" sz="2000" b="1" dirty="0" err="1"/>
              <a:t>che</a:t>
            </a:r>
            <a:r>
              <a:rPr lang="en-US" sz="2000" b="1" dirty="0"/>
              <a:t> </a:t>
            </a:r>
            <a:r>
              <a:rPr lang="en-US" sz="2000" b="1" dirty="0" err="1"/>
              <a:t>togliendo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leverages, </a:t>
            </a:r>
            <a:r>
              <a:rPr lang="en-US" sz="2000" b="1" dirty="0" err="1"/>
              <a:t>c’e</a:t>
            </a:r>
            <a:r>
              <a:rPr lang="en-US" sz="2000" b="1" dirty="0"/>
              <a:t>’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critica</a:t>
            </a:r>
            <a:r>
              <a:rPr lang="en-US" sz="2000" b="1" dirty="0"/>
              <a:t> </a:t>
            </a:r>
            <a:r>
              <a:rPr lang="en-US" sz="2000" b="1" dirty="0" err="1"/>
              <a:t>diminuzione</a:t>
            </a:r>
            <a:r>
              <a:rPr lang="en-US" sz="2000" b="1" dirty="0"/>
              <a:t> del R-squared adj del </a:t>
            </a:r>
            <a:r>
              <a:rPr lang="en-US" sz="2000" b="1" dirty="0" err="1"/>
              <a:t>modello</a:t>
            </a:r>
            <a:r>
              <a:rPr lang="en-US" sz="2000" b="1" dirty="0"/>
              <a:t>, </a:t>
            </a:r>
            <a:r>
              <a:rPr lang="en-US" sz="2000" b="1" dirty="0" err="1"/>
              <a:t>abbiamo</a:t>
            </a:r>
            <a:r>
              <a:rPr lang="en-US" sz="2000" b="1" dirty="0"/>
              <a:t> </a:t>
            </a:r>
            <a:r>
              <a:rPr lang="en-US" sz="2000" b="1" dirty="0" err="1"/>
              <a:t>applicato</a:t>
            </a:r>
            <a:r>
              <a:rPr lang="en-US" sz="2000" b="1" dirty="0"/>
              <a:t> solo la </a:t>
            </a:r>
            <a:r>
              <a:rPr lang="en-US" sz="2000" b="1" dirty="0" err="1"/>
              <a:t>tecnica</a:t>
            </a:r>
            <a:r>
              <a:rPr lang="en-US" sz="2000" b="1" dirty="0"/>
              <a:t> </a:t>
            </a:r>
            <a:r>
              <a:rPr lang="en-US" sz="2000" b="1" dirty="0" err="1"/>
              <a:t>dei</a:t>
            </a:r>
            <a:r>
              <a:rPr lang="en-US" sz="2000" b="1" dirty="0"/>
              <a:t> </a:t>
            </a:r>
            <a:r>
              <a:rPr lang="en-US" sz="2000" b="1" dirty="0" err="1"/>
              <a:t>residui</a:t>
            </a:r>
            <a:r>
              <a:rPr lang="en-US" sz="2000" b="1" dirty="0"/>
              <a:t> </a:t>
            </a:r>
            <a:r>
              <a:rPr lang="en-US" sz="2000" b="1" dirty="0" err="1"/>
              <a:t>standardizzati</a:t>
            </a:r>
            <a:r>
              <a:rPr lang="en-US" sz="2000" b="1" dirty="0"/>
              <a:t> e la </a:t>
            </a:r>
            <a:r>
              <a:rPr lang="en-US" sz="2000" b="1" dirty="0" err="1"/>
              <a:t>distanza</a:t>
            </a:r>
            <a:r>
              <a:rPr lang="en-US" sz="2000" b="1" dirty="0"/>
              <a:t> di Cook</a:t>
            </a:r>
          </a:p>
          <a:p>
            <a:endParaRPr 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E05991-54A3-65ED-4387-CD62FCD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50" y="1840960"/>
            <a:ext cx="4953000" cy="1390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82B537-0A34-E7B1-5166-0814FA47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50" y="3256488"/>
            <a:ext cx="4724400" cy="381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ECCEDC-DD68-FCA3-85B1-88C80800E398}"/>
              </a:ext>
            </a:extLst>
          </p:cNvPr>
          <p:cNvSpPr txBox="1"/>
          <p:nvPr/>
        </p:nvSpPr>
        <p:spPr>
          <a:xfrm>
            <a:off x="994299" y="4607511"/>
            <a:ext cx="616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nota’ </a:t>
            </a:r>
            <a:r>
              <a:rPr lang="en-US" dirty="0" err="1"/>
              <a:t>comunque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perdita</a:t>
            </a:r>
            <a:r>
              <a:rPr lang="en-US" dirty="0"/>
              <a:t> di </a:t>
            </a:r>
            <a:r>
              <a:rPr lang="en-US" dirty="0" err="1"/>
              <a:t>significabilita</a:t>
            </a:r>
            <a:r>
              <a:rPr lang="en-US" dirty="0"/>
              <a:t>’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Lon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413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E3C0A6F-374D-80E2-E43A-3714FA65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51" y="2122343"/>
            <a:ext cx="4848225" cy="1285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D4D978-0C7C-6AB2-5644-F36F96BF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51" y="3429000"/>
            <a:ext cx="4781550" cy="342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FE9DFA-A396-A3F4-551D-3FFD876FA204}"/>
              </a:ext>
            </a:extLst>
          </p:cNvPr>
          <p:cNvSpPr txBox="1"/>
          <p:nvPr/>
        </p:nvSpPr>
        <p:spPr>
          <a:xfrm>
            <a:off x="1014413" y="1980450"/>
            <a:ext cx="4405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Si ricostruisce il modello togliendo la variabile </a:t>
            </a:r>
            <a:r>
              <a:rPr lang="it-IT" sz="2400" b="1" dirty="0" err="1"/>
              <a:t>Lon</a:t>
            </a:r>
            <a:endParaRPr lang="it-IT" sz="2400" b="1" dirty="0"/>
          </a:p>
          <a:p>
            <a:r>
              <a:rPr lang="it-IT" sz="2400" b="1" dirty="0"/>
              <a:t>E si nota un aumento di R-</a:t>
            </a:r>
            <a:r>
              <a:rPr lang="it-IT" sz="2400" b="1" dirty="0" err="1"/>
              <a:t>squared</a:t>
            </a:r>
            <a:r>
              <a:rPr lang="it-IT" sz="2400" b="1" dirty="0"/>
              <a:t> </a:t>
            </a:r>
            <a:r>
              <a:rPr lang="it-IT" sz="2400" b="1" dirty="0" err="1"/>
              <a:t>adj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48669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1E064B-6E7E-97E1-69F2-ADE8A06714B9}"/>
              </a:ext>
            </a:extLst>
          </p:cNvPr>
          <p:cNvSpPr txBox="1"/>
          <p:nvPr/>
        </p:nvSpPr>
        <p:spPr>
          <a:xfrm>
            <a:off x="1010174" y="2070173"/>
            <a:ext cx="29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 </a:t>
            </a:r>
            <a:r>
              <a:rPr lang="en-US" b="1" dirty="0" err="1"/>
              <a:t>sono</a:t>
            </a:r>
            <a:r>
              <a:rPr lang="en-US" b="1" dirty="0"/>
              <a:t> </a:t>
            </a:r>
            <a:r>
              <a:rPr lang="en-US" b="1" dirty="0" err="1"/>
              <a:t>verificate</a:t>
            </a:r>
            <a:r>
              <a:rPr lang="en-US" b="1" dirty="0"/>
              <a:t> </a:t>
            </a:r>
            <a:r>
              <a:rPr lang="en-US" b="1" dirty="0" err="1"/>
              <a:t>ancora</a:t>
            </a:r>
            <a:r>
              <a:rPr lang="en-US" b="1" dirty="0"/>
              <a:t> le </a:t>
            </a:r>
            <a:r>
              <a:rPr lang="en-US" b="1" dirty="0" err="1"/>
              <a:t>ipotesi</a:t>
            </a:r>
            <a:r>
              <a:rPr lang="en-US" b="1" dirty="0"/>
              <a:t> di </a:t>
            </a:r>
            <a:r>
              <a:rPr lang="en-US" b="1" dirty="0" err="1"/>
              <a:t>validita</a:t>
            </a:r>
            <a:r>
              <a:rPr lang="en-US" b="1" dirty="0"/>
              <a:t>’</a:t>
            </a:r>
            <a:endParaRPr lang="it-IT" b="1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94AEC33A-76C5-5B41-B743-D723C0D4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80" y="100310"/>
            <a:ext cx="5028683" cy="3490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9EA269-0067-EC1B-4ED4-CA9C16AED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40" y="4464661"/>
            <a:ext cx="3048000" cy="714375"/>
          </a:xfrm>
          <a:prstGeom prst="rect">
            <a:avLst/>
          </a:prstGeom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8C9904AA-7656-D694-0641-7AA01E0B5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80" y="3500072"/>
            <a:ext cx="5253237" cy="33579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ED3AC1-03B6-214F-545B-FCB76B0F110E}"/>
              </a:ext>
            </a:extLst>
          </p:cNvPr>
          <p:cNvSpPr txBox="1"/>
          <p:nvPr/>
        </p:nvSpPr>
        <p:spPr>
          <a:xfrm>
            <a:off x="650012" y="502931"/>
            <a:ext cx="4829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Verifica delle ipotesi di </a:t>
            </a:r>
            <a:r>
              <a:rPr lang="it-IT" sz="2800" b="1" dirty="0" err="1">
                <a:solidFill>
                  <a:schemeClr val="accent1"/>
                </a:solidFill>
              </a:rPr>
              <a:t>normalita’</a:t>
            </a:r>
            <a:endParaRPr lang="it-IT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8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F9474-A967-C0EB-5FD4-6BA5E20B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43883"/>
            <a:ext cx="10772775" cy="1012510"/>
          </a:xfrm>
        </p:spPr>
        <p:txBody>
          <a:bodyPr/>
          <a:lstStyle/>
          <a:p>
            <a:r>
              <a:rPr lang="en-US" dirty="0" err="1"/>
              <a:t>Trasformazione</a:t>
            </a:r>
            <a:r>
              <a:rPr lang="en-US" dirty="0"/>
              <a:t> COX-BOX</a:t>
            </a:r>
            <a:endParaRPr lang="it-IT" dirty="0"/>
          </a:p>
        </p:txBody>
      </p:sp>
      <p:sp>
        <p:nvSpPr>
          <p:cNvPr id="4" name="Google Shape;277;p31">
            <a:extLst>
              <a:ext uri="{FF2B5EF4-FFF2-40B4-BE49-F238E27FC236}">
                <a16:creationId xmlns:a16="http://schemas.microsoft.com/office/drawing/2014/main" id="{C5838F3E-A71B-2D7A-389D-800E49BD6FCE}"/>
              </a:ext>
            </a:extLst>
          </p:cNvPr>
          <p:cNvSpPr txBox="1">
            <a:spLocks/>
          </p:cNvSpPr>
          <p:nvPr/>
        </p:nvSpPr>
        <p:spPr>
          <a:xfrm>
            <a:off x="657224" y="1456393"/>
            <a:ext cx="3831649" cy="49577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it-IT" sz="10400" dirty="0"/>
              <a:t>R calcola il lambda che massimizza la verosimiglianza gaussiana dei residui.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it-IT" sz="12400" dirty="0"/>
              <a:t>λ = 0.1818182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it-IT" sz="12400" dirty="0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r>
              <a:rPr lang="it-IT" sz="12000" dirty="0" err="1"/>
              <a:t>Y</a:t>
            </a:r>
            <a:r>
              <a:rPr lang="it-IT" sz="12000" baseline="30000" dirty="0" err="1"/>
              <a:t>new</a:t>
            </a:r>
            <a:r>
              <a:rPr lang="it-IT" sz="12000" dirty="0"/>
              <a:t>= (Y </a:t>
            </a:r>
            <a:r>
              <a:rPr lang="it-IT" sz="12000" baseline="30000" dirty="0"/>
              <a:t>λ </a:t>
            </a:r>
            <a:r>
              <a:rPr lang="it-IT" sz="12000" dirty="0"/>
              <a:t>- 1) / λ</a:t>
            </a: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br>
              <a:rPr lang="it-IT" sz="12000" dirty="0"/>
            </a:br>
            <a:r>
              <a:rPr lang="it-IT" sz="12000" dirty="0"/>
              <a:t>dato che λ </a:t>
            </a:r>
            <a:r>
              <a:rPr lang="it-IT" sz="13200" dirty="0">
                <a:latin typeface="Arial"/>
                <a:ea typeface="Arial"/>
                <a:cs typeface="Arial"/>
                <a:sym typeface="Arial"/>
              </a:rPr>
              <a:t>≠ 0</a:t>
            </a:r>
            <a:endParaRPr lang="it-IT" sz="13200" dirty="0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it-IT" sz="4429" dirty="0"/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it-IT" sz="229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图片 4" descr="图片包含 船, 水, 小, 不同&#10;&#10;描述已自动生成">
            <a:extLst>
              <a:ext uri="{FF2B5EF4-FFF2-40B4-BE49-F238E27FC236}">
                <a16:creationId xmlns:a16="http://schemas.microsoft.com/office/drawing/2014/main" id="{0A0E08FA-4F2E-6EC0-009A-D38FC2FC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64" y="1219300"/>
            <a:ext cx="6213636" cy="39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C0408-0035-5CE3-3BCF-DE53AD1EC97E}"/>
              </a:ext>
            </a:extLst>
          </p:cNvPr>
          <p:cNvSpPr txBox="1"/>
          <p:nvPr/>
        </p:nvSpPr>
        <p:spPr>
          <a:xfrm>
            <a:off x="574414" y="623934"/>
            <a:ext cx="543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QQline</a:t>
            </a:r>
            <a:r>
              <a:rPr lang="en-US" sz="2800" b="1" dirty="0">
                <a:solidFill>
                  <a:schemeClr val="accent1"/>
                </a:solidFill>
              </a:rPr>
              <a:t> del </a:t>
            </a:r>
            <a:r>
              <a:rPr lang="en-US" sz="2800" b="1" dirty="0" err="1">
                <a:solidFill>
                  <a:schemeClr val="accent1"/>
                </a:solidFill>
              </a:rPr>
              <a:t>modello</a:t>
            </a:r>
            <a:r>
              <a:rPr lang="en-US" sz="2800" b="1" dirty="0">
                <a:solidFill>
                  <a:schemeClr val="accent1"/>
                </a:solidFill>
              </a:rPr>
              <a:t> dopo BOX-COX</a:t>
            </a:r>
          </a:p>
          <a:p>
            <a:endParaRPr lang="en-US" dirty="0"/>
          </a:p>
          <a:p>
            <a:r>
              <a:rPr lang="en-US" dirty="0"/>
              <a:t>P-value </a:t>
            </a:r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insodisfacente</a:t>
            </a:r>
            <a:endParaRPr lang="it-IT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B1EA62-B18A-4917-9232-D44AD1EC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8" y="2819399"/>
            <a:ext cx="493395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04A961-A13E-F147-8A26-1B49FD88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8" y="4090713"/>
            <a:ext cx="4810125" cy="333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1FAA9D-0421-1A34-419C-E0649E10C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68" y="4476202"/>
            <a:ext cx="3152775" cy="762000"/>
          </a:xfrm>
          <a:prstGeom prst="rect">
            <a:avLst/>
          </a:prstGeom>
        </p:spPr>
      </p:pic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894117F5-AC0C-F2E9-7B8F-C65B9A0D4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53" y="343295"/>
            <a:ext cx="5286966" cy="3379488"/>
          </a:xfrm>
          <a:prstGeom prst="rect">
            <a:avLst/>
          </a:prstGeom>
        </p:spPr>
      </p:pic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8BA25233-52C1-88CE-5F3D-CF3F53D16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3787"/>
            <a:ext cx="5010419" cy="32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3EA49-DB16-D757-830E-E19922AC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404" y="389176"/>
            <a:ext cx="11951368" cy="5610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https://www.kaggle.com/datasets/thomasnibb/amsterdam-house-price-prediction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E12315-FF3F-07F4-0816-420B8816564D}"/>
              </a:ext>
            </a:extLst>
          </p:cNvPr>
          <p:cNvSpPr txBox="1"/>
          <p:nvPr/>
        </p:nvSpPr>
        <p:spPr>
          <a:xfrm>
            <a:off x="1026694" y="1174201"/>
            <a:ext cx="101386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ea typeface="Libre Franklin"/>
                <a:cs typeface="Libre Franklin"/>
                <a:sym typeface="Libre Franklin"/>
              </a:rPr>
              <a:t>924 osservazioni (di cui 4 non sono </a:t>
            </a:r>
            <a:r>
              <a:rPr lang="it-IT" sz="2800" dirty="0" err="1">
                <a:ea typeface="Libre Franklin"/>
                <a:cs typeface="Libre Franklin"/>
                <a:sym typeface="Libre Franklin"/>
              </a:rPr>
              <a:t>valide,quindi</a:t>
            </a:r>
            <a:r>
              <a:rPr lang="it-IT" sz="2800" dirty="0">
                <a:ea typeface="Libre Franklin"/>
                <a:cs typeface="Libre Franklin"/>
                <a:sym typeface="Libre Franklin"/>
              </a:rPr>
              <a:t> 920) sul valore dei prezzi delle case di Amsterdam ad agosto del 2021, quindi </a:t>
            </a:r>
            <a:r>
              <a:rPr lang="it-IT" sz="2800" b="1" i="0" dirty="0">
                <a:solidFill>
                  <a:srgbClr val="202124"/>
                </a:solidFill>
                <a:effectLst/>
                <a:latin typeface="Inter"/>
              </a:rPr>
              <a:t>Price</a:t>
            </a:r>
            <a:r>
              <a:rPr lang="it-IT" sz="2800" b="1" dirty="0">
                <a:solidFill>
                  <a:srgbClr val="202124"/>
                </a:solidFill>
                <a:latin typeface="Inter"/>
              </a:rPr>
              <a:t> </a:t>
            </a:r>
            <a:r>
              <a:rPr lang="it-IT" sz="2800" b="1" dirty="0">
                <a:solidFill>
                  <a:srgbClr val="202124"/>
                </a:solidFill>
              </a:rPr>
              <a:t>è la</a:t>
            </a:r>
            <a:r>
              <a:rPr lang="it-IT" sz="2800" dirty="0">
                <a:ea typeface="Libre Franklin"/>
                <a:cs typeface="Libre Franklin"/>
                <a:sym typeface="Libre Franklin"/>
              </a:rPr>
              <a:t> variabile risposta(si noti che le variabili #, </a:t>
            </a:r>
            <a:r>
              <a:rPr lang="it-IT" sz="2800" dirty="0" err="1">
                <a:ea typeface="Libre Franklin"/>
                <a:cs typeface="Libre Franklin"/>
                <a:sym typeface="Libre Franklin"/>
              </a:rPr>
              <a:t>Address</a:t>
            </a:r>
            <a:r>
              <a:rPr lang="it-IT" sz="2800" dirty="0">
                <a:ea typeface="Libre Franklin"/>
                <a:cs typeface="Libre Franklin"/>
                <a:sym typeface="Libre Franklin"/>
              </a:rPr>
              <a:t>, Zip non sono tra i dati da analizzare, in quanto non utili per il modello)</a:t>
            </a:r>
            <a:endParaRPr lang="it-IT" sz="2800" dirty="0"/>
          </a:p>
          <a:p>
            <a:endParaRPr lang="it-IT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E186F1-7D5E-4332-2AEA-F3E49073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4" y="3020774"/>
            <a:ext cx="10267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26FFB0-F459-14F5-3870-16189F8DE2B7}"/>
              </a:ext>
            </a:extLst>
          </p:cNvPr>
          <p:cNvSpPr txBox="1"/>
          <p:nvPr/>
        </p:nvSpPr>
        <p:spPr>
          <a:xfrm>
            <a:off x="878889" y="2217175"/>
            <a:ext cx="3613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Anche se R-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adj</a:t>
            </a:r>
            <a:r>
              <a:rPr lang="it-IT" dirty="0"/>
              <a:t> vengono buoni, non si verificano le ipotesi di </a:t>
            </a:r>
            <a:r>
              <a:rPr lang="it-IT" dirty="0" err="1"/>
              <a:t>normalita’</a:t>
            </a:r>
            <a:r>
              <a:rPr lang="it-IT" dirty="0"/>
              <a:t> dei residui</a:t>
            </a:r>
          </a:p>
          <a:p>
            <a:r>
              <a:rPr lang="it-IT" dirty="0"/>
              <a:t>Anche usando la trasformazione BOX-COX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13AE1C-F5D0-3254-0019-808D7061F34A}"/>
              </a:ext>
            </a:extLst>
          </p:cNvPr>
          <p:cNvSpPr txBox="1"/>
          <p:nvPr/>
        </p:nvSpPr>
        <p:spPr>
          <a:xfrm>
            <a:off x="878889" y="674703"/>
            <a:ext cx="5291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Tentazioni con altre combinazione delle variabili del modello:</a:t>
            </a:r>
          </a:p>
        </p:txBody>
      </p:sp>
    </p:spTree>
    <p:extLst>
      <p:ext uri="{BB962C8B-B14F-4D97-AF65-F5344CB8AC3E}">
        <p14:creationId xmlns:p14="http://schemas.microsoft.com/office/powerpoint/2010/main" val="339064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90F8-2E7C-C586-B34D-3A625D80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79" y="1274662"/>
            <a:ext cx="2924540" cy="54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>
              <a:lnSpc>
                <a:spcPct val="8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FFFFFF"/>
                </a:solidFill>
                <a:sym typeface="Libre Franklin"/>
              </a:rPr>
              <a:t>Statistica</a:t>
            </a:r>
            <a:r>
              <a:rPr lang="en-US" sz="2400" b="1" dirty="0">
                <a:solidFill>
                  <a:srgbClr val="FFFFFF"/>
                </a:solidFill>
                <a:sym typeface="Libre Franklin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sym typeface="Libre Franklin"/>
              </a:rPr>
              <a:t>descrittiva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内容占位符 6" descr="图示&#10;&#10;中度可信度描述已自动生成">
            <a:extLst>
              <a:ext uri="{FF2B5EF4-FFF2-40B4-BE49-F238E27FC236}">
                <a16:creationId xmlns:a16="http://schemas.microsoft.com/office/drawing/2014/main" id="{F4565D0C-465D-EAF0-F840-3BB170B5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74" y="1545431"/>
            <a:ext cx="6035822" cy="376713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2C9919-0F24-C4DB-1C6E-97C02E1D71C5}"/>
              </a:ext>
            </a:extLst>
          </p:cNvPr>
          <p:cNvSpPr txBox="1"/>
          <p:nvPr/>
        </p:nvSpPr>
        <p:spPr>
          <a:xfrm>
            <a:off x="883979" y="2663300"/>
            <a:ext cx="31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sym typeface="Libre Franklin"/>
              </a:rPr>
              <a:t>Valore medio 622065 euro</a:t>
            </a:r>
            <a:br>
              <a:rPr lang="en-US" sz="1800" dirty="0">
                <a:solidFill>
                  <a:srgbClr val="FFFFFF"/>
                </a:solidFill>
                <a:sym typeface="Libre Franklin"/>
              </a:rPr>
            </a:br>
            <a:br>
              <a:rPr lang="en-US" sz="1800" dirty="0">
                <a:solidFill>
                  <a:srgbClr val="FFFFFF"/>
                </a:solidFill>
                <a:sym typeface="Libre Franklin"/>
              </a:rPr>
            </a:br>
            <a:r>
              <a:rPr lang="en-US" sz="1800" dirty="0">
                <a:solidFill>
                  <a:srgbClr val="FFFFFF"/>
                </a:solidFill>
                <a:sym typeface="Libre Franklin"/>
              </a:rPr>
              <a:t>Boxplot non e’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soddisfacente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, in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quanto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ci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sono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tanti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punti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fuori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range,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quindi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si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deduce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che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ci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saranno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tanti </a:t>
            </a:r>
            <a:r>
              <a:rPr lang="en-US" sz="1800" dirty="0" err="1">
                <a:solidFill>
                  <a:srgbClr val="FFFFFF"/>
                </a:solidFill>
                <a:sym typeface="Libre Franklin"/>
              </a:rPr>
              <a:t>punti</a:t>
            </a:r>
            <a:r>
              <a:rPr lang="en-US" sz="1800" dirty="0">
                <a:solidFill>
                  <a:srgbClr val="FFFFFF"/>
                </a:solidFill>
                <a:sym typeface="Libre Franklin"/>
              </a:rPr>
              <a:t> outlier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6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8;p16">
            <a:extLst>
              <a:ext uri="{FF2B5EF4-FFF2-40B4-BE49-F238E27FC236}">
                <a16:creationId xmlns:a16="http://schemas.microsoft.com/office/drawing/2014/main" id="{88082CB2-2917-5709-CBF2-0B0CC878F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4956" y="500062"/>
            <a:ext cx="3419508" cy="221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 </a:t>
            </a:r>
            <a:r>
              <a:rPr lang="it-IT" sz="24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covariate</a:t>
            </a:r>
            <a:r>
              <a:rPr lang="it-IT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(in ordine, dall’alto verso il basso):</a:t>
            </a:r>
            <a:endParaRPr lang="it-IT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</a:t>
            </a:r>
            <a:b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Area</a:t>
            </a:r>
            <a:b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Room</a:t>
            </a:r>
            <a:b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Lon</a:t>
            </a:r>
            <a:br>
              <a:rPr lang="it-IT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it-IT" sz="18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</a:t>
            </a:r>
            <a:endParaRPr lang="it-IT"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20A76005-FD1C-1F4A-D328-53C1C514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2" y="1010476"/>
            <a:ext cx="7567214" cy="4837048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4E38106-818C-5724-72A4-0BF555A1CFC5}"/>
              </a:ext>
            </a:extLst>
          </p:cNvPr>
          <p:cNvSpPr txBox="1"/>
          <p:nvPr/>
        </p:nvSpPr>
        <p:spPr>
          <a:xfrm>
            <a:off x="8154955" y="2787588"/>
            <a:ext cx="306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 nota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leggera</a:t>
            </a:r>
            <a:r>
              <a:rPr lang="en-US" sz="2000" b="1" dirty="0"/>
              <a:t> (ma non </a:t>
            </a:r>
            <a:r>
              <a:rPr lang="en-US" sz="2000" b="1" dirty="0" err="1"/>
              <a:t>sicura</a:t>
            </a:r>
            <a:r>
              <a:rPr lang="en-US" sz="2000" b="1" dirty="0"/>
              <a:t>) </a:t>
            </a:r>
            <a:r>
              <a:rPr lang="en-US" sz="2000" b="1" dirty="0" err="1"/>
              <a:t>corelazione</a:t>
            </a:r>
            <a:r>
              <a:rPr lang="en-US" sz="2000" b="1" dirty="0"/>
              <a:t> </a:t>
            </a:r>
            <a:r>
              <a:rPr lang="en-US" sz="2000" b="1" dirty="0" err="1"/>
              <a:t>tra</a:t>
            </a:r>
            <a:r>
              <a:rPr lang="en-US" sz="2000" b="1" dirty="0"/>
              <a:t> le </a:t>
            </a:r>
            <a:r>
              <a:rPr lang="en-US" sz="2000" b="1" dirty="0" err="1"/>
              <a:t>variabili</a:t>
            </a:r>
            <a:endParaRPr lang="en-US" sz="2000" b="1" dirty="0"/>
          </a:p>
          <a:p>
            <a:r>
              <a:rPr lang="en-US" sz="2000" b="1" dirty="0"/>
              <a:t>Price e Area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36370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9DD9-8332-A907-6616-8A8A0274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93365"/>
          </a:xfrm>
        </p:spPr>
        <p:txBody>
          <a:bodyPr/>
          <a:lstStyle/>
          <a:p>
            <a:r>
              <a:rPr lang="en-US" dirty="0"/>
              <a:t>Primo </a:t>
            </a:r>
            <a:r>
              <a:rPr lang="en-US" dirty="0" err="1"/>
              <a:t>tentativo</a:t>
            </a:r>
            <a:r>
              <a:rPr lang="en-US" dirty="0"/>
              <a:t> di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lineare</a:t>
            </a:r>
            <a:endParaRPr lang="it-IT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768E5F-2038-FAC8-E273-4E0956AE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116" y="1492898"/>
            <a:ext cx="7977883" cy="317856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D68FCD-CD05-0670-3410-53492DAB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5" y="4867566"/>
            <a:ext cx="1797549" cy="4975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BD7C76-ED49-F360-B3CE-A4253E7E6376}"/>
              </a:ext>
            </a:extLst>
          </p:cNvPr>
          <p:cNvSpPr txBox="1"/>
          <p:nvPr/>
        </p:nvSpPr>
        <p:spPr>
          <a:xfrm>
            <a:off x="657224" y="1978090"/>
            <a:ext cx="2449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 primo </a:t>
            </a:r>
            <a:r>
              <a:rPr lang="en-US" dirty="0" err="1"/>
              <a:t>tentativo</a:t>
            </a:r>
            <a:r>
              <a:rPr lang="en-US" dirty="0"/>
              <a:t> </a:t>
            </a:r>
            <a:r>
              <a:rPr lang="en-US" dirty="0" err="1"/>
              <a:t>risultano</a:t>
            </a:r>
            <a:r>
              <a:rPr lang="en-US" dirty="0"/>
              <a:t> </a:t>
            </a:r>
            <a:r>
              <a:rPr lang="en-US" dirty="0" err="1"/>
              <a:t>abbastanza</a:t>
            </a:r>
            <a:r>
              <a:rPr lang="en-US" dirty="0"/>
              <a:t> </a:t>
            </a:r>
            <a:r>
              <a:rPr lang="en-US" dirty="0" err="1"/>
              <a:t>buono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lineare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3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2974-AD00-3F7D-A6C7-CC8FAEDA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119609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Riduzione</a:t>
            </a:r>
            <a:r>
              <a:rPr lang="en-US" sz="4000" dirty="0">
                <a:latin typeface="+mn-lt"/>
              </a:rPr>
              <a:t> del </a:t>
            </a:r>
            <a:r>
              <a:rPr lang="en-US" sz="4000" dirty="0" err="1">
                <a:latin typeface="+mn-lt"/>
              </a:rPr>
              <a:t>modello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tramite</a:t>
            </a:r>
            <a:r>
              <a:rPr lang="en-US" sz="4000" dirty="0">
                <a:latin typeface="+mn-lt"/>
              </a:rPr>
              <a:t> la </a:t>
            </a:r>
            <a:r>
              <a:rPr lang="en-US" sz="4000" dirty="0" err="1">
                <a:latin typeface="+mn-lt"/>
              </a:rPr>
              <a:t>tecnica</a:t>
            </a:r>
            <a:r>
              <a:rPr lang="en-US" sz="4000" dirty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STEPWISE</a:t>
            </a:r>
            <a:endParaRPr lang="it-IT" sz="4000" b="1" dirty="0">
              <a:latin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3F02A5-8FA8-A890-3F4C-E6D95664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4" y="2341701"/>
            <a:ext cx="4886325" cy="18192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573C3C-642B-D075-EC18-58E2A789FB7A}"/>
              </a:ext>
            </a:extLst>
          </p:cNvPr>
          <p:cNvSpPr txBox="1"/>
          <p:nvPr/>
        </p:nvSpPr>
        <p:spPr>
          <a:xfrm>
            <a:off x="1566864" y="1593141"/>
            <a:ext cx="287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Senza la </a:t>
            </a:r>
            <a:r>
              <a:rPr lang="en-US" dirty="0" err="1"/>
              <a:t>variabile</a:t>
            </a:r>
            <a:r>
              <a:rPr lang="en-US" dirty="0"/>
              <a:t> Lon</a:t>
            </a:r>
            <a:endParaRPr lang="it-IT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D7D56A-7CA6-F6AF-45AD-E0091BAC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1" y="2417900"/>
            <a:ext cx="4981575" cy="16668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4EE084-8755-DF82-0734-39504D2782C8}"/>
              </a:ext>
            </a:extLst>
          </p:cNvPr>
          <p:cNvSpPr txBox="1"/>
          <p:nvPr/>
        </p:nvSpPr>
        <p:spPr>
          <a:xfrm>
            <a:off x="6891336" y="1593141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Senza le </a:t>
            </a:r>
            <a:r>
              <a:rPr lang="en-US" dirty="0" err="1"/>
              <a:t>variabili</a:t>
            </a:r>
            <a:r>
              <a:rPr lang="en-US" dirty="0"/>
              <a:t> Lon e Lat</a:t>
            </a:r>
            <a:endParaRPr lang="it-IT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BCCF3F-A0D6-6724-0C0A-D5797C5A6A62}"/>
              </a:ext>
            </a:extLst>
          </p:cNvPr>
          <p:cNvSpPr txBox="1"/>
          <p:nvPr/>
        </p:nvSpPr>
        <p:spPr>
          <a:xfrm>
            <a:off x="785814" y="5080193"/>
            <a:ext cx="697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non e’ </a:t>
            </a:r>
            <a:r>
              <a:rPr lang="en-US" dirty="0" err="1"/>
              <a:t>cambiato</a:t>
            </a:r>
            <a:r>
              <a:rPr lang="en-US" dirty="0"/>
              <a:t> </a:t>
            </a:r>
            <a:r>
              <a:rPr lang="en-US" dirty="0" err="1"/>
              <a:t>significativamente</a:t>
            </a:r>
            <a:r>
              <a:rPr lang="en-US" dirty="0"/>
              <a:t>, </a:t>
            </a:r>
            <a:r>
              <a:rPr lang="en-US" dirty="0" err="1"/>
              <a:t>tuttavia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Lon e Lat, </a:t>
            </a:r>
            <a:r>
              <a:rPr lang="en-US" dirty="0" err="1"/>
              <a:t>anche</a:t>
            </a:r>
            <a:r>
              <a:rPr lang="en-US" dirty="0"/>
              <a:t> se </a:t>
            </a:r>
            <a:r>
              <a:rPr lang="en-US" dirty="0" err="1"/>
              <a:t>meno</a:t>
            </a:r>
            <a:r>
              <a:rPr lang="en-US" dirty="0"/>
              <a:t> significative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, </a:t>
            </a:r>
            <a:r>
              <a:rPr lang="en-US" dirty="0" err="1"/>
              <a:t>tolte</a:t>
            </a:r>
            <a:r>
              <a:rPr lang="en-US" dirty="0"/>
              <a:t> </a:t>
            </a:r>
            <a:r>
              <a:rPr lang="en-US" dirty="0" err="1"/>
              <a:t>fanno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</a:t>
            </a:r>
            <a:r>
              <a:rPr lang="en-US" dirty="0" err="1"/>
              <a:t>leggermente</a:t>
            </a:r>
            <a:r>
              <a:rPr lang="en-US" dirty="0"/>
              <a:t> AIC,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tenerle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1ECF9E-CE15-EC60-2D99-614ED33C7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55" y="4334835"/>
            <a:ext cx="1266825" cy="285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99210D-8FB3-76BC-D0D5-58FA75538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986" y="4334835"/>
            <a:ext cx="1276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B19DC-F72E-BFC0-219F-B2CF252A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59" y="210631"/>
            <a:ext cx="3641925" cy="22339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Studio </a:t>
            </a:r>
            <a:r>
              <a:rPr lang="en-US" sz="6000" dirty="0" err="1">
                <a:solidFill>
                  <a:srgbClr val="FFFFFF"/>
                </a:solidFill>
              </a:rPr>
              <a:t>della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colinearita</a:t>
            </a:r>
            <a:r>
              <a:rPr lang="en-US" sz="6000" dirty="0">
                <a:solidFill>
                  <a:srgbClr val="FFFFFF"/>
                </a:solidFill>
              </a:rPr>
              <a:t>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3664B-F139-5A74-F835-A747B01058E4}"/>
              </a:ext>
            </a:extLst>
          </p:cNvPr>
          <p:cNvSpPr txBox="1"/>
          <p:nvPr/>
        </p:nvSpPr>
        <p:spPr>
          <a:xfrm>
            <a:off x="631091" y="2787134"/>
            <a:ext cx="299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 nota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correlazione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Area e Room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图片 3" descr="图表, 树状图&#10;&#10;描述已自动生成">
            <a:extLst>
              <a:ext uri="{FF2B5EF4-FFF2-40B4-BE49-F238E27FC236}">
                <a16:creationId xmlns:a16="http://schemas.microsoft.com/office/drawing/2014/main" id="{7CC88EEF-62FC-7622-265A-B55F55A1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83" y="610126"/>
            <a:ext cx="722095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3684-B759-FC06-C316-76AA805B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con le iterate</a:t>
            </a:r>
            <a:endParaRPr lang="it-IT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5FBF75-7C77-6C11-4C32-AFE34F2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73" y="2484532"/>
            <a:ext cx="488632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ECF0B3-5BF0-2C58-48C4-D5696194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73" y="4811583"/>
            <a:ext cx="1238250" cy="285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B17E2F-0BCF-C6F2-56E6-7B21F7B7744D}"/>
              </a:ext>
            </a:extLst>
          </p:cNvPr>
          <p:cNvSpPr txBox="1"/>
          <p:nvPr/>
        </p:nvSpPr>
        <p:spPr>
          <a:xfrm>
            <a:off x="783771" y="2649894"/>
            <a:ext cx="386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peggioramento</a:t>
            </a:r>
            <a:r>
              <a:rPr lang="en-US" dirty="0"/>
              <a:t> di R²adj  e un </a:t>
            </a:r>
            <a:r>
              <a:rPr lang="en-US" dirty="0" err="1"/>
              <a:t>aumento</a:t>
            </a:r>
            <a:r>
              <a:rPr lang="en-US" dirty="0"/>
              <a:t> di AIC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D8A53-08C6-B3F1-3665-95CB47DEA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3556094"/>
            <a:ext cx="4914900" cy="1790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DC4E00-31AC-E112-D26A-72C24803C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1" y="5508363"/>
            <a:ext cx="1152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841B-C53E-A1E0-D619-3CE3829B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94" y="634594"/>
            <a:ext cx="3483982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Verifica</a:t>
            </a:r>
            <a:r>
              <a:rPr lang="en-US" sz="4000" dirty="0"/>
              <a:t> </a:t>
            </a:r>
            <a:r>
              <a:rPr lang="en-US" sz="4000" dirty="0" err="1"/>
              <a:t>delle</a:t>
            </a:r>
            <a:r>
              <a:rPr lang="en-US" sz="4000" dirty="0"/>
              <a:t> </a:t>
            </a:r>
            <a:r>
              <a:rPr lang="en-US" sz="4000" b="1" dirty="0" err="1"/>
              <a:t>ipotesi</a:t>
            </a:r>
            <a:r>
              <a:rPr lang="en-US" sz="4000" b="1" dirty="0"/>
              <a:t> di </a:t>
            </a:r>
            <a:r>
              <a:rPr lang="en-US" sz="4000" b="1" dirty="0" err="1"/>
              <a:t>validità</a:t>
            </a:r>
            <a:r>
              <a:rPr lang="en-US" sz="4000" b="1" dirty="0"/>
              <a:t> </a:t>
            </a:r>
            <a:r>
              <a:rPr lang="en-US" sz="4000" dirty="0"/>
              <a:t>del </a:t>
            </a:r>
            <a:r>
              <a:rPr lang="en-US" sz="4000" dirty="0" err="1"/>
              <a:t>modello</a:t>
            </a:r>
            <a:endParaRPr 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18243-0DFA-EA47-1CB4-1BBC372BDB53}"/>
              </a:ext>
            </a:extLst>
          </p:cNvPr>
          <p:cNvSpPr txBox="1"/>
          <p:nvPr/>
        </p:nvSpPr>
        <p:spPr>
          <a:xfrm>
            <a:off x="750594" y="2652475"/>
            <a:ext cx="3291081" cy="773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3200" b="1" dirty="0" err="1">
                <a:solidFill>
                  <a:schemeClr val="accent1"/>
                </a:solidFill>
              </a:rPr>
              <a:t>Normalità</a:t>
            </a:r>
            <a:r>
              <a:rPr lang="en-US" sz="3200" b="1" dirty="0">
                <a:solidFill>
                  <a:schemeClr val="accent1"/>
                </a:solidFill>
              </a:rPr>
              <a:t> e </a:t>
            </a:r>
            <a:r>
              <a:rPr lang="en-US" sz="3200" b="1" dirty="0" err="1">
                <a:solidFill>
                  <a:schemeClr val="accent1"/>
                </a:solidFill>
              </a:rPr>
              <a:t>omoschedasticità</a:t>
            </a:r>
            <a:endParaRPr lang="en-US" sz="3200" b="1" dirty="0">
              <a:solidFill>
                <a:schemeClr val="accent1"/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175AED-30B5-ED86-B5F2-1AE48F68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0" y="4056229"/>
            <a:ext cx="3067050" cy="676275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7ACF693A-6856-BC94-52D4-5401FD8C3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88" y="65302"/>
            <a:ext cx="5320666" cy="3401029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CF0A0320-19B3-0E06-0B6A-946449F8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87" y="3425972"/>
            <a:ext cx="5320665" cy="33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9825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482</Words>
  <Application>Microsoft Office PowerPoint</Application>
  <PresentationFormat>宽屏</PresentationFormat>
  <Paragraphs>62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Inter</vt:lpstr>
      <vt:lpstr>zeitung</vt:lpstr>
      <vt:lpstr>Aharoni</vt:lpstr>
      <vt:lpstr>Arial</vt:lpstr>
      <vt:lpstr>Calibri</vt:lpstr>
      <vt:lpstr>Calibri Light</vt:lpstr>
      <vt:lpstr>Lato</vt:lpstr>
      <vt:lpstr>Libre Franklin</vt:lpstr>
      <vt:lpstr>大都市</vt:lpstr>
      <vt:lpstr>Amsterdam House Price </vt:lpstr>
      <vt:lpstr>https://www.kaggle.com/datasets/thomasnibb/amsterdam-house-price-prediction</vt:lpstr>
      <vt:lpstr>Statistica descrittiva</vt:lpstr>
      <vt:lpstr>Le covariate (in ordine, dall’alto verso il basso):  Price Area Room Lon Lat</vt:lpstr>
      <vt:lpstr>Primo tentativo di Regressione lineare</vt:lpstr>
      <vt:lpstr>Riduzione del modello tramite la tecnica STEPWISE</vt:lpstr>
      <vt:lpstr>Studio della colinearita’</vt:lpstr>
      <vt:lpstr>Modello lineare con le iterate</vt:lpstr>
      <vt:lpstr>Verifica delle ipotesi di validità del modello</vt:lpstr>
      <vt:lpstr>Si nota la non normalita’ del response</vt:lpstr>
      <vt:lpstr>Data processing</vt:lpstr>
      <vt:lpstr>Leverages</vt:lpstr>
      <vt:lpstr>Residui standardizzati</vt:lpstr>
      <vt:lpstr>Distanza di Cook</vt:lpstr>
      <vt:lpstr>Combinando le tecniche</vt:lpstr>
      <vt:lpstr>PowerPoint 演示文稿</vt:lpstr>
      <vt:lpstr>PowerPoint 演示文稿</vt:lpstr>
      <vt:lpstr>Trasformazione COX-BOX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store branches sales </dc:title>
  <dc:creator>Min Lin</dc:creator>
  <cp:lastModifiedBy>Min Lin</cp:lastModifiedBy>
  <cp:revision>22</cp:revision>
  <dcterms:created xsi:type="dcterms:W3CDTF">2022-07-23T10:01:58Z</dcterms:created>
  <dcterms:modified xsi:type="dcterms:W3CDTF">2022-07-26T07:00:06Z</dcterms:modified>
</cp:coreProperties>
</file>