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1"/>
  </p:notesMasterIdLst>
  <p:sldIdLst>
    <p:sldId id="256" r:id="rId3"/>
    <p:sldId id="257" r:id="rId4"/>
    <p:sldId id="258" r:id="rId5"/>
    <p:sldId id="259" r:id="rId6"/>
    <p:sldId id="260" r:id="rId7"/>
    <p:sldId id="261" r:id="rId8"/>
    <p:sldId id="262" r:id="rId9"/>
    <p:sldId id="384" r:id="rId10"/>
    <p:sldId id="385" r:id="rId11"/>
    <p:sldId id="387" r:id="rId12"/>
    <p:sldId id="386" r:id="rId13"/>
    <p:sldId id="383" r:id="rId14"/>
    <p:sldId id="388" r:id="rId15"/>
    <p:sldId id="389" r:id="rId16"/>
    <p:sldId id="390" r:id="rId17"/>
    <p:sldId id="391" r:id="rId18"/>
    <p:sldId id="392" r:id="rId19"/>
    <p:sldId id="393" r:id="rId20"/>
    <p:sldId id="394" r:id="rId21"/>
    <p:sldId id="395" r:id="rId22"/>
    <p:sldId id="263" r:id="rId23"/>
    <p:sldId id="372" r:id="rId24"/>
    <p:sldId id="373" r:id="rId25"/>
    <p:sldId id="374" r:id="rId26"/>
    <p:sldId id="375" r:id="rId27"/>
    <p:sldId id="376" r:id="rId28"/>
    <p:sldId id="377" r:id="rId29"/>
    <p:sldId id="378" r:id="rId30"/>
    <p:sldId id="379" r:id="rId31"/>
    <p:sldId id="380" r:id="rId32"/>
    <p:sldId id="381" r:id="rId33"/>
    <p:sldId id="382"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 id="297" r:id="rId68"/>
    <p:sldId id="298" r:id="rId69"/>
    <p:sldId id="299" r:id="rId70"/>
    <p:sldId id="397" r:id="rId71"/>
    <p:sldId id="398" r:id="rId72"/>
    <p:sldId id="399" r:id="rId73"/>
    <p:sldId id="400" r:id="rId74"/>
    <p:sldId id="401" r:id="rId75"/>
    <p:sldId id="402" r:id="rId76"/>
    <p:sldId id="403" r:id="rId77"/>
    <p:sldId id="396" r:id="rId78"/>
    <p:sldId id="300" r:id="rId79"/>
    <p:sldId id="301" r:id="rId80"/>
    <p:sldId id="302" r:id="rId81"/>
    <p:sldId id="303" r:id="rId82"/>
    <p:sldId id="304" r:id="rId83"/>
    <p:sldId id="305" r:id="rId84"/>
    <p:sldId id="306" r:id="rId85"/>
    <p:sldId id="307" r:id="rId86"/>
    <p:sldId id="308" r:id="rId87"/>
    <p:sldId id="309" r:id="rId88"/>
    <p:sldId id="310" r:id="rId89"/>
    <p:sldId id="311" r:id="rId90"/>
    <p:sldId id="312" r:id="rId91"/>
    <p:sldId id="313" r:id="rId92"/>
    <p:sldId id="314" r:id="rId93"/>
    <p:sldId id="315" r:id="rId94"/>
    <p:sldId id="316" r:id="rId95"/>
    <p:sldId id="317" r:id="rId96"/>
    <p:sldId id="318" r:id="rId97"/>
    <p:sldId id="319" r:id="rId98"/>
    <p:sldId id="320" r:id="rId99"/>
    <p:sldId id="321" r:id="rId100"/>
    <p:sldId id="322" r:id="rId101"/>
    <p:sldId id="323" r:id="rId102"/>
    <p:sldId id="324" r:id="rId103"/>
    <p:sldId id="325" r:id="rId104"/>
    <p:sldId id="326" r:id="rId105"/>
    <p:sldId id="327" r:id="rId106"/>
    <p:sldId id="328" r:id="rId107"/>
    <p:sldId id="329" r:id="rId108"/>
    <p:sldId id="330" r:id="rId109"/>
    <p:sldId id="331" r:id="rId110"/>
    <p:sldId id="332" r:id="rId111"/>
    <p:sldId id="333" r:id="rId112"/>
    <p:sldId id="334" r:id="rId113"/>
    <p:sldId id="335" r:id="rId114"/>
    <p:sldId id="336" r:id="rId115"/>
    <p:sldId id="337" r:id="rId116"/>
    <p:sldId id="338" r:id="rId117"/>
    <p:sldId id="339" r:id="rId118"/>
    <p:sldId id="340" r:id="rId119"/>
    <p:sldId id="341" r:id="rId120"/>
    <p:sldId id="342" r:id="rId121"/>
    <p:sldId id="343" r:id="rId122"/>
    <p:sldId id="344" r:id="rId123"/>
    <p:sldId id="345" r:id="rId124"/>
    <p:sldId id="346" r:id="rId125"/>
    <p:sldId id="347" r:id="rId126"/>
    <p:sldId id="348" r:id="rId127"/>
    <p:sldId id="349" r:id="rId128"/>
    <p:sldId id="350" r:id="rId129"/>
    <p:sldId id="351" r:id="rId130"/>
    <p:sldId id="352" r:id="rId131"/>
    <p:sldId id="353" r:id="rId132"/>
    <p:sldId id="354" r:id="rId133"/>
    <p:sldId id="355" r:id="rId134"/>
    <p:sldId id="356" r:id="rId135"/>
    <p:sldId id="357" r:id="rId136"/>
    <p:sldId id="358" r:id="rId137"/>
    <p:sldId id="359" r:id="rId138"/>
    <p:sldId id="360" r:id="rId139"/>
    <p:sldId id="361" r:id="rId140"/>
    <p:sldId id="362" r:id="rId141"/>
    <p:sldId id="363" r:id="rId142"/>
    <p:sldId id="364" r:id="rId143"/>
    <p:sldId id="365" r:id="rId144"/>
    <p:sldId id="366" r:id="rId145"/>
    <p:sldId id="367" r:id="rId146"/>
    <p:sldId id="368" r:id="rId147"/>
    <p:sldId id="369" r:id="rId148"/>
    <p:sldId id="370" r:id="rId149"/>
    <p:sldId id="371" r:id="rId1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notesMaster" Target="notesMasters/notesMaster1.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1FCC7-5978-4557-AAA4-3B611068FF0B}"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1BF81A-9B80-49B6-8C26-40CDF5E856BA}"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FR"/>
          </a:p>
        </p:txBody>
      </p:sp>
      <p:sp>
        <p:nvSpPr>
          <p:cNvPr id="3" name="Sous-titr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FR"/>
          </a:p>
        </p:txBody>
      </p:sp>
      <p:sp>
        <p:nvSpPr>
          <p:cNvPr id="4" name="Espace réservé de la date 3"/>
          <p:cNvSpPr>
            <a:spLocks noGrp="1"/>
          </p:cNvSpPr>
          <p:nvPr>
            <p:ph type="dt" sz="half" idx="10"/>
          </p:nvPr>
        </p:nvSpPr>
        <p:spPr/>
        <p:txBody>
          <a:bodyPr/>
          <a:lstStyle/>
          <a:p>
            <a:fld id="{F6CA5E8D-1072-4817-A408-5C90B2874242}"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F6CA5E8D-1072-4817-A408-5C90B2874242}"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fr-FR"/>
          </a:p>
        </p:txBody>
      </p:sp>
      <p:sp>
        <p:nvSpPr>
          <p:cNvPr id="3" name="Espace réservé du texte vertical 2"/>
          <p:cNvSpPr>
            <a:spLocks noGrp="1"/>
          </p:cNvSpPr>
          <p:nvPr>
            <p:ph type="body" orient="vert" idx="1" hasCustomPrompt="1"/>
          </p:nvPr>
        </p:nvSpPr>
        <p:spPr>
          <a:xfrm>
            <a:off x="838200" y="365125"/>
            <a:ext cx="7734300" cy="5811838"/>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F6CA5E8D-1072-4817-A408-5C90B2874242}"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re. Text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608641" y="273629"/>
            <a:ext cx="10963200" cy="1137719"/>
          </a:xfrm>
        </p:spPr>
        <p:txBody>
          <a:bodyPr/>
          <a:lstStyle/>
          <a:p>
            <a:r>
              <a:rPr lang="fr-FR"/>
              <a:t>Cliquez pour modifier le style du titre</a:t>
            </a:r>
            <a:endParaRPr lang="fr-FR"/>
          </a:p>
        </p:txBody>
      </p:sp>
      <p:sp>
        <p:nvSpPr>
          <p:cNvPr id="3" name="Espace réservé du texte 2"/>
          <p:cNvSpPr>
            <a:spLocks noGrp="1"/>
          </p:cNvSpPr>
          <p:nvPr>
            <p:ph type="body" sz="half" idx="1" hasCustomPrompt="1"/>
          </p:nvPr>
        </p:nvSpPr>
        <p:spPr>
          <a:xfrm>
            <a:off x="608641" y="1604329"/>
            <a:ext cx="5389439" cy="4524955"/>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6182400" y="1604329"/>
            <a:ext cx="5389441" cy="4524955"/>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Rectangle 3"/>
          <p:cNvSpPr>
            <a:spLocks noGrp="1" noChangeArrowheads="1"/>
          </p:cNvSpPr>
          <p:nvPr>
            <p:ph type="dt" idx="10"/>
          </p:nvPr>
        </p:nvSpPr>
        <p:spPr/>
        <p:txBody>
          <a:bodyPr/>
          <a:lstStyle>
            <a:lvl1pPr>
              <a:defRPr/>
            </a:lvl1pPr>
          </a:lstStyle>
          <a:p>
            <a:pPr>
              <a:defRPr/>
            </a:pPr>
            <a:endParaRPr lang="en-GB"/>
          </a:p>
        </p:txBody>
      </p:sp>
      <p:sp>
        <p:nvSpPr>
          <p:cNvPr id="6" name="Rectangle 4"/>
          <p:cNvSpPr>
            <a:spLocks noGrp="1" noChangeArrowheads="1"/>
          </p:cNvSpPr>
          <p:nvPr>
            <p:ph type="ftr" idx="11"/>
          </p:nvPr>
        </p:nvSpPr>
        <p:spPr/>
        <p:txBody>
          <a:bodyPr/>
          <a:lstStyle>
            <a:lvl1pPr>
              <a:defRPr/>
            </a:lvl1pPr>
          </a:lstStyle>
          <a:p>
            <a:pPr>
              <a:defRPr/>
            </a:pPr>
            <a:endParaRPr lang="en-GB"/>
          </a:p>
        </p:txBody>
      </p:sp>
      <p:sp>
        <p:nvSpPr>
          <p:cNvPr id="7" name="Rectangle 5"/>
          <p:cNvSpPr>
            <a:spLocks noGrp="1" noChangeArrowheads="1"/>
          </p:cNvSpPr>
          <p:nvPr>
            <p:ph type="sldNum" idx="12"/>
          </p:nvPr>
        </p:nvSpPr>
        <p:spPr/>
        <p:txBody>
          <a:bodyPr/>
          <a:lstStyle>
            <a:lvl1pPr>
              <a:defRPr/>
            </a:lvl1pPr>
          </a:lstStyle>
          <a:p>
            <a:pPr>
              <a:defRPr/>
            </a:pPr>
            <a:fld id="{BB7C11D1-44BE-4023-B05C-DF301F7A9E87}"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F6CA5E8D-1072-4817-A408-5C90B2874242}"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FR"/>
          </a:p>
        </p:txBody>
      </p:sp>
      <p:sp>
        <p:nvSpPr>
          <p:cNvPr id="3" name="Espace réservé du texte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F6CA5E8D-1072-4817-A408-5C90B2874242}" type="datetimeFigureOut">
              <a:rPr lang="fr-FR" smtClean="0"/>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u contenu 2"/>
          <p:cNvSpPr>
            <a:spLocks noGrp="1"/>
          </p:cNvSpPr>
          <p:nvPr>
            <p:ph sz="half" idx="1" hasCustomPrompt="1"/>
          </p:nvPr>
        </p:nvSpPr>
        <p:spPr>
          <a:xfrm>
            <a:off x="838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6172200" y="1825625"/>
            <a:ext cx="5181600" cy="435133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F6CA5E8D-1072-4817-A408-5C90B2874242}"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fr-FR"/>
          </a:p>
        </p:txBody>
      </p:sp>
      <p:sp>
        <p:nvSpPr>
          <p:cNvPr id="3" name="Espace réservé du texte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839788" y="2505075"/>
            <a:ext cx="5157787"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6172200" y="2505075"/>
            <a:ext cx="5183188" cy="3684588"/>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F6CA5E8D-1072-4817-A408-5C90B2874242}" type="datetimeFigureOut">
              <a:rPr lang="fr-FR" smtClean="0"/>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FR"/>
          </a:p>
        </p:txBody>
      </p:sp>
      <p:sp>
        <p:nvSpPr>
          <p:cNvPr id="3" name="Espace réservé de la date 2"/>
          <p:cNvSpPr>
            <a:spLocks noGrp="1"/>
          </p:cNvSpPr>
          <p:nvPr>
            <p:ph type="dt" sz="half" idx="10"/>
          </p:nvPr>
        </p:nvSpPr>
        <p:spPr/>
        <p:txBody>
          <a:bodyPr/>
          <a:lstStyle/>
          <a:p>
            <a:fld id="{F6CA5E8D-1072-4817-A408-5C90B2874242}" type="datetimeFigureOut">
              <a:rPr lang="fr-FR" smtClean="0"/>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6CA5E8D-1072-4817-A408-5C90B2874242}" type="datetimeFigureOut">
              <a:rPr lang="fr-FR" smtClean="0"/>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du conten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F6CA5E8D-1072-4817-A408-5C90B2874242}"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F6CA5E8D-1072-4817-A408-5C90B2874242}" type="datetimeFigureOut">
              <a:rPr lang="fr-FR" smtClean="0"/>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FFF798-961C-42BA-9939-9E2875DA8CD1}"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CA5E8D-1072-4817-A408-5C90B2874242}" type="datetimeFigureOut">
              <a:rPr lang="fr-FR" smtClean="0"/>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FFF798-961C-42BA-9939-9E2875DA8CD1}" type="slidenum">
              <a:rPr lang="fr-FR" smtClean="0"/>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jpeg"/></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jpe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2.xml"/><Relationship Id="rId2" Type="http://schemas.openxmlformats.org/officeDocument/2006/relationships/image" Target="../media/image46.wmf"/><Relationship Id="rId1" Type="http://schemas.openxmlformats.org/officeDocument/2006/relationships/oleObject" Target="../embeddings/oleObject25.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jpeg"/></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jpeg"/></Relationships>
</file>

<file path=ppt/slides/_rels/slide138.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26.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jpeg"/></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jpe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8.bin"/></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4.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1.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2.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2.xml"/><Relationship Id="rId2" Type="http://schemas.openxmlformats.org/officeDocument/2006/relationships/image" Target="../media/image24.wmf"/><Relationship Id="rId1" Type="http://schemas.openxmlformats.org/officeDocument/2006/relationships/oleObject" Target="../embeddings/oleObject13.bin"/></Relationships>
</file>

<file path=ppt/slides/_rels/slide81.xml.rels><?xml version="1.0" encoding="UTF-8" standalone="yes"?>
<Relationships xmlns="http://schemas.openxmlformats.org/package/2006/relationships"><Relationship Id="rId9" Type="http://schemas.openxmlformats.org/officeDocument/2006/relationships/oleObject" Target="../embeddings/oleObject18.bin"/><Relationship Id="rId8" Type="http://schemas.openxmlformats.org/officeDocument/2006/relationships/image" Target="../media/image28.wmf"/><Relationship Id="rId7" Type="http://schemas.openxmlformats.org/officeDocument/2006/relationships/oleObject" Target="../embeddings/oleObject17.bin"/><Relationship Id="rId6" Type="http://schemas.openxmlformats.org/officeDocument/2006/relationships/image" Target="../media/image27.wmf"/><Relationship Id="rId5" Type="http://schemas.openxmlformats.org/officeDocument/2006/relationships/oleObject" Target="../embeddings/oleObject16.bin"/><Relationship Id="rId4" Type="http://schemas.openxmlformats.org/officeDocument/2006/relationships/image" Target="../media/image26.wmf"/><Relationship Id="rId3" Type="http://schemas.openxmlformats.org/officeDocument/2006/relationships/oleObject" Target="../embeddings/oleObject15.bin"/><Relationship Id="rId2" Type="http://schemas.openxmlformats.org/officeDocument/2006/relationships/image" Target="../media/image25.wmf"/><Relationship Id="rId14" Type="http://schemas.openxmlformats.org/officeDocument/2006/relationships/vmlDrawing" Target="../drawings/vmlDrawing14.vml"/><Relationship Id="rId13" Type="http://schemas.openxmlformats.org/officeDocument/2006/relationships/slideLayout" Target="../slideLayouts/slideLayout2.xml"/><Relationship Id="rId12" Type="http://schemas.openxmlformats.org/officeDocument/2006/relationships/image" Target="../media/image30.wmf"/><Relationship Id="rId11" Type="http://schemas.openxmlformats.org/officeDocument/2006/relationships/oleObject" Target="../embeddings/oleObject19.bin"/><Relationship Id="rId10" Type="http://schemas.openxmlformats.org/officeDocument/2006/relationships/image" Target="../media/image29.wmf"/><Relationship Id="rId1" Type="http://schemas.openxmlformats.org/officeDocument/2006/relationships/oleObject" Target="../embeddings/oleObject14.bin"/></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31.wmf"/><Relationship Id="rId1" Type="http://schemas.openxmlformats.org/officeDocument/2006/relationships/oleObject" Target="../embeddings/oleObject20.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32.wmf"/><Relationship Id="rId1" Type="http://schemas.openxmlformats.org/officeDocument/2006/relationships/oleObject" Target="../embeddings/oleObject21.bin"/></Relationships>
</file>

<file path=ppt/slides/_rels/slide85.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33.wmf"/><Relationship Id="rId1" Type="http://schemas.openxmlformats.org/officeDocument/2006/relationships/oleObject" Target="../embeddings/oleObject22.bin"/></Relationships>
</file>

<file path=ppt/slides/_rels/slide86.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34.wmf"/><Relationship Id="rId1" Type="http://schemas.openxmlformats.org/officeDocument/2006/relationships/oleObject" Target="../embeddings/oleObject23.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35.wmf"/><Relationship Id="rId1" Type="http://schemas.openxmlformats.org/officeDocument/2006/relationships/oleObject" Target="../embeddings/oleObject24.bin"/></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b="1" dirty="0"/>
              <a:t>Technique de </a:t>
            </a:r>
            <a:r>
              <a:rPr lang="fr-FR" b="1" dirty="0" err="1"/>
              <a:t>communition</a:t>
            </a:r>
            <a:r>
              <a:rPr lang="fr-FR" b="1" dirty="0"/>
              <a:t> et classement </a:t>
            </a:r>
            <a:r>
              <a:rPr lang="fr-FR" b="1" dirty="0" err="1"/>
              <a:t>dimentionnel</a:t>
            </a:r>
            <a:endParaRPr lang="fr-FR" b="1" dirty="0"/>
          </a:p>
        </p:txBody>
      </p:sp>
      <p:sp>
        <p:nvSpPr>
          <p:cNvPr id="3" name="Sous-titre 2"/>
          <p:cNvSpPr>
            <a:spLocks noGrp="1"/>
          </p:cNvSpPr>
          <p:nvPr>
            <p:ph type="subTitle" idx="1"/>
          </p:nvPr>
        </p:nvSpPr>
        <p:spPr/>
        <p:txBody>
          <a:bodyPr>
            <a:normAutofit/>
          </a:bodyPr>
          <a:lstStyle/>
          <a:p>
            <a:r>
              <a:rPr lang="fr-FR" sz="2800" b="1" dirty="0"/>
              <a:t>Dr DAOU IBRAHIM</a:t>
            </a:r>
            <a:endParaRPr lang="fr-FR" sz="2800" b="1" dirty="0"/>
          </a:p>
          <a:p>
            <a:r>
              <a:rPr lang="fr-FR" sz="2800" b="1" dirty="0"/>
              <a:t>Maître de Conférences</a:t>
            </a:r>
            <a:endParaRPr lang="fr-FR" sz="2800" b="1" dirty="0"/>
          </a:p>
          <a:p>
            <a:r>
              <a:rPr lang="fr-FR" sz="2800" b="1" dirty="0"/>
              <a:t>Spécialité: Génie Minier</a:t>
            </a:r>
            <a:endParaRPr lang="fr-F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GENERALITES SUR LES MINERAUX</a:t>
            </a:r>
            <a:endParaRPr lang="fr-FR" dirty="0"/>
          </a:p>
        </p:txBody>
      </p:sp>
      <p:sp>
        <p:nvSpPr>
          <p:cNvPr id="3" name="Espace réservé du contenu 2"/>
          <p:cNvSpPr>
            <a:spLocks noGrp="1"/>
          </p:cNvSpPr>
          <p:nvPr>
            <p:ph idx="1"/>
          </p:nvPr>
        </p:nvSpPr>
        <p:spPr/>
        <p:txBody>
          <a:bodyPr>
            <a:normAutofit/>
          </a:bodyPr>
          <a:lstStyle/>
          <a:p>
            <a:r>
              <a:rPr lang="en-US" dirty="0"/>
              <a:t>Les </a:t>
            </a:r>
            <a:r>
              <a:rPr lang="en-US" dirty="0" err="1"/>
              <a:t>minerais</a:t>
            </a:r>
            <a:r>
              <a:rPr lang="en-US" dirty="0"/>
              <a:t> </a:t>
            </a:r>
            <a:r>
              <a:rPr lang="en-US" dirty="0" err="1"/>
              <a:t>métallifères</a:t>
            </a:r>
            <a:r>
              <a:rPr lang="en-US" dirty="0"/>
              <a:t> se </a:t>
            </a:r>
            <a:r>
              <a:rPr lang="en-US" dirty="0" err="1"/>
              <a:t>divisent</a:t>
            </a:r>
            <a:r>
              <a:rPr lang="en-US" dirty="0"/>
              <a:t> en 2 </a:t>
            </a:r>
            <a:r>
              <a:rPr lang="en-US" dirty="0" err="1"/>
              <a:t>groupes</a:t>
            </a:r>
            <a:r>
              <a:rPr lang="en-US" dirty="0"/>
              <a:t>: </a:t>
            </a:r>
            <a:r>
              <a:rPr lang="en-US" dirty="0" err="1"/>
              <a:t>monométallique</a:t>
            </a:r>
            <a:r>
              <a:rPr lang="en-US" dirty="0"/>
              <a:t> et </a:t>
            </a:r>
            <a:r>
              <a:rPr lang="en-US" dirty="0" err="1"/>
              <a:t>polymétallique</a:t>
            </a:r>
            <a:r>
              <a:rPr lang="en-US" dirty="0"/>
              <a:t>. </a:t>
            </a:r>
            <a:endParaRPr lang="en-US" dirty="0"/>
          </a:p>
          <a:p>
            <a:r>
              <a:rPr lang="en-US" dirty="0"/>
              <a:t>Dans le premier </a:t>
            </a:r>
            <a:r>
              <a:rPr lang="en-US" dirty="0" err="1"/>
              <a:t>cas</a:t>
            </a:r>
            <a:r>
              <a:rPr lang="en-US" dirty="0"/>
              <a:t> les </a:t>
            </a:r>
            <a:r>
              <a:rPr lang="en-US" dirty="0" err="1"/>
              <a:t>minerais</a:t>
            </a:r>
            <a:r>
              <a:rPr lang="en-US" dirty="0"/>
              <a:t> ne </a:t>
            </a:r>
            <a:r>
              <a:rPr lang="en-US" dirty="0" err="1"/>
              <a:t>contiennent</a:t>
            </a:r>
            <a:r>
              <a:rPr lang="en-US" dirty="0"/>
              <a:t> </a:t>
            </a:r>
            <a:r>
              <a:rPr lang="en-US" dirty="0" err="1"/>
              <a:t>qu'un</a:t>
            </a:r>
            <a:r>
              <a:rPr lang="en-US" dirty="0"/>
              <a:t> </a:t>
            </a:r>
            <a:r>
              <a:rPr lang="en-US" dirty="0" err="1"/>
              <a:t>seul</a:t>
            </a:r>
            <a:r>
              <a:rPr lang="en-US" dirty="0"/>
              <a:t> </a:t>
            </a:r>
            <a:r>
              <a:rPr lang="en-US" dirty="0" err="1"/>
              <a:t>métal</a:t>
            </a:r>
            <a:r>
              <a:rPr lang="en-US" dirty="0"/>
              <a:t> et dans le second, </a:t>
            </a:r>
            <a:r>
              <a:rPr lang="en-US" dirty="0" err="1"/>
              <a:t>il</a:t>
            </a:r>
            <a:r>
              <a:rPr lang="en-US" dirty="0"/>
              <a:t> y en a </a:t>
            </a:r>
            <a:r>
              <a:rPr lang="en-US" dirty="0" err="1"/>
              <a:t>plusieurs</a:t>
            </a:r>
            <a:r>
              <a:rPr lang="en-US" dirty="0"/>
              <a:t>. </a:t>
            </a:r>
            <a:endParaRPr lang="en-US" dirty="0"/>
          </a:p>
          <a:p>
            <a:r>
              <a:rPr lang="en-US" dirty="0"/>
              <a:t>Les </a:t>
            </a:r>
            <a:r>
              <a:rPr lang="en-US" dirty="0" err="1"/>
              <a:t>minerais</a:t>
            </a:r>
            <a:r>
              <a:rPr lang="en-US" dirty="0"/>
              <a:t> non </a:t>
            </a:r>
            <a:r>
              <a:rPr lang="en-US" dirty="0" err="1"/>
              <a:t>métalliques</a:t>
            </a:r>
            <a:r>
              <a:rPr lang="en-US" dirty="0"/>
              <a:t> </a:t>
            </a:r>
            <a:r>
              <a:rPr lang="en-US" dirty="0" err="1"/>
              <a:t>peuvent</a:t>
            </a:r>
            <a:r>
              <a:rPr lang="en-US" dirty="0"/>
              <a:t> </a:t>
            </a:r>
            <a:r>
              <a:rPr lang="en-US" dirty="0" err="1"/>
              <a:t>être</a:t>
            </a:r>
            <a:r>
              <a:rPr lang="en-US" dirty="0"/>
              <a:t> </a:t>
            </a:r>
            <a:r>
              <a:rPr lang="en-US" dirty="0" err="1"/>
              <a:t>utilisés</a:t>
            </a:r>
            <a:r>
              <a:rPr lang="en-US" dirty="0"/>
              <a:t> </a:t>
            </a:r>
            <a:r>
              <a:rPr lang="en-US" dirty="0" err="1"/>
              <a:t>habituellement</a:t>
            </a:r>
            <a:r>
              <a:rPr lang="en-US" dirty="0"/>
              <a:t> à </a:t>
            </a:r>
            <a:r>
              <a:rPr lang="en-US" dirty="0" err="1"/>
              <a:t>l’état</a:t>
            </a:r>
            <a:r>
              <a:rPr lang="en-US" dirty="0"/>
              <a:t> naturel. </a:t>
            </a:r>
            <a:endParaRPr lang="en-US" dirty="0"/>
          </a:p>
          <a:p>
            <a:r>
              <a:rPr lang="en-US" dirty="0"/>
              <a:t>Ce </a:t>
            </a:r>
            <a:r>
              <a:rPr lang="en-US" dirty="0" err="1"/>
              <a:t>groupe</a:t>
            </a:r>
            <a:r>
              <a:rPr lang="en-US" dirty="0"/>
              <a:t> </a:t>
            </a:r>
            <a:r>
              <a:rPr lang="en-US" dirty="0" err="1"/>
              <a:t>comprend</a:t>
            </a:r>
            <a:r>
              <a:rPr lang="en-US" dirty="0"/>
              <a:t>: les </a:t>
            </a:r>
            <a:r>
              <a:rPr lang="en-US" dirty="0" err="1"/>
              <a:t>matériaux</a:t>
            </a:r>
            <a:r>
              <a:rPr lang="en-US" dirty="0"/>
              <a:t> de construction (</a:t>
            </a:r>
            <a:r>
              <a:rPr lang="en-US" dirty="0" err="1"/>
              <a:t>pièrres</a:t>
            </a:r>
            <a:r>
              <a:rPr lang="en-US" dirty="0"/>
              <a:t> </a:t>
            </a:r>
            <a:r>
              <a:rPr lang="en-US" dirty="0" err="1"/>
              <a:t>cassées</a:t>
            </a:r>
            <a:r>
              <a:rPr lang="en-US" dirty="0"/>
              <a:t>, sables), les matières premières </a:t>
            </a:r>
            <a:r>
              <a:rPr lang="en-US" dirty="0" err="1"/>
              <a:t>chimiques</a:t>
            </a:r>
            <a:r>
              <a:rPr lang="en-US" dirty="0"/>
              <a:t> (</a:t>
            </a:r>
            <a:r>
              <a:rPr lang="en-US" dirty="0" err="1"/>
              <a:t>sel</a:t>
            </a:r>
            <a:r>
              <a:rPr lang="en-US" dirty="0"/>
              <a:t>, </a:t>
            </a:r>
            <a:r>
              <a:rPr lang="en-US" dirty="0" err="1"/>
              <a:t>potasse</a:t>
            </a:r>
            <a:r>
              <a:rPr lang="en-US" dirty="0"/>
              <a:t>, etc.).</a:t>
            </a:r>
            <a:endParaRPr lang="fr-FR" dirty="0"/>
          </a:p>
          <a:p>
            <a:endParaRPr lang="fr-FR"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a:r>
              <a:rPr lang="fr-FR" sz="3630" b="1"/>
              <a:t>Les autobroyeurs secondaires ou semi-autogènes/1</a:t>
            </a:r>
            <a:endParaRPr lang="fr-FR" sz="3630" b="1"/>
          </a:p>
        </p:txBody>
      </p:sp>
      <p:sp>
        <p:nvSpPr>
          <p:cNvPr id="193539" name="Rectangle 3"/>
          <p:cNvSpPr>
            <a:spLocks noGrp="1" noChangeArrowheads="1"/>
          </p:cNvSpPr>
          <p:nvPr>
            <p:ph type="body" idx="1"/>
          </p:nvPr>
        </p:nvSpPr>
        <p:spPr>
          <a:xfrm>
            <a:off x="249381" y="1825624"/>
            <a:ext cx="11804073" cy="4630593"/>
          </a:xfrm>
        </p:spPr>
        <p:txBody>
          <a:bodyPr>
            <a:normAutofit/>
          </a:bodyPr>
          <a:lstStyle/>
          <a:p>
            <a:pPr eaLnBrk="1">
              <a:lnSpc>
                <a:spcPct val="113000"/>
              </a:lnSpc>
            </a:pPr>
            <a:r>
              <a:rPr lang="fr-FR" sz="3200" b="1" u="sng" dirty="0"/>
              <a:t>Description</a:t>
            </a:r>
            <a:endParaRPr lang="fr-FR" sz="3200" dirty="0"/>
          </a:p>
          <a:p>
            <a:pPr eaLnBrk="1">
              <a:lnSpc>
                <a:spcPct val="113000"/>
              </a:lnSpc>
            </a:pPr>
            <a:r>
              <a:rPr lang="fr-FR" sz="3200" dirty="0"/>
              <a:t>Les broyeurs autogènes sont des cylindres tournant autour de leur axe horizontal, de grand diamètre (jusqu’à 8.5m) de façon à obtenir des débits industriels malgré la diminution d’efficacité due au remplacement de corps broyant artificiels, par des corps </a:t>
            </a:r>
            <a:r>
              <a:rPr lang="fr-FR" sz="3200" dirty="0" err="1"/>
              <a:t>broyants</a:t>
            </a:r>
            <a:r>
              <a:rPr lang="fr-FR" sz="3200" dirty="0"/>
              <a:t> naturels beaucoup plus légers.</a:t>
            </a:r>
            <a:endParaRPr lang="fr-FR" sz="3200" dirty="0"/>
          </a:p>
          <a:p>
            <a:pPr eaLnBrk="1">
              <a:lnSpc>
                <a:spcPct val="113000"/>
              </a:lnSpc>
            </a:pPr>
            <a:r>
              <a:rPr lang="fr-FR" sz="3200" dirty="0"/>
              <a:t>Le rapport diamètre/longueur du cylindre est généralement 3/1.</a:t>
            </a:r>
            <a:endParaRPr lang="fr-FR" sz="32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a:r>
              <a:rPr lang="fr-FR" sz="3630" b="1"/>
              <a:t>Les autobroyeurs secondaires ou semi-autogènes/2</a:t>
            </a:r>
            <a:endParaRPr lang="fr-FR" sz="3630" b="1"/>
          </a:p>
        </p:txBody>
      </p:sp>
      <p:sp>
        <p:nvSpPr>
          <p:cNvPr id="194563" name="Rectangle 3"/>
          <p:cNvSpPr>
            <a:spLocks noGrp="1" noChangeArrowheads="1"/>
          </p:cNvSpPr>
          <p:nvPr>
            <p:ph type="body" idx="1"/>
          </p:nvPr>
        </p:nvSpPr>
        <p:spPr>
          <a:xfrm>
            <a:off x="360218" y="1410366"/>
            <a:ext cx="11471563" cy="4713344"/>
          </a:xfrm>
        </p:spPr>
        <p:txBody>
          <a:bodyPr>
            <a:noAutofit/>
          </a:bodyPr>
          <a:lstStyle/>
          <a:p>
            <a:pPr eaLnBrk="1">
              <a:lnSpc>
                <a:spcPct val="113000"/>
              </a:lnSpc>
            </a:pPr>
            <a:r>
              <a:rPr lang="fr-FR" b="1" u="sng" dirty="0"/>
              <a:t>Fonctionnement</a:t>
            </a:r>
            <a:endParaRPr lang="fr-FR" dirty="0"/>
          </a:p>
          <a:p>
            <a:pPr eaLnBrk="1">
              <a:lnSpc>
                <a:spcPct val="113000"/>
              </a:lnSpc>
            </a:pPr>
            <a:r>
              <a:rPr lang="fr-FR" dirty="0"/>
              <a:t>Le broyeur autogène, comme les broyeurs traditionnels, nécessite dans sa charge une quantité suffisante de corps </a:t>
            </a:r>
            <a:r>
              <a:rPr lang="fr-FR" dirty="0" err="1"/>
              <a:t>broyants</a:t>
            </a:r>
            <a:r>
              <a:rPr lang="fr-FR" dirty="0"/>
              <a:t> ayant des dimensions appropriées. La difficulté réside ici dans le fait qu’il faut produire et maintenir ces conditions à partir de l’alimentation qui est souvent en pratique un stockage intermédiaire.</a:t>
            </a:r>
            <a:endParaRPr lang="fr-FR" dirty="0"/>
          </a:p>
          <a:p>
            <a:pPr eaLnBrk="1">
              <a:lnSpc>
                <a:spcPct val="113000"/>
              </a:lnSpc>
            </a:pPr>
            <a:r>
              <a:rPr lang="fr-FR" dirty="0"/>
              <a:t>La vitesse de rotation varie de 65 à 95% de la vitesse critique.</a:t>
            </a:r>
            <a:endParaRPr lang="fr-FR" dirty="0"/>
          </a:p>
          <a:p>
            <a:pPr eaLnBrk="1">
              <a:lnSpc>
                <a:spcPct val="113000"/>
              </a:lnSpc>
            </a:pPr>
            <a:r>
              <a:rPr lang="fr-FR" dirty="0"/>
              <a:t>Le broyeur autogène peut fonctionner à sec ou par voie humide et, comme pour les broyeurs classiques,  on l’associe à un ou plusieurs dispositifs de classement.</a:t>
            </a:r>
            <a:endParaRPr lang="fr-FR"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a:r>
              <a:rPr lang="fr-FR" sz="3630" b="1"/>
              <a:t>Les autobroyeurs secondaires ou semi-autogènes/3</a:t>
            </a:r>
            <a:endParaRPr lang="fr-FR" sz="3630" b="1"/>
          </a:p>
        </p:txBody>
      </p:sp>
      <p:sp>
        <p:nvSpPr>
          <p:cNvPr id="195587" name="Rectangle 3"/>
          <p:cNvSpPr>
            <a:spLocks noGrp="1" noChangeArrowheads="1"/>
          </p:cNvSpPr>
          <p:nvPr>
            <p:ph type="body" idx="1"/>
          </p:nvPr>
        </p:nvSpPr>
        <p:spPr>
          <a:xfrm>
            <a:off x="332509" y="1604329"/>
            <a:ext cx="11402291" cy="4893453"/>
          </a:xfrm>
        </p:spPr>
        <p:txBody>
          <a:bodyPr>
            <a:normAutofit lnSpcReduction="10000"/>
          </a:bodyPr>
          <a:lstStyle/>
          <a:p>
            <a:pPr eaLnBrk="1">
              <a:lnSpc>
                <a:spcPct val="103000"/>
              </a:lnSpc>
              <a:buFont typeface="StarSymbol" charset="0"/>
              <a:buNone/>
            </a:pPr>
            <a:r>
              <a:rPr lang="fr-FR" sz="2000" b="1" u="sng" dirty="0"/>
              <a:t>Addition de boulets</a:t>
            </a:r>
            <a:endParaRPr lang="fr-FR" sz="2000" b="1" u="sng" dirty="0"/>
          </a:p>
          <a:p>
            <a:pPr eaLnBrk="1">
              <a:lnSpc>
                <a:spcPct val="103000"/>
              </a:lnSpc>
              <a:buFont typeface="StarSymbol" charset="0"/>
              <a:buNone/>
            </a:pPr>
            <a:r>
              <a:rPr lang="fr-FR" sz="2400" dirty="0"/>
              <a:t>On peut, dans certains cas, ajouter une petite quantité de boulets en acier dans un broyeur autogène lorsque le minerai à broyer ne contient pas assez de blocs durs ou de dimensions suffisantes. </a:t>
            </a:r>
            <a:endParaRPr lang="fr-FR" sz="2400" dirty="0"/>
          </a:p>
          <a:p>
            <a:pPr eaLnBrk="1">
              <a:lnSpc>
                <a:spcPct val="103000"/>
              </a:lnSpc>
              <a:buFont typeface="StarSymbol" charset="0"/>
              <a:buNone/>
            </a:pPr>
            <a:r>
              <a:rPr lang="fr-FR" sz="2000" b="1" dirty="0">
                <a:solidFill>
                  <a:srgbClr val="FF3300"/>
                </a:solidFill>
              </a:rPr>
              <a:t>Cette manière d’opérer, qui va en l’encontre du principe même de fonctionnement de l’appareil, présente des avantages :</a:t>
            </a:r>
            <a:endParaRPr lang="fr-FR" sz="2000" b="1" dirty="0">
              <a:solidFill>
                <a:srgbClr val="FF3300"/>
              </a:solidFill>
            </a:endParaRPr>
          </a:p>
          <a:p>
            <a:pPr lvl="1">
              <a:lnSpc>
                <a:spcPct val="103000"/>
              </a:lnSpc>
            </a:pPr>
            <a:r>
              <a:rPr lang="fr-FR" dirty="0"/>
              <a:t>Augmentation de la capacité du broyeur,</a:t>
            </a:r>
            <a:endParaRPr lang="fr-FR" dirty="0"/>
          </a:p>
          <a:p>
            <a:pPr lvl="1">
              <a:lnSpc>
                <a:spcPct val="103000"/>
              </a:lnSpc>
            </a:pPr>
            <a:r>
              <a:rPr lang="fr-FR" dirty="0"/>
              <a:t>Pourcentage de fins moins élevé,</a:t>
            </a:r>
            <a:endParaRPr lang="fr-FR" dirty="0"/>
          </a:p>
          <a:p>
            <a:pPr lvl="1">
              <a:lnSpc>
                <a:spcPct val="103000"/>
              </a:lnSpc>
            </a:pPr>
            <a:r>
              <a:rPr lang="fr-FR" dirty="0"/>
              <a:t>Diminution de la puissance par tonne broyée,</a:t>
            </a:r>
            <a:endParaRPr lang="fr-FR" dirty="0"/>
          </a:p>
          <a:p>
            <a:pPr lvl="1">
              <a:lnSpc>
                <a:spcPct val="103000"/>
              </a:lnSpc>
            </a:pPr>
            <a:r>
              <a:rPr lang="fr-FR" dirty="0"/>
              <a:t>Mais également des inconvénients :</a:t>
            </a:r>
            <a:endParaRPr lang="fr-FR" dirty="0"/>
          </a:p>
          <a:p>
            <a:pPr lvl="1">
              <a:lnSpc>
                <a:spcPct val="103000"/>
              </a:lnSpc>
            </a:pPr>
            <a:r>
              <a:rPr lang="fr-FR" dirty="0"/>
              <a:t>Coût des boulets</a:t>
            </a:r>
            <a:endParaRPr lang="fr-FR" dirty="0"/>
          </a:p>
          <a:p>
            <a:pPr lvl="1">
              <a:lnSpc>
                <a:spcPct val="103000"/>
              </a:lnSpc>
            </a:pPr>
            <a:r>
              <a:rPr lang="fr-FR" dirty="0"/>
              <a:t>Usure plus rapide du blindage</a:t>
            </a:r>
            <a:endParaRPr lang="fr-FR"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980049" y="1"/>
            <a:ext cx="8223263" cy="1137719"/>
          </a:xfrm>
        </p:spPr>
        <p:txBody>
          <a:bodyPr/>
          <a:lstStyle/>
          <a:p>
            <a:pPr eaLnBrk="1"/>
            <a:r>
              <a:rPr lang="fr-FR" sz="3630"/>
              <a:t>Le broyeur autogène cascade (HARDING)  </a:t>
            </a:r>
            <a:endParaRPr lang="fr-FR" sz="3630"/>
          </a:p>
        </p:txBody>
      </p:sp>
      <p:pic>
        <p:nvPicPr>
          <p:cNvPr id="196611" name="Picture 4" descr="FIG91"/>
          <p:cNvPicPr>
            <a:picLocks noGrp="1" noChangeAspect="1" noChangeArrowheads="1"/>
          </p:cNvPicPr>
          <p:nvPr>
            <p:ph type="body" idx="1"/>
          </p:nvPr>
        </p:nvPicPr>
        <p:blipFill>
          <a:blip r:embed="rId1"/>
          <a:srcRect/>
          <a:stretch>
            <a:fillRect/>
          </a:stretch>
        </p:blipFill>
        <p:spPr>
          <a:xfrm>
            <a:off x="3613180" y="1376785"/>
            <a:ext cx="5357362" cy="5151421"/>
          </a:xfr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a:r>
              <a:rPr lang="fr-FR"/>
              <a:t>Le broyeur autogène aerofall </a:t>
            </a:r>
            <a:endParaRPr lang="fr-FR"/>
          </a:p>
        </p:txBody>
      </p:sp>
      <p:pic>
        <p:nvPicPr>
          <p:cNvPr id="197635" name="Picture 4" descr="FIG92"/>
          <p:cNvPicPr>
            <a:picLocks noGrp="1" noChangeAspect="1" noChangeArrowheads="1"/>
          </p:cNvPicPr>
          <p:nvPr>
            <p:ph type="body" idx="1"/>
          </p:nvPr>
        </p:nvPicPr>
        <p:blipFill>
          <a:blip r:embed="rId1"/>
          <a:srcRect/>
          <a:stretch>
            <a:fillRect/>
          </a:stretch>
        </p:blipFill>
        <p:spPr>
          <a:xfrm>
            <a:off x="2373209" y="1536643"/>
            <a:ext cx="7184915" cy="5047729"/>
          </a:xfr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a:r>
              <a:rPr lang="fr-FR"/>
              <a:t>Le broyeur autogène NORBERG</a:t>
            </a:r>
            <a:endParaRPr lang="fr-FR"/>
          </a:p>
        </p:txBody>
      </p:sp>
      <p:pic>
        <p:nvPicPr>
          <p:cNvPr id="198659" name="Picture 4" descr="FIG93"/>
          <p:cNvPicPr>
            <a:picLocks noGrp="1" noChangeAspect="1" noChangeArrowheads="1"/>
          </p:cNvPicPr>
          <p:nvPr>
            <p:ph type="body" idx="1"/>
          </p:nvPr>
        </p:nvPicPr>
        <p:blipFill>
          <a:blip r:embed="rId1"/>
          <a:srcRect/>
          <a:stretch>
            <a:fillRect/>
          </a:stretch>
        </p:blipFill>
        <p:spPr>
          <a:xfrm>
            <a:off x="2046296" y="1323500"/>
            <a:ext cx="8099410" cy="5184544"/>
          </a:xfr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a:r>
              <a:rPr lang="fr-FR"/>
              <a:t>Installations de broyage </a:t>
            </a:r>
            <a:endParaRPr lang="fr-FR"/>
          </a:p>
        </p:txBody>
      </p:sp>
      <p:sp>
        <p:nvSpPr>
          <p:cNvPr id="199683" name="Rectangle 3"/>
          <p:cNvSpPr>
            <a:spLocks noGrp="1" noChangeArrowheads="1"/>
          </p:cNvSpPr>
          <p:nvPr>
            <p:ph type="body" idx="1"/>
          </p:nvPr>
        </p:nvSpPr>
        <p:spPr>
          <a:xfrm>
            <a:off x="249382" y="1604329"/>
            <a:ext cx="11582399" cy="5090935"/>
          </a:xfrm>
        </p:spPr>
        <p:txBody>
          <a:bodyPr>
            <a:noAutofit/>
          </a:bodyPr>
          <a:lstStyle/>
          <a:p>
            <a:pPr eaLnBrk="1">
              <a:buFont typeface="StarSymbol" charset="0"/>
              <a:buNone/>
            </a:pPr>
            <a:r>
              <a:rPr lang="fr-FR" sz="4400" b="1" dirty="0">
                <a:solidFill>
                  <a:srgbClr val="FF3300"/>
                </a:solidFill>
              </a:rPr>
              <a:t>En règle générale, dans les installations traitant jusqu’à 30t/h, on broie le minerai en un seul étage et en dessous de 30t/h le broyage se fait en deux étages. </a:t>
            </a:r>
            <a:endParaRPr lang="fr-FR" sz="4400" b="1" dirty="0">
              <a:solidFill>
                <a:srgbClr val="FF3300"/>
              </a:solidFill>
            </a:endParaRPr>
          </a:p>
          <a:p>
            <a:pPr eaLnBrk="1">
              <a:buFont typeface="StarSymbol" charset="0"/>
              <a:buNone/>
            </a:pPr>
            <a:r>
              <a:rPr lang="fr-FR" sz="4400" b="1" dirty="0">
                <a:solidFill>
                  <a:srgbClr val="FF3300"/>
                </a:solidFill>
              </a:rPr>
              <a:t>Toutefois dans certaines </a:t>
            </a:r>
            <a:r>
              <a:rPr lang="fr-FR" sz="4400" b="1" dirty="0" err="1">
                <a:solidFill>
                  <a:srgbClr val="FF3300"/>
                </a:solidFill>
              </a:rPr>
              <a:t>comminutions</a:t>
            </a:r>
            <a:r>
              <a:rPr lang="fr-FR" sz="4400" b="1" dirty="0">
                <a:solidFill>
                  <a:srgbClr val="FF3300"/>
                </a:solidFill>
              </a:rPr>
              <a:t> (laveries) modernes, on utilise un seul étage de broyage jusqu’à 80 –100 t/h avec un broyeur à boulets et un hydrocyclone.</a:t>
            </a:r>
            <a:endParaRPr lang="fr-FR" sz="4400" b="1" dirty="0">
              <a:solidFill>
                <a:srgbClr val="FF3300"/>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a:r>
              <a:rPr lang="fr-FR" b="1"/>
              <a:t>Voie humide</a:t>
            </a:r>
            <a:r>
              <a:rPr lang="fr-FR"/>
              <a:t> </a:t>
            </a:r>
            <a:endParaRPr lang="fr-FR"/>
          </a:p>
        </p:txBody>
      </p:sp>
      <p:sp>
        <p:nvSpPr>
          <p:cNvPr id="200707" name="Rectangle 3"/>
          <p:cNvSpPr>
            <a:spLocks noGrp="1" noChangeArrowheads="1"/>
          </p:cNvSpPr>
          <p:nvPr>
            <p:ph type="body" idx="1"/>
          </p:nvPr>
        </p:nvSpPr>
        <p:spPr>
          <a:xfrm>
            <a:off x="443345" y="1604329"/>
            <a:ext cx="11568546" cy="4824180"/>
          </a:xfrm>
        </p:spPr>
        <p:txBody>
          <a:bodyPr>
            <a:noAutofit/>
          </a:bodyPr>
          <a:lstStyle/>
          <a:p>
            <a:pPr eaLnBrk="1">
              <a:lnSpc>
                <a:spcPct val="103000"/>
              </a:lnSpc>
            </a:pPr>
            <a:r>
              <a:rPr lang="fr-FR" sz="2200" dirty="0"/>
              <a:t>1 - Le schéma classique d’un broyeur à boulets travaillant en circuit fermé avec un classificateur mécanique. A la sortie du broyeur, la pulpe contenant environ 70% de solides en poids entre dans le classificateur par une goulotte dans laquelle on ajoute encore de l’eau pour permettre au classificateur de travailler dans les meilleures conditions. La pulpe de surverse contient environ 70% d’eau et la pulpe de sous verse 15 à 20%.</a:t>
            </a:r>
            <a:endParaRPr lang="fr-FR" sz="2200" dirty="0"/>
          </a:p>
          <a:p>
            <a:pPr eaLnBrk="1">
              <a:lnSpc>
                <a:spcPct val="103000"/>
              </a:lnSpc>
            </a:pPr>
            <a:r>
              <a:rPr lang="fr-FR" sz="2200" dirty="0"/>
              <a:t>        2 - Dans les importantes laveries, on broie le minerai en deux stades : broyage primaire avec un broyeur à barres fonctionnant en circuit ouvert qui alimente un broyeur secondaire composé d’un broyeur à boulets fonctionnant en circuit fermé avec le classificateur. </a:t>
            </a:r>
            <a:endParaRPr lang="fr-FR" sz="2200" dirty="0"/>
          </a:p>
          <a:p>
            <a:pPr eaLnBrk="1">
              <a:lnSpc>
                <a:spcPct val="103000"/>
              </a:lnSpc>
            </a:pPr>
            <a:r>
              <a:rPr lang="fr-FR" sz="2200" dirty="0"/>
              <a:t>        3 - Si la sortie du broyeur à barres contient déjà beaucoup de fines de dimension inférieure à la finesse requise, il est plus logique d’adopter le schéma de couplage d’un broyeur à barres en circuit ouvert avec un broyeur à boulets en circuit fermé (cas de forte présence de fines à la sortie du broyeur à barres).</a:t>
            </a:r>
            <a:endParaRPr lang="fr-FR" sz="22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a:r>
              <a:rPr lang="fr-FR" b="1"/>
              <a:t>Voie sèche</a:t>
            </a:r>
            <a:endParaRPr lang="fr-FR" b="1"/>
          </a:p>
        </p:txBody>
      </p:sp>
      <p:sp>
        <p:nvSpPr>
          <p:cNvPr id="201731" name="Rectangle 3"/>
          <p:cNvSpPr>
            <a:spLocks noGrp="1" noChangeArrowheads="1"/>
          </p:cNvSpPr>
          <p:nvPr>
            <p:ph type="body" idx="1"/>
          </p:nvPr>
        </p:nvSpPr>
        <p:spPr>
          <a:xfrm>
            <a:off x="277091" y="1604329"/>
            <a:ext cx="11430000" cy="4935016"/>
          </a:xfrm>
        </p:spPr>
        <p:txBody>
          <a:bodyPr>
            <a:normAutofit/>
          </a:bodyPr>
          <a:lstStyle/>
          <a:p>
            <a:pPr eaLnBrk="1">
              <a:lnSpc>
                <a:spcPct val="103000"/>
              </a:lnSpc>
              <a:buFont typeface="StarSymbol" charset="0"/>
              <a:buNone/>
            </a:pPr>
            <a:r>
              <a:rPr lang="fr-FR" sz="2400" dirty="0"/>
              <a:t>Dans le broyage par voie sèche, l’agent de classification est l’air. Le minerai à broyer est versé dans une trémie de stockage équipée d’un vibrateur d’extraction suivi d’une bande transporteuse alimentant le broyeur. A la sortie du broyeur </a:t>
            </a:r>
            <a:r>
              <a:rPr lang="fr-FR" sz="2400" dirty="0" err="1"/>
              <a:t>Aérofall</a:t>
            </a:r>
            <a:r>
              <a:rPr lang="fr-FR" sz="2400" dirty="0"/>
              <a:t>, les produits entraînés par un courant d’air de débit réglable sont recueillis :</a:t>
            </a:r>
            <a:endParaRPr lang="fr-FR" sz="2400" dirty="0"/>
          </a:p>
          <a:p>
            <a:pPr eaLnBrk="1">
              <a:lnSpc>
                <a:spcPct val="103000"/>
              </a:lnSpc>
            </a:pPr>
            <a:r>
              <a:rPr lang="fr-FR" sz="2400" dirty="0"/>
              <a:t>dans le classificateur pour les produits grossiers</a:t>
            </a:r>
            <a:endParaRPr lang="fr-FR" sz="2400" dirty="0"/>
          </a:p>
          <a:p>
            <a:pPr eaLnBrk="1">
              <a:lnSpc>
                <a:spcPct val="103000"/>
              </a:lnSpc>
            </a:pPr>
            <a:r>
              <a:rPr lang="fr-FR" sz="2400" dirty="0"/>
              <a:t>dans le cyclone pour les produits fins</a:t>
            </a:r>
            <a:endParaRPr lang="fr-FR" sz="2400" dirty="0"/>
          </a:p>
          <a:p>
            <a:pPr eaLnBrk="1">
              <a:lnSpc>
                <a:spcPct val="103000"/>
              </a:lnSpc>
            </a:pPr>
            <a:r>
              <a:rPr lang="fr-FR" sz="2400" dirty="0"/>
              <a:t>dans le </a:t>
            </a:r>
            <a:r>
              <a:rPr lang="fr-FR" sz="2400" dirty="0" err="1"/>
              <a:t>multicyclone</a:t>
            </a:r>
            <a:r>
              <a:rPr lang="fr-FR" sz="2400" dirty="0"/>
              <a:t> pour les produits très fins, ainsi que le dépoussiéreur par filtre à manche permettant d’épurer l’air avant son rejet dans l’atmosphère.</a:t>
            </a:r>
            <a:endParaRPr lang="fr-FR" sz="2400" dirty="0"/>
          </a:p>
          <a:p>
            <a:pPr eaLnBrk="1">
              <a:lnSpc>
                <a:spcPct val="103000"/>
              </a:lnSpc>
              <a:buFont typeface="StarSymbol" charset="0"/>
              <a:buNone/>
            </a:pPr>
            <a:r>
              <a:rPr lang="fr-FR" sz="2400" dirty="0"/>
              <a:t>Les produits recueillis au classificateur peuvent être criblés, avec possibilité de recyclage des refus par réintroduction au broyeur. Un réchauffeur utilisant du fuel-oil permet de réaliser le séchage simultanément avec le broyage.</a:t>
            </a:r>
            <a:endParaRPr lang="fr-FR" sz="2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a:endParaRPr lang="fr-FR"/>
          </a:p>
        </p:txBody>
      </p:sp>
      <p:sp>
        <p:nvSpPr>
          <p:cNvPr id="202755" name="Rectangle 3"/>
          <p:cNvSpPr>
            <a:spLocks noGrp="1" noChangeArrowheads="1"/>
          </p:cNvSpPr>
          <p:nvPr>
            <p:ph type="body" idx="1"/>
          </p:nvPr>
        </p:nvSpPr>
        <p:spPr/>
        <p:txBody>
          <a:bodyPr/>
          <a:lstStyle/>
          <a:p>
            <a:pPr eaLnBrk="1"/>
            <a:endParaRPr lang="fr-FR" b="1"/>
          </a:p>
          <a:p>
            <a:pPr eaLnBrk="1"/>
            <a:endParaRPr lang="fr-FR" b="1"/>
          </a:p>
          <a:p>
            <a:pPr eaLnBrk="1">
              <a:buFont typeface="StarSymbol" charset="0"/>
              <a:buNone/>
            </a:pPr>
            <a:r>
              <a:rPr lang="fr-FR" sz="11705" b="1"/>
              <a:t>Le criblage</a:t>
            </a:r>
            <a:r>
              <a:rPr lang="fr-FR" sz="11705"/>
              <a:t> </a:t>
            </a:r>
            <a:endParaRPr lang="fr-FR" sz="11705"/>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GENERALITES SUR LES MINERAUX</a:t>
            </a:r>
            <a:endParaRPr lang="fr-FR" dirty="0"/>
          </a:p>
        </p:txBody>
      </p:sp>
      <p:sp>
        <p:nvSpPr>
          <p:cNvPr id="3" name="Espace réservé du contenu 2"/>
          <p:cNvSpPr>
            <a:spLocks noGrp="1"/>
          </p:cNvSpPr>
          <p:nvPr>
            <p:ph idx="1"/>
          </p:nvPr>
        </p:nvSpPr>
        <p:spPr/>
        <p:txBody>
          <a:bodyPr>
            <a:normAutofit/>
          </a:bodyPr>
          <a:lstStyle/>
          <a:p>
            <a:r>
              <a:rPr lang="en-US" dirty="0"/>
              <a:t>Les </a:t>
            </a:r>
            <a:r>
              <a:rPr lang="en-US" dirty="0" err="1"/>
              <a:t>minéraux</a:t>
            </a:r>
            <a:r>
              <a:rPr lang="en-US" dirty="0"/>
              <a:t> combustibles </a:t>
            </a:r>
            <a:r>
              <a:rPr lang="en-US" dirty="0" err="1"/>
              <a:t>sont</a:t>
            </a:r>
            <a:r>
              <a:rPr lang="en-US" dirty="0"/>
              <a:t> </a:t>
            </a:r>
            <a:r>
              <a:rPr lang="en-US" dirty="0" err="1"/>
              <a:t>aussi</a:t>
            </a:r>
            <a:r>
              <a:rPr lang="en-US" dirty="0"/>
              <a:t> </a:t>
            </a:r>
            <a:r>
              <a:rPr lang="en-US" dirty="0" err="1"/>
              <a:t>utilisés</a:t>
            </a:r>
            <a:r>
              <a:rPr lang="en-US" dirty="0"/>
              <a:t> à </a:t>
            </a:r>
            <a:r>
              <a:rPr lang="en-US" dirty="0" err="1"/>
              <a:t>l'état</a:t>
            </a:r>
            <a:r>
              <a:rPr lang="en-US" dirty="0"/>
              <a:t> naturel (</a:t>
            </a:r>
            <a:r>
              <a:rPr lang="en-US" dirty="0" err="1"/>
              <a:t>pétrole</a:t>
            </a:r>
            <a:r>
              <a:rPr lang="en-US" dirty="0"/>
              <a:t>, </a:t>
            </a:r>
            <a:r>
              <a:rPr lang="en-US" dirty="0" err="1"/>
              <a:t>charbon</a:t>
            </a:r>
            <a:r>
              <a:rPr lang="en-US" dirty="0"/>
              <a:t>, </a:t>
            </a:r>
            <a:r>
              <a:rPr lang="en-US" dirty="0" err="1"/>
              <a:t>schistes</a:t>
            </a:r>
            <a:r>
              <a:rPr lang="en-US" dirty="0"/>
              <a:t> </a:t>
            </a:r>
            <a:r>
              <a:rPr lang="en-US" dirty="0" err="1"/>
              <a:t>bitumineux</a:t>
            </a:r>
            <a:r>
              <a:rPr lang="en-US" dirty="0"/>
              <a:t>). </a:t>
            </a:r>
            <a:endParaRPr lang="en-US" dirty="0"/>
          </a:p>
          <a:p>
            <a:endParaRPr lang="en-US" dirty="0"/>
          </a:p>
          <a:p>
            <a:r>
              <a:rPr lang="en-US" dirty="0"/>
              <a:t>Les </a:t>
            </a:r>
            <a:r>
              <a:rPr lang="en-US" dirty="0" err="1"/>
              <a:t>minéraux</a:t>
            </a:r>
            <a:r>
              <a:rPr lang="en-US" dirty="0"/>
              <a:t> combustibles </a:t>
            </a:r>
            <a:r>
              <a:rPr lang="en-US" dirty="0" err="1"/>
              <a:t>ont</a:t>
            </a:r>
            <a:r>
              <a:rPr lang="en-US" dirty="0"/>
              <a:t> un </a:t>
            </a:r>
            <a:r>
              <a:rPr lang="en-US" dirty="0" err="1"/>
              <a:t>rôle</a:t>
            </a:r>
            <a:r>
              <a:rPr lang="en-US" dirty="0"/>
              <a:t> important dans </a:t>
            </a:r>
            <a:r>
              <a:rPr lang="en-US" dirty="0" err="1"/>
              <a:t>l'économie</a:t>
            </a:r>
            <a:r>
              <a:rPr lang="en-US" dirty="0"/>
              <a:t> </a:t>
            </a:r>
            <a:r>
              <a:rPr lang="en-US" dirty="0" err="1"/>
              <a:t>nationale</a:t>
            </a:r>
            <a:r>
              <a:rPr lang="en-US" dirty="0"/>
              <a:t> et </a:t>
            </a:r>
            <a:r>
              <a:rPr lang="en-US" dirty="0" err="1"/>
              <a:t>sont</a:t>
            </a:r>
            <a:r>
              <a:rPr lang="en-US" dirty="0"/>
              <a:t> </a:t>
            </a:r>
            <a:r>
              <a:rPr lang="en-US" dirty="0" err="1"/>
              <a:t>caractérisés</a:t>
            </a:r>
            <a:r>
              <a:rPr lang="en-US" dirty="0"/>
              <a:t> par </a:t>
            </a:r>
            <a:r>
              <a:rPr lang="en-US" dirty="0" err="1"/>
              <a:t>leur</a:t>
            </a:r>
            <a:r>
              <a:rPr lang="en-US" dirty="0"/>
              <a:t> manière </a:t>
            </a:r>
            <a:r>
              <a:rPr lang="en-US" dirty="0" err="1"/>
              <a:t>spécifique</a:t>
            </a:r>
            <a:r>
              <a:rPr lang="en-US" dirty="0"/>
              <a:t> de formation, de </a:t>
            </a:r>
            <a:r>
              <a:rPr lang="en-US" dirty="0" err="1"/>
              <a:t>traitement</a:t>
            </a:r>
            <a:r>
              <a:rPr lang="en-US" dirty="0"/>
              <a:t> et </a:t>
            </a:r>
            <a:r>
              <a:rPr lang="en-US" dirty="0" err="1"/>
              <a:t>d’utilisation</a:t>
            </a:r>
            <a:r>
              <a:rPr lang="en-US" dirty="0"/>
              <a:t>.</a:t>
            </a:r>
            <a:endParaRPr lang="fr-FR" dirty="0"/>
          </a:p>
          <a:p>
            <a:endParaRPr lang="fr-FR"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a:r>
              <a:rPr lang="fr-FR" sz="3630" b="1"/>
              <a:t>Notion sur les classements par dimension</a:t>
            </a:r>
            <a:endParaRPr lang="fr-FR" sz="3630" b="1"/>
          </a:p>
        </p:txBody>
      </p:sp>
      <p:sp>
        <p:nvSpPr>
          <p:cNvPr id="203779" name="Rectangle 3"/>
          <p:cNvSpPr>
            <a:spLocks noGrp="1" noChangeArrowheads="1"/>
          </p:cNvSpPr>
          <p:nvPr>
            <p:ph type="body" idx="1"/>
          </p:nvPr>
        </p:nvSpPr>
        <p:spPr>
          <a:xfrm>
            <a:off x="441960" y="1604329"/>
            <a:ext cx="11460479" cy="4979351"/>
          </a:xfrm>
        </p:spPr>
        <p:txBody>
          <a:bodyPr/>
          <a:lstStyle/>
          <a:p>
            <a:pPr eaLnBrk="1">
              <a:lnSpc>
                <a:spcPct val="103000"/>
              </a:lnSpc>
            </a:pPr>
            <a:endParaRPr lang="fr-FR" sz="1450" dirty="0"/>
          </a:p>
          <a:p>
            <a:pPr eaLnBrk="1">
              <a:lnSpc>
                <a:spcPct val="103000"/>
              </a:lnSpc>
              <a:buFont typeface="StarSymbol" charset="0"/>
              <a:buNone/>
            </a:pPr>
            <a:r>
              <a:rPr lang="fr-FR" sz="1800" dirty="0"/>
              <a:t>Le classement des produits par dimensions intervient dans de nombreux stades de la comminution des minerais :</a:t>
            </a:r>
            <a:endParaRPr lang="fr-FR" sz="1800" dirty="0"/>
          </a:p>
          <a:p>
            <a:pPr marL="342900" indent="-342900" eaLnBrk="1">
              <a:lnSpc>
                <a:spcPct val="103000"/>
              </a:lnSpc>
              <a:buFont typeface="+mj-lt"/>
              <a:buAutoNum type="arabicPeriod"/>
            </a:pPr>
            <a:r>
              <a:rPr lang="fr-FR" sz="1800" dirty="0"/>
              <a:t>Au concassage il s’agit de soustraire à l’action des concasseurs les morceaux qui sont déjà plus petits que la sortie des appareils.</a:t>
            </a:r>
            <a:endParaRPr lang="fr-FR" sz="1800" dirty="0"/>
          </a:p>
          <a:p>
            <a:pPr marL="342900" indent="-342900" eaLnBrk="1">
              <a:lnSpc>
                <a:spcPct val="103000"/>
              </a:lnSpc>
              <a:buFont typeface="+mj-lt"/>
              <a:buAutoNum type="arabicPeriod"/>
            </a:pPr>
            <a:r>
              <a:rPr lang="fr-FR" sz="1800" dirty="0"/>
              <a:t>Au broyage le classement par dimensions est utilisé à deux fins générales :</a:t>
            </a:r>
            <a:endParaRPr lang="fr-FR" sz="1800" dirty="0"/>
          </a:p>
          <a:p>
            <a:pPr lvl="1" eaLnBrk="1">
              <a:lnSpc>
                <a:spcPct val="103000"/>
              </a:lnSpc>
            </a:pPr>
            <a:r>
              <a:rPr lang="fr-FR" sz="1600" dirty="0"/>
              <a:t>Pour extraire les produits suffisamment fins à l’action des broyeurs de façon à augmenter la capacité de ceux-ci</a:t>
            </a:r>
            <a:endParaRPr lang="fr-FR" sz="1600" dirty="0"/>
          </a:p>
          <a:p>
            <a:pPr lvl="1" eaLnBrk="1">
              <a:lnSpc>
                <a:spcPct val="103000"/>
              </a:lnSpc>
            </a:pPr>
            <a:r>
              <a:rPr lang="fr-FR" sz="1600" dirty="0"/>
              <a:t>Pour former un circuit fermé avec les broyeurs et limiter le calibrage maximum du produit final</a:t>
            </a:r>
            <a:endParaRPr lang="fr-FR" sz="1600" dirty="0"/>
          </a:p>
          <a:p>
            <a:pPr eaLnBrk="1">
              <a:lnSpc>
                <a:spcPct val="103000"/>
              </a:lnSpc>
            </a:pPr>
            <a:r>
              <a:rPr lang="fr-FR" sz="1800" dirty="0"/>
              <a:t>Dans certains procédés de concentration qui exigent des calibres de grains bien définis.</a:t>
            </a:r>
            <a:endParaRPr lang="fr-FR" sz="1800" dirty="0"/>
          </a:p>
          <a:p>
            <a:pPr eaLnBrk="1">
              <a:lnSpc>
                <a:spcPct val="103000"/>
              </a:lnSpc>
              <a:buFont typeface="StarSymbol" charset="0"/>
              <a:buNone/>
            </a:pPr>
            <a:r>
              <a:rPr lang="fr-FR" sz="1800" b="1" dirty="0">
                <a:solidFill>
                  <a:srgbClr val="FF3300"/>
                </a:solidFill>
              </a:rPr>
              <a:t>Le classement industriel des grains par dimensions peut se faire de deux manières :</a:t>
            </a:r>
            <a:endParaRPr lang="fr-FR" sz="1800" b="1" dirty="0">
              <a:solidFill>
                <a:srgbClr val="FF3300"/>
              </a:solidFill>
            </a:endParaRPr>
          </a:p>
          <a:p>
            <a:pPr eaLnBrk="1">
              <a:lnSpc>
                <a:spcPct val="103000"/>
              </a:lnSpc>
            </a:pPr>
            <a:r>
              <a:rPr lang="fr-FR" sz="1800" dirty="0"/>
              <a:t>Par voie directe pour des séparations jusqu’à 1mm ; par passage des grains à travers des ouvertures de dimensions et de formes déterminées (grilles, cribles) : </a:t>
            </a:r>
            <a:r>
              <a:rPr lang="fr-FR" sz="1800" b="1" u="sng" dirty="0">
                <a:effectLst>
                  <a:outerShdw blurRad="38100" dist="38100" dir="2700000" algn="tl">
                    <a:srgbClr val="000000">
                      <a:alpha val="43137"/>
                    </a:srgbClr>
                  </a:outerShdw>
                </a:effectLst>
              </a:rPr>
              <a:t>C’est le criblage</a:t>
            </a:r>
            <a:endParaRPr lang="fr-FR" sz="1800" b="1" u="sng" dirty="0">
              <a:effectLst>
                <a:outerShdw blurRad="38100" dist="38100" dir="2700000" algn="tl">
                  <a:srgbClr val="000000">
                    <a:alpha val="43137"/>
                  </a:srgbClr>
                </a:outerShdw>
              </a:effectLst>
            </a:endParaRPr>
          </a:p>
          <a:p>
            <a:pPr eaLnBrk="1">
              <a:lnSpc>
                <a:spcPct val="103000"/>
              </a:lnSpc>
            </a:pPr>
            <a:r>
              <a:rPr lang="fr-FR" sz="1800" dirty="0"/>
              <a:t>Par voie indirecte pour des séparations inférieures à 1mm. Ce mode de classement, basé sur la vitesse de sédimentation des grains dans un fluide (liquide ou gaz) </a:t>
            </a:r>
            <a:r>
              <a:rPr lang="fr-FR" sz="1800" b="1" u="sng" dirty="0">
                <a:effectLst>
                  <a:outerShdw blurRad="38100" dist="38100" dir="2700000" algn="tl">
                    <a:srgbClr val="000000">
                      <a:alpha val="43137"/>
                    </a:srgbClr>
                  </a:outerShdw>
                </a:effectLst>
              </a:rPr>
              <a:t>est la classification</a:t>
            </a:r>
            <a:r>
              <a:rPr lang="fr-FR" sz="1800" dirty="0"/>
              <a:t>.</a:t>
            </a:r>
            <a:endParaRPr lang="fr-FR" sz="18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a:r>
              <a:rPr lang="fr-FR" b="1"/>
              <a:t>Objet du criblage</a:t>
            </a:r>
            <a:endParaRPr lang="fr-FR"/>
          </a:p>
        </p:txBody>
      </p:sp>
      <p:sp>
        <p:nvSpPr>
          <p:cNvPr id="204803" name="Rectangle 3"/>
          <p:cNvSpPr>
            <a:spLocks noGrp="1" noChangeArrowheads="1"/>
          </p:cNvSpPr>
          <p:nvPr>
            <p:ph type="body" idx="1"/>
          </p:nvPr>
        </p:nvSpPr>
        <p:spPr>
          <a:xfrm>
            <a:off x="350520" y="1264920"/>
            <a:ext cx="11521439" cy="5349239"/>
          </a:xfrm>
        </p:spPr>
        <p:txBody>
          <a:bodyPr>
            <a:noAutofit/>
          </a:bodyPr>
          <a:lstStyle/>
          <a:p>
            <a:pPr eaLnBrk="1">
              <a:lnSpc>
                <a:spcPct val="113000"/>
              </a:lnSpc>
              <a:buFont typeface="StarSymbol" charset="0"/>
              <a:buNone/>
            </a:pPr>
            <a:r>
              <a:rPr lang="fr-FR" dirty="0"/>
              <a:t>Le criblage a pour but de séparer les produits ayant une granulométrie requise, des produits qui doivent être concassés. C’est donc une opération normalement associée au concassage. </a:t>
            </a:r>
            <a:endParaRPr lang="fr-FR" dirty="0"/>
          </a:p>
          <a:p>
            <a:pPr eaLnBrk="1">
              <a:lnSpc>
                <a:spcPct val="113000"/>
              </a:lnSpc>
              <a:buFont typeface="StarSymbol" charset="0"/>
              <a:buNone/>
            </a:pPr>
            <a:r>
              <a:rPr lang="fr-FR" dirty="0"/>
              <a:t>Le criblage est important car il augmente la capacité relative des concasseurs et permet d’obtenir des produits mieux calibrés.</a:t>
            </a:r>
            <a:endParaRPr lang="fr-FR" dirty="0"/>
          </a:p>
          <a:p>
            <a:pPr eaLnBrk="1">
              <a:lnSpc>
                <a:spcPct val="113000"/>
              </a:lnSpc>
              <a:buFont typeface="StarSymbol" charset="0"/>
              <a:buNone/>
            </a:pPr>
            <a:r>
              <a:rPr lang="fr-FR" dirty="0"/>
              <a:t>Toute opération de criblage est caractérisée par l’obtention de deux produits :</a:t>
            </a:r>
            <a:endParaRPr lang="fr-FR" b="1" u="sng" dirty="0"/>
          </a:p>
          <a:p>
            <a:pPr eaLnBrk="1">
              <a:lnSpc>
                <a:spcPct val="113000"/>
              </a:lnSpc>
            </a:pPr>
            <a:r>
              <a:rPr lang="fr-FR" b="1" u="sng" dirty="0"/>
              <a:t>Le refus</a:t>
            </a:r>
            <a:r>
              <a:rPr lang="fr-FR" dirty="0"/>
              <a:t> ou ensemble des grains de dimensions supérieures à la maille d’ouverture du crible</a:t>
            </a:r>
            <a:endParaRPr lang="fr-FR" b="1" u="sng" dirty="0"/>
          </a:p>
          <a:p>
            <a:pPr eaLnBrk="1">
              <a:lnSpc>
                <a:spcPct val="113000"/>
              </a:lnSpc>
            </a:pPr>
            <a:r>
              <a:rPr lang="fr-FR" b="1" u="sng" dirty="0"/>
              <a:t>Le passé </a:t>
            </a:r>
            <a:r>
              <a:rPr lang="fr-FR" dirty="0"/>
              <a:t>ou ensemble des grains qui passent à travers les ouvertures du crible</a:t>
            </a:r>
            <a:endParaRPr lang="fr-F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a:r>
              <a:rPr lang="fr-FR" b="1"/>
              <a:t>Les différents types de cribles</a:t>
            </a:r>
            <a:r>
              <a:rPr lang="fr-FR"/>
              <a:t> </a:t>
            </a:r>
            <a:endParaRPr lang="fr-FR"/>
          </a:p>
        </p:txBody>
      </p:sp>
      <p:sp>
        <p:nvSpPr>
          <p:cNvPr id="205827" name="Rectangle 3"/>
          <p:cNvSpPr>
            <a:spLocks noGrp="1" noChangeArrowheads="1"/>
          </p:cNvSpPr>
          <p:nvPr>
            <p:ph type="body" idx="1"/>
          </p:nvPr>
        </p:nvSpPr>
        <p:spPr>
          <a:xfrm>
            <a:off x="350520" y="1604329"/>
            <a:ext cx="11536679" cy="4842191"/>
          </a:xfrm>
        </p:spPr>
        <p:txBody>
          <a:bodyPr>
            <a:normAutofit/>
          </a:bodyPr>
          <a:lstStyle/>
          <a:p>
            <a:pPr eaLnBrk="1">
              <a:lnSpc>
                <a:spcPct val="103000"/>
              </a:lnSpc>
            </a:pPr>
            <a:r>
              <a:rPr lang="fr-FR" dirty="0"/>
              <a:t>Un crible est un appareil qui a la forme d’un couloire dont le fond est constitué par une surface </a:t>
            </a:r>
            <a:r>
              <a:rPr lang="fr-FR" dirty="0" err="1"/>
              <a:t>criblante</a:t>
            </a:r>
            <a:r>
              <a:rPr lang="fr-FR" dirty="0"/>
              <a:t> au travers laquelle passent les grains à cribler.</a:t>
            </a:r>
            <a:endParaRPr lang="fr-FR" dirty="0"/>
          </a:p>
          <a:p>
            <a:pPr eaLnBrk="1">
              <a:lnSpc>
                <a:spcPct val="103000"/>
              </a:lnSpc>
            </a:pPr>
            <a:endParaRPr lang="fr-FR" dirty="0"/>
          </a:p>
          <a:p>
            <a:pPr eaLnBrk="1">
              <a:lnSpc>
                <a:spcPct val="103000"/>
              </a:lnSpc>
            </a:pPr>
            <a:r>
              <a:rPr lang="fr-FR" dirty="0"/>
              <a:t>Un crible doit non seulement permettre le passage des grains au travers des perforations de la surface </a:t>
            </a:r>
            <a:r>
              <a:rPr lang="fr-FR" dirty="0" err="1"/>
              <a:t>criblante</a:t>
            </a:r>
            <a:r>
              <a:rPr lang="fr-FR" dirty="0"/>
              <a:t>, mais aussi évacuer les refus. Il faut donc que le crible ait une inclinaison suffisante pour que les grains du refus glissent en bas de la surface </a:t>
            </a:r>
            <a:r>
              <a:rPr lang="fr-FR" dirty="0" err="1"/>
              <a:t>criblante</a:t>
            </a:r>
            <a:r>
              <a:rPr lang="fr-FR" dirty="0"/>
              <a:t> par gravité (cribles fixes). Le plus souvent, on facilite cette double opération en animant les cribles d’un mouvement de propulsion d’une amplitude déterminée (cribles vibrants). </a:t>
            </a:r>
            <a:endParaRPr lang="fr-FR"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a:endParaRPr lang="fr-FR"/>
          </a:p>
        </p:txBody>
      </p:sp>
      <p:pic>
        <p:nvPicPr>
          <p:cNvPr id="206851" name="Picture 4" descr="FIG33"/>
          <p:cNvPicPr>
            <a:picLocks noGrp="1" noChangeAspect="1" noChangeArrowheads="1"/>
          </p:cNvPicPr>
          <p:nvPr>
            <p:ph type="body" idx="1"/>
          </p:nvPr>
        </p:nvPicPr>
        <p:blipFill>
          <a:blip r:embed="rId1"/>
          <a:srcRect/>
          <a:stretch>
            <a:fillRect/>
          </a:stretch>
        </p:blipFill>
        <p:spPr>
          <a:xfrm>
            <a:off x="1784188" y="1468954"/>
            <a:ext cx="8231904" cy="5030449"/>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350520" y="365125"/>
            <a:ext cx="11536680" cy="1325563"/>
          </a:xfrm>
        </p:spPr>
        <p:txBody>
          <a:bodyPr>
            <a:noAutofit/>
          </a:bodyPr>
          <a:lstStyle/>
          <a:p>
            <a:pPr eaLnBrk="1"/>
            <a:r>
              <a:rPr lang="fr-FR" sz="4800" dirty="0"/>
              <a:t>Il existe trois sortes de surfaces </a:t>
            </a:r>
            <a:r>
              <a:rPr lang="fr-FR" sz="4800" dirty="0" err="1"/>
              <a:t>criblantes</a:t>
            </a:r>
            <a:r>
              <a:rPr lang="fr-FR" sz="4800" dirty="0"/>
              <a:t> :</a:t>
            </a:r>
            <a:endParaRPr lang="fr-FR" sz="4800" dirty="0"/>
          </a:p>
        </p:txBody>
      </p:sp>
      <p:sp>
        <p:nvSpPr>
          <p:cNvPr id="207875" name="Rectangle 3"/>
          <p:cNvSpPr>
            <a:spLocks noGrp="1" noChangeArrowheads="1"/>
          </p:cNvSpPr>
          <p:nvPr>
            <p:ph type="body" idx="1"/>
          </p:nvPr>
        </p:nvSpPr>
        <p:spPr/>
        <p:txBody>
          <a:bodyPr>
            <a:normAutofit/>
          </a:bodyPr>
          <a:lstStyle/>
          <a:p>
            <a:pPr eaLnBrk="1"/>
            <a:r>
              <a:rPr lang="fr-FR" sz="4800" b="1" i="1" dirty="0"/>
              <a:t>Les grilles à barreaux</a:t>
            </a:r>
            <a:endParaRPr lang="fr-FR" sz="4800" b="1" i="1" dirty="0"/>
          </a:p>
          <a:p>
            <a:pPr eaLnBrk="1"/>
            <a:r>
              <a:rPr lang="fr-FR" sz="4800" b="1" i="1" dirty="0"/>
              <a:t>Les grilles à barreaux</a:t>
            </a:r>
            <a:endParaRPr lang="fr-FR" sz="4800" b="1" i="1" dirty="0"/>
          </a:p>
          <a:p>
            <a:pPr eaLnBrk="1"/>
            <a:r>
              <a:rPr lang="fr-FR" sz="4800" b="1" i="1" dirty="0"/>
              <a:t>Toiles tissées</a:t>
            </a:r>
            <a:endParaRPr lang="fr-FR" sz="4800" b="1" i="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a:r>
              <a:rPr lang="fr-FR" b="1" i="1"/>
              <a:t>Les grilles à barreaux</a:t>
            </a:r>
            <a:endParaRPr lang="fr-FR" b="1" i="1"/>
          </a:p>
        </p:txBody>
      </p:sp>
      <p:sp>
        <p:nvSpPr>
          <p:cNvPr id="208899" name="Rectangle 3"/>
          <p:cNvSpPr>
            <a:spLocks noGrp="1" noChangeArrowheads="1"/>
          </p:cNvSpPr>
          <p:nvPr>
            <p:ph type="body" idx="1"/>
          </p:nvPr>
        </p:nvSpPr>
        <p:spPr>
          <a:xfrm>
            <a:off x="320040" y="1825625"/>
            <a:ext cx="11551920" cy="4351338"/>
          </a:xfrm>
        </p:spPr>
        <p:txBody>
          <a:bodyPr/>
          <a:lstStyle/>
          <a:p>
            <a:pPr eaLnBrk="1"/>
            <a:r>
              <a:rPr lang="fr-FR" sz="4000" dirty="0"/>
              <a:t>On distingue deux types :</a:t>
            </a:r>
            <a:endParaRPr lang="fr-FR" sz="4000" dirty="0"/>
          </a:p>
          <a:p>
            <a:pPr eaLnBrk="1">
              <a:buFont typeface="StarSymbol" charset="0"/>
              <a:buNone/>
            </a:pPr>
            <a:r>
              <a:rPr lang="fr-FR" sz="4000" b="1" u="sng" dirty="0">
                <a:effectLst>
                  <a:outerShdw blurRad="38100" dist="38100" dir="2700000" algn="tl">
                    <a:srgbClr val="000000">
                      <a:alpha val="43137"/>
                    </a:srgbClr>
                  </a:outerShdw>
                </a:effectLst>
              </a:rPr>
              <a:t>1</a:t>
            </a:r>
            <a:r>
              <a:rPr lang="fr-FR" sz="4000" b="1" u="sng" baseline="30000" dirty="0">
                <a:effectLst>
                  <a:outerShdw blurRad="38100" dist="38100" dir="2700000" algn="tl">
                    <a:srgbClr val="000000">
                      <a:alpha val="43137"/>
                    </a:srgbClr>
                  </a:outerShdw>
                </a:effectLst>
              </a:rPr>
              <a:t>er</a:t>
            </a:r>
            <a:r>
              <a:rPr lang="fr-FR" sz="4000" b="1" u="sng" dirty="0">
                <a:effectLst>
                  <a:outerShdw blurRad="38100" dist="38100" dir="2700000" algn="tl">
                    <a:srgbClr val="000000">
                      <a:alpha val="43137"/>
                    </a:srgbClr>
                  </a:outerShdw>
                </a:effectLst>
              </a:rPr>
              <a:t> type</a:t>
            </a:r>
            <a:r>
              <a:rPr lang="fr-FR" sz="4000" dirty="0"/>
              <a:t>: Pour le criblage grossier (plus de 100mm)</a:t>
            </a:r>
            <a:endParaRPr lang="fr-FR" sz="4000" dirty="0"/>
          </a:p>
          <a:p>
            <a:pPr eaLnBrk="1"/>
            <a:r>
              <a:rPr lang="fr-FR" sz="4000" dirty="0"/>
              <a:t>Dans ce cas, ce sont des grilles inclinées entre 20 et 45°, constituées de barreaux parallèles disposés suivant une pente. </a:t>
            </a:r>
            <a:endParaRPr lang="fr-FR" sz="4000" dirty="0"/>
          </a:p>
          <a:p>
            <a:pPr marL="0" indent="0" eaLnBrk="1">
              <a:buNone/>
            </a:pPr>
            <a:r>
              <a:rPr lang="fr-FR" sz="4000" dirty="0"/>
              <a:t>Les barreaux sont des rails ou des poutrelles en acier au manganèse </a:t>
            </a:r>
            <a:endParaRPr lang="fr-FR" sz="4000" dirty="0"/>
          </a:p>
          <a:p>
            <a:pPr eaLnBrk="1"/>
            <a:endParaRPr lang="fr-FR"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a:endParaRPr lang="fr-FR"/>
          </a:p>
        </p:txBody>
      </p:sp>
      <p:pic>
        <p:nvPicPr>
          <p:cNvPr id="209923" name="Picture 4" descr="FIG34"/>
          <p:cNvPicPr>
            <a:picLocks noGrp="1" noChangeAspect="1" noChangeArrowheads="1"/>
          </p:cNvPicPr>
          <p:nvPr>
            <p:ph type="body" idx="1"/>
          </p:nvPr>
        </p:nvPicPr>
        <p:blipFill>
          <a:blip r:embed="rId1"/>
          <a:srcRect/>
          <a:stretch>
            <a:fillRect/>
          </a:stretch>
        </p:blipFill>
        <p:spPr>
          <a:xfrm>
            <a:off x="2633877" y="1339341"/>
            <a:ext cx="6663579" cy="5029008"/>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a:endParaRPr lang="fr-FR"/>
          </a:p>
        </p:txBody>
      </p:sp>
      <p:sp>
        <p:nvSpPr>
          <p:cNvPr id="210947" name="Rectangle 3"/>
          <p:cNvSpPr>
            <a:spLocks noGrp="1" noChangeArrowheads="1"/>
          </p:cNvSpPr>
          <p:nvPr>
            <p:ph type="body" idx="1"/>
          </p:nvPr>
        </p:nvSpPr>
        <p:spPr>
          <a:xfrm>
            <a:off x="381000" y="1825625"/>
            <a:ext cx="11521440" cy="4351338"/>
          </a:xfrm>
        </p:spPr>
        <p:txBody>
          <a:bodyPr>
            <a:normAutofit/>
          </a:bodyPr>
          <a:lstStyle/>
          <a:p>
            <a:pPr eaLnBrk="1">
              <a:buFont typeface="StarSymbol" charset="0"/>
              <a:buNone/>
            </a:pPr>
            <a:r>
              <a:rPr lang="fr-FR" sz="4400" b="1" u="sng" dirty="0">
                <a:effectLst>
                  <a:outerShdw blurRad="38100" dist="38100" dir="2700000" algn="tl">
                    <a:srgbClr val="000000">
                      <a:alpha val="43137"/>
                    </a:srgbClr>
                  </a:outerShdw>
                </a:effectLst>
              </a:rPr>
              <a:t>2</a:t>
            </a:r>
            <a:r>
              <a:rPr lang="fr-FR" sz="4400" b="1" u="sng" baseline="30000" dirty="0">
                <a:effectLst>
                  <a:outerShdw blurRad="38100" dist="38100" dir="2700000" algn="tl">
                    <a:srgbClr val="000000">
                      <a:alpha val="43137"/>
                    </a:srgbClr>
                  </a:outerShdw>
                </a:effectLst>
              </a:rPr>
              <a:t>ème</a:t>
            </a:r>
            <a:r>
              <a:rPr lang="fr-FR" sz="4400" b="1" u="sng" dirty="0">
                <a:effectLst>
                  <a:outerShdw blurRad="38100" dist="38100" dir="2700000" algn="tl">
                    <a:srgbClr val="000000">
                      <a:alpha val="43137"/>
                    </a:srgbClr>
                  </a:outerShdw>
                </a:effectLst>
              </a:rPr>
              <a:t> type</a:t>
            </a:r>
            <a:r>
              <a:rPr lang="fr-FR" sz="4400" dirty="0"/>
              <a:t>: Pour le criblage très fin moins de 2mm</a:t>
            </a:r>
            <a:endParaRPr lang="fr-FR" sz="4400" dirty="0"/>
          </a:p>
          <a:p>
            <a:pPr eaLnBrk="1"/>
            <a:r>
              <a:rPr lang="fr-FR" sz="4400" dirty="0"/>
              <a:t>Pour des dimensions comprises entre 2mm et 150microns, on peut utiliser des grilles dites grilles à fissures. </a:t>
            </a:r>
            <a:endParaRPr lang="fr-FR" sz="4400" dirty="0"/>
          </a:p>
          <a:p>
            <a:pPr marL="0" indent="0" eaLnBrk="1">
              <a:buNone/>
            </a:pPr>
            <a:r>
              <a:rPr lang="fr-FR" sz="4400" dirty="0"/>
              <a:t>Ce sont des grilles à barreaux très rapprochées, généralement en acier inoxydable </a:t>
            </a:r>
            <a:endParaRPr lang="fr-FR" sz="4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pPr eaLnBrk="1"/>
            <a:endParaRPr lang="fr-FR"/>
          </a:p>
        </p:txBody>
      </p:sp>
      <p:pic>
        <p:nvPicPr>
          <p:cNvPr id="211971" name="Picture 4" descr="FIG35"/>
          <p:cNvPicPr>
            <a:picLocks noGrp="1" noChangeAspect="1" noChangeArrowheads="1"/>
          </p:cNvPicPr>
          <p:nvPr>
            <p:ph type="body" idx="1"/>
          </p:nvPr>
        </p:nvPicPr>
        <p:blipFill>
          <a:blip r:embed="rId1"/>
          <a:srcRect/>
          <a:stretch>
            <a:fillRect/>
          </a:stretch>
        </p:blipFill>
        <p:spPr>
          <a:xfrm>
            <a:off x="1980049" y="1540962"/>
            <a:ext cx="7969797" cy="4850429"/>
          </a:xfr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a:r>
              <a:rPr lang="fr-FR" b="1" i="1"/>
              <a:t>Tôles perforées</a:t>
            </a:r>
            <a:endParaRPr lang="fr-FR" b="1" i="1"/>
          </a:p>
        </p:txBody>
      </p:sp>
      <p:sp>
        <p:nvSpPr>
          <p:cNvPr id="212995" name="Rectangle 3"/>
          <p:cNvSpPr>
            <a:spLocks noGrp="1" noChangeArrowheads="1"/>
          </p:cNvSpPr>
          <p:nvPr>
            <p:ph type="body" idx="1"/>
          </p:nvPr>
        </p:nvSpPr>
        <p:spPr>
          <a:xfrm>
            <a:off x="243840" y="1825624"/>
            <a:ext cx="11734800" cy="4697095"/>
          </a:xfrm>
        </p:spPr>
        <p:txBody>
          <a:bodyPr>
            <a:normAutofit/>
          </a:bodyPr>
          <a:lstStyle/>
          <a:p>
            <a:pPr eaLnBrk="1">
              <a:buFont typeface="StarSymbol" charset="0"/>
              <a:buNone/>
            </a:pPr>
            <a:r>
              <a:rPr lang="fr-FR" sz="4000" dirty="0"/>
              <a:t>Les perforations ont diverses formes. Les trous allongés sont utilisés pour le criblage fin. Pour le criblage grossier, on peut remplacer la tôle par des plaques en acier coulé ou par des tôles perforées enrobées de caoutchouc. Les tôles perforées ont une faible proportion d’ouvertures ce qui est un inconvénient pour le criblage fins.</a:t>
            </a:r>
            <a:endParaRPr lang="fr-FR"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t>Pour ne pas </a:t>
            </a:r>
            <a:r>
              <a:rPr lang="en-US" dirty="0" err="1"/>
              <a:t>mélanger</a:t>
            </a:r>
            <a:r>
              <a:rPr lang="en-US" dirty="0"/>
              <a:t> les notions «</a:t>
            </a:r>
            <a:r>
              <a:rPr lang="en-US" dirty="0" err="1"/>
              <a:t>minéral</a:t>
            </a:r>
            <a:r>
              <a:rPr lang="en-US" dirty="0"/>
              <a:t>» et «</a:t>
            </a:r>
            <a:r>
              <a:rPr lang="en-US" dirty="0" err="1"/>
              <a:t>minerai</a:t>
            </a:r>
            <a:r>
              <a:rPr lang="en-US" dirty="0"/>
              <a:t>» </a:t>
            </a:r>
            <a:r>
              <a:rPr lang="en-US" dirty="0" err="1"/>
              <a:t>il</a:t>
            </a:r>
            <a:r>
              <a:rPr lang="en-US" dirty="0"/>
              <a:t> faut </a:t>
            </a:r>
            <a:r>
              <a:rPr lang="en-US" dirty="0" err="1"/>
              <a:t>préciser</a:t>
            </a:r>
            <a:r>
              <a:rPr lang="en-US" dirty="0"/>
              <a:t> la notion «</a:t>
            </a:r>
            <a:r>
              <a:rPr lang="en-US" dirty="0" err="1"/>
              <a:t>minerai</a:t>
            </a:r>
            <a:r>
              <a:rPr lang="en-US" dirty="0"/>
              <a:t>».</a:t>
            </a:r>
            <a:endParaRPr lang="fr-FR" dirty="0"/>
          </a:p>
          <a:p>
            <a:r>
              <a:rPr lang="en-US" dirty="0" err="1"/>
              <a:t>Minerai</a:t>
            </a:r>
            <a:r>
              <a:rPr lang="en-US" dirty="0"/>
              <a:t> </a:t>
            </a:r>
            <a:r>
              <a:rPr lang="en-US" dirty="0" err="1"/>
              <a:t>est</a:t>
            </a:r>
            <a:r>
              <a:rPr lang="en-US" dirty="0"/>
              <a:t> </a:t>
            </a:r>
            <a:r>
              <a:rPr lang="en-US" dirty="0" err="1"/>
              <a:t>une</a:t>
            </a:r>
            <a:r>
              <a:rPr lang="en-US" dirty="0"/>
              <a:t> substance naturelle se </a:t>
            </a:r>
            <a:r>
              <a:rPr lang="en-US" dirty="0" err="1"/>
              <a:t>composant</a:t>
            </a:r>
            <a:r>
              <a:rPr lang="en-US" dirty="0"/>
              <a:t> des </a:t>
            </a:r>
            <a:r>
              <a:rPr lang="en-US" dirty="0" err="1"/>
              <a:t>minéraux</a:t>
            </a:r>
            <a:r>
              <a:rPr lang="en-US" dirty="0"/>
              <a:t> </a:t>
            </a:r>
            <a:r>
              <a:rPr lang="en-US" dirty="0" err="1"/>
              <a:t>utiles</a:t>
            </a:r>
            <a:r>
              <a:rPr lang="en-US" dirty="0"/>
              <a:t> et </a:t>
            </a:r>
            <a:r>
              <a:rPr lang="en-US" dirty="0" err="1"/>
              <a:t>inutiles</a:t>
            </a:r>
            <a:r>
              <a:rPr lang="en-US" dirty="0"/>
              <a:t> </a:t>
            </a:r>
            <a:r>
              <a:rPr lang="en-US" dirty="0" err="1"/>
              <a:t>disséminés</a:t>
            </a:r>
            <a:r>
              <a:rPr lang="en-US" dirty="0"/>
              <a:t> dans </a:t>
            </a:r>
            <a:r>
              <a:rPr lang="en-US" dirty="0" err="1"/>
              <a:t>ce</a:t>
            </a:r>
            <a:r>
              <a:rPr lang="en-US" dirty="0"/>
              <a:t> </a:t>
            </a:r>
            <a:r>
              <a:rPr lang="en-US" dirty="0" err="1"/>
              <a:t>minéral</a:t>
            </a:r>
            <a:r>
              <a:rPr lang="en-US" dirty="0"/>
              <a:t>. </a:t>
            </a:r>
            <a:endParaRPr lang="en-US" dirty="0"/>
          </a:p>
          <a:p>
            <a:r>
              <a:rPr lang="en-US" dirty="0"/>
              <a:t>Par </a:t>
            </a:r>
            <a:r>
              <a:rPr lang="en-US" dirty="0" err="1"/>
              <a:t>exemple</a:t>
            </a:r>
            <a:r>
              <a:rPr lang="en-US" dirty="0"/>
              <a:t> le </a:t>
            </a:r>
            <a:r>
              <a:rPr lang="en-US" dirty="0" err="1"/>
              <a:t>minerai</a:t>
            </a:r>
            <a:r>
              <a:rPr lang="en-US" dirty="0"/>
              <a:t> de </a:t>
            </a:r>
            <a:r>
              <a:rPr lang="en-US" dirty="0" err="1"/>
              <a:t>fer</a:t>
            </a:r>
            <a:r>
              <a:rPr lang="en-US" dirty="0"/>
              <a:t> se compose de </a:t>
            </a:r>
            <a:r>
              <a:rPr lang="en-US" dirty="0" err="1"/>
              <a:t>mineraux</a:t>
            </a:r>
            <a:r>
              <a:rPr lang="en-US" dirty="0"/>
              <a:t> </a:t>
            </a:r>
            <a:r>
              <a:rPr lang="en-US" dirty="0" err="1"/>
              <a:t>suivants</a:t>
            </a:r>
            <a:r>
              <a:rPr lang="en-US" dirty="0"/>
              <a:t>: </a:t>
            </a:r>
            <a:r>
              <a:rPr lang="en-US" dirty="0" err="1"/>
              <a:t>magnétite</a:t>
            </a:r>
            <a:r>
              <a:rPr lang="en-US" dirty="0"/>
              <a:t>, </a:t>
            </a:r>
            <a:r>
              <a:rPr lang="en-US" dirty="0" err="1"/>
              <a:t>hèmatite</a:t>
            </a:r>
            <a:r>
              <a:rPr lang="en-US" dirty="0"/>
              <a:t>, quartz. </a:t>
            </a:r>
            <a:endParaRPr lang="en-US" dirty="0"/>
          </a:p>
          <a:p>
            <a:r>
              <a:rPr lang="en-US" dirty="0"/>
              <a:t>Deux premiers </a:t>
            </a:r>
            <a:r>
              <a:rPr lang="en-US" dirty="0" err="1"/>
              <a:t>sont</a:t>
            </a:r>
            <a:r>
              <a:rPr lang="en-US" dirty="0"/>
              <a:t> </a:t>
            </a:r>
            <a:r>
              <a:rPr lang="en-US" dirty="0" err="1"/>
              <a:t>utiles</a:t>
            </a:r>
            <a:r>
              <a:rPr lang="en-US" dirty="0"/>
              <a:t> et le dernier </a:t>
            </a:r>
            <a:r>
              <a:rPr lang="en-US" dirty="0" err="1"/>
              <a:t>est</a:t>
            </a:r>
            <a:r>
              <a:rPr lang="en-US" dirty="0"/>
              <a:t> inutile du point de </a:t>
            </a:r>
            <a:r>
              <a:rPr lang="en-US" dirty="0" err="1"/>
              <a:t>vue</a:t>
            </a:r>
            <a:r>
              <a:rPr lang="en-US" dirty="0"/>
              <a:t> de la </a:t>
            </a:r>
            <a:r>
              <a:rPr lang="en-US" dirty="0" err="1"/>
              <a:t>sidérurgie</a:t>
            </a:r>
            <a:r>
              <a:rPr lang="en-US" dirty="0"/>
              <a:t>.</a:t>
            </a:r>
            <a:endParaRPr lang="fr-FR" dirty="0"/>
          </a:p>
          <a:p>
            <a:endParaRPr lang="fr-FR"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a:endParaRPr lang="fr-FR"/>
          </a:p>
        </p:txBody>
      </p:sp>
      <p:pic>
        <p:nvPicPr>
          <p:cNvPr id="214019" name="Picture 4" descr="FIG36"/>
          <p:cNvPicPr>
            <a:picLocks noGrp="1" noChangeAspect="1" noChangeArrowheads="1"/>
          </p:cNvPicPr>
          <p:nvPr>
            <p:ph type="body" idx="1"/>
          </p:nvPr>
        </p:nvPicPr>
        <p:blipFill>
          <a:blip r:embed="rId1"/>
          <a:srcRect/>
          <a:stretch>
            <a:fillRect/>
          </a:stretch>
        </p:blipFill>
        <p:spPr>
          <a:xfrm>
            <a:off x="2175910" y="1466074"/>
            <a:ext cx="7773936" cy="5289676"/>
          </a:xfrm>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a:r>
              <a:rPr lang="fr-FR" b="1" i="1"/>
              <a:t>Toiles tissées</a:t>
            </a:r>
            <a:endParaRPr lang="fr-FR"/>
          </a:p>
        </p:txBody>
      </p:sp>
      <p:sp>
        <p:nvSpPr>
          <p:cNvPr id="215043" name="Rectangle 3"/>
          <p:cNvSpPr>
            <a:spLocks noGrp="1" noChangeArrowheads="1"/>
          </p:cNvSpPr>
          <p:nvPr>
            <p:ph type="body" idx="1"/>
          </p:nvPr>
        </p:nvSpPr>
        <p:spPr>
          <a:xfrm>
            <a:off x="320040" y="1825624"/>
            <a:ext cx="11643360" cy="4819015"/>
          </a:xfrm>
        </p:spPr>
        <p:txBody>
          <a:bodyPr>
            <a:normAutofit/>
          </a:bodyPr>
          <a:lstStyle/>
          <a:p>
            <a:pPr eaLnBrk="1"/>
            <a:r>
              <a:rPr lang="fr-FR" sz="4800" dirty="0"/>
              <a:t>Les toiles métalliques tissées en acier fondu à haute résistance ou en acier inoxydable sont très utilisées pour le criblage fin (de 100 à 1mm). Le plus souvent les mailles sont carrées, mais elles peuvent être rectangulaires pour éviter le colmatage.</a:t>
            </a:r>
            <a:endParaRPr lang="fr-FR" sz="48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a:endParaRPr lang="fr-FR"/>
          </a:p>
        </p:txBody>
      </p:sp>
      <p:pic>
        <p:nvPicPr>
          <p:cNvPr id="216067" name="Picture 4" descr="FIG37"/>
          <p:cNvPicPr>
            <a:picLocks noGrp="1" noChangeAspect="1" noChangeArrowheads="1"/>
          </p:cNvPicPr>
          <p:nvPr>
            <p:ph type="body" idx="1"/>
          </p:nvPr>
        </p:nvPicPr>
        <p:blipFill>
          <a:blip r:embed="rId1"/>
          <a:srcRect/>
          <a:stretch>
            <a:fillRect/>
          </a:stretch>
        </p:blipFill>
        <p:spPr>
          <a:xfrm>
            <a:off x="2175909" y="1402708"/>
            <a:ext cx="7840183" cy="4933958"/>
          </a:xfr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a:r>
              <a:rPr lang="fr-FR"/>
              <a:t> </a:t>
            </a:r>
            <a:r>
              <a:rPr lang="fr-FR" b="1" i="1"/>
              <a:t>Criblage grossier</a:t>
            </a:r>
            <a:endParaRPr lang="fr-FR" b="1" i="1"/>
          </a:p>
        </p:txBody>
      </p:sp>
      <p:sp>
        <p:nvSpPr>
          <p:cNvPr id="217091" name="Rectangle 3"/>
          <p:cNvSpPr>
            <a:spLocks noGrp="1" noChangeArrowheads="1"/>
          </p:cNvSpPr>
          <p:nvPr>
            <p:ph type="body" idx="1"/>
          </p:nvPr>
        </p:nvSpPr>
        <p:spPr>
          <a:xfrm>
            <a:off x="304800" y="1280160"/>
            <a:ext cx="11643360" cy="5273039"/>
          </a:xfrm>
        </p:spPr>
        <p:txBody>
          <a:bodyPr>
            <a:noAutofit/>
          </a:bodyPr>
          <a:lstStyle/>
          <a:p>
            <a:pPr eaLnBrk="1">
              <a:lnSpc>
                <a:spcPct val="113000"/>
              </a:lnSpc>
              <a:buFont typeface="StarSymbol" charset="0"/>
              <a:buNone/>
            </a:pPr>
            <a:r>
              <a:rPr lang="fr-FR" sz="3000" dirty="0">
                <a:solidFill>
                  <a:srgbClr val="FF3300"/>
                </a:solidFill>
              </a:rPr>
              <a:t>Suivant que le criblage est grossier, moyen ou fin, on emploie des types de cribles différents.</a:t>
            </a:r>
            <a:endParaRPr lang="fr-FR" sz="3000" dirty="0">
              <a:solidFill>
                <a:srgbClr val="FF3300"/>
              </a:solidFill>
            </a:endParaRPr>
          </a:p>
          <a:p>
            <a:pPr eaLnBrk="1">
              <a:lnSpc>
                <a:spcPct val="113000"/>
              </a:lnSpc>
            </a:pPr>
            <a:r>
              <a:rPr lang="fr-FR" sz="3000" dirty="0"/>
              <a:t>La principale qualité des appareils pour le criblage grossier doit être la solidité pour résister au passage des gros blocs. </a:t>
            </a:r>
            <a:endParaRPr lang="fr-FR" sz="3000" dirty="0"/>
          </a:p>
          <a:p>
            <a:pPr eaLnBrk="1">
              <a:lnSpc>
                <a:spcPct val="113000"/>
              </a:lnSpc>
            </a:pPr>
            <a:r>
              <a:rPr lang="fr-FR" sz="3000" dirty="0"/>
              <a:t>Le criblage grossier élimine les fines primaires avant le concassage du tout-venant. Ce criblage n’est pas rigoureux et, pour un minerai, sa capacité est de l’ordre de 0.5 à 2.5T/h/m2/mm. </a:t>
            </a:r>
            <a:endParaRPr lang="fr-FR" sz="3000" dirty="0"/>
          </a:p>
          <a:p>
            <a:pPr eaLnBrk="1">
              <a:lnSpc>
                <a:spcPct val="113000"/>
              </a:lnSpc>
            </a:pPr>
            <a:r>
              <a:rPr lang="fr-FR" sz="3000" dirty="0"/>
              <a:t>On utilise des grilles fixes à barreaux ou, si le colmatage est à craindre, des grilles à barreaux montées sur crible vibrant.</a:t>
            </a:r>
            <a:endParaRPr lang="fr-FR" sz="30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a:r>
              <a:rPr lang="fr-FR"/>
              <a:t>Les trommels  </a:t>
            </a:r>
            <a:endParaRPr lang="fr-FR"/>
          </a:p>
        </p:txBody>
      </p:sp>
      <p:pic>
        <p:nvPicPr>
          <p:cNvPr id="218115" name="Picture 4" descr="FIG42"/>
          <p:cNvPicPr>
            <a:picLocks noGrp="1" noChangeAspect="1" noChangeArrowheads="1"/>
          </p:cNvPicPr>
          <p:nvPr>
            <p:ph type="body" idx="1"/>
          </p:nvPr>
        </p:nvPicPr>
        <p:blipFill>
          <a:blip r:embed="rId1"/>
          <a:srcRect/>
          <a:stretch>
            <a:fillRect/>
          </a:stretch>
        </p:blipFill>
        <p:spPr>
          <a:xfrm>
            <a:off x="1915242" y="1535202"/>
            <a:ext cx="5355923" cy="2360408"/>
          </a:xfrm>
        </p:spPr>
      </p:pic>
      <p:sp>
        <p:nvSpPr>
          <p:cNvPr id="218116" name="Text Box 5"/>
          <p:cNvSpPr txBox="1">
            <a:spLocks noChangeArrowheads="1"/>
          </p:cNvSpPr>
          <p:nvPr/>
        </p:nvSpPr>
        <p:spPr bwMode="auto">
          <a:xfrm>
            <a:off x="7391400" y="358599"/>
            <a:ext cx="4328160" cy="4708981"/>
          </a:xfrm>
          <a:prstGeom prst="rect">
            <a:avLst/>
          </a:prstGeom>
          <a:solidFill>
            <a:schemeClr val="tx1"/>
          </a:solidFill>
          <a:ln w="9525">
            <a:noFill/>
            <a:miter lim="800000"/>
          </a:ln>
        </p:spPr>
        <p:txBody>
          <a:bodyPr wrap="square">
            <a:spAutoFit/>
          </a:bodyPr>
          <a:lstStyle/>
          <a:p>
            <a:pPr>
              <a:spcBef>
                <a:spcPct val="50000"/>
              </a:spcBef>
            </a:pPr>
            <a:r>
              <a:rPr lang="fr-FR" sz="2000" b="1" dirty="0">
                <a:solidFill>
                  <a:schemeClr val="bg1"/>
                </a:solidFill>
                <a:effectLst>
                  <a:outerShdw blurRad="38100" dist="38100" dir="2700000" algn="tl">
                    <a:srgbClr val="000000">
                      <a:alpha val="43137"/>
                    </a:srgbClr>
                  </a:outerShdw>
                </a:effectLst>
              </a:rPr>
              <a:t>ce sont des appareils simples et rustiques très employés dans les carrières pour le classement des sables et des graviers. En préparation des minerais, les trommels sont utilisés pour le débourbage des minerais argileux. Ce sont des cylindres en tôles perforées tournant autour de leur axe qui est incliné de 10° à 20° sur l’horizontale pour permettre l’écoulement des produits. Les trommels classeurs sont constitués de section de tôles perforées de trous de grosseurs croissante à parti de l’alimentation.</a:t>
            </a:r>
            <a:endParaRPr lang="fr-FR" sz="2000"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a:r>
              <a:rPr lang="fr-FR" b="1" i="1"/>
              <a:t>Criblage moyen et fin</a:t>
            </a:r>
            <a:endParaRPr lang="fr-FR" b="1" i="1"/>
          </a:p>
        </p:txBody>
      </p:sp>
      <p:sp>
        <p:nvSpPr>
          <p:cNvPr id="219139" name="Rectangle 3"/>
          <p:cNvSpPr>
            <a:spLocks noGrp="1" noChangeArrowheads="1"/>
          </p:cNvSpPr>
          <p:nvPr>
            <p:ph type="body" idx="1"/>
          </p:nvPr>
        </p:nvSpPr>
        <p:spPr>
          <a:xfrm>
            <a:off x="304800" y="1341120"/>
            <a:ext cx="11506199" cy="5349239"/>
          </a:xfrm>
        </p:spPr>
        <p:txBody>
          <a:bodyPr>
            <a:noAutofit/>
          </a:bodyPr>
          <a:lstStyle/>
          <a:p>
            <a:pPr eaLnBrk="1">
              <a:lnSpc>
                <a:spcPct val="103000"/>
              </a:lnSpc>
              <a:buFont typeface="StarSymbol" charset="0"/>
              <a:buNone/>
            </a:pPr>
            <a:r>
              <a:rPr lang="fr-FR" sz="1600" b="1" dirty="0"/>
              <a:t>Les criblages moyens et fins sont réalisés au moyen des cribles vibrants commandés par excentrique ou par balourd. </a:t>
            </a:r>
            <a:endParaRPr lang="fr-FR" sz="1600" b="1" dirty="0"/>
          </a:p>
          <a:p>
            <a:pPr eaLnBrk="1">
              <a:lnSpc>
                <a:spcPct val="103000"/>
              </a:lnSpc>
              <a:buFont typeface="StarSymbol" charset="0"/>
              <a:buNone/>
            </a:pPr>
            <a:r>
              <a:rPr lang="fr-FR" sz="1600" b="1" dirty="0"/>
              <a:t>On distingue les types suivants : </a:t>
            </a:r>
            <a:r>
              <a:rPr lang="fr-FR" sz="1600" dirty="0"/>
              <a:t>Les cribles vibrants à excentriques</a:t>
            </a:r>
            <a:endParaRPr lang="fr-FR" sz="1600" dirty="0"/>
          </a:p>
          <a:p>
            <a:pPr eaLnBrk="1">
              <a:lnSpc>
                <a:spcPct val="103000"/>
              </a:lnSpc>
              <a:buFont typeface="StarSymbol" charset="0"/>
              <a:buNone/>
            </a:pPr>
            <a:r>
              <a:rPr lang="fr-FR" sz="1600" b="1" dirty="0"/>
              <a:t>Ces cribles vibrants à excentriques qui communiquent un mouvement de vibrations circulaires sont essentiellement constitués par :</a:t>
            </a:r>
            <a:endParaRPr lang="fr-FR" sz="1600" b="1" dirty="0"/>
          </a:p>
          <a:p>
            <a:pPr eaLnBrk="1">
              <a:lnSpc>
                <a:spcPct val="103000"/>
              </a:lnSpc>
            </a:pPr>
            <a:r>
              <a:rPr lang="fr-FR" sz="1600" dirty="0"/>
              <a:t>Une caisse vibrante</a:t>
            </a:r>
            <a:endParaRPr lang="fr-FR" sz="1600" dirty="0"/>
          </a:p>
          <a:p>
            <a:pPr eaLnBrk="1">
              <a:lnSpc>
                <a:spcPct val="103000"/>
              </a:lnSpc>
            </a:pPr>
            <a:r>
              <a:rPr lang="fr-FR" sz="1600" dirty="0"/>
              <a:t>Un châssis fixe</a:t>
            </a:r>
            <a:endParaRPr lang="fr-FR" sz="1600" dirty="0"/>
          </a:p>
          <a:p>
            <a:pPr eaLnBrk="1">
              <a:lnSpc>
                <a:spcPct val="103000"/>
              </a:lnSpc>
            </a:pPr>
            <a:r>
              <a:rPr lang="fr-FR" sz="1600" dirty="0"/>
              <a:t>Quatre ressorts amortisseurs</a:t>
            </a:r>
            <a:endParaRPr lang="fr-FR" sz="1600" dirty="0"/>
          </a:p>
          <a:p>
            <a:pPr eaLnBrk="1">
              <a:lnSpc>
                <a:spcPct val="103000"/>
              </a:lnSpc>
            </a:pPr>
            <a:r>
              <a:rPr lang="fr-FR" sz="1600" dirty="0"/>
              <a:t>Un arbre excentrique</a:t>
            </a:r>
            <a:endParaRPr lang="fr-FR" sz="1600" dirty="0"/>
          </a:p>
          <a:p>
            <a:pPr eaLnBrk="1">
              <a:lnSpc>
                <a:spcPct val="103000"/>
              </a:lnSpc>
            </a:pPr>
            <a:r>
              <a:rPr lang="fr-FR" sz="1600" dirty="0"/>
              <a:t>Deux volants destinés à équilibrés les réactions de l’excentrique</a:t>
            </a:r>
            <a:endParaRPr lang="fr-FR" sz="1600" dirty="0"/>
          </a:p>
          <a:p>
            <a:pPr eaLnBrk="1">
              <a:lnSpc>
                <a:spcPct val="103000"/>
              </a:lnSpc>
            </a:pPr>
            <a:r>
              <a:rPr lang="fr-FR" sz="1600" dirty="0"/>
              <a:t>Une poulie à gorge qui assure l’entraînement du crible.</a:t>
            </a:r>
            <a:endParaRPr lang="fr-FR" sz="1600" dirty="0"/>
          </a:p>
          <a:p>
            <a:pPr eaLnBrk="1">
              <a:lnSpc>
                <a:spcPct val="103000"/>
              </a:lnSpc>
              <a:buFont typeface="StarSymbol" charset="0"/>
              <a:buNone/>
            </a:pPr>
            <a:r>
              <a:rPr lang="fr-FR" sz="1800" b="1" dirty="0">
                <a:effectLst>
                  <a:outerShdw blurRad="38100" dist="38100" dir="2700000" algn="tl">
                    <a:srgbClr val="000000">
                      <a:alpha val="43137"/>
                    </a:srgbClr>
                  </a:outerShdw>
                </a:effectLst>
              </a:rPr>
              <a:t>On distingue les cribles suivants :</a:t>
            </a:r>
            <a:r>
              <a:rPr lang="fr-FR" sz="1800" dirty="0">
                <a:effectLst>
                  <a:outerShdw blurRad="38100" dist="38100" dir="2700000" algn="tl">
                    <a:srgbClr val="000000">
                      <a:alpha val="43137"/>
                    </a:srgbClr>
                  </a:outerShdw>
                </a:effectLst>
              </a:rPr>
              <a:t>    </a:t>
            </a:r>
            <a:endParaRPr lang="fr-FR" sz="1800" dirty="0">
              <a:effectLst>
                <a:outerShdw blurRad="38100" dist="38100" dir="2700000" algn="tl">
                  <a:srgbClr val="000000">
                    <a:alpha val="43137"/>
                  </a:srgbClr>
                </a:outerShdw>
              </a:effectLst>
            </a:endParaRPr>
          </a:p>
          <a:p>
            <a:pPr eaLnBrk="1">
              <a:lnSpc>
                <a:spcPct val="103000"/>
              </a:lnSpc>
            </a:pPr>
            <a:r>
              <a:rPr lang="fr-FR" sz="1800" dirty="0">
                <a:effectLst>
                  <a:outerShdw blurRad="38100" dist="38100" dir="2700000" algn="tl">
                    <a:srgbClr val="000000">
                      <a:alpha val="43137"/>
                    </a:srgbClr>
                  </a:outerShdw>
                </a:effectLst>
              </a:rPr>
              <a:t>Les cribles vibrants à balourd </a:t>
            </a:r>
            <a:endParaRPr lang="fr-FR" sz="1800" dirty="0">
              <a:effectLst>
                <a:outerShdw blurRad="38100" dist="38100" dir="2700000" algn="tl">
                  <a:srgbClr val="000000">
                    <a:alpha val="43137"/>
                  </a:srgbClr>
                </a:outerShdw>
              </a:effectLst>
            </a:endParaRPr>
          </a:p>
          <a:p>
            <a:pPr eaLnBrk="1">
              <a:lnSpc>
                <a:spcPct val="103000"/>
              </a:lnSpc>
            </a:pPr>
            <a:r>
              <a:rPr lang="fr-FR" sz="1800" dirty="0">
                <a:effectLst>
                  <a:outerShdw blurRad="38100" dist="38100" dir="2700000" algn="tl">
                    <a:srgbClr val="000000">
                      <a:alpha val="43137"/>
                    </a:srgbClr>
                  </a:outerShdw>
                </a:effectLst>
              </a:rPr>
              <a:t>Les cribles horizontaux à double balourd</a:t>
            </a:r>
            <a:endParaRPr lang="fr-FR" sz="1800" dirty="0">
              <a:effectLst>
                <a:outerShdw blurRad="38100" dist="38100" dir="2700000" algn="tl">
                  <a:srgbClr val="000000">
                    <a:alpha val="43137"/>
                  </a:srgbClr>
                </a:outerShdw>
              </a:effectLst>
            </a:endParaRPr>
          </a:p>
          <a:p>
            <a:pPr eaLnBrk="1">
              <a:lnSpc>
                <a:spcPct val="103000"/>
              </a:lnSpc>
            </a:pPr>
            <a:r>
              <a:rPr lang="fr-FR" sz="1800" dirty="0">
                <a:effectLst>
                  <a:outerShdw blurRad="38100" dist="38100" dir="2700000" algn="tl">
                    <a:srgbClr val="000000">
                      <a:alpha val="43137"/>
                    </a:srgbClr>
                  </a:outerShdw>
                </a:effectLst>
              </a:rPr>
              <a:t>Les cribles à résonance </a:t>
            </a:r>
            <a:endParaRPr lang="fr-FR" sz="1800" dirty="0">
              <a:effectLst>
                <a:outerShdw blurRad="38100" dist="38100" dir="2700000" algn="tl">
                  <a:srgbClr val="000000">
                    <a:alpha val="43137"/>
                  </a:srgbClr>
                </a:outerShdw>
              </a:effectLst>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a:r>
              <a:rPr lang="fr-FR" b="1" i="1"/>
              <a:t>Efficacité des cribles</a:t>
            </a:r>
            <a:endParaRPr lang="fr-FR"/>
          </a:p>
        </p:txBody>
      </p:sp>
      <p:sp>
        <p:nvSpPr>
          <p:cNvPr id="20484" name="Rectangle 3"/>
          <p:cNvSpPr>
            <a:spLocks noGrp="1" noChangeArrowheads="1"/>
          </p:cNvSpPr>
          <p:nvPr>
            <p:ph type="body" idx="1"/>
          </p:nvPr>
        </p:nvSpPr>
        <p:spPr>
          <a:xfrm>
            <a:off x="259080" y="1825624"/>
            <a:ext cx="11658600" cy="4727575"/>
          </a:xfrm>
        </p:spPr>
        <p:txBody>
          <a:bodyPr>
            <a:normAutofit/>
          </a:bodyPr>
          <a:lstStyle/>
          <a:p>
            <a:pPr eaLnBrk="1"/>
            <a:r>
              <a:rPr lang="fr-FR" sz="3600" dirty="0"/>
              <a:t>C’est la différence de 100% et le pourcentage r du produit fin de dimension inférieure à la maille m du crible restant dans le refus et on le note E.</a:t>
            </a:r>
            <a:endParaRPr lang="fr-FR" sz="3600" dirty="0"/>
          </a:p>
        </p:txBody>
      </p:sp>
      <p:sp>
        <p:nvSpPr>
          <p:cNvPr id="20485" name="Rectangle 5"/>
          <p:cNvSpPr>
            <a:spLocks noChangeArrowheads="1"/>
          </p:cNvSpPr>
          <p:nvPr/>
        </p:nvSpPr>
        <p:spPr bwMode="auto">
          <a:xfrm>
            <a:off x="1523521" y="3080052"/>
            <a:ext cx="184731" cy="343620"/>
          </a:xfrm>
          <a:prstGeom prst="rect">
            <a:avLst/>
          </a:prstGeom>
          <a:noFill/>
          <a:ln w="9525">
            <a:noFill/>
            <a:miter lim="800000"/>
          </a:ln>
        </p:spPr>
        <p:txBody>
          <a:bodyPr wrap="none" anchor="ctr">
            <a:spAutoFit/>
          </a:bodyPr>
          <a:lstStyle/>
          <a:p>
            <a:endParaRPr lang="fr-FR" sz="1635"/>
          </a:p>
        </p:txBody>
      </p:sp>
      <p:graphicFrame>
        <p:nvGraphicFramePr>
          <p:cNvPr id="20482" name="Object 4"/>
          <p:cNvGraphicFramePr>
            <a:graphicFrameLocks noChangeAspect="1"/>
          </p:cNvGraphicFramePr>
          <p:nvPr/>
        </p:nvGraphicFramePr>
        <p:xfrm>
          <a:off x="2377440" y="4328160"/>
          <a:ext cx="7921417" cy="1723615"/>
        </p:xfrm>
        <a:graphic>
          <a:graphicData uri="http://schemas.openxmlformats.org/presentationml/2006/ole">
            <mc:AlternateContent xmlns:mc="http://schemas.openxmlformats.org/markup-compatibility/2006">
              <mc:Choice xmlns:v="urn:schemas-microsoft-com:vml" Requires="v">
                <p:oleObj spid="_x0000_s41992" name="Equation" r:id="rId1" imgW="1218565" imgH="215900" progId="Equation.3">
                  <p:embed/>
                </p:oleObj>
              </mc:Choice>
              <mc:Fallback>
                <p:oleObj name="Equation" r:id="rId1" imgW="1218565" imgH="2159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4328160"/>
                        <a:ext cx="7921417" cy="1723615"/>
                      </a:xfrm>
                      <a:prstGeom prst="rect">
                        <a:avLst/>
                      </a:prstGeom>
                      <a:noFill/>
                    </p:spPr>
                  </p:pic>
                </p:oleObj>
              </mc:Fallback>
            </mc:AlternateContent>
          </a:graphicData>
        </a:graphic>
      </p:graphicFrame>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a:r>
              <a:rPr lang="fr-FR" b="1"/>
              <a:t>Classement par dimension</a:t>
            </a:r>
            <a:r>
              <a:rPr lang="fr-FR"/>
              <a:t> </a:t>
            </a:r>
            <a:endParaRPr lang="fr-FR"/>
          </a:p>
        </p:txBody>
      </p:sp>
      <p:sp>
        <p:nvSpPr>
          <p:cNvPr id="220163" name="Rectangle 3"/>
          <p:cNvSpPr>
            <a:spLocks noGrp="1" noChangeArrowheads="1"/>
          </p:cNvSpPr>
          <p:nvPr>
            <p:ph type="body" idx="1"/>
          </p:nvPr>
        </p:nvSpPr>
        <p:spPr>
          <a:xfrm>
            <a:off x="167640" y="1825624"/>
            <a:ext cx="11811000" cy="4727575"/>
          </a:xfrm>
        </p:spPr>
        <p:txBody>
          <a:bodyPr>
            <a:normAutofit/>
          </a:bodyPr>
          <a:lstStyle/>
          <a:p>
            <a:pPr eaLnBrk="1">
              <a:lnSpc>
                <a:spcPct val="103000"/>
              </a:lnSpc>
            </a:pPr>
            <a:r>
              <a:rPr lang="fr-FR" sz="3200" dirty="0"/>
              <a:t>La classification des grains suivant leurs dimensions est un procédé de classement basé sur la vitesse de déplacement des grains dans un fluide sous l’action de la pesanteur ou de la force centrifuge. La classification se faisant par équivalence, la forme des grains et leur masse spécifique (densité) interviennent dans le classement.</a:t>
            </a:r>
            <a:endParaRPr lang="fr-FR" sz="3200" dirty="0"/>
          </a:p>
          <a:p>
            <a:pPr eaLnBrk="1">
              <a:lnSpc>
                <a:spcPct val="103000"/>
              </a:lnSpc>
            </a:pPr>
            <a:r>
              <a:rPr lang="fr-FR" sz="3200" dirty="0"/>
              <a:t>Les opérations de classement par dimension sont effectuées avec des appareils désignés sous le nom général de classificateurs.</a:t>
            </a:r>
            <a:endParaRPr lang="fr-FR" sz="32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a:r>
              <a:rPr lang="fr-FR" b="1"/>
              <a:t>Généralités</a:t>
            </a:r>
            <a:endParaRPr lang="fr-FR" b="1"/>
          </a:p>
        </p:txBody>
      </p:sp>
      <p:sp>
        <p:nvSpPr>
          <p:cNvPr id="221187" name="Rectangle 3"/>
          <p:cNvSpPr>
            <a:spLocks noGrp="1" noChangeArrowheads="1"/>
          </p:cNvSpPr>
          <p:nvPr>
            <p:ph type="body" idx="1"/>
          </p:nvPr>
        </p:nvSpPr>
        <p:spPr>
          <a:xfrm>
            <a:off x="655320" y="1604329"/>
            <a:ext cx="11048999" cy="4994591"/>
          </a:xfrm>
        </p:spPr>
        <p:txBody>
          <a:bodyPr>
            <a:noAutofit/>
          </a:bodyPr>
          <a:lstStyle/>
          <a:p>
            <a:pPr eaLnBrk="1">
              <a:lnSpc>
                <a:spcPct val="113000"/>
              </a:lnSpc>
            </a:pPr>
            <a:r>
              <a:rPr lang="fr-FR" dirty="0"/>
              <a:t>La classification intervient dans divers phases de la préparation des minerais et plus particulièrement dans la section de broyage. En effet, à la sortie des broyeurs, les particules de minerai ne sont pas toutes de même calibre : il y a des grains plus gros que la maille de libération désirée et ces grains doivent être </a:t>
            </a:r>
            <a:r>
              <a:rPr lang="fr-FR" dirty="0" err="1"/>
              <a:t>rebroyés</a:t>
            </a:r>
            <a:r>
              <a:rPr lang="fr-FR" dirty="0"/>
              <a:t>.</a:t>
            </a:r>
            <a:endParaRPr lang="fr-FR" dirty="0"/>
          </a:p>
          <a:p>
            <a:pPr eaLnBrk="1">
              <a:lnSpc>
                <a:spcPct val="113000"/>
              </a:lnSpc>
            </a:pPr>
            <a:r>
              <a:rPr lang="fr-FR" dirty="0"/>
              <a:t>Dans ce cas, les classificateurs ont pour but de séparer les grains suffisamment fins pour être concentrés, des grains trop gros qui doivent être </a:t>
            </a:r>
            <a:r>
              <a:rPr lang="fr-FR" dirty="0" err="1"/>
              <a:t>rebroyés</a:t>
            </a:r>
            <a:r>
              <a:rPr lang="fr-FR" dirty="0"/>
              <a:t> et, de plus, ces derniers ne doivent pas retourner au broyage avec une trop grande quantité d’eau si le broyage se fait par voie humide.</a:t>
            </a:r>
            <a:endParaRPr lang="fr-FR"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noChangeArrowheads="1"/>
          </p:cNvSpPr>
          <p:nvPr>
            <p:ph type="body" idx="1"/>
          </p:nvPr>
        </p:nvSpPr>
        <p:spPr>
          <a:xfrm>
            <a:off x="304800" y="182880"/>
            <a:ext cx="11567159" cy="6512384"/>
          </a:xfrm>
        </p:spPr>
        <p:txBody>
          <a:bodyPr>
            <a:normAutofit/>
          </a:bodyPr>
          <a:lstStyle/>
          <a:p>
            <a:pPr eaLnBrk="1">
              <a:buFont typeface="StarSymbol" charset="0"/>
              <a:buNone/>
            </a:pPr>
            <a:r>
              <a:rPr lang="fr-FR" sz="4000" dirty="0">
                <a:solidFill>
                  <a:srgbClr val="FF3300"/>
                </a:solidFill>
              </a:rPr>
              <a:t>En opérant de la sorte, on atteint un double but :</a:t>
            </a:r>
            <a:endParaRPr lang="fr-FR" sz="4000" dirty="0">
              <a:solidFill>
                <a:srgbClr val="FF3300"/>
              </a:solidFill>
            </a:endParaRPr>
          </a:p>
          <a:p>
            <a:pPr eaLnBrk="1"/>
            <a:r>
              <a:rPr lang="fr-FR" sz="4000" dirty="0"/>
              <a:t>On évite un </a:t>
            </a:r>
            <a:r>
              <a:rPr lang="fr-FR" sz="4000" dirty="0" err="1"/>
              <a:t>surbroyage</a:t>
            </a:r>
            <a:r>
              <a:rPr lang="fr-FR" sz="4000" dirty="0"/>
              <a:t> inutile des particules ayant atteint la finesse voulue ;</a:t>
            </a:r>
            <a:endParaRPr lang="fr-FR" sz="4000" dirty="0"/>
          </a:p>
          <a:p>
            <a:pPr eaLnBrk="1"/>
            <a:r>
              <a:rPr lang="fr-FR" sz="4000" dirty="0"/>
              <a:t>L’efficacité des broyeurs et leur rendement se trouvent grandement augmentés.</a:t>
            </a:r>
            <a:endParaRPr lang="fr-FR" sz="4000" dirty="0"/>
          </a:p>
          <a:p>
            <a:pPr eaLnBrk="1">
              <a:buFont typeface="StarSymbol" charset="0"/>
              <a:buNone/>
            </a:pPr>
            <a:r>
              <a:rPr lang="fr-FR" sz="4000" dirty="0">
                <a:solidFill>
                  <a:srgbClr val="FF3300"/>
                </a:solidFill>
              </a:rPr>
              <a:t>Dans la plupart des cas, on utilise des classificateurs faisant une seule coupure, donc donnant deux produits :</a:t>
            </a:r>
            <a:endParaRPr lang="fr-FR" sz="4000" dirty="0">
              <a:solidFill>
                <a:srgbClr val="FF3300"/>
              </a:solidFill>
            </a:endParaRPr>
          </a:p>
          <a:p>
            <a:pPr eaLnBrk="1"/>
            <a:r>
              <a:rPr lang="fr-FR" sz="4000" dirty="0"/>
              <a:t>une surverse ( </a:t>
            </a:r>
            <a:r>
              <a:rPr lang="fr-FR" sz="4000" dirty="0" err="1"/>
              <a:t>overflow</a:t>
            </a:r>
            <a:r>
              <a:rPr lang="fr-FR" sz="4000" dirty="0"/>
              <a:t>) constituée par les grains fins,</a:t>
            </a:r>
            <a:endParaRPr lang="fr-FR" sz="4000" dirty="0"/>
          </a:p>
          <a:p>
            <a:pPr eaLnBrk="1"/>
            <a:r>
              <a:rPr lang="fr-FR" sz="4000" dirty="0"/>
              <a:t>une </a:t>
            </a:r>
            <a:r>
              <a:rPr lang="fr-FR" sz="4000" dirty="0" err="1"/>
              <a:t>sousverse</a:t>
            </a:r>
            <a:r>
              <a:rPr lang="fr-FR" sz="4000" dirty="0"/>
              <a:t> (</a:t>
            </a:r>
            <a:r>
              <a:rPr lang="fr-FR" sz="4000" dirty="0" err="1"/>
              <a:t>underflow</a:t>
            </a:r>
            <a:r>
              <a:rPr lang="fr-FR" sz="4000" dirty="0"/>
              <a:t>) composé de gros grains.</a:t>
            </a:r>
            <a:endParaRPr lang="fr-FR"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err="1"/>
              <a:t>Suivant</a:t>
            </a:r>
            <a:r>
              <a:rPr lang="en-US" dirty="0"/>
              <a:t> la structure </a:t>
            </a:r>
            <a:r>
              <a:rPr lang="en-US" dirty="0" err="1"/>
              <a:t>tous</a:t>
            </a:r>
            <a:r>
              <a:rPr lang="en-US" dirty="0"/>
              <a:t> les </a:t>
            </a:r>
            <a:r>
              <a:rPr lang="en-US" dirty="0" err="1"/>
              <a:t>minerais</a:t>
            </a:r>
            <a:r>
              <a:rPr lang="en-US" dirty="0"/>
              <a:t> </a:t>
            </a:r>
            <a:r>
              <a:rPr lang="en-US" dirty="0" err="1"/>
              <a:t>sont</a:t>
            </a:r>
            <a:r>
              <a:rPr lang="en-US" dirty="0"/>
              <a:t> </a:t>
            </a:r>
            <a:r>
              <a:rPr lang="en-US" dirty="0" err="1"/>
              <a:t>classés</a:t>
            </a:r>
            <a:r>
              <a:rPr lang="en-US" dirty="0"/>
              <a:t> en deux </a:t>
            </a:r>
            <a:r>
              <a:rPr lang="en-US" dirty="0" err="1"/>
              <a:t>groupes</a:t>
            </a:r>
            <a:r>
              <a:rPr lang="en-US" dirty="0"/>
              <a:t> du point de </a:t>
            </a:r>
            <a:r>
              <a:rPr lang="en-US" dirty="0" err="1"/>
              <a:t>vue</a:t>
            </a:r>
            <a:r>
              <a:rPr lang="en-US" dirty="0"/>
              <a:t> du </a:t>
            </a:r>
            <a:r>
              <a:rPr lang="en-US" dirty="0" err="1"/>
              <a:t>traitement</a:t>
            </a:r>
            <a:r>
              <a:rPr lang="en-US" dirty="0"/>
              <a:t>: </a:t>
            </a:r>
            <a:r>
              <a:rPr lang="en-US" dirty="0" err="1"/>
              <a:t>disséminés</a:t>
            </a:r>
            <a:r>
              <a:rPr lang="en-US" dirty="0"/>
              <a:t> et non </a:t>
            </a:r>
            <a:r>
              <a:rPr lang="en-US" dirty="0" err="1"/>
              <a:t>disséminés</a:t>
            </a:r>
            <a:r>
              <a:rPr lang="en-US" dirty="0"/>
              <a:t>.</a:t>
            </a:r>
            <a:endParaRPr lang="fr-FR" dirty="0"/>
          </a:p>
          <a:p>
            <a:r>
              <a:rPr lang="en-US" dirty="0"/>
              <a:t>A </a:t>
            </a:r>
            <a:r>
              <a:rPr lang="en-US" dirty="0" err="1"/>
              <a:t>leur</a:t>
            </a:r>
            <a:r>
              <a:rPr lang="en-US" dirty="0"/>
              <a:t> tour les </a:t>
            </a:r>
            <a:r>
              <a:rPr lang="en-US" dirty="0" err="1"/>
              <a:t>minerais</a:t>
            </a:r>
            <a:r>
              <a:rPr lang="en-US" dirty="0"/>
              <a:t> </a:t>
            </a:r>
            <a:r>
              <a:rPr lang="en-US" dirty="0" err="1"/>
              <a:t>disséminés</a:t>
            </a:r>
            <a:r>
              <a:rPr lang="en-US" dirty="0"/>
              <a:t> se </a:t>
            </a:r>
            <a:r>
              <a:rPr lang="en-US" dirty="0" err="1"/>
              <a:t>divisent</a:t>
            </a:r>
            <a:r>
              <a:rPr lang="en-US" dirty="0"/>
              <a:t> en trois </a:t>
            </a:r>
            <a:r>
              <a:rPr lang="en-US" dirty="0" err="1"/>
              <a:t>groupes</a:t>
            </a:r>
            <a:r>
              <a:rPr lang="en-US" dirty="0"/>
              <a:t>: la </a:t>
            </a:r>
            <a:r>
              <a:rPr lang="en-US" dirty="0" err="1"/>
              <a:t>dissémination</a:t>
            </a:r>
            <a:r>
              <a:rPr lang="en-US" dirty="0"/>
              <a:t> fine </a:t>
            </a:r>
            <a:r>
              <a:rPr lang="en-US" dirty="0" err="1"/>
              <a:t>ayant</a:t>
            </a:r>
            <a:r>
              <a:rPr lang="en-US" dirty="0"/>
              <a:t> la dimension des </a:t>
            </a:r>
            <a:r>
              <a:rPr lang="en-US" dirty="0" err="1"/>
              <a:t>mouchetures</a:t>
            </a:r>
            <a:r>
              <a:rPr lang="en-US" dirty="0"/>
              <a:t> de </a:t>
            </a:r>
            <a:r>
              <a:rPr lang="en-US" dirty="0" err="1"/>
              <a:t>minéral</a:t>
            </a:r>
            <a:r>
              <a:rPr lang="en-US" dirty="0"/>
              <a:t> </a:t>
            </a:r>
            <a:r>
              <a:rPr lang="en-US" dirty="0" err="1"/>
              <a:t>inférieur</a:t>
            </a:r>
            <a:r>
              <a:rPr lang="en-US" dirty="0"/>
              <a:t> à 40- 50 microns, </a:t>
            </a:r>
            <a:r>
              <a:rPr lang="en-US" dirty="0" err="1"/>
              <a:t>celle</a:t>
            </a:r>
            <a:r>
              <a:rPr lang="en-US" dirty="0"/>
              <a:t> </a:t>
            </a:r>
            <a:r>
              <a:rPr lang="en-US" dirty="0" err="1"/>
              <a:t>moyenne</a:t>
            </a:r>
            <a:r>
              <a:rPr lang="en-US" dirty="0"/>
              <a:t> </a:t>
            </a:r>
            <a:r>
              <a:rPr lang="en-US" dirty="0" err="1"/>
              <a:t>ayant</a:t>
            </a:r>
            <a:r>
              <a:rPr lang="en-US" dirty="0"/>
              <a:t> les </a:t>
            </a:r>
            <a:r>
              <a:rPr lang="en-US" dirty="0" err="1"/>
              <a:t>mouchetures</a:t>
            </a:r>
            <a:r>
              <a:rPr lang="en-US" dirty="0"/>
              <a:t> de 120 à 200 microns et </a:t>
            </a:r>
            <a:r>
              <a:rPr lang="en-US" dirty="0" err="1"/>
              <a:t>celle</a:t>
            </a:r>
            <a:r>
              <a:rPr lang="en-US" dirty="0"/>
              <a:t> </a:t>
            </a:r>
            <a:r>
              <a:rPr lang="en-US" dirty="0" err="1"/>
              <a:t>grande</a:t>
            </a:r>
            <a:r>
              <a:rPr lang="en-US" dirty="0"/>
              <a:t> </a:t>
            </a:r>
            <a:r>
              <a:rPr lang="en-US" dirty="0" err="1"/>
              <a:t>ayant</a:t>
            </a:r>
            <a:r>
              <a:rPr lang="en-US" dirty="0"/>
              <a:t> les </a:t>
            </a:r>
            <a:r>
              <a:rPr lang="en-US" dirty="0" err="1"/>
              <a:t>mouchetures</a:t>
            </a:r>
            <a:r>
              <a:rPr lang="en-US" dirty="0"/>
              <a:t> </a:t>
            </a:r>
            <a:r>
              <a:rPr lang="en-US" dirty="0" err="1"/>
              <a:t>jusqu`à</a:t>
            </a:r>
            <a:r>
              <a:rPr lang="en-US" dirty="0"/>
              <a:t> la </a:t>
            </a:r>
            <a:r>
              <a:rPr lang="en-US" dirty="0" err="1"/>
              <a:t>quelques</a:t>
            </a:r>
            <a:r>
              <a:rPr lang="en-US" dirty="0"/>
              <a:t> </a:t>
            </a:r>
            <a:r>
              <a:rPr lang="en-US" dirty="0" err="1"/>
              <a:t>millimètres</a:t>
            </a:r>
            <a:r>
              <a:rPr lang="en-US" dirty="0"/>
              <a:t>.</a:t>
            </a:r>
            <a:endParaRPr lang="fr-FR" dirty="0"/>
          </a:p>
          <a:p>
            <a:endParaRPr lang="fr-FR"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a:r>
              <a:rPr lang="fr-FR" sz="3265" b="1"/>
              <a:t>Les différents types de classificateurs</a:t>
            </a:r>
            <a:r>
              <a:rPr lang="fr-FR" sz="3630"/>
              <a:t> </a:t>
            </a:r>
            <a:endParaRPr lang="fr-FR" sz="3630"/>
          </a:p>
        </p:txBody>
      </p:sp>
      <p:sp>
        <p:nvSpPr>
          <p:cNvPr id="223235" name="Rectangle 3"/>
          <p:cNvSpPr>
            <a:spLocks noGrp="1" noChangeArrowheads="1"/>
          </p:cNvSpPr>
          <p:nvPr>
            <p:ph type="body" idx="1"/>
          </p:nvPr>
        </p:nvSpPr>
        <p:spPr>
          <a:xfrm>
            <a:off x="274320" y="1604329"/>
            <a:ext cx="11658599" cy="4964111"/>
          </a:xfrm>
        </p:spPr>
        <p:txBody>
          <a:bodyPr>
            <a:noAutofit/>
          </a:bodyPr>
          <a:lstStyle/>
          <a:p>
            <a:pPr eaLnBrk="1">
              <a:lnSpc>
                <a:spcPct val="103000"/>
              </a:lnSpc>
              <a:buFont typeface="StarSymbol" charset="0"/>
              <a:buNone/>
            </a:pPr>
            <a:r>
              <a:rPr lang="fr-FR" sz="3200" dirty="0">
                <a:solidFill>
                  <a:srgbClr val="FF3300"/>
                </a:solidFill>
              </a:rPr>
              <a:t>Les classificateurs utilisés en préparation des minerais travaillent soit dans l’eau, soit dans l’air et, suivant le fluide utilisé et les forces mises en jeu, on peut les classer de la manière suivante :</a:t>
            </a:r>
            <a:endParaRPr lang="fr-FR" sz="3200" dirty="0">
              <a:solidFill>
                <a:srgbClr val="FF3300"/>
              </a:solidFill>
            </a:endParaRPr>
          </a:p>
          <a:p>
            <a:pPr eaLnBrk="1">
              <a:lnSpc>
                <a:spcPct val="103000"/>
              </a:lnSpc>
            </a:pPr>
            <a:r>
              <a:rPr lang="fr-FR" sz="3200" dirty="0"/>
              <a:t>Les classificateurs hydrauliques utilisant la pesanteur (cônes, </a:t>
            </a:r>
            <a:r>
              <a:rPr lang="fr-FR" sz="3200" dirty="0" err="1"/>
              <a:t>hydroséparateurs</a:t>
            </a:r>
            <a:r>
              <a:rPr lang="fr-FR" sz="3200" dirty="0"/>
              <a:t>, caisses pointues, classificateurs mécaniques)</a:t>
            </a:r>
            <a:endParaRPr lang="fr-FR" sz="3200" dirty="0"/>
          </a:p>
          <a:p>
            <a:pPr eaLnBrk="1">
              <a:lnSpc>
                <a:spcPct val="103000"/>
              </a:lnSpc>
            </a:pPr>
            <a:r>
              <a:rPr lang="fr-FR" sz="3200" dirty="0"/>
              <a:t>Classificateurs utilisant la force centrifuge (hydrocyclones, centrifuge)</a:t>
            </a:r>
            <a:endParaRPr lang="fr-FR" sz="3200" dirty="0"/>
          </a:p>
          <a:p>
            <a:pPr eaLnBrk="1">
              <a:lnSpc>
                <a:spcPct val="103000"/>
              </a:lnSpc>
            </a:pPr>
            <a:r>
              <a:rPr lang="fr-FR" sz="3200" dirty="0"/>
              <a:t>Classificateurs pneumatiques (cyclones, séparateurs centrifuges, dépoussiéreurs)</a:t>
            </a:r>
            <a:endParaRPr lang="fr-FR" sz="32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3"/>
          <p:cNvSpPr>
            <a:spLocks noGrp="1" noChangeArrowheads="1"/>
          </p:cNvSpPr>
          <p:nvPr>
            <p:ph type="body" idx="1"/>
          </p:nvPr>
        </p:nvSpPr>
        <p:spPr>
          <a:xfrm>
            <a:off x="365760" y="162738"/>
            <a:ext cx="11384279" cy="6271858"/>
          </a:xfrm>
        </p:spPr>
        <p:txBody>
          <a:bodyPr>
            <a:normAutofit/>
          </a:bodyPr>
          <a:lstStyle/>
          <a:p>
            <a:pPr eaLnBrk="1">
              <a:lnSpc>
                <a:spcPct val="113000"/>
              </a:lnSpc>
            </a:pPr>
            <a:r>
              <a:rPr lang="fr-FR" sz="4400" b="1" u="sng" dirty="0">
                <a:solidFill>
                  <a:srgbClr val="FF3300"/>
                </a:solidFill>
              </a:rPr>
              <a:t>Remarques</a:t>
            </a:r>
            <a:r>
              <a:rPr lang="fr-FR" sz="4400" b="1" dirty="0">
                <a:solidFill>
                  <a:srgbClr val="FF3300"/>
                </a:solidFill>
              </a:rPr>
              <a:t> :</a:t>
            </a:r>
            <a:endParaRPr lang="fr-FR" sz="4400" dirty="0">
              <a:solidFill>
                <a:srgbClr val="FF3300"/>
              </a:solidFill>
            </a:endParaRPr>
          </a:p>
          <a:p>
            <a:pPr eaLnBrk="1">
              <a:lnSpc>
                <a:spcPct val="113000"/>
              </a:lnSpc>
            </a:pPr>
            <a:r>
              <a:rPr lang="fr-FR" sz="4400" dirty="0">
                <a:solidFill>
                  <a:srgbClr val="FF3300"/>
                </a:solidFill>
              </a:rPr>
              <a:t>Les classificateurs utilisant la pesanteur effectuent des coupures comprises entre 1 ou 2 mm et 500 microns</a:t>
            </a:r>
            <a:endParaRPr lang="fr-FR" sz="4400" dirty="0">
              <a:solidFill>
                <a:srgbClr val="FF3300"/>
              </a:solidFill>
            </a:endParaRPr>
          </a:p>
          <a:p>
            <a:pPr eaLnBrk="1">
              <a:lnSpc>
                <a:spcPct val="113000"/>
              </a:lnSpc>
            </a:pPr>
            <a:r>
              <a:rPr lang="fr-FR" sz="4400" dirty="0">
                <a:solidFill>
                  <a:srgbClr val="FF3300"/>
                </a:solidFill>
              </a:rPr>
              <a:t>L’utilisation d’une accélération centrifuge permet d’abaisser la finesse de coupure à quelques microns</a:t>
            </a:r>
            <a:r>
              <a:rPr lang="fr-FR" sz="3600" dirty="0"/>
              <a:t>.</a:t>
            </a:r>
            <a:endParaRPr lang="fr-FR" sz="36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a:r>
              <a:rPr lang="fr-FR" b="1" i="1" u="sng"/>
              <a:t>Les classificateurs pneumatiques</a:t>
            </a:r>
            <a:endParaRPr lang="fr-FR" b="1" i="1" u="sng"/>
          </a:p>
        </p:txBody>
      </p:sp>
      <p:sp>
        <p:nvSpPr>
          <p:cNvPr id="225283" name="Rectangle 3"/>
          <p:cNvSpPr>
            <a:spLocks noGrp="1" noChangeArrowheads="1"/>
          </p:cNvSpPr>
          <p:nvPr>
            <p:ph type="body" idx="1"/>
          </p:nvPr>
        </p:nvSpPr>
        <p:spPr>
          <a:xfrm>
            <a:off x="609600" y="1604329"/>
            <a:ext cx="11338559" cy="5055551"/>
          </a:xfrm>
        </p:spPr>
        <p:txBody>
          <a:bodyPr>
            <a:normAutofit/>
          </a:bodyPr>
          <a:lstStyle/>
          <a:p>
            <a:pPr eaLnBrk="1">
              <a:buFont typeface="StarSymbol" charset="0"/>
              <a:buNone/>
            </a:pPr>
            <a:r>
              <a:rPr lang="fr-FR" sz="3600" dirty="0"/>
              <a:t>La plupart des opérations de concentration se font dans l’eau et, de ce fait, les classificateurs pneumatiques sont peu employés sauf dans les charbonnages où ils sont utilisés comme dépoussiéreurs.</a:t>
            </a:r>
            <a:endParaRPr lang="fr-FR" sz="3600" dirty="0"/>
          </a:p>
          <a:p>
            <a:pPr eaLnBrk="1">
              <a:buFont typeface="StarSymbol" charset="0"/>
              <a:buNone/>
            </a:pPr>
            <a:r>
              <a:rPr lang="fr-FR" sz="3600" dirty="0"/>
              <a:t>Les classifications effectuées dans l’air correspondent toujours aux conditions de sédimentation libre. </a:t>
            </a:r>
            <a:endParaRPr lang="fr-FR" sz="3600" dirty="0"/>
          </a:p>
          <a:p>
            <a:pPr eaLnBrk="1">
              <a:buFont typeface="StarSymbol" charset="0"/>
              <a:buNone/>
            </a:pPr>
            <a:r>
              <a:rPr lang="fr-FR" sz="3600" dirty="0"/>
              <a:t>On distingue deux types d’appareils :</a:t>
            </a:r>
            <a:endParaRPr lang="fr-FR" sz="3600" dirty="0"/>
          </a:p>
          <a:p>
            <a:pPr eaLnBrk="1"/>
            <a:r>
              <a:rPr lang="fr-FR" sz="3600" b="1" dirty="0"/>
              <a:t>Les dépoussiéreurs vibrants</a:t>
            </a:r>
            <a:endParaRPr lang="fr-FR" sz="3600" b="1" dirty="0"/>
          </a:p>
          <a:p>
            <a:pPr eaLnBrk="1"/>
            <a:r>
              <a:rPr lang="fr-FR" sz="3600" b="1" dirty="0"/>
              <a:t>Les dépoussiéreurs pneumatiques</a:t>
            </a:r>
            <a:endParaRPr lang="fr-FR" sz="3600" b="1"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a:r>
              <a:rPr lang="fr-FR" b="1"/>
              <a:t>Les dépoussiéreurs vibrants</a:t>
            </a:r>
            <a:endParaRPr lang="fr-FR" b="1"/>
          </a:p>
        </p:txBody>
      </p:sp>
      <p:sp>
        <p:nvSpPr>
          <p:cNvPr id="226307" name="Rectangle 3"/>
          <p:cNvSpPr>
            <a:spLocks noGrp="1" noChangeArrowheads="1"/>
          </p:cNvSpPr>
          <p:nvPr>
            <p:ph type="body" idx="1"/>
          </p:nvPr>
        </p:nvSpPr>
        <p:spPr>
          <a:xfrm>
            <a:off x="365760" y="1825625"/>
            <a:ext cx="11567160" cy="4351338"/>
          </a:xfrm>
        </p:spPr>
        <p:txBody>
          <a:bodyPr>
            <a:normAutofit/>
          </a:bodyPr>
          <a:lstStyle/>
          <a:p>
            <a:pPr eaLnBrk="1"/>
            <a:r>
              <a:rPr lang="fr-FR" sz="5400" dirty="0"/>
              <a:t>On utilise surtout des cribles vibrants à balourds. Les dimensions des caisses sont de l’ordre de 105m x 3m et chaque crible traite 10 à 15 t/h de pulvérulent de 0 à 1mm.</a:t>
            </a:r>
            <a:endParaRPr lang="fr-FR" sz="5400"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2"/>
          <p:cNvSpPr>
            <a:spLocks noGrp="1" noChangeArrowheads="1"/>
          </p:cNvSpPr>
          <p:nvPr>
            <p:ph type="title"/>
          </p:nvPr>
        </p:nvSpPr>
        <p:spPr/>
        <p:txBody>
          <a:bodyPr/>
          <a:lstStyle/>
          <a:p>
            <a:pPr eaLnBrk="1"/>
            <a:r>
              <a:rPr lang="fr-FR" sz="3630" b="1"/>
              <a:t>Les dépoussiéreurs pneumatiques</a:t>
            </a:r>
            <a:endParaRPr lang="fr-FR" sz="3630"/>
          </a:p>
        </p:txBody>
      </p:sp>
      <p:sp>
        <p:nvSpPr>
          <p:cNvPr id="227331" name="Rectangle 3"/>
          <p:cNvSpPr>
            <a:spLocks noGrp="1" noChangeArrowheads="1"/>
          </p:cNvSpPr>
          <p:nvPr>
            <p:ph type="body" idx="1"/>
          </p:nvPr>
        </p:nvSpPr>
        <p:spPr>
          <a:xfrm>
            <a:off x="259080" y="1825625"/>
            <a:ext cx="11551920" cy="4351338"/>
          </a:xfrm>
        </p:spPr>
        <p:txBody>
          <a:bodyPr>
            <a:normAutofit/>
          </a:bodyPr>
          <a:lstStyle/>
          <a:p>
            <a:pPr eaLnBrk="1"/>
            <a:r>
              <a:rPr lang="fr-FR" sz="6000" dirty="0"/>
              <a:t>On fait agir un courant d’air de bas en haut dans une masse de particules maintenues en lit fluidisé et les fins sont entraînés par le courant d’air.</a:t>
            </a:r>
            <a:endParaRPr lang="fr-FR" sz="60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a:r>
              <a:rPr lang="fr-FR" b="1" i="1" u="sng"/>
              <a:t>Les classificateurs hydrauliques</a:t>
            </a:r>
            <a:endParaRPr lang="fr-FR" b="1" i="1" u="sng"/>
          </a:p>
        </p:txBody>
      </p:sp>
      <p:sp>
        <p:nvSpPr>
          <p:cNvPr id="228355" name="Rectangle 3"/>
          <p:cNvSpPr>
            <a:spLocks noGrp="1" noChangeArrowheads="1"/>
          </p:cNvSpPr>
          <p:nvPr>
            <p:ph type="body" idx="1"/>
          </p:nvPr>
        </p:nvSpPr>
        <p:spPr>
          <a:xfrm>
            <a:off x="411480" y="1604329"/>
            <a:ext cx="11231879" cy="5090935"/>
          </a:xfrm>
        </p:spPr>
        <p:txBody>
          <a:bodyPr>
            <a:normAutofit/>
          </a:bodyPr>
          <a:lstStyle/>
          <a:p>
            <a:pPr eaLnBrk="1">
              <a:buFont typeface="StarSymbol" charset="0"/>
              <a:buNone/>
            </a:pPr>
            <a:r>
              <a:rPr lang="fr-FR" sz="5400" dirty="0"/>
              <a:t>Les classificateurs hydrauliques utilisant la pesanteur</a:t>
            </a:r>
            <a:endParaRPr lang="fr-FR" sz="5400" dirty="0"/>
          </a:p>
          <a:p>
            <a:pPr eaLnBrk="1">
              <a:buFont typeface="StarSymbol" charset="0"/>
              <a:buNone/>
            </a:pPr>
            <a:r>
              <a:rPr lang="fr-FR" sz="5400" dirty="0"/>
              <a:t>On distingue :</a:t>
            </a:r>
            <a:endParaRPr lang="fr-FR" sz="5400" dirty="0"/>
          </a:p>
          <a:p>
            <a:pPr eaLnBrk="1"/>
            <a:r>
              <a:rPr lang="fr-FR" sz="5400" b="1" dirty="0"/>
              <a:t>Les cônes</a:t>
            </a:r>
            <a:r>
              <a:rPr lang="fr-FR" sz="5400" dirty="0"/>
              <a:t> </a:t>
            </a:r>
            <a:endParaRPr lang="fr-FR" sz="5400" dirty="0"/>
          </a:p>
          <a:p>
            <a:pPr eaLnBrk="1"/>
            <a:r>
              <a:rPr lang="fr-FR" sz="5400" b="1" dirty="0"/>
              <a:t>Les </a:t>
            </a:r>
            <a:r>
              <a:rPr lang="fr-FR" sz="5400" b="1" dirty="0" err="1"/>
              <a:t>hydroséparateurs</a:t>
            </a:r>
            <a:r>
              <a:rPr lang="fr-FR" sz="4800" dirty="0"/>
              <a:t> </a:t>
            </a:r>
            <a:endParaRPr lang="fr-FR" sz="48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eaLnBrk="1"/>
            <a:r>
              <a:rPr lang="fr-FR" b="1"/>
              <a:t>Les cônes</a:t>
            </a:r>
            <a:r>
              <a:rPr lang="fr-FR"/>
              <a:t> </a:t>
            </a:r>
            <a:endParaRPr lang="fr-FR"/>
          </a:p>
        </p:txBody>
      </p:sp>
      <p:sp>
        <p:nvSpPr>
          <p:cNvPr id="229379" name="Rectangle 3"/>
          <p:cNvSpPr>
            <a:spLocks noGrp="1" noChangeArrowheads="1"/>
          </p:cNvSpPr>
          <p:nvPr>
            <p:ph type="body" idx="1"/>
          </p:nvPr>
        </p:nvSpPr>
        <p:spPr>
          <a:xfrm>
            <a:off x="472440" y="1468954"/>
            <a:ext cx="4773871" cy="5236645"/>
          </a:xfrm>
        </p:spPr>
        <p:txBody>
          <a:bodyPr>
            <a:noAutofit/>
          </a:bodyPr>
          <a:lstStyle/>
          <a:p>
            <a:pPr eaLnBrk="1">
              <a:lnSpc>
                <a:spcPct val="103000"/>
              </a:lnSpc>
              <a:buFont typeface="StarSymbol" charset="0"/>
              <a:buNone/>
            </a:pPr>
            <a:r>
              <a:rPr lang="fr-FR" dirty="0"/>
              <a:t>Dans ces appareils très simples, construit généralement en tôle, la pulpe à classer rentre dans un puits central situé à la partie supérieure. Les fins sont entraînés par le courant de la pulpe et débordent dans une goulotte périphérique, tandis-que les gros décantent et sont évacués par la pointe du cône au moyen d’une vanne </a:t>
            </a:r>
            <a:endParaRPr lang="fr-FR" dirty="0"/>
          </a:p>
        </p:txBody>
      </p:sp>
      <p:pic>
        <p:nvPicPr>
          <p:cNvPr id="229380" name="Picture 4" descr="FIG97"/>
          <p:cNvPicPr>
            <a:picLocks noChangeAspect="1" noChangeArrowheads="1"/>
          </p:cNvPicPr>
          <p:nvPr/>
        </p:nvPicPr>
        <p:blipFill>
          <a:blip r:embed="rId1"/>
          <a:srcRect/>
          <a:stretch>
            <a:fillRect/>
          </a:stretch>
        </p:blipFill>
        <p:spPr bwMode="auto">
          <a:xfrm>
            <a:off x="5246312" y="1142041"/>
            <a:ext cx="5422169" cy="5226308"/>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a:r>
              <a:rPr lang="fr-FR" b="1"/>
              <a:t>Les hydroséparateurs</a:t>
            </a:r>
            <a:r>
              <a:rPr lang="fr-FR"/>
              <a:t> </a:t>
            </a:r>
            <a:endParaRPr lang="fr-FR"/>
          </a:p>
        </p:txBody>
      </p:sp>
      <p:sp>
        <p:nvSpPr>
          <p:cNvPr id="230403" name="Rectangle 3"/>
          <p:cNvSpPr>
            <a:spLocks noGrp="1" noChangeArrowheads="1"/>
          </p:cNvSpPr>
          <p:nvPr>
            <p:ph type="body" idx="1"/>
          </p:nvPr>
        </p:nvSpPr>
        <p:spPr>
          <a:xfrm>
            <a:off x="335281" y="1604329"/>
            <a:ext cx="4454504" cy="5009831"/>
          </a:xfrm>
        </p:spPr>
        <p:txBody>
          <a:bodyPr>
            <a:normAutofit/>
          </a:bodyPr>
          <a:lstStyle/>
          <a:p>
            <a:pPr eaLnBrk="1">
              <a:lnSpc>
                <a:spcPct val="113000"/>
              </a:lnSpc>
              <a:buFont typeface="StarSymbol" charset="0"/>
              <a:buNone/>
            </a:pPr>
            <a:r>
              <a:rPr lang="fr-FR" sz="3200" dirty="0"/>
              <a:t>Ce sont des cuves cylindriques à fond conique largement ouvert dans lequel se meut un système de raclage qui ramène les produits décantés à la pointe.</a:t>
            </a:r>
            <a:endParaRPr lang="fr-FR" sz="3200" dirty="0"/>
          </a:p>
        </p:txBody>
      </p:sp>
      <p:pic>
        <p:nvPicPr>
          <p:cNvPr id="230404" name="Picture 4" descr="FIG98"/>
          <p:cNvPicPr>
            <a:picLocks noChangeAspect="1" noChangeArrowheads="1"/>
          </p:cNvPicPr>
          <p:nvPr/>
        </p:nvPicPr>
        <p:blipFill>
          <a:blip r:embed="rId1"/>
          <a:srcRect/>
          <a:stretch>
            <a:fillRect/>
          </a:stretch>
        </p:blipFill>
        <p:spPr bwMode="auto">
          <a:xfrm>
            <a:off x="4920838" y="1304777"/>
            <a:ext cx="5747643" cy="5553223"/>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pPr eaLnBrk="1"/>
            <a:endParaRPr lang="fr-FR"/>
          </a:p>
        </p:txBody>
      </p:sp>
      <p:graphicFrame>
        <p:nvGraphicFramePr>
          <p:cNvPr id="21506" name="Object 3"/>
          <p:cNvGraphicFramePr>
            <a:graphicFrameLocks noGrp="1" noChangeAspect="1"/>
          </p:cNvGraphicFramePr>
          <p:nvPr>
            <p:ph idx="1"/>
          </p:nvPr>
        </p:nvGraphicFramePr>
        <p:xfrm>
          <a:off x="3352513" y="2947990"/>
          <a:ext cx="5486976" cy="1139159"/>
        </p:xfrm>
        <a:graphic>
          <a:graphicData uri="http://schemas.openxmlformats.org/presentationml/2006/ole">
            <mc:AlternateContent xmlns:mc="http://schemas.openxmlformats.org/markup-compatibility/2006">
              <mc:Choice xmlns:v="urn:schemas-microsoft-com:vml" Requires="v">
                <p:oleObj spid="_x0000_s43016" name="Package" r:id="rId1" imgW="2358390" imgH="481330" progId="Package">
                  <p:embed/>
                </p:oleObj>
              </mc:Choice>
              <mc:Fallback>
                <p:oleObj name="Package" r:id="rId1" imgW="235839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513" y="2947990"/>
                        <a:ext cx="5486976" cy="11391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body" idx="1"/>
          </p:nvPr>
        </p:nvSpPr>
        <p:spPr>
          <a:xfrm>
            <a:off x="167640" y="162738"/>
            <a:ext cx="11673839" cy="6467719"/>
          </a:xfrm>
        </p:spPr>
        <p:txBody>
          <a:bodyPr>
            <a:normAutofit/>
          </a:bodyPr>
          <a:lstStyle/>
          <a:p>
            <a:pPr eaLnBrk="1">
              <a:lnSpc>
                <a:spcPct val="103000"/>
              </a:lnSpc>
              <a:buFont typeface="StarSymbol" charset="0"/>
              <a:buNone/>
            </a:pPr>
            <a:r>
              <a:rPr lang="fr-FR" dirty="0"/>
              <a:t>De conception très simple, les hydrocyclones sont constitués de trois parties fixes :</a:t>
            </a:r>
            <a:endParaRPr lang="fr-FR" dirty="0"/>
          </a:p>
          <a:p>
            <a:pPr eaLnBrk="1">
              <a:lnSpc>
                <a:spcPct val="103000"/>
              </a:lnSpc>
            </a:pPr>
            <a:r>
              <a:rPr lang="fr-FR" dirty="0"/>
              <a:t>une partie médiane cylindrique dans laquelle la pulpe est injectée tangentiellement sous pression</a:t>
            </a:r>
            <a:endParaRPr lang="fr-FR" dirty="0"/>
          </a:p>
          <a:p>
            <a:pPr eaLnBrk="1">
              <a:lnSpc>
                <a:spcPct val="103000"/>
              </a:lnSpc>
            </a:pPr>
            <a:r>
              <a:rPr lang="fr-FR" dirty="0"/>
              <a:t>une partie inférieure qui est formée d’un cône d’angle au sommet bien défini, pourvu en sa partie terminale d’une buse de décharge ;</a:t>
            </a:r>
            <a:endParaRPr lang="fr-FR" dirty="0"/>
          </a:p>
          <a:p>
            <a:pPr eaLnBrk="1">
              <a:lnSpc>
                <a:spcPct val="103000"/>
              </a:lnSpc>
            </a:pPr>
            <a:r>
              <a:rPr lang="fr-FR" dirty="0"/>
              <a:t>une partie supérieure cylindrique qui constitue une simple boîte d’évacuation dans laquelle débouche le diaphragme de décharge.</a:t>
            </a:r>
            <a:endParaRPr lang="fr-FR" dirty="0"/>
          </a:p>
          <a:p>
            <a:pPr eaLnBrk="1">
              <a:lnSpc>
                <a:spcPct val="103000"/>
              </a:lnSpc>
              <a:buFont typeface="StarSymbol" charset="0"/>
              <a:buNone/>
            </a:pPr>
            <a:r>
              <a:rPr lang="fr-FR" dirty="0">
                <a:solidFill>
                  <a:srgbClr val="FF3300"/>
                </a:solidFill>
              </a:rPr>
              <a:t>Par centrifugation, les grains les plus grossiers et les plus denses se dirigent vers les parois et sont évacués par les buses de décharge inférieure constituant la </a:t>
            </a:r>
            <a:r>
              <a:rPr lang="fr-FR" dirty="0" err="1">
                <a:solidFill>
                  <a:srgbClr val="FF3300"/>
                </a:solidFill>
              </a:rPr>
              <a:t>sousverse</a:t>
            </a:r>
            <a:r>
              <a:rPr lang="fr-FR" dirty="0">
                <a:solidFill>
                  <a:srgbClr val="FF3300"/>
                </a:solidFill>
              </a:rPr>
              <a:t> de l’appareil sous forme de pulpe épaissie ; les grains fins et légers sont évacués avec la majeure partie de l’eau contenue dans la pulpe par le diaphragme et constituent la surverse de l’appareil</a:t>
            </a:r>
            <a:r>
              <a:rPr lang="fr-FR" dirty="0"/>
              <a:t>.</a:t>
            </a:r>
            <a:endParaRPr lang="fr-F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dirty="0"/>
          </a:p>
          <a:p>
            <a:endParaRPr lang="fr-FR" dirty="0"/>
          </a:p>
          <a:p>
            <a:r>
              <a:rPr lang="en-US" dirty="0" err="1"/>
              <a:t>Suivant</a:t>
            </a:r>
            <a:r>
              <a:rPr lang="en-US" dirty="0"/>
              <a:t> le </a:t>
            </a:r>
            <a:r>
              <a:rPr lang="en-US" dirty="0" err="1"/>
              <a:t>poids</a:t>
            </a:r>
            <a:r>
              <a:rPr lang="en-US" dirty="0"/>
              <a:t> </a:t>
            </a:r>
            <a:r>
              <a:rPr lang="en-US" dirty="0" err="1"/>
              <a:t>spécifique</a:t>
            </a:r>
            <a:r>
              <a:rPr lang="en-US" dirty="0"/>
              <a:t>, on </a:t>
            </a:r>
            <a:r>
              <a:rPr lang="en-US" dirty="0" err="1"/>
              <a:t>classe</a:t>
            </a:r>
            <a:r>
              <a:rPr lang="en-US" dirty="0"/>
              <a:t> les </a:t>
            </a:r>
            <a:r>
              <a:rPr lang="en-US" dirty="0" err="1"/>
              <a:t>minerais</a:t>
            </a:r>
            <a:r>
              <a:rPr lang="en-US" dirty="0"/>
              <a:t> en: </a:t>
            </a:r>
            <a:r>
              <a:rPr lang="en-US" dirty="0" err="1"/>
              <a:t>lourds</a:t>
            </a:r>
            <a:r>
              <a:rPr lang="en-US" dirty="0"/>
              <a:t> </a:t>
            </a:r>
            <a:r>
              <a:rPr lang="en-US" dirty="0" err="1"/>
              <a:t>ayant</a:t>
            </a:r>
            <a:r>
              <a:rPr lang="en-US" dirty="0"/>
              <a:t> le </a:t>
            </a:r>
            <a:r>
              <a:rPr lang="en-US" dirty="0" err="1"/>
              <a:t>poids</a:t>
            </a:r>
            <a:r>
              <a:rPr lang="en-US" dirty="0"/>
              <a:t> </a:t>
            </a:r>
            <a:r>
              <a:rPr lang="en-US" dirty="0" err="1"/>
              <a:t>spécifique</a:t>
            </a:r>
            <a:r>
              <a:rPr lang="en-US" dirty="0"/>
              <a:t> </a:t>
            </a:r>
            <a:r>
              <a:rPr lang="en-US" dirty="0" err="1"/>
              <a:t>supérieur</a:t>
            </a:r>
            <a:r>
              <a:rPr lang="en-US" dirty="0"/>
              <a:t> à 3,5 t/m3, semi-</a:t>
            </a:r>
            <a:r>
              <a:rPr lang="en-US" dirty="0" err="1"/>
              <a:t>lourds</a:t>
            </a:r>
            <a:r>
              <a:rPr lang="en-US" dirty="0"/>
              <a:t> (2,5-3,5 t/m3</a:t>
            </a:r>
            <a:r>
              <a:rPr lang="en-US" i="1" dirty="0"/>
              <a:t>) </a:t>
            </a:r>
            <a:r>
              <a:rPr lang="en-US" dirty="0"/>
              <a:t>et </a:t>
            </a:r>
            <a:r>
              <a:rPr lang="en-US" dirty="0" err="1"/>
              <a:t>légers</a:t>
            </a:r>
            <a:r>
              <a:rPr lang="en-US" dirty="0"/>
              <a:t> (</a:t>
            </a:r>
            <a:r>
              <a:rPr lang="en-US" dirty="0" err="1"/>
              <a:t>inférieur</a:t>
            </a:r>
            <a:r>
              <a:rPr lang="en-US" dirty="0"/>
              <a:t> à 2,5 t/m3 ).</a:t>
            </a:r>
            <a:endParaRPr lang="fr-FR" dirty="0"/>
          </a:p>
          <a:p>
            <a:endParaRPr lang="fr-FR"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noChangeArrowheads="1"/>
          </p:cNvSpPr>
          <p:nvPr>
            <p:ph type="body" idx="1"/>
          </p:nvPr>
        </p:nvSpPr>
        <p:spPr/>
        <p:txBody>
          <a:bodyPr/>
          <a:lstStyle/>
          <a:p>
            <a:pPr marL="1391285" lvl="2" indent="-414655">
              <a:buFont typeface="StarSymbol" charset="0"/>
              <a:buAutoNum type="arabicPeriod"/>
            </a:pPr>
            <a:endParaRPr lang="fr-FR"/>
          </a:p>
          <a:p>
            <a:pPr marL="1391285" lvl="2" indent="-414655">
              <a:buFont typeface="StarSymbol" charset="0"/>
              <a:buAutoNum type="arabicPeriod"/>
            </a:pPr>
            <a:endParaRPr lang="fr-FR"/>
          </a:p>
          <a:p>
            <a:pPr marL="1391285" lvl="2" indent="-414655">
              <a:buFont typeface="StarSymbol" charset="0"/>
              <a:buAutoNum type="arabicPeriod"/>
            </a:pPr>
            <a:endParaRPr lang="fr-FR"/>
          </a:p>
          <a:p>
            <a:pPr marL="1391285" lvl="2" indent="-414655" algn="ctr">
              <a:buNone/>
            </a:pPr>
            <a:r>
              <a:rPr lang="fr-FR" sz="2905"/>
              <a:t>Sécurité sur le Concassage, Broyage, Criblage</a:t>
            </a:r>
            <a:r>
              <a:rPr lang="fr-FR" sz="2540"/>
              <a:t> </a:t>
            </a:r>
            <a:endParaRPr lang="fr-FR" sz="2540" b="1"/>
          </a:p>
          <a:p>
            <a:pPr marL="648335" indent="-553085"/>
            <a:endParaRPr lang="fr-FR" sz="3265"/>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pPr eaLnBrk="1"/>
            <a:r>
              <a:rPr lang="nl-NL" b="1"/>
              <a:t>Conducteurs d’engins</a:t>
            </a:r>
            <a:endParaRPr lang="fr-FR"/>
          </a:p>
        </p:txBody>
      </p:sp>
      <p:sp>
        <p:nvSpPr>
          <p:cNvPr id="233475" name="Rectangle 3"/>
          <p:cNvSpPr>
            <a:spLocks noGrp="1" noChangeArrowheads="1"/>
          </p:cNvSpPr>
          <p:nvPr>
            <p:ph type="body" idx="1"/>
          </p:nvPr>
        </p:nvSpPr>
        <p:spPr>
          <a:xfrm>
            <a:off x="320040" y="1273095"/>
            <a:ext cx="4403497" cy="5584906"/>
          </a:xfrm>
        </p:spPr>
        <p:txBody>
          <a:bodyPr>
            <a:normAutofit/>
          </a:bodyPr>
          <a:lstStyle/>
          <a:p>
            <a:pPr eaLnBrk="1">
              <a:lnSpc>
                <a:spcPct val="113000"/>
              </a:lnSpc>
            </a:pPr>
            <a:r>
              <a:rPr lang="fr-FR" dirty="0"/>
              <a:t>Observez scrupuleusement les consignes de circulation à l'approche du concasseur.</a:t>
            </a:r>
            <a:endParaRPr lang="fr-FR" dirty="0"/>
          </a:p>
          <a:p>
            <a:pPr eaLnBrk="1">
              <a:lnSpc>
                <a:spcPct val="113000"/>
              </a:lnSpc>
            </a:pPr>
            <a:r>
              <a:rPr lang="fr-FR" dirty="0"/>
              <a:t>Vérifiez le bon fonctionnement des avertisseurs sonores et/ou lumineux de votre véhicule lors des </a:t>
            </a:r>
            <a:r>
              <a:rPr lang="fr-FR" dirty="0" err="1"/>
              <a:t>manoeuvres</a:t>
            </a:r>
            <a:r>
              <a:rPr lang="fr-FR" dirty="0"/>
              <a:t> de présentation en marche arrière </a:t>
            </a:r>
            <a:endParaRPr lang="fr-FR" dirty="0"/>
          </a:p>
          <a:p>
            <a:pPr eaLnBrk="1">
              <a:lnSpc>
                <a:spcPct val="113000"/>
              </a:lnSpc>
            </a:pPr>
            <a:endParaRPr lang="fr-FR" dirty="0"/>
          </a:p>
        </p:txBody>
      </p:sp>
      <p:pic>
        <p:nvPicPr>
          <p:cNvPr id="233476" name="Picture 4" descr="_Pic224"/>
          <p:cNvPicPr>
            <a:picLocks noChangeAspect="1" noChangeArrowheads="1"/>
          </p:cNvPicPr>
          <p:nvPr/>
        </p:nvPicPr>
        <p:blipFill>
          <a:blip r:embed="rId1"/>
          <a:srcRect/>
          <a:stretch>
            <a:fillRect/>
          </a:stretch>
        </p:blipFill>
        <p:spPr bwMode="auto">
          <a:xfrm>
            <a:off x="4789784" y="1208288"/>
            <a:ext cx="5878697" cy="4507673"/>
          </a:xfrm>
          <a:prstGeom prst="rect">
            <a:avLst/>
          </a:prstGeom>
          <a:noFill/>
          <a:ln w="9525">
            <a:noFill/>
            <a:miter lim="800000"/>
            <a:headEnd/>
            <a:tailEnd/>
          </a:ln>
        </p:spPr>
      </p:pic>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3"/>
          <p:cNvSpPr>
            <a:spLocks noGrp="1" noChangeArrowheads="1"/>
          </p:cNvSpPr>
          <p:nvPr>
            <p:ph type="body" idx="1"/>
          </p:nvPr>
        </p:nvSpPr>
        <p:spPr>
          <a:xfrm>
            <a:off x="320040" y="1"/>
            <a:ext cx="3751108" cy="6858000"/>
          </a:xfrm>
        </p:spPr>
        <p:txBody>
          <a:bodyPr>
            <a:noAutofit/>
          </a:bodyPr>
          <a:lstStyle/>
          <a:p>
            <a:pPr eaLnBrk="1"/>
            <a:r>
              <a:rPr lang="fr-FR" sz="4800" dirty="0"/>
              <a:t>Ne repartez que benne complètement baissée.</a:t>
            </a:r>
            <a:endParaRPr lang="fr-FR" sz="4800" b="1" dirty="0"/>
          </a:p>
          <a:p>
            <a:pPr eaLnBrk="1"/>
            <a:r>
              <a:rPr lang="fr-FR" sz="4800" b="1" dirty="0">
                <a:solidFill>
                  <a:srgbClr val="FF3300"/>
                </a:solidFill>
              </a:rPr>
              <a:t>Ne démarrez jamais comme cela</a:t>
            </a:r>
            <a:endParaRPr lang="fr-FR" sz="4800" b="1" dirty="0">
              <a:solidFill>
                <a:srgbClr val="FF3300"/>
              </a:solidFill>
            </a:endParaRPr>
          </a:p>
        </p:txBody>
      </p:sp>
      <p:pic>
        <p:nvPicPr>
          <p:cNvPr id="234499" name="Picture 4"/>
          <p:cNvPicPr>
            <a:picLocks noChangeAspect="1" noChangeArrowheads="1"/>
          </p:cNvPicPr>
          <p:nvPr/>
        </p:nvPicPr>
        <p:blipFill>
          <a:blip r:embed="rId1"/>
          <a:srcRect/>
          <a:stretch>
            <a:fillRect/>
          </a:stretch>
        </p:blipFill>
        <p:spPr bwMode="auto">
          <a:xfrm>
            <a:off x="4331815" y="1"/>
            <a:ext cx="6336665" cy="6172488"/>
          </a:xfrm>
          <a:prstGeom prst="rect">
            <a:avLst/>
          </a:prstGeom>
          <a:noFill/>
          <a:ln w="9525">
            <a:noFill/>
            <a:miter lim="800000"/>
            <a:headEnd/>
            <a:tailEnd/>
          </a:ln>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pPr eaLnBrk="1"/>
            <a:r>
              <a:rPr lang="nl-NL"/>
              <a:t>Piétons</a:t>
            </a:r>
            <a:endParaRPr lang="fr-FR"/>
          </a:p>
        </p:txBody>
      </p:sp>
      <p:sp>
        <p:nvSpPr>
          <p:cNvPr id="235523" name="Rectangle 3"/>
          <p:cNvSpPr>
            <a:spLocks noGrp="1" noChangeArrowheads="1"/>
          </p:cNvSpPr>
          <p:nvPr>
            <p:ph type="body" idx="1"/>
          </p:nvPr>
        </p:nvSpPr>
        <p:spPr>
          <a:xfrm>
            <a:off x="213360" y="1825625"/>
            <a:ext cx="11704320" cy="4351338"/>
          </a:xfrm>
        </p:spPr>
        <p:txBody>
          <a:bodyPr>
            <a:noAutofit/>
          </a:bodyPr>
          <a:lstStyle/>
          <a:p>
            <a:pPr eaLnBrk="1"/>
            <a:r>
              <a:rPr lang="fr-FR" sz="5400" b="1" dirty="0">
                <a:solidFill>
                  <a:srgbClr val="FF3300"/>
                </a:solidFill>
              </a:rPr>
              <a:t>Empruntez systématiquement les voies de circulation qui vous sont réservées.</a:t>
            </a:r>
            <a:endParaRPr lang="fr-FR" sz="5400" b="1" dirty="0">
              <a:solidFill>
                <a:srgbClr val="FF3300"/>
              </a:solidFill>
            </a:endParaRPr>
          </a:p>
          <a:p>
            <a:pPr eaLnBrk="1"/>
            <a:r>
              <a:rPr lang="fr-FR" sz="5400" b="1" dirty="0">
                <a:solidFill>
                  <a:srgbClr val="FF3300"/>
                </a:solidFill>
              </a:rPr>
              <a:t>Soyez attentifs à la circulation des engins et véhicules. Ne stationnez jamais à proximité d'un engin.</a:t>
            </a:r>
            <a:endParaRPr lang="fr-FR" sz="5400" b="1" dirty="0">
              <a:solidFill>
                <a:srgbClr val="FF33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normAutofit/>
          </a:bodyPr>
          <a:lstStyle/>
          <a:p>
            <a:pPr eaLnBrk="1"/>
            <a:r>
              <a:rPr lang="nl-NL" sz="6600" b="1" dirty="0"/>
              <a:t>Surveillant du </a:t>
            </a:r>
            <a:r>
              <a:rPr lang="nl-NL" sz="6600" b="1" dirty="0" err="1"/>
              <a:t>poste</a:t>
            </a:r>
            <a:r>
              <a:rPr lang="nl-NL" sz="6600" b="1" dirty="0"/>
              <a:t> primaire</a:t>
            </a:r>
            <a:endParaRPr lang="fr-FR" sz="6600" b="1" dirty="0"/>
          </a:p>
        </p:txBody>
      </p:sp>
      <p:sp>
        <p:nvSpPr>
          <p:cNvPr id="236547" name="Rectangle 3"/>
          <p:cNvSpPr>
            <a:spLocks noGrp="1" noChangeArrowheads="1"/>
          </p:cNvSpPr>
          <p:nvPr>
            <p:ph type="body" idx="1"/>
          </p:nvPr>
        </p:nvSpPr>
        <p:spPr>
          <a:xfrm>
            <a:off x="426720" y="1604329"/>
            <a:ext cx="11414759" cy="4964111"/>
          </a:xfrm>
        </p:spPr>
        <p:txBody>
          <a:bodyPr>
            <a:normAutofit/>
          </a:bodyPr>
          <a:lstStyle/>
          <a:p>
            <a:pPr eaLnBrk="1"/>
            <a:r>
              <a:rPr lang="fr-FR" sz="3600" dirty="0"/>
              <a:t>Demeurez le plus souvent possible à l'intérieur de la cabine de commande du concasseur en la maintenant fermée, pour vous protéger du bruit, des poussières et des vibrations.</a:t>
            </a:r>
            <a:endParaRPr lang="fr-FR" sz="3600" dirty="0"/>
          </a:p>
          <a:p>
            <a:pPr eaLnBrk="1"/>
            <a:r>
              <a:rPr lang="fr-FR" sz="3600" dirty="0"/>
              <a:t>Faites fonctionner les systèmes d'arrosage des matériaux ainsi que les systèmes d'aspiration des poussières.</a:t>
            </a:r>
            <a:endParaRPr lang="fr-FR" sz="3600" dirty="0"/>
          </a:p>
          <a:p>
            <a:pPr eaLnBrk="1"/>
            <a:r>
              <a:rPr lang="fr-FR" sz="3600" dirty="0"/>
              <a:t>Portez toujours vos équipements individuels contre le bruit à l'extérieur de la cabine </a:t>
            </a:r>
            <a:endParaRPr lang="fr-FR" sz="3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body" idx="1"/>
          </p:nvPr>
        </p:nvSpPr>
        <p:spPr>
          <a:xfrm>
            <a:off x="243840" y="213360"/>
            <a:ext cx="4479697" cy="6461760"/>
          </a:xfrm>
        </p:spPr>
        <p:txBody>
          <a:bodyPr>
            <a:normAutofit/>
          </a:bodyPr>
          <a:lstStyle/>
          <a:p>
            <a:pPr eaLnBrk="1">
              <a:lnSpc>
                <a:spcPct val="113000"/>
              </a:lnSpc>
            </a:pPr>
            <a:r>
              <a:rPr lang="nl-NL" sz="3600" b="1" dirty="0">
                <a:effectLst>
                  <a:outerShdw blurRad="38100" dist="38100" dir="2700000" algn="tl">
                    <a:srgbClr val="000000">
                      <a:alpha val="43137"/>
                    </a:srgbClr>
                  </a:outerShdw>
                </a:effectLst>
              </a:rPr>
              <a:t>En </a:t>
            </a:r>
            <a:r>
              <a:rPr lang="nl-NL" sz="3600" b="1" dirty="0" err="1">
                <a:effectLst>
                  <a:outerShdw blurRad="38100" dist="38100" dir="2700000" algn="tl">
                    <a:srgbClr val="000000">
                      <a:alpha val="43137"/>
                    </a:srgbClr>
                  </a:outerShdw>
                </a:effectLst>
              </a:rPr>
              <a:t>cas</a:t>
            </a:r>
            <a:r>
              <a:rPr lang="nl-NL" sz="3600" b="1" dirty="0">
                <a:effectLst>
                  <a:outerShdw blurRad="38100" dist="38100" dir="2700000" algn="tl">
                    <a:srgbClr val="000000">
                      <a:alpha val="43137"/>
                    </a:srgbClr>
                  </a:outerShdw>
                </a:effectLst>
              </a:rPr>
              <a:t> de </a:t>
            </a:r>
            <a:r>
              <a:rPr lang="nl-NL" sz="3600" b="1" dirty="0" err="1">
                <a:effectLst>
                  <a:outerShdw blurRad="38100" dist="38100" dir="2700000" algn="tl">
                    <a:srgbClr val="000000">
                      <a:alpha val="43137"/>
                    </a:srgbClr>
                  </a:outerShdw>
                </a:effectLst>
              </a:rPr>
              <a:t>bourrage</a:t>
            </a:r>
            <a:r>
              <a:rPr lang="nl-NL" sz="3600" b="1" dirty="0">
                <a:effectLst>
                  <a:outerShdw blurRad="38100" dist="38100" dir="2700000" algn="tl">
                    <a:srgbClr val="000000">
                      <a:alpha val="43137"/>
                    </a:srgbClr>
                  </a:outerShdw>
                </a:effectLst>
              </a:rPr>
              <a:t> du </a:t>
            </a:r>
            <a:r>
              <a:rPr lang="nl-NL" sz="3600" b="1" dirty="0" err="1">
                <a:effectLst>
                  <a:outerShdw blurRad="38100" dist="38100" dir="2700000" algn="tl">
                    <a:srgbClr val="000000">
                      <a:alpha val="43137"/>
                    </a:srgbClr>
                  </a:outerShdw>
                </a:effectLst>
              </a:rPr>
              <a:t>concasseur</a:t>
            </a:r>
            <a:endParaRPr lang="nl-NL" sz="3600" b="1" dirty="0">
              <a:effectLst>
                <a:outerShdw blurRad="38100" dist="38100" dir="2700000" algn="tl">
                  <a:srgbClr val="000000">
                    <a:alpha val="43137"/>
                  </a:srgbClr>
                </a:outerShdw>
              </a:effectLst>
            </a:endParaRPr>
          </a:p>
          <a:p>
            <a:pPr eaLnBrk="1">
              <a:lnSpc>
                <a:spcPct val="113000"/>
              </a:lnSpc>
            </a:pPr>
            <a:r>
              <a:rPr lang="fr-FR" sz="3600" b="1" dirty="0">
                <a:effectLst>
                  <a:outerShdw blurRad="38100" dist="38100" dir="2700000" algn="tl">
                    <a:srgbClr val="000000">
                      <a:alpha val="43137"/>
                    </a:srgbClr>
                  </a:outerShdw>
                </a:effectLst>
              </a:rPr>
              <a:t>Prévenez le responsable.</a:t>
            </a:r>
            <a:endParaRPr lang="fr-FR" sz="3600" b="1" dirty="0">
              <a:effectLst>
                <a:outerShdw blurRad="38100" dist="38100" dir="2700000" algn="tl">
                  <a:srgbClr val="000000">
                    <a:alpha val="43137"/>
                  </a:srgbClr>
                </a:outerShdw>
              </a:effectLst>
            </a:endParaRPr>
          </a:p>
          <a:p>
            <a:pPr eaLnBrk="1">
              <a:lnSpc>
                <a:spcPct val="113000"/>
              </a:lnSpc>
            </a:pPr>
            <a:r>
              <a:rPr lang="fr-FR" sz="3600" b="1" dirty="0">
                <a:effectLst>
                  <a:outerShdw blurRad="38100" dist="38100" dir="2700000" algn="tl">
                    <a:srgbClr val="000000">
                      <a:alpha val="43137"/>
                    </a:srgbClr>
                  </a:outerShdw>
                </a:effectLst>
              </a:rPr>
              <a:t>Ne pénétrez pas à l'intérieur.</a:t>
            </a:r>
            <a:endParaRPr lang="fr-FR" sz="3600" b="1" dirty="0">
              <a:effectLst>
                <a:outerShdw blurRad="38100" dist="38100" dir="2700000" algn="tl">
                  <a:srgbClr val="000000">
                    <a:alpha val="43137"/>
                  </a:srgbClr>
                </a:outerShdw>
              </a:effectLst>
            </a:endParaRPr>
          </a:p>
          <a:p>
            <a:pPr eaLnBrk="1">
              <a:lnSpc>
                <a:spcPct val="113000"/>
              </a:lnSpc>
            </a:pPr>
            <a:r>
              <a:rPr lang="fr-FR" sz="3600" b="1" dirty="0">
                <a:effectLst>
                  <a:outerShdw blurRad="38100" dist="38100" dir="2700000" algn="tl">
                    <a:srgbClr val="000000">
                      <a:alpha val="43137"/>
                    </a:srgbClr>
                  </a:outerShdw>
                </a:effectLst>
              </a:rPr>
              <a:t>N'utilisez pas d'explosifs : </a:t>
            </a:r>
            <a:r>
              <a:rPr lang="fr-FR" sz="3600" b="1" dirty="0" err="1">
                <a:effectLst>
                  <a:outerShdw blurRad="38100" dist="38100" dir="2700000" algn="tl">
                    <a:srgbClr val="000000">
                      <a:alpha val="43137"/>
                    </a:srgbClr>
                  </a:outerShdw>
                </a:effectLst>
              </a:rPr>
              <a:t>pétardage</a:t>
            </a:r>
            <a:r>
              <a:rPr lang="fr-FR" sz="3600" b="1" dirty="0">
                <a:effectLst>
                  <a:outerShdw blurRad="38100" dist="38100" dir="2700000" algn="tl">
                    <a:srgbClr val="000000">
                      <a:alpha val="43137"/>
                    </a:srgbClr>
                  </a:outerShdw>
                </a:effectLst>
              </a:rPr>
              <a:t> interdit</a:t>
            </a:r>
            <a:endParaRPr lang="fr-FR" sz="3600" b="1" dirty="0">
              <a:effectLst>
                <a:outerShdw blurRad="38100" dist="38100" dir="2700000" algn="tl">
                  <a:srgbClr val="000000">
                    <a:alpha val="43137"/>
                  </a:srgbClr>
                </a:outerShdw>
              </a:effectLst>
            </a:endParaRPr>
          </a:p>
        </p:txBody>
      </p:sp>
      <p:pic>
        <p:nvPicPr>
          <p:cNvPr id="237571" name="Picture 4" descr="_Pic233"/>
          <p:cNvPicPr>
            <a:picLocks noChangeAspect="1" noChangeArrowheads="1"/>
          </p:cNvPicPr>
          <p:nvPr/>
        </p:nvPicPr>
        <p:blipFill>
          <a:blip r:embed="rId1"/>
          <a:srcRect/>
          <a:stretch>
            <a:fillRect/>
          </a:stretch>
        </p:blipFill>
        <p:spPr bwMode="auto">
          <a:xfrm>
            <a:off x="4854591" y="816567"/>
            <a:ext cx="5813890" cy="4801464"/>
          </a:xfrm>
          <a:prstGeom prst="rect">
            <a:avLst/>
          </a:prstGeom>
          <a:noFill/>
          <a:ln w="9525">
            <a:noFill/>
            <a:miter lim="800000"/>
            <a:headEnd/>
            <a:tailEnd/>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3"/>
          <p:cNvSpPr>
            <a:spLocks noGrp="1" noChangeArrowheads="1"/>
          </p:cNvSpPr>
          <p:nvPr>
            <p:ph type="body" idx="1"/>
          </p:nvPr>
        </p:nvSpPr>
        <p:spPr>
          <a:xfrm>
            <a:off x="304800" y="162738"/>
            <a:ext cx="11673840" cy="6532526"/>
          </a:xfrm>
        </p:spPr>
        <p:txBody>
          <a:bodyPr>
            <a:noAutofit/>
          </a:bodyPr>
          <a:lstStyle/>
          <a:p>
            <a:pPr eaLnBrk="1"/>
            <a:r>
              <a:rPr lang="fr-FR" sz="4000" dirty="0">
                <a:solidFill>
                  <a:srgbClr val="FF3300"/>
                </a:solidFill>
              </a:rPr>
              <a:t>Arrêtez et consignez l'installation en respectant strictement la procédure établie, avant toute opération d'entretien, de maintenance ou de réparation et avant tout démontage de protecteur.</a:t>
            </a:r>
            <a:endParaRPr lang="fr-FR" sz="4000" dirty="0">
              <a:solidFill>
                <a:srgbClr val="FF3300"/>
              </a:solidFill>
            </a:endParaRPr>
          </a:p>
          <a:p>
            <a:pPr eaLnBrk="1"/>
            <a:r>
              <a:rPr lang="fr-FR" sz="4000" dirty="0">
                <a:solidFill>
                  <a:srgbClr val="FF3300"/>
                </a:solidFill>
              </a:rPr>
              <a:t>Ne manipulez pas de pièces lourdes mais utilisez les moyens de manu­tention mécanique</a:t>
            </a:r>
            <a:endParaRPr lang="fr-FR" sz="4000" dirty="0">
              <a:solidFill>
                <a:srgbClr val="FF3300"/>
              </a:solidFill>
            </a:endParaRPr>
          </a:p>
          <a:p>
            <a:pPr eaLnBrk="1"/>
            <a:r>
              <a:rPr lang="fr-FR" sz="4000" dirty="0">
                <a:solidFill>
                  <a:srgbClr val="FF3300"/>
                </a:solidFill>
              </a:rPr>
              <a:t>Utilisez des moyens d'accès sûrs pour toute intervention : passerelles, échelles fixes, plates-formes individuelles, nacelles élévatrices...</a:t>
            </a:r>
            <a:endParaRPr lang="fr-FR" sz="4000" dirty="0">
              <a:solidFill>
                <a:srgbClr val="FF3300"/>
              </a:solidFill>
            </a:endParaRPr>
          </a:p>
          <a:p>
            <a:pPr eaLnBrk="1"/>
            <a:r>
              <a:rPr lang="fr-FR" sz="4000" dirty="0">
                <a:solidFill>
                  <a:srgbClr val="FF3300"/>
                </a:solidFill>
              </a:rPr>
              <a:t>Remettez en place tous les dispositifs de protection après une inter­vention et avant toute remise en route.</a:t>
            </a:r>
            <a:endParaRPr lang="fr-FR" sz="4000" dirty="0">
              <a:solidFill>
                <a:srgbClr val="FF3300"/>
              </a:solidFill>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861059" y="0"/>
            <a:ext cx="10515600" cy="1325563"/>
          </a:xfrm>
        </p:spPr>
        <p:txBody>
          <a:bodyPr>
            <a:normAutofit/>
          </a:bodyPr>
          <a:lstStyle/>
          <a:p>
            <a:pPr eaLnBrk="1"/>
            <a:r>
              <a:rPr lang="nl-NL" sz="8800" dirty="0"/>
              <a:t>Pendant </a:t>
            </a:r>
            <a:r>
              <a:rPr lang="nl-NL" sz="8800" dirty="0" err="1"/>
              <a:t>l’intervention</a:t>
            </a:r>
            <a:endParaRPr lang="fr-FR" sz="8800" dirty="0"/>
          </a:p>
        </p:txBody>
      </p:sp>
      <p:sp>
        <p:nvSpPr>
          <p:cNvPr id="239619" name="Rectangle 3"/>
          <p:cNvSpPr>
            <a:spLocks noGrp="1" noChangeArrowheads="1"/>
          </p:cNvSpPr>
          <p:nvPr>
            <p:ph type="body" idx="1"/>
          </p:nvPr>
        </p:nvSpPr>
        <p:spPr>
          <a:xfrm>
            <a:off x="289560" y="1203960"/>
            <a:ext cx="11658599" cy="5654039"/>
          </a:xfrm>
        </p:spPr>
        <p:txBody>
          <a:bodyPr>
            <a:noAutofit/>
          </a:bodyPr>
          <a:lstStyle/>
          <a:p>
            <a:pPr eaLnBrk="1">
              <a:lnSpc>
                <a:spcPct val="103000"/>
              </a:lnSpc>
            </a:pPr>
            <a:r>
              <a:rPr lang="fr-FR" b="1" dirty="0"/>
              <a:t>Éclairez convenablement l'intérieur du concasseur, broyeur ou du silo.</a:t>
            </a:r>
            <a:endParaRPr lang="fr-FR" b="1" dirty="0"/>
          </a:p>
          <a:p>
            <a:pPr eaLnBrk="1">
              <a:lnSpc>
                <a:spcPct val="103000"/>
              </a:lnSpc>
            </a:pPr>
            <a:r>
              <a:rPr lang="fr-FR" b="1" dirty="0"/>
              <a:t>Protégez-vous avec un masque </a:t>
            </a:r>
            <a:r>
              <a:rPr lang="fr-FR" b="1" dirty="0" err="1"/>
              <a:t>anti­poussières</a:t>
            </a:r>
            <a:r>
              <a:rPr lang="fr-FR" b="1" dirty="0"/>
              <a:t>.</a:t>
            </a:r>
            <a:endParaRPr lang="fr-FR" b="1" dirty="0"/>
          </a:p>
          <a:p>
            <a:pPr eaLnBrk="1">
              <a:lnSpc>
                <a:spcPct val="103000"/>
              </a:lnSpc>
            </a:pPr>
            <a:r>
              <a:rPr lang="fr-FR" b="1" dirty="0"/>
              <a:t>Pénétrez toujours dans un accumu­lateur de matières par sa partie supérieure.</a:t>
            </a:r>
            <a:endParaRPr lang="fr-FR" b="1" dirty="0"/>
          </a:p>
          <a:p>
            <a:pPr eaLnBrk="1">
              <a:lnSpc>
                <a:spcPct val="103000"/>
              </a:lnSpc>
            </a:pPr>
            <a:r>
              <a:rPr lang="fr-FR" b="1" dirty="0"/>
              <a:t>Utilisez des moyens d'accès et d'aménagement de votre poste de travail sûrs et stables (échelles fixes, passerelles, échafaudages...).</a:t>
            </a:r>
            <a:endParaRPr lang="fr-FR" b="1" dirty="0"/>
          </a:p>
          <a:p>
            <a:pPr eaLnBrk="1">
              <a:lnSpc>
                <a:spcPct val="103000"/>
              </a:lnSpc>
            </a:pPr>
            <a:r>
              <a:rPr lang="fr-FR" b="1" dirty="0"/>
              <a:t>Équipez-vous d'un harnais de sécu­rité en cas d'utilisation d'une nacelle suspendue.</a:t>
            </a:r>
            <a:endParaRPr lang="fr-FR" b="1" dirty="0"/>
          </a:p>
          <a:p>
            <a:pPr eaLnBrk="1">
              <a:lnSpc>
                <a:spcPct val="103000"/>
              </a:lnSpc>
            </a:pPr>
            <a:r>
              <a:rPr lang="fr-FR" b="1" dirty="0"/>
              <a:t>Restez toujours au-dessus du niveau le plus haut de la matière stockée.</a:t>
            </a:r>
            <a:endParaRPr lang="fr-FR" b="1" dirty="0"/>
          </a:p>
          <a:p>
            <a:pPr eaLnBrk="1">
              <a:lnSpc>
                <a:spcPct val="103000"/>
              </a:lnSpc>
            </a:pPr>
            <a:r>
              <a:rPr lang="fr-FR" b="1" dirty="0"/>
              <a:t>Ne prenez jamais appui, directement ou par l'intermédiaire du matériel utilisé pour descendre, sur la matière stockée.</a:t>
            </a:r>
            <a:endParaRPr lang="fr-FR" b="1"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noAutofit/>
          </a:bodyPr>
          <a:lstStyle/>
          <a:p>
            <a:pPr eaLnBrk="1"/>
            <a:r>
              <a:rPr lang="fr-FR" sz="9600" b="1" u="sng" dirty="0"/>
              <a:t>Après l'intervention</a:t>
            </a:r>
            <a:endParaRPr lang="fr-FR" sz="9600" b="1" u="sng" dirty="0"/>
          </a:p>
        </p:txBody>
      </p:sp>
      <p:sp>
        <p:nvSpPr>
          <p:cNvPr id="240643" name="Rectangle 3"/>
          <p:cNvSpPr>
            <a:spLocks noGrp="1" noChangeArrowheads="1"/>
          </p:cNvSpPr>
          <p:nvPr>
            <p:ph type="body" idx="1"/>
          </p:nvPr>
        </p:nvSpPr>
        <p:spPr>
          <a:xfrm>
            <a:off x="228600" y="1825624"/>
            <a:ext cx="11673840" cy="4712335"/>
          </a:xfrm>
        </p:spPr>
        <p:txBody>
          <a:bodyPr>
            <a:normAutofit/>
          </a:bodyPr>
          <a:lstStyle/>
          <a:p>
            <a:pPr eaLnBrk="1"/>
            <a:r>
              <a:rPr lang="fr-FR" sz="6000" b="1" dirty="0"/>
              <a:t>Remettez en place les systèmes de fermeture.</a:t>
            </a:r>
            <a:endParaRPr lang="fr-FR" sz="6000" b="1" dirty="0"/>
          </a:p>
          <a:p>
            <a:pPr eaLnBrk="1"/>
            <a:r>
              <a:rPr lang="fr-FR" sz="6000" b="1" dirty="0"/>
              <a:t>Verrouillez les systèmes d'interdiction d'accès à l'intérieur de l'accumulateur de matières.</a:t>
            </a:r>
            <a:endParaRPr lang="fr-FR" sz="60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err="1"/>
              <a:t>Suivait</a:t>
            </a:r>
            <a:r>
              <a:rPr lang="en-US" dirty="0"/>
              <a:t> la </a:t>
            </a:r>
            <a:r>
              <a:rPr lang="en-US" dirty="0" err="1"/>
              <a:t>teneur</a:t>
            </a:r>
            <a:r>
              <a:rPr lang="en-US" dirty="0"/>
              <a:t> en </a:t>
            </a:r>
            <a:r>
              <a:rPr lang="en-US" dirty="0" err="1"/>
              <a:t>composant</a:t>
            </a:r>
            <a:r>
              <a:rPr lang="en-US" dirty="0"/>
              <a:t> utile, </a:t>
            </a:r>
            <a:r>
              <a:rPr lang="en-US" dirty="0" err="1"/>
              <a:t>ont</a:t>
            </a:r>
            <a:r>
              <a:rPr lang="en-US" dirty="0"/>
              <a:t> distingue les </a:t>
            </a:r>
            <a:r>
              <a:rPr lang="en-US" dirty="0" err="1"/>
              <a:t>minerais</a:t>
            </a:r>
            <a:r>
              <a:rPr lang="en-US" dirty="0"/>
              <a:t>: riches, </a:t>
            </a:r>
            <a:r>
              <a:rPr lang="en-US" dirty="0" err="1"/>
              <a:t>médiocres</a:t>
            </a:r>
            <a:r>
              <a:rPr lang="en-US" dirty="0"/>
              <a:t> et </a:t>
            </a:r>
            <a:r>
              <a:rPr lang="en-US" dirty="0" err="1"/>
              <a:t>pauvres</a:t>
            </a:r>
            <a:r>
              <a:rPr lang="en-US" dirty="0"/>
              <a:t>. </a:t>
            </a:r>
            <a:endParaRPr lang="en-US" dirty="0"/>
          </a:p>
          <a:p>
            <a:endParaRPr lang="en-US" dirty="0"/>
          </a:p>
          <a:p>
            <a:r>
              <a:rPr lang="en-US" dirty="0"/>
              <a:t>La </a:t>
            </a:r>
            <a:r>
              <a:rPr lang="en-US" dirty="0" err="1"/>
              <a:t>teneur</a:t>
            </a:r>
            <a:r>
              <a:rPr lang="en-US" dirty="0"/>
              <a:t> en </a:t>
            </a:r>
            <a:r>
              <a:rPr lang="en-US" dirty="0" err="1"/>
              <a:t>composant</a:t>
            </a:r>
            <a:r>
              <a:rPr lang="en-US" dirty="0"/>
              <a:t> utile dans un </a:t>
            </a:r>
            <a:r>
              <a:rPr lang="en-US" dirty="0" err="1"/>
              <a:t>minerai</a:t>
            </a:r>
            <a:r>
              <a:rPr lang="en-US" dirty="0"/>
              <a:t> </a:t>
            </a:r>
            <a:r>
              <a:rPr lang="en-US" dirty="0" err="1"/>
              <a:t>est</a:t>
            </a:r>
            <a:r>
              <a:rPr lang="en-US" dirty="0"/>
              <a:t> </a:t>
            </a:r>
            <a:r>
              <a:rPr lang="en-US" dirty="0" err="1"/>
              <a:t>exprimée</a:t>
            </a:r>
            <a:r>
              <a:rPr lang="en-US" dirty="0"/>
              <a:t> en % </a:t>
            </a:r>
            <a:r>
              <a:rPr lang="en-US" dirty="0" err="1"/>
              <a:t>sauf</a:t>
            </a:r>
            <a:r>
              <a:rPr lang="en-US" dirty="0"/>
              <a:t> les </a:t>
            </a:r>
            <a:r>
              <a:rPr lang="en-US" dirty="0" err="1"/>
              <a:t>cas</a:t>
            </a:r>
            <a:r>
              <a:rPr lang="en-US" dirty="0"/>
              <a:t> des </a:t>
            </a:r>
            <a:r>
              <a:rPr lang="en-US" dirty="0" err="1"/>
              <a:t>éléments</a:t>
            </a:r>
            <a:r>
              <a:rPr lang="en-US" dirty="0"/>
              <a:t> rare: radio-</a:t>
            </a:r>
            <a:r>
              <a:rPr lang="en-US" dirty="0" err="1"/>
              <a:t>actifs</a:t>
            </a:r>
            <a:r>
              <a:rPr lang="en-US" dirty="0"/>
              <a:t> et nobles </a:t>
            </a:r>
            <a:r>
              <a:rPr lang="en-US" dirty="0" err="1"/>
              <a:t>ou</a:t>
            </a:r>
            <a:r>
              <a:rPr lang="en-US" dirty="0"/>
              <a:t> </a:t>
            </a:r>
            <a:r>
              <a:rPr lang="en-US" dirty="0" err="1"/>
              <a:t>elle</a:t>
            </a:r>
            <a:r>
              <a:rPr lang="en-US" dirty="0"/>
              <a:t> </a:t>
            </a:r>
            <a:r>
              <a:rPr lang="en-US" dirty="0" err="1"/>
              <a:t>est</a:t>
            </a:r>
            <a:r>
              <a:rPr lang="en-US" dirty="0"/>
              <a:t> </a:t>
            </a:r>
            <a:r>
              <a:rPr lang="en-US" dirty="0" err="1"/>
              <a:t>exprimée</a:t>
            </a:r>
            <a:r>
              <a:rPr lang="en-US" dirty="0"/>
              <a:t> en g/m³ </a:t>
            </a:r>
            <a:r>
              <a:rPr lang="en-US" dirty="0" err="1"/>
              <a:t>ou</a:t>
            </a:r>
            <a:r>
              <a:rPr lang="en-US" dirty="0"/>
              <a:t> par </a:t>
            </a:r>
            <a:r>
              <a:rPr lang="en-US" dirty="0" err="1"/>
              <a:t>une</a:t>
            </a:r>
            <a:r>
              <a:rPr lang="en-US" dirty="0"/>
              <a:t> </a:t>
            </a:r>
            <a:r>
              <a:rPr lang="en-US" dirty="0" err="1"/>
              <a:t>tonne</a:t>
            </a:r>
            <a:r>
              <a:rPr lang="en-US" dirty="0"/>
              <a:t> du </a:t>
            </a:r>
            <a:r>
              <a:rPr lang="en-US" dirty="0" err="1"/>
              <a:t>minerai</a:t>
            </a:r>
            <a:r>
              <a:rPr lang="en-US" dirty="0"/>
              <a:t>.</a:t>
            </a:r>
            <a:endParaRPr lang="fr-FR" dirty="0"/>
          </a:p>
          <a:p>
            <a:endParaRPr lang="fr-F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err="1"/>
              <a:t>Suivant</a:t>
            </a:r>
            <a:r>
              <a:rPr lang="en-US" dirty="0"/>
              <a:t> la composition </a:t>
            </a:r>
            <a:r>
              <a:rPr lang="en-US" dirty="0" err="1"/>
              <a:t>chimique</a:t>
            </a:r>
            <a:r>
              <a:rPr lang="en-US" dirty="0"/>
              <a:t> les </a:t>
            </a:r>
            <a:r>
              <a:rPr lang="en-US" dirty="0" err="1"/>
              <a:t>minéraux</a:t>
            </a:r>
            <a:r>
              <a:rPr lang="en-US" dirty="0"/>
              <a:t> </a:t>
            </a:r>
            <a:r>
              <a:rPr lang="en-US" dirty="0" err="1"/>
              <a:t>métalliques</a:t>
            </a:r>
            <a:r>
              <a:rPr lang="en-US" dirty="0"/>
              <a:t> </a:t>
            </a:r>
            <a:r>
              <a:rPr lang="en-US" dirty="0" err="1"/>
              <a:t>sont</a:t>
            </a:r>
            <a:r>
              <a:rPr lang="en-US" dirty="0"/>
              <a:t> </a:t>
            </a:r>
            <a:r>
              <a:rPr lang="en-US" dirty="0" err="1"/>
              <a:t>classés</a:t>
            </a:r>
            <a:r>
              <a:rPr lang="en-US" dirty="0"/>
              <a:t> en:</a:t>
            </a:r>
            <a:endParaRPr lang="fr-FR" dirty="0"/>
          </a:p>
          <a:p>
            <a:pPr lvl="1"/>
            <a:r>
              <a:rPr lang="en-US" dirty="0" err="1"/>
              <a:t>natifs</a:t>
            </a:r>
            <a:r>
              <a:rPr lang="en-US" dirty="0"/>
              <a:t> (or, </a:t>
            </a:r>
            <a:r>
              <a:rPr lang="en-US" dirty="0" err="1"/>
              <a:t>cuivre</a:t>
            </a:r>
            <a:r>
              <a:rPr lang="en-US" dirty="0"/>
              <a:t>);</a:t>
            </a:r>
            <a:endParaRPr lang="fr-FR" dirty="0"/>
          </a:p>
          <a:p>
            <a:pPr lvl="1"/>
            <a:r>
              <a:rPr lang="en-US" dirty="0" err="1"/>
              <a:t>oxydés</a:t>
            </a:r>
            <a:r>
              <a:rPr lang="en-US" dirty="0"/>
              <a:t>:</a:t>
            </a:r>
            <a:endParaRPr lang="fr-FR" dirty="0"/>
          </a:p>
          <a:p>
            <a:pPr lvl="1"/>
            <a:r>
              <a:rPr lang="en-US" dirty="0" err="1"/>
              <a:t>oxydes</a:t>
            </a:r>
            <a:r>
              <a:rPr lang="en-US" dirty="0"/>
              <a:t> (</a:t>
            </a:r>
            <a:r>
              <a:rPr lang="en-US" dirty="0" err="1"/>
              <a:t>hématite</a:t>
            </a:r>
            <a:r>
              <a:rPr lang="en-US" dirty="0"/>
              <a:t> Fe203, </a:t>
            </a:r>
            <a:r>
              <a:rPr lang="en-US" dirty="0" err="1"/>
              <a:t>magnétite</a:t>
            </a:r>
            <a:r>
              <a:rPr lang="en-US" dirty="0"/>
              <a:t> Fe304, </a:t>
            </a:r>
            <a:r>
              <a:rPr lang="en-US" dirty="0" err="1"/>
              <a:t>cassitérite</a:t>
            </a:r>
            <a:r>
              <a:rPr lang="en-US" dirty="0"/>
              <a:t> Sn02, cuprite Cu02),</a:t>
            </a:r>
            <a:endParaRPr lang="fr-FR" dirty="0"/>
          </a:p>
          <a:p>
            <a:pPr lvl="1"/>
            <a:r>
              <a:rPr lang="en-US" dirty="0" err="1"/>
              <a:t>carbure</a:t>
            </a:r>
            <a:r>
              <a:rPr lang="en-US" dirty="0"/>
              <a:t> (</a:t>
            </a:r>
            <a:r>
              <a:rPr lang="en-US" dirty="0" err="1"/>
              <a:t>cérusite</a:t>
            </a:r>
            <a:r>
              <a:rPr lang="en-US" dirty="0"/>
              <a:t> CaC03),</a:t>
            </a:r>
            <a:endParaRPr lang="fr-FR" dirty="0"/>
          </a:p>
          <a:p>
            <a:pPr lvl="1"/>
            <a:r>
              <a:rPr lang="en-US" dirty="0"/>
              <a:t>sulfates (anglesite PbS04);</a:t>
            </a:r>
            <a:endParaRPr lang="fr-FR" dirty="0"/>
          </a:p>
          <a:p>
            <a:pPr lvl="1"/>
            <a:r>
              <a:rPr lang="en-US" dirty="0" err="1"/>
              <a:t>sulfureux</a:t>
            </a:r>
            <a:r>
              <a:rPr lang="en-US" dirty="0"/>
              <a:t> (</a:t>
            </a:r>
            <a:r>
              <a:rPr lang="en-US" dirty="0" err="1"/>
              <a:t>galène</a:t>
            </a:r>
            <a:r>
              <a:rPr lang="en-US" dirty="0"/>
              <a:t> </a:t>
            </a:r>
            <a:r>
              <a:rPr lang="en-US" dirty="0" err="1"/>
              <a:t>PbS</a:t>
            </a:r>
            <a:r>
              <a:rPr lang="en-US" dirty="0"/>
              <a:t>, blende ZnS, </a:t>
            </a:r>
            <a:r>
              <a:rPr lang="en-US" dirty="0" err="1"/>
              <a:t>molibdénite</a:t>
            </a:r>
            <a:r>
              <a:rPr lang="en-US" dirty="0"/>
              <a:t> MoS2).</a:t>
            </a:r>
            <a:endParaRPr lang="fr-FR" dirty="0"/>
          </a:p>
          <a:p>
            <a:endParaRPr lang="fr-F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algn="just"/>
            <a:r>
              <a:rPr lang="en-US" sz="4400" dirty="0" err="1"/>
              <a:t>Tous</a:t>
            </a:r>
            <a:r>
              <a:rPr lang="en-US" sz="4400" dirty="0"/>
              <a:t> les </a:t>
            </a:r>
            <a:r>
              <a:rPr lang="en-US" sz="4400" dirty="0" err="1"/>
              <a:t>minéraux</a:t>
            </a:r>
            <a:r>
              <a:rPr lang="en-US" sz="4400" dirty="0"/>
              <a:t> </a:t>
            </a:r>
            <a:r>
              <a:rPr lang="en-US" sz="4400" dirty="0" err="1"/>
              <a:t>possèdent</a:t>
            </a:r>
            <a:r>
              <a:rPr lang="en-US" sz="4400" dirty="0"/>
              <a:t>  des </a:t>
            </a:r>
            <a:r>
              <a:rPr lang="en-US" sz="4400" dirty="0" err="1"/>
              <a:t>propriétés</a:t>
            </a:r>
            <a:r>
              <a:rPr lang="en-US" sz="4400" dirty="0"/>
              <a:t> </a:t>
            </a:r>
            <a:r>
              <a:rPr lang="en-US" sz="4400" dirty="0" err="1"/>
              <a:t>spécifiques</a:t>
            </a:r>
            <a:r>
              <a:rPr lang="en-US" sz="4400" dirty="0"/>
              <a:t> </a:t>
            </a:r>
            <a:r>
              <a:rPr lang="en-US" sz="4400" dirty="0" err="1"/>
              <a:t>telles</a:t>
            </a:r>
            <a:r>
              <a:rPr lang="en-US" sz="4400" dirty="0"/>
              <a:t> que: </a:t>
            </a:r>
            <a:r>
              <a:rPr lang="en-US" sz="4400" dirty="0" err="1"/>
              <a:t>dureté</a:t>
            </a:r>
            <a:r>
              <a:rPr lang="en-US" sz="4400" dirty="0"/>
              <a:t>, </a:t>
            </a:r>
            <a:r>
              <a:rPr lang="en-US" sz="4400" dirty="0" err="1"/>
              <a:t>densité</a:t>
            </a:r>
            <a:r>
              <a:rPr lang="en-US" sz="4400" dirty="0"/>
              <a:t>, </a:t>
            </a:r>
            <a:r>
              <a:rPr lang="en-US" sz="4400" dirty="0" err="1"/>
              <a:t>susceptibilité</a:t>
            </a:r>
            <a:r>
              <a:rPr lang="en-US" sz="4400" dirty="0"/>
              <a:t> </a:t>
            </a:r>
            <a:r>
              <a:rPr lang="en-US" sz="4400" dirty="0" err="1"/>
              <a:t>magnétique</a:t>
            </a:r>
            <a:r>
              <a:rPr lang="en-US" sz="4400" dirty="0"/>
              <a:t>, </a:t>
            </a:r>
            <a:r>
              <a:rPr lang="en-US" sz="4400" dirty="0" err="1"/>
              <a:t>conductibilité</a:t>
            </a:r>
            <a:r>
              <a:rPr lang="en-US" sz="4400" dirty="0"/>
              <a:t> </a:t>
            </a:r>
            <a:r>
              <a:rPr lang="en-US" sz="4400" dirty="0" err="1"/>
              <a:t>électrique</a:t>
            </a:r>
            <a:r>
              <a:rPr lang="en-US" sz="4400" dirty="0"/>
              <a:t>, </a:t>
            </a:r>
            <a:r>
              <a:rPr lang="en-US" sz="4400" dirty="0" err="1"/>
              <a:t>mouilabilité</a:t>
            </a:r>
            <a:r>
              <a:rPr lang="en-US" sz="4400" dirty="0"/>
              <a:t>, </a:t>
            </a:r>
            <a:r>
              <a:rPr lang="en-US" sz="4400" dirty="0" err="1"/>
              <a:t>radioactivité</a:t>
            </a:r>
            <a:r>
              <a:rPr lang="en-US" sz="4400" dirty="0"/>
              <a:t>, coefficient de </a:t>
            </a:r>
            <a:r>
              <a:rPr lang="en-US" sz="4400" dirty="0" err="1"/>
              <a:t>frottement</a:t>
            </a:r>
            <a:r>
              <a:rPr lang="en-US" sz="4400" dirty="0"/>
              <a:t>, coefficient de dilatation </a:t>
            </a:r>
            <a:r>
              <a:rPr lang="en-US" sz="4400" dirty="0" err="1"/>
              <a:t>thermique</a:t>
            </a:r>
            <a:r>
              <a:rPr lang="en-US" sz="4400" dirty="0"/>
              <a:t> </a:t>
            </a:r>
            <a:r>
              <a:rPr lang="en-US" sz="4400" dirty="0" err="1"/>
              <a:t>volumétrique,etc</a:t>
            </a:r>
            <a:r>
              <a:rPr lang="en-US" sz="4400" dirty="0"/>
              <a:t>.</a:t>
            </a:r>
            <a:endParaRPr lang="fr-FR" sz="4400" dirty="0"/>
          </a:p>
          <a:p>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lvl="0"/>
            <a:r>
              <a:rPr lang="en-US" dirty="0"/>
              <a:t>Classification des </a:t>
            </a:r>
            <a:r>
              <a:rPr lang="en-US" dirty="0" err="1"/>
              <a:t>procèdes</a:t>
            </a:r>
            <a:r>
              <a:rPr lang="en-US" dirty="0"/>
              <a:t> et des machines de </a:t>
            </a:r>
            <a:r>
              <a:rPr lang="en-US" dirty="0" err="1"/>
              <a:t>traitement</a:t>
            </a:r>
            <a:r>
              <a:rPr lang="en-US" dirty="0"/>
              <a:t> des </a:t>
            </a:r>
            <a:r>
              <a:rPr lang="en-US" dirty="0" err="1"/>
              <a:t>minéraux</a:t>
            </a:r>
            <a:r>
              <a:rPr lang="en-US" dirty="0"/>
              <a:t> </a:t>
            </a:r>
            <a:r>
              <a:rPr lang="en-US" dirty="0" err="1"/>
              <a:t>utiles</a:t>
            </a:r>
            <a:r>
              <a:rPr lang="en-US" dirty="0"/>
              <a:t>.</a:t>
            </a:r>
            <a:endParaRPr lang="fr-FR" dirty="0"/>
          </a:p>
          <a:p>
            <a:endParaRPr lang="fr-FR" dirty="0"/>
          </a:p>
          <a:p>
            <a:r>
              <a:rPr lang="en-US" dirty="0" err="1"/>
              <a:t>L'industrie</a:t>
            </a:r>
            <a:r>
              <a:rPr lang="en-US" dirty="0"/>
              <a:t> de la </a:t>
            </a:r>
            <a:r>
              <a:rPr lang="en-US" dirty="0" err="1"/>
              <a:t>préparation</a:t>
            </a:r>
            <a:r>
              <a:rPr lang="en-US" dirty="0"/>
              <a:t> des </a:t>
            </a:r>
            <a:r>
              <a:rPr lang="en-US" dirty="0" err="1"/>
              <a:t>minerais</a:t>
            </a:r>
            <a:r>
              <a:rPr lang="en-US" dirty="0"/>
              <a:t> qui </a:t>
            </a:r>
            <a:r>
              <a:rPr lang="en-US" dirty="0" err="1"/>
              <a:t>avant</a:t>
            </a:r>
            <a:r>
              <a:rPr lang="en-US" dirty="0"/>
              <a:t> tout </a:t>
            </a:r>
            <a:r>
              <a:rPr lang="en-US" dirty="0" err="1"/>
              <a:t>est</a:t>
            </a:r>
            <a:r>
              <a:rPr lang="en-US" dirty="0"/>
              <a:t> </a:t>
            </a:r>
            <a:r>
              <a:rPr lang="en-US" dirty="0" err="1"/>
              <a:t>destinée</a:t>
            </a:r>
            <a:r>
              <a:rPr lang="en-US" dirty="0"/>
              <a:t> à </a:t>
            </a:r>
            <a:r>
              <a:rPr lang="en-US" dirty="0" err="1"/>
              <a:t>l'enrichissement</a:t>
            </a:r>
            <a:r>
              <a:rPr lang="en-US" dirty="0"/>
              <a:t> des </a:t>
            </a:r>
            <a:r>
              <a:rPr lang="en-US" dirty="0" err="1"/>
              <a:t>minéraux</a:t>
            </a:r>
            <a:r>
              <a:rPr lang="en-US" dirty="0"/>
              <a:t> </a:t>
            </a:r>
            <a:r>
              <a:rPr lang="en-US" dirty="0" err="1"/>
              <a:t>utiles</a:t>
            </a:r>
            <a:r>
              <a:rPr lang="en-US" dirty="0"/>
              <a:t> </a:t>
            </a:r>
            <a:r>
              <a:rPr lang="en-US" dirty="0" err="1"/>
              <a:t>est</a:t>
            </a:r>
            <a:r>
              <a:rPr lang="en-US" dirty="0"/>
              <a:t> un ensemble des </a:t>
            </a:r>
            <a:r>
              <a:rPr lang="en-US" dirty="0" err="1"/>
              <a:t>procédés</a:t>
            </a:r>
            <a:r>
              <a:rPr lang="en-US" dirty="0"/>
              <a:t> du </a:t>
            </a:r>
            <a:r>
              <a:rPr lang="en-US" dirty="0" err="1"/>
              <a:t>traitement</a:t>
            </a:r>
            <a:r>
              <a:rPr lang="en-US" dirty="0"/>
              <a:t> </a:t>
            </a:r>
            <a:r>
              <a:rPr lang="en-US" dirty="0" err="1"/>
              <a:t>mécanique</a:t>
            </a:r>
            <a:r>
              <a:rPr lang="en-US" dirty="0"/>
              <a:t> des </a:t>
            </a:r>
            <a:r>
              <a:rPr lang="en-US" dirty="0" err="1"/>
              <a:t>minerais</a:t>
            </a:r>
            <a:r>
              <a:rPr lang="en-US" dirty="0"/>
              <a:t>, </a:t>
            </a:r>
            <a:r>
              <a:rPr lang="en-US" dirty="0" err="1"/>
              <a:t>augmentant</a:t>
            </a:r>
            <a:r>
              <a:rPr lang="en-US" dirty="0"/>
              <a:t> la </a:t>
            </a:r>
            <a:r>
              <a:rPr lang="en-US" dirty="0" err="1"/>
              <a:t>teneur</a:t>
            </a:r>
            <a:r>
              <a:rPr lang="en-US" dirty="0"/>
              <a:t> en </a:t>
            </a:r>
            <a:r>
              <a:rPr lang="en-US" dirty="0" err="1"/>
              <a:t>composant</a:t>
            </a:r>
            <a:r>
              <a:rPr lang="en-US" dirty="0"/>
              <a:t> utile par la </a:t>
            </a:r>
            <a:r>
              <a:rPr lang="en-US" dirty="0" err="1"/>
              <a:t>séparation</a:t>
            </a:r>
            <a:r>
              <a:rPr lang="en-US" dirty="0"/>
              <a:t> de </a:t>
            </a:r>
            <a:r>
              <a:rPr lang="en-US" dirty="0" err="1"/>
              <a:t>minéraux</a:t>
            </a:r>
            <a:r>
              <a:rPr lang="en-US" dirty="0"/>
              <a:t> </a:t>
            </a:r>
            <a:r>
              <a:rPr lang="en-US" dirty="0" err="1"/>
              <a:t>utiles</a:t>
            </a:r>
            <a:r>
              <a:rPr lang="en-US" dirty="0"/>
              <a:t> et </a:t>
            </a:r>
            <a:r>
              <a:rPr lang="en-US" dirty="0" err="1"/>
              <a:t>inutiles</a:t>
            </a:r>
            <a:r>
              <a:rPr lang="en-US" dirty="0"/>
              <a:t> </a:t>
            </a:r>
            <a:r>
              <a:rPr lang="en-US" dirty="0" err="1"/>
              <a:t>ou</a:t>
            </a:r>
            <a:r>
              <a:rPr lang="en-US" dirty="0"/>
              <a:t> les </a:t>
            </a:r>
            <a:r>
              <a:rPr lang="en-US" dirty="0" err="1"/>
              <a:t>améliorant</a:t>
            </a:r>
            <a:r>
              <a:rPr lang="en-US" dirty="0"/>
              <a:t>.</a:t>
            </a:r>
            <a:endParaRPr lang="fr-FR" dirty="0"/>
          </a:p>
          <a:p>
            <a:r>
              <a:rPr lang="en-US" dirty="0" err="1"/>
              <a:t>D'abord</a:t>
            </a:r>
            <a:r>
              <a:rPr lang="en-US" dirty="0"/>
              <a:t>, </a:t>
            </a:r>
            <a:r>
              <a:rPr lang="en-US" dirty="0" err="1"/>
              <a:t>tous</a:t>
            </a:r>
            <a:r>
              <a:rPr lang="en-US" dirty="0"/>
              <a:t> les </a:t>
            </a:r>
            <a:r>
              <a:rPr lang="en-US" dirty="0" err="1"/>
              <a:t>procédés</a:t>
            </a:r>
            <a:r>
              <a:rPr lang="en-US" dirty="0"/>
              <a:t> et machines de </a:t>
            </a:r>
            <a:r>
              <a:rPr lang="en-US" dirty="0" err="1"/>
              <a:t>traitement</a:t>
            </a:r>
            <a:r>
              <a:rPr lang="en-US" dirty="0"/>
              <a:t> </a:t>
            </a:r>
            <a:r>
              <a:rPr lang="en-US" dirty="0" err="1"/>
              <a:t>mécanique</a:t>
            </a:r>
            <a:r>
              <a:rPr lang="en-US" dirty="0"/>
              <a:t> des </a:t>
            </a:r>
            <a:r>
              <a:rPr lang="en-US" dirty="0" err="1"/>
              <a:t>minerais</a:t>
            </a:r>
            <a:r>
              <a:rPr lang="en-US" dirty="0"/>
              <a:t> </a:t>
            </a:r>
            <a:r>
              <a:rPr lang="en-US" dirty="0" err="1"/>
              <a:t>d'après</a:t>
            </a:r>
            <a:r>
              <a:rPr lang="en-US" dirty="0"/>
              <a:t> </a:t>
            </a:r>
            <a:r>
              <a:rPr lang="en-US" dirty="0" err="1"/>
              <a:t>leur</a:t>
            </a:r>
            <a:r>
              <a:rPr lang="en-US" dirty="0"/>
              <a:t> destination </a:t>
            </a:r>
            <a:r>
              <a:rPr lang="en-US" dirty="0" err="1"/>
              <a:t>peuvent</a:t>
            </a:r>
            <a:r>
              <a:rPr lang="en-US" dirty="0"/>
              <a:t> </a:t>
            </a:r>
            <a:r>
              <a:rPr lang="en-US" dirty="0" err="1"/>
              <a:t>être</a:t>
            </a:r>
            <a:r>
              <a:rPr lang="en-US" dirty="0"/>
              <a:t> </a:t>
            </a:r>
            <a:r>
              <a:rPr lang="en-US" dirty="0" err="1"/>
              <a:t>classés</a:t>
            </a:r>
            <a:r>
              <a:rPr lang="en-US" dirty="0"/>
              <a:t> en trois </a:t>
            </a:r>
            <a:r>
              <a:rPr lang="en-US" dirty="0" err="1"/>
              <a:t>groupes</a:t>
            </a:r>
            <a:r>
              <a:rPr lang="en-US" dirty="0"/>
              <a:t>;</a:t>
            </a:r>
            <a:endParaRPr lang="fr-FR" dirty="0"/>
          </a:p>
          <a:p>
            <a:pPr lvl="0"/>
            <a:r>
              <a:rPr lang="en-US" dirty="0" err="1"/>
              <a:t>procédés</a:t>
            </a:r>
            <a:r>
              <a:rPr lang="en-US" dirty="0"/>
              <a:t> et machines de fragmentation,</a:t>
            </a:r>
            <a:endParaRPr lang="fr-FR" dirty="0"/>
          </a:p>
          <a:p>
            <a:pPr lvl="0"/>
            <a:r>
              <a:rPr lang="en-US" dirty="0" err="1"/>
              <a:t>procédés</a:t>
            </a:r>
            <a:r>
              <a:rPr lang="en-US" dirty="0"/>
              <a:t> et machines </a:t>
            </a:r>
            <a:r>
              <a:rPr lang="en-US" dirty="0" err="1"/>
              <a:t>d'enrichissement</a:t>
            </a:r>
            <a:r>
              <a:rPr lang="en-US" dirty="0"/>
              <a:t> (</a:t>
            </a:r>
            <a:r>
              <a:rPr lang="en-US" dirty="0" err="1"/>
              <a:t>séparation</a:t>
            </a:r>
            <a:r>
              <a:rPr lang="en-US" dirty="0"/>
              <a:t>),</a:t>
            </a:r>
            <a:endParaRPr lang="fr-FR" dirty="0"/>
          </a:p>
          <a:p>
            <a:pPr lvl="0"/>
            <a:r>
              <a:rPr lang="en-US" dirty="0" err="1"/>
              <a:t>procédés</a:t>
            </a:r>
            <a:r>
              <a:rPr lang="en-US" dirty="0"/>
              <a:t> et machines </a:t>
            </a:r>
            <a:r>
              <a:rPr lang="en-US" dirty="0" err="1"/>
              <a:t>auxiliaires</a:t>
            </a:r>
            <a:r>
              <a:rPr lang="en-US" dirty="0"/>
              <a:t>.</a:t>
            </a:r>
            <a:endParaRPr lang="fr-FR" dirty="0"/>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pPr lvl="1"/>
            <a:r>
              <a:rPr lang="en-US" sz="4000" b="1" dirty="0" err="1"/>
              <a:t>Procédés</a:t>
            </a:r>
            <a:r>
              <a:rPr lang="en-US" sz="4000" b="1" dirty="0"/>
              <a:t> et machines de fragmentation.</a:t>
            </a:r>
            <a:endParaRPr lang="fr-FR" sz="4000" b="1" dirty="0"/>
          </a:p>
          <a:p>
            <a:r>
              <a:rPr lang="en-US" dirty="0"/>
              <a:t>Le but </a:t>
            </a:r>
            <a:r>
              <a:rPr lang="en-US" dirty="0" err="1"/>
              <a:t>essentiel</a:t>
            </a:r>
            <a:r>
              <a:rPr lang="en-US" dirty="0"/>
              <a:t> de </a:t>
            </a:r>
            <a:r>
              <a:rPr lang="en-US" dirty="0" err="1"/>
              <a:t>ces</a:t>
            </a:r>
            <a:r>
              <a:rPr lang="en-US" dirty="0"/>
              <a:t> </a:t>
            </a:r>
            <a:r>
              <a:rPr lang="en-US" dirty="0" err="1"/>
              <a:t>procédés</a:t>
            </a:r>
            <a:r>
              <a:rPr lang="en-US" dirty="0"/>
              <a:t> </a:t>
            </a:r>
            <a:r>
              <a:rPr lang="en-US" dirty="0" err="1"/>
              <a:t>consiste</a:t>
            </a:r>
            <a:r>
              <a:rPr lang="en-US" dirty="0"/>
              <a:t> à </a:t>
            </a:r>
            <a:r>
              <a:rPr lang="en-US" dirty="0" err="1"/>
              <a:t>préparer</a:t>
            </a:r>
            <a:r>
              <a:rPr lang="en-US" dirty="0"/>
              <a:t> les </a:t>
            </a:r>
            <a:r>
              <a:rPr lang="en-US" dirty="0" err="1"/>
              <a:t>minerais</a:t>
            </a:r>
            <a:r>
              <a:rPr lang="en-US" dirty="0"/>
              <a:t> à </a:t>
            </a:r>
            <a:r>
              <a:rPr lang="en-US" dirty="0" err="1"/>
              <a:t>l'enrichissement</a:t>
            </a:r>
            <a:r>
              <a:rPr lang="en-US" dirty="0"/>
              <a:t>: </a:t>
            </a:r>
            <a:r>
              <a:rPr lang="en-US" dirty="0" err="1"/>
              <a:t>premièrement</a:t>
            </a:r>
            <a:r>
              <a:rPr lang="en-US" dirty="0"/>
              <a:t>, au point de </a:t>
            </a:r>
            <a:r>
              <a:rPr lang="en-US" dirty="0" err="1"/>
              <a:t>vue</a:t>
            </a:r>
            <a:r>
              <a:rPr lang="en-US" dirty="0"/>
              <a:t> de la </a:t>
            </a:r>
            <a:r>
              <a:rPr lang="en-US" dirty="0" err="1"/>
              <a:t>grosseur</a:t>
            </a:r>
            <a:r>
              <a:rPr lang="en-US" dirty="0"/>
              <a:t>, car </a:t>
            </a:r>
            <a:r>
              <a:rPr lang="en-US" dirty="0" err="1"/>
              <a:t>chaque</a:t>
            </a:r>
            <a:r>
              <a:rPr lang="en-US" dirty="0"/>
              <a:t> </a:t>
            </a:r>
            <a:r>
              <a:rPr lang="en-US" dirty="0" err="1"/>
              <a:t>appareil</a:t>
            </a:r>
            <a:r>
              <a:rPr lang="en-US" dirty="0"/>
              <a:t> </a:t>
            </a:r>
            <a:r>
              <a:rPr lang="en-US" dirty="0" err="1"/>
              <a:t>ou</a:t>
            </a:r>
            <a:r>
              <a:rPr lang="en-US" dirty="0"/>
              <a:t> </a:t>
            </a:r>
            <a:r>
              <a:rPr lang="en-US" dirty="0" err="1"/>
              <a:t>chaque</a:t>
            </a:r>
            <a:r>
              <a:rPr lang="en-US" dirty="0"/>
              <a:t> machine </a:t>
            </a:r>
            <a:r>
              <a:rPr lang="en-US" dirty="0" err="1"/>
              <a:t>d'enrichissement</a:t>
            </a:r>
            <a:r>
              <a:rPr lang="en-US" dirty="0"/>
              <a:t> </a:t>
            </a:r>
            <a:r>
              <a:rPr lang="en-US" dirty="0" err="1"/>
              <a:t>peut</a:t>
            </a:r>
            <a:r>
              <a:rPr lang="en-US" dirty="0"/>
              <a:t> </a:t>
            </a:r>
            <a:r>
              <a:rPr lang="en-US" dirty="0" err="1"/>
              <a:t>traiter</a:t>
            </a:r>
            <a:r>
              <a:rPr lang="en-US" dirty="0"/>
              <a:t> des </a:t>
            </a:r>
            <a:r>
              <a:rPr lang="en-US" dirty="0" err="1"/>
              <a:t>matériaux</a:t>
            </a:r>
            <a:r>
              <a:rPr lang="en-US" dirty="0"/>
              <a:t> bien </a:t>
            </a:r>
            <a:r>
              <a:rPr lang="en-US" dirty="0" err="1"/>
              <a:t>définis</a:t>
            </a:r>
            <a:r>
              <a:rPr lang="en-US" dirty="0"/>
              <a:t> </a:t>
            </a:r>
            <a:r>
              <a:rPr lang="en-US" dirty="0" err="1"/>
              <a:t>d'âpres</a:t>
            </a:r>
            <a:r>
              <a:rPr lang="en-US" dirty="0"/>
              <a:t> la dimension, </a:t>
            </a:r>
            <a:r>
              <a:rPr lang="en-US" dirty="0" err="1"/>
              <a:t>deuxièmement</a:t>
            </a:r>
            <a:r>
              <a:rPr lang="en-US" dirty="0"/>
              <a:t>, au point de </a:t>
            </a:r>
            <a:r>
              <a:rPr lang="en-US" dirty="0" err="1"/>
              <a:t>vue</a:t>
            </a:r>
            <a:r>
              <a:rPr lang="en-US" dirty="0"/>
              <a:t> de la </a:t>
            </a:r>
            <a:r>
              <a:rPr lang="en-US" dirty="0" err="1"/>
              <a:t>libération</a:t>
            </a:r>
            <a:r>
              <a:rPr lang="en-US" dirty="0"/>
              <a:t> des grains des </a:t>
            </a:r>
            <a:r>
              <a:rPr lang="en-US" dirty="0" err="1"/>
              <a:t>minéraux</a:t>
            </a:r>
            <a:r>
              <a:rPr lang="en-US" dirty="0"/>
              <a:t> </a:t>
            </a:r>
            <a:r>
              <a:rPr lang="en-US" dirty="0" err="1"/>
              <a:t>utiles</a:t>
            </a:r>
            <a:r>
              <a:rPr lang="en-US" dirty="0"/>
              <a:t> et </a:t>
            </a:r>
            <a:r>
              <a:rPr lang="en-US" dirty="0" err="1"/>
              <a:t>inutiles</a:t>
            </a:r>
            <a:r>
              <a:rPr lang="en-US" dirty="0"/>
              <a:t> </a:t>
            </a:r>
            <a:r>
              <a:rPr lang="en-US" dirty="0" err="1"/>
              <a:t>constituant</a:t>
            </a:r>
            <a:r>
              <a:rPr lang="en-US" dirty="0"/>
              <a:t> le </a:t>
            </a:r>
            <a:r>
              <a:rPr lang="en-US" dirty="0" err="1"/>
              <a:t>minerai</a:t>
            </a:r>
            <a:r>
              <a:rPr lang="en-US" dirty="0"/>
              <a:t>.</a:t>
            </a:r>
            <a:endParaRPr lang="fr-FR" dirty="0"/>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
            <a:ext cx="10515600" cy="1971398"/>
          </a:xfrm>
        </p:spPr>
        <p:txBody>
          <a:bodyPr>
            <a:normAutofit fontScale="90000"/>
          </a:bodyPr>
          <a:lstStyle/>
          <a:p>
            <a:pPr algn="ctr"/>
            <a:r>
              <a:rPr lang="fr-FR" sz="6000" b="1" dirty="0"/>
              <a:t>Bienvenue dans le module </a:t>
            </a:r>
            <a:br>
              <a:rPr lang="fr-FR" b="1" i="1" dirty="0"/>
            </a:br>
            <a:r>
              <a:rPr lang="fr-FR" b="1" i="1" dirty="0"/>
              <a:t>« Technique de </a:t>
            </a:r>
            <a:r>
              <a:rPr lang="fr-FR" b="1" i="1" dirty="0" err="1"/>
              <a:t>communition</a:t>
            </a:r>
            <a:r>
              <a:rPr lang="fr-FR" b="1" i="1" dirty="0"/>
              <a:t> et classement </a:t>
            </a:r>
            <a:r>
              <a:rPr lang="fr-FR" b="1" i="1" dirty="0" err="1"/>
              <a:t>diemensionnel</a:t>
            </a:r>
            <a:r>
              <a:rPr lang="fr-FR" b="1" i="1" dirty="0"/>
              <a:t>"...</a:t>
            </a:r>
            <a:endParaRPr lang="fr-FR" dirty="0"/>
          </a:p>
        </p:txBody>
      </p:sp>
      <p:sp>
        <p:nvSpPr>
          <p:cNvPr id="3" name="Espace réservé du contenu 2"/>
          <p:cNvSpPr>
            <a:spLocks noGrp="1"/>
          </p:cNvSpPr>
          <p:nvPr>
            <p:ph idx="1"/>
          </p:nvPr>
        </p:nvSpPr>
        <p:spPr>
          <a:xfrm>
            <a:off x="838200" y="1971399"/>
            <a:ext cx="10515600" cy="4351338"/>
          </a:xfrm>
        </p:spPr>
        <p:txBody>
          <a:bodyPr/>
          <a:lstStyle/>
          <a:p>
            <a:pPr marL="0" indent="0" algn="just">
              <a:buNone/>
            </a:pPr>
            <a:r>
              <a:rPr lang="fr-FR" dirty="0">
                <a:latin typeface="Times New Roman" panose="02020603050405020304" pitchFamily="18" charset="0"/>
              </a:rPr>
              <a:t>La </a:t>
            </a:r>
            <a:r>
              <a:rPr lang="fr-FR" dirty="0" err="1">
                <a:latin typeface="Times New Roman" panose="02020603050405020304" pitchFamily="18" charset="0"/>
              </a:rPr>
              <a:t>communition</a:t>
            </a:r>
            <a:r>
              <a:rPr lang="fr-FR" dirty="0">
                <a:latin typeface="Times New Roman" panose="02020603050405020304" pitchFamily="18" charset="0"/>
              </a:rPr>
              <a:t> et les outils de procédés physiques, chimiques ou physico-chimiques participent, ainsi que la manutention et le transport de la productique, à l'obtention du meilleur compromis " </a:t>
            </a:r>
            <a:r>
              <a:rPr lang="fr-FR" b="1" dirty="0">
                <a:latin typeface="Times New Roman" panose="02020603050405020304" pitchFamily="18" charset="0"/>
              </a:rPr>
              <a:t>de la séparation des minéraux de valeur d’une part et de rejet suffisamment appauvris d’autre part, dans le but de satisfaire aux exigences des procédés métallurgiques, sans détruire l’identité chimiques des minéraux".</a:t>
            </a:r>
            <a:br>
              <a:rPr lang="fr-FR" dirty="0">
                <a:latin typeface="Times New Roman" panose="02020603050405020304" pitchFamily="18" charset="0"/>
              </a:rPr>
            </a:br>
            <a:r>
              <a:rPr lang="fr-FR" dirty="0">
                <a:latin typeface="Times New Roman" panose="02020603050405020304" pitchFamily="18" charset="0"/>
              </a:rPr>
              <a:t>De par l'étendue de son action dans l'industrie extractive, la </a:t>
            </a:r>
            <a:r>
              <a:rPr lang="fr-FR" dirty="0" err="1">
                <a:latin typeface="Times New Roman" panose="02020603050405020304" pitchFamily="18" charset="0"/>
              </a:rPr>
              <a:t>communition</a:t>
            </a:r>
            <a:r>
              <a:rPr lang="fr-FR" dirty="0">
                <a:latin typeface="Times New Roman" panose="02020603050405020304" pitchFamily="18" charset="0"/>
              </a:rPr>
              <a:t> et le transport des minerais a un rôle essentiel à jouer pour améliorer la compétitivité de l’entreprise.</a:t>
            </a:r>
            <a:endParaRPr lang="fr-FR" dirty="0">
              <a:latin typeface="Times New Roman" panose="02020603050405020304" pitchFamily="18" charset="0"/>
            </a:endParaRPr>
          </a:p>
          <a:p>
            <a:pPr marL="0" indent="0">
              <a:buNone/>
            </a:pPr>
            <a:endParaRPr lang="fr-F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t>Ce </a:t>
            </a:r>
            <a:r>
              <a:rPr lang="en-US" dirty="0" err="1"/>
              <a:t>sont</a:t>
            </a:r>
            <a:r>
              <a:rPr lang="en-US" dirty="0"/>
              <a:t> des </a:t>
            </a:r>
            <a:r>
              <a:rPr lang="en-US" dirty="0" err="1"/>
              <a:t>procédés</a:t>
            </a:r>
            <a:r>
              <a:rPr lang="en-US" dirty="0"/>
              <a:t> de </a:t>
            </a:r>
            <a:r>
              <a:rPr lang="en-US" dirty="0" err="1"/>
              <a:t>concassage</a:t>
            </a:r>
            <a:r>
              <a:rPr lang="en-US" dirty="0"/>
              <a:t>, de </a:t>
            </a:r>
            <a:r>
              <a:rPr lang="en-US" dirty="0" err="1"/>
              <a:t>broyage</a:t>
            </a:r>
            <a:r>
              <a:rPr lang="en-US" dirty="0"/>
              <a:t>, de </a:t>
            </a:r>
            <a:r>
              <a:rPr lang="en-US" dirty="0" err="1"/>
              <a:t>criblage</a:t>
            </a:r>
            <a:r>
              <a:rPr lang="en-US" dirty="0"/>
              <a:t>, de classification </a:t>
            </a:r>
            <a:r>
              <a:rPr lang="en-US" dirty="0" err="1"/>
              <a:t>hydraulique</a:t>
            </a:r>
            <a:r>
              <a:rPr lang="en-US" dirty="0"/>
              <a:t> et de lavage (purge) (</a:t>
            </a:r>
            <a:r>
              <a:rPr lang="en-US" dirty="0" err="1"/>
              <a:t>voir</a:t>
            </a:r>
            <a:r>
              <a:rPr lang="en-US" dirty="0"/>
              <a:t> tabl.I.1).</a:t>
            </a:r>
            <a:endParaRPr lang="fr-FR" dirty="0"/>
          </a:p>
          <a:p>
            <a:r>
              <a:rPr lang="en-US" dirty="0"/>
              <a:t>Pour les </a:t>
            </a:r>
            <a:r>
              <a:rPr lang="en-US" dirty="0" err="1"/>
              <a:t>minerais</a:t>
            </a:r>
            <a:r>
              <a:rPr lang="en-US" dirty="0"/>
              <a:t> </a:t>
            </a:r>
            <a:r>
              <a:rPr lang="en-US" dirty="0" err="1"/>
              <a:t>disséminés</a:t>
            </a:r>
            <a:r>
              <a:rPr lang="en-US" dirty="0"/>
              <a:t>, le </a:t>
            </a:r>
            <a:r>
              <a:rPr lang="en-US" dirty="0" err="1"/>
              <a:t>rôle</a:t>
            </a:r>
            <a:r>
              <a:rPr lang="en-US" dirty="0"/>
              <a:t> principal des </a:t>
            </a:r>
            <a:r>
              <a:rPr lang="en-US" dirty="0" err="1"/>
              <a:t>procèdes</a:t>
            </a:r>
            <a:r>
              <a:rPr lang="en-US" dirty="0"/>
              <a:t> de </a:t>
            </a:r>
            <a:r>
              <a:rPr lang="en-US" dirty="0" err="1"/>
              <a:t>préparation</a:t>
            </a:r>
            <a:r>
              <a:rPr lang="en-US" dirty="0"/>
              <a:t> </a:t>
            </a:r>
            <a:r>
              <a:rPr lang="en-US" dirty="0" err="1"/>
              <a:t>appartient</a:t>
            </a:r>
            <a:r>
              <a:rPr lang="en-US" dirty="0"/>
              <a:t> à la </a:t>
            </a:r>
            <a:r>
              <a:rPr lang="en-US" dirty="0" err="1"/>
              <a:t>libération</a:t>
            </a:r>
            <a:r>
              <a:rPr lang="en-US" dirty="0"/>
              <a:t> des grains, car sans </a:t>
            </a:r>
            <a:r>
              <a:rPr lang="en-US" dirty="0" err="1"/>
              <a:t>elle</a:t>
            </a:r>
            <a:r>
              <a:rPr lang="en-US" dirty="0"/>
              <a:t> la </a:t>
            </a:r>
            <a:r>
              <a:rPr lang="en-US" dirty="0" err="1"/>
              <a:t>séparation</a:t>
            </a:r>
            <a:r>
              <a:rPr lang="en-US" dirty="0"/>
              <a:t> (</a:t>
            </a:r>
            <a:r>
              <a:rPr lang="en-US" dirty="0" err="1"/>
              <a:t>l'enrichissement</a:t>
            </a:r>
            <a:r>
              <a:rPr lang="en-US" dirty="0"/>
              <a:t>) </a:t>
            </a:r>
            <a:r>
              <a:rPr lang="en-US" dirty="0" err="1"/>
              <a:t>serait</a:t>
            </a:r>
            <a:r>
              <a:rPr lang="en-US" dirty="0"/>
              <a:t> impossible.</a:t>
            </a:r>
            <a:endParaRPr lang="fr-FR" dirty="0"/>
          </a:p>
          <a:p>
            <a:r>
              <a:rPr lang="en-US" dirty="0"/>
              <a:t>Les </a:t>
            </a:r>
            <a:r>
              <a:rPr lang="en-US" dirty="0" err="1"/>
              <a:t>procédés</a:t>
            </a:r>
            <a:r>
              <a:rPr lang="en-US" dirty="0"/>
              <a:t> de </a:t>
            </a:r>
            <a:r>
              <a:rPr lang="en-US" dirty="0" err="1"/>
              <a:t>traitement</a:t>
            </a:r>
            <a:r>
              <a:rPr lang="en-US" dirty="0"/>
              <a:t>, surtout le </a:t>
            </a:r>
            <a:r>
              <a:rPr lang="en-US" dirty="0" err="1"/>
              <a:t>broyage</a:t>
            </a:r>
            <a:r>
              <a:rPr lang="en-US" dirty="0"/>
              <a:t> exigent </a:t>
            </a:r>
            <a:r>
              <a:rPr lang="en-US" dirty="0" err="1"/>
              <a:t>presque</a:t>
            </a:r>
            <a:r>
              <a:rPr lang="en-US" dirty="0"/>
              <a:t> 70% de </a:t>
            </a:r>
            <a:r>
              <a:rPr lang="en-US" dirty="0" err="1"/>
              <a:t>l'énergie</a:t>
            </a:r>
            <a:r>
              <a:rPr lang="en-US" dirty="0"/>
              <a:t> </a:t>
            </a:r>
            <a:r>
              <a:rPr lang="en-US" dirty="0" err="1"/>
              <a:t>consommée</a:t>
            </a:r>
            <a:r>
              <a:rPr lang="en-US" dirty="0"/>
              <a:t> par tout </a:t>
            </a:r>
            <a:r>
              <a:rPr lang="en-US" dirty="0" err="1"/>
              <a:t>l'ensemble</a:t>
            </a:r>
            <a:r>
              <a:rPr lang="en-US" dirty="0"/>
              <a:t> des </a:t>
            </a:r>
            <a:r>
              <a:rPr lang="en-US" dirty="0" err="1"/>
              <a:t>procédés</a:t>
            </a:r>
            <a:r>
              <a:rPr lang="en-US" dirty="0"/>
              <a:t> </a:t>
            </a:r>
            <a:r>
              <a:rPr lang="en-US" dirty="0" err="1"/>
              <a:t>d'enrichissement</a:t>
            </a:r>
            <a:r>
              <a:rPr lang="en-US" dirty="0"/>
              <a:t>. Pour </a:t>
            </a:r>
            <a:r>
              <a:rPr lang="en-US" dirty="0" err="1"/>
              <a:t>ces</a:t>
            </a:r>
            <a:r>
              <a:rPr lang="en-US" dirty="0"/>
              <a:t> </a:t>
            </a:r>
            <a:r>
              <a:rPr lang="en-US" dirty="0" err="1"/>
              <a:t>procédés</a:t>
            </a:r>
            <a:r>
              <a:rPr lang="en-US" dirty="0"/>
              <a:t> </a:t>
            </a:r>
            <a:r>
              <a:rPr lang="en-US" dirty="0" err="1"/>
              <a:t>l'humanité</a:t>
            </a:r>
            <a:r>
              <a:rPr lang="en-US" dirty="0"/>
              <a:t> </a:t>
            </a:r>
            <a:r>
              <a:rPr lang="en-US" dirty="0" err="1"/>
              <a:t>dépense</a:t>
            </a:r>
            <a:r>
              <a:rPr lang="en-US" dirty="0"/>
              <a:t> au </a:t>
            </a:r>
            <a:r>
              <a:rPr lang="en-US" dirty="0" err="1"/>
              <a:t>moins</a:t>
            </a:r>
            <a:r>
              <a:rPr lang="en-US" dirty="0"/>
              <a:t> 20% de </a:t>
            </a:r>
            <a:r>
              <a:rPr lang="en-US" dirty="0" err="1"/>
              <a:t>l’énergie</a:t>
            </a:r>
            <a:r>
              <a:rPr lang="en-US" dirty="0"/>
              <a:t> </a:t>
            </a:r>
            <a:r>
              <a:rPr lang="en-US" dirty="0" err="1"/>
              <a:t>produite</a:t>
            </a:r>
            <a:r>
              <a:rPr lang="en-US" dirty="0"/>
              <a:t>.</a:t>
            </a:r>
            <a:endParaRPr lang="fr-FR" dirty="0"/>
          </a:p>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a:endParaRPr lang="fr-FR"/>
          </a:p>
        </p:txBody>
      </p:sp>
      <p:sp>
        <p:nvSpPr>
          <p:cNvPr id="145411" name="Rectangle 3"/>
          <p:cNvSpPr>
            <a:spLocks noGrp="1" noChangeArrowheads="1"/>
          </p:cNvSpPr>
          <p:nvPr>
            <p:ph type="body" idx="1"/>
          </p:nvPr>
        </p:nvSpPr>
        <p:spPr/>
        <p:txBody>
          <a:bodyPr/>
          <a:lstStyle/>
          <a:p>
            <a:pPr algn="ctr" eaLnBrk="1">
              <a:buFont typeface="StarSymbol" charset="0"/>
              <a:buNone/>
            </a:pPr>
            <a:r>
              <a:rPr lang="fr-FR" sz="4355" dirty="0"/>
              <a:t>RESUME</a:t>
            </a:r>
            <a:endParaRPr lang="fr-FR" sz="4355" dirty="0"/>
          </a:p>
          <a:p>
            <a:pPr algn="ctr"/>
            <a:r>
              <a:rPr lang="fr-FR" sz="4400" b="1" dirty="0"/>
              <a:t>Comminution : </a:t>
            </a:r>
            <a:endParaRPr lang="fr-FR" sz="4400" b="1" dirty="0"/>
          </a:p>
          <a:p>
            <a:pPr algn="ctr"/>
            <a:r>
              <a:rPr lang="fr-FR" sz="4400" dirty="0"/>
              <a:t>Théorie de la fragmentation, distributions granulométriques, méthodes analytiques, </a:t>
            </a:r>
            <a:endParaRPr lang="fr-FR" sz="4400" dirty="0"/>
          </a:p>
          <a:p>
            <a:pPr algn="ctr" eaLnBrk="1">
              <a:buFont typeface="StarSymbol" charset="0"/>
              <a:buNone/>
            </a:pPr>
            <a:endParaRPr lang="fr-FR" sz="4355" b="1" dirty="0"/>
          </a:p>
          <a:p>
            <a:pPr eaLnBrk="1"/>
            <a:endParaRPr lang="fr-F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a:r>
              <a:rPr lang="fr-FR" dirty="0"/>
              <a:t>Définition</a:t>
            </a:r>
            <a:endParaRPr lang="fr-FR" dirty="0"/>
          </a:p>
        </p:txBody>
      </p:sp>
      <p:sp>
        <p:nvSpPr>
          <p:cNvPr id="145411" name="Rectangle 3"/>
          <p:cNvSpPr>
            <a:spLocks noGrp="1" noChangeArrowheads="1"/>
          </p:cNvSpPr>
          <p:nvPr>
            <p:ph type="body" idx="1"/>
          </p:nvPr>
        </p:nvSpPr>
        <p:spPr/>
        <p:txBody>
          <a:bodyPr>
            <a:normAutofit fontScale="85000" lnSpcReduction="20000"/>
          </a:bodyPr>
          <a:lstStyle/>
          <a:p>
            <a:pPr algn="ctr"/>
            <a:r>
              <a:rPr lang="fr-FR" sz="4400" b="1" dirty="0"/>
              <a:t>La comminution = la fragmentation : </a:t>
            </a:r>
            <a:endParaRPr lang="fr-FR" sz="4400" b="1" dirty="0"/>
          </a:p>
          <a:p>
            <a:pPr algn="ctr" eaLnBrk="1">
              <a:buFont typeface="StarSymbol" charset="0"/>
              <a:buNone/>
            </a:pPr>
            <a:r>
              <a:rPr lang="fr-FR" sz="4355" b="1" dirty="0"/>
              <a:t>(</a:t>
            </a:r>
            <a:r>
              <a:rPr lang="fr-FR" sz="4355" b="1" dirty="0" err="1"/>
              <a:t>concassge</a:t>
            </a:r>
            <a:r>
              <a:rPr lang="fr-FR" sz="4355" b="1" dirty="0"/>
              <a:t> et broyage).</a:t>
            </a:r>
            <a:endParaRPr lang="fr-FR" sz="4355" b="1" dirty="0"/>
          </a:p>
          <a:p>
            <a:pPr eaLnBrk="1">
              <a:buFont typeface="StarSymbol" charset="0"/>
              <a:buNone/>
            </a:pPr>
            <a:r>
              <a:rPr lang="fr-FR" sz="4355" b="1" dirty="0"/>
              <a:t>….. Peut se définir comme l’ensemble des opérations ayant pour but de réaliser, grâce à l’application des contraintes mécaniques externes:</a:t>
            </a:r>
            <a:endParaRPr lang="fr-FR" sz="4355" b="1" dirty="0"/>
          </a:p>
          <a:p>
            <a:pPr lvl="1">
              <a:buFontTx/>
              <a:buChar char="-"/>
            </a:pPr>
            <a:r>
              <a:rPr lang="fr-FR" sz="3955" b="1" dirty="0">
                <a:solidFill>
                  <a:srgbClr val="FF0000"/>
                </a:solidFill>
                <a:effectLst>
                  <a:outerShdw blurRad="38100" dist="38100" dir="2700000" algn="tl">
                    <a:srgbClr val="000000">
                      <a:alpha val="43137"/>
                    </a:srgbClr>
                  </a:outerShdw>
                </a:effectLst>
              </a:rPr>
              <a:t>Soit la division d’une masse solide en fragments de dimension maximale déterminée;</a:t>
            </a:r>
            <a:endParaRPr lang="fr-FR" sz="3955" b="1" dirty="0">
              <a:solidFill>
                <a:srgbClr val="FF0000"/>
              </a:solidFill>
              <a:effectLst>
                <a:outerShdw blurRad="38100" dist="38100" dir="2700000" algn="tl">
                  <a:srgbClr val="000000">
                    <a:alpha val="43137"/>
                  </a:srgbClr>
                </a:outerShdw>
              </a:effectLst>
            </a:endParaRPr>
          </a:p>
          <a:p>
            <a:pPr lvl="1">
              <a:buFontTx/>
              <a:buChar char="-"/>
            </a:pPr>
            <a:r>
              <a:rPr lang="fr-FR" sz="3955" b="1" dirty="0">
                <a:solidFill>
                  <a:srgbClr val="FF0000"/>
                </a:solidFill>
                <a:effectLst>
                  <a:outerShdw blurRad="38100" dist="38100" dir="2700000" algn="tl">
                    <a:srgbClr val="000000">
                      <a:alpha val="43137"/>
                    </a:srgbClr>
                  </a:outerShdw>
                </a:effectLst>
              </a:rPr>
              <a:t>Soit la réduction d’un ensemble solide déjà fragmenté en éléments de plus petits volumes.</a:t>
            </a:r>
            <a:endParaRPr lang="fr-FR" sz="3955" b="1" dirty="0">
              <a:solidFill>
                <a:srgbClr val="FF0000"/>
              </a:solidFill>
              <a:effectLst>
                <a:outerShdw blurRad="38100" dist="38100" dir="2700000" algn="tl">
                  <a:srgbClr val="000000">
                    <a:alpha val="43137"/>
                  </a:srgbClr>
                </a:outerShdw>
              </a:effectLst>
            </a:endParaRPr>
          </a:p>
          <a:p>
            <a:pPr eaLnBrk="1"/>
            <a:endParaRPr lang="fr-FR"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a:r>
              <a:rPr lang="nl-NL" b="1"/>
              <a:t>But de la fragmentation</a:t>
            </a:r>
            <a:endParaRPr lang="fr-FR"/>
          </a:p>
        </p:txBody>
      </p:sp>
      <p:sp>
        <p:nvSpPr>
          <p:cNvPr id="146435" name="Rectangle 3"/>
          <p:cNvSpPr>
            <a:spLocks noGrp="1" noChangeArrowheads="1"/>
          </p:cNvSpPr>
          <p:nvPr>
            <p:ph type="body" idx="1"/>
          </p:nvPr>
        </p:nvSpPr>
        <p:spPr>
          <a:xfrm>
            <a:off x="332509" y="1302327"/>
            <a:ext cx="11485418" cy="5392937"/>
          </a:xfrm>
        </p:spPr>
        <p:txBody>
          <a:bodyPr>
            <a:noAutofit/>
          </a:bodyPr>
          <a:lstStyle/>
          <a:p>
            <a:r>
              <a:rPr lang="fr-FR" sz="2400" dirty="0"/>
              <a:t>Les opérations de fragmentation, qui conduisent à réduire les dimensions caractéristiques d'un matériau solide, peuvent avoir divers objectifs parmi lesquels on peut citer de faciliter le stockage, le transport, le triage, le mélange ou la dissolution, la réactivité chimique (liste non limitative). </a:t>
            </a:r>
            <a:endParaRPr lang="fr-FR" sz="2400" dirty="0"/>
          </a:p>
          <a:p>
            <a:r>
              <a:rPr lang="fr-FR" sz="2400" dirty="0"/>
              <a:t> </a:t>
            </a:r>
            <a:r>
              <a:rPr lang="fr-FR" sz="1800" dirty="0"/>
              <a:t>On distingue les termes suivants relatifs à cette réduction de taille:</a:t>
            </a:r>
            <a:endParaRPr lang="fr-FR" sz="1800" dirty="0"/>
          </a:p>
          <a:p>
            <a:pPr lvl="0"/>
            <a:r>
              <a:rPr lang="fr-FR" sz="1800" b="1" dirty="0"/>
              <a:t>débitage</a:t>
            </a:r>
            <a:r>
              <a:rPr lang="fr-FR" sz="1800" dirty="0"/>
              <a:t>: réduction des gros blocs issus de mine ou de carrière en éléments de dimensions supérieures à 100 mm</a:t>
            </a:r>
            <a:endParaRPr lang="fr-FR" sz="1800" dirty="0"/>
          </a:p>
          <a:p>
            <a:pPr lvl="0"/>
            <a:r>
              <a:rPr lang="fr-FR" sz="1800" b="1" dirty="0"/>
              <a:t>concassage</a:t>
            </a:r>
            <a:r>
              <a:rPr lang="fr-FR" sz="1800" dirty="0"/>
              <a:t>: réduction à des dimensions allant de 25 à 100 mm</a:t>
            </a:r>
            <a:endParaRPr lang="fr-FR" sz="1800" dirty="0"/>
          </a:p>
          <a:p>
            <a:pPr lvl="0"/>
            <a:r>
              <a:rPr lang="fr-FR" sz="1800" b="1" dirty="0"/>
              <a:t>granulation</a:t>
            </a:r>
            <a:r>
              <a:rPr lang="fr-FR" sz="1800" dirty="0"/>
              <a:t>: réduction à des dimensions allant de 6.3 à 25 mm</a:t>
            </a:r>
            <a:endParaRPr lang="fr-FR" sz="1800" dirty="0"/>
          </a:p>
          <a:p>
            <a:pPr lvl="0"/>
            <a:r>
              <a:rPr lang="fr-FR" sz="1800" b="1" dirty="0"/>
              <a:t>broyage</a:t>
            </a:r>
            <a:r>
              <a:rPr lang="fr-FR" sz="1800" dirty="0"/>
              <a:t>: réduction à des dimensions comprises entre 0.4 et 6.3 mm</a:t>
            </a:r>
            <a:endParaRPr lang="fr-FR" sz="1800" dirty="0"/>
          </a:p>
          <a:p>
            <a:pPr lvl="0"/>
            <a:r>
              <a:rPr lang="fr-FR" sz="1800" b="1" dirty="0"/>
              <a:t>pulvérisation</a:t>
            </a:r>
            <a:r>
              <a:rPr lang="fr-FR" sz="1800" dirty="0"/>
              <a:t>: production de particules inférieures à 0.4 mm</a:t>
            </a:r>
            <a:endParaRPr lang="fr-FR" sz="1800" dirty="0"/>
          </a:p>
          <a:p>
            <a:pPr lvl="0"/>
            <a:r>
              <a:rPr lang="fr-FR" sz="1800" b="1" dirty="0"/>
              <a:t>micronisation</a:t>
            </a:r>
            <a:r>
              <a:rPr lang="fr-FR" sz="1800" dirty="0"/>
              <a:t>: réduction à des dimensions de l'ordre du micron</a:t>
            </a:r>
            <a:endParaRPr lang="fr-FR" sz="1800" dirty="0"/>
          </a:p>
          <a:p>
            <a:pPr lvl="0"/>
            <a:r>
              <a:rPr lang="fr-FR" sz="1800" b="1" dirty="0"/>
              <a:t>défibrage</a:t>
            </a:r>
            <a:r>
              <a:rPr lang="fr-FR" sz="1800" dirty="0"/>
              <a:t>: fragmentation des matières fibreuses (bois, végétaux, ...)</a:t>
            </a:r>
            <a:endParaRPr lang="fr-FR" sz="1800" dirty="0"/>
          </a:p>
          <a:p>
            <a:pPr lvl="0"/>
            <a:r>
              <a:rPr lang="fr-FR" sz="1800" b="1" dirty="0"/>
              <a:t>déchiquetage</a:t>
            </a:r>
            <a:r>
              <a:rPr lang="fr-FR" sz="1800" dirty="0"/>
              <a:t>: réduction par hachage des matières flexibles</a:t>
            </a:r>
            <a:endParaRPr lang="fr-FR" sz="1800" dirty="0"/>
          </a:p>
          <a:p>
            <a:pPr lvl="0"/>
            <a:r>
              <a:rPr lang="fr-FR" sz="1800" b="1" dirty="0"/>
              <a:t>découpage</a:t>
            </a:r>
            <a:r>
              <a:rPr lang="fr-FR" sz="1800" dirty="0"/>
              <a:t>: sciage ou cisaillement pour obtenir des fragments réguliers.</a:t>
            </a:r>
            <a:endParaRPr lang="fr-F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a:r>
              <a:rPr lang="nl-NL" b="1"/>
              <a:t>But de la fragmentation</a:t>
            </a:r>
            <a:endParaRPr lang="fr-FR"/>
          </a:p>
        </p:txBody>
      </p:sp>
      <p:sp>
        <p:nvSpPr>
          <p:cNvPr id="146435" name="Rectangle 3"/>
          <p:cNvSpPr>
            <a:spLocks noGrp="1" noChangeArrowheads="1"/>
          </p:cNvSpPr>
          <p:nvPr>
            <p:ph type="body" idx="1"/>
          </p:nvPr>
        </p:nvSpPr>
        <p:spPr>
          <a:xfrm>
            <a:off x="332509" y="1302327"/>
            <a:ext cx="11485418" cy="5392937"/>
          </a:xfrm>
        </p:spPr>
        <p:txBody>
          <a:bodyPr>
            <a:noAutofit/>
          </a:bodyPr>
          <a:lstStyle/>
          <a:p>
            <a:pPr marL="0" indent="0">
              <a:buNone/>
            </a:pPr>
            <a:r>
              <a:rPr lang="fr-FR" dirty="0"/>
              <a:t>Différentes opérations mécaniques sont utilisées pour la fragmentation des solides:</a:t>
            </a:r>
            <a:endParaRPr lang="fr-FR" dirty="0"/>
          </a:p>
          <a:p>
            <a:pPr lvl="1"/>
            <a:r>
              <a:rPr lang="fr-FR" sz="2800" dirty="0"/>
              <a:t>écrasement des particules entre une plaque fixe et une plaque mobile (1 m.s</a:t>
            </a:r>
            <a:r>
              <a:rPr lang="fr-FR" sz="2800" baseline="30000" dirty="0"/>
              <a:t>-1</a:t>
            </a:r>
            <a:r>
              <a:rPr lang="fr-FR" sz="2800" dirty="0"/>
              <a:t>)</a:t>
            </a:r>
            <a:endParaRPr lang="fr-FR" sz="2800" dirty="0"/>
          </a:p>
          <a:p>
            <a:pPr lvl="1"/>
            <a:r>
              <a:rPr lang="fr-FR" sz="2800" dirty="0"/>
              <a:t>percussion par projection des grains sur des surfaces fixes (100 m.s</a:t>
            </a:r>
            <a:r>
              <a:rPr lang="fr-FR" sz="2800" baseline="30000" dirty="0"/>
              <a:t>-1</a:t>
            </a:r>
            <a:r>
              <a:rPr lang="fr-FR" sz="2800" dirty="0"/>
              <a:t>)</a:t>
            </a:r>
            <a:endParaRPr lang="fr-FR" sz="2800" dirty="0"/>
          </a:p>
          <a:p>
            <a:pPr lvl="1"/>
            <a:r>
              <a:rPr lang="fr-FR" sz="2800" dirty="0"/>
              <a:t>percussion des particules fixes par un corps broyant se déplaçant à des vitesses &gt; 100 m.s</a:t>
            </a:r>
            <a:r>
              <a:rPr lang="fr-FR" sz="2800" baseline="30000" dirty="0"/>
              <a:t>-1</a:t>
            </a:r>
            <a:r>
              <a:rPr lang="fr-FR" sz="2800" dirty="0"/>
              <a:t> </a:t>
            </a:r>
            <a:endParaRPr lang="fr-FR" sz="2800" dirty="0"/>
          </a:p>
          <a:p>
            <a:pPr lvl="1"/>
            <a:r>
              <a:rPr lang="fr-FR" sz="2800" dirty="0"/>
              <a:t>percussion entre particules</a:t>
            </a:r>
            <a:endParaRPr lang="fr-FR" sz="2800" dirty="0"/>
          </a:p>
          <a:p>
            <a:pPr lvl="1"/>
            <a:r>
              <a:rPr lang="fr-FR" sz="2800" dirty="0"/>
              <a:t>cisaillement</a:t>
            </a:r>
            <a:endParaRPr lang="fr-FR" sz="2800" dirty="0"/>
          </a:p>
          <a:p>
            <a:pPr lvl="1"/>
            <a:r>
              <a:rPr lang="fr-FR" sz="2800" dirty="0"/>
              <a:t>attrition, abrasion, usure par frottements entre deux corps rigides entre lesquels sont placées les particules solides</a:t>
            </a:r>
            <a:endParaRPr lang="fr-FR"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a:r>
              <a:rPr lang="nl-NL" b="1"/>
              <a:t>But de la fragmentation</a:t>
            </a:r>
            <a:endParaRPr lang="fr-FR"/>
          </a:p>
        </p:txBody>
      </p:sp>
      <p:sp>
        <p:nvSpPr>
          <p:cNvPr id="146435" name="Rectangle 3"/>
          <p:cNvSpPr>
            <a:spLocks noGrp="1" noChangeArrowheads="1"/>
          </p:cNvSpPr>
          <p:nvPr>
            <p:ph type="body" idx="1"/>
          </p:nvPr>
        </p:nvSpPr>
        <p:spPr>
          <a:xfrm>
            <a:off x="332509" y="1302327"/>
            <a:ext cx="11485418" cy="5392937"/>
          </a:xfrm>
        </p:spPr>
        <p:txBody>
          <a:bodyPr>
            <a:noAutofit/>
          </a:bodyPr>
          <a:lstStyle/>
          <a:p>
            <a:pPr marL="0" indent="0">
              <a:buNone/>
            </a:pPr>
            <a:r>
              <a:rPr lang="fr-FR" sz="4400" dirty="0"/>
              <a:t>On classe en général les appareils de fragmentation en fonction des dimensions des solides qu'ils traitent:</a:t>
            </a:r>
            <a:endParaRPr lang="fr-FR" sz="4400" dirty="0"/>
          </a:p>
          <a:p>
            <a:pPr lvl="1"/>
            <a:r>
              <a:rPr lang="fr-FR" sz="4000" dirty="0"/>
              <a:t>concasseurs pour l'obtention de gros fragments</a:t>
            </a:r>
            <a:endParaRPr lang="fr-FR" sz="4000" dirty="0"/>
          </a:p>
          <a:p>
            <a:pPr lvl="1"/>
            <a:r>
              <a:rPr lang="fr-FR" sz="4000" dirty="0"/>
              <a:t>broyeurs pour la production de poudre</a:t>
            </a:r>
            <a:endParaRPr lang="fr-FR" sz="4000" dirty="0"/>
          </a:p>
          <a:p>
            <a:pPr lvl="1"/>
            <a:r>
              <a:rPr lang="fr-FR" sz="4000" dirty="0"/>
              <a:t>pulvérisateurs, </a:t>
            </a:r>
            <a:r>
              <a:rPr lang="fr-FR" sz="4000" dirty="0" err="1"/>
              <a:t>microniseurs</a:t>
            </a:r>
            <a:r>
              <a:rPr lang="fr-FR" sz="4000" dirty="0"/>
              <a:t> ou super-broyeurs pour la préparation de poudres très fines</a:t>
            </a:r>
            <a:endParaRPr lang="fr-FR" sz="4000" dirty="0"/>
          </a:p>
          <a:p>
            <a:pPr lvl="1"/>
            <a:r>
              <a:rPr lang="fr-FR" sz="4000" dirty="0"/>
              <a:t>désintégrateurs pour fragmenter les matières fibreuses.</a:t>
            </a:r>
            <a:endParaRPr lang="fr-FR"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pPr eaLnBrk="1"/>
            <a:r>
              <a:rPr lang="nl-NL" b="1"/>
              <a:t>But de la fragmentation</a:t>
            </a:r>
            <a:endParaRPr lang="fr-FR"/>
          </a:p>
        </p:txBody>
      </p:sp>
      <p:sp>
        <p:nvSpPr>
          <p:cNvPr id="146435" name="Rectangle 3"/>
          <p:cNvSpPr>
            <a:spLocks noGrp="1" noChangeArrowheads="1"/>
          </p:cNvSpPr>
          <p:nvPr>
            <p:ph type="body" idx="1"/>
          </p:nvPr>
        </p:nvSpPr>
        <p:spPr>
          <a:xfrm>
            <a:off x="332509" y="1302327"/>
            <a:ext cx="11485418" cy="5392937"/>
          </a:xfrm>
        </p:spPr>
        <p:txBody>
          <a:bodyPr>
            <a:noAutofit/>
          </a:bodyPr>
          <a:lstStyle/>
          <a:p>
            <a:pPr eaLnBrk="1">
              <a:lnSpc>
                <a:spcPct val="103000"/>
              </a:lnSpc>
            </a:pPr>
            <a:r>
              <a:rPr lang="fr-FR" sz="2400" dirty="0"/>
              <a:t>D’une manière générale, on appelle fragmentation l’ensemble des techniques ayant pour objet d’amener le tout-venant brut sortant de la mine ou de la carrière à la dimension voulue pour en permettre l’utilisation industrielle en fonction d’un but défini.</a:t>
            </a:r>
            <a:endParaRPr lang="fr-FR" sz="2400" dirty="0"/>
          </a:p>
          <a:p>
            <a:pPr eaLnBrk="1">
              <a:lnSpc>
                <a:spcPct val="103000"/>
              </a:lnSpc>
            </a:pPr>
            <a:r>
              <a:rPr lang="fr-FR" sz="2400" dirty="0"/>
              <a:t>En préparation mécanique des minerais, l’objet de la fragmentation est plus précisément de libérer les différents minéraux d’un tout-venant en recherchant une granulométrie serrée et en évitant, autant que possible, la production de surfines nuisibles aux opérations de concentration qui suivent la fragmentation. Pour cette raison, la forme de la courbe granulométrique a une grande importance.</a:t>
            </a:r>
            <a:endParaRPr lang="fr-FR" sz="2400" dirty="0"/>
          </a:p>
          <a:p>
            <a:pPr eaLnBrk="1">
              <a:lnSpc>
                <a:spcPct val="103000"/>
              </a:lnSpc>
            </a:pPr>
            <a:r>
              <a:rPr lang="fr-FR" sz="2400" dirty="0"/>
              <a:t>Dans les appareils de fragmentation, les ruptures les plus nombreuses sont obtenues par compression et cisaillement.</a:t>
            </a:r>
            <a:endParaRPr lang="fr-FR" sz="2400" dirty="0"/>
          </a:p>
          <a:p>
            <a:pPr eaLnBrk="1">
              <a:lnSpc>
                <a:spcPct val="103000"/>
              </a:lnSpc>
            </a:pPr>
            <a:r>
              <a:rPr lang="fr-FR" sz="2400" b="1" dirty="0"/>
              <a:t>Si on exclut l’abattage qui consiste à extraire la roche de la terre sous forme de gros blocs et au moyen des explosifs, les opérations de fragmentation peuvent se diviser en deux stades :</a:t>
            </a:r>
            <a:endParaRPr lang="fr-FR" sz="2400"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a:endParaRPr lang="fr-FR"/>
          </a:p>
        </p:txBody>
      </p:sp>
      <p:sp>
        <p:nvSpPr>
          <p:cNvPr id="147459" name="Rectangle 3"/>
          <p:cNvSpPr>
            <a:spLocks noGrp="1" noChangeArrowheads="1"/>
          </p:cNvSpPr>
          <p:nvPr>
            <p:ph type="body" idx="1"/>
          </p:nvPr>
        </p:nvSpPr>
        <p:spPr/>
        <p:txBody>
          <a:bodyPr>
            <a:normAutofit/>
          </a:bodyPr>
          <a:lstStyle/>
          <a:p>
            <a:pPr eaLnBrk="1">
              <a:buFont typeface="StarSymbol" charset="0"/>
              <a:buNone/>
            </a:pPr>
            <a:r>
              <a:rPr lang="fr-FR" sz="6600" b="1" dirty="0"/>
              <a:t>1. LE CONCASSAGE</a:t>
            </a:r>
            <a:r>
              <a:rPr lang="fr-FR" sz="6600" dirty="0"/>
              <a:t> qui réduit les gros blocs pouvant atteindre le mètre jusqu’ à la dimension du centimètre. </a:t>
            </a:r>
            <a:endParaRPr lang="fr-FR" sz="66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a:endParaRPr lang="fr-FR"/>
          </a:p>
        </p:txBody>
      </p:sp>
      <p:sp>
        <p:nvSpPr>
          <p:cNvPr id="148483" name="Rectangle 3"/>
          <p:cNvSpPr>
            <a:spLocks noGrp="1" noChangeArrowheads="1"/>
          </p:cNvSpPr>
          <p:nvPr>
            <p:ph type="body" idx="1"/>
          </p:nvPr>
        </p:nvSpPr>
        <p:spPr/>
        <p:txBody>
          <a:bodyPr>
            <a:normAutofit/>
          </a:bodyPr>
          <a:lstStyle/>
          <a:p>
            <a:pPr eaLnBrk="1">
              <a:buFont typeface="StarSymbol" charset="0"/>
              <a:buNone/>
            </a:pPr>
            <a:r>
              <a:rPr lang="fr-FR" sz="6600" b="1" dirty="0"/>
              <a:t>2. LE BROYAGE</a:t>
            </a:r>
            <a:r>
              <a:rPr lang="fr-FR" sz="6600" dirty="0"/>
              <a:t> qui fragmente à la finesse finale désirée les produits provenant du concassage </a:t>
            </a:r>
            <a:endParaRPr lang="fr-FR" sz="6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xfrm>
            <a:off x="387927" y="162738"/>
            <a:ext cx="11333018" cy="6467719"/>
          </a:xfrm>
        </p:spPr>
        <p:txBody>
          <a:bodyPr>
            <a:normAutofit/>
          </a:bodyPr>
          <a:lstStyle/>
          <a:p>
            <a:pPr eaLnBrk="1">
              <a:buFont typeface="StarSymbol" charset="0"/>
              <a:buNone/>
            </a:pPr>
            <a:r>
              <a:rPr lang="fr-FR" sz="6000" b="1" dirty="0"/>
              <a:t>Pour la clarté du cours nous adopterons la classification suivante :</a:t>
            </a:r>
            <a:endParaRPr lang="fr-FR" sz="6000" b="1" dirty="0"/>
          </a:p>
          <a:p>
            <a:pPr eaLnBrk="1"/>
            <a:r>
              <a:rPr lang="fr-FR" sz="4800" dirty="0"/>
              <a:t>Concassage primaire (débitage) jusqu’à 100mm;</a:t>
            </a:r>
            <a:endParaRPr lang="fr-FR" sz="4800" dirty="0"/>
          </a:p>
          <a:p>
            <a:pPr eaLnBrk="1"/>
            <a:r>
              <a:rPr lang="fr-FR" sz="4800" dirty="0"/>
              <a:t>Concassage secondaire de 100mm à 30mm;</a:t>
            </a:r>
            <a:endParaRPr lang="fr-FR" sz="4800" dirty="0"/>
          </a:p>
          <a:p>
            <a:pPr eaLnBrk="1"/>
            <a:r>
              <a:rPr lang="fr-FR" sz="4800" dirty="0"/>
              <a:t>Granulation de 30mm à 10mm;</a:t>
            </a:r>
            <a:endParaRPr lang="fr-FR" sz="4800" dirty="0"/>
          </a:p>
          <a:p>
            <a:pPr eaLnBrk="1"/>
            <a:r>
              <a:rPr lang="fr-FR" sz="4800" dirty="0"/>
              <a:t>Broyage en dessous de 10mm.</a:t>
            </a:r>
            <a:endParaRPr lang="fr-FR" sz="4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just"/>
            <a:r>
              <a:rPr lang="fr-FR" b="1" i="1" dirty="0"/>
              <a:t>Ce que vous devez savoir avant d'aborder ce module :</a:t>
            </a:r>
            <a:endParaRPr lang="fr-FR" dirty="0"/>
          </a:p>
        </p:txBody>
      </p:sp>
      <p:sp>
        <p:nvSpPr>
          <p:cNvPr id="3" name="Espace réservé du contenu 2"/>
          <p:cNvSpPr>
            <a:spLocks noGrp="1"/>
          </p:cNvSpPr>
          <p:nvPr>
            <p:ph idx="1"/>
          </p:nvPr>
        </p:nvSpPr>
        <p:spPr/>
        <p:txBody>
          <a:bodyPr/>
          <a:lstStyle/>
          <a:p>
            <a:endParaRPr lang="fr-FR" b="1" i="1" dirty="0"/>
          </a:p>
          <a:p>
            <a:endParaRPr lang="fr-FR" b="1" i="1" dirty="0"/>
          </a:p>
          <a:p>
            <a:endParaRPr lang="fr-FR" b="1" i="1" dirty="0"/>
          </a:p>
          <a:p>
            <a:pPr algn="ctr"/>
            <a:r>
              <a:rPr lang="fr-FR" b="1" i="1" dirty="0"/>
              <a:t>Connaissance de l'entreprise industrielle minière est nécessaire.</a:t>
            </a:r>
            <a:endParaRPr lang="en-GB" b="1" i="1" dirty="0"/>
          </a:p>
          <a:p>
            <a:endParaRPr lang="fr-F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xfrm>
            <a:off x="387927" y="162738"/>
            <a:ext cx="11333018" cy="6467719"/>
          </a:xfrm>
        </p:spPr>
        <p:txBody>
          <a:bodyPr>
            <a:normAutofit fontScale="62500" lnSpcReduction="20000"/>
          </a:bodyPr>
          <a:lstStyle/>
          <a:p>
            <a:r>
              <a:rPr lang="fr-FR" sz="9600" b="1" dirty="0">
                <a:effectLst>
                  <a:outerShdw blurRad="38100" dist="38100" dir="2700000" algn="tl">
                    <a:srgbClr val="000000">
                      <a:alpha val="43137"/>
                    </a:srgbClr>
                  </a:outerShdw>
                </a:effectLst>
              </a:rPr>
              <a:t>Parmi les nombreux types d'appareils industriels, on peut citer</a:t>
            </a:r>
            <a:r>
              <a:rPr lang="fr-FR" sz="6000" dirty="0">
                <a:effectLst/>
              </a:rPr>
              <a:t>:</a:t>
            </a:r>
            <a:endParaRPr lang="fr-FR" sz="6000" dirty="0">
              <a:effectLst/>
            </a:endParaRPr>
          </a:p>
          <a:p>
            <a:pPr lvl="1"/>
            <a:r>
              <a:rPr lang="fr-FR" sz="5600" dirty="0">
                <a:effectLst/>
              </a:rPr>
              <a:t>Concasseurs à </a:t>
            </a:r>
            <a:r>
              <a:rPr lang="fr-FR" sz="5600" dirty="0" err="1">
                <a:effectLst/>
              </a:rPr>
              <a:t>machoires</a:t>
            </a:r>
            <a:endParaRPr lang="fr-FR" sz="5600" dirty="0">
              <a:effectLst/>
            </a:endParaRPr>
          </a:p>
          <a:p>
            <a:pPr lvl="1"/>
            <a:r>
              <a:rPr lang="fr-FR" sz="5600" dirty="0">
                <a:effectLst/>
              </a:rPr>
              <a:t>Concasseurs giratoires</a:t>
            </a:r>
            <a:endParaRPr lang="fr-FR" sz="5600" dirty="0">
              <a:effectLst/>
            </a:endParaRPr>
          </a:p>
          <a:p>
            <a:pPr lvl="1"/>
            <a:r>
              <a:rPr lang="fr-FR" sz="5600" dirty="0">
                <a:effectLst/>
              </a:rPr>
              <a:t>Concasseurs à cylindres</a:t>
            </a:r>
            <a:endParaRPr lang="fr-FR" sz="5600" dirty="0">
              <a:effectLst/>
            </a:endParaRPr>
          </a:p>
          <a:p>
            <a:pPr lvl="1"/>
            <a:r>
              <a:rPr lang="fr-FR" sz="5600" dirty="0">
                <a:effectLst/>
              </a:rPr>
              <a:t>Broyeurs à cylindres</a:t>
            </a:r>
            <a:endParaRPr lang="fr-FR" sz="5600" dirty="0">
              <a:effectLst/>
            </a:endParaRPr>
          </a:p>
          <a:p>
            <a:pPr lvl="1"/>
            <a:r>
              <a:rPr lang="fr-FR" sz="5600" dirty="0">
                <a:effectLst/>
              </a:rPr>
              <a:t>Broyeurs à meules</a:t>
            </a:r>
            <a:endParaRPr lang="fr-FR" sz="5600" dirty="0">
              <a:effectLst/>
            </a:endParaRPr>
          </a:p>
          <a:p>
            <a:pPr lvl="1"/>
            <a:r>
              <a:rPr lang="fr-FR" sz="5600" dirty="0">
                <a:effectLst/>
              </a:rPr>
              <a:t>Broyeurs à disques</a:t>
            </a:r>
            <a:endParaRPr lang="fr-FR" sz="5600" dirty="0">
              <a:effectLst/>
            </a:endParaRPr>
          </a:p>
          <a:p>
            <a:pPr lvl="1"/>
            <a:r>
              <a:rPr lang="fr-FR" sz="5600" dirty="0">
                <a:effectLst/>
              </a:rPr>
              <a:t>Broyeurs rotatifs à percussion (à marteaux, à broches)</a:t>
            </a:r>
            <a:endParaRPr lang="fr-FR" sz="5600" dirty="0">
              <a:effectLst/>
            </a:endParaRPr>
          </a:p>
          <a:p>
            <a:pPr lvl="1"/>
            <a:r>
              <a:rPr lang="fr-FR" sz="5600" dirty="0">
                <a:effectLst/>
              </a:rPr>
              <a:t>Broyeurs rotatifs à barres, à boulets</a:t>
            </a:r>
            <a:endParaRPr lang="fr-FR" sz="5600" dirty="0">
              <a:effectLst/>
            </a:endParaRPr>
          </a:p>
          <a:p>
            <a:pPr lvl="1"/>
            <a:r>
              <a:rPr lang="fr-FR" sz="5600" dirty="0" err="1">
                <a:effectLst/>
              </a:rPr>
              <a:t>Superbroyeurs</a:t>
            </a:r>
            <a:r>
              <a:rPr lang="fr-FR" sz="5600" dirty="0">
                <a:effectLst/>
              </a:rPr>
              <a:t>, </a:t>
            </a:r>
            <a:r>
              <a:rPr lang="fr-FR" sz="5600" dirty="0" err="1">
                <a:effectLst/>
              </a:rPr>
              <a:t>microniseurs</a:t>
            </a:r>
            <a:endParaRPr lang="fr-FR" sz="5600" dirty="0">
              <a:effectLs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a:r>
              <a:rPr lang="fr-FR" b="1" u="sng"/>
              <a:t>Rapport de réduction</a:t>
            </a:r>
            <a:endParaRPr lang="fr-FR" b="1" u="sng"/>
          </a:p>
        </p:txBody>
      </p:sp>
      <p:sp>
        <p:nvSpPr>
          <p:cNvPr id="1028" name="Rectangle 3"/>
          <p:cNvSpPr>
            <a:spLocks noGrp="1" noChangeArrowheads="1"/>
          </p:cNvSpPr>
          <p:nvPr>
            <p:ph type="body" idx="1"/>
          </p:nvPr>
        </p:nvSpPr>
        <p:spPr>
          <a:xfrm>
            <a:off x="249382" y="1825624"/>
            <a:ext cx="11748654" cy="4769139"/>
          </a:xfrm>
        </p:spPr>
        <p:txBody>
          <a:bodyPr/>
          <a:lstStyle/>
          <a:p>
            <a:pPr eaLnBrk="1">
              <a:lnSpc>
                <a:spcPct val="113000"/>
              </a:lnSpc>
            </a:pPr>
            <a:r>
              <a:rPr lang="fr-FR" sz="2175" dirty="0"/>
              <a:t> Le rapport de réduction </a:t>
            </a:r>
            <a:r>
              <a:rPr lang="fr-FR" sz="2175" b="1" dirty="0"/>
              <a:t> n</a:t>
            </a:r>
            <a:r>
              <a:rPr lang="fr-FR" sz="2175" dirty="0"/>
              <a:t> d’un appareil de fragmentation est défini par la valeur du rapport :</a:t>
            </a:r>
            <a:endParaRPr lang="fr-FR" sz="2175" dirty="0"/>
          </a:p>
          <a:p>
            <a:pPr eaLnBrk="1">
              <a:lnSpc>
                <a:spcPct val="113000"/>
              </a:lnSpc>
            </a:pPr>
            <a:endParaRPr lang="fr-FR" sz="2175" dirty="0"/>
          </a:p>
          <a:p>
            <a:pPr eaLnBrk="1">
              <a:lnSpc>
                <a:spcPct val="113000"/>
              </a:lnSpc>
            </a:pPr>
            <a:endParaRPr lang="fr-FR" sz="2175" dirty="0"/>
          </a:p>
          <a:p>
            <a:pPr eaLnBrk="1">
              <a:lnSpc>
                <a:spcPct val="113000"/>
              </a:lnSpc>
            </a:pPr>
            <a:endParaRPr lang="fr-FR" sz="2175" dirty="0"/>
          </a:p>
          <a:p>
            <a:pPr eaLnBrk="1">
              <a:lnSpc>
                <a:spcPct val="113000"/>
              </a:lnSpc>
            </a:pPr>
            <a:r>
              <a:rPr lang="fr-FR" sz="2175" dirty="0"/>
              <a:t>Dans lequel D est la dimension des plus gros morceaux des produits à traiter et  d est la dimension des plus gros morceaux après traitement à la sortie de l’appareil.</a:t>
            </a:r>
            <a:endParaRPr lang="fr-FR" sz="2175" b="1" dirty="0"/>
          </a:p>
          <a:p>
            <a:pPr eaLnBrk="1">
              <a:lnSpc>
                <a:spcPct val="113000"/>
              </a:lnSpc>
            </a:pPr>
            <a:r>
              <a:rPr lang="fr-FR" sz="2175" b="1" dirty="0"/>
              <a:t>Notons que pour chaque appareil de fragmentation, un réglage permet de faire varier, dans certaines limites, le rapport de réduction.</a:t>
            </a:r>
            <a:endParaRPr lang="fr-FR" sz="2175" b="1" dirty="0"/>
          </a:p>
        </p:txBody>
      </p:sp>
      <p:sp>
        <p:nvSpPr>
          <p:cNvPr id="1029"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sp>
        <p:nvSpPr>
          <p:cNvPr id="1030" name="Rectangle 7"/>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sp>
        <p:nvSpPr>
          <p:cNvPr id="1031" name="Rectangle 9"/>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026" name="Object 8"/>
          <p:cNvGraphicFramePr>
            <a:graphicFrameLocks noChangeAspect="1"/>
          </p:cNvGraphicFramePr>
          <p:nvPr/>
        </p:nvGraphicFramePr>
        <p:xfrm>
          <a:off x="3548373" y="2449698"/>
          <a:ext cx="740238" cy="1502077"/>
        </p:xfrm>
        <a:graphic>
          <a:graphicData uri="http://schemas.openxmlformats.org/presentationml/2006/ole">
            <mc:AlternateContent xmlns:mc="http://schemas.openxmlformats.org/markup-compatibility/2006">
              <mc:Choice xmlns:v="urn:schemas-microsoft-com:vml" Requires="v">
                <p:oleObj spid="_x0000_s22536" name="Equation" r:id="rId1" imgW="190500" imgH="393700" progId="Equation.3">
                  <p:embed/>
                </p:oleObj>
              </mc:Choice>
              <mc:Fallback>
                <p:oleObj name="Equation" r:id="rId1" imgW="190500" imgH="3937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373" y="2449698"/>
                        <a:ext cx="740238" cy="1502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pPr eaLnBrk="1"/>
            <a:r>
              <a:rPr lang="fr-FR"/>
              <a:t> </a:t>
            </a:r>
            <a:r>
              <a:rPr lang="fr-FR" b="1" u="sng"/>
              <a:t>Broyabilité</a:t>
            </a:r>
            <a:endParaRPr lang="fr-FR" b="1" i="1" u="sng"/>
          </a:p>
        </p:txBody>
      </p:sp>
      <p:sp>
        <p:nvSpPr>
          <p:cNvPr id="150531" name="Rectangle 3"/>
          <p:cNvSpPr>
            <a:spLocks noGrp="1" noChangeArrowheads="1"/>
          </p:cNvSpPr>
          <p:nvPr>
            <p:ph type="body" idx="1"/>
          </p:nvPr>
        </p:nvSpPr>
        <p:spPr>
          <a:xfrm>
            <a:off x="235527" y="1825625"/>
            <a:ext cx="11817928" cy="4351338"/>
          </a:xfrm>
        </p:spPr>
        <p:txBody>
          <a:bodyPr>
            <a:normAutofit/>
          </a:bodyPr>
          <a:lstStyle/>
          <a:p>
            <a:pPr eaLnBrk="1">
              <a:lnSpc>
                <a:spcPct val="113000"/>
              </a:lnSpc>
            </a:pPr>
            <a:r>
              <a:rPr lang="fr-FR" dirty="0"/>
              <a:t>La broyabilité ou aptitude à la fragmentation d’une matière est définie comme la réaction de cette matière à l’effort de réduction.</a:t>
            </a:r>
            <a:endParaRPr lang="fr-FR" dirty="0"/>
          </a:p>
          <a:p>
            <a:pPr eaLnBrk="1">
              <a:lnSpc>
                <a:spcPct val="113000"/>
              </a:lnSpc>
            </a:pPr>
            <a:r>
              <a:rPr lang="fr-FR" dirty="0"/>
              <a:t>La broyabilité conditionne les caractéristiques des appareils de fragmentation, mais on n’a pas encore réussi à définir une base scientifique de mesure de la broyabilité.</a:t>
            </a:r>
            <a:endParaRPr lang="fr-FR" b="1" dirty="0"/>
          </a:p>
          <a:p>
            <a:pPr eaLnBrk="1">
              <a:lnSpc>
                <a:spcPct val="113000"/>
              </a:lnSpc>
            </a:pPr>
            <a:r>
              <a:rPr lang="fr-FR" b="1" dirty="0"/>
              <a:t>La broyabilité est sans rapport avec la dureté minéralogique, mais elle est en relation avec la cassure des minéraux et avec la dimension des particules : certains minerais se fragmentant plus facilement aux grandes dimensions.</a:t>
            </a:r>
            <a:endParaRPr lang="fr-F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a:r>
              <a:rPr lang="nl-NL" sz="3630" b="1"/>
              <a:t>Bases théoriques de la fragmentation</a:t>
            </a:r>
            <a:endParaRPr lang="fr-FR" sz="3630"/>
          </a:p>
        </p:txBody>
      </p:sp>
      <p:sp>
        <p:nvSpPr>
          <p:cNvPr id="151555" name="Rectangle 3"/>
          <p:cNvSpPr>
            <a:spLocks noGrp="1" noChangeArrowheads="1"/>
          </p:cNvSpPr>
          <p:nvPr>
            <p:ph type="body" idx="1"/>
          </p:nvPr>
        </p:nvSpPr>
        <p:spPr>
          <a:xfrm>
            <a:off x="207819" y="1604329"/>
            <a:ext cx="11804072" cy="5253672"/>
          </a:xfrm>
        </p:spPr>
        <p:txBody>
          <a:bodyPr>
            <a:normAutofit/>
          </a:bodyPr>
          <a:lstStyle/>
          <a:p>
            <a:pPr eaLnBrk="1">
              <a:lnSpc>
                <a:spcPct val="103000"/>
              </a:lnSpc>
            </a:pPr>
            <a:r>
              <a:rPr lang="fr-FR" sz="2400" b="1" dirty="0">
                <a:effectLst>
                  <a:outerShdw blurRad="38100" dist="38100" dir="2700000" algn="tl">
                    <a:srgbClr val="000000">
                      <a:alpha val="43137"/>
                    </a:srgbClr>
                  </a:outerShdw>
                </a:effectLst>
              </a:rPr>
              <a:t>Le rendement des appareils de fragmentation est très faible (moins de 5%) : la plus grande partie de l’énergie mécanique consommée est transformée en chaleur.</a:t>
            </a:r>
            <a:endParaRPr lang="fr-FR" sz="2400" b="1" dirty="0">
              <a:effectLst>
                <a:outerShdw blurRad="38100" dist="38100" dir="2700000" algn="tl">
                  <a:srgbClr val="000000">
                    <a:alpha val="43137"/>
                  </a:srgbClr>
                </a:outerShdw>
              </a:effectLst>
            </a:endParaRPr>
          </a:p>
          <a:p>
            <a:pPr eaLnBrk="1">
              <a:lnSpc>
                <a:spcPct val="103000"/>
              </a:lnSpc>
            </a:pPr>
            <a:r>
              <a:rPr lang="fr-FR" sz="2400" b="1" dirty="0">
                <a:effectLst>
                  <a:outerShdw blurRad="38100" dist="38100" dir="2700000" algn="tl">
                    <a:srgbClr val="000000">
                      <a:alpha val="43137"/>
                    </a:srgbClr>
                  </a:outerShdw>
                </a:effectLst>
              </a:rPr>
              <a:t>De nombreuses théories ont été présentées à ce jour pour déterminer la consommation d’énergie absorbée par la fragmentation des corps solides.</a:t>
            </a:r>
            <a:endParaRPr lang="fr-FR" sz="2400" b="1" dirty="0">
              <a:effectLst>
                <a:outerShdw blurRad="38100" dist="38100" dir="2700000" algn="tl">
                  <a:srgbClr val="000000">
                    <a:alpha val="43137"/>
                  </a:srgbClr>
                </a:outerShdw>
              </a:effectLst>
            </a:endParaRPr>
          </a:p>
          <a:p>
            <a:pPr eaLnBrk="1">
              <a:lnSpc>
                <a:spcPct val="103000"/>
              </a:lnSpc>
            </a:pPr>
            <a:r>
              <a:rPr lang="fr-FR" sz="2400" b="1" dirty="0">
                <a:effectLst>
                  <a:outerShdw blurRad="38100" dist="38100" dir="2700000" algn="tl">
                    <a:srgbClr val="000000">
                      <a:alpha val="43137"/>
                    </a:srgbClr>
                  </a:outerShdw>
                </a:effectLst>
              </a:rPr>
              <a:t>Les trois lois principales sont celles de RITTINGER (1867), de KICK (1885) et de BOND  (1951) Elles sont empiriques et ont fait l’objet de nombreuses contestations, notamment les deux premières et ceci pour les raisons suivantes :</a:t>
            </a:r>
            <a:endParaRPr lang="fr-FR" sz="2400" b="1" dirty="0">
              <a:effectLst>
                <a:outerShdw blurRad="38100" dist="38100" dir="2700000" algn="tl">
                  <a:srgbClr val="000000">
                    <a:alpha val="43137"/>
                  </a:srgbClr>
                </a:outerShdw>
              </a:effectLst>
            </a:endParaRPr>
          </a:p>
          <a:p>
            <a:pPr lvl="2">
              <a:lnSpc>
                <a:spcPct val="103000"/>
              </a:lnSpc>
            </a:pPr>
            <a:r>
              <a:rPr lang="fr-FR" sz="2400" b="1" dirty="0">
                <a:solidFill>
                  <a:srgbClr val="FF0000"/>
                </a:solidFill>
                <a:effectLst>
                  <a:outerShdw blurRad="38100" dist="38100" dir="2700000" algn="tl">
                    <a:srgbClr val="000000">
                      <a:alpha val="43137"/>
                    </a:srgbClr>
                  </a:outerShdw>
                </a:effectLst>
              </a:rPr>
              <a:t>Ces lois ne sont pas de portée générale ; </a:t>
            </a:r>
            <a:endParaRPr lang="fr-FR" sz="2400" b="1" dirty="0">
              <a:solidFill>
                <a:srgbClr val="FF0000"/>
              </a:solidFill>
              <a:effectLst>
                <a:outerShdw blurRad="38100" dist="38100" dir="2700000" algn="tl">
                  <a:srgbClr val="000000">
                    <a:alpha val="43137"/>
                  </a:srgbClr>
                </a:outerShdw>
              </a:effectLst>
            </a:endParaRPr>
          </a:p>
          <a:p>
            <a:pPr lvl="2">
              <a:lnSpc>
                <a:spcPct val="103000"/>
              </a:lnSpc>
            </a:pPr>
            <a:r>
              <a:rPr lang="fr-FR" sz="2400" b="1" dirty="0">
                <a:solidFill>
                  <a:srgbClr val="FF0000"/>
                </a:solidFill>
                <a:effectLst>
                  <a:outerShdw blurRad="38100" dist="38100" dir="2700000" algn="tl">
                    <a:srgbClr val="000000">
                      <a:alpha val="43137"/>
                    </a:srgbClr>
                  </a:outerShdw>
                </a:effectLst>
              </a:rPr>
              <a:t>Elles ne couvrent pas le même domaine granulométrique. </a:t>
            </a:r>
            <a:endParaRPr lang="fr-FR" sz="2400" b="1" dirty="0">
              <a:solidFill>
                <a:srgbClr val="FF0000"/>
              </a:solidFill>
              <a:effectLst>
                <a:outerShdw blurRad="38100" dist="38100" dir="2700000" algn="tl">
                  <a:srgbClr val="000000">
                    <a:alpha val="43137"/>
                  </a:srgbClr>
                </a:outerShdw>
              </a:effectLst>
            </a:endParaRPr>
          </a:p>
          <a:p>
            <a:pPr eaLnBrk="1">
              <a:lnSpc>
                <a:spcPct val="103000"/>
              </a:lnSpc>
            </a:pPr>
            <a:r>
              <a:rPr lang="fr-FR" sz="2400" b="1" dirty="0">
                <a:effectLst>
                  <a:outerShdw blurRad="38100" dist="38100" dir="2700000" algn="tl">
                    <a:srgbClr val="000000">
                      <a:alpha val="43137"/>
                    </a:srgbClr>
                  </a:outerShdw>
                </a:effectLst>
              </a:rPr>
              <a:t>La loi de KICK s’applique plutôt au concassage grossier alors que la loi de </a:t>
            </a:r>
            <a:r>
              <a:rPr lang="fr-FR" sz="2400" b="1" dirty="0" err="1">
                <a:effectLst>
                  <a:outerShdw blurRad="38100" dist="38100" dir="2700000" algn="tl">
                    <a:srgbClr val="000000">
                      <a:alpha val="43137"/>
                    </a:srgbClr>
                  </a:outerShdw>
                </a:effectLst>
              </a:rPr>
              <a:t>Rittinger</a:t>
            </a:r>
            <a:r>
              <a:rPr lang="fr-FR" sz="2400" b="1" dirty="0">
                <a:effectLst>
                  <a:outerShdw blurRad="38100" dist="38100" dir="2700000" algn="tl">
                    <a:srgbClr val="000000">
                      <a:alpha val="43137"/>
                    </a:srgbClr>
                  </a:outerShdw>
                </a:effectLst>
              </a:rPr>
              <a:t> est généralement vérifiée dans les opérations de broyage fin de produits structuralement homogènes. </a:t>
            </a:r>
            <a:endParaRPr lang="fr-FR" sz="2400" b="1" dirty="0">
              <a:effectLst>
                <a:outerShdw blurRad="38100" dist="38100" dir="2700000" algn="tl">
                  <a:srgbClr val="000000">
                    <a:alpha val="43137"/>
                  </a:srgbClr>
                </a:outerShdw>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a:r>
              <a:rPr lang="fr-FR" b="1" u="sng"/>
              <a:t>Loi de RITTINGER</a:t>
            </a:r>
            <a:endParaRPr lang="fr-FR" b="1" u="sng"/>
          </a:p>
        </p:txBody>
      </p:sp>
      <p:sp>
        <p:nvSpPr>
          <p:cNvPr id="2052" name="Rectangle 3"/>
          <p:cNvSpPr>
            <a:spLocks noGrp="1" noChangeArrowheads="1"/>
          </p:cNvSpPr>
          <p:nvPr>
            <p:ph type="body" idx="1"/>
          </p:nvPr>
        </p:nvSpPr>
        <p:spPr>
          <a:xfrm>
            <a:off x="0" y="1825625"/>
            <a:ext cx="11693236" cy="4351338"/>
          </a:xfrm>
        </p:spPr>
        <p:txBody>
          <a:bodyPr/>
          <a:lstStyle/>
          <a:p>
            <a:pPr eaLnBrk="1"/>
            <a:r>
              <a:rPr lang="fr-FR" sz="2540" dirty="0"/>
              <a:t>Elle s’exprime par la formule :</a:t>
            </a:r>
            <a:endParaRPr lang="fr-FR" sz="2540" dirty="0"/>
          </a:p>
          <a:p>
            <a:pPr eaLnBrk="1"/>
            <a:r>
              <a:rPr lang="fr-FR" sz="2540" dirty="0"/>
              <a:t>                                                </a:t>
            </a:r>
            <a:endParaRPr lang="fr-FR" sz="2540" dirty="0"/>
          </a:p>
          <a:p>
            <a:pPr eaLnBrk="1"/>
            <a:endParaRPr lang="fr-FR" sz="2540" dirty="0"/>
          </a:p>
          <a:p>
            <a:pPr eaLnBrk="1"/>
            <a:r>
              <a:rPr lang="fr-FR" sz="2540" dirty="0"/>
              <a:t>W= travail dépensé par unité de masse </a:t>
            </a:r>
            <a:endParaRPr lang="fr-FR" sz="2540" dirty="0"/>
          </a:p>
          <a:p>
            <a:pPr eaLnBrk="1"/>
            <a:r>
              <a:rPr lang="fr-FR" sz="2540" dirty="0"/>
              <a:t>D= dimension de la particule avant fragmentation</a:t>
            </a:r>
            <a:endParaRPr lang="fr-FR" sz="2540" dirty="0"/>
          </a:p>
          <a:p>
            <a:pPr eaLnBrk="1"/>
            <a:r>
              <a:rPr lang="fr-FR" sz="2540" dirty="0"/>
              <a:t>d= dimension de la particule après fragmentation </a:t>
            </a:r>
            <a:endParaRPr lang="fr-FR" sz="2540" dirty="0"/>
          </a:p>
          <a:p>
            <a:pPr eaLnBrk="1"/>
            <a:r>
              <a:rPr lang="fr-FR" sz="2540" dirty="0"/>
              <a:t>K1= constante</a:t>
            </a:r>
            <a:endParaRPr lang="fr-FR" sz="2540" dirty="0"/>
          </a:p>
        </p:txBody>
      </p:sp>
      <p:sp>
        <p:nvSpPr>
          <p:cNvPr id="2053"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2050" name="Object 4"/>
          <p:cNvGraphicFramePr>
            <a:graphicFrameLocks noChangeAspect="1"/>
          </p:cNvGraphicFramePr>
          <p:nvPr/>
        </p:nvGraphicFramePr>
        <p:xfrm>
          <a:off x="3221460" y="2253838"/>
          <a:ext cx="2220713" cy="783442"/>
        </p:xfrm>
        <a:graphic>
          <a:graphicData uri="http://schemas.openxmlformats.org/presentationml/2006/ole">
            <mc:AlternateContent xmlns:mc="http://schemas.openxmlformats.org/markup-compatibility/2006">
              <mc:Choice xmlns:v="urn:schemas-microsoft-com:vml" Requires="v">
                <p:oleObj spid="_x0000_s23560" name="Equation" r:id="rId1" imgW="1066800" imgH="431800" progId="Equation.3">
                  <p:embed/>
                </p:oleObj>
              </mc:Choice>
              <mc:Fallback>
                <p:oleObj name="Equation" r:id="rId1" imgW="10668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460" y="2253838"/>
                        <a:ext cx="2220713" cy="7834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a:r>
              <a:rPr lang="fr-FR" b="1" u="sng"/>
              <a:t>Loi de KICK</a:t>
            </a:r>
            <a:endParaRPr lang="fr-FR" b="1" u="sng"/>
          </a:p>
        </p:txBody>
      </p:sp>
      <p:sp>
        <p:nvSpPr>
          <p:cNvPr id="3076" name="Rectangle 3"/>
          <p:cNvSpPr>
            <a:spLocks noGrp="1" noChangeArrowheads="1"/>
          </p:cNvSpPr>
          <p:nvPr>
            <p:ph type="body" idx="1"/>
          </p:nvPr>
        </p:nvSpPr>
        <p:spPr/>
        <p:txBody>
          <a:bodyPr/>
          <a:lstStyle/>
          <a:p>
            <a:pPr eaLnBrk="1"/>
            <a:r>
              <a:rPr lang="fr-FR"/>
              <a:t>Elle s’exprime par la formule :</a:t>
            </a:r>
            <a:endParaRPr lang="fr-FR"/>
          </a:p>
        </p:txBody>
      </p:sp>
      <p:sp>
        <p:nvSpPr>
          <p:cNvPr id="3077"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3074" name="Object 4"/>
          <p:cNvGraphicFramePr>
            <a:graphicFrameLocks noChangeAspect="1"/>
          </p:cNvGraphicFramePr>
          <p:nvPr/>
        </p:nvGraphicFramePr>
        <p:xfrm>
          <a:off x="3875288" y="2906226"/>
          <a:ext cx="3918651" cy="1468954"/>
        </p:xfrm>
        <a:graphic>
          <a:graphicData uri="http://schemas.openxmlformats.org/presentationml/2006/ole">
            <mc:AlternateContent xmlns:mc="http://schemas.openxmlformats.org/markup-compatibility/2006">
              <mc:Choice xmlns:v="urn:schemas-microsoft-com:vml" Requires="v">
                <p:oleObj spid="_x0000_s24584" name="Equation" r:id="rId1" imgW="1143000" imgH="431800" progId="Equation.3">
                  <p:embed/>
                </p:oleObj>
              </mc:Choice>
              <mc:Fallback>
                <p:oleObj name="Equation" r:id="rId1" imgW="1143000" imgH="431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288" y="2906226"/>
                        <a:ext cx="3918651" cy="14689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p:txBody>
          <a:bodyPr/>
          <a:lstStyle/>
          <a:p>
            <a:pPr eaLnBrk="1"/>
            <a:r>
              <a:rPr lang="fr-FR" b="1" u="sng"/>
              <a:t>Loi de BOND</a:t>
            </a:r>
            <a:endParaRPr lang="fr-FR" b="1" u="sng"/>
          </a:p>
        </p:txBody>
      </p:sp>
      <p:sp>
        <p:nvSpPr>
          <p:cNvPr id="4100" name="Rectangle 3"/>
          <p:cNvSpPr>
            <a:spLocks noGrp="1" noChangeArrowheads="1"/>
          </p:cNvSpPr>
          <p:nvPr>
            <p:ph type="body" idx="1"/>
          </p:nvPr>
        </p:nvSpPr>
        <p:spPr>
          <a:xfrm>
            <a:off x="554183" y="1604329"/>
            <a:ext cx="11152908" cy="5253672"/>
          </a:xfrm>
        </p:spPr>
        <p:txBody>
          <a:bodyPr/>
          <a:lstStyle/>
          <a:p>
            <a:pPr eaLnBrk="1">
              <a:lnSpc>
                <a:spcPct val="103000"/>
              </a:lnSpc>
            </a:pPr>
            <a:r>
              <a:rPr lang="fr-FR" sz="2400" dirty="0"/>
              <a:t>La formule de Bond s’écrit :</a:t>
            </a:r>
            <a:endParaRPr lang="fr-FR" sz="2400" dirty="0"/>
          </a:p>
          <a:p>
            <a:pPr eaLnBrk="1">
              <a:lnSpc>
                <a:spcPct val="103000"/>
              </a:lnSpc>
            </a:pPr>
            <a:r>
              <a:rPr lang="fr-FR" sz="1635" dirty="0"/>
              <a:t>	</a:t>
            </a:r>
            <a:endParaRPr lang="fr-FR" sz="1635" dirty="0"/>
          </a:p>
          <a:p>
            <a:pPr eaLnBrk="1">
              <a:lnSpc>
                <a:spcPct val="103000"/>
              </a:lnSpc>
            </a:pPr>
            <a:endParaRPr lang="fr-FR" sz="1635" dirty="0"/>
          </a:p>
          <a:p>
            <a:pPr eaLnBrk="1">
              <a:lnSpc>
                <a:spcPct val="103000"/>
              </a:lnSpc>
            </a:pPr>
            <a:endParaRPr lang="fr-FR" sz="1635" dirty="0"/>
          </a:p>
          <a:p>
            <a:pPr eaLnBrk="1">
              <a:lnSpc>
                <a:spcPct val="103000"/>
              </a:lnSpc>
            </a:pPr>
            <a:endParaRPr lang="fr-FR" sz="1635" dirty="0"/>
          </a:p>
          <a:p>
            <a:pPr eaLnBrk="1">
              <a:lnSpc>
                <a:spcPct val="103000"/>
              </a:lnSpc>
            </a:pPr>
            <a:endParaRPr lang="fr-FR" sz="1635" dirty="0"/>
          </a:p>
          <a:p>
            <a:pPr eaLnBrk="1">
              <a:lnSpc>
                <a:spcPct val="103000"/>
              </a:lnSpc>
            </a:pPr>
            <a:r>
              <a:rPr lang="fr-FR" sz="2000" dirty="0"/>
              <a:t>Wi =  indice de broyabilité ou </a:t>
            </a:r>
            <a:r>
              <a:rPr lang="fr-FR" sz="2000" dirty="0" err="1"/>
              <a:t>work</a:t>
            </a:r>
            <a:r>
              <a:rPr lang="fr-FR" sz="2000" dirty="0"/>
              <a:t> index. C’est le travail nécessaire pour réduire d’une dimension théoriquement infinie à la dimension 80% à 100 microns. Ce travail est exprimé en KWh par short ton (1 short ton= 907 kg).</a:t>
            </a:r>
            <a:endParaRPr lang="fr-FR" sz="2000" dirty="0"/>
          </a:p>
          <a:p>
            <a:pPr eaLnBrk="1">
              <a:lnSpc>
                <a:spcPct val="103000"/>
              </a:lnSpc>
            </a:pPr>
            <a:r>
              <a:rPr lang="fr-FR" sz="2000" dirty="0"/>
              <a:t>D80 =  Ouverture de la maille au travers de laquelle on a 80% de passé du produit tout-venant avant l’opération de comminution exprimée en micron mètre. </a:t>
            </a:r>
            <a:endParaRPr lang="fr-FR" sz="2000" dirty="0"/>
          </a:p>
          <a:p>
            <a:pPr eaLnBrk="1">
              <a:lnSpc>
                <a:spcPct val="103000"/>
              </a:lnSpc>
            </a:pPr>
            <a:r>
              <a:rPr lang="fr-FR" sz="2000" dirty="0"/>
              <a:t>d80 =  Ouverture de la maille au travers de laquelle on a 80% de passé du produit après l’opération de comminution exprimée en micron mètre.</a:t>
            </a:r>
            <a:endParaRPr lang="fr-FR" sz="2000" dirty="0"/>
          </a:p>
        </p:txBody>
      </p:sp>
      <p:sp>
        <p:nvSpPr>
          <p:cNvPr id="4101"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4098" name="Object 4"/>
          <p:cNvGraphicFramePr>
            <a:graphicFrameLocks noChangeAspect="1"/>
          </p:cNvGraphicFramePr>
          <p:nvPr/>
        </p:nvGraphicFramePr>
        <p:xfrm>
          <a:off x="4331815" y="2187590"/>
          <a:ext cx="3853845" cy="1255812"/>
        </p:xfrm>
        <a:graphic>
          <a:graphicData uri="http://schemas.openxmlformats.org/presentationml/2006/ole">
            <mc:AlternateContent xmlns:mc="http://schemas.openxmlformats.org/markup-compatibility/2006">
              <mc:Choice xmlns:v="urn:schemas-microsoft-com:vml" Requires="v">
                <p:oleObj spid="_x0000_s25608" name="Equation" r:id="rId1" imgW="1637665" imgH="533400" progId="Equation.3">
                  <p:embed/>
                </p:oleObj>
              </mc:Choice>
              <mc:Fallback>
                <p:oleObj name="Equation" r:id="rId1" imgW="1637665" imgH="533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1815" y="2187590"/>
                        <a:ext cx="3853845" cy="1255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a:r>
              <a:rPr lang="fr-FR" b="1"/>
              <a:t>Concassage</a:t>
            </a:r>
            <a:r>
              <a:rPr lang="fr-FR"/>
              <a:t> </a:t>
            </a:r>
            <a:endParaRPr lang="fr-FR"/>
          </a:p>
        </p:txBody>
      </p:sp>
      <p:sp>
        <p:nvSpPr>
          <p:cNvPr id="152579" name="Rectangle 3"/>
          <p:cNvSpPr>
            <a:spLocks noGrp="1" noChangeArrowheads="1"/>
          </p:cNvSpPr>
          <p:nvPr>
            <p:ph type="body" idx="1"/>
          </p:nvPr>
        </p:nvSpPr>
        <p:spPr>
          <a:xfrm>
            <a:off x="554182" y="1825625"/>
            <a:ext cx="10799618" cy="4602884"/>
          </a:xfrm>
        </p:spPr>
        <p:txBody>
          <a:bodyPr>
            <a:normAutofit/>
          </a:bodyPr>
          <a:lstStyle/>
          <a:p>
            <a:pPr eaLnBrk="1">
              <a:buFont typeface="StarSymbol" charset="0"/>
              <a:buNone/>
            </a:pPr>
            <a:r>
              <a:rPr lang="fr-FR" sz="4000" b="1" dirty="0"/>
              <a:t>But du concassage</a:t>
            </a:r>
            <a:endParaRPr lang="fr-FR" sz="4000" dirty="0"/>
          </a:p>
          <a:p>
            <a:pPr eaLnBrk="1"/>
            <a:r>
              <a:rPr lang="fr-FR" sz="4000" dirty="0"/>
              <a:t>Comme nous l’avons déjà dit, l’objectif du concassage est de réduire la taille  des blocs du tout-venant pouvant atteindre le mètre  à une dimension du centimètre. </a:t>
            </a:r>
            <a:endParaRPr lang="fr-FR" sz="4000" dirty="0"/>
          </a:p>
          <a:p>
            <a:pPr eaLnBrk="1"/>
            <a:r>
              <a:rPr lang="fr-FR" sz="4000" dirty="0"/>
              <a:t>Ceci constituera la première étape de la fragmentation avant d’atteindre le broyage.</a:t>
            </a:r>
            <a:endParaRPr lang="fr-FR" sz="4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a:r>
              <a:rPr lang="fr-FR" sz="3630" b="1"/>
              <a:t>Les différents types de concasseurs</a:t>
            </a:r>
            <a:endParaRPr lang="fr-FR" sz="3630" b="1"/>
          </a:p>
        </p:txBody>
      </p:sp>
      <p:sp>
        <p:nvSpPr>
          <p:cNvPr id="153603" name="Rectangle 3"/>
          <p:cNvSpPr>
            <a:spLocks noGrp="1" noChangeArrowheads="1"/>
          </p:cNvSpPr>
          <p:nvPr>
            <p:ph type="body" idx="1"/>
          </p:nvPr>
        </p:nvSpPr>
        <p:spPr/>
        <p:txBody>
          <a:bodyPr/>
          <a:lstStyle/>
          <a:p>
            <a:pPr eaLnBrk="1">
              <a:lnSpc>
                <a:spcPct val="103000"/>
              </a:lnSpc>
              <a:buFont typeface="StarSymbol" charset="0"/>
              <a:buNone/>
            </a:pPr>
            <a:r>
              <a:rPr lang="fr-FR" sz="2540" b="1" dirty="0">
                <a:solidFill>
                  <a:srgbClr val="FF3300"/>
                </a:solidFill>
              </a:rPr>
              <a:t>Les types des appareils de fragmentation varient avec la nature des matériaux à traiter et le degré de réduction à obtenir.</a:t>
            </a:r>
            <a:endParaRPr lang="fr-FR" sz="2540" b="1" dirty="0">
              <a:solidFill>
                <a:srgbClr val="FF3300"/>
              </a:solidFill>
            </a:endParaRPr>
          </a:p>
          <a:p>
            <a:pPr eaLnBrk="1">
              <a:lnSpc>
                <a:spcPct val="103000"/>
              </a:lnSpc>
            </a:pPr>
            <a:r>
              <a:rPr lang="fr-FR" sz="2540" b="1" dirty="0"/>
              <a:t>Pour les opérations de débitage, on met en œuvre des appareils à mâchoires ou des appareils giratoires.</a:t>
            </a:r>
            <a:endParaRPr lang="fr-FR" sz="2540" b="1" dirty="0"/>
          </a:p>
          <a:p>
            <a:pPr eaLnBrk="1">
              <a:lnSpc>
                <a:spcPct val="103000"/>
              </a:lnSpc>
            </a:pPr>
            <a:r>
              <a:rPr lang="fr-FR" sz="2540" b="1" dirty="0"/>
              <a:t>Pour le concassage secondaire, outre les types précédents, on utilise des appareils à percussion et à cylindres.</a:t>
            </a:r>
            <a:endParaRPr lang="fr-FR" sz="2540" b="1" dirty="0"/>
          </a:p>
          <a:p>
            <a:pPr eaLnBrk="1">
              <a:lnSpc>
                <a:spcPct val="103000"/>
              </a:lnSpc>
            </a:pPr>
            <a:r>
              <a:rPr lang="fr-FR" sz="2540" b="1" dirty="0"/>
              <a:t>La granulation, met en œuvre des appareils à giration et des appareils à cylindres.</a:t>
            </a:r>
            <a:endParaRPr lang="fr-FR" sz="254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a:endParaRPr lang="fr-FR"/>
          </a:p>
        </p:txBody>
      </p:sp>
      <p:sp>
        <p:nvSpPr>
          <p:cNvPr id="154627" name="Rectangle 3"/>
          <p:cNvSpPr>
            <a:spLocks noGrp="1" noChangeArrowheads="1"/>
          </p:cNvSpPr>
          <p:nvPr>
            <p:ph type="body" idx="1"/>
          </p:nvPr>
        </p:nvSpPr>
        <p:spPr/>
        <p:txBody>
          <a:bodyPr/>
          <a:lstStyle/>
          <a:p>
            <a:pPr eaLnBrk="1">
              <a:buFont typeface="StarSymbol" charset="0"/>
              <a:buNone/>
            </a:pPr>
            <a:endParaRPr lang="fr-FR" sz="7985" b="1" dirty="0"/>
          </a:p>
          <a:p>
            <a:pPr algn="ctr" eaLnBrk="1">
              <a:buFont typeface="StarSymbol" charset="0"/>
              <a:buNone/>
            </a:pPr>
            <a:r>
              <a:rPr lang="fr-FR" sz="7985" b="1" dirty="0"/>
              <a:t>CONCASSEURS</a:t>
            </a:r>
            <a:endParaRPr lang="fr-FR" sz="7985"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Ce qui vous est proposé :</a:t>
            </a:r>
            <a:endParaRPr lang="fr-FR" dirty="0"/>
          </a:p>
        </p:txBody>
      </p:sp>
      <p:sp>
        <p:nvSpPr>
          <p:cNvPr id="3" name="Espace réservé du contenu 2"/>
          <p:cNvSpPr>
            <a:spLocks noGrp="1"/>
          </p:cNvSpPr>
          <p:nvPr>
            <p:ph idx="1"/>
          </p:nvPr>
        </p:nvSpPr>
        <p:spPr/>
        <p:txBody>
          <a:bodyPr/>
          <a:lstStyle/>
          <a:p>
            <a:r>
              <a:rPr lang="fr-FR" b="1" dirty="0"/>
              <a:t>Une présentation des différents engins ou équipements employés en </a:t>
            </a:r>
            <a:r>
              <a:rPr lang="fr-FR" b="1" dirty="0" err="1"/>
              <a:t>communition</a:t>
            </a:r>
            <a:r>
              <a:rPr lang="fr-FR" b="1" dirty="0"/>
              <a:t> et au transport des minerais.</a:t>
            </a:r>
            <a:endParaRPr lang="en-GB" b="1" dirty="0"/>
          </a:p>
          <a:p>
            <a:r>
              <a:rPr lang="fr-FR" b="1" dirty="0"/>
              <a:t>Une présentation des différents procédés de traitements, qui comprennent le concassage, le broyage, le criblage, etc.</a:t>
            </a:r>
            <a:endParaRPr lang="en-GB" b="1" dirty="0"/>
          </a:p>
          <a:p>
            <a:endParaRPr lang="fr-F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ChangeArrowheads="1"/>
          </p:cNvSpPr>
          <p:nvPr>
            <p:ph type="body" idx="1"/>
          </p:nvPr>
        </p:nvSpPr>
        <p:spPr>
          <a:xfrm>
            <a:off x="249382" y="358599"/>
            <a:ext cx="11443853" cy="5770685"/>
          </a:xfrm>
        </p:spPr>
        <p:txBody>
          <a:bodyPr/>
          <a:lstStyle/>
          <a:p>
            <a:pPr eaLnBrk="1">
              <a:buFont typeface="StarSymbol" charset="0"/>
              <a:buNone/>
            </a:pPr>
            <a:endParaRPr lang="fr-FR" sz="5445" b="1" u="sng" dirty="0">
              <a:solidFill>
                <a:srgbClr val="FF3300"/>
              </a:solidFill>
            </a:endParaRPr>
          </a:p>
          <a:p>
            <a:pPr eaLnBrk="1">
              <a:buFont typeface="StarSymbol" charset="0"/>
              <a:buNone/>
            </a:pPr>
            <a:endParaRPr lang="fr-FR" sz="5445" b="1" u="sng" dirty="0">
              <a:solidFill>
                <a:srgbClr val="FF3300"/>
              </a:solidFill>
            </a:endParaRPr>
          </a:p>
          <a:p>
            <a:pPr eaLnBrk="1">
              <a:buFont typeface="StarSymbol" charset="0"/>
              <a:buNone/>
            </a:pPr>
            <a:r>
              <a:rPr lang="fr-FR" sz="5445" b="1" u="sng" dirty="0">
                <a:solidFill>
                  <a:srgbClr val="FF3300"/>
                </a:solidFill>
              </a:rPr>
              <a:t>Quelque soit le type de concasseur, il faut éviter le démarrage en charge.</a:t>
            </a:r>
            <a:endParaRPr lang="fr-FR" sz="5445" b="1" u="sng" dirty="0">
              <a:solidFill>
                <a:srgbClr val="FF3300"/>
              </a:solidFill>
            </a:endParaRPr>
          </a:p>
          <a:p>
            <a:pPr eaLnBrk="1"/>
            <a:endParaRPr lang="fr-F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eaLnBrk="1"/>
            <a:endParaRPr lang="fr-FR"/>
          </a:p>
        </p:txBody>
      </p:sp>
      <p:graphicFrame>
        <p:nvGraphicFramePr>
          <p:cNvPr id="5122" name="Object 3"/>
          <p:cNvGraphicFramePr>
            <a:graphicFrameLocks noGrp="1" noChangeAspect="1"/>
          </p:cNvGraphicFramePr>
          <p:nvPr>
            <p:ph idx="1"/>
          </p:nvPr>
        </p:nvGraphicFramePr>
        <p:xfrm>
          <a:off x="1381125" y="1690688"/>
          <a:ext cx="9429750" cy="3848100"/>
        </p:xfrm>
        <a:graphic>
          <a:graphicData uri="http://schemas.openxmlformats.org/presentationml/2006/ole">
            <mc:AlternateContent xmlns:mc="http://schemas.openxmlformats.org/markup-compatibility/2006">
              <mc:Choice xmlns:v="urn:schemas-microsoft-com:vml" Requires="v">
                <p:oleObj spid="_x0000_s26632" name="Objet d’environnement du Gestionnaire de liaisons" showAsIcon="1" r:id="rId1" imgW="1181100" imgH="638175" progId="Package">
                  <p:embed/>
                </p:oleObj>
              </mc:Choice>
              <mc:Fallback>
                <p:oleObj name="Objet d’environnement du Gestionnaire de liaisons" showAsIcon="1" r:id="rId1" imgW="1181100" imgH="638175" progId="Package">
                  <p:embed/>
                  <p:pic>
                    <p:nvPicPr>
                      <p:cNvPr id="0" name="Object 3"/>
                      <p:cNvPicPr>
                        <a:picLocks noChangeAspect="1" noChangeArrowheads="1"/>
                      </p:cNvPicPr>
                      <p:nvPr/>
                    </p:nvPicPr>
                    <p:blipFill>
                      <a:blip r:embed="rId2"/>
                      <a:srcRect/>
                      <a:stretch>
                        <a:fillRect/>
                      </a:stretch>
                    </p:blipFill>
                    <p:spPr bwMode="auto">
                      <a:xfrm>
                        <a:off x="1381125" y="1690688"/>
                        <a:ext cx="9429750" cy="384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eaLnBrk="1"/>
            <a:r>
              <a:rPr lang="fr-FR" b="1"/>
              <a:t>Concasseurs à mâchoires</a:t>
            </a:r>
            <a:endParaRPr lang="fr-FR"/>
          </a:p>
        </p:txBody>
      </p:sp>
      <p:sp>
        <p:nvSpPr>
          <p:cNvPr id="156675" name="Rectangle 3"/>
          <p:cNvSpPr>
            <a:spLocks noGrp="1" noChangeArrowheads="1"/>
          </p:cNvSpPr>
          <p:nvPr>
            <p:ph type="body" idx="1"/>
          </p:nvPr>
        </p:nvSpPr>
        <p:spPr>
          <a:xfrm>
            <a:off x="304800" y="1604329"/>
            <a:ext cx="11333017" cy="4830267"/>
          </a:xfrm>
        </p:spPr>
        <p:txBody>
          <a:bodyPr>
            <a:normAutofit/>
          </a:bodyPr>
          <a:lstStyle/>
          <a:p>
            <a:pPr eaLnBrk="1">
              <a:buFont typeface="StarSymbol" charset="0"/>
              <a:buNone/>
            </a:pPr>
            <a:r>
              <a:rPr lang="fr-FR" sz="4400" dirty="0"/>
              <a:t>Ce sont des appareils qui fragmentent le matériau par pression entre deux mâchoires : une mâchoire verticale fixe et une mâchoire mobile suspendue et animée d’un mouvement alternatif. On distingue des concasseurs à mâchoires à simple effet et des concasseurs à mâchoires à double effet.</a:t>
            </a:r>
            <a:endParaRPr lang="fr-FR" sz="4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980049" y="1"/>
            <a:ext cx="8223263" cy="1137719"/>
          </a:xfrm>
        </p:spPr>
        <p:txBody>
          <a:bodyPr/>
          <a:lstStyle/>
          <a:p>
            <a:pPr eaLnBrk="1"/>
            <a:r>
              <a:rPr lang="fr-FR" sz="3265" b="1"/>
              <a:t>Concasseurs à mâchoires à simple effet</a:t>
            </a:r>
            <a:r>
              <a:rPr lang="fr-FR" sz="3630"/>
              <a:t> </a:t>
            </a:r>
            <a:endParaRPr lang="fr-FR" sz="3630"/>
          </a:p>
        </p:txBody>
      </p:sp>
      <p:pic>
        <p:nvPicPr>
          <p:cNvPr id="157699" name="Picture 4" descr="FIG12"/>
          <p:cNvPicPr>
            <a:picLocks noGrp="1" noChangeAspect="1" noChangeArrowheads="1"/>
          </p:cNvPicPr>
          <p:nvPr>
            <p:ph type="body" idx="1"/>
          </p:nvPr>
        </p:nvPicPr>
        <p:blipFill>
          <a:blip r:embed="rId1"/>
          <a:srcRect/>
          <a:stretch>
            <a:fillRect/>
          </a:stretch>
        </p:blipFill>
        <p:spPr>
          <a:xfrm>
            <a:off x="1523520" y="2841420"/>
            <a:ext cx="4792823" cy="4016581"/>
          </a:xfrm>
        </p:spPr>
      </p:pic>
      <p:sp>
        <p:nvSpPr>
          <p:cNvPr id="157700" name="Text Box 5"/>
          <p:cNvSpPr txBox="1">
            <a:spLocks noChangeArrowheads="1"/>
          </p:cNvSpPr>
          <p:nvPr/>
        </p:nvSpPr>
        <p:spPr bwMode="auto">
          <a:xfrm>
            <a:off x="7858746" y="1077234"/>
            <a:ext cx="3723653" cy="2862322"/>
          </a:xfrm>
          <a:prstGeom prst="rect">
            <a:avLst/>
          </a:prstGeom>
          <a:solidFill>
            <a:schemeClr val="accent1"/>
          </a:solidFill>
          <a:ln w="9525">
            <a:noFill/>
            <a:miter lim="800000"/>
          </a:ln>
        </p:spPr>
        <p:txBody>
          <a:bodyPr wrap="square">
            <a:spAutoFit/>
          </a:bodyPr>
          <a:lstStyle/>
          <a:p>
            <a:pPr>
              <a:spcBef>
                <a:spcPct val="50000"/>
              </a:spcBef>
            </a:pPr>
            <a:r>
              <a:rPr lang="fr-FR" sz="2000" b="1" u="sng" dirty="0"/>
              <a:t>Le réglage</a:t>
            </a:r>
            <a:r>
              <a:rPr lang="fr-FR" sz="2000" dirty="0"/>
              <a:t> : Il permet de modifier le rapport de réduction du concasseur en faisant varier l’ouverture de sortie au moyen d’un coin mobile inséré entre le bâti et le coulisseau d’appui du volet sur lequel s’articule la mâchoire mobile à sa partie inférieure </a:t>
            </a:r>
            <a:endParaRPr lang="fr-FR" sz="2000" dirty="0"/>
          </a:p>
        </p:txBody>
      </p:sp>
      <p:sp>
        <p:nvSpPr>
          <p:cNvPr id="157701" name="Text Box 6"/>
          <p:cNvSpPr txBox="1">
            <a:spLocks noChangeArrowheads="1"/>
          </p:cNvSpPr>
          <p:nvPr/>
        </p:nvSpPr>
        <p:spPr bwMode="auto">
          <a:xfrm>
            <a:off x="6553968" y="4539357"/>
            <a:ext cx="5028431" cy="1477328"/>
          </a:xfrm>
          <a:prstGeom prst="rect">
            <a:avLst/>
          </a:prstGeom>
          <a:solidFill>
            <a:srgbClr val="FF3300"/>
          </a:solidFill>
          <a:ln w="9525">
            <a:noFill/>
            <a:miter lim="800000"/>
          </a:ln>
        </p:spPr>
        <p:txBody>
          <a:bodyPr wrap="square">
            <a:spAutoFit/>
          </a:bodyPr>
          <a:lstStyle/>
          <a:p>
            <a:pPr>
              <a:spcBef>
                <a:spcPct val="50000"/>
              </a:spcBef>
            </a:pPr>
            <a:r>
              <a:rPr lang="fr-FR" b="1" u="sng" dirty="0">
                <a:effectLst>
                  <a:outerShdw blurRad="38100" dist="38100" dir="2700000" algn="tl">
                    <a:srgbClr val="000000">
                      <a:alpha val="43137"/>
                    </a:srgbClr>
                  </a:outerShdw>
                </a:effectLst>
              </a:rPr>
              <a:t>La sécurité</a:t>
            </a:r>
            <a:r>
              <a:rPr lang="fr-FR" b="1" dirty="0">
                <a:effectLst>
                  <a:outerShdw blurRad="38100" dist="38100" dir="2700000" algn="tl">
                    <a:srgbClr val="000000">
                      <a:alpha val="43137"/>
                    </a:srgbClr>
                  </a:outerShdw>
                </a:effectLst>
              </a:rPr>
              <a:t> : La sécurité de l’appareil contre la présence de matériaux métalliques </a:t>
            </a:r>
            <a:r>
              <a:rPr lang="fr-FR" b="1" dirty="0" err="1">
                <a:effectLst>
                  <a:outerShdw blurRad="38100" dist="38100" dir="2700000" algn="tl">
                    <a:srgbClr val="000000">
                      <a:alpha val="43137"/>
                    </a:srgbClr>
                  </a:outerShdw>
                </a:effectLst>
              </a:rPr>
              <a:t>imbroyables</a:t>
            </a:r>
            <a:r>
              <a:rPr lang="fr-FR" b="1" dirty="0">
                <a:effectLst>
                  <a:outerShdw blurRad="38100" dist="38100" dir="2700000" algn="tl">
                    <a:srgbClr val="000000">
                      <a:alpha val="43137"/>
                    </a:srgbClr>
                  </a:outerShdw>
                </a:effectLst>
              </a:rPr>
              <a:t>, est obtenue en évidant le volet d’appui. Cet évidemment provoque sa rupture en  résistance anormale.</a:t>
            </a:r>
            <a:endParaRPr lang="fr-FR" b="1" dirty="0">
              <a:effectLst>
                <a:outerShdw blurRad="38100" dist="38100" dir="2700000" algn="tl">
                  <a:srgbClr val="000000">
                    <a:alpha val="43137"/>
                  </a:srgbClr>
                </a:outerShdw>
              </a:effectLst>
            </a:endParaRPr>
          </a:p>
        </p:txBody>
      </p:sp>
      <p:sp>
        <p:nvSpPr>
          <p:cNvPr id="157702" name="Text Box 7"/>
          <p:cNvSpPr txBox="1">
            <a:spLocks noChangeArrowheads="1"/>
          </p:cNvSpPr>
          <p:nvPr/>
        </p:nvSpPr>
        <p:spPr bwMode="auto">
          <a:xfrm>
            <a:off x="457200" y="946181"/>
            <a:ext cx="7271932" cy="1569660"/>
          </a:xfrm>
          <a:prstGeom prst="rect">
            <a:avLst/>
          </a:prstGeom>
          <a:solidFill>
            <a:schemeClr val="tx1"/>
          </a:solidFill>
          <a:ln w="9525">
            <a:noFill/>
            <a:miter lim="800000"/>
          </a:ln>
        </p:spPr>
        <p:txBody>
          <a:bodyPr wrap="square">
            <a:spAutoFit/>
          </a:bodyPr>
          <a:lstStyle/>
          <a:p>
            <a:r>
              <a:rPr lang="fr-FR" sz="2400" b="1" dirty="0">
                <a:solidFill>
                  <a:schemeClr val="bg1"/>
                </a:solidFill>
                <a:effectLst>
                  <a:outerShdw blurRad="38100" dist="38100" dir="2700000" algn="tl">
                    <a:srgbClr val="000000">
                      <a:alpha val="43137"/>
                    </a:srgbClr>
                  </a:outerShdw>
                </a:effectLst>
              </a:rPr>
              <a:t>Les </a:t>
            </a:r>
            <a:r>
              <a:rPr lang="fr-FR" b="1" dirty="0">
                <a:solidFill>
                  <a:schemeClr val="bg1"/>
                </a:solidFill>
                <a:effectLst>
                  <a:outerShdw blurRad="38100" dist="38100" dir="2700000" algn="tl">
                    <a:srgbClr val="000000">
                      <a:alpha val="43137"/>
                    </a:srgbClr>
                  </a:outerShdw>
                </a:effectLst>
              </a:rPr>
              <a:t>mâchoires sont revêtues de pièces interchangeables en acier au manganèse résistant à l’usure.</a:t>
            </a:r>
            <a:endParaRPr lang="fr-FR" b="1" dirty="0">
              <a:solidFill>
                <a:schemeClr val="bg1"/>
              </a:solidFill>
              <a:effectLst>
                <a:outerShdw blurRad="38100" dist="38100" dir="2700000" algn="tl">
                  <a:srgbClr val="000000">
                    <a:alpha val="43137"/>
                  </a:srgbClr>
                </a:outerShdw>
              </a:effectLst>
            </a:endParaRPr>
          </a:p>
          <a:p>
            <a:r>
              <a:rPr lang="fr-FR" b="1" dirty="0">
                <a:solidFill>
                  <a:schemeClr val="bg1"/>
                </a:solidFill>
                <a:effectLst>
                  <a:outerShdw blurRad="38100" dist="38100" dir="2700000" algn="tl">
                    <a:srgbClr val="000000">
                      <a:alpha val="43137"/>
                    </a:srgbClr>
                  </a:outerShdw>
                </a:effectLst>
              </a:rPr>
              <a:t>L’admission des matériaux se fait à la partie supérieure par une ouverture rectangulaire dont la largeur est l’écartement E des mâchoires et L la longueur des mâchoires.</a:t>
            </a:r>
            <a:endParaRPr lang="fr-FR"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1980049" y="1"/>
            <a:ext cx="8223263" cy="672551"/>
          </a:xfrm>
        </p:spPr>
        <p:txBody>
          <a:bodyPr/>
          <a:lstStyle/>
          <a:p>
            <a:pPr eaLnBrk="1"/>
            <a:r>
              <a:rPr lang="fr-FR" sz="2540" b="1"/>
              <a:t>Concasseurs à mâchoires à double effet type BLACK</a:t>
            </a:r>
            <a:r>
              <a:rPr lang="fr-FR" sz="3630"/>
              <a:t> </a:t>
            </a:r>
            <a:endParaRPr lang="fr-FR" sz="3630"/>
          </a:p>
        </p:txBody>
      </p:sp>
      <p:pic>
        <p:nvPicPr>
          <p:cNvPr id="158723" name="Picture 4" descr="FIG13"/>
          <p:cNvPicPr>
            <a:picLocks noGrp="1" noChangeAspect="1" noChangeArrowheads="1"/>
          </p:cNvPicPr>
          <p:nvPr>
            <p:ph type="body" idx="1"/>
          </p:nvPr>
        </p:nvPicPr>
        <p:blipFill>
          <a:blip r:embed="rId1"/>
          <a:srcRect/>
          <a:stretch>
            <a:fillRect/>
          </a:stretch>
        </p:blipFill>
        <p:spPr>
          <a:xfrm>
            <a:off x="1523521" y="1731062"/>
            <a:ext cx="4441426" cy="5126938"/>
          </a:xfrm>
        </p:spPr>
      </p:pic>
      <p:sp>
        <p:nvSpPr>
          <p:cNvPr id="158724" name="Text Box 5"/>
          <p:cNvSpPr txBox="1">
            <a:spLocks noChangeArrowheads="1"/>
          </p:cNvSpPr>
          <p:nvPr/>
        </p:nvSpPr>
        <p:spPr bwMode="auto">
          <a:xfrm>
            <a:off x="6031194" y="816567"/>
            <a:ext cx="5772879" cy="1015663"/>
          </a:xfrm>
          <a:prstGeom prst="rect">
            <a:avLst/>
          </a:prstGeom>
          <a:solidFill>
            <a:schemeClr val="accent1"/>
          </a:solidFill>
          <a:ln w="9525">
            <a:noFill/>
            <a:miter lim="800000"/>
          </a:ln>
        </p:spPr>
        <p:txBody>
          <a:bodyPr wrap="square">
            <a:spAutoFit/>
          </a:bodyPr>
          <a:lstStyle/>
          <a:p>
            <a:pPr>
              <a:spcBef>
                <a:spcPct val="50000"/>
              </a:spcBef>
            </a:pPr>
            <a:r>
              <a:rPr lang="fr-FR" sz="2000" b="1" u="sng" dirty="0"/>
              <a:t>Le réglage :</a:t>
            </a:r>
            <a:r>
              <a:rPr lang="fr-FR" sz="2000" dirty="0"/>
              <a:t> L’ouverture de sortie, pour l’adapter au rapport de réduction souhaité, s’effectue comme sur le concasseur à mâchoires à simple effet. </a:t>
            </a:r>
            <a:endParaRPr lang="fr-FR" sz="2000" dirty="0"/>
          </a:p>
        </p:txBody>
      </p:sp>
      <p:sp>
        <p:nvSpPr>
          <p:cNvPr id="158725" name="Text Box 6"/>
          <p:cNvSpPr txBox="1">
            <a:spLocks noChangeArrowheads="1"/>
          </p:cNvSpPr>
          <p:nvPr/>
        </p:nvSpPr>
        <p:spPr bwMode="auto">
          <a:xfrm>
            <a:off x="6096001" y="5854215"/>
            <a:ext cx="5708072" cy="1015663"/>
          </a:xfrm>
          <a:prstGeom prst="rect">
            <a:avLst/>
          </a:prstGeom>
          <a:solidFill>
            <a:srgbClr val="FF3300"/>
          </a:solidFill>
          <a:ln w="9525">
            <a:noFill/>
            <a:miter lim="800000"/>
          </a:ln>
        </p:spPr>
        <p:txBody>
          <a:bodyPr wrap="square">
            <a:spAutoFit/>
          </a:bodyPr>
          <a:lstStyle/>
          <a:p>
            <a:pPr>
              <a:spcBef>
                <a:spcPct val="50000"/>
              </a:spcBef>
            </a:pPr>
            <a:r>
              <a:rPr lang="fr-FR" sz="1635" dirty="0"/>
              <a:t> </a:t>
            </a:r>
            <a:r>
              <a:rPr lang="fr-FR" sz="2000" b="1" u="sng" dirty="0"/>
              <a:t>La sécurité </a:t>
            </a:r>
            <a:r>
              <a:rPr lang="fr-FR" sz="2000" dirty="0"/>
              <a:t>: La sécurité contre les corps </a:t>
            </a:r>
            <a:r>
              <a:rPr lang="fr-FR" sz="2000" dirty="0" err="1"/>
              <a:t>imbroyables</a:t>
            </a:r>
            <a:r>
              <a:rPr lang="fr-FR" sz="2000" dirty="0"/>
              <a:t> est obtenue en évidant une des plaques d’articulation.</a:t>
            </a:r>
            <a:endParaRPr lang="fr-FR" sz="2000" dirty="0"/>
          </a:p>
        </p:txBody>
      </p:sp>
      <p:sp>
        <p:nvSpPr>
          <p:cNvPr id="158726" name="Text Box 7"/>
          <p:cNvSpPr txBox="1">
            <a:spLocks noChangeArrowheads="1"/>
          </p:cNvSpPr>
          <p:nvPr/>
        </p:nvSpPr>
        <p:spPr bwMode="auto">
          <a:xfrm>
            <a:off x="6031194" y="2056536"/>
            <a:ext cx="5772879" cy="2585323"/>
          </a:xfrm>
          <a:prstGeom prst="rect">
            <a:avLst/>
          </a:prstGeom>
          <a:solidFill>
            <a:schemeClr val="tx1"/>
          </a:solidFill>
          <a:ln w="9525">
            <a:noFill/>
            <a:miter lim="800000"/>
          </a:ln>
        </p:spPr>
        <p:txBody>
          <a:bodyPr wrap="square">
            <a:spAutoFit/>
          </a:bodyPr>
          <a:lstStyle/>
          <a:p>
            <a:r>
              <a:rPr lang="fr-FR" b="1" dirty="0">
                <a:solidFill>
                  <a:schemeClr val="bg1"/>
                </a:solidFill>
                <a:effectLst>
                  <a:outerShdw blurRad="38100" dist="38100" dir="2700000" algn="tl">
                    <a:srgbClr val="000000">
                      <a:alpha val="43137"/>
                    </a:srgbClr>
                  </a:outerShdw>
                </a:effectLst>
              </a:rPr>
              <a:t>Le concasseur à mâchoires à double effet est utilisé pour le concassage primaire (débitage). Il est capable d’admettre de très gros blocs, d’assurer de grosses productions et de fragmenter des morceaux très durs et abrasifs. Le concasseur à mâchoire produit moins de fines. Son rapport de réduction est compris entre 4 et 8.</a:t>
            </a:r>
            <a:endParaRPr lang="fr-FR" b="1" dirty="0">
              <a:solidFill>
                <a:schemeClr val="bg1"/>
              </a:solidFill>
              <a:effectLst>
                <a:outerShdw blurRad="38100" dist="38100" dir="2700000" algn="tl">
                  <a:srgbClr val="000000">
                    <a:alpha val="43137"/>
                  </a:srgbClr>
                </a:outerShdw>
              </a:effectLst>
            </a:endParaRPr>
          </a:p>
          <a:p>
            <a:r>
              <a:rPr lang="fr-FR" b="1" dirty="0">
                <a:solidFill>
                  <a:schemeClr val="bg1"/>
                </a:solidFill>
                <a:effectLst>
                  <a:outerShdw blurRad="38100" dist="38100" dir="2700000" algn="tl">
                    <a:srgbClr val="000000">
                      <a:alpha val="43137"/>
                    </a:srgbClr>
                  </a:outerShdw>
                </a:effectLst>
              </a:rPr>
              <a:t>D’une manière générale, les concasseurs à mâchoires ne conviennent pas pour les matériaux collants, mais ils conviennent pour les produits qui s’écoulent facilement.</a:t>
            </a:r>
            <a:endParaRPr lang="fr-FR" b="1" dirty="0">
              <a:solidFill>
                <a:schemeClr val="bg1"/>
              </a:solidFill>
              <a:effectLst>
                <a:outerShdw blurRad="38100" dist="38100" dir="2700000" algn="tl">
                  <a:srgbClr val="000000">
                    <a:alpha val="43137"/>
                  </a:srgbClr>
                </a:outerShdw>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a:endParaRPr lang="fr-FR"/>
          </a:p>
        </p:txBody>
      </p:sp>
      <p:graphicFrame>
        <p:nvGraphicFramePr>
          <p:cNvPr id="6146" name="Object 3"/>
          <p:cNvGraphicFramePr>
            <a:graphicFrameLocks noGrp="1" noChangeAspect="1"/>
          </p:cNvGraphicFramePr>
          <p:nvPr>
            <p:ph idx="1"/>
          </p:nvPr>
        </p:nvGraphicFramePr>
        <p:xfrm>
          <a:off x="2829738" y="2253838"/>
          <a:ext cx="6205611" cy="2199110"/>
        </p:xfrm>
        <a:graphic>
          <a:graphicData uri="http://schemas.openxmlformats.org/presentationml/2006/ole">
            <mc:AlternateContent xmlns:mc="http://schemas.openxmlformats.org/markup-compatibility/2006">
              <mc:Choice xmlns:v="urn:schemas-microsoft-com:vml" Requires="v">
                <p:oleObj spid="_x0000_s27656" name="Package" r:id="rId1" imgW="1645920" imgH="481330" progId="Package">
                  <p:embed/>
                </p:oleObj>
              </mc:Choice>
              <mc:Fallback>
                <p:oleObj name="Package" r:id="rId1" imgW="164592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738" y="2253838"/>
                        <a:ext cx="6205611" cy="2199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a:r>
              <a:rPr lang="fr-FR" sz="3630"/>
              <a:t> </a:t>
            </a:r>
            <a:r>
              <a:rPr lang="fr-FR" sz="3630" b="1"/>
              <a:t>Capacité des concasseurs à mâchoires</a:t>
            </a:r>
            <a:endParaRPr lang="fr-FR" sz="3630"/>
          </a:p>
        </p:txBody>
      </p:sp>
      <p:sp>
        <p:nvSpPr>
          <p:cNvPr id="7172" name="Rectangle 3"/>
          <p:cNvSpPr>
            <a:spLocks noGrp="1" noChangeArrowheads="1"/>
          </p:cNvSpPr>
          <p:nvPr>
            <p:ph type="body" idx="1"/>
          </p:nvPr>
        </p:nvSpPr>
        <p:spPr>
          <a:xfrm>
            <a:off x="193964" y="1825625"/>
            <a:ext cx="11540836" cy="4351338"/>
          </a:xfrm>
        </p:spPr>
        <p:txBody>
          <a:bodyPr>
            <a:normAutofit/>
          </a:bodyPr>
          <a:lstStyle/>
          <a:p>
            <a:pPr eaLnBrk="1">
              <a:buFont typeface="StarSymbol" charset="0"/>
              <a:buNone/>
            </a:pPr>
            <a:r>
              <a:rPr lang="fr-FR" sz="3200" b="1" u="sng" dirty="0" err="1"/>
              <a:t>Taggart</a:t>
            </a:r>
            <a:r>
              <a:rPr lang="fr-FR" sz="3200" dirty="0"/>
              <a:t> donne une formule purement empirique pour calculer la capacité d’un concasseur à mâchoire :</a:t>
            </a:r>
            <a:endParaRPr lang="fr-FR" sz="3200" dirty="0"/>
          </a:p>
          <a:p>
            <a:pPr eaLnBrk="1"/>
            <a:r>
              <a:rPr lang="fr-FR" sz="3200" dirty="0"/>
              <a:t> </a:t>
            </a:r>
            <a:endParaRPr lang="fr-FR" sz="3200" dirty="0"/>
          </a:p>
          <a:p>
            <a:pPr eaLnBrk="1"/>
            <a:endParaRPr lang="fr-FR" sz="3200" dirty="0"/>
          </a:p>
          <a:p>
            <a:pPr eaLnBrk="1"/>
            <a:r>
              <a:rPr lang="fr-FR" sz="3200" dirty="0"/>
              <a:t>T : est la capacité en tonne par heure.</a:t>
            </a:r>
            <a:endParaRPr lang="fr-FR" sz="3200" dirty="0"/>
          </a:p>
          <a:p>
            <a:pPr eaLnBrk="1"/>
            <a:r>
              <a:rPr lang="fr-FR" sz="3200" dirty="0"/>
              <a:t>E : est la longueur de l’entrée du concasseur en cm.</a:t>
            </a:r>
            <a:endParaRPr lang="fr-FR" sz="3200" dirty="0"/>
          </a:p>
          <a:p>
            <a:pPr eaLnBrk="1"/>
            <a:r>
              <a:rPr lang="fr-FR" sz="3200" dirty="0"/>
              <a:t>S : est la largeur maximum de sortie en cm</a:t>
            </a:r>
            <a:endParaRPr lang="fr-FR" sz="3200" dirty="0"/>
          </a:p>
        </p:txBody>
      </p:sp>
      <p:sp>
        <p:nvSpPr>
          <p:cNvPr id="7173"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7170" name="Object 4"/>
          <p:cNvGraphicFramePr>
            <a:graphicFrameLocks noChangeAspect="1"/>
          </p:cNvGraphicFramePr>
          <p:nvPr/>
        </p:nvGraphicFramePr>
        <p:xfrm>
          <a:off x="2829738" y="2775173"/>
          <a:ext cx="6074558" cy="1067152"/>
        </p:xfrm>
        <a:graphic>
          <a:graphicData uri="http://schemas.openxmlformats.org/presentationml/2006/ole">
            <mc:AlternateContent xmlns:mc="http://schemas.openxmlformats.org/markup-compatibility/2006">
              <mc:Choice xmlns:v="urn:schemas-microsoft-com:vml" Requires="v">
                <p:oleObj spid="_x0000_s28680" name="Equation" r:id="rId1" imgW="1104900" imgH="203200" progId="Equation.3">
                  <p:embed/>
                </p:oleObj>
              </mc:Choice>
              <mc:Fallback>
                <p:oleObj name="Equation" r:id="rId1" imgW="1104900" imgH="2032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9738" y="2775173"/>
                        <a:ext cx="6074558" cy="10671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eaLnBrk="1"/>
            <a:r>
              <a:rPr lang="fr-FR" b="1"/>
              <a:t>Concasseurs Giratoires</a:t>
            </a:r>
            <a:r>
              <a:rPr lang="fr-FR"/>
              <a:t> </a:t>
            </a:r>
            <a:endParaRPr lang="fr-FR"/>
          </a:p>
        </p:txBody>
      </p:sp>
      <p:sp>
        <p:nvSpPr>
          <p:cNvPr id="159747" name="Rectangle 3"/>
          <p:cNvSpPr>
            <a:spLocks noGrp="1" noChangeArrowheads="1"/>
          </p:cNvSpPr>
          <p:nvPr>
            <p:ph type="body" idx="1"/>
          </p:nvPr>
        </p:nvSpPr>
        <p:spPr>
          <a:xfrm>
            <a:off x="290945" y="1604329"/>
            <a:ext cx="11637819" cy="5253672"/>
          </a:xfrm>
        </p:spPr>
        <p:txBody>
          <a:bodyPr>
            <a:normAutofit/>
          </a:bodyPr>
          <a:lstStyle/>
          <a:p>
            <a:pPr eaLnBrk="1">
              <a:lnSpc>
                <a:spcPct val="103000"/>
              </a:lnSpc>
              <a:buFont typeface="StarSymbol" charset="0"/>
              <a:buNone/>
            </a:pPr>
            <a:r>
              <a:rPr lang="fr-FR" sz="2000" b="1" dirty="0">
                <a:effectLst>
                  <a:outerShdw blurRad="38100" dist="38100" dir="2700000" algn="tl">
                    <a:srgbClr val="000000">
                      <a:alpha val="43137"/>
                    </a:srgbClr>
                  </a:outerShdw>
                </a:effectLst>
              </a:rPr>
              <a:t>Dans ces appareils, la fragmentation est obtenue par pression entre une cuve tronconique fixe appelé concave et un cône axial tronconique appelé noix et fixé sur un arbre pendulaire. Le concave et la noix sont revêtus de plaques en acier au manganèse.</a:t>
            </a:r>
            <a:endParaRPr lang="fr-FR" sz="2000" b="1" dirty="0">
              <a:effectLst>
                <a:outerShdw blurRad="38100" dist="38100" dir="2700000" algn="tl">
                  <a:srgbClr val="000000">
                    <a:alpha val="43137"/>
                  </a:srgbClr>
                </a:outerShdw>
              </a:effectLst>
            </a:endParaRPr>
          </a:p>
          <a:p>
            <a:pPr eaLnBrk="1">
              <a:lnSpc>
                <a:spcPct val="103000"/>
              </a:lnSpc>
              <a:buFont typeface="StarSymbol" charset="0"/>
              <a:buNone/>
            </a:pPr>
            <a:r>
              <a:rPr lang="fr-FR" sz="2000" dirty="0"/>
              <a:t>La dimension maximale des produits concassés qui tombent sur un plan incliné au fond de l’appareil, est déterminée par l’ouverture maximale de décharge.</a:t>
            </a:r>
            <a:endParaRPr lang="fr-FR" sz="2000" b="1" u="sng" dirty="0"/>
          </a:p>
          <a:p>
            <a:pPr eaLnBrk="1">
              <a:lnSpc>
                <a:spcPct val="103000"/>
              </a:lnSpc>
            </a:pPr>
            <a:r>
              <a:rPr lang="fr-FR" sz="2000" b="1" u="sng" dirty="0"/>
              <a:t>Réglage :</a:t>
            </a:r>
            <a:r>
              <a:rPr lang="fr-FR" sz="2000" dirty="0"/>
              <a:t> Le réglage est obtenu par coulissage de la noix suivant la verticale en agissant sur le boulon de réglage</a:t>
            </a:r>
            <a:endParaRPr lang="fr-FR" sz="2000" b="1" u="sng" dirty="0"/>
          </a:p>
          <a:p>
            <a:pPr eaLnBrk="1">
              <a:lnSpc>
                <a:spcPct val="103000"/>
              </a:lnSpc>
            </a:pPr>
            <a:r>
              <a:rPr lang="fr-FR" sz="2000" b="1" u="sng" dirty="0"/>
              <a:t>Sécurité :</a:t>
            </a:r>
            <a:r>
              <a:rPr lang="fr-FR" sz="2000" dirty="0"/>
              <a:t> Dans les gros appareils de concassage primaire, leur robustesse s’accommode sans dommage des corps </a:t>
            </a:r>
            <a:r>
              <a:rPr lang="fr-FR" sz="2000" dirty="0" err="1"/>
              <a:t>imbroyables</a:t>
            </a:r>
            <a:r>
              <a:rPr lang="fr-FR" sz="2000" dirty="0"/>
              <a:t> et il n’y a pas de dispositif de sécurité incorporé, mais ils sont généralement protégés à l’alimentation par des dispositifs magnétiques placés en amont des appareils.</a:t>
            </a:r>
            <a:endParaRPr lang="fr-FR" sz="2000" dirty="0"/>
          </a:p>
          <a:p>
            <a:pPr eaLnBrk="1">
              <a:lnSpc>
                <a:spcPct val="103000"/>
              </a:lnSpc>
            </a:pPr>
            <a:r>
              <a:rPr lang="fr-FR" sz="2000" b="1" dirty="0">
                <a:effectLst>
                  <a:outerShdw blurRad="38100" dist="38100" dir="2700000" algn="tl">
                    <a:srgbClr val="000000">
                      <a:alpha val="43137"/>
                    </a:srgbClr>
                  </a:outerShdw>
                </a:effectLst>
              </a:rPr>
              <a:t>Dans les concasseurs giratoires standards, le mouvement est continu. Les risques de blocage sont inexistants et le débit est 4 à 5 fois plus élevé que dans les concasseurs à mâchoires. Leur alimentation ne nécessite aucune précaution spéciale et ils peuvent travailler avec la chambre de concassage complètement pleine. On ne peut envisager l’emploi de ces appareils quand le minerai est collant.</a:t>
            </a:r>
            <a:endParaRPr lang="fr-FR" sz="2000" b="1" dirty="0">
              <a:effectLst>
                <a:outerShdw blurRad="38100" dist="38100" dir="2700000" algn="tl">
                  <a:srgbClr val="000000">
                    <a:alpha val="43137"/>
                  </a:srgbClr>
                </a:outerShdw>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3"/>
          <p:cNvGraphicFramePr>
            <a:graphicFrameLocks noGrp="1" noChangeAspect="1"/>
          </p:cNvGraphicFramePr>
          <p:nvPr>
            <p:ph idx="1"/>
          </p:nvPr>
        </p:nvGraphicFramePr>
        <p:xfrm>
          <a:off x="3352512" y="2056537"/>
          <a:ext cx="5226309" cy="2030613"/>
        </p:xfrm>
        <a:graphic>
          <a:graphicData uri="http://schemas.openxmlformats.org/presentationml/2006/ole">
            <mc:AlternateContent xmlns:mc="http://schemas.openxmlformats.org/markup-compatibility/2006">
              <mc:Choice xmlns:v="urn:schemas-microsoft-com:vml" Requires="v">
                <p:oleObj spid="_x0000_s29704" name="Package" r:id="rId1" imgW="1453515" imgH="481330" progId="Package">
                  <p:embed/>
                </p:oleObj>
              </mc:Choice>
              <mc:Fallback>
                <p:oleObj name="Package" r:id="rId1" imgW="1453515"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512" y="2056537"/>
                        <a:ext cx="5226309" cy="2030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0" name="Picture 4" descr="FIG14"/>
          <p:cNvPicPr>
            <a:picLocks noGrp="1" noChangeAspect="1" noChangeArrowheads="1"/>
          </p:cNvPicPr>
          <p:nvPr>
            <p:ph type="body" idx="1"/>
          </p:nvPr>
        </p:nvPicPr>
        <p:blipFill>
          <a:blip r:embed="rId1"/>
          <a:srcRect/>
          <a:stretch>
            <a:fillRect/>
          </a:stretch>
        </p:blipFill>
        <p:spPr>
          <a:xfrm>
            <a:off x="1915242" y="1"/>
            <a:ext cx="7447022" cy="4703534"/>
          </a:xfrm>
        </p:spPr>
      </p:pic>
      <p:sp>
        <p:nvSpPr>
          <p:cNvPr id="160771" name="Text Box 5"/>
          <p:cNvSpPr txBox="1">
            <a:spLocks noChangeArrowheads="1"/>
          </p:cNvSpPr>
          <p:nvPr/>
        </p:nvSpPr>
        <p:spPr bwMode="auto">
          <a:xfrm>
            <a:off x="318656" y="5105317"/>
            <a:ext cx="11679382" cy="1384995"/>
          </a:xfrm>
          <a:prstGeom prst="rect">
            <a:avLst/>
          </a:prstGeom>
          <a:solidFill>
            <a:schemeClr val="accent1"/>
          </a:solidFill>
          <a:ln w="9525">
            <a:noFill/>
            <a:miter lim="800000"/>
          </a:ln>
        </p:spPr>
        <p:txBody>
          <a:bodyPr wrap="square">
            <a:spAutoFit/>
          </a:bodyPr>
          <a:lstStyle/>
          <a:p>
            <a:r>
              <a:rPr lang="fr-FR" sz="3600" dirty="0">
                <a:solidFill>
                  <a:srgbClr val="FF3300"/>
                </a:solidFill>
              </a:rPr>
              <a:t>On distingue deux sortes de concasseurs giratoires standards :</a:t>
            </a:r>
            <a:endParaRPr lang="fr-FR" sz="3600" dirty="0">
              <a:solidFill>
                <a:srgbClr val="FF3300"/>
              </a:solidFill>
            </a:endParaRPr>
          </a:p>
          <a:p>
            <a:r>
              <a:rPr lang="fr-FR" sz="2400" dirty="0"/>
              <a:t>Concasseurs giratoires standards primaires, qui sont destinés au débitage. </a:t>
            </a:r>
            <a:endParaRPr lang="fr-FR" sz="2400" dirty="0"/>
          </a:p>
          <a:p>
            <a:r>
              <a:rPr lang="fr-FR" sz="2400" dirty="0"/>
              <a:t>Concasseurs giratoires standards  secondaires, qui concassent plus fin.</a:t>
            </a:r>
            <a:endParaRPr lang="fr-F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Ce que vous allez apprendre dans ce module :</a:t>
            </a:r>
            <a:endParaRPr lang="fr-FR" dirty="0"/>
          </a:p>
        </p:txBody>
      </p:sp>
      <p:sp>
        <p:nvSpPr>
          <p:cNvPr id="3" name="Espace réservé du contenu 2"/>
          <p:cNvSpPr>
            <a:spLocks noGrp="1"/>
          </p:cNvSpPr>
          <p:nvPr>
            <p:ph idx="1"/>
          </p:nvPr>
        </p:nvSpPr>
        <p:spPr/>
        <p:txBody>
          <a:bodyPr/>
          <a:lstStyle/>
          <a:p>
            <a:pPr marL="386080" lvl="1" indent="-290830" algn="just">
              <a:spcAft>
                <a:spcPct val="0"/>
              </a:spcAft>
              <a:buSzPct val="45000"/>
              <a:buFont typeface="StarSymbol" charset="0"/>
              <a:buChar char="●"/>
              <a:tabLst>
                <a:tab pos="385445" algn="l"/>
                <a:tab pos="791845" algn="l"/>
                <a:tab pos="1199515" algn="l"/>
                <a:tab pos="1607185" algn="l"/>
                <a:tab pos="2014220" algn="l"/>
                <a:tab pos="2421890" algn="l"/>
                <a:tab pos="2829560" algn="l"/>
                <a:tab pos="3237230" algn="l"/>
                <a:tab pos="3644900" algn="l"/>
                <a:tab pos="4052570" algn="l"/>
                <a:tab pos="4459605" algn="l"/>
                <a:tab pos="4867275" algn="l"/>
                <a:tab pos="5274945" algn="l"/>
                <a:tab pos="5682615" algn="l"/>
                <a:tab pos="6090285" algn="l"/>
                <a:tab pos="6497955" algn="l"/>
                <a:tab pos="6905625" algn="l"/>
                <a:tab pos="7312660" algn="l"/>
                <a:tab pos="7720330" algn="l"/>
                <a:tab pos="8128000" algn="l"/>
                <a:tab pos="8535670" algn="l"/>
              </a:tabLst>
            </a:pPr>
            <a:r>
              <a:rPr lang="fr-FR" sz="2905" b="1" i="1" dirty="0"/>
              <a:t>Les différents types des machines de </a:t>
            </a:r>
            <a:r>
              <a:rPr lang="fr-FR" sz="2905" b="1" i="1" dirty="0" err="1"/>
              <a:t>communtion</a:t>
            </a:r>
            <a:r>
              <a:rPr lang="fr-FR" sz="2905" b="1" i="1" dirty="0"/>
              <a:t> (fragmentation) et de transport minier.</a:t>
            </a:r>
            <a:endParaRPr lang="fr-FR" sz="2905" b="1" i="1" dirty="0"/>
          </a:p>
          <a:p>
            <a:pPr marL="386080" lvl="1" indent="-290830" algn="just">
              <a:spcAft>
                <a:spcPct val="0"/>
              </a:spcAft>
              <a:buSzPct val="45000"/>
              <a:buFont typeface="StarSymbol" charset="0"/>
              <a:buChar char="●"/>
              <a:tabLst>
                <a:tab pos="385445" algn="l"/>
                <a:tab pos="791845" algn="l"/>
                <a:tab pos="1199515" algn="l"/>
                <a:tab pos="1607185" algn="l"/>
                <a:tab pos="2014220" algn="l"/>
                <a:tab pos="2421890" algn="l"/>
                <a:tab pos="2829560" algn="l"/>
                <a:tab pos="3237230" algn="l"/>
                <a:tab pos="3644900" algn="l"/>
                <a:tab pos="4052570" algn="l"/>
                <a:tab pos="4459605" algn="l"/>
                <a:tab pos="4867275" algn="l"/>
                <a:tab pos="5274945" algn="l"/>
                <a:tab pos="5682615" algn="l"/>
                <a:tab pos="6090285" algn="l"/>
                <a:tab pos="6497955" algn="l"/>
                <a:tab pos="6905625" algn="l"/>
                <a:tab pos="7312660" algn="l"/>
                <a:tab pos="7720330" algn="l"/>
                <a:tab pos="8128000" algn="l"/>
                <a:tab pos="8535670" algn="l"/>
              </a:tabLst>
            </a:pPr>
            <a:r>
              <a:rPr lang="fr-FR" sz="2905" b="1" i="1" dirty="0"/>
              <a:t>Améliorer les systèmes de sécurité et de pilotage du processus de </a:t>
            </a:r>
            <a:r>
              <a:rPr lang="fr-FR" sz="2905" b="1" i="1" dirty="0" err="1"/>
              <a:t>communition</a:t>
            </a:r>
            <a:r>
              <a:rPr lang="fr-FR" sz="2905" b="1" i="1" dirty="0"/>
              <a:t>.</a:t>
            </a:r>
            <a:endParaRPr lang="fr-FR" sz="2905" b="1" i="1" dirty="0"/>
          </a:p>
          <a:p>
            <a:pPr marL="386080" lvl="1" indent="-290830" algn="just">
              <a:spcAft>
                <a:spcPct val="0"/>
              </a:spcAft>
              <a:buSzPct val="45000"/>
              <a:buFont typeface="StarSymbol" charset="0"/>
              <a:buChar char="●"/>
              <a:tabLst>
                <a:tab pos="385445" algn="l"/>
                <a:tab pos="791845" algn="l"/>
                <a:tab pos="1199515" algn="l"/>
                <a:tab pos="1607185" algn="l"/>
                <a:tab pos="2014220" algn="l"/>
                <a:tab pos="2421890" algn="l"/>
                <a:tab pos="2829560" algn="l"/>
                <a:tab pos="3237230" algn="l"/>
                <a:tab pos="3644900" algn="l"/>
                <a:tab pos="4052570" algn="l"/>
                <a:tab pos="4459605" algn="l"/>
                <a:tab pos="4867275" algn="l"/>
                <a:tab pos="5274945" algn="l"/>
                <a:tab pos="5682615" algn="l"/>
                <a:tab pos="6090285" algn="l"/>
                <a:tab pos="6497955" algn="l"/>
                <a:tab pos="6905625" algn="l"/>
                <a:tab pos="7312660" algn="l"/>
                <a:tab pos="7720330" algn="l"/>
                <a:tab pos="8128000" algn="l"/>
                <a:tab pos="8535670" algn="l"/>
              </a:tabLst>
            </a:pPr>
            <a:r>
              <a:rPr lang="fr-FR" sz="2905" b="1" i="1" dirty="0"/>
              <a:t>Optimiser les opérations liés à la fragmentation fine; fragmentation grossière; fragmentation ultrafine; etc…</a:t>
            </a:r>
            <a:endParaRPr lang="fr-FR" sz="2905" b="1" i="1" dirty="0"/>
          </a:p>
          <a:p>
            <a:pPr marL="386080" lvl="1" indent="-290830" algn="just">
              <a:spcAft>
                <a:spcPct val="0"/>
              </a:spcAft>
              <a:buSzPct val="45000"/>
              <a:buFont typeface="StarSymbol" charset="0"/>
              <a:buChar char="●"/>
              <a:tabLst>
                <a:tab pos="385445" algn="l"/>
                <a:tab pos="791845" algn="l"/>
                <a:tab pos="1199515" algn="l"/>
                <a:tab pos="1607185" algn="l"/>
                <a:tab pos="2014220" algn="l"/>
                <a:tab pos="2421890" algn="l"/>
                <a:tab pos="2829560" algn="l"/>
                <a:tab pos="3237230" algn="l"/>
                <a:tab pos="3644900" algn="l"/>
                <a:tab pos="4052570" algn="l"/>
                <a:tab pos="4459605" algn="l"/>
                <a:tab pos="4867275" algn="l"/>
                <a:tab pos="5274945" algn="l"/>
                <a:tab pos="5682615" algn="l"/>
                <a:tab pos="6090285" algn="l"/>
                <a:tab pos="6497955" algn="l"/>
                <a:tab pos="6905625" algn="l"/>
                <a:tab pos="7312660" algn="l"/>
                <a:tab pos="7720330" algn="l"/>
                <a:tab pos="8128000" algn="l"/>
                <a:tab pos="8535670" algn="l"/>
              </a:tabLst>
            </a:pPr>
            <a:r>
              <a:rPr lang="fr-FR" sz="2905" b="1" i="1" dirty="0"/>
              <a:t>Améliorer le dimensionnement des  équipements de </a:t>
            </a:r>
            <a:r>
              <a:rPr lang="fr-FR" sz="2905" b="1" i="1" dirty="0" err="1"/>
              <a:t>communition</a:t>
            </a:r>
            <a:r>
              <a:rPr lang="fr-FR" sz="2905" b="1" i="1" dirty="0"/>
              <a:t> dans  les mines et/ou carrières.</a:t>
            </a:r>
            <a:endParaRPr lang="en-GB" sz="2905" b="1" i="1" dirty="0"/>
          </a:p>
          <a:p>
            <a:endParaRPr lang="fr-F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794" name="Picture 4" descr="FIG17"/>
          <p:cNvPicPr>
            <a:picLocks noGrp="1" noChangeAspect="1" noChangeArrowheads="1"/>
          </p:cNvPicPr>
          <p:nvPr>
            <p:ph type="body" idx="1"/>
          </p:nvPr>
        </p:nvPicPr>
        <p:blipFill>
          <a:blip r:embed="rId1"/>
          <a:srcRect/>
          <a:stretch>
            <a:fillRect/>
          </a:stretch>
        </p:blipFill>
        <p:spPr>
          <a:xfrm>
            <a:off x="1915242" y="1664816"/>
            <a:ext cx="8426325" cy="5193185"/>
          </a:xfrm>
        </p:spPr>
      </p:pic>
      <p:sp>
        <p:nvSpPr>
          <p:cNvPr id="161795" name="Text Box 5"/>
          <p:cNvSpPr txBox="1">
            <a:spLocks noChangeArrowheads="1"/>
          </p:cNvSpPr>
          <p:nvPr/>
        </p:nvSpPr>
        <p:spPr bwMode="auto">
          <a:xfrm>
            <a:off x="415637" y="162738"/>
            <a:ext cx="11346872" cy="1323439"/>
          </a:xfrm>
          <a:prstGeom prst="rect">
            <a:avLst/>
          </a:prstGeom>
          <a:solidFill>
            <a:schemeClr val="accent1"/>
          </a:solidFill>
          <a:ln w="9525">
            <a:noFill/>
            <a:miter lim="800000"/>
          </a:ln>
        </p:spPr>
        <p:txBody>
          <a:bodyPr wrap="square">
            <a:spAutoFit/>
          </a:bodyPr>
          <a:lstStyle/>
          <a:p>
            <a:r>
              <a:rPr lang="fr-FR" sz="2000" b="1" dirty="0"/>
              <a:t>Concasseurs giratoires « </a:t>
            </a:r>
            <a:r>
              <a:rPr lang="fr-FR" sz="2000" b="1" dirty="0" err="1"/>
              <a:t>Symons</a:t>
            </a:r>
            <a:r>
              <a:rPr lang="fr-FR" sz="2000" b="1" dirty="0"/>
              <a:t>-cône » </a:t>
            </a:r>
            <a:endParaRPr lang="fr-FR" sz="2000" dirty="0"/>
          </a:p>
          <a:p>
            <a:r>
              <a:rPr lang="fr-FR" sz="2000" dirty="0"/>
              <a:t>Le concasseur »</a:t>
            </a:r>
            <a:r>
              <a:rPr lang="fr-FR" sz="2000" dirty="0" err="1"/>
              <a:t>Symons</a:t>
            </a:r>
            <a:r>
              <a:rPr lang="fr-FR" sz="2000" dirty="0"/>
              <a:t>-cône » est utilisé pour le concassage intermédiaire ou finisseur, son rapport de réduction pouvant atteindre 20. Son mode d’action est basé sur les mêmes principes que ceux du giratoire standard, mais avec une application plus poussée.</a:t>
            </a:r>
            <a:endParaRPr lang="fr-FR" sz="2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a:endParaRPr lang="fr-FR"/>
          </a:p>
        </p:txBody>
      </p:sp>
      <p:sp>
        <p:nvSpPr>
          <p:cNvPr id="162819" name="Rectangle 3"/>
          <p:cNvSpPr>
            <a:spLocks noGrp="1" noChangeArrowheads="1"/>
          </p:cNvSpPr>
          <p:nvPr>
            <p:ph type="body" idx="1"/>
          </p:nvPr>
        </p:nvSpPr>
        <p:spPr/>
        <p:txBody>
          <a:bodyPr/>
          <a:lstStyle/>
          <a:p>
            <a:pPr eaLnBrk="1">
              <a:buFont typeface="StarSymbol" charset="0"/>
              <a:buNone/>
            </a:pPr>
            <a:endParaRPr lang="fr-FR" sz="3265" b="1" dirty="0">
              <a:solidFill>
                <a:srgbClr val="FF3300"/>
              </a:solidFill>
            </a:endParaRPr>
          </a:p>
          <a:p>
            <a:pPr eaLnBrk="1">
              <a:buFont typeface="StarSymbol" charset="0"/>
              <a:buNone/>
            </a:pPr>
            <a:endParaRPr lang="fr-FR" sz="3265" b="1" dirty="0">
              <a:solidFill>
                <a:srgbClr val="FF3300"/>
              </a:solidFill>
            </a:endParaRPr>
          </a:p>
          <a:p>
            <a:pPr eaLnBrk="1">
              <a:buFont typeface="StarSymbol" charset="0"/>
              <a:buNone/>
            </a:pPr>
            <a:r>
              <a:rPr lang="fr-FR" sz="3265" b="1" dirty="0">
                <a:solidFill>
                  <a:srgbClr val="FF3300"/>
                </a:solidFill>
              </a:rPr>
              <a:t>Concasseurs giratoires « </a:t>
            </a:r>
            <a:r>
              <a:rPr lang="fr-FR" sz="3265" b="1" dirty="0" err="1">
                <a:solidFill>
                  <a:srgbClr val="FF3300"/>
                </a:solidFill>
              </a:rPr>
              <a:t>Hydrocône</a:t>
            </a:r>
            <a:r>
              <a:rPr lang="fr-FR" sz="3265" b="1" dirty="0">
                <a:solidFill>
                  <a:srgbClr val="FF3300"/>
                </a:solidFill>
              </a:rPr>
              <a:t> (</a:t>
            </a:r>
            <a:r>
              <a:rPr lang="fr-FR" sz="3265" b="1" dirty="0" err="1">
                <a:solidFill>
                  <a:srgbClr val="FF3300"/>
                </a:solidFill>
              </a:rPr>
              <a:t>Allis-Chalmers</a:t>
            </a:r>
            <a:r>
              <a:rPr lang="fr-FR" sz="3265" b="1" dirty="0">
                <a:solidFill>
                  <a:srgbClr val="FF3300"/>
                </a:solidFill>
              </a:rPr>
              <a:t>) </a:t>
            </a:r>
            <a:endParaRPr lang="fr-FR" sz="3265" dirty="0">
              <a:solidFill>
                <a:srgbClr val="FF3300"/>
              </a:solidFill>
            </a:endParaRPr>
          </a:p>
          <a:p>
            <a:pPr eaLnBrk="1"/>
            <a:r>
              <a:rPr lang="fr-FR" sz="3265" dirty="0">
                <a:solidFill>
                  <a:srgbClr val="FF3300"/>
                </a:solidFill>
              </a:rPr>
              <a:t>L’</a:t>
            </a:r>
            <a:r>
              <a:rPr lang="fr-FR" sz="3265" dirty="0" err="1">
                <a:solidFill>
                  <a:srgbClr val="FF3300"/>
                </a:solidFill>
              </a:rPr>
              <a:t>hydrocone</a:t>
            </a:r>
            <a:r>
              <a:rPr lang="fr-FR" sz="3265" dirty="0">
                <a:solidFill>
                  <a:srgbClr val="FF3300"/>
                </a:solidFill>
              </a:rPr>
              <a:t> d’</a:t>
            </a:r>
            <a:r>
              <a:rPr lang="fr-FR" sz="3265" dirty="0" err="1">
                <a:solidFill>
                  <a:srgbClr val="FF3300"/>
                </a:solidFill>
              </a:rPr>
              <a:t>Allis-chalmer</a:t>
            </a:r>
            <a:r>
              <a:rPr lang="fr-FR" sz="3265" dirty="0">
                <a:solidFill>
                  <a:srgbClr val="FF3300"/>
                </a:solidFill>
              </a:rPr>
              <a:t> est un excellent appareil qui permet d’obtenir de hauts rendements et des taux de réduction élevés. </a:t>
            </a:r>
            <a:endParaRPr lang="fr-FR" sz="3265" dirty="0">
              <a:solidFill>
                <a:srgbClr val="FF33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a:r>
              <a:rPr lang="fr-FR" sz="2540" b="1"/>
              <a:t>Caractéristiques d’utilisation des concasseurs giratoires et comparaison avec les concasseurs à mâchoires</a:t>
            </a:r>
            <a:endParaRPr lang="fr-FR" sz="2540"/>
          </a:p>
        </p:txBody>
      </p:sp>
      <p:sp>
        <p:nvSpPr>
          <p:cNvPr id="163843" name="Rectangle 3"/>
          <p:cNvSpPr>
            <a:spLocks noGrp="1" noChangeArrowheads="1"/>
          </p:cNvSpPr>
          <p:nvPr>
            <p:ph type="body" idx="1"/>
          </p:nvPr>
        </p:nvSpPr>
        <p:spPr>
          <a:xfrm>
            <a:off x="401783" y="1604329"/>
            <a:ext cx="11457708" cy="4948871"/>
          </a:xfrm>
        </p:spPr>
        <p:txBody>
          <a:bodyPr>
            <a:normAutofit/>
          </a:bodyPr>
          <a:lstStyle/>
          <a:p>
            <a:pPr eaLnBrk="1">
              <a:lnSpc>
                <a:spcPct val="103000"/>
              </a:lnSpc>
            </a:pPr>
            <a:r>
              <a:rPr lang="fr-FR" sz="2400" dirty="0"/>
              <a:t>Le giratoire standard est essentiellement un concasseur primaire ; il est comparable au concasseur à mâchoires Black, mais sa capacité, à dimension d’admission égale, est 4 à 5 fois plus grande. Le choix entre ces deux appareils est déterminé par le rapport capacité sur la dimension des plus gros à concassés.</a:t>
            </a:r>
            <a:endParaRPr lang="fr-FR" sz="2400" dirty="0"/>
          </a:p>
          <a:p>
            <a:pPr eaLnBrk="1">
              <a:lnSpc>
                <a:spcPct val="103000"/>
              </a:lnSpc>
            </a:pPr>
            <a:r>
              <a:rPr lang="fr-FR" sz="2400" dirty="0"/>
              <a:t>Le concasseur à mâchoires à double effet est utilisé pour le concassage des matériaux extrêmement durs</a:t>
            </a:r>
            <a:endParaRPr lang="fr-FR" sz="2400" dirty="0"/>
          </a:p>
          <a:p>
            <a:pPr eaLnBrk="1">
              <a:lnSpc>
                <a:spcPct val="103000"/>
              </a:lnSpc>
            </a:pPr>
            <a:r>
              <a:rPr lang="fr-FR" sz="2400" dirty="0"/>
              <a:t>La forme de l’ouverture du concasseur à mâchoires est favorable pour l’admission des blocs de forme massive et arrondie, au contraire celle du giratoire s’adapte mieux aux blocs de forme plate</a:t>
            </a:r>
            <a:endParaRPr lang="fr-FR" sz="2400" dirty="0"/>
          </a:p>
          <a:p>
            <a:pPr eaLnBrk="1">
              <a:lnSpc>
                <a:spcPct val="103000"/>
              </a:lnSpc>
            </a:pPr>
            <a:r>
              <a:rPr lang="fr-FR" sz="2400" dirty="0"/>
              <a:t>Le giratoire à une décharge de forme annulaire, ce qui gêne le passage des plats. Le produit sortant est plus cubique</a:t>
            </a:r>
            <a:endParaRPr lang="fr-FR"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noChangeArrowheads="1"/>
          </p:cNvSpPr>
          <p:nvPr>
            <p:ph type="body" idx="1"/>
          </p:nvPr>
        </p:nvSpPr>
        <p:spPr>
          <a:xfrm>
            <a:off x="263236" y="227545"/>
            <a:ext cx="11679381" cy="6467719"/>
          </a:xfrm>
        </p:spPr>
        <p:txBody>
          <a:bodyPr>
            <a:noAutofit/>
          </a:bodyPr>
          <a:lstStyle/>
          <a:p>
            <a:pPr eaLnBrk="1">
              <a:lnSpc>
                <a:spcPct val="103000"/>
              </a:lnSpc>
            </a:pPr>
            <a:r>
              <a:rPr lang="fr-FR" dirty="0"/>
              <a:t>Le concasseur à mâchoire est moins gênant pour un tout-venant humide et collant que le giratoire qui possède un diaphragme sous la chambre de concassage. Sur ce diaphragme, les produits argileux ont tendance à s’accumulés.</a:t>
            </a:r>
            <a:endParaRPr lang="fr-FR" dirty="0"/>
          </a:p>
          <a:p>
            <a:pPr eaLnBrk="1">
              <a:lnSpc>
                <a:spcPct val="103000"/>
              </a:lnSpc>
            </a:pPr>
            <a:endParaRPr lang="fr-FR" dirty="0"/>
          </a:p>
          <a:p>
            <a:pPr eaLnBrk="1">
              <a:lnSpc>
                <a:spcPct val="103000"/>
              </a:lnSpc>
            </a:pPr>
            <a:r>
              <a:rPr lang="fr-FR" dirty="0"/>
              <a:t>Le giratoire s’alimente plus facilement que le concasseur à mâchoires car Son mouvement continu évite les blocages et la formation des voûtes.</a:t>
            </a:r>
            <a:endParaRPr lang="fr-FR" dirty="0"/>
          </a:p>
          <a:p>
            <a:pPr eaLnBrk="1">
              <a:lnSpc>
                <a:spcPct val="103000"/>
              </a:lnSpc>
            </a:pPr>
            <a:endParaRPr lang="fr-FR" dirty="0"/>
          </a:p>
          <a:p>
            <a:pPr eaLnBrk="1">
              <a:lnSpc>
                <a:spcPct val="103000"/>
              </a:lnSpc>
            </a:pPr>
            <a:r>
              <a:rPr lang="fr-FR" dirty="0"/>
              <a:t>Les concasseurs à mâchoires sont lourds. A leur installation ils nécessitent des fondations plus massives et coûteuses qu’un giratoire.</a:t>
            </a:r>
            <a:endParaRPr lang="fr-FR" dirty="0"/>
          </a:p>
          <a:p>
            <a:pPr eaLnBrk="1">
              <a:lnSpc>
                <a:spcPct val="103000"/>
              </a:lnSpc>
            </a:pPr>
            <a:r>
              <a:rPr lang="fr-FR" dirty="0"/>
              <a:t>Les concasseurs giratoires sont robustes mais il est essentiel de s’assurer que leur graissage est fait. Leur mise à marche à froid demande des précautions. Le remplacement </a:t>
            </a: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a:r>
              <a:rPr lang="fr-FR" b="1"/>
              <a:t>Autres types de concasseurs</a:t>
            </a:r>
            <a:r>
              <a:rPr lang="fr-FR"/>
              <a:t> </a:t>
            </a:r>
            <a:endParaRPr lang="fr-FR"/>
          </a:p>
        </p:txBody>
      </p:sp>
      <p:sp>
        <p:nvSpPr>
          <p:cNvPr id="165891" name="Rectangle 3"/>
          <p:cNvSpPr>
            <a:spLocks noGrp="1" noChangeArrowheads="1"/>
          </p:cNvSpPr>
          <p:nvPr>
            <p:ph type="body" idx="1"/>
          </p:nvPr>
        </p:nvSpPr>
        <p:spPr>
          <a:xfrm>
            <a:off x="249382" y="1604329"/>
            <a:ext cx="11582399" cy="5090935"/>
          </a:xfrm>
        </p:spPr>
        <p:txBody>
          <a:bodyPr/>
          <a:lstStyle/>
          <a:p>
            <a:pPr eaLnBrk="1">
              <a:buFont typeface="StarSymbol" charset="0"/>
              <a:buNone/>
            </a:pPr>
            <a:r>
              <a:rPr lang="fr-FR" sz="3630" b="1" dirty="0"/>
              <a:t>Concasseurs à cylindres</a:t>
            </a:r>
            <a:endParaRPr lang="fr-FR" sz="3630" b="1" dirty="0"/>
          </a:p>
          <a:p>
            <a:pPr eaLnBrk="1">
              <a:buFont typeface="StarSymbol" charset="0"/>
              <a:buNone/>
            </a:pPr>
            <a:r>
              <a:rPr lang="fr-FR" sz="2540" dirty="0"/>
              <a:t> </a:t>
            </a:r>
            <a:r>
              <a:rPr lang="fr-FR" sz="3600" dirty="0"/>
              <a:t>Concasseurs à cylindres sont généralement appelés »Broyeurs à cylindres », mais pour éviter toute ambiguïté avec les broyeurs proprement dits, nous les appellerons »concasseurs à cylindres », bien que ce soient des appareils intermédiaires entre le concassage et le broyage en ce qui concerne la granulométrie de leur produit. On distingue deux types de concasseurs à cylindres.</a:t>
            </a:r>
            <a:endParaRPr lang="fr-FR" sz="36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914" name="Picture 4" descr="FIG20"/>
          <p:cNvPicPr>
            <a:picLocks noGrp="1" noChangeAspect="1" noChangeArrowheads="1"/>
          </p:cNvPicPr>
          <p:nvPr>
            <p:ph type="body" idx="1"/>
          </p:nvPr>
        </p:nvPicPr>
        <p:blipFill>
          <a:blip r:embed="rId1"/>
          <a:srcRect/>
          <a:stretch>
            <a:fillRect/>
          </a:stretch>
        </p:blipFill>
        <p:spPr>
          <a:xfrm>
            <a:off x="1523520" y="162739"/>
            <a:ext cx="7120108" cy="4408302"/>
          </a:xfrm>
        </p:spPr>
      </p:pic>
      <p:sp>
        <p:nvSpPr>
          <p:cNvPr id="166915" name="Text Box 5"/>
          <p:cNvSpPr txBox="1">
            <a:spLocks noChangeArrowheads="1"/>
          </p:cNvSpPr>
          <p:nvPr/>
        </p:nvSpPr>
        <p:spPr bwMode="auto">
          <a:xfrm>
            <a:off x="304800" y="4735217"/>
            <a:ext cx="11610109" cy="2062103"/>
          </a:xfrm>
          <a:prstGeom prst="rect">
            <a:avLst/>
          </a:prstGeom>
          <a:solidFill>
            <a:schemeClr val="accent1"/>
          </a:solidFill>
          <a:ln w="9525">
            <a:noFill/>
            <a:miter lim="800000"/>
          </a:ln>
        </p:spPr>
        <p:txBody>
          <a:bodyPr wrap="square">
            <a:spAutoFit/>
          </a:bodyPr>
          <a:lstStyle/>
          <a:p>
            <a:pPr>
              <a:spcBef>
                <a:spcPct val="50000"/>
              </a:spcBef>
            </a:pPr>
            <a:r>
              <a:rPr lang="fr-FR" sz="3200" dirty="0"/>
              <a:t>Le concasseur à cylindres lisses est le plus simple des appareils de fragmentation. Le concassage des produits est obtenu par pression continue entre deux cylindres à axes parallèles tournant en sens inverse</a:t>
            </a:r>
            <a:r>
              <a:rPr lang="fr-FR" sz="2000" dirty="0"/>
              <a:t> </a:t>
            </a:r>
            <a:endParaRPr lang="fr-FR"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noGrp="1" noChangeAspect="1"/>
          </p:cNvGraphicFramePr>
          <p:nvPr>
            <p:ph idx="1"/>
          </p:nvPr>
        </p:nvGraphicFramePr>
        <p:xfrm>
          <a:off x="3090405" y="2383451"/>
          <a:ext cx="5096696" cy="1703698"/>
        </p:xfrm>
        <a:graphic>
          <a:graphicData uri="http://schemas.openxmlformats.org/presentationml/2006/ole">
            <mc:AlternateContent xmlns:mc="http://schemas.openxmlformats.org/markup-compatibility/2006">
              <mc:Choice xmlns:v="urn:schemas-microsoft-com:vml" Requires="v">
                <p:oleObj spid="_x0000_s30728" name="Package" r:id="rId1" imgW="1578610" imgH="481330" progId="Package">
                  <p:embed/>
                </p:oleObj>
              </mc:Choice>
              <mc:Fallback>
                <p:oleObj name="Package" r:id="rId1" imgW="157861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405" y="2383451"/>
                        <a:ext cx="5096696" cy="17036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4" descr="FIG20"/>
          <p:cNvPicPr>
            <a:picLocks noGrp="1" noChangeAspect="1" noChangeArrowheads="1"/>
          </p:cNvPicPr>
          <p:nvPr>
            <p:ph type="body" idx="1"/>
          </p:nvPr>
        </p:nvPicPr>
        <p:blipFill>
          <a:blip r:embed="rId1"/>
          <a:srcRect/>
          <a:stretch>
            <a:fillRect/>
          </a:stretch>
        </p:blipFill>
        <p:spPr>
          <a:xfrm>
            <a:off x="1523520" y="0"/>
            <a:ext cx="7120108" cy="4539357"/>
          </a:xfrm>
        </p:spPr>
      </p:pic>
      <p:sp>
        <p:nvSpPr>
          <p:cNvPr id="167939" name="Text Box 5"/>
          <p:cNvSpPr txBox="1">
            <a:spLocks noChangeArrowheads="1"/>
          </p:cNvSpPr>
          <p:nvPr/>
        </p:nvSpPr>
        <p:spPr bwMode="auto">
          <a:xfrm>
            <a:off x="152400" y="4866272"/>
            <a:ext cx="11748655" cy="1815882"/>
          </a:xfrm>
          <a:prstGeom prst="rect">
            <a:avLst/>
          </a:prstGeom>
          <a:solidFill>
            <a:schemeClr val="accent1"/>
          </a:solidFill>
          <a:ln w="9525">
            <a:noFill/>
            <a:miter lim="800000"/>
          </a:ln>
        </p:spPr>
        <p:txBody>
          <a:bodyPr wrap="square">
            <a:spAutoFit/>
          </a:bodyPr>
          <a:lstStyle/>
          <a:p>
            <a:r>
              <a:rPr lang="fr-FR" sz="2800" b="1" dirty="0"/>
              <a:t>Concasseurs à cylindres lisses </a:t>
            </a:r>
            <a:endParaRPr lang="fr-FR" sz="2800" dirty="0"/>
          </a:p>
          <a:p>
            <a:r>
              <a:rPr lang="fr-FR" sz="2800" dirty="0"/>
              <a:t>Le concasseur à cylindres lisses est le plus simple des appareils de fragmentation. Le concassage des produits est obtenu par pression continue entre deux cylindres à axes parallèles tournant en sens inverse</a:t>
            </a:r>
            <a:r>
              <a:rPr lang="fr-FR" sz="2400" dirty="0"/>
              <a:t> </a:t>
            </a:r>
            <a:endParaRPr lang="fr-FR"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body" idx="1"/>
          </p:nvPr>
        </p:nvSpPr>
        <p:spPr>
          <a:xfrm>
            <a:off x="360218" y="332509"/>
            <a:ext cx="10993582" cy="5844454"/>
          </a:xfrm>
        </p:spPr>
        <p:txBody>
          <a:bodyPr/>
          <a:lstStyle/>
          <a:p>
            <a:pPr eaLnBrk="1">
              <a:buFont typeface="StarSymbol" charset="0"/>
              <a:buNone/>
            </a:pPr>
            <a:endParaRPr lang="fr-FR" sz="3990" b="1" dirty="0"/>
          </a:p>
          <a:p>
            <a:pPr eaLnBrk="1">
              <a:buFont typeface="StarSymbol" charset="0"/>
              <a:buNone/>
            </a:pPr>
            <a:endParaRPr lang="fr-FR" sz="3990" b="1" dirty="0"/>
          </a:p>
          <a:p>
            <a:pPr eaLnBrk="1">
              <a:buFont typeface="StarSymbol" charset="0"/>
              <a:buNone/>
            </a:pPr>
            <a:endParaRPr lang="fr-FR" sz="3990" b="1" dirty="0"/>
          </a:p>
          <a:p>
            <a:pPr eaLnBrk="1">
              <a:buFont typeface="StarSymbol" charset="0"/>
              <a:buNone/>
            </a:pPr>
            <a:r>
              <a:rPr lang="fr-FR" sz="5400" b="1" dirty="0"/>
              <a:t>Concasseurs à cylindres dentés</a:t>
            </a:r>
            <a:endParaRPr lang="fr-FR" sz="5400" dirty="0"/>
          </a:p>
          <a:p>
            <a:pPr eaLnBrk="1"/>
            <a:r>
              <a:rPr lang="fr-FR" sz="5400" dirty="0"/>
              <a:t>Cette catégorie de concasseurs comprend des appareils à un ou deux cylindres</a:t>
            </a:r>
            <a:r>
              <a:rPr lang="fr-FR" sz="4400" dirty="0"/>
              <a:t>  </a:t>
            </a:r>
            <a:endParaRPr lang="fr-FR" sz="44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noChangeArrowheads="1"/>
          </p:cNvSpPr>
          <p:nvPr>
            <p:ph type="body" idx="1"/>
          </p:nvPr>
        </p:nvSpPr>
        <p:spPr>
          <a:xfrm>
            <a:off x="318655" y="358599"/>
            <a:ext cx="11526981" cy="6205611"/>
          </a:xfrm>
        </p:spPr>
        <p:txBody>
          <a:bodyPr>
            <a:normAutofit/>
          </a:bodyPr>
          <a:lstStyle/>
          <a:p>
            <a:pPr eaLnBrk="1">
              <a:lnSpc>
                <a:spcPct val="103000"/>
              </a:lnSpc>
              <a:buFont typeface="StarSymbol" charset="0"/>
              <a:buNone/>
            </a:pPr>
            <a:r>
              <a:rPr lang="fr-FR" sz="3200" b="1" dirty="0"/>
              <a:t>Concasseurs à cylindres uniques </a:t>
            </a:r>
            <a:endParaRPr lang="fr-FR" sz="3200" dirty="0"/>
          </a:p>
          <a:p>
            <a:pPr eaLnBrk="1">
              <a:lnSpc>
                <a:spcPct val="103000"/>
              </a:lnSpc>
              <a:buFont typeface="StarSymbol" charset="0"/>
              <a:buNone/>
            </a:pPr>
            <a:r>
              <a:rPr lang="fr-FR" sz="3200" dirty="0"/>
              <a:t>Ce type de concasseur convient particulièrement pour le concassage primaire des charbons, des minéraux tendres ou de dureté moyenne tels que le gypse, marne, etc. Leur rapport de réduction est de 4 environ et ils peuvent admettre des gros blocs. La production de fine est faible et il y’a peu de risque de colmatage.</a:t>
            </a:r>
            <a:endParaRPr lang="fr-FR" sz="3200" dirty="0"/>
          </a:p>
          <a:p>
            <a:pPr eaLnBrk="1">
              <a:lnSpc>
                <a:spcPct val="103000"/>
              </a:lnSpc>
            </a:pPr>
            <a:r>
              <a:rPr lang="fr-FR" sz="3200" dirty="0"/>
              <a:t>Ils opèrent la fragmentation en brisant les morceaux entre un cylindre muni de plaques dentées qui tourne à 1 ou 2 mètres /seconde et une mâchoire fixe, généralement de forme concave, à écartement réglable par tige filetée et ressort formant dispositif de sécurité en cas de passage accidentel d’un corps incassable. </a:t>
            </a:r>
            <a:endParaRPr lang="fr-FR"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a:t>Ce que vous devez savoir à la fin du module :</a:t>
            </a:r>
            <a:endParaRPr lang="fr-FR" dirty="0"/>
          </a:p>
        </p:txBody>
      </p:sp>
      <p:sp>
        <p:nvSpPr>
          <p:cNvPr id="3" name="Espace réservé du contenu 2"/>
          <p:cNvSpPr>
            <a:spLocks noGrp="1"/>
          </p:cNvSpPr>
          <p:nvPr>
            <p:ph idx="1"/>
          </p:nvPr>
        </p:nvSpPr>
        <p:spPr/>
        <p:txBody>
          <a:bodyPr/>
          <a:lstStyle/>
          <a:p>
            <a:endParaRPr lang="fr-FR" b="1" i="1" dirty="0"/>
          </a:p>
          <a:p>
            <a:endParaRPr lang="fr-FR" b="1" i="1" dirty="0"/>
          </a:p>
          <a:p>
            <a:endParaRPr lang="fr-FR" b="1" i="1" dirty="0"/>
          </a:p>
          <a:p>
            <a:r>
              <a:rPr lang="fr-FR" b="1" i="1" dirty="0"/>
              <a:t>Participer à la mise en place du processus de </a:t>
            </a:r>
            <a:r>
              <a:rPr lang="fr-FR" b="1" i="1" dirty="0" err="1"/>
              <a:t>communition</a:t>
            </a:r>
            <a:r>
              <a:rPr lang="fr-FR" b="1" i="1" dirty="0"/>
              <a:t> et / ou optimiser son dimensionnement.</a:t>
            </a:r>
            <a:endParaRPr lang="en-GB" b="1" i="1" dirty="0"/>
          </a:p>
          <a:p>
            <a:endParaRPr lang="fr-F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a:r>
              <a:rPr lang="fr-FR" sz="3630" b="1"/>
              <a:t>Schéma d’un Concasseur à cylindre unique denté</a:t>
            </a:r>
            <a:endParaRPr lang="fr-FR" sz="3630" b="1"/>
          </a:p>
        </p:txBody>
      </p:sp>
      <p:pic>
        <p:nvPicPr>
          <p:cNvPr id="171011" name="Picture 4" descr="FIG22"/>
          <p:cNvPicPr>
            <a:picLocks noGrp="1" noChangeAspect="1" noChangeArrowheads="1"/>
          </p:cNvPicPr>
          <p:nvPr>
            <p:ph type="body" idx="1"/>
          </p:nvPr>
        </p:nvPicPr>
        <p:blipFill>
          <a:blip r:embed="rId1"/>
          <a:srcRect/>
          <a:stretch>
            <a:fillRect/>
          </a:stretch>
        </p:blipFill>
        <p:spPr>
          <a:xfrm>
            <a:off x="2764931" y="1795869"/>
            <a:ext cx="7053861" cy="4376619"/>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2" name="Object 3"/>
          <p:cNvGraphicFramePr>
            <a:graphicFrameLocks noGrp="1" noChangeAspect="1"/>
          </p:cNvGraphicFramePr>
          <p:nvPr>
            <p:ph idx="1"/>
          </p:nvPr>
        </p:nvGraphicFramePr>
        <p:xfrm>
          <a:off x="3679427" y="3297947"/>
          <a:ext cx="4768340" cy="1180924"/>
        </p:xfrm>
        <a:graphic>
          <a:graphicData uri="http://schemas.openxmlformats.org/presentationml/2006/ole">
            <mc:AlternateContent xmlns:mc="http://schemas.openxmlformats.org/markup-compatibility/2006">
              <mc:Choice xmlns:v="urn:schemas-microsoft-com:vml" Requires="v">
                <p:oleObj spid="_x0000_s31752" name="Package" r:id="rId1" imgW="2329180" imgH="481330" progId="Package">
                  <p:embed/>
                </p:oleObj>
              </mc:Choice>
              <mc:Fallback>
                <p:oleObj name="Package" r:id="rId1" imgW="232918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9427" y="3297947"/>
                        <a:ext cx="4768340" cy="11809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a:r>
              <a:rPr lang="fr-FR" sz="3265" b="1"/>
              <a:t>Concasseurs à deux cylindres dentés</a:t>
            </a:r>
            <a:r>
              <a:rPr lang="fr-FR" sz="3630"/>
              <a:t> </a:t>
            </a:r>
            <a:endParaRPr lang="fr-FR" sz="3630"/>
          </a:p>
        </p:txBody>
      </p:sp>
      <p:sp>
        <p:nvSpPr>
          <p:cNvPr id="172035" name="Rectangle 3"/>
          <p:cNvSpPr>
            <a:spLocks noGrp="1" noChangeArrowheads="1"/>
          </p:cNvSpPr>
          <p:nvPr>
            <p:ph type="body" idx="1"/>
          </p:nvPr>
        </p:nvSpPr>
        <p:spPr>
          <a:xfrm>
            <a:off x="332509" y="1604329"/>
            <a:ext cx="11416146" cy="5090935"/>
          </a:xfrm>
        </p:spPr>
        <p:txBody>
          <a:bodyPr>
            <a:normAutofit/>
          </a:bodyPr>
          <a:lstStyle/>
          <a:p>
            <a:pPr eaLnBrk="1"/>
            <a:r>
              <a:rPr lang="fr-FR" sz="3600" dirty="0"/>
              <a:t>Ces concasseurs sont utilisés pour le concassage primaire ou secondaire des matériaux </a:t>
            </a:r>
            <a:r>
              <a:rPr lang="fr-FR" sz="3600" dirty="0" err="1"/>
              <a:t>demi-durs</a:t>
            </a:r>
            <a:r>
              <a:rPr lang="fr-FR" sz="3600" dirty="0"/>
              <a:t> ou friables même s’ils sont humides ou collants. </a:t>
            </a:r>
            <a:endParaRPr lang="fr-FR" sz="3600" dirty="0"/>
          </a:p>
          <a:p>
            <a:pPr eaLnBrk="1"/>
            <a:r>
              <a:rPr lang="fr-FR" sz="3600" dirty="0"/>
              <a:t>La proportion de fines est réduite au maximum et, ils sont couramment utilisés dans les charbonnages.</a:t>
            </a:r>
            <a:endParaRPr lang="fr-FR" sz="3600" dirty="0"/>
          </a:p>
          <a:p>
            <a:pPr eaLnBrk="1"/>
            <a:r>
              <a:rPr lang="fr-FR" sz="3600" dirty="0"/>
              <a:t>La fragmentation s’opère entre deux cylindres portant des garnitures cannelées ou à picots, qui font éclater les morceaux par pression. Ils sont capables d’assurer de gros débits (1000t/h et plus). </a:t>
            </a:r>
            <a:endParaRPr lang="fr-FR"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pPr eaLnBrk="1"/>
            <a:endParaRPr lang="fr-FR"/>
          </a:p>
        </p:txBody>
      </p:sp>
      <p:pic>
        <p:nvPicPr>
          <p:cNvPr id="173059" name="Picture 4" descr="FIG23"/>
          <p:cNvPicPr>
            <a:picLocks noGrp="1" noChangeAspect="1" noChangeArrowheads="1"/>
          </p:cNvPicPr>
          <p:nvPr>
            <p:ph type="body" idx="1"/>
          </p:nvPr>
        </p:nvPicPr>
        <p:blipFill>
          <a:blip r:embed="rId1"/>
          <a:srcRect/>
          <a:stretch>
            <a:fillRect/>
          </a:stretch>
        </p:blipFill>
        <p:spPr>
          <a:xfrm>
            <a:off x="2242157" y="1683538"/>
            <a:ext cx="7380774" cy="4186519"/>
          </a:xfr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4"/>
          <p:cNvSpPr>
            <a:spLocks noGrp="1" noChangeArrowheads="1"/>
          </p:cNvSpPr>
          <p:nvPr>
            <p:ph type="title"/>
          </p:nvPr>
        </p:nvSpPr>
        <p:spPr/>
        <p:txBody>
          <a:bodyPr/>
          <a:lstStyle/>
          <a:p>
            <a:pPr eaLnBrk="1"/>
            <a:endParaRPr lang="fr-FR"/>
          </a:p>
        </p:txBody>
      </p:sp>
      <p:graphicFrame>
        <p:nvGraphicFramePr>
          <p:cNvPr id="11266" name="Object 3"/>
          <p:cNvGraphicFramePr>
            <a:graphicFrameLocks noGrp="1" noChangeAspect="1"/>
          </p:cNvGraphicFramePr>
          <p:nvPr>
            <p:ph idx="1"/>
          </p:nvPr>
        </p:nvGraphicFramePr>
        <p:xfrm>
          <a:off x="3613180" y="2514505"/>
          <a:ext cx="4573920" cy="2563469"/>
        </p:xfrm>
        <a:graphic>
          <a:graphicData uri="http://schemas.openxmlformats.org/presentationml/2006/ole">
            <mc:AlternateContent xmlns:mc="http://schemas.openxmlformats.org/markup-compatibility/2006">
              <mc:Choice xmlns:v="urn:schemas-microsoft-com:vml" Requires="v">
                <p:oleObj spid="_x0000_s32776" name="Package" r:id="rId1" imgW="866140" imgH="481330" progId="Package">
                  <p:embed/>
                </p:oleObj>
              </mc:Choice>
              <mc:Fallback>
                <p:oleObj name="Package" r:id="rId1" imgW="86614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3180" y="2514505"/>
                        <a:ext cx="4573920" cy="25634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pPr eaLnBrk="1"/>
            <a:r>
              <a:rPr lang="fr-FR" b="1"/>
              <a:t>Concasseurs à marteaux</a:t>
            </a:r>
            <a:r>
              <a:rPr lang="fr-FR"/>
              <a:t> </a:t>
            </a:r>
            <a:endParaRPr lang="fr-FR"/>
          </a:p>
        </p:txBody>
      </p:sp>
      <p:sp>
        <p:nvSpPr>
          <p:cNvPr id="174083" name="Rectangle 3"/>
          <p:cNvSpPr>
            <a:spLocks noGrp="1" noChangeArrowheads="1"/>
          </p:cNvSpPr>
          <p:nvPr>
            <p:ph type="body" idx="1"/>
          </p:nvPr>
        </p:nvSpPr>
        <p:spPr>
          <a:xfrm>
            <a:off x="152400" y="1330036"/>
            <a:ext cx="11887200" cy="5300421"/>
          </a:xfrm>
        </p:spPr>
        <p:txBody>
          <a:bodyPr>
            <a:noAutofit/>
          </a:bodyPr>
          <a:lstStyle/>
          <a:p>
            <a:pPr eaLnBrk="1">
              <a:lnSpc>
                <a:spcPct val="103000"/>
              </a:lnSpc>
            </a:pPr>
            <a:r>
              <a:rPr lang="fr-FR" sz="3200" dirty="0"/>
              <a:t>Ces concasseurs sont constitués par une chambre à percussion limitée par des blindages, à l’intérieur de laquelle tourne, à grande vitesse (20-60m/s), des marteaux articulés disposés autour d’un arbre horizontal. </a:t>
            </a:r>
            <a:endParaRPr lang="fr-FR" sz="3200" dirty="0"/>
          </a:p>
          <a:p>
            <a:pPr eaLnBrk="1">
              <a:lnSpc>
                <a:spcPct val="103000"/>
              </a:lnSpc>
            </a:pPr>
            <a:r>
              <a:rPr lang="fr-FR" sz="3200" dirty="0"/>
              <a:t>La partie inférieure de la chambre de percussion est le plus souvent garnie </a:t>
            </a:r>
            <a:r>
              <a:rPr lang="fr-FR" sz="3200" b="1" u="sng" dirty="0"/>
              <a:t>d’une grille </a:t>
            </a:r>
            <a:r>
              <a:rPr lang="fr-FR" sz="3200" dirty="0"/>
              <a:t>à travers laquelle s’échappent les particules suffisamment réduites. </a:t>
            </a:r>
            <a:endParaRPr lang="fr-FR" sz="3200" dirty="0"/>
          </a:p>
          <a:p>
            <a:pPr eaLnBrk="1">
              <a:lnSpc>
                <a:spcPct val="103000"/>
              </a:lnSpc>
            </a:pPr>
            <a:r>
              <a:rPr lang="fr-FR" sz="3200" dirty="0">
                <a:solidFill>
                  <a:srgbClr val="FF3300"/>
                </a:solidFill>
              </a:rPr>
              <a:t>L’avantage des concasseurs à marteaux réside dans les rapports de réduction importants qu’ils permettent (de l’ordre de 20 à 30 et plus).</a:t>
            </a:r>
            <a:endParaRPr lang="fr-FR" sz="3200" dirty="0">
              <a:solidFill>
                <a:srgbClr val="FF33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a:r>
              <a:rPr lang="fr-FR" sz="3265" b="1"/>
              <a:t>Schéma d’un Concasseur à marteaux articulés</a:t>
            </a:r>
            <a:endParaRPr lang="fr-FR" sz="3265" b="1"/>
          </a:p>
        </p:txBody>
      </p:sp>
      <p:pic>
        <p:nvPicPr>
          <p:cNvPr id="175107" name="Picture 4" descr="FIG25"/>
          <p:cNvPicPr>
            <a:picLocks noGrp="1" noChangeAspect="1" noChangeArrowheads="1"/>
          </p:cNvPicPr>
          <p:nvPr>
            <p:ph type="body" idx="1"/>
          </p:nvPr>
        </p:nvPicPr>
        <p:blipFill>
          <a:blip r:embed="rId1"/>
          <a:srcRect/>
          <a:stretch>
            <a:fillRect/>
          </a:stretch>
        </p:blipFill>
        <p:spPr>
          <a:xfrm>
            <a:off x="3613180" y="1601449"/>
            <a:ext cx="4965641" cy="4537917"/>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a:endParaRPr lang="fr-FR"/>
          </a:p>
        </p:txBody>
      </p:sp>
      <p:graphicFrame>
        <p:nvGraphicFramePr>
          <p:cNvPr id="12290" name="Object 3"/>
          <p:cNvGraphicFramePr>
            <a:graphicFrameLocks noGrp="1" noChangeAspect="1"/>
          </p:cNvGraphicFramePr>
          <p:nvPr>
            <p:ph idx="1"/>
          </p:nvPr>
        </p:nvGraphicFramePr>
        <p:xfrm>
          <a:off x="3875288" y="2981113"/>
          <a:ext cx="4833147" cy="1106036"/>
        </p:xfrm>
        <a:graphic>
          <a:graphicData uri="http://schemas.openxmlformats.org/presentationml/2006/ole">
            <mc:AlternateContent xmlns:mc="http://schemas.openxmlformats.org/markup-compatibility/2006">
              <mc:Choice xmlns:v="urn:schemas-microsoft-com:vml" Requires="v">
                <p:oleObj spid="_x0000_s33800" name="Package" r:id="rId1" imgW="2136775" imgH="481330" progId="Package">
                  <p:embed/>
                </p:oleObj>
              </mc:Choice>
              <mc:Fallback>
                <p:oleObj name="Package" r:id="rId1" imgW="2136775"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288" y="2981113"/>
                        <a:ext cx="4833147" cy="11060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a:r>
              <a:rPr lang="fr-FR" b="1" dirty="0"/>
              <a:t>RECAP</a:t>
            </a:r>
            <a:endParaRPr lang="fr-FR" b="1" dirty="0"/>
          </a:p>
        </p:txBody>
      </p:sp>
      <p:sp>
        <p:nvSpPr>
          <p:cNvPr id="176131" name="Rectangle 3"/>
          <p:cNvSpPr>
            <a:spLocks noGrp="1" noChangeArrowheads="1"/>
          </p:cNvSpPr>
          <p:nvPr>
            <p:ph type="body" idx="1"/>
          </p:nvPr>
        </p:nvSpPr>
        <p:spPr>
          <a:xfrm>
            <a:off x="568037" y="1401764"/>
            <a:ext cx="11402290" cy="5090935"/>
          </a:xfrm>
        </p:spPr>
        <p:txBody>
          <a:bodyPr>
            <a:normAutofit/>
          </a:bodyPr>
          <a:lstStyle/>
          <a:p>
            <a:pPr>
              <a:buNone/>
            </a:pPr>
            <a:r>
              <a:rPr lang="en-US" dirty="0"/>
              <a:t>Les </a:t>
            </a:r>
            <a:r>
              <a:rPr lang="en-US" dirty="0" err="1"/>
              <a:t>différentes</a:t>
            </a:r>
            <a:r>
              <a:rPr lang="en-US" dirty="0"/>
              <a:t> </a:t>
            </a:r>
            <a:r>
              <a:rPr lang="en-US" dirty="0" err="1"/>
              <a:t>méthodes</a:t>
            </a:r>
            <a:r>
              <a:rPr lang="en-US" dirty="0"/>
              <a:t> de </a:t>
            </a:r>
            <a:r>
              <a:rPr lang="en-US" dirty="0" err="1"/>
              <a:t>concassage</a:t>
            </a:r>
            <a:r>
              <a:rPr lang="en-US" dirty="0"/>
              <a:t> et de </a:t>
            </a:r>
            <a:r>
              <a:rPr lang="en-US" dirty="0" err="1"/>
              <a:t>broyage</a:t>
            </a:r>
            <a:r>
              <a:rPr lang="en-US" dirty="0"/>
              <a:t> se </a:t>
            </a:r>
            <a:r>
              <a:rPr lang="en-US" dirty="0" err="1"/>
              <a:t>distinguent</a:t>
            </a:r>
            <a:r>
              <a:rPr lang="en-US" dirty="0"/>
              <a:t> par </a:t>
            </a:r>
            <a:r>
              <a:rPr lang="en-US" dirty="0" err="1"/>
              <a:t>l'espèce</a:t>
            </a:r>
            <a:r>
              <a:rPr lang="en-US" dirty="0"/>
              <a:t> de la </a:t>
            </a:r>
            <a:r>
              <a:rPr lang="en-US" dirty="0" err="1"/>
              <a:t>déformation</a:t>
            </a:r>
            <a:r>
              <a:rPr lang="en-US" dirty="0"/>
              <a:t> </a:t>
            </a:r>
            <a:r>
              <a:rPr lang="en-US" dirty="0" err="1"/>
              <a:t>irréversible</a:t>
            </a:r>
            <a:r>
              <a:rPr lang="en-US" dirty="0"/>
              <a:t> </a:t>
            </a:r>
            <a:r>
              <a:rPr lang="en-US" dirty="0" err="1"/>
              <a:t>principale</a:t>
            </a:r>
            <a:r>
              <a:rPr lang="en-US" dirty="0"/>
              <a:t>. </a:t>
            </a:r>
            <a:endParaRPr lang="en-US" dirty="0"/>
          </a:p>
          <a:p>
            <a:pPr>
              <a:buNone/>
            </a:pPr>
            <a:r>
              <a:rPr lang="en-US" dirty="0" err="1"/>
              <a:t>Ces</a:t>
            </a:r>
            <a:r>
              <a:rPr lang="en-US" dirty="0"/>
              <a:t> </a:t>
            </a:r>
            <a:r>
              <a:rPr lang="en-US" dirty="0" err="1"/>
              <a:t>méthodes</a:t>
            </a:r>
            <a:r>
              <a:rPr lang="en-US" dirty="0"/>
              <a:t> </a:t>
            </a:r>
            <a:r>
              <a:rPr lang="en-US" dirty="0" err="1"/>
              <a:t>sont</a:t>
            </a:r>
            <a:r>
              <a:rPr lang="en-US" dirty="0"/>
              <a:t>: </a:t>
            </a:r>
            <a:r>
              <a:rPr lang="en-US" dirty="0" err="1"/>
              <a:t>écrasement</a:t>
            </a:r>
            <a:r>
              <a:rPr lang="en-US" dirty="0"/>
              <a:t>, spallation, </a:t>
            </a:r>
            <a:r>
              <a:rPr lang="en-US" dirty="0" err="1"/>
              <a:t>cassure</a:t>
            </a:r>
            <a:r>
              <a:rPr lang="en-US" dirty="0"/>
              <a:t>, coupe, trituration, choc</a:t>
            </a:r>
            <a:endParaRPr lang="en-US" dirty="0"/>
          </a:p>
          <a:p>
            <a:pPr>
              <a:buNone/>
            </a:pPr>
            <a:endParaRPr lang="fr-FR" sz="4400" dirty="0"/>
          </a:p>
        </p:txBody>
      </p:sp>
      <p:pic>
        <p:nvPicPr>
          <p:cNvPr id="4" name="image18.png"/>
          <p:cNvPicPr/>
          <p:nvPr/>
        </p:nvPicPr>
        <p:blipFill>
          <a:blip r:embed="rId1" cstate="print"/>
          <a:stretch>
            <a:fillRect/>
          </a:stretch>
        </p:blipFill>
        <p:spPr>
          <a:xfrm>
            <a:off x="2968487" y="2929892"/>
            <a:ext cx="4558747" cy="356298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a:bodyPr>
          <a:lstStyle/>
          <a:p>
            <a:r>
              <a:rPr lang="en-US" b="1" dirty="0" err="1">
                <a:solidFill>
                  <a:srgbClr val="FF0000"/>
                </a:solidFill>
              </a:rPr>
              <a:t>D'après</a:t>
            </a:r>
            <a:r>
              <a:rPr lang="en-US" b="1" dirty="0">
                <a:solidFill>
                  <a:srgbClr val="FF0000"/>
                </a:solidFill>
              </a:rPr>
              <a:t> </a:t>
            </a:r>
            <a:r>
              <a:rPr lang="en-US" b="1" dirty="0" err="1">
                <a:solidFill>
                  <a:srgbClr val="FF0000"/>
                </a:solidFill>
              </a:rPr>
              <a:t>leur</a:t>
            </a:r>
            <a:r>
              <a:rPr lang="en-US" b="1" dirty="0">
                <a:solidFill>
                  <a:srgbClr val="FF0000"/>
                </a:solidFill>
              </a:rPr>
              <a:t> destination </a:t>
            </a:r>
            <a:r>
              <a:rPr lang="en-US" b="1" dirty="0" err="1">
                <a:solidFill>
                  <a:srgbClr val="FF0000"/>
                </a:solidFill>
              </a:rPr>
              <a:t>technologique</a:t>
            </a:r>
            <a:r>
              <a:rPr lang="en-US" b="1" dirty="0">
                <a:solidFill>
                  <a:srgbClr val="FF0000"/>
                </a:solidFill>
              </a:rPr>
              <a:t> </a:t>
            </a:r>
            <a:r>
              <a:rPr lang="en-US" dirty="0" err="1"/>
              <a:t>toutes</a:t>
            </a:r>
            <a:r>
              <a:rPr lang="en-US" dirty="0"/>
              <a:t> les machines </a:t>
            </a:r>
            <a:r>
              <a:rPr lang="en-US" dirty="0" err="1"/>
              <a:t>utilisées</a:t>
            </a:r>
            <a:r>
              <a:rPr lang="en-US" dirty="0"/>
              <a:t> pour la destruction des morceaux de </a:t>
            </a:r>
            <a:r>
              <a:rPr lang="en-US" dirty="0" err="1"/>
              <a:t>roches</a:t>
            </a:r>
            <a:r>
              <a:rPr lang="en-US" dirty="0"/>
              <a:t> et des </a:t>
            </a:r>
            <a:r>
              <a:rPr lang="en-US" dirty="0" err="1"/>
              <a:t>autres</a:t>
            </a:r>
            <a:r>
              <a:rPr lang="en-US" dirty="0"/>
              <a:t> </a:t>
            </a:r>
            <a:r>
              <a:rPr lang="en-US" dirty="0" err="1"/>
              <a:t>matériaux</a:t>
            </a:r>
            <a:r>
              <a:rPr lang="en-US" dirty="0"/>
              <a:t> se </a:t>
            </a:r>
            <a:r>
              <a:rPr lang="en-US" dirty="0" err="1"/>
              <a:t>divisent</a:t>
            </a:r>
            <a:r>
              <a:rPr lang="en-US" dirty="0"/>
              <a:t> en deux </a:t>
            </a:r>
            <a:r>
              <a:rPr lang="en-US" dirty="0" err="1"/>
              <a:t>groupes</a:t>
            </a:r>
            <a:r>
              <a:rPr lang="en-US" dirty="0"/>
              <a:t> </a:t>
            </a:r>
            <a:r>
              <a:rPr lang="en-US" dirty="0" err="1"/>
              <a:t>essentiels</a:t>
            </a:r>
            <a:r>
              <a:rPr lang="en-US" dirty="0"/>
              <a:t>: </a:t>
            </a:r>
            <a:r>
              <a:rPr lang="en-US" dirty="0" err="1"/>
              <a:t>concasseurs</a:t>
            </a:r>
            <a:r>
              <a:rPr lang="en-US" dirty="0"/>
              <a:t> et </a:t>
            </a:r>
            <a:r>
              <a:rPr lang="en-US" dirty="0" err="1"/>
              <a:t>broyeurs</a:t>
            </a:r>
            <a:r>
              <a:rPr lang="en-US" dirty="0"/>
              <a:t>. </a:t>
            </a:r>
            <a:endParaRPr lang="en-US" dirty="0"/>
          </a:p>
          <a:p>
            <a:r>
              <a:rPr lang="en-US" dirty="0"/>
              <a:t>Dans les </a:t>
            </a:r>
            <a:r>
              <a:rPr lang="en-US" dirty="0" err="1"/>
              <a:t>concasseur</a:t>
            </a:r>
            <a:r>
              <a:rPr lang="en-US" dirty="0"/>
              <a:t> la destruction des </a:t>
            </a:r>
            <a:r>
              <a:rPr lang="en-US" dirty="0" err="1"/>
              <a:t>matériaux</a:t>
            </a:r>
            <a:r>
              <a:rPr lang="en-US" dirty="0"/>
              <a:t> </a:t>
            </a:r>
            <a:r>
              <a:rPr lang="en-US" dirty="0" err="1"/>
              <a:t>s'effectue</a:t>
            </a:r>
            <a:r>
              <a:rPr lang="en-US" dirty="0"/>
              <a:t> </a:t>
            </a:r>
            <a:r>
              <a:rPr lang="en-US" dirty="0" err="1"/>
              <a:t>soit</a:t>
            </a:r>
            <a:r>
              <a:rPr lang="en-US" dirty="0"/>
              <a:t> par le </a:t>
            </a:r>
            <a:r>
              <a:rPr lang="en-US" dirty="0" err="1"/>
              <a:t>changement</a:t>
            </a:r>
            <a:r>
              <a:rPr lang="en-US" dirty="0"/>
              <a:t> de </a:t>
            </a:r>
            <a:r>
              <a:rPr lang="en-US" dirty="0" err="1"/>
              <a:t>l'espace</a:t>
            </a:r>
            <a:r>
              <a:rPr lang="en-US" dirty="0"/>
              <a:t> de travail (</a:t>
            </a:r>
            <a:r>
              <a:rPr lang="en-US" dirty="0" err="1"/>
              <a:t>concasseurs</a:t>
            </a:r>
            <a:r>
              <a:rPr lang="en-US" dirty="0"/>
              <a:t> à </a:t>
            </a:r>
            <a:r>
              <a:rPr lang="en-US" dirty="0" err="1"/>
              <a:t>mâchoires</a:t>
            </a:r>
            <a:r>
              <a:rPr lang="en-US" dirty="0"/>
              <a:t>, </a:t>
            </a:r>
            <a:r>
              <a:rPr lang="en-US" dirty="0" err="1"/>
              <a:t>giratoires</a:t>
            </a:r>
            <a:r>
              <a:rPr lang="en-US" dirty="0"/>
              <a:t>) , </a:t>
            </a:r>
            <a:r>
              <a:rPr lang="en-US" dirty="0" err="1"/>
              <a:t>soit</a:t>
            </a:r>
            <a:r>
              <a:rPr lang="en-US" dirty="0"/>
              <a:t> par </a:t>
            </a:r>
            <a:r>
              <a:rPr lang="en-US" dirty="0" err="1"/>
              <a:t>l'action</a:t>
            </a:r>
            <a:r>
              <a:rPr lang="en-US" dirty="0"/>
              <a:t> des </a:t>
            </a:r>
            <a:r>
              <a:rPr lang="en-US" dirty="0" err="1"/>
              <a:t>organes</a:t>
            </a:r>
            <a:r>
              <a:rPr lang="en-US" dirty="0"/>
              <a:t> de destruction (</a:t>
            </a:r>
            <a:r>
              <a:rPr lang="en-US" dirty="0" err="1"/>
              <a:t>cylindres</a:t>
            </a:r>
            <a:r>
              <a:rPr lang="en-US" dirty="0"/>
              <a:t> </a:t>
            </a:r>
            <a:r>
              <a:rPr lang="en-US" dirty="0" err="1"/>
              <a:t>lisses</a:t>
            </a:r>
            <a:r>
              <a:rPr lang="en-US" dirty="0"/>
              <a:t> et </a:t>
            </a:r>
            <a:r>
              <a:rPr lang="en-US" dirty="0" err="1"/>
              <a:t>dentés</a:t>
            </a:r>
            <a:r>
              <a:rPr lang="en-US" dirty="0"/>
              <a:t>, </a:t>
            </a:r>
            <a:r>
              <a:rPr lang="en-US" dirty="0" err="1"/>
              <a:t>marteaus</a:t>
            </a:r>
            <a:r>
              <a:rPr lang="en-US" dirty="0"/>
              <a:t>, etc.) qui ne </a:t>
            </a:r>
            <a:r>
              <a:rPr lang="en-US" dirty="0" err="1"/>
              <a:t>forment</a:t>
            </a:r>
            <a:r>
              <a:rPr lang="en-US" dirty="0"/>
              <a:t> pas des </a:t>
            </a:r>
            <a:r>
              <a:rPr lang="en-US" dirty="0" err="1"/>
              <a:t>contactes</a:t>
            </a:r>
            <a:r>
              <a:rPr lang="en-US" dirty="0"/>
              <a:t> entre </a:t>
            </a:r>
            <a:r>
              <a:rPr lang="en-US" dirty="0" err="1"/>
              <a:t>eux</a:t>
            </a:r>
            <a:r>
              <a:rPr lang="en-US" dirty="0"/>
              <a:t>. </a:t>
            </a:r>
            <a:endParaRPr lang="fr-FR" dirty="0"/>
          </a:p>
          <a:p>
            <a:endParaRPr lang="fr-F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GENERALITES SUR LES MINERAUX</a:t>
            </a:r>
            <a:endParaRPr lang="fr-FR" dirty="0"/>
          </a:p>
        </p:txBody>
      </p:sp>
      <p:sp>
        <p:nvSpPr>
          <p:cNvPr id="3" name="Espace réservé du contenu 2"/>
          <p:cNvSpPr>
            <a:spLocks noGrp="1"/>
          </p:cNvSpPr>
          <p:nvPr>
            <p:ph idx="1"/>
          </p:nvPr>
        </p:nvSpPr>
        <p:spPr/>
        <p:txBody>
          <a:bodyPr>
            <a:normAutofit lnSpcReduction="10000"/>
          </a:bodyPr>
          <a:lstStyle/>
          <a:p>
            <a:r>
              <a:rPr lang="en-US" sz="3200" dirty="0"/>
              <a:t>Le </a:t>
            </a:r>
            <a:r>
              <a:rPr lang="en-US" sz="3200" dirty="0" err="1"/>
              <a:t>minéral</a:t>
            </a:r>
            <a:r>
              <a:rPr lang="en-US" sz="3200" dirty="0"/>
              <a:t> </a:t>
            </a:r>
            <a:r>
              <a:rPr lang="en-US" sz="3200" dirty="0" err="1"/>
              <a:t>est</a:t>
            </a:r>
            <a:r>
              <a:rPr lang="en-US" sz="3200" dirty="0"/>
              <a:t> </a:t>
            </a:r>
            <a:r>
              <a:rPr lang="en-US" sz="3200" dirty="0" err="1"/>
              <a:t>une</a:t>
            </a:r>
            <a:r>
              <a:rPr lang="en-US" sz="3200" dirty="0"/>
              <a:t> </a:t>
            </a:r>
            <a:r>
              <a:rPr lang="en-US" sz="3200" dirty="0" err="1"/>
              <a:t>substanсe</a:t>
            </a:r>
            <a:r>
              <a:rPr lang="en-US" sz="3200" dirty="0"/>
              <a:t> naturelle se </a:t>
            </a:r>
            <a:r>
              <a:rPr lang="en-US" sz="3200" dirty="0" err="1"/>
              <a:t>trouvant</a:t>
            </a:r>
            <a:r>
              <a:rPr lang="en-US" sz="3200" dirty="0"/>
              <a:t> au sein de </a:t>
            </a:r>
            <a:r>
              <a:rPr lang="en-US" sz="3200" dirty="0" err="1"/>
              <a:t>l’écorse</a:t>
            </a:r>
            <a:r>
              <a:rPr lang="en-US" sz="3200" dirty="0"/>
              <a:t> </a:t>
            </a:r>
            <a:r>
              <a:rPr lang="en-US" sz="3200" dirty="0" err="1"/>
              <a:t>terrestre</a:t>
            </a:r>
            <a:r>
              <a:rPr lang="en-US" sz="3200" dirty="0"/>
              <a:t> qui </a:t>
            </a:r>
            <a:r>
              <a:rPr lang="en-US" sz="3200" dirty="0" err="1"/>
              <a:t>peut</a:t>
            </a:r>
            <a:r>
              <a:rPr lang="en-US" sz="3200" dirty="0"/>
              <a:t> </a:t>
            </a:r>
            <a:r>
              <a:rPr lang="en-US" sz="3200" dirty="0" err="1"/>
              <a:t>être</a:t>
            </a:r>
            <a:r>
              <a:rPr lang="en-US" sz="3200" dirty="0"/>
              <a:t> </a:t>
            </a:r>
            <a:r>
              <a:rPr lang="en-US" sz="3200" dirty="0" err="1"/>
              <a:t>utilisée</a:t>
            </a:r>
            <a:r>
              <a:rPr lang="en-US" sz="3200" dirty="0"/>
              <a:t> par </a:t>
            </a:r>
            <a:r>
              <a:rPr lang="en-US" sz="3200" dirty="0" err="1"/>
              <a:t>l’homme</a:t>
            </a:r>
            <a:r>
              <a:rPr lang="en-US" sz="3200" dirty="0"/>
              <a:t> dans </a:t>
            </a:r>
            <a:r>
              <a:rPr lang="en-US" sz="3200" dirty="0" err="1"/>
              <a:t>sa</a:t>
            </a:r>
            <a:r>
              <a:rPr lang="en-US" sz="3200" dirty="0"/>
              <a:t> vie dans les buts divers à </a:t>
            </a:r>
            <a:r>
              <a:rPr lang="en-US" sz="3200" dirty="0" err="1"/>
              <a:t>l’état</a:t>
            </a:r>
            <a:r>
              <a:rPr lang="en-US" sz="3200" dirty="0"/>
              <a:t> naturel, après un </a:t>
            </a:r>
            <a:r>
              <a:rPr lang="en-US" sz="3200" dirty="0" err="1"/>
              <a:t>traitement</a:t>
            </a:r>
            <a:r>
              <a:rPr lang="en-US" sz="3200" dirty="0"/>
              <a:t> </a:t>
            </a:r>
            <a:r>
              <a:rPr lang="en-US" sz="3200" dirty="0" err="1"/>
              <a:t>préalable</a:t>
            </a:r>
            <a:r>
              <a:rPr lang="en-US" sz="3200" dirty="0"/>
              <a:t> </a:t>
            </a:r>
            <a:r>
              <a:rPr lang="en-US" sz="3200" dirty="0" err="1"/>
              <a:t>ou</a:t>
            </a:r>
            <a:r>
              <a:rPr lang="en-US" sz="3200" dirty="0"/>
              <a:t> après </a:t>
            </a:r>
            <a:r>
              <a:rPr lang="en-US" sz="3200" dirty="0" err="1"/>
              <a:t>enrichissement</a:t>
            </a:r>
            <a:r>
              <a:rPr lang="en-US" sz="3200" dirty="0"/>
              <a:t>. </a:t>
            </a:r>
            <a:endParaRPr lang="en-US" sz="3200" dirty="0"/>
          </a:p>
          <a:p>
            <a:r>
              <a:rPr lang="en-US" sz="3200" dirty="0"/>
              <a:t>Dans la nature, les </a:t>
            </a:r>
            <a:r>
              <a:rPr lang="en-US" sz="3200" dirty="0" err="1"/>
              <a:t>minéraux</a:t>
            </a:r>
            <a:r>
              <a:rPr lang="en-US" sz="3200" dirty="0"/>
              <a:t> </a:t>
            </a:r>
            <a:r>
              <a:rPr lang="en-US" sz="3200" dirty="0" err="1"/>
              <a:t>peuvent</a:t>
            </a:r>
            <a:r>
              <a:rPr lang="en-US" sz="3200" dirty="0"/>
              <a:t> </a:t>
            </a:r>
            <a:r>
              <a:rPr lang="en-US" sz="3200" dirty="0" err="1"/>
              <a:t>être</a:t>
            </a:r>
            <a:r>
              <a:rPr lang="en-US" sz="3200" dirty="0"/>
              <a:t> à </a:t>
            </a:r>
            <a:r>
              <a:rPr lang="en-US" sz="3200" dirty="0" err="1"/>
              <a:t>l’état</a:t>
            </a:r>
            <a:r>
              <a:rPr lang="en-US" sz="3200" dirty="0"/>
              <a:t> </a:t>
            </a:r>
            <a:r>
              <a:rPr lang="en-US" sz="3200" dirty="0" err="1"/>
              <a:t>solide</a:t>
            </a:r>
            <a:r>
              <a:rPr lang="en-US" sz="3200" dirty="0"/>
              <a:t> (</a:t>
            </a:r>
            <a:r>
              <a:rPr lang="en-US" sz="3200" dirty="0" err="1"/>
              <a:t>charbon</a:t>
            </a:r>
            <a:r>
              <a:rPr lang="en-US" sz="3200" dirty="0"/>
              <a:t>; </a:t>
            </a:r>
            <a:r>
              <a:rPr lang="en-US" sz="3200" dirty="0" err="1"/>
              <a:t>minéraux</a:t>
            </a:r>
            <a:r>
              <a:rPr lang="en-US" sz="3200" dirty="0"/>
              <a:t> des </a:t>
            </a:r>
            <a:r>
              <a:rPr lang="en-US" sz="3200" dirty="0" err="1"/>
              <a:t>métaux</a:t>
            </a:r>
            <a:r>
              <a:rPr lang="en-US" sz="3200" dirty="0"/>
              <a:t>, </a:t>
            </a:r>
            <a:r>
              <a:rPr lang="en-US" sz="3200" dirty="0" err="1"/>
              <a:t>pierres</a:t>
            </a:r>
            <a:r>
              <a:rPr lang="en-US" sz="3200" dirty="0"/>
              <a:t> </a:t>
            </a:r>
            <a:r>
              <a:rPr lang="en-US" sz="3200" dirty="0" err="1"/>
              <a:t>présieuses</a:t>
            </a:r>
            <a:r>
              <a:rPr lang="en-US" sz="3200" dirty="0"/>
              <a:t>, </a:t>
            </a:r>
            <a:r>
              <a:rPr lang="en-US" sz="3200" dirty="0" err="1"/>
              <a:t>sel</a:t>
            </a:r>
            <a:r>
              <a:rPr lang="en-US" sz="3200" dirty="0"/>
              <a:t> </a:t>
            </a:r>
            <a:r>
              <a:rPr lang="en-US" sz="3200" dirty="0" err="1"/>
              <a:t>gemme</a:t>
            </a:r>
            <a:r>
              <a:rPr lang="en-US" sz="3200" dirty="0"/>
              <a:t>, etc.), à </a:t>
            </a:r>
            <a:r>
              <a:rPr lang="en-US" sz="3200" dirty="0" err="1"/>
              <a:t>l’état</a:t>
            </a:r>
            <a:r>
              <a:rPr lang="en-US" sz="3200" dirty="0"/>
              <a:t> </a:t>
            </a:r>
            <a:r>
              <a:rPr lang="en-US" sz="3200" dirty="0" err="1"/>
              <a:t>liquide</a:t>
            </a:r>
            <a:r>
              <a:rPr lang="en-US" sz="3200" dirty="0"/>
              <a:t> (</a:t>
            </a:r>
            <a:r>
              <a:rPr lang="en-US" sz="3200" dirty="0" err="1"/>
              <a:t>pétrole</a:t>
            </a:r>
            <a:r>
              <a:rPr lang="en-US" sz="3200" dirty="0"/>
              <a:t>, </a:t>
            </a:r>
            <a:r>
              <a:rPr lang="en-US" sz="3200" dirty="0" err="1"/>
              <a:t>eau</a:t>
            </a:r>
            <a:r>
              <a:rPr lang="en-US" sz="3200" dirty="0"/>
              <a:t>, </a:t>
            </a:r>
            <a:r>
              <a:rPr lang="en-US" sz="3200" dirty="0" err="1"/>
              <a:t>saumure</a:t>
            </a:r>
            <a:r>
              <a:rPr lang="en-US" sz="3200" dirty="0"/>
              <a:t>, etc.) et à </a:t>
            </a:r>
            <a:r>
              <a:rPr lang="en-US" sz="3200" dirty="0" err="1"/>
              <a:t>l’état</a:t>
            </a:r>
            <a:r>
              <a:rPr lang="en-US" sz="3200" dirty="0"/>
              <a:t> </a:t>
            </a:r>
            <a:r>
              <a:rPr lang="en-US" sz="3200" dirty="0" err="1"/>
              <a:t>gazeux</a:t>
            </a:r>
            <a:r>
              <a:rPr lang="en-US" sz="3200" dirty="0"/>
              <a:t> (</a:t>
            </a:r>
            <a:r>
              <a:rPr lang="en-US" sz="3200" dirty="0" err="1"/>
              <a:t>gaz</a:t>
            </a:r>
            <a:r>
              <a:rPr lang="en-US" sz="3200" dirty="0"/>
              <a:t> naturel). </a:t>
            </a:r>
            <a:endParaRPr lang="en-US" sz="3200" dirty="0"/>
          </a:p>
          <a:p>
            <a:r>
              <a:rPr lang="en-US" sz="3200" dirty="0" err="1"/>
              <a:t>Soulignions</a:t>
            </a:r>
            <a:r>
              <a:rPr lang="en-US" sz="3200" dirty="0"/>
              <a:t> que </a:t>
            </a:r>
            <a:r>
              <a:rPr lang="en-US" sz="3200" dirty="0" err="1"/>
              <a:t>l’objet</a:t>
            </a:r>
            <a:r>
              <a:rPr lang="en-US" sz="3200" dirty="0"/>
              <a:t> principal de </a:t>
            </a:r>
            <a:r>
              <a:rPr lang="en-US" sz="3200" dirty="0" err="1"/>
              <a:t>l’industrie</a:t>
            </a:r>
            <a:r>
              <a:rPr lang="en-US" sz="3200" dirty="0"/>
              <a:t> </a:t>
            </a:r>
            <a:r>
              <a:rPr lang="en-US" sz="3200" dirty="0" err="1"/>
              <a:t>minière</a:t>
            </a:r>
            <a:r>
              <a:rPr lang="en-US" sz="3200" dirty="0"/>
              <a:t> </a:t>
            </a:r>
            <a:r>
              <a:rPr lang="en-US" sz="3200" dirty="0" err="1"/>
              <a:t>est</a:t>
            </a:r>
            <a:r>
              <a:rPr lang="en-US" sz="3200" dirty="0"/>
              <a:t> </a:t>
            </a:r>
            <a:r>
              <a:rPr lang="en-US" sz="3200" dirty="0" err="1"/>
              <a:t>celle</a:t>
            </a:r>
            <a:r>
              <a:rPr lang="en-US" sz="3200" dirty="0"/>
              <a:t> </a:t>
            </a:r>
            <a:r>
              <a:rPr lang="en-US" sz="3200" dirty="0" err="1"/>
              <a:t>d'enrichissement</a:t>
            </a:r>
            <a:r>
              <a:rPr lang="en-US" sz="3200" dirty="0"/>
              <a:t> des </a:t>
            </a:r>
            <a:r>
              <a:rPr lang="en-US" sz="3200" dirty="0" err="1"/>
              <a:t>minéraux</a:t>
            </a:r>
            <a:r>
              <a:rPr lang="en-US" sz="3200" dirty="0"/>
              <a:t> à </a:t>
            </a:r>
            <a:r>
              <a:rPr lang="en-US" sz="3200" dirty="0" err="1"/>
              <a:t>l'état</a:t>
            </a:r>
            <a:r>
              <a:rPr lang="en-US" sz="3200" dirty="0"/>
              <a:t> </a:t>
            </a:r>
            <a:r>
              <a:rPr lang="en-US" sz="3200" dirty="0" err="1"/>
              <a:t>solide</a:t>
            </a:r>
            <a:r>
              <a:rPr lang="en-US" sz="3200" dirty="0"/>
              <a:t>.</a:t>
            </a:r>
            <a:endParaRPr lang="fr-FR" sz="3200" dirty="0"/>
          </a:p>
          <a:p>
            <a:endParaRPr lang="fr-F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dirty="0"/>
              <a:t>Par </a:t>
            </a:r>
            <a:r>
              <a:rPr lang="en-US" dirty="0" err="1"/>
              <a:t>contre</a:t>
            </a:r>
            <a:r>
              <a:rPr lang="en-US" dirty="0"/>
              <a:t>, les </a:t>
            </a:r>
            <a:r>
              <a:rPr lang="en-US" dirty="0" err="1"/>
              <a:t>broyeurs</a:t>
            </a:r>
            <a:r>
              <a:rPr lang="en-US" dirty="0"/>
              <a:t> </a:t>
            </a:r>
            <a:r>
              <a:rPr lang="en-US" dirty="0" err="1"/>
              <a:t>possèdent</a:t>
            </a:r>
            <a:r>
              <a:rPr lang="en-US" dirty="0"/>
              <a:t> </a:t>
            </a:r>
            <a:r>
              <a:rPr lang="en-US" dirty="0" err="1"/>
              <a:t>presque</a:t>
            </a:r>
            <a:r>
              <a:rPr lang="en-US" dirty="0"/>
              <a:t> </a:t>
            </a:r>
            <a:r>
              <a:rPr lang="en-US" dirty="0" err="1"/>
              <a:t>toujours</a:t>
            </a:r>
            <a:r>
              <a:rPr lang="en-US" dirty="0"/>
              <a:t> d'un milieu </a:t>
            </a:r>
            <a:r>
              <a:rPr lang="en-US" dirty="0" err="1"/>
              <a:t>broyant</a:t>
            </a:r>
            <a:r>
              <a:rPr lang="en-US" dirty="0"/>
              <a:t> (</a:t>
            </a:r>
            <a:r>
              <a:rPr lang="en-US" dirty="0" err="1"/>
              <a:t>boulets</a:t>
            </a:r>
            <a:r>
              <a:rPr lang="en-US" dirty="0"/>
              <a:t>, barres, </a:t>
            </a:r>
            <a:r>
              <a:rPr lang="en-US" dirty="0" err="1"/>
              <a:t>galets,etc</a:t>
            </a:r>
            <a:r>
              <a:rPr lang="en-US" dirty="0"/>
              <a:t>.) qui </a:t>
            </a:r>
            <a:r>
              <a:rPr lang="en-US" dirty="0" err="1"/>
              <a:t>effectuent</a:t>
            </a:r>
            <a:r>
              <a:rPr lang="en-US" dirty="0"/>
              <a:t> la destruction des </a:t>
            </a:r>
            <a:r>
              <a:rPr lang="en-US" dirty="0" err="1"/>
              <a:t>matériaux</a:t>
            </a:r>
            <a:r>
              <a:rPr lang="en-US" dirty="0"/>
              <a:t> en </a:t>
            </a:r>
            <a:r>
              <a:rPr lang="en-US" dirty="0" err="1"/>
              <a:t>faisant</a:t>
            </a:r>
            <a:r>
              <a:rPr lang="en-US" dirty="0"/>
              <a:t> des contacts entre les </a:t>
            </a:r>
            <a:r>
              <a:rPr lang="en-US" dirty="0" err="1"/>
              <a:t>éléments</a:t>
            </a:r>
            <a:r>
              <a:rPr lang="en-US" dirty="0"/>
              <a:t>  du milieu </a:t>
            </a:r>
            <a:r>
              <a:rPr lang="en-US" dirty="0" err="1"/>
              <a:t>broyant</a:t>
            </a:r>
            <a:r>
              <a:rPr lang="en-US" dirty="0"/>
              <a:t> </a:t>
            </a:r>
            <a:r>
              <a:rPr lang="en-US" dirty="0" err="1"/>
              <a:t>eux-mêmes</a:t>
            </a:r>
            <a:r>
              <a:rPr lang="en-US" dirty="0"/>
              <a:t> et </a:t>
            </a:r>
            <a:r>
              <a:rPr lang="en-US" dirty="0" err="1"/>
              <a:t>ces</a:t>
            </a:r>
            <a:r>
              <a:rPr lang="en-US" dirty="0"/>
              <a:t> </a:t>
            </a:r>
            <a:r>
              <a:rPr lang="en-US" dirty="0" err="1"/>
              <a:t>matériaux</a:t>
            </a:r>
            <a:r>
              <a:rPr lang="en-US" dirty="0"/>
              <a:t>.</a:t>
            </a:r>
            <a:endParaRPr lang="fr-FR" dirty="0"/>
          </a:p>
          <a:p>
            <a:endParaRPr lang="fr-F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r>
              <a:rPr lang="en-US" b="1" dirty="0" err="1"/>
              <a:t>Suivant</a:t>
            </a:r>
            <a:r>
              <a:rPr lang="en-US" b="1" dirty="0"/>
              <a:t> les dimensions </a:t>
            </a:r>
            <a:r>
              <a:rPr lang="en-US" b="1" dirty="0" err="1"/>
              <a:t>maximales</a:t>
            </a:r>
            <a:r>
              <a:rPr lang="en-US" b="1" dirty="0"/>
              <a:t> des morceaux à </a:t>
            </a:r>
            <a:r>
              <a:rPr lang="en-US" b="1" dirty="0" err="1"/>
              <a:t>concasser</a:t>
            </a:r>
            <a:r>
              <a:rPr lang="en-US" b="1" dirty="0"/>
              <a:t> et à </a:t>
            </a:r>
            <a:r>
              <a:rPr lang="en-US" b="1" dirty="0" err="1"/>
              <a:t>broyer</a:t>
            </a:r>
            <a:r>
              <a:rPr lang="en-US" b="1" dirty="0"/>
              <a:t> et </a:t>
            </a:r>
            <a:r>
              <a:rPr lang="en-US" b="1" dirty="0" err="1"/>
              <a:t>celles</a:t>
            </a:r>
            <a:r>
              <a:rPr lang="en-US" b="1" dirty="0"/>
              <a:t>-ci </a:t>
            </a:r>
            <a:r>
              <a:rPr lang="en-US" b="1" dirty="0" err="1"/>
              <a:t>obtenues</a:t>
            </a:r>
            <a:r>
              <a:rPr lang="en-US" b="1" dirty="0"/>
              <a:t> après </a:t>
            </a:r>
            <a:r>
              <a:rPr lang="en-US" b="1" dirty="0" err="1"/>
              <a:t>ces</a:t>
            </a:r>
            <a:r>
              <a:rPr lang="en-US" b="1" dirty="0"/>
              <a:t> </a:t>
            </a:r>
            <a:r>
              <a:rPr lang="en-US" b="1" dirty="0" err="1"/>
              <a:t>procédés</a:t>
            </a:r>
            <a:r>
              <a:rPr lang="en-US" b="1" dirty="0"/>
              <a:t>, on distingue les </a:t>
            </a:r>
            <a:r>
              <a:rPr lang="en-US" b="1" dirty="0" err="1"/>
              <a:t>stades</a:t>
            </a:r>
            <a:r>
              <a:rPr lang="en-US" b="1" dirty="0"/>
              <a:t> </a:t>
            </a:r>
            <a:r>
              <a:rPr lang="en-US" b="1" dirty="0" err="1"/>
              <a:t>suivants</a:t>
            </a:r>
            <a:r>
              <a:rPr lang="en-US" b="1" dirty="0"/>
              <a:t> de la destruction des </a:t>
            </a:r>
            <a:r>
              <a:rPr lang="en-US" b="1" dirty="0" err="1"/>
              <a:t>roches</a:t>
            </a:r>
            <a:r>
              <a:rPr lang="en-US" b="1" dirty="0"/>
              <a:t>:</a:t>
            </a:r>
            <a:endParaRPr lang="fr-FR" b="1" dirty="0"/>
          </a:p>
          <a:p>
            <a:pPr lvl="1"/>
            <a:r>
              <a:rPr lang="en-US" dirty="0" err="1"/>
              <a:t>Concassage</a:t>
            </a:r>
            <a:r>
              <a:rPr lang="en-US" dirty="0"/>
              <a:t> </a:t>
            </a:r>
            <a:r>
              <a:rPr lang="en-US" dirty="0" err="1"/>
              <a:t>grossier</a:t>
            </a:r>
            <a:r>
              <a:rPr lang="en-US" dirty="0"/>
              <a:t> (</a:t>
            </a:r>
            <a:r>
              <a:rPr lang="en-US" dirty="0" err="1"/>
              <a:t>primaire</a:t>
            </a:r>
            <a:r>
              <a:rPr lang="en-US" dirty="0"/>
              <a:t>): de 1200-500 à 350-100 mm;</a:t>
            </a:r>
            <a:endParaRPr lang="fr-FR" dirty="0"/>
          </a:p>
          <a:p>
            <a:pPr lvl="1"/>
            <a:r>
              <a:rPr lang="en-US" dirty="0" err="1"/>
              <a:t>Concassage</a:t>
            </a:r>
            <a:r>
              <a:rPr lang="en-US" dirty="0"/>
              <a:t> secondaire (</a:t>
            </a:r>
            <a:r>
              <a:rPr lang="en-US" dirty="0" err="1"/>
              <a:t>intermédiaire</a:t>
            </a:r>
            <a:r>
              <a:rPr lang="en-US" dirty="0"/>
              <a:t>): de 350-100 à 100-40 mm;</a:t>
            </a:r>
            <a:endParaRPr lang="fr-FR" dirty="0"/>
          </a:p>
          <a:p>
            <a:pPr lvl="1"/>
            <a:r>
              <a:rPr lang="en-US" dirty="0" err="1"/>
              <a:t>Concassage</a:t>
            </a:r>
            <a:r>
              <a:rPr lang="en-US" dirty="0"/>
              <a:t> fin: de 100-40 à 30-10 mm;</a:t>
            </a:r>
            <a:endParaRPr lang="fr-FR" dirty="0"/>
          </a:p>
          <a:p>
            <a:pPr lvl="1"/>
            <a:r>
              <a:rPr lang="en-US" dirty="0" err="1"/>
              <a:t>Broyage</a:t>
            </a:r>
            <a:r>
              <a:rPr lang="en-US" dirty="0"/>
              <a:t> </a:t>
            </a:r>
            <a:r>
              <a:rPr lang="en-US" dirty="0" err="1"/>
              <a:t>préalable</a:t>
            </a:r>
            <a:r>
              <a:rPr lang="en-US" dirty="0"/>
              <a:t>: de 30-10 à 6-2 mm;</a:t>
            </a:r>
            <a:endParaRPr lang="fr-FR" dirty="0"/>
          </a:p>
          <a:p>
            <a:pPr lvl="1"/>
            <a:r>
              <a:rPr lang="en-US" dirty="0" err="1"/>
              <a:t>Broyage</a:t>
            </a:r>
            <a:r>
              <a:rPr lang="en-US" dirty="0"/>
              <a:t> fin: de 6-2 à1-0,5 mm;</a:t>
            </a:r>
            <a:endParaRPr lang="fr-FR" dirty="0"/>
          </a:p>
          <a:p>
            <a:pPr lvl="1"/>
            <a:r>
              <a:rPr lang="en-US" dirty="0" err="1"/>
              <a:t>Broyage</a:t>
            </a:r>
            <a:r>
              <a:rPr lang="en-US" dirty="0"/>
              <a:t> </a:t>
            </a:r>
            <a:r>
              <a:rPr lang="en-US" dirty="0" err="1"/>
              <a:t>surfin</a:t>
            </a:r>
            <a:r>
              <a:rPr lang="en-US" dirty="0"/>
              <a:t>: de 1-0,5 à 0,1-0.005 mm.</a:t>
            </a:r>
            <a:endParaRPr lang="fr-FR" dirty="0"/>
          </a:p>
          <a:p>
            <a:endParaRPr lang="fr-F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85000" lnSpcReduction="20000"/>
          </a:bodyPr>
          <a:lstStyle/>
          <a:p>
            <a:r>
              <a:rPr lang="en-US" dirty="0"/>
              <a:t>La </a:t>
            </a:r>
            <a:r>
              <a:rPr lang="en-US" dirty="0" err="1"/>
              <a:t>caractéristique</a:t>
            </a:r>
            <a:r>
              <a:rPr lang="en-US" dirty="0"/>
              <a:t> qualitative des </a:t>
            </a:r>
            <a:r>
              <a:rPr lang="en-US" dirty="0" err="1"/>
              <a:t>procédés</a:t>
            </a:r>
            <a:r>
              <a:rPr lang="en-US" dirty="0"/>
              <a:t> de </a:t>
            </a:r>
            <a:r>
              <a:rPr lang="en-US" dirty="0" err="1"/>
              <a:t>concassage</a:t>
            </a:r>
            <a:r>
              <a:rPr lang="en-US" dirty="0"/>
              <a:t> et de </a:t>
            </a:r>
            <a:r>
              <a:rPr lang="en-US" dirty="0" err="1"/>
              <a:t>broyage</a:t>
            </a:r>
            <a:r>
              <a:rPr lang="en-US" dirty="0"/>
              <a:t> </a:t>
            </a:r>
            <a:r>
              <a:rPr lang="en-US" dirty="0" err="1"/>
              <a:t>est</a:t>
            </a:r>
            <a:r>
              <a:rPr lang="en-US" dirty="0"/>
              <a:t> le </a:t>
            </a:r>
            <a:r>
              <a:rPr lang="en-US" dirty="0" err="1"/>
              <a:t>taux</a:t>
            </a:r>
            <a:r>
              <a:rPr lang="en-US" dirty="0"/>
              <a:t> de </a:t>
            </a:r>
            <a:r>
              <a:rPr lang="en-US" dirty="0" err="1"/>
              <a:t>réduction</a:t>
            </a:r>
            <a:r>
              <a:rPr lang="en-US" dirty="0"/>
              <a:t> que </a:t>
            </a:r>
            <a:r>
              <a:rPr lang="en-US" dirty="0" err="1"/>
              <a:t>l'on</a:t>
            </a:r>
            <a:r>
              <a:rPr lang="en-US" dirty="0"/>
              <a:t> </a:t>
            </a:r>
            <a:r>
              <a:rPr lang="en-US" dirty="0" err="1"/>
              <a:t>définit</a:t>
            </a:r>
            <a:r>
              <a:rPr lang="en-US" dirty="0"/>
              <a:t> </a:t>
            </a:r>
            <a:r>
              <a:rPr lang="en-US" dirty="0" err="1"/>
              <a:t>normalement</a:t>
            </a:r>
            <a:r>
              <a:rPr lang="en-US" dirty="0"/>
              <a:t> </a:t>
            </a:r>
            <a:r>
              <a:rPr lang="en-US" dirty="0" err="1"/>
              <a:t>comme</a:t>
            </a:r>
            <a:r>
              <a:rPr lang="en-US" dirty="0"/>
              <a:t> le rapport du </a:t>
            </a:r>
            <a:r>
              <a:rPr lang="en-US" dirty="0" err="1"/>
              <a:t>diamètre</a:t>
            </a:r>
            <a:r>
              <a:rPr lang="en-US" dirty="0"/>
              <a:t> </a:t>
            </a:r>
            <a:r>
              <a:rPr lang="en-US" dirty="0" err="1"/>
              <a:t>moyen</a:t>
            </a:r>
            <a:r>
              <a:rPr lang="en-US" dirty="0"/>
              <a:t> (</a:t>
            </a:r>
            <a:r>
              <a:rPr lang="en-US" dirty="0" err="1"/>
              <a:t>ou</a:t>
            </a:r>
            <a:r>
              <a:rPr lang="en-US" dirty="0"/>
              <a:t> bien maximal) des morceaux </a:t>
            </a:r>
            <a:r>
              <a:rPr lang="en-US" dirty="0" err="1"/>
              <a:t>arrivants</a:t>
            </a:r>
            <a:r>
              <a:rPr lang="en-US" dirty="0"/>
              <a:t>  à  </a:t>
            </a:r>
            <a:r>
              <a:rPr lang="en-US" dirty="0" err="1"/>
              <a:t>concasser</a:t>
            </a:r>
            <a:r>
              <a:rPr lang="en-US" dirty="0"/>
              <a:t>  </a:t>
            </a:r>
            <a:r>
              <a:rPr lang="en-US" dirty="0" err="1"/>
              <a:t>ou</a:t>
            </a:r>
            <a:r>
              <a:rPr lang="en-US" dirty="0"/>
              <a:t> à  </a:t>
            </a:r>
            <a:r>
              <a:rPr lang="en-US" dirty="0" err="1"/>
              <a:t>broyer</a:t>
            </a:r>
            <a:r>
              <a:rPr lang="en-US" dirty="0"/>
              <a:t> au </a:t>
            </a:r>
            <a:r>
              <a:rPr lang="en-US" dirty="0" err="1"/>
              <a:t>diamètre</a:t>
            </a:r>
            <a:r>
              <a:rPr lang="en-US" dirty="0"/>
              <a:t> </a:t>
            </a:r>
            <a:r>
              <a:rPr lang="en-US" dirty="0" err="1"/>
              <a:t>moyen</a:t>
            </a:r>
            <a:r>
              <a:rPr lang="en-US" dirty="0"/>
              <a:t> (</a:t>
            </a:r>
            <a:r>
              <a:rPr lang="en-US" dirty="0" err="1"/>
              <a:t>ou</a:t>
            </a:r>
            <a:r>
              <a:rPr lang="en-US" dirty="0"/>
              <a:t> bien maximal) des morceaux </a:t>
            </a:r>
            <a:r>
              <a:rPr lang="en-US" dirty="0" err="1"/>
              <a:t>sortants</a:t>
            </a:r>
            <a:r>
              <a:rPr lang="en-US" dirty="0"/>
              <a:t> de </a:t>
            </a:r>
            <a:r>
              <a:rPr lang="en-US" dirty="0" err="1"/>
              <a:t>ces</a:t>
            </a:r>
            <a:r>
              <a:rPr lang="en-US" dirty="0"/>
              <a:t> </a:t>
            </a:r>
            <a:r>
              <a:rPr lang="en-US" dirty="0" err="1"/>
              <a:t>procédés</a:t>
            </a:r>
            <a:r>
              <a:rPr lang="en-US" dirty="0"/>
              <a:t>.</a:t>
            </a:r>
            <a:endParaRPr lang="fr-FR" dirty="0"/>
          </a:p>
          <a:p>
            <a:br>
              <a:rPr lang="en-US" dirty="0"/>
            </a:br>
            <a:r>
              <a:rPr lang="en-US" i="1" dirty="0"/>
              <a:t>r </a:t>
            </a:r>
            <a:r>
              <a:rPr lang="en-US" dirty="0"/>
              <a:t>= </a:t>
            </a:r>
            <a:r>
              <a:rPr lang="en-US" i="1" dirty="0"/>
              <a:t>Dm  </a:t>
            </a:r>
            <a:r>
              <a:rPr lang="en-US" dirty="0"/>
              <a:t>/ </a:t>
            </a:r>
            <a:r>
              <a:rPr lang="en-US" i="1" dirty="0"/>
              <a:t>dm  </a:t>
            </a:r>
            <a:r>
              <a:rPr lang="en-US" i="1" dirty="0" err="1"/>
              <a:t>ou</a:t>
            </a:r>
            <a:r>
              <a:rPr lang="en-US" dirty="0"/>
              <a:t> </a:t>
            </a:r>
            <a:r>
              <a:rPr lang="en-US" i="1" dirty="0" err="1"/>
              <a:t>D</a:t>
            </a:r>
            <a:r>
              <a:rPr lang="en-US" dirty="0" err="1"/>
              <a:t>max</a:t>
            </a:r>
            <a:r>
              <a:rPr lang="en-US" dirty="0"/>
              <a:t> / </a:t>
            </a:r>
            <a:r>
              <a:rPr lang="en-US" i="1" dirty="0"/>
              <a:t>d </a:t>
            </a:r>
            <a:r>
              <a:rPr lang="en-US" dirty="0"/>
              <a:t>max</a:t>
            </a:r>
            <a:endParaRPr lang="fr-FR" dirty="0"/>
          </a:p>
          <a:p>
            <a:br>
              <a:rPr lang="en-US" dirty="0"/>
            </a:br>
            <a:r>
              <a:rPr lang="en-US" dirty="0"/>
              <a:t>Pour la destruction à </a:t>
            </a:r>
            <a:r>
              <a:rPr lang="en-US" dirty="0" err="1"/>
              <a:t>quelques</a:t>
            </a:r>
            <a:r>
              <a:rPr lang="en-US" dirty="0"/>
              <a:t> </a:t>
            </a:r>
            <a:r>
              <a:rPr lang="en-US" dirty="0" err="1"/>
              <a:t>stades</a:t>
            </a:r>
            <a:r>
              <a:rPr lang="en-US" dirty="0"/>
              <a:t>, le </a:t>
            </a:r>
            <a:r>
              <a:rPr lang="en-US" dirty="0" err="1"/>
              <a:t>taux</a:t>
            </a:r>
            <a:r>
              <a:rPr lang="en-US" dirty="0"/>
              <a:t> de </a:t>
            </a:r>
            <a:r>
              <a:rPr lang="en-US" dirty="0" err="1"/>
              <a:t>réduction</a:t>
            </a:r>
            <a:r>
              <a:rPr lang="en-US" dirty="0"/>
              <a:t> total </a:t>
            </a:r>
            <a:r>
              <a:rPr lang="en-US" dirty="0" err="1"/>
              <a:t>est</a:t>
            </a:r>
            <a:r>
              <a:rPr lang="en-US" dirty="0"/>
              <a:t> </a:t>
            </a:r>
            <a:r>
              <a:rPr lang="en-US" dirty="0" err="1"/>
              <a:t>égal</a:t>
            </a:r>
            <a:r>
              <a:rPr lang="en-US" dirty="0"/>
              <a:t> au </a:t>
            </a:r>
            <a:r>
              <a:rPr lang="en-US" dirty="0" err="1"/>
              <a:t>produit</a:t>
            </a:r>
            <a:r>
              <a:rPr lang="en-US" dirty="0"/>
              <a:t> </a:t>
            </a:r>
            <a:r>
              <a:rPr lang="en-US" dirty="0" err="1"/>
              <a:t>algébrique</a:t>
            </a:r>
            <a:r>
              <a:rPr lang="en-US" dirty="0"/>
              <a:t> des </a:t>
            </a:r>
            <a:r>
              <a:rPr lang="en-US" dirty="0" err="1"/>
              <a:t>taux</a:t>
            </a:r>
            <a:r>
              <a:rPr lang="en-US" dirty="0"/>
              <a:t> de </a:t>
            </a:r>
            <a:r>
              <a:rPr lang="en-US" dirty="0" err="1"/>
              <a:t>réduction</a:t>
            </a:r>
            <a:r>
              <a:rPr lang="en-US" dirty="0"/>
              <a:t> </a:t>
            </a:r>
            <a:r>
              <a:rPr lang="en-US" dirty="0" err="1"/>
              <a:t>particuliers</a:t>
            </a:r>
            <a:r>
              <a:rPr lang="en-US" dirty="0"/>
              <a:t> (pour  </a:t>
            </a:r>
            <a:r>
              <a:rPr lang="en-US" dirty="0" err="1"/>
              <a:t>chaque</a:t>
            </a:r>
            <a:r>
              <a:rPr lang="en-US" dirty="0"/>
              <a:t> </a:t>
            </a:r>
            <a:r>
              <a:rPr lang="en-US" dirty="0" err="1"/>
              <a:t>stade</a:t>
            </a:r>
            <a:r>
              <a:rPr lang="en-US" dirty="0"/>
              <a:t>)</a:t>
            </a:r>
            <a:endParaRPr lang="fr-FR" dirty="0"/>
          </a:p>
          <a:p>
            <a:br>
              <a:rPr lang="en-US" dirty="0"/>
            </a:br>
            <a:r>
              <a:rPr lang="en-US" dirty="0"/>
              <a:t>r</a:t>
            </a:r>
            <a:r>
              <a:rPr lang="en-US" i="1" dirty="0"/>
              <a:t> </a:t>
            </a:r>
            <a:r>
              <a:rPr lang="en-US" dirty="0"/>
              <a:t>= r1 × r2  × r3 ...</a:t>
            </a:r>
            <a:r>
              <a:rPr lang="en-US" i="1" dirty="0"/>
              <a:t>in</a:t>
            </a:r>
            <a:endParaRPr lang="fr-FR" dirty="0"/>
          </a:p>
          <a:p>
            <a:br>
              <a:rPr lang="en-US" dirty="0"/>
            </a:br>
            <a:endParaRPr lang="fr-F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normAutofit fontScale="92500" lnSpcReduction="20000"/>
          </a:bodyPr>
          <a:lstStyle/>
          <a:p>
            <a:pPr lvl="1"/>
            <a:r>
              <a:rPr lang="en-US" sz="2800" dirty="0"/>
              <a:t>Classification des </a:t>
            </a:r>
            <a:r>
              <a:rPr lang="en-US" sz="2800" dirty="0" err="1"/>
              <a:t>concasseurs</a:t>
            </a:r>
            <a:r>
              <a:rPr lang="en-US" sz="2800" dirty="0"/>
              <a:t> </a:t>
            </a:r>
            <a:r>
              <a:rPr lang="en-US" sz="2800" dirty="0" err="1"/>
              <a:t>industriels</a:t>
            </a:r>
            <a:r>
              <a:rPr lang="en-US" sz="2800" dirty="0"/>
              <a:t>.</a:t>
            </a:r>
            <a:endParaRPr lang="fr-FR" sz="2800" dirty="0"/>
          </a:p>
          <a:p>
            <a:r>
              <a:rPr lang="en-US" dirty="0"/>
              <a:t> </a:t>
            </a:r>
            <a:r>
              <a:rPr lang="en-US" sz="2400" dirty="0"/>
              <a:t>Les  </a:t>
            </a:r>
            <a:r>
              <a:rPr lang="en-US" sz="2400" dirty="0" err="1"/>
              <a:t>appareils</a:t>
            </a:r>
            <a:r>
              <a:rPr lang="en-US" sz="2400" dirty="0"/>
              <a:t>  de  </a:t>
            </a:r>
            <a:r>
              <a:rPr lang="en-US" sz="2400" dirty="0" err="1"/>
              <a:t>concassage</a:t>
            </a:r>
            <a:r>
              <a:rPr lang="en-US" sz="2400" dirty="0"/>
              <a:t>  </a:t>
            </a:r>
            <a:r>
              <a:rPr lang="en-US" sz="2400" dirty="0" err="1"/>
              <a:t>utilisés</a:t>
            </a:r>
            <a:r>
              <a:rPr lang="en-US" sz="2400" dirty="0"/>
              <a:t>  </a:t>
            </a:r>
            <a:r>
              <a:rPr lang="en-US" sz="2400" dirty="0" err="1"/>
              <a:t>actuellement</a:t>
            </a:r>
            <a:r>
              <a:rPr lang="en-US" sz="2400" dirty="0"/>
              <a:t>  se  </a:t>
            </a:r>
            <a:r>
              <a:rPr lang="en-US" sz="2400" dirty="0" err="1"/>
              <a:t>divisent</a:t>
            </a:r>
            <a:r>
              <a:rPr lang="en-US" sz="2400" dirty="0"/>
              <a:t>  en  5  types </a:t>
            </a:r>
            <a:r>
              <a:rPr lang="en-US" sz="2400" dirty="0" err="1"/>
              <a:t>principaux</a:t>
            </a:r>
            <a:r>
              <a:rPr lang="en-US" sz="2400" dirty="0"/>
              <a:t>:</a:t>
            </a:r>
            <a:endParaRPr lang="fr-FR" sz="2400" dirty="0"/>
          </a:p>
          <a:p>
            <a:pPr lvl="2"/>
            <a:r>
              <a:rPr lang="en-US" dirty="0" err="1"/>
              <a:t>Concasseurs</a:t>
            </a:r>
            <a:r>
              <a:rPr lang="en-US" dirty="0"/>
              <a:t> à </a:t>
            </a:r>
            <a:r>
              <a:rPr lang="en-US" dirty="0" err="1"/>
              <a:t>mâchoires</a:t>
            </a:r>
            <a:r>
              <a:rPr lang="en-US" dirty="0"/>
              <a:t> - le </a:t>
            </a:r>
            <a:r>
              <a:rPr lang="en-US" dirty="0" err="1"/>
              <a:t>concassage</a:t>
            </a:r>
            <a:r>
              <a:rPr lang="en-US" dirty="0"/>
              <a:t> </a:t>
            </a:r>
            <a:r>
              <a:rPr lang="en-US" dirty="0" err="1"/>
              <a:t>s'effectue</a:t>
            </a:r>
            <a:r>
              <a:rPr lang="en-US" dirty="0"/>
              <a:t> par </a:t>
            </a:r>
            <a:r>
              <a:rPr lang="en-US" dirty="0" err="1"/>
              <a:t>écrasement</a:t>
            </a:r>
            <a:r>
              <a:rPr lang="en-US" dirty="0"/>
              <a:t> </a:t>
            </a:r>
            <a:r>
              <a:rPr lang="en-US" dirty="0" err="1"/>
              <a:t>périodique</a:t>
            </a:r>
            <a:r>
              <a:rPr lang="en-US" dirty="0"/>
              <a:t> des morceaux de </a:t>
            </a:r>
            <a:r>
              <a:rPr lang="en-US" dirty="0" err="1"/>
              <a:t>minerai</a:t>
            </a:r>
            <a:r>
              <a:rPr lang="en-US" dirty="0"/>
              <a:t> entre </a:t>
            </a:r>
            <a:r>
              <a:rPr lang="en-US" dirty="0" err="1"/>
              <a:t>une</a:t>
            </a:r>
            <a:r>
              <a:rPr lang="en-US" dirty="0"/>
              <a:t> </a:t>
            </a:r>
            <a:r>
              <a:rPr lang="en-US" dirty="0" err="1"/>
              <a:t>machoire</a:t>
            </a:r>
            <a:r>
              <a:rPr lang="en-US" dirty="0"/>
              <a:t> fixe et </a:t>
            </a:r>
            <a:r>
              <a:rPr lang="en-US" dirty="0" err="1"/>
              <a:t>une</a:t>
            </a:r>
            <a:r>
              <a:rPr lang="en-US" dirty="0"/>
              <a:t> </a:t>
            </a:r>
            <a:r>
              <a:rPr lang="en-US" dirty="0" err="1"/>
              <a:t>mâchoire</a:t>
            </a:r>
            <a:r>
              <a:rPr lang="en-US" dirty="0"/>
              <a:t> mobile.</a:t>
            </a:r>
            <a:endParaRPr lang="fr-FR" dirty="0"/>
          </a:p>
          <a:p>
            <a:pPr lvl="2"/>
            <a:br>
              <a:rPr lang="en-US" sz="1600" dirty="0"/>
            </a:br>
            <a:r>
              <a:rPr lang="en-US" dirty="0" err="1"/>
              <a:t>Concasseurs</a:t>
            </a:r>
            <a:r>
              <a:rPr lang="en-US" dirty="0"/>
              <a:t> à </a:t>
            </a:r>
            <a:r>
              <a:rPr lang="en-US" dirty="0" err="1"/>
              <a:t>cône</a:t>
            </a:r>
            <a:r>
              <a:rPr lang="en-US" dirty="0"/>
              <a:t> - le </a:t>
            </a:r>
            <a:r>
              <a:rPr lang="en-US" dirty="0" err="1"/>
              <a:t>concassage</a:t>
            </a:r>
            <a:r>
              <a:rPr lang="en-US" dirty="0"/>
              <a:t> </a:t>
            </a:r>
            <a:r>
              <a:rPr lang="en-US" dirty="0" err="1"/>
              <a:t>s'effectue</a:t>
            </a:r>
            <a:r>
              <a:rPr lang="en-US" dirty="0"/>
              <a:t> par </a:t>
            </a:r>
            <a:r>
              <a:rPr lang="en-US" dirty="0" err="1"/>
              <a:t>écrasement</a:t>
            </a:r>
            <a:r>
              <a:rPr lang="en-US" dirty="0"/>
              <a:t> </a:t>
            </a:r>
            <a:r>
              <a:rPr lang="en-US" dirty="0" err="1"/>
              <a:t>ininterrompu</a:t>
            </a:r>
            <a:r>
              <a:rPr lang="en-US" dirty="0"/>
              <a:t>, </a:t>
            </a:r>
            <a:r>
              <a:rPr lang="en-US" dirty="0" err="1"/>
              <a:t>partiellement</a:t>
            </a:r>
            <a:r>
              <a:rPr lang="en-US" dirty="0"/>
              <a:t> avec flexion et trituration des morceaux du </a:t>
            </a:r>
            <a:r>
              <a:rPr lang="en-US" dirty="0" err="1"/>
              <a:t>minerai</a:t>
            </a:r>
            <a:r>
              <a:rPr lang="en-US" dirty="0"/>
              <a:t> entre un </a:t>
            </a:r>
            <a:r>
              <a:rPr lang="en-US" dirty="0" err="1"/>
              <a:t>cône</a:t>
            </a:r>
            <a:r>
              <a:rPr lang="en-US" dirty="0"/>
              <a:t> fixe et un </a:t>
            </a:r>
            <a:r>
              <a:rPr lang="en-US" dirty="0" err="1"/>
              <a:t>cône</a:t>
            </a:r>
            <a:r>
              <a:rPr lang="en-US" dirty="0"/>
              <a:t> </a:t>
            </a:r>
            <a:r>
              <a:rPr lang="en-US" dirty="0" err="1"/>
              <a:t>concassant</a:t>
            </a:r>
            <a:r>
              <a:rPr lang="en-US" dirty="0"/>
              <a:t> </a:t>
            </a:r>
            <a:r>
              <a:rPr lang="en-US" dirty="0" err="1"/>
              <a:t>dont</a:t>
            </a:r>
            <a:r>
              <a:rPr lang="en-US" dirty="0"/>
              <a:t> la rotation </a:t>
            </a:r>
            <a:r>
              <a:rPr lang="en-US" dirty="0" err="1"/>
              <a:t>est</a:t>
            </a:r>
            <a:r>
              <a:rPr lang="en-US" dirty="0"/>
              <a:t> </a:t>
            </a:r>
            <a:r>
              <a:rPr lang="en-US" dirty="0" err="1"/>
              <a:t>excentrée</a:t>
            </a:r>
            <a:r>
              <a:rPr lang="en-US" dirty="0"/>
              <a:t>. Le plus </a:t>
            </a:r>
            <a:r>
              <a:rPr lang="en-US" dirty="0" err="1"/>
              <a:t>souvent</a:t>
            </a:r>
            <a:r>
              <a:rPr lang="en-US" dirty="0"/>
              <a:t> on </a:t>
            </a:r>
            <a:r>
              <a:rPr lang="en-US" dirty="0" err="1"/>
              <a:t>appelle</a:t>
            </a:r>
            <a:r>
              <a:rPr lang="en-US" dirty="0"/>
              <a:t> </a:t>
            </a:r>
            <a:r>
              <a:rPr lang="en-US" dirty="0" err="1"/>
              <a:t>ce</a:t>
            </a:r>
            <a:r>
              <a:rPr lang="en-US" dirty="0"/>
              <a:t> type </a:t>
            </a:r>
            <a:r>
              <a:rPr lang="en-US" dirty="0" err="1"/>
              <a:t>concasseurs</a:t>
            </a:r>
            <a:r>
              <a:rPr lang="en-US" dirty="0"/>
              <a:t> </a:t>
            </a:r>
            <a:r>
              <a:rPr lang="en-US" dirty="0" err="1"/>
              <a:t>giratoires</a:t>
            </a:r>
            <a:r>
              <a:rPr lang="en-US" dirty="0"/>
              <a:t>.</a:t>
            </a:r>
            <a:endParaRPr lang="fr-FR" dirty="0"/>
          </a:p>
          <a:p>
            <a:pPr lvl="2"/>
            <a:r>
              <a:rPr lang="en-US" dirty="0" err="1"/>
              <a:t>Concasseurs</a:t>
            </a:r>
            <a:r>
              <a:rPr lang="en-US" dirty="0"/>
              <a:t> à </a:t>
            </a:r>
            <a:r>
              <a:rPr lang="en-US" dirty="0" err="1"/>
              <a:t>cylindres</a:t>
            </a:r>
            <a:r>
              <a:rPr lang="en-US" dirty="0"/>
              <a:t> </a:t>
            </a:r>
            <a:r>
              <a:rPr lang="en-US" dirty="0" err="1"/>
              <a:t>lisses</a:t>
            </a:r>
            <a:r>
              <a:rPr lang="en-US" dirty="0"/>
              <a:t> et </a:t>
            </a:r>
            <a:r>
              <a:rPr lang="en-US" dirty="0" err="1"/>
              <a:t>ceux</a:t>
            </a:r>
            <a:r>
              <a:rPr lang="en-US" dirty="0"/>
              <a:t> à </a:t>
            </a:r>
            <a:r>
              <a:rPr lang="en-US" dirty="0" err="1"/>
              <a:t>cylindres</a:t>
            </a:r>
            <a:r>
              <a:rPr lang="en-US" dirty="0"/>
              <a:t> </a:t>
            </a:r>
            <a:r>
              <a:rPr lang="en-US" dirty="0" err="1"/>
              <a:t>dentés</a:t>
            </a:r>
            <a:r>
              <a:rPr lang="en-US" dirty="0"/>
              <a:t> - le </a:t>
            </a:r>
            <a:r>
              <a:rPr lang="en-US" dirty="0" err="1"/>
              <a:t>concassage</a:t>
            </a:r>
            <a:r>
              <a:rPr lang="en-US" dirty="0"/>
              <a:t> </a:t>
            </a:r>
            <a:r>
              <a:rPr lang="en-US" dirty="0" err="1"/>
              <a:t>s'effectue</a:t>
            </a:r>
            <a:r>
              <a:rPr lang="en-US" dirty="0"/>
              <a:t> par </a:t>
            </a:r>
            <a:r>
              <a:rPr lang="en-US" dirty="0" err="1"/>
              <a:t>écrasement</a:t>
            </a:r>
            <a:r>
              <a:rPr lang="en-US" dirty="0"/>
              <a:t> </a:t>
            </a:r>
            <a:r>
              <a:rPr lang="en-US" dirty="0" err="1"/>
              <a:t>ininterrompu</a:t>
            </a:r>
            <a:r>
              <a:rPr lang="en-US" dirty="0"/>
              <a:t> avec la trituration </a:t>
            </a:r>
            <a:r>
              <a:rPr lang="en-US" dirty="0" err="1"/>
              <a:t>partielle</a:t>
            </a:r>
            <a:r>
              <a:rPr lang="en-US" dirty="0"/>
              <a:t> par les </a:t>
            </a:r>
            <a:r>
              <a:rPr lang="en-US" dirty="0" err="1"/>
              <a:t>cylindres</a:t>
            </a:r>
            <a:r>
              <a:rPr lang="en-US" dirty="0"/>
              <a:t> </a:t>
            </a:r>
            <a:r>
              <a:rPr lang="en-US" dirty="0" err="1"/>
              <a:t>lisses</a:t>
            </a:r>
            <a:r>
              <a:rPr lang="en-US" dirty="0"/>
              <a:t> </a:t>
            </a:r>
            <a:r>
              <a:rPr lang="en-US" dirty="0" err="1"/>
              <a:t>rotatifs</a:t>
            </a:r>
            <a:r>
              <a:rPr lang="en-US" dirty="0"/>
              <a:t> </a:t>
            </a:r>
            <a:r>
              <a:rPr lang="en-US" dirty="0" err="1"/>
              <a:t>ou</a:t>
            </a:r>
            <a:r>
              <a:rPr lang="en-US" dirty="0"/>
              <a:t> par spallation avec </a:t>
            </a:r>
            <a:r>
              <a:rPr lang="en-US" dirty="0" err="1"/>
              <a:t>cassure</a:t>
            </a:r>
            <a:r>
              <a:rPr lang="en-US" dirty="0"/>
              <a:t> </a:t>
            </a:r>
            <a:r>
              <a:rPr lang="en-US" dirty="0" err="1"/>
              <a:t>partielle</a:t>
            </a:r>
            <a:r>
              <a:rPr lang="en-US" dirty="0"/>
              <a:t> des morceaux de </a:t>
            </a:r>
            <a:r>
              <a:rPr lang="en-US" dirty="0" err="1"/>
              <a:t>minerai</a:t>
            </a:r>
            <a:r>
              <a:rPr lang="en-US" dirty="0"/>
              <a:t> par les </a:t>
            </a:r>
            <a:r>
              <a:rPr lang="en-US" dirty="0" err="1"/>
              <a:t>cylindres</a:t>
            </a:r>
            <a:r>
              <a:rPr lang="en-US" dirty="0"/>
              <a:t> </a:t>
            </a:r>
            <a:r>
              <a:rPr lang="en-US" dirty="0" err="1"/>
              <a:t>dentés</a:t>
            </a:r>
            <a:r>
              <a:rPr lang="en-US" dirty="0"/>
              <a:t> </a:t>
            </a:r>
            <a:r>
              <a:rPr lang="en-US" dirty="0" err="1"/>
              <a:t>rotatifs</a:t>
            </a:r>
            <a:r>
              <a:rPr lang="en-US" dirty="0"/>
              <a:t> tournant dans les </a:t>
            </a:r>
            <a:r>
              <a:rPr lang="en-US" dirty="0" err="1"/>
              <a:t>sens</a:t>
            </a:r>
            <a:r>
              <a:rPr lang="en-US" dirty="0"/>
              <a:t> inverses.</a:t>
            </a:r>
            <a:endParaRPr lang="fr-FR" dirty="0"/>
          </a:p>
          <a:p>
            <a:pPr lvl="2"/>
            <a:r>
              <a:rPr lang="en-US" dirty="0" err="1"/>
              <a:t>Concasseurs</a:t>
            </a:r>
            <a:r>
              <a:rPr lang="en-US" dirty="0"/>
              <a:t> à rotor - le </a:t>
            </a:r>
            <a:r>
              <a:rPr lang="en-US" dirty="0" err="1"/>
              <a:t>concassage</a:t>
            </a:r>
            <a:r>
              <a:rPr lang="en-US" dirty="0"/>
              <a:t> </a:t>
            </a:r>
            <a:r>
              <a:rPr lang="en-US" dirty="0" err="1"/>
              <a:t>s'effectue</a:t>
            </a:r>
            <a:r>
              <a:rPr lang="en-US" dirty="0"/>
              <a:t> par action </a:t>
            </a:r>
            <a:r>
              <a:rPr lang="en-US" dirty="0" err="1"/>
              <a:t>dynamique</a:t>
            </a:r>
            <a:r>
              <a:rPr lang="en-US" dirty="0"/>
              <a:t> du rotor: par coups des </a:t>
            </a:r>
            <a:r>
              <a:rPr lang="en-US" dirty="0" err="1"/>
              <a:t>marteaux</a:t>
            </a:r>
            <a:r>
              <a:rPr lang="en-US" dirty="0"/>
              <a:t> </a:t>
            </a:r>
            <a:r>
              <a:rPr lang="en-US" dirty="0" err="1"/>
              <a:t>ou</a:t>
            </a:r>
            <a:r>
              <a:rPr lang="en-US" dirty="0"/>
              <a:t> des </a:t>
            </a:r>
            <a:r>
              <a:rPr lang="en-US" dirty="0" err="1"/>
              <a:t>battes</a:t>
            </a:r>
            <a:r>
              <a:rPr lang="en-US" dirty="0"/>
              <a:t> </a:t>
            </a:r>
            <a:r>
              <a:rPr lang="en-US" dirty="0" err="1"/>
              <a:t>fixés</a:t>
            </a:r>
            <a:r>
              <a:rPr lang="en-US" dirty="0"/>
              <a:t> sur le rotor </a:t>
            </a:r>
            <a:r>
              <a:rPr lang="en-US" dirty="0" err="1"/>
              <a:t>ou</a:t>
            </a:r>
            <a:r>
              <a:rPr lang="en-US" dirty="0"/>
              <a:t> bien par </a:t>
            </a:r>
            <a:r>
              <a:rPr lang="en-US" dirty="0" err="1"/>
              <a:t>lancement</a:t>
            </a:r>
            <a:r>
              <a:rPr lang="en-US" dirty="0"/>
              <a:t> des morceaux par la force centrifuge les </a:t>
            </a:r>
            <a:r>
              <a:rPr lang="en-US" dirty="0" err="1"/>
              <a:t>rejetant</a:t>
            </a:r>
            <a:r>
              <a:rPr lang="en-US" dirty="0"/>
              <a:t> </a:t>
            </a:r>
            <a:r>
              <a:rPr lang="en-US" dirty="0" err="1"/>
              <a:t>contre</a:t>
            </a:r>
            <a:r>
              <a:rPr lang="en-US" dirty="0"/>
              <a:t> un </a:t>
            </a:r>
            <a:r>
              <a:rPr lang="en-US" dirty="0" err="1"/>
              <a:t>blindage</a:t>
            </a:r>
            <a:r>
              <a:rPr lang="en-US" dirty="0"/>
              <a:t> fixe.</a:t>
            </a:r>
            <a:endParaRPr lang="fr-FR" dirty="0"/>
          </a:p>
          <a:p>
            <a:pPr lvl="2"/>
            <a:r>
              <a:rPr lang="en-US" dirty="0" err="1"/>
              <a:t>Désintégrateurs</a:t>
            </a:r>
            <a:r>
              <a:rPr lang="en-US" dirty="0"/>
              <a:t> (</a:t>
            </a:r>
            <a:r>
              <a:rPr lang="en-US" dirty="0" err="1"/>
              <a:t>concasseurs</a:t>
            </a:r>
            <a:r>
              <a:rPr lang="en-US" dirty="0"/>
              <a:t> à barres </a:t>
            </a:r>
            <a:r>
              <a:rPr lang="en-US" dirty="0" err="1"/>
              <a:t>fixés</a:t>
            </a:r>
            <a:r>
              <a:rPr lang="en-US" dirty="0"/>
              <a:t> sur  les  </a:t>
            </a:r>
            <a:r>
              <a:rPr lang="en-US" dirty="0" err="1"/>
              <a:t>anneaux</a:t>
            </a:r>
            <a:r>
              <a:rPr lang="en-US" dirty="0"/>
              <a:t> tournant dans les </a:t>
            </a:r>
            <a:r>
              <a:rPr lang="en-US" dirty="0" err="1"/>
              <a:t>sens</a:t>
            </a:r>
            <a:r>
              <a:rPr lang="en-US" dirty="0"/>
              <a:t> inverses) – la </a:t>
            </a:r>
            <a:r>
              <a:rPr lang="en-US" dirty="0" err="1"/>
              <a:t>désintégration</a:t>
            </a:r>
            <a:r>
              <a:rPr lang="en-US" dirty="0"/>
              <a:t> des morceaux </a:t>
            </a:r>
            <a:r>
              <a:rPr lang="en-US" dirty="0" err="1"/>
              <a:t>est</a:t>
            </a:r>
            <a:r>
              <a:rPr lang="en-US" dirty="0"/>
              <a:t> </a:t>
            </a:r>
            <a:r>
              <a:rPr lang="en-US" dirty="0" err="1"/>
              <a:t>atteinte</a:t>
            </a:r>
            <a:r>
              <a:rPr lang="en-US" dirty="0"/>
              <a:t> par coups de deux </a:t>
            </a:r>
            <a:r>
              <a:rPr lang="en-US" dirty="0" err="1"/>
              <a:t>ou</a:t>
            </a:r>
            <a:r>
              <a:rPr lang="en-US" dirty="0"/>
              <a:t> </a:t>
            </a:r>
            <a:r>
              <a:rPr lang="en-US" dirty="0" err="1"/>
              <a:t>quelques</a:t>
            </a:r>
            <a:r>
              <a:rPr lang="en-US" dirty="0"/>
              <a:t> </a:t>
            </a:r>
            <a:r>
              <a:rPr lang="en-US" dirty="0" err="1"/>
              <a:t>rangs</a:t>
            </a:r>
            <a:r>
              <a:rPr lang="en-US" dirty="0"/>
              <a:t> de barres qui </a:t>
            </a:r>
            <a:r>
              <a:rPr lang="en-US" dirty="0" err="1"/>
              <a:t>sont</a:t>
            </a:r>
            <a:r>
              <a:rPr lang="en-US" dirty="0"/>
              <a:t> </a:t>
            </a:r>
            <a:r>
              <a:rPr lang="en-US" dirty="0" err="1"/>
              <a:t>fixés</a:t>
            </a:r>
            <a:r>
              <a:rPr lang="en-US" dirty="0"/>
              <a:t> </a:t>
            </a:r>
            <a:r>
              <a:rPr lang="en-US" dirty="0" err="1"/>
              <a:t>rigidement</a:t>
            </a:r>
            <a:r>
              <a:rPr lang="en-US" dirty="0"/>
              <a:t> sur les </a:t>
            </a:r>
            <a:r>
              <a:rPr lang="en-US" dirty="0" err="1"/>
              <a:t>anneaux</a:t>
            </a:r>
            <a:r>
              <a:rPr lang="en-US" dirty="0"/>
              <a:t> et </a:t>
            </a:r>
            <a:r>
              <a:rPr lang="en-US" dirty="0" err="1"/>
              <a:t>disques</a:t>
            </a:r>
            <a:r>
              <a:rPr lang="en-US" dirty="0"/>
              <a:t> </a:t>
            </a:r>
            <a:r>
              <a:rPr lang="en-US" dirty="0" err="1"/>
              <a:t>étant</a:t>
            </a:r>
            <a:r>
              <a:rPr lang="en-US" dirty="0"/>
              <a:t> en </a:t>
            </a:r>
            <a:r>
              <a:rPr lang="en-US" dirty="0" err="1"/>
              <a:t>mouvement</a:t>
            </a:r>
            <a:r>
              <a:rPr lang="en-US" dirty="0"/>
              <a:t> en </a:t>
            </a:r>
            <a:r>
              <a:rPr lang="en-US" dirty="0" err="1"/>
              <a:t>sens</a:t>
            </a:r>
            <a:r>
              <a:rPr lang="en-US" dirty="0"/>
              <a:t> inverses.</a:t>
            </a:r>
            <a:endParaRPr lang="fr-FR" dirty="0"/>
          </a:p>
          <a:p>
            <a:endParaRPr lang="fr-F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en-US" sz="3600" b="1" dirty="0" err="1"/>
              <a:t>Schémas</a:t>
            </a:r>
            <a:r>
              <a:rPr lang="en-US" sz="3600" b="1" dirty="0"/>
              <a:t> </a:t>
            </a:r>
            <a:r>
              <a:rPr lang="en-US" sz="3600" b="1" dirty="0" err="1"/>
              <a:t>cinématiques</a:t>
            </a:r>
            <a:r>
              <a:rPr lang="en-US" sz="3600" b="1" dirty="0"/>
              <a:t> des </a:t>
            </a:r>
            <a:r>
              <a:rPr lang="en-US" sz="3600" b="1" dirty="0" err="1"/>
              <a:t>conc</a:t>
            </a:r>
            <a:r>
              <a:rPr lang="en-US" sz="3600" dirty="0" err="1"/>
              <a:t>asseurs</a:t>
            </a:r>
            <a:r>
              <a:rPr lang="en-US" sz="3600" dirty="0"/>
              <a:t>: </a:t>
            </a:r>
            <a:br>
              <a:rPr lang="en-US" sz="3600" dirty="0"/>
            </a:br>
            <a:r>
              <a:rPr lang="en-US" sz="3600" dirty="0"/>
              <a:t>a-á </a:t>
            </a:r>
            <a:r>
              <a:rPr lang="en-US" sz="3600" dirty="0" err="1"/>
              <a:t>mâchires</a:t>
            </a:r>
            <a:r>
              <a:rPr lang="en-US" sz="3600" dirty="0"/>
              <a:t> ; b-á </a:t>
            </a:r>
            <a:r>
              <a:rPr lang="en-US" sz="3600" dirty="0" err="1"/>
              <a:t>cônes</a:t>
            </a:r>
            <a:r>
              <a:rPr lang="en-US" sz="3600" dirty="0"/>
              <a:t>(</a:t>
            </a:r>
            <a:r>
              <a:rPr lang="en-US" sz="3600" dirty="0" err="1"/>
              <a:t>giratoire</a:t>
            </a:r>
            <a:r>
              <a:rPr lang="en-US" sz="3600" dirty="0"/>
              <a:t>) ; c-á </a:t>
            </a:r>
            <a:r>
              <a:rPr lang="en-US" sz="3600" dirty="0" err="1"/>
              <a:t>cilindres</a:t>
            </a:r>
            <a:r>
              <a:rPr lang="en-US" sz="3600" dirty="0"/>
              <a:t> ; d-á </a:t>
            </a:r>
            <a:r>
              <a:rPr lang="en-US" sz="3600" dirty="0" err="1"/>
              <a:t>marteaux</a:t>
            </a:r>
            <a:r>
              <a:rPr lang="en-US" sz="3600" dirty="0"/>
              <a:t> ; e-á rotor ; f- centrifuge á rotor ; g- </a:t>
            </a:r>
            <a:r>
              <a:rPr lang="en-US" sz="3600" dirty="0" err="1"/>
              <a:t>désintégrateur</a:t>
            </a:r>
            <a:br>
              <a:rPr lang="fr-FR" dirty="0"/>
            </a:br>
            <a:endParaRPr lang="fr-FR" dirty="0"/>
          </a:p>
        </p:txBody>
      </p:sp>
      <p:pic>
        <p:nvPicPr>
          <p:cNvPr id="4" name="image19.png"/>
          <p:cNvPicPr>
            <a:picLocks noGrp="1"/>
          </p:cNvPicPr>
          <p:nvPr>
            <p:ph idx="1"/>
          </p:nvPr>
        </p:nvPicPr>
        <p:blipFill>
          <a:blip r:embed="rId1" cstate="print"/>
          <a:stretch>
            <a:fillRect/>
          </a:stretch>
        </p:blipFill>
        <p:spPr>
          <a:xfrm>
            <a:off x="1652976" y="1851184"/>
            <a:ext cx="6219048" cy="1685714"/>
          </a:xfrm>
          <a:prstGeom prst="rect">
            <a:avLst/>
          </a:prstGeom>
        </p:spPr>
      </p:pic>
      <p:pic>
        <p:nvPicPr>
          <p:cNvPr id="5" name="image20.png"/>
          <p:cNvPicPr/>
          <p:nvPr/>
        </p:nvPicPr>
        <p:blipFill>
          <a:blip r:embed="rId2" cstate="print"/>
          <a:stretch>
            <a:fillRect/>
          </a:stretch>
        </p:blipFill>
        <p:spPr>
          <a:xfrm>
            <a:off x="2248852" y="3697394"/>
            <a:ext cx="5244148" cy="263990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a:r>
              <a:rPr lang="fr-FR" b="1"/>
              <a:t>Installations de concassage/1</a:t>
            </a:r>
            <a:endParaRPr lang="fr-FR" b="1"/>
          </a:p>
        </p:txBody>
      </p:sp>
      <p:sp>
        <p:nvSpPr>
          <p:cNvPr id="176131" name="Rectangle 3"/>
          <p:cNvSpPr>
            <a:spLocks noGrp="1" noChangeArrowheads="1"/>
          </p:cNvSpPr>
          <p:nvPr>
            <p:ph type="body" idx="1"/>
          </p:nvPr>
        </p:nvSpPr>
        <p:spPr>
          <a:xfrm>
            <a:off x="568037" y="1604329"/>
            <a:ext cx="11402290" cy="5090935"/>
          </a:xfrm>
        </p:spPr>
        <p:txBody>
          <a:bodyPr>
            <a:normAutofit/>
          </a:bodyPr>
          <a:lstStyle/>
          <a:p>
            <a:pPr eaLnBrk="1">
              <a:buFont typeface="StarSymbol" charset="0"/>
              <a:buNone/>
            </a:pPr>
            <a:r>
              <a:rPr lang="fr-FR" sz="4800" dirty="0"/>
              <a:t>Les installations de concassage sont plus ou moins compliquées suivant :</a:t>
            </a:r>
            <a:endParaRPr lang="fr-FR" sz="4800" dirty="0"/>
          </a:p>
          <a:p>
            <a:pPr lvl="1" eaLnBrk="1"/>
            <a:r>
              <a:rPr lang="fr-FR" sz="4400" dirty="0"/>
              <a:t>le débit,</a:t>
            </a:r>
            <a:endParaRPr lang="fr-FR" sz="4400" dirty="0"/>
          </a:p>
          <a:p>
            <a:pPr lvl="1" eaLnBrk="1"/>
            <a:r>
              <a:rPr lang="fr-FR" sz="4400" dirty="0"/>
              <a:t>la granulométrie désirée,</a:t>
            </a:r>
            <a:endParaRPr lang="fr-FR" sz="4400" dirty="0"/>
          </a:p>
          <a:p>
            <a:pPr lvl="1" eaLnBrk="1"/>
            <a:r>
              <a:rPr lang="fr-FR" sz="4400" dirty="0"/>
              <a:t>l’état du minerai (sec, mouillé, collant ; etc..),</a:t>
            </a:r>
            <a:endParaRPr lang="fr-FR" sz="4400" dirty="0"/>
          </a:p>
          <a:p>
            <a:pPr lvl="1" eaLnBrk="1"/>
            <a:r>
              <a:rPr lang="fr-FR" sz="4400" dirty="0"/>
              <a:t>les irrégularités de teneurs, </a:t>
            </a:r>
            <a:endParaRPr lang="fr-FR" sz="4400" dirty="0"/>
          </a:p>
          <a:p>
            <a:pPr lvl="1" eaLnBrk="1"/>
            <a:r>
              <a:rPr lang="fr-FR" sz="4400" dirty="0"/>
              <a:t>etc.</a:t>
            </a:r>
            <a:endParaRPr lang="fr-FR" sz="4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noChangeArrowheads="1"/>
          </p:cNvSpPr>
          <p:nvPr>
            <p:ph type="body" idx="1"/>
          </p:nvPr>
        </p:nvSpPr>
        <p:spPr>
          <a:xfrm>
            <a:off x="152400" y="162739"/>
            <a:ext cx="11790217" cy="6376606"/>
          </a:xfrm>
        </p:spPr>
        <p:txBody>
          <a:bodyPr>
            <a:noAutofit/>
          </a:bodyPr>
          <a:lstStyle/>
          <a:p>
            <a:pPr eaLnBrk="1">
              <a:lnSpc>
                <a:spcPct val="103000"/>
              </a:lnSpc>
              <a:buFont typeface="StarSymbol" charset="0"/>
              <a:buNone/>
            </a:pPr>
            <a:r>
              <a:rPr lang="fr-FR" sz="2400" dirty="0"/>
              <a:t>Dans les installations classiques de concassage, on rencontre généralement :</a:t>
            </a:r>
            <a:endParaRPr lang="fr-FR" sz="2400" dirty="0"/>
          </a:p>
          <a:p>
            <a:pPr lvl="1" eaLnBrk="1">
              <a:lnSpc>
                <a:spcPct val="103000"/>
              </a:lnSpc>
            </a:pPr>
            <a:r>
              <a:rPr lang="fr-FR" dirty="0"/>
              <a:t>une trémie pour tout-venant avec distributeur à la base,</a:t>
            </a:r>
            <a:endParaRPr lang="fr-FR" dirty="0"/>
          </a:p>
          <a:p>
            <a:pPr lvl="1" eaLnBrk="1">
              <a:lnSpc>
                <a:spcPct val="103000"/>
              </a:lnSpc>
            </a:pPr>
            <a:r>
              <a:rPr lang="fr-FR" dirty="0"/>
              <a:t>un concasseur primaire (à mâchoires ou giratoire standard) précédé ou non d’un criblage.</a:t>
            </a:r>
            <a:endParaRPr lang="fr-FR" dirty="0"/>
          </a:p>
          <a:p>
            <a:pPr lvl="1" eaLnBrk="1">
              <a:lnSpc>
                <a:spcPct val="103000"/>
              </a:lnSpc>
            </a:pPr>
            <a:r>
              <a:rPr lang="fr-FR" dirty="0"/>
              <a:t>un concasseur secondaire (à mâchoires ou giratoire) précédé d’un crible travaillant en circuit ouvert ou circuit fermé avec le concasseur,</a:t>
            </a:r>
            <a:endParaRPr lang="fr-FR" dirty="0"/>
          </a:p>
          <a:p>
            <a:pPr lvl="1" eaLnBrk="1">
              <a:lnSpc>
                <a:spcPct val="103000"/>
              </a:lnSpc>
            </a:pPr>
            <a:r>
              <a:rPr lang="fr-FR" dirty="0"/>
              <a:t>Eventuellement un concassage tertiaire composé d’un concasseur à cylindres lisses ou d’un concasseur giratoire du type </a:t>
            </a:r>
            <a:r>
              <a:rPr lang="fr-FR" dirty="0" err="1"/>
              <a:t>symons</a:t>
            </a:r>
            <a:r>
              <a:rPr lang="fr-FR" dirty="0"/>
              <a:t>-cône soit standard soit à tête courte, avec également un criblage en circuit ouvert ou fermé,</a:t>
            </a:r>
            <a:endParaRPr lang="fr-FR" dirty="0"/>
          </a:p>
          <a:p>
            <a:pPr lvl="1" eaLnBrk="1">
              <a:lnSpc>
                <a:spcPct val="103000"/>
              </a:lnSpc>
            </a:pPr>
            <a:r>
              <a:rPr lang="fr-FR" dirty="0"/>
              <a:t>les organes de liaison entre les divers appareils (bandes transporteuses, élévateur à godets, etc..),</a:t>
            </a:r>
            <a:endParaRPr lang="fr-FR" dirty="0"/>
          </a:p>
          <a:p>
            <a:pPr lvl="1" eaLnBrk="1">
              <a:lnSpc>
                <a:spcPct val="103000"/>
              </a:lnSpc>
            </a:pPr>
            <a:r>
              <a:rPr lang="fr-FR" dirty="0"/>
              <a:t>une ou plusieurs trémies de stockage des produits concassés,</a:t>
            </a:r>
            <a:endParaRPr lang="fr-FR" dirty="0"/>
          </a:p>
          <a:p>
            <a:pPr lvl="1" eaLnBrk="1">
              <a:lnSpc>
                <a:spcPct val="103000"/>
              </a:lnSpc>
            </a:pPr>
            <a:r>
              <a:rPr lang="fr-FR" dirty="0"/>
              <a:t>Diverses sécurités : asservissements électriques imposant un ordre de démarrage ou d’arrêt des appareils, protection de concasseurs contre l’introduction de corps métalliques susceptibles de le détériorer (poulies magnétiques, électro-aimant, etc..).</a:t>
            </a:r>
            <a:endParaRPr lang="fr-F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a:r>
              <a:rPr lang="fr-FR"/>
              <a:t>Concassage simple à deux étages </a:t>
            </a:r>
            <a:endParaRPr lang="fr-FR"/>
          </a:p>
        </p:txBody>
      </p:sp>
      <p:sp>
        <p:nvSpPr>
          <p:cNvPr id="178179" name="Rectangle 3"/>
          <p:cNvSpPr>
            <a:spLocks noGrp="1" noChangeArrowheads="1"/>
          </p:cNvSpPr>
          <p:nvPr>
            <p:ph type="body" idx="1"/>
          </p:nvPr>
        </p:nvSpPr>
        <p:spPr>
          <a:xfrm>
            <a:off x="200891" y="1327237"/>
            <a:ext cx="11790218" cy="5309089"/>
          </a:xfrm>
        </p:spPr>
        <p:txBody>
          <a:bodyPr>
            <a:noAutofit/>
          </a:bodyPr>
          <a:lstStyle/>
          <a:p>
            <a:pPr eaLnBrk="1">
              <a:lnSpc>
                <a:spcPct val="113000"/>
              </a:lnSpc>
              <a:buFont typeface="StarSymbol" charset="0"/>
              <a:buNone/>
            </a:pPr>
            <a:r>
              <a:rPr lang="fr-FR" dirty="0"/>
              <a:t>De la trémie de tête, le tout-venant tombe sur une grille fixe qui élimine les fines primaires. </a:t>
            </a:r>
            <a:endParaRPr lang="fr-FR" dirty="0"/>
          </a:p>
          <a:p>
            <a:pPr eaLnBrk="1">
              <a:lnSpc>
                <a:spcPct val="113000"/>
              </a:lnSpc>
              <a:buFont typeface="StarSymbol" charset="0"/>
              <a:buNone/>
            </a:pPr>
            <a:r>
              <a:rPr lang="fr-FR" dirty="0"/>
              <a:t>Le refus de la grille tombe dans un concasseur à mâchoires primaire et rejoint les fines primaires sur le convoyeur à bande. </a:t>
            </a:r>
            <a:endParaRPr lang="fr-FR" dirty="0"/>
          </a:p>
          <a:p>
            <a:pPr eaLnBrk="1">
              <a:lnSpc>
                <a:spcPct val="113000"/>
              </a:lnSpc>
              <a:buFont typeface="StarSymbol" charset="0"/>
              <a:buNone/>
            </a:pPr>
            <a:r>
              <a:rPr lang="fr-FR" dirty="0"/>
              <a:t>Du convoyeur à bande le minerai tombe sur un crible vibrant dont la toile est à la maille de concassage définitif. </a:t>
            </a:r>
            <a:endParaRPr lang="fr-FR" dirty="0"/>
          </a:p>
          <a:p>
            <a:pPr eaLnBrk="1">
              <a:lnSpc>
                <a:spcPct val="113000"/>
              </a:lnSpc>
              <a:buFont typeface="StarSymbol" charset="0"/>
              <a:buNone/>
            </a:pPr>
            <a:r>
              <a:rPr lang="fr-FR" dirty="0"/>
              <a:t>Le passé du crible va directement dans la trémie des produits concassés, tandis que le refus tombe dans le concasseur giratoire secondaire avant d’aller, à son tour dans la trémie des produits concassés.</a:t>
            </a:r>
            <a:endParaRPr lang="fr-FR" dirty="0"/>
          </a:p>
          <a:p>
            <a:pPr eaLnBrk="1">
              <a:lnSpc>
                <a:spcPct val="113000"/>
              </a:lnSpc>
              <a:buFont typeface="StarSymbol" charset="0"/>
              <a:buNone/>
            </a:pPr>
            <a:r>
              <a:rPr lang="fr-FR" dirty="0">
                <a:solidFill>
                  <a:srgbClr val="FF3300"/>
                </a:solidFill>
              </a:rPr>
              <a:t>Ce schéma est répandu ; son avantage réside dans sa simplicité.</a:t>
            </a:r>
            <a:endParaRPr lang="fr-FR" dirty="0">
              <a:solidFill>
                <a:srgbClr val="FF33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a:r>
              <a:rPr lang="fr-FR"/>
              <a:t>Concassage contrôlé à deux étages </a:t>
            </a:r>
            <a:endParaRPr lang="fr-FR"/>
          </a:p>
        </p:txBody>
      </p:sp>
      <p:sp>
        <p:nvSpPr>
          <p:cNvPr id="179203" name="Rectangle 3"/>
          <p:cNvSpPr>
            <a:spLocks noGrp="1" noChangeArrowheads="1"/>
          </p:cNvSpPr>
          <p:nvPr>
            <p:ph type="body" idx="1"/>
          </p:nvPr>
        </p:nvSpPr>
        <p:spPr>
          <a:xfrm>
            <a:off x="221673" y="1825624"/>
            <a:ext cx="11720945" cy="4727575"/>
          </a:xfrm>
        </p:spPr>
        <p:txBody>
          <a:bodyPr>
            <a:normAutofit lnSpcReduction="10000"/>
          </a:bodyPr>
          <a:lstStyle/>
          <a:p>
            <a:pPr eaLnBrk="1"/>
            <a:r>
              <a:rPr lang="fr-FR" sz="3600" dirty="0"/>
              <a:t>Dans ce schéma la granulométrie des produits concassés est strictement contrôlée puisque tout le minerai doit passer à travers un crible vibrant avant de tomber dans la trémie des fins de concassage.</a:t>
            </a:r>
            <a:endParaRPr lang="fr-FR" sz="3600" dirty="0"/>
          </a:p>
          <a:p>
            <a:pPr eaLnBrk="1"/>
            <a:endParaRPr lang="fr-FR" sz="3600" dirty="0"/>
          </a:p>
          <a:p>
            <a:pPr eaLnBrk="1"/>
            <a:r>
              <a:rPr lang="fr-FR" sz="3600" dirty="0"/>
              <a:t>Le crible fonctionne en circuit fermé avec le concasseur giratoire secondaire, c’est à dire que le refus R du crible retourne au giratoire.</a:t>
            </a:r>
            <a:endParaRPr lang="fr-FR" sz="3600" dirty="0"/>
          </a:p>
          <a:p>
            <a:pPr marL="0" indent="0" eaLnBrk="1">
              <a:buNone/>
            </a:pPr>
            <a:r>
              <a:rPr lang="fr-FR" sz="3600" dirty="0"/>
              <a:t> Le refus R s’appelle la charge circulante du giratoire. </a:t>
            </a:r>
            <a:endParaRPr lang="fr-FR" sz="3600" dirty="0"/>
          </a:p>
          <a:p>
            <a:pPr eaLnBrk="1"/>
            <a:endParaRPr lang="fr-FR" sz="25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GENERALITES SUR LES MINERAUX</a:t>
            </a:r>
            <a:endParaRPr lang="fr-FR" dirty="0"/>
          </a:p>
        </p:txBody>
      </p:sp>
      <p:sp>
        <p:nvSpPr>
          <p:cNvPr id="3" name="Espace réservé du contenu 2"/>
          <p:cNvSpPr>
            <a:spLocks noGrp="1"/>
          </p:cNvSpPr>
          <p:nvPr>
            <p:ph idx="1"/>
          </p:nvPr>
        </p:nvSpPr>
        <p:spPr/>
        <p:txBody>
          <a:bodyPr>
            <a:normAutofit/>
          </a:bodyPr>
          <a:lstStyle/>
          <a:p>
            <a:r>
              <a:rPr lang="en-US" sz="4400" dirty="0"/>
              <a:t>On distingue 3 </a:t>
            </a:r>
            <a:r>
              <a:rPr lang="en-US" sz="4400" dirty="0" err="1"/>
              <a:t>groupes</a:t>
            </a:r>
            <a:r>
              <a:rPr lang="en-US" sz="4400" dirty="0"/>
              <a:t> de </a:t>
            </a:r>
            <a:r>
              <a:rPr lang="en-US" sz="4400" dirty="0" err="1"/>
              <a:t>minéraux</a:t>
            </a:r>
            <a:r>
              <a:rPr lang="en-US" sz="4400" dirty="0"/>
              <a:t> du point de </a:t>
            </a:r>
            <a:r>
              <a:rPr lang="en-US" sz="4400" dirty="0" err="1"/>
              <a:t>vue</a:t>
            </a:r>
            <a:r>
              <a:rPr lang="en-US" sz="4400" dirty="0"/>
              <a:t> de </a:t>
            </a:r>
            <a:r>
              <a:rPr lang="en-US" sz="4400" dirty="0" err="1"/>
              <a:t>leur</a:t>
            </a:r>
            <a:r>
              <a:rPr lang="en-US" sz="4400" dirty="0"/>
              <a:t> </a:t>
            </a:r>
            <a:r>
              <a:rPr lang="en-US" sz="4400" dirty="0" err="1"/>
              <a:t>utilisation</a:t>
            </a:r>
            <a:r>
              <a:rPr lang="en-US" sz="4400" dirty="0"/>
              <a:t>:</a:t>
            </a:r>
            <a:endParaRPr lang="fr-FR" sz="4400" dirty="0"/>
          </a:p>
          <a:p>
            <a:pPr lvl="1"/>
            <a:r>
              <a:rPr lang="en-US" sz="4000" dirty="0" err="1"/>
              <a:t>métallique</a:t>
            </a:r>
            <a:r>
              <a:rPr lang="en-US" sz="4000" dirty="0"/>
              <a:t>;</a:t>
            </a:r>
            <a:endParaRPr lang="fr-FR" sz="4000" dirty="0"/>
          </a:p>
          <a:p>
            <a:pPr lvl="1"/>
            <a:r>
              <a:rPr lang="en-US" sz="4000" dirty="0"/>
              <a:t>non </a:t>
            </a:r>
            <a:r>
              <a:rPr lang="en-US" sz="4000" dirty="0" err="1"/>
              <a:t>métallique</a:t>
            </a:r>
            <a:r>
              <a:rPr lang="en-US" sz="4000" dirty="0"/>
              <a:t>;</a:t>
            </a:r>
            <a:endParaRPr lang="fr-FR" sz="4000" dirty="0"/>
          </a:p>
          <a:p>
            <a:pPr lvl="1"/>
            <a:r>
              <a:rPr lang="en-US" sz="4000" dirty="0"/>
              <a:t>combustibles.</a:t>
            </a:r>
            <a:endParaRPr lang="fr-FR" sz="4000" dirty="0"/>
          </a:p>
          <a:p>
            <a:endParaRPr lang="fr-F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sz="half" idx="1"/>
          </p:nvPr>
        </p:nvSpPr>
        <p:spPr>
          <a:xfrm>
            <a:off x="207818" y="358599"/>
            <a:ext cx="11526981" cy="6263874"/>
          </a:xfrm>
        </p:spPr>
        <p:txBody>
          <a:bodyPr>
            <a:normAutofit fontScale="85000" lnSpcReduction="20000"/>
          </a:bodyPr>
          <a:lstStyle/>
          <a:p>
            <a:pPr marL="311150" indent="-311150">
              <a:lnSpc>
                <a:spcPct val="80000"/>
              </a:lnSpc>
              <a:spcBef>
                <a:spcPct val="20000"/>
              </a:spcBef>
              <a:spcAft>
                <a:spcPct val="0"/>
              </a:spcAft>
              <a:buSzPct val="100000"/>
              <a:buNone/>
            </a:pPr>
            <a:r>
              <a:rPr lang="fr-FR" sz="3900" dirty="0">
                <a:latin typeface="Times New Roman" panose="02020603050405020304" pitchFamily="18" charset="0"/>
              </a:rPr>
              <a:t>La capacité du giratoire est conditionnée par la valeur de la charge circulante, valeur qu’il faut calculer.</a:t>
            </a:r>
            <a:endParaRPr lang="fr-FR" sz="3900" dirty="0">
              <a:latin typeface="Times New Roman" panose="02020603050405020304" pitchFamily="18" charset="0"/>
            </a:endParaRPr>
          </a:p>
          <a:p>
            <a:pPr marL="311150" indent="-311150">
              <a:lnSpc>
                <a:spcPct val="80000"/>
              </a:lnSpc>
              <a:spcBef>
                <a:spcPct val="20000"/>
              </a:spcBef>
              <a:spcAft>
                <a:spcPct val="0"/>
              </a:spcAft>
              <a:buSzPct val="100000"/>
              <a:buNone/>
            </a:pPr>
            <a:endParaRPr lang="fr-FR" sz="3900" dirty="0">
              <a:latin typeface="Times New Roman" panose="02020603050405020304" pitchFamily="18" charset="0"/>
            </a:endParaRPr>
          </a:p>
          <a:p>
            <a:pPr marL="311150" indent="-311150">
              <a:lnSpc>
                <a:spcPct val="80000"/>
              </a:lnSpc>
              <a:spcBef>
                <a:spcPct val="20000"/>
              </a:spcBef>
              <a:spcAft>
                <a:spcPct val="0"/>
              </a:spcAft>
              <a:buSzPct val="100000"/>
              <a:buNone/>
            </a:pPr>
            <a:r>
              <a:rPr lang="fr-FR" sz="3900" dirty="0">
                <a:latin typeface="Times New Roman" panose="02020603050405020304" pitchFamily="18" charset="0"/>
              </a:rPr>
              <a:t>Soit :</a:t>
            </a:r>
            <a:endParaRPr lang="fr-FR" sz="39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9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r>
              <a:rPr lang="fr-FR" sz="3500" dirty="0">
                <a:latin typeface="Times New Roman" panose="02020603050405020304" pitchFamily="18" charset="0"/>
              </a:rPr>
              <a:t>T : le tonnage alimenté au concassage</a:t>
            </a: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r>
              <a:rPr lang="fr-FR" sz="3500" dirty="0">
                <a:latin typeface="Times New Roman" panose="02020603050405020304" pitchFamily="18" charset="0"/>
              </a:rPr>
              <a:t>P : le passé du crible vibrant (produit final)</a:t>
            </a: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r>
              <a:rPr lang="fr-FR" sz="3500" dirty="0">
                <a:latin typeface="Times New Roman" panose="02020603050405020304" pitchFamily="18" charset="0"/>
              </a:rPr>
              <a:t>R : le refus du crible vibrant</a:t>
            </a: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r>
              <a:rPr lang="fr-FR" sz="3500" dirty="0">
                <a:latin typeface="Times New Roman" panose="02020603050405020304" pitchFamily="18" charset="0"/>
              </a:rPr>
              <a:t>S : le tonnage à la sortie du giratoire</a:t>
            </a: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r>
              <a:rPr lang="fr-FR" sz="3500" dirty="0">
                <a:latin typeface="Times New Roman" panose="02020603050405020304" pitchFamily="18" charset="0"/>
              </a:rPr>
              <a:t>Par définition, la valeur de la charge circulante C est :</a:t>
            </a:r>
            <a:endParaRPr lang="fr-FR" sz="3500"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br>
              <a:rPr lang="fr-FR" sz="2175" dirty="0">
                <a:latin typeface="Times New Roman" panose="02020603050405020304" pitchFamily="18" charset="0"/>
              </a:rPr>
            </a:br>
            <a:br>
              <a:rPr lang="fr-FR" sz="2175" dirty="0">
                <a:latin typeface="Times New Roman" panose="02020603050405020304" pitchFamily="18" charset="0"/>
              </a:rPr>
            </a:br>
            <a:endParaRPr lang="fr-FR" sz="2175" dirty="0">
              <a:latin typeface="Times New Roman" panose="02020603050405020304" pitchFamily="18" charset="0"/>
            </a:endParaRPr>
          </a:p>
          <a:p>
            <a:pPr marL="311150" indent="-311150">
              <a:lnSpc>
                <a:spcPct val="80000"/>
              </a:lnSpc>
              <a:spcBef>
                <a:spcPct val="20000"/>
              </a:spcBef>
              <a:spcAft>
                <a:spcPct val="0"/>
              </a:spcAft>
              <a:buSzPct val="100000"/>
              <a:buFont typeface="Times New Roman" panose="02020603050405020304" pitchFamily="18" charset="0"/>
              <a:buChar char="•"/>
            </a:pPr>
            <a:endParaRPr lang="fr-FR" sz="2175" dirty="0">
              <a:latin typeface="Times New Roman" panose="02020603050405020304" pitchFamily="18" charset="0"/>
            </a:endParaRPr>
          </a:p>
        </p:txBody>
      </p:sp>
      <p:graphicFrame>
        <p:nvGraphicFramePr>
          <p:cNvPr id="13314" name="Object 4"/>
          <p:cNvGraphicFramePr>
            <a:graphicFrameLocks noGrp="1" noChangeAspect="1"/>
          </p:cNvGraphicFramePr>
          <p:nvPr>
            <p:ph sz="half" idx="2"/>
          </p:nvPr>
        </p:nvGraphicFramePr>
        <p:xfrm>
          <a:off x="2742145" y="2047818"/>
          <a:ext cx="5626000" cy="1655481"/>
        </p:xfrm>
        <a:graphic>
          <a:graphicData uri="http://schemas.openxmlformats.org/presentationml/2006/ole">
            <mc:AlternateContent xmlns:mc="http://schemas.openxmlformats.org/markup-compatibility/2006">
              <mc:Choice xmlns:v="urn:schemas-microsoft-com:vml" Requires="v">
                <p:oleObj spid="_x0000_s34824" name="Equation" r:id="rId1" imgW="761365" imgH="393700" progId="Equation.3">
                  <p:embed/>
                </p:oleObj>
              </mc:Choice>
              <mc:Fallback>
                <p:oleObj name="Equation" r:id="rId1" imgW="761365"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145" y="2047818"/>
                        <a:ext cx="5626000" cy="1655481"/>
                      </a:xfrm>
                      <a:prstGeom prst="rect">
                        <a:avLst/>
                      </a:prstGeom>
                      <a:noFill/>
                    </p:spPr>
                  </p:pic>
                </p:oleObj>
              </mc:Fallback>
            </mc:AlternateContent>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4" name="Rectangle 3"/>
          <p:cNvSpPr>
            <a:spLocks noGrp="1" noChangeArrowheads="1"/>
          </p:cNvSpPr>
          <p:nvPr>
            <p:ph type="body" idx="1"/>
          </p:nvPr>
        </p:nvSpPr>
        <p:spPr>
          <a:xfrm>
            <a:off x="387927" y="162739"/>
            <a:ext cx="11360728" cy="6695262"/>
          </a:xfrm>
        </p:spPr>
        <p:txBody>
          <a:bodyPr/>
          <a:lstStyle/>
          <a:p>
            <a:pPr eaLnBrk="1">
              <a:lnSpc>
                <a:spcPct val="103000"/>
              </a:lnSpc>
              <a:buFont typeface="StarSymbol" charset="0"/>
              <a:buNone/>
            </a:pPr>
            <a:r>
              <a:rPr lang="fr-FR" sz="2000" b="1" dirty="0">
                <a:effectLst>
                  <a:outerShdw blurRad="38100" dist="38100" dir="2700000" algn="tl">
                    <a:srgbClr val="000000">
                      <a:alpha val="43137"/>
                    </a:srgbClr>
                  </a:outerShdw>
                </a:effectLst>
              </a:rPr>
              <a:t>Pour la calculer, on prélève des échantillons aux points P, R, S et on les tamise à la dimension de crible m.</a:t>
            </a:r>
            <a:endParaRPr lang="fr-FR" sz="2000" b="1" dirty="0">
              <a:effectLst>
                <a:outerShdw blurRad="38100" dist="38100" dir="2700000" algn="tl">
                  <a:srgbClr val="000000">
                    <a:alpha val="43137"/>
                  </a:srgbClr>
                </a:outerShdw>
              </a:effectLst>
            </a:endParaRPr>
          </a:p>
          <a:p>
            <a:pPr eaLnBrk="1">
              <a:lnSpc>
                <a:spcPct val="103000"/>
              </a:lnSpc>
              <a:buFont typeface="StarSymbol" charset="0"/>
              <a:buNone/>
            </a:pPr>
            <a:r>
              <a:rPr lang="fr-FR" sz="2000" b="1" dirty="0">
                <a:effectLst>
                  <a:outerShdw blurRad="38100" dist="38100" dir="2700000" algn="tl">
                    <a:srgbClr val="000000">
                      <a:alpha val="43137"/>
                    </a:srgbClr>
                  </a:outerShdw>
                </a:effectLst>
              </a:rPr>
              <a:t>Soient p, r, s, le pourcentage de passé de chacun de ces échantillons à la maille m</a:t>
            </a:r>
            <a:endParaRPr lang="fr-FR" sz="2000" b="1" dirty="0">
              <a:effectLst>
                <a:outerShdw blurRad="38100" dist="38100" dir="2700000" algn="tl">
                  <a:srgbClr val="000000">
                    <a:alpha val="43137"/>
                  </a:srgbClr>
                </a:outerShdw>
              </a:effectLst>
            </a:endParaRPr>
          </a:p>
          <a:p>
            <a:pPr eaLnBrk="1">
              <a:lnSpc>
                <a:spcPct val="103000"/>
              </a:lnSpc>
              <a:buFont typeface="StarSymbol" charset="0"/>
              <a:buNone/>
            </a:pPr>
            <a:r>
              <a:rPr lang="fr-FR" sz="1635" dirty="0"/>
              <a:t>On a :</a:t>
            </a:r>
            <a:endParaRPr lang="fr-FR" sz="1635" dirty="0"/>
          </a:p>
          <a:p>
            <a:pPr eaLnBrk="1">
              <a:lnSpc>
                <a:spcPct val="103000"/>
              </a:lnSpc>
            </a:pPr>
            <a:r>
              <a:rPr lang="fr-FR" sz="1635" dirty="0"/>
              <a:t>                       </a:t>
            </a:r>
            <a:endParaRPr lang="fr-FR" sz="1635" dirty="0"/>
          </a:p>
          <a:p>
            <a:pPr eaLnBrk="1">
              <a:lnSpc>
                <a:spcPct val="103000"/>
              </a:lnSpc>
            </a:pPr>
            <a:r>
              <a:rPr lang="fr-FR" sz="1635" dirty="0"/>
              <a:t>Et :</a:t>
            </a:r>
            <a:endParaRPr lang="fr-FR" sz="1635" dirty="0"/>
          </a:p>
          <a:p>
            <a:pPr eaLnBrk="1">
              <a:lnSpc>
                <a:spcPct val="103000"/>
              </a:lnSpc>
            </a:pPr>
            <a:r>
              <a:rPr lang="fr-FR" sz="1635" dirty="0"/>
              <a:t>                       </a:t>
            </a:r>
            <a:endParaRPr lang="fr-FR" sz="1635" dirty="0"/>
          </a:p>
          <a:p>
            <a:pPr eaLnBrk="1">
              <a:lnSpc>
                <a:spcPct val="103000"/>
              </a:lnSpc>
            </a:pPr>
            <a:r>
              <a:rPr lang="fr-FR" sz="1635" dirty="0"/>
              <a:t>Puis   :</a:t>
            </a:r>
            <a:endParaRPr lang="fr-FR" sz="1635" dirty="0"/>
          </a:p>
          <a:p>
            <a:pPr eaLnBrk="1">
              <a:lnSpc>
                <a:spcPct val="103000"/>
              </a:lnSpc>
            </a:pPr>
            <a:endParaRPr lang="fr-FR" sz="1635" dirty="0"/>
          </a:p>
          <a:p>
            <a:pPr eaLnBrk="1">
              <a:lnSpc>
                <a:spcPct val="103000"/>
              </a:lnSpc>
            </a:pPr>
            <a:r>
              <a:rPr lang="fr-FR" sz="1635" dirty="0"/>
              <a:t>Remplaçons S et P par leur valeur. Il vient :</a:t>
            </a:r>
            <a:endParaRPr lang="fr-FR" sz="1635" dirty="0"/>
          </a:p>
          <a:p>
            <a:pPr eaLnBrk="1">
              <a:lnSpc>
                <a:spcPct val="103000"/>
              </a:lnSpc>
            </a:pPr>
            <a:r>
              <a:rPr lang="fr-FR" sz="1635" dirty="0"/>
              <a:t>                                           </a:t>
            </a:r>
            <a:endParaRPr lang="fr-FR" sz="1635" dirty="0"/>
          </a:p>
          <a:p>
            <a:pPr eaLnBrk="1">
              <a:lnSpc>
                <a:spcPct val="103000"/>
              </a:lnSpc>
            </a:pPr>
            <a:r>
              <a:rPr lang="fr-FR" sz="1635" dirty="0"/>
              <a:t> et divisons par T :</a:t>
            </a:r>
            <a:endParaRPr lang="fr-FR" sz="1635" dirty="0"/>
          </a:p>
          <a:p>
            <a:pPr eaLnBrk="1">
              <a:lnSpc>
                <a:spcPct val="103000"/>
              </a:lnSpc>
            </a:pPr>
            <a:r>
              <a:rPr lang="fr-FR" sz="1635" dirty="0"/>
              <a:t>                                                                       or  </a:t>
            </a:r>
            <a:endParaRPr lang="fr-FR" sz="1635" dirty="0"/>
          </a:p>
          <a:p>
            <a:pPr eaLnBrk="1">
              <a:lnSpc>
                <a:spcPct val="103000"/>
              </a:lnSpc>
            </a:pPr>
            <a:endParaRPr lang="fr-FR" sz="1635" dirty="0"/>
          </a:p>
          <a:p>
            <a:pPr eaLnBrk="1">
              <a:lnSpc>
                <a:spcPct val="103000"/>
              </a:lnSpc>
            </a:pPr>
            <a:endParaRPr lang="fr-FR" sz="1635" dirty="0"/>
          </a:p>
          <a:p>
            <a:pPr eaLnBrk="1">
              <a:lnSpc>
                <a:spcPct val="103000"/>
              </a:lnSpc>
            </a:pPr>
            <a:r>
              <a:rPr lang="fr-FR" sz="1635" dirty="0"/>
              <a:t>D’où :</a:t>
            </a:r>
            <a:endParaRPr lang="fr-FR" sz="1635" dirty="0"/>
          </a:p>
          <a:p>
            <a:pPr eaLnBrk="1">
              <a:lnSpc>
                <a:spcPct val="103000"/>
              </a:lnSpc>
            </a:pPr>
            <a:r>
              <a:rPr lang="fr-FR" sz="1635" dirty="0"/>
              <a:t>(1+C/100) s = p  + (C/100) r</a:t>
            </a:r>
            <a:endParaRPr lang="fr-FR" sz="1635" dirty="0"/>
          </a:p>
          <a:p>
            <a:pPr eaLnBrk="1">
              <a:lnSpc>
                <a:spcPct val="103000"/>
              </a:lnSpc>
            </a:pPr>
            <a:r>
              <a:rPr lang="fr-FR" sz="1635" dirty="0"/>
              <a:t>En définitif :</a:t>
            </a:r>
            <a:endParaRPr lang="fr-FR" sz="1635" dirty="0"/>
          </a:p>
        </p:txBody>
      </p:sp>
      <p:sp>
        <p:nvSpPr>
          <p:cNvPr id="14345"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4338" name="Object 4"/>
          <p:cNvGraphicFramePr>
            <a:graphicFrameLocks noChangeAspect="1"/>
          </p:cNvGraphicFramePr>
          <p:nvPr/>
        </p:nvGraphicFramePr>
        <p:xfrm>
          <a:off x="2764931" y="1664816"/>
          <a:ext cx="1044110" cy="413324"/>
        </p:xfrm>
        <a:graphic>
          <a:graphicData uri="http://schemas.openxmlformats.org/presentationml/2006/ole">
            <mc:AlternateContent xmlns:mc="http://schemas.openxmlformats.org/markup-compatibility/2006">
              <mc:Choice xmlns:v="urn:schemas-microsoft-com:vml" Requires="v">
                <p:oleObj spid="_x0000_s35878" name="Equation" r:id="rId1" imgW="405765" imgH="165100" progId="Equation.3">
                  <p:embed/>
                </p:oleObj>
              </mc:Choice>
              <mc:Fallback>
                <p:oleObj name="Equation" r:id="rId1" imgW="405765" imgH="165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931" y="1664816"/>
                        <a:ext cx="1044110" cy="4133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6" name="Rectangle 7"/>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4339" name="Object 6"/>
          <p:cNvGraphicFramePr>
            <a:graphicFrameLocks noChangeAspect="1"/>
          </p:cNvGraphicFramePr>
          <p:nvPr/>
        </p:nvGraphicFramePr>
        <p:xfrm>
          <a:off x="2894544" y="2514505"/>
          <a:ext cx="1503518" cy="420524"/>
        </p:xfrm>
        <a:graphic>
          <a:graphicData uri="http://schemas.openxmlformats.org/presentationml/2006/ole">
            <mc:AlternateContent xmlns:mc="http://schemas.openxmlformats.org/markup-compatibility/2006">
              <mc:Choice xmlns:v="urn:schemas-microsoft-com:vml" Requires="v">
                <p:oleObj spid="_x0000_s35879" name="Equation" r:id="rId3" imgW="647700" imgH="177800" progId="Equation.3">
                  <p:embed/>
                </p:oleObj>
              </mc:Choice>
              <mc:Fallback>
                <p:oleObj name="Equation" r:id="rId3" imgW="647700" imgH="177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4544" y="2514505"/>
                        <a:ext cx="1503518" cy="4205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7" name="Rectangle 9"/>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4340" name="Object 8"/>
          <p:cNvGraphicFramePr>
            <a:graphicFrameLocks noChangeAspect="1"/>
          </p:cNvGraphicFramePr>
          <p:nvPr/>
        </p:nvGraphicFramePr>
        <p:xfrm>
          <a:off x="5460562" y="3298945"/>
          <a:ext cx="2024853" cy="347077"/>
        </p:xfrm>
        <a:graphic>
          <a:graphicData uri="http://schemas.openxmlformats.org/presentationml/2006/ole">
            <mc:AlternateContent xmlns:mc="http://schemas.openxmlformats.org/markup-compatibility/2006">
              <mc:Choice xmlns:v="urn:schemas-microsoft-com:vml" Requires="v">
                <p:oleObj spid="_x0000_s35880" name="Equation" r:id="rId5" imgW="825500" imgH="203200" progId="Equation.3">
                  <p:embed/>
                </p:oleObj>
              </mc:Choice>
              <mc:Fallback>
                <p:oleObj name="Equation" r:id="rId5" imgW="825500" imgH="2032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60562" y="3298945"/>
                        <a:ext cx="2024853" cy="3470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8" name="Rectangle 11"/>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4341" name="Object 10"/>
          <p:cNvGraphicFramePr>
            <a:graphicFrameLocks noChangeAspect="1"/>
          </p:cNvGraphicFramePr>
          <p:nvPr/>
        </p:nvGraphicFramePr>
        <p:xfrm>
          <a:off x="3809041" y="4186741"/>
          <a:ext cx="2154466" cy="354277"/>
        </p:xfrm>
        <a:graphic>
          <a:graphicData uri="http://schemas.openxmlformats.org/presentationml/2006/ole">
            <mc:AlternateContent xmlns:mc="http://schemas.openxmlformats.org/markup-compatibility/2006">
              <mc:Choice xmlns:v="urn:schemas-microsoft-com:vml" Requires="v">
                <p:oleObj spid="_x0000_s35881" name="Equation" r:id="rId7" imgW="1218565" imgH="203200" progId="Equation.3">
                  <p:embed/>
                </p:oleObj>
              </mc:Choice>
              <mc:Fallback>
                <p:oleObj name="Equation" r:id="rId7" imgW="1218565" imgH="203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09041" y="4186741"/>
                        <a:ext cx="2154466" cy="354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9" name="Rectangle 13"/>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4342" name="Object 12"/>
          <p:cNvGraphicFramePr>
            <a:graphicFrameLocks noChangeAspect="1"/>
          </p:cNvGraphicFramePr>
          <p:nvPr/>
        </p:nvGraphicFramePr>
        <p:xfrm>
          <a:off x="1000025" y="5001879"/>
          <a:ext cx="3789037" cy="423404"/>
        </p:xfrm>
        <a:graphic>
          <a:graphicData uri="http://schemas.openxmlformats.org/presentationml/2006/ole">
            <mc:AlternateContent xmlns:mc="http://schemas.openxmlformats.org/markup-compatibility/2006">
              <mc:Choice xmlns:v="urn:schemas-microsoft-com:vml" Requires="v">
                <p:oleObj spid="_x0000_s35882" name="Equation" r:id="rId9" imgW="2222500" imgH="203200" progId="Equation.3">
                  <p:embed/>
                </p:oleObj>
              </mc:Choice>
              <mc:Fallback>
                <p:oleObj name="Equation" r:id="rId9" imgW="2222500" imgH="2032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0025" y="5001879"/>
                        <a:ext cx="3789037" cy="4234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50" name="Rectangle 15"/>
          <p:cNvSpPr>
            <a:spLocks noChangeArrowheads="1"/>
          </p:cNvSpPr>
          <p:nvPr/>
        </p:nvSpPr>
        <p:spPr bwMode="auto">
          <a:xfrm>
            <a:off x="1523521" y="3175102"/>
            <a:ext cx="184731" cy="343620"/>
          </a:xfrm>
          <a:prstGeom prst="rect">
            <a:avLst/>
          </a:prstGeom>
          <a:noFill/>
          <a:ln w="9525">
            <a:noFill/>
            <a:miter lim="800000"/>
          </a:ln>
        </p:spPr>
        <p:txBody>
          <a:bodyPr wrap="none" anchor="ctr">
            <a:spAutoFit/>
          </a:bodyPr>
          <a:lstStyle/>
          <a:p>
            <a:endParaRPr lang="fr-FR" sz="1635"/>
          </a:p>
        </p:txBody>
      </p:sp>
      <p:graphicFrame>
        <p:nvGraphicFramePr>
          <p:cNvPr id="14343" name="Object 14"/>
          <p:cNvGraphicFramePr>
            <a:graphicFrameLocks noChangeAspect="1"/>
          </p:cNvGraphicFramePr>
          <p:nvPr/>
        </p:nvGraphicFramePr>
        <p:xfrm>
          <a:off x="6701972" y="5053859"/>
          <a:ext cx="1566885" cy="313953"/>
        </p:xfrm>
        <a:graphic>
          <a:graphicData uri="http://schemas.openxmlformats.org/presentationml/2006/ole">
            <mc:AlternateContent xmlns:mc="http://schemas.openxmlformats.org/markup-compatibility/2006">
              <mc:Choice xmlns:v="urn:schemas-microsoft-com:vml" Requires="v">
                <p:oleObj spid="_x0000_s35883" name="Equation" r:id="rId11" imgW="901065" imgH="177800" progId="Equation.3">
                  <p:embed/>
                </p:oleObj>
              </mc:Choice>
              <mc:Fallback>
                <p:oleObj name="Equation" r:id="rId11" imgW="901065" imgH="177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1972" y="5053859"/>
                        <a:ext cx="1566885" cy="3139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a:r>
              <a:rPr lang="fr-FR"/>
              <a:t>En définitif  </a:t>
            </a:r>
            <a:endParaRPr lang="fr-FR"/>
          </a:p>
        </p:txBody>
      </p:sp>
      <p:sp>
        <p:nvSpPr>
          <p:cNvPr id="15364" name="Rectangle 5"/>
          <p:cNvSpPr>
            <a:spLocks noChangeArrowheads="1"/>
          </p:cNvSpPr>
          <p:nvPr/>
        </p:nvSpPr>
        <p:spPr bwMode="auto">
          <a:xfrm>
            <a:off x="1523521" y="-171810"/>
            <a:ext cx="184731" cy="343620"/>
          </a:xfrm>
          <a:prstGeom prst="rect">
            <a:avLst/>
          </a:prstGeom>
          <a:noFill/>
          <a:ln w="9525">
            <a:noFill/>
            <a:miter lim="800000"/>
          </a:ln>
        </p:spPr>
        <p:txBody>
          <a:bodyPr wrap="none" anchor="ctr">
            <a:spAutoFit/>
          </a:bodyPr>
          <a:lstStyle/>
          <a:p>
            <a:endParaRPr lang="fr-FR" sz="1635"/>
          </a:p>
        </p:txBody>
      </p:sp>
      <p:graphicFrame>
        <p:nvGraphicFramePr>
          <p:cNvPr id="15362" name="Object 4"/>
          <p:cNvGraphicFramePr>
            <a:graphicFrameLocks noChangeAspect="1"/>
          </p:cNvGraphicFramePr>
          <p:nvPr/>
        </p:nvGraphicFramePr>
        <p:xfrm>
          <a:off x="3744234" y="3037280"/>
          <a:ext cx="4703534" cy="1801629"/>
        </p:xfrm>
        <a:graphic>
          <a:graphicData uri="http://schemas.openxmlformats.org/presentationml/2006/ole">
            <mc:AlternateContent xmlns:mc="http://schemas.openxmlformats.org/markup-compatibility/2006">
              <mc:Choice xmlns:v="urn:schemas-microsoft-com:vml" Requires="v">
                <p:oleObj spid="_x0000_s36872" name="Equation" r:id="rId1" imgW="1016000" imgH="393700" progId="Equation.3">
                  <p:embed/>
                </p:oleObj>
              </mc:Choice>
              <mc:Fallback>
                <p:oleObj name="Equation" r:id="rId1" imgW="1016000" imgH="3937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4234" y="3037280"/>
                        <a:ext cx="4703534" cy="18016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a:r>
              <a:rPr lang="fr-FR" b="1"/>
              <a:t>Concassage à trois étages</a:t>
            </a:r>
            <a:endParaRPr lang="fr-FR" b="1"/>
          </a:p>
        </p:txBody>
      </p:sp>
      <p:sp>
        <p:nvSpPr>
          <p:cNvPr id="180227" name="Rectangle 3"/>
          <p:cNvSpPr>
            <a:spLocks noGrp="1" noChangeArrowheads="1"/>
          </p:cNvSpPr>
          <p:nvPr>
            <p:ph type="body" idx="1"/>
          </p:nvPr>
        </p:nvSpPr>
        <p:spPr>
          <a:xfrm>
            <a:off x="180109" y="1825624"/>
            <a:ext cx="11887200" cy="4782993"/>
          </a:xfrm>
        </p:spPr>
        <p:txBody>
          <a:bodyPr>
            <a:normAutofit/>
          </a:bodyPr>
          <a:lstStyle/>
          <a:p>
            <a:pPr eaLnBrk="1">
              <a:buFont typeface="StarSymbol" charset="0"/>
              <a:buNone/>
            </a:pPr>
            <a:r>
              <a:rPr lang="fr-FR" sz="4400" dirty="0"/>
              <a:t>Si le rapport de réduction est insuffisant avec deux étages de concassage, on ajoute un troisième étage. Plusieurs dispositions peuvent être adoptées. Dans le schéma du concasseur tertiaire qui est un concasseur à cylindres lisses reçoit le refus du crible vibrant  placé après le giratoire secondaire.</a:t>
            </a:r>
            <a:endParaRPr lang="fr-FR" sz="4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pPr eaLnBrk="1"/>
            <a:endParaRPr lang="fr-FR"/>
          </a:p>
        </p:txBody>
      </p:sp>
      <p:graphicFrame>
        <p:nvGraphicFramePr>
          <p:cNvPr id="16386" name="Object 3"/>
          <p:cNvGraphicFramePr>
            <a:graphicFrameLocks noGrp="1" noChangeAspect="1"/>
          </p:cNvGraphicFramePr>
          <p:nvPr>
            <p:ph idx="1"/>
          </p:nvPr>
        </p:nvGraphicFramePr>
        <p:xfrm>
          <a:off x="4398063" y="2724767"/>
          <a:ext cx="3789038" cy="1362383"/>
        </p:xfrm>
        <a:graphic>
          <a:graphicData uri="http://schemas.openxmlformats.org/presentationml/2006/ole">
            <mc:AlternateContent xmlns:mc="http://schemas.openxmlformats.org/markup-compatibility/2006">
              <mc:Choice xmlns:v="urn:schemas-microsoft-com:vml" Requires="v">
                <p:oleObj spid="_x0000_s37896" name="Package" r:id="rId1" imgW="1356995" imgH="481330" progId="Package">
                  <p:embed/>
                </p:oleObj>
              </mc:Choice>
              <mc:Fallback>
                <p:oleObj name="Package" r:id="rId1" imgW="1356995"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8063" y="2724767"/>
                        <a:ext cx="3789038" cy="13623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pPr eaLnBrk="1"/>
            <a:endParaRPr lang="fr-FR"/>
          </a:p>
        </p:txBody>
      </p:sp>
      <p:graphicFrame>
        <p:nvGraphicFramePr>
          <p:cNvPr id="17410" name="Object 3"/>
          <p:cNvGraphicFramePr>
            <a:graphicFrameLocks noGrp="1" noChangeAspect="1"/>
          </p:cNvGraphicFramePr>
          <p:nvPr>
            <p:ph idx="1"/>
          </p:nvPr>
        </p:nvGraphicFramePr>
        <p:xfrm>
          <a:off x="3875288" y="2775172"/>
          <a:ext cx="4376619" cy="1628811"/>
        </p:xfrm>
        <a:graphic>
          <a:graphicData uri="http://schemas.openxmlformats.org/presentationml/2006/ole">
            <mc:AlternateContent xmlns:mc="http://schemas.openxmlformats.org/markup-compatibility/2006">
              <mc:Choice xmlns:v="urn:schemas-microsoft-com:vml" Requires="v">
                <p:oleObj spid="_x0000_s38920" name="Package" r:id="rId1" imgW="1308735" imgH="481330" progId="Package">
                  <p:embed/>
                </p:oleObj>
              </mc:Choice>
              <mc:Fallback>
                <p:oleObj name="Package" r:id="rId1" imgW="1308735"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288" y="2775172"/>
                        <a:ext cx="4376619" cy="16288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pPr eaLnBrk="1"/>
            <a:endParaRPr lang="fr-FR"/>
          </a:p>
        </p:txBody>
      </p:sp>
      <p:graphicFrame>
        <p:nvGraphicFramePr>
          <p:cNvPr id="18434" name="Object 3"/>
          <p:cNvGraphicFramePr>
            <a:graphicFrameLocks noGrp="1" noChangeAspect="1"/>
          </p:cNvGraphicFramePr>
          <p:nvPr>
            <p:ph idx="1"/>
          </p:nvPr>
        </p:nvGraphicFramePr>
        <p:xfrm>
          <a:off x="4593923" y="2868782"/>
          <a:ext cx="3789038" cy="1650413"/>
        </p:xfrm>
        <a:graphic>
          <a:graphicData uri="http://schemas.openxmlformats.org/presentationml/2006/ole">
            <mc:AlternateContent xmlns:mc="http://schemas.openxmlformats.org/markup-compatibility/2006">
              <mc:Choice xmlns:v="urn:schemas-microsoft-com:vml" Requires="v">
                <p:oleObj spid="_x0000_s39944" name="Package" r:id="rId1" imgW="1116330" imgH="481330" progId="Package">
                  <p:embed/>
                </p:oleObj>
              </mc:Choice>
              <mc:Fallback>
                <p:oleObj name="Package" r:id="rId1" imgW="1116330"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3923" y="2868782"/>
                        <a:ext cx="3789038" cy="165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title"/>
          </p:nvPr>
        </p:nvSpPr>
        <p:spPr/>
        <p:txBody>
          <a:bodyPr/>
          <a:lstStyle/>
          <a:p>
            <a:pPr eaLnBrk="1"/>
            <a:endParaRPr lang="fr-FR"/>
          </a:p>
        </p:txBody>
      </p:sp>
      <p:graphicFrame>
        <p:nvGraphicFramePr>
          <p:cNvPr id="19458" name="Object 3"/>
          <p:cNvGraphicFramePr>
            <a:graphicFrameLocks noGrp="1" noChangeAspect="1"/>
          </p:cNvGraphicFramePr>
          <p:nvPr>
            <p:ph idx="1"/>
          </p:nvPr>
        </p:nvGraphicFramePr>
        <p:xfrm>
          <a:off x="3221460" y="2579312"/>
          <a:ext cx="5095255" cy="1612969"/>
        </p:xfrm>
        <a:graphic>
          <a:graphicData uri="http://schemas.openxmlformats.org/presentationml/2006/ole">
            <mc:AlternateContent xmlns:mc="http://schemas.openxmlformats.org/markup-compatibility/2006">
              <mc:Choice xmlns:v="urn:schemas-microsoft-com:vml" Requires="v">
                <p:oleObj spid="_x0000_s40968" name="Package" r:id="rId1" imgW="1539875" imgH="481330" progId="Package">
                  <p:embed/>
                </p:oleObj>
              </mc:Choice>
              <mc:Fallback>
                <p:oleObj name="Package" r:id="rId1" imgW="1539875" imgH="481330" progId="Packag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460" y="2579312"/>
                        <a:ext cx="5095255" cy="16129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3"/>
          <p:cNvSpPr>
            <a:spLocks noGrp="1" noChangeArrowheads="1"/>
          </p:cNvSpPr>
          <p:nvPr>
            <p:ph type="body" idx="1"/>
          </p:nvPr>
        </p:nvSpPr>
        <p:spPr/>
        <p:txBody>
          <a:bodyPr/>
          <a:lstStyle/>
          <a:p>
            <a:pPr algn="ctr" eaLnBrk="1">
              <a:buFont typeface="StarSymbol" charset="0"/>
              <a:buNone/>
            </a:pPr>
            <a:r>
              <a:rPr lang="fr-FR" sz="9615" b="1" dirty="0"/>
              <a:t>Broyage</a:t>
            </a:r>
            <a:r>
              <a:rPr lang="fr-FR" dirty="0"/>
              <a:t> </a:t>
            </a:r>
            <a:endParaRPr lang="fr-F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838199" y="143452"/>
            <a:ext cx="10515600" cy="1325563"/>
          </a:xfrm>
        </p:spPr>
        <p:txBody>
          <a:bodyPr/>
          <a:lstStyle/>
          <a:p>
            <a:pPr algn="ctr" eaLnBrk="1"/>
            <a:r>
              <a:rPr lang="fr-FR" b="1" dirty="0"/>
              <a:t>But du broyage</a:t>
            </a:r>
            <a:endParaRPr lang="fr-FR" b="1" dirty="0"/>
          </a:p>
        </p:txBody>
      </p:sp>
      <p:sp>
        <p:nvSpPr>
          <p:cNvPr id="182275" name="Rectangle 3"/>
          <p:cNvSpPr>
            <a:spLocks noGrp="1" noChangeArrowheads="1"/>
          </p:cNvSpPr>
          <p:nvPr>
            <p:ph type="body" idx="1"/>
          </p:nvPr>
        </p:nvSpPr>
        <p:spPr>
          <a:xfrm>
            <a:off x="270163" y="1341092"/>
            <a:ext cx="11651673" cy="4893453"/>
          </a:xfrm>
        </p:spPr>
        <p:txBody>
          <a:bodyPr>
            <a:noAutofit/>
          </a:bodyPr>
          <a:lstStyle/>
          <a:p>
            <a:pPr eaLnBrk="1">
              <a:lnSpc>
                <a:spcPct val="113000"/>
              </a:lnSpc>
            </a:pPr>
            <a:r>
              <a:rPr lang="fr-FR" sz="2700" dirty="0"/>
              <a:t>Le broyage est l’opération qui permet la réduction de la matière de l’état granuleux à l’état de poudres de finesse déterminée, au moyen de divers appareils qui travaillent par choc, écrasement ou usure. </a:t>
            </a:r>
            <a:endParaRPr lang="fr-FR" sz="2700" dirty="0"/>
          </a:p>
          <a:p>
            <a:pPr eaLnBrk="1">
              <a:lnSpc>
                <a:spcPct val="113000"/>
              </a:lnSpc>
            </a:pPr>
            <a:r>
              <a:rPr lang="fr-FR" sz="2700" dirty="0"/>
              <a:t>Par exemple, il y’a broyage lorsqu’on effectue sur un minerai une opération qui permet d’amener la taille de ses grains les plus gros de 25 mm à100 microns.</a:t>
            </a:r>
            <a:endParaRPr lang="fr-FR" sz="2700" dirty="0"/>
          </a:p>
          <a:p>
            <a:pPr eaLnBrk="1">
              <a:lnSpc>
                <a:spcPct val="113000"/>
              </a:lnSpc>
            </a:pPr>
            <a:r>
              <a:rPr lang="fr-FR" sz="2700" dirty="0"/>
              <a:t>En préparation mécanique des minerais le broyage à pour but avant tout de faciliter la séparation ultérieur des phases différentes d’un tout-venant en cherchant à obtenir des granulométries serrées, c’est à dire en évitant, autant que possible le production de surfines nuisibles aux opérations de concentration.</a:t>
            </a:r>
            <a:endParaRPr lang="fr-FR" sz="2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GENERALITES SUR LES MINERAUX</a:t>
            </a:r>
            <a:endParaRPr lang="fr-FR" dirty="0"/>
          </a:p>
        </p:txBody>
      </p:sp>
      <p:sp>
        <p:nvSpPr>
          <p:cNvPr id="3" name="Espace réservé du contenu 2"/>
          <p:cNvSpPr>
            <a:spLocks noGrp="1"/>
          </p:cNvSpPr>
          <p:nvPr>
            <p:ph idx="1"/>
          </p:nvPr>
        </p:nvSpPr>
        <p:spPr/>
        <p:txBody>
          <a:bodyPr>
            <a:normAutofit/>
          </a:bodyPr>
          <a:lstStyle/>
          <a:p>
            <a:r>
              <a:rPr lang="en-US" dirty="0"/>
              <a:t>Les </a:t>
            </a:r>
            <a:r>
              <a:rPr lang="en-US" dirty="0" err="1"/>
              <a:t>minéraux</a:t>
            </a:r>
            <a:r>
              <a:rPr lang="en-US" dirty="0"/>
              <a:t> </a:t>
            </a:r>
            <a:r>
              <a:rPr lang="en-US" dirty="0" err="1"/>
              <a:t>métalliques</a:t>
            </a:r>
            <a:r>
              <a:rPr lang="en-US" dirty="0"/>
              <a:t> </a:t>
            </a:r>
            <a:r>
              <a:rPr lang="en-US" dirty="0" err="1"/>
              <a:t>sont</a:t>
            </a:r>
            <a:r>
              <a:rPr lang="en-US" dirty="0"/>
              <a:t> des formations </a:t>
            </a:r>
            <a:r>
              <a:rPr lang="en-US" dirty="0" err="1"/>
              <a:t>naturelles</a:t>
            </a:r>
            <a:r>
              <a:rPr lang="en-US" dirty="0"/>
              <a:t> </a:t>
            </a:r>
            <a:r>
              <a:rPr lang="en-US" dirty="0" err="1"/>
              <a:t>minérales</a:t>
            </a:r>
            <a:r>
              <a:rPr lang="en-US" dirty="0"/>
              <a:t> qui </a:t>
            </a:r>
            <a:r>
              <a:rPr lang="en-US" dirty="0" err="1"/>
              <a:t>contiennent</a:t>
            </a:r>
            <a:r>
              <a:rPr lang="en-US" dirty="0"/>
              <a:t> des </a:t>
            </a:r>
            <a:r>
              <a:rPr lang="en-US" dirty="0" err="1"/>
              <a:t>métaux</a:t>
            </a:r>
            <a:r>
              <a:rPr lang="en-US" dirty="0"/>
              <a:t> divers </a:t>
            </a:r>
            <a:r>
              <a:rPr lang="en-US" dirty="0" err="1"/>
              <a:t>soit</a:t>
            </a:r>
            <a:r>
              <a:rPr lang="en-US" dirty="0"/>
              <a:t> a </a:t>
            </a:r>
            <a:r>
              <a:rPr lang="en-US" dirty="0" err="1"/>
              <a:t>l'état</a:t>
            </a:r>
            <a:r>
              <a:rPr lang="en-US" dirty="0"/>
              <a:t> </a:t>
            </a:r>
            <a:r>
              <a:rPr lang="en-US" dirty="0" err="1"/>
              <a:t>natif</a:t>
            </a:r>
            <a:r>
              <a:rPr lang="en-US" dirty="0"/>
              <a:t> (</a:t>
            </a:r>
            <a:r>
              <a:rPr lang="en-US" dirty="0" err="1"/>
              <a:t>très</a:t>
            </a:r>
            <a:r>
              <a:rPr lang="en-US" dirty="0"/>
              <a:t> </a:t>
            </a:r>
            <a:r>
              <a:rPr lang="en-US" dirty="0" err="1"/>
              <a:t>rarement</a:t>
            </a:r>
            <a:r>
              <a:rPr lang="en-US" dirty="0"/>
              <a:t>), </a:t>
            </a:r>
            <a:r>
              <a:rPr lang="en-US" dirty="0" err="1"/>
              <a:t>soit</a:t>
            </a:r>
            <a:r>
              <a:rPr lang="en-US" dirty="0"/>
              <a:t> sous </a:t>
            </a:r>
            <a:r>
              <a:rPr lang="en-US" dirty="0" err="1"/>
              <a:t>forme</a:t>
            </a:r>
            <a:r>
              <a:rPr lang="en-US" dirty="0"/>
              <a:t> de </a:t>
            </a:r>
            <a:r>
              <a:rPr lang="en-US" dirty="0" err="1"/>
              <a:t>composés</a:t>
            </a:r>
            <a:r>
              <a:rPr lang="en-US" dirty="0"/>
              <a:t> </a:t>
            </a:r>
            <a:r>
              <a:rPr lang="en-US" dirty="0" err="1"/>
              <a:t>chimiques</a:t>
            </a:r>
            <a:r>
              <a:rPr lang="en-US" dirty="0"/>
              <a:t> (</a:t>
            </a:r>
            <a:r>
              <a:rPr lang="en-US" dirty="0" err="1"/>
              <a:t>hématite</a:t>
            </a:r>
            <a:r>
              <a:rPr lang="en-US" dirty="0"/>
              <a:t> Fe203, </a:t>
            </a:r>
            <a:r>
              <a:rPr lang="en-US" dirty="0" err="1"/>
              <a:t>magnétite</a:t>
            </a:r>
            <a:r>
              <a:rPr lang="en-US" dirty="0"/>
              <a:t> Fe3O4, </a:t>
            </a:r>
            <a:r>
              <a:rPr lang="en-US" dirty="0" err="1"/>
              <a:t>galène.PbS</a:t>
            </a:r>
            <a:r>
              <a:rPr lang="en-US" dirty="0"/>
              <a:t>). </a:t>
            </a:r>
            <a:endParaRPr lang="en-US" dirty="0"/>
          </a:p>
          <a:p>
            <a:endParaRPr lang="en-US" dirty="0"/>
          </a:p>
          <a:p>
            <a:r>
              <a:rPr lang="en-US" dirty="0" err="1"/>
              <a:t>L'utilisation</a:t>
            </a:r>
            <a:r>
              <a:rPr lang="en-US" dirty="0"/>
              <a:t> </a:t>
            </a:r>
            <a:r>
              <a:rPr lang="en-US" dirty="0" err="1"/>
              <a:t>directe</a:t>
            </a:r>
            <a:r>
              <a:rPr lang="en-US" dirty="0"/>
              <a:t> des </a:t>
            </a:r>
            <a:r>
              <a:rPr lang="en-US" dirty="0" err="1"/>
              <a:t>minéraux</a:t>
            </a:r>
            <a:r>
              <a:rPr lang="en-US" dirty="0"/>
              <a:t> </a:t>
            </a:r>
            <a:r>
              <a:rPr lang="en-US" dirty="0" err="1"/>
              <a:t>est</a:t>
            </a:r>
            <a:r>
              <a:rPr lang="en-US" dirty="0"/>
              <a:t> impossible dans la </a:t>
            </a:r>
            <a:r>
              <a:rPr lang="en-US" dirty="0" err="1"/>
              <a:t>plupart</a:t>
            </a:r>
            <a:r>
              <a:rPr lang="en-US" dirty="0"/>
              <a:t> de </a:t>
            </a:r>
            <a:r>
              <a:rPr lang="en-US" dirty="0" err="1"/>
              <a:t>cas</a:t>
            </a:r>
            <a:r>
              <a:rPr lang="en-US" dirty="0"/>
              <a:t> </a:t>
            </a:r>
            <a:r>
              <a:rPr lang="en-US" dirty="0" err="1"/>
              <a:t>parce</a:t>
            </a:r>
            <a:r>
              <a:rPr lang="en-US" dirty="0"/>
              <a:t> que les </a:t>
            </a:r>
            <a:r>
              <a:rPr lang="en-US" dirty="0" err="1"/>
              <a:t>composants</a:t>
            </a:r>
            <a:r>
              <a:rPr lang="en-US" dirty="0"/>
              <a:t> </a:t>
            </a:r>
            <a:r>
              <a:rPr lang="en-US" dirty="0" err="1"/>
              <a:t>utiles</a:t>
            </a:r>
            <a:r>
              <a:rPr lang="en-US" dirty="0"/>
              <a:t> des </a:t>
            </a:r>
            <a:r>
              <a:rPr lang="en-US" dirty="0" err="1"/>
              <a:t>minerais</a:t>
            </a:r>
            <a:r>
              <a:rPr lang="en-US" dirty="0"/>
              <a:t> </a:t>
            </a:r>
            <a:r>
              <a:rPr lang="en-US" dirty="0" err="1"/>
              <a:t>doivent</a:t>
            </a:r>
            <a:r>
              <a:rPr lang="en-US" dirty="0"/>
              <a:t> </a:t>
            </a:r>
            <a:r>
              <a:rPr lang="en-US" dirty="0" err="1"/>
              <a:t>être</a:t>
            </a:r>
            <a:r>
              <a:rPr lang="en-US" dirty="0"/>
              <a:t> </a:t>
            </a:r>
            <a:r>
              <a:rPr lang="en-US" dirty="0" err="1"/>
              <a:t>extraits</a:t>
            </a:r>
            <a:r>
              <a:rPr lang="en-US" dirty="0"/>
              <a:t> à </a:t>
            </a:r>
            <a:r>
              <a:rPr lang="en-US" dirty="0" err="1"/>
              <a:t>l'aide</a:t>
            </a:r>
            <a:r>
              <a:rPr lang="en-US" dirty="0"/>
              <a:t> des </a:t>
            </a:r>
            <a:r>
              <a:rPr lang="en-US" dirty="0" err="1"/>
              <a:t>méthodes</a:t>
            </a:r>
            <a:r>
              <a:rPr lang="en-US" dirty="0"/>
              <a:t> </a:t>
            </a:r>
            <a:r>
              <a:rPr lang="en-US" dirty="0" err="1"/>
              <a:t>spéciales</a:t>
            </a:r>
            <a:r>
              <a:rPr lang="en-US" dirty="0"/>
              <a:t> dans </a:t>
            </a:r>
            <a:r>
              <a:rPr lang="en-US" dirty="0" err="1"/>
              <a:t>une</a:t>
            </a:r>
            <a:r>
              <a:rPr lang="en-US" dirty="0"/>
              <a:t> </a:t>
            </a:r>
            <a:r>
              <a:rPr lang="en-US" dirty="0" err="1"/>
              <a:t>usine</a:t>
            </a:r>
            <a:r>
              <a:rPr lang="en-US" dirty="0"/>
              <a:t> de </a:t>
            </a:r>
            <a:r>
              <a:rPr lang="en-US" dirty="0" err="1"/>
              <a:t>traitement</a:t>
            </a:r>
            <a:r>
              <a:rPr lang="en-US" dirty="0"/>
              <a:t>.</a:t>
            </a:r>
            <a:endParaRPr lang="fr-FR" dirty="0"/>
          </a:p>
          <a:p>
            <a:endParaRPr lang="fr-FR"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3"/>
          <p:cNvSpPr>
            <a:spLocks noGrp="1" noChangeArrowheads="1"/>
          </p:cNvSpPr>
          <p:nvPr>
            <p:ph type="body" idx="1"/>
          </p:nvPr>
        </p:nvSpPr>
        <p:spPr>
          <a:xfrm>
            <a:off x="193965" y="423405"/>
            <a:ext cx="11623962" cy="6074377"/>
          </a:xfrm>
        </p:spPr>
        <p:txBody>
          <a:bodyPr>
            <a:normAutofit lnSpcReduction="10000"/>
          </a:bodyPr>
          <a:lstStyle/>
          <a:p>
            <a:pPr eaLnBrk="1">
              <a:buFont typeface="StarSymbol" charset="0"/>
              <a:buNone/>
            </a:pPr>
            <a:r>
              <a:rPr lang="fr-FR" sz="4400" dirty="0">
                <a:solidFill>
                  <a:srgbClr val="FF3300"/>
                </a:solidFill>
              </a:rPr>
              <a:t>En général, le broyage est précédé du concassage et les produits entrant au broyeur sont à l’état granuleux. </a:t>
            </a:r>
            <a:endParaRPr lang="fr-FR" sz="4400" dirty="0">
              <a:solidFill>
                <a:srgbClr val="FF3300"/>
              </a:solidFill>
            </a:endParaRPr>
          </a:p>
          <a:p>
            <a:pPr eaLnBrk="1">
              <a:buFont typeface="StarSymbol" charset="0"/>
              <a:buNone/>
            </a:pPr>
            <a:r>
              <a:rPr lang="fr-FR" sz="4400" dirty="0">
                <a:solidFill>
                  <a:srgbClr val="FF3300"/>
                </a:solidFill>
              </a:rPr>
              <a:t>Très souvent, le terme de broyage est employé pour désigner l’ensemble des techniques de réduction volumétrique des corps solides, alors que c’est le terme fragmentation qui convient. </a:t>
            </a:r>
            <a:endParaRPr lang="fr-FR" sz="4400" dirty="0">
              <a:solidFill>
                <a:srgbClr val="FF3300"/>
              </a:solidFill>
            </a:endParaRPr>
          </a:p>
          <a:p>
            <a:pPr eaLnBrk="1">
              <a:buFont typeface="StarSymbol" charset="0"/>
              <a:buNone/>
            </a:pPr>
            <a:r>
              <a:rPr lang="fr-FR" sz="4400" dirty="0">
                <a:solidFill>
                  <a:srgbClr val="FF3300"/>
                </a:solidFill>
              </a:rPr>
              <a:t>On admettra ici que le broyage porte sur la réduction de grains de 20 à 30 mm en grains de quelques dizaines de microns.</a:t>
            </a:r>
            <a:endParaRPr lang="fr-FR" sz="4400" dirty="0">
              <a:solidFill>
                <a:srgbClr val="FF3300"/>
              </a:solidFill>
            </a:endParaRPr>
          </a:p>
          <a:p>
            <a:pPr eaLnBrk="1"/>
            <a:endParaRPr lang="fr-FR" dirty="0">
              <a:solidFill>
                <a:srgbClr val="FF33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algn="ctr" eaLnBrk="1"/>
            <a:r>
              <a:rPr lang="fr-FR" b="1" dirty="0"/>
              <a:t>Les différents types de broyeurs</a:t>
            </a:r>
            <a:endParaRPr lang="fr-FR" dirty="0"/>
          </a:p>
        </p:txBody>
      </p:sp>
      <p:sp>
        <p:nvSpPr>
          <p:cNvPr id="184323" name="Rectangle 3"/>
          <p:cNvSpPr>
            <a:spLocks noGrp="1" noChangeArrowheads="1"/>
          </p:cNvSpPr>
          <p:nvPr>
            <p:ph type="body" idx="1"/>
          </p:nvPr>
        </p:nvSpPr>
        <p:spPr>
          <a:xfrm>
            <a:off x="277091" y="1604329"/>
            <a:ext cx="11693236" cy="4948871"/>
          </a:xfrm>
        </p:spPr>
        <p:txBody>
          <a:bodyPr>
            <a:normAutofit/>
          </a:bodyPr>
          <a:lstStyle/>
          <a:p>
            <a:pPr eaLnBrk="1">
              <a:lnSpc>
                <a:spcPct val="103000"/>
              </a:lnSpc>
              <a:buFont typeface="StarSymbol" charset="0"/>
              <a:buNone/>
            </a:pPr>
            <a:r>
              <a:rPr lang="fr-FR" sz="3200" b="1" dirty="0"/>
              <a:t>Suivant les forces qu’ils mettent en jeu, les broyeurs peuvent être classés en plusieurs catégories :</a:t>
            </a:r>
            <a:endParaRPr lang="fr-FR" sz="3200" b="1" dirty="0"/>
          </a:p>
          <a:p>
            <a:pPr eaLnBrk="1">
              <a:lnSpc>
                <a:spcPct val="103000"/>
              </a:lnSpc>
            </a:pPr>
            <a:r>
              <a:rPr lang="fr-FR" dirty="0"/>
              <a:t>Les broyeurs agissant par écrasement lent tels que : Broyeurs à meule, broyeur pendulaires, broyeur à galets, broyeurs à billes,</a:t>
            </a:r>
            <a:endParaRPr lang="fr-FR" dirty="0"/>
          </a:p>
          <a:p>
            <a:pPr eaLnBrk="1">
              <a:lnSpc>
                <a:spcPct val="103000"/>
              </a:lnSpc>
            </a:pPr>
            <a:r>
              <a:rPr lang="fr-FR" dirty="0"/>
              <a:t>Les broyeurs agissant par écrasement par chocs tels que : bocards (pilons) ou broyeurs à cascade,</a:t>
            </a:r>
            <a:endParaRPr lang="fr-FR" dirty="0"/>
          </a:p>
          <a:p>
            <a:pPr eaLnBrk="1">
              <a:lnSpc>
                <a:spcPct val="103000"/>
              </a:lnSpc>
            </a:pPr>
            <a:r>
              <a:rPr lang="fr-FR" dirty="0"/>
              <a:t>Les broyeurs agissant par percussion tels que les broyeurs à marteaux,</a:t>
            </a:r>
            <a:endParaRPr lang="fr-FR" dirty="0"/>
          </a:p>
          <a:p>
            <a:pPr eaLnBrk="1">
              <a:lnSpc>
                <a:spcPct val="103000"/>
              </a:lnSpc>
            </a:pPr>
            <a:r>
              <a:rPr lang="fr-FR" dirty="0"/>
              <a:t>Les broyeurs agissant par écrasement rapide avec effet de cisaillement tels que les broyeurs à chute (broyeurs à barres et broyeurs à boulets).</a:t>
            </a:r>
            <a:endParaRPr lang="fr-F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3"/>
          <p:cNvSpPr>
            <a:spLocks noGrp="1" noChangeArrowheads="1"/>
          </p:cNvSpPr>
          <p:nvPr>
            <p:ph type="body" idx="1"/>
          </p:nvPr>
        </p:nvSpPr>
        <p:spPr>
          <a:xfrm>
            <a:off x="443345" y="263236"/>
            <a:ext cx="11457710" cy="6206838"/>
          </a:xfrm>
        </p:spPr>
        <p:txBody>
          <a:bodyPr>
            <a:normAutofit/>
          </a:bodyPr>
          <a:lstStyle/>
          <a:p>
            <a:pPr eaLnBrk="1">
              <a:lnSpc>
                <a:spcPct val="113000"/>
              </a:lnSpc>
              <a:buFont typeface="StarSymbol" charset="0"/>
              <a:buNone/>
            </a:pPr>
            <a:r>
              <a:rPr lang="fr-FR" sz="3600" b="1" dirty="0"/>
              <a:t>Dans l’étude préliminaire d’un broyage, on tiendra compte de la nature de la matière à broyer, c’est à dire en ordre principal :</a:t>
            </a:r>
            <a:endParaRPr lang="fr-FR" sz="3600" b="1" dirty="0"/>
          </a:p>
          <a:p>
            <a:pPr eaLnBrk="1">
              <a:lnSpc>
                <a:spcPct val="113000"/>
              </a:lnSpc>
            </a:pPr>
            <a:r>
              <a:rPr lang="fr-FR" sz="3200" dirty="0"/>
              <a:t>De son aptitude au broyage;</a:t>
            </a:r>
            <a:endParaRPr lang="fr-FR" sz="3200" dirty="0"/>
          </a:p>
          <a:p>
            <a:pPr eaLnBrk="1">
              <a:lnSpc>
                <a:spcPct val="113000"/>
              </a:lnSpc>
            </a:pPr>
            <a:r>
              <a:rPr lang="fr-FR" sz="3200" dirty="0"/>
              <a:t>De son caractère abrasif;</a:t>
            </a:r>
            <a:endParaRPr lang="fr-FR" sz="3200" dirty="0"/>
          </a:p>
          <a:p>
            <a:pPr eaLnBrk="1">
              <a:lnSpc>
                <a:spcPct val="113000"/>
              </a:lnSpc>
            </a:pPr>
            <a:r>
              <a:rPr lang="fr-FR" sz="3200" dirty="0"/>
              <a:t>De son humidité et de son caractère plus ou moins collant.</a:t>
            </a:r>
            <a:endParaRPr lang="fr-FR" sz="3200" dirty="0"/>
          </a:p>
          <a:p>
            <a:pPr eaLnBrk="1">
              <a:lnSpc>
                <a:spcPct val="113000"/>
              </a:lnSpc>
            </a:pPr>
            <a:endParaRPr lang="fr-FR" sz="3200" dirty="0"/>
          </a:p>
          <a:p>
            <a:pPr eaLnBrk="1">
              <a:lnSpc>
                <a:spcPct val="113000"/>
              </a:lnSpc>
            </a:pPr>
            <a:r>
              <a:rPr lang="fr-FR" sz="3200" dirty="0"/>
              <a:t>Dans la suite de notre cours nous étudierons spécifiquement les broyeurs à boulets et les broyeurs autogènes.</a:t>
            </a:r>
            <a:endParaRPr lang="fr-FR" sz="32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a:r>
              <a:rPr lang="fr-FR" b="1"/>
              <a:t>Les broyeurs à boulets</a:t>
            </a:r>
            <a:endParaRPr lang="fr-FR"/>
          </a:p>
        </p:txBody>
      </p:sp>
      <p:sp>
        <p:nvSpPr>
          <p:cNvPr id="186371" name="Rectangle 3"/>
          <p:cNvSpPr>
            <a:spLocks noGrp="1" noChangeArrowheads="1"/>
          </p:cNvSpPr>
          <p:nvPr>
            <p:ph type="body" idx="1"/>
          </p:nvPr>
        </p:nvSpPr>
        <p:spPr>
          <a:xfrm>
            <a:off x="332509" y="1604329"/>
            <a:ext cx="11568546" cy="4879598"/>
          </a:xfrm>
        </p:spPr>
        <p:txBody>
          <a:bodyPr>
            <a:normAutofit/>
          </a:bodyPr>
          <a:lstStyle/>
          <a:p>
            <a:pPr eaLnBrk="1">
              <a:lnSpc>
                <a:spcPct val="113000"/>
              </a:lnSpc>
            </a:pPr>
            <a:r>
              <a:rPr lang="fr-FR" dirty="0"/>
              <a:t>Ces broyeurs ont la forme de tambours cylindriques ou cylindro-coniques tournant autour d’un axe horizontal, qui sont remplis par le minerai et des  boulets de forme sphériques en fonte ou en acier dur. </a:t>
            </a:r>
            <a:endParaRPr lang="fr-FR" dirty="0"/>
          </a:p>
          <a:p>
            <a:pPr eaLnBrk="1">
              <a:lnSpc>
                <a:spcPct val="113000"/>
              </a:lnSpc>
            </a:pPr>
            <a:r>
              <a:rPr lang="fr-FR" dirty="0"/>
              <a:t>Le broyage s’effectue par écrasement de la matière entre les boulets ou entre ces derniers et le revêtement interne. </a:t>
            </a:r>
            <a:endParaRPr lang="fr-FR" dirty="0"/>
          </a:p>
          <a:p>
            <a:pPr eaLnBrk="1">
              <a:lnSpc>
                <a:spcPct val="113000"/>
              </a:lnSpc>
            </a:pPr>
            <a:r>
              <a:rPr lang="fr-FR" dirty="0"/>
              <a:t>Le broyeur à boulets ne fonctionne bien qu’en milieu pratiquement sec (moins de 1 à2 %) ou franchement humide (plus de 30% d’eau). </a:t>
            </a:r>
            <a:endParaRPr lang="fr-FR" dirty="0"/>
          </a:p>
          <a:p>
            <a:pPr eaLnBrk="1">
              <a:lnSpc>
                <a:spcPct val="113000"/>
              </a:lnSpc>
            </a:pPr>
            <a:r>
              <a:rPr lang="fr-FR" dirty="0"/>
              <a:t>On distingue surtout deux sortes de broyeurs à boulets : les broyeurs cylindriques et les broyeurs </a:t>
            </a:r>
            <a:r>
              <a:rPr lang="fr-FR" dirty="0" err="1"/>
              <a:t>cylindroconiques</a:t>
            </a:r>
            <a:r>
              <a:rPr lang="fr-FR" dirty="0"/>
              <a:t> </a:t>
            </a:r>
            <a:endParaRPr lang="fr-F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803562" y="157306"/>
            <a:ext cx="10515600" cy="1325563"/>
          </a:xfrm>
        </p:spPr>
        <p:txBody>
          <a:bodyPr>
            <a:normAutofit/>
          </a:bodyPr>
          <a:lstStyle/>
          <a:p>
            <a:pPr algn="ctr" eaLnBrk="1"/>
            <a:r>
              <a:rPr lang="fr-FR" sz="4800" dirty="0"/>
              <a:t> </a:t>
            </a:r>
            <a:r>
              <a:rPr lang="fr-FR" sz="4800" b="1" dirty="0"/>
              <a:t>Les broyeurs à boulets cylindriques</a:t>
            </a:r>
            <a:r>
              <a:rPr lang="fr-FR" sz="4800" dirty="0"/>
              <a:t> </a:t>
            </a:r>
            <a:endParaRPr lang="fr-FR" sz="4800" dirty="0"/>
          </a:p>
        </p:txBody>
      </p:sp>
      <p:sp>
        <p:nvSpPr>
          <p:cNvPr id="187395" name="Rectangle 3"/>
          <p:cNvSpPr>
            <a:spLocks noGrp="1" noChangeArrowheads="1"/>
          </p:cNvSpPr>
          <p:nvPr>
            <p:ph type="body" idx="1"/>
          </p:nvPr>
        </p:nvSpPr>
        <p:spPr>
          <a:xfrm>
            <a:off x="207817" y="1330036"/>
            <a:ext cx="11707091" cy="5237019"/>
          </a:xfrm>
        </p:spPr>
        <p:txBody>
          <a:bodyPr>
            <a:noAutofit/>
          </a:bodyPr>
          <a:lstStyle/>
          <a:p>
            <a:pPr eaLnBrk="1">
              <a:lnSpc>
                <a:spcPct val="103000"/>
              </a:lnSpc>
            </a:pPr>
            <a:r>
              <a:rPr lang="fr-FR" sz="3600" dirty="0"/>
              <a:t>En milieu humide, l’alimentation se fait soit directement, soit à l’aide d’une écope, soit mixte dans le cas de fonctionnement en circuit fermé avec un classificateur.</a:t>
            </a:r>
            <a:endParaRPr lang="fr-FR" sz="3600" dirty="0"/>
          </a:p>
          <a:p>
            <a:pPr eaLnBrk="1">
              <a:lnSpc>
                <a:spcPct val="103000"/>
              </a:lnSpc>
            </a:pPr>
            <a:r>
              <a:rPr lang="fr-FR" sz="3600" dirty="0"/>
              <a:t>La pulpe traverse le broyeur et en sort par le tourillon opposé, soit par débordement simple, soit par débordement à grille. </a:t>
            </a:r>
            <a:endParaRPr lang="fr-FR" sz="3600" dirty="0"/>
          </a:p>
          <a:p>
            <a:pPr eaLnBrk="1">
              <a:lnSpc>
                <a:spcPct val="103000"/>
              </a:lnSpc>
            </a:pPr>
            <a:r>
              <a:rPr lang="fr-FR" sz="3600" dirty="0"/>
              <a:t>Les grilles à fentes radiales ou tangentielles, ont des ouvertures suffisamment petites pour ne pas laisser sortir les boulets.</a:t>
            </a:r>
            <a:endParaRPr lang="fr-FR" sz="36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a:endParaRPr lang="fr-FR"/>
          </a:p>
        </p:txBody>
      </p:sp>
      <p:pic>
        <p:nvPicPr>
          <p:cNvPr id="188419" name="Picture 4" descr="FIG85"/>
          <p:cNvPicPr>
            <a:picLocks noGrp="1" noChangeAspect="1" noChangeArrowheads="1"/>
          </p:cNvPicPr>
          <p:nvPr>
            <p:ph type="body" idx="1"/>
          </p:nvPr>
        </p:nvPicPr>
        <p:blipFill>
          <a:blip r:embed="rId1"/>
          <a:srcRect/>
          <a:stretch>
            <a:fillRect/>
          </a:stretch>
        </p:blipFill>
        <p:spPr>
          <a:xfrm>
            <a:off x="1915242" y="1795869"/>
            <a:ext cx="8426325" cy="4572480"/>
          </a:xfr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a:r>
              <a:rPr lang="fr-FR" sz="3630" b="1"/>
              <a:t>Les broyeurs à boulets cylindro-coniques</a:t>
            </a:r>
            <a:r>
              <a:rPr lang="fr-FR" sz="3630"/>
              <a:t> </a:t>
            </a:r>
            <a:endParaRPr lang="fr-FR" sz="3630"/>
          </a:p>
        </p:txBody>
      </p:sp>
      <p:sp>
        <p:nvSpPr>
          <p:cNvPr id="189443" name="Rectangle 3"/>
          <p:cNvSpPr>
            <a:spLocks noGrp="1" noChangeArrowheads="1"/>
          </p:cNvSpPr>
          <p:nvPr>
            <p:ph type="body" idx="1"/>
          </p:nvPr>
        </p:nvSpPr>
        <p:spPr>
          <a:xfrm>
            <a:off x="387927" y="1604329"/>
            <a:ext cx="11485418" cy="5045853"/>
          </a:xfrm>
        </p:spPr>
        <p:txBody>
          <a:bodyPr>
            <a:noAutofit/>
          </a:bodyPr>
          <a:lstStyle/>
          <a:p>
            <a:pPr eaLnBrk="1">
              <a:lnSpc>
                <a:spcPct val="103000"/>
              </a:lnSpc>
            </a:pPr>
            <a:r>
              <a:rPr lang="fr-FR" sz="2400" dirty="0"/>
              <a:t>Ces broyeurs sont constitués par une carcasse en tôle comprenant une virole cylindrique assez courte et de grand diamètre fermée par un cône à angle obtus du coté de l’alimentation et par un cône à angle aigu du cote de la sortie : le diamètre du broyeur est donc de plus en plus petit au fur et à mesure que l’on se rapproche  de la sortie.</a:t>
            </a:r>
            <a:endParaRPr lang="fr-FR" sz="2400" dirty="0"/>
          </a:p>
          <a:p>
            <a:pPr eaLnBrk="1">
              <a:lnSpc>
                <a:spcPct val="103000"/>
              </a:lnSpc>
            </a:pPr>
            <a:endParaRPr lang="fr-FR" sz="2400" dirty="0"/>
          </a:p>
          <a:p>
            <a:pPr eaLnBrk="1">
              <a:lnSpc>
                <a:spcPct val="103000"/>
              </a:lnSpc>
            </a:pPr>
            <a:r>
              <a:rPr lang="fr-FR" sz="2400" dirty="0"/>
              <a:t>Lorsque l’appareil chargé de boulets de grosseurs différentes tourne, des forces diverses agissent sur ces boulets de sorte que les plus gros se concentrent dans la partie cylindrique pour écraser les gros morceaux du minerai. Par contre, les petits boulets sont chassés vers la sortie là où les grains sont déjà fins. Ainsi les gros morceaux restent dans la partie cylindrique jusqu’à ce qu’ils soient suffisamment broyés pour être entraînés progressivement vers le tourillon de sortie.</a:t>
            </a:r>
            <a:endParaRPr lang="fr-FR"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a:r>
              <a:rPr lang="fr-FR" b="1"/>
              <a:t>Les broyeurs autogènes</a:t>
            </a:r>
            <a:endParaRPr lang="fr-FR"/>
          </a:p>
        </p:txBody>
      </p:sp>
      <p:sp>
        <p:nvSpPr>
          <p:cNvPr id="190467" name="Rectangle 3"/>
          <p:cNvSpPr>
            <a:spLocks noGrp="1" noChangeArrowheads="1"/>
          </p:cNvSpPr>
          <p:nvPr>
            <p:ph type="body" idx="1"/>
          </p:nvPr>
        </p:nvSpPr>
        <p:spPr>
          <a:xfrm>
            <a:off x="443345" y="1604329"/>
            <a:ext cx="11402291" cy="4865744"/>
          </a:xfrm>
        </p:spPr>
        <p:txBody>
          <a:bodyPr>
            <a:normAutofit fontScale="92500" lnSpcReduction="10000"/>
          </a:bodyPr>
          <a:lstStyle/>
          <a:p>
            <a:pPr eaLnBrk="1">
              <a:buFont typeface="StarSymbol" charset="0"/>
              <a:buNone/>
            </a:pPr>
            <a:r>
              <a:rPr lang="fr-FR" sz="4000" dirty="0"/>
              <a:t>Réservé principalement aux grosses unités de broyage, le broyage autogène doit son nom au fait qu’il s’exécute avec des corps </a:t>
            </a:r>
            <a:r>
              <a:rPr lang="fr-FR" sz="4000" dirty="0" err="1"/>
              <a:t>broyants</a:t>
            </a:r>
            <a:r>
              <a:rPr lang="fr-FR" sz="4000" dirty="0"/>
              <a:t> provenant du minerai lui-même. </a:t>
            </a:r>
            <a:endParaRPr lang="fr-FR" sz="4000" dirty="0"/>
          </a:p>
          <a:p>
            <a:pPr eaLnBrk="1">
              <a:buFont typeface="StarSymbol" charset="0"/>
              <a:buNone/>
            </a:pPr>
            <a:r>
              <a:rPr lang="fr-FR" sz="4000" dirty="0"/>
              <a:t>C’est un appareil à grand débit et à évacuation rapide des produits. </a:t>
            </a:r>
            <a:endParaRPr lang="fr-FR" sz="4000" dirty="0"/>
          </a:p>
          <a:p>
            <a:pPr eaLnBrk="1">
              <a:buFont typeface="StarSymbol" charset="0"/>
              <a:buNone/>
            </a:pPr>
            <a:r>
              <a:rPr lang="fr-FR" sz="4000" dirty="0"/>
              <a:t>On distingue fondamentalement deux types d’auto broyeurs : Les auto broyeurs primaires ou auto broyeurs intégraux et les </a:t>
            </a:r>
            <a:r>
              <a:rPr lang="fr-FR" sz="4000" dirty="0" err="1"/>
              <a:t>autobroyeurs</a:t>
            </a:r>
            <a:r>
              <a:rPr lang="fr-FR" sz="4000" dirty="0"/>
              <a:t> secondaires ou semi-autogènes </a:t>
            </a:r>
            <a:endParaRPr lang="fr-FR" sz="4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374073" y="365125"/>
            <a:ext cx="11430000" cy="1325563"/>
          </a:xfrm>
        </p:spPr>
        <p:txBody>
          <a:bodyPr>
            <a:normAutofit/>
          </a:bodyPr>
          <a:lstStyle/>
          <a:p>
            <a:pPr algn="ctr" eaLnBrk="1"/>
            <a:r>
              <a:rPr lang="fr-FR" sz="4000" b="1" dirty="0"/>
              <a:t>Les auto broyeurs primaires ou auto broyeurs intégraux</a:t>
            </a:r>
            <a:endParaRPr lang="fr-FR" sz="4000" dirty="0"/>
          </a:p>
        </p:txBody>
      </p:sp>
      <p:sp>
        <p:nvSpPr>
          <p:cNvPr id="191491" name="Rectangle 3"/>
          <p:cNvSpPr>
            <a:spLocks noGrp="1" noChangeArrowheads="1"/>
          </p:cNvSpPr>
          <p:nvPr>
            <p:ph type="body" idx="1"/>
          </p:nvPr>
        </p:nvSpPr>
        <p:spPr>
          <a:xfrm>
            <a:off x="263237" y="1604329"/>
            <a:ext cx="11651672" cy="4768762"/>
          </a:xfrm>
        </p:spPr>
        <p:txBody>
          <a:bodyPr>
            <a:normAutofit/>
          </a:bodyPr>
          <a:lstStyle/>
          <a:p>
            <a:pPr eaLnBrk="1">
              <a:buFont typeface="StarSymbol" charset="0"/>
              <a:buNone/>
            </a:pPr>
            <a:r>
              <a:rPr lang="fr-FR" sz="4400" dirty="0"/>
              <a:t>Ces appareils sont alimentés en général en concassé primaire et parfois en minerai tout-venant. </a:t>
            </a:r>
            <a:endParaRPr lang="fr-FR" sz="4400" dirty="0"/>
          </a:p>
          <a:p>
            <a:pPr eaLnBrk="1">
              <a:buFont typeface="StarSymbol" charset="0"/>
              <a:buNone/>
            </a:pPr>
            <a:r>
              <a:rPr lang="fr-FR" sz="4400" dirty="0"/>
              <a:t>Ils délivrent un produit partiellement ou totalement fini pour les traitements subséquents. </a:t>
            </a:r>
            <a:endParaRPr lang="fr-FR" sz="4400" dirty="0"/>
          </a:p>
          <a:p>
            <a:pPr eaLnBrk="1">
              <a:buFont typeface="StarSymbol" charset="0"/>
              <a:buNone/>
            </a:pPr>
            <a:r>
              <a:rPr lang="fr-FR" sz="4400" dirty="0"/>
              <a:t>C’est des broyeurs qui travaillent en un seul étage </a:t>
            </a:r>
            <a:endParaRPr lang="fr-FR" sz="4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a:r>
              <a:rPr lang="fr-FR" sz="3630" b="1"/>
              <a:t>Les autobroyeurs secondaires ou semi-autogènes</a:t>
            </a:r>
            <a:endParaRPr lang="fr-FR" sz="3630"/>
          </a:p>
        </p:txBody>
      </p:sp>
      <p:sp>
        <p:nvSpPr>
          <p:cNvPr id="192515" name="Rectangle 3"/>
          <p:cNvSpPr>
            <a:spLocks noGrp="1" noChangeArrowheads="1"/>
          </p:cNvSpPr>
          <p:nvPr>
            <p:ph type="body" idx="1"/>
          </p:nvPr>
        </p:nvSpPr>
        <p:spPr>
          <a:xfrm>
            <a:off x="318655" y="1604329"/>
            <a:ext cx="11513127" cy="4796471"/>
          </a:xfrm>
        </p:spPr>
        <p:txBody>
          <a:bodyPr>
            <a:normAutofit/>
          </a:bodyPr>
          <a:lstStyle/>
          <a:p>
            <a:pPr eaLnBrk="1">
              <a:buFont typeface="StarSymbol" charset="0"/>
              <a:buNone/>
            </a:pPr>
            <a:r>
              <a:rPr lang="fr-FR" sz="3600" dirty="0"/>
              <a:t>Ce sont les broyeurs </a:t>
            </a:r>
            <a:r>
              <a:rPr lang="fr-FR" sz="3600" dirty="0" err="1"/>
              <a:t>pebble</a:t>
            </a:r>
            <a:r>
              <a:rPr lang="fr-FR" sz="3600" dirty="0"/>
              <a:t> </a:t>
            </a:r>
            <a:r>
              <a:rPr lang="fr-FR" sz="3600" dirty="0" err="1"/>
              <a:t>mills</a:t>
            </a:r>
            <a:r>
              <a:rPr lang="fr-FR" sz="3600" dirty="0"/>
              <a:t> de la littérature anglo-saxonne. Ils sont semblables aux broyeurs à boulets avec un rapport L/D  inférieur à 2. Les boulets sont remplacés par des morceaux de minerais préalablement calibrés. </a:t>
            </a:r>
            <a:endParaRPr lang="fr-FR" sz="3600" dirty="0"/>
          </a:p>
          <a:p>
            <a:pPr eaLnBrk="1">
              <a:buFont typeface="StarSymbol" charset="0"/>
              <a:buNone/>
            </a:pPr>
            <a:endParaRPr lang="fr-FR" sz="3600" dirty="0"/>
          </a:p>
          <a:p>
            <a:pPr eaLnBrk="1">
              <a:buFont typeface="StarSymbol" charset="0"/>
              <a:buNone/>
            </a:pPr>
            <a:r>
              <a:rPr lang="fr-FR" sz="3600" dirty="0"/>
              <a:t>Il s’agit donc des appareils  de finissage qui peuvent d’ailleurs êtres placés derrière un </a:t>
            </a:r>
            <a:r>
              <a:rPr lang="fr-FR" sz="3600" dirty="0" err="1"/>
              <a:t>autobroyeur</a:t>
            </a:r>
            <a:r>
              <a:rPr lang="fr-FR" sz="3600" dirty="0"/>
              <a:t> intégral et utiliser comme corps </a:t>
            </a:r>
            <a:r>
              <a:rPr lang="fr-FR" sz="3600" dirty="0" err="1"/>
              <a:t>broyants</a:t>
            </a:r>
            <a:r>
              <a:rPr lang="fr-FR" sz="3600" dirty="0"/>
              <a:t> des galets arrondis extraits des gros broyeurs autogènes.</a:t>
            </a:r>
            <a:endParaRPr lang="fr-FR" sz="3600" dirty="0"/>
          </a:p>
        </p:txBody>
      </p:sp>
    </p:spTree>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50977</Words>
  <Application>WPS Presentation</Application>
  <PresentationFormat>Grand écran</PresentationFormat>
  <Paragraphs>798</Paragraphs>
  <Slides>148</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26</vt:i4>
      </vt:variant>
      <vt:variant>
        <vt:lpstr>幻灯片标题</vt:lpstr>
      </vt:variant>
      <vt:variant>
        <vt:i4>148</vt:i4>
      </vt:variant>
    </vt:vector>
  </HeadingPairs>
  <TitlesOfParts>
    <vt:vector size="185" baseType="lpstr">
      <vt:lpstr>Arial</vt:lpstr>
      <vt:lpstr>SimSun</vt:lpstr>
      <vt:lpstr>Wingdings</vt:lpstr>
      <vt:lpstr>Times New Roman</vt:lpstr>
      <vt:lpstr>StarSymbol</vt:lpstr>
      <vt:lpstr>ESRI AMFM Electric</vt:lpstr>
      <vt:lpstr>Calibri Light</vt:lpstr>
      <vt:lpstr>Calibri</vt:lpstr>
      <vt:lpstr>Microsoft YaHei</vt:lpstr>
      <vt:lpstr>Arial Unicode MS</vt:lpstr>
      <vt:lpstr>Thème Office</vt:lpstr>
      <vt:lpstr>Equation.3</vt:lpstr>
      <vt:lpstr>Package</vt:lpstr>
      <vt:lpstr>Package</vt:lpstr>
      <vt:lpstr>Package</vt:lpstr>
      <vt:lpstr>Equation.3</vt:lpstr>
      <vt:lpstr>Equation.3</vt:lpstr>
      <vt:lpstr>Equation.3</vt:lpstr>
      <vt:lpstr>Equation.3</vt:lpstr>
      <vt:lpstr>Equation.3</vt:lpstr>
      <vt:lpstr>Equation.3</vt:lpstr>
      <vt:lpstr>Equation.3</vt:lpstr>
      <vt:lpstr>Equation.3</vt:lpstr>
      <vt:lpstr>Equation.3</vt:lpstr>
      <vt:lpstr>Package</vt:lpstr>
      <vt:lpstr>Package</vt:lpstr>
      <vt:lpstr>Package</vt:lpstr>
      <vt:lpstr>Package</vt:lpstr>
      <vt:lpstr>Equation.3</vt:lpstr>
      <vt:lpstr>Package</vt:lpstr>
      <vt:lpstr>Equation.3</vt:lpstr>
      <vt:lpstr>Equation.3</vt:lpstr>
      <vt:lpstr>Package</vt:lpstr>
      <vt:lpstr>Package</vt:lpstr>
      <vt:lpstr>Equation.3</vt:lpstr>
      <vt:lpstr>Package</vt:lpstr>
      <vt:lpstr>Package</vt:lpstr>
      <vt:lpstr>Technique de communition et classement dimentionnel</vt:lpstr>
      <vt:lpstr>Bienvenue dans le module  « Technique de communition et classement diemensionnel"...</vt:lpstr>
      <vt:lpstr>Ce que vous devez savoir avant d'aborder ce module :</vt:lpstr>
      <vt:lpstr>Ce qui vous est proposé :</vt:lpstr>
      <vt:lpstr>Ce que vous allez apprendre dans ce module :</vt:lpstr>
      <vt:lpstr>Ce que vous devez savoir à la fin du module :</vt:lpstr>
      <vt:lpstr>GENERALITES SUR LES MINERAUX</vt:lpstr>
      <vt:lpstr>GENERALITES SUR LES MINERAUX</vt:lpstr>
      <vt:lpstr>GENERALITES SUR LES MINERAUX</vt:lpstr>
      <vt:lpstr>GENERALITES SUR LES MINERAUX</vt:lpstr>
      <vt:lpstr>GENERALITES SUR LES MINERAUX</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Définition</vt:lpstr>
      <vt:lpstr>But de la fragmentation</vt:lpstr>
      <vt:lpstr>But de la fragmentation</vt:lpstr>
      <vt:lpstr>But de la fragmentation</vt:lpstr>
      <vt:lpstr>But de la fragmentation</vt:lpstr>
      <vt:lpstr>PowerPoint 演示文稿</vt:lpstr>
      <vt:lpstr>PowerPoint 演示文稿</vt:lpstr>
      <vt:lpstr>PowerPoint 演示文稿</vt:lpstr>
      <vt:lpstr>PowerPoint 演示文稿</vt:lpstr>
      <vt:lpstr>Rapport de réduction</vt:lpstr>
      <vt:lpstr> Broyabilité</vt:lpstr>
      <vt:lpstr>Bases théoriques de la fragmentation</vt:lpstr>
      <vt:lpstr>Loi de RITTINGER</vt:lpstr>
      <vt:lpstr>Loi de KICK</vt:lpstr>
      <vt:lpstr>Loi de BOND</vt:lpstr>
      <vt:lpstr>Concassage </vt:lpstr>
      <vt:lpstr>Les différents types de concasseurs</vt:lpstr>
      <vt:lpstr>PowerPoint 演示文稿</vt:lpstr>
      <vt:lpstr>PowerPoint 演示文稿</vt:lpstr>
      <vt:lpstr>PowerPoint 演示文稿</vt:lpstr>
      <vt:lpstr>Concasseurs à mâchoires</vt:lpstr>
      <vt:lpstr>Concasseurs à mâchoires à simple effet </vt:lpstr>
      <vt:lpstr>Concasseurs à mâchoires à double effet type BLACK </vt:lpstr>
      <vt:lpstr>PowerPoint 演示文稿</vt:lpstr>
      <vt:lpstr> Capacité des concasseurs à mâchoires</vt:lpstr>
      <vt:lpstr>Concasseurs Giratoires </vt:lpstr>
      <vt:lpstr>PowerPoint 演示文稿</vt:lpstr>
      <vt:lpstr>PowerPoint 演示文稿</vt:lpstr>
      <vt:lpstr>PowerPoint 演示文稿</vt:lpstr>
      <vt:lpstr>PowerPoint 演示文稿</vt:lpstr>
      <vt:lpstr>Caractéristiques d’utilisation des concasseurs giratoires et comparaison avec les concasseurs à mâchoires</vt:lpstr>
      <vt:lpstr>PowerPoint 演示文稿</vt:lpstr>
      <vt:lpstr>Autres types de concasseurs </vt:lpstr>
      <vt:lpstr>PowerPoint 演示文稿</vt:lpstr>
      <vt:lpstr>PowerPoint 演示文稿</vt:lpstr>
      <vt:lpstr>PowerPoint 演示文稿</vt:lpstr>
      <vt:lpstr>PowerPoint 演示文稿</vt:lpstr>
      <vt:lpstr>PowerPoint 演示文稿</vt:lpstr>
      <vt:lpstr>Schéma d’un Concasseur à cylindre unique denté</vt:lpstr>
      <vt:lpstr>PowerPoint 演示文稿</vt:lpstr>
      <vt:lpstr>Concasseurs à deux cylindres dentés </vt:lpstr>
      <vt:lpstr>PowerPoint 演示文稿</vt:lpstr>
      <vt:lpstr>PowerPoint 演示文稿</vt:lpstr>
      <vt:lpstr>Concasseurs à marteaux </vt:lpstr>
      <vt:lpstr>Schéma d’un Concasseur à marteaux articulés</vt:lpstr>
      <vt:lpstr>PowerPoint 演示文稿</vt:lpstr>
      <vt:lpstr>RECAP</vt:lpstr>
      <vt:lpstr>PowerPoint 演示文稿</vt:lpstr>
      <vt:lpstr>PowerPoint 演示文稿</vt:lpstr>
      <vt:lpstr>PowerPoint 演示文稿</vt:lpstr>
      <vt:lpstr>PowerPoint 演示文稿</vt:lpstr>
      <vt:lpstr>PowerPoint 演示文稿</vt:lpstr>
      <vt:lpstr>Schémas cinématiques des concasseurs:  a-á mâchires ; b-á cônes(giratoire) ; c-á cilindres ; d-á marteaux ; e-á rotor ; f- centrifuge á rotor ; g- désintégrateur </vt:lpstr>
      <vt:lpstr>PowerPoint 演示文稿</vt:lpstr>
      <vt:lpstr>Installations de concassage/1</vt:lpstr>
      <vt:lpstr>PowerPoint 演示文稿</vt:lpstr>
      <vt:lpstr>Concassage simple à deux étages </vt:lpstr>
      <vt:lpstr>Concassage contrôlé à deux étages </vt:lpstr>
      <vt:lpstr>PowerPoint 演示文稿</vt:lpstr>
      <vt:lpstr>PowerPoint 演示文稿</vt:lpstr>
      <vt:lpstr>En définitif  </vt:lpstr>
      <vt:lpstr>Concassage à trois étages</vt:lpstr>
      <vt:lpstr>PowerPoint 演示文稿</vt:lpstr>
      <vt:lpstr>PowerPoint 演示文稿</vt:lpstr>
      <vt:lpstr>PowerPoint 演示文稿</vt:lpstr>
      <vt:lpstr>PowerPoint 演示文稿</vt:lpstr>
      <vt:lpstr>PowerPoint 演示文稿</vt:lpstr>
      <vt:lpstr>But du broyage</vt:lpstr>
      <vt:lpstr>PowerPoint 演示文稿</vt:lpstr>
      <vt:lpstr>Les différents types de broyeurs</vt:lpstr>
      <vt:lpstr>PowerPoint 演示文稿</vt:lpstr>
      <vt:lpstr>Les broyeurs à boulets</vt:lpstr>
      <vt:lpstr> Les broyeurs à boulets cylindriques </vt:lpstr>
      <vt:lpstr>PowerPoint 演示文稿</vt:lpstr>
      <vt:lpstr>Les broyeurs à boulets cylindro-coniques </vt:lpstr>
      <vt:lpstr>Les broyeurs autogènes</vt:lpstr>
      <vt:lpstr>Les auto broyeurs primaires ou auto broyeurs intégraux</vt:lpstr>
      <vt:lpstr>Les autobroyeurs secondaires ou semi-autogènes</vt:lpstr>
      <vt:lpstr>Les autobroyeurs secondaires ou semi-autogènes/1</vt:lpstr>
      <vt:lpstr>Les autobroyeurs secondaires ou semi-autogènes/2</vt:lpstr>
      <vt:lpstr>Les autobroyeurs secondaires ou semi-autogènes/3</vt:lpstr>
      <vt:lpstr>Le broyeur autogène cascade (HARDING)  </vt:lpstr>
      <vt:lpstr>Le broyeur autogène aerofall </vt:lpstr>
      <vt:lpstr>Le broyeur autogène NORBERG</vt:lpstr>
      <vt:lpstr>Installations de broyage </vt:lpstr>
      <vt:lpstr>Voie humide </vt:lpstr>
      <vt:lpstr>Voie sèche</vt:lpstr>
      <vt:lpstr>PowerPoint 演示文稿</vt:lpstr>
      <vt:lpstr>Notion sur les classements par dimension</vt:lpstr>
      <vt:lpstr>Objet du criblage</vt:lpstr>
      <vt:lpstr>Les différents types de cribles </vt:lpstr>
      <vt:lpstr>PowerPoint 演示文稿</vt:lpstr>
      <vt:lpstr>Il existe trois sortes de surfaces criblantes :</vt:lpstr>
      <vt:lpstr>Les grilles à barreaux</vt:lpstr>
      <vt:lpstr>PowerPoint 演示文稿</vt:lpstr>
      <vt:lpstr>PowerPoint 演示文稿</vt:lpstr>
      <vt:lpstr>PowerPoint 演示文稿</vt:lpstr>
      <vt:lpstr>Tôles perforées</vt:lpstr>
      <vt:lpstr>PowerPoint 演示文稿</vt:lpstr>
      <vt:lpstr>Toiles tissées</vt:lpstr>
      <vt:lpstr>PowerPoint 演示文稿</vt:lpstr>
      <vt:lpstr> Criblage grossier</vt:lpstr>
      <vt:lpstr>Les trommels  </vt:lpstr>
      <vt:lpstr>Criblage moyen et fin</vt:lpstr>
      <vt:lpstr>Efficacité des cribles</vt:lpstr>
      <vt:lpstr>Classement par dimension </vt:lpstr>
      <vt:lpstr>Généralités</vt:lpstr>
      <vt:lpstr>PowerPoint 演示文稿</vt:lpstr>
      <vt:lpstr>Les différents types de classificateurs </vt:lpstr>
      <vt:lpstr>PowerPoint 演示文稿</vt:lpstr>
      <vt:lpstr>Les classificateurs pneumatiques</vt:lpstr>
      <vt:lpstr>Les dépoussiéreurs vibrants</vt:lpstr>
      <vt:lpstr>Les dépoussiéreurs pneumatiques</vt:lpstr>
      <vt:lpstr>Les classificateurs hydrauliques</vt:lpstr>
      <vt:lpstr>Les cônes </vt:lpstr>
      <vt:lpstr>Les hydroséparateurs </vt:lpstr>
      <vt:lpstr>PowerPoint 演示文稿</vt:lpstr>
      <vt:lpstr>PowerPoint 演示文稿</vt:lpstr>
      <vt:lpstr>PowerPoint 演示文稿</vt:lpstr>
      <vt:lpstr>Conducteurs d’engins</vt:lpstr>
      <vt:lpstr>PowerPoint 演示文稿</vt:lpstr>
      <vt:lpstr>Piétons</vt:lpstr>
      <vt:lpstr>Surveillant du poste primaire</vt:lpstr>
      <vt:lpstr>PowerPoint 演示文稿</vt:lpstr>
      <vt:lpstr>PowerPoint 演示文稿</vt:lpstr>
      <vt:lpstr>Pendant l’intervention</vt:lpstr>
      <vt:lpstr>Après l'intervention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DAOU</dc:creator>
  <cp:lastModifiedBy>Root</cp:lastModifiedBy>
  <cp:revision>13</cp:revision>
  <dcterms:created xsi:type="dcterms:W3CDTF">2020-10-27T09:24:00Z</dcterms:created>
  <dcterms:modified xsi:type="dcterms:W3CDTF">2024-08-23T20:30:02Z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7473184856A74C2EA89BD64766E15275_12</vt:lpwstr>
  </property>
  <property fmtid="{D5CDD505-2E9C-101B-9397-08002B2CF9AE}" pid="3" name="KSOProductBuildVer">
    <vt:lpwstr>1036-12.2.0.17119</vt:lpwstr>
  </property>
</Properties>
</file>