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69" r:id="rId5"/>
    <p:sldId id="259" r:id="rId6"/>
    <p:sldId id="270" r:id="rId7"/>
    <p:sldId id="260" r:id="rId8"/>
    <p:sldId id="271" r:id="rId9"/>
    <p:sldId id="261" r:id="rId10"/>
    <p:sldId id="268" r:id="rId11"/>
    <p:sldId id="262" r:id="rId12"/>
    <p:sldId id="272" r:id="rId13"/>
    <p:sldId id="273" r:id="rId14"/>
    <p:sldId id="263" r:id="rId15"/>
    <p:sldId id="264" r:id="rId16"/>
    <p:sldId id="274" r:id="rId17"/>
    <p:sldId id="276" r:id="rId18"/>
    <p:sldId id="277" r:id="rId19"/>
    <p:sldId id="278" r:id="rId20"/>
    <p:sldId id="265" r:id="rId21"/>
    <p:sldId id="279"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1"/>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7BF055-3C56-E242-AC27-15E51F93A46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C1FAE2F-2E69-AD4F-A328-C1C0819F8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15C2C3-3A0C-2F47-BC7A-9D50792FA8AC}"/>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2C33BDD4-6F93-EF42-A98F-B435EB598A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A7FFBC-1134-144A-ACEB-3CE4D6E747F9}"/>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250225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4AA84-BB10-8A4E-86C0-09A8E7C6411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F7DF773-DAB3-1B4E-BCB4-23413024736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C9FEE3-F105-7E42-AD8F-0D692CB2ACCD}"/>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0A756F63-A169-CF45-ACBA-4E6F2FB69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4208E1-9267-634E-BC61-FDB37199C4F7}"/>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338434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E401F30-8B7A-3842-9A94-5957CFB2585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F8EB1A3-AD40-F241-9585-90D0469D01B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99AE17-A4AC-CA4C-9109-4F27871AB70F}"/>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9C786367-59F9-1746-A11A-C9FE28F7ED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6BDFA3-CB98-9949-B3D2-6FF6FD8782C1}"/>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278052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DCA53-2DD5-6A4A-B663-41C86B5397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BC1921-5334-2645-B0A7-D5A499CC537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0F782F-DA1C-4643-9846-419ADFAE8462}"/>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A99D1492-5F71-904B-8B68-E17181B307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5417F5-C34C-1940-A592-D4E2BC5D9264}"/>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288227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8620D2-6EE5-804D-98AF-1F33DF9A054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8F268D8-5CBC-C841-A4EF-746C44BBD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EA1B299-2630-4D49-8C38-D7899F35AC40}"/>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04D96689-EC11-3D4B-8300-79F3C35BFFA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40B1C3-550A-294C-AFCA-9E44907A8745}"/>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406650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8F702-0DCE-744F-A0DB-5B689232A62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379862D-DD68-CE40-BA04-2B7B5DE70C6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0232CBC-8DE9-9C47-83EF-E8306F9FB68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8F5CC37-BC24-9D45-AB4F-9E4F43BE005F}"/>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6" name="Espace réservé du pied de page 5">
            <a:extLst>
              <a:ext uri="{FF2B5EF4-FFF2-40B4-BE49-F238E27FC236}">
                <a16:creationId xmlns:a16="http://schemas.microsoft.com/office/drawing/2014/main" id="{5407CA03-CD5B-1A4A-A421-CE9D83333C6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B029C49-6E3F-E542-BB2F-E00069EF3A67}"/>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95659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049C0-4B17-C24D-9B51-B2A265858F3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32AAC4C-F039-BE46-A82F-BD3A7E1AB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EDE742F-9C94-E442-923F-12EE8EBD972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21D032B-861B-AE44-8BE1-39AA366B7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E14DA68-A627-6643-A0EE-4B689600E8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987C5CE-FFEF-2A4F-8B48-F98CF300856E}"/>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8" name="Espace réservé du pied de page 7">
            <a:extLst>
              <a:ext uri="{FF2B5EF4-FFF2-40B4-BE49-F238E27FC236}">
                <a16:creationId xmlns:a16="http://schemas.microsoft.com/office/drawing/2014/main" id="{01631BA3-C1FE-484E-A732-090A1DD0E8D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F28939C-CE65-2A43-9A32-D44AF29BB8C3}"/>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87556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93ED6E-ED54-1E48-85AB-925A0C93F48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CC65F10-7B9A-EF4D-B2CE-965B4A7D25AE}"/>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4" name="Espace réservé du pied de page 3">
            <a:extLst>
              <a:ext uri="{FF2B5EF4-FFF2-40B4-BE49-F238E27FC236}">
                <a16:creationId xmlns:a16="http://schemas.microsoft.com/office/drawing/2014/main" id="{ED02A210-27B3-8A46-B79D-D3ADFF7C3D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B13769A-6C04-EE43-AD62-0DFF91FD2394}"/>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104588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698A288-6EB0-064B-BD72-7652086CEF1A}"/>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3" name="Espace réservé du pied de page 2">
            <a:extLst>
              <a:ext uri="{FF2B5EF4-FFF2-40B4-BE49-F238E27FC236}">
                <a16:creationId xmlns:a16="http://schemas.microsoft.com/office/drawing/2014/main" id="{2112719F-611F-6844-A266-1BFD720A6A8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60AB9E5-A6EB-BE4D-8A39-66277642D8E1}"/>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315341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F9AB95-FDB8-A145-A07D-7258C4D226B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C6F2411-D822-2D40-BD0E-FDBD213EF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9E28C01-0332-C04A-8DCB-75009F55B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F851291-EFF0-6B4F-AEAB-6E17C4C4C269}"/>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6" name="Espace réservé du pied de page 5">
            <a:extLst>
              <a:ext uri="{FF2B5EF4-FFF2-40B4-BE49-F238E27FC236}">
                <a16:creationId xmlns:a16="http://schemas.microsoft.com/office/drawing/2014/main" id="{E8882EFC-3004-144F-BA53-62D3B21A76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409846-4DB0-1B40-9EE3-93136DBB1997}"/>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101925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56E21D-7112-B04E-9901-AAC68E022F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6A16891-2A99-8A47-970E-E72243E16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31C9F3E-E39F-754E-B310-DC24E4CA5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EAAE414-1FE3-234B-9601-72BD825602B5}"/>
              </a:ext>
            </a:extLst>
          </p:cNvPr>
          <p:cNvSpPr>
            <a:spLocks noGrp="1"/>
          </p:cNvSpPr>
          <p:nvPr>
            <p:ph type="dt" sz="half" idx="10"/>
          </p:nvPr>
        </p:nvSpPr>
        <p:spPr/>
        <p:txBody>
          <a:bodyPr/>
          <a:lstStyle/>
          <a:p>
            <a:fld id="{4474F4AD-AEE3-CB48-845B-63ADBA568989}" type="datetimeFigureOut">
              <a:rPr lang="fr-FR" smtClean="0"/>
              <a:t>02/02/2024</a:t>
            </a:fld>
            <a:endParaRPr lang="fr-FR"/>
          </a:p>
        </p:txBody>
      </p:sp>
      <p:sp>
        <p:nvSpPr>
          <p:cNvPr id="6" name="Espace réservé du pied de page 5">
            <a:extLst>
              <a:ext uri="{FF2B5EF4-FFF2-40B4-BE49-F238E27FC236}">
                <a16:creationId xmlns:a16="http://schemas.microsoft.com/office/drawing/2014/main" id="{4E630D19-8739-F84D-953A-E60DB5C24A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D9321ED-35FE-114E-8B4D-3DA7150973E2}"/>
              </a:ext>
            </a:extLst>
          </p:cNvPr>
          <p:cNvSpPr>
            <a:spLocks noGrp="1"/>
          </p:cNvSpPr>
          <p:nvPr>
            <p:ph type="sldNum" sz="quarter" idx="12"/>
          </p:nvPr>
        </p:nvSpPr>
        <p:spPr/>
        <p:txBody>
          <a:bodyPr/>
          <a:lstStyle/>
          <a:p>
            <a:fld id="{D3F60ADE-03CB-7645-86D2-B84872C0D4B0}" type="slidenum">
              <a:rPr lang="fr-FR" smtClean="0"/>
              <a:t>‹N°›</a:t>
            </a:fld>
            <a:endParaRPr lang="fr-FR"/>
          </a:p>
        </p:txBody>
      </p:sp>
    </p:spTree>
    <p:extLst>
      <p:ext uri="{BB962C8B-B14F-4D97-AF65-F5344CB8AC3E}">
        <p14:creationId xmlns:p14="http://schemas.microsoft.com/office/powerpoint/2010/main" val="283073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B6328D4-BC89-0B41-9B60-18BACCCB8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4BEEED5-FD3F-584A-8CCD-E7CED9096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890AC6-44A1-B549-ACDE-9CA8338CB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4F4AD-AEE3-CB48-845B-63ADBA568989}"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D6ABE7C5-93FC-3443-AFDE-6AD03DA188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2E3D07-1D47-7F47-9FD6-CB95BC921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60ADE-03CB-7645-86D2-B84872C0D4B0}" type="slidenum">
              <a:rPr lang="fr-FR" smtClean="0"/>
              <a:t>‹N°›</a:t>
            </a:fld>
            <a:endParaRPr lang="fr-FR"/>
          </a:p>
        </p:txBody>
      </p:sp>
    </p:spTree>
    <p:extLst>
      <p:ext uri="{BB962C8B-B14F-4D97-AF65-F5344CB8AC3E}">
        <p14:creationId xmlns:p14="http://schemas.microsoft.com/office/powerpoint/2010/main" val="27117086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var/folders/gt/9gnvsttn1_31z6f_lpwl8rbm0000gp/T/com.microsoft.Word/WebArchiveCopyPasteTempFiles/AAAAAElFTkSuQmCC"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file:////var/folders/gt/9gnvsttn1_31z6f_lpwl8rbm0000gp/T/com.microsoft.Word/WebArchiveCopyPasteTempFiles/MAAAAAElFTkSuQmC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DDAF9-88BC-1441-84EF-F0BD590FDB66}"/>
              </a:ext>
            </a:extLst>
          </p:cNvPr>
          <p:cNvSpPr>
            <a:spLocks noGrp="1"/>
          </p:cNvSpPr>
          <p:nvPr>
            <p:ph type="ctrTitle"/>
          </p:nvPr>
        </p:nvSpPr>
        <p:spPr/>
        <p:txBody>
          <a:bodyPr/>
          <a:lstStyle/>
          <a:p>
            <a:r>
              <a:rPr lang="fr-FR" dirty="0"/>
              <a:t>Rapport de TP </a:t>
            </a:r>
          </a:p>
        </p:txBody>
      </p:sp>
      <p:sp>
        <p:nvSpPr>
          <p:cNvPr id="3" name="Sous-titre 2">
            <a:extLst>
              <a:ext uri="{FF2B5EF4-FFF2-40B4-BE49-F238E27FC236}">
                <a16:creationId xmlns:a16="http://schemas.microsoft.com/office/drawing/2014/main" id="{56083DB9-9B8F-1D42-B913-417B8670D2F9}"/>
              </a:ext>
            </a:extLst>
          </p:cNvPr>
          <p:cNvSpPr>
            <a:spLocks noGrp="1"/>
          </p:cNvSpPr>
          <p:nvPr>
            <p:ph type="subTitle" idx="1"/>
          </p:nvPr>
        </p:nvSpPr>
        <p:spPr/>
        <p:txBody>
          <a:bodyPr>
            <a:normAutofit/>
          </a:bodyPr>
          <a:lstStyle/>
          <a:p>
            <a:pPr algn="l"/>
            <a:r>
              <a:rPr lang="fr-FR" dirty="0" err="1"/>
              <a:t>Aïssata</a:t>
            </a:r>
            <a:r>
              <a:rPr lang="fr-FR" dirty="0"/>
              <a:t> Traoré</a:t>
            </a:r>
          </a:p>
          <a:p>
            <a:pPr algn="l"/>
            <a:r>
              <a:rPr lang="fr-FR" dirty="0"/>
              <a:t>Amadou </a:t>
            </a:r>
            <a:r>
              <a:rPr lang="fr-FR" dirty="0" err="1"/>
              <a:t>Djibrila</a:t>
            </a:r>
            <a:r>
              <a:rPr lang="fr-FR" dirty="0"/>
              <a:t> </a:t>
            </a:r>
            <a:r>
              <a:rPr lang="fr-FR" dirty="0" err="1"/>
              <a:t>Maïga</a:t>
            </a:r>
            <a:endParaRPr lang="fr-FR" dirty="0"/>
          </a:p>
          <a:p>
            <a:pPr algn="l"/>
            <a:r>
              <a:rPr lang="fr-FR" dirty="0"/>
              <a:t>Mohamed Moctar Diop </a:t>
            </a:r>
          </a:p>
        </p:txBody>
      </p:sp>
    </p:spTree>
    <p:extLst>
      <p:ext uri="{BB962C8B-B14F-4D97-AF65-F5344CB8AC3E}">
        <p14:creationId xmlns:p14="http://schemas.microsoft.com/office/powerpoint/2010/main" val="55909509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8">
            <a:extLst>
              <a:ext uri="{FF2B5EF4-FFF2-40B4-BE49-F238E27FC236}">
                <a16:creationId xmlns:a16="http://schemas.microsoft.com/office/drawing/2014/main" id="{8AEA075B-B1AD-C242-A337-8D61F9896CF4}"/>
              </a:ext>
            </a:extLst>
          </p:cNvPr>
          <p:cNvPicPr>
            <a:picLocks noGrp="1" noChangeAspect="1" noChangeArrowheads="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1410160" y="616945"/>
            <a:ext cx="9408404" cy="556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11501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9CF33F1-5C93-CF42-9B88-522336A8820F}"/>
              </a:ext>
            </a:extLst>
          </p:cNvPr>
          <p:cNvSpPr>
            <a:spLocks noGrp="1" noChangeArrowheads="1"/>
          </p:cNvSpPr>
          <p:nvPr>
            <p:ph idx="1"/>
          </p:nvPr>
        </p:nvSpPr>
        <p:spPr bwMode="auto">
          <a:xfrm>
            <a:off x="578223" y="452994"/>
            <a:ext cx="10959353" cy="533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lvl1pPr eaLnBrk="0" fontAlgn="base" hangingPunct="0">
              <a:spcBef>
                <a:spcPct val="0"/>
              </a:spcBef>
              <a:spcAft>
                <a:spcPct val="0"/>
              </a:spcAft>
              <a:tabLst>
                <a:tab pos="985838" algn="l"/>
              </a:tabLst>
              <a:defRPr>
                <a:solidFill>
                  <a:schemeClr val="tx1"/>
                </a:solidFill>
                <a:latin typeface="Arial" panose="020B0604020202020204" pitchFamily="34" charset="0"/>
              </a:defRPr>
            </a:lvl1pPr>
            <a:lvl2pPr eaLnBrk="0" fontAlgn="base" hangingPunct="0">
              <a:spcBef>
                <a:spcPct val="0"/>
              </a:spcBef>
              <a:spcAft>
                <a:spcPct val="0"/>
              </a:spcAft>
              <a:tabLst>
                <a:tab pos="985838" algn="l"/>
              </a:tabLst>
              <a:defRPr>
                <a:solidFill>
                  <a:schemeClr val="tx1"/>
                </a:solidFill>
                <a:latin typeface="Arial" panose="020B0604020202020204" pitchFamily="34" charset="0"/>
              </a:defRPr>
            </a:lvl2pPr>
            <a:lvl3pPr eaLnBrk="0" fontAlgn="base" hangingPunct="0">
              <a:spcBef>
                <a:spcPct val="0"/>
              </a:spcBef>
              <a:spcAft>
                <a:spcPct val="0"/>
              </a:spcAft>
              <a:tabLst>
                <a:tab pos="985838" algn="l"/>
              </a:tabLst>
              <a:defRPr>
                <a:solidFill>
                  <a:schemeClr val="tx1"/>
                </a:solidFill>
                <a:latin typeface="Arial" panose="020B0604020202020204" pitchFamily="34" charset="0"/>
              </a:defRPr>
            </a:lvl3pPr>
            <a:lvl4pPr eaLnBrk="0" fontAlgn="base" hangingPunct="0">
              <a:spcBef>
                <a:spcPct val="0"/>
              </a:spcBef>
              <a:spcAft>
                <a:spcPct val="0"/>
              </a:spcAft>
              <a:tabLst>
                <a:tab pos="985838" algn="l"/>
              </a:tabLst>
              <a:defRPr>
                <a:solidFill>
                  <a:schemeClr val="tx1"/>
                </a:solidFill>
                <a:latin typeface="Arial" panose="020B0604020202020204" pitchFamily="34" charset="0"/>
              </a:defRPr>
            </a:lvl4pPr>
            <a:lvl5pPr eaLnBrk="0" fontAlgn="base" hangingPunct="0">
              <a:spcBef>
                <a:spcPct val="0"/>
              </a:spcBef>
              <a:spcAft>
                <a:spcPct val="0"/>
              </a:spcAft>
              <a:tabLst>
                <a:tab pos="985838" algn="l"/>
              </a:tabLst>
              <a:defRPr>
                <a:solidFill>
                  <a:schemeClr val="tx1"/>
                </a:solidFill>
                <a:latin typeface="Arial" panose="020B0604020202020204" pitchFamily="34" charset="0"/>
              </a:defRPr>
            </a:lvl5pPr>
            <a:lvl6pPr eaLnBrk="0" fontAlgn="base" hangingPunct="0">
              <a:spcBef>
                <a:spcPct val="0"/>
              </a:spcBef>
              <a:spcAft>
                <a:spcPct val="0"/>
              </a:spcAft>
              <a:tabLst>
                <a:tab pos="985838" algn="l"/>
              </a:tabLst>
              <a:defRPr>
                <a:solidFill>
                  <a:schemeClr val="tx1"/>
                </a:solidFill>
                <a:latin typeface="Arial" panose="020B0604020202020204" pitchFamily="34" charset="0"/>
              </a:defRPr>
            </a:lvl6pPr>
            <a:lvl7pPr eaLnBrk="0" fontAlgn="base" hangingPunct="0">
              <a:spcBef>
                <a:spcPct val="0"/>
              </a:spcBef>
              <a:spcAft>
                <a:spcPct val="0"/>
              </a:spcAft>
              <a:tabLst>
                <a:tab pos="985838" algn="l"/>
              </a:tabLst>
              <a:defRPr>
                <a:solidFill>
                  <a:schemeClr val="tx1"/>
                </a:solidFill>
                <a:latin typeface="Arial" panose="020B0604020202020204" pitchFamily="34" charset="0"/>
              </a:defRPr>
            </a:lvl7pPr>
            <a:lvl8pPr eaLnBrk="0" fontAlgn="base" hangingPunct="0">
              <a:spcBef>
                <a:spcPct val="0"/>
              </a:spcBef>
              <a:spcAft>
                <a:spcPct val="0"/>
              </a:spcAft>
              <a:tabLst>
                <a:tab pos="985838" algn="l"/>
              </a:tabLst>
              <a:defRPr>
                <a:solidFill>
                  <a:schemeClr val="tx1"/>
                </a:solidFill>
                <a:latin typeface="Arial" panose="020B0604020202020204" pitchFamily="34" charset="0"/>
              </a:defRPr>
            </a:lvl8pPr>
            <a:lvl9pPr eaLnBrk="0" fontAlgn="base" hangingPunct="0">
              <a:spcBef>
                <a:spcPct val="0"/>
              </a:spcBef>
              <a:spcAft>
                <a:spcPct val="0"/>
              </a:spcAft>
              <a:tabLst>
                <a:tab pos="985838" algn="l"/>
              </a:tabLs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tab pos="985838" algn="l"/>
              </a:tabLst>
            </a:pPr>
            <a:r>
              <a:rPr kumimoji="0" lang="fr-FR" altLang="fr-FR" b="1" i="0" u="sng" strike="noStrike" cap="none" normalizeH="0" baseline="0" dirty="0">
                <a:ln>
                  <a:noFill/>
                </a:ln>
                <a:solidFill>
                  <a:schemeClr val="tx1"/>
                </a:solidFill>
                <a:effectLst/>
                <a:latin typeface="+mn-lt"/>
                <a:ea typeface="Times New Roman" panose="02020603050405020304" pitchFamily="18" charset="0"/>
              </a:rPr>
              <a:t>10 villes qui ont le plus de profits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tab pos="985838" algn="l"/>
              </a:tabLst>
            </a:pPr>
            <a:endParaRPr lang="fr-FR" altLang="fr-FR" b="1" u="sng" dirty="0">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tab pos="985838" algn="l"/>
              </a:tabLst>
            </a:pPr>
            <a:r>
              <a:rPr kumimoji="0" lang="fr-FR" altLang="fr-FR" sz="2400" i="0" strike="noStrike" cap="none" normalizeH="0" baseline="0" dirty="0">
                <a:ln>
                  <a:noFill/>
                </a:ln>
                <a:solidFill>
                  <a:schemeClr val="tx1"/>
                </a:solidFill>
                <a:effectLst/>
                <a:latin typeface="+mn-lt"/>
                <a:ea typeface="Times New Roman" panose="02020603050405020304" pitchFamily="18" charset="0"/>
              </a:rPr>
              <a:t>Nous avons donc ci-dessous les villes qui font le plus de ventes:</a:t>
            </a:r>
          </a:p>
          <a:p>
            <a:pPr marL="0" marR="0" lvl="0" indent="0" algn="l" defTabSz="914400" rtl="0" eaLnBrk="0" fontAlgn="base" latinLnBrk="0" hangingPunct="0">
              <a:lnSpc>
                <a:spcPct val="100000"/>
              </a:lnSpc>
              <a:spcBef>
                <a:spcPct val="0"/>
              </a:spcBef>
              <a:spcAft>
                <a:spcPct val="0"/>
              </a:spcAft>
              <a:buClrTx/>
              <a:buSzTx/>
              <a:buFontTx/>
              <a:buNone/>
              <a:tabLst>
                <a:tab pos="985838" algn="l"/>
              </a:tabLst>
            </a:pPr>
            <a:endParaRPr kumimoji="0" lang="en-US" altLang="fr-FR" sz="20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endParaRP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England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California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New York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New South Wales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Ile-de-France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North Rhine-Westphalia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San Salvador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Washington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Michigan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São Paulo</a:t>
            </a:r>
          </a:p>
        </p:txBody>
      </p:sp>
    </p:spTree>
    <p:extLst>
      <p:ext uri="{BB962C8B-B14F-4D97-AF65-F5344CB8AC3E}">
        <p14:creationId xmlns:p14="http://schemas.microsoft.com/office/powerpoint/2010/main" val="82511633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CBD143A-257C-7F40-B849-962D8A839E19}"/>
              </a:ext>
            </a:extLst>
          </p:cNvPr>
          <p:cNvPicPr>
            <a:picLocks noChangeAspect="1"/>
          </p:cNvPicPr>
          <p:nvPr/>
        </p:nvPicPr>
        <p:blipFill>
          <a:blip r:embed="rId2"/>
          <a:stretch>
            <a:fillRect/>
          </a:stretch>
        </p:blipFill>
        <p:spPr>
          <a:xfrm>
            <a:off x="458716" y="426818"/>
            <a:ext cx="11274567" cy="6004363"/>
          </a:xfrm>
          <a:prstGeom prst="rect">
            <a:avLst/>
          </a:prstGeom>
        </p:spPr>
      </p:pic>
    </p:spTree>
    <p:extLst>
      <p:ext uri="{BB962C8B-B14F-4D97-AF65-F5344CB8AC3E}">
        <p14:creationId xmlns:p14="http://schemas.microsoft.com/office/powerpoint/2010/main" val="20361999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EEDDBB6-E54C-1249-BF5E-DC4D7D4514AB}"/>
              </a:ext>
            </a:extLst>
          </p:cNvPr>
          <p:cNvSpPr>
            <a:spLocks noGrp="1"/>
          </p:cNvSpPr>
          <p:nvPr>
            <p:ph idx="1"/>
          </p:nvPr>
        </p:nvSpPr>
        <p:spPr>
          <a:xfrm>
            <a:off x="569259" y="348810"/>
            <a:ext cx="11053482" cy="1629402"/>
          </a:xfrm>
        </p:spPr>
        <p:txBody>
          <a:bodyPr>
            <a:noAutofit/>
          </a:bodyPr>
          <a:lstStyle/>
          <a:p>
            <a:pPr marL="457200" indent="-457200">
              <a:buFont typeface="+mj-lt"/>
              <a:buAutoNum type="arabicPeriod" startAt="3"/>
              <a:tabLst>
                <a:tab pos="986155" algn="l"/>
              </a:tabLst>
            </a:pPr>
            <a:r>
              <a:rPr kumimoji="0" lang="fr-FR" altLang="fr-FR" b="1" i="0" u="sng" strike="noStrike" cap="none" normalizeH="0" baseline="0" dirty="0">
                <a:ln>
                  <a:noFill/>
                </a:ln>
                <a:solidFill>
                  <a:schemeClr val="tx1"/>
                </a:solidFill>
                <a:effectLst/>
                <a:latin typeface="+mn-lt"/>
                <a:ea typeface="Times New Roman" panose="02020603050405020304" pitchFamily="18" charset="0"/>
              </a:rPr>
              <a:t>Profit en fonction des catégories:  </a:t>
            </a:r>
            <a:endParaRPr kumimoji="0" lang="fr-FR" altLang="fr-FR" i="0" strike="noStrike" cap="none" normalizeH="0" baseline="0" dirty="0">
              <a:ln>
                <a:noFill/>
              </a:ln>
              <a:solidFill>
                <a:schemeClr val="tx1"/>
              </a:solidFill>
              <a:effectLst/>
              <a:latin typeface="+mn-lt"/>
              <a:ea typeface="Times New Roman" panose="02020603050405020304" pitchFamily="18" charset="0"/>
            </a:endParaRPr>
          </a:p>
          <a:p>
            <a:pPr marL="0" indent="0">
              <a:buNone/>
              <a:tabLst>
                <a:tab pos="986155" algn="l"/>
              </a:tabLst>
            </a:pPr>
            <a:r>
              <a:rPr lang="fr-ML" sz="2400" dirty="0">
                <a:effectLst/>
                <a:latin typeface="Calibri" panose="020F0502020204030204" pitchFamily="34" charset="0"/>
                <a:ea typeface="Times New Roman" panose="02020603050405020304" pitchFamily="18" charset="0"/>
                <a:cs typeface="Calibri" panose="020F0502020204030204" pitchFamily="34" charset="0"/>
              </a:rPr>
              <a:t>Nous constatons que la catégorie engendrant le plus de profit est la catégorie « </a:t>
            </a:r>
            <a:r>
              <a:rPr lang="fr-ML" sz="2400" dirty="0" err="1">
                <a:effectLst/>
                <a:latin typeface="Calibri" panose="020F0502020204030204" pitchFamily="34" charset="0"/>
                <a:ea typeface="Times New Roman" panose="02020603050405020304" pitchFamily="18" charset="0"/>
                <a:cs typeface="Calibri" panose="020F0502020204030204" pitchFamily="34" charset="0"/>
              </a:rPr>
              <a:t>Technology</a:t>
            </a:r>
            <a:r>
              <a:rPr lang="fr-ML" sz="2400" dirty="0">
                <a:effectLst/>
                <a:latin typeface="Calibri" panose="020F0502020204030204" pitchFamily="34" charset="0"/>
                <a:ea typeface="Times New Roman" panose="02020603050405020304" pitchFamily="18" charset="0"/>
                <a:cs typeface="Calibri" panose="020F0502020204030204" pitchFamily="34" charset="0"/>
              </a:rPr>
              <a:t> » avec 45,2% des profits, suivie de « Office Supplies » avec 35,3% et enfin « </a:t>
            </a:r>
            <a:r>
              <a:rPr lang="fr-ML" sz="2400" dirty="0" err="1">
                <a:effectLst/>
                <a:latin typeface="Calibri" panose="020F0502020204030204" pitchFamily="34" charset="0"/>
                <a:ea typeface="Times New Roman" panose="02020603050405020304" pitchFamily="18" charset="0"/>
                <a:cs typeface="Calibri" panose="020F0502020204030204" pitchFamily="34" charset="0"/>
              </a:rPr>
              <a:t>Furniture</a:t>
            </a:r>
            <a:r>
              <a:rPr lang="fr-ML" sz="2400" dirty="0">
                <a:effectLst/>
                <a:latin typeface="Calibri" panose="020F0502020204030204" pitchFamily="34" charset="0"/>
                <a:ea typeface="Times New Roman" panose="02020603050405020304" pitchFamily="18" charset="0"/>
                <a:cs typeface="Calibri" panose="020F0502020204030204" pitchFamily="34" charset="0"/>
              </a:rPr>
              <a:t> » avec 19,5%</a:t>
            </a:r>
          </a:p>
        </p:txBody>
      </p:sp>
      <p:pic>
        <p:nvPicPr>
          <p:cNvPr id="2" name="Image 1">
            <a:extLst>
              <a:ext uri="{FF2B5EF4-FFF2-40B4-BE49-F238E27FC236}">
                <a16:creationId xmlns:a16="http://schemas.microsoft.com/office/drawing/2014/main" id="{24E68DE0-DD4E-CBFC-5835-FD0D8BF67F6F}"/>
              </a:ext>
            </a:extLst>
          </p:cNvPr>
          <p:cNvPicPr>
            <a:picLocks noChangeAspect="1"/>
          </p:cNvPicPr>
          <p:nvPr/>
        </p:nvPicPr>
        <p:blipFill>
          <a:blip r:embed="rId2"/>
          <a:stretch>
            <a:fillRect/>
          </a:stretch>
        </p:blipFill>
        <p:spPr>
          <a:xfrm>
            <a:off x="172198" y="2143232"/>
            <a:ext cx="6831104" cy="4095456"/>
          </a:xfrm>
          <a:prstGeom prst="rect">
            <a:avLst/>
          </a:prstGeom>
        </p:spPr>
      </p:pic>
      <p:pic>
        <p:nvPicPr>
          <p:cNvPr id="5" name="Image 4">
            <a:extLst>
              <a:ext uri="{FF2B5EF4-FFF2-40B4-BE49-F238E27FC236}">
                <a16:creationId xmlns:a16="http://schemas.microsoft.com/office/drawing/2014/main" id="{98D34B19-7909-9BDE-BF50-7C839398F965}"/>
              </a:ext>
            </a:extLst>
          </p:cNvPr>
          <p:cNvPicPr>
            <a:picLocks noChangeAspect="1"/>
          </p:cNvPicPr>
          <p:nvPr/>
        </p:nvPicPr>
        <p:blipFill>
          <a:blip r:embed="rId3"/>
          <a:stretch>
            <a:fillRect/>
          </a:stretch>
        </p:blipFill>
        <p:spPr>
          <a:xfrm>
            <a:off x="7003302" y="1892260"/>
            <a:ext cx="5016500" cy="4597400"/>
          </a:xfrm>
          <a:prstGeom prst="rect">
            <a:avLst/>
          </a:prstGeom>
        </p:spPr>
      </p:pic>
    </p:spTree>
    <p:extLst>
      <p:ext uri="{BB962C8B-B14F-4D97-AF65-F5344CB8AC3E}">
        <p14:creationId xmlns:p14="http://schemas.microsoft.com/office/powerpoint/2010/main" val="362520289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DAB21EB-6207-9140-A951-91FB61B46BD7}"/>
              </a:ext>
            </a:extLst>
          </p:cNvPr>
          <p:cNvPicPr>
            <a:picLocks noChangeAspect="1"/>
          </p:cNvPicPr>
          <p:nvPr/>
        </p:nvPicPr>
        <p:blipFill>
          <a:blip r:embed="rId2"/>
          <a:stretch>
            <a:fillRect/>
          </a:stretch>
        </p:blipFill>
        <p:spPr>
          <a:xfrm>
            <a:off x="569259" y="1789954"/>
            <a:ext cx="10881690" cy="5068046"/>
          </a:xfrm>
          <a:prstGeom prst="rect">
            <a:avLst/>
          </a:prstGeom>
        </p:spPr>
      </p:pic>
      <p:sp>
        <p:nvSpPr>
          <p:cNvPr id="8" name="Espace réservé du contenu 2">
            <a:extLst>
              <a:ext uri="{FF2B5EF4-FFF2-40B4-BE49-F238E27FC236}">
                <a16:creationId xmlns:a16="http://schemas.microsoft.com/office/drawing/2014/main" id="{074EF48D-88FF-9367-04E5-6FAE5BCCAA91}"/>
              </a:ext>
            </a:extLst>
          </p:cNvPr>
          <p:cNvSpPr txBox="1">
            <a:spLocks/>
          </p:cNvSpPr>
          <p:nvPr/>
        </p:nvSpPr>
        <p:spPr>
          <a:xfrm>
            <a:off x="569259" y="160552"/>
            <a:ext cx="11053482" cy="16294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4"/>
              <a:tabLst>
                <a:tab pos="986155" algn="l"/>
              </a:tabLst>
            </a:pPr>
            <a:r>
              <a:rPr lang="fr-FR" altLang="fr-FR" b="1" u="sng" dirty="0">
                <a:ea typeface="Times New Roman" panose="02020603050405020304" pitchFamily="18" charset="0"/>
              </a:rPr>
              <a:t>Profit en fonction des sous-catégories:  </a:t>
            </a:r>
            <a:endParaRPr lang="fr-FR" altLang="fr-FR" dirty="0">
              <a:ea typeface="Times New Roman" panose="02020603050405020304" pitchFamily="18" charset="0"/>
            </a:endParaRPr>
          </a:p>
          <a:p>
            <a:pPr marL="0" indent="0">
              <a:buNone/>
              <a:tabLst>
                <a:tab pos="986155" algn="l"/>
              </a:tabLst>
            </a:pPr>
            <a:r>
              <a:rPr lang="fr-ML" sz="2400" dirty="0">
                <a:latin typeface="Calibri" panose="020F0502020204030204" pitchFamily="34" charset="0"/>
                <a:ea typeface="Times New Roman" panose="02020603050405020304" pitchFamily="18" charset="0"/>
                <a:cs typeface="Calibri" panose="020F0502020204030204" pitchFamily="34" charset="0"/>
              </a:rPr>
              <a:t>Nous constatons que les sous-catégories engendrant le plus de profit sont « </a:t>
            </a:r>
            <a:r>
              <a:rPr lang="fr-ML" sz="2400" dirty="0" err="1">
                <a:latin typeface="Calibri" panose="020F0502020204030204" pitchFamily="34" charset="0"/>
                <a:ea typeface="Times New Roman" panose="02020603050405020304" pitchFamily="18" charset="0"/>
                <a:cs typeface="Calibri" panose="020F0502020204030204" pitchFamily="34" charset="0"/>
              </a:rPr>
              <a:t>Copiers</a:t>
            </a:r>
            <a:r>
              <a:rPr lang="fr-ML" sz="2400" dirty="0">
                <a:latin typeface="Calibri" panose="020F0502020204030204" pitchFamily="34" charset="0"/>
                <a:ea typeface="Times New Roman" panose="02020603050405020304" pitchFamily="18" charset="0"/>
                <a:cs typeface="Calibri" panose="020F0502020204030204" pitchFamily="34" charset="0"/>
              </a:rPr>
              <a:t> » et « Phones ». Cependant n</a:t>
            </a:r>
            <a:r>
              <a:rPr lang="fr-ML" sz="2400" dirty="0">
                <a:effectLst/>
                <a:latin typeface="Calibri" panose="020F0502020204030204" pitchFamily="34" charset="0"/>
                <a:ea typeface="Times New Roman" panose="02020603050405020304" pitchFamily="18" charset="0"/>
                <a:cs typeface="Calibri" panose="020F0502020204030204" pitchFamily="34" charset="0"/>
              </a:rPr>
              <a:t>ous avons vu que la sous- catégorie « table » générait un profit vraiment négatif. </a:t>
            </a:r>
            <a:endParaRPr lang="fr-ML" sz="2400" dirty="0">
              <a:effectLst/>
              <a:latin typeface="Times New Roman" panose="02020603050405020304" pitchFamily="18" charset="0"/>
              <a:ea typeface="Times New Roman" panose="02020603050405020304" pitchFamily="18" charset="0"/>
            </a:endParaRPr>
          </a:p>
          <a:p>
            <a:pPr marL="0" indent="0">
              <a:buFont typeface="Arial" panose="020B0604020202020204" pitchFamily="34" charset="0"/>
              <a:buNone/>
              <a:tabLst>
                <a:tab pos="986155" algn="l"/>
              </a:tabLst>
            </a:pPr>
            <a:endParaRPr lang="fr-ML" sz="24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53354352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0543AF-0E29-B946-BE13-9694B4FF9120}"/>
              </a:ext>
            </a:extLst>
          </p:cNvPr>
          <p:cNvSpPr>
            <a:spLocks noGrp="1"/>
          </p:cNvSpPr>
          <p:nvPr>
            <p:ph type="title"/>
          </p:nvPr>
        </p:nvSpPr>
        <p:spPr>
          <a:xfrm>
            <a:off x="838200" y="500497"/>
            <a:ext cx="10515600" cy="899856"/>
          </a:xfrm>
        </p:spPr>
        <p:txBody>
          <a:bodyPr>
            <a:noAutofit/>
          </a:bodyPr>
          <a:lstStyle/>
          <a:p>
            <a:r>
              <a:rPr lang="fr-ML" sz="2400" dirty="0">
                <a:effectLst/>
                <a:latin typeface="Calibri" panose="020F0502020204030204" pitchFamily="34" charset="0"/>
                <a:ea typeface="Times New Roman" panose="02020603050405020304" pitchFamily="18" charset="0"/>
                <a:cs typeface="Calibri" panose="020F0502020204030204" pitchFamily="34" charset="0"/>
              </a:rPr>
              <a:t>De ce fait, certains pays éloignés comme </a:t>
            </a:r>
            <a:r>
              <a:rPr lang="fr-ML" sz="2400" dirty="0">
                <a:latin typeface="Calibri" panose="020F0502020204030204" pitchFamily="34" charset="0"/>
                <a:ea typeface="Times New Roman" panose="02020603050405020304" pitchFamily="18" charset="0"/>
                <a:cs typeface="Calibri" panose="020F0502020204030204" pitchFamily="34" charset="0"/>
              </a:rPr>
              <a:t>les Etats Unis</a:t>
            </a:r>
            <a:r>
              <a:rPr lang="fr-ML" sz="2400" dirty="0">
                <a:effectLst/>
                <a:latin typeface="Calibri" panose="020F0502020204030204" pitchFamily="34" charset="0"/>
                <a:ea typeface="Times New Roman" panose="02020603050405020304" pitchFamily="18" charset="0"/>
                <a:cs typeface="Calibri" panose="020F0502020204030204" pitchFamily="34" charset="0"/>
              </a:rPr>
              <a:t>, l’Indonésie et l’Allemagne causent de lourdes pertes. Seuls certains pays comme l’Inde, les Royaumes Unis et l’inde apportent des profits conséquents sur la sous-catégorie table. </a:t>
            </a:r>
            <a:endParaRPr lang="fr-FR" sz="2400" dirty="0"/>
          </a:p>
        </p:txBody>
      </p:sp>
      <p:pic>
        <p:nvPicPr>
          <p:cNvPr id="4" name="Image 3">
            <a:extLst>
              <a:ext uri="{FF2B5EF4-FFF2-40B4-BE49-F238E27FC236}">
                <a16:creationId xmlns:a16="http://schemas.microsoft.com/office/drawing/2014/main" id="{0865B432-7364-3240-8C63-9ABEA7818100}"/>
              </a:ext>
            </a:extLst>
          </p:cNvPr>
          <p:cNvPicPr>
            <a:picLocks noChangeAspect="1"/>
          </p:cNvPicPr>
          <p:nvPr/>
        </p:nvPicPr>
        <p:blipFill>
          <a:blip r:embed="rId2"/>
          <a:stretch>
            <a:fillRect/>
          </a:stretch>
        </p:blipFill>
        <p:spPr>
          <a:xfrm>
            <a:off x="0" y="1570159"/>
            <a:ext cx="12192000" cy="5193712"/>
          </a:xfrm>
          <a:prstGeom prst="rect">
            <a:avLst/>
          </a:prstGeom>
        </p:spPr>
      </p:pic>
    </p:spTree>
    <p:extLst>
      <p:ext uri="{BB962C8B-B14F-4D97-AF65-F5344CB8AC3E}">
        <p14:creationId xmlns:p14="http://schemas.microsoft.com/office/powerpoint/2010/main" val="419456086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FA7E0FB4-2BAA-ED6E-3D51-425F64484495}"/>
              </a:ext>
            </a:extLst>
          </p:cNvPr>
          <p:cNvPicPr>
            <a:picLocks noChangeAspect="1"/>
          </p:cNvPicPr>
          <p:nvPr/>
        </p:nvPicPr>
        <p:blipFill>
          <a:blip r:embed="rId2"/>
          <a:stretch>
            <a:fillRect/>
          </a:stretch>
        </p:blipFill>
        <p:spPr>
          <a:xfrm>
            <a:off x="1775944" y="1505263"/>
            <a:ext cx="8640110" cy="5352737"/>
          </a:xfrm>
          <a:prstGeom prst="rect">
            <a:avLst/>
          </a:prstGeom>
        </p:spPr>
      </p:pic>
      <p:sp>
        <p:nvSpPr>
          <p:cNvPr id="2" name="Titre 1">
            <a:extLst>
              <a:ext uri="{FF2B5EF4-FFF2-40B4-BE49-F238E27FC236}">
                <a16:creationId xmlns:a16="http://schemas.microsoft.com/office/drawing/2014/main" id="{515B47D0-C1C0-A042-BDD2-CA241A9753F6}"/>
              </a:ext>
            </a:extLst>
          </p:cNvPr>
          <p:cNvSpPr>
            <a:spLocks noGrp="1"/>
          </p:cNvSpPr>
          <p:nvPr>
            <p:ph type="title"/>
          </p:nvPr>
        </p:nvSpPr>
        <p:spPr>
          <a:xfrm>
            <a:off x="838199" y="842076"/>
            <a:ext cx="10515600" cy="1075762"/>
          </a:xfrm>
        </p:spPr>
        <p:txBody>
          <a:bodyPr anchor="t">
            <a:normAutofit fontScale="90000"/>
          </a:bodyPr>
          <a:lstStyle/>
          <a:p>
            <a:r>
              <a:rPr lang="fr-FR" sz="2400" dirty="0">
                <a:latin typeface="+mn-lt"/>
              </a:rPr>
              <a:t>Comme nous l’avons observé précédemment, de même que pour  la sous-catégorie « Tables » certains pays engendrent des pertes de manière globales. Ces derniers sont:</a:t>
            </a:r>
          </a:p>
        </p:txBody>
      </p:sp>
      <p:sp>
        <p:nvSpPr>
          <p:cNvPr id="4" name="Rectangle 2">
            <a:extLst>
              <a:ext uri="{FF2B5EF4-FFF2-40B4-BE49-F238E27FC236}">
                <a16:creationId xmlns:a16="http://schemas.microsoft.com/office/drawing/2014/main" id="{0BCA9B4F-913D-F943-B344-DD1B6AF593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4">
            <a:extLst>
              <a:ext uri="{FF2B5EF4-FFF2-40B4-BE49-F238E27FC236}">
                <a16:creationId xmlns:a16="http://schemas.microsoft.com/office/drawing/2014/main" id="{EDEC6F2A-5BBF-2744-AE76-C4CD6BD1B4F7}"/>
              </a:ext>
            </a:extLst>
          </p:cNvPr>
          <p:cNvSpPr>
            <a:spLocks noChangeArrowheads="1"/>
          </p:cNvSpPr>
          <p:nvPr/>
        </p:nvSpPr>
        <p:spPr bwMode="auto">
          <a:xfrm>
            <a:off x="6826078" y="2246742"/>
            <a:ext cx="1512689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 name="Espace réservé du contenu 2">
            <a:extLst>
              <a:ext uri="{FF2B5EF4-FFF2-40B4-BE49-F238E27FC236}">
                <a16:creationId xmlns:a16="http://schemas.microsoft.com/office/drawing/2014/main" id="{32016872-906E-9A3A-B2AD-A46EBA685183}"/>
              </a:ext>
            </a:extLst>
          </p:cNvPr>
          <p:cNvSpPr txBox="1">
            <a:spLocks/>
          </p:cNvSpPr>
          <p:nvPr/>
        </p:nvSpPr>
        <p:spPr>
          <a:xfrm>
            <a:off x="838199" y="294133"/>
            <a:ext cx="10515600" cy="63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lgn="ctr">
              <a:buFont typeface="+mj-lt"/>
              <a:buAutoNum type="romanUcPeriod" startAt="5"/>
            </a:pPr>
            <a:r>
              <a:rPr lang="fr-FR" sz="3200" b="1" u="sng" dirty="0"/>
              <a:t>ANALYSE DES PERTES</a:t>
            </a:r>
          </a:p>
        </p:txBody>
      </p:sp>
    </p:spTree>
    <p:extLst>
      <p:ext uri="{BB962C8B-B14F-4D97-AF65-F5344CB8AC3E}">
        <p14:creationId xmlns:p14="http://schemas.microsoft.com/office/powerpoint/2010/main" val="258180816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B47D0-C1C0-A042-BDD2-CA241A9753F6}"/>
              </a:ext>
            </a:extLst>
          </p:cNvPr>
          <p:cNvSpPr>
            <a:spLocks noGrp="1"/>
          </p:cNvSpPr>
          <p:nvPr>
            <p:ph type="title"/>
          </p:nvPr>
        </p:nvSpPr>
        <p:spPr>
          <a:xfrm>
            <a:off x="838200" y="228600"/>
            <a:ext cx="10515600" cy="1075762"/>
          </a:xfrm>
        </p:spPr>
        <p:txBody>
          <a:bodyPr anchor="t">
            <a:normAutofit/>
          </a:bodyPr>
          <a:lstStyle/>
          <a:p>
            <a:r>
              <a:rPr lang="fr-FR" sz="2400" dirty="0">
                <a:latin typeface="+mn-lt"/>
              </a:rPr>
              <a:t>En allant beaucoup plus loin dans notre analyse des pertes, nous pouvons exprimer les pays faisant des pertes en fonction de chaque sous-catégories</a:t>
            </a:r>
          </a:p>
        </p:txBody>
      </p:sp>
      <p:sp>
        <p:nvSpPr>
          <p:cNvPr id="4" name="Rectangle 2">
            <a:extLst>
              <a:ext uri="{FF2B5EF4-FFF2-40B4-BE49-F238E27FC236}">
                <a16:creationId xmlns:a16="http://schemas.microsoft.com/office/drawing/2014/main" id="{0BCA9B4F-913D-F943-B344-DD1B6AF593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4">
            <a:extLst>
              <a:ext uri="{FF2B5EF4-FFF2-40B4-BE49-F238E27FC236}">
                <a16:creationId xmlns:a16="http://schemas.microsoft.com/office/drawing/2014/main" id="{EDEC6F2A-5BBF-2744-AE76-C4CD6BD1B4F7}"/>
              </a:ext>
            </a:extLst>
          </p:cNvPr>
          <p:cNvSpPr>
            <a:spLocks noChangeArrowheads="1"/>
          </p:cNvSpPr>
          <p:nvPr/>
        </p:nvSpPr>
        <p:spPr bwMode="auto">
          <a:xfrm>
            <a:off x="6826078" y="2246742"/>
            <a:ext cx="1512689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11" name="ZoneTexte 10">
            <a:extLst>
              <a:ext uri="{FF2B5EF4-FFF2-40B4-BE49-F238E27FC236}">
                <a16:creationId xmlns:a16="http://schemas.microsoft.com/office/drawing/2014/main" id="{F3BFC2BC-F6C2-6DE6-84ED-D0BF756BB8C6}"/>
              </a:ext>
            </a:extLst>
          </p:cNvPr>
          <p:cNvSpPr txBox="1"/>
          <p:nvPr/>
        </p:nvSpPr>
        <p:spPr>
          <a:xfrm>
            <a:off x="981137" y="5416318"/>
            <a:ext cx="10979623" cy="1200329"/>
          </a:xfrm>
          <a:prstGeom prst="rect">
            <a:avLst/>
          </a:prstGeom>
          <a:noFill/>
        </p:spPr>
        <p:txBody>
          <a:bodyPr wrap="square" numCol="3" anchor="ctr">
            <a:spAutoFit/>
          </a:bodyPr>
          <a:lstStyle/>
          <a:p>
            <a:pPr marL="457200" lvl="1" indent="0">
              <a:lnSpc>
                <a:spcPct val="100000"/>
              </a:lnSpc>
              <a:buFontTx/>
              <a:buChar char="•"/>
            </a:pPr>
            <a:r>
              <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Argentina</a:t>
            </a:r>
          </a:p>
          <a:p>
            <a:pPr marL="457200" lvl="1" indent="0">
              <a:lnSpc>
                <a:spcPct val="100000"/>
              </a:lnSpc>
              <a:buFontTx/>
              <a:buChar char="•"/>
            </a:pPr>
            <a:r>
              <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Honduras</a:t>
            </a:r>
          </a:p>
          <a:p>
            <a:pPr marL="457200" lvl="1" indent="0">
              <a:lnSpc>
                <a:spcPct val="100000"/>
              </a:lnSpc>
              <a:buFontTx/>
              <a:buChar char="•"/>
            </a:pPr>
            <a:r>
              <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Lithuania</a:t>
            </a:r>
          </a:p>
          <a:p>
            <a:pPr marL="457200" lvl="1" indent="0">
              <a:lnSpc>
                <a:spcPct val="100000"/>
              </a:lnSpc>
              <a:buFontTx/>
              <a:buChar char="•"/>
            </a:pPr>
            <a:r>
              <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Nigeria</a:t>
            </a:r>
          </a:p>
          <a:p>
            <a:pPr marL="457200" lvl="1" indent="0">
              <a:lnSpc>
                <a:spcPct val="100000"/>
              </a:lnSpc>
              <a:buFontTx/>
              <a:buChar char="•"/>
            </a:pPr>
            <a:r>
              <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Panama</a:t>
            </a:r>
          </a:p>
          <a:p>
            <a:pPr marL="457200" lvl="1" indent="0">
              <a:lnSpc>
                <a:spcPct val="100000"/>
              </a:lnSpc>
              <a:buFontTx/>
              <a:buChar char="•"/>
            </a:pPr>
            <a:r>
              <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a:t>
            </a:r>
            <a:r>
              <a:rPr lang="en-US" altLang="fr-FR" sz="2400" dirty="0">
                <a:solidFill>
                  <a:srgbClr val="000000"/>
                </a:solidFill>
                <a:ea typeface="Times New Roman" panose="02020603050405020304" pitchFamily="18" charset="0"/>
                <a:cs typeface="Calibri" panose="020F0502020204030204" pitchFamily="34" charset="0"/>
              </a:rPr>
              <a:t>Sweden</a:t>
            </a:r>
            <a:endPar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endParaRPr>
          </a:p>
          <a:p>
            <a:pPr marL="457200" lvl="1" indent="0">
              <a:lnSpc>
                <a:spcPct val="100000"/>
              </a:lnSpc>
              <a:buFontTx/>
              <a:buChar char="•"/>
            </a:pPr>
            <a:r>
              <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Turkey</a:t>
            </a:r>
          </a:p>
          <a:p>
            <a:pPr marL="457200" lvl="1" indent="0">
              <a:lnSpc>
                <a:spcPct val="100000"/>
              </a:lnSpc>
              <a:buFontTx/>
              <a:buChar char="•"/>
            </a:pPr>
            <a:r>
              <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Venezuela</a:t>
            </a:r>
          </a:p>
          <a:p>
            <a:pPr marL="457200" lvl="1" indent="0">
              <a:lnSpc>
                <a:spcPct val="100000"/>
              </a:lnSpc>
              <a:buFontTx/>
              <a:buChar char="•"/>
            </a:pPr>
            <a:r>
              <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Zimbabwe</a:t>
            </a:r>
          </a:p>
        </p:txBody>
      </p:sp>
      <p:sp>
        <p:nvSpPr>
          <p:cNvPr id="12" name="ZoneTexte 11">
            <a:extLst>
              <a:ext uri="{FF2B5EF4-FFF2-40B4-BE49-F238E27FC236}">
                <a16:creationId xmlns:a16="http://schemas.microsoft.com/office/drawing/2014/main" id="{0FAA48DC-88B0-112B-7706-807BB37299E0}"/>
              </a:ext>
            </a:extLst>
          </p:cNvPr>
          <p:cNvSpPr txBox="1"/>
          <p:nvPr/>
        </p:nvSpPr>
        <p:spPr>
          <a:xfrm>
            <a:off x="606188" y="4473937"/>
            <a:ext cx="10979624" cy="830997"/>
          </a:xfrm>
          <a:prstGeom prst="rect">
            <a:avLst/>
          </a:prstGeom>
          <a:noFill/>
        </p:spPr>
        <p:txBody>
          <a:bodyPr wrap="square">
            <a:spAutoFit/>
          </a:bodyPr>
          <a:lstStyle/>
          <a:p>
            <a:pPr marL="457200" lvl="1" indent="0">
              <a:lnSpc>
                <a:spcPct val="100000"/>
              </a:lnSpc>
              <a:buNone/>
            </a:pPr>
            <a:r>
              <a:rPr lang="fr-FR" sz="2400" dirty="0">
                <a:latin typeface="+mn-lt"/>
              </a:rPr>
              <a:t>Et ceci pour toutes les sous-catégories. Nous observons des pays enregistrant des pertes quelque soit la sous catégorie. Ces derniers sont:</a:t>
            </a:r>
            <a:endParaRPr kumimoji="0" lang="fr-FR" altLang="fr-FR" sz="2400" b="0" i="0" u="none" strike="noStrike" cap="none" normalizeH="0" baseline="0" dirty="0">
              <a:ln>
                <a:noFill/>
              </a:ln>
              <a:solidFill>
                <a:schemeClr val="tx1"/>
              </a:solidFill>
              <a:effectLst/>
              <a:latin typeface="+mn-lt"/>
              <a:ea typeface="Times New Roman" panose="02020603050405020304" pitchFamily="18" charset="0"/>
            </a:endParaRPr>
          </a:p>
        </p:txBody>
      </p:sp>
      <p:pic>
        <p:nvPicPr>
          <p:cNvPr id="13" name="Image 12">
            <a:extLst>
              <a:ext uri="{FF2B5EF4-FFF2-40B4-BE49-F238E27FC236}">
                <a16:creationId xmlns:a16="http://schemas.microsoft.com/office/drawing/2014/main" id="{68EBAF6D-3983-4DCD-D122-5037809D2C4E}"/>
              </a:ext>
            </a:extLst>
          </p:cNvPr>
          <p:cNvPicPr>
            <a:picLocks noChangeAspect="1"/>
          </p:cNvPicPr>
          <p:nvPr/>
        </p:nvPicPr>
        <p:blipFill>
          <a:blip r:embed="rId2"/>
          <a:stretch>
            <a:fillRect/>
          </a:stretch>
        </p:blipFill>
        <p:spPr>
          <a:xfrm>
            <a:off x="981137" y="1172051"/>
            <a:ext cx="4205388" cy="3434400"/>
          </a:xfrm>
          <a:prstGeom prst="rect">
            <a:avLst/>
          </a:prstGeom>
        </p:spPr>
      </p:pic>
      <p:pic>
        <p:nvPicPr>
          <p:cNvPr id="14" name="Image 13">
            <a:extLst>
              <a:ext uri="{FF2B5EF4-FFF2-40B4-BE49-F238E27FC236}">
                <a16:creationId xmlns:a16="http://schemas.microsoft.com/office/drawing/2014/main" id="{EAB5F642-989D-29BE-ABF4-897779322DE6}"/>
              </a:ext>
            </a:extLst>
          </p:cNvPr>
          <p:cNvPicPr>
            <a:picLocks noChangeAspect="1"/>
          </p:cNvPicPr>
          <p:nvPr/>
        </p:nvPicPr>
        <p:blipFill>
          <a:blip r:embed="rId3"/>
          <a:stretch>
            <a:fillRect/>
          </a:stretch>
        </p:blipFill>
        <p:spPr>
          <a:xfrm>
            <a:off x="6621362" y="1171848"/>
            <a:ext cx="4205637" cy="3434603"/>
          </a:xfrm>
          <a:prstGeom prst="rect">
            <a:avLst/>
          </a:prstGeom>
        </p:spPr>
      </p:pic>
    </p:spTree>
    <p:extLst>
      <p:ext uri="{BB962C8B-B14F-4D97-AF65-F5344CB8AC3E}">
        <p14:creationId xmlns:p14="http://schemas.microsoft.com/office/powerpoint/2010/main" val="391349317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BCA9B4F-913D-F943-B344-DD1B6AF593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4">
            <a:extLst>
              <a:ext uri="{FF2B5EF4-FFF2-40B4-BE49-F238E27FC236}">
                <a16:creationId xmlns:a16="http://schemas.microsoft.com/office/drawing/2014/main" id="{EDEC6F2A-5BBF-2744-AE76-C4CD6BD1B4F7}"/>
              </a:ext>
            </a:extLst>
          </p:cNvPr>
          <p:cNvSpPr>
            <a:spLocks noChangeArrowheads="1"/>
          </p:cNvSpPr>
          <p:nvPr/>
        </p:nvSpPr>
        <p:spPr bwMode="auto">
          <a:xfrm>
            <a:off x="6826078" y="2246742"/>
            <a:ext cx="1512689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13" name="Image 12">
            <a:extLst>
              <a:ext uri="{FF2B5EF4-FFF2-40B4-BE49-F238E27FC236}">
                <a16:creationId xmlns:a16="http://schemas.microsoft.com/office/drawing/2014/main" id="{1EF8A116-5F08-6CDA-B32A-4652BECD3A20}"/>
              </a:ext>
            </a:extLst>
          </p:cNvPr>
          <p:cNvPicPr>
            <a:picLocks noChangeAspect="1"/>
          </p:cNvPicPr>
          <p:nvPr/>
        </p:nvPicPr>
        <p:blipFill>
          <a:blip r:embed="rId2"/>
          <a:stretch>
            <a:fillRect/>
          </a:stretch>
        </p:blipFill>
        <p:spPr>
          <a:xfrm>
            <a:off x="132554" y="547038"/>
            <a:ext cx="6262521" cy="3399407"/>
          </a:xfrm>
          <a:prstGeom prst="rect">
            <a:avLst/>
          </a:prstGeom>
        </p:spPr>
      </p:pic>
      <p:pic>
        <p:nvPicPr>
          <p:cNvPr id="14" name="Image 13">
            <a:extLst>
              <a:ext uri="{FF2B5EF4-FFF2-40B4-BE49-F238E27FC236}">
                <a16:creationId xmlns:a16="http://schemas.microsoft.com/office/drawing/2014/main" id="{CB2FFF83-6F87-66F4-13C5-434A0A57549C}"/>
              </a:ext>
            </a:extLst>
          </p:cNvPr>
          <p:cNvPicPr>
            <a:picLocks noChangeAspect="1"/>
          </p:cNvPicPr>
          <p:nvPr/>
        </p:nvPicPr>
        <p:blipFill>
          <a:blip r:embed="rId3"/>
          <a:stretch>
            <a:fillRect/>
          </a:stretch>
        </p:blipFill>
        <p:spPr>
          <a:xfrm>
            <a:off x="5964072" y="547034"/>
            <a:ext cx="6227928" cy="3399411"/>
          </a:xfrm>
          <a:prstGeom prst="rect">
            <a:avLst/>
          </a:prstGeom>
        </p:spPr>
      </p:pic>
      <p:sp>
        <p:nvSpPr>
          <p:cNvPr id="15" name="Titre 1">
            <a:extLst>
              <a:ext uri="{FF2B5EF4-FFF2-40B4-BE49-F238E27FC236}">
                <a16:creationId xmlns:a16="http://schemas.microsoft.com/office/drawing/2014/main" id="{B7405DEF-455B-E388-1E6C-9EC5D46F0134}"/>
              </a:ext>
            </a:extLst>
          </p:cNvPr>
          <p:cNvSpPr txBox="1">
            <a:spLocks/>
          </p:cNvSpPr>
          <p:nvPr/>
        </p:nvSpPr>
        <p:spPr>
          <a:xfrm>
            <a:off x="551597" y="4203510"/>
            <a:ext cx="11076296" cy="171961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latin typeface="+mn-lt"/>
              </a:rPr>
              <a:t>En rouge nous observons les pays détectés précédemment c’est-à-dire ceux n’ayant pas fait de profits. Nous pouvons observer pour le premier graphe que tous les pays en rouge ont essentiellement des « </a:t>
            </a:r>
            <a:r>
              <a:rPr lang="fr-FR" sz="2400" dirty="0" err="1">
                <a:latin typeface="+mn-lt"/>
              </a:rPr>
              <a:t>shipping_cost</a:t>
            </a:r>
            <a:r>
              <a:rPr lang="fr-FR" sz="2400" dirty="0">
                <a:latin typeface="+mn-lt"/>
              </a:rPr>
              <a:t> » inferieur à 200. Sur le deuxième graphe nous observons que tous les pays en rouge bénéficient de « discount » supérieur ou égal à 40%</a:t>
            </a:r>
          </a:p>
        </p:txBody>
      </p:sp>
    </p:spTree>
    <p:extLst>
      <p:ext uri="{BB962C8B-B14F-4D97-AF65-F5344CB8AC3E}">
        <p14:creationId xmlns:p14="http://schemas.microsoft.com/office/powerpoint/2010/main" val="168870121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BCA9B4F-913D-F943-B344-DD1B6AF593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4">
            <a:extLst>
              <a:ext uri="{FF2B5EF4-FFF2-40B4-BE49-F238E27FC236}">
                <a16:creationId xmlns:a16="http://schemas.microsoft.com/office/drawing/2014/main" id="{EDEC6F2A-5BBF-2744-AE76-C4CD6BD1B4F7}"/>
              </a:ext>
            </a:extLst>
          </p:cNvPr>
          <p:cNvSpPr>
            <a:spLocks noChangeArrowheads="1"/>
          </p:cNvSpPr>
          <p:nvPr/>
        </p:nvSpPr>
        <p:spPr bwMode="auto">
          <a:xfrm>
            <a:off x="6826078" y="2246742"/>
            <a:ext cx="1512689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15" name="Titre 1">
            <a:extLst>
              <a:ext uri="{FF2B5EF4-FFF2-40B4-BE49-F238E27FC236}">
                <a16:creationId xmlns:a16="http://schemas.microsoft.com/office/drawing/2014/main" id="{B7405DEF-455B-E388-1E6C-9EC5D46F0134}"/>
              </a:ext>
            </a:extLst>
          </p:cNvPr>
          <p:cNvSpPr txBox="1">
            <a:spLocks/>
          </p:cNvSpPr>
          <p:nvPr/>
        </p:nvSpPr>
        <p:spPr>
          <a:xfrm>
            <a:off x="551597" y="5022376"/>
            <a:ext cx="11076296" cy="17196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latin typeface="+mn-lt"/>
              </a:rPr>
              <a:t>Et enfin on remarque que les pays dans le rouge ont également des produits vendus à des prix inférieur ou égaux à 2500.</a:t>
            </a:r>
          </a:p>
        </p:txBody>
      </p:sp>
      <p:pic>
        <p:nvPicPr>
          <p:cNvPr id="2" name="Image 1">
            <a:extLst>
              <a:ext uri="{FF2B5EF4-FFF2-40B4-BE49-F238E27FC236}">
                <a16:creationId xmlns:a16="http://schemas.microsoft.com/office/drawing/2014/main" id="{B637A118-09E0-9423-21C5-A14623CAB4BF}"/>
              </a:ext>
            </a:extLst>
          </p:cNvPr>
          <p:cNvPicPr>
            <a:picLocks noChangeAspect="1"/>
          </p:cNvPicPr>
          <p:nvPr/>
        </p:nvPicPr>
        <p:blipFill>
          <a:blip r:embed="rId2"/>
          <a:stretch>
            <a:fillRect/>
          </a:stretch>
        </p:blipFill>
        <p:spPr>
          <a:xfrm>
            <a:off x="2209800" y="457200"/>
            <a:ext cx="7772400" cy="4144576"/>
          </a:xfrm>
          <a:prstGeom prst="rect">
            <a:avLst/>
          </a:prstGeom>
        </p:spPr>
      </p:pic>
    </p:spTree>
    <p:extLst>
      <p:ext uri="{BB962C8B-B14F-4D97-AF65-F5344CB8AC3E}">
        <p14:creationId xmlns:p14="http://schemas.microsoft.com/office/powerpoint/2010/main" val="12669092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0F812AE-E84F-AB4F-8346-1E8059E74F3A}"/>
              </a:ext>
            </a:extLst>
          </p:cNvPr>
          <p:cNvSpPr>
            <a:spLocks noGrp="1"/>
          </p:cNvSpPr>
          <p:nvPr>
            <p:ph idx="1"/>
          </p:nvPr>
        </p:nvSpPr>
        <p:spPr>
          <a:xfrm>
            <a:off x="838200" y="1765659"/>
            <a:ext cx="10515600" cy="3720741"/>
          </a:xfrm>
        </p:spPr>
        <p:txBody>
          <a:bodyPr>
            <a:normAutofit/>
          </a:bodyPr>
          <a:lstStyle/>
          <a:p>
            <a:pPr marL="0" indent="0" algn="just">
              <a:buNone/>
            </a:pPr>
            <a:r>
              <a:rPr lang="fr-FR" sz="2400" dirty="0">
                <a:effectLst/>
                <a:ea typeface="Times New Roman" panose="02020603050405020304" pitchFamily="18" charset="0"/>
              </a:rPr>
              <a:t>Le travail se porte sur les données de ventes des années 2011, 2012, 2013 et 2014 d’une grande entreprise commerciale souhaitant mettre en place des stratégies lui permettant d’optimiser ses ventes et donc de maximiser ses bénéfices. </a:t>
            </a:r>
            <a:endParaRPr lang="fr-ML" sz="2400" dirty="0">
              <a:ea typeface="Times New Roman" panose="02020603050405020304" pitchFamily="18" charset="0"/>
            </a:endParaRPr>
          </a:p>
          <a:p>
            <a:pPr marL="0" indent="0" algn="just">
              <a:buNone/>
            </a:pPr>
            <a:r>
              <a:rPr lang="fr-ML" sz="2400" dirty="0">
                <a:effectLst/>
                <a:ea typeface="Times New Roman" panose="02020603050405020304" pitchFamily="18" charset="0"/>
              </a:rPr>
              <a:t>Pour se faire, nous avons eu à travailler sur un </a:t>
            </a:r>
            <a:r>
              <a:rPr lang="fr-ML" sz="2400" dirty="0" err="1">
                <a:effectLst/>
                <a:ea typeface="Times New Roman" panose="02020603050405020304" pitchFamily="18" charset="0"/>
              </a:rPr>
              <a:t>dataset</a:t>
            </a:r>
            <a:r>
              <a:rPr lang="fr-ML" sz="2400" dirty="0">
                <a:effectLst/>
                <a:ea typeface="Times New Roman" panose="02020603050405020304" pitchFamily="18" charset="0"/>
              </a:rPr>
              <a:t> de 51.290 lignes et 21 colonnes. Après analyse du </a:t>
            </a:r>
            <a:r>
              <a:rPr lang="fr-ML" sz="2400" dirty="0" err="1">
                <a:effectLst/>
                <a:ea typeface="Times New Roman" panose="02020603050405020304" pitchFamily="18" charset="0"/>
              </a:rPr>
              <a:t>dataset</a:t>
            </a:r>
            <a:r>
              <a:rPr lang="fr-ML" sz="2400" dirty="0">
                <a:effectLst/>
                <a:ea typeface="Times New Roman" panose="02020603050405020304" pitchFamily="18" charset="0"/>
              </a:rPr>
              <a:t>, nous avons vu que : </a:t>
            </a:r>
          </a:p>
          <a:p>
            <a:pPr algn="just">
              <a:tabLst>
                <a:tab pos="986155" algn="l"/>
              </a:tabLst>
            </a:pPr>
            <a:r>
              <a:rPr lang="fr-ML" sz="2400" dirty="0">
                <a:effectLst/>
                <a:ea typeface="Times New Roman" panose="02020603050405020304" pitchFamily="18" charset="0"/>
              </a:rPr>
              <a:t>il n’y avait aucune valeur manquantes, </a:t>
            </a:r>
          </a:p>
          <a:p>
            <a:pPr algn="just">
              <a:tabLst>
                <a:tab pos="986155" algn="l"/>
              </a:tabLst>
            </a:pPr>
            <a:r>
              <a:rPr lang="fr-ML" sz="2400" dirty="0">
                <a:effectLst/>
                <a:ea typeface="Times New Roman" panose="02020603050405020304" pitchFamily="18" charset="0"/>
              </a:rPr>
              <a:t>les données recensées sont au bon format. </a:t>
            </a:r>
          </a:p>
          <a:p>
            <a:pPr marL="0" indent="0" algn="just">
              <a:buNone/>
              <a:tabLst>
                <a:tab pos="986155" algn="l"/>
              </a:tabLst>
            </a:pPr>
            <a:r>
              <a:rPr lang="fr-ML" sz="2400" dirty="0">
                <a:effectLst/>
                <a:ea typeface="Times New Roman" panose="02020603050405020304" pitchFamily="18" charset="0"/>
              </a:rPr>
              <a:t>L’analyse peut donc être effectuée sans plus de traitements. </a:t>
            </a:r>
          </a:p>
          <a:p>
            <a:pPr marL="0" indent="0">
              <a:buNone/>
            </a:pPr>
            <a:endParaRPr lang="fr-FR" dirty="0"/>
          </a:p>
        </p:txBody>
      </p:sp>
      <p:sp>
        <p:nvSpPr>
          <p:cNvPr id="2" name="Espace réservé du contenu 2">
            <a:extLst>
              <a:ext uri="{FF2B5EF4-FFF2-40B4-BE49-F238E27FC236}">
                <a16:creationId xmlns:a16="http://schemas.microsoft.com/office/drawing/2014/main" id="{33EEB7EE-1130-3544-365C-2092B5DB9D38}"/>
              </a:ext>
            </a:extLst>
          </p:cNvPr>
          <p:cNvSpPr txBox="1">
            <a:spLocks/>
          </p:cNvSpPr>
          <p:nvPr/>
        </p:nvSpPr>
        <p:spPr>
          <a:xfrm>
            <a:off x="838200" y="645459"/>
            <a:ext cx="10515600" cy="63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lgn="ctr">
              <a:buFont typeface="+mj-lt"/>
              <a:buAutoNum type="romanUcPeriod"/>
            </a:pPr>
            <a:r>
              <a:rPr lang="fr-FR" sz="3200" b="1" u="sng" dirty="0"/>
              <a:t>INTRODUCTION</a:t>
            </a:r>
          </a:p>
        </p:txBody>
      </p:sp>
    </p:spTree>
    <p:extLst>
      <p:ext uri="{BB962C8B-B14F-4D97-AF65-F5344CB8AC3E}">
        <p14:creationId xmlns:p14="http://schemas.microsoft.com/office/powerpoint/2010/main" val="16903747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BB6DBE9-669F-0249-8AAD-4EC100870156}"/>
              </a:ext>
            </a:extLst>
          </p:cNvPr>
          <p:cNvSpPr>
            <a:spLocks noGrp="1"/>
          </p:cNvSpPr>
          <p:nvPr>
            <p:ph idx="1"/>
          </p:nvPr>
        </p:nvSpPr>
        <p:spPr>
          <a:xfrm>
            <a:off x="430575" y="316314"/>
            <a:ext cx="11183669" cy="6057190"/>
          </a:xfrm>
        </p:spPr>
        <p:txBody>
          <a:bodyPr anchor="ctr">
            <a:normAutofit/>
          </a:bodyPr>
          <a:lstStyle/>
          <a:p>
            <a:pPr marL="0" indent="0">
              <a:buNone/>
            </a:pPr>
            <a:r>
              <a:rPr lang="fr-FR" sz="2400" dirty="0"/>
              <a:t>Au cours de l’étude sur la sous-catégorie table, nous avons vu que les Etats-Unis étaient le principal problème. En effet, sur sa description on voit une grande différence entre le minimum des ventes (</a:t>
            </a:r>
            <a:r>
              <a:rPr lang="fr-ML" sz="2400" b="0" i="0" u="none" strike="noStrike" dirty="0">
                <a:solidFill>
                  <a:srgbClr val="000000"/>
                </a:solidFill>
                <a:effectLst/>
              </a:rPr>
              <a:t>0.44 ) </a:t>
            </a:r>
            <a:r>
              <a:rPr lang="fr-FR" sz="2400" dirty="0"/>
              <a:t>et la moyenne(</a:t>
            </a:r>
            <a:r>
              <a:rPr lang="fr-ML" sz="2400" b="0" i="0" u="none" strike="noStrike" dirty="0">
                <a:solidFill>
                  <a:srgbClr val="000000"/>
                </a:solidFill>
                <a:effectLst/>
              </a:rPr>
              <a:t>229.85)</a:t>
            </a:r>
            <a:r>
              <a:rPr lang="fr-FR" sz="2400" dirty="0"/>
              <a:t>. De même que pour le 3</a:t>
            </a:r>
            <a:r>
              <a:rPr lang="fr-FR" sz="2400" baseline="30000" dirty="0"/>
              <a:t>è</a:t>
            </a:r>
            <a:r>
              <a:rPr lang="fr-FR" sz="2400" dirty="0"/>
              <a:t> quartile (</a:t>
            </a:r>
            <a:r>
              <a:rPr lang="fr-ML" sz="2400" b="0" i="0" u="none" strike="noStrike" dirty="0">
                <a:solidFill>
                  <a:srgbClr val="000000"/>
                </a:solidFill>
                <a:effectLst/>
              </a:rPr>
              <a:t>209.94) </a:t>
            </a:r>
            <a:r>
              <a:rPr lang="fr-FR" sz="2400" dirty="0"/>
              <a:t>et le maximum(</a:t>
            </a:r>
            <a:r>
              <a:rPr lang="fr-ML" sz="2400" b="0" i="0" u="none" strike="noStrike" dirty="0">
                <a:solidFill>
                  <a:srgbClr val="000000"/>
                </a:solidFill>
                <a:effectLst/>
              </a:rPr>
              <a:t>22638.48). </a:t>
            </a:r>
            <a:r>
              <a:rPr lang="fr-FR" sz="2400" dirty="0"/>
              <a:t>Ceci s’explique par la présence des valeurs aberrantes. Par exemple ils ont réalisés une perte de </a:t>
            </a:r>
            <a:r>
              <a:rPr lang="fr-ML" sz="2400" b="0" i="0" u="none" strike="noStrike" dirty="0">
                <a:solidFill>
                  <a:srgbClr val="000000"/>
                </a:solidFill>
                <a:effectLst/>
              </a:rPr>
              <a:t> -6599.97 $</a:t>
            </a:r>
            <a:r>
              <a:rPr lang="fr-FR" sz="2400" dirty="0"/>
              <a:t>  en une vente et un bénéfice de </a:t>
            </a:r>
            <a:r>
              <a:rPr lang="fr-ML" sz="2400" b="0" i="0" u="none" strike="noStrike" dirty="0">
                <a:solidFill>
                  <a:srgbClr val="000000"/>
                </a:solidFill>
                <a:effectLst/>
              </a:rPr>
              <a:t>8399.97 $. Pendan</a:t>
            </a:r>
            <a:r>
              <a:rPr lang="fr-ML" sz="2400" dirty="0">
                <a:solidFill>
                  <a:srgbClr val="000000"/>
                </a:solidFill>
              </a:rPr>
              <a:t>t que les quartiles sont au niveau de</a:t>
            </a:r>
            <a:r>
              <a:rPr lang="fr-ML" sz="2400" b="0" i="0" u="none" strike="noStrike" dirty="0">
                <a:solidFill>
                  <a:srgbClr val="000000"/>
                </a:solidFill>
                <a:effectLst/>
              </a:rPr>
              <a:t> 1.72 $ pour Q1 et 29.36 $ Q3.</a:t>
            </a:r>
          </a:p>
          <a:p>
            <a:pPr marL="0" indent="0">
              <a:buNone/>
            </a:pPr>
            <a:endParaRPr lang="fr-ML" sz="2400" dirty="0">
              <a:solidFill>
                <a:srgbClr val="000000"/>
              </a:solidFill>
            </a:endParaRPr>
          </a:p>
          <a:p>
            <a:pPr marL="0" indent="0">
              <a:buNone/>
            </a:pPr>
            <a:r>
              <a:rPr lang="fr-ML" sz="2400" dirty="0">
                <a:solidFill>
                  <a:srgbClr val="000000"/>
                </a:solidFill>
              </a:rPr>
              <a:t>Nous avons vu que certains pays, quelque soit la sous-catégorie, engendrent des pertes. Des pays comme l’Argentine, La Lituanie, le Nigéria ou encore la Turquie. De ce fait, le mieux serait d’arrêter les ventes et les envoie vers </a:t>
            </a:r>
            <a:r>
              <a:rPr lang="fr-ML" sz="2400">
                <a:solidFill>
                  <a:srgbClr val="000000"/>
                </a:solidFill>
              </a:rPr>
              <a:t>ces pays. </a:t>
            </a:r>
            <a:endParaRPr lang="fr-FR" sz="2400" dirty="0"/>
          </a:p>
        </p:txBody>
      </p:sp>
    </p:spTree>
    <p:extLst>
      <p:ext uri="{BB962C8B-B14F-4D97-AF65-F5344CB8AC3E}">
        <p14:creationId xmlns:p14="http://schemas.microsoft.com/office/powerpoint/2010/main" val="20660982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8F1BB-B82E-AB20-225D-6AC2C80A31B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1C67547-F655-C50D-B704-8641BFD0C8B5}"/>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9143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B47D0-C1C0-A042-BDD2-CA241A9753F6}"/>
              </a:ext>
            </a:extLst>
          </p:cNvPr>
          <p:cNvSpPr>
            <a:spLocks noGrp="1"/>
          </p:cNvSpPr>
          <p:nvPr>
            <p:ph type="title"/>
          </p:nvPr>
        </p:nvSpPr>
        <p:spPr>
          <a:xfrm>
            <a:off x="838199" y="1048873"/>
            <a:ext cx="10515600" cy="1075762"/>
          </a:xfrm>
        </p:spPr>
        <p:txBody>
          <a:bodyPr>
            <a:normAutofit/>
          </a:bodyPr>
          <a:lstStyle/>
          <a:p>
            <a:pPr algn="just"/>
            <a:r>
              <a:rPr lang="fr-ML" sz="2400" dirty="0">
                <a:effectLst/>
                <a:latin typeface="Calibri" panose="020F0502020204030204" pitchFamily="34" charset="0"/>
                <a:ea typeface="Times New Roman" panose="02020603050405020304" pitchFamily="18" charset="0"/>
                <a:cs typeface="Calibri" panose="020F0502020204030204" pitchFamily="34" charset="0"/>
              </a:rPr>
              <a:t>Nous avons vu une nette augmentation des ventes de l’année 2011 à 2014. En effet, l’entreprise est passée de + 31.000 à + 60.000 de ventes. </a:t>
            </a:r>
            <a:endParaRPr lang="fr-FR" sz="4800" dirty="0"/>
          </a:p>
        </p:txBody>
      </p:sp>
      <p:sp>
        <p:nvSpPr>
          <p:cNvPr id="4" name="Rectangle 2">
            <a:extLst>
              <a:ext uri="{FF2B5EF4-FFF2-40B4-BE49-F238E27FC236}">
                <a16:creationId xmlns:a16="http://schemas.microsoft.com/office/drawing/2014/main" id="{0BCA9B4F-913D-F943-B344-DD1B6AF593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121" name="Image 2">
            <a:extLst>
              <a:ext uri="{FF2B5EF4-FFF2-40B4-BE49-F238E27FC236}">
                <a16:creationId xmlns:a16="http://schemas.microsoft.com/office/drawing/2014/main" id="{BAA34929-A8C0-8749-9D90-A8C13516A52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10089" y="2487089"/>
            <a:ext cx="10771819" cy="4227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DEC6F2A-5BBF-2744-AE76-C4CD6BD1B4F7}"/>
              </a:ext>
            </a:extLst>
          </p:cNvPr>
          <p:cNvSpPr>
            <a:spLocks noChangeArrowheads="1"/>
          </p:cNvSpPr>
          <p:nvPr/>
        </p:nvSpPr>
        <p:spPr bwMode="auto">
          <a:xfrm>
            <a:off x="6826078" y="2246742"/>
            <a:ext cx="1512689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 name="Espace réservé du contenu 2">
            <a:extLst>
              <a:ext uri="{FF2B5EF4-FFF2-40B4-BE49-F238E27FC236}">
                <a16:creationId xmlns:a16="http://schemas.microsoft.com/office/drawing/2014/main" id="{32016872-906E-9A3A-B2AD-A46EBA685183}"/>
              </a:ext>
            </a:extLst>
          </p:cNvPr>
          <p:cNvSpPr txBox="1">
            <a:spLocks/>
          </p:cNvSpPr>
          <p:nvPr/>
        </p:nvSpPr>
        <p:spPr>
          <a:xfrm>
            <a:off x="838199" y="294133"/>
            <a:ext cx="10515600" cy="63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lgn="ctr">
              <a:buFont typeface="+mj-lt"/>
              <a:buAutoNum type="romanUcPeriod" startAt="2"/>
            </a:pPr>
            <a:r>
              <a:rPr lang="fr-FR" sz="3200" b="1" u="sng" dirty="0"/>
              <a:t>TENDANCE GLOBALE DES VENTES</a:t>
            </a:r>
          </a:p>
        </p:txBody>
      </p:sp>
    </p:spTree>
    <p:extLst>
      <p:ext uri="{BB962C8B-B14F-4D97-AF65-F5344CB8AC3E}">
        <p14:creationId xmlns:p14="http://schemas.microsoft.com/office/powerpoint/2010/main" val="28900145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4B4A7CB-9BF0-0F40-81E9-F249C7251A0C}"/>
              </a:ext>
            </a:extLst>
          </p:cNvPr>
          <p:cNvSpPr txBox="1">
            <a:spLocks noGrp="1"/>
          </p:cNvSpPr>
          <p:nvPr>
            <p:ph type="title"/>
          </p:nvPr>
        </p:nvSpPr>
        <p:spPr>
          <a:xfrm>
            <a:off x="838199" y="985299"/>
            <a:ext cx="10515600" cy="757130"/>
          </a:xfrm>
          <a:prstGeom prst="rect">
            <a:avLst/>
          </a:prstGeom>
          <a:noFill/>
        </p:spPr>
        <p:txBody>
          <a:bodyPr wrap="square" rtlCol="0">
            <a:spAutoFit/>
          </a:bodyPr>
          <a:lstStyle/>
          <a:p>
            <a:r>
              <a:rPr lang="fr-ML" sz="2400" dirty="0">
                <a:effectLst/>
                <a:latin typeface="Calibri" panose="020F0502020204030204" pitchFamily="34" charset="0"/>
                <a:ea typeface="Times New Roman" panose="02020603050405020304" pitchFamily="18" charset="0"/>
                <a:cs typeface="Calibri" panose="020F0502020204030204" pitchFamily="34" charset="0"/>
              </a:rPr>
              <a:t>Le moyen d’expédition préféré des clients  est le</a:t>
            </a:r>
            <a:r>
              <a:rPr lang="fr-ML"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standard class ». Il a la fréquence la plus élevée (30775) et est utilisé dans 60% des ventes.</a:t>
            </a:r>
            <a:endParaRPr lang="fr-FR" sz="5400" dirty="0"/>
          </a:p>
        </p:txBody>
      </p:sp>
      <p:pic>
        <p:nvPicPr>
          <p:cNvPr id="3" name="Image 2">
            <a:extLst>
              <a:ext uri="{FF2B5EF4-FFF2-40B4-BE49-F238E27FC236}">
                <a16:creationId xmlns:a16="http://schemas.microsoft.com/office/drawing/2014/main" id="{36A2847C-F519-95BA-4997-E3C6B5AE36CA}"/>
              </a:ext>
            </a:extLst>
          </p:cNvPr>
          <p:cNvPicPr>
            <a:picLocks noChangeAspect="1"/>
          </p:cNvPicPr>
          <p:nvPr/>
        </p:nvPicPr>
        <p:blipFill>
          <a:blip r:embed="rId2"/>
          <a:stretch>
            <a:fillRect/>
          </a:stretch>
        </p:blipFill>
        <p:spPr>
          <a:xfrm>
            <a:off x="457200" y="2098925"/>
            <a:ext cx="5340957" cy="4560890"/>
          </a:xfrm>
          <a:prstGeom prst="rect">
            <a:avLst/>
          </a:prstGeom>
        </p:spPr>
      </p:pic>
      <p:pic>
        <p:nvPicPr>
          <p:cNvPr id="7" name="Espace réservé du contenu 6">
            <a:extLst>
              <a:ext uri="{FF2B5EF4-FFF2-40B4-BE49-F238E27FC236}">
                <a16:creationId xmlns:a16="http://schemas.microsoft.com/office/drawing/2014/main" id="{E62D3D5B-1D58-5F22-CEA9-F2C3EB5B4FC5}"/>
              </a:ext>
            </a:extLst>
          </p:cNvPr>
          <p:cNvPicPr>
            <a:picLocks noGrp="1" noChangeAspect="1"/>
          </p:cNvPicPr>
          <p:nvPr>
            <p:ph idx="1"/>
          </p:nvPr>
        </p:nvPicPr>
        <p:blipFill>
          <a:blip r:embed="rId3"/>
          <a:stretch>
            <a:fillRect/>
          </a:stretch>
        </p:blipFill>
        <p:spPr>
          <a:xfrm>
            <a:off x="6095999" y="2111155"/>
            <a:ext cx="5468472" cy="4548660"/>
          </a:xfrm>
        </p:spPr>
      </p:pic>
      <p:sp>
        <p:nvSpPr>
          <p:cNvPr id="8" name="Espace réservé du contenu 2">
            <a:extLst>
              <a:ext uri="{FF2B5EF4-FFF2-40B4-BE49-F238E27FC236}">
                <a16:creationId xmlns:a16="http://schemas.microsoft.com/office/drawing/2014/main" id="{AEEC7AA9-BA6C-1A57-C34A-0FC17BA2F1A0}"/>
              </a:ext>
            </a:extLst>
          </p:cNvPr>
          <p:cNvSpPr txBox="1">
            <a:spLocks/>
          </p:cNvSpPr>
          <p:nvPr/>
        </p:nvSpPr>
        <p:spPr>
          <a:xfrm>
            <a:off x="838199" y="294133"/>
            <a:ext cx="10515600" cy="63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lgn="ctr">
              <a:buFont typeface="+mj-lt"/>
              <a:buAutoNum type="romanUcPeriod" startAt="3"/>
            </a:pPr>
            <a:r>
              <a:rPr lang="fr-FR" sz="3200" b="1" u="sng" dirty="0"/>
              <a:t>ANALYSE DES MOYENS D’EXPEDITION</a:t>
            </a:r>
          </a:p>
        </p:txBody>
      </p:sp>
    </p:spTree>
    <p:extLst>
      <p:ext uri="{BB962C8B-B14F-4D97-AF65-F5344CB8AC3E}">
        <p14:creationId xmlns:p14="http://schemas.microsoft.com/office/powerpoint/2010/main" val="423641438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DBDA8DD5-17D8-2243-BA38-1E390CA48B80}"/>
              </a:ext>
            </a:extLst>
          </p:cNvPr>
          <p:cNvSpPr>
            <a:spLocks noGrp="1" noChangeArrowheads="1"/>
          </p:cNvSpPr>
          <p:nvPr>
            <p:ph idx="1"/>
          </p:nvPr>
        </p:nvSpPr>
        <p:spPr bwMode="auto">
          <a:xfrm>
            <a:off x="492658" y="1077855"/>
            <a:ext cx="11206682"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lvl1pPr eaLnBrk="0" fontAlgn="base" hangingPunct="0">
              <a:spcBef>
                <a:spcPct val="0"/>
              </a:spcBef>
              <a:spcAft>
                <a:spcPct val="0"/>
              </a:spcAft>
              <a:tabLst>
                <a:tab pos="985838" algn="l"/>
              </a:tabLst>
              <a:defRPr>
                <a:solidFill>
                  <a:schemeClr val="tx1"/>
                </a:solidFill>
                <a:latin typeface="Arial" panose="020B0604020202020204" pitchFamily="34" charset="0"/>
              </a:defRPr>
            </a:lvl1pPr>
            <a:lvl2pPr eaLnBrk="0" fontAlgn="base" hangingPunct="0">
              <a:spcBef>
                <a:spcPct val="0"/>
              </a:spcBef>
              <a:spcAft>
                <a:spcPct val="0"/>
              </a:spcAft>
              <a:tabLst>
                <a:tab pos="985838" algn="l"/>
              </a:tabLst>
              <a:defRPr>
                <a:solidFill>
                  <a:schemeClr val="tx1"/>
                </a:solidFill>
                <a:latin typeface="Arial" panose="020B0604020202020204" pitchFamily="34" charset="0"/>
              </a:defRPr>
            </a:lvl2pPr>
            <a:lvl3pPr eaLnBrk="0" fontAlgn="base" hangingPunct="0">
              <a:spcBef>
                <a:spcPct val="0"/>
              </a:spcBef>
              <a:spcAft>
                <a:spcPct val="0"/>
              </a:spcAft>
              <a:tabLst>
                <a:tab pos="985838" algn="l"/>
              </a:tabLst>
              <a:defRPr>
                <a:solidFill>
                  <a:schemeClr val="tx1"/>
                </a:solidFill>
                <a:latin typeface="Arial" panose="020B0604020202020204" pitchFamily="34" charset="0"/>
              </a:defRPr>
            </a:lvl3pPr>
            <a:lvl4pPr eaLnBrk="0" fontAlgn="base" hangingPunct="0">
              <a:spcBef>
                <a:spcPct val="0"/>
              </a:spcBef>
              <a:spcAft>
                <a:spcPct val="0"/>
              </a:spcAft>
              <a:tabLst>
                <a:tab pos="985838" algn="l"/>
              </a:tabLst>
              <a:defRPr>
                <a:solidFill>
                  <a:schemeClr val="tx1"/>
                </a:solidFill>
                <a:latin typeface="Arial" panose="020B0604020202020204" pitchFamily="34" charset="0"/>
              </a:defRPr>
            </a:lvl4pPr>
            <a:lvl5pPr eaLnBrk="0" fontAlgn="base" hangingPunct="0">
              <a:spcBef>
                <a:spcPct val="0"/>
              </a:spcBef>
              <a:spcAft>
                <a:spcPct val="0"/>
              </a:spcAft>
              <a:tabLst>
                <a:tab pos="985838" algn="l"/>
              </a:tabLst>
              <a:defRPr>
                <a:solidFill>
                  <a:schemeClr val="tx1"/>
                </a:solidFill>
                <a:latin typeface="Arial" panose="020B0604020202020204" pitchFamily="34" charset="0"/>
              </a:defRPr>
            </a:lvl5pPr>
            <a:lvl6pPr eaLnBrk="0" fontAlgn="base" hangingPunct="0">
              <a:spcBef>
                <a:spcPct val="0"/>
              </a:spcBef>
              <a:spcAft>
                <a:spcPct val="0"/>
              </a:spcAft>
              <a:tabLst>
                <a:tab pos="985838" algn="l"/>
              </a:tabLst>
              <a:defRPr>
                <a:solidFill>
                  <a:schemeClr val="tx1"/>
                </a:solidFill>
                <a:latin typeface="Arial" panose="020B0604020202020204" pitchFamily="34" charset="0"/>
              </a:defRPr>
            </a:lvl6pPr>
            <a:lvl7pPr eaLnBrk="0" fontAlgn="base" hangingPunct="0">
              <a:spcBef>
                <a:spcPct val="0"/>
              </a:spcBef>
              <a:spcAft>
                <a:spcPct val="0"/>
              </a:spcAft>
              <a:tabLst>
                <a:tab pos="985838" algn="l"/>
              </a:tabLst>
              <a:defRPr>
                <a:solidFill>
                  <a:schemeClr val="tx1"/>
                </a:solidFill>
                <a:latin typeface="Arial" panose="020B0604020202020204" pitchFamily="34" charset="0"/>
              </a:defRPr>
            </a:lvl7pPr>
            <a:lvl8pPr eaLnBrk="0" fontAlgn="base" hangingPunct="0">
              <a:spcBef>
                <a:spcPct val="0"/>
              </a:spcBef>
              <a:spcAft>
                <a:spcPct val="0"/>
              </a:spcAft>
              <a:tabLst>
                <a:tab pos="985838" algn="l"/>
              </a:tabLst>
              <a:defRPr>
                <a:solidFill>
                  <a:schemeClr val="tx1"/>
                </a:solidFill>
                <a:latin typeface="Arial" panose="020B0604020202020204" pitchFamily="34" charset="0"/>
              </a:defRPr>
            </a:lvl8pPr>
            <a:lvl9pPr eaLnBrk="0" fontAlgn="base" hangingPunct="0">
              <a:spcBef>
                <a:spcPct val="0"/>
              </a:spcBef>
              <a:spcAft>
                <a:spcPct val="0"/>
              </a:spcAft>
              <a:tabLst>
                <a:tab pos="985838" algn="l"/>
              </a:tabLst>
              <a:defRPr>
                <a:solidFill>
                  <a:schemeClr val="tx1"/>
                </a:solidFill>
                <a:latin typeface="Arial" panose="020B0604020202020204" pitchFamily="34" charset="0"/>
              </a:defRPr>
            </a:lvl9pPr>
          </a:lstStyle>
          <a:p>
            <a:pPr marL="457200" indent="-457200">
              <a:lnSpc>
                <a:spcPct val="100000"/>
              </a:lnSpc>
              <a:buFont typeface="+mj-lt"/>
              <a:buAutoNum type="arabicPeriod"/>
            </a:pPr>
            <a:r>
              <a:rPr kumimoji="0" lang="fr-FR" altLang="fr-FR" b="1" i="0" u="sng" strike="noStrike" cap="none" normalizeH="0" baseline="0" dirty="0">
                <a:ln>
                  <a:noFill/>
                </a:ln>
                <a:solidFill>
                  <a:schemeClr val="tx1"/>
                </a:solidFill>
                <a:effectLst/>
                <a:latin typeface="+mn-lt"/>
                <a:ea typeface="Times New Roman" panose="02020603050405020304" pitchFamily="18" charset="0"/>
              </a:rPr>
              <a:t>10 premiers produits par vente :</a:t>
            </a:r>
          </a:p>
          <a:p>
            <a:pPr marL="0" indent="0">
              <a:lnSpc>
                <a:spcPct val="100000"/>
              </a:lnSpc>
              <a:buNone/>
            </a:pPr>
            <a:endParaRPr lang="fr-FR" altLang="fr-FR" sz="2400" dirty="0">
              <a:latin typeface="+mn-lt"/>
              <a:ea typeface="Times New Roman" panose="02020603050405020304" pitchFamily="18" charset="0"/>
            </a:endParaRPr>
          </a:p>
          <a:p>
            <a:pPr marL="457200" lvl="1" indent="0">
              <a:lnSpc>
                <a:spcPct val="100000"/>
              </a:lnSpc>
              <a:buNone/>
            </a:pPr>
            <a:r>
              <a:rPr kumimoji="0" lang="fr-FR" altLang="fr-FR" b="0" i="0" u="none" strike="noStrike" cap="none" normalizeH="0" baseline="0" dirty="0">
                <a:ln>
                  <a:noFill/>
                </a:ln>
                <a:solidFill>
                  <a:schemeClr val="tx1"/>
                </a:solidFill>
                <a:effectLst/>
                <a:latin typeface="+mn-lt"/>
                <a:ea typeface="Times New Roman" panose="02020603050405020304" pitchFamily="18" charset="0"/>
              </a:rPr>
              <a:t>Nous avons pu les recenser : </a:t>
            </a:r>
            <a:endParaRPr kumimoji="0" lang="fr-FR" altLang="fr-FR" b="0" i="0" u="none" strike="noStrike" cap="none" normalizeH="0" baseline="0" dirty="0">
              <a:ln>
                <a:noFill/>
              </a:ln>
              <a:solidFill>
                <a:schemeClr val="tx1"/>
              </a:solidFill>
              <a:effectLst/>
              <a:latin typeface="+mn-lt"/>
            </a:endParaRPr>
          </a:p>
          <a:p>
            <a:pPr marL="457200" lvl="1" indent="0">
              <a:lnSpc>
                <a:spcPct val="100000"/>
              </a:lnSpc>
              <a:buNone/>
            </a:pPr>
            <a:endPar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endParaRP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Apple Smart Phone, Full Size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Cisco Smart Phone, Full Size Motorola Smart Phone, Full Size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Nokia Smart Phone, Full Size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Canon </a:t>
            </a:r>
            <a:r>
              <a:rPr kumimoji="0" lang="en-US" altLang="fr-FR" b="0" i="0" u="none" strike="noStrike" cap="none" normalizeH="0" baseline="0" dirty="0" err="1">
                <a:ln>
                  <a:noFill/>
                </a:ln>
                <a:solidFill>
                  <a:srgbClr val="000000"/>
                </a:solidFill>
                <a:effectLst/>
                <a:latin typeface="+mn-lt"/>
                <a:ea typeface="Times New Roman" panose="02020603050405020304" pitchFamily="18" charset="0"/>
                <a:cs typeface="Calibri" panose="020F0502020204030204" pitchFamily="34" charset="0"/>
              </a:rPr>
              <a:t>imageCLASS</a:t>
            </a: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2200 Advanced Copier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Hon Executive Leather Armchair, Adjustable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Office Star Executive Leather Armchair, Adjustable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a:t>
            </a:r>
            <a:r>
              <a:rPr kumimoji="0" lang="en-US" altLang="fr-FR" b="0" i="0" u="none" strike="noStrike" cap="none" normalizeH="0" baseline="0" dirty="0" err="1">
                <a:ln>
                  <a:noFill/>
                </a:ln>
                <a:solidFill>
                  <a:srgbClr val="000000"/>
                </a:solidFill>
                <a:effectLst/>
                <a:latin typeface="+mn-lt"/>
                <a:ea typeface="Times New Roman" panose="02020603050405020304" pitchFamily="18" charset="0"/>
                <a:cs typeface="Calibri" panose="020F0502020204030204" pitchFamily="34" charset="0"/>
              </a:rPr>
              <a:t>Harbour</a:t>
            </a: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Creations Executive Leather Armchair, Adjustable</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Samsung Smart Phone, Cordless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Nokia Smart Phone, with Caller ID</a:t>
            </a:r>
            <a:endParaRPr kumimoji="0" lang="fr-FR" altLang="fr-FR" b="1" i="0" u="sng" strike="noStrike" cap="none" normalizeH="0" baseline="0" dirty="0">
              <a:ln>
                <a:noFill/>
              </a:ln>
              <a:solidFill>
                <a:schemeClr val="tx1"/>
              </a:solidFill>
              <a:effectLst/>
              <a:latin typeface="+mn-lt"/>
              <a:ea typeface="Times New Roman" panose="02020603050405020304" pitchFamily="18" charset="0"/>
            </a:endParaRPr>
          </a:p>
        </p:txBody>
      </p:sp>
      <p:sp>
        <p:nvSpPr>
          <p:cNvPr id="2" name="Espace réservé du contenu 2">
            <a:extLst>
              <a:ext uri="{FF2B5EF4-FFF2-40B4-BE49-F238E27FC236}">
                <a16:creationId xmlns:a16="http://schemas.microsoft.com/office/drawing/2014/main" id="{BA1662C8-B6E8-1843-3B3E-1A5105C16A76}"/>
              </a:ext>
            </a:extLst>
          </p:cNvPr>
          <p:cNvSpPr txBox="1">
            <a:spLocks/>
          </p:cNvSpPr>
          <p:nvPr/>
        </p:nvSpPr>
        <p:spPr>
          <a:xfrm>
            <a:off x="838199" y="294133"/>
            <a:ext cx="10515600" cy="63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lgn="ctr">
              <a:buFont typeface="+mj-lt"/>
              <a:buAutoNum type="romanUcPeriod" startAt="4"/>
            </a:pPr>
            <a:r>
              <a:rPr lang="fr-FR" sz="3200" b="1" u="sng" dirty="0"/>
              <a:t>ANALYSE DES VENTES</a:t>
            </a:r>
          </a:p>
        </p:txBody>
      </p:sp>
    </p:spTree>
    <p:extLst>
      <p:ext uri="{BB962C8B-B14F-4D97-AF65-F5344CB8AC3E}">
        <p14:creationId xmlns:p14="http://schemas.microsoft.com/office/powerpoint/2010/main" val="35661547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B245376A-1496-913D-8661-4E01D3B64645}"/>
              </a:ext>
            </a:extLst>
          </p:cNvPr>
          <p:cNvPicPr>
            <a:picLocks noChangeAspect="1"/>
          </p:cNvPicPr>
          <p:nvPr/>
        </p:nvPicPr>
        <p:blipFill>
          <a:blip r:embed="rId2"/>
          <a:stretch>
            <a:fillRect/>
          </a:stretch>
        </p:blipFill>
        <p:spPr>
          <a:xfrm>
            <a:off x="233082" y="853889"/>
            <a:ext cx="11725835" cy="5150222"/>
          </a:xfrm>
          <a:prstGeom prst="rect">
            <a:avLst/>
          </a:prstGeom>
        </p:spPr>
      </p:pic>
    </p:spTree>
    <p:extLst>
      <p:ext uri="{BB962C8B-B14F-4D97-AF65-F5344CB8AC3E}">
        <p14:creationId xmlns:p14="http://schemas.microsoft.com/office/powerpoint/2010/main" val="85754812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1C8E4A0-6C40-204D-8AEF-DCA86BBA8C16}"/>
              </a:ext>
            </a:extLst>
          </p:cNvPr>
          <p:cNvSpPr>
            <a:spLocks noGrp="1" noChangeArrowheads="1"/>
          </p:cNvSpPr>
          <p:nvPr>
            <p:ph idx="1"/>
          </p:nvPr>
        </p:nvSpPr>
        <p:spPr bwMode="auto">
          <a:xfrm>
            <a:off x="568256" y="1159148"/>
            <a:ext cx="11055488"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lvl1pPr eaLnBrk="0" fontAlgn="base" hangingPunct="0">
              <a:spcBef>
                <a:spcPct val="0"/>
              </a:spcBef>
              <a:spcAft>
                <a:spcPct val="0"/>
              </a:spcAft>
              <a:tabLst>
                <a:tab pos="985838" algn="l"/>
              </a:tabLst>
              <a:defRPr>
                <a:solidFill>
                  <a:schemeClr val="tx1"/>
                </a:solidFill>
                <a:latin typeface="Arial" panose="020B0604020202020204" pitchFamily="34" charset="0"/>
              </a:defRPr>
            </a:lvl1pPr>
            <a:lvl2pPr eaLnBrk="0" fontAlgn="base" hangingPunct="0">
              <a:spcBef>
                <a:spcPct val="0"/>
              </a:spcBef>
              <a:spcAft>
                <a:spcPct val="0"/>
              </a:spcAft>
              <a:tabLst>
                <a:tab pos="985838" algn="l"/>
              </a:tabLst>
              <a:defRPr>
                <a:solidFill>
                  <a:schemeClr val="tx1"/>
                </a:solidFill>
                <a:latin typeface="Arial" panose="020B0604020202020204" pitchFamily="34" charset="0"/>
              </a:defRPr>
            </a:lvl2pPr>
            <a:lvl3pPr eaLnBrk="0" fontAlgn="base" hangingPunct="0">
              <a:spcBef>
                <a:spcPct val="0"/>
              </a:spcBef>
              <a:spcAft>
                <a:spcPct val="0"/>
              </a:spcAft>
              <a:tabLst>
                <a:tab pos="985838" algn="l"/>
              </a:tabLst>
              <a:defRPr>
                <a:solidFill>
                  <a:schemeClr val="tx1"/>
                </a:solidFill>
                <a:latin typeface="Arial" panose="020B0604020202020204" pitchFamily="34" charset="0"/>
              </a:defRPr>
            </a:lvl3pPr>
            <a:lvl4pPr eaLnBrk="0" fontAlgn="base" hangingPunct="0">
              <a:spcBef>
                <a:spcPct val="0"/>
              </a:spcBef>
              <a:spcAft>
                <a:spcPct val="0"/>
              </a:spcAft>
              <a:tabLst>
                <a:tab pos="985838" algn="l"/>
              </a:tabLst>
              <a:defRPr>
                <a:solidFill>
                  <a:schemeClr val="tx1"/>
                </a:solidFill>
                <a:latin typeface="Arial" panose="020B0604020202020204" pitchFamily="34" charset="0"/>
              </a:defRPr>
            </a:lvl4pPr>
            <a:lvl5pPr eaLnBrk="0" fontAlgn="base" hangingPunct="0">
              <a:spcBef>
                <a:spcPct val="0"/>
              </a:spcBef>
              <a:spcAft>
                <a:spcPct val="0"/>
              </a:spcAft>
              <a:tabLst>
                <a:tab pos="985838" algn="l"/>
              </a:tabLst>
              <a:defRPr>
                <a:solidFill>
                  <a:schemeClr val="tx1"/>
                </a:solidFill>
                <a:latin typeface="Arial" panose="020B0604020202020204" pitchFamily="34" charset="0"/>
              </a:defRPr>
            </a:lvl5pPr>
            <a:lvl6pPr eaLnBrk="0" fontAlgn="base" hangingPunct="0">
              <a:spcBef>
                <a:spcPct val="0"/>
              </a:spcBef>
              <a:spcAft>
                <a:spcPct val="0"/>
              </a:spcAft>
              <a:tabLst>
                <a:tab pos="985838" algn="l"/>
              </a:tabLst>
              <a:defRPr>
                <a:solidFill>
                  <a:schemeClr val="tx1"/>
                </a:solidFill>
                <a:latin typeface="Arial" panose="020B0604020202020204" pitchFamily="34" charset="0"/>
              </a:defRPr>
            </a:lvl6pPr>
            <a:lvl7pPr eaLnBrk="0" fontAlgn="base" hangingPunct="0">
              <a:spcBef>
                <a:spcPct val="0"/>
              </a:spcBef>
              <a:spcAft>
                <a:spcPct val="0"/>
              </a:spcAft>
              <a:tabLst>
                <a:tab pos="985838" algn="l"/>
              </a:tabLst>
              <a:defRPr>
                <a:solidFill>
                  <a:schemeClr val="tx1"/>
                </a:solidFill>
                <a:latin typeface="Arial" panose="020B0604020202020204" pitchFamily="34" charset="0"/>
              </a:defRPr>
            </a:lvl7pPr>
            <a:lvl8pPr eaLnBrk="0" fontAlgn="base" hangingPunct="0">
              <a:spcBef>
                <a:spcPct val="0"/>
              </a:spcBef>
              <a:spcAft>
                <a:spcPct val="0"/>
              </a:spcAft>
              <a:tabLst>
                <a:tab pos="985838" algn="l"/>
              </a:tabLst>
              <a:defRPr>
                <a:solidFill>
                  <a:schemeClr val="tx1"/>
                </a:solidFill>
                <a:latin typeface="Arial" panose="020B0604020202020204" pitchFamily="34" charset="0"/>
              </a:defRPr>
            </a:lvl8pPr>
            <a:lvl9pPr eaLnBrk="0" fontAlgn="base" hangingPunct="0">
              <a:spcBef>
                <a:spcPct val="0"/>
              </a:spcBef>
              <a:spcAft>
                <a:spcPct val="0"/>
              </a:spcAft>
              <a:tabLst>
                <a:tab pos="985838" algn="l"/>
              </a:tabLs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tab pos="985838" algn="l"/>
              </a:tabLst>
            </a:pPr>
            <a:r>
              <a:rPr kumimoji="0" lang="fr-FR" altLang="fr-FR" b="1" i="0" u="sng" strike="noStrike" cap="none" normalizeH="0" baseline="0" dirty="0">
                <a:ln>
                  <a:noFill/>
                </a:ln>
                <a:solidFill>
                  <a:schemeClr val="tx1"/>
                </a:solidFill>
                <a:effectLst/>
                <a:latin typeface="+mn-lt"/>
                <a:ea typeface="Times New Roman" panose="02020603050405020304" pitchFamily="18" charset="0"/>
              </a:rPr>
              <a:t>10 premiers produits vendus en termes de quantités :</a:t>
            </a:r>
          </a:p>
          <a:p>
            <a:pPr marL="0" marR="0" lvl="0" indent="0" algn="l" defTabSz="914400" rtl="0" eaLnBrk="0" fontAlgn="base" latinLnBrk="0" hangingPunct="0">
              <a:lnSpc>
                <a:spcPct val="100000"/>
              </a:lnSpc>
              <a:spcBef>
                <a:spcPct val="0"/>
              </a:spcBef>
              <a:spcAft>
                <a:spcPct val="0"/>
              </a:spcAft>
              <a:buClrTx/>
              <a:buSzTx/>
              <a:buFontTx/>
              <a:buNone/>
              <a:tabLst>
                <a:tab pos="985838" algn="l"/>
              </a:tabLst>
            </a:pPr>
            <a:endParaRPr kumimoji="0" lang="en-US" altLang="fr-FR" sz="24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endParaRP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Staples</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Cardinal Index Tab, Clear</a:t>
            </a:r>
          </a:p>
          <a:p>
            <a:pPr marL="457200" lvl="1" indent="0">
              <a:lnSpc>
                <a:spcPct val="100000"/>
              </a:lnSpc>
              <a:buFontTx/>
              <a:buChar char="•"/>
            </a:pPr>
            <a:r>
              <a:rPr lang="en-US" altLang="fr-FR" dirty="0">
                <a:solidFill>
                  <a:srgbClr val="000000"/>
                </a:solidFill>
                <a:latin typeface="+mn-lt"/>
                <a:ea typeface="Times New Roman" panose="02020603050405020304" pitchFamily="18" charset="0"/>
                <a:cs typeface="Calibri" panose="020F0502020204030204" pitchFamily="34" charset="0"/>
              </a:rPr>
              <a:t> </a:t>
            </a: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Eldon File Cart, Single Width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Rogers File Cart, Single Width</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Sanford Pencil Sharpener, Water Color</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a:t>
            </a:r>
            <a:r>
              <a:rPr kumimoji="0" lang="en-US" altLang="fr-FR" b="0" i="0" u="none" strike="noStrike" cap="none" normalizeH="0" baseline="0" dirty="0" err="1">
                <a:ln>
                  <a:noFill/>
                </a:ln>
                <a:solidFill>
                  <a:srgbClr val="000000"/>
                </a:solidFill>
                <a:effectLst/>
                <a:latin typeface="+mn-lt"/>
                <a:ea typeface="Times New Roman" panose="02020603050405020304" pitchFamily="18" charset="0"/>
                <a:cs typeface="Calibri" panose="020F0502020204030204" pitchFamily="34" charset="0"/>
              </a:rPr>
              <a:t>Stockwell</a:t>
            </a: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Paper Clips, Assorted Sizes</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Avery Index Tab, Clear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a:t>
            </a:r>
            <a:r>
              <a:rPr kumimoji="0" lang="en-US" altLang="fr-FR" b="0" i="0" u="none" strike="noStrike" cap="none" normalizeH="0" baseline="0" dirty="0" err="1">
                <a:ln>
                  <a:noFill/>
                </a:ln>
                <a:solidFill>
                  <a:srgbClr val="000000"/>
                </a:solidFill>
                <a:effectLst/>
                <a:latin typeface="+mn-lt"/>
                <a:ea typeface="Times New Roman" panose="02020603050405020304" pitchFamily="18" charset="0"/>
                <a:cs typeface="Calibri" panose="020F0502020204030204" pitchFamily="34" charset="0"/>
              </a:rPr>
              <a:t>Ibico</a:t>
            </a: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Index Tab, Clear </a:t>
            </a:r>
          </a:p>
          <a:p>
            <a:pPr marL="457200" lvl="1" indent="0">
              <a:lnSpc>
                <a:spcPct val="100000"/>
              </a:lnSpc>
              <a:buFontTx/>
              <a:buChar char="•"/>
            </a:pP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Smead File Cart, Single Width </a:t>
            </a:r>
          </a:p>
          <a:p>
            <a:pPr marL="457200" lvl="1" indent="0">
              <a:lnSpc>
                <a:spcPct val="100000"/>
              </a:lnSpc>
              <a:buFontTx/>
              <a:buChar char="•"/>
            </a:pPr>
            <a:r>
              <a:rPr lang="en-US" altLang="fr-FR" dirty="0">
                <a:solidFill>
                  <a:srgbClr val="000000"/>
                </a:solidFill>
                <a:latin typeface="+mn-lt"/>
                <a:ea typeface="Times New Roman" panose="02020603050405020304" pitchFamily="18" charset="0"/>
                <a:cs typeface="Calibri" panose="020F0502020204030204" pitchFamily="34" charset="0"/>
              </a:rPr>
              <a:t> </a:t>
            </a:r>
            <a:r>
              <a:rPr kumimoji="0" lang="en-US" altLang="fr-FR"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Stanley Pencil Sharpener, Water Color</a:t>
            </a:r>
            <a:endParaRPr kumimoji="0" lang="en-US" altLang="fr-FR"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374346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5152596-EE9D-706E-EE75-433C04C3F006}"/>
              </a:ext>
            </a:extLst>
          </p:cNvPr>
          <p:cNvPicPr>
            <a:picLocks noGrp="1" noChangeAspect="1"/>
          </p:cNvPicPr>
          <p:nvPr>
            <p:ph idx="1"/>
          </p:nvPr>
        </p:nvPicPr>
        <p:blipFill>
          <a:blip r:embed="rId2"/>
          <a:stretch>
            <a:fillRect/>
          </a:stretch>
        </p:blipFill>
        <p:spPr>
          <a:xfrm>
            <a:off x="585755" y="679076"/>
            <a:ext cx="11020490" cy="5499848"/>
          </a:xfrm>
        </p:spPr>
      </p:pic>
    </p:spTree>
    <p:extLst>
      <p:ext uri="{BB962C8B-B14F-4D97-AF65-F5344CB8AC3E}">
        <p14:creationId xmlns:p14="http://schemas.microsoft.com/office/powerpoint/2010/main" val="57714071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D6569B0-21DE-6044-ACD8-92637763ADD3}"/>
              </a:ext>
            </a:extLst>
          </p:cNvPr>
          <p:cNvSpPr>
            <a:spLocks noGrp="1" noChangeArrowheads="1"/>
          </p:cNvSpPr>
          <p:nvPr>
            <p:ph idx="1"/>
          </p:nvPr>
        </p:nvSpPr>
        <p:spPr bwMode="auto">
          <a:xfrm>
            <a:off x="538879" y="610139"/>
            <a:ext cx="11114237"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fr-FR" altLang="fr-FR" b="1" i="0" u="sng" strike="noStrike" cap="none" normalizeH="0" baseline="0" dirty="0">
                <a:ln>
                  <a:noFill/>
                </a:ln>
                <a:solidFill>
                  <a:srgbClr val="000000"/>
                </a:solidFill>
                <a:effectLst/>
                <a:ea typeface="Times New Roman" panose="02020603050405020304" pitchFamily="18" charset="0"/>
                <a:cs typeface="Calibri" panose="020F0502020204030204" pitchFamily="34" charset="0"/>
              </a:rPr>
              <a:t>10 premiers pays qui ont le plus de profit :</a:t>
            </a:r>
            <a:endParaRPr lang="fr-FR" altLang="fr-FR" b="1" u="sng" dirty="0">
              <a:solidFill>
                <a:srgbClr val="000000"/>
              </a:solidFill>
              <a:ea typeface="Times New Roman" panose="02020603050405020304" pitchFamily="18" charset="0"/>
              <a:cs typeface="Calibri" panose="020F0502020204030204" pitchFamily="34" charset="0"/>
            </a:endParaRPr>
          </a:p>
          <a:p>
            <a:pPr marL="0" indent="0" eaLnBrk="0" fontAlgn="base" hangingPunct="0">
              <a:lnSpc>
                <a:spcPct val="100000"/>
              </a:lnSpc>
              <a:spcBef>
                <a:spcPct val="0"/>
              </a:spcBef>
              <a:spcAft>
                <a:spcPct val="0"/>
              </a:spcAft>
              <a:buNone/>
            </a:pPr>
            <a:r>
              <a:rPr kumimoji="0" lang="fr-FR" altLang="fr-FR" sz="2400" i="0" strike="noStrike" cap="none" normalizeH="0" baseline="0" dirty="0">
                <a:ln>
                  <a:noFill/>
                </a:ln>
                <a:solidFill>
                  <a:schemeClr val="tx1"/>
                </a:solidFill>
                <a:effectLst/>
                <a:latin typeface="+mn-lt"/>
                <a:ea typeface="Times New Roman" panose="02020603050405020304" pitchFamily="18" charset="0"/>
              </a:rPr>
              <a:t>Nous avons donc ci-dessous les pays qui font le plus de ventes:</a:t>
            </a:r>
            <a:endParaRPr kumimoji="0" lang="fr-FR" altLang="fr-FR" sz="2400" i="0" strike="noStrike" cap="none" normalizeH="0" baseline="0" dirty="0">
              <a:ln>
                <a:noFill/>
              </a:ln>
              <a:solidFill>
                <a:srgbClr val="000000"/>
              </a:solidFill>
              <a:effectLst/>
              <a:ea typeface="Times New Roman" panose="02020603050405020304" pitchFamily="18" charset="0"/>
              <a:cs typeface="Calibri" panose="020F0502020204030204" pitchFamily="34" charset="0"/>
            </a:endParaRPr>
          </a:p>
        </p:txBody>
      </p:sp>
      <p:sp>
        <p:nvSpPr>
          <p:cNvPr id="14" name="Rectangle 15">
            <a:extLst>
              <a:ext uri="{FF2B5EF4-FFF2-40B4-BE49-F238E27FC236}">
                <a16:creationId xmlns:a16="http://schemas.microsoft.com/office/drawing/2014/main" id="{88830DE8-2A70-3141-B717-153259F5E7B0}"/>
              </a:ext>
            </a:extLst>
          </p:cNvPr>
          <p:cNvSpPr>
            <a:spLocks noChangeArrowheads="1"/>
          </p:cNvSpPr>
          <p:nvPr/>
        </p:nvSpPr>
        <p:spPr bwMode="auto">
          <a:xfrm>
            <a:off x="5647036" y="156050"/>
            <a:ext cx="152424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endParaRPr lang="fr-FR"/>
          </a:p>
        </p:txBody>
      </p:sp>
      <p:sp>
        <p:nvSpPr>
          <p:cNvPr id="15" name="Rectangle 16">
            <a:extLst>
              <a:ext uri="{FF2B5EF4-FFF2-40B4-BE49-F238E27FC236}">
                <a16:creationId xmlns:a16="http://schemas.microsoft.com/office/drawing/2014/main" id="{92859C80-878F-D647-8C91-92EB1AB8F0C9}"/>
              </a:ext>
            </a:extLst>
          </p:cNvPr>
          <p:cNvSpPr>
            <a:spLocks noChangeArrowheads="1"/>
          </p:cNvSpPr>
          <p:nvPr/>
        </p:nvSpPr>
        <p:spPr bwMode="auto">
          <a:xfrm>
            <a:off x="5647036" y="3750150"/>
            <a:ext cx="1524248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2" name="Espace réservé du contenu 2">
            <a:extLst>
              <a:ext uri="{FF2B5EF4-FFF2-40B4-BE49-F238E27FC236}">
                <a16:creationId xmlns:a16="http://schemas.microsoft.com/office/drawing/2014/main" id="{86E0B282-505B-05EA-2970-FFFDCE0C8B67}"/>
              </a:ext>
            </a:extLst>
          </p:cNvPr>
          <p:cNvSpPr txBox="1">
            <a:spLocks/>
          </p:cNvSpPr>
          <p:nvPr/>
        </p:nvSpPr>
        <p:spPr>
          <a:xfrm>
            <a:off x="838199" y="294133"/>
            <a:ext cx="10515600" cy="63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lgn="ctr">
              <a:buFont typeface="+mj-lt"/>
              <a:buAutoNum type="romanUcPeriod" startAt="4"/>
            </a:pPr>
            <a:r>
              <a:rPr lang="fr-FR" sz="3200" b="1" u="sng" dirty="0"/>
              <a:t>ANALYSE DES PROFITS</a:t>
            </a:r>
          </a:p>
        </p:txBody>
      </p:sp>
      <p:graphicFrame>
        <p:nvGraphicFramePr>
          <p:cNvPr id="5" name="Tableau 4">
            <a:extLst>
              <a:ext uri="{FF2B5EF4-FFF2-40B4-BE49-F238E27FC236}">
                <a16:creationId xmlns:a16="http://schemas.microsoft.com/office/drawing/2014/main" id="{352641E9-F4E9-E308-9A63-F0F8658769A5}"/>
              </a:ext>
            </a:extLst>
          </p:cNvPr>
          <p:cNvGraphicFramePr>
            <a:graphicFrameLocks noGrp="1"/>
          </p:cNvGraphicFramePr>
          <p:nvPr>
            <p:extLst>
              <p:ext uri="{D42A27DB-BD31-4B8C-83A1-F6EECF244321}">
                <p14:modId xmlns:p14="http://schemas.microsoft.com/office/powerpoint/2010/main" val="3768617889"/>
              </p:ext>
            </p:extLst>
          </p:nvPr>
        </p:nvGraphicFramePr>
        <p:xfrm>
          <a:off x="1381684" y="2078136"/>
          <a:ext cx="9428632" cy="4522958"/>
        </p:xfrm>
        <a:graphic>
          <a:graphicData uri="http://schemas.openxmlformats.org/drawingml/2006/table">
            <a:tbl>
              <a:tblPr firstRow="1" bandRow="1">
                <a:tableStyleId>{793D81CF-94F2-401A-BA57-92F5A7B2D0C5}</a:tableStyleId>
              </a:tblPr>
              <a:tblGrid>
                <a:gridCol w="4714316">
                  <a:extLst>
                    <a:ext uri="{9D8B030D-6E8A-4147-A177-3AD203B41FA5}">
                      <a16:colId xmlns:a16="http://schemas.microsoft.com/office/drawing/2014/main" val="564609860"/>
                    </a:ext>
                  </a:extLst>
                </a:gridCol>
                <a:gridCol w="4714316">
                  <a:extLst>
                    <a:ext uri="{9D8B030D-6E8A-4147-A177-3AD203B41FA5}">
                      <a16:colId xmlns:a16="http://schemas.microsoft.com/office/drawing/2014/main" val="632516521"/>
                    </a:ext>
                  </a:extLst>
                </a:gridCol>
              </a:tblGrid>
              <a:tr h="411178">
                <a:tc>
                  <a:txBody>
                    <a:bodyPr/>
                    <a:lstStyle/>
                    <a:p>
                      <a:r>
                        <a:rPr lang="fr-FR" sz="2000" dirty="0"/>
                        <a:t>PAYS</a:t>
                      </a:r>
                    </a:p>
                  </a:txBody>
                  <a:tcPr/>
                </a:tc>
                <a:tc>
                  <a:txBody>
                    <a:bodyPr/>
                    <a:lstStyle/>
                    <a:p>
                      <a:r>
                        <a:rPr lang="fr-FR" sz="2000" dirty="0"/>
                        <a:t>TOTAL PROFITS</a:t>
                      </a:r>
                    </a:p>
                  </a:txBody>
                  <a:tcPr/>
                </a:tc>
                <a:extLst>
                  <a:ext uri="{0D108BD9-81ED-4DB2-BD59-A6C34878D82A}">
                    <a16:rowId xmlns:a16="http://schemas.microsoft.com/office/drawing/2014/main" val="2971321188"/>
                  </a:ext>
                </a:extLst>
              </a:tr>
              <a:tr h="411178">
                <a:tc>
                  <a:txBody>
                    <a:bodyPr/>
                    <a:lstStyle/>
                    <a:p>
                      <a:r>
                        <a:rPr lang="fr-FR" sz="2000" dirty="0"/>
                        <a:t>USA</a:t>
                      </a:r>
                    </a:p>
                  </a:txBody>
                  <a:tcPr/>
                </a:tc>
                <a:tc>
                  <a:txBody>
                    <a:bodyPr/>
                    <a:lstStyle/>
                    <a:p>
                      <a:r>
                        <a:rPr lang="fr-FR" sz="2000" dirty="0"/>
                        <a:t>285.297,02 $</a:t>
                      </a:r>
                    </a:p>
                  </a:txBody>
                  <a:tcPr/>
                </a:tc>
                <a:extLst>
                  <a:ext uri="{0D108BD9-81ED-4DB2-BD59-A6C34878D82A}">
                    <a16:rowId xmlns:a16="http://schemas.microsoft.com/office/drawing/2014/main" val="1497523951"/>
                  </a:ext>
                </a:extLst>
              </a:tr>
              <a:tr h="411178">
                <a:tc>
                  <a:txBody>
                    <a:bodyPr/>
                    <a:lstStyle/>
                    <a:p>
                      <a:r>
                        <a:rPr lang="fr-FR" sz="2000" dirty="0"/>
                        <a:t>Chine</a:t>
                      </a:r>
                    </a:p>
                  </a:txBody>
                  <a:tcPr/>
                </a:tc>
                <a:tc>
                  <a:txBody>
                    <a:bodyPr/>
                    <a:lstStyle/>
                    <a:p>
                      <a:r>
                        <a:rPr kumimoji="0" lang="fr-FR" altLang="fr-FR" sz="2000" b="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150.683,08 $</a:t>
                      </a:r>
                      <a:endParaRPr lang="fr-FR" sz="2000" dirty="0"/>
                    </a:p>
                  </a:txBody>
                  <a:tcPr/>
                </a:tc>
                <a:extLst>
                  <a:ext uri="{0D108BD9-81ED-4DB2-BD59-A6C34878D82A}">
                    <a16:rowId xmlns:a16="http://schemas.microsoft.com/office/drawing/2014/main" val="634481710"/>
                  </a:ext>
                </a:extLst>
              </a:tr>
              <a:tr h="411178">
                <a:tc>
                  <a:txBody>
                    <a:bodyPr/>
                    <a:lstStyle/>
                    <a:p>
                      <a:r>
                        <a:rPr lang="fr-FR" sz="2000" dirty="0"/>
                        <a:t>Inde</a:t>
                      </a:r>
                    </a:p>
                  </a:txBody>
                  <a:tcPr/>
                </a:tc>
                <a:tc>
                  <a:txBody>
                    <a:bodyPr/>
                    <a:lstStyle/>
                    <a:p>
                      <a:r>
                        <a:rPr kumimoji="0" lang="fr-FR" altLang="fr-FR" sz="2000" b="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129.071,83 $</a:t>
                      </a:r>
                      <a:endParaRPr lang="fr-FR" sz="2000" dirty="0"/>
                    </a:p>
                  </a:txBody>
                  <a:tcPr/>
                </a:tc>
                <a:extLst>
                  <a:ext uri="{0D108BD9-81ED-4DB2-BD59-A6C34878D82A}">
                    <a16:rowId xmlns:a16="http://schemas.microsoft.com/office/drawing/2014/main" val="3191510572"/>
                  </a:ext>
                </a:extLst>
              </a:tr>
              <a:tr h="411178">
                <a:tc>
                  <a:txBody>
                    <a:bodyPr/>
                    <a:lstStyle/>
                    <a:p>
                      <a:r>
                        <a:rPr lang="fr-FR" sz="2000" dirty="0"/>
                        <a:t>UK</a:t>
                      </a:r>
                    </a:p>
                  </a:txBody>
                  <a:tcPr/>
                </a:tc>
                <a:tc>
                  <a:txBody>
                    <a:bodyPr/>
                    <a:lstStyle/>
                    <a:p>
                      <a:r>
                        <a:rPr kumimoji="0" lang="fr-FR" altLang="fr-FR" sz="2000" b="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111.900,15 $</a:t>
                      </a:r>
                      <a:endParaRPr lang="fr-FR" sz="2000" dirty="0"/>
                    </a:p>
                  </a:txBody>
                  <a:tcPr/>
                </a:tc>
                <a:extLst>
                  <a:ext uri="{0D108BD9-81ED-4DB2-BD59-A6C34878D82A}">
                    <a16:rowId xmlns:a16="http://schemas.microsoft.com/office/drawing/2014/main" val="13045965"/>
                  </a:ext>
                </a:extLst>
              </a:tr>
              <a:tr h="411178">
                <a:tc>
                  <a:txBody>
                    <a:bodyPr/>
                    <a:lstStyle/>
                    <a:p>
                      <a:r>
                        <a:rPr lang="fr-FR" sz="2000" dirty="0"/>
                        <a:t>France</a:t>
                      </a:r>
                    </a:p>
                  </a:txBody>
                  <a:tcPr/>
                </a:tc>
                <a:tc>
                  <a:txBody>
                    <a:bodyPr/>
                    <a:lstStyle/>
                    <a:p>
                      <a:r>
                        <a:rPr kumimoji="0" lang="fr-FR" altLang="fr-FR" sz="2000" b="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109.029,00 $</a:t>
                      </a:r>
                      <a:endParaRPr lang="fr-FR" sz="2000" dirty="0"/>
                    </a:p>
                  </a:txBody>
                  <a:tcPr/>
                </a:tc>
                <a:extLst>
                  <a:ext uri="{0D108BD9-81ED-4DB2-BD59-A6C34878D82A}">
                    <a16:rowId xmlns:a16="http://schemas.microsoft.com/office/drawing/2014/main" val="1750373693"/>
                  </a:ext>
                </a:extLst>
              </a:tr>
              <a:tr h="411178">
                <a:tc>
                  <a:txBody>
                    <a:bodyPr/>
                    <a:lstStyle/>
                    <a:p>
                      <a:r>
                        <a:rPr lang="fr-FR" sz="2000" dirty="0"/>
                        <a:t>Germany</a:t>
                      </a:r>
                    </a:p>
                  </a:txBody>
                  <a:tcPr/>
                </a:tc>
                <a:tc>
                  <a:txBody>
                    <a:bodyPr/>
                    <a:lstStyle/>
                    <a:p>
                      <a:r>
                        <a:rPr kumimoji="0" lang="fr-FR" altLang="fr-FR" sz="2000" b="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107.322,82 $</a:t>
                      </a:r>
                      <a:endParaRPr lang="fr-FR" sz="2000" dirty="0"/>
                    </a:p>
                  </a:txBody>
                  <a:tcPr/>
                </a:tc>
                <a:extLst>
                  <a:ext uri="{0D108BD9-81ED-4DB2-BD59-A6C34878D82A}">
                    <a16:rowId xmlns:a16="http://schemas.microsoft.com/office/drawing/2014/main" val="4209180491"/>
                  </a:ext>
                </a:extLst>
              </a:tr>
              <a:tr h="411178">
                <a:tc>
                  <a:txBody>
                    <a:bodyPr/>
                    <a:lstStyle/>
                    <a:p>
                      <a:r>
                        <a:rPr lang="fr-FR" sz="2000" dirty="0" err="1"/>
                        <a:t>Australia</a:t>
                      </a:r>
                      <a:endParaRPr lang="fr-FR" sz="2000" dirty="0"/>
                    </a:p>
                  </a:txBody>
                  <a:tcPr/>
                </a:tc>
                <a:tc>
                  <a:txBody>
                    <a:bodyPr/>
                    <a:lstStyle/>
                    <a:p>
                      <a:r>
                        <a:rPr kumimoji="0" lang="fr-FR" altLang="fr-FR" sz="2000" b="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105.484,96 $</a:t>
                      </a:r>
                      <a:endParaRPr lang="fr-FR" sz="2000" dirty="0"/>
                    </a:p>
                  </a:txBody>
                  <a:tcPr/>
                </a:tc>
                <a:extLst>
                  <a:ext uri="{0D108BD9-81ED-4DB2-BD59-A6C34878D82A}">
                    <a16:rowId xmlns:a16="http://schemas.microsoft.com/office/drawing/2014/main" val="987901659"/>
                  </a:ext>
                </a:extLst>
              </a:tr>
              <a:tr h="411178">
                <a:tc>
                  <a:txBody>
                    <a:bodyPr/>
                    <a:lstStyle/>
                    <a:p>
                      <a:r>
                        <a:rPr lang="fr-FR" sz="2000" dirty="0"/>
                        <a:t>Mexico</a:t>
                      </a:r>
                    </a:p>
                  </a:txBody>
                  <a:tcPr/>
                </a:tc>
                <a:tc>
                  <a:txBody>
                    <a:bodyPr/>
                    <a:lstStyle/>
                    <a:p>
                      <a:r>
                        <a:rPr kumimoji="0" lang="fr-FR" altLang="fr-FR" sz="2000" b="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102.818,09 $</a:t>
                      </a:r>
                      <a:endParaRPr lang="fr-FR" sz="2000" dirty="0"/>
                    </a:p>
                  </a:txBody>
                  <a:tcPr/>
                </a:tc>
                <a:extLst>
                  <a:ext uri="{0D108BD9-81ED-4DB2-BD59-A6C34878D82A}">
                    <a16:rowId xmlns:a16="http://schemas.microsoft.com/office/drawing/2014/main" val="865690807"/>
                  </a:ext>
                </a:extLst>
              </a:tr>
              <a:tr h="411178">
                <a:tc>
                  <a:txBody>
                    <a:bodyPr/>
                    <a:lstStyle/>
                    <a:p>
                      <a:r>
                        <a:rPr lang="fr-FR" sz="2000" dirty="0"/>
                        <a:t>Spain</a:t>
                      </a:r>
                    </a:p>
                  </a:txBody>
                  <a:tcPr/>
                </a:tc>
                <a:tc>
                  <a:txBody>
                    <a:bodyPr/>
                    <a:lstStyle/>
                    <a:p>
                      <a:r>
                        <a:rPr kumimoji="0" lang="fr-FR" altLang="fr-FR" sz="2000" b="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54.390,12 $</a:t>
                      </a:r>
                      <a:endParaRPr lang="fr-FR" sz="2000" dirty="0"/>
                    </a:p>
                  </a:txBody>
                  <a:tcPr/>
                </a:tc>
                <a:extLst>
                  <a:ext uri="{0D108BD9-81ED-4DB2-BD59-A6C34878D82A}">
                    <a16:rowId xmlns:a16="http://schemas.microsoft.com/office/drawing/2014/main" val="846448098"/>
                  </a:ext>
                </a:extLst>
              </a:tr>
              <a:tr h="411178">
                <a:tc>
                  <a:txBody>
                    <a:bodyPr/>
                    <a:lstStyle/>
                    <a:p>
                      <a:r>
                        <a:rPr lang="fr-FR" sz="2000" dirty="0"/>
                        <a:t>El Salvador</a:t>
                      </a:r>
                    </a:p>
                  </a:txBody>
                  <a:tcPr/>
                </a:tc>
                <a:tc>
                  <a:txBody>
                    <a:bodyPr/>
                    <a:lstStyle/>
                    <a:p>
                      <a:r>
                        <a:rPr kumimoji="0" lang="fr-FR" altLang="fr-FR" sz="2000" b="0" i="0" u="none" strike="noStrike" cap="none" normalizeH="0" baseline="0" dirty="0">
                          <a:ln>
                            <a:noFill/>
                          </a:ln>
                          <a:solidFill>
                            <a:srgbClr val="000000"/>
                          </a:solidFill>
                          <a:effectLst/>
                          <a:ea typeface="Times New Roman" panose="02020603050405020304" pitchFamily="18" charset="0"/>
                          <a:cs typeface="Calibri" panose="020F0502020204030204" pitchFamily="34" charset="0"/>
                        </a:rPr>
                        <a:t>42.023,24 $</a:t>
                      </a:r>
                      <a:endParaRPr lang="fr-FR" sz="2000" dirty="0"/>
                    </a:p>
                  </a:txBody>
                  <a:tcPr/>
                </a:tc>
                <a:extLst>
                  <a:ext uri="{0D108BD9-81ED-4DB2-BD59-A6C34878D82A}">
                    <a16:rowId xmlns:a16="http://schemas.microsoft.com/office/drawing/2014/main" val="248870164"/>
                  </a:ext>
                </a:extLst>
              </a:tr>
            </a:tbl>
          </a:graphicData>
        </a:graphic>
      </p:graphicFrame>
    </p:spTree>
    <p:extLst>
      <p:ext uri="{BB962C8B-B14F-4D97-AF65-F5344CB8AC3E}">
        <p14:creationId xmlns:p14="http://schemas.microsoft.com/office/powerpoint/2010/main" val="539479888"/>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1181</TotalTime>
  <Words>894</Words>
  <Application>Microsoft Macintosh PowerPoint</Application>
  <PresentationFormat>Grand écran</PresentationFormat>
  <Paragraphs>102</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Calibri Light</vt:lpstr>
      <vt:lpstr>Times New Roman</vt:lpstr>
      <vt:lpstr>Thème Office</vt:lpstr>
      <vt:lpstr>Rapport de TP </vt:lpstr>
      <vt:lpstr>Présentation PowerPoint</vt:lpstr>
      <vt:lpstr>Nous avons vu une nette augmentation des ventes de l’année 2011 à 2014. En effet, l’entreprise est passée de + 31.000 à + 60.000 de ventes. </vt:lpstr>
      <vt:lpstr>Le moyen d’expédition préféré des clients  est le « standard class ». Il a la fréquence la plus élevée (30775) et est utilisé dans 60% des ventes.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De ce fait, certains pays éloignés comme les Etats Unis, l’Indonésie et l’Allemagne causent de lourdes pertes. Seuls certains pays comme l’Inde, les Royaumes Unis et l’inde apportent des profits conséquents sur la sous-catégorie table. </vt:lpstr>
      <vt:lpstr>Comme nous l’avons observé précédemment, de même que pour  la sous-catégorie « Tables » certains pays engendrent des pertes de manière globales. Ces derniers sont:</vt:lpstr>
      <vt:lpstr>En allant beaucoup plus loin dans notre analyse des pertes, nous pouvons exprimer les pays faisant des pertes en fonction de chaque sous-catégories</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TP </dc:title>
  <dc:creator>Microsoft Office User</dc:creator>
  <cp:lastModifiedBy>Microsoft Office User</cp:lastModifiedBy>
  <cp:revision>8</cp:revision>
  <dcterms:created xsi:type="dcterms:W3CDTF">2024-02-01T11:39:47Z</dcterms:created>
  <dcterms:modified xsi:type="dcterms:W3CDTF">2024-02-02T11:57:09Z</dcterms:modified>
</cp:coreProperties>
</file>