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9"/>
  </p:notesMasterIdLst>
  <p:handoutMasterIdLst>
    <p:handoutMasterId r:id="rId40"/>
  </p:handoutMasterIdLst>
  <p:sldIdLst>
    <p:sldId id="256" r:id="rId5"/>
    <p:sldId id="277" r:id="rId6"/>
    <p:sldId id="312" r:id="rId7"/>
    <p:sldId id="313" r:id="rId8"/>
    <p:sldId id="314" r:id="rId9"/>
    <p:sldId id="289" r:id="rId10"/>
    <p:sldId id="315" r:id="rId11"/>
    <p:sldId id="295" r:id="rId12"/>
    <p:sldId id="316" r:id="rId13"/>
    <p:sldId id="296" r:id="rId14"/>
    <p:sldId id="317" r:id="rId15"/>
    <p:sldId id="297" r:id="rId16"/>
    <p:sldId id="298" r:id="rId17"/>
    <p:sldId id="319" r:id="rId18"/>
    <p:sldId id="303" r:id="rId19"/>
    <p:sldId id="320" r:id="rId20"/>
    <p:sldId id="304" r:id="rId21"/>
    <p:sldId id="321" r:id="rId22"/>
    <p:sldId id="299" r:id="rId23"/>
    <p:sldId id="322" r:id="rId24"/>
    <p:sldId id="300" r:id="rId25"/>
    <p:sldId id="323" r:id="rId26"/>
    <p:sldId id="301" r:id="rId27"/>
    <p:sldId id="324" r:id="rId28"/>
    <p:sldId id="302" r:id="rId29"/>
    <p:sldId id="325" r:id="rId30"/>
    <p:sldId id="306" r:id="rId31"/>
    <p:sldId id="327" r:id="rId32"/>
    <p:sldId id="329" r:id="rId33"/>
    <p:sldId id="330" r:id="rId34"/>
    <p:sldId id="331" r:id="rId35"/>
    <p:sldId id="332" r:id="rId36"/>
    <p:sldId id="308" r:id="rId37"/>
    <p:sldId id="27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04" d="100"/>
          <a:sy n="104" d="100"/>
        </p:scale>
        <p:origin x="87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a:p>
            <a:pPr lvl="1"/>
            <a:r>
              <a:rPr lang="fr-FR"/>
              <a:t>Deuxième niveau</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‹N°›</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261812" y="2867899"/>
            <a:ext cx="6753729" cy="1122202"/>
          </a:xfrm>
        </p:spPr>
        <p:txBody>
          <a:bodyPr/>
          <a:lstStyle/>
          <a:p>
            <a:r>
              <a:rPr lang="fr-FR" sz="6000" dirty="0"/>
              <a:t>Rapport de TP </a:t>
            </a:r>
            <a:endParaRPr lang="en-US" sz="6000" dirty="0"/>
          </a:p>
        </p:txBody>
      </p:sp>
      <p:sp>
        <p:nvSpPr>
          <p:cNvPr id="5" name="Sous-titre 4">
            <a:extLst>
              <a:ext uri="{FF2B5EF4-FFF2-40B4-BE49-F238E27FC236}">
                <a16:creationId xmlns:a16="http://schemas.microsoft.com/office/drawing/2014/main" id="{F0E338A7-0D88-F960-1AD1-B532E5D7D410}"/>
              </a:ext>
            </a:extLst>
          </p:cNvPr>
          <p:cNvSpPr>
            <a:spLocks noGrp="1"/>
          </p:cNvSpPr>
          <p:nvPr>
            <p:ph type="subTitle" idx="1"/>
          </p:nvPr>
        </p:nvSpPr>
        <p:spPr>
          <a:xfrm>
            <a:off x="6400000" y="4680511"/>
            <a:ext cx="4941770" cy="1904773"/>
          </a:xfrm>
        </p:spPr>
        <p:txBody>
          <a:bodyPr>
            <a:noAutofit/>
          </a:bodyPr>
          <a:lstStyle/>
          <a:p>
            <a:pPr algn="l"/>
            <a:r>
              <a:rPr lang="fr-FR" sz="3600" dirty="0"/>
              <a:t>Aïssata Traoré</a:t>
            </a:r>
          </a:p>
          <a:p>
            <a:pPr algn="l"/>
            <a:r>
              <a:rPr lang="fr-FR" sz="3600" dirty="0"/>
              <a:t>Amadou </a:t>
            </a:r>
            <a:r>
              <a:rPr lang="fr-FR" sz="3600" dirty="0" err="1"/>
              <a:t>Djibrila</a:t>
            </a:r>
            <a:r>
              <a:rPr lang="fr-FR" sz="3600" dirty="0"/>
              <a:t> </a:t>
            </a:r>
            <a:r>
              <a:rPr lang="fr-FR" sz="3600" dirty="0" err="1"/>
              <a:t>Maïga</a:t>
            </a:r>
            <a:endParaRPr lang="fr-FR" sz="3600" dirty="0"/>
          </a:p>
          <a:p>
            <a:pPr algn="l"/>
            <a:r>
              <a:rPr lang="fr-FR" sz="3600" dirty="0"/>
              <a:t>Mohamed Moctar Diop </a:t>
            </a:r>
          </a:p>
          <a:p>
            <a:endParaRPr lang="en-US" sz="36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3" name="Image 2">
            <a:extLst>
              <a:ext uri="{FF2B5EF4-FFF2-40B4-BE49-F238E27FC236}">
                <a16:creationId xmlns:a16="http://schemas.microsoft.com/office/drawing/2014/main" id="{1FB39B93-D806-0C69-9308-709DA3670A5A}"/>
              </a:ext>
            </a:extLst>
          </p:cNvPr>
          <p:cNvPicPr>
            <a:picLocks noChangeAspect="1"/>
          </p:cNvPicPr>
          <p:nvPr/>
        </p:nvPicPr>
        <p:blipFill>
          <a:blip r:embed="rId2"/>
          <a:stretch>
            <a:fillRect/>
          </a:stretch>
        </p:blipFill>
        <p:spPr>
          <a:xfrm>
            <a:off x="38100" y="582527"/>
            <a:ext cx="6057900" cy="5924550"/>
          </a:xfrm>
          <a:prstGeom prst="rect">
            <a:avLst/>
          </a:prstGeom>
        </p:spPr>
      </p:pic>
      <p:pic>
        <p:nvPicPr>
          <p:cNvPr id="7" name="Image 6">
            <a:extLst>
              <a:ext uri="{FF2B5EF4-FFF2-40B4-BE49-F238E27FC236}">
                <a16:creationId xmlns:a16="http://schemas.microsoft.com/office/drawing/2014/main" id="{D8D3FFDA-9209-3B67-1AE3-A09C65365CD3}"/>
              </a:ext>
            </a:extLst>
          </p:cNvPr>
          <p:cNvPicPr>
            <a:picLocks noChangeAspect="1"/>
          </p:cNvPicPr>
          <p:nvPr/>
        </p:nvPicPr>
        <p:blipFill>
          <a:blip r:embed="rId3"/>
          <a:stretch>
            <a:fillRect/>
          </a:stretch>
        </p:blipFill>
        <p:spPr>
          <a:xfrm>
            <a:off x="6096000" y="1122946"/>
            <a:ext cx="6129166" cy="4202029"/>
          </a:xfrm>
          <a:prstGeom prst="rect">
            <a:avLst/>
          </a:prstGeom>
        </p:spPr>
      </p:pic>
    </p:spTree>
    <p:extLst>
      <p:ext uri="{BB962C8B-B14F-4D97-AF65-F5344CB8AC3E}">
        <p14:creationId xmlns:p14="http://schemas.microsoft.com/office/powerpoint/2010/main" val="152904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502568"/>
            <a:ext cx="10587790" cy="15892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5"/>
            </a:pPr>
            <a:r>
              <a:rPr lang="fr-FR" sz="3300" b="1" u="sng" dirty="0"/>
              <a:t>Les catégorie et sous-catégorie qui permettent de faire le plus de profit:</a:t>
            </a:r>
            <a:br>
              <a:rPr lang="fr-FR" sz="3300" b="1" u="sng" dirty="0"/>
            </a:br>
            <a:endParaRPr lang="en-US" sz="3300" dirty="0"/>
          </a:p>
        </p:txBody>
      </p:sp>
    </p:spTree>
    <p:extLst>
      <p:ext uri="{BB962C8B-B14F-4D97-AF65-F5344CB8AC3E}">
        <p14:creationId xmlns:p14="http://schemas.microsoft.com/office/powerpoint/2010/main" val="10534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pic>
        <p:nvPicPr>
          <p:cNvPr id="3" name="Image 2">
            <a:extLst>
              <a:ext uri="{FF2B5EF4-FFF2-40B4-BE49-F238E27FC236}">
                <a16:creationId xmlns:a16="http://schemas.microsoft.com/office/drawing/2014/main" id="{1E52044B-BB1A-485E-49A9-A0AA1B413E0A}"/>
              </a:ext>
            </a:extLst>
          </p:cNvPr>
          <p:cNvPicPr>
            <a:picLocks noChangeAspect="1"/>
          </p:cNvPicPr>
          <p:nvPr/>
        </p:nvPicPr>
        <p:blipFill>
          <a:blip r:embed="rId2"/>
          <a:stretch>
            <a:fillRect/>
          </a:stretch>
        </p:blipFill>
        <p:spPr>
          <a:xfrm>
            <a:off x="1261928" y="677444"/>
            <a:ext cx="9071768" cy="5678906"/>
          </a:xfrm>
          <a:prstGeom prst="rect">
            <a:avLst/>
          </a:prstGeom>
        </p:spPr>
      </p:pic>
    </p:spTree>
    <p:extLst>
      <p:ext uri="{BB962C8B-B14F-4D97-AF65-F5344CB8AC3E}">
        <p14:creationId xmlns:p14="http://schemas.microsoft.com/office/powerpoint/2010/main" val="41283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13</a:t>
            </a:fld>
            <a:endParaRPr lang="en-US" dirty="0"/>
          </a:p>
        </p:txBody>
      </p:sp>
      <p:pic>
        <p:nvPicPr>
          <p:cNvPr id="7" name="Image 6">
            <a:extLst>
              <a:ext uri="{FF2B5EF4-FFF2-40B4-BE49-F238E27FC236}">
                <a16:creationId xmlns:a16="http://schemas.microsoft.com/office/drawing/2014/main" id="{123525B1-EDE5-0AAC-ADC2-69595EC8D46D}"/>
              </a:ext>
            </a:extLst>
          </p:cNvPr>
          <p:cNvPicPr>
            <a:picLocks noChangeAspect="1"/>
          </p:cNvPicPr>
          <p:nvPr/>
        </p:nvPicPr>
        <p:blipFill>
          <a:blip r:embed="rId2"/>
          <a:stretch>
            <a:fillRect/>
          </a:stretch>
        </p:blipFill>
        <p:spPr>
          <a:xfrm>
            <a:off x="809624" y="152400"/>
            <a:ext cx="10544175" cy="6705600"/>
          </a:xfrm>
          <a:prstGeom prst="rect">
            <a:avLst/>
          </a:prstGeom>
        </p:spPr>
      </p:pic>
    </p:spTree>
    <p:extLst>
      <p:ext uri="{BB962C8B-B14F-4D97-AF65-F5344CB8AC3E}">
        <p14:creationId xmlns:p14="http://schemas.microsoft.com/office/powerpoint/2010/main" val="159938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6"/>
            </a:pPr>
            <a:r>
              <a:rPr lang="fr-FR" sz="3600" b="1" u="sng" dirty="0"/>
              <a:t>Les 10 states qui font le plus de profit avec leurs ventes:</a:t>
            </a:r>
            <a:br>
              <a:rPr lang="fr-FR" sz="3600" b="1" u="sng" dirty="0"/>
            </a:br>
            <a:endParaRPr lang="en-US" sz="3600" dirty="0"/>
          </a:p>
        </p:txBody>
      </p:sp>
    </p:spTree>
    <p:extLst>
      <p:ext uri="{BB962C8B-B14F-4D97-AF65-F5344CB8AC3E}">
        <p14:creationId xmlns:p14="http://schemas.microsoft.com/office/powerpoint/2010/main" val="267320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15</a:t>
            </a:fld>
            <a:endParaRPr lang="en-US" dirty="0"/>
          </a:p>
        </p:txBody>
      </p:sp>
      <p:pic>
        <p:nvPicPr>
          <p:cNvPr id="5" name="Image 4">
            <a:extLst>
              <a:ext uri="{FF2B5EF4-FFF2-40B4-BE49-F238E27FC236}">
                <a16:creationId xmlns:a16="http://schemas.microsoft.com/office/drawing/2014/main" id="{E1B90F74-F766-F1D4-3D19-3D4A122C0FCD}"/>
              </a:ext>
            </a:extLst>
          </p:cNvPr>
          <p:cNvPicPr>
            <a:picLocks noChangeAspect="1"/>
          </p:cNvPicPr>
          <p:nvPr/>
        </p:nvPicPr>
        <p:blipFill>
          <a:blip r:embed="rId2"/>
          <a:stretch>
            <a:fillRect/>
          </a:stretch>
        </p:blipFill>
        <p:spPr>
          <a:xfrm>
            <a:off x="102933" y="0"/>
            <a:ext cx="11986133" cy="6858000"/>
          </a:xfrm>
          <a:prstGeom prst="rect">
            <a:avLst/>
          </a:prstGeom>
        </p:spPr>
      </p:pic>
    </p:spTree>
    <p:extLst>
      <p:ext uri="{BB962C8B-B14F-4D97-AF65-F5344CB8AC3E}">
        <p14:creationId xmlns:p14="http://schemas.microsoft.com/office/powerpoint/2010/main" val="95067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0FD0-3BA0-9487-6AE2-8BF251E36760}"/>
              </a:ext>
              <a:ext uri="{C183D7F6-B498-43B3-948B-1728B52AA6E4}">
                <adec:decorative xmlns:adec="http://schemas.microsoft.com/office/drawing/2017/decorative" val="0"/>
              </a:ext>
            </a:extLst>
          </p:cNvPr>
          <p:cNvSpPr txBox="1">
            <a:spLocks/>
          </p:cNvSpPr>
          <p:nvPr/>
        </p:nvSpPr>
        <p:spPr>
          <a:xfrm>
            <a:off x="481261" y="2982786"/>
            <a:ext cx="9496927" cy="1325563"/>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6"/>
            </a:pPr>
            <a:r>
              <a:rPr lang="fr-FR" sz="3600" b="1" u="sng" dirty="0"/>
              <a:t>Profit et ventes des </a:t>
            </a:r>
            <a:r>
              <a:rPr lang="fr-FR" sz="3600" b="1" u="sng" dirty="0" err="1"/>
              <a:t>differentes</a:t>
            </a:r>
            <a:r>
              <a:rPr lang="fr-FR" sz="3600" b="1" u="sng" dirty="0"/>
              <a:t> country ayant effectue le pus de profit</a:t>
            </a:r>
            <a:br>
              <a:rPr lang="fr-FR" sz="3600" b="1" u="sng" dirty="0"/>
            </a:br>
            <a:endParaRPr lang="en-US" sz="3600" dirty="0"/>
          </a:p>
        </p:txBody>
      </p:sp>
    </p:spTree>
    <p:extLst>
      <p:ext uri="{BB962C8B-B14F-4D97-AF65-F5344CB8AC3E}">
        <p14:creationId xmlns:p14="http://schemas.microsoft.com/office/powerpoint/2010/main" val="386191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dirty="0"/>
          </a:p>
        </p:txBody>
      </p:sp>
      <p:pic>
        <p:nvPicPr>
          <p:cNvPr id="11" name="Image 10">
            <a:extLst>
              <a:ext uri="{FF2B5EF4-FFF2-40B4-BE49-F238E27FC236}">
                <a16:creationId xmlns:a16="http://schemas.microsoft.com/office/drawing/2014/main" id="{ACF010A1-C793-B5B7-9479-A54C82C5C13C}"/>
              </a:ext>
            </a:extLst>
          </p:cNvPr>
          <p:cNvPicPr>
            <a:picLocks noChangeAspect="1"/>
          </p:cNvPicPr>
          <p:nvPr/>
        </p:nvPicPr>
        <p:blipFill>
          <a:blip r:embed="rId2"/>
          <a:stretch>
            <a:fillRect/>
          </a:stretch>
        </p:blipFill>
        <p:spPr>
          <a:xfrm>
            <a:off x="0" y="721560"/>
            <a:ext cx="12192000" cy="5614737"/>
          </a:xfrm>
          <a:prstGeom prst="rect">
            <a:avLst/>
          </a:prstGeom>
        </p:spPr>
      </p:pic>
    </p:spTree>
    <p:extLst>
      <p:ext uri="{BB962C8B-B14F-4D97-AF65-F5344CB8AC3E}">
        <p14:creationId xmlns:p14="http://schemas.microsoft.com/office/powerpoint/2010/main" val="135046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7"/>
            </a:pPr>
            <a:r>
              <a:rPr lang="fr-FR" sz="3600" b="1" u="sng" dirty="0"/>
              <a:t>Ventes et profit des </a:t>
            </a:r>
            <a:r>
              <a:rPr lang="fr-FR" sz="3600" b="1" u="sng" dirty="0" err="1"/>
              <a:t>differentes</a:t>
            </a:r>
            <a:r>
              <a:rPr lang="fr-FR" sz="3600" b="1" u="sng" dirty="0"/>
              <a:t> </a:t>
            </a:r>
            <a:r>
              <a:rPr lang="fr-FR" sz="3600" b="1" u="sng" dirty="0" err="1"/>
              <a:t>regions</a:t>
            </a:r>
            <a:r>
              <a:rPr lang="fr-FR" sz="3600" b="1" u="sng" dirty="0"/>
              <a:t>:</a:t>
            </a:r>
            <a:br>
              <a:rPr lang="fr-FR" sz="3600" b="1" u="sng" dirty="0"/>
            </a:br>
            <a:endParaRPr lang="en-US" sz="3600" dirty="0"/>
          </a:p>
        </p:txBody>
      </p:sp>
    </p:spTree>
    <p:extLst>
      <p:ext uri="{BB962C8B-B14F-4D97-AF65-F5344CB8AC3E}">
        <p14:creationId xmlns:p14="http://schemas.microsoft.com/office/powerpoint/2010/main" val="148045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397E411-5F1A-933C-8337-45067BA9E88F}"/>
              </a:ext>
            </a:extLst>
          </p:cNvPr>
          <p:cNvPicPr>
            <a:picLocks noChangeAspect="1"/>
          </p:cNvPicPr>
          <p:nvPr/>
        </p:nvPicPr>
        <p:blipFill>
          <a:blip r:embed="rId2"/>
          <a:stretch>
            <a:fillRect/>
          </a:stretch>
        </p:blipFill>
        <p:spPr>
          <a:xfrm>
            <a:off x="634187" y="0"/>
            <a:ext cx="10923626" cy="6858000"/>
          </a:xfrm>
          <a:prstGeom prst="rect">
            <a:avLst/>
          </a:prstGeom>
        </p:spPr>
      </p:pic>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19</a:t>
            </a:fld>
            <a:endParaRPr lang="en-US" dirty="0"/>
          </a:p>
        </p:txBody>
      </p:sp>
      <p:sp>
        <p:nvSpPr>
          <p:cNvPr id="6" name="Rectangle 5">
            <a:extLst>
              <a:ext uri="{FF2B5EF4-FFF2-40B4-BE49-F238E27FC236}">
                <a16:creationId xmlns:a16="http://schemas.microsoft.com/office/drawing/2014/main" id="{5B392AC5-EB55-B654-7103-BEDA01958880}"/>
              </a:ext>
            </a:extLst>
          </p:cNvPr>
          <p:cNvSpPr/>
          <p:nvPr/>
        </p:nvSpPr>
        <p:spPr>
          <a:xfrm>
            <a:off x="5069307" y="5823284"/>
            <a:ext cx="3673642" cy="533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Profit: 17871  </a:t>
            </a:r>
          </a:p>
          <a:p>
            <a:r>
              <a:rPr lang="fr-FR" b="1" dirty="0">
                <a:solidFill>
                  <a:schemeClr val="tx1"/>
                </a:solidFill>
              </a:rPr>
              <a:t>Ventes: 669288</a:t>
            </a:r>
          </a:p>
        </p:txBody>
      </p:sp>
    </p:spTree>
    <p:extLst>
      <p:ext uri="{BB962C8B-B14F-4D97-AF65-F5344CB8AC3E}">
        <p14:creationId xmlns:p14="http://schemas.microsoft.com/office/powerpoint/2010/main" val="81923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6" y="136525"/>
            <a:ext cx="4202806" cy="1325563"/>
          </a:xfrm>
        </p:spPr>
        <p:txBody>
          <a:bodyPr/>
          <a:lstStyle/>
          <a:p>
            <a:pPr marL="571500" indent="-571500">
              <a:buFont typeface="+mj-lt"/>
              <a:buAutoNum type="romanUcPeriod"/>
            </a:pPr>
            <a:r>
              <a:rPr lang="fr-FR" sz="2800" b="1" u="sng" dirty="0"/>
              <a:t>INTRODUCTION</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9031706" cy="4844716"/>
          </a:xfrm>
        </p:spPr>
        <p:txBody>
          <a:bodyPr>
            <a:normAutofit fontScale="32500" lnSpcReduction="20000"/>
          </a:bodyPr>
          <a:lstStyle/>
          <a:p>
            <a:pPr marL="0" indent="0" algn="just">
              <a:buNone/>
            </a:pPr>
            <a:r>
              <a:rPr lang="fr-FR" sz="8000" dirty="0">
                <a:effectLst/>
                <a:ea typeface="Times New Roman" panose="02020603050405020304" pitchFamily="18" charset="0"/>
              </a:rPr>
              <a:t>Le travail se porte sur les données de ventes des années 2011, 2012, 2013 et 2014 d’une grande entreprise commerciale souhaitant mettre en place des stratégies lui permettant d’optimiser ses ventes et donc de maximiser ses bénéfices. </a:t>
            </a:r>
            <a:endParaRPr lang="fr-ML" sz="8000" dirty="0">
              <a:ea typeface="Times New Roman" panose="02020603050405020304" pitchFamily="18" charset="0"/>
            </a:endParaRPr>
          </a:p>
          <a:p>
            <a:pPr marL="0" indent="0" algn="just">
              <a:buNone/>
            </a:pPr>
            <a:r>
              <a:rPr lang="fr-ML" sz="8000" dirty="0">
                <a:effectLst/>
                <a:ea typeface="Times New Roman" panose="02020603050405020304" pitchFamily="18" charset="0"/>
              </a:rPr>
              <a:t>Pour se faire, nous avons eu à travailler sur un </a:t>
            </a:r>
            <a:r>
              <a:rPr lang="fr-ML" sz="8000" dirty="0" err="1">
                <a:effectLst/>
                <a:ea typeface="Times New Roman" panose="02020603050405020304" pitchFamily="18" charset="0"/>
              </a:rPr>
              <a:t>dataset</a:t>
            </a:r>
            <a:r>
              <a:rPr lang="fr-ML" sz="8000" dirty="0">
                <a:effectLst/>
                <a:ea typeface="Times New Roman" panose="02020603050405020304" pitchFamily="18" charset="0"/>
              </a:rPr>
              <a:t> de 51.290 lignes et 21 colonnes. Après analyse du </a:t>
            </a:r>
            <a:r>
              <a:rPr lang="fr-ML" sz="8000" dirty="0" err="1">
                <a:effectLst/>
                <a:ea typeface="Times New Roman" panose="02020603050405020304" pitchFamily="18" charset="0"/>
              </a:rPr>
              <a:t>dataset</a:t>
            </a:r>
            <a:r>
              <a:rPr lang="fr-ML" sz="8000" dirty="0">
                <a:effectLst/>
                <a:ea typeface="Times New Roman" panose="02020603050405020304" pitchFamily="18" charset="0"/>
              </a:rPr>
              <a:t>, nous avons vu que : </a:t>
            </a:r>
          </a:p>
          <a:p>
            <a:pPr marL="1143000" indent="-1143000" algn="just">
              <a:buFont typeface="Arial" panose="020B0604020202020204" pitchFamily="34" charset="0"/>
              <a:buChar char="•"/>
              <a:tabLst>
                <a:tab pos="986155" algn="l"/>
              </a:tabLst>
            </a:pPr>
            <a:r>
              <a:rPr lang="fr-ML" sz="8000" dirty="0">
                <a:effectLst/>
                <a:ea typeface="Times New Roman" panose="02020603050405020304" pitchFamily="18" charset="0"/>
              </a:rPr>
              <a:t>il n’y avait aucune valeur manquantes, </a:t>
            </a:r>
          </a:p>
          <a:p>
            <a:pPr marL="1143000" indent="-1143000" algn="just">
              <a:buFont typeface="Arial" panose="020B0604020202020204" pitchFamily="34" charset="0"/>
              <a:buChar char="•"/>
              <a:tabLst>
                <a:tab pos="986155" algn="l"/>
              </a:tabLst>
            </a:pPr>
            <a:r>
              <a:rPr lang="fr-ML" sz="8000" dirty="0">
                <a:effectLst/>
                <a:ea typeface="Times New Roman" panose="02020603050405020304" pitchFamily="18" charset="0"/>
              </a:rPr>
              <a:t>les données recensées sont au bon format. </a:t>
            </a:r>
          </a:p>
          <a:p>
            <a:pPr marL="0" indent="0" algn="just">
              <a:buNone/>
              <a:tabLst>
                <a:tab pos="986155" algn="l"/>
              </a:tabLst>
            </a:pPr>
            <a:r>
              <a:rPr lang="fr-ML" sz="8000" dirty="0">
                <a:effectLst/>
                <a:ea typeface="Times New Roman" panose="02020603050405020304" pitchFamily="18" charset="0"/>
              </a:rPr>
              <a:t>L’analyse peut donc être effectuée sans plus de traitements. </a:t>
            </a:r>
          </a:p>
          <a:p>
            <a:pPr marL="0" indent="0">
              <a:buNone/>
            </a:pPr>
            <a:endParaRPr lang="fr-FR"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8"/>
            </a:pPr>
            <a:r>
              <a:rPr lang="fr-FR" sz="3600" b="1" u="sng" dirty="0"/>
              <a:t>Les 15 derniers states qui font le moins de profit:</a:t>
            </a:r>
            <a:br>
              <a:rPr lang="fr-FR" sz="3600" b="1" u="sng" dirty="0"/>
            </a:br>
            <a:endParaRPr lang="en-US" sz="3600" dirty="0"/>
          </a:p>
        </p:txBody>
      </p:sp>
    </p:spTree>
    <p:extLst>
      <p:ext uri="{BB962C8B-B14F-4D97-AF65-F5344CB8AC3E}">
        <p14:creationId xmlns:p14="http://schemas.microsoft.com/office/powerpoint/2010/main" val="375418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21</a:t>
            </a:fld>
            <a:endParaRPr lang="en-US" dirty="0"/>
          </a:p>
        </p:txBody>
      </p:sp>
      <p:pic>
        <p:nvPicPr>
          <p:cNvPr id="6" name="Image 5">
            <a:extLst>
              <a:ext uri="{FF2B5EF4-FFF2-40B4-BE49-F238E27FC236}">
                <a16:creationId xmlns:a16="http://schemas.microsoft.com/office/drawing/2014/main" id="{30B9A80C-89EE-1A6D-06F1-C0EF63EFCA6F}"/>
              </a:ext>
            </a:extLst>
          </p:cNvPr>
          <p:cNvPicPr>
            <a:picLocks noChangeAspect="1"/>
          </p:cNvPicPr>
          <p:nvPr/>
        </p:nvPicPr>
        <p:blipFill>
          <a:blip r:embed="rId2"/>
          <a:stretch>
            <a:fillRect/>
          </a:stretch>
        </p:blipFill>
        <p:spPr>
          <a:xfrm>
            <a:off x="426839" y="0"/>
            <a:ext cx="11338322" cy="6781800"/>
          </a:xfrm>
          <a:prstGeom prst="rect">
            <a:avLst/>
          </a:prstGeom>
        </p:spPr>
      </p:pic>
    </p:spTree>
    <p:extLst>
      <p:ext uri="{BB962C8B-B14F-4D97-AF65-F5344CB8AC3E}">
        <p14:creationId xmlns:p14="http://schemas.microsoft.com/office/powerpoint/2010/main" val="170510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9"/>
            </a:pPr>
            <a:r>
              <a:rPr lang="fr-FR" sz="3600" b="1" u="sng" dirty="0"/>
              <a:t>Les 29 country effectuant des pertes au niveau du profit:</a:t>
            </a:r>
            <a:br>
              <a:rPr lang="fr-FR" sz="3600" b="1" u="sng" dirty="0"/>
            </a:br>
            <a:endParaRPr lang="en-US" sz="3600" dirty="0"/>
          </a:p>
        </p:txBody>
      </p:sp>
    </p:spTree>
    <p:extLst>
      <p:ext uri="{BB962C8B-B14F-4D97-AF65-F5344CB8AC3E}">
        <p14:creationId xmlns:p14="http://schemas.microsoft.com/office/powerpoint/2010/main" val="1313353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23</a:t>
            </a:fld>
            <a:endParaRPr lang="en-US" dirty="0"/>
          </a:p>
        </p:txBody>
      </p:sp>
      <p:pic>
        <p:nvPicPr>
          <p:cNvPr id="3" name="Image 2">
            <a:extLst>
              <a:ext uri="{FF2B5EF4-FFF2-40B4-BE49-F238E27FC236}">
                <a16:creationId xmlns:a16="http://schemas.microsoft.com/office/drawing/2014/main" id="{4DB8AA38-0D2E-DE12-2B23-20641BACF656}"/>
              </a:ext>
            </a:extLst>
          </p:cNvPr>
          <p:cNvPicPr>
            <a:picLocks noChangeAspect="1"/>
          </p:cNvPicPr>
          <p:nvPr/>
        </p:nvPicPr>
        <p:blipFill>
          <a:blip r:embed="rId2"/>
          <a:stretch>
            <a:fillRect/>
          </a:stretch>
        </p:blipFill>
        <p:spPr>
          <a:xfrm>
            <a:off x="511252" y="0"/>
            <a:ext cx="11169496" cy="6858000"/>
          </a:xfrm>
          <a:prstGeom prst="rect">
            <a:avLst/>
          </a:prstGeom>
        </p:spPr>
      </p:pic>
    </p:spTree>
    <p:extLst>
      <p:ext uri="{BB962C8B-B14F-4D97-AF65-F5344CB8AC3E}">
        <p14:creationId xmlns:p14="http://schemas.microsoft.com/office/powerpoint/2010/main" val="268683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0"/>
            </a:pPr>
            <a:r>
              <a:rPr lang="fr-FR" sz="3600" b="1" u="sng" dirty="0"/>
              <a:t>Les 15 produit effectuant le plus de pertes au niveau du profit:</a:t>
            </a:r>
            <a:br>
              <a:rPr lang="fr-FR" sz="3600" b="1" u="sng" dirty="0"/>
            </a:br>
            <a:endParaRPr lang="en-US" sz="3600" dirty="0"/>
          </a:p>
        </p:txBody>
      </p:sp>
    </p:spTree>
    <p:extLst>
      <p:ext uri="{BB962C8B-B14F-4D97-AF65-F5344CB8AC3E}">
        <p14:creationId xmlns:p14="http://schemas.microsoft.com/office/powerpoint/2010/main" val="403354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25</a:t>
            </a:fld>
            <a:endParaRPr lang="en-US" dirty="0"/>
          </a:p>
        </p:txBody>
      </p:sp>
      <p:pic>
        <p:nvPicPr>
          <p:cNvPr id="4" name="Image 3">
            <a:extLst>
              <a:ext uri="{FF2B5EF4-FFF2-40B4-BE49-F238E27FC236}">
                <a16:creationId xmlns:a16="http://schemas.microsoft.com/office/drawing/2014/main" id="{31DE9A04-5105-A64F-744C-4F8F72D2252C}"/>
              </a:ext>
            </a:extLst>
          </p:cNvPr>
          <p:cNvPicPr>
            <a:picLocks noChangeAspect="1"/>
          </p:cNvPicPr>
          <p:nvPr/>
        </p:nvPicPr>
        <p:blipFill>
          <a:blip r:embed="rId2"/>
          <a:stretch>
            <a:fillRect/>
          </a:stretch>
        </p:blipFill>
        <p:spPr>
          <a:xfrm>
            <a:off x="0" y="359877"/>
            <a:ext cx="12192000" cy="6138246"/>
          </a:xfrm>
          <a:prstGeom prst="rect">
            <a:avLst/>
          </a:prstGeom>
        </p:spPr>
      </p:pic>
    </p:spTree>
    <p:extLst>
      <p:ext uri="{BB962C8B-B14F-4D97-AF65-F5344CB8AC3E}">
        <p14:creationId xmlns:p14="http://schemas.microsoft.com/office/powerpoint/2010/main" val="633873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1"/>
            </a:pPr>
            <a:r>
              <a:rPr lang="fr-FR" sz="3600" b="1" u="sng" dirty="0"/>
              <a:t>Les 15 vendeurs (</a:t>
            </a:r>
            <a:r>
              <a:rPr lang="fr-FR" sz="3600" b="1" u="sng" dirty="0" err="1"/>
              <a:t>customer</a:t>
            </a:r>
            <a:r>
              <a:rPr lang="fr-FR" sz="3600" b="1" u="sng" dirty="0"/>
              <a:t>) effectuant le plus de perte:</a:t>
            </a:r>
            <a:br>
              <a:rPr lang="fr-FR" sz="3600" b="1" u="sng" dirty="0"/>
            </a:br>
            <a:endParaRPr lang="en-US" sz="3600" dirty="0"/>
          </a:p>
        </p:txBody>
      </p:sp>
    </p:spTree>
    <p:extLst>
      <p:ext uri="{BB962C8B-B14F-4D97-AF65-F5344CB8AC3E}">
        <p14:creationId xmlns:p14="http://schemas.microsoft.com/office/powerpoint/2010/main" val="1451866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27</a:t>
            </a:fld>
            <a:endParaRPr lang="en-US" dirty="0"/>
          </a:p>
        </p:txBody>
      </p:sp>
      <p:sp>
        <p:nvSpPr>
          <p:cNvPr id="2" name="Rectangle 1">
            <a:extLst>
              <a:ext uri="{FF2B5EF4-FFF2-40B4-BE49-F238E27FC236}">
                <a16:creationId xmlns:a16="http://schemas.microsoft.com/office/drawing/2014/main" id="{D8FF80D6-238F-1B95-D49B-8A9D6C8E1D16}"/>
              </a:ext>
            </a:extLst>
          </p:cNvPr>
          <p:cNvSpPr/>
          <p:nvPr/>
        </p:nvSpPr>
        <p:spPr>
          <a:xfrm>
            <a:off x="6234545" y="0"/>
            <a:ext cx="461819" cy="286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a:extLst>
              <a:ext uri="{FF2B5EF4-FFF2-40B4-BE49-F238E27FC236}">
                <a16:creationId xmlns:a16="http://schemas.microsoft.com/office/drawing/2014/main" id="{01C2EE82-113D-6D5C-A4B2-D0897226D642}"/>
              </a:ext>
            </a:extLst>
          </p:cNvPr>
          <p:cNvPicPr>
            <a:picLocks noChangeAspect="1"/>
          </p:cNvPicPr>
          <p:nvPr/>
        </p:nvPicPr>
        <p:blipFill>
          <a:blip r:embed="rId2"/>
          <a:stretch>
            <a:fillRect/>
          </a:stretch>
        </p:blipFill>
        <p:spPr>
          <a:xfrm>
            <a:off x="555157" y="0"/>
            <a:ext cx="11081685" cy="6858000"/>
          </a:xfrm>
          <a:prstGeom prst="rect">
            <a:avLst/>
          </a:prstGeom>
        </p:spPr>
      </p:pic>
    </p:spTree>
    <p:extLst>
      <p:ext uri="{BB962C8B-B14F-4D97-AF65-F5344CB8AC3E}">
        <p14:creationId xmlns:p14="http://schemas.microsoft.com/office/powerpoint/2010/main" val="390470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2"/>
            </a:pPr>
            <a:r>
              <a:rPr lang="fr-FR" sz="3600" b="1" u="sng" dirty="0"/>
              <a:t>Matrice de </a:t>
            </a:r>
            <a:r>
              <a:rPr lang="fr-FR" sz="3600" b="1" u="sng" dirty="0" err="1"/>
              <a:t>corelation</a:t>
            </a:r>
            <a:r>
              <a:rPr lang="fr-FR" sz="3600" b="1" u="sng" dirty="0"/>
              <a:t> entre la variable profit et les autre variable </a:t>
            </a:r>
            <a:r>
              <a:rPr lang="fr-FR" sz="3600" b="1" u="sng" dirty="0" err="1"/>
              <a:t>numerique</a:t>
            </a:r>
            <a:r>
              <a:rPr lang="fr-FR" sz="3600" b="1" u="sng" dirty="0"/>
              <a:t>:</a:t>
            </a:r>
            <a:br>
              <a:rPr lang="fr-FR" sz="3600" b="1" u="sng" dirty="0"/>
            </a:br>
            <a:endParaRPr lang="en-US" sz="3600" dirty="0"/>
          </a:p>
        </p:txBody>
      </p:sp>
    </p:spTree>
    <p:extLst>
      <p:ext uri="{BB962C8B-B14F-4D97-AF65-F5344CB8AC3E}">
        <p14:creationId xmlns:p14="http://schemas.microsoft.com/office/powerpoint/2010/main" val="48656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29</a:t>
            </a:fld>
            <a:endParaRPr lang="en-US" dirty="0"/>
          </a:p>
        </p:txBody>
      </p:sp>
      <p:pic>
        <p:nvPicPr>
          <p:cNvPr id="4" name="Image 3">
            <a:extLst>
              <a:ext uri="{FF2B5EF4-FFF2-40B4-BE49-F238E27FC236}">
                <a16:creationId xmlns:a16="http://schemas.microsoft.com/office/drawing/2014/main" id="{22A94953-0791-C3A1-E5E7-833036E88221}"/>
              </a:ext>
            </a:extLst>
          </p:cNvPr>
          <p:cNvPicPr>
            <a:picLocks noChangeAspect="1"/>
          </p:cNvPicPr>
          <p:nvPr/>
        </p:nvPicPr>
        <p:blipFill>
          <a:blip r:embed="rId2"/>
          <a:stretch>
            <a:fillRect/>
          </a:stretch>
        </p:blipFill>
        <p:spPr>
          <a:xfrm>
            <a:off x="1757362" y="176212"/>
            <a:ext cx="8677275" cy="6505575"/>
          </a:xfrm>
          <a:prstGeom prst="rect">
            <a:avLst/>
          </a:prstGeom>
        </p:spPr>
      </p:pic>
    </p:spTree>
    <p:extLst>
      <p:ext uri="{BB962C8B-B14F-4D97-AF65-F5344CB8AC3E}">
        <p14:creationId xmlns:p14="http://schemas.microsoft.com/office/powerpoint/2010/main" val="2447714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5" y="136525"/>
            <a:ext cx="9496927" cy="1325563"/>
          </a:xfrm>
        </p:spPr>
        <p:txBody>
          <a:bodyPr>
            <a:normAutofit/>
          </a:bodyPr>
          <a:lstStyle/>
          <a:p>
            <a:pPr marL="571500" indent="-571500">
              <a:buFont typeface="+mj-lt"/>
              <a:buAutoNum type="romanUcPeriod" startAt="2"/>
            </a:pPr>
            <a:r>
              <a:rPr lang="fr-FR" b="1" u="sng" dirty="0"/>
              <a:t>ANALYSE EXPLORATOIRE DES DONNEES</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9031706" cy="1171073"/>
          </a:xfrm>
        </p:spPr>
        <p:txBody>
          <a:bodyPr>
            <a:normAutofit/>
          </a:bodyPr>
          <a:lstStyle/>
          <a:p>
            <a:pPr marL="0" indent="0" algn="just">
              <a:buNone/>
            </a:pPr>
            <a:r>
              <a:rPr lang="fr-FR" sz="2400" dirty="0">
                <a:effectLst/>
                <a:ea typeface="Times New Roman" panose="02020603050405020304" pitchFamily="18" charset="0"/>
              </a:rPr>
              <a:t>Nous allons commencer par répondre aux quest</a:t>
            </a:r>
            <a:r>
              <a:rPr lang="fr-FR" sz="2400" dirty="0">
                <a:ea typeface="Times New Roman" panose="02020603050405020304" pitchFamily="18" charset="0"/>
              </a:rPr>
              <a:t>ions posés puis enchaine avec une analyse beaucoup plus poussée:</a:t>
            </a:r>
            <a:endParaRPr lang="fr-FR" sz="2400" dirty="0"/>
          </a:p>
        </p:txBody>
      </p:sp>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657725" y="3227261"/>
            <a:ext cx="949692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514350" indent="-514350">
              <a:buFont typeface="+mj-lt"/>
              <a:buAutoNum type="arabicPeriod"/>
            </a:pPr>
            <a:r>
              <a:rPr lang="fr-FR" b="1" u="sng" dirty="0"/>
              <a:t>La tendance globale des ventes:</a:t>
            </a:r>
            <a:br>
              <a:rPr lang="fr-FR" b="1" u="sng" dirty="0"/>
            </a:br>
            <a:endParaRPr lang="en-US" dirty="0"/>
          </a:p>
        </p:txBody>
      </p:sp>
    </p:spTree>
    <p:extLst>
      <p:ext uri="{BB962C8B-B14F-4D97-AF65-F5344CB8AC3E}">
        <p14:creationId xmlns:p14="http://schemas.microsoft.com/office/powerpoint/2010/main" val="3324504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13"/>
            </a:pPr>
            <a:r>
              <a:rPr lang="fr-FR" sz="3600" b="1" u="sng" dirty="0"/>
              <a:t>Nuage de point:</a:t>
            </a:r>
            <a:br>
              <a:rPr lang="fr-FR" sz="3600" b="1" u="sng" dirty="0"/>
            </a:br>
            <a:endParaRPr lang="en-US" sz="3600" dirty="0"/>
          </a:p>
        </p:txBody>
      </p:sp>
    </p:spTree>
    <p:extLst>
      <p:ext uri="{BB962C8B-B14F-4D97-AF65-F5344CB8AC3E}">
        <p14:creationId xmlns:p14="http://schemas.microsoft.com/office/powerpoint/2010/main" val="276424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31</a:t>
            </a:fld>
            <a:endParaRPr lang="en-US" dirty="0"/>
          </a:p>
        </p:txBody>
      </p:sp>
      <p:pic>
        <p:nvPicPr>
          <p:cNvPr id="4" name="Image 3">
            <a:extLst>
              <a:ext uri="{FF2B5EF4-FFF2-40B4-BE49-F238E27FC236}">
                <a16:creationId xmlns:a16="http://schemas.microsoft.com/office/drawing/2014/main" id="{480DA20D-5FBD-F14E-B051-7BB73D27E14C}"/>
              </a:ext>
            </a:extLst>
          </p:cNvPr>
          <p:cNvPicPr>
            <a:picLocks noChangeAspect="1"/>
          </p:cNvPicPr>
          <p:nvPr/>
        </p:nvPicPr>
        <p:blipFill>
          <a:blip r:embed="rId2"/>
          <a:stretch>
            <a:fillRect/>
          </a:stretch>
        </p:blipFill>
        <p:spPr>
          <a:xfrm>
            <a:off x="389659" y="1206211"/>
            <a:ext cx="6057323" cy="5238750"/>
          </a:xfrm>
          <a:prstGeom prst="rect">
            <a:avLst/>
          </a:prstGeom>
        </p:spPr>
      </p:pic>
      <p:pic>
        <p:nvPicPr>
          <p:cNvPr id="9" name="Image 8">
            <a:extLst>
              <a:ext uri="{FF2B5EF4-FFF2-40B4-BE49-F238E27FC236}">
                <a16:creationId xmlns:a16="http://schemas.microsoft.com/office/drawing/2014/main" id="{138F3D24-4411-70AB-6EB4-85B847AE451F}"/>
              </a:ext>
            </a:extLst>
          </p:cNvPr>
          <p:cNvPicPr>
            <a:picLocks noChangeAspect="1"/>
          </p:cNvPicPr>
          <p:nvPr/>
        </p:nvPicPr>
        <p:blipFill>
          <a:blip r:embed="rId3"/>
          <a:stretch>
            <a:fillRect/>
          </a:stretch>
        </p:blipFill>
        <p:spPr>
          <a:xfrm>
            <a:off x="5667375" y="1244311"/>
            <a:ext cx="6524625" cy="5200650"/>
          </a:xfrm>
          <a:prstGeom prst="rect">
            <a:avLst/>
          </a:prstGeom>
        </p:spPr>
      </p:pic>
      <p:sp>
        <p:nvSpPr>
          <p:cNvPr id="10" name="Title 1">
            <a:extLst>
              <a:ext uri="{FF2B5EF4-FFF2-40B4-BE49-F238E27FC236}">
                <a16:creationId xmlns:a16="http://schemas.microsoft.com/office/drawing/2014/main" id="{E2911897-F6BA-65C5-3408-FA71EE880C02}"/>
              </a:ext>
              <a:ext uri="{C183D7F6-B498-43B3-948B-1728B52AA6E4}">
                <adec:decorative xmlns:adec="http://schemas.microsoft.com/office/drawing/2017/decorative" val="0"/>
              </a:ext>
            </a:extLst>
          </p:cNvPr>
          <p:cNvSpPr txBox="1">
            <a:spLocks/>
          </p:cNvSpPr>
          <p:nvPr/>
        </p:nvSpPr>
        <p:spPr>
          <a:xfrm>
            <a:off x="1203729" y="136525"/>
            <a:ext cx="9496927" cy="581891"/>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algn="ctr"/>
            <a:r>
              <a:rPr lang="fr-FR" sz="2000" dirty="0"/>
              <a:t>Nuage de points des produit</a:t>
            </a:r>
            <a:br>
              <a:rPr lang="fr-FR" sz="2000" dirty="0"/>
            </a:br>
            <a:endParaRPr lang="en-US" sz="2000" dirty="0"/>
          </a:p>
        </p:txBody>
      </p:sp>
    </p:spTree>
    <p:extLst>
      <p:ext uri="{BB962C8B-B14F-4D97-AF65-F5344CB8AC3E}">
        <p14:creationId xmlns:p14="http://schemas.microsoft.com/office/powerpoint/2010/main" val="1455969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657725" y="136525"/>
            <a:ext cx="9496927" cy="1325563"/>
          </a:xfrm>
        </p:spPr>
        <p:txBody>
          <a:bodyPr>
            <a:normAutofit/>
          </a:bodyPr>
          <a:lstStyle/>
          <a:p>
            <a:pPr marL="571500" indent="-571500">
              <a:buFont typeface="+mj-lt"/>
              <a:buAutoNum type="romanUcPeriod" startAt="3"/>
            </a:pPr>
            <a:r>
              <a:rPr lang="fr-FR" b="1" u="sng" dirty="0"/>
              <a:t>Recommandation:</a:t>
            </a:r>
            <a:br>
              <a:rPr lang="fr-FR" sz="2800" b="1" u="sng" dirty="0"/>
            </a:br>
            <a:endParaRPr lang="en-US" dirty="0"/>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657726" y="1331495"/>
            <a:ext cx="10158056" cy="4986178"/>
          </a:xfrm>
        </p:spPr>
        <p:txBody>
          <a:bodyPr>
            <a:normAutofit/>
          </a:bodyPr>
          <a:lstStyle/>
          <a:p>
            <a:pPr marL="0" indent="0" algn="just">
              <a:buNone/>
            </a:pPr>
            <a:r>
              <a:rPr lang="fr-FR" sz="2400" dirty="0"/>
              <a:t>Les recommandations.</a:t>
            </a:r>
          </a:p>
        </p:txBody>
      </p:sp>
    </p:spTree>
    <p:extLst>
      <p:ext uri="{BB962C8B-B14F-4D97-AF65-F5344CB8AC3E}">
        <p14:creationId xmlns:p14="http://schemas.microsoft.com/office/powerpoint/2010/main" val="3678740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33</a:t>
            </a:fld>
            <a:endParaRPr lang="en-US" dirty="0"/>
          </a:p>
        </p:txBody>
      </p:sp>
    </p:spTree>
    <p:extLst>
      <p:ext uri="{BB962C8B-B14F-4D97-AF65-F5344CB8AC3E}">
        <p14:creationId xmlns:p14="http://schemas.microsoft.com/office/powerpoint/2010/main" val="1378796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1399309" y="2535092"/>
            <a:ext cx="9393382" cy="1228437"/>
          </a:xfrm>
        </p:spPr>
        <p:txBody>
          <a:bodyPr/>
          <a:lstStyle/>
          <a:p>
            <a:pPr algn="ctr"/>
            <a:r>
              <a:rPr lang="en-US" sz="4000" dirty="0"/>
              <a:t>Nous </a:t>
            </a:r>
            <a:r>
              <a:rPr lang="en-US" sz="4000" dirty="0" err="1"/>
              <a:t>vous</a:t>
            </a:r>
            <a:r>
              <a:rPr lang="en-US" sz="4000" dirty="0"/>
              <a:t> </a:t>
            </a:r>
            <a:r>
              <a:rPr lang="en-US" sz="4000" dirty="0" err="1"/>
              <a:t>remercions</a:t>
            </a:r>
            <a:r>
              <a:rPr lang="en-US" sz="4000" dirty="0"/>
              <a:t> pour </a:t>
            </a:r>
            <a:r>
              <a:rPr lang="en-US" sz="4000" dirty="0" err="1"/>
              <a:t>votre</a:t>
            </a:r>
            <a:r>
              <a:rPr lang="en-US" sz="4000" dirty="0"/>
              <a:t> attention!</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5" name="Image 4">
            <a:extLst>
              <a:ext uri="{FF2B5EF4-FFF2-40B4-BE49-F238E27FC236}">
                <a16:creationId xmlns:a16="http://schemas.microsoft.com/office/drawing/2014/main" id="{D211CC95-675F-83BF-666D-7A83D75DF362}"/>
              </a:ext>
            </a:extLst>
          </p:cNvPr>
          <p:cNvPicPr>
            <a:picLocks noChangeAspect="1"/>
          </p:cNvPicPr>
          <p:nvPr/>
        </p:nvPicPr>
        <p:blipFill>
          <a:blip r:embed="rId2"/>
          <a:stretch>
            <a:fillRect/>
          </a:stretch>
        </p:blipFill>
        <p:spPr>
          <a:xfrm>
            <a:off x="334337" y="557463"/>
            <a:ext cx="11195768" cy="5743074"/>
          </a:xfrm>
          <a:prstGeom prst="rect">
            <a:avLst/>
          </a:prstGeom>
        </p:spPr>
      </p:pic>
    </p:spTree>
    <p:extLst>
      <p:ext uri="{BB962C8B-B14F-4D97-AF65-F5344CB8AC3E}">
        <p14:creationId xmlns:p14="http://schemas.microsoft.com/office/powerpoint/2010/main" val="3563605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2"/>
            </a:pPr>
            <a:r>
              <a:rPr lang="fr-FR" sz="3600" b="1" u="sng" dirty="0"/>
              <a:t>Les 10 premiers produits par vente:</a:t>
            </a:r>
            <a:br>
              <a:rPr lang="fr-FR" sz="3600" b="1" u="sng" dirty="0"/>
            </a:br>
            <a:endParaRPr lang="en-US" sz="3600" dirty="0"/>
          </a:p>
        </p:txBody>
      </p:sp>
    </p:spTree>
    <p:extLst>
      <p:ext uri="{BB962C8B-B14F-4D97-AF65-F5344CB8AC3E}">
        <p14:creationId xmlns:p14="http://schemas.microsoft.com/office/powerpoint/2010/main" val="64235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37" name="Image 36">
            <a:extLst>
              <a:ext uri="{FF2B5EF4-FFF2-40B4-BE49-F238E27FC236}">
                <a16:creationId xmlns:a16="http://schemas.microsoft.com/office/drawing/2014/main" id="{2A4FFE68-8E17-DCB0-B89C-98D3B97F4D95}"/>
              </a:ext>
            </a:extLst>
          </p:cNvPr>
          <p:cNvPicPr>
            <a:picLocks noChangeAspect="1"/>
          </p:cNvPicPr>
          <p:nvPr/>
        </p:nvPicPr>
        <p:blipFill>
          <a:blip r:embed="rId2"/>
          <a:stretch>
            <a:fillRect/>
          </a:stretch>
        </p:blipFill>
        <p:spPr>
          <a:xfrm>
            <a:off x="0" y="343192"/>
            <a:ext cx="12192000" cy="6171615"/>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721894" y="2338137"/>
            <a:ext cx="9496927" cy="21817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lnSpc>
                <a:spcPct val="100000"/>
              </a:lnSpc>
              <a:buFont typeface="+mj-lt"/>
              <a:buAutoNum type="arabicParenR" startAt="3"/>
            </a:pPr>
            <a:r>
              <a:rPr lang="fr-FR" sz="3300" b="1" u="sng" dirty="0"/>
              <a:t>Les 10 premiers produits vendu en terme de quantité</a:t>
            </a:r>
            <a:br>
              <a:rPr lang="fr-FR" b="1" u="sng" dirty="0"/>
            </a:br>
            <a:endParaRPr lang="en-US" dirty="0"/>
          </a:p>
        </p:txBody>
      </p:sp>
    </p:spTree>
    <p:extLst>
      <p:ext uri="{BB962C8B-B14F-4D97-AF65-F5344CB8AC3E}">
        <p14:creationId xmlns:p14="http://schemas.microsoft.com/office/powerpoint/2010/main" val="147380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3" name="Image 2">
            <a:extLst>
              <a:ext uri="{FF2B5EF4-FFF2-40B4-BE49-F238E27FC236}">
                <a16:creationId xmlns:a16="http://schemas.microsoft.com/office/drawing/2014/main" id="{44758D3D-6733-4CDF-921E-7B4791434CD2}"/>
              </a:ext>
            </a:extLst>
          </p:cNvPr>
          <p:cNvPicPr>
            <a:picLocks noChangeAspect="1"/>
          </p:cNvPicPr>
          <p:nvPr/>
        </p:nvPicPr>
        <p:blipFill>
          <a:blip r:embed="rId2"/>
          <a:stretch>
            <a:fillRect/>
          </a:stretch>
        </p:blipFill>
        <p:spPr>
          <a:xfrm>
            <a:off x="0" y="444944"/>
            <a:ext cx="12192000" cy="5968112"/>
          </a:xfrm>
          <a:prstGeom prst="rect">
            <a:avLst/>
          </a:prstGeom>
        </p:spPr>
      </p:pic>
    </p:spTree>
    <p:extLst>
      <p:ext uri="{BB962C8B-B14F-4D97-AF65-F5344CB8AC3E}">
        <p14:creationId xmlns:p14="http://schemas.microsoft.com/office/powerpoint/2010/main" val="136507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7FF909-8C70-1362-4D2F-0E4708E69D7B}"/>
              </a:ext>
              <a:ext uri="{C183D7F6-B498-43B3-948B-1728B52AA6E4}">
                <adec:decorative xmlns:adec="http://schemas.microsoft.com/office/drawing/2017/decorative" val="0"/>
              </a:ext>
            </a:extLst>
          </p:cNvPr>
          <p:cNvSpPr txBox="1">
            <a:spLocks/>
          </p:cNvSpPr>
          <p:nvPr/>
        </p:nvSpPr>
        <p:spPr>
          <a:xfrm>
            <a:off x="593557" y="2766218"/>
            <a:ext cx="9496927" cy="1325563"/>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pPr marL="742950" indent="-742950">
              <a:buFont typeface="+mj-lt"/>
              <a:buAutoNum type="arabicParenR" startAt="4"/>
            </a:pPr>
            <a:r>
              <a:rPr lang="fr-FR" sz="3600" b="1" u="sng" dirty="0"/>
              <a:t>Les moyens d’expédition des produit préféré des client:</a:t>
            </a:r>
            <a:br>
              <a:rPr lang="fr-FR" sz="3600" b="1" u="sng" dirty="0"/>
            </a:br>
            <a:endParaRPr lang="en-US" sz="3600" dirty="0"/>
          </a:p>
        </p:txBody>
      </p:sp>
    </p:spTree>
    <p:extLst>
      <p:ext uri="{BB962C8B-B14F-4D97-AF65-F5344CB8AC3E}">
        <p14:creationId xmlns:p14="http://schemas.microsoft.com/office/powerpoint/2010/main" val="1532825731"/>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422</TotalTime>
  <Words>325</Words>
  <Application>Microsoft Office PowerPoint</Application>
  <PresentationFormat>Grand écran</PresentationFormat>
  <Paragraphs>49</Paragraphs>
  <Slides>34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Arial</vt:lpstr>
      <vt:lpstr>Calibri</vt:lpstr>
      <vt:lpstr>Tenorite</vt:lpstr>
      <vt:lpstr>Times New Roman</vt:lpstr>
      <vt:lpstr>Monoline</vt:lpstr>
      <vt:lpstr>Rapport de TP </vt:lpstr>
      <vt:lpstr>INTRODUCTION </vt:lpstr>
      <vt:lpstr>ANALYSE EXPLORATOIRE DES DONNEES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Recommandation: </vt:lpstr>
      <vt:lpstr>Présentation PowerPoint</vt:lpstr>
      <vt:lpstr>Nous vous remercions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Djibrila MAIGA</dc:creator>
  <cp:lastModifiedBy>Amadou Maiga</cp:lastModifiedBy>
  <cp:revision>11</cp:revision>
  <dcterms:created xsi:type="dcterms:W3CDTF">2024-05-03T02:59:42Z</dcterms:created>
  <dcterms:modified xsi:type="dcterms:W3CDTF">2024-05-03T10:29:05Z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