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6" r:id="rId5"/>
    <p:sldId id="260" r:id="rId6"/>
    <p:sldId id="258" r:id="rId7"/>
    <p:sldId id="261" r:id="rId8"/>
    <p:sldId id="262" r:id="rId9"/>
    <p:sldId id="263" r:id="rId10"/>
    <p:sldId id="267" r:id="rId11"/>
    <p:sldId id="264" r:id="rId12"/>
    <p:sldId id="265" r:id="rId13"/>
    <p:sldId id="270" r:id="rId14"/>
    <p:sldId id="268" r:id="rId15"/>
    <p:sldId id="269"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1/8/2025</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4852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1/8/2025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5959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1/8/2025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5679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1/8/2025</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6806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1/8/2025</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205802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1/8/2025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2896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1/8/2025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3821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1/8/2025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57532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1/8/2025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99835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1/8/2025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11189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1/8/2025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1137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1/8/2025</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77833799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7F53D3BE-F3AC-D321-2BB1-F2F40451FE8C}"/>
              </a:ext>
            </a:extLst>
          </p:cNvPr>
          <p:cNvPicPr>
            <a:picLocks noChangeAspect="1"/>
          </p:cNvPicPr>
          <p:nvPr/>
        </p:nvPicPr>
        <p:blipFill>
          <a:blip r:embed="rId2">
            <a:alphaModFix amt="40000"/>
          </a:blip>
          <a:srcRect t="11455" r="-1" b="8167"/>
          <a:stretch/>
        </p:blipFill>
        <p:spPr>
          <a:xfrm>
            <a:off x="-2" y="-6462"/>
            <a:ext cx="12188932" cy="6857990"/>
          </a:xfrm>
          <a:prstGeom prst="rect">
            <a:avLst/>
          </a:prstGeom>
          <a:ln w="12700">
            <a:noFill/>
          </a:ln>
        </p:spPr>
      </p:pic>
      <p:grpSp>
        <p:nvGrpSpPr>
          <p:cNvPr id="13" name="Group 12">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14" name="Straight Connector 13">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7FDEE825-7FAA-431E-A8FD-AA89793FB267}"/>
              </a:ext>
            </a:extLst>
          </p:cNvPr>
          <p:cNvSpPr>
            <a:spLocks noGrp="1"/>
          </p:cNvSpPr>
          <p:nvPr>
            <p:ph type="subTitle" idx="1"/>
          </p:nvPr>
        </p:nvSpPr>
        <p:spPr>
          <a:xfrm>
            <a:off x="824465" y="826384"/>
            <a:ext cx="10184909" cy="4403984"/>
          </a:xfrm>
        </p:spPr>
        <p:txBody>
          <a:bodyPr anchor="ctr">
            <a:normAutofit/>
          </a:bodyPr>
          <a:lstStyle/>
          <a:p>
            <a:pPr algn="ctr"/>
            <a:r>
              <a:rPr lang="en-US" sz="3200" dirty="0">
                <a:solidFill>
                  <a:schemeClr val="tx2"/>
                </a:solidFill>
              </a:rPr>
              <a:t>Memory and Disk Forensics in WhatsApp Web: Analyzing RAM, Hard Drive, and Snapshot Integrity </a:t>
            </a:r>
          </a:p>
          <a:p>
            <a:pPr algn="ctr"/>
            <a:r>
              <a:rPr lang="en-US" sz="3200" dirty="0">
                <a:solidFill>
                  <a:schemeClr val="tx2"/>
                </a:solidFill>
              </a:rPr>
              <a:t>-Alfredo Madrigal</a:t>
            </a:r>
          </a:p>
        </p:txBody>
      </p:sp>
    </p:spTree>
    <p:extLst>
      <p:ext uri="{BB962C8B-B14F-4D97-AF65-F5344CB8AC3E}">
        <p14:creationId xmlns:p14="http://schemas.microsoft.com/office/powerpoint/2010/main" val="4139704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A98D6-4DBD-CE3B-3AAF-6FAECE43DA3D}"/>
              </a:ext>
            </a:extLst>
          </p:cNvPr>
          <p:cNvSpPr>
            <a:spLocks noGrp="1"/>
          </p:cNvSpPr>
          <p:nvPr>
            <p:ph type="title"/>
          </p:nvPr>
        </p:nvSpPr>
        <p:spPr/>
        <p:txBody>
          <a:bodyPr/>
          <a:lstStyle/>
          <a:p>
            <a:r>
              <a:rPr lang="en-US" sz="4400" dirty="0"/>
              <a:t>RAM analysis conclusion</a:t>
            </a:r>
            <a:endParaRPr lang="en-US" dirty="0"/>
          </a:p>
        </p:txBody>
      </p:sp>
      <p:sp>
        <p:nvSpPr>
          <p:cNvPr id="3" name="Content Placeholder 2">
            <a:extLst>
              <a:ext uri="{FF2B5EF4-FFF2-40B4-BE49-F238E27FC236}">
                <a16:creationId xmlns:a16="http://schemas.microsoft.com/office/drawing/2014/main" id="{820C23D1-B34B-E067-ABA1-96D664313B4B}"/>
              </a:ext>
            </a:extLst>
          </p:cNvPr>
          <p:cNvSpPr>
            <a:spLocks noGrp="1"/>
          </p:cNvSpPr>
          <p:nvPr>
            <p:ph idx="1"/>
          </p:nvPr>
        </p:nvSpPr>
        <p:spPr/>
        <p:txBody>
          <a:bodyPr/>
          <a:lstStyle/>
          <a:p>
            <a:r>
              <a:rPr lang="en-US" dirty="0"/>
              <a:t>Following the comprehensive analysis conducted on both virtual machines, it can be affirmed that a significant portion of the data has been effectively obtained, with most of the targeted information successfully recovered through RAM analysis. Also, is clear that the Unallocated file predominates on the finds of target data thanks to the nature of WhatsApp web but is clear that other files are present on some occasions like .</a:t>
            </a:r>
            <a:r>
              <a:rPr lang="en-US" dirty="0" err="1"/>
              <a:t>dlls</a:t>
            </a:r>
            <a:r>
              <a:rPr lang="en-US" dirty="0"/>
              <a:t>, .exe and .</a:t>
            </a:r>
            <a:r>
              <a:rPr lang="en-US" dirty="0" err="1"/>
              <a:t>mft</a:t>
            </a:r>
            <a:r>
              <a:rPr lang="en-US" dirty="0"/>
              <a:t> this is most likely to happened due to Autopsy misrepresenting the file.</a:t>
            </a:r>
          </a:p>
        </p:txBody>
      </p:sp>
    </p:spTree>
    <p:extLst>
      <p:ext uri="{BB962C8B-B14F-4D97-AF65-F5344CB8AC3E}">
        <p14:creationId xmlns:p14="http://schemas.microsoft.com/office/powerpoint/2010/main" val="131209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19" name="Rectangle 18">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751BB-5458-C8BC-78C0-83DA02C8FC33}"/>
              </a:ext>
            </a:extLst>
          </p:cNvPr>
          <p:cNvSpPr>
            <a:spLocks noGrp="1"/>
          </p:cNvSpPr>
          <p:nvPr>
            <p:ph type="title"/>
          </p:nvPr>
        </p:nvSpPr>
        <p:spPr>
          <a:xfrm>
            <a:off x="468250" y="789164"/>
            <a:ext cx="3910046" cy="2930269"/>
          </a:xfrm>
        </p:spPr>
        <p:txBody>
          <a:bodyPr vert="horz" lIns="91440" tIns="45720" rIns="91440" bIns="45720" rtlCol="0" anchor="b">
            <a:normAutofit/>
          </a:bodyPr>
          <a:lstStyle/>
          <a:p>
            <a:r>
              <a:rPr lang="en-US" sz="5200" dirty="0"/>
              <a:t>Screenshot of the analysis in Autopsy.</a:t>
            </a:r>
          </a:p>
        </p:txBody>
      </p:sp>
      <p:grpSp>
        <p:nvGrpSpPr>
          <p:cNvPr id="23" name="Group 22">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4" name="Straight Connector 23">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Picture 3" descr="A screenshot of a computer&#10;&#10;Description automatically generated">
            <a:extLst>
              <a:ext uri="{FF2B5EF4-FFF2-40B4-BE49-F238E27FC236}">
                <a16:creationId xmlns:a16="http://schemas.microsoft.com/office/drawing/2014/main" id="{DC13D1A0-0E54-B317-C97C-4293D6109EFE}"/>
              </a:ext>
            </a:extLst>
          </p:cNvPr>
          <p:cNvPicPr>
            <a:picLocks noChangeAspect="1"/>
          </p:cNvPicPr>
          <p:nvPr/>
        </p:nvPicPr>
        <p:blipFill>
          <a:blip r:embed="rId2"/>
          <a:stretch>
            <a:fillRect/>
          </a:stretch>
        </p:blipFill>
        <p:spPr>
          <a:xfrm>
            <a:off x="4691692" y="579693"/>
            <a:ext cx="7416799" cy="5703451"/>
          </a:xfrm>
          <a:prstGeom prst="rect">
            <a:avLst/>
          </a:prstGeom>
        </p:spPr>
      </p:pic>
    </p:spTree>
    <p:extLst>
      <p:ext uri="{BB962C8B-B14F-4D97-AF65-F5344CB8AC3E}">
        <p14:creationId xmlns:p14="http://schemas.microsoft.com/office/powerpoint/2010/main" val="330141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F74DA-5C28-DE78-BECC-E332D402F3E9}"/>
              </a:ext>
            </a:extLst>
          </p:cNvPr>
          <p:cNvSpPr>
            <a:spLocks noGrp="1"/>
          </p:cNvSpPr>
          <p:nvPr>
            <p:ph type="title"/>
          </p:nvPr>
        </p:nvSpPr>
        <p:spPr>
          <a:xfrm>
            <a:off x="870501" y="598182"/>
            <a:ext cx="3910046" cy="2930269"/>
          </a:xfrm>
        </p:spPr>
        <p:txBody>
          <a:bodyPr vert="horz" lIns="91440" tIns="45720" rIns="91440" bIns="45720" rtlCol="0" anchor="b">
            <a:normAutofit/>
          </a:bodyPr>
          <a:lstStyle/>
          <a:p>
            <a:r>
              <a:rPr lang="en-US" sz="5200" dirty="0"/>
              <a:t>Conclusion table for Hard drive.</a:t>
            </a:r>
          </a:p>
        </p:txBody>
      </p:sp>
      <p:grpSp>
        <p:nvGrpSpPr>
          <p:cNvPr id="24" name="Group 23">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79AF7049-4009-DCD2-2EF5-5FCB942400BA}"/>
              </a:ext>
            </a:extLst>
          </p:cNvPr>
          <p:cNvPicPr>
            <a:picLocks noChangeAspect="1"/>
          </p:cNvPicPr>
          <p:nvPr/>
        </p:nvPicPr>
        <p:blipFill>
          <a:blip r:embed="rId2"/>
          <a:stretch>
            <a:fillRect/>
          </a:stretch>
        </p:blipFill>
        <p:spPr>
          <a:xfrm>
            <a:off x="5046317" y="489552"/>
            <a:ext cx="6763694" cy="6077798"/>
          </a:xfrm>
          <a:prstGeom prst="rect">
            <a:avLst/>
          </a:prstGeom>
        </p:spPr>
      </p:pic>
    </p:spTree>
    <p:extLst>
      <p:ext uri="{BB962C8B-B14F-4D97-AF65-F5344CB8AC3E}">
        <p14:creationId xmlns:p14="http://schemas.microsoft.com/office/powerpoint/2010/main" val="384260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EF85-28B8-DF10-59AB-0C95C1F49C93}"/>
              </a:ext>
            </a:extLst>
          </p:cNvPr>
          <p:cNvSpPr>
            <a:spLocks noGrp="1"/>
          </p:cNvSpPr>
          <p:nvPr>
            <p:ph type="title"/>
          </p:nvPr>
        </p:nvSpPr>
        <p:spPr/>
        <p:txBody>
          <a:bodyPr/>
          <a:lstStyle/>
          <a:p>
            <a:r>
              <a:rPr lang="en-US" dirty="0"/>
              <a:t>Hard Drive</a:t>
            </a:r>
            <a:r>
              <a:rPr lang="en-US" sz="4400" dirty="0"/>
              <a:t> analysis conclusion</a:t>
            </a:r>
            <a:endParaRPr lang="en-US" dirty="0"/>
          </a:p>
        </p:txBody>
      </p:sp>
      <p:sp>
        <p:nvSpPr>
          <p:cNvPr id="3" name="Content Placeholder 2">
            <a:extLst>
              <a:ext uri="{FF2B5EF4-FFF2-40B4-BE49-F238E27FC236}">
                <a16:creationId xmlns:a16="http://schemas.microsoft.com/office/drawing/2014/main" id="{730E871C-34C4-8407-2700-3F3BDA4BDAF7}"/>
              </a:ext>
            </a:extLst>
          </p:cNvPr>
          <p:cNvSpPr>
            <a:spLocks noGrp="1"/>
          </p:cNvSpPr>
          <p:nvPr>
            <p:ph idx="1"/>
          </p:nvPr>
        </p:nvSpPr>
        <p:spPr/>
        <p:txBody>
          <a:bodyPr/>
          <a:lstStyle/>
          <a:p>
            <a:r>
              <a:rPr lang="en-US" dirty="0"/>
              <a:t>After the analysis I was surprised by the fact that the there was less information found in a hard drive then in RAM. Another thing to point out is that with the analysis of the Hard Drive the files that were seen the most were the JSON files and not the unallocated ones like in the RAM. Also, a .MFT file showed up, but this time it made </a:t>
            </a:r>
            <a:r>
              <a:rPr lang="en-US" dirty="0" err="1"/>
              <a:t>senset</a:t>
            </a:r>
            <a:r>
              <a:rPr lang="en-US" dirty="0"/>
              <a:t> to be there.</a:t>
            </a:r>
          </a:p>
        </p:txBody>
      </p:sp>
    </p:spTree>
    <p:extLst>
      <p:ext uri="{BB962C8B-B14F-4D97-AF65-F5344CB8AC3E}">
        <p14:creationId xmlns:p14="http://schemas.microsoft.com/office/powerpoint/2010/main" val="1582160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19" name="Rectangle 18">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61361-1425-CD52-3686-2A4E3F00064D}"/>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dirty="0"/>
              <a:t>Screenshot of the analysis in Autopsy.</a:t>
            </a:r>
          </a:p>
        </p:txBody>
      </p:sp>
      <p:grpSp>
        <p:nvGrpSpPr>
          <p:cNvPr id="23" name="Group 22">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4" name="Straight Connector 23">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Picture 3" descr="A screenshot of a computer&#10;&#10;Description automatically generated">
            <a:extLst>
              <a:ext uri="{FF2B5EF4-FFF2-40B4-BE49-F238E27FC236}">
                <a16:creationId xmlns:a16="http://schemas.microsoft.com/office/drawing/2014/main" id="{363CA4AF-FC9F-9DE2-B3AB-520CF826FF50}"/>
              </a:ext>
            </a:extLst>
          </p:cNvPr>
          <p:cNvPicPr>
            <a:picLocks noChangeAspect="1"/>
          </p:cNvPicPr>
          <p:nvPr/>
        </p:nvPicPr>
        <p:blipFill>
          <a:blip r:embed="rId2"/>
          <a:stretch>
            <a:fillRect/>
          </a:stretch>
        </p:blipFill>
        <p:spPr>
          <a:xfrm>
            <a:off x="5169345" y="579694"/>
            <a:ext cx="6387959" cy="5696969"/>
          </a:xfrm>
          <a:prstGeom prst="rect">
            <a:avLst/>
          </a:prstGeom>
        </p:spPr>
      </p:pic>
    </p:spTree>
    <p:extLst>
      <p:ext uri="{BB962C8B-B14F-4D97-AF65-F5344CB8AC3E}">
        <p14:creationId xmlns:p14="http://schemas.microsoft.com/office/powerpoint/2010/main" val="192800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F59A11-ADAE-4C62-AFF1-F7DE504F2F61}"/>
              </a:ext>
            </a:extLst>
          </p:cNvPr>
          <p:cNvSpPr>
            <a:spLocks noGrp="1"/>
          </p:cNvSpPr>
          <p:nvPr>
            <p:ph type="title"/>
          </p:nvPr>
        </p:nvSpPr>
        <p:spPr>
          <a:xfrm>
            <a:off x="838200" y="727323"/>
            <a:ext cx="3798436" cy="1914277"/>
          </a:xfrm>
        </p:spPr>
        <p:txBody>
          <a:bodyPr anchor="b">
            <a:normAutofit/>
          </a:bodyPr>
          <a:lstStyle/>
          <a:p>
            <a:pPr>
              <a:lnSpc>
                <a:spcPct val="90000"/>
              </a:lnSpc>
            </a:pPr>
            <a:r>
              <a:rPr lang="en-US" sz="4100"/>
              <a:t>Snapshoot analysis conclusion table</a:t>
            </a:r>
          </a:p>
        </p:txBody>
      </p:sp>
      <p:grpSp>
        <p:nvGrpSpPr>
          <p:cNvPr id="16" name="Group 15">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17" name="Straight Connector 16">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Content Placeholder 4">
            <a:extLst>
              <a:ext uri="{FF2B5EF4-FFF2-40B4-BE49-F238E27FC236}">
                <a16:creationId xmlns:a16="http://schemas.microsoft.com/office/drawing/2014/main" id="{ED97EE81-6328-2085-2219-949E220C10D3}"/>
              </a:ext>
            </a:extLst>
          </p:cNvPr>
          <p:cNvPicPr>
            <a:picLocks noChangeAspect="1"/>
          </p:cNvPicPr>
          <p:nvPr/>
        </p:nvPicPr>
        <p:blipFill>
          <a:blip r:embed="rId2"/>
          <a:stretch>
            <a:fillRect/>
          </a:stretch>
        </p:blipFill>
        <p:spPr>
          <a:xfrm>
            <a:off x="5027684" y="581265"/>
            <a:ext cx="6832991" cy="5790959"/>
          </a:xfrm>
          <a:prstGeom prst="rect">
            <a:avLst/>
          </a:prstGeom>
        </p:spPr>
      </p:pic>
    </p:spTree>
    <p:extLst>
      <p:ext uri="{BB962C8B-B14F-4D97-AF65-F5344CB8AC3E}">
        <p14:creationId xmlns:p14="http://schemas.microsoft.com/office/powerpoint/2010/main" val="2622465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BFB4-E508-41B6-5148-932E4F7A533C}"/>
              </a:ext>
            </a:extLst>
          </p:cNvPr>
          <p:cNvSpPr>
            <a:spLocks noGrp="1"/>
          </p:cNvSpPr>
          <p:nvPr>
            <p:ph type="title"/>
          </p:nvPr>
        </p:nvSpPr>
        <p:spPr/>
        <p:txBody>
          <a:bodyPr/>
          <a:lstStyle/>
          <a:p>
            <a:r>
              <a:rPr lang="en-US" sz="4400" dirty="0"/>
              <a:t>Snapshoots analysis conclusion</a:t>
            </a:r>
            <a:endParaRPr lang="en-US" dirty="0"/>
          </a:p>
        </p:txBody>
      </p:sp>
      <p:sp>
        <p:nvSpPr>
          <p:cNvPr id="3" name="Content Placeholder 2">
            <a:extLst>
              <a:ext uri="{FF2B5EF4-FFF2-40B4-BE49-F238E27FC236}">
                <a16:creationId xmlns:a16="http://schemas.microsoft.com/office/drawing/2014/main" id="{7943AD72-00ED-36CA-7E38-A4C5F92DC175}"/>
              </a:ext>
            </a:extLst>
          </p:cNvPr>
          <p:cNvSpPr>
            <a:spLocks noGrp="1"/>
          </p:cNvSpPr>
          <p:nvPr>
            <p:ph idx="1"/>
          </p:nvPr>
        </p:nvSpPr>
        <p:spPr/>
        <p:txBody>
          <a:bodyPr/>
          <a:lstStyle/>
          <a:p>
            <a:r>
              <a:rPr lang="en-US" dirty="0"/>
              <a:t>Looks like the results were like the hard drive ones including the file types and the findings of the target data.</a:t>
            </a:r>
          </a:p>
        </p:txBody>
      </p:sp>
    </p:spTree>
    <p:extLst>
      <p:ext uri="{BB962C8B-B14F-4D97-AF65-F5344CB8AC3E}">
        <p14:creationId xmlns:p14="http://schemas.microsoft.com/office/powerpoint/2010/main" val="158146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5117-56BF-20A4-739F-561783C66566}"/>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FF8A76DD-EC85-8C82-718F-A821AB7167CE}"/>
              </a:ext>
            </a:extLst>
          </p:cNvPr>
          <p:cNvSpPr>
            <a:spLocks noGrp="1"/>
          </p:cNvSpPr>
          <p:nvPr>
            <p:ph idx="1"/>
          </p:nvPr>
        </p:nvSpPr>
        <p:spPr/>
        <p:txBody>
          <a:bodyPr/>
          <a:lstStyle/>
          <a:p>
            <a:r>
              <a:rPr lang="en-US" dirty="0"/>
              <a:t>Forensics Wiki. (n.d.). </a:t>
            </a:r>
            <a:r>
              <a:rPr lang="en-US" i="1" dirty="0"/>
              <a:t>Virtual Disk Images.</a:t>
            </a:r>
            <a:r>
              <a:rPr lang="en-US" dirty="0"/>
              <a:t> Retrieved from http://forensicswiki.org/wiki/Virtual_disk_images</a:t>
            </a:r>
          </a:p>
        </p:txBody>
      </p:sp>
    </p:spTree>
    <p:extLst>
      <p:ext uri="{BB962C8B-B14F-4D97-AF65-F5344CB8AC3E}">
        <p14:creationId xmlns:p14="http://schemas.microsoft.com/office/powerpoint/2010/main" val="256606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438A-5AD8-1F39-80FA-AAAFCEDBD78E}"/>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1A5A9B1B-5A0E-DDF4-D8D1-33B39FBFD134}"/>
              </a:ext>
            </a:extLst>
          </p:cNvPr>
          <p:cNvSpPr>
            <a:spLocks noGrp="1"/>
          </p:cNvSpPr>
          <p:nvPr>
            <p:ph idx="1"/>
          </p:nvPr>
        </p:nvSpPr>
        <p:spPr/>
        <p:txBody>
          <a:bodyPr>
            <a:normAutofit/>
          </a:bodyPr>
          <a:lstStyle/>
          <a:p>
            <a:r>
              <a:rPr lang="en-US" dirty="0"/>
              <a:t>A VMware Workstation Pro was utilized to create three virtual machines: VM1, VM2, and a forensic workstation (FW). VM1 and VM2 were designated for WhatsApp experiments, and FW was used for RAM analysis. The physical workstation used for hosting the virtual machines was an Acer Nitro 5 with the following specifications: Intel Core i5-12500H, 16GB RAM, 512GB SSD, and NVIDIA GeForce RTX 3050 Ti.</a:t>
            </a:r>
          </a:p>
          <a:p>
            <a:r>
              <a:rPr lang="en-US" dirty="0"/>
              <a:t>Google voice was used to create the phone number for User1 and User2.</a:t>
            </a:r>
          </a:p>
          <a:p>
            <a:r>
              <a:rPr lang="en-US" dirty="0"/>
              <a:t>Autopsy 4.21.0 was selected as the primary forensic tool due to its robust capabilities for RAM and disk image analysis. </a:t>
            </a:r>
          </a:p>
          <a:p>
            <a:r>
              <a:rPr lang="en-US" dirty="0"/>
              <a:t>To ensure data integrity, the </a:t>
            </a:r>
            <a:r>
              <a:rPr lang="en-US" dirty="0" err="1"/>
              <a:t>MEmu</a:t>
            </a:r>
            <a:r>
              <a:rPr lang="en-US" dirty="0"/>
              <a:t> Android emulator provided isolated Android environments, allowing each user account (User 1: (762)-499-6051 and User 2: (470)-208-1240) to interact with WhatsApp Web without cross-contaminating data.</a:t>
            </a:r>
          </a:p>
        </p:txBody>
      </p:sp>
    </p:spTree>
    <p:extLst>
      <p:ext uri="{BB962C8B-B14F-4D97-AF65-F5344CB8AC3E}">
        <p14:creationId xmlns:p14="http://schemas.microsoft.com/office/powerpoint/2010/main" val="288349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8625-8875-4F7F-B482-21E0F6ED9A91}"/>
              </a:ext>
            </a:extLst>
          </p:cNvPr>
          <p:cNvSpPr>
            <a:spLocks noGrp="1"/>
          </p:cNvSpPr>
          <p:nvPr>
            <p:ph type="title"/>
          </p:nvPr>
        </p:nvSpPr>
        <p:spPr/>
        <p:txBody>
          <a:bodyPr/>
          <a:lstStyle/>
          <a:p>
            <a:r>
              <a:rPr lang="en-US" dirty="0"/>
              <a:t>Tools and ways to extract data</a:t>
            </a:r>
          </a:p>
        </p:txBody>
      </p:sp>
      <p:sp>
        <p:nvSpPr>
          <p:cNvPr id="3" name="Content Placeholder 2">
            <a:extLst>
              <a:ext uri="{FF2B5EF4-FFF2-40B4-BE49-F238E27FC236}">
                <a16:creationId xmlns:a16="http://schemas.microsoft.com/office/drawing/2014/main" id="{48DF1D49-15FE-FEF3-4DB8-4581DD5CDA65}"/>
              </a:ext>
            </a:extLst>
          </p:cNvPr>
          <p:cNvSpPr>
            <a:spLocks noGrp="1"/>
          </p:cNvSpPr>
          <p:nvPr>
            <p:ph idx="1"/>
          </p:nvPr>
        </p:nvSpPr>
        <p:spPr/>
        <p:txBody>
          <a:bodyPr/>
          <a:lstStyle/>
          <a:p>
            <a:r>
              <a:rPr lang="en-US" dirty="0"/>
              <a:t>RAM.- The tool </a:t>
            </a:r>
            <a:r>
              <a:rPr lang="en-US" i="1" dirty="0"/>
              <a:t>Magnet</a:t>
            </a:r>
            <a:r>
              <a:rPr lang="en-US" dirty="0"/>
              <a:t> was used to extract the information from the Virtual Machines RAM.</a:t>
            </a:r>
          </a:p>
          <a:p>
            <a:r>
              <a:rPr lang="en-US" dirty="0"/>
              <a:t>Hard Drive.- Look for the .</a:t>
            </a:r>
            <a:r>
              <a:rPr lang="en-US" dirty="0" err="1"/>
              <a:t>vmdk</a:t>
            </a:r>
            <a:r>
              <a:rPr lang="en-US" dirty="0"/>
              <a:t> file where the VM is install in the host computer.</a:t>
            </a:r>
          </a:p>
          <a:p>
            <a:r>
              <a:rPr lang="en-US" dirty="0"/>
              <a:t>Snapshoots.- VMware lets you get a .</a:t>
            </a:r>
            <a:r>
              <a:rPr lang="en-US" dirty="0" err="1"/>
              <a:t>vmsn</a:t>
            </a:r>
            <a:r>
              <a:rPr lang="en-US" dirty="0"/>
              <a:t> file from the Virtual Machine after that is need to be merge with a .</a:t>
            </a:r>
            <a:r>
              <a:rPr lang="en-US" dirty="0" err="1"/>
              <a:t>vmdk</a:t>
            </a:r>
            <a:r>
              <a:rPr lang="en-US" dirty="0"/>
              <a:t> so that Autopsy can recognized the file.</a:t>
            </a:r>
          </a:p>
          <a:p>
            <a:pPr marL="0" indent="0">
              <a:buNone/>
            </a:pPr>
            <a:r>
              <a:rPr lang="en-US" dirty="0"/>
              <a:t>                         </a:t>
            </a:r>
            <a:r>
              <a:rPr lang="en-US" dirty="0" err="1"/>
              <a:t>vmware-vdiskmanager</a:t>
            </a:r>
            <a:r>
              <a:rPr lang="en-US" dirty="0"/>
              <a:t> -r </a:t>
            </a:r>
            <a:r>
              <a:rPr lang="en-US" dirty="0" err="1"/>
              <a:t>base.vmdk</a:t>
            </a:r>
            <a:r>
              <a:rPr lang="en-US" dirty="0"/>
              <a:t> -t 0 new-</a:t>
            </a:r>
            <a:r>
              <a:rPr lang="en-US" dirty="0" err="1"/>
              <a:t>disk.vmdk</a:t>
            </a:r>
            <a:endParaRPr lang="en-US" dirty="0"/>
          </a:p>
          <a:p>
            <a:pPr marL="0" indent="0">
              <a:buNone/>
            </a:pPr>
            <a:r>
              <a:rPr lang="en-US" dirty="0"/>
              <a:t>Replace </a:t>
            </a:r>
            <a:r>
              <a:rPr lang="en-US" dirty="0" err="1"/>
              <a:t>base.vmdk</a:t>
            </a:r>
            <a:r>
              <a:rPr lang="en-US" dirty="0"/>
              <a:t> with your base disk file name and path.</a:t>
            </a:r>
          </a:p>
          <a:p>
            <a:pPr marL="0" indent="0">
              <a:buNone/>
            </a:pPr>
            <a:r>
              <a:rPr lang="en-US" dirty="0"/>
              <a:t>The -t 0 option tells VMware to create a single, consolidated .</a:t>
            </a:r>
            <a:r>
              <a:rPr lang="en-US" dirty="0" err="1"/>
              <a:t>vmdk</a:t>
            </a:r>
            <a:r>
              <a:rPr lang="en-US" dirty="0"/>
              <a:t> file.</a:t>
            </a:r>
          </a:p>
          <a:p>
            <a:pPr marL="0" indent="0">
              <a:buNone/>
            </a:pPr>
            <a:r>
              <a:rPr lang="en-US" dirty="0"/>
              <a:t>The resulting new-</a:t>
            </a:r>
            <a:r>
              <a:rPr lang="en-US" dirty="0" err="1"/>
              <a:t>disk.vmdk</a:t>
            </a:r>
            <a:r>
              <a:rPr lang="en-US" dirty="0"/>
              <a:t> will be the merged disk, which combines the base disk and snapshot changes.</a:t>
            </a:r>
          </a:p>
        </p:txBody>
      </p:sp>
    </p:spTree>
    <p:extLst>
      <p:ext uri="{BB962C8B-B14F-4D97-AF65-F5344CB8AC3E}">
        <p14:creationId xmlns:p14="http://schemas.microsoft.com/office/powerpoint/2010/main" val="382246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2" name="Straight Connector 3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53"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54" name="Rectangle 53">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FFF458-8C6F-8D9D-F461-6C3C48A8463C}"/>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a:t>Virtual machines diagram</a:t>
            </a:r>
          </a:p>
        </p:txBody>
      </p:sp>
      <p:grpSp>
        <p:nvGrpSpPr>
          <p:cNvPr id="56" name="Group 55">
            <a:extLst>
              <a:ext uri="{FF2B5EF4-FFF2-40B4-BE49-F238E27FC236}">
                <a16:creationId xmlns:a16="http://schemas.microsoft.com/office/drawing/2014/main" id="{3B97B3BA-6014-41E7-A9F7-95B407BFCC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5657" y="-6437"/>
            <a:ext cx="6400800" cy="6864437"/>
            <a:chOff x="5171535" y="-6437"/>
            <a:chExt cx="6400800" cy="6864437"/>
          </a:xfrm>
        </p:grpSpPr>
        <p:cxnSp>
          <p:nvCxnSpPr>
            <p:cNvPr id="44" name="Straight Connector 43">
              <a:extLst>
                <a:ext uri="{FF2B5EF4-FFF2-40B4-BE49-F238E27FC236}">
                  <a16:creationId xmlns:a16="http://schemas.microsoft.com/office/drawing/2014/main" id="{D01E67E4-6B86-40A6-A391-AAE91E410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40813" y="5761025"/>
              <a:ext cx="0" cy="49653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785565-8AC8-4BDE-A928-0CF99C2CC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40813" y="567246"/>
              <a:ext cx="0" cy="4575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800634-C48C-4DEC-ADE0-9DBD3892F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86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BC3379-DCF9-4AFD-9E5C-96195311AD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4951568-25F6-4A2C-AE22-4B101B4B0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E1BA811-AEFE-4240-B1B6-A4DA010E4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7" name="Content Placeholder 6" descr="A diagram of a computer network&#10;&#10;Description automatically generated">
            <a:extLst>
              <a:ext uri="{FF2B5EF4-FFF2-40B4-BE49-F238E27FC236}">
                <a16:creationId xmlns:a16="http://schemas.microsoft.com/office/drawing/2014/main" id="{B7453AED-F156-A5F4-3C54-52E3784145AF}"/>
              </a:ext>
            </a:extLst>
          </p:cNvPr>
          <p:cNvPicPr>
            <a:picLocks noChangeAspect="1"/>
          </p:cNvPicPr>
          <p:nvPr/>
        </p:nvPicPr>
        <p:blipFill>
          <a:blip r:embed="rId2"/>
          <a:srcRect l="16428" r="-3" b="-3"/>
          <a:stretch/>
        </p:blipFill>
        <p:spPr>
          <a:xfrm>
            <a:off x="5605498" y="1031197"/>
            <a:ext cx="5524752" cy="4734904"/>
          </a:xfrm>
          <a:custGeom>
            <a:avLst/>
            <a:gdLst/>
            <a:ahLst/>
            <a:cxnLst/>
            <a:rect l="l" t="t" r="r" b="b"/>
            <a:pathLst>
              <a:path w="5524752" h="4734904">
                <a:moveTo>
                  <a:pt x="2762375" y="0"/>
                </a:moveTo>
                <a:cubicBezTo>
                  <a:pt x="4287995" y="0"/>
                  <a:pt x="5524752" y="1236757"/>
                  <a:pt x="5524752" y="2762375"/>
                </a:cubicBezTo>
                <a:lnTo>
                  <a:pt x="5524752" y="3745069"/>
                </a:lnTo>
                <a:lnTo>
                  <a:pt x="5524752" y="4734904"/>
                </a:lnTo>
                <a:lnTo>
                  <a:pt x="0" y="4734904"/>
                </a:lnTo>
                <a:lnTo>
                  <a:pt x="0" y="2762375"/>
                </a:lnTo>
                <a:cubicBezTo>
                  <a:pt x="0" y="1236757"/>
                  <a:pt x="1236757" y="0"/>
                  <a:pt x="2762375" y="0"/>
                </a:cubicBezTo>
                <a:close/>
              </a:path>
            </a:pathLst>
          </a:custGeom>
          <a:ln w="12700">
            <a:solidFill>
              <a:schemeClr val="accent4"/>
            </a:solidFill>
          </a:ln>
        </p:spPr>
      </p:pic>
    </p:spTree>
    <p:extLst>
      <p:ext uri="{BB962C8B-B14F-4D97-AF65-F5344CB8AC3E}">
        <p14:creationId xmlns:p14="http://schemas.microsoft.com/office/powerpoint/2010/main" val="418816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uter&#10;&#10;Description automatically generated">
            <a:extLst>
              <a:ext uri="{FF2B5EF4-FFF2-40B4-BE49-F238E27FC236}">
                <a16:creationId xmlns:a16="http://schemas.microsoft.com/office/drawing/2014/main" id="{BD4952F4-3CF3-76D2-1E93-FE8204DB4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 y="177450"/>
            <a:ext cx="11561064" cy="6503099"/>
          </a:xfrm>
          <a:prstGeom prst="rect">
            <a:avLst/>
          </a:prstGeom>
        </p:spPr>
      </p:pic>
      <p:sp>
        <p:nvSpPr>
          <p:cNvPr id="3" name="Rectangle: Rounded Corners 2">
            <a:extLst>
              <a:ext uri="{FF2B5EF4-FFF2-40B4-BE49-F238E27FC236}">
                <a16:creationId xmlns:a16="http://schemas.microsoft.com/office/drawing/2014/main" id="{2FD00A85-B3D0-F2E2-4B18-52731ECBDCB2}"/>
              </a:ext>
            </a:extLst>
          </p:cNvPr>
          <p:cNvSpPr/>
          <p:nvPr/>
        </p:nvSpPr>
        <p:spPr>
          <a:xfrm>
            <a:off x="3145536" y="3118104"/>
            <a:ext cx="1627632" cy="1399032"/>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115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3A52-3CD6-294A-3C41-6C4C247BC8D9}"/>
              </a:ext>
            </a:extLst>
          </p:cNvPr>
          <p:cNvSpPr>
            <a:spLocks noGrp="1"/>
          </p:cNvSpPr>
          <p:nvPr>
            <p:ph type="title"/>
          </p:nvPr>
        </p:nvSpPr>
        <p:spPr/>
        <p:txBody>
          <a:bodyPr>
            <a:normAutofit/>
          </a:bodyPr>
          <a:lstStyle/>
          <a:p>
            <a:r>
              <a:rPr lang="en-US" dirty="0"/>
              <a:t>Scenario</a:t>
            </a:r>
          </a:p>
        </p:txBody>
      </p:sp>
      <p:sp>
        <p:nvSpPr>
          <p:cNvPr id="3" name="Content Placeholder 2">
            <a:extLst>
              <a:ext uri="{FF2B5EF4-FFF2-40B4-BE49-F238E27FC236}">
                <a16:creationId xmlns:a16="http://schemas.microsoft.com/office/drawing/2014/main" id="{50800AB1-2260-EBCC-8629-3CB812CDFB98}"/>
              </a:ext>
            </a:extLst>
          </p:cNvPr>
          <p:cNvSpPr>
            <a:spLocks noGrp="1"/>
          </p:cNvSpPr>
          <p:nvPr>
            <p:ph idx="1"/>
          </p:nvPr>
        </p:nvSpPr>
        <p:spPr/>
        <p:txBody>
          <a:bodyPr>
            <a:normAutofit/>
          </a:bodyPr>
          <a:lstStyle/>
          <a:p>
            <a:r>
              <a:rPr lang="en-US" dirty="0"/>
              <a:t>Before the investigation, two separate accounts were created on the WhatsApp web platform to construct a simulated scenario aimed at mimicking real-world conditions. The primary goal of this simulation was to capture the Random Access Memory (RAM) within each corresponding virtual machine using the Magnet tool.</a:t>
            </a:r>
          </a:p>
          <a:p>
            <a:r>
              <a:rPr lang="en-US" dirty="0"/>
              <a:t>The simulated scenario encompassed a range of activities mirroring typical user interactions on WhatsApp Web. These activities included generating updates, conducting polls, engaging in text-based communication, and sending images. </a:t>
            </a:r>
          </a:p>
          <a:p>
            <a:r>
              <a:rPr lang="en-US" dirty="0"/>
              <a:t>Additionally, a comprehensive assessment was undertaken to identify any potential exposure of sensitive information, such as genuine names, email addresses, and phone numbers. It is crucial to emphasize that this analysis took place on two distinct virtual machines, each identified as User1 and User2. </a:t>
            </a:r>
          </a:p>
        </p:txBody>
      </p:sp>
    </p:spTree>
    <p:extLst>
      <p:ext uri="{BB962C8B-B14F-4D97-AF65-F5344CB8AC3E}">
        <p14:creationId xmlns:p14="http://schemas.microsoft.com/office/powerpoint/2010/main" val="24012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39E632-4C2A-B17E-CA09-63758C5C22B4}"/>
              </a:ext>
            </a:extLst>
          </p:cNvPr>
          <p:cNvPicPr>
            <a:picLocks noChangeAspect="1"/>
          </p:cNvPicPr>
          <p:nvPr/>
        </p:nvPicPr>
        <p:blipFill>
          <a:blip r:embed="rId2"/>
          <a:stretch>
            <a:fillRect/>
          </a:stretch>
        </p:blipFill>
        <p:spPr>
          <a:xfrm>
            <a:off x="2428875" y="90021"/>
            <a:ext cx="7168039" cy="6677957"/>
          </a:xfrm>
          <a:prstGeom prst="rect">
            <a:avLst/>
          </a:prstGeom>
        </p:spPr>
      </p:pic>
    </p:spTree>
    <p:extLst>
      <p:ext uri="{BB962C8B-B14F-4D97-AF65-F5344CB8AC3E}">
        <p14:creationId xmlns:p14="http://schemas.microsoft.com/office/powerpoint/2010/main" val="28619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B88F-17B5-FFEB-6577-2380C783A934}"/>
              </a:ext>
            </a:extLst>
          </p:cNvPr>
          <p:cNvSpPr>
            <a:spLocks noGrp="1"/>
          </p:cNvSpPr>
          <p:nvPr>
            <p:ph type="title"/>
          </p:nvPr>
        </p:nvSpPr>
        <p:spPr/>
        <p:txBody>
          <a:bodyPr/>
          <a:lstStyle/>
          <a:p>
            <a:r>
              <a:rPr lang="en-US" dirty="0"/>
              <a:t>File types. </a:t>
            </a:r>
          </a:p>
        </p:txBody>
      </p:sp>
      <p:sp>
        <p:nvSpPr>
          <p:cNvPr id="3" name="Content Placeholder 2">
            <a:extLst>
              <a:ext uri="{FF2B5EF4-FFF2-40B4-BE49-F238E27FC236}">
                <a16:creationId xmlns:a16="http://schemas.microsoft.com/office/drawing/2014/main" id="{B99C39BB-A697-B8F4-5201-6030A5EEB05A}"/>
              </a:ext>
            </a:extLst>
          </p:cNvPr>
          <p:cNvSpPr>
            <a:spLocks noGrp="1"/>
          </p:cNvSpPr>
          <p:nvPr>
            <p:ph idx="1"/>
          </p:nvPr>
        </p:nvSpPr>
        <p:spPr/>
        <p:txBody>
          <a:bodyPr/>
          <a:lstStyle/>
          <a:p>
            <a:r>
              <a:rPr lang="en-US" dirty="0"/>
              <a:t>Unallocated file.- An "unallocated file" refers to a file that no longer has an entry in the file system's directory structure but still exists in the storage media. Therefore, many of the text, Images and other information used in WhatsApp web may be found in an Unallocated area after WhatsApp web has been closed. </a:t>
            </a:r>
          </a:p>
          <a:p>
            <a:r>
              <a:rPr lang="en-US" dirty="0"/>
              <a:t>.MIME .- Is a generic type of file that indicates that the associated file is binary data and does not fit into any other specific category. It is often used when the server or sender does not know the exact type of file being transmitted, or when the file format is not recognized by the recipient.</a:t>
            </a:r>
          </a:p>
          <a:p>
            <a:r>
              <a:rPr lang="en-US" dirty="0"/>
              <a:t>.EXE and .MFT .- is important to understand that these types of file format might appear in this type of forensic analysis because Autopsy might have misrepresented the file. Another option would be that because .exe and .</a:t>
            </a:r>
            <a:r>
              <a:rPr lang="en-US" dirty="0" err="1"/>
              <a:t>mft</a:t>
            </a:r>
            <a:r>
              <a:rPr lang="en-US" dirty="0"/>
              <a:t> file format also saves information briefly it might have shown that way in this case.</a:t>
            </a:r>
          </a:p>
        </p:txBody>
      </p:sp>
    </p:spTree>
    <p:extLst>
      <p:ext uri="{BB962C8B-B14F-4D97-AF65-F5344CB8AC3E}">
        <p14:creationId xmlns:p14="http://schemas.microsoft.com/office/powerpoint/2010/main" val="152816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DD214-ED6F-259C-2712-517F2220186F}"/>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dirty="0"/>
              <a:t>RAM analysis conclusion table</a:t>
            </a:r>
          </a:p>
        </p:txBody>
      </p:sp>
      <p:grpSp>
        <p:nvGrpSpPr>
          <p:cNvPr id="24" name="Group 23">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68463F3F-3750-1310-14E7-F3CD604D6DC4}"/>
              </a:ext>
            </a:extLst>
          </p:cNvPr>
          <p:cNvPicPr>
            <a:picLocks noChangeAspect="1"/>
          </p:cNvPicPr>
          <p:nvPr/>
        </p:nvPicPr>
        <p:blipFill>
          <a:blip r:embed="rId2"/>
          <a:stretch>
            <a:fillRect/>
          </a:stretch>
        </p:blipFill>
        <p:spPr>
          <a:xfrm>
            <a:off x="5180250" y="347955"/>
            <a:ext cx="6352670" cy="6162090"/>
          </a:xfrm>
          <a:prstGeom prst="rect">
            <a:avLst/>
          </a:prstGeom>
        </p:spPr>
      </p:pic>
    </p:spTree>
    <p:extLst>
      <p:ext uri="{BB962C8B-B14F-4D97-AF65-F5344CB8AC3E}">
        <p14:creationId xmlns:p14="http://schemas.microsoft.com/office/powerpoint/2010/main" val="2232704792"/>
      </p:ext>
    </p:extLst>
  </p:cSld>
  <p:clrMapOvr>
    <a:masterClrMapping/>
  </p:clrMapOvr>
</p:sld>
</file>

<file path=ppt/theme/theme1.xml><?xml version="1.0" encoding="utf-8"?>
<a:theme xmlns:a="http://schemas.openxmlformats.org/drawingml/2006/main" name="Arch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126</TotalTime>
  <Words>898</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Footlight MT Light</vt:lpstr>
      <vt:lpstr>ArchVTI</vt:lpstr>
      <vt:lpstr>PowerPoint Presentation</vt:lpstr>
      <vt:lpstr>APPROACH</vt:lpstr>
      <vt:lpstr>Tools and ways to extract data</vt:lpstr>
      <vt:lpstr>Virtual machines diagram</vt:lpstr>
      <vt:lpstr>PowerPoint Presentation</vt:lpstr>
      <vt:lpstr>Scenario</vt:lpstr>
      <vt:lpstr>PowerPoint Presentation</vt:lpstr>
      <vt:lpstr>File types. </vt:lpstr>
      <vt:lpstr>RAM analysis conclusion table</vt:lpstr>
      <vt:lpstr>RAM analysis conclusion</vt:lpstr>
      <vt:lpstr>Screenshot of the analysis in Autopsy.</vt:lpstr>
      <vt:lpstr>Conclusion table for Hard drive.</vt:lpstr>
      <vt:lpstr>Hard Drive analysis conclusion</vt:lpstr>
      <vt:lpstr>Screenshot of the analysis in Autopsy.</vt:lpstr>
      <vt:lpstr>Snapshoot analysis conclusion table</vt:lpstr>
      <vt:lpstr>Snapshoots analysis conclusion</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ito madrigal</dc:creator>
  <cp:lastModifiedBy>ito madrigal</cp:lastModifiedBy>
  <cp:revision>3</cp:revision>
  <dcterms:created xsi:type="dcterms:W3CDTF">2024-12-05T05:59:07Z</dcterms:created>
  <dcterms:modified xsi:type="dcterms:W3CDTF">2025-01-09T04:39:31Z</dcterms:modified>
</cp:coreProperties>
</file>