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8" r:id="rId2"/>
  </p:sldMasterIdLst>
  <p:notesMasterIdLst>
    <p:notesMasterId r:id="rId32"/>
  </p:notesMasterIdLst>
  <p:handoutMasterIdLst>
    <p:handoutMasterId r:id="rId33"/>
  </p:handoutMasterIdLst>
  <p:sldIdLst>
    <p:sldId id="446" r:id="rId3"/>
    <p:sldId id="476" r:id="rId4"/>
    <p:sldId id="477" r:id="rId5"/>
    <p:sldId id="483" r:id="rId6"/>
    <p:sldId id="482" r:id="rId7"/>
    <p:sldId id="499" r:id="rId8"/>
    <p:sldId id="484" r:id="rId9"/>
    <p:sldId id="505" r:id="rId10"/>
    <p:sldId id="485" r:id="rId11"/>
    <p:sldId id="509" r:id="rId12"/>
    <p:sldId id="486" r:id="rId13"/>
    <p:sldId id="506" r:id="rId14"/>
    <p:sldId id="487" r:id="rId15"/>
    <p:sldId id="507" r:id="rId16"/>
    <p:sldId id="488" r:id="rId17"/>
    <p:sldId id="490" r:id="rId18"/>
    <p:sldId id="489" r:id="rId19"/>
    <p:sldId id="508" r:id="rId20"/>
    <p:sldId id="481" r:id="rId21"/>
    <p:sldId id="500" r:id="rId22"/>
    <p:sldId id="492" r:id="rId23"/>
    <p:sldId id="493" r:id="rId24"/>
    <p:sldId id="494" r:id="rId25"/>
    <p:sldId id="498" r:id="rId26"/>
    <p:sldId id="510" r:id="rId27"/>
    <p:sldId id="501" r:id="rId28"/>
    <p:sldId id="502" r:id="rId29"/>
    <p:sldId id="503" r:id="rId30"/>
    <p:sldId id="504" r:id="rId31"/>
  </p:sldIdLst>
  <p:sldSz cx="12192000" cy="6858000"/>
  <p:notesSz cx="7016750" cy="9302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irque du Soleil" initials="CdS" lastIdx="2" clrIdx="0"/>
  <p:cmAuthor id="1" name="Duncan Barrow" initials="DB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63E"/>
    <a:srgbClr val="8CC63F"/>
    <a:srgbClr val="FFBF00"/>
    <a:srgbClr val="FFBE00"/>
    <a:srgbClr val="F5F5F5"/>
    <a:srgbClr val="D1E17D"/>
    <a:srgbClr val="ECF3C9"/>
    <a:srgbClr val="DEEDD3"/>
    <a:srgbClr val="EAEAEA"/>
    <a:srgbClr val="ED8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5" autoAdjust="0"/>
    <p:restoredTop sz="89921" autoAdjust="0"/>
  </p:normalViewPr>
  <p:slideViewPr>
    <p:cSldViewPr snapToGrid="0">
      <p:cViewPr varScale="1">
        <p:scale>
          <a:sx n="65" d="100"/>
          <a:sy n="65" d="100"/>
        </p:scale>
        <p:origin x="6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36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F1C04AFE-8EB8-429F-87B7-C86EA09F93BA}" type="datetimeFigureOut">
              <a:rPr lang="fr-CA" smtClean="0"/>
              <a:t>2017-10-19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712BB4C7-94D6-4248-84BF-291DC1DD3B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160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3F3687BD-041C-4C7D-A31D-4D44F82D0852}" type="datetimeFigureOut">
              <a:rPr lang="fr-CA" smtClean="0"/>
              <a:t>2017-10-19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1" tIns="46625" rIns="93251" bIns="46625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</p:spPr>
        <p:txBody>
          <a:bodyPr vert="horz" lIns="93251" tIns="46625" rIns="93251" bIns="466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509D828D-72D4-4AAF-A470-D169282119F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153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65321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 l’architecture de Spark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très rapide de chacun des modules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Présentations des outils pour écrire du Spark : les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2323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rôle des trois API de Spark, mais préciser que l’on ne va utiliser que les deux premières.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qu’un RDD ?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la résilience fonctionne-t-elle ?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9673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rôle des trois API de Spark, mais préciser que l’on ne va utiliser que les deux premières.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qu’un RDD ?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la résilience fonctionne-t-elle ?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9487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Différence entre les transformations et les actions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DAG et comment il est exécuté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Conséquence sur la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ré-utilisation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RDD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4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Différence entre les transformations et les actions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DAG et comment il est exécuté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Conséquence sur la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ré-utilisation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RDD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54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br>
              <a:rPr lang="fr-CA" dirty="0"/>
            </a:b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 de Spark SQL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Travail sur des données structurées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avec différents formats de données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Différentes façon de requêter la donnée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8074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fr-CA" dirty="0"/>
            </a:b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 l’architecture Driver +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Executors</a:t>
            </a:r>
            <a:endParaRPr lang="fr-CA" b="0" dirty="0">
              <a:effectLst/>
            </a:endParaRPr>
          </a:p>
          <a:p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Différents modes d’exécutions : local, client, cluster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0809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1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110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568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5543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4605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4882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9012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9344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9073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845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546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2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616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10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953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 générale de Spark dans le contexte du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Comparaison rapide avec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endParaRPr lang="fr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 quelle source Spark peut lire de la donnée, et vers quoi il peut écrire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290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 l’architecture de Spark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très rapide de chacun des modules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Présentations des outils pour écrire du Spark : les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2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>
                <a:latin typeface="Gotham" panose="02000604030000020004" pitchFamily="50" charset="0"/>
              </a:defRPr>
            </a:lvl1pPr>
            <a:lvl2pPr marL="457200" indent="0">
              <a:buNone/>
              <a:defRPr sz="2200">
                <a:latin typeface="Lato Black" panose="020F0A02020204030203" pitchFamily="34" charset="0"/>
              </a:defRPr>
            </a:lvl2pPr>
            <a:lvl3pPr marL="914400" indent="0">
              <a:buNone/>
              <a:defRPr sz="2200">
                <a:latin typeface="Lato Black" panose="020F0A02020204030203" pitchFamily="34" charset="0"/>
              </a:defRPr>
            </a:lvl3pPr>
            <a:lvl4pPr marL="1371600" indent="0">
              <a:buNone/>
              <a:defRPr sz="2200">
                <a:latin typeface="Lato Black" panose="020F0A02020204030203" pitchFamily="34" charset="0"/>
              </a:defRPr>
            </a:lvl4pPr>
            <a:lvl5pPr marL="1828800" indent="0">
              <a:buNone/>
              <a:defRPr sz="2200">
                <a:latin typeface="Lato Black" panose="020F0A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63554" b="29042"/>
          <a:stretch/>
        </p:blipFill>
        <p:spPr>
          <a:xfrm>
            <a:off x="835632" y="147782"/>
            <a:ext cx="806608" cy="818077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58832" y="1054908"/>
            <a:ext cx="11474335" cy="410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1855"/>
            <a:ext cx="10515600" cy="425876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071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792658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286-A9D5-4139-92F2-13D69D137390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DF4D-9268-4008-8958-6E3FA8B8FAE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834215" y="2126253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fr-CA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638301" y="3340191"/>
            <a:ext cx="9726385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en-US"/>
              <a:t>Click to edit Master subtitle style</a:t>
            </a:r>
            <a:endParaRPr lang="fr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32525" y="3349825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29726" y="4325654"/>
            <a:ext cx="1934959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429726" y="4934224"/>
            <a:ext cx="1934959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11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028" y="1088571"/>
            <a:ext cx="12250058" cy="58057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4214" y="2263311"/>
            <a:ext cx="9144000" cy="962705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txBody>
          <a:bodyPr anchor="ctr">
            <a:normAutofit/>
          </a:bodyPr>
          <a:lstStyle>
            <a:lvl1pPr algn="ctr">
              <a:defRPr sz="500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38299" y="3477249"/>
            <a:ext cx="9726385" cy="962705"/>
          </a:xfrm>
          <a:prstGeom prst="roundRect">
            <a:avLst/>
          </a:prstGeom>
          <a:solidFill>
            <a:srgbClr val="FFFFFF">
              <a:alpha val="89804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12995" b="30236"/>
          <a:stretch/>
        </p:blipFill>
        <p:spPr>
          <a:xfrm>
            <a:off x="834214" y="126855"/>
            <a:ext cx="2609662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1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-18472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12995" b="30236"/>
          <a:stretch/>
        </p:blipFill>
        <p:spPr>
          <a:xfrm>
            <a:off x="450166" y="274635"/>
            <a:ext cx="1619054" cy="50973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9429726" y="529504"/>
            <a:ext cx="1934958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9429726" y="1138072"/>
            <a:ext cx="1934958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834214" y="3493248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14" name="Sous-titre 2"/>
          <p:cNvSpPr>
            <a:spLocks noGrp="1"/>
          </p:cNvSpPr>
          <p:nvPr>
            <p:ph type="subTitle" idx="1"/>
          </p:nvPr>
        </p:nvSpPr>
        <p:spPr>
          <a:xfrm>
            <a:off x="1632525" y="4707186"/>
            <a:ext cx="9732159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fr-FR" dirty="0"/>
              <a:t>Modifiez le style des sous-titres du masque</a:t>
            </a:r>
            <a:endParaRPr lang="fr-CA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632525" y="4716822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7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5792656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834214" y="2126251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638299" y="3340189"/>
            <a:ext cx="9726385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fr-FR" dirty="0"/>
              <a:t>Modifiez le style des sous-titres du masque</a:t>
            </a:r>
            <a:endParaRPr lang="fr-CA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32525" y="3349825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9429726" y="4325654"/>
            <a:ext cx="1934958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429726" y="4934222"/>
            <a:ext cx="1934958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701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07503"/>
            <a:ext cx="10515600" cy="446946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41745" y="1059009"/>
            <a:ext cx="11474335" cy="4101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834214" y="126855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07503"/>
            <a:ext cx="10515600" cy="446946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834214" y="126855"/>
            <a:ext cx="828331" cy="82161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>
            <a:noAutofit/>
          </a:bodyPr>
          <a:lstStyle>
            <a:lvl1pPr marL="0" indent="0">
              <a:buNone/>
              <a:defRPr sz="2200">
                <a:latin typeface="Lato Black" panose="020F0A02020204030203" pitchFamily="34" charset="0"/>
              </a:defRPr>
            </a:lvl1pPr>
            <a:lvl2pPr marL="457200" indent="0">
              <a:buNone/>
              <a:defRPr sz="2200">
                <a:latin typeface="Lato Black" panose="020F0A02020204030203" pitchFamily="34" charset="0"/>
              </a:defRPr>
            </a:lvl2pPr>
            <a:lvl3pPr marL="914400" indent="0">
              <a:buNone/>
              <a:defRPr sz="2200">
                <a:latin typeface="Lato Black" panose="020F0A02020204030203" pitchFamily="34" charset="0"/>
              </a:defRPr>
            </a:lvl3pPr>
            <a:lvl4pPr marL="1371600" indent="0">
              <a:buNone/>
              <a:defRPr sz="2200">
                <a:latin typeface="Lato Black" panose="020F0A02020204030203" pitchFamily="34" charset="0"/>
              </a:defRPr>
            </a:lvl4pPr>
            <a:lvl5pPr marL="1828800" indent="0">
              <a:buNone/>
              <a:defRPr sz="2200">
                <a:latin typeface="Lato Black" panose="020F0A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341745" y="1059009"/>
            <a:ext cx="11474335" cy="4101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9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10596589" y="5268032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6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10596589" y="5268032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2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5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8472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12995" b="30236"/>
          <a:stretch/>
        </p:blipFill>
        <p:spPr>
          <a:xfrm>
            <a:off x="450166" y="274635"/>
            <a:ext cx="1619055" cy="5097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29726" y="529504"/>
            <a:ext cx="1934959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9429726" y="1138074"/>
            <a:ext cx="1934959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834215" y="3493250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fr-CA" dirty="0"/>
          </a:p>
        </p:txBody>
      </p:sp>
      <p:sp>
        <p:nvSpPr>
          <p:cNvPr id="14" name="Sous-titre 2"/>
          <p:cNvSpPr>
            <a:spLocks noGrp="1"/>
          </p:cNvSpPr>
          <p:nvPr>
            <p:ph type="subTitle" idx="1"/>
          </p:nvPr>
        </p:nvSpPr>
        <p:spPr>
          <a:xfrm>
            <a:off x="1632526" y="4707188"/>
            <a:ext cx="9732159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en-US"/>
              <a:t>Click to edit Master subtitle style</a:t>
            </a:r>
            <a:endParaRPr lang="fr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32525" y="4716824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0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7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9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Gotham" panose="02000604030000020004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8CC63F"/>
        </a:buClr>
        <a:buSzPct val="150000"/>
        <a:buFont typeface="Gotham" panose="02000604030000020004" pitchFamily="50" charset="0"/>
        <a:buChar char="|"/>
        <a:defRPr lang="fr-FR" sz="2000" b="0" kern="1200" dirty="0" smtClean="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BC63E"/>
        </a:buClr>
        <a:buFont typeface="Gotham" panose="02000604030000020004" pitchFamily="50" charset="0"/>
        <a:buChar char="+"/>
        <a:defRPr sz="18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45079"/>
            <a:ext cx="10515600" cy="473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3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Lato Black" panose="020F0A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Lato" panose="020F0502020204030203" pitchFamily="34" charset="0"/>
        <a:buChar char="›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C63F"/>
        </a:buClr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8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15" Type="http://schemas.openxmlformats.org/officeDocument/2006/relationships/image" Target="../media/image10.jp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flights.org/data.html" TargetMode="External"/><Relationship Id="rId2" Type="http://schemas.openxmlformats.org/officeDocument/2006/relationships/hyperlink" Target="https://www.transtats.bts.gov/DL_SelectFields.asp?Table_ID=236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s5vLU25z7A1mZpYveLx2I7iKGjaO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maelLaurier/HDInsightSpark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flight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CA" dirty="0"/>
              <a:t>HDInsight + Spark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 Microsoft hands-on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CA" dirty="0"/>
              <a:t>Big Data : HDInsight + Spark</a:t>
            </a:r>
          </a:p>
        </p:txBody>
      </p:sp>
      <p:pic>
        <p:nvPicPr>
          <p:cNvPr id="1026" name="Picture 2" descr="Résultats de recherche d'images pour « logo microsoft »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0" b="37978"/>
          <a:stretch/>
        </p:blipFill>
        <p:spPr bwMode="auto">
          <a:xfrm>
            <a:off x="2251504" y="326105"/>
            <a:ext cx="1644640" cy="37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2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Écosystème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3827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Écosystème</a:t>
            </a:r>
            <a:br>
              <a:rPr lang="en-US" dirty="0"/>
            </a:br>
            <a:endParaRPr lang="fr-CA" dirty="0"/>
          </a:p>
          <a:p>
            <a:pPr lvl="1"/>
            <a:r>
              <a:rPr lang="en-US" dirty="0" err="1"/>
              <a:t>Langages</a:t>
            </a:r>
            <a:r>
              <a:rPr lang="en-US" dirty="0"/>
              <a:t> de </a:t>
            </a:r>
            <a:r>
              <a:rPr lang="en-US" dirty="0" err="1"/>
              <a:t>programmation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Codé en Scala</a:t>
            </a:r>
          </a:p>
          <a:p>
            <a:pPr lvl="2"/>
            <a:r>
              <a:rPr lang="fr-CA" dirty="0"/>
              <a:t>APIs pour Scala, Python, Java</a:t>
            </a:r>
          </a:p>
          <a:p>
            <a:pPr lvl="2"/>
            <a:endParaRPr lang="fr-CA" dirty="0"/>
          </a:p>
          <a:p>
            <a:pPr lvl="1"/>
            <a:r>
              <a:rPr lang="en-US" dirty="0"/>
              <a:t>Notebooks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Spark Shell</a:t>
            </a:r>
          </a:p>
          <a:p>
            <a:pPr lvl="2"/>
            <a:r>
              <a:rPr lang="fr-CA" dirty="0"/>
              <a:t>Apache Zeppelin</a:t>
            </a:r>
          </a:p>
          <a:p>
            <a:pPr lvl="2"/>
            <a:r>
              <a:rPr lang="fr-CA" dirty="0" err="1"/>
              <a:t>Jupyter</a:t>
            </a:r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01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Les APIs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: les APIs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 err="1"/>
              <a:t>Trois</a:t>
            </a:r>
            <a:r>
              <a:rPr lang="en-US" dirty="0"/>
              <a:t>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d’API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RDD : données non structurées </a:t>
            </a:r>
          </a:p>
          <a:p>
            <a:pPr lvl="2"/>
            <a:r>
              <a:rPr lang="fr-CA" dirty="0" err="1"/>
              <a:t>DataFrame</a:t>
            </a:r>
            <a:r>
              <a:rPr lang="fr-CA" dirty="0"/>
              <a:t> : données structurées, sans types</a:t>
            </a:r>
          </a:p>
          <a:p>
            <a:pPr lvl="2"/>
            <a:r>
              <a:rPr lang="fr-CA" dirty="0" err="1"/>
              <a:t>DataSet</a:t>
            </a:r>
            <a:r>
              <a:rPr lang="fr-CA" dirty="0"/>
              <a:t> : données structurées, avec types</a:t>
            </a:r>
          </a:p>
          <a:p>
            <a:pPr marL="914400" lvl="2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099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 RDD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9531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Spark : le RDD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/>
              <a:t>RDD : Resilient Distributed Dataset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Abstraction d’une collection distribuée et résiliente</a:t>
            </a:r>
          </a:p>
          <a:p>
            <a:pPr lvl="2"/>
            <a:r>
              <a:rPr lang="fr-CA" dirty="0"/>
              <a:t>Ne contient pas de données! </a:t>
            </a:r>
          </a:p>
          <a:p>
            <a:pPr lvl="2"/>
            <a:r>
              <a:rPr lang="fr-CA" dirty="0"/>
              <a:t>On peut appliquer des commandes sur cette structure </a:t>
            </a:r>
          </a:p>
          <a:p>
            <a:pPr lvl="2"/>
            <a:r>
              <a:rPr lang="fr-CA" dirty="0"/>
              <a:t>Structure de donnée immuable</a:t>
            </a:r>
          </a:p>
        </p:txBody>
      </p:sp>
    </p:spTree>
    <p:extLst>
      <p:ext uri="{BB962C8B-B14F-4D97-AF65-F5344CB8AC3E}">
        <p14:creationId xmlns:p14="http://schemas.microsoft.com/office/powerpoint/2010/main" val="172810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Les Commandes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: les commandes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/>
              <a:t>Transformations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 err="1"/>
              <a:t>map</a:t>
            </a:r>
            <a:r>
              <a:rPr lang="fr-CA" dirty="0"/>
              <a:t>() </a:t>
            </a:r>
            <a:r>
              <a:rPr lang="fr-CA" dirty="0" err="1"/>
              <a:t>filter</a:t>
            </a:r>
            <a:r>
              <a:rPr lang="fr-CA" dirty="0"/>
              <a:t>() </a:t>
            </a:r>
            <a:r>
              <a:rPr lang="fr-CA" dirty="0" err="1"/>
              <a:t>groupByKey</a:t>
            </a:r>
            <a:r>
              <a:rPr lang="fr-CA" dirty="0"/>
              <a:t>() </a:t>
            </a:r>
            <a:r>
              <a:rPr lang="fr-CA" dirty="0" err="1"/>
              <a:t>join</a:t>
            </a:r>
            <a:r>
              <a:rPr lang="fr-CA" dirty="0"/>
              <a:t>()…</a:t>
            </a:r>
          </a:p>
          <a:p>
            <a:pPr lvl="2"/>
            <a:r>
              <a:rPr lang="fr-CA" dirty="0"/>
              <a:t>Ne font rien!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r>
              <a:rPr lang="en-US" dirty="0"/>
              <a:t>Actions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count() </a:t>
            </a:r>
            <a:r>
              <a:rPr lang="fr-CA" dirty="0" err="1"/>
              <a:t>save</a:t>
            </a:r>
            <a:r>
              <a:rPr lang="fr-CA" dirty="0"/>
              <a:t>() </a:t>
            </a:r>
            <a:r>
              <a:rPr lang="fr-CA" dirty="0" err="1"/>
              <a:t>collect</a:t>
            </a:r>
            <a:r>
              <a:rPr lang="fr-CA" dirty="0"/>
              <a:t>() </a:t>
            </a:r>
            <a:r>
              <a:rPr lang="fr-CA" dirty="0" err="1"/>
              <a:t>foreach</a:t>
            </a:r>
            <a:r>
              <a:rPr lang="fr-CA" dirty="0"/>
              <a:t>() </a:t>
            </a:r>
          </a:p>
          <a:p>
            <a:pPr lvl="2"/>
            <a:r>
              <a:rPr lang="fr-CA" dirty="0"/>
              <a:t>Déclenche les transformations</a:t>
            </a:r>
          </a:p>
        </p:txBody>
      </p:sp>
      <p:pic>
        <p:nvPicPr>
          <p:cNvPr id="4098" name="Picture 2" descr="6617-thu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79" y="3705787"/>
            <a:ext cx="5257800" cy="251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0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 DAG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1855"/>
            <a:ext cx="4722628" cy="536675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Spark : le DAG</a:t>
            </a:r>
            <a:br>
              <a:rPr lang="fr-CA" dirty="0"/>
            </a:br>
            <a:endParaRPr lang="fr-CA" dirty="0"/>
          </a:p>
        </p:txBody>
      </p:sp>
      <p:pic>
        <p:nvPicPr>
          <p:cNvPr id="5122" name="Picture 2" descr="screen-shot-2015-09-28-at-1-44-32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58" y="1791855"/>
            <a:ext cx="7236428" cy="484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6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SQL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Pour les données structurées</a:t>
            </a:r>
          </a:p>
          <a:p>
            <a:pPr lvl="2"/>
            <a:r>
              <a:rPr lang="fr-CA" dirty="0"/>
              <a:t>Inférence du schéma</a:t>
            </a:r>
          </a:p>
          <a:p>
            <a:pPr lvl="2"/>
            <a:r>
              <a:rPr lang="fr-CA" dirty="0"/>
              <a:t>Moteur d’optimisation </a:t>
            </a:r>
            <a:r>
              <a:rPr lang="fr-CA" dirty="0" err="1"/>
              <a:t>Catalyst</a:t>
            </a:r>
            <a:endParaRPr lang="fr-CA" dirty="0"/>
          </a:p>
          <a:p>
            <a:pPr lvl="2"/>
            <a:r>
              <a:rPr lang="fr-CA" dirty="0"/>
              <a:t>API Spark ou </a:t>
            </a:r>
            <a:r>
              <a:rPr lang="fr-CA" dirty="0" err="1"/>
              <a:t>HiveQL</a:t>
            </a:r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354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Comment Spark s’exécute?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Comment Spark s’exécute? 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Un driver : le chef d’orchestre</a:t>
            </a:r>
          </a:p>
          <a:p>
            <a:pPr lvl="2"/>
            <a:r>
              <a:rPr lang="fr-CA" dirty="0"/>
              <a:t>Plusieurs exécuteurs : ceux qui travaillent</a:t>
            </a:r>
          </a:p>
          <a:p>
            <a:pPr lvl="2"/>
            <a:r>
              <a:rPr lang="fr-CA" dirty="0"/>
              <a:t>Un gestionnaire de ressources</a:t>
            </a:r>
          </a:p>
          <a:p>
            <a:pPr lvl="2"/>
            <a:endParaRPr lang="fr-CA" dirty="0"/>
          </a:p>
        </p:txBody>
      </p:sp>
      <p:pic>
        <p:nvPicPr>
          <p:cNvPr id="6146" name="Picture 2" descr="driver-sparkcontext-clustermanager-workers-execu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36" y="2338393"/>
            <a:ext cx="59912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5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&amp; 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9524" y="1775771"/>
            <a:ext cx="4678180" cy="4039319"/>
          </a:xfrm>
        </p:spPr>
        <p:txBody>
          <a:bodyPr/>
          <a:lstStyle/>
          <a:p>
            <a:pPr marL="0" indent="0">
              <a:buNone/>
            </a:pPr>
            <a:r>
              <a:rPr lang="fr-CA" dirty="0" err="1"/>
              <a:t>HDInsight</a:t>
            </a:r>
            <a:r>
              <a:rPr lang="fr-CA" dirty="0"/>
              <a:t> </a:t>
            </a:r>
            <a:r>
              <a:rPr lang="fr-CA" dirty="0" err="1"/>
              <a:t>Spark</a:t>
            </a:r>
            <a:br>
              <a:rPr lang="en-US" dirty="0"/>
            </a:br>
            <a:endParaRPr lang="fr-CA" dirty="0"/>
          </a:p>
          <a:p>
            <a:pPr marL="0" indent="0">
              <a:buNone/>
            </a:pPr>
            <a:br>
              <a:rPr lang="en-US" dirty="0"/>
            </a:br>
            <a:endParaRPr lang="fr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2F2321-3DFD-4810-9865-2FC89DC3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38" y="398603"/>
            <a:ext cx="6646462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1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&amp; 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9523" y="1775771"/>
            <a:ext cx="8233753" cy="4039319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Principaux avantages de Spark dans Azure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Facilité de déploiement</a:t>
            </a:r>
          </a:p>
          <a:p>
            <a:pPr lvl="2"/>
            <a:r>
              <a:rPr lang="fr-CA" dirty="0"/>
              <a:t>Élasticité</a:t>
            </a:r>
          </a:p>
          <a:p>
            <a:pPr lvl="2"/>
            <a:r>
              <a:rPr lang="fr-CA" dirty="0"/>
              <a:t>Intégration des notebooks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3B4B7-8AD0-4BED-B7D7-CC499F3B0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55" y="4190488"/>
            <a:ext cx="1644445" cy="16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1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65EBB3E1-AE01-4DB2-B242-50A0419F339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Lab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Big Data : HDInsight + Spark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39368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8199" y="1791855"/>
            <a:ext cx="1252853" cy="1250149"/>
            <a:chOff x="958562" y="2697862"/>
            <a:chExt cx="1854090" cy="1853999"/>
          </a:xfrm>
        </p:grpSpPr>
        <p:sp>
          <p:nvSpPr>
            <p:cNvPr id="17" name="TextBox 16"/>
            <p:cNvSpPr txBox="1"/>
            <p:nvPr>
              <p:custDataLst>
                <p:tags r:id="rId10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21" name="Straight Connector 20"/>
              <p:cNvCxnSpPr>
                <a:stCxn id="17" idx="0"/>
                <a:endCxn id="1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67250" y="198342"/>
            <a:ext cx="9506339" cy="709354"/>
          </a:xfrm>
        </p:spPr>
        <p:txBody>
          <a:bodyPr>
            <a:normAutofit/>
          </a:bodyPr>
          <a:lstStyle/>
          <a:p>
            <a:pPr algn="l"/>
            <a:r>
              <a:rPr lang="fr-CA" dirty="0"/>
              <a:t>Vos animateurs aujourd’hui</a:t>
            </a:r>
            <a:endParaRPr lang="fr-FR" sz="2200" dirty="0"/>
          </a:p>
        </p:txBody>
      </p:sp>
      <p:sp>
        <p:nvSpPr>
          <p:cNvPr id="11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54048" y="1795485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Nicolas Rey</a:t>
            </a:r>
            <a:r>
              <a:rPr lang="fr-FR" sz="2000" dirty="0">
                <a:latin typeface="Gotham" panose="02000604030000020004" pitchFamily="50" charset="0"/>
              </a:rPr>
              <a:t> Conseiller Big Data</a:t>
            </a:r>
            <a:br>
              <a:rPr lang="fr-FR" sz="2000" dirty="0">
                <a:latin typeface="Gotham" panose="02000604030000020004" pitchFamily="50" charset="0"/>
              </a:rPr>
            </a:b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</a:t>
            </a:r>
            <a:r>
              <a:rPr lang="fr-FR" sz="2000" dirty="0" err="1">
                <a:latin typeface="Gotham" panose="02000604030000020004" pitchFamily="50" charset="0"/>
              </a:rPr>
              <a:t>Spark</a:t>
            </a:r>
            <a:r>
              <a:rPr lang="fr-FR" sz="2000" dirty="0">
                <a:latin typeface="Gotham" panose="02000604030000020004" pitchFamily="50" charset="0"/>
              </a:rPr>
              <a:t>, </a:t>
            </a:r>
            <a:r>
              <a:rPr lang="fr-FR" sz="2000" dirty="0" err="1">
                <a:latin typeface="Gotham" panose="02000604030000020004" pitchFamily="50" charset="0"/>
              </a:rPr>
              <a:t>Hadoop</a:t>
            </a:r>
            <a:r>
              <a:rPr lang="fr-FR" sz="2000" dirty="0">
                <a:latin typeface="Gotham" panose="02000604030000020004" pitchFamily="50" charset="0"/>
              </a:rPr>
              <a:t>, Scala</a:t>
            </a:r>
          </a:p>
        </p:txBody>
      </p:sp>
      <p:cxnSp>
        <p:nvCxnSpPr>
          <p:cNvPr id="18" name="Straight Connector 17"/>
          <p:cNvCxnSpPr/>
          <p:nvPr>
            <p:custDataLst>
              <p:tags r:id="rId3"/>
            </p:custDataLst>
          </p:nvPr>
        </p:nvCxnSpPr>
        <p:spPr>
          <a:xfrm>
            <a:off x="2222550" y="1791855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354048" y="3294868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Amaël Laurier</a:t>
            </a:r>
            <a:r>
              <a:rPr lang="fr-FR" sz="2000" dirty="0">
                <a:latin typeface="Gotham" panose="02000604030000020004" pitchFamily="50" charset="0"/>
              </a:rPr>
              <a:t> Conseiller BI &amp; Big Data</a:t>
            </a:r>
            <a:br>
              <a:rPr lang="fr-FR" sz="2000" dirty="0">
                <a:latin typeface="Gotham" panose="02000604030000020004" pitchFamily="50" charset="0"/>
              </a:rPr>
            </a:b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Microsoft BI, </a:t>
            </a:r>
            <a:r>
              <a:rPr lang="fr-FR" sz="2000" dirty="0" err="1">
                <a:latin typeface="Gotham" panose="02000604030000020004" pitchFamily="50" charset="0"/>
              </a:rPr>
              <a:t>Hadoop</a:t>
            </a:r>
            <a:endParaRPr lang="fr-FR" sz="2000" dirty="0">
              <a:latin typeface="Gotham" panose="02000604030000020004" pitchFamily="50" charset="0"/>
            </a:endParaRPr>
          </a:p>
        </p:txBody>
      </p:sp>
      <p:cxnSp>
        <p:nvCxnSpPr>
          <p:cNvPr id="15" name="Straight Connector 14"/>
          <p:cNvCxnSpPr/>
          <p:nvPr>
            <p:custDataLst>
              <p:tags r:id="rId5"/>
            </p:custDataLst>
          </p:nvPr>
        </p:nvCxnSpPr>
        <p:spPr>
          <a:xfrm>
            <a:off x="2222550" y="3291238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354048" y="4797488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Damien </a:t>
            </a:r>
            <a:r>
              <a:rPr lang="fr-FR" sz="2000" b="1" dirty="0" err="1">
                <a:latin typeface="Gotham" panose="02000604030000020004" pitchFamily="50" charset="0"/>
              </a:rPr>
              <a:t>Maresma</a:t>
            </a:r>
            <a:r>
              <a:rPr lang="fr-FR" sz="2000" dirty="0">
                <a:latin typeface="Gotham" panose="02000604030000020004" pitchFamily="50" charset="0"/>
              </a:rPr>
              <a:t> Conseiller BI</a:t>
            </a:r>
            <a:br>
              <a:rPr lang="fr-FR" sz="2000" dirty="0">
                <a:latin typeface="Gotham" panose="02000604030000020004" pitchFamily="50" charset="0"/>
              </a:rPr>
            </a:b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Microsoft BI</a:t>
            </a:r>
          </a:p>
        </p:txBody>
      </p:sp>
      <p:cxnSp>
        <p:nvCxnSpPr>
          <p:cNvPr id="19" name="Straight Connector 18"/>
          <p:cNvCxnSpPr/>
          <p:nvPr>
            <p:custDataLst>
              <p:tags r:id="rId7"/>
            </p:custDataLst>
          </p:nvPr>
        </p:nvCxnSpPr>
        <p:spPr>
          <a:xfrm>
            <a:off x="2222550" y="4793858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38198" y="3301089"/>
            <a:ext cx="1252853" cy="1250149"/>
            <a:chOff x="958562" y="2697862"/>
            <a:chExt cx="1854090" cy="1853999"/>
          </a:xfrm>
        </p:grpSpPr>
        <p:sp>
          <p:nvSpPr>
            <p:cNvPr id="26" name="TextBox 25"/>
            <p:cNvSpPr txBox="1"/>
            <p:nvPr>
              <p:custDataLst>
                <p:tags r:id="rId9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28" name="Straight Connector 27"/>
              <p:cNvCxnSpPr>
                <a:stCxn id="26" idx="0"/>
                <a:endCxn id="2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838197" y="4810323"/>
            <a:ext cx="1252853" cy="1250149"/>
            <a:chOff x="958562" y="2697862"/>
            <a:chExt cx="1854090" cy="1853999"/>
          </a:xfrm>
        </p:grpSpPr>
        <p:sp>
          <p:nvSpPr>
            <p:cNvPr id="31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33" name="Straight Connector 32"/>
              <p:cNvCxnSpPr>
                <a:stCxn id="31" idx="0"/>
                <a:endCxn id="3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3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" y="3295037"/>
            <a:ext cx="1291314" cy="1291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5" y="4802325"/>
            <a:ext cx="1283363" cy="1283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3" y="1783903"/>
            <a:ext cx="1292553" cy="12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83850" y="31958"/>
            <a:ext cx="9506339" cy="709354"/>
          </a:xfrm>
        </p:spPr>
        <p:txBody>
          <a:bodyPr/>
          <a:lstStyle/>
          <a:p>
            <a:r>
              <a:rPr lang="fr-CA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537413"/>
            <a:ext cx="10515600" cy="4942900"/>
          </a:xfrm>
        </p:spPr>
        <p:txBody>
          <a:bodyPr/>
          <a:lstStyle/>
          <a:p>
            <a:pPr marL="0" indent="0">
              <a:buNone/>
            </a:pPr>
            <a:r>
              <a:rPr lang="fr-CA" sz="1800" dirty="0"/>
              <a:t>Présentation du sujet d’étude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1800" dirty="0"/>
              <a:t>Présentation du Lab</a:t>
            </a:r>
          </a:p>
          <a:p>
            <a:pPr lvl="2"/>
            <a:r>
              <a:rPr lang="fr-CA" sz="1400" dirty="0"/>
              <a:t>Création du Cluster HDI Spark</a:t>
            </a:r>
          </a:p>
          <a:p>
            <a:pPr lvl="2"/>
            <a:r>
              <a:rPr lang="fr-CA" sz="1400" dirty="0"/>
              <a:t>Acquisition des données dans Azure Storage</a:t>
            </a:r>
          </a:p>
          <a:p>
            <a:pPr lvl="2"/>
            <a:endParaRPr lang="fr-CA" sz="1400" dirty="0"/>
          </a:p>
          <a:p>
            <a:pPr marL="0" indent="0">
              <a:buNone/>
            </a:pPr>
            <a:r>
              <a:rPr lang="fr-CA" sz="1800" dirty="0"/>
              <a:t>Visite guidée de Spark sur HDInsight</a:t>
            </a:r>
          </a:p>
          <a:p>
            <a:pPr lvl="2"/>
            <a:r>
              <a:rPr lang="fr-CA" sz="1400" dirty="0"/>
              <a:t>Création de notebook </a:t>
            </a:r>
            <a:r>
              <a:rPr lang="fr-CA" sz="1400" dirty="0" err="1"/>
              <a:t>PySpark</a:t>
            </a:r>
            <a:r>
              <a:rPr lang="fr-CA" sz="1400" dirty="0"/>
              <a:t> dans </a:t>
            </a:r>
            <a:r>
              <a:rPr lang="fr-CA" sz="1400" dirty="0" err="1"/>
              <a:t>Jupyter</a:t>
            </a:r>
            <a:endParaRPr lang="fr-CA" sz="1400" dirty="0"/>
          </a:p>
          <a:p>
            <a:pPr lvl="2"/>
            <a:r>
              <a:rPr lang="fr-CA" sz="1400" dirty="0"/>
              <a:t>Hello, world!</a:t>
            </a:r>
            <a:br>
              <a:rPr lang="fr-CA" sz="1400" dirty="0"/>
            </a:br>
            <a:endParaRPr lang="fr-CA" sz="1400" dirty="0"/>
          </a:p>
          <a:p>
            <a:pPr marL="0" indent="0">
              <a:buNone/>
            </a:pPr>
            <a:r>
              <a:rPr lang="fr-CA" sz="1800" dirty="0"/>
              <a:t>Analyse de données On Time Performance</a:t>
            </a:r>
          </a:p>
          <a:p>
            <a:pPr lvl="2"/>
            <a:r>
              <a:rPr lang="fr-CA" sz="1400" dirty="0"/>
              <a:t>Analyse de jeux de données</a:t>
            </a:r>
          </a:p>
          <a:p>
            <a:pPr lvl="2"/>
            <a:r>
              <a:rPr lang="fr-CA" sz="1400" dirty="0"/>
              <a:t>Projection en SQL et Python</a:t>
            </a:r>
          </a:p>
          <a:p>
            <a:pPr lvl="2"/>
            <a:endParaRPr lang="fr-CA" sz="1400" dirty="0"/>
          </a:p>
          <a:p>
            <a:pPr marL="0" indent="0">
              <a:buNone/>
            </a:pPr>
            <a:r>
              <a:rPr lang="fr-CA" sz="1800" dirty="0"/>
              <a:t>Visualisation</a:t>
            </a:r>
          </a:p>
          <a:p>
            <a:pPr lvl="2"/>
            <a:r>
              <a:rPr lang="fr-CA" sz="1400" dirty="0"/>
              <a:t>Intégration de Spark avec Power BI</a:t>
            </a:r>
          </a:p>
          <a:p>
            <a:pPr lvl="2"/>
            <a:r>
              <a:rPr lang="fr-CA" sz="1400" dirty="0"/>
              <a:t>Réalisation d’un rapport interactif</a:t>
            </a:r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020B9C7-5CD6-4A8A-9B6A-29EE13189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3608" y="617552"/>
            <a:ext cx="9506339" cy="365494"/>
          </a:xfrm>
        </p:spPr>
        <p:txBody>
          <a:bodyPr/>
          <a:lstStyle/>
          <a:p>
            <a:r>
              <a:rPr lang="fr-CA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03893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93FAE-071F-4361-BD2E-81F5958C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Sujet d’étude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20B9C7-5CD6-4A8A-9B6A-29EE13189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Données de Vol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9131B0-E0AE-4ABC-BF47-8C413A6F7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Données de ponctualité des transports aériens aux États-Unis</a:t>
            </a:r>
            <a:br>
              <a:rPr lang="fr-CA" dirty="0"/>
            </a:br>
            <a:endParaRPr lang="fr-CA" dirty="0"/>
          </a:p>
          <a:p>
            <a:pPr lvl="1"/>
            <a:r>
              <a:rPr lang="fr-CA" dirty="0"/>
              <a:t>Bureau of Transportation </a:t>
            </a:r>
            <a:r>
              <a:rPr lang="fr-CA" dirty="0" err="1"/>
              <a:t>Statistics</a:t>
            </a:r>
            <a:endParaRPr lang="fr-CA" dirty="0"/>
          </a:p>
          <a:p>
            <a:pPr lvl="2"/>
            <a:r>
              <a:rPr lang="fr-CA" dirty="0"/>
              <a:t>On-Time </a:t>
            </a:r>
            <a:r>
              <a:rPr lang="fr-CA" dirty="0" err="1"/>
              <a:t>Perfomance</a:t>
            </a:r>
            <a:r>
              <a:rPr lang="fr-CA" dirty="0"/>
              <a:t> (1252) (</a:t>
            </a:r>
            <a:r>
              <a:rPr lang="fr-CA" dirty="0">
                <a:hlinkClick r:id="rId2"/>
              </a:rPr>
              <a:t>https://www.transtats.bts.gov/DL_SelectFields.asp?Table_ID=236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Référentiel des codes annulations </a:t>
            </a:r>
          </a:p>
          <a:p>
            <a:pPr marL="914400" lvl="2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Données ouvertes des aéroports et lignes aériennes</a:t>
            </a:r>
            <a:br>
              <a:rPr lang="fr-CA" dirty="0"/>
            </a:br>
            <a:endParaRPr lang="fr-CA" dirty="0"/>
          </a:p>
          <a:p>
            <a:pPr lvl="1"/>
            <a:r>
              <a:rPr lang="fr-CA" dirty="0"/>
              <a:t>OpenFlights.org (</a:t>
            </a:r>
            <a:r>
              <a:rPr lang="fr-CA" dirty="0">
                <a:hlinkClick r:id="rId3"/>
              </a:rPr>
              <a:t>https://openflights.org/data.html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Référentiel Aéroport  (Avertissement UTF-8 et anomalie </a:t>
            </a:r>
            <a:r>
              <a:rPr lang="fr-CA" dirty="0" err="1"/>
              <a:t>echapement</a:t>
            </a:r>
            <a:r>
              <a:rPr lang="fr-CA" dirty="0"/>
              <a:t> : \’’ )</a:t>
            </a:r>
          </a:p>
          <a:p>
            <a:pPr lvl="2"/>
            <a:r>
              <a:rPr lang="fr-CA" dirty="0"/>
              <a:t>Référentiel Routes (ISO 8859-1)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6946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1DF7ED-5330-4FFC-9223-2650D38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Sujet d’étude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FAAC19-B5B0-4500-90F7-DBC85F2B3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Jeux de données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AFFD0-886E-47F3-81F6-DF0D5E305F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274222"/>
            <a:ext cx="10515600" cy="5447763"/>
          </a:xfrm>
        </p:spPr>
        <p:txBody>
          <a:bodyPr/>
          <a:lstStyle/>
          <a:p>
            <a:pPr marL="0" indent="0">
              <a:buNone/>
            </a:pPr>
            <a:r>
              <a:rPr lang="fr-CA" sz="2000" dirty="0"/>
              <a:t>Téléchargement</a:t>
            </a:r>
          </a:p>
          <a:p>
            <a:pPr lvl="1"/>
            <a:r>
              <a:rPr lang="fr-CA" sz="1800" dirty="0">
                <a:hlinkClick r:id="rId3"/>
              </a:rPr>
              <a:t>https://1drv.ms/u/s!As5vLU25z7A1mZpYveLx2I7iKGjaOA</a:t>
            </a:r>
            <a:endParaRPr lang="fr-CA" sz="1800" dirty="0"/>
          </a:p>
          <a:p>
            <a:pPr lvl="2"/>
            <a:r>
              <a:rPr lang="fr-CA" sz="1600" dirty="0"/>
              <a:t>8,6 Go</a:t>
            </a:r>
          </a:p>
          <a:p>
            <a:pPr lvl="2"/>
            <a:r>
              <a:rPr lang="fr-CA" sz="1600" dirty="0"/>
              <a:t>2014 à 2017</a:t>
            </a:r>
          </a:p>
          <a:p>
            <a:pPr marL="0" indent="0">
              <a:buNone/>
            </a:pPr>
            <a:r>
              <a:rPr lang="fr-CA" sz="2000" dirty="0"/>
              <a:t>Arborescence des données</a:t>
            </a:r>
          </a:p>
          <a:p>
            <a:pPr lvl="1"/>
            <a:r>
              <a:rPr lang="fr-CA" sz="1800" dirty="0"/>
              <a:t>Flight</a:t>
            </a:r>
          </a:p>
          <a:p>
            <a:pPr lvl="2"/>
            <a:r>
              <a:rPr lang="fr-CA" sz="1600" dirty="0"/>
              <a:t>2014</a:t>
            </a:r>
          </a:p>
          <a:p>
            <a:pPr lvl="3"/>
            <a:r>
              <a:rPr lang="en-CA" sz="1400" dirty="0"/>
              <a:t>On_Time_On_Time_Performance_2014_1.csv</a:t>
            </a:r>
          </a:p>
          <a:p>
            <a:pPr lvl="3"/>
            <a:r>
              <a:rPr lang="en-CA" sz="1400" dirty="0"/>
              <a:t>On_Time_On_Time_Performance_2014_2.csv</a:t>
            </a:r>
          </a:p>
          <a:p>
            <a:pPr lvl="3"/>
            <a:r>
              <a:rPr lang="fr-CA" sz="1400" dirty="0"/>
              <a:t>…</a:t>
            </a:r>
          </a:p>
          <a:p>
            <a:pPr lvl="2"/>
            <a:r>
              <a:rPr lang="fr-CA" sz="1600" dirty="0"/>
              <a:t>2015</a:t>
            </a:r>
          </a:p>
          <a:p>
            <a:pPr lvl="2"/>
            <a:r>
              <a:rPr lang="fr-CA" sz="1600" dirty="0"/>
              <a:t>2016</a:t>
            </a:r>
          </a:p>
          <a:p>
            <a:pPr lvl="2"/>
            <a:r>
              <a:rPr lang="fr-CA" sz="1600" dirty="0"/>
              <a:t>2017</a:t>
            </a:r>
          </a:p>
          <a:p>
            <a:pPr lvl="1"/>
            <a:r>
              <a:rPr lang="fr-CA" sz="1800" dirty="0" err="1"/>
              <a:t>References</a:t>
            </a:r>
            <a:endParaRPr lang="fr-CA" sz="1800" dirty="0"/>
          </a:p>
          <a:p>
            <a:pPr lvl="2"/>
            <a:r>
              <a:rPr lang="fr-CA" sz="1600" dirty="0"/>
              <a:t>Airports.csv</a:t>
            </a:r>
          </a:p>
          <a:p>
            <a:pPr lvl="2"/>
            <a:r>
              <a:rPr lang="fr-CA" sz="1600" dirty="0"/>
              <a:t>RefAnnulation.csv</a:t>
            </a:r>
          </a:p>
          <a:p>
            <a:pPr lvl="2"/>
            <a:r>
              <a:rPr lang="fr-CA" sz="1600" dirty="0"/>
              <a:t>Routes.csv </a:t>
            </a:r>
          </a:p>
          <a:p>
            <a:pPr marL="914400" lvl="2" indent="0">
              <a:buNone/>
            </a:pP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259328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1DF7ED-5330-4FFC-9223-2650D38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Téléchargement du </a:t>
            </a:r>
            <a:r>
              <a:rPr lang="fr-CA" dirty="0" err="1"/>
              <a:t>Lab</a:t>
            </a:r>
            <a:endParaRPr lang="fr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FAAC19-B5B0-4500-90F7-DBC85F2B3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Microsoft Azure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AFFD0-886E-47F3-81F6-DF0D5E305F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fr-CA" dirty="0"/>
              <a:t>Télécharger le document suivant:</a:t>
            </a:r>
          </a:p>
          <a:p>
            <a:pPr lvl="1"/>
            <a:r>
              <a:rPr lang="fr-CA" dirty="0"/>
              <a:t> </a:t>
            </a:r>
          </a:p>
          <a:p>
            <a:pPr lvl="1"/>
            <a:r>
              <a:rPr lang="fr-CA" dirty="0"/>
              <a:t>«</a:t>
            </a:r>
            <a:r>
              <a:rPr lang="en-US" dirty="0"/>
              <a:t>Exploring Apache Spark and Spark SQL in HDInsight.pdf</a:t>
            </a:r>
            <a:r>
              <a:rPr lang="fr-CA" dirty="0"/>
              <a:t>» 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Présent dans GitHub:</a:t>
            </a:r>
          </a:p>
          <a:p>
            <a:pPr lvl="1"/>
            <a:endParaRPr lang="fr-CA" dirty="0"/>
          </a:p>
          <a:p>
            <a:pPr lvl="1"/>
            <a:r>
              <a:rPr lang="fr-CA" dirty="0">
                <a:hlinkClick r:id="rId2"/>
              </a:rPr>
              <a:t>https://github.com/AmaelLaurier/HDInsightSpark</a:t>
            </a:r>
            <a:endParaRPr lang="fr-CA" dirty="0"/>
          </a:p>
          <a:p>
            <a:pPr lvl="1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9B7A2-A2FD-49E2-A1F7-7F6A1104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00" y="4404698"/>
            <a:ext cx="5656266" cy="13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0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621808-DFEF-4AB8-8CE1-C8A21343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61" y="242709"/>
            <a:ext cx="9506339" cy="709354"/>
          </a:xfrm>
        </p:spPr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E26FB6-D159-4EE5-911B-8C57B0DAE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1960020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sz="2000" dirty="0" err="1"/>
              <a:t>Zoiner</a:t>
            </a:r>
            <a:r>
              <a:rPr lang="fr-CA" sz="2000" dirty="0"/>
              <a:t> </a:t>
            </a:r>
            <a:r>
              <a:rPr lang="fr-CA" sz="2000" dirty="0" err="1"/>
              <a:t>Tejada</a:t>
            </a:r>
            <a:r>
              <a:rPr lang="fr-CA" sz="2000" dirty="0"/>
              <a:t> </a:t>
            </a:r>
          </a:p>
          <a:p>
            <a:pPr lvl="1"/>
            <a:r>
              <a:rPr lang="en-CA" sz="1800" dirty="0"/>
              <a:t>Mastering Azure Analytics: Architecting in the Cloud with Azure Data Lake, HDInsight, and Spark (</a:t>
            </a:r>
            <a:r>
              <a:rPr lang="fr-CA" sz="1800" dirty="0"/>
              <a:t>ISBN: 9781491956656)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Bill Chambers, </a:t>
            </a:r>
            <a:r>
              <a:rPr lang="fr-CA" sz="2000" dirty="0" err="1"/>
              <a:t>Matei</a:t>
            </a:r>
            <a:r>
              <a:rPr lang="fr-CA" sz="2000" dirty="0"/>
              <a:t> </a:t>
            </a:r>
            <a:r>
              <a:rPr lang="fr-CA" sz="2000" dirty="0" err="1"/>
              <a:t>Zaharia</a:t>
            </a:r>
            <a:endParaRPr lang="fr-CA" sz="2000" dirty="0"/>
          </a:p>
          <a:p>
            <a:pPr lvl="1"/>
            <a:r>
              <a:rPr lang="fr-CA" sz="1800" dirty="0"/>
              <a:t>Spark: The </a:t>
            </a:r>
            <a:r>
              <a:rPr lang="fr-CA" sz="1800" dirty="0" err="1"/>
              <a:t>Definitive</a:t>
            </a:r>
            <a:r>
              <a:rPr lang="fr-CA" sz="1800" dirty="0"/>
              <a:t> Guide (ISBN: 9781491912218)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Denny Lee, </a:t>
            </a:r>
            <a:r>
              <a:rPr lang="fr-CA" sz="2000" dirty="0" err="1"/>
              <a:t>Tomasz</a:t>
            </a:r>
            <a:r>
              <a:rPr lang="fr-CA" sz="2000" dirty="0"/>
              <a:t> </a:t>
            </a:r>
            <a:r>
              <a:rPr lang="fr-CA" sz="2000" dirty="0" err="1"/>
              <a:t>Drabas</a:t>
            </a:r>
            <a:endParaRPr lang="fr-CA" sz="2000" dirty="0"/>
          </a:p>
          <a:p>
            <a:pPr lvl="1"/>
            <a:r>
              <a:rPr lang="fr-CA" sz="1800" dirty="0"/>
              <a:t>Learning </a:t>
            </a:r>
            <a:r>
              <a:rPr lang="fr-CA" sz="1800" dirty="0" err="1"/>
              <a:t>PySpark</a:t>
            </a:r>
            <a:r>
              <a:rPr lang="fr-CA" sz="1800" dirty="0"/>
              <a:t> (ISBN: 9781786463708)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Ritchie King, </a:t>
            </a:r>
            <a:r>
              <a:rPr lang="fr-CA" sz="2000" dirty="0" err="1"/>
              <a:t>Nate</a:t>
            </a:r>
            <a:r>
              <a:rPr lang="fr-CA" sz="2000" dirty="0"/>
              <a:t> </a:t>
            </a:r>
            <a:r>
              <a:rPr lang="fr-CA" sz="2000" dirty="0" err="1"/>
              <a:t>Silver</a:t>
            </a:r>
            <a:endParaRPr lang="fr-CA" sz="2000" dirty="0"/>
          </a:p>
          <a:p>
            <a:pPr lvl="1"/>
            <a:r>
              <a:rPr lang="fr-CA" sz="1800" dirty="0">
                <a:hlinkClick r:id="rId3"/>
              </a:rPr>
              <a:t>https://projects.fivethirtyeight.com/flights/</a:t>
            </a:r>
            <a:endParaRPr lang="fr-CA" sz="1800" dirty="0"/>
          </a:p>
          <a:p>
            <a:pPr lvl="1"/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779836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621808-DFEF-4AB8-8CE1-C8A21343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61" y="242709"/>
            <a:ext cx="9506339" cy="709354"/>
          </a:xfrm>
        </p:spPr>
        <p:txBody>
          <a:bodyPr/>
          <a:lstStyle/>
          <a:p>
            <a:r>
              <a:rPr lang="fr-CA" dirty="0"/>
              <a:t>Lab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61"/>
          <a:stretch/>
        </p:blipFill>
        <p:spPr>
          <a:xfrm>
            <a:off x="0" y="1058915"/>
            <a:ext cx="12192000" cy="589367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E26FB6-D159-4EE5-911B-8C57B0DAE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7461" y="2926972"/>
            <a:ext cx="8860221" cy="814712"/>
          </a:xfrm>
        </p:spPr>
        <p:txBody>
          <a:bodyPr/>
          <a:lstStyle/>
          <a:p>
            <a:pPr marL="0" indent="0" algn="ctr">
              <a:buNone/>
            </a:pPr>
            <a:r>
              <a:rPr lang="fr-CA" sz="6600" dirty="0">
                <a:solidFill>
                  <a:schemeClr val="bg1"/>
                </a:solidFill>
              </a:rPr>
              <a:t>Lab : </a:t>
            </a:r>
          </a:p>
          <a:p>
            <a:pPr marL="0" indent="0" algn="ctr">
              <a:buNone/>
            </a:pPr>
            <a:r>
              <a:rPr lang="fr-CA" sz="6600" dirty="0">
                <a:solidFill>
                  <a:schemeClr val="bg1"/>
                </a:solidFill>
              </a:rPr>
              <a:t>À vous de jouer!</a:t>
            </a:r>
            <a:endParaRPr lang="fr-CA" sz="6000" dirty="0">
              <a:solidFill>
                <a:schemeClr val="bg1"/>
              </a:solidFill>
            </a:endParaRPr>
          </a:p>
          <a:p>
            <a:pPr lvl="1" algn="ctr"/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83287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4213" y="2126253"/>
            <a:ext cx="10935000" cy="962705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agileDSS</a:t>
            </a:r>
            <a:r>
              <a:rPr lang="fr-CA" dirty="0"/>
              <a:t> : votre </a:t>
            </a:r>
            <a:r>
              <a:rPr lang="fr-CA" b="1" dirty="0"/>
              <a:t>partenaire </a:t>
            </a:r>
            <a:r>
              <a:rPr lang="fr-CA" b="1" dirty="0" err="1"/>
              <a:t>Big</a:t>
            </a:r>
            <a:r>
              <a:rPr lang="fr-CA" b="1" dirty="0"/>
              <a:t> Data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Pour aller plus loin</a:t>
            </a:r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429726" y="4934222"/>
            <a:ext cx="1934958" cy="766763"/>
          </a:xfrm>
        </p:spPr>
        <p:txBody>
          <a:bodyPr/>
          <a:lstStyle/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Offre aux participants</a:t>
            </a:r>
          </a:p>
        </p:txBody>
      </p:sp>
    </p:spTree>
    <p:extLst>
      <p:ext uri="{BB962C8B-B14F-4D97-AF65-F5344CB8AC3E}">
        <p14:creationId xmlns:p14="http://schemas.microsoft.com/office/powerpoint/2010/main" val="3334045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45206" y="3181194"/>
            <a:ext cx="1854090" cy="1853999"/>
            <a:chOff x="958562" y="2672780"/>
            <a:chExt cx="1854090" cy="1853999"/>
          </a:xfrm>
        </p:grpSpPr>
        <p:sp>
          <p:nvSpPr>
            <p:cNvPr id="8" name="TextBox 7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Architecture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 dans le cloud / on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prem</a:t>
              </a: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10" name="Straight Connector 9"/>
              <p:cNvCxnSpPr>
                <a:stCxn id="8" idx="0"/>
                <a:endCxn id="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7367889" y="3181194"/>
            <a:ext cx="1854090" cy="1853999"/>
            <a:chOff x="958562" y="2697862"/>
            <a:chExt cx="1854090" cy="1853999"/>
          </a:xfrm>
          <a:noFill/>
        </p:grpSpPr>
        <p:sp>
          <p:nvSpPr>
            <p:cNvPr id="13" name="TextBox 12"/>
            <p:cNvSpPr txBox="1"/>
            <p:nvPr>
              <p:custDataLst>
                <p:tags r:id="rId4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Développement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&amp; mise en place environnement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« AI </a:t>
              </a:r>
              <a:r>
                <a:rPr kumimoji="0" lang="fr-F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ready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 »</a:t>
              </a: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15" name="Straight Connector 14"/>
              <p:cNvCxnSpPr>
                <a:stCxn id="13" idx="0"/>
                <a:endCxn id="1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99840" y="3181192"/>
            <a:ext cx="1854090" cy="1853999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18" name="TextBox 17"/>
            <p:cNvSpPr txBox="1"/>
            <p:nvPr>
              <p:custDataLst>
                <p:tags r:id="rId3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Formation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écosytème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Hadoop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&amp; Azure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20" name="Straight Connector 19"/>
              <p:cNvCxnSpPr>
                <a:stCxn id="18" idx="0"/>
                <a:endCxn id="1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endCxn id="1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2922523" y="3181192"/>
            <a:ext cx="1854090" cy="1853999"/>
            <a:chOff x="958562" y="2697862"/>
            <a:chExt cx="1854090" cy="1853999"/>
          </a:xfrm>
        </p:grpSpPr>
        <p:sp>
          <p:nvSpPr>
            <p:cNvPr id="23" name="TextBox 22"/>
            <p:cNvSpPr txBox="1"/>
            <p:nvPr>
              <p:custDataLst>
                <p:tags r:id="rId2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Définition de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use case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&amp;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preuve de concept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8117" y="2851425"/>
              <a:ext cx="139232" cy="138600"/>
              <a:chOff x="950206" y="2697860"/>
              <a:chExt cx="1862445" cy="1853999"/>
            </a:xfrm>
          </p:grpSpPr>
          <p:cxnSp>
            <p:nvCxnSpPr>
              <p:cNvPr id="25" name="Straight Connector 24"/>
              <p:cNvCxnSpPr>
                <a:stCxn id="23" idx="0"/>
                <a:endCxn id="2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endCxn id="23" idx="3"/>
              </p:cNvCxnSpPr>
              <p:nvPr/>
            </p:nvCxnSpPr>
            <p:spPr>
              <a:xfrm>
                <a:off x="950206" y="3618947"/>
                <a:ext cx="1862445" cy="591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9" name="Title 4"/>
          <p:cNvSpPr txBox="1">
            <a:spLocks/>
          </p:cNvSpPr>
          <p:nvPr/>
        </p:nvSpPr>
        <p:spPr>
          <a:xfrm>
            <a:off x="1847461" y="43926"/>
            <a:ext cx="9506339" cy="70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Gotham" panose="02000604030000020004" pitchFamily="50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Offres </a:t>
            </a:r>
            <a:r>
              <a:rPr kumimoji="0" lang="fr-CA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Big</a:t>
            </a: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 Data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Exploitez tout le potentiel de vos données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590572" y="3181193"/>
            <a:ext cx="1854090" cy="1853999"/>
            <a:chOff x="958562" y="2697862"/>
            <a:chExt cx="1854090" cy="1853999"/>
          </a:xfrm>
          <a:noFill/>
        </p:grpSpPr>
        <p:sp>
          <p:nvSpPr>
            <p:cNvPr id="32" name="TextBox 31"/>
            <p:cNvSpPr txBox="1"/>
            <p:nvPr>
              <p:custDataLst>
                <p:tags r:id="rId1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Visualisation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&amp;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Data Science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sur des systèmes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4" name="Straight Connector 33"/>
              <p:cNvCxnSpPr>
                <a:stCxn id="32" idx="0"/>
                <a:endCxn id="32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2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35"/>
          <p:cNvSpPr/>
          <p:nvPr/>
        </p:nvSpPr>
        <p:spPr>
          <a:xfrm>
            <a:off x="119097" y="2172137"/>
            <a:ext cx="10398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Nos offres</a:t>
            </a:r>
            <a:r>
              <a:rPr kumimoji="0" lang="fr-CA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Big Data</a:t>
            </a:r>
            <a:endParaRPr kumimoji="0" lang="fr-CA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" panose="0200060403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808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1370" y="1581326"/>
            <a:ext cx="1039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Avez-vous défini un</a:t>
            </a:r>
            <a:r>
              <a:rPr kumimoji="0" lang="fr-CA" sz="320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</a:t>
            </a:r>
            <a:r>
              <a:rPr kumimoji="0" lang="fr-CA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cas d’usage </a:t>
            </a:r>
            <a:r>
              <a:rPr kumimoji="0" lang="fr-CA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Big</a:t>
            </a:r>
            <a:r>
              <a:rPr kumimoji="0" lang="fr-CA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Data?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065107" y="3092522"/>
            <a:ext cx="3500590" cy="3317471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28" name="TextBox 27"/>
            <p:cNvSpPr txBox="1"/>
            <p:nvPr>
              <p:custDataLst>
                <p:tags r:id="rId2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Laissez-nous vous aider à définir un cas d’usage Big Data pendant un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atelier</a:t>
              </a:r>
              <a:r>
                <a:rPr kumimoji="0" lang="fr-FR" sz="2300" b="1" i="0" u="none" strike="noStrike" kern="120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½ journée gratuite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0" name="Straight Connector 29"/>
              <p:cNvCxnSpPr>
                <a:stCxn id="28" idx="0"/>
                <a:endCxn id="2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30"/>
              <p:cNvCxnSpPr>
                <a:endCxn id="2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575461" y="3092522"/>
            <a:ext cx="3626146" cy="3317471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33" name="TextBox 32"/>
            <p:cNvSpPr txBox="1"/>
            <p:nvPr>
              <p:custDataLst>
                <p:tags r:id="rId1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Vous voulez en savoir davantage sur les technologies </a:t>
              </a:r>
              <a:r>
                <a:rPr kumimoji="0" lang="fr-FR" sz="23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 ?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Prolongez la formation avec nos experts pendant</a:t>
              </a:r>
              <a:r>
                <a:rPr kumimoji="0" lang="fr-FR" sz="2300" b="1" i="0" u="none" strike="noStrike" kern="120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½ journée gratuite</a:t>
              </a:r>
              <a:endPara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5" name="Straight Connector 34"/>
              <p:cNvCxnSpPr>
                <a:stCxn id="33" idx="0"/>
                <a:endCxn id="3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/>
              <p:cNvCxnSpPr>
                <a:endCxn id="33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9" name="Title 4"/>
          <p:cNvSpPr txBox="1">
            <a:spLocks/>
          </p:cNvSpPr>
          <p:nvPr/>
        </p:nvSpPr>
        <p:spPr>
          <a:xfrm>
            <a:off x="1847461" y="43926"/>
            <a:ext cx="9506339" cy="70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Gotham" panose="02000604030000020004" pitchFamily="50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Offre spéciale aux participants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Contactez-nous </a:t>
            </a:r>
            <a:r>
              <a:rPr lang="fr-CA" b="1" dirty="0">
                <a:latin typeface="Gotham" panose="02000604030000020004" pitchFamily="50" charset="0"/>
              </a:rPr>
              <a:t>avant le 15 novembre </a:t>
            </a:r>
            <a:r>
              <a:rPr lang="fr-CA" dirty="0">
                <a:latin typeface="Gotham" panose="02000604030000020004" pitchFamily="50" charset="0"/>
              </a:rPr>
              <a:t>pour en profiter !</a:t>
            </a:r>
          </a:p>
        </p:txBody>
      </p:sp>
      <p:sp>
        <p:nvSpPr>
          <p:cNvPr id="2" name="TextBox 1"/>
          <p:cNvSpPr txBox="1"/>
          <p:nvPr/>
        </p:nvSpPr>
        <p:spPr>
          <a:xfrm rot="1796730">
            <a:off x="9212113" y="2708494"/>
            <a:ext cx="1541123" cy="591146"/>
          </a:xfrm>
          <a:prstGeom prst="rect">
            <a:avLst/>
          </a:prstGeom>
          <a:solidFill>
            <a:srgbClr val="8BC63E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CA" sz="2800" b="1" dirty="0">
                <a:solidFill>
                  <a:schemeClr val="bg1"/>
                </a:solidFill>
                <a:latin typeface="Gotham" panose="02000604030000020004" pitchFamily="50" charset="0"/>
              </a:rPr>
              <a:t>OUI</a:t>
            </a:r>
          </a:p>
        </p:txBody>
      </p:sp>
      <p:sp>
        <p:nvSpPr>
          <p:cNvPr id="18" name="TextBox 17"/>
          <p:cNvSpPr txBox="1"/>
          <p:nvPr/>
        </p:nvSpPr>
        <p:spPr>
          <a:xfrm rot="1700810">
            <a:off x="4524308" y="2693734"/>
            <a:ext cx="1541123" cy="591146"/>
          </a:xfrm>
          <a:prstGeom prst="rect">
            <a:avLst/>
          </a:prstGeom>
          <a:solidFill>
            <a:srgbClr val="8BC63E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CA" sz="2800" b="1" dirty="0">
                <a:solidFill>
                  <a:schemeClr val="bg1"/>
                </a:solidFill>
                <a:latin typeface="Gotham" panose="02000604030000020004" pitchFamily="50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449998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40" y="3544584"/>
            <a:ext cx="10515600" cy="1017891"/>
          </a:xfrm>
        </p:spPr>
        <p:txBody>
          <a:bodyPr/>
          <a:lstStyle/>
          <a:p>
            <a:pPr algn="l"/>
            <a:r>
              <a:rPr lang="fr-FR" dirty="0">
                <a:latin typeface="Gotham" panose="02000604030000020004" pitchFamily="50" charset="0"/>
              </a:rPr>
              <a:t>Contact			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5140" y="4723027"/>
            <a:ext cx="10515600" cy="1736181"/>
          </a:xfrm>
        </p:spPr>
        <p:txBody>
          <a:bodyPr>
            <a:normAutofit/>
          </a:bodyPr>
          <a:lstStyle/>
          <a:p>
            <a:r>
              <a:rPr lang="fr-FR" dirty="0">
                <a:latin typeface="Gotham" panose="02000604030000020004" pitchFamily="50" charset="0"/>
              </a:rPr>
              <a:t>Laura </a:t>
            </a:r>
            <a:r>
              <a:rPr lang="fr-FR" dirty="0" err="1">
                <a:latin typeface="Gotham" panose="02000604030000020004" pitchFamily="50" charset="0"/>
              </a:rPr>
              <a:t>Kermen</a:t>
            </a:r>
            <a:r>
              <a:rPr lang="fr-FR" dirty="0">
                <a:latin typeface="Gotham" panose="02000604030000020004" pitchFamily="50" charset="0"/>
              </a:rPr>
              <a:t> Doulet | Gestionnaire de comptes</a:t>
            </a:r>
          </a:p>
          <a:p>
            <a:r>
              <a:rPr lang="fr-FR" dirty="0" err="1">
                <a:latin typeface="Gotham" panose="02000604030000020004" pitchFamily="50" charset="0"/>
              </a:rPr>
              <a:t>Cell</a:t>
            </a:r>
            <a:r>
              <a:rPr lang="fr-FR" dirty="0">
                <a:latin typeface="Gotham" panose="02000604030000020004" pitchFamily="50" charset="0"/>
              </a:rPr>
              <a:t>: +1. 514.806.3467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55140" y="1297968"/>
            <a:ext cx="7099799" cy="1075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C63F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Contactez-nous </a:t>
            </a:r>
            <a:r>
              <a:rPr lang="fr-CA" b="1" dirty="0">
                <a:solidFill>
                  <a:srgbClr val="8BC63E"/>
                </a:solidFill>
                <a:latin typeface="Gotham" panose="02000604030000020004" pitchFamily="50" charset="0"/>
              </a:rPr>
              <a:t>avant le 15 novembre</a:t>
            </a:r>
            <a:r>
              <a:rPr lang="fr-CA" b="1" dirty="0">
                <a:solidFill>
                  <a:srgbClr val="8CC63F"/>
                </a:solidFill>
                <a:latin typeface="Gotham" panose="02000604030000020004" pitchFamily="50" charset="0"/>
              </a:rPr>
              <a:t> </a:t>
            </a:r>
          </a:p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pour en profiter !</a:t>
            </a:r>
          </a:p>
        </p:txBody>
      </p:sp>
    </p:spTree>
    <p:extLst>
      <p:ext uri="{BB962C8B-B14F-4D97-AF65-F5344CB8AC3E}">
        <p14:creationId xmlns:p14="http://schemas.microsoft.com/office/powerpoint/2010/main" val="11374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fr-CA" dirty="0"/>
              <a:t>agileDSS</a:t>
            </a:r>
            <a:endParaRPr lang="fr-CA" sz="2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Mission &amp;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A" dirty="0"/>
              <a:t>Mission : </a:t>
            </a:r>
            <a:r>
              <a:rPr lang="fr-CA" b="0" dirty="0"/>
              <a:t>En tant que centre d’excellence en Business et Data Intelligence, agileDSS aide les entreprises à devenir </a:t>
            </a:r>
            <a:r>
              <a:rPr lang="fr-CA" dirty="0"/>
              <a:t>« data-driven »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50207" y="2984366"/>
            <a:ext cx="1854090" cy="1853999"/>
            <a:chOff x="958562" y="2672780"/>
            <a:chExt cx="1854090" cy="1853999"/>
          </a:xfrm>
        </p:grpSpPr>
        <p:sp>
          <p:nvSpPr>
            <p:cNvPr id="47" name="TextBox 46"/>
            <p:cNvSpPr txBox="1"/>
            <p:nvPr>
              <p:custDataLst>
                <p:tags r:id="rId9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Architecture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49" name="Straight Connector 48"/>
              <p:cNvCxnSpPr>
                <a:stCxn id="47" idx="0"/>
                <a:endCxn id="4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endCxn id="4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3062073" y="2984367"/>
            <a:ext cx="1854090" cy="1853999"/>
            <a:chOff x="958562" y="2697862"/>
            <a:chExt cx="1854090" cy="1853999"/>
          </a:xfrm>
        </p:grpSpPr>
        <p:sp>
          <p:nvSpPr>
            <p:cNvPr id="56" name="TextBox 55"/>
            <p:cNvSpPr txBox="1"/>
            <p:nvPr>
              <p:custDataLst>
                <p:tags r:id="rId8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Intégration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58" name="Straight Connector 57"/>
              <p:cNvCxnSpPr>
                <a:stCxn id="56" idx="0"/>
                <a:endCxn id="5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5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5165584" y="2984367"/>
            <a:ext cx="1854090" cy="1853999"/>
            <a:chOff x="958562" y="2697862"/>
            <a:chExt cx="1854090" cy="1853999"/>
          </a:xfrm>
        </p:grpSpPr>
        <p:sp>
          <p:nvSpPr>
            <p:cNvPr id="61" name="TextBox 60"/>
            <p:cNvSpPr txBox="1"/>
            <p:nvPr>
              <p:custDataLst>
                <p:tags r:id="rId7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Stratégie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63" name="Straight Connector 62"/>
              <p:cNvCxnSpPr>
                <a:stCxn id="61" idx="0"/>
                <a:endCxn id="6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7269095" y="2984367"/>
            <a:ext cx="1854090" cy="1853999"/>
            <a:chOff x="958562" y="2697862"/>
            <a:chExt cx="1854090" cy="1853999"/>
          </a:xfrm>
        </p:grpSpPr>
        <p:sp>
          <p:nvSpPr>
            <p:cNvPr id="66" name="TextBox 65"/>
            <p:cNvSpPr txBox="1"/>
            <p:nvPr>
              <p:custDataLst>
                <p:tags r:id="rId6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Gouvernance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68" name="Straight Connector 67"/>
              <p:cNvCxnSpPr>
                <a:stCxn id="66" idx="0"/>
                <a:endCxn id="6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endCxn id="6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9372606" y="2984366"/>
            <a:ext cx="1854090" cy="1853999"/>
            <a:chOff x="958562" y="2697862"/>
            <a:chExt cx="1854090" cy="1853999"/>
          </a:xfrm>
        </p:grpSpPr>
        <p:sp>
          <p:nvSpPr>
            <p:cNvPr id="71" name="TextBox 70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Transformation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73" name="Straight Connector 72"/>
              <p:cNvCxnSpPr>
                <a:stCxn id="71" idx="0"/>
                <a:endCxn id="7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endCxn id="7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950207" y="5099799"/>
            <a:ext cx="10276489" cy="506199"/>
            <a:chOff x="950207" y="4788212"/>
            <a:chExt cx="10276489" cy="506199"/>
          </a:xfrm>
        </p:grpSpPr>
        <p:sp>
          <p:nvSpPr>
            <p:cNvPr id="76" name="TextBox 75"/>
            <p:cNvSpPr txBox="1"/>
            <p:nvPr>
              <p:custDataLst>
                <p:tags r:id="rId4"/>
              </p:custDataLst>
            </p:nvPr>
          </p:nvSpPr>
          <p:spPr>
            <a:xfrm>
              <a:off x="950207" y="4788212"/>
              <a:ext cx="10276489" cy="5061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b" anchorCtr="0">
              <a:noAutofit/>
            </a:bodyPr>
            <a:lstStyle>
              <a:defPPr>
                <a:defRPr lang="fr-FR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Livraison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088117" y="4940809"/>
              <a:ext cx="139232" cy="138600"/>
              <a:chOff x="950207" y="2697862"/>
              <a:chExt cx="1862445" cy="1853999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100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fr-CA" dirty="0"/>
              <a:t>agileDSS</a:t>
            </a:r>
            <a:endParaRPr lang="fr-CA" sz="2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Expertises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387844" y="3868274"/>
            <a:ext cx="1854090" cy="1853999"/>
            <a:chOff x="958562" y="2672780"/>
            <a:chExt cx="1854090" cy="1853999"/>
          </a:xfrm>
        </p:grpSpPr>
        <p:sp>
          <p:nvSpPr>
            <p:cNvPr id="24" name="TextBox 23"/>
            <p:cNvSpPr txBox="1"/>
            <p:nvPr>
              <p:custDataLst>
                <p:tags r:id="rId6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Data Science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6" name="Straight Connector 5"/>
              <p:cNvCxnSpPr>
                <a:stCxn id="24" idx="0"/>
                <a:endCxn id="24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4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9499710" y="3868275"/>
            <a:ext cx="1854090" cy="1853999"/>
            <a:chOff x="958562" y="2697862"/>
            <a:chExt cx="1854090" cy="1853999"/>
          </a:xfrm>
          <a:solidFill>
            <a:srgbClr val="8BC63E"/>
          </a:solidFill>
        </p:grpSpPr>
        <p:sp>
          <p:nvSpPr>
            <p:cNvPr id="27" name="TextBox 26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 err="1">
                  <a:solidFill>
                    <a:schemeClr val="bg1"/>
                  </a:solidFill>
                  <a:latin typeface="Gotham" panose="02000604030000020004" pitchFamily="50" charset="0"/>
                </a:rPr>
                <a:t>Big</a:t>
              </a:r>
              <a:r>
                <a:rPr lang="fr-FR" sz="1600" dirty="0">
                  <a:solidFill>
                    <a:schemeClr val="bg1"/>
                  </a:solidFill>
                  <a:latin typeface="Gotham" panose="02000604030000020004" pitchFamily="50" charset="0"/>
                </a:rPr>
                <a:t> Data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29" name="Straight Connector 28"/>
              <p:cNvCxnSpPr>
                <a:stCxn id="27" idx="0"/>
                <a:endCxn id="2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2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7396199" y="1791856"/>
            <a:ext cx="1854090" cy="1853999"/>
            <a:chOff x="958562" y="2697862"/>
            <a:chExt cx="1854090" cy="1853999"/>
          </a:xfrm>
        </p:grpSpPr>
        <p:sp>
          <p:nvSpPr>
            <p:cNvPr id="37" name="TextBox 36"/>
            <p:cNvSpPr txBox="1"/>
            <p:nvPr>
              <p:custDataLst>
                <p:tags r:id="rId4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Intelligence d’Affaires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39" name="Straight Connector 38"/>
              <p:cNvCxnSpPr>
                <a:stCxn id="37" idx="0"/>
                <a:endCxn id="3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3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/>
          <p:nvPr/>
        </p:nvGrpSpPr>
        <p:grpSpPr>
          <a:xfrm>
            <a:off x="9499710" y="1791855"/>
            <a:ext cx="1854090" cy="1853999"/>
            <a:chOff x="958562" y="2697862"/>
            <a:chExt cx="1854090" cy="1853999"/>
          </a:xfrm>
        </p:grpSpPr>
        <p:sp>
          <p:nvSpPr>
            <p:cNvPr id="42" name="TextBox 41"/>
            <p:cNvSpPr txBox="1"/>
            <p:nvPr>
              <p:custDataLst>
                <p:tags r:id="rId3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Visualisation de Données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44" name="Straight Connector 43"/>
              <p:cNvCxnSpPr>
                <a:stCxn id="42" idx="0"/>
                <a:endCxn id="42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42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9579647" y="3947647"/>
            <a:ext cx="326393" cy="2860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CA" sz="2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952833" y="1791855"/>
            <a:ext cx="5946058" cy="33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C63F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ato" panose="020F0502020204030203" pitchFamily="34" charset="0"/>
              <a:buNone/>
            </a:pPr>
            <a:r>
              <a:rPr lang="fr-FR" sz="2000" dirty="0">
                <a:latin typeface="Gotham" panose="02000604030000020004" pitchFamily="50" charset="0"/>
              </a:rPr>
              <a:t>agileDSS, </a:t>
            </a:r>
            <a:r>
              <a:rPr lang="fr-FR" sz="2000" b="1" dirty="0">
                <a:latin typeface="Gotham" panose="02000604030000020004" pitchFamily="50" charset="0"/>
              </a:rPr>
              <a:t>partenaire Big Data</a:t>
            </a:r>
            <a:r>
              <a:rPr lang="fr-FR" sz="2000" dirty="0">
                <a:latin typeface="Gotham" panose="02000604030000020004" pitchFamily="50" charset="0"/>
              </a:rPr>
              <a:t> pour une stratégie </a:t>
            </a:r>
            <a:r>
              <a:rPr lang="fr-FR" sz="2000" b="1" dirty="0">
                <a:latin typeface="Gotham" panose="02000604030000020004" pitchFamily="50" charset="0"/>
              </a:rPr>
              <a:t>data-driven :</a:t>
            </a:r>
          </a:p>
          <a:p>
            <a:pPr marL="0" indent="0">
              <a:buFont typeface="Lato" panose="020F0502020204030203" pitchFamily="34" charset="0"/>
              <a:buNone/>
            </a:pP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</a:t>
            </a:r>
            <a:r>
              <a:rPr lang="fr-CA" sz="1800" b="1" dirty="0">
                <a:latin typeface="Gotham" panose="02000604030000020004" pitchFamily="50" charset="0"/>
              </a:rPr>
              <a:t>60</a:t>
            </a:r>
            <a:r>
              <a:rPr lang="fr-CA" sz="1800" dirty="0">
                <a:latin typeface="Gotham" panose="02000604030000020004" pitchFamily="50" charset="0"/>
              </a:rPr>
              <a:t> passionnés de données</a:t>
            </a: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Une dizaine de conseillers </a:t>
            </a:r>
            <a:r>
              <a:rPr lang="fr-CA" sz="1800" b="1" dirty="0">
                <a:latin typeface="Gotham" panose="02000604030000020004" pitchFamily="50" charset="0"/>
              </a:rPr>
              <a:t>certifiés </a:t>
            </a:r>
            <a:r>
              <a:rPr lang="fr-CA" sz="1800" b="1" dirty="0" err="1">
                <a:latin typeface="Gotham" panose="02000604030000020004" pitchFamily="50" charset="0"/>
              </a:rPr>
              <a:t>Hadoop</a:t>
            </a:r>
            <a:endParaRPr lang="fr-CA" sz="800" b="1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Fier </a:t>
            </a:r>
            <a:r>
              <a:rPr lang="fr-CA" sz="1800" b="1" dirty="0">
                <a:latin typeface="Gotham" panose="02000604030000020004" pitchFamily="50" charset="0"/>
              </a:rPr>
              <a:t>partenaire</a:t>
            </a:r>
            <a:r>
              <a:rPr lang="fr-CA" sz="1800" dirty="0">
                <a:latin typeface="Gotham" panose="02000604030000020004" pitchFamily="50" charset="0"/>
              </a:rPr>
              <a:t> </a:t>
            </a:r>
            <a:r>
              <a:rPr lang="fr-CA" sz="1800" dirty="0" err="1">
                <a:latin typeface="Gotham" panose="02000604030000020004" pitchFamily="50" charset="0"/>
              </a:rPr>
              <a:t>Hortonworks</a:t>
            </a:r>
            <a:r>
              <a:rPr lang="fr-CA" sz="1800" dirty="0">
                <a:latin typeface="Gotham" panose="02000604030000020004" pitchFamily="50" charset="0"/>
              </a:rPr>
              <a:t> &amp; Microsoft</a:t>
            </a: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Prés de </a:t>
            </a:r>
            <a:r>
              <a:rPr lang="fr-CA" sz="1800" b="1" dirty="0">
                <a:latin typeface="Gotham" panose="02000604030000020004" pitchFamily="50" charset="0"/>
              </a:rPr>
              <a:t>10 clients Big Data </a:t>
            </a:r>
            <a:r>
              <a:rPr lang="fr-CA" sz="1800" dirty="0">
                <a:latin typeface="Gotham" panose="02000604030000020004" pitchFamily="50" charset="0"/>
              </a:rPr>
              <a:t>à Montréal</a:t>
            </a:r>
          </a:p>
        </p:txBody>
      </p:sp>
    </p:spTree>
    <p:extLst>
      <p:ext uri="{BB962C8B-B14F-4D97-AF65-F5344CB8AC3E}">
        <p14:creationId xmlns:p14="http://schemas.microsoft.com/office/powerpoint/2010/main" val="30300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461" y="230739"/>
            <a:ext cx="9506339" cy="709354"/>
          </a:xfrm>
        </p:spPr>
        <p:txBody>
          <a:bodyPr/>
          <a:lstStyle/>
          <a:p>
            <a:r>
              <a:rPr lang="fr-CA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505608"/>
            <a:ext cx="10515600" cy="4942900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Introduction à Spark</a:t>
            </a:r>
            <a:br>
              <a:rPr lang="fr-CA" dirty="0"/>
            </a:br>
            <a:endParaRPr lang="fr-CA" dirty="0"/>
          </a:p>
          <a:p>
            <a:pPr lvl="2"/>
            <a:r>
              <a:rPr lang="fr-CA" dirty="0" err="1"/>
              <a:t>Hadoop</a:t>
            </a:r>
            <a:r>
              <a:rPr lang="fr-CA" dirty="0"/>
              <a:t> : petit rappel</a:t>
            </a:r>
          </a:p>
          <a:p>
            <a:pPr lvl="2"/>
            <a:r>
              <a:rPr lang="fr-CA" dirty="0"/>
              <a:t>Qu’est-ce que Spark? </a:t>
            </a:r>
          </a:p>
          <a:p>
            <a:pPr lvl="2"/>
            <a:r>
              <a:rPr lang="fr-CA" dirty="0"/>
              <a:t>Écosystème Spark</a:t>
            </a:r>
          </a:p>
          <a:p>
            <a:pPr lvl="2"/>
            <a:r>
              <a:rPr lang="fr-CA" dirty="0"/>
              <a:t>Les APIs</a:t>
            </a:r>
          </a:p>
          <a:p>
            <a:pPr lvl="2"/>
            <a:r>
              <a:rPr lang="fr-CA" dirty="0"/>
              <a:t>Le RDD</a:t>
            </a:r>
          </a:p>
          <a:p>
            <a:pPr lvl="2"/>
            <a:r>
              <a:rPr lang="fr-CA" dirty="0"/>
              <a:t>Les Commandes</a:t>
            </a:r>
          </a:p>
          <a:p>
            <a:pPr lvl="2"/>
            <a:r>
              <a:rPr lang="fr-CA" dirty="0"/>
              <a:t>Le DAG</a:t>
            </a:r>
          </a:p>
          <a:p>
            <a:pPr lvl="2"/>
            <a:r>
              <a:rPr lang="fr-CA" dirty="0"/>
              <a:t>Spark SQL</a:t>
            </a:r>
          </a:p>
          <a:p>
            <a:pPr lvl="2"/>
            <a:r>
              <a:rPr lang="fr-CA" dirty="0"/>
              <a:t>Comment Spark s’exécute?</a:t>
            </a:r>
          </a:p>
          <a:p>
            <a:pPr lvl="2"/>
            <a:r>
              <a:rPr lang="fr-CA" dirty="0"/>
              <a:t>Spark &amp; Azure</a:t>
            </a:r>
          </a:p>
          <a:p>
            <a:pPr marL="914400" lvl="2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709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65EBB3E1-AE01-4DB2-B242-50A0419F33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Spark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8631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Hadoop</a:t>
            </a:r>
            <a:endParaRPr lang="fr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Petit rappel</a:t>
            </a:r>
          </a:p>
        </p:txBody>
      </p:sp>
      <p:pic>
        <p:nvPicPr>
          <p:cNvPr id="1028" name="Picture 4" descr="hadoop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06" y="1800506"/>
            <a:ext cx="9541420" cy="443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43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On a dit Spark?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3266" y="1617196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On a dit Spark? 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parallèle</a:t>
            </a:r>
            <a:r>
              <a:rPr lang="en-US" dirty="0"/>
              <a:t> in-memory sous </a:t>
            </a:r>
            <a:r>
              <a:rPr lang="en-US" dirty="0" err="1"/>
              <a:t>stéroïdes</a:t>
            </a:r>
            <a:r>
              <a:rPr lang="en-US" dirty="0"/>
              <a:t> 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Remplacement de </a:t>
            </a:r>
            <a:r>
              <a:rPr lang="fr-CA" dirty="0" err="1"/>
              <a:t>MapReduce</a:t>
            </a:r>
            <a:endParaRPr lang="fr-CA" dirty="0"/>
          </a:p>
          <a:p>
            <a:pPr lvl="2"/>
            <a:r>
              <a:rPr lang="fr-CA" dirty="0"/>
              <a:t>Remplacement de </a:t>
            </a:r>
            <a:r>
              <a:rPr lang="fr-CA" dirty="0" err="1"/>
              <a:t>Hive</a:t>
            </a:r>
            <a:endParaRPr lang="fr-CA" dirty="0"/>
          </a:p>
          <a:p>
            <a:pPr lvl="2"/>
            <a:r>
              <a:rPr lang="fr-CA" dirty="0"/>
              <a:t>Forte intégration dans l’écosystème </a:t>
            </a:r>
            <a:r>
              <a:rPr lang="fr-CA" dirty="0" err="1"/>
              <a:t>Hadoop</a:t>
            </a:r>
            <a:endParaRPr lang="fr-CA" dirty="0"/>
          </a:p>
          <a:p>
            <a:pPr lvl="2"/>
            <a:r>
              <a:rPr lang="fr-CA" dirty="0"/>
              <a:t>APIs haut niveau inspirées de la </a:t>
            </a:r>
            <a:br>
              <a:rPr lang="fr-CA" dirty="0"/>
            </a:br>
            <a:r>
              <a:rPr lang="fr-CA" dirty="0"/>
              <a:t>programmation fonctionnelle 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r>
              <a:rPr lang="en-US" dirty="0" err="1"/>
              <a:t>Développement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Création en 2009</a:t>
            </a:r>
          </a:p>
          <a:p>
            <a:pPr lvl="2"/>
            <a:r>
              <a:rPr lang="fr-CA" dirty="0"/>
              <a:t>V1.0 en 2014</a:t>
            </a:r>
          </a:p>
        </p:txBody>
      </p:sp>
      <p:pic>
        <p:nvPicPr>
          <p:cNvPr id="1026" name="Picture 2" descr="spark-meetup-tchug-9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850"/>
          <a:stretch/>
        </p:blipFill>
        <p:spPr bwMode="auto">
          <a:xfrm>
            <a:off x="6935764" y="2842369"/>
            <a:ext cx="4968954" cy="35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7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Écosystème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3827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Écosystème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Spark </a:t>
            </a:r>
            <a:r>
              <a:rPr lang="fr-CA" dirty="0" err="1"/>
              <a:t>Core</a:t>
            </a:r>
            <a:endParaRPr lang="fr-CA" dirty="0"/>
          </a:p>
          <a:p>
            <a:pPr lvl="2"/>
            <a:r>
              <a:rPr lang="fr-CA" dirty="0"/>
              <a:t>Spark SQL</a:t>
            </a:r>
          </a:p>
          <a:p>
            <a:pPr lvl="2"/>
            <a:r>
              <a:rPr lang="fr-CA" dirty="0"/>
              <a:t>Spark Streaming </a:t>
            </a:r>
          </a:p>
          <a:p>
            <a:pPr lvl="2"/>
            <a:r>
              <a:rPr lang="fr-CA" dirty="0"/>
              <a:t>Spark ML </a:t>
            </a:r>
          </a:p>
          <a:p>
            <a:pPr lvl="2"/>
            <a:r>
              <a:rPr lang="fr-CA" dirty="0" err="1"/>
              <a:t>GraphX</a:t>
            </a:r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pic>
        <p:nvPicPr>
          <p:cNvPr id="3074" name="Picture 2" descr="spark-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30" y="2371896"/>
            <a:ext cx="6275014" cy="295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89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29316</TotalTime>
  <Words>714</Words>
  <Application>Microsoft Office PowerPoint</Application>
  <PresentationFormat>Widescreen</PresentationFormat>
  <Paragraphs>289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Gotham</vt:lpstr>
      <vt:lpstr>Lato</vt:lpstr>
      <vt:lpstr>Lato Black</vt:lpstr>
      <vt:lpstr>Lato Light</vt:lpstr>
      <vt:lpstr>Wingdings</vt:lpstr>
      <vt:lpstr>1_Thème Office</vt:lpstr>
      <vt:lpstr>2_Thème Office</vt:lpstr>
      <vt:lpstr> Microsoft hands-on lab</vt:lpstr>
      <vt:lpstr>Vos animateurs aujourd’hui</vt:lpstr>
      <vt:lpstr>agileDSS</vt:lpstr>
      <vt:lpstr>agileDSS</vt:lpstr>
      <vt:lpstr>Agenda</vt:lpstr>
      <vt:lpstr>Spark </vt:lpstr>
      <vt:lpstr>Hadoop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Lab </vt:lpstr>
      <vt:lpstr>Agenda</vt:lpstr>
      <vt:lpstr>Sujet d’étude</vt:lpstr>
      <vt:lpstr>Sujet d’étude</vt:lpstr>
      <vt:lpstr>Téléchargement du Lab</vt:lpstr>
      <vt:lpstr>Références</vt:lpstr>
      <vt:lpstr>Lab</vt:lpstr>
      <vt:lpstr>agileDSS : votre partenaire Big Data</vt:lpstr>
      <vt:lpstr>PowerPoint Presentation</vt:lpstr>
      <vt:lpstr>PowerPoint Presentation</vt:lpstr>
      <vt:lpstr>Contact    </vt:lpstr>
    </vt:vector>
  </TitlesOfParts>
  <Company>agileDSS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Robidoux</dc:creator>
  <cp:lastModifiedBy>Amael Laurier</cp:lastModifiedBy>
  <cp:revision>2352</cp:revision>
  <cp:lastPrinted>2016-08-04T13:06:30Z</cp:lastPrinted>
  <dcterms:created xsi:type="dcterms:W3CDTF">2013-04-10T17:59:00Z</dcterms:created>
  <dcterms:modified xsi:type="dcterms:W3CDTF">2017-10-19T12:46:27Z</dcterms:modified>
</cp:coreProperties>
</file>