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8" r:id="rId9"/>
    <p:sldId id="269"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rkspace" initials="W" lastIdx="2" clrIdx="0">
    <p:extLst>
      <p:ext uri="{19B8F6BF-5375-455C-9EA6-DF929625EA0E}">
        <p15:presenceInfo xmlns:p15="http://schemas.microsoft.com/office/powerpoint/2012/main" userId="Workspa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A5DDFF2-5E50-4A22-BF9B-007928A79F1B}" type="datetimeFigureOut">
              <a:rPr lang="fr-ML" smtClean="0"/>
              <a:t>16/08/2021</a:t>
            </a:fld>
            <a:endParaRPr lang="fr-ML" dirty="0"/>
          </a:p>
        </p:txBody>
      </p:sp>
      <p:sp>
        <p:nvSpPr>
          <p:cNvPr id="5" name="Footer Placeholder 4"/>
          <p:cNvSpPr>
            <a:spLocks noGrp="1"/>
          </p:cNvSpPr>
          <p:nvPr>
            <p:ph type="ftr" sz="quarter" idx="11"/>
          </p:nvPr>
        </p:nvSpPr>
        <p:spPr>
          <a:xfrm>
            <a:off x="1876424" y="5410201"/>
            <a:ext cx="5124886" cy="365125"/>
          </a:xfrm>
        </p:spPr>
        <p:txBody>
          <a:bodyPr/>
          <a:lstStyle/>
          <a:p>
            <a:endParaRPr lang="fr-ML" dirty="0"/>
          </a:p>
        </p:txBody>
      </p:sp>
      <p:sp>
        <p:nvSpPr>
          <p:cNvPr id="6" name="Slide Number Placeholder 5"/>
          <p:cNvSpPr>
            <a:spLocks noGrp="1"/>
          </p:cNvSpPr>
          <p:nvPr>
            <p:ph type="sldNum" sz="quarter" idx="12"/>
          </p:nvPr>
        </p:nvSpPr>
        <p:spPr>
          <a:xfrm>
            <a:off x="9896911" y="5410199"/>
            <a:ext cx="771089" cy="365125"/>
          </a:xfrm>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362313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dirty="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6" name="Footer Placeholder 5"/>
          <p:cNvSpPr>
            <a:spLocks noGrp="1"/>
          </p:cNvSpPr>
          <p:nvPr>
            <p:ph type="ftr" sz="quarter" idx="11"/>
          </p:nvPr>
        </p:nvSpPr>
        <p:spPr/>
        <p:txBody>
          <a:bodyPr/>
          <a:lstStyle/>
          <a:p>
            <a:endParaRPr lang="fr-ML" dirty="0"/>
          </a:p>
        </p:txBody>
      </p:sp>
      <p:sp>
        <p:nvSpPr>
          <p:cNvPr id="7" name="Slide Number Placeholder 6"/>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231526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6" name="Footer Placeholder 5"/>
          <p:cNvSpPr>
            <a:spLocks noGrp="1"/>
          </p:cNvSpPr>
          <p:nvPr>
            <p:ph type="ftr" sz="quarter" idx="11"/>
          </p:nvPr>
        </p:nvSpPr>
        <p:spPr/>
        <p:txBody>
          <a:bodyPr/>
          <a:lstStyle/>
          <a:p>
            <a:endParaRPr lang="fr-ML" dirty="0"/>
          </a:p>
        </p:txBody>
      </p:sp>
      <p:sp>
        <p:nvSpPr>
          <p:cNvPr id="7" name="Slide Number Placeholder 6"/>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350316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6" name="Footer Placeholder 5"/>
          <p:cNvSpPr>
            <a:spLocks noGrp="1"/>
          </p:cNvSpPr>
          <p:nvPr>
            <p:ph type="ftr" sz="quarter" idx="11"/>
          </p:nvPr>
        </p:nvSpPr>
        <p:spPr/>
        <p:txBody>
          <a:bodyPr/>
          <a:lstStyle/>
          <a:p>
            <a:endParaRPr lang="fr-ML" dirty="0"/>
          </a:p>
        </p:txBody>
      </p:sp>
      <p:sp>
        <p:nvSpPr>
          <p:cNvPr id="7" name="Slide Number Placeholder 6"/>
          <p:cNvSpPr>
            <a:spLocks noGrp="1"/>
          </p:cNvSpPr>
          <p:nvPr>
            <p:ph type="sldNum" sz="quarter" idx="12"/>
          </p:nvPr>
        </p:nvSpPr>
        <p:spPr/>
        <p:txBody>
          <a:bodyPr/>
          <a:lstStyle/>
          <a:p>
            <a:fld id="{2E11A0C2-701E-4AA5-B3D3-67458A726EA7}" type="slidenum">
              <a:rPr lang="fr-ML" smtClean="0"/>
              <a:t>‹N°›</a:t>
            </a:fld>
            <a:endParaRPr lang="fr-ML"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895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6" name="Footer Placeholder 5"/>
          <p:cNvSpPr>
            <a:spLocks noGrp="1"/>
          </p:cNvSpPr>
          <p:nvPr>
            <p:ph type="ftr" sz="quarter" idx="11"/>
          </p:nvPr>
        </p:nvSpPr>
        <p:spPr/>
        <p:txBody>
          <a:bodyPr/>
          <a:lstStyle/>
          <a:p>
            <a:endParaRPr lang="fr-ML" dirty="0"/>
          </a:p>
        </p:txBody>
      </p:sp>
      <p:sp>
        <p:nvSpPr>
          <p:cNvPr id="7" name="Slide Number Placeholder 6"/>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2795627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4" name="Footer Placeholder 3"/>
          <p:cNvSpPr>
            <a:spLocks noGrp="1"/>
          </p:cNvSpPr>
          <p:nvPr>
            <p:ph type="ftr" sz="quarter" idx="11"/>
          </p:nvPr>
        </p:nvSpPr>
        <p:spPr/>
        <p:txBody>
          <a:bodyPr/>
          <a:lstStyle/>
          <a:p>
            <a:endParaRPr lang="fr-ML" dirty="0"/>
          </a:p>
        </p:txBody>
      </p:sp>
      <p:sp>
        <p:nvSpPr>
          <p:cNvPr id="5" name="Slide Number Placeholder 4"/>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442402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dirty="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dirty="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dirty="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4" name="Footer Placeholder 3"/>
          <p:cNvSpPr>
            <a:spLocks noGrp="1"/>
          </p:cNvSpPr>
          <p:nvPr>
            <p:ph type="ftr" sz="quarter" idx="11"/>
          </p:nvPr>
        </p:nvSpPr>
        <p:spPr/>
        <p:txBody>
          <a:bodyPr/>
          <a:lstStyle/>
          <a:p>
            <a:endParaRPr lang="fr-ML" dirty="0"/>
          </a:p>
        </p:txBody>
      </p:sp>
      <p:sp>
        <p:nvSpPr>
          <p:cNvPr id="5" name="Slide Number Placeholder 4"/>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894466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5" name="Footer Placeholder 4"/>
          <p:cNvSpPr>
            <a:spLocks noGrp="1"/>
          </p:cNvSpPr>
          <p:nvPr>
            <p:ph type="ftr" sz="quarter" idx="11"/>
          </p:nvPr>
        </p:nvSpPr>
        <p:spPr/>
        <p:txBody>
          <a:bodyPr/>
          <a:lstStyle/>
          <a:p>
            <a:endParaRPr lang="fr-ML" dirty="0"/>
          </a:p>
        </p:txBody>
      </p:sp>
      <p:sp>
        <p:nvSpPr>
          <p:cNvPr id="6" name="Slide Number Placeholder 5"/>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378106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5" name="Footer Placeholder 4"/>
          <p:cNvSpPr>
            <a:spLocks noGrp="1"/>
          </p:cNvSpPr>
          <p:nvPr>
            <p:ph type="ftr" sz="quarter" idx="11"/>
          </p:nvPr>
        </p:nvSpPr>
        <p:spPr/>
        <p:txBody>
          <a:bodyPr/>
          <a:lstStyle/>
          <a:p>
            <a:endParaRPr lang="fr-ML" dirty="0"/>
          </a:p>
        </p:txBody>
      </p:sp>
      <p:sp>
        <p:nvSpPr>
          <p:cNvPr id="6" name="Slide Number Placeholder 5"/>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2862394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5" name="Footer Placeholder 4"/>
          <p:cNvSpPr>
            <a:spLocks noGrp="1"/>
          </p:cNvSpPr>
          <p:nvPr>
            <p:ph type="ftr" sz="quarter" idx="11"/>
          </p:nvPr>
        </p:nvSpPr>
        <p:spPr/>
        <p:txBody>
          <a:bodyPr/>
          <a:lstStyle/>
          <a:p>
            <a:endParaRPr lang="fr-ML" dirty="0"/>
          </a:p>
        </p:txBody>
      </p:sp>
      <p:sp>
        <p:nvSpPr>
          <p:cNvPr id="6" name="Slide Number Placeholder 5"/>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420087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5" name="Footer Placeholder 4"/>
          <p:cNvSpPr>
            <a:spLocks noGrp="1"/>
          </p:cNvSpPr>
          <p:nvPr>
            <p:ph type="ftr" sz="quarter" idx="11"/>
          </p:nvPr>
        </p:nvSpPr>
        <p:spPr/>
        <p:txBody>
          <a:bodyPr/>
          <a:lstStyle/>
          <a:p>
            <a:endParaRPr lang="fr-ML" dirty="0"/>
          </a:p>
        </p:txBody>
      </p:sp>
      <p:sp>
        <p:nvSpPr>
          <p:cNvPr id="6" name="Slide Number Placeholder 5"/>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308878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6" name="Footer Placeholder 5"/>
          <p:cNvSpPr>
            <a:spLocks noGrp="1"/>
          </p:cNvSpPr>
          <p:nvPr>
            <p:ph type="ftr" sz="quarter" idx="11"/>
          </p:nvPr>
        </p:nvSpPr>
        <p:spPr/>
        <p:txBody>
          <a:bodyPr/>
          <a:lstStyle/>
          <a:p>
            <a:endParaRPr lang="fr-ML" dirty="0"/>
          </a:p>
        </p:txBody>
      </p:sp>
      <p:sp>
        <p:nvSpPr>
          <p:cNvPr id="7" name="Slide Number Placeholder 6"/>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33236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8" name="Footer Placeholder 7"/>
          <p:cNvSpPr>
            <a:spLocks noGrp="1"/>
          </p:cNvSpPr>
          <p:nvPr>
            <p:ph type="ftr" sz="quarter" idx="11"/>
          </p:nvPr>
        </p:nvSpPr>
        <p:spPr/>
        <p:txBody>
          <a:bodyPr/>
          <a:lstStyle/>
          <a:p>
            <a:endParaRPr lang="fr-ML" dirty="0"/>
          </a:p>
        </p:txBody>
      </p:sp>
      <p:sp>
        <p:nvSpPr>
          <p:cNvPr id="9" name="Slide Number Placeholder 8"/>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100946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4" name="Footer Placeholder 3"/>
          <p:cNvSpPr>
            <a:spLocks noGrp="1"/>
          </p:cNvSpPr>
          <p:nvPr>
            <p:ph type="ftr" sz="quarter" idx="11"/>
          </p:nvPr>
        </p:nvSpPr>
        <p:spPr/>
        <p:txBody>
          <a:bodyPr/>
          <a:lstStyle/>
          <a:p>
            <a:endParaRPr lang="fr-ML" dirty="0"/>
          </a:p>
        </p:txBody>
      </p:sp>
      <p:sp>
        <p:nvSpPr>
          <p:cNvPr id="5" name="Slide Number Placeholder 4"/>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3187746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3" name="Footer Placeholder 2"/>
          <p:cNvSpPr>
            <a:spLocks noGrp="1"/>
          </p:cNvSpPr>
          <p:nvPr>
            <p:ph type="ftr" sz="quarter" idx="11"/>
          </p:nvPr>
        </p:nvSpPr>
        <p:spPr/>
        <p:txBody>
          <a:bodyPr/>
          <a:lstStyle/>
          <a:p>
            <a:endParaRPr lang="fr-ML" dirty="0"/>
          </a:p>
        </p:txBody>
      </p:sp>
      <p:sp>
        <p:nvSpPr>
          <p:cNvPr id="4" name="Slide Number Placeholder 3"/>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70004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6" name="Footer Placeholder 5"/>
          <p:cNvSpPr>
            <a:spLocks noGrp="1"/>
          </p:cNvSpPr>
          <p:nvPr>
            <p:ph type="ftr" sz="quarter" idx="11"/>
          </p:nvPr>
        </p:nvSpPr>
        <p:spPr/>
        <p:txBody>
          <a:bodyPr/>
          <a:lstStyle/>
          <a:p>
            <a:endParaRPr lang="fr-ML" dirty="0"/>
          </a:p>
        </p:txBody>
      </p:sp>
      <p:sp>
        <p:nvSpPr>
          <p:cNvPr id="7" name="Slide Number Placeholder 6"/>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411294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5DDFF2-5E50-4A22-BF9B-007928A79F1B}" type="datetimeFigureOut">
              <a:rPr lang="fr-ML" smtClean="0"/>
              <a:t>16/08/2021</a:t>
            </a:fld>
            <a:endParaRPr lang="fr-ML" dirty="0"/>
          </a:p>
        </p:txBody>
      </p:sp>
      <p:sp>
        <p:nvSpPr>
          <p:cNvPr id="6" name="Footer Placeholder 5"/>
          <p:cNvSpPr>
            <a:spLocks noGrp="1"/>
          </p:cNvSpPr>
          <p:nvPr>
            <p:ph type="ftr" sz="quarter" idx="11"/>
          </p:nvPr>
        </p:nvSpPr>
        <p:spPr/>
        <p:txBody>
          <a:bodyPr/>
          <a:lstStyle/>
          <a:p>
            <a:endParaRPr lang="fr-ML" dirty="0"/>
          </a:p>
        </p:txBody>
      </p:sp>
      <p:sp>
        <p:nvSpPr>
          <p:cNvPr id="7" name="Slide Number Placeholder 6"/>
          <p:cNvSpPr>
            <a:spLocks noGrp="1"/>
          </p:cNvSpPr>
          <p:nvPr>
            <p:ph type="sldNum" sz="quarter" idx="12"/>
          </p:nvPr>
        </p:nvSpPr>
        <p:spPr/>
        <p:txBody>
          <a:bodyPr/>
          <a:lstStyle/>
          <a:p>
            <a:fld id="{2E11A0C2-701E-4AA5-B3D3-67458A726EA7}" type="slidenum">
              <a:rPr lang="fr-ML" smtClean="0"/>
              <a:t>‹N°›</a:t>
            </a:fld>
            <a:endParaRPr lang="fr-ML" dirty="0"/>
          </a:p>
        </p:txBody>
      </p:sp>
    </p:spTree>
    <p:extLst>
      <p:ext uri="{BB962C8B-B14F-4D97-AF65-F5344CB8AC3E}">
        <p14:creationId xmlns:p14="http://schemas.microsoft.com/office/powerpoint/2010/main" val="62702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5DDFF2-5E50-4A22-BF9B-007928A79F1B}" type="datetimeFigureOut">
              <a:rPr lang="fr-ML" smtClean="0"/>
              <a:t>16/08/2021</a:t>
            </a:fld>
            <a:endParaRPr lang="fr-ML"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ML"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11A0C2-701E-4AA5-B3D3-67458A726EA7}" type="slidenum">
              <a:rPr lang="fr-ML" smtClean="0"/>
              <a:t>‹N°›</a:t>
            </a:fld>
            <a:endParaRPr lang="fr-ML" dirty="0"/>
          </a:p>
        </p:txBody>
      </p:sp>
    </p:spTree>
    <p:extLst>
      <p:ext uri="{BB962C8B-B14F-4D97-AF65-F5344CB8AC3E}">
        <p14:creationId xmlns:p14="http://schemas.microsoft.com/office/powerpoint/2010/main" val="4460267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BC6BBF-8B74-4C1B-B11E-20EC83872073}"/>
              </a:ext>
            </a:extLst>
          </p:cNvPr>
          <p:cNvSpPr>
            <a:spLocks noGrp="1"/>
          </p:cNvSpPr>
          <p:nvPr>
            <p:ph type="ctrTitle"/>
          </p:nvPr>
        </p:nvSpPr>
        <p:spPr/>
        <p:txBody>
          <a:bodyPr/>
          <a:lstStyle/>
          <a:p>
            <a:r>
              <a:rPr lang="fr-ML" dirty="0"/>
              <a:t>suivi-school</a:t>
            </a:r>
          </a:p>
        </p:txBody>
      </p:sp>
      <p:sp>
        <p:nvSpPr>
          <p:cNvPr id="3" name="Sous-titre 2">
            <a:extLst>
              <a:ext uri="{FF2B5EF4-FFF2-40B4-BE49-F238E27FC236}">
                <a16:creationId xmlns:a16="http://schemas.microsoft.com/office/drawing/2014/main" id="{A82722D1-F7E3-4914-9EE2-AAF5E6013471}"/>
              </a:ext>
            </a:extLst>
          </p:cNvPr>
          <p:cNvSpPr>
            <a:spLocks noGrp="1"/>
          </p:cNvSpPr>
          <p:nvPr>
            <p:ph type="subTitle" idx="1"/>
          </p:nvPr>
        </p:nvSpPr>
        <p:spPr/>
        <p:txBody>
          <a:bodyPr/>
          <a:lstStyle/>
          <a:p>
            <a:r>
              <a:rPr lang="fr-ML" dirty="0"/>
              <a:t>Cahier des charges</a:t>
            </a:r>
          </a:p>
        </p:txBody>
      </p:sp>
    </p:spTree>
    <p:extLst>
      <p:ext uri="{BB962C8B-B14F-4D97-AF65-F5344CB8AC3E}">
        <p14:creationId xmlns:p14="http://schemas.microsoft.com/office/powerpoint/2010/main" val="305875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EDDC37-CAD5-4FB1-9FA1-61201D247B6F}"/>
              </a:ext>
            </a:extLst>
          </p:cNvPr>
          <p:cNvSpPr>
            <a:spLocks noGrp="1"/>
          </p:cNvSpPr>
          <p:nvPr>
            <p:ph type="title"/>
          </p:nvPr>
        </p:nvSpPr>
        <p:spPr>
          <a:xfrm>
            <a:off x="0" y="0"/>
            <a:ext cx="2471217" cy="1478570"/>
          </a:xfrm>
        </p:spPr>
        <p:txBody>
          <a:bodyPr>
            <a:normAutofit/>
          </a:bodyPr>
          <a:lstStyle/>
          <a:p>
            <a:r>
              <a:rPr lang="fr-ML" sz="6600" dirty="0">
                <a:solidFill>
                  <a:schemeClr val="accent2"/>
                </a:solidFill>
                <a:latin typeface="Goudy Stout" panose="0202090407030B020401" pitchFamily="18" charset="0"/>
              </a:rPr>
              <a:t>4</a:t>
            </a:r>
            <a:r>
              <a:rPr lang="fr-ML" sz="2400" b="1" dirty="0">
                <a:solidFill>
                  <a:schemeClr val="bg1"/>
                </a:solidFill>
                <a:latin typeface="Georgia" panose="02040502050405020303" pitchFamily="18" charset="0"/>
              </a:rPr>
              <a:t>Choix technique</a:t>
            </a:r>
          </a:p>
        </p:txBody>
      </p:sp>
      <p:sp>
        <p:nvSpPr>
          <p:cNvPr id="3" name="Espace réservé du contenu 2">
            <a:extLst>
              <a:ext uri="{FF2B5EF4-FFF2-40B4-BE49-F238E27FC236}">
                <a16:creationId xmlns:a16="http://schemas.microsoft.com/office/drawing/2014/main" id="{79D86752-ABBE-495D-B87A-7A2CDDC9C09A}"/>
              </a:ext>
            </a:extLst>
          </p:cNvPr>
          <p:cNvSpPr>
            <a:spLocks noGrp="1"/>
          </p:cNvSpPr>
          <p:nvPr>
            <p:ph idx="1"/>
          </p:nvPr>
        </p:nvSpPr>
        <p:spPr/>
        <p:txBody>
          <a:bodyPr/>
          <a:lstStyle/>
          <a:p>
            <a:r>
              <a:rPr lang="fr-ML" dirty="0"/>
              <a:t>Architecture adopter</a:t>
            </a:r>
          </a:p>
          <a:p>
            <a:pPr marL="0" indent="0">
              <a:buNone/>
            </a:pPr>
            <a:r>
              <a:rPr lang="fr-ML" dirty="0"/>
              <a:t>   </a:t>
            </a:r>
            <a:r>
              <a:rPr lang="fr-ML" dirty="0">
                <a:solidFill>
                  <a:schemeClr val="accent2"/>
                </a:solidFill>
              </a:rPr>
              <a:t>*architecture 3-tiers </a:t>
            </a:r>
          </a:p>
        </p:txBody>
      </p:sp>
      <p:pic>
        <p:nvPicPr>
          <p:cNvPr id="4" name="Image 3">
            <a:extLst>
              <a:ext uri="{FF2B5EF4-FFF2-40B4-BE49-F238E27FC236}">
                <a16:creationId xmlns:a16="http://schemas.microsoft.com/office/drawing/2014/main" id="{5547441B-4679-449E-88DB-C9DFE246F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470" y="1851919"/>
            <a:ext cx="7606530" cy="5006081"/>
          </a:xfrm>
          <a:prstGeom prst="rect">
            <a:avLst/>
          </a:prstGeom>
        </p:spPr>
      </p:pic>
    </p:spTree>
    <p:extLst>
      <p:ext uri="{BB962C8B-B14F-4D97-AF65-F5344CB8AC3E}">
        <p14:creationId xmlns:p14="http://schemas.microsoft.com/office/powerpoint/2010/main" val="268015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D569601-AE8B-4711-9D8A-232A8408FD4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604364" y="86497"/>
            <a:ext cx="10365669" cy="6858000"/>
          </a:xfrm>
          <a:prstGeom prst="rect">
            <a:avLst/>
          </a:prstGeom>
        </p:spPr>
      </p:pic>
      <p:sp>
        <p:nvSpPr>
          <p:cNvPr id="2" name="Titre 1">
            <a:extLst>
              <a:ext uri="{FF2B5EF4-FFF2-40B4-BE49-F238E27FC236}">
                <a16:creationId xmlns:a16="http://schemas.microsoft.com/office/drawing/2014/main" id="{95F57AF6-FB47-4CE6-A3F2-7BDC3FE8DD28}"/>
              </a:ext>
            </a:extLst>
          </p:cNvPr>
          <p:cNvSpPr>
            <a:spLocks noGrp="1"/>
          </p:cNvSpPr>
          <p:nvPr>
            <p:ph type="title"/>
          </p:nvPr>
        </p:nvSpPr>
        <p:spPr>
          <a:xfrm>
            <a:off x="1" y="0"/>
            <a:ext cx="2248929" cy="1478570"/>
          </a:xfrm>
        </p:spPr>
        <p:txBody>
          <a:bodyPr>
            <a:normAutofit fontScale="90000"/>
          </a:bodyPr>
          <a:lstStyle/>
          <a:p>
            <a:r>
              <a:rPr lang="fr-ML" sz="8800" dirty="0">
                <a:solidFill>
                  <a:schemeClr val="accent2"/>
                </a:solidFill>
                <a:latin typeface="Goudy Stout" panose="0202090407030B020401" pitchFamily="18" charset="0"/>
              </a:rPr>
              <a:t>4</a:t>
            </a:r>
            <a:r>
              <a:rPr lang="fr-ML" sz="2700" b="1" dirty="0">
                <a:solidFill>
                  <a:schemeClr val="bg1"/>
                </a:solidFill>
                <a:latin typeface="Georgia" panose="02040502050405020303" pitchFamily="18" charset="0"/>
              </a:rPr>
              <a:t>Choix technique</a:t>
            </a:r>
            <a:endParaRPr lang="fr-ML" sz="2700" dirty="0"/>
          </a:p>
        </p:txBody>
      </p:sp>
      <p:sp>
        <p:nvSpPr>
          <p:cNvPr id="3" name="Espace réservé du contenu 2">
            <a:extLst>
              <a:ext uri="{FF2B5EF4-FFF2-40B4-BE49-F238E27FC236}">
                <a16:creationId xmlns:a16="http://schemas.microsoft.com/office/drawing/2014/main" id="{156A0AA7-A024-4CAD-8A70-82F4B45F745B}"/>
              </a:ext>
            </a:extLst>
          </p:cNvPr>
          <p:cNvSpPr>
            <a:spLocks noGrp="1"/>
          </p:cNvSpPr>
          <p:nvPr>
            <p:ph idx="1"/>
          </p:nvPr>
        </p:nvSpPr>
        <p:spPr>
          <a:xfrm>
            <a:off x="931348" y="1478570"/>
            <a:ext cx="4110210" cy="4297814"/>
          </a:xfrm>
        </p:spPr>
        <p:txBody>
          <a:bodyPr>
            <a:normAutofit fontScale="92500" lnSpcReduction="20000"/>
          </a:bodyPr>
          <a:lstStyle/>
          <a:p>
            <a:r>
              <a:rPr lang="fr-ML" dirty="0"/>
              <a:t>Pourquoi le mobile</a:t>
            </a:r>
          </a:p>
          <a:p>
            <a:pPr marL="36900" indent="0">
              <a:spcAft>
                <a:spcPts val="1000"/>
              </a:spcAft>
              <a:buSzPct val="90000"/>
              <a:buNone/>
            </a:pPr>
            <a:r>
              <a:rPr lang="fr-FR" dirty="0">
                <a:solidFill>
                  <a:srgbClr val="000000"/>
                </a:solidFill>
              </a:rPr>
              <a:t>« </a:t>
            </a:r>
            <a:r>
              <a:rPr lang="fr-FR" sz="2000" dirty="0">
                <a:solidFill>
                  <a:schemeClr val="accent2"/>
                </a:solidFill>
              </a:rPr>
              <a:t>Un monde qui devient de plus en plus mobile first </a:t>
            </a:r>
            <a:r>
              <a:rPr lang="fr-FR" dirty="0">
                <a:solidFill>
                  <a:srgbClr val="000000"/>
                </a:solidFill>
              </a:rPr>
              <a:t>»</a:t>
            </a:r>
          </a:p>
          <a:p>
            <a:pPr marL="36900" indent="0">
              <a:spcAft>
                <a:spcPts val="1000"/>
              </a:spcAft>
              <a:buSzPct val="90000"/>
              <a:buNone/>
            </a:pPr>
            <a:r>
              <a:rPr lang="fr-FR" dirty="0">
                <a:solidFill>
                  <a:srgbClr val="000000"/>
                </a:solidFill>
              </a:rPr>
              <a:t>Une étude d’Orange nous dit qu’aujourd’hui plus de 5,1 milliards de personnes utilisent un téléphone Mobile.</a:t>
            </a:r>
          </a:p>
          <a:p>
            <a:pPr marL="36900" indent="0">
              <a:spcAft>
                <a:spcPts val="1000"/>
              </a:spcAft>
              <a:buSzPct val="90000"/>
              <a:buNone/>
            </a:pPr>
            <a:r>
              <a:rPr lang="fr-FR" dirty="0">
                <a:solidFill>
                  <a:srgbClr val="000000"/>
                </a:solidFill>
              </a:rPr>
              <a:t>De plus il devient facile de suivre son enfant sans avoir le besoin de toujours appelé pour demander</a:t>
            </a:r>
          </a:p>
          <a:p>
            <a:pPr marL="0" indent="0">
              <a:buNone/>
            </a:pPr>
            <a:endParaRPr lang="fr-ML" dirty="0"/>
          </a:p>
        </p:txBody>
      </p:sp>
    </p:spTree>
    <p:extLst>
      <p:ext uri="{BB962C8B-B14F-4D97-AF65-F5344CB8AC3E}">
        <p14:creationId xmlns:p14="http://schemas.microsoft.com/office/powerpoint/2010/main" val="239949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B9E3FAD-98E5-4EF3-9D8A-45D05585A63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23236" y="283519"/>
            <a:ext cx="10365669" cy="6858000"/>
          </a:xfrm>
          <a:prstGeom prst="rect">
            <a:avLst/>
          </a:prstGeom>
        </p:spPr>
      </p:pic>
      <p:sp>
        <p:nvSpPr>
          <p:cNvPr id="2" name="Titre 1">
            <a:extLst>
              <a:ext uri="{FF2B5EF4-FFF2-40B4-BE49-F238E27FC236}">
                <a16:creationId xmlns:a16="http://schemas.microsoft.com/office/drawing/2014/main" id="{D051DBFE-B09A-4032-871B-A4DD10A99114}"/>
              </a:ext>
            </a:extLst>
          </p:cNvPr>
          <p:cNvSpPr>
            <a:spLocks noGrp="1"/>
          </p:cNvSpPr>
          <p:nvPr>
            <p:ph type="title"/>
          </p:nvPr>
        </p:nvSpPr>
        <p:spPr>
          <a:xfrm>
            <a:off x="-2382" y="0"/>
            <a:ext cx="2287588" cy="1478570"/>
          </a:xfrm>
        </p:spPr>
        <p:txBody>
          <a:bodyPr>
            <a:normAutofit fontScale="90000"/>
          </a:bodyPr>
          <a:lstStyle/>
          <a:p>
            <a:r>
              <a:rPr lang="fr-ML" sz="9600" dirty="0">
                <a:solidFill>
                  <a:schemeClr val="accent2"/>
                </a:solidFill>
                <a:latin typeface="Goudy Stout" panose="0202090407030B020401" pitchFamily="18" charset="0"/>
              </a:rPr>
              <a:t>4</a:t>
            </a:r>
            <a:r>
              <a:rPr lang="fr-ML" sz="2700" b="1" dirty="0">
                <a:solidFill>
                  <a:schemeClr val="bg1"/>
                </a:solidFill>
                <a:latin typeface="Georgia" panose="02040502050405020303" pitchFamily="18" charset="0"/>
              </a:rPr>
              <a:t>Choix technique</a:t>
            </a:r>
            <a:endParaRPr lang="fr-ML" sz="2700" dirty="0"/>
          </a:p>
        </p:txBody>
      </p:sp>
      <p:sp>
        <p:nvSpPr>
          <p:cNvPr id="3" name="Espace réservé du contenu 2">
            <a:extLst>
              <a:ext uri="{FF2B5EF4-FFF2-40B4-BE49-F238E27FC236}">
                <a16:creationId xmlns:a16="http://schemas.microsoft.com/office/drawing/2014/main" id="{741DD052-7C80-4E3F-925D-CF0074A6883B}"/>
              </a:ext>
            </a:extLst>
          </p:cNvPr>
          <p:cNvSpPr>
            <a:spLocks noGrp="1"/>
          </p:cNvSpPr>
          <p:nvPr>
            <p:ph idx="1"/>
          </p:nvPr>
        </p:nvSpPr>
        <p:spPr>
          <a:xfrm>
            <a:off x="857208" y="1831137"/>
            <a:ext cx="6507420" cy="4359598"/>
          </a:xfrm>
        </p:spPr>
        <p:txBody>
          <a:bodyPr>
            <a:normAutofit fontScale="85000" lnSpcReduction="10000"/>
          </a:bodyPr>
          <a:lstStyle/>
          <a:p>
            <a:pPr marL="0" indent="0">
              <a:buNone/>
            </a:pPr>
            <a:r>
              <a:rPr lang="fr-ML" dirty="0"/>
              <a:t>Nous allons concevoir une application compatible avec les systèmes d’exploitation </a:t>
            </a:r>
            <a:r>
              <a:rPr lang="fr-ML" b="1" dirty="0">
                <a:solidFill>
                  <a:schemeClr val="accent2"/>
                </a:solidFill>
              </a:rPr>
              <a:t>Android</a:t>
            </a:r>
            <a:r>
              <a:rPr lang="fr-ML" dirty="0"/>
              <a:t> et </a:t>
            </a:r>
            <a:r>
              <a:rPr lang="fr-ML" b="1" dirty="0">
                <a:solidFill>
                  <a:schemeClr val="accent2"/>
                </a:solidFill>
              </a:rPr>
              <a:t>IOS</a:t>
            </a:r>
            <a:r>
              <a:rPr lang="fr-ML" dirty="0"/>
              <a:t> et donc elle sera développée avec:</a:t>
            </a:r>
          </a:p>
          <a:p>
            <a:pPr marL="0" indent="0">
              <a:buNone/>
            </a:pPr>
            <a:r>
              <a:rPr lang="fr-ML" dirty="0"/>
              <a:t>   </a:t>
            </a:r>
            <a:r>
              <a:rPr lang="fr-ML" b="1" dirty="0"/>
              <a:t>-</a:t>
            </a:r>
            <a:r>
              <a:rPr lang="fr-ML" dirty="0"/>
              <a:t>l’IDE </a:t>
            </a:r>
            <a:r>
              <a:rPr lang="fr-ML" b="1" dirty="0"/>
              <a:t>Android studio(</a:t>
            </a:r>
            <a:r>
              <a:rPr lang="fr-ML" dirty="0"/>
              <a:t>après la finition du projet l’importer dans </a:t>
            </a:r>
            <a:r>
              <a:rPr lang="fr-ML" b="1" dirty="0">
                <a:solidFill>
                  <a:schemeClr val="accent2"/>
                </a:solidFill>
              </a:rPr>
              <a:t>VISUAL STUDIO</a:t>
            </a:r>
            <a:r>
              <a:rPr lang="fr-ML" b="1" dirty="0"/>
              <a:t> </a:t>
            </a:r>
            <a:r>
              <a:rPr lang="fr-ML" dirty="0"/>
              <a:t>pour avoir la version</a:t>
            </a:r>
            <a:r>
              <a:rPr lang="fr-ML" b="1" dirty="0"/>
              <a:t> </a:t>
            </a:r>
            <a:r>
              <a:rPr lang="fr-ML" b="1" dirty="0">
                <a:solidFill>
                  <a:schemeClr val="accent2"/>
                </a:solidFill>
              </a:rPr>
              <a:t>IOS</a:t>
            </a:r>
            <a:r>
              <a:rPr lang="fr-ML" b="1" dirty="0"/>
              <a:t>)</a:t>
            </a:r>
            <a:r>
              <a:rPr lang="fr-ML" dirty="0"/>
              <a:t>;</a:t>
            </a:r>
          </a:p>
          <a:p>
            <a:pPr marL="0" indent="0">
              <a:buNone/>
            </a:pPr>
            <a:r>
              <a:rPr lang="fr-ML" dirty="0"/>
              <a:t>    </a:t>
            </a:r>
            <a:r>
              <a:rPr lang="fr-ML" b="1" dirty="0"/>
              <a:t>-</a:t>
            </a:r>
            <a:r>
              <a:rPr lang="fr-ML" b="1" dirty="0">
                <a:solidFill>
                  <a:schemeClr val="accent2"/>
                </a:solidFill>
              </a:rPr>
              <a:t>XML</a:t>
            </a:r>
            <a:r>
              <a:rPr lang="fr-ML" dirty="0"/>
              <a:t> pour l’interface;</a:t>
            </a:r>
            <a:r>
              <a:rPr lang="fr-ML" b="1" dirty="0"/>
              <a:t> </a:t>
            </a:r>
          </a:p>
          <a:p>
            <a:pPr marL="0" indent="0">
              <a:buNone/>
            </a:pPr>
            <a:r>
              <a:rPr lang="fr-ML" b="1" dirty="0"/>
              <a:t>    -</a:t>
            </a:r>
            <a:r>
              <a:rPr lang="fr-ML" b="1" dirty="0">
                <a:solidFill>
                  <a:schemeClr val="accent2"/>
                </a:solidFill>
              </a:rPr>
              <a:t>Java </a:t>
            </a:r>
            <a:r>
              <a:rPr lang="fr-ML" dirty="0"/>
              <a:t>pour la partie logique</a:t>
            </a:r>
          </a:p>
          <a:p>
            <a:pPr marL="0" indent="0">
              <a:buNone/>
            </a:pPr>
            <a:r>
              <a:rPr lang="fr-ML" dirty="0"/>
              <a:t>    </a:t>
            </a:r>
            <a:r>
              <a:rPr lang="fr-ML" b="1" dirty="0"/>
              <a:t>-</a:t>
            </a:r>
            <a:r>
              <a:rPr lang="fr-ML" dirty="0">
                <a:latin typeface="Calibri" panose="020F0502020204030204" pitchFamily="34" charset="0"/>
                <a:ea typeface="Calibri" panose="020F0502020204030204" pitchFamily="34" charset="0"/>
                <a:cs typeface="Arial" panose="020B0604020202020204" pitchFamily="34" charset="0"/>
              </a:rPr>
              <a:t>le </a:t>
            </a:r>
            <a:r>
              <a:rPr lang="fr-ML" b="1" dirty="0">
                <a:solidFill>
                  <a:schemeClr val="accent2"/>
                </a:solidFill>
                <a:latin typeface="Calibri" panose="020F0502020204030204" pitchFamily="34" charset="0"/>
                <a:ea typeface="Calibri" panose="020F0502020204030204" pitchFamily="34" charset="0"/>
                <a:cs typeface="Arial" panose="020B0604020202020204" pitchFamily="34" charset="0"/>
              </a:rPr>
              <a:t>JSON</a:t>
            </a:r>
            <a:r>
              <a:rPr lang="fr-ML" dirty="0">
                <a:latin typeface="Calibri" panose="020F0502020204030204" pitchFamily="34" charset="0"/>
                <a:ea typeface="Calibri" panose="020F0502020204030204" pitchFamily="34" charset="0"/>
                <a:cs typeface="Arial" panose="020B0604020202020204" pitchFamily="34" charset="0"/>
              </a:rPr>
              <a:t> pour la transmission des données</a:t>
            </a:r>
          </a:p>
          <a:p>
            <a:pPr marL="0" indent="0">
              <a:buNone/>
            </a:pPr>
            <a:r>
              <a:rPr lang="fr-ML" dirty="0">
                <a:latin typeface="Calibri" panose="020F0502020204030204" pitchFamily="34" charset="0"/>
                <a:ea typeface="Calibri" panose="020F0502020204030204" pitchFamily="34" charset="0"/>
                <a:cs typeface="Arial" panose="020B0604020202020204" pitchFamily="34" charset="0"/>
              </a:rPr>
              <a:t>   </a:t>
            </a:r>
            <a:r>
              <a:rPr lang="fr-ML" b="1" dirty="0">
                <a:latin typeface="Calibri" panose="020F0502020204030204" pitchFamily="34" charset="0"/>
                <a:ea typeface="Calibri" panose="020F0502020204030204" pitchFamily="34" charset="0"/>
                <a:cs typeface="Arial" panose="020B0604020202020204" pitchFamily="34" charset="0"/>
              </a:rPr>
              <a:t>  -</a:t>
            </a:r>
            <a:r>
              <a:rPr lang="fr-ML" b="1" dirty="0">
                <a:solidFill>
                  <a:schemeClr val="accent2"/>
                </a:solidFill>
                <a:latin typeface="Calibri" panose="020F0502020204030204" pitchFamily="34" charset="0"/>
                <a:ea typeface="Calibri" panose="020F0502020204030204" pitchFamily="34" charset="0"/>
                <a:cs typeface="Arial" panose="020B0604020202020204" pitchFamily="34" charset="0"/>
              </a:rPr>
              <a:t>PHP</a:t>
            </a:r>
            <a:r>
              <a:rPr lang="fr-ML" dirty="0">
                <a:latin typeface="Calibri" panose="020F0502020204030204" pitchFamily="34" charset="0"/>
                <a:ea typeface="Calibri" panose="020F0502020204030204" pitchFamily="34" charset="0"/>
                <a:cs typeface="Arial" panose="020B0604020202020204" pitchFamily="34" charset="0"/>
              </a:rPr>
              <a:t> pour l’interaction avec la Base de Donnée</a:t>
            </a:r>
            <a:endParaRPr lang="fr-ML" dirty="0"/>
          </a:p>
          <a:p>
            <a:pPr marL="0" indent="0">
              <a:buNone/>
            </a:pPr>
            <a:r>
              <a:rPr lang="fr-ML" b="1" dirty="0"/>
              <a:t>     -</a:t>
            </a:r>
            <a:r>
              <a:rPr lang="fr-ML" b="1" dirty="0">
                <a:solidFill>
                  <a:schemeClr val="accent2"/>
                </a:solidFill>
              </a:rPr>
              <a:t>SQL</a:t>
            </a:r>
            <a:r>
              <a:rPr lang="fr-ML" b="1" dirty="0"/>
              <a:t> </a:t>
            </a:r>
            <a:r>
              <a:rPr lang="fr-ML" dirty="0"/>
              <a:t>pour la base de données et pour le code.</a:t>
            </a:r>
          </a:p>
        </p:txBody>
      </p:sp>
    </p:spTree>
    <p:extLst>
      <p:ext uri="{BB962C8B-B14F-4D97-AF65-F5344CB8AC3E}">
        <p14:creationId xmlns:p14="http://schemas.microsoft.com/office/powerpoint/2010/main" val="304390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9A374-FE7F-4260-9613-EC7F4E617DBD}"/>
              </a:ext>
            </a:extLst>
          </p:cNvPr>
          <p:cNvSpPr>
            <a:spLocks noGrp="1"/>
          </p:cNvSpPr>
          <p:nvPr>
            <p:ph type="title"/>
          </p:nvPr>
        </p:nvSpPr>
        <p:spPr/>
        <p:txBody>
          <a:bodyPr/>
          <a:lstStyle/>
          <a:p>
            <a:r>
              <a:rPr lang="fr-ML" dirty="0"/>
              <a:t>Plan</a:t>
            </a:r>
          </a:p>
        </p:txBody>
      </p:sp>
      <p:sp>
        <p:nvSpPr>
          <p:cNvPr id="3" name="Espace réservé du contenu 2">
            <a:extLst>
              <a:ext uri="{FF2B5EF4-FFF2-40B4-BE49-F238E27FC236}">
                <a16:creationId xmlns:a16="http://schemas.microsoft.com/office/drawing/2014/main" id="{C9121362-83D5-490A-934A-65D53DEA279D}"/>
              </a:ext>
            </a:extLst>
          </p:cNvPr>
          <p:cNvSpPr>
            <a:spLocks noGrp="1"/>
          </p:cNvSpPr>
          <p:nvPr>
            <p:ph idx="1"/>
          </p:nvPr>
        </p:nvSpPr>
        <p:spPr/>
        <p:txBody>
          <a:bodyPr/>
          <a:lstStyle/>
          <a:p>
            <a:r>
              <a:rPr lang="fr-ML" dirty="0"/>
              <a:t>Définition du problème</a:t>
            </a:r>
          </a:p>
          <a:p>
            <a:r>
              <a:rPr lang="fr-ML" dirty="0"/>
              <a:t>Objectifs </a:t>
            </a:r>
          </a:p>
          <a:p>
            <a:r>
              <a:rPr lang="fr-ML" dirty="0"/>
              <a:t>Analyse Conceptuelle et réalisation</a:t>
            </a:r>
          </a:p>
          <a:p>
            <a:r>
              <a:rPr lang="fr-ML" dirty="0"/>
              <a:t>Choix technique</a:t>
            </a:r>
          </a:p>
          <a:p>
            <a:r>
              <a:rPr lang="fr-ML" dirty="0"/>
              <a:t>Conclusion</a:t>
            </a:r>
          </a:p>
        </p:txBody>
      </p:sp>
    </p:spTree>
    <p:extLst>
      <p:ext uri="{BB962C8B-B14F-4D97-AF65-F5344CB8AC3E}">
        <p14:creationId xmlns:p14="http://schemas.microsoft.com/office/powerpoint/2010/main" val="157702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61673-ABE9-417A-A3E9-5CAA939AC94F}"/>
              </a:ext>
            </a:extLst>
          </p:cNvPr>
          <p:cNvSpPr>
            <a:spLocks noGrp="1"/>
          </p:cNvSpPr>
          <p:nvPr>
            <p:ph type="title"/>
          </p:nvPr>
        </p:nvSpPr>
        <p:spPr>
          <a:xfrm>
            <a:off x="0" y="0"/>
            <a:ext cx="3672590" cy="1618938"/>
          </a:xfrm>
        </p:spPr>
        <p:txBody>
          <a:bodyPr>
            <a:normAutofit fontScale="90000"/>
          </a:bodyPr>
          <a:lstStyle/>
          <a:p>
            <a:r>
              <a:rPr lang="fr-ML" sz="7300" dirty="0">
                <a:solidFill>
                  <a:schemeClr val="accent2"/>
                </a:solidFill>
                <a:latin typeface="Goudy Stout" panose="0202090407030B020401" pitchFamily="18" charset="0"/>
              </a:rPr>
              <a:t>1</a:t>
            </a:r>
            <a:r>
              <a:rPr lang="fr-ML" b="1" dirty="0">
                <a:solidFill>
                  <a:schemeClr val="bg1"/>
                </a:solidFill>
                <a:latin typeface="Georgia" panose="02040502050405020303" pitchFamily="18" charset="0"/>
              </a:rPr>
              <a:t>Définition du problème</a:t>
            </a:r>
          </a:p>
        </p:txBody>
      </p:sp>
      <p:sp>
        <p:nvSpPr>
          <p:cNvPr id="3" name="Espace réservé du contenu 2">
            <a:extLst>
              <a:ext uri="{FF2B5EF4-FFF2-40B4-BE49-F238E27FC236}">
                <a16:creationId xmlns:a16="http://schemas.microsoft.com/office/drawing/2014/main" id="{9CA02261-7F78-4B43-8F0D-FFAB70F5BF07}"/>
              </a:ext>
            </a:extLst>
          </p:cNvPr>
          <p:cNvSpPr>
            <a:spLocks noGrp="1"/>
          </p:cNvSpPr>
          <p:nvPr>
            <p:ph idx="1"/>
          </p:nvPr>
        </p:nvSpPr>
        <p:spPr>
          <a:xfrm>
            <a:off x="1143000" y="1814772"/>
            <a:ext cx="10084633" cy="3956442"/>
          </a:xfrm>
        </p:spPr>
        <p:txBody>
          <a:bodyPr/>
          <a:lstStyle/>
          <a:p>
            <a:r>
              <a:rPr lang="fr-ML" sz="2800" dirty="0"/>
              <a:t>Actuellement dans notre société (malienne), ils sont nombreux les parents qui ne suivent pas avec acharnement la progression scolaire de leurs enfants. Vu le bafouement de l’éducation de nos jours notre projet consiste de créer une application mobile qui permettra aux parents de suivre régulièrement la scolarité de leurs enfants quelque soit l’établissement ou ils étudient et à l’Etat de suivre les établissements corrompus </a:t>
            </a:r>
          </a:p>
          <a:p>
            <a:endParaRPr lang="fr-ML" dirty="0"/>
          </a:p>
        </p:txBody>
      </p:sp>
    </p:spTree>
    <p:extLst>
      <p:ext uri="{BB962C8B-B14F-4D97-AF65-F5344CB8AC3E}">
        <p14:creationId xmlns:p14="http://schemas.microsoft.com/office/powerpoint/2010/main" val="343753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C5F390-E2C2-4053-91EF-8418F09E3553}"/>
              </a:ext>
            </a:extLst>
          </p:cNvPr>
          <p:cNvSpPr>
            <a:spLocks noGrp="1"/>
          </p:cNvSpPr>
          <p:nvPr>
            <p:ph type="title"/>
          </p:nvPr>
        </p:nvSpPr>
        <p:spPr>
          <a:xfrm>
            <a:off x="-1" y="-120766"/>
            <a:ext cx="3102965" cy="1478570"/>
          </a:xfrm>
        </p:spPr>
        <p:txBody>
          <a:bodyPr>
            <a:normAutofit fontScale="90000"/>
          </a:bodyPr>
          <a:lstStyle/>
          <a:p>
            <a:r>
              <a:rPr lang="fr-ML" sz="7300" dirty="0">
                <a:solidFill>
                  <a:schemeClr val="accent2"/>
                </a:solidFill>
                <a:latin typeface="Goudy Stout" panose="0202090407030B020401" pitchFamily="18" charset="0"/>
              </a:rPr>
              <a:t>2</a:t>
            </a:r>
            <a:r>
              <a:rPr lang="fr-ML" b="1" dirty="0">
                <a:solidFill>
                  <a:schemeClr val="bg1"/>
                </a:solidFill>
                <a:latin typeface="Georgia" panose="02040502050405020303" pitchFamily="18" charset="0"/>
              </a:rPr>
              <a:t>objectif</a:t>
            </a:r>
          </a:p>
        </p:txBody>
      </p:sp>
      <p:sp>
        <p:nvSpPr>
          <p:cNvPr id="3" name="Espace réservé du contenu 2">
            <a:extLst>
              <a:ext uri="{FF2B5EF4-FFF2-40B4-BE49-F238E27FC236}">
                <a16:creationId xmlns:a16="http://schemas.microsoft.com/office/drawing/2014/main" id="{8BC3F4EA-921D-4A80-BAD2-82E97180906F}"/>
              </a:ext>
            </a:extLst>
          </p:cNvPr>
          <p:cNvSpPr>
            <a:spLocks noGrp="1"/>
          </p:cNvSpPr>
          <p:nvPr>
            <p:ph idx="1"/>
          </p:nvPr>
        </p:nvSpPr>
        <p:spPr>
          <a:xfrm>
            <a:off x="1143000" y="1047321"/>
            <a:ext cx="10174574" cy="5248547"/>
          </a:xfrm>
        </p:spPr>
        <p:txBody>
          <a:bodyPr>
            <a:normAutofit fontScale="32500" lnSpcReduction="20000"/>
          </a:bodyPr>
          <a:lstStyle/>
          <a:p>
            <a:pPr marL="0" indent="0">
              <a:buNone/>
            </a:pPr>
            <a:r>
              <a:rPr lang="fr-ML" sz="8000" dirty="0"/>
              <a:t>Le but de ce projet est de créer une application mobile appelée SUIVI-SCHOOL.</a:t>
            </a:r>
          </a:p>
          <a:p>
            <a:pPr marL="0" indent="0">
              <a:buNone/>
            </a:pPr>
            <a:r>
              <a:rPr lang="fr-FR" sz="8000" dirty="0"/>
              <a:t>SUIVI-SCHOOL doit  permettre au gouvernement malien de suivre la progression des élèves dans les différents écoles. Elle doit permettre également de mettre fin aux truquages (notes, scolarité au lycée) que font certains établissements et facilitera ainsi l'attribution des bourses aux élèves qui le mérite.</a:t>
            </a:r>
          </a:p>
          <a:p>
            <a:pPr marL="0" indent="0">
              <a:buNone/>
            </a:pPr>
            <a:r>
              <a:rPr lang="fr-ML" sz="8000" dirty="0"/>
              <a:t>Cette application doit pouvoir permettre au </a:t>
            </a:r>
            <a:r>
              <a:rPr lang="fr-ML" sz="8000" b="1" dirty="0"/>
              <a:t>Parent d’élèves</a:t>
            </a:r>
            <a:r>
              <a:rPr lang="fr-ML" sz="8000" dirty="0"/>
              <a:t> de suivre la scolarité de leur(s) enfant(s) dans leur école en ayant une notification sur les notes des devoirs et du trimestre de leur enfant, ainsi que les absences à l’école</a:t>
            </a:r>
            <a:r>
              <a:rPr lang="fr-FR" sz="8000" dirty="0"/>
              <a:t> sans oublier l’accès à leur(s) emplois du temps.</a:t>
            </a:r>
            <a:endParaRPr lang="fr-ML" sz="8000" dirty="0"/>
          </a:p>
          <a:p>
            <a:endParaRPr lang="fr-ML" dirty="0"/>
          </a:p>
        </p:txBody>
      </p:sp>
    </p:spTree>
    <p:extLst>
      <p:ext uri="{BB962C8B-B14F-4D97-AF65-F5344CB8AC3E}">
        <p14:creationId xmlns:p14="http://schemas.microsoft.com/office/powerpoint/2010/main" val="187333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arn(inVertical)">
                                      <p:cBhvr>
                                        <p:cTn id="2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FE59B9-DEB4-4FA5-AAD7-7019F11988DE}"/>
              </a:ext>
            </a:extLst>
          </p:cNvPr>
          <p:cNvSpPr>
            <a:spLocks noGrp="1"/>
          </p:cNvSpPr>
          <p:nvPr>
            <p:ph type="title"/>
          </p:nvPr>
        </p:nvSpPr>
        <p:spPr>
          <a:xfrm>
            <a:off x="-58233" y="72087"/>
            <a:ext cx="3475557" cy="1195967"/>
          </a:xfrm>
        </p:spPr>
        <p:txBody>
          <a:bodyPr>
            <a:normAutofit fontScale="90000"/>
          </a:bodyPr>
          <a:lstStyle/>
          <a:p>
            <a:r>
              <a:rPr lang="fr-ML" sz="7200" b="1" u="sng" dirty="0">
                <a:solidFill>
                  <a:schemeClr val="accent2"/>
                </a:solidFill>
                <a:latin typeface="Goudy Stout" panose="0202090407030B020401" pitchFamily="18" charset="0"/>
              </a:rPr>
              <a:t>3</a:t>
            </a:r>
            <a:r>
              <a:rPr lang="fr-ML" sz="2400" b="1" dirty="0">
                <a:solidFill>
                  <a:schemeClr val="bg1"/>
                </a:solidFill>
                <a:latin typeface="Georgia" panose="02040502050405020303" pitchFamily="18" charset="0"/>
              </a:rPr>
              <a:t>Analyse conceptuelle et réalisation </a:t>
            </a:r>
          </a:p>
        </p:txBody>
      </p:sp>
      <p:sp>
        <p:nvSpPr>
          <p:cNvPr id="3" name="Espace réservé du contenu 2">
            <a:extLst>
              <a:ext uri="{FF2B5EF4-FFF2-40B4-BE49-F238E27FC236}">
                <a16:creationId xmlns:a16="http://schemas.microsoft.com/office/drawing/2014/main" id="{00719AE4-6E7F-4E15-9159-3D38B8BDBDA4}"/>
              </a:ext>
            </a:extLst>
          </p:cNvPr>
          <p:cNvSpPr>
            <a:spLocks noGrp="1"/>
          </p:cNvSpPr>
          <p:nvPr>
            <p:ph idx="1"/>
          </p:nvPr>
        </p:nvSpPr>
        <p:spPr>
          <a:xfrm>
            <a:off x="1141412" y="1669145"/>
            <a:ext cx="9905999" cy="4818152"/>
          </a:xfrm>
        </p:spPr>
        <p:txBody>
          <a:bodyPr>
            <a:normAutofit fontScale="47500" lnSpcReduction="20000"/>
          </a:bodyPr>
          <a:lstStyle/>
          <a:p>
            <a:r>
              <a:rPr lang="fr-ML" sz="3800" b="1" dirty="0">
                <a:solidFill>
                  <a:schemeClr val="accent3"/>
                </a:solidFill>
              </a:rPr>
              <a:t>Identification des acteurs</a:t>
            </a:r>
          </a:p>
          <a:p>
            <a:endParaRPr lang="fr-ML" dirty="0"/>
          </a:p>
          <a:p>
            <a:endParaRPr lang="fr-ML" dirty="0"/>
          </a:p>
          <a:p>
            <a:pPr marL="0" indent="0">
              <a:buNone/>
            </a:pPr>
            <a:r>
              <a:rPr lang="fr-ML" dirty="0"/>
              <a:t>                 </a:t>
            </a:r>
            <a:r>
              <a:rPr lang="fr-ML" sz="3400" dirty="0"/>
              <a:t>Ministère</a:t>
            </a:r>
          </a:p>
          <a:p>
            <a:pPr marL="0" indent="0">
              <a:buNone/>
            </a:pPr>
            <a:endParaRPr lang="fr-ML" dirty="0"/>
          </a:p>
          <a:p>
            <a:pPr marL="0" indent="0">
              <a:buNone/>
            </a:pPr>
            <a:endParaRPr lang="fr-ML" dirty="0"/>
          </a:p>
          <a:p>
            <a:pPr marL="0" indent="0">
              <a:buNone/>
            </a:pPr>
            <a:r>
              <a:rPr lang="fr-ML" dirty="0"/>
              <a:t>              </a:t>
            </a:r>
            <a:r>
              <a:rPr lang="fr-ML" sz="2900" dirty="0"/>
              <a:t>Parent d’élèves </a:t>
            </a:r>
          </a:p>
          <a:p>
            <a:pPr marL="0" indent="0">
              <a:buNone/>
            </a:pPr>
            <a:endParaRPr lang="fr-ML" dirty="0"/>
          </a:p>
          <a:p>
            <a:pPr marL="0" indent="0">
              <a:buNone/>
            </a:pPr>
            <a:endParaRPr lang="fr-ML" dirty="0"/>
          </a:p>
          <a:p>
            <a:pPr marL="0" indent="0">
              <a:buNone/>
            </a:pPr>
            <a:r>
              <a:rPr lang="fr-ML" dirty="0"/>
              <a:t>         </a:t>
            </a:r>
            <a:r>
              <a:rPr lang="fr-ML" sz="2900" dirty="0"/>
              <a:t>Administration du lycée</a:t>
            </a:r>
          </a:p>
          <a:p>
            <a:pPr marL="0" indent="0">
              <a:buNone/>
            </a:pPr>
            <a:endParaRPr lang="fr-ML" dirty="0"/>
          </a:p>
          <a:p>
            <a:pPr marL="0" indent="0">
              <a:buNone/>
            </a:pPr>
            <a:endParaRPr lang="fr-ML" dirty="0"/>
          </a:p>
          <a:p>
            <a:pPr marL="0" indent="0">
              <a:buNone/>
            </a:pPr>
            <a:r>
              <a:rPr lang="fr-ML" dirty="0"/>
              <a:t>                    </a:t>
            </a:r>
            <a:r>
              <a:rPr lang="fr-ML" sz="3400" dirty="0"/>
              <a:t>élèves</a:t>
            </a:r>
            <a:r>
              <a:rPr lang="fr-ML" dirty="0"/>
              <a:t>                         </a:t>
            </a:r>
          </a:p>
          <a:p>
            <a:pPr marL="0" indent="0">
              <a:buNone/>
            </a:pPr>
            <a:endParaRPr lang="fr-ML" dirty="0"/>
          </a:p>
          <a:p>
            <a:pPr marL="0" indent="0">
              <a:buNone/>
            </a:pPr>
            <a:r>
              <a:rPr lang="fr-ML" dirty="0"/>
              <a:t>        </a:t>
            </a:r>
          </a:p>
        </p:txBody>
      </p:sp>
      <p:pic>
        <p:nvPicPr>
          <p:cNvPr id="8" name="Image 7">
            <a:extLst>
              <a:ext uri="{FF2B5EF4-FFF2-40B4-BE49-F238E27FC236}">
                <a16:creationId xmlns:a16="http://schemas.microsoft.com/office/drawing/2014/main" id="{2ED27081-E5D3-41D4-81DF-8E123ED45923}"/>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921277" y="1953611"/>
            <a:ext cx="627970" cy="753564"/>
          </a:xfrm>
          <a:prstGeom prst="rect">
            <a:avLst/>
          </a:prstGeom>
        </p:spPr>
      </p:pic>
      <p:pic>
        <p:nvPicPr>
          <p:cNvPr id="9" name="Image 8">
            <a:extLst>
              <a:ext uri="{FF2B5EF4-FFF2-40B4-BE49-F238E27FC236}">
                <a16:creationId xmlns:a16="http://schemas.microsoft.com/office/drawing/2014/main" id="{1477F66F-A565-4C25-B4BC-A65DB3560988}"/>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921277" y="2936892"/>
            <a:ext cx="627970" cy="753564"/>
          </a:xfrm>
          <a:prstGeom prst="rect">
            <a:avLst/>
          </a:prstGeom>
        </p:spPr>
      </p:pic>
      <p:pic>
        <p:nvPicPr>
          <p:cNvPr id="10" name="Image 9">
            <a:extLst>
              <a:ext uri="{FF2B5EF4-FFF2-40B4-BE49-F238E27FC236}">
                <a16:creationId xmlns:a16="http://schemas.microsoft.com/office/drawing/2014/main" id="{0E96BF55-9AF1-4803-AA1C-5377CAE90E5D}"/>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921277" y="3874482"/>
            <a:ext cx="627970" cy="753564"/>
          </a:xfrm>
          <a:prstGeom prst="rect">
            <a:avLst/>
          </a:prstGeom>
        </p:spPr>
      </p:pic>
      <p:pic>
        <p:nvPicPr>
          <p:cNvPr id="11" name="Image 10">
            <a:extLst>
              <a:ext uri="{FF2B5EF4-FFF2-40B4-BE49-F238E27FC236}">
                <a16:creationId xmlns:a16="http://schemas.microsoft.com/office/drawing/2014/main" id="{7991DE7B-570C-4C08-AEF6-E647F09FB119}"/>
              </a:ext>
            </a:extLst>
          </p:cNvPr>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1921277" y="4812073"/>
            <a:ext cx="627970" cy="753564"/>
          </a:xfrm>
          <a:prstGeom prst="rect">
            <a:avLst/>
          </a:prstGeom>
        </p:spPr>
      </p:pic>
      <p:pic>
        <p:nvPicPr>
          <p:cNvPr id="13" name="Image 12">
            <a:extLst>
              <a:ext uri="{FF2B5EF4-FFF2-40B4-BE49-F238E27FC236}">
                <a16:creationId xmlns:a16="http://schemas.microsoft.com/office/drawing/2014/main" id="{CBB380B9-B537-4FFF-BF46-0A77B3A17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4527" y="2059385"/>
            <a:ext cx="7502884" cy="647790"/>
          </a:xfrm>
          <a:prstGeom prst="rect">
            <a:avLst/>
          </a:prstGeom>
        </p:spPr>
      </p:pic>
      <p:pic>
        <p:nvPicPr>
          <p:cNvPr id="15" name="Image 14">
            <a:extLst>
              <a:ext uri="{FF2B5EF4-FFF2-40B4-BE49-F238E27FC236}">
                <a16:creationId xmlns:a16="http://schemas.microsoft.com/office/drawing/2014/main" id="{55F34945-868F-4CC8-89D6-6C17B7CB85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527" y="2989779"/>
            <a:ext cx="7502884" cy="647790"/>
          </a:xfrm>
          <a:prstGeom prst="rect">
            <a:avLst/>
          </a:prstGeom>
        </p:spPr>
      </p:pic>
      <p:pic>
        <p:nvPicPr>
          <p:cNvPr id="17" name="Image 16">
            <a:extLst>
              <a:ext uri="{FF2B5EF4-FFF2-40B4-BE49-F238E27FC236}">
                <a16:creationId xmlns:a16="http://schemas.microsoft.com/office/drawing/2014/main" id="{DF5AEA4F-4F84-4543-81CA-49194B55D2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4527" y="3920173"/>
            <a:ext cx="7502884" cy="647790"/>
          </a:xfrm>
          <a:prstGeom prst="rect">
            <a:avLst/>
          </a:prstGeom>
        </p:spPr>
      </p:pic>
      <p:pic>
        <p:nvPicPr>
          <p:cNvPr id="19" name="Image 18">
            <a:extLst>
              <a:ext uri="{FF2B5EF4-FFF2-40B4-BE49-F238E27FC236}">
                <a16:creationId xmlns:a16="http://schemas.microsoft.com/office/drawing/2014/main" id="{40469E82-7EAA-495B-8002-39A95E0327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4527" y="4955460"/>
            <a:ext cx="7502884" cy="466790"/>
          </a:xfrm>
          <a:prstGeom prst="rect">
            <a:avLst/>
          </a:prstGeom>
        </p:spPr>
      </p:pic>
    </p:spTree>
    <p:extLst>
      <p:ext uri="{BB962C8B-B14F-4D97-AF65-F5344CB8AC3E}">
        <p14:creationId xmlns:p14="http://schemas.microsoft.com/office/powerpoint/2010/main" val="37915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1000"/>
                                        <p:tgtEl>
                                          <p:spTgt spid="10"/>
                                        </p:tgtEl>
                                      </p:cBhvr>
                                    </p:animEffect>
                                    <p:anim calcmode="lin" valueType="num">
                                      <p:cBhvr>
                                        <p:cTn id="57" dur="1000" fill="hold"/>
                                        <p:tgtEl>
                                          <p:spTgt spid="10"/>
                                        </p:tgtEl>
                                        <p:attrNameLst>
                                          <p:attrName>ppt_x</p:attrName>
                                        </p:attrNameLst>
                                      </p:cBhvr>
                                      <p:tavLst>
                                        <p:tav tm="0">
                                          <p:val>
                                            <p:strVal val="#ppt_x"/>
                                          </p:val>
                                        </p:tav>
                                        <p:tav tm="100000">
                                          <p:val>
                                            <p:strVal val="#ppt_x"/>
                                          </p:val>
                                        </p:tav>
                                      </p:tavLst>
                                    </p:anim>
                                    <p:anim calcmode="lin" valueType="num">
                                      <p:cBhvr>
                                        <p:cTn id="5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1000"/>
                                        <p:tgtEl>
                                          <p:spTgt spid="3">
                                            <p:txEl>
                                              <p:pRg st="9" end="9"/>
                                            </p:txEl>
                                          </p:spTgt>
                                        </p:tgtEl>
                                      </p:cBhvr>
                                    </p:animEffect>
                                    <p:anim calcmode="lin" valueType="num">
                                      <p:cBhvr>
                                        <p:cTn id="6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1000"/>
                                        <p:tgtEl>
                                          <p:spTgt spid="11"/>
                                        </p:tgtEl>
                                      </p:cBhvr>
                                    </p:animEffect>
                                    <p:anim calcmode="lin" valueType="num">
                                      <p:cBhvr>
                                        <p:cTn id="78" dur="1000" fill="hold"/>
                                        <p:tgtEl>
                                          <p:spTgt spid="11"/>
                                        </p:tgtEl>
                                        <p:attrNameLst>
                                          <p:attrName>ppt_x</p:attrName>
                                        </p:attrNameLst>
                                      </p:cBhvr>
                                      <p:tavLst>
                                        <p:tav tm="0">
                                          <p:val>
                                            <p:strVal val="#ppt_x"/>
                                          </p:val>
                                        </p:tav>
                                        <p:tav tm="100000">
                                          <p:val>
                                            <p:strVal val="#ppt_x"/>
                                          </p:val>
                                        </p:tav>
                                      </p:tavLst>
                                    </p:anim>
                                    <p:anim calcmode="lin" valueType="num">
                                      <p:cBhvr>
                                        <p:cTn id="7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2" end="12"/>
                                            </p:txEl>
                                          </p:spTgt>
                                        </p:tgtEl>
                                        <p:attrNameLst>
                                          <p:attrName>style.visibility</p:attrName>
                                        </p:attrNameLst>
                                      </p:cBhvr>
                                      <p:to>
                                        <p:strVal val="visible"/>
                                      </p:to>
                                    </p:set>
                                    <p:animEffect transition="in" filter="fade">
                                      <p:cBhvr>
                                        <p:cTn id="84" dur="1000"/>
                                        <p:tgtEl>
                                          <p:spTgt spid="3">
                                            <p:txEl>
                                              <p:pRg st="12" end="12"/>
                                            </p:txEl>
                                          </p:spTgt>
                                        </p:tgtEl>
                                      </p:cBhvr>
                                    </p:animEffect>
                                    <p:anim calcmode="lin" valueType="num">
                                      <p:cBhvr>
                                        <p:cTn id="8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fade">
                                      <p:cBhvr>
                                        <p:cTn id="91" dur="1000"/>
                                        <p:tgtEl>
                                          <p:spTgt spid="19"/>
                                        </p:tgtEl>
                                      </p:cBhvr>
                                    </p:animEffect>
                                    <p:anim calcmode="lin" valueType="num">
                                      <p:cBhvr>
                                        <p:cTn id="92" dur="1000" fill="hold"/>
                                        <p:tgtEl>
                                          <p:spTgt spid="19"/>
                                        </p:tgtEl>
                                        <p:attrNameLst>
                                          <p:attrName>ppt_x</p:attrName>
                                        </p:attrNameLst>
                                      </p:cBhvr>
                                      <p:tavLst>
                                        <p:tav tm="0">
                                          <p:val>
                                            <p:strVal val="#ppt_x"/>
                                          </p:val>
                                        </p:tav>
                                        <p:tav tm="100000">
                                          <p:val>
                                            <p:strVal val="#ppt_x"/>
                                          </p:val>
                                        </p:tav>
                                      </p:tavLst>
                                    </p:anim>
                                    <p:anim calcmode="lin" valueType="num">
                                      <p:cBhvr>
                                        <p:cTn id="9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816293-180E-49CD-9917-CCA1E652F6DF}"/>
              </a:ext>
            </a:extLst>
          </p:cNvPr>
          <p:cNvSpPr>
            <a:spLocks noGrp="1"/>
          </p:cNvSpPr>
          <p:nvPr>
            <p:ph type="title"/>
          </p:nvPr>
        </p:nvSpPr>
        <p:spPr>
          <a:xfrm>
            <a:off x="-86497" y="14543"/>
            <a:ext cx="3027405" cy="1478570"/>
          </a:xfrm>
        </p:spPr>
        <p:txBody>
          <a:bodyPr>
            <a:normAutofit fontScale="90000"/>
          </a:bodyPr>
          <a:lstStyle/>
          <a:p>
            <a:r>
              <a:rPr lang="fr-ML" sz="7300" b="1" u="sng" dirty="0">
                <a:solidFill>
                  <a:schemeClr val="accent2"/>
                </a:solidFill>
                <a:latin typeface="Goudy Stout" panose="0202090407030B020401" pitchFamily="18" charset="0"/>
              </a:rPr>
              <a:t>3</a:t>
            </a:r>
            <a:r>
              <a:rPr lang="fr-ML" sz="2200" b="1" dirty="0">
                <a:solidFill>
                  <a:schemeClr val="bg1"/>
                </a:solidFill>
                <a:latin typeface="Georgia" panose="02040502050405020303" pitchFamily="18" charset="0"/>
              </a:rPr>
              <a:t>Analyse</a:t>
            </a:r>
            <a:r>
              <a:rPr lang="fr-ML" b="1" dirty="0">
                <a:solidFill>
                  <a:schemeClr val="bg1"/>
                </a:solidFill>
                <a:latin typeface="Georgia" panose="02040502050405020303" pitchFamily="18" charset="0"/>
              </a:rPr>
              <a:t> </a:t>
            </a:r>
            <a:r>
              <a:rPr lang="fr-ML" sz="2700" b="1" dirty="0">
                <a:solidFill>
                  <a:schemeClr val="bg1"/>
                </a:solidFill>
                <a:latin typeface="Georgia" panose="02040502050405020303" pitchFamily="18" charset="0"/>
              </a:rPr>
              <a:t>conceptuelle et réalisation </a:t>
            </a:r>
            <a:endParaRPr lang="fr-ML" sz="2700" dirty="0"/>
          </a:p>
        </p:txBody>
      </p:sp>
      <p:sp>
        <p:nvSpPr>
          <p:cNvPr id="3" name="Espace réservé du contenu 2">
            <a:extLst>
              <a:ext uri="{FF2B5EF4-FFF2-40B4-BE49-F238E27FC236}">
                <a16:creationId xmlns:a16="http://schemas.microsoft.com/office/drawing/2014/main" id="{0DABD883-02FE-4497-B84B-426FDC612EDC}"/>
              </a:ext>
            </a:extLst>
          </p:cNvPr>
          <p:cNvSpPr>
            <a:spLocks noGrp="1"/>
          </p:cNvSpPr>
          <p:nvPr>
            <p:ph idx="1"/>
          </p:nvPr>
        </p:nvSpPr>
        <p:spPr>
          <a:xfrm>
            <a:off x="355035" y="2562458"/>
            <a:ext cx="9905999" cy="3541714"/>
          </a:xfrm>
        </p:spPr>
        <p:txBody>
          <a:bodyPr/>
          <a:lstStyle/>
          <a:p>
            <a:pPr marL="0" indent="0">
              <a:buNone/>
            </a:pPr>
            <a:r>
              <a:rPr lang="fr-ML" dirty="0">
                <a:solidFill>
                  <a:schemeClr val="accent3"/>
                </a:solidFill>
              </a:rPr>
              <a:t>Diagramme de cas d’utilisation</a:t>
            </a:r>
          </a:p>
        </p:txBody>
      </p:sp>
      <p:pic>
        <p:nvPicPr>
          <p:cNvPr id="5" name="Image 4">
            <a:extLst>
              <a:ext uri="{FF2B5EF4-FFF2-40B4-BE49-F238E27FC236}">
                <a16:creationId xmlns:a16="http://schemas.microsoft.com/office/drawing/2014/main" id="{E458EF1C-ADD9-4A63-A2C7-2DC6383C5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9989" y="753829"/>
            <a:ext cx="7602011" cy="6104172"/>
          </a:xfrm>
          <a:prstGeom prst="rect">
            <a:avLst/>
          </a:prstGeom>
        </p:spPr>
      </p:pic>
    </p:spTree>
    <p:extLst>
      <p:ext uri="{BB962C8B-B14F-4D97-AF65-F5344CB8AC3E}">
        <p14:creationId xmlns:p14="http://schemas.microsoft.com/office/powerpoint/2010/main" val="54000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74B41A-1055-485B-9CCA-CF423579576B}"/>
              </a:ext>
            </a:extLst>
          </p:cNvPr>
          <p:cNvSpPr>
            <a:spLocks noGrp="1"/>
          </p:cNvSpPr>
          <p:nvPr>
            <p:ph type="title"/>
          </p:nvPr>
        </p:nvSpPr>
        <p:spPr>
          <a:xfrm>
            <a:off x="-106619" y="202505"/>
            <a:ext cx="2602684" cy="926077"/>
          </a:xfrm>
        </p:spPr>
        <p:txBody>
          <a:bodyPr>
            <a:normAutofit fontScale="90000"/>
          </a:bodyPr>
          <a:lstStyle/>
          <a:p>
            <a:r>
              <a:rPr lang="fr-ML" sz="7300" b="1" u="sng" dirty="0">
                <a:solidFill>
                  <a:schemeClr val="accent2"/>
                </a:solidFill>
                <a:latin typeface="Goudy Stout" panose="0202090407030B020401" pitchFamily="18" charset="0"/>
              </a:rPr>
              <a:t>3</a:t>
            </a:r>
            <a:r>
              <a:rPr lang="fr-ML" sz="2200" b="1" dirty="0">
                <a:solidFill>
                  <a:schemeClr val="bg1"/>
                </a:solidFill>
                <a:latin typeface="Georgia" panose="02040502050405020303" pitchFamily="18" charset="0"/>
              </a:rPr>
              <a:t>Analyse</a:t>
            </a:r>
            <a:r>
              <a:rPr lang="fr-ML" sz="2700" b="1" dirty="0">
                <a:solidFill>
                  <a:schemeClr val="bg1"/>
                </a:solidFill>
                <a:latin typeface="Georgia" panose="02040502050405020303" pitchFamily="18" charset="0"/>
              </a:rPr>
              <a:t> </a:t>
            </a:r>
            <a:r>
              <a:rPr lang="fr-ML" sz="2200" b="1" dirty="0">
                <a:solidFill>
                  <a:schemeClr val="bg1"/>
                </a:solidFill>
                <a:latin typeface="Georgia" panose="02040502050405020303" pitchFamily="18" charset="0"/>
              </a:rPr>
              <a:t>conceptuelle et réalisation</a:t>
            </a:r>
            <a:r>
              <a:rPr lang="fr-ML" sz="2700" b="1" dirty="0">
                <a:solidFill>
                  <a:schemeClr val="bg1"/>
                </a:solidFill>
                <a:latin typeface="Georgia" panose="02040502050405020303" pitchFamily="18" charset="0"/>
              </a:rPr>
              <a:t> </a:t>
            </a:r>
            <a:endParaRPr lang="fr-ML" sz="2700" dirty="0"/>
          </a:p>
        </p:txBody>
      </p:sp>
      <p:sp>
        <p:nvSpPr>
          <p:cNvPr id="3" name="Espace réservé du contenu 2">
            <a:extLst>
              <a:ext uri="{FF2B5EF4-FFF2-40B4-BE49-F238E27FC236}">
                <a16:creationId xmlns:a16="http://schemas.microsoft.com/office/drawing/2014/main" id="{4E5141A4-0E99-4789-9371-AA4E8B7A9CF0}"/>
              </a:ext>
            </a:extLst>
          </p:cNvPr>
          <p:cNvSpPr>
            <a:spLocks noGrp="1"/>
          </p:cNvSpPr>
          <p:nvPr>
            <p:ph idx="1"/>
          </p:nvPr>
        </p:nvSpPr>
        <p:spPr>
          <a:xfrm>
            <a:off x="3925566" y="202505"/>
            <a:ext cx="9905999" cy="3541714"/>
          </a:xfrm>
        </p:spPr>
        <p:txBody>
          <a:bodyPr/>
          <a:lstStyle/>
          <a:p>
            <a:r>
              <a:rPr lang="fr-ML" dirty="0">
                <a:solidFill>
                  <a:schemeClr val="accent2"/>
                </a:solidFill>
              </a:rPr>
              <a:t>Quelques interfaces</a:t>
            </a:r>
          </a:p>
        </p:txBody>
      </p:sp>
      <p:pic>
        <p:nvPicPr>
          <p:cNvPr id="11" name="Image 10">
            <a:extLst>
              <a:ext uri="{FF2B5EF4-FFF2-40B4-BE49-F238E27FC236}">
                <a16:creationId xmlns:a16="http://schemas.microsoft.com/office/drawing/2014/main" id="{16EE7E1C-1238-4DD2-BA36-A7C03C3ABA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1087"/>
            <a:ext cx="2895600" cy="5526913"/>
          </a:xfrm>
          <a:prstGeom prst="rect">
            <a:avLst/>
          </a:prstGeom>
        </p:spPr>
      </p:pic>
      <p:pic>
        <p:nvPicPr>
          <p:cNvPr id="13" name="Image 12">
            <a:extLst>
              <a:ext uri="{FF2B5EF4-FFF2-40B4-BE49-F238E27FC236}">
                <a16:creationId xmlns:a16="http://schemas.microsoft.com/office/drawing/2014/main" id="{F736D4C7-F2DB-4FBE-AD7A-B6D5568D01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680658"/>
            <a:ext cx="3200400" cy="6177342"/>
          </a:xfrm>
          <a:prstGeom prst="rect">
            <a:avLst/>
          </a:prstGeom>
        </p:spPr>
      </p:pic>
      <p:pic>
        <p:nvPicPr>
          <p:cNvPr id="15" name="Image 14">
            <a:extLst>
              <a:ext uri="{FF2B5EF4-FFF2-40B4-BE49-F238E27FC236}">
                <a16:creationId xmlns:a16="http://schemas.microsoft.com/office/drawing/2014/main" id="{86420A0D-A4D0-403B-AA5A-488A63386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84200"/>
            <a:ext cx="2951999" cy="6273800"/>
          </a:xfrm>
          <a:prstGeom prst="rect">
            <a:avLst/>
          </a:prstGeom>
        </p:spPr>
      </p:pic>
      <p:pic>
        <p:nvPicPr>
          <p:cNvPr id="17" name="Image 16">
            <a:extLst>
              <a:ext uri="{FF2B5EF4-FFF2-40B4-BE49-F238E27FC236}">
                <a16:creationId xmlns:a16="http://schemas.microsoft.com/office/drawing/2014/main" id="{7492DCF0-6C00-4139-993B-A7EC317AA4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7999" y="0"/>
            <a:ext cx="3144001" cy="6858000"/>
          </a:xfrm>
          <a:prstGeom prst="rect">
            <a:avLst/>
          </a:prstGeom>
        </p:spPr>
      </p:pic>
    </p:spTree>
    <p:extLst>
      <p:ext uri="{BB962C8B-B14F-4D97-AF65-F5344CB8AC3E}">
        <p14:creationId xmlns:p14="http://schemas.microsoft.com/office/powerpoint/2010/main" val="55535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1000"/>
                                        <p:tgtEl>
                                          <p:spTgt spid="17"/>
                                        </p:tgtEl>
                                      </p:cBhvr>
                                    </p:animEffect>
                                    <p:anim calcmode="lin" valueType="num">
                                      <p:cBhvr>
                                        <p:cTn id="36" dur="1000" fill="hold"/>
                                        <p:tgtEl>
                                          <p:spTgt spid="17"/>
                                        </p:tgtEl>
                                        <p:attrNameLst>
                                          <p:attrName>ppt_x</p:attrName>
                                        </p:attrNameLst>
                                      </p:cBhvr>
                                      <p:tavLst>
                                        <p:tav tm="0">
                                          <p:val>
                                            <p:strVal val="#ppt_x"/>
                                          </p:val>
                                        </p:tav>
                                        <p:tav tm="100000">
                                          <p:val>
                                            <p:strVal val="#ppt_x"/>
                                          </p:val>
                                        </p:tav>
                                      </p:tavLst>
                                    </p:anim>
                                    <p:anim calcmode="lin" valueType="num">
                                      <p:cBhvr>
                                        <p:cTn id="3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115564-8D92-48BF-9723-6A7ADF519F8F}"/>
              </a:ext>
            </a:extLst>
          </p:cNvPr>
          <p:cNvSpPr>
            <a:spLocks noGrp="1"/>
          </p:cNvSpPr>
          <p:nvPr>
            <p:ph type="title"/>
          </p:nvPr>
        </p:nvSpPr>
        <p:spPr>
          <a:xfrm>
            <a:off x="0" y="0"/>
            <a:ext cx="2628900" cy="1478570"/>
          </a:xfrm>
        </p:spPr>
        <p:txBody>
          <a:bodyPr>
            <a:normAutofit fontScale="90000"/>
          </a:bodyPr>
          <a:lstStyle/>
          <a:p>
            <a:r>
              <a:rPr lang="fr-ML" sz="6600" b="1" u="sng" dirty="0">
                <a:solidFill>
                  <a:schemeClr val="accent2"/>
                </a:solidFill>
                <a:latin typeface="Goudy Stout" panose="0202090407030B020401" pitchFamily="18" charset="0"/>
              </a:rPr>
              <a:t>3</a:t>
            </a:r>
            <a:r>
              <a:rPr lang="fr-ML" sz="2200" b="1" dirty="0">
                <a:solidFill>
                  <a:schemeClr val="bg1"/>
                </a:solidFill>
                <a:latin typeface="Georgia" panose="02040502050405020303" pitchFamily="18" charset="0"/>
              </a:rPr>
              <a:t>Analyse conceptuelle et réalisation</a:t>
            </a:r>
            <a:r>
              <a:rPr lang="fr-ML" sz="4000" b="1" dirty="0">
                <a:solidFill>
                  <a:schemeClr val="bg1"/>
                </a:solidFill>
                <a:latin typeface="Georgia" panose="02040502050405020303" pitchFamily="18" charset="0"/>
              </a:rPr>
              <a:t> </a:t>
            </a:r>
            <a:endParaRPr lang="fr-ML" dirty="0"/>
          </a:p>
        </p:txBody>
      </p:sp>
      <p:sp>
        <p:nvSpPr>
          <p:cNvPr id="7" name="Espace réservé du contenu 6">
            <a:extLst>
              <a:ext uri="{FF2B5EF4-FFF2-40B4-BE49-F238E27FC236}">
                <a16:creationId xmlns:a16="http://schemas.microsoft.com/office/drawing/2014/main" id="{4CB17E6D-68A6-4F22-B1AA-D4D712EBC308}"/>
              </a:ext>
            </a:extLst>
          </p:cNvPr>
          <p:cNvSpPr>
            <a:spLocks noGrp="1"/>
          </p:cNvSpPr>
          <p:nvPr>
            <p:ph idx="1"/>
          </p:nvPr>
        </p:nvSpPr>
        <p:spPr>
          <a:xfrm>
            <a:off x="3846513" y="255587"/>
            <a:ext cx="8510588" cy="3541714"/>
          </a:xfrm>
        </p:spPr>
        <p:txBody>
          <a:bodyPr/>
          <a:lstStyle/>
          <a:p>
            <a:r>
              <a:rPr lang="fr-ML" dirty="0">
                <a:solidFill>
                  <a:schemeClr val="accent2"/>
                </a:solidFill>
              </a:rPr>
              <a:t>Quelques interfaces</a:t>
            </a:r>
          </a:p>
        </p:txBody>
      </p:sp>
      <p:pic>
        <p:nvPicPr>
          <p:cNvPr id="9" name="Image 8">
            <a:extLst>
              <a:ext uri="{FF2B5EF4-FFF2-40B4-BE49-F238E27FC236}">
                <a16:creationId xmlns:a16="http://schemas.microsoft.com/office/drawing/2014/main" id="{52CF3B0C-6B90-49E0-8938-BCC058379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570"/>
            <a:ext cx="2692400" cy="5379430"/>
          </a:xfrm>
          <a:prstGeom prst="rect">
            <a:avLst/>
          </a:prstGeom>
        </p:spPr>
      </p:pic>
      <p:pic>
        <p:nvPicPr>
          <p:cNvPr id="11" name="Image 10">
            <a:extLst>
              <a:ext uri="{FF2B5EF4-FFF2-40B4-BE49-F238E27FC236}">
                <a16:creationId xmlns:a16="http://schemas.microsoft.com/office/drawing/2014/main" id="{58C359CD-B627-4C41-A8BD-19A28FAF3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2400" y="1260388"/>
            <a:ext cx="2908986" cy="5597611"/>
          </a:xfrm>
          <a:prstGeom prst="rect">
            <a:avLst/>
          </a:prstGeom>
        </p:spPr>
      </p:pic>
      <p:pic>
        <p:nvPicPr>
          <p:cNvPr id="13" name="Image 12">
            <a:extLst>
              <a:ext uri="{FF2B5EF4-FFF2-40B4-BE49-F238E27FC236}">
                <a16:creationId xmlns:a16="http://schemas.microsoft.com/office/drawing/2014/main" id="{9E1406B3-F97D-42C1-8920-96EDD0FCB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1385" y="939114"/>
            <a:ext cx="3173629" cy="5918886"/>
          </a:xfrm>
          <a:prstGeom prst="rect">
            <a:avLst/>
          </a:prstGeom>
        </p:spPr>
      </p:pic>
      <p:pic>
        <p:nvPicPr>
          <p:cNvPr id="15" name="Image 14">
            <a:extLst>
              <a:ext uri="{FF2B5EF4-FFF2-40B4-BE49-F238E27FC236}">
                <a16:creationId xmlns:a16="http://schemas.microsoft.com/office/drawing/2014/main" id="{6F531E83-117D-42D3-8D98-FF39A94AA4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63000" y="-1"/>
            <a:ext cx="3429000" cy="6858000"/>
          </a:xfrm>
          <a:prstGeom prst="rect">
            <a:avLst/>
          </a:prstGeom>
        </p:spPr>
      </p:pic>
    </p:spTree>
    <p:extLst>
      <p:ext uri="{BB962C8B-B14F-4D97-AF65-F5344CB8AC3E}">
        <p14:creationId xmlns:p14="http://schemas.microsoft.com/office/powerpoint/2010/main" val="408802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C159F9-F8BD-4A82-AE71-C8BA761D7AF6}"/>
              </a:ext>
            </a:extLst>
          </p:cNvPr>
          <p:cNvSpPr>
            <a:spLocks noGrp="1"/>
          </p:cNvSpPr>
          <p:nvPr>
            <p:ph type="title"/>
          </p:nvPr>
        </p:nvSpPr>
        <p:spPr>
          <a:xfrm>
            <a:off x="0" y="0"/>
            <a:ext cx="2429690" cy="1234996"/>
          </a:xfrm>
        </p:spPr>
        <p:txBody>
          <a:bodyPr>
            <a:normAutofit fontScale="90000"/>
          </a:bodyPr>
          <a:lstStyle/>
          <a:p>
            <a:r>
              <a:rPr lang="fr-ML" sz="6600" b="1" u="sng" dirty="0">
                <a:solidFill>
                  <a:schemeClr val="accent2"/>
                </a:solidFill>
                <a:latin typeface="Goudy Stout" panose="0202090407030B020401" pitchFamily="18" charset="0"/>
              </a:rPr>
              <a:t>3</a:t>
            </a:r>
            <a:r>
              <a:rPr lang="fr-ML" sz="2000" b="1" dirty="0">
                <a:solidFill>
                  <a:schemeClr val="bg1"/>
                </a:solidFill>
                <a:latin typeface="Georgia" panose="02040502050405020303" pitchFamily="18" charset="0"/>
              </a:rPr>
              <a:t>Analyse conceptuelle et réalisation </a:t>
            </a:r>
            <a:endParaRPr lang="fr-ML" sz="2000" dirty="0"/>
          </a:p>
        </p:txBody>
      </p:sp>
      <p:sp>
        <p:nvSpPr>
          <p:cNvPr id="3" name="Espace réservé du contenu 2">
            <a:extLst>
              <a:ext uri="{FF2B5EF4-FFF2-40B4-BE49-F238E27FC236}">
                <a16:creationId xmlns:a16="http://schemas.microsoft.com/office/drawing/2014/main" id="{CEAE8148-5C90-4D28-988C-B1609E2B4584}"/>
              </a:ext>
            </a:extLst>
          </p:cNvPr>
          <p:cNvSpPr>
            <a:spLocks noGrp="1"/>
          </p:cNvSpPr>
          <p:nvPr>
            <p:ph idx="1"/>
          </p:nvPr>
        </p:nvSpPr>
        <p:spPr>
          <a:xfrm>
            <a:off x="3958753" y="433044"/>
            <a:ext cx="7852248" cy="3541714"/>
          </a:xfrm>
        </p:spPr>
        <p:txBody>
          <a:bodyPr/>
          <a:lstStyle/>
          <a:p>
            <a:r>
              <a:rPr lang="fr-ML" dirty="0">
                <a:solidFill>
                  <a:schemeClr val="accent2"/>
                </a:solidFill>
              </a:rPr>
              <a:t>Quelques interfaces</a:t>
            </a:r>
          </a:p>
        </p:txBody>
      </p:sp>
      <p:pic>
        <p:nvPicPr>
          <p:cNvPr id="5" name="Image 4">
            <a:extLst>
              <a:ext uri="{FF2B5EF4-FFF2-40B4-BE49-F238E27FC236}">
                <a16:creationId xmlns:a16="http://schemas.microsoft.com/office/drawing/2014/main" id="{481DC2B8-D217-4DD1-B65F-EA52F728D1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4996"/>
            <a:ext cx="2965622" cy="5623004"/>
          </a:xfrm>
          <a:prstGeom prst="rect">
            <a:avLst/>
          </a:prstGeom>
        </p:spPr>
      </p:pic>
      <p:pic>
        <p:nvPicPr>
          <p:cNvPr id="7" name="Image 6">
            <a:extLst>
              <a:ext uri="{FF2B5EF4-FFF2-40B4-BE49-F238E27FC236}">
                <a16:creationId xmlns:a16="http://schemas.microsoft.com/office/drawing/2014/main" id="{B0F4FFE2-7DE3-4FEE-8081-C69C81317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622" y="914400"/>
            <a:ext cx="2854410" cy="5943600"/>
          </a:xfrm>
          <a:prstGeom prst="rect">
            <a:avLst/>
          </a:prstGeom>
        </p:spPr>
      </p:pic>
      <p:pic>
        <p:nvPicPr>
          <p:cNvPr id="9" name="Image 8">
            <a:extLst>
              <a:ext uri="{FF2B5EF4-FFF2-40B4-BE49-F238E27FC236}">
                <a16:creationId xmlns:a16="http://schemas.microsoft.com/office/drawing/2014/main" id="{AF5B198F-B3C6-4EE1-AE41-9759767FF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0031" y="914400"/>
            <a:ext cx="3966520" cy="5943600"/>
          </a:xfrm>
          <a:prstGeom prst="rect">
            <a:avLst/>
          </a:prstGeom>
        </p:spPr>
      </p:pic>
    </p:spTree>
    <p:extLst>
      <p:ext uri="{BB962C8B-B14F-4D97-AF65-F5344CB8AC3E}">
        <p14:creationId xmlns:p14="http://schemas.microsoft.com/office/powerpoint/2010/main" val="152566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477</TotalTime>
  <Words>347</Words>
  <Application>Microsoft Office PowerPoint</Application>
  <PresentationFormat>Grand écran</PresentationFormat>
  <Paragraphs>54</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Calibri</vt:lpstr>
      <vt:lpstr>Georgia</vt:lpstr>
      <vt:lpstr>Goudy Stout</vt:lpstr>
      <vt:lpstr>Trebuchet MS</vt:lpstr>
      <vt:lpstr>Tw Cen MT</vt:lpstr>
      <vt:lpstr>Circuit</vt:lpstr>
      <vt:lpstr>suivi-school</vt:lpstr>
      <vt:lpstr>Plan</vt:lpstr>
      <vt:lpstr>1Définition du problème</vt:lpstr>
      <vt:lpstr>2objectif</vt:lpstr>
      <vt:lpstr>3Analyse conceptuelle et réalisation </vt:lpstr>
      <vt:lpstr>3Analyse conceptuelle et réalisation </vt:lpstr>
      <vt:lpstr>3Analyse conceptuelle et réalisation </vt:lpstr>
      <vt:lpstr>3Analyse conceptuelle et réalisation </vt:lpstr>
      <vt:lpstr>3Analyse conceptuelle et réalisation </vt:lpstr>
      <vt:lpstr>4Choix technique</vt:lpstr>
      <vt:lpstr>4Choix technique</vt:lpstr>
      <vt:lpstr>4Choix technique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suivi-school</dc:title>
  <dc:creator>Workspace</dc:creator>
  <cp:lastModifiedBy>Amagaraï Guindo</cp:lastModifiedBy>
  <cp:revision>21</cp:revision>
  <dcterms:created xsi:type="dcterms:W3CDTF">2020-11-26T15:45:27Z</dcterms:created>
  <dcterms:modified xsi:type="dcterms:W3CDTF">2021-08-16T08:47:49Z</dcterms:modified>
</cp:coreProperties>
</file>