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Montserrat"/>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jCvhHPelC/sAOXdevRLi8z3VzY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erriweather-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customschemas.google.com/relationships/presentationmetadata" Target="meta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830392" y="1191256"/>
            <a:ext cx="745763" cy="45826"/>
            <a:chOff x="4580561" y="2589004"/>
            <a:chExt cx="1064464" cy="25200"/>
          </a:xfrm>
        </p:grpSpPr>
        <p:sp>
          <p:nvSpPr>
            <p:cNvPr id="12" name="Google Shape;12;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7"/>
          <p:cNvGrpSpPr/>
          <p:nvPr/>
        </p:nvGrpSpPr>
        <p:grpSpPr>
          <a:xfrm>
            <a:off x="830392" y="4169130"/>
            <a:ext cx="745763" cy="45826"/>
            <a:chOff x="4580561" y="2589004"/>
            <a:chExt cx="1064464" cy="25200"/>
          </a:xfrm>
        </p:grpSpPr>
        <p:sp>
          <p:nvSpPr>
            <p:cNvPr id="75" name="Google Shape;75;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9"/>
          <p:cNvGrpSpPr/>
          <p:nvPr/>
        </p:nvGrpSpPr>
        <p:grpSpPr>
          <a:xfrm>
            <a:off x="830392" y="1191256"/>
            <a:ext cx="745763" cy="45826"/>
            <a:chOff x="4580561" y="2589004"/>
            <a:chExt cx="1064464" cy="25200"/>
          </a:xfrm>
        </p:grpSpPr>
        <p:sp>
          <p:nvSpPr>
            <p:cNvPr id="20" name="Google Shape;2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0"/>
          <p:cNvGrpSpPr/>
          <p:nvPr/>
        </p:nvGrpSpPr>
        <p:grpSpPr>
          <a:xfrm>
            <a:off x="830392" y="1191256"/>
            <a:ext cx="745763" cy="45826"/>
            <a:chOff x="4580561" y="2589004"/>
            <a:chExt cx="1064464" cy="25200"/>
          </a:xfrm>
        </p:grpSpPr>
        <p:sp>
          <p:nvSpPr>
            <p:cNvPr id="28" name="Google Shape;28;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1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1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11"/>
          <p:cNvGrpSpPr/>
          <p:nvPr/>
        </p:nvGrpSpPr>
        <p:grpSpPr>
          <a:xfrm>
            <a:off x="830392" y="1191256"/>
            <a:ext cx="745763" cy="45826"/>
            <a:chOff x="4580561" y="2589004"/>
            <a:chExt cx="1064464" cy="25200"/>
          </a:xfrm>
        </p:grpSpPr>
        <p:sp>
          <p:nvSpPr>
            <p:cNvPr id="36" name="Google Shape;3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2"/>
          <p:cNvGrpSpPr/>
          <p:nvPr/>
        </p:nvGrpSpPr>
        <p:grpSpPr>
          <a:xfrm>
            <a:off x="830392" y="1191256"/>
            <a:ext cx="745763" cy="45826"/>
            <a:chOff x="4580561" y="2589004"/>
            <a:chExt cx="1064464" cy="25200"/>
          </a:xfrm>
        </p:grpSpPr>
        <p:sp>
          <p:nvSpPr>
            <p:cNvPr id="43" name="Google Shape;43;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3"/>
          <p:cNvGrpSpPr/>
          <p:nvPr/>
        </p:nvGrpSpPr>
        <p:grpSpPr>
          <a:xfrm>
            <a:off x="830392" y="1191256"/>
            <a:ext cx="745763" cy="45826"/>
            <a:chOff x="4580561" y="2589004"/>
            <a:chExt cx="1064464" cy="25200"/>
          </a:xfrm>
        </p:grpSpPr>
        <p:sp>
          <p:nvSpPr>
            <p:cNvPr id="50" name="Google Shape;50;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1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4"/>
          <p:cNvGrpSpPr/>
          <p:nvPr/>
        </p:nvGrpSpPr>
        <p:grpSpPr>
          <a:xfrm>
            <a:off x="830392" y="4169130"/>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1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Merriweather"/>
                <a:ea typeface="Merriweather"/>
                <a:cs typeface="Merriweather"/>
                <a:sym typeface="Merriweather"/>
              </a:rPr>
              <a:t>AfriLearning</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Problem</a:t>
            </a:r>
            <a:endParaRPr/>
          </a:p>
          <a:p>
            <a:pPr indent="0" lvl="0" marL="0" rtl="0" algn="l">
              <a:lnSpc>
                <a:spcPct val="100000"/>
              </a:lnSpc>
              <a:spcBef>
                <a:spcPts val="0"/>
              </a:spcBef>
              <a:spcAft>
                <a:spcPts val="0"/>
              </a:spcAft>
              <a:buSzPts val="4200"/>
              <a:buNone/>
            </a:pPr>
            <a:r>
              <a:t/>
            </a:r>
            <a:endParaRPr/>
          </a:p>
        </p:txBody>
      </p:sp>
      <p:sp>
        <p:nvSpPr>
          <p:cNvPr id="92" name="Google Shape;92;p2"/>
          <p:cNvSpPr txBox="1"/>
          <p:nvPr>
            <p:ph idx="1" type="subTitle"/>
          </p:nvPr>
        </p:nvSpPr>
        <p:spPr>
          <a:xfrm>
            <a:off x="729625" y="3172900"/>
            <a:ext cx="7688100" cy="181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Students in remote areas of Africa can’t afford attending classes due to high cost of education, and the proximity from their residence to the educational centres make it entirely difficult to access any form of education thereby resulting in increase Illiteracy Rate.</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Solution </a:t>
            </a:r>
            <a:endParaRPr/>
          </a:p>
        </p:txBody>
      </p:sp>
      <p:sp>
        <p:nvSpPr>
          <p:cNvPr id="98" name="Google Shape;98;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The quest of accessible free education have long been a major topic, with AfriLearning we plan to simplify students education experience by developing a online application where teachers and student can interact and perform educational task.</a:t>
            </a:r>
            <a:endParaRPr/>
          </a:p>
          <a:p>
            <a:pPr indent="0" lvl="0" marL="0" rtl="0" algn="l">
              <a:lnSpc>
                <a:spcPct val="115000"/>
              </a:lnSpc>
              <a:spcBef>
                <a:spcPts val="1600"/>
              </a:spcBef>
              <a:spcAft>
                <a:spcPts val="0"/>
              </a:spcAft>
              <a:buSzPts val="1300"/>
              <a:buNone/>
            </a:pPr>
            <a:r>
              <a:rPr lang="en"/>
              <a:t>Our main focus is to alleviate the literacy problem and improve standard of living through education.</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Target Markets</a:t>
            </a:r>
            <a:endParaRPr/>
          </a:p>
          <a:p>
            <a:pPr indent="0" lvl="0" marL="0" rtl="0" algn="l">
              <a:lnSpc>
                <a:spcPct val="100000"/>
              </a:lnSpc>
              <a:spcBef>
                <a:spcPts val="0"/>
              </a:spcBef>
              <a:spcAft>
                <a:spcPts val="0"/>
              </a:spcAft>
              <a:buSzPts val="2600"/>
              <a:buNone/>
            </a:pPr>
            <a:r>
              <a:t/>
            </a:r>
            <a:endParaRPr/>
          </a:p>
        </p:txBody>
      </p:sp>
      <p:sp>
        <p:nvSpPr>
          <p:cNvPr id="104" name="Google Shape;104;p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105" name="Google Shape;105;p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AfriLearning is developed primarily for all levels of student inclusive.</a:t>
            </a:r>
            <a:endParaRPr/>
          </a:p>
          <a:p>
            <a:pPr indent="0" lvl="0" marL="0" rtl="0" algn="l">
              <a:lnSpc>
                <a:spcPct val="115000"/>
              </a:lnSpc>
              <a:spcBef>
                <a:spcPts val="1600"/>
              </a:spcBef>
              <a:spcAft>
                <a:spcPts val="0"/>
              </a:spcAft>
              <a:buSzPts val="1300"/>
              <a:buNone/>
            </a:pPr>
            <a:r>
              <a:rPr lang="en"/>
              <a:t>The platform is also tailored made for teachers to interact effectively with students.</a:t>
            </a:r>
            <a:endParaRPr/>
          </a:p>
          <a:p>
            <a:pPr indent="0" lvl="0" marL="0" rtl="0" algn="l">
              <a:lnSpc>
                <a:spcPct val="115000"/>
              </a:lnSpc>
              <a:spcBef>
                <a:spcPts val="1600"/>
              </a:spcBef>
              <a:spcAft>
                <a:spcPts val="1600"/>
              </a:spcAft>
              <a:buSzPts val="1300"/>
              <a:buNone/>
            </a:pPr>
            <a:r>
              <a:rPr lang="en"/>
              <a:t>Proprietor/proprietress, School principles, Dean of faculties are some of those will use the Admin panel to manage the educational process. </a:t>
            </a:r>
            <a:endParaRPr/>
          </a:p>
        </p:txBody>
      </p:sp>
      <p:pic>
        <p:nvPicPr>
          <p:cNvPr id="106" name="Google Shape;106;p4"/>
          <p:cNvPicPr preferRelativeResize="0"/>
          <p:nvPr/>
        </p:nvPicPr>
        <p:blipFill rotWithShape="1">
          <a:blip r:embed="rId3">
            <a:alphaModFix/>
          </a:blip>
          <a:srcRect b="0" l="0" r="0" t="0"/>
          <a:stretch/>
        </p:blipFill>
        <p:spPr>
          <a:xfrm>
            <a:off x="729325" y="2078875"/>
            <a:ext cx="3774300" cy="22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Meet our Team</a:t>
            </a:r>
            <a:endParaRPr/>
          </a:p>
        </p:txBody>
      </p:sp>
      <p:sp>
        <p:nvSpPr>
          <p:cNvPr id="112" name="Google Shape;112;p5"/>
          <p:cNvSpPr txBox="1"/>
          <p:nvPr>
            <p:ph idx="1" type="body"/>
          </p:nvPr>
        </p:nvSpPr>
        <p:spPr>
          <a:xfrm>
            <a:off x="729350" y="2078875"/>
            <a:ext cx="1501500" cy="145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n"/>
              <a:t>CEO</a:t>
            </a:r>
            <a:endParaRPr/>
          </a:p>
          <a:p>
            <a:pPr indent="0" lvl="0" marL="0" rtl="0" algn="ctr">
              <a:lnSpc>
                <a:spcPct val="115000"/>
              </a:lnSpc>
              <a:spcBef>
                <a:spcPts val="1600"/>
              </a:spcBef>
              <a:spcAft>
                <a:spcPts val="1600"/>
              </a:spcAft>
              <a:buSzPts val="1300"/>
              <a:buNone/>
            </a:pPr>
            <a:r>
              <a:t/>
            </a:r>
            <a:endParaRPr/>
          </a:p>
        </p:txBody>
      </p:sp>
      <p:sp>
        <p:nvSpPr>
          <p:cNvPr id="113" name="Google Shape;113;p5"/>
          <p:cNvSpPr txBox="1"/>
          <p:nvPr>
            <p:ph idx="1" type="body"/>
          </p:nvPr>
        </p:nvSpPr>
        <p:spPr>
          <a:xfrm>
            <a:off x="3509013" y="2078875"/>
            <a:ext cx="1501500" cy="145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n"/>
              <a:t>CFO</a:t>
            </a:r>
            <a:endParaRPr/>
          </a:p>
          <a:p>
            <a:pPr indent="0" lvl="0" marL="0" rtl="0" algn="ctr">
              <a:lnSpc>
                <a:spcPct val="115000"/>
              </a:lnSpc>
              <a:spcBef>
                <a:spcPts val="1600"/>
              </a:spcBef>
              <a:spcAft>
                <a:spcPts val="1600"/>
              </a:spcAft>
              <a:buSzPts val="1300"/>
              <a:buNone/>
            </a:pPr>
            <a:r>
              <a:t/>
            </a:r>
            <a:endParaRPr/>
          </a:p>
        </p:txBody>
      </p:sp>
      <p:sp>
        <p:nvSpPr>
          <p:cNvPr id="114" name="Google Shape;114;p5"/>
          <p:cNvSpPr txBox="1"/>
          <p:nvPr>
            <p:ph idx="1" type="body"/>
          </p:nvPr>
        </p:nvSpPr>
        <p:spPr>
          <a:xfrm>
            <a:off x="5898750" y="2169300"/>
            <a:ext cx="1501500" cy="145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n"/>
              <a:t>COO</a:t>
            </a:r>
            <a:endParaRPr/>
          </a:p>
          <a:p>
            <a:pPr indent="0" lvl="0" marL="0" rtl="0" algn="ctr">
              <a:lnSpc>
                <a:spcPct val="115000"/>
              </a:lnSpc>
              <a:spcBef>
                <a:spcPts val="1600"/>
              </a:spcBef>
              <a:spcAft>
                <a:spcPts val="1600"/>
              </a:spcAft>
              <a:buSzPts val="1300"/>
              <a:buNone/>
            </a:pPr>
            <a:r>
              <a:t/>
            </a:r>
            <a:endParaRPr/>
          </a:p>
        </p:txBody>
      </p:sp>
      <p:sp>
        <p:nvSpPr>
          <p:cNvPr id="115" name="Google Shape;115;p5"/>
          <p:cNvSpPr txBox="1"/>
          <p:nvPr>
            <p:ph idx="1" type="body"/>
          </p:nvPr>
        </p:nvSpPr>
        <p:spPr>
          <a:xfrm>
            <a:off x="6288700" y="2239075"/>
            <a:ext cx="1501500" cy="14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ctr">
              <a:lnSpc>
                <a:spcPct val="115000"/>
              </a:lnSpc>
              <a:spcBef>
                <a:spcPts val="1600"/>
              </a:spcBef>
              <a:spcAft>
                <a:spcPts val="1600"/>
              </a:spcAft>
              <a:buSzPts val="1300"/>
              <a:buNone/>
            </a:pPr>
            <a:r>
              <a:t/>
            </a:r>
            <a:endParaRPr/>
          </a:p>
        </p:txBody>
      </p:sp>
      <p:pic>
        <p:nvPicPr>
          <p:cNvPr id="116" name="Google Shape;116;p5"/>
          <p:cNvPicPr preferRelativeResize="0"/>
          <p:nvPr/>
        </p:nvPicPr>
        <p:blipFill rotWithShape="1">
          <a:blip r:embed="rId3">
            <a:alphaModFix/>
          </a:blip>
          <a:srcRect b="0" l="0" r="0" t="0"/>
          <a:stretch/>
        </p:blipFill>
        <p:spPr>
          <a:xfrm>
            <a:off x="504075" y="2451850"/>
            <a:ext cx="1952050" cy="1534875"/>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3509025" y="2485975"/>
            <a:ext cx="2003700" cy="1356150"/>
          </a:xfrm>
          <a:prstGeom prst="rect">
            <a:avLst/>
          </a:prstGeom>
          <a:noFill/>
          <a:ln>
            <a:noFill/>
          </a:ln>
        </p:spPr>
      </p:pic>
      <p:pic>
        <p:nvPicPr>
          <p:cNvPr id="118" name="Google Shape;118;p5"/>
          <p:cNvPicPr preferRelativeResize="0"/>
          <p:nvPr/>
        </p:nvPicPr>
        <p:blipFill rotWithShape="1">
          <a:blip r:embed="rId5">
            <a:alphaModFix/>
          </a:blip>
          <a:srcRect b="0" l="0" r="0" t="0"/>
          <a:stretch/>
        </p:blipFill>
        <p:spPr>
          <a:xfrm>
            <a:off x="5857425" y="2560745"/>
            <a:ext cx="2152650" cy="1206600"/>
          </a:xfrm>
          <a:prstGeom prst="rect">
            <a:avLst/>
          </a:prstGeom>
          <a:noFill/>
          <a:ln>
            <a:noFill/>
          </a:ln>
        </p:spPr>
      </p:pic>
      <p:sp>
        <p:nvSpPr>
          <p:cNvPr id="119" name="Google Shape;119;p5"/>
          <p:cNvSpPr txBox="1"/>
          <p:nvPr/>
        </p:nvSpPr>
        <p:spPr>
          <a:xfrm>
            <a:off x="320175" y="4368875"/>
            <a:ext cx="2451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i="1" lang="en">
                <a:latin typeface="Montserrat"/>
                <a:ea typeface="Montserrat"/>
                <a:cs typeface="Montserrat"/>
                <a:sym typeface="Montserrat"/>
              </a:rPr>
              <a:t> </a:t>
            </a:r>
            <a:r>
              <a:rPr b="1" i="1" lang="en">
                <a:latin typeface="Montserrat"/>
                <a:ea typeface="Montserrat"/>
                <a:cs typeface="Montserrat"/>
                <a:sym typeface="Montserrat"/>
              </a:rPr>
              <a:t>Enoch King</a:t>
            </a:r>
            <a:endParaRPr b="1" i="1">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Software Product Manager</a:t>
            </a:r>
            <a:endParaRPr>
              <a:latin typeface="Lato"/>
              <a:ea typeface="Lato"/>
              <a:cs typeface="Lato"/>
              <a:sym typeface="Lato"/>
            </a:endParaRPr>
          </a:p>
        </p:txBody>
      </p:sp>
      <p:sp>
        <p:nvSpPr>
          <p:cNvPr id="120" name="Google Shape;120;p5"/>
          <p:cNvSpPr txBox="1"/>
          <p:nvPr/>
        </p:nvSpPr>
        <p:spPr>
          <a:xfrm>
            <a:off x="3350675" y="43688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i="1" lang="en">
                <a:latin typeface="Montserrat"/>
                <a:ea typeface="Montserrat"/>
                <a:cs typeface="Montserrat"/>
                <a:sym typeface="Montserrat"/>
              </a:rPr>
              <a:t> </a:t>
            </a:r>
            <a:r>
              <a:rPr b="1" i="1" lang="en">
                <a:latin typeface="Montserrat"/>
                <a:ea typeface="Montserrat"/>
                <a:cs typeface="Montserrat"/>
                <a:sym typeface="Montserrat"/>
              </a:rPr>
              <a:t>Matthew Freeman</a:t>
            </a:r>
            <a:endParaRPr b="1" i="1">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                System Architect </a:t>
            </a:r>
            <a:endParaRPr/>
          </a:p>
        </p:txBody>
      </p:sp>
      <p:sp>
        <p:nvSpPr>
          <p:cNvPr id="121" name="Google Shape;121;p5"/>
          <p:cNvSpPr txBox="1"/>
          <p:nvPr/>
        </p:nvSpPr>
        <p:spPr>
          <a:xfrm>
            <a:off x="6288700" y="44742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i="1" lang="en">
                <a:latin typeface="Montserrat"/>
                <a:ea typeface="Montserrat"/>
                <a:cs typeface="Montserrat"/>
                <a:sym typeface="Montserrat"/>
              </a:rPr>
              <a:t> </a:t>
            </a:r>
            <a:r>
              <a:rPr b="1" i="1" lang="en">
                <a:latin typeface="Montserrat"/>
                <a:ea typeface="Montserrat"/>
                <a:cs typeface="Montserrat"/>
                <a:sym typeface="Montserrat"/>
              </a:rPr>
              <a:t>Alexander Cumming </a:t>
            </a:r>
            <a:endParaRPr b="1" i="1">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                 Head of Marketing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Thanks for your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