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3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3647" y="1447800"/>
            <a:ext cx="10943167" cy="1082675"/>
          </a:xfrm>
        </p:spPr>
        <p:txBody>
          <a:bodyPr/>
          <a:p>
            <a:pPr algn="ctr"/>
            <a:r>
              <a:rPr lang="en-US" altLang="en-US" sz="7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Earth Phototype" panose="02000500000000000000" charset="0"/>
                <a:cs typeface="Earth Phototype" panose="02000500000000000000" charset="0"/>
              </a:rPr>
              <a:t>DarkCript</a:t>
            </a:r>
            <a:endParaRPr lang="en-US" altLang="en-US" sz="72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Earth Phototype" panose="02000500000000000000" charset="0"/>
              <a:cs typeface="Earth Phototype" panose="02000500000000000000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3435" y="4039870"/>
            <a:ext cx="10949305" cy="1717675"/>
          </a:xfrm>
        </p:spPr>
        <p:txBody>
          <a:bodyPr/>
          <a:p>
            <a:pPr marR="5080">
              <a:lnSpc>
                <a:spcPts val="3700"/>
              </a:lnSpc>
              <a:spcBef>
                <a:spcPts val="235"/>
              </a:spcBef>
            </a:pPr>
            <a:r>
              <a:rPr spc="-2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Работу </a:t>
            </a:r>
            <a:r>
              <a:rPr spc="-1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выполнили</a:t>
            </a:r>
            <a:r>
              <a:rPr spc="-11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pc="-4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студенты</a:t>
            </a:r>
            <a:endParaRPr spc="-40" dirty="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R="5080">
              <a:lnSpc>
                <a:spcPts val="3700"/>
              </a:lnSpc>
              <a:spcBef>
                <a:spcPts val="235"/>
              </a:spcBef>
            </a:pPr>
            <a:r>
              <a:rPr spc="-4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r>
              <a:rPr spc="-2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группы</a:t>
            </a:r>
            <a:r>
              <a:rPr spc="-4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pc="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Б17-191-1:</a:t>
            </a:r>
            <a:endParaRPr spc="5" dirty="0">
              <a:latin typeface="Courier New" panose="02070309020205020404" charset="0"/>
              <a:cs typeface="Courier New" panose="02070309020205020404" charset="0"/>
            </a:endParaRPr>
          </a:p>
          <a:p>
            <a:pPr marR="1306195">
              <a:lnSpc>
                <a:spcPts val="4440"/>
              </a:lnSpc>
              <a:spcBef>
                <a:spcPts val="155"/>
              </a:spcBef>
            </a:pPr>
            <a:r>
              <a:rPr spc="-2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А</a:t>
            </a:r>
            <a:r>
              <a:rPr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r>
              <a:rPr spc="-2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В</a:t>
            </a:r>
            <a:r>
              <a:rPr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r>
              <a:rPr spc="-3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Е</a:t>
            </a:r>
            <a:r>
              <a:rPr spc="-2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л</a:t>
            </a:r>
            <a:r>
              <a:rPr spc="6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е</a:t>
            </a:r>
            <a:r>
              <a:rPr spc="-1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си</a:t>
            </a:r>
            <a:r>
              <a:rPr spc="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н</a:t>
            </a:r>
            <a:r>
              <a:rPr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а </a:t>
            </a:r>
            <a:endParaRPr spc="-5" dirty="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R="1306195">
              <a:lnSpc>
                <a:spcPts val="4440"/>
              </a:lnSpc>
              <a:spcBef>
                <a:spcPts val="155"/>
              </a:spcBef>
            </a:pPr>
            <a:r>
              <a:rPr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pc="-2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Е.О.Овсейко</a:t>
            </a:r>
            <a:endParaRPr spc="-25" dirty="0">
              <a:latin typeface="Courier New" panose="02070309020205020404" charset="0"/>
              <a:cs typeface="Courier New" panose="02070309020205020404" charset="0"/>
            </a:endParaRPr>
          </a:p>
          <a:p>
            <a:endParaRPr lang="ru-RU" alt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p>
            <a:pPr algn="ctr"/>
            <a:r>
              <a:rPr lang="ru-RU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Labor Union" panose="00000500000000000000" charset="0"/>
                <a:cs typeface="Labor Union" panose="00000500000000000000" charset="0"/>
              </a:rPr>
              <a:t>Описание проблемы</a:t>
            </a:r>
            <a:endParaRPr lang="ru-RU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Labor Union" panose="00000500000000000000" charset="0"/>
              <a:cs typeface="Labor Union" panose="00000500000000000000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963295" y="1430020"/>
            <a:ext cx="10068560" cy="4682490"/>
          </a:xfrm>
          <a:prstGeom prst="rect">
            <a:avLst/>
          </a:prstGeom>
          <a:noFill/>
          <a:ln w="101600" cmpd="sng">
            <a:solidFill>
              <a:schemeClr val="accent1"/>
            </a:solidFill>
            <a:prstDash val="dash"/>
          </a:ln>
        </p:spPr>
        <p:txBody>
          <a:bodyPr wrap="square" rtlCol="0" anchor="t">
            <a:spAutoFit/>
          </a:bodyPr>
          <a:p>
            <a:pPr marR="5080">
              <a:lnSpc>
                <a:spcPts val="3700"/>
              </a:lnSpc>
              <a:spcBef>
                <a:spcPts val="235"/>
              </a:spcBef>
            </a:pP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	</a:t>
            </a:r>
            <a:r>
              <a:rPr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Проект 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решает </a:t>
            </a:r>
            <a:r>
              <a:rPr sz="2400" spc="-1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проблемы связанные 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с</a:t>
            </a:r>
            <a:r>
              <a:rPr sz="2400" spc="-23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z="2400" spc="-4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утечкой  </a:t>
            </a:r>
            <a:r>
              <a:rPr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защищаемой информации, 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несанкционированным и  </a:t>
            </a:r>
            <a:r>
              <a:rPr sz="2400" spc="-1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непреднамеренным воздействием 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на </a:t>
            </a:r>
            <a:r>
              <a:rPr sz="2400" spc="-1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защищаемую  информацию.</a:t>
            </a:r>
            <a:endParaRPr sz="2400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2700" marR="1555750" indent="1007745">
              <a:lnSpc>
                <a:spcPts val="3710"/>
              </a:lnSpc>
            </a:pPr>
            <a:r>
              <a:rPr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Предоставляемый 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DarkCript набор  </a:t>
            </a:r>
            <a:r>
              <a:rPr sz="2400" spc="-2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инструментов 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и </a:t>
            </a:r>
            <a:r>
              <a:rPr sz="2400" spc="-2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функций 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применяется</a:t>
            </a:r>
            <a:r>
              <a:rPr sz="2400" spc="-114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для:</a:t>
            </a:r>
            <a:endParaRPr sz="2400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63195">
              <a:lnSpc>
                <a:spcPct val="100000"/>
              </a:lnSpc>
              <a:spcBef>
                <a:spcPts val="600"/>
              </a:spcBef>
              <a:tabLst>
                <a:tab pos="616585" algn="l"/>
              </a:tabLst>
            </a:pPr>
            <a:r>
              <a:rPr sz="2400" spc="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	</a:t>
            </a:r>
            <a:r>
              <a:rPr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защиты </a:t>
            </a:r>
            <a:r>
              <a:rPr sz="2400" spc="-1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конфиденциальной</a:t>
            </a:r>
            <a:r>
              <a:rPr sz="2400" spc="-20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информации,</a:t>
            </a:r>
            <a:endParaRPr sz="2400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63195">
              <a:lnSpc>
                <a:spcPct val="100000"/>
              </a:lnSpc>
              <a:spcBef>
                <a:spcPts val="725"/>
              </a:spcBef>
              <a:tabLst>
                <a:tab pos="616585" algn="l"/>
              </a:tabLst>
            </a:pPr>
            <a:r>
              <a:rPr sz="2400" spc="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	</a:t>
            </a:r>
            <a:r>
              <a:rPr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защиты </a:t>
            </a:r>
            <a:r>
              <a:rPr sz="2400" spc="-1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E-mail</a:t>
            </a:r>
            <a:r>
              <a:rPr sz="2400" spc="-3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z="2400" spc="-1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корреспонденции,</a:t>
            </a:r>
            <a:endParaRPr sz="2400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63195">
              <a:lnSpc>
                <a:spcPct val="100000"/>
              </a:lnSpc>
              <a:spcBef>
                <a:spcPts val="725"/>
              </a:spcBef>
              <a:tabLst>
                <a:tab pos="616585" algn="l"/>
              </a:tabLst>
            </a:pPr>
            <a:r>
              <a:rPr sz="2400" spc="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	</a:t>
            </a:r>
            <a:r>
              <a:rPr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создания 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и проверки цифровых</a:t>
            </a:r>
            <a:r>
              <a:rPr sz="2400" spc="-29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подписей.</a:t>
            </a:r>
            <a:endParaRPr lang="ru-RU" altLang="en-US" sz="2400" spc="-25" dirty="0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p>
            <a:pPr algn="ctr"/>
            <a:r>
              <a:rPr lang="ru-RU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Labor Union" panose="00000500000000000000" charset="0"/>
                <a:cs typeface="Labor Union" panose="00000500000000000000" charset="0"/>
              </a:rPr>
              <a:t>Продукт проекта</a:t>
            </a:r>
            <a:endParaRPr lang="ru-RU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Labor Union" panose="00000500000000000000" charset="0"/>
              <a:cs typeface="Labor Union" panose="00000500000000000000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963295" y="1430020"/>
            <a:ext cx="10068560" cy="4729480"/>
          </a:xfrm>
          <a:prstGeom prst="rect">
            <a:avLst/>
          </a:prstGeom>
          <a:noFill/>
          <a:ln w="101600" cmpd="sng">
            <a:solidFill>
              <a:schemeClr val="accent1"/>
            </a:solidFill>
            <a:prstDash val="dash"/>
          </a:ln>
        </p:spPr>
        <p:txBody>
          <a:bodyPr wrap="square" rtlCol="0" anchor="t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3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Продукт </a:t>
            </a: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проекта</a:t>
            </a:r>
            <a:r>
              <a:rPr sz="2400" spc="14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z="2400" spc="-6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будет:</a:t>
            </a:r>
            <a:endParaRPr sz="2400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466090" marR="607695" indent="-453390">
              <a:lnSpc>
                <a:spcPts val="2750"/>
              </a:lnSpc>
              <a:spcBef>
                <a:spcPts val="670"/>
              </a:spcBef>
              <a:tabLst>
                <a:tab pos="465455" algn="l"/>
              </a:tabLst>
            </a:pP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	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реализовывать </a:t>
            </a:r>
            <a:r>
              <a:rPr sz="2400" spc="-6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защиту, </a:t>
            </a:r>
            <a:r>
              <a:rPr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проверку </a:t>
            </a: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и </a:t>
            </a:r>
            <a:r>
              <a:rPr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возможность  использование 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ЭЦП </a:t>
            </a: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на</a:t>
            </a:r>
            <a:r>
              <a:rPr sz="2400" spc="-2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файлах;</a:t>
            </a:r>
            <a:endParaRPr sz="2400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2700">
              <a:lnSpc>
                <a:spcPts val="3085"/>
              </a:lnSpc>
              <a:spcBef>
                <a:spcPts val="40"/>
              </a:spcBef>
              <a:tabLst>
                <a:tab pos="465455" algn="l"/>
              </a:tabLst>
            </a:pP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	</a:t>
            </a:r>
            <a:r>
              <a:rPr sz="2400" spc="-1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использовать </a:t>
            </a:r>
            <a:r>
              <a:rPr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алгоритмы 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шифрования RSA,</a:t>
            </a:r>
            <a:r>
              <a:rPr sz="2400" spc="-4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AES,</a:t>
            </a:r>
            <a:endParaRPr sz="2400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465455">
              <a:lnSpc>
                <a:spcPts val="3085"/>
              </a:lnSpc>
            </a:pP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BlowFish и др. по стандартам</a:t>
            </a:r>
            <a:r>
              <a:rPr sz="2400" spc="5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z="2400" spc="-1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ГОСТ;</a:t>
            </a:r>
            <a:endParaRPr sz="2400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 </a:t>
            </a:r>
            <a:r>
              <a:rPr sz="2400" spc="-1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использовать механизм</a:t>
            </a:r>
            <a:r>
              <a:rPr sz="2400" spc="6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саморасшифровки;</a:t>
            </a:r>
            <a:endParaRPr sz="2400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465455" marR="5080" indent="-453390" algn="just">
              <a:lnSpc>
                <a:spcPts val="2750"/>
              </a:lnSpc>
              <a:spcBef>
                <a:spcPts val="670"/>
              </a:spcBef>
            </a:pP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 </a:t>
            </a:r>
            <a:r>
              <a:rPr sz="2400" spc="-1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использовать 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шифрованные </a:t>
            </a:r>
            <a:r>
              <a:rPr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каналы </a:t>
            </a: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для 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интеграции  </a:t>
            </a: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с</a:t>
            </a:r>
            <a:r>
              <a:rPr sz="2400" spc="-3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z="2400" spc="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месенджерами;</a:t>
            </a:r>
            <a:endParaRPr sz="2400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2700" algn="just">
              <a:lnSpc>
                <a:spcPct val="100000"/>
              </a:lnSpc>
              <a:spcBef>
                <a:spcPts val="40"/>
              </a:spcBef>
            </a:pP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 </a:t>
            </a:r>
            <a:r>
              <a:rPr sz="2400" spc="-1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использовать </a:t>
            </a:r>
            <a:r>
              <a:rPr sz="2400" spc="-3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двухфакторную</a:t>
            </a:r>
            <a:r>
              <a:rPr sz="2400" spc="17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идентификацию;</a:t>
            </a:r>
            <a:endParaRPr sz="2400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466090" marR="401955" indent="-453390" algn="just">
              <a:lnSpc>
                <a:spcPts val="2750"/>
              </a:lnSpc>
              <a:spcBef>
                <a:spcPts val="670"/>
              </a:spcBef>
            </a:pP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 </a:t>
            </a:r>
            <a:r>
              <a:rPr sz="2400" spc="-1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использовать </a:t>
            </a: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безопасный </a:t>
            </a:r>
            <a:r>
              <a:rPr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канал 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обмена </a:t>
            </a: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данными  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между </a:t>
            </a: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мобильным и десктопным </a:t>
            </a:r>
            <a:r>
              <a:rPr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приложением </a:t>
            </a: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с  целью синхронизации</a:t>
            </a:r>
            <a:r>
              <a:rPr sz="2400" spc="-4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данных.</a:t>
            </a:r>
            <a:endParaRPr lang="ru-RU" altLang="en-US" sz="2400" spc="-25" dirty="0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p>
            <a:pPr algn="ctr"/>
            <a:r>
              <a:rPr lang="ru-RU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Labor Union" panose="00000500000000000000" charset="0"/>
                <a:cs typeface="Labor Union" panose="00000500000000000000" charset="0"/>
              </a:rPr>
              <a:t>Целевая Аудитория</a:t>
            </a:r>
            <a:endParaRPr lang="ru-RU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Labor Union" panose="00000500000000000000" charset="0"/>
              <a:cs typeface="Labor Union" panose="00000500000000000000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963295" y="1430020"/>
            <a:ext cx="10068560" cy="4896485"/>
          </a:xfrm>
          <a:prstGeom prst="rect">
            <a:avLst/>
          </a:prstGeom>
          <a:noFill/>
          <a:ln w="101600" cmpd="sng">
            <a:solidFill>
              <a:schemeClr val="accent1"/>
            </a:solidFill>
            <a:prstDash val="dash"/>
          </a:ln>
        </p:spPr>
        <p:txBody>
          <a:bodyPr wrap="square" rtlCol="0" anchor="t">
            <a:spAutoFit/>
          </a:bodyPr>
          <a:p>
            <a:pPr marR="5080" lvl="0" algn="l">
              <a:lnSpc>
                <a:spcPts val="3700"/>
              </a:lnSpc>
              <a:spcBef>
                <a:spcPts val="235"/>
              </a:spcBef>
            </a:pP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Способ шифрования п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озволяет использовать программу не только частным лицам и коммерческим организациям, но и государственным учреждениям. </a:t>
            </a:r>
            <a:endParaRPr lang="ru-RU" sz="2400" spc="-10" dirty="0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R="5080" lvl="0" algn="l">
              <a:lnSpc>
                <a:spcPts val="3700"/>
              </a:lnSpc>
              <a:spcBef>
                <a:spcPts val="235"/>
              </a:spcBef>
            </a:pPr>
            <a:endParaRPr lang="ru-RU" sz="2400" spc="-10" dirty="0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R="5080" lvl="0" algn="l">
              <a:lnSpc>
                <a:spcPts val="3700"/>
              </a:lnSpc>
              <a:spcBef>
                <a:spcPts val="235"/>
              </a:spcBef>
            </a:pP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Таким 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образом, целевой 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аудиторией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являются  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руководители 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и 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владельцы  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предприятий/организаций 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для которых важна защита корпоративной информации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а также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мультимедийные  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личности 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и блогеры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 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для 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которых  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конфиденциальность 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личной жизни(частной  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информации) 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наиболее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ru-RU" sz="2400" spc="-10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важна.</a:t>
            </a:r>
            <a:endParaRPr lang="ru-RU" sz="2400" spc="-10" dirty="0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p>
            <a:pPr algn="ctr"/>
            <a:r>
              <a:rPr lang="ru-RU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Labor Union" panose="00000500000000000000" charset="0"/>
                <a:cs typeface="Labor Union" panose="00000500000000000000" charset="0"/>
              </a:rPr>
              <a:t>Команда проекта</a:t>
            </a:r>
            <a:endParaRPr lang="ru-RU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Labor Union" panose="00000500000000000000" charset="0"/>
              <a:cs typeface="Labor Union" panose="00000500000000000000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061720" y="1447165"/>
            <a:ext cx="10068560" cy="2049145"/>
          </a:xfrm>
          <a:prstGeom prst="rect">
            <a:avLst/>
          </a:prstGeom>
          <a:noFill/>
          <a:ln w="101600" cmpd="sng">
            <a:solidFill>
              <a:schemeClr val="accent1"/>
            </a:solidFill>
            <a:prstDash val="dash"/>
          </a:ln>
        </p:spPr>
        <p:txBody>
          <a:bodyPr wrap="square" rtlCol="0" anchor="t">
            <a:spAutoFit/>
          </a:bodyPr>
          <a:p>
            <a:pPr marL="12700" marR="5080" indent="0">
              <a:lnSpc>
                <a:spcPts val="3700"/>
              </a:lnSpc>
              <a:spcBef>
                <a:spcPts val="235"/>
              </a:spcBef>
              <a:buFont typeface="Wingdings" panose="05000000000000000000" charset="0"/>
              <a:buNone/>
            </a:pPr>
            <a:r>
              <a:rPr lang="ru-RU" sz="2400" spc="-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Авторы идеи и соответственно разарботчики студентки 4 курса ИжГТУ :</a:t>
            </a:r>
            <a:endParaRPr sz="2400" spc="-5" dirty="0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355600" marR="5080" indent="-342900">
              <a:lnSpc>
                <a:spcPts val="3700"/>
              </a:lnSpc>
              <a:spcBef>
                <a:spcPts val="235"/>
              </a:spcBef>
              <a:buFont typeface="Wingdings" panose="05000000000000000000" charset="0"/>
              <a:buChar char="ü"/>
            </a:pP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А.В.Елесина </a:t>
            </a:r>
            <a:r>
              <a:rPr lang="ru-RU" sz="2400" spc="-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- системный архитектор</a:t>
            </a:r>
            <a:endParaRPr lang="ru-RU" sz="2400" spc="-5" dirty="0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355600" marR="5080" indent="-342900">
              <a:lnSpc>
                <a:spcPts val="3700"/>
              </a:lnSpc>
              <a:spcBef>
                <a:spcPts val="235"/>
              </a:spcBef>
              <a:buFont typeface="Wingdings" panose="05000000000000000000" charset="0"/>
              <a:buChar char="ü"/>
            </a:pPr>
            <a:r>
              <a:rPr sz="2400" spc="-2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Е.О.Овсейко </a:t>
            </a:r>
            <a:r>
              <a:rPr lang="ru-RU" sz="2400" spc="-25" dirty="0">
                <a:solidFill>
                  <a:schemeClr val="accent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- разработчик</a:t>
            </a:r>
            <a:endParaRPr lang="ru-RU" sz="2400" spc="-25" dirty="0">
              <a:solidFill>
                <a:schemeClr val="accent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object 5"/>
          <p:cNvPicPr>
            <a:picLocks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 rot="5400000">
            <a:off x="4025900" y="85090"/>
            <a:ext cx="4375785" cy="59944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600" y="5412105"/>
            <a:ext cx="10972800" cy="582613"/>
          </a:xfrm>
        </p:spPr>
        <p:txBody>
          <a:bodyPr/>
          <a:p>
            <a:pPr algn="ctr"/>
            <a:r>
              <a:rPr lang="ru-RU" altLang="en-US" sz="54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Labor Union" panose="00000500000000000000" charset="0"/>
                <a:cs typeface="Labor Union" panose="00000500000000000000" charset="0"/>
              </a:rPr>
              <a:t>Спасибо за внимание!</a:t>
            </a:r>
            <a:endParaRPr lang="ru-RU" altLang="en-US" sz="54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Labor Union" panose="00000500000000000000" charset="0"/>
              <a:cs typeface="Labor Union" panose="00000500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1466</Words>
  <Application>WPS Presentation</Application>
  <PresentationFormat>Широкоэкранный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48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Astakhov Access Degree DL</vt:lpstr>
      <vt:lpstr>Courier New</vt:lpstr>
      <vt:lpstr>Garamond</vt:lpstr>
      <vt:lpstr>Shablon</vt:lpstr>
      <vt:lpstr>DaunPenh</vt:lpstr>
      <vt:lpstr>Drakkar</vt:lpstr>
      <vt:lpstr>Earth Phototype</vt:lpstr>
      <vt:lpstr>Adobe Gothic Std B</vt:lpstr>
      <vt:lpstr>Adobe Fan Heiti Std B</vt:lpstr>
      <vt:lpstr>Blackoak Std</vt:lpstr>
      <vt:lpstr>Astrobia</vt:lpstr>
      <vt:lpstr>Black Jack</vt:lpstr>
      <vt:lpstr>Birch Std</vt:lpstr>
      <vt:lpstr>Charlemagne Std</vt:lpstr>
      <vt:lpstr>Comic Sans MS</vt:lpstr>
      <vt:lpstr>Consolas</vt:lpstr>
      <vt:lpstr>Constantine</vt:lpstr>
      <vt:lpstr>David</vt:lpstr>
      <vt:lpstr>DokChampa</vt:lpstr>
      <vt:lpstr>Constantia</vt:lpstr>
      <vt:lpstr>Corbel</vt:lpstr>
      <vt:lpstr>Ferro Rosso(RUS BY LYAJKA)</vt:lpstr>
      <vt:lpstr>Impact</vt:lpstr>
      <vt:lpstr>Hobo Std</vt:lpstr>
      <vt:lpstr>Hamerslag</vt:lpstr>
      <vt:lpstr>JasmineUPC</vt:lpstr>
      <vt:lpstr>Jellyka Saint-Andrew's Queen</vt:lpstr>
      <vt:lpstr>Lao UI</vt:lpstr>
      <vt:lpstr>Labor Union</vt:lpstr>
      <vt:lpstr>Times New Roman</vt:lpstr>
      <vt:lpstr>Wingdings 2</vt:lpstr>
      <vt:lpstr>Times New Roman</vt:lpstr>
      <vt:lpstr>Wingdings</vt:lpstr>
      <vt:lpstr>Green Color</vt:lpstr>
      <vt:lpstr>PowerPoint 演示文稿</vt:lpstr>
      <vt:lpstr>PowerPoint 演示文稿</vt:lpstr>
      <vt:lpstr>Описание проблемы</vt:lpstr>
      <vt:lpstr>Продукт проекта</vt:lpstr>
      <vt:lpstr>Целевая Аудитория</vt:lpstr>
      <vt:lpstr>Команда проекта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DarkCript</dc:title>
  <dc:creator>Настя</dc:creator>
  <cp:lastModifiedBy>Настя</cp:lastModifiedBy>
  <cp:revision>2</cp:revision>
  <dcterms:created xsi:type="dcterms:W3CDTF">2020-09-30T06:38:28Z</dcterms:created>
  <dcterms:modified xsi:type="dcterms:W3CDTF">2020-09-30T06:46:02Z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1049-10.2.0.7646</vt:lpwstr>
  </property>
</Properties>
</file>