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19" r:id="rId6"/>
    <p:sldId id="304" r:id="rId7"/>
    <p:sldId id="282" r:id="rId8"/>
    <p:sldId id="320" r:id="rId9"/>
    <p:sldId id="315" r:id="rId10"/>
    <p:sldId id="321" r:id="rId11"/>
    <p:sldId id="317" r:id="rId12"/>
    <p:sldId id="322" r:id="rId13"/>
    <p:sldId id="318"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CEA01B-53EE-4681-990A-468FD05F0395}" v="49" dt="2024-08-26T16:31:53.757"/>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50" d="100"/>
          <a:sy n="50" d="100"/>
        </p:scale>
        <p:origin x="1284" y="23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jilin Deepa" userId="15cc343773652ad4" providerId="LiveId" clId="{DDCEA01B-53EE-4681-990A-468FD05F0395}"/>
    <pc:docChg chg="undo redo custSel addSld delSld modSld sldOrd">
      <pc:chgData name="Rejilin Deepa" userId="15cc343773652ad4" providerId="LiveId" clId="{DDCEA01B-53EE-4681-990A-468FD05F0395}" dt="2024-08-26T16:31:53.755" v="188" actId="1076"/>
      <pc:docMkLst>
        <pc:docMk/>
      </pc:docMkLst>
      <pc:sldChg chg="addSp delSp modSp">
        <pc:chgData name="Rejilin Deepa" userId="15cc343773652ad4" providerId="LiveId" clId="{DDCEA01B-53EE-4681-990A-468FD05F0395}" dt="2024-08-26T16:10:55.854" v="1" actId="21"/>
        <pc:sldMkLst>
          <pc:docMk/>
          <pc:sldMk cId="3913219759" sldId="304"/>
        </pc:sldMkLst>
        <pc:picChg chg="add del mod">
          <ac:chgData name="Rejilin Deepa" userId="15cc343773652ad4" providerId="LiveId" clId="{DDCEA01B-53EE-4681-990A-468FD05F0395}" dt="2024-08-26T16:10:55.854" v="1" actId="21"/>
          <ac:picMkLst>
            <pc:docMk/>
            <pc:sldMk cId="3913219759" sldId="304"/>
            <ac:picMk id="1026" creationId="{3BC534A2-97B3-234E-1F27-073099E24439}"/>
          </ac:picMkLst>
        </pc:picChg>
      </pc:sldChg>
      <pc:sldChg chg="addSp delSp modSp new mod ord">
        <pc:chgData name="Rejilin Deepa" userId="15cc343773652ad4" providerId="LiveId" clId="{DDCEA01B-53EE-4681-990A-468FD05F0395}" dt="2024-08-26T16:15:53.468" v="145"/>
        <pc:sldMkLst>
          <pc:docMk/>
          <pc:sldMk cId="2370005921" sldId="319"/>
        </pc:sldMkLst>
        <pc:spChg chg="add del">
          <ac:chgData name="Rejilin Deepa" userId="15cc343773652ad4" providerId="LiveId" clId="{DDCEA01B-53EE-4681-990A-468FD05F0395}" dt="2024-08-26T16:12:40.002" v="22" actId="478"/>
          <ac:spMkLst>
            <pc:docMk/>
            <pc:sldMk cId="2370005921" sldId="319"/>
            <ac:spMk id="2" creationId="{E6A0DD6B-AF01-A0DD-24DE-635FA917931A}"/>
          </ac:spMkLst>
        </pc:spChg>
        <pc:spChg chg="add del">
          <ac:chgData name="Rejilin Deepa" userId="15cc343773652ad4" providerId="LiveId" clId="{DDCEA01B-53EE-4681-990A-468FD05F0395}" dt="2024-08-26T16:12:40.352" v="23" actId="478"/>
          <ac:spMkLst>
            <pc:docMk/>
            <pc:sldMk cId="2370005921" sldId="319"/>
            <ac:spMk id="3" creationId="{E993CA9A-A24C-414C-A9A2-11689E1B2930}"/>
          </ac:spMkLst>
        </pc:spChg>
        <pc:spChg chg="add del">
          <ac:chgData name="Rejilin Deepa" userId="15cc343773652ad4" providerId="LiveId" clId="{DDCEA01B-53EE-4681-990A-468FD05F0395}" dt="2024-08-26T16:11:18.653" v="4" actId="478"/>
          <ac:spMkLst>
            <pc:docMk/>
            <pc:sldMk cId="2370005921" sldId="319"/>
            <ac:spMk id="4" creationId="{6A8B7265-16A1-2297-7593-3CD778B2389C}"/>
          </ac:spMkLst>
        </pc:spChg>
        <pc:spChg chg="add mod">
          <ac:chgData name="Rejilin Deepa" userId="15cc343773652ad4" providerId="LiveId" clId="{DDCEA01B-53EE-4681-990A-468FD05F0395}" dt="2024-08-26T16:15:41.212" v="143" actId="14100"/>
          <ac:spMkLst>
            <pc:docMk/>
            <pc:sldMk cId="2370005921" sldId="319"/>
            <ac:spMk id="6" creationId="{2BCEBB96-B79F-7483-404F-47A2BF1DE17F}"/>
          </ac:spMkLst>
        </pc:spChg>
        <pc:picChg chg="add mod">
          <ac:chgData name="Rejilin Deepa" userId="15cc343773652ad4" providerId="LiveId" clId="{DDCEA01B-53EE-4681-990A-468FD05F0395}" dt="2024-08-26T16:12:37.374" v="19" actId="14100"/>
          <ac:picMkLst>
            <pc:docMk/>
            <pc:sldMk cId="2370005921" sldId="319"/>
            <ac:picMk id="1026" creationId="{3BC534A2-97B3-234E-1F27-073099E24439}"/>
          </ac:picMkLst>
        </pc:picChg>
        <pc:picChg chg="add mod">
          <ac:chgData name="Rejilin Deepa" userId="15cc343773652ad4" providerId="LiveId" clId="{DDCEA01B-53EE-4681-990A-468FD05F0395}" dt="2024-08-26T16:13:15.524" v="26" actId="14100"/>
          <ac:picMkLst>
            <pc:docMk/>
            <pc:sldMk cId="2370005921" sldId="319"/>
            <ac:picMk id="2050" creationId="{299EDB4A-CB8C-6F53-EAC0-CE114857573C}"/>
          </ac:picMkLst>
        </pc:picChg>
      </pc:sldChg>
      <pc:sldChg chg="addSp delSp modSp new mod">
        <pc:chgData name="Rejilin Deepa" userId="15cc343773652ad4" providerId="LiveId" clId="{DDCEA01B-53EE-4681-990A-468FD05F0395}" dt="2024-08-26T16:19:17.653" v="165" actId="14100"/>
        <pc:sldMkLst>
          <pc:docMk/>
          <pc:sldMk cId="3427014436" sldId="320"/>
        </pc:sldMkLst>
        <pc:spChg chg="del">
          <ac:chgData name="Rejilin Deepa" userId="15cc343773652ad4" providerId="LiveId" clId="{DDCEA01B-53EE-4681-990A-468FD05F0395}" dt="2024-08-26T16:17:57.531" v="147" actId="478"/>
          <ac:spMkLst>
            <pc:docMk/>
            <pc:sldMk cId="3427014436" sldId="320"/>
            <ac:spMk id="2" creationId="{0CF5F212-C30E-F82E-8C9B-BFEBA298C097}"/>
          </ac:spMkLst>
        </pc:spChg>
        <pc:spChg chg="del">
          <ac:chgData name="Rejilin Deepa" userId="15cc343773652ad4" providerId="LiveId" clId="{DDCEA01B-53EE-4681-990A-468FD05F0395}" dt="2024-08-26T16:18:00.094" v="148" actId="478"/>
          <ac:spMkLst>
            <pc:docMk/>
            <pc:sldMk cId="3427014436" sldId="320"/>
            <ac:spMk id="3" creationId="{F555BBB4-85AE-EF9D-5376-DDED37BDCFF0}"/>
          </ac:spMkLst>
        </pc:spChg>
        <pc:picChg chg="add mod">
          <ac:chgData name="Rejilin Deepa" userId="15cc343773652ad4" providerId="LiveId" clId="{DDCEA01B-53EE-4681-990A-468FD05F0395}" dt="2024-08-26T16:19:17.653" v="165" actId="14100"/>
          <ac:picMkLst>
            <pc:docMk/>
            <pc:sldMk cId="3427014436" sldId="320"/>
            <ac:picMk id="3074" creationId="{F798207E-FB88-FBA4-F4B8-1D3747B9F6DB}"/>
          </ac:picMkLst>
        </pc:picChg>
      </pc:sldChg>
      <pc:sldChg chg="addSp delSp modSp new mod">
        <pc:chgData name="Rejilin Deepa" userId="15cc343773652ad4" providerId="LiveId" clId="{DDCEA01B-53EE-4681-990A-468FD05F0395}" dt="2024-08-26T16:26:16.150" v="175" actId="14100"/>
        <pc:sldMkLst>
          <pc:docMk/>
          <pc:sldMk cId="3036111125" sldId="321"/>
        </pc:sldMkLst>
        <pc:spChg chg="del">
          <ac:chgData name="Rejilin Deepa" userId="15cc343773652ad4" providerId="LiveId" clId="{DDCEA01B-53EE-4681-990A-468FD05F0395}" dt="2024-08-26T16:25:56.163" v="168" actId="478"/>
          <ac:spMkLst>
            <pc:docMk/>
            <pc:sldMk cId="3036111125" sldId="321"/>
            <ac:spMk id="2" creationId="{F4EE96BC-D995-60BA-41FC-E8EDA58C8044}"/>
          </ac:spMkLst>
        </pc:spChg>
        <pc:spChg chg="del">
          <ac:chgData name="Rejilin Deepa" userId="15cc343773652ad4" providerId="LiveId" clId="{DDCEA01B-53EE-4681-990A-468FD05F0395}" dt="2024-08-26T16:25:59.152" v="169" actId="478"/>
          <ac:spMkLst>
            <pc:docMk/>
            <pc:sldMk cId="3036111125" sldId="321"/>
            <ac:spMk id="4" creationId="{783240AC-6483-CFB7-08A9-41D9C64FEF56}"/>
          </ac:spMkLst>
        </pc:spChg>
        <pc:spChg chg="del">
          <ac:chgData name="Rejilin Deepa" userId="15cc343773652ad4" providerId="LiveId" clId="{DDCEA01B-53EE-4681-990A-468FD05F0395}" dt="2024-08-26T16:25:51.734" v="167" actId="478"/>
          <ac:spMkLst>
            <pc:docMk/>
            <pc:sldMk cId="3036111125" sldId="321"/>
            <ac:spMk id="5" creationId="{AD7ED7E2-85AB-3EAE-04CC-EE19AAF03915}"/>
          </ac:spMkLst>
        </pc:spChg>
        <pc:picChg chg="add mod">
          <ac:chgData name="Rejilin Deepa" userId="15cc343773652ad4" providerId="LiveId" clId="{DDCEA01B-53EE-4681-990A-468FD05F0395}" dt="2024-08-26T16:26:16.150" v="175" actId="14100"/>
          <ac:picMkLst>
            <pc:docMk/>
            <pc:sldMk cId="3036111125" sldId="321"/>
            <ac:picMk id="4098" creationId="{3191B76D-8078-C2E2-96C1-CEFD6BC8A21C}"/>
          </ac:picMkLst>
        </pc:picChg>
      </pc:sldChg>
      <pc:sldChg chg="addSp delSp modSp new mod">
        <pc:chgData name="Rejilin Deepa" userId="15cc343773652ad4" providerId="LiveId" clId="{DDCEA01B-53EE-4681-990A-468FD05F0395}" dt="2024-08-26T16:31:53.755" v="188" actId="1076"/>
        <pc:sldMkLst>
          <pc:docMk/>
          <pc:sldMk cId="2292928126" sldId="322"/>
        </pc:sldMkLst>
        <pc:spChg chg="del">
          <ac:chgData name="Rejilin Deepa" userId="15cc343773652ad4" providerId="LiveId" clId="{DDCEA01B-53EE-4681-990A-468FD05F0395}" dt="2024-08-26T16:31:31.380" v="182" actId="478"/>
          <ac:spMkLst>
            <pc:docMk/>
            <pc:sldMk cId="2292928126" sldId="322"/>
            <ac:spMk id="2" creationId="{C6E957C7-C38A-8CC6-748A-AE0C60C5A8D3}"/>
          </ac:spMkLst>
        </pc:spChg>
        <pc:spChg chg="del">
          <ac:chgData name="Rejilin Deepa" userId="15cc343773652ad4" providerId="LiveId" clId="{DDCEA01B-53EE-4681-990A-468FD05F0395}" dt="2024-08-26T16:31:36.135" v="184" actId="478"/>
          <ac:spMkLst>
            <pc:docMk/>
            <pc:sldMk cId="2292928126" sldId="322"/>
            <ac:spMk id="3" creationId="{924D8DD3-44CA-FFE0-F92D-11112E59673C}"/>
          </ac:spMkLst>
        </pc:spChg>
        <pc:spChg chg="del">
          <ac:chgData name="Rejilin Deepa" userId="15cc343773652ad4" providerId="LiveId" clId="{DDCEA01B-53EE-4681-990A-468FD05F0395}" dt="2024-08-26T16:31:33.946" v="183" actId="478"/>
          <ac:spMkLst>
            <pc:docMk/>
            <pc:sldMk cId="2292928126" sldId="322"/>
            <ac:spMk id="4" creationId="{4E45A918-602B-ECB8-0013-4C9E2FE51B0F}"/>
          </ac:spMkLst>
        </pc:spChg>
        <pc:spChg chg="add del">
          <ac:chgData name="Rejilin Deepa" userId="15cc343773652ad4" providerId="LiveId" clId="{DDCEA01B-53EE-4681-990A-468FD05F0395}" dt="2024-08-26T16:31:28.457" v="181" actId="478"/>
          <ac:spMkLst>
            <pc:docMk/>
            <pc:sldMk cId="2292928126" sldId="322"/>
            <ac:spMk id="5" creationId="{2D07C66F-D66E-AE2D-E82A-C7337B2891EE}"/>
          </ac:spMkLst>
        </pc:spChg>
        <pc:picChg chg="add mod">
          <ac:chgData name="Rejilin Deepa" userId="15cc343773652ad4" providerId="LiveId" clId="{DDCEA01B-53EE-4681-990A-468FD05F0395}" dt="2024-08-26T16:31:53.755" v="188" actId="1076"/>
          <ac:picMkLst>
            <pc:docMk/>
            <pc:sldMk cId="2292928126" sldId="322"/>
            <ac:picMk id="5122" creationId="{C419C60D-2951-CD99-A616-64A52B92E784}"/>
          </ac:picMkLst>
        </pc:picChg>
      </pc:sldChg>
      <pc:sldChg chg="new del">
        <pc:chgData name="Rejilin Deepa" userId="15cc343773652ad4" providerId="LiveId" clId="{DDCEA01B-53EE-4681-990A-468FD05F0395}" dt="2024-08-26T16:31:21.609" v="177" actId="680"/>
        <pc:sldMkLst>
          <pc:docMk/>
          <pc:sldMk cId="2687077524"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Switching techniques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graphicFrame>
        <p:nvGraphicFramePr>
          <p:cNvPr id="17" name="Table 16">
            <a:extLst>
              <a:ext uri="{FF2B5EF4-FFF2-40B4-BE49-F238E27FC236}">
                <a16:creationId xmlns:a16="http://schemas.microsoft.com/office/drawing/2014/main" id="{1A14B745-18D0-C3AB-D37C-24B766B2CA62}"/>
              </a:ext>
            </a:extLst>
          </p:cNvPr>
          <p:cNvGraphicFramePr>
            <a:graphicFrameLocks noGrp="1"/>
          </p:cNvGraphicFramePr>
          <p:nvPr>
            <p:extLst>
              <p:ext uri="{D42A27DB-BD31-4B8C-83A1-F6EECF244321}">
                <p14:modId xmlns:p14="http://schemas.microsoft.com/office/powerpoint/2010/main" val="3727256133"/>
              </p:ext>
            </p:extLst>
          </p:nvPr>
        </p:nvGraphicFramePr>
        <p:xfrm>
          <a:off x="758824" y="805542"/>
          <a:ext cx="11052175" cy="5246916"/>
        </p:xfrm>
        <a:graphic>
          <a:graphicData uri="http://schemas.openxmlformats.org/drawingml/2006/table">
            <a:tbl>
              <a:tblPr/>
              <a:tblGrid>
                <a:gridCol w="1357509">
                  <a:extLst>
                    <a:ext uri="{9D8B030D-6E8A-4147-A177-3AD203B41FA5}">
                      <a16:colId xmlns:a16="http://schemas.microsoft.com/office/drawing/2014/main" val="1176526604"/>
                    </a:ext>
                  </a:extLst>
                </a:gridCol>
                <a:gridCol w="2676599">
                  <a:extLst>
                    <a:ext uri="{9D8B030D-6E8A-4147-A177-3AD203B41FA5}">
                      <a16:colId xmlns:a16="http://schemas.microsoft.com/office/drawing/2014/main" val="3552129675"/>
                    </a:ext>
                  </a:extLst>
                </a:gridCol>
                <a:gridCol w="2817472">
                  <a:extLst>
                    <a:ext uri="{9D8B030D-6E8A-4147-A177-3AD203B41FA5}">
                      <a16:colId xmlns:a16="http://schemas.microsoft.com/office/drawing/2014/main" val="2854321720"/>
                    </a:ext>
                  </a:extLst>
                </a:gridCol>
                <a:gridCol w="4200595">
                  <a:extLst>
                    <a:ext uri="{9D8B030D-6E8A-4147-A177-3AD203B41FA5}">
                      <a16:colId xmlns:a16="http://schemas.microsoft.com/office/drawing/2014/main" val="1015542105"/>
                    </a:ext>
                  </a:extLst>
                </a:gridCol>
              </a:tblGrid>
              <a:tr h="548524">
                <a:tc>
                  <a:txBody>
                    <a:bodyPr/>
                    <a:lstStyle/>
                    <a:p>
                      <a:pPr algn="l" fontAlgn="b"/>
                      <a:r>
                        <a:rPr lang="en-IN" sz="1200" b="0" i="0" u="none" strike="noStrike" dirty="0">
                          <a:solidFill>
                            <a:srgbClr val="000000"/>
                          </a:solidFill>
                          <a:effectLst/>
                          <a:latin typeface="Calibri" panose="020F0502020204030204" pitchFamily="34" charset="0"/>
                        </a:rPr>
                        <a:t>Feature</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Circuit Switching</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Message Switching</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Packet Switching</a:t>
                      </a:r>
                    </a:p>
                  </a:txBody>
                  <a:tcPr marL="6190" marR="6190" marT="6190" marB="44566" anchor="b">
                    <a:lnL>
                      <a:noFill/>
                    </a:lnL>
                    <a:lnR>
                      <a:noFill/>
                    </a:lnR>
                    <a:lnT>
                      <a:noFill/>
                    </a:lnT>
                    <a:lnB>
                      <a:noFill/>
                    </a:lnB>
                    <a:noFill/>
                  </a:tcPr>
                </a:tc>
                <a:extLst>
                  <a:ext uri="{0D108BD9-81ED-4DB2-BD59-A6C34878D82A}">
                    <a16:rowId xmlns:a16="http://schemas.microsoft.com/office/drawing/2014/main" val="2178844131"/>
                  </a:ext>
                </a:extLst>
              </a:tr>
              <a:tr h="548524">
                <a:tc>
                  <a:txBody>
                    <a:bodyPr/>
                    <a:lstStyle/>
                    <a:p>
                      <a:pPr algn="l" fontAlgn="b"/>
                      <a:r>
                        <a:rPr lang="en-IN" sz="1200" b="0" i="0" u="none" strike="noStrike">
                          <a:solidFill>
                            <a:srgbClr val="000000"/>
                          </a:solidFill>
                          <a:effectLst/>
                          <a:latin typeface="Calibri" panose="020F0502020204030204" pitchFamily="34" charset="0"/>
                        </a:rPr>
                        <a:t>Connection Type</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Dedicated path</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No direct connection</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No dedicated path, dynamic routing</a:t>
                      </a:r>
                    </a:p>
                  </a:txBody>
                  <a:tcPr marL="6190" marR="6190" marT="6190" marB="44566" anchor="b">
                    <a:lnL>
                      <a:noFill/>
                    </a:lnL>
                    <a:lnR>
                      <a:noFill/>
                    </a:lnR>
                    <a:lnT>
                      <a:noFill/>
                    </a:lnT>
                    <a:lnB>
                      <a:noFill/>
                    </a:lnB>
                    <a:noFill/>
                  </a:tcPr>
                </a:tc>
                <a:extLst>
                  <a:ext uri="{0D108BD9-81ED-4DB2-BD59-A6C34878D82A}">
                    <a16:rowId xmlns:a16="http://schemas.microsoft.com/office/drawing/2014/main" val="1436579017"/>
                  </a:ext>
                </a:extLst>
              </a:tr>
              <a:tr h="548524">
                <a:tc>
                  <a:txBody>
                    <a:bodyPr/>
                    <a:lstStyle/>
                    <a:p>
                      <a:pPr algn="l" fontAlgn="b"/>
                      <a:r>
                        <a:rPr lang="en-IN" sz="1200" b="0" i="0" u="none" strike="noStrike">
                          <a:solidFill>
                            <a:srgbClr val="000000"/>
                          </a:solidFill>
                          <a:effectLst/>
                          <a:latin typeface="Calibri" panose="020F0502020204030204" pitchFamily="34" charset="0"/>
                        </a:rPr>
                        <a:t>Data Transmission</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Continuous stream</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Message by message</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Packet by packet, dynamic routing</a:t>
                      </a:r>
                    </a:p>
                  </a:txBody>
                  <a:tcPr marL="6190" marR="6190" marT="6190" marB="44566" anchor="b">
                    <a:lnL>
                      <a:noFill/>
                    </a:lnL>
                    <a:lnR>
                      <a:noFill/>
                    </a:lnR>
                    <a:lnT>
                      <a:noFill/>
                    </a:lnT>
                    <a:lnB>
                      <a:noFill/>
                    </a:lnB>
                    <a:noFill/>
                  </a:tcPr>
                </a:tc>
                <a:extLst>
                  <a:ext uri="{0D108BD9-81ED-4DB2-BD59-A6C34878D82A}">
                    <a16:rowId xmlns:a16="http://schemas.microsoft.com/office/drawing/2014/main" val="3105161342"/>
                  </a:ext>
                </a:extLst>
              </a:tr>
              <a:tr h="548524">
                <a:tc>
                  <a:txBody>
                    <a:bodyPr/>
                    <a:lstStyle/>
                    <a:p>
                      <a:pPr algn="l" fontAlgn="b"/>
                      <a:r>
                        <a:rPr lang="en-IN" sz="1200" b="0" i="0" u="none" strike="noStrike">
                          <a:solidFill>
                            <a:srgbClr val="000000"/>
                          </a:solidFill>
                          <a:effectLst/>
                          <a:latin typeface="Calibri" panose="020F0502020204030204" pitchFamily="34" charset="0"/>
                        </a:rPr>
                        <a:t>Efficiency</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Efficient for continuous data</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Less efficient, higher latency</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Highly efficient, especially for bursty traffic</a:t>
                      </a:r>
                    </a:p>
                  </a:txBody>
                  <a:tcPr marL="6190" marR="6190" marT="6190" marB="44566" anchor="b">
                    <a:lnL>
                      <a:noFill/>
                    </a:lnL>
                    <a:lnR>
                      <a:noFill/>
                    </a:lnR>
                    <a:lnT>
                      <a:noFill/>
                    </a:lnT>
                    <a:lnB>
                      <a:noFill/>
                    </a:lnB>
                    <a:noFill/>
                  </a:tcPr>
                </a:tc>
                <a:extLst>
                  <a:ext uri="{0D108BD9-81ED-4DB2-BD59-A6C34878D82A}">
                    <a16:rowId xmlns:a16="http://schemas.microsoft.com/office/drawing/2014/main" val="3782592098"/>
                  </a:ext>
                </a:extLst>
              </a:tr>
              <a:tr h="548524">
                <a:tc>
                  <a:txBody>
                    <a:bodyPr/>
                    <a:lstStyle/>
                    <a:p>
                      <a:pPr algn="l" fontAlgn="b"/>
                      <a:r>
                        <a:rPr lang="en-IN" sz="1200" b="0" i="0" u="none" strike="noStrike">
                          <a:solidFill>
                            <a:srgbClr val="000000"/>
                          </a:solidFill>
                          <a:effectLst/>
                          <a:latin typeface="Calibri" panose="020F0502020204030204" pitchFamily="34" charset="0"/>
                        </a:rPr>
                        <a:t>Real-time Capability</a:t>
                      </a:r>
                    </a:p>
                  </a:txBody>
                  <a:tcPr marL="6190" marR="6190" marT="6190" marB="44566" anchor="b">
                    <a:lnL>
                      <a:noFill/>
                    </a:lnL>
                    <a:lnR>
                      <a:noFill/>
                    </a:lnR>
                    <a:lnT>
                      <a:noFill/>
                    </a:lnT>
                    <a:lnB>
                      <a:noFill/>
                    </a:lnB>
                    <a:noFill/>
                  </a:tcPr>
                </a:tc>
                <a:tc>
                  <a:txBody>
                    <a:bodyPr/>
                    <a:lstStyle/>
                    <a:p>
                      <a:pPr algn="l" fontAlgn="b"/>
                      <a:r>
                        <a:rPr lang="en-US" sz="1200" b="0" i="0" u="none" strike="noStrike" dirty="0">
                          <a:solidFill>
                            <a:srgbClr val="000000"/>
                          </a:solidFill>
                          <a:effectLst/>
                          <a:latin typeface="Calibri" panose="020F0502020204030204" pitchFamily="34" charset="0"/>
                        </a:rPr>
                        <a:t>Excellent for real-time (e.g., voice calls)</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Poor, due to delays and buffering</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Good, but depends on network congestion</a:t>
                      </a:r>
                    </a:p>
                  </a:txBody>
                  <a:tcPr marL="6190" marR="6190" marT="6190" marB="44566" anchor="b">
                    <a:lnL>
                      <a:noFill/>
                    </a:lnL>
                    <a:lnR>
                      <a:noFill/>
                    </a:lnR>
                    <a:lnT>
                      <a:noFill/>
                    </a:lnT>
                    <a:lnB>
                      <a:noFill/>
                    </a:lnB>
                    <a:noFill/>
                  </a:tcPr>
                </a:tc>
                <a:extLst>
                  <a:ext uri="{0D108BD9-81ED-4DB2-BD59-A6C34878D82A}">
                    <a16:rowId xmlns:a16="http://schemas.microsoft.com/office/drawing/2014/main" val="1476418698"/>
                  </a:ext>
                </a:extLst>
              </a:tr>
              <a:tr h="548524">
                <a:tc>
                  <a:txBody>
                    <a:bodyPr/>
                    <a:lstStyle/>
                    <a:p>
                      <a:pPr algn="l" fontAlgn="b"/>
                      <a:r>
                        <a:rPr lang="en-IN" sz="1200" b="0" i="0" u="none" strike="noStrike">
                          <a:solidFill>
                            <a:srgbClr val="000000"/>
                          </a:solidFill>
                          <a:effectLst/>
                          <a:latin typeface="Calibri" panose="020F0502020204030204" pitchFamily="34" charset="0"/>
                        </a:rPr>
                        <a:t>Use Cases</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Voice calls, video conferencing</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Email, text messaging</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Internet browsing, video streaming, VoIP</a:t>
                      </a:r>
                    </a:p>
                  </a:txBody>
                  <a:tcPr marL="6190" marR="6190" marT="6190" marB="44566" anchor="b">
                    <a:lnL>
                      <a:noFill/>
                    </a:lnL>
                    <a:lnR>
                      <a:noFill/>
                    </a:lnR>
                    <a:lnT>
                      <a:noFill/>
                    </a:lnT>
                    <a:lnB>
                      <a:noFill/>
                    </a:lnB>
                    <a:noFill/>
                  </a:tcPr>
                </a:tc>
                <a:extLst>
                  <a:ext uri="{0D108BD9-81ED-4DB2-BD59-A6C34878D82A}">
                    <a16:rowId xmlns:a16="http://schemas.microsoft.com/office/drawing/2014/main" val="4068717037"/>
                  </a:ext>
                </a:extLst>
              </a:tr>
              <a:tr h="977886">
                <a:tc>
                  <a:txBody>
                    <a:bodyPr/>
                    <a:lstStyle/>
                    <a:p>
                      <a:pPr algn="l" fontAlgn="b"/>
                      <a:r>
                        <a:rPr lang="en-IN" sz="1200" b="0" i="0" u="none" strike="noStrike">
                          <a:solidFill>
                            <a:srgbClr val="000000"/>
                          </a:solidFill>
                          <a:effectLst/>
                          <a:latin typeface="Calibri" panose="020F0502020204030204" pitchFamily="34" charset="0"/>
                        </a:rPr>
                        <a:t>Advantages</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Reliable, low latency, dedicated resources</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Flexibility, no need for a dedicated path</a:t>
                      </a:r>
                    </a:p>
                  </a:txBody>
                  <a:tcPr marL="6190" marR="6190" marT="6190" marB="44566" anchor="b">
                    <a:lnL>
                      <a:noFill/>
                    </a:lnL>
                    <a:lnR>
                      <a:noFill/>
                    </a:lnR>
                    <a:lnT>
                      <a:noFill/>
                    </a:lnT>
                    <a:lnB>
                      <a:noFill/>
                    </a:lnB>
                    <a:noFill/>
                  </a:tcPr>
                </a:tc>
                <a:tc>
                  <a:txBody>
                    <a:bodyPr/>
                    <a:lstStyle/>
                    <a:p>
                      <a:pPr algn="l" fontAlgn="b"/>
                      <a:r>
                        <a:rPr lang="en-IN" sz="1200" b="0" i="0" u="none" strike="noStrike">
                          <a:solidFill>
                            <a:srgbClr val="000000"/>
                          </a:solidFill>
                          <a:effectLst/>
                          <a:latin typeface="Calibri" panose="020F0502020204030204" pitchFamily="34" charset="0"/>
                        </a:rPr>
                        <a:t>Scalability, flexibility, efficient bandwidth usage</a:t>
                      </a:r>
                    </a:p>
                  </a:txBody>
                  <a:tcPr marL="6190" marR="6190" marT="6190" marB="44566" anchor="b">
                    <a:lnL>
                      <a:noFill/>
                    </a:lnL>
                    <a:lnR>
                      <a:noFill/>
                    </a:lnR>
                    <a:lnT>
                      <a:noFill/>
                    </a:lnT>
                    <a:lnB>
                      <a:noFill/>
                    </a:lnB>
                    <a:noFill/>
                  </a:tcPr>
                </a:tc>
                <a:extLst>
                  <a:ext uri="{0D108BD9-81ED-4DB2-BD59-A6C34878D82A}">
                    <a16:rowId xmlns:a16="http://schemas.microsoft.com/office/drawing/2014/main" val="505928226"/>
                  </a:ext>
                </a:extLst>
              </a:tr>
              <a:tr h="977886">
                <a:tc>
                  <a:txBody>
                    <a:bodyPr/>
                    <a:lstStyle/>
                    <a:p>
                      <a:pPr algn="l" fontAlgn="b"/>
                      <a:r>
                        <a:rPr lang="en-IN" sz="1200" b="0" i="0" u="none" strike="noStrike">
                          <a:solidFill>
                            <a:srgbClr val="000000"/>
                          </a:solidFill>
                          <a:effectLst/>
                          <a:latin typeface="Calibri" panose="020F0502020204030204" pitchFamily="34" charset="0"/>
                        </a:rPr>
                        <a:t>Disadvantages</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Inefficient for data, high resource usage</a:t>
                      </a:r>
                    </a:p>
                  </a:txBody>
                  <a:tcPr marL="6190" marR="6190" marT="6190" marB="44566" anchor="b">
                    <a:lnL>
                      <a:noFill/>
                    </a:lnL>
                    <a:lnR>
                      <a:noFill/>
                    </a:lnR>
                    <a:lnT>
                      <a:noFill/>
                    </a:lnT>
                    <a:lnB>
                      <a:noFill/>
                    </a:lnB>
                    <a:noFill/>
                  </a:tcPr>
                </a:tc>
                <a:tc>
                  <a:txBody>
                    <a:bodyPr/>
                    <a:lstStyle/>
                    <a:p>
                      <a:pPr algn="l" fontAlgn="b"/>
                      <a:r>
                        <a:rPr lang="en-US" sz="1200" b="0" i="0" u="none" strike="noStrike">
                          <a:solidFill>
                            <a:srgbClr val="000000"/>
                          </a:solidFill>
                          <a:effectLst/>
                          <a:latin typeface="Calibri" panose="020F0502020204030204" pitchFamily="34" charset="0"/>
                        </a:rPr>
                        <a:t>High latency, storage requirements at nodes</a:t>
                      </a:r>
                    </a:p>
                  </a:txBody>
                  <a:tcPr marL="6190" marR="6190" marT="6190" marB="44566" anchor="b">
                    <a:lnL>
                      <a:noFill/>
                    </a:lnL>
                    <a:lnR>
                      <a:noFill/>
                    </a:lnR>
                    <a:lnT>
                      <a:noFill/>
                    </a:lnT>
                    <a:lnB>
                      <a:noFill/>
                    </a:lnB>
                    <a:noFill/>
                  </a:tcPr>
                </a:tc>
                <a:tc>
                  <a:txBody>
                    <a:bodyPr/>
                    <a:lstStyle/>
                    <a:p>
                      <a:pPr algn="l" fontAlgn="b"/>
                      <a:r>
                        <a:rPr lang="sv-SE" sz="1200" b="0" i="0" u="none" strike="noStrike" dirty="0">
                          <a:solidFill>
                            <a:srgbClr val="000000"/>
                          </a:solidFill>
                          <a:effectLst/>
                          <a:latin typeface="Calibri" panose="020F0502020204030204" pitchFamily="34" charset="0"/>
                        </a:rPr>
                        <a:t>Packet loss, variable delays (jitter)</a:t>
                      </a:r>
                    </a:p>
                  </a:txBody>
                  <a:tcPr marL="6190" marR="6190" marT="6190" marB="44566" anchor="b">
                    <a:lnL>
                      <a:noFill/>
                    </a:lnL>
                    <a:lnR>
                      <a:noFill/>
                    </a:lnR>
                    <a:lnT>
                      <a:noFill/>
                    </a:lnT>
                    <a:lnB>
                      <a:noFill/>
                    </a:lnB>
                    <a:noFill/>
                  </a:tcPr>
                </a:tc>
                <a:extLst>
                  <a:ext uri="{0D108BD9-81ED-4DB2-BD59-A6C34878D82A}">
                    <a16:rowId xmlns:a16="http://schemas.microsoft.com/office/drawing/2014/main" val="1285132954"/>
                  </a:ext>
                </a:extLst>
              </a:tr>
            </a:tbl>
          </a:graphicData>
        </a:graphic>
      </p:graphicFrame>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A8B7265-16A1-2297-7593-3CD778B2389C}"/>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6AE63AFB-F84B-9BC5-1852-5A3CBD22292B}"/>
              </a:ext>
            </a:extLst>
          </p:cNvPr>
          <p:cNvSpPr>
            <a:spLocks noGrp="1"/>
          </p:cNvSpPr>
          <p:nvPr>
            <p:ph type="sldNum" sz="quarter" idx="10"/>
          </p:nvPr>
        </p:nvSpPr>
        <p:spPr/>
        <p:txBody>
          <a:bodyPr/>
          <a:lstStyle/>
          <a:p>
            <a:fld id="{48F63A3B-78C7-47BE-AE5E-E10140E04643}" type="slidenum">
              <a:rPr lang="en-US" smtClean="0"/>
              <a:pPr/>
              <a:t>2</a:t>
            </a:fld>
            <a:endParaRPr lang="en-US" dirty="0"/>
          </a:p>
        </p:txBody>
      </p:sp>
      <p:pic>
        <p:nvPicPr>
          <p:cNvPr id="2050" name="Picture 2" descr="Computer Network Vector">
            <a:extLst>
              <a:ext uri="{FF2B5EF4-FFF2-40B4-BE49-F238E27FC236}">
                <a16:creationId xmlns:a16="http://schemas.microsoft.com/office/drawing/2014/main" id="{299EDB4A-CB8C-6F53-EAC0-CE1148575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44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CEBB96-B79F-7483-404F-47A2BF1DE17F}"/>
              </a:ext>
            </a:extLst>
          </p:cNvPr>
          <p:cNvSpPr txBox="1"/>
          <p:nvPr/>
        </p:nvSpPr>
        <p:spPr>
          <a:xfrm>
            <a:off x="765973" y="338138"/>
            <a:ext cx="11311727" cy="830997"/>
          </a:xfrm>
          <a:prstGeom prst="rect">
            <a:avLst/>
          </a:prstGeom>
          <a:noFill/>
        </p:spPr>
        <p:txBody>
          <a:bodyPr wrap="square" rtlCol="0">
            <a:spAutoFit/>
          </a:bodyPr>
          <a:lstStyle/>
          <a:p>
            <a:r>
              <a:rPr lang="en-US" sz="2400" b="1" dirty="0"/>
              <a:t>Multiple Paths and Multiple technologies (</a:t>
            </a:r>
            <a:r>
              <a:rPr lang="en-US" sz="2400" b="1" dirty="0" err="1"/>
              <a:t>Wifi</a:t>
            </a:r>
            <a:r>
              <a:rPr lang="en-US" sz="2400" b="1" dirty="0"/>
              <a:t>, Ethernet etc.) between the same two systems</a:t>
            </a:r>
            <a:endParaRPr lang="en-IN" sz="2400" b="1" dirty="0"/>
          </a:p>
        </p:txBody>
      </p:sp>
    </p:spTree>
    <p:extLst>
      <p:ext uri="{BB962C8B-B14F-4D97-AF65-F5344CB8AC3E}">
        <p14:creationId xmlns:p14="http://schemas.microsoft.com/office/powerpoint/2010/main" val="237000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457199"/>
            <a:ext cx="6583680" cy="1531357"/>
          </a:xfrm>
        </p:spPr>
        <p:txBody>
          <a:bodyPr/>
          <a:lstStyle/>
          <a:p>
            <a:r>
              <a:rPr lang="en-US" dirty="0"/>
              <a:t>Switching</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424543" y="2188029"/>
            <a:ext cx="7628709" cy="3560040"/>
          </a:xfrm>
        </p:spPr>
        <p:txBody>
          <a:bodyPr>
            <a:normAutofit fontScale="92500" lnSpcReduction="20000"/>
          </a:bodyPr>
          <a:lstStyle/>
          <a:p>
            <a:r>
              <a:rPr lang="en-US" dirty="0"/>
              <a:t>	It’s the process of transfer of data between two different computers or two different networks.</a:t>
            </a:r>
          </a:p>
          <a:p>
            <a:endParaRPr lang="en-US" dirty="0"/>
          </a:p>
          <a:p>
            <a:r>
              <a:rPr lang="en-US" dirty="0"/>
              <a:t>      Types of switching:</a:t>
            </a:r>
          </a:p>
          <a:p>
            <a:endParaRPr lang="en-US" dirty="0"/>
          </a:p>
          <a:p>
            <a:r>
              <a:rPr lang="en-US" dirty="0"/>
              <a:t>	Circuit Switching</a:t>
            </a:r>
          </a:p>
          <a:p>
            <a:r>
              <a:rPr lang="en-US" dirty="0"/>
              <a:t>	Message Switching</a:t>
            </a:r>
          </a:p>
          <a:p>
            <a:r>
              <a:rPr lang="en-US" dirty="0"/>
              <a:t>	Packet Switching</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51708" y="427944"/>
            <a:ext cx="7965461" cy="994164"/>
          </a:xfrm>
        </p:spPr>
        <p:txBody>
          <a:bodyPr/>
          <a:lstStyle/>
          <a:p>
            <a:r>
              <a:rPr lang="en-US" dirty="0"/>
              <a:t>Circuit Switching</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86743" y="1654630"/>
            <a:ext cx="8639282" cy="4985656"/>
          </a:xfrm>
        </p:spPr>
        <p:txBody>
          <a:bodyPr>
            <a:normAutofit/>
          </a:bodyPr>
          <a:lstStyle/>
          <a:p>
            <a:pPr marL="0" indent="0">
              <a:buNone/>
            </a:pPr>
            <a:r>
              <a:rPr lang="en-US" dirty="0"/>
              <a:t>Circuit switching is a method of communication where a dedicated communication path is established between two devices for the duration of the connection.</a:t>
            </a:r>
          </a:p>
          <a:p>
            <a:pPr marL="0" indent="0">
              <a:buNone/>
            </a:pPr>
            <a:endParaRPr lang="en-US" dirty="0"/>
          </a:p>
          <a:p>
            <a:pPr marL="0" indent="0">
              <a:buNone/>
            </a:pPr>
            <a:r>
              <a:rPr lang="en-US" b="1" dirty="0"/>
              <a:t>Key Features:</a:t>
            </a:r>
            <a:endParaRPr lang="en-US" dirty="0"/>
          </a:p>
          <a:p>
            <a:pPr>
              <a:buFont typeface="Arial" panose="020B0604020202020204" pitchFamily="34" charset="0"/>
              <a:buChar char="•"/>
            </a:pPr>
            <a:r>
              <a:rPr lang="en-US" b="1" dirty="0"/>
              <a:t>Dedicated Path:</a:t>
            </a:r>
            <a:r>
              <a:rPr lang="en-US" dirty="0"/>
              <a:t> A continuous, exclusive path is set up for the entire communication session.</a:t>
            </a:r>
          </a:p>
          <a:p>
            <a:pPr>
              <a:buFont typeface="Arial" panose="020B0604020202020204" pitchFamily="34" charset="0"/>
              <a:buChar char="•"/>
            </a:pPr>
            <a:r>
              <a:rPr lang="en-US" b="1" dirty="0"/>
              <a:t>Continuous Connection:</a:t>
            </a:r>
            <a:r>
              <a:rPr lang="en-US" dirty="0"/>
              <a:t> Once established, the connection remains open and active until the communication session ends.</a:t>
            </a:r>
          </a:p>
          <a:p>
            <a:pPr>
              <a:buFont typeface="Arial" panose="020B0604020202020204" pitchFamily="34" charset="0"/>
              <a:buChar char="•"/>
            </a:pPr>
            <a:r>
              <a:rPr lang="en-US" b="1" dirty="0"/>
              <a:t>Efficiency for Voice Applications:</a:t>
            </a:r>
            <a:r>
              <a:rPr lang="en-US" dirty="0"/>
              <a:t> Ideal for real-time voice communication like traditional telephone networks due to consistent and predictable data transfer.</a:t>
            </a:r>
          </a:p>
          <a:p>
            <a:pPr marL="0" indent="0">
              <a:buNone/>
            </a:pPr>
            <a:r>
              <a:rPr lang="en-US" b="1" dirty="0"/>
              <a:t>Example:</a:t>
            </a:r>
            <a:endParaRPr lang="en-US" dirty="0"/>
          </a:p>
          <a:p>
            <a:pPr>
              <a:buFont typeface="Arial" panose="020B0604020202020204" pitchFamily="34" charset="0"/>
              <a:buChar char="•"/>
            </a:pPr>
            <a:r>
              <a:rPr lang="en-US" b="1" dirty="0"/>
              <a:t>Traditional Telephone Networks:</a:t>
            </a:r>
            <a:r>
              <a:rPr lang="en-US" dirty="0"/>
              <a:t> When you make a phone call, a dedicated circuit is established between your phone and the receiver's phone, which remains open until the call ends.</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FBF4D3-F173-42B7-595A-6C9140027A00}"/>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3074" name="Picture 2">
            <a:extLst>
              <a:ext uri="{FF2B5EF4-FFF2-40B4-BE49-F238E27FC236}">
                <a16:creationId xmlns:a16="http://schemas.microsoft.com/office/drawing/2014/main" id="{F798207E-FB88-FBA4-F4B8-1D3747B9F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74" y="692942"/>
            <a:ext cx="7557780" cy="545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0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883927" y="317495"/>
            <a:ext cx="7796464" cy="1222385"/>
          </a:xfrm>
        </p:spPr>
        <p:txBody>
          <a:bodyPr/>
          <a:lstStyle/>
          <a:p>
            <a:r>
              <a:rPr lang="en-US" dirty="0"/>
              <a:t>Message switching</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861458"/>
            <a:ext cx="7765991" cy="4161908"/>
          </a:xfrm>
        </p:spPr>
        <p:txBody>
          <a:bodyPr>
            <a:normAutofit fontScale="92500" lnSpcReduction="10000"/>
          </a:bodyPr>
          <a:lstStyle/>
          <a:p>
            <a:r>
              <a:rPr lang="en-US" dirty="0"/>
              <a:t>Message switching involves the transfer of complete messages from one device to another using a store-and-forward mechanism, without the need for a dedicated path.</a:t>
            </a:r>
          </a:p>
          <a:p>
            <a:r>
              <a:rPr lang="en-US" b="1" dirty="0"/>
              <a:t>Key Features:</a:t>
            </a:r>
            <a:endParaRPr lang="en-US" dirty="0"/>
          </a:p>
          <a:p>
            <a:pPr marL="742950" lvl="1" indent="-285750">
              <a:buFont typeface="Arial" panose="020B0604020202020204" pitchFamily="34" charset="0"/>
              <a:buChar char="•"/>
            </a:pPr>
            <a:r>
              <a:rPr lang="en-US" b="1" dirty="0"/>
              <a:t>No Direct Connection:</a:t>
            </a:r>
            <a:r>
              <a:rPr lang="en-US" dirty="0"/>
              <a:t> There is no direct connection between the sender and receiver. Each message is routed independently.</a:t>
            </a:r>
          </a:p>
          <a:p>
            <a:pPr marL="742950" lvl="1" indent="-285750">
              <a:buFont typeface="Arial" panose="020B0604020202020204" pitchFamily="34" charset="0"/>
              <a:buChar char="•"/>
            </a:pPr>
            <a:r>
              <a:rPr lang="en-US" b="1" dirty="0"/>
              <a:t>Whole Message Delivery:</a:t>
            </a:r>
            <a:r>
              <a:rPr lang="en-US" dirty="0"/>
              <a:t> The entire message is stored at intermediate nodes before being forwarded to the next node.</a:t>
            </a:r>
          </a:p>
          <a:p>
            <a:pPr marL="742950" lvl="1" indent="-285750">
              <a:buFont typeface="Arial" panose="020B0604020202020204" pitchFamily="34" charset="0"/>
              <a:buChar char="•"/>
            </a:pPr>
            <a:r>
              <a:rPr lang="en-US" b="1" dirty="0"/>
              <a:t>Suitability for Email:</a:t>
            </a:r>
            <a:r>
              <a:rPr lang="en-US" dirty="0"/>
              <a:t> Well-suited for applications where timing is not critical, like email and file transfers.</a:t>
            </a:r>
          </a:p>
          <a:p>
            <a:r>
              <a:rPr lang="en-US" b="1" dirty="0"/>
              <a:t>Example:</a:t>
            </a:r>
            <a:endParaRPr lang="en-US" dirty="0"/>
          </a:p>
          <a:p>
            <a:pPr marL="742950" lvl="1" indent="-285750">
              <a:buFont typeface="Arial" panose="020B0604020202020204" pitchFamily="34" charset="0"/>
              <a:buChar char="•"/>
            </a:pPr>
            <a:r>
              <a:rPr lang="en-US" b="1" dirty="0"/>
              <a:t>Email Transmission:</a:t>
            </a:r>
            <a:r>
              <a:rPr lang="en-US" dirty="0"/>
              <a:t> An email message is sent from the sender to an email server, stored temporarily, and then forwarded to the recipient’s email server before being delivered.</a:t>
            </a: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300CBF-401B-B115-4C0C-E313EE23EFDA}"/>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4098" name="Picture 2" descr="What is message switching? - Quora">
            <a:extLst>
              <a:ext uri="{FF2B5EF4-FFF2-40B4-BE49-F238E27FC236}">
                <a16:creationId xmlns:a16="http://schemas.microsoft.com/office/drawing/2014/main" id="{3191B76D-8078-C2E2-96C1-CEFD6BC8A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367136"/>
            <a:ext cx="7964489" cy="596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11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1306286" y="457199"/>
            <a:ext cx="7631709" cy="1091627"/>
          </a:xfrm>
        </p:spPr>
        <p:txBody>
          <a:bodyPr/>
          <a:lstStyle/>
          <a:p>
            <a:r>
              <a:rPr lang="en-US" dirty="0"/>
              <a:t>Packet Switching</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1676400"/>
            <a:ext cx="10003971" cy="4770439"/>
          </a:xfrm>
        </p:spPr>
        <p:txBody>
          <a:bodyPr>
            <a:normAutofit/>
          </a:bodyPr>
          <a:lstStyle/>
          <a:p>
            <a:pPr marL="0" indent="0">
              <a:buNone/>
            </a:pPr>
            <a:r>
              <a:rPr lang="en-US" dirty="0"/>
              <a:t>Packet switching breaks down data into smaller packets that are transmitted independently over the network. Each packet may take a different route to reach the destination.</a:t>
            </a:r>
          </a:p>
          <a:p>
            <a:pPr marL="0" indent="0">
              <a:buNone/>
            </a:pPr>
            <a:r>
              <a:rPr lang="en-US" b="1" dirty="0"/>
              <a:t>Key Features:</a:t>
            </a:r>
            <a:endParaRPr lang="en-US" dirty="0"/>
          </a:p>
          <a:p>
            <a:pPr marL="742950" lvl="1" indent="-285750">
              <a:buFont typeface="Arial" panose="020B0604020202020204" pitchFamily="34" charset="0"/>
              <a:buChar char="•"/>
            </a:pPr>
            <a:r>
              <a:rPr lang="en-US" b="1" dirty="0"/>
              <a:t>Dynamic Routing:</a:t>
            </a:r>
            <a:r>
              <a:rPr lang="en-US" dirty="0"/>
              <a:t> Packets can take the most efficient route based on network conditions, which can vary during the transmission.</a:t>
            </a:r>
          </a:p>
          <a:p>
            <a:pPr marL="742950" lvl="1" indent="-285750">
              <a:buFont typeface="Arial" panose="020B0604020202020204" pitchFamily="34" charset="0"/>
              <a:buChar char="•"/>
            </a:pPr>
            <a:r>
              <a:rPr lang="en-US" b="1" dirty="0"/>
              <a:t>Support for Various Data Types:</a:t>
            </a:r>
            <a:r>
              <a:rPr lang="en-US" dirty="0"/>
              <a:t> Suitable for transmitting different types of data (e.g., text, voice, video) efficiently.</a:t>
            </a:r>
          </a:p>
          <a:p>
            <a:pPr marL="0" indent="0">
              <a:buNone/>
            </a:pPr>
            <a:r>
              <a:rPr lang="en-US" b="1" dirty="0"/>
              <a:t>Example:</a:t>
            </a:r>
            <a:endParaRPr lang="en-US" dirty="0"/>
          </a:p>
          <a:p>
            <a:pPr marL="742950" lvl="1" indent="-285750">
              <a:buFont typeface="Arial" panose="020B0604020202020204" pitchFamily="34" charset="0"/>
              <a:buChar char="•"/>
            </a:pPr>
            <a:r>
              <a:rPr lang="en-US" b="1" dirty="0"/>
              <a:t>Internet Data Transmission:</a:t>
            </a:r>
            <a:r>
              <a:rPr lang="en-US" dirty="0"/>
              <a:t> Web browsing, video streaming, and online gaming rely on packet switching, where data is split into packets that travel across the internet via different routes before being reassembled at the destination.</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B5E573C-ECD0-3740-BD91-4596B716697B}"/>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5122" name="Picture 2" descr="Understanding Packet switching. Does ...">
            <a:extLst>
              <a:ext uri="{FF2B5EF4-FFF2-40B4-BE49-F238E27FC236}">
                <a16:creationId xmlns:a16="http://schemas.microsoft.com/office/drawing/2014/main" id="{C419C60D-2951-CD99-A616-64A52B92E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1" y="692943"/>
            <a:ext cx="9937198" cy="588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9281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{C7AC17F3-DB12-4830-986A-64F39EB077E4}tf78438558_win32</Template>
  <TotalTime>67</TotalTime>
  <Words>569</Words>
  <Application>Microsoft Office PowerPoint</Application>
  <PresentationFormat>Widescreen</PresentationFormat>
  <Paragraphs>76</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Custom</vt:lpstr>
      <vt:lpstr>Switching techniques</vt:lpstr>
      <vt:lpstr>PowerPoint Presentation</vt:lpstr>
      <vt:lpstr>Switching</vt:lpstr>
      <vt:lpstr>Circuit Switching</vt:lpstr>
      <vt:lpstr>PowerPoint Presentation</vt:lpstr>
      <vt:lpstr>Message switching</vt:lpstr>
      <vt:lpstr>PowerPoint Presentation</vt:lpstr>
      <vt:lpstr>Packet Switching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Rejilin Deepa</dc:creator>
  <cp:lastModifiedBy>Rejilin Deepa</cp:lastModifiedBy>
  <cp:revision>1</cp:revision>
  <dcterms:created xsi:type="dcterms:W3CDTF">2024-08-22T01:21:21Z</dcterms:created>
  <dcterms:modified xsi:type="dcterms:W3CDTF">2024-08-26T16:31:59Z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