
<file path=[Content_Types].xml><?xml version="1.0" encoding="utf-8"?>
<Types xmlns="http://schemas.openxmlformats.org/package/2006/content-types">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diagrams/layout39.xml" ContentType="application/vnd.openxmlformats-officedocument.drawingml.diagramLayout+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drawing43.xml" ContentType="application/vnd.ms-office.drawingml.diagramDrawing+xml"/>
  <Override PartName="/ppt/diagrams/colors49.xml" ContentType="application/vnd.openxmlformats-officedocument.drawingml.diagramColors+xml"/>
  <Override PartName="/ppt/diagrams/quickStyle31.xml" ContentType="application/vnd.openxmlformats-officedocument.drawingml.diagramStyle+xml"/>
  <Override PartName="/ppt/diagrams/drawing32.xml" ContentType="application/vnd.ms-office.drawingml.diagramDrawing+xml"/>
  <Override PartName="/ppt/diagrams/colors38.xml" ContentType="application/vnd.openxmlformats-officedocument.drawingml.diagramColors+xml"/>
  <Override PartName="/ppt/diagrams/quickStyle42.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layout47.xml" ContentType="application/vnd.openxmlformats-officedocument.drawingml.diagramLayout+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drawing40.xml" ContentType="application/vnd.ms-office.drawingml.diagramDrawing+xml"/>
  <Override PartName="/ppt/diagrams/colors46.xml" ContentType="application/vnd.openxmlformats-officedocument.drawingml.diagramColors+xml"/>
  <Override PartName="/ppt/diagrams/data48.xml" ContentType="application/vnd.openxmlformats-officedocument.drawingml.diagramData+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quickStyle44.xml" ContentType="application/vnd.openxmlformats-officedocument.drawingml.diagramStyle+xml"/>
  <Override PartName="/ppt/diagrams/drawing45.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drawing41.xml" ContentType="application/vnd.ms-office.drawingml.diagramDrawing+xml"/>
  <Override PartName="/ppt/diagrams/layout44.xml" ContentType="application/vnd.openxmlformats-officedocument.drawingml.diagramLayout+xml"/>
  <Override PartName="/ppt/diagrams/colors47.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quickStyle45.xml" ContentType="application/vnd.openxmlformats-officedocument.drawingml.diagramStyle+xml"/>
  <Override PartName="/ppt/diagrams/drawing46.xml" ContentType="application/vnd.ms-office.drawingml.diagramDrawing+xml"/>
  <Override PartName="/ppt/diagrams/layout49.xml" ContentType="application/vnd.openxmlformats-officedocument.drawingml.diagramLayout+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layout45.xml" ContentType="application/vnd.openxmlformats-officedocument.drawingml.diagramLayout+xml"/>
  <Override PartName="/ppt/diagrams/colors48.xml" ContentType="application/vnd.openxmlformats-officedocument.drawingml.diagramColors+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layout46.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Default Extension="bin" ContentType="application/vnd.openxmlformats-officedocument.oleObject"/>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2.xml" ContentType="application/vnd.openxmlformats-officedocument.drawingml.diagramLayout+xml"/>
  <Default Extension="vml" ContentType="application/vnd.openxmlformats-officedocument.vmlDrawing"/>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diagrams/layout48.xml" ContentType="application/vnd.openxmlformats-officedocument.drawingml.diagramLayout+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sldIdLst>
    <p:sldId id="319" r:id="rId2"/>
    <p:sldId id="315" r:id="rId3"/>
    <p:sldId id="320" r:id="rId4"/>
    <p:sldId id="317" r:id="rId5"/>
    <p:sldId id="336" r:id="rId6"/>
    <p:sldId id="332" r:id="rId7"/>
    <p:sldId id="337" r:id="rId8"/>
    <p:sldId id="260" r:id="rId9"/>
    <p:sldId id="318" r:id="rId10"/>
    <p:sldId id="321" r:id="rId11"/>
    <p:sldId id="290" r:id="rId12"/>
    <p:sldId id="322" r:id="rId13"/>
    <p:sldId id="266" r:id="rId14"/>
    <p:sldId id="323" r:id="rId15"/>
    <p:sldId id="291" r:id="rId16"/>
    <p:sldId id="268" r:id="rId17"/>
    <p:sldId id="270" r:id="rId18"/>
    <p:sldId id="292" r:id="rId19"/>
    <p:sldId id="334" r:id="rId20"/>
    <p:sldId id="333" r:id="rId21"/>
    <p:sldId id="338" r:id="rId22"/>
    <p:sldId id="294" r:id="rId23"/>
    <p:sldId id="295" r:id="rId24"/>
    <p:sldId id="296" r:id="rId25"/>
    <p:sldId id="297" r:id="rId26"/>
    <p:sldId id="327" r:id="rId27"/>
    <p:sldId id="325" r:id="rId28"/>
    <p:sldId id="328" r:id="rId29"/>
    <p:sldId id="330" r:id="rId30"/>
    <p:sldId id="326" r:id="rId31"/>
    <p:sldId id="299" r:id="rId32"/>
    <p:sldId id="300" r:id="rId33"/>
    <p:sldId id="301" r:id="rId34"/>
    <p:sldId id="331" r:id="rId35"/>
    <p:sldId id="303" r:id="rId36"/>
    <p:sldId id="310" r:id="rId37"/>
    <p:sldId id="313" r:id="rId38"/>
    <p:sldId id="307" r:id="rId39"/>
    <p:sldId id="309" r:id="rId40"/>
    <p:sldId id="304" r:id="rId41"/>
    <p:sldId id="311" r:id="rId42"/>
    <p:sldId id="308" r:id="rId43"/>
    <p:sldId id="312" r:id="rId44"/>
    <p:sldId id="282" r:id="rId45"/>
    <p:sldId id="302" r:id="rId46"/>
    <p:sldId id="286"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36.xml.rels><?xml version="1.0" encoding="UTF-8" standalone="yes"?>
<Relationships xmlns="http://schemas.openxmlformats.org/package/2006/relationships"><Relationship Id="rId2" Type="http://schemas.openxmlformats.org/officeDocument/2006/relationships/hyperlink" Target="http://fr.wikipedia.org/wiki/Pentium_4" TargetMode="External"/><Relationship Id="rId1" Type="http://schemas.openxmlformats.org/officeDocument/2006/relationships/hyperlink" Target="http://fr.wikipedia.org/wiki/Pentium_III" TargetMode="External"/></Relationships>
</file>

<file path=ppt/diagrams/_rels/drawing36.xml.rels><?xml version="1.0" encoding="UTF-8" standalone="yes"?>
<Relationships xmlns="http://schemas.openxmlformats.org/package/2006/relationships"><Relationship Id="rId2" Type="http://schemas.openxmlformats.org/officeDocument/2006/relationships/hyperlink" Target="http://fr.wikipedia.org/wiki/Pentium_4" TargetMode="External"/><Relationship Id="rId1" Type="http://schemas.openxmlformats.org/officeDocument/2006/relationships/hyperlink" Target="http://fr.wikipedia.org/wiki/Pentium_III"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fr-FR" sz="4000" dirty="0" smtClean="0"/>
            <a:t>Comment mémoriser un bit ?</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B0932FD4-8F04-4AF0-8801-562BC0B73C21}">
      <dgm:prSet phldrT="[Texte]"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fr-FR" sz="2000" spc="300" dirty="0" smtClean="0">
              <a:solidFill>
                <a:schemeClr val="bg1"/>
              </a:solidFill>
            </a:rPr>
            <a:t>Conce</a:t>
          </a:r>
          <a:r>
            <a:rPr lang="fr-FR" sz="2000" spc="300" dirty="0" smtClean="0">
              <a:solidFill>
                <a:schemeClr val="bg2"/>
              </a:solidFill>
            </a:rPr>
            <a:t>pti</a:t>
          </a:r>
          <a:r>
            <a:rPr lang="fr-FR" sz="2000" spc="300" dirty="0" smtClean="0">
              <a:solidFill>
                <a:schemeClr val="bg1"/>
              </a:solidFill>
            </a:rPr>
            <a:t>on de la Cellule Mémoire à base d’un fil conducteur</a:t>
          </a:r>
          <a:endParaRPr lang="fr-FR" sz="2000" spc="300" dirty="0">
            <a:solidFill>
              <a:schemeClr val="bg1"/>
            </a:solidFill>
          </a:endParaRPr>
        </a:p>
      </dgm:t>
    </dgm:pt>
    <dgm:pt modelId="{65CDC28A-8E18-4D27-98CB-C1340578CFD9}" type="parTrans" cxnId="{3C84FCB8-A934-4448-9C8A-A86004DCB9A2}">
      <dgm:prSet/>
      <dgm:spPr/>
      <dgm:t>
        <a:bodyPr/>
        <a:lstStyle/>
        <a:p>
          <a:endParaRPr lang="fr-FR"/>
        </a:p>
      </dgm:t>
    </dgm:pt>
    <dgm:pt modelId="{5790AA83-7EE3-412D-BFAE-B1FFCA2D09A9}" type="sibTrans" cxnId="{3C84FCB8-A934-4448-9C8A-A86004DCB9A2}">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2" custLinFactY="-100977" custLinFactNeighborY="-200000">
        <dgm:presLayoutVars>
          <dgm:chMax val="0"/>
          <dgm:bulletEnabled val="1"/>
        </dgm:presLayoutVars>
      </dgm:prSet>
      <dgm:spPr/>
      <dgm:t>
        <a:bodyPr/>
        <a:lstStyle/>
        <a:p>
          <a:endParaRPr lang="fr-FR"/>
        </a:p>
      </dgm:t>
    </dgm:pt>
    <dgm:pt modelId="{8FE6575B-BDD5-457D-9CCF-804D15E3F55D}" type="pres">
      <dgm:prSet presAssocID="{93413FBC-F67C-4E95-AB94-2A3410B71142}" presName="spacer" presStyleCnt="0"/>
      <dgm:spPr/>
    </dgm:pt>
    <dgm:pt modelId="{72C37BF2-7B3B-45A5-99ED-01C91E1746AE}" type="pres">
      <dgm:prSet presAssocID="{B0932FD4-8F04-4AF0-8801-562BC0B73C21}" presName="parentText" presStyleLbl="node1" presStyleIdx="1" presStyleCnt="2" custScaleX="94828" custScaleY="53863" custLinFactY="-100000" custLinFactNeighborY="-135947">
        <dgm:presLayoutVars>
          <dgm:chMax val="0"/>
          <dgm:bulletEnabled val="1"/>
        </dgm:presLayoutVars>
      </dgm:prSet>
      <dgm:spPr/>
      <dgm:t>
        <a:bodyPr/>
        <a:lstStyle/>
        <a:p>
          <a:endParaRPr lang="fr-FR"/>
        </a:p>
      </dgm:t>
    </dgm:pt>
  </dgm:ptLst>
  <dgm:cxnLst>
    <dgm:cxn modelId="{401E00AC-1BA6-4CA8-8D91-D49030E3D071}" type="presOf" srcId="{2332E745-6FFB-40EB-A75C-E4EE24108126}" destId="{7BB3BA5F-4554-4867-A0E8-EF940B837724}"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3C84FCB8-A934-4448-9C8A-A86004DCB9A2}" srcId="{25FA344E-664D-4841-A533-FB27B8663F13}" destId="{B0932FD4-8F04-4AF0-8801-562BC0B73C21}" srcOrd="1" destOrd="0" parTransId="{65CDC28A-8E18-4D27-98CB-C1340578CFD9}" sibTransId="{5790AA83-7EE3-412D-BFAE-B1FFCA2D09A9}"/>
    <dgm:cxn modelId="{C70A52E4-0D2C-4C6D-9027-E3E1F14AF18C}" type="presOf" srcId="{B0932FD4-8F04-4AF0-8801-562BC0B73C21}" destId="{72C37BF2-7B3B-45A5-99ED-01C91E1746AE}" srcOrd="0" destOrd="0" presId="urn:microsoft.com/office/officeart/2005/8/layout/vList2"/>
    <dgm:cxn modelId="{AA8CA8C8-D73C-4D2C-921C-8CC2CE27E008}" type="presOf" srcId="{25FA344E-664D-4841-A533-FB27B8663F13}" destId="{61AA84B1-E643-4DAC-9E0A-5BD581BF5621}" srcOrd="0" destOrd="0" presId="urn:microsoft.com/office/officeart/2005/8/layout/vList2"/>
    <dgm:cxn modelId="{7F55ADFC-3EE3-4DA3-9FFD-607D892A3EA7}" type="presParOf" srcId="{61AA84B1-E643-4DAC-9E0A-5BD581BF5621}" destId="{7BB3BA5F-4554-4867-A0E8-EF940B837724}" srcOrd="0" destOrd="0" presId="urn:microsoft.com/office/officeart/2005/8/layout/vList2"/>
    <dgm:cxn modelId="{3818E400-7B1C-4DF8-9953-AFD731258246}" type="presParOf" srcId="{61AA84B1-E643-4DAC-9E0A-5BD581BF5621}" destId="{8FE6575B-BDD5-457D-9CCF-804D15E3F55D}" srcOrd="1" destOrd="0" presId="urn:microsoft.com/office/officeart/2005/8/layout/vList2"/>
    <dgm:cxn modelId="{B4DDD977-1904-4341-ABD1-E4FF815CFE0B}" type="presParOf" srcId="{61AA84B1-E643-4DAC-9E0A-5BD581BF5621}" destId="{72C37BF2-7B3B-45A5-99ED-01C91E1746AE}"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Les Opérations de Lecture/Ecriture</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BD35E57-0A5A-4B99-B249-483D33D8DFE2}">
      <dgm:prSet phldrT="[Texte]" custT="1"/>
      <dgm:spPr/>
      <dgm:t>
        <a:bodyPr/>
        <a:lstStyle/>
        <a:p>
          <a:endParaRPr lang="fr-FR" sz="2800" dirty="0"/>
        </a:p>
      </dgm:t>
    </dgm:pt>
    <dgm:pt modelId="{16E7FDEE-AB5B-4054-ADBA-4AFBB18F6F4D}" type="parTrans" cxnId="{6EB76F83-D03A-42EB-816E-3642FEA53C9D}">
      <dgm:prSet/>
      <dgm:spPr/>
      <dgm:t>
        <a:bodyPr/>
        <a:lstStyle/>
        <a:p>
          <a:endParaRPr lang="fr-FR"/>
        </a:p>
      </dgm:t>
    </dgm:pt>
    <dgm:pt modelId="{9E029A21-685B-4B29-BE75-A2C96348E4B3}" type="sibTrans" cxnId="{6EB76F83-D03A-42EB-816E-3642FEA53C9D}">
      <dgm:prSet/>
      <dgm:spPr/>
      <dgm:t>
        <a:bodyPr/>
        <a:lstStyle/>
        <a:p>
          <a:endParaRPr lang="fr-FR"/>
        </a:p>
      </dgm:t>
    </dgm:pt>
    <dgm:pt modelId="{5E935C97-E626-43F1-9107-962CFCEC0C13}">
      <dgm:prSet phldrT="[Texte]" custT="1"/>
      <dgm:spPr/>
      <dgm:t>
        <a:bodyPr/>
        <a:lstStyle/>
        <a:p>
          <a:r>
            <a:rPr lang="fr-FR" sz="2800" dirty="0" smtClean="0"/>
            <a:t>Pour l’opération de </a:t>
          </a:r>
          <a:r>
            <a:rPr lang="fr-FR" sz="2800" b="1" dirty="0" smtClean="0"/>
            <a:t>lecture</a:t>
          </a:r>
          <a:r>
            <a:rPr lang="fr-FR" sz="2800" dirty="0" smtClean="0"/>
            <a:t>, après la sélection du mot à lire et l’activation de la commande de lecture , il y a récupération du contenu de la cellule mémoire sur le fil de bit correspondant.</a:t>
          </a:r>
          <a:endParaRPr lang="fr-FR" sz="2800" dirty="0"/>
        </a:p>
      </dgm:t>
    </dgm:pt>
    <dgm:pt modelId="{312A7CD3-295D-4FD0-A9F4-8A6F8C64B366}" type="parTrans" cxnId="{22037842-FF64-428E-A5FD-407CB89B3E2B}">
      <dgm:prSet/>
      <dgm:spPr/>
      <dgm:t>
        <a:bodyPr/>
        <a:lstStyle/>
        <a:p>
          <a:endParaRPr lang="fr-FR"/>
        </a:p>
      </dgm:t>
    </dgm:pt>
    <dgm:pt modelId="{2B25CC12-AB8D-4D50-B522-E466EF1B3509}" type="sibTrans" cxnId="{22037842-FF64-428E-A5FD-407CB89B3E2B}">
      <dgm:prSet/>
      <dgm:spPr/>
      <dgm:t>
        <a:bodyPr/>
        <a:lstStyle/>
        <a:p>
          <a:endParaRPr lang="fr-FR"/>
        </a:p>
      </dgm:t>
    </dgm:pt>
    <dgm:pt modelId="{71B5F7D0-DA21-472F-A307-B74A8C1881CD}">
      <dgm:prSet phldrT="[Texte]" custT="1"/>
      <dgm:spPr/>
      <dgm:t>
        <a:bodyPr/>
        <a:lstStyle/>
        <a:p>
          <a:r>
            <a:rPr lang="fr-FR" sz="2800" dirty="0" smtClean="0"/>
            <a:t>Pour l’opération d’</a:t>
          </a:r>
          <a:r>
            <a:rPr lang="fr-FR" sz="2800" b="1" dirty="0" smtClean="0"/>
            <a:t>écriture</a:t>
          </a:r>
          <a:r>
            <a:rPr lang="fr-FR" sz="2800" dirty="0" smtClean="0"/>
            <a:t>, après la sélection du mot à écrire, une tension adéquate de ‘5’V ou ‘0’V est d’abord placée sur le fils de bit correspondant, c’est l’information qu’on veut stocker dans la cellule mémoire suivie de la commande d’écriture; la cellule mémoire prend alors l’état présent sur le fil de bit (‘5’V ou ‘0’V) et le mémorise dés que la cellule n’est plus sélectionnée. </a:t>
          </a:r>
          <a:endParaRPr lang="fr-FR" sz="2800" dirty="0"/>
        </a:p>
      </dgm:t>
    </dgm:pt>
    <dgm:pt modelId="{E6E6F063-5C1C-4912-BB3E-8ACAC84A0A34}" type="parTrans" cxnId="{138E8150-CD1B-48FB-A54F-F95CDA2D2E06}">
      <dgm:prSet/>
      <dgm:spPr/>
      <dgm:t>
        <a:bodyPr/>
        <a:lstStyle/>
        <a:p>
          <a:endParaRPr lang="fr-FR"/>
        </a:p>
      </dgm:t>
    </dgm:pt>
    <dgm:pt modelId="{D6267EE9-3C5B-498B-A1A0-395B77671FD7}" type="sibTrans" cxnId="{138E8150-CD1B-48FB-A54F-F95CDA2D2E06}">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121690"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214203" custLinFactNeighborY="2251">
        <dgm:presLayoutVars>
          <dgm:bulletEnabled val="1"/>
        </dgm:presLayoutVars>
      </dgm:prSet>
      <dgm:spPr/>
      <dgm:t>
        <a:bodyPr/>
        <a:lstStyle/>
        <a:p>
          <a:endParaRPr lang="fr-FR"/>
        </a:p>
      </dgm:t>
    </dgm:pt>
  </dgm:ptLst>
  <dgm:cxnLst>
    <dgm:cxn modelId="{BE0CBF7C-39CC-4F25-9D6E-50E3FF0E2128}" type="presOf" srcId="{5E935C97-E626-43F1-9107-962CFCEC0C13}" destId="{92C4005E-483F-4B2C-BEEA-A838FF946B4D}" srcOrd="0" destOrd="0" presId="urn:microsoft.com/office/officeart/2005/8/layout/vList2"/>
    <dgm:cxn modelId="{138E8150-CD1B-48FB-A54F-F95CDA2D2E06}" srcId="{2332E745-6FFB-40EB-A75C-E4EE24108126}" destId="{71B5F7D0-DA21-472F-A307-B74A8C1881CD}" srcOrd="1" destOrd="0" parTransId="{E6E6F063-5C1C-4912-BB3E-8ACAC84A0A34}" sibTransId="{D6267EE9-3C5B-498B-A1A0-395B77671FD7}"/>
    <dgm:cxn modelId="{06A620A7-8F74-4936-A943-3137457D41EB}" type="presOf" srcId="{2332E745-6FFB-40EB-A75C-E4EE24108126}" destId="{7BB3BA5F-4554-4867-A0E8-EF940B837724}" srcOrd="0" destOrd="0" presId="urn:microsoft.com/office/officeart/2005/8/layout/vList2"/>
    <dgm:cxn modelId="{564A8C4C-DBF9-4A42-BAF7-CBA7A4CFA400}" type="presOf" srcId="{71B5F7D0-DA21-472F-A307-B74A8C1881CD}" destId="{92C4005E-483F-4B2C-BEEA-A838FF946B4D}" srcOrd="0" destOrd="1"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22037842-FF64-428E-A5FD-407CB89B3E2B}" srcId="{2332E745-6FFB-40EB-A75C-E4EE24108126}" destId="{5E935C97-E626-43F1-9107-962CFCEC0C13}" srcOrd="0" destOrd="0" parTransId="{312A7CD3-295D-4FD0-A9F4-8A6F8C64B366}" sibTransId="{2B25CC12-AB8D-4D50-B522-E466EF1B3509}"/>
    <dgm:cxn modelId="{D7ED993B-4344-409F-8416-55204F8056DD}" type="presOf" srcId="{25FA344E-664D-4841-A533-FB27B8663F13}" destId="{61AA84B1-E643-4DAC-9E0A-5BD581BF5621}" srcOrd="0" destOrd="0" presId="urn:microsoft.com/office/officeart/2005/8/layout/vList2"/>
    <dgm:cxn modelId="{E9288DBD-E537-42AD-9C06-B18526248CAE}" type="presOf" srcId="{0BD35E57-0A5A-4B99-B249-483D33D8DFE2}" destId="{92C4005E-483F-4B2C-BEEA-A838FF946B4D}" srcOrd="0" destOrd="2" presId="urn:microsoft.com/office/officeart/2005/8/layout/vList2"/>
    <dgm:cxn modelId="{6EB76F83-D03A-42EB-816E-3642FEA53C9D}" srcId="{2332E745-6FFB-40EB-A75C-E4EE24108126}" destId="{0BD35E57-0A5A-4B99-B249-483D33D8DFE2}" srcOrd="2" destOrd="0" parTransId="{16E7FDEE-AB5B-4054-ADBA-4AFBB18F6F4D}" sibTransId="{9E029A21-685B-4B29-BE75-A2C96348E4B3}"/>
    <dgm:cxn modelId="{031D5B7F-F5E0-4DF4-A562-29040B344100}" type="presParOf" srcId="{61AA84B1-E643-4DAC-9E0A-5BD581BF5621}" destId="{7BB3BA5F-4554-4867-A0E8-EF940B837724}" srcOrd="0" destOrd="0" presId="urn:microsoft.com/office/officeart/2005/8/layout/vList2"/>
    <dgm:cxn modelId="{79CE7E55-CE86-4D76-95C1-943DA7255976}"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C087EB80-98F4-434B-BBE0-2B61B3BFD4EB}"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Inconvénient d’une RAM statique:</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7E737BE0-8D4D-4993-AE09-FBD058942B79}">
      <dgm:prSet phldrT="[Texte]" custT="1"/>
      <dgm:spPr/>
      <dgm:t>
        <a:bodyPr/>
        <a:lstStyle/>
        <a:p>
          <a:r>
            <a:rPr lang="fr-FR" sz="2800" dirty="0" smtClean="0"/>
            <a:t>5 transistors par cellule</a:t>
          </a:r>
          <a:endParaRPr lang="fr-FR" sz="2800" dirty="0"/>
        </a:p>
      </dgm:t>
    </dgm:pt>
    <dgm:pt modelId="{5B90D01C-25D7-4AAE-99B7-200ADA82FC0A}" type="sibTrans" cxnId="{90EF4BB0-6FAF-4AF5-AFE2-41AF20FA3DF6}">
      <dgm:prSet/>
      <dgm:spPr/>
      <dgm:t>
        <a:bodyPr/>
        <a:lstStyle/>
        <a:p>
          <a:endParaRPr lang="fr-FR"/>
        </a:p>
      </dgm:t>
    </dgm:pt>
    <dgm:pt modelId="{37D43654-FC9D-4BEA-B87C-6858ECBC6DAB}" type="parTrans" cxnId="{90EF4BB0-6FAF-4AF5-AFE2-41AF20FA3DF6}">
      <dgm:prSet/>
      <dgm:spPr/>
      <dgm:t>
        <a:bodyPr/>
        <a:lstStyle/>
        <a:p>
          <a:endParaRPr lang="fr-FR"/>
        </a:p>
      </dgm:t>
    </dgm:pt>
    <dgm:pt modelId="{0BD35E57-0A5A-4B99-B249-483D33D8DFE2}">
      <dgm:prSet phldrT="[Texte]" custT="1"/>
      <dgm:spPr/>
      <dgm:t>
        <a:bodyPr/>
        <a:lstStyle/>
        <a:p>
          <a:endParaRPr lang="fr-FR" sz="2800" dirty="0"/>
        </a:p>
      </dgm:t>
    </dgm:pt>
    <dgm:pt modelId="{16E7FDEE-AB5B-4054-ADBA-4AFBB18F6F4D}" type="parTrans" cxnId="{6EB76F83-D03A-42EB-816E-3642FEA53C9D}">
      <dgm:prSet/>
      <dgm:spPr/>
      <dgm:t>
        <a:bodyPr/>
        <a:lstStyle/>
        <a:p>
          <a:endParaRPr lang="fr-FR"/>
        </a:p>
      </dgm:t>
    </dgm:pt>
    <dgm:pt modelId="{9E029A21-685B-4B29-BE75-A2C96348E4B3}" type="sibTrans" cxnId="{6EB76F83-D03A-42EB-816E-3642FEA53C9D}">
      <dgm:prSet/>
      <dgm:spPr/>
      <dgm:t>
        <a:bodyPr/>
        <a:lstStyle/>
        <a:p>
          <a:endParaRPr lang="fr-FR"/>
        </a:p>
      </dgm:t>
    </dgm:pt>
    <dgm:pt modelId="{0C2CDD37-99EC-464D-83BE-3FDF5027AF9C}">
      <dgm:prSet phldrT="[Texte]" custT="1"/>
      <dgm:spPr/>
      <dgm:t>
        <a:bodyPr/>
        <a:lstStyle/>
        <a:p>
          <a:endParaRPr lang="fr-FR" sz="2800" dirty="0"/>
        </a:p>
      </dgm:t>
    </dgm:pt>
    <dgm:pt modelId="{F1E59DF7-7486-4094-8762-E4FCD195865A}" type="parTrans" cxnId="{6AE17E74-8F52-4631-9FB2-8A96BE6F2C0B}">
      <dgm:prSet/>
      <dgm:spPr/>
      <dgm:t>
        <a:bodyPr/>
        <a:lstStyle/>
        <a:p>
          <a:endParaRPr lang="fr-FR"/>
        </a:p>
      </dgm:t>
    </dgm:pt>
    <dgm:pt modelId="{C8CDF598-1D82-4B94-9FD8-87ECC7525B32}" type="sibTrans" cxnId="{6AE17E74-8F52-4631-9FB2-8A96BE6F2C0B}">
      <dgm:prSet/>
      <dgm:spPr/>
      <dgm:t>
        <a:bodyPr/>
        <a:lstStyle/>
        <a:p>
          <a:endParaRPr lang="fr-FR"/>
        </a:p>
      </dgm:t>
    </dgm:pt>
    <dgm:pt modelId="{F6661CD1-245B-4908-9912-51D6D54904F6}">
      <dgm:prSet phldrT="[Texte]" custT="1"/>
      <dgm:spPr/>
      <dgm:t>
        <a:bodyPr/>
        <a:lstStyle/>
        <a:p>
          <a:r>
            <a:rPr lang="fr-FR" sz="2800" dirty="0" smtClean="0"/>
            <a:t>Cout élevé</a:t>
          </a:r>
          <a:endParaRPr lang="fr-FR" sz="2800" dirty="0"/>
        </a:p>
      </dgm:t>
    </dgm:pt>
    <dgm:pt modelId="{6A173991-DED3-4BD1-85E4-CC402B32A16E}" type="parTrans" cxnId="{88FA18F6-DD8C-44AD-8561-CE3BA82D4564}">
      <dgm:prSet/>
      <dgm:spPr/>
      <dgm:t>
        <a:bodyPr/>
        <a:lstStyle/>
        <a:p>
          <a:endParaRPr lang="fr-FR"/>
        </a:p>
      </dgm:t>
    </dgm:pt>
    <dgm:pt modelId="{785FB01A-4FBD-47FE-B429-4B40E6394ED1}" type="sibTrans" cxnId="{88FA18F6-DD8C-44AD-8561-CE3BA82D4564}">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LinFactNeighborY="-52503">
        <dgm:presLayoutVars>
          <dgm:bulletEnabled val="1"/>
        </dgm:presLayoutVars>
      </dgm:prSet>
      <dgm:spPr/>
      <dgm:t>
        <a:bodyPr/>
        <a:lstStyle/>
        <a:p>
          <a:endParaRPr lang="fr-FR"/>
        </a:p>
      </dgm:t>
    </dgm:pt>
  </dgm:ptLst>
  <dgm:cxnLst>
    <dgm:cxn modelId="{90EF4BB0-6FAF-4AF5-AFE2-41AF20FA3DF6}" srcId="{2332E745-6FFB-40EB-A75C-E4EE24108126}" destId="{7E737BE0-8D4D-4993-AE09-FBD058942B79}" srcOrd="1" destOrd="0" parTransId="{37D43654-FC9D-4BEA-B87C-6858ECBC6DAB}" sibTransId="{5B90D01C-25D7-4AAE-99B7-200ADA82FC0A}"/>
    <dgm:cxn modelId="{26E9E693-49C2-4706-9772-22E8AEAFA782}" type="presOf" srcId="{0C2CDD37-99EC-464D-83BE-3FDF5027AF9C}" destId="{92C4005E-483F-4B2C-BEEA-A838FF946B4D}" srcOrd="0" destOrd="0" presId="urn:microsoft.com/office/officeart/2005/8/layout/vList2"/>
    <dgm:cxn modelId="{88FA18F6-DD8C-44AD-8561-CE3BA82D4564}" srcId="{2332E745-6FFB-40EB-A75C-E4EE24108126}" destId="{F6661CD1-245B-4908-9912-51D6D54904F6}" srcOrd="2" destOrd="0" parTransId="{6A173991-DED3-4BD1-85E4-CC402B32A16E}" sibTransId="{785FB01A-4FBD-47FE-B429-4B40E6394ED1}"/>
    <dgm:cxn modelId="{E477DB0D-5791-4D83-938E-FD454CD2A054}" type="presOf" srcId="{25FA344E-664D-4841-A533-FB27B8663F13}" destId="{61AA84B1-E643-4DAC-9E0A-5BD581BF5621}" srcOrd="0" destOrd="0" presId="urn:microsoft.com/office/officeart/2005/8/layout/vList2"/>
    <dgm:cxn modelId="{7F1B792F-C2F8-4AE2-9E33-D795D8673705}" type="presOf" srcId="{F6661CD1-245B-4908-9912-51D6D54904F6}" destId="{92C4005E-483F-4B2C-BEEA-A838FF946B4D}" srcOrd="0" destOrd="2"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E13E9443-F02A-4DEF-8E25-A023ABEBF5B2}" type="presOf" srcId="{0BD35E57-0A5A-4B99-B249-483D33D8DFE2}" destId="{92C4005E-483F-4B2C-BEEA-A838FF946B4D}" srcOrd="0" destOrd="3" presId="urn:microsoft.com/office/officeart/2005/8/layout/vList2"/>
    <dgm:cxn modelId="{B603C3C4-A94C-44B9-AF71-F1CFDF04ED14}" type="presOf" srcId="{7E737BE0-8D4D-4993-AE09-FBD058942B79}" destId="{92C4005E-483F-4B2C-BEEA-A838FF946B4D}" srcOrd="0" destOrd="1" presId="urn:microsoft.com/office/officeart/2005/8/layout/vList2"/>
    <dgm:cxn modelId="{C1A8689F-DC17-42F3-B3C5-E284F8DF88E5}" type="presOf" srcId="{2332E745-6FFB-40EB-A75C-E4EE24108126}" destId="{7BB3BA5F-4554-4867-A0E8-EF940B837724}" srcOrd="0" destOrd="0" presId="urn:microsoft.com/office/officeart/2005/8/layout/vList2"/>
    <dgm:cxn modelId="{6EB76F83-D03A-42EB-816E-3642FEA53C9D}" srcId="{2332E745-6FFB-40EB-A75C-E4EE24108126}" destId="{0BD35E57-0A5A-4B99-B249-483D33D8DFE2}" srcOrd="3" destOrd="0" parTransId="{16E7FDEE-AB5B-4054-ADBA-4AFBB18F6F4D}" sibTransId="{9E029A21-685B-4B29-BE75-A2C96348E4B3}"/>
    <dgm:cxn modelId="{6AE17E74-8F52-4631-9FB2-8A96BE6F2C0B}" srcId="{2332E745-6FFB-40EB-A75C-E4EE24108126}" destId="{0C2CDD37-99EC-464D-83BE-3FDF5027AF9C}" srcOrd="0" destOrd="0" parTransId="{F1E59DF7-7486-4094-8762-E4FCD195865A}" sibTransId="{C8CDF598-1D82-4B94-9FD8-87ECC7525B32}"/>
    <dgm:cxn modelId="{D8F6F051-CC7E-4254-844F-9E354F522DA7}" type="presParOf" srcId="{61AA84B1-E643-4DAC-9E0A-5BD581BF5621}" destId="{7BB3BA5F-4554-4867-A0E8-EF940B837724}" srcOrd="0" destOrd="0" presId="urn:microsoft.com/office/officeart/2005/8/layout/vList2"/>
    <dgm:cxn modelId="{1E70128B-48B8-4DF6-B6A5-546CDBCB2E4F}"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448031CD-8727-4D4D-9F06-C5E4CC0981EC}"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3200" dirty="0" smtClean="0"/>
            <a:t>Composant de base d’une RAM dynamique:</a:t>
          </a:r>
          <a:endParaRPr lang="fr-FR" sz="32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Y="-45288" custLinFactNeighborY="-100000">
        <dgm:presLayoutVars>
          <dgm:chMax val="0"/>
          <dgm:bulletEnabled val="1"/>
        </dgm:presLayoutVars>
      </dgm:prSet>
      <dgm:spPr/>
      <dgm:t>
        <a:bodyPr/>
        <a:lstStyle/>
        <a:p>
          <a:endParaRPr lang="fr-FR"/>
        </a:p>
      </dgm:t>
    </dgm:pt>
  </dgm:ptLst>
  <dgm:cxnLst>
    <dgm:cxn modelId="{2F56569F-23C3-4547-AC09-2745B2B168FE}" type="presOf" srcId="{25FA344E-664D-4841-A533-FB27B8663F13}" destId="{61AA84B1-E643-4DAC-9E0A-5BD581BF5621}" srcOrd="0" destOrd="0" presId="urn:microsoft.com/office/officeart/2005/8/layout/vList2"/>
    <dgm:cxn modelId="{DAEAAD5D-0BFF-4A46-8852-C1BD09960718}" type="presOf" srcId="{2332E745-6FFB-40EB-A75C-E4EE24108126}" destId="{7BB3BA5F-4554-4867-A0E8-EF940B837724}"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7676C413-49B8-4C89-9F0A-AE5DF8A891B6}"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B2CD3EAE-D418-4CE1-88B4-4AF8B1EE1433}"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3200" dirty="0" smtClean="0"/>
            <a:t>La cellule mémoire de la RAM dynamique :</a:t>
          </a:r>
          <a:endParaRPr lang="fr-FR" sz="32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Y="-43929" custLinFactNeighborX="403" custLinFactNeighborY="-100000">
        <dgm:presLayoutVars>
          <dgm:chMax val="0"/>
          <dgm:bulletEnabled val="1"/>
        </dgm:presLayoutVars>
      </dgm:prSet>
      <dgm:spPr/>
      <dgm:t>
        <a:bodyPr/>
        <a:lstStyle/>
        <a:p>
          <a:endParaRPr lang="fr-FR"/>
        </a:p>
      </dgm:t>
    </dgm:pt>
  </dgm:ptLst>
  <dgm:cxnLst>
    <dgm:cxn modelId="{BA505318-43DC-4C7E-991B-ABE6696C92FC}" srcId="{25FA344E-664D-4841-A533-FB27B8663F13}" destId="{2332E745-6FFB-40EB-A75C-E4EE24108126}" srcOrd="0" destOrd="0" parTransId="{7DB8287B-CCD5-4EFD-9AA2-3A2CA7E8B2D5}" sibTransId="{93413FBC-F67C-4E95-AB94-2A3410B71142}"/>
    <dgm:cxn modelId="{AFFEE4B5-5A1B-41B5-8688-3D2F5129764C}" type="presOf" srcId="{2332E745-6FFB-40EB-A75C-E4EE24108126}" destId="{7BB3BA5F-4554-4867-A0E8-EF940B837724}" srcOrd="0" destOrd="0" presId="urn:microsoft.com/office/officeart/2005/8/layout/vList2"/>
    <dgm:cxn modelId="{C9B43461-4D97-4ED5-BC02-CA9F1FF79E69}" type="presOf" srcId="{25FA344E-664D-4841-A533-FB27B8663F13}" destId="{61AA84B1-E643-4DAC-9E0A-5BD581BF5621}" srcOrd="0" destOrd="0" presId="urn:microsoft.com/office/officeart/2005/8/layout/vList2"/>
    <dgm:cxn modelId="{ADDF789A-80B6-441C-AA77-114A55C6F1CA}"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1E92C6C8-5510-42B9-81A2-C404DDA5DE2C}"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3200" dirty="0" smtClean="0"/>
            <a:t>Colonne RAM dynamique:</a:t>
          </a:r>
          <a:endParaRPr lang="fr-FR" sz="32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67104" custLinFactY="-70613" custLinFactNeighborY="-100000">
        <dgm:presLayoutVars>
          <dgm:chMax val="0"/>
          <dgm:bulletEnabled val="1"/>
        </dgm:presLayoutVars>
      </dgm:prSet>
      <dgm:spPr/>
      <dgm:t>
        <a:bodyPr/>
        <a:lstStyle/>
        <a:p>
          <a:endParaRPr lang="fr-FR"/>
        </a:p>
      </dgm:t>
    </dgm:pt>
  </dgm:ptLst>
  <dgm:cxnLst>
    <dgm:cxn modelId="{FFF069BE-79FF-47C7-A881-23C851CB6368}" type="presOf" srcId="{2332E745-6FFB-40EB-A75C-E4EE24108126}" destId="{7BB3BA5F-4554-4867-A0E8-EF940B837724}"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C33D454C-F024-4363-8FCF-8C92D5883131}" type="presOf" srcId="{25FA344E-664D-4841-A533-FB27B8663F13}" destId="{61AA84B1-E643-4DAC-9E0A-5BD581BF5621}" srcOrd="0" destOrd="0" presId="urn:microsoft.com/office/officeart/2005/8/layout/vList2"/>
    <dgm:cxn modelId="{A99F795C-871B-4352-B6DA-72CA3B3F6958}"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7D122DB7-488F-4E7C-92E7-14CC87865F80}"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fr-FR" sz="4000" dirty="0" smtClean="0"/>
            <a:t>Comment mémoriser un bit ?</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6A73249-5053-4664-BF2C-7BAFD79CA9DC}">
      <dgm:prSet phldrT="[Texte]"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fr-FR" sz="2000" spc="300" dirty="0" smtClean="0"/>
            <a:t>Cellule Mémoire conçue avec deux inverseurs reliés en boucle</a:t>
          </a:r>
          <a:endParaRPr lang="fr-FR" sz="2000" spc="300" dirty="0"/>
        </a:p>
      </dgm:t>
    </dgm:pt>
    <dgm:pt modelId="{A79ADBE3-4565-4BFD-84C4-7F379EBA5CF1}" type="parTrans" cxnId="{9C61BBEC-179F-4B1F-9E02-A1DC5F7EBF1D}">
      <dgm:prSet/>
      <dgm:spPr/>
      <dgm:t>
        <a:bodyPr/>
        <a:lstStyle/>
        <a:p>
          <a:endParaRPr lang="fr-FR"/>
        </a:p>
      </dgm:t>
    </dgm:pt>
    <dgm:pt modelId="{32910C93-EA66-4B54-B664-D23470E54564}" type="sibTrans" cxnId="{9C61BBEC-179F-4B1F-9E02-A1DC5F7EBF1D}">
      <dgm:prSet/>
      <dgm:spPr/>
      <dgm:t>
        <a:bodyPr/>
        <a:lstStyle/>
        <a:p>
          <a:endParaRPr lang="fr-FR"/>
        </a:p>
      </dgm:t>
    </dgm:pt>
    <dgm:pt modelId="{96C4EC30-D071-4468-9F10-CA2826297B15}">
      <dgm:prSet phldrT="[Texte]" custT="1">
        <dgm:style>
          <a:lnRef idx="3">
            <a:schemeClr val="lt1"/>
          </a:lnRef>
          <a:fillRef idx="1">
            <a:schemeClr val="accent2"/>
          </a:fillRef>
          <a:effectRef idx="1">
            <a:schemeClr val="accent2"/>
          </a:effectRef>
          <a:fontRef idx="minor">
            <a:schemeClr val="lt1"/>
          </a:fontRef>
        </dgm:style>
      </dgm:prSet>
      <dgm:spPr/>
      <dgm:t>
        <a:bodyPr/>
        <a:lstStyle/>
        <a:p>
          <a:r>
            <a:rPr lang="fr-FR" sz="2000" spc="300" dirty="0" smtClean="0"/>
            <a:t>Finalement, pour la RAM statique, la cellule mémoire est réalisée avec deux inverseurs reliés en boucle.</a:t>
          </a:r>
          <a:endParaRPr lang="fr-FR" sz="2000" spc="300" dirty="0"/>
        </a:p>
      </dgm:t>
    </dgm:pt>
    <dgm:pt modelId="{781F8C19-4FD0-419A-93A7-07151DD33B5E}" type="parTrans" cxnId="{64024417-04D5-45C3-98B7-DAD802D396DC}">
      <dgm:prSet/>
      <dgm:spPr/>
      <dgm:t>
        <a:bodyPr/>
        <a:lstStyle/>
        <a:p>
          <a:endParaRPr lang="fr-FR"/>
        </a:p>
      </dgm:t>
    </dgm:pt>
    <dgm:pt modelId="{5C721056-A19F-4BA4-B79D-7D2A82CDBEAE}" type="sibTrans" cxnId="{64024417-04D5-45C3-98B7-DAD802D396D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3" custLinFactY="-94310" custLinFactNeighborY="-100000">
        <dgm:presLayoutVars>
          <dgm:chMax val="0"/>
          <dgm:bulletEnabled val="1"/>
        </dgm:presLayoutVars>
      </dgm:prSet>
      <dgm:spPr/>
      <dgm:t>
        <a:bodyPr/>
        <a:lstStyle/>
        <a:p>
          <a:endParaRPr lang="fr-FR"/>
        </a:p>
      </dgm:t>
    </dgm:pt>
    <dgm:pt modelId="{C4601865-4EDD-44C5-BA04-553461E7A7B0}" type="pres">
      <dgm:prSet presAssocID="{93413FBC-F67C-4E95-AB94-2A3410B71142}" presName="spacer" presStyleCnt="0"/>
      <dgm:spPr/>
    </dgm:pt>
    <dgm:pt modelId="{7D2DB4F4-0423-4872-963B-4FC445D77836}" type="pres">
      <dgm:prSet presAssocID="{66A73249-5053-4664-BF2C-7BAFD79CA9DC}" presName="parentText" presStyleLbl="node1" presStyleIdx="1" presStyleCnt="3" custScaleX="93220" custScaleY="64468" custLinFactY="-86993" custLinFactNeighborY="-100000">
        <dgm:presLayoutVars>
          <dgm:chMax val="0"/>
          <dgm:bulletEnabled val="1"/>
        </dgm:presLayoutVars>
      </dgm:prSet>
      <dgm:spPr/>
      <dgm:t>
        <a:bodyPr/>
        <a:lstStyle/>
        <a:p>
          <a:endParaRPr lang="fr-FR"/>
        </a:p>
      </dgm:t>
    </dgm:pt>
    <dgm:pt modelId="{06CB41B7-EA2E-4221-BF7E-17911DC07EB7}" type="pres">
      <dgm:prSet presAssocID="{32910C93-EA66-4B54-B664-D23470E54564}" presName="spacer" presStyleCnt="0"/>
      <dgm:spPr/>
    </dgm:pt>
    <dgm:pt modelId="{301AAB7E-336A-4746-864E-437205B0067B}" type="pres">
      <dgm:prSet presAssocID="{96C4EC30-D071-4468-9F10-CA2826297B15}" presName="parentText" presStyleLbl="node1" presStyleIdx="2" presStyleCnt="3" custScaleX="94915" custScaleY="63938" custLinFactY="70269" custLinFactNeighborY="100000">
        <dgm:presLayoutVars>
          <dgm:chMax val="0"/>
          <dgm:bulletEnabled val="1"/>
        </dgm:presLayoutVars>
      </dgm:prSet>
      <dgm:spPr/>
      <dgm:t>
        <a:bodyPr/>
        <a:lstStyle/>
        <a:p>
          <a:endParaRPr lang="fr-FR"/>
        </a:p>
      </dgm:t>
    </dgm:pt>
  </dgm:ptLst>
  <dgm:cxnLst>
    <dgm:cxn modelId="{64024417-04D5-45C3-98B7-DAD802D396DC}" srcId="{25FA344E-664D-4841-A533-FB27B8663F13}" destId="{96C4EC30-D071-4468-9F10-CA2826297B15}" srcOrd="2" destOrd="0" parTransId="{781F8C19-4FD0-419A-93A7-07151DD33B5E}" sibTransId="{5C721056-A19F-4BA4-B79D-7D2A82CDBEAE}"/>
    <dgm:cxn modelId="{399502DE-143D-48EB-86D0-C08B1E365E71}" type="presOf" srcId="{66A73249-5053-4664-BF2C-7BAFD79CA9DC}" destId="{7D2DB4F4-0423-4872-963B-4FC445D77836}" srcOrd="0" destOrd="0" presId="urn:microsoft.com/office/officeart/2005/8/layout/vList2"/>
    <dgm:cxn modelId="{D714F461-7938-4560-9D50-1E374B771B3C}" type="presOf" srcId="{2332E745-6FFB-40EB-A75C-E4EE24108126}" destId="{7BB3BA5F-4554-4867-A0E8-EF940B837724}" srcOrd="0" destOrd="0" presId="urn:microsoft.com/office/officeart/2005/8/layout/vList2"/>
    <dgm:cxn modelId="{456BCA30-C653-4A06-A68F-92E03AF27C0A}" type="presOf" srcId="{96C4EC30-D071-4468-9F10-CA2826297B15}" destId="{301AAB7E-336A-4746-864E-437205B0067B}"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1E83E982-F0B9-4415-97DD-511C55B065A5}" type="presOf" srcId="{25FA344E-664D-4841-A533-FB27B8663F13}" destId="{61AA84B1-E643-4DAC-9E0A-5BD581BF5621}" srcOrd="0" destOrd="0" presId="urn:microsoft.com/office/officeart/2005/8/layout/vList2"/>
    <dgm:cxn modelId="{9C61BBEC-179F-4B1F-9E02-A1DC5F7EBF1D}" srcId="{25FA344E-664D-4841-A533-FB27B8663F13}" destId="{66A73249-5053-4664-BF2C-7BAFD79CA9DC}" srcOrd="1" destOrd="0" parTransId="{A79ADBE3-4565-4BFD-84C4-7F379EBA5CF1}" sibTransId="{32910C93-EA66-4B54-B664-D23470E54564}"/>
    <dgm:cxn modelId="{892ABC43-D53F-4BCA-8E8F-650895DB3DD7}" type="presParOf" srcId="{61AA84B1-E643-4DAC-9E0A-5BD581BF5621}" destId="{7BB3BA5F-4554-4867-A0E8-EF940B837724}" srcOrd="0" destOrd="0" presId="urn:microsoft.com/office/officeart/2005/8/layout/vList2"/>
    <dgm:cxn modelId="{ABD6DFCC-EFA2-4B1E-B315-25A2FAF95A0E}" type="presParOf" srcId="{61AA84B1-E643-4DAC-9E0A-5BD581BF5621}" destId="{C4601865-4EDD-44C5-BA04-553461E7A7B0}" srcOrd="1" destOrd="0" presId="urn:microsoft.com/office/officeart/2005/8/layout/vList2"/>
    <dgm:cxn modelId="{199FDBC3-5B02-440D-9AA0-71D0DC60DDBF}" type="presParOf" srcId="{61AA84B1-E643-4DAC-9E0A-5BD581BF5621}" destId="{7D2DB4F4-0423-4872-963B-4FC445D77836}" srcOrd="2" destOrd="0" presId="urn:microsoft.com/office/officeart/2005/8/layout/vList2"/>
    <dgm:cxn modelId="{C631CA98-858C-472A-B62B-FCB0C643C996}" type="presParOf" srcId="{61AA84B1-E643-4DAC-9E0A-5BD581BF5621}" destId="{06CB41B7-EA2E-4221-BF7E-17911DC07EB7}" srcOrd="3" destOrd="0" presId="urn:microsoft.com/office/officeart/2005/8/layout/vList2"/>
    <dgm:cxn modelId="{C803CB4E-5F78-43D7-AE64-5DE70806AFF7}" type="presParOf" srcId="{61AA84B1-E643-4DAC-9E0A-5BD581BF5621}" destId="{301AAB7E-336A-4746-864E-437205B0067B}"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Opération  de  lecture</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A89590AC-C75E-4DE5-B4FD-8C110D993960}">
      <dgm:prSet phldrT="[Texte]" custT="1"/>
      <dgm:spPr/>
      <dgm:t>
        <a:bodyPr/>
        <a:lstStyle/>
        <a:p>
          <a:r>
            <a:rPr lang="fr-FR" sz="4000" dirty="0" smtClean="0"/>
            <a:t>Opération   d’écriture</a:t>
          </a:r>
          <a:endParaRPr lang="fr-FR" sz="4000" dirty="0"/>
        </a:p>
      </dgm:t>
    </dgm:pt>
    <dgm:pt modelId="{17204406-8864-45F2-A562-4EF368802030}" type="parTrans" cxnId="{AB35F19F-B176-45E4-A92F-40A39040D9D6}">
      <dgm:prSet/>
      <dgm:spPr/>
      <dgm:t>
        <a:bodyPr/>
        <a:lstStyle/>
        <a:p>
          <a:endParaRPr lang="fr-FR"/>
        </a:p>
      </dgm:t>
    </dgm:pt>
    <dgm:pt modelId="{5C1FBEFD-A625-4F73-8BEB-2CC9C135FABE}" type="sibTrans" cxnId="{AB35F19F-B176-45E4-A92F-40A39040D9D6}">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2" custLinFactY="-18348" custLinFactNeighborY="-100000">
        <dgm:presLayoutVars>
          <dgm:chMax val="0"/>
          <dgm:bulletEnabled val="1"/>
        </dgm:presLayoutVars>
      </dgm:prSet>
      <dgm:spPr/>
      <dgm:t>
        <a:bodyPr/>
        <a:lstStyle/>
        <a:p>
          <a:endParaRPr lang="fr-FR"/>
        </a:p>
      </dgm:t>
    </dgm:pt>
    <dgm:pt modelId="{A8124351-4817-48FE-8FD2-67D80E98C0DF}" type="pres">
      <dgm:prSet presAssocID="{93413FBC-F67C-4E95-AB94-2A3410B71142}" presName="spacer" presStyleCnt="0"/>
      <dgm:spPr/>
    </dgm:pt>
    <dgm:pt modelId="{5D14843B-C8B6-4EC8-81A2-7400705B85CA}" type="pres">
      <dgm:prSet presAssocID="{A89590AC-C75E-4DE5-B4FD-8C110D993960}" presName="parentText" presStyleLbl="node1" presStyleIdx="1" presStyleCnt="2" custLinFactNeighborY="69316">
        <dgm:presLayoutVars>
          <dgm:chMax val="0"/>
          <dgm:bulletEnabled val="1"/>
        </dgm:presLayoutVars>
      </dgm:prSet>
      <dgm:spPr/>
      <dgm:t>
        <a:bodyPr/>
        <a:lstStyle/>
        <a:p>
          <a:endParaRPr lang="fr-FR"/>
        </a:p>
      </dgm:t>
    </dgm:pt>
  </dgm:ptLst>
  <dgm:cxnLst>
    <dgm:cxn modelId="{AB35F19F-B176-45E4-A92F-40A39040D9D6}" srcId="{25FA344E-664D-4841-A533-FB27B8663F13}" destId="{A89590AC-C75E-4DE5-B4FD-8C110D993960}" srcOrd="1" destOrd="0" parTransId="{17204406-8864-45F2-A562-4EF368802030}" sibTransId="{5C1FBEFD-A625-4F73-8BEB-2CC9C135FABE}"/>
    <dgm:cxn modelId="{BA505318-43DC-4C7E-991B-ABE6696C92FC}" srcId="{25FA344E-664D-4841-A533-FB27B8663F13}" destId="{2332E745-6FFB-40EB-A75C-E4EE24108126}" srcOrd="0" destOrd="0" parTransId="{7DB8287B-CCD5-4EFD-9AA2-3A2CA7E8B2D5}" sibTransId="{93413FBC-F67C-4E95-AB94-2A3410B71142}"/>
    <dgm:cxn modelId="{DD61082F-D3A2-4439-8680-2BC3C6022C6E}" type="presOf" srcId="{A89590AC-C75E-4DE5-B4FD-8C110D993960}" destId="{5D14843B-C8B6-4EC8-81A2-7400705B85CA}" srcOrd="0" destOrd="0" presId="urn:microsoft.com/office/officeart/2005/8/layout/vList2"/>
    <dgm:cxn modelId="{E1AB5B36-1C0C-4264-A6CC-4F4E9BD09654}" type="presOf" srcId="{25FA344E-664D-4841-A533-FB27B8663F13}" destId="{61AA84B1-E643-4DAC-9E0A-5BD581BF5621}" srcOrd="0" destOrd="0" presId="urn:microsoft.com/office/officeart/2005/8/layout/vList2"/>
    <dgm:cxn modelId="{72DADF22-C87B-4CFF-BC7C-2359A2C21CBF}" type="presOf" srcId="{2332E745-6FFB-40EB-A75C-E4EE24108126}" destId="{7BB3BA5F-4554-4867-A0E8-EF940B837724}" srcOrd="0" destOrd="0" presId="urn:microsoft.com/office/officeart/2005/8/layout/vList2"/>
    <dgm:cxn modelId="{9DEC5CF1-56CF-4DEB-9F02-DA0CC5AAE53C}" type="presParOf" srcId="{61AA84B1-E643-4DAC-9E0A-5BD581BF5621}" destId="{7BB3BA5F-4554-4867-A0E8-EF940B837724}" srcOrd="0" destOrd="0" presId="urn:microsoft.com/office/officeart/2005/8/layout/vList2"/>
    <dgm:cxn modelId="{7A3D519F-2730-495F-BA5A-95F3955D4E5F}" type="presParOf" srcId="{61AA84B1-E643-4DAC-9E0A-5BD581BF5621}" destId="{A8124351-4817-48FE-8FD2-67D80E98C0DF}" srcOrd="1" destOrd="0" presId="urn:microsoft.com/office/officeart/2005/8/layout/vList2"/>
    <dgm:cxn modelId="{524E7A2A-43DD-41FF-972E-8315BD1C252E}" type="presParOf" srcId="{61AA84B1-E643-4DAC-9E0A-5BD581BF5621}" destId="{5D14843B-C8B6-4EC8-81A2-7400705B85CA}"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3FFFC7BD-9573-4B86-B1A3-DBA471B861E4}"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3200" dirty="0" smtClean="0"/>
            <a:t>L’opération de lecture</a:t>
          </a:r>
          <a:endParaRPr lang="fr-FR" sz="32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67104" custLinFactY="-100000" custLinFactNeighborY="-100202">
        <dgm:presLayoutVars>
          <dgm:chMax val="0"/>
          <dgm:bulletEnabled val="1"/>
        </dgm:presLayoutVars>
      </dgm:prSet>
      <dgm:spPr/>
      <dgm:t>
        <a:bodyPr/>
        <a:lstStyle/>
        <a:p>
          <a:endParaRPr lang="fr-FR"/>
        </a:p>
      </dgm:t>
    </dgm:pt>
  </dgm:ptLst>
  <dgm:cxnLst>
    <dgm:cxn modelId="{BA505318-43DC-4C7E-991B-ABE6696C92FC}" srcId="{25FA344E-664D-4841-A533-FB27B8663F13}" destId="{2332E745-6FFB-40EB-A75C-E4EE24108126}" srcOrd="0" destOrd="0" parTransId="{7DB8287B-CCD5-4EFD-9AA2-3A2CA7E8B2D5}" sibTransId="{93413FBC-F67C-4E95-AB94-2A3410B71142}"/>
    <dgm:cxn modelId="{F3EA063B-0DD8-4B33-BE50-D1CBAF30C77C}" type="presOf" srcId="{25FA344E-664D-4841-A533-FB27B8663F13}" destId="{61AA84B1-E643-4DAC-9E0A-5BD581BF5621}" srcOrd="0" destOrd="0" presId="urn:microsoft.com/office/officeart/2005/8/layout/vList2"/>
    <dgm:cxn modelId="{7552AC7A-6A7C-49BC-8E9E-0520709D0F0D}" type="presOf" srcId="{2332E745-6FFB-40EB-A75C-E4EE24108126}" destId="{7BB3BA5F-4554-4867-A0E8-EF940B837724}" srcOrd="0" destOrd="0" presId="urn:microsoft.com/office/officeart/2005/8/layout/vList2"/>
    <dgm:cxn modelId="{FD46029E-16AE-405F-A8E3-E8148095BB4C}"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6AF37320-093C-46B4-83AE-0514C598A0B7}"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Problème de rafraîchissement</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78940" custLinFactY="-72211" custLinFactNeighborY="-100000">
        <dgm:presLayoutVars>
          <dgm:chMax val="0"/>
          <dgm:bulletEnabled val="1"/>
        </dgm:presLayoutVars>
      </dgm:prSet>
      <dgm:spPr/>
      <dgm:t>
        <a:bodyPr/>
        <a:lstStyle/>
        <a:p>
          <a:endParaRPr lang="fr-FR"/>
        </a:p>
      </dgm:t>
    </dgm:pt>
  </dgm:ptLst>
  <dgm:cxnLst>
    <dgm:cxn modelId="{BA505318-43DC-4C7E-991B-ABE6696C92FC}" srcId="{25FA344E-664D-4841-A533-FB27B8663F13}" destId="{2332E745-6FFB-40EB-A75C-E4EE24108126}" srcOrd="0" destOrd="0" parTransId="{7DB8287B-CCD5-4EFD-9AA2-3A2CA7E8B2D5}" sibTransId="{93413FBC-F67C-4E95-AB94-2A3410B71142}"/>
    <dgm:cxn modelId="{FEB67858-6113-4C10-A187-9137488E1621}" type="presOf" srcId="{2332E745-6FFB-40EB-A75C-E4EE24108126}" destId="{7BB3BA5F-4554-4867-A0E8-EF940B837724}" srcOrd="0" destOrd="0" presId="urn:microsoft.com/office/officeart/2005/8/layout/vList2"/>
    <dgm:cxn modelId="{E4A35AE7-8913-4C42-AF6F-D489FA5BBAA3}" type="presOf" srcId="{25FA344E-664D-4841-A533-FB27B8663F13}" destId="{61AA84B1-E643-4DAC-9E0A-5BD581BF5621}" srcOrd="0" destOrd="0" presId="urn:microsoft.com/office/officeart/2005/8/layout/vList2"/>
    <dgm:cxn modelId="{1AF03CF3-3B39-41C1-94E0-2D9E0C30FED4}"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14DBF536-D052-482A-B72B-9538C5F4C24F}"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Modes de rafraîchissement</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78940" custLinFactY="-45288" custLinFactNeighborY="-100000">
        <dgm:presLayoutVars>
          <dgm:chMax val="0"/>
          <dgm:bulletEnabled val="1"/>
        </dgm:presLayoutVars>
      </dgm:prSet>
      <dgm:spPr/>
      <dgm:t>
        <a:bodyPr/>
        <a:lstStyle/>
        <a:p>
          <a:endParaRPr lang="fr-FR"/>
        </a:p>
      </dgm:t>
    </dgm:pt>
  </dgm:ptLst>
  <dgm:cxnLst>
    <dgm:cxn modelId="{71C8E90C-4D91-4F2C-AEDD-BC26CCD22715}" type="presOf" srcId="{25FA344E-664D-4841-A533-FB27B8663F13}" destId="{61AA84B1-E643-4DAC-9E0A-5BD581BF5621}"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89245F2B-483F-4EC7-BE61-132DA7A5AB46}" type="presOf" srcId="{2332E745-6FFB-40EB-A75C-E4EE24108126}" destId="{7BB3BA5F-4554-4867-A0E8-EF940B837724}" srcOrd="0" destOrd="0" presId="urn:microsoft.com/office/officeart/2005/8/layout/vList2"/>
    <dgm:cxn modelId="{61182CDC-FD6B-435A-BFCD-EB45EB0704E0}"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F06F6E6A-7F8B-4600-A64F-970B920571FC}"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Modes de rafraîchissement</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Y="-72211" custLinFactNeighborY="-100000">
        <dgm:presLayoutVars>
          <dgm:chMax val="0"/>
          <dgm:bulletEnabled val="1"/>
        </dgm:presLayoutVars>
      </dgm:prSet>
      <dgm:spPr/>
      <dgm:t>
        <a:bodyPr/>
        <a:lstStyle/>
        <a:p>
          <a:endParaRPr lang="fr-FR"/>
        </a:p>
      </dgm:t>
    </dgm:pt>
  </dgm:ptLst>
  <dgm:cxnLst>
    <dgm:cxn modelId="{BA505318-43DC-4C7E-991B-ABE6696C92FC}" srcId="{25FA344E-664D-4841-A533-FB27B8663F13}" destId="{2332E745-6FFB-40EB-A75C-E4EE24108126}" srcOrd="0" destOrd="0" parTransId="{7DB8287B-CCD5-4EFD-9AA2-3A2CA7E8B2D5}" sibTransId="{93413FBC-F67C-4E95-AB94-2A3410B71142}"/>
    <dgm:cxn modelId="{51782A27-AA5B-428C-A719-F0DBCE79067A}" type="presOf" srcId="{2332E745-6FFB-40EB-A75C-E4EE24108126}" destId="{7BB3BA5F-4554-4867-A0E8-EF940B837724}" srcOrd="0" destOrd="0" presId="urn:microsoft.com/office/officeart/2005/8/layout/vList2"/>
    <dgm:cxn modelId="{FFDF7FF3-063E-44C2-834B-D449EAAB5946}" type="presOf" srcId="{25FA344E-664D-4841-A533-FB27B8663F13}" destId="{61AA84B1-E643-4DAC-9E0A-5BD581BF5621}" srcOrd="0" destOrd="0" presId="urn:microsoft.com/office/officeart/2005/8/layout/vList2"/>
    <dgm:cxn modelId="{CD4FEEB9-04E0-480A-A572-7E506452E776}"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DC8F105C-1818-420C-B41E-7B30A9FCBB0A}"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3600" dirty="0" smtClean="0"/>
            <a:t>Description des Transistors MOS</a:t>
          </a:r>
          <a:endParaRPr lang="fr-FR" sz="36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NeighborX="1724" custLinFactNeighborY="-8535">
        <dgm:presLayoutVars>
          <dgm:chMax val="0"/>
          <dgm:bulletEnabled val="1"/>
        </dgm:presLayoutVars>
      </dgm:prSet>
      <dgm:spPr/>
      <dgm:t>
        <a:bodyPr/>
        <a:lstStyle/>
        <a:p>
          <a:endParaRPr lang="fr-FR"/>
        </a:p>
      </dgm:t>
    </dgm:pt>
  </dgm:ptLst>
  <dgm:cxnLst>
    <dgm:cxn modelId="{BA505318-43DC-4C7E-991B-ABE6696C92FC}" srcId="{25FA344E-664D-4841-A533-FB27B8663F13}" destId="{2332E745-6FFB-40EB-A75C-E4EE24108126}" srcOrd="0" destOrd="0" parTransId="{7DB8287B-CCD5-4EFD-9AA2-3A2CA7E8B2D5}" sibTransId="{93413FBC-F67C-4E95-AB94-2A3410B71142}"/>
    <dgm:cxn modelId="{7062B5E2-1F97-4F94-8293-97EA862AB37F}" type="presOf" srcId="{25FA344E-664D-4841-A533-FB27B8663F13}" destId="{61AA84B1-E643-4DAC-9E0A-5BD581BF5621}" srcOrd="0" destOrd="0" presId="urn:microsoft.com/office/officeart/2005/8/layout/vList2"/>
    <dgm:cxn modelId="{60331FAE-E0BB-4C19-A2CA-86BF4D057570}" type="presOf" srcId="{2332E745-6FFB-40EB-A75C-E4EE24108126}" destId="{7BB3BA5F-4554-4867-A0E8-EF940B837724}" srcOrd="0" destOrd="0" presId="urn:microsoft.com/office/officeart/2005/8/layout/vList2"/>
    <dgm:cxn modelId="{3D463E2A-9238-443A-BB3F-C515B53F2739}"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Modes de rafraîchissement</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Y="-72211" custLinFactNeighborY="-100000">
        <dgm:presLayoutVars>
          <dgm:chMax val="0"/>
          <dgm:bulletEnabled val="1"/>
        </dgm:presLayoutVars>
      </dgm:prSet>
      <dgm:spPr/>
      <dgm:t>
        <a:bodyPr/>
        <a:lstStyle/>
        <a:p>
          <a:endParaRPr lang="fr-FR"/>
        </a:p>
      </dgm:t>
    </dgm:pt>
  </dgm:ptLst>
  <dgm:cxnLst>
    <dgm:cxn modelId="{A62934F4-8F00-4E97-A22B-7BB5C5BF9DAF}" type="presOf" srcId="{2332E745-6FFB-40EB-A75C-E4EE24108126}" destId="{7BB3BA5F-4554-4867-A0E8-EF940B837724}" srcOrd="0" destOrd="0" presId="urn:microsoft.com/office/officeart/2005/8/layout/vList2"/>
    <dgm:cxn modelId="{D6F94EC3-EC14-49C6-A5EA-8C71D50FB1D2}" type="presOf" srcId="{25FA344E-664D-4841-A533-FB27B8663F13}" destId="{61AA84B1-E643-4DAC-9E0A-5BD581BF5621}"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40EFF67D-4E40-4F88-8972-4A6D04FB7F69}"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F8DF9290-3CF7-4DC0-AB07-202A25002728}"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SDRAM </a:t>
          </a:r>
          <a:r>
            <a:rPr lang="fr-FR" sz="3400" b="0" i="0" dirty="0" smtClean="0"/>
            <a:t>(</a:t>
          </a:r>
          <a:r>
            <a:rPr lang="fr-FR" sz="3400" b="0" i="1" dirty="0" err="1" smtClean="0"/>
            <a:t>Synchronous</a:t>
          </a:r>
          <a:r>
            <a:rPr lang="fr-FR" sz="3400" b="0" i="1" dirty="0" smtClean="0"/>
            <a:t> </a:t>
          </a:r>
          <a:r>
            <a:rPr lang="fr-FR" sz="3400" b="0" i="1" dirty="0" err="1" smtClean="0"/>
            <a:t>Dynamic</a:t>
          </a:r>
          <a:r>
            <a:rPr lang="fr-FR" sz="3400" b="0" i="1" dirty="0" smtClean="0"/>
            <a:t> RAM</a:t>
          </a:r>
          <a:r>
            <a:rPr lang="fr-FR" sz="3400" b="0" i="0" dirty="0" smtClean="0"/>
            <a:t>)</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C2CDD37-99EC-464D-83BE-3FDF5027AF9C}">
      <dgm:prSet phldrT="[Texte]" custT="1"/>
      <dgm:spPr/>
      <dgm:t>
        <a:bodyPr/>
        <a:lstStyle/>
        <a:p>
          <a:r>
            <a:rPr lang="fr-FR" sz="2800" b="0" i="0" dirty="0" smtClean="0"/>
            <a:t>Apparue en 1997.</a:t>
          </a:r>
          <a:endParaRPr lang="fr-FR" sz="2800" dirty="0"/>
        </a:p>
      </dgm:t>
    </dgm:pt>
    <dgm:pt modelId="{C8CDF598-1D82-4B94-9FD8-87ECC7525B32}" type="sibTrans" cxnId="{6AE17E74-8F52-4631-9FB2-8A96BE6F2C0B}">
      <dgm:prSet/>
      <dgm:spPr/>
      <dgm:t>
        <a:bodyPr/>
        <a:lstStyle/>
        <a:p>
          <a:endParaRPr lang="fr-FR"/>
        </a:p>
      </dgm:t>
    </dgm:pt>
    <dgm:pt modelId="{F1E59DF7-7486-4094-8762-E4FCD195865A}" type="parTrans" cxnId="{6AE17E74-8F52-4631-9FB2-8A96BE6F2C0B}">
      <dgm:prSet/>
      <dgm:spPr/>
      <dgm:t>
        <a:bodyPr/>
        <a:lstStyle/>
        <a:p>
          <a:endParaRPr lang="fr-FR"/>
        </a:p>
      </dgm:t>
    </dgm:pt>
    <dgm:pt modelId="{5B70A3E2-E47E-4EFC-B558-35170AA64F9A}">
      <dgm:prSet phldrT="[Texte]" custT="1"/>
      <dgm:spPr/>
      <dgm:t>
        <a:bodyPr/>
        <a:lstStyle/>
        <a:p>
          <a:r>
            <a:rPr lang="fr-FR" sz="2800" b="0" i="0" dirty="0" smtClean="0"/>
            <a:t>168 broches, fréquences: 66, 100 et 133 MHz temps d’accès de l’ordre de 10ns.</a:t>
          </a:r>
          <a:endParaRPr lang="fr-FR" sz="2800" dirty="0"/>
        </a:p>
      </dgm:t>
    </dgm:pt>
    <dgm:pt modelId="{1346E66C-A46E-4F1D-9DB8-F4B5D18C87D3}" type="parTrans" cxnId="{A7FBF45A-9CD6-4F4C-9DE1-0095F6B608D3}">
      <dgm:prSet/>
      <dgm:spPr/>
      <dgm:t>
        <a:bodyPr/>
        <a:lstStyle/>
        <a:p>
          <a:endParaRPr lang="fr-FR"/>
        </a:p>
      </dgm:t>
    </dgm:pt>
    <dgm:pt modelId="{CA7B8C7A-7037-4249-89DC-5F5EA733D3D8}" type="sibTrans" cxnId="{A7FBF45A-9CD6-4F4C-9DE1-0095F6B608D3}">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NeighborY="-95990">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LinFactNeighborY="-74532">
        <dgm:presLayoutVars>
          <dgm:bulletEnabled val="1"/>
        </dgm:presLayoutVars>
      </dgm:prSet>
      <dgm:spPr/>
      <dgm:t>
        <a:bodyPr/>
        <a:lstStyle/>
        <a:p>
          <a:endParaRPr lang="fr-FR"/>
        </a:p>
      </dgm:t>
    </dgm:pt>
  </dgm:ptLst>
  <dgm:cxnLst>
    <dgm:cxn modelId="{A7FBF45A-9CD6-4F4C-9DE1-0095F6B608D3}" srcId="{2332E745-6FFB-40EB-A75C-E4EE24108126}" destId="{5B70A3E2-E47E-4EFC-B558-35170AA64F9A}" srcOrd="1" destOrd="0" parTransId="{1346E66C-A46E-4F1D-9DB8-F4B5D18C87D3}" sibTransId="{CA7B8C7A-7037-4249-89DC-5F5EA733D3D8}"/>
    <dgm:cxn modelId="{B328BAFE-8B3A-40C5-BB62-558E2FBB5C0A}" type="presOf" srcId="{5B70A3E2-E47E-4EFC-B558-35170AA64F9A}" destId="{92C4005E-483F-4B2C-BEEA-A838FF946B4D}" srcOrd="0" destOrd="1" presId="urn:microsoft.com/office/officeart/2005/8/layout/vList2"/>
    <dgm:cxn modelId="{5FCB0342-27B4-4C8F-98AE-2A8747C1F76D}" type="presOf" srcId="{0C2CDD37-99EC-464D-83BE-3FDF5027AF9C}" destId="{92C4005E-483F-4B2C-BEEA-A838FF946B4D}" srcOrd="0" destOrd="0" presId="urn:microsoft.com/office/officeart/2005/8/layout/vList2"/>
    <dgm:cxn modelId="{FAEC99AD-252C-4120-A684-FD29A905058B}" type="presOf" srcId="{2332E745-6FFB-40EB-A75C-E4EE24108126}" destId="{7BB3BA5F-4554-4867-A0E8-EF940B837724}" srcOrd="0" destOrd="0" presId="urn:microsoft.com/office/officeart/2005/8/layout/vList2"/>
    <dgm:cxn modelId="{814EB823-8DB5-4C01-8573-D54596B5E27A}" type="presOf" srcId="{25FA344E-664D-4841-A533-FB27B8663F13}" destId="{61AA84B1-E643-4DAC-9E0A-5BD581BF5621}"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6AE17E74-8F52-4631-9FB2-8A96BE6F2C0B}" srcId="{2332E745-6FFB-40EB-A75C-E4EE24108126}" destId="{0C2CDD37-99EC-464D-83BE-3FDF5027AF9C}" srcOrd="0" destOrd="0" parTransId="{F1E59DF7-7486-4094-8762-E4FCD195865A}" sibTransId="{C8CDF598-1D82-4B94-9FD8-87ECC7525B32}"/>
    <dgm:cxn modelId="{4E7EC1B3-1A42-4FE3-9F3B-EBE03C8BF225}" type="presParOf" srcId="{61AA84B1-E643-4DAC-9E0A-5BD581BF5621}" destId="{7BB3BA5F-4554-4867-A0E8-EF940B837724}" srcOrd="0" destOrd="0" presId="urn:microsoft.com/office/officeart/2005/8/layout/vList2"/>
    <dgm:cxn modelId="{172A65A3-0902-48AE-9D8A-019DA48314A0}"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82838678-7315-40F9-80C2-B86C9F2B7BF0}"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RDRAM </a:t>
          </a:r>
          <a:r>
            <a:rPr lang="fr-FR" sz="3400" b="0" i="0" dirty="0" smtClean="0"/>
            <a:t>(</a:t>
          </a:r>
          <a:r>
            <a:rPr lang="fr-FR" sz="3400" b="0" i="0" dirty="0" err="1" smtClean="0"/>
            <a:t>Rambus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4C9FC1B9-06D7-4BAC-B609-01F528F8626F}">
      <dgm:prSet phldrT="[Texte]" custT="1"/>
      <dgm:spPr/>
      <dgm:t>
        <a:bodyPr/>
        <a:lstStyle/>
        <a:p>
          <a:pPr>
            <a:lnSpc>
              <a:spcPct val="100000"/>
            </a:lnSpc>
          </a:pPr>
          <a:r>
            <a:rPr lang="fr-FR" sz="2800" b="0" i="0" dirty="0" smtClean="0"/>
            <a:t>Mémoire 64 bits.</a:t>
          </a:r>
          <a:endParaRPr lang="fr-FR" sz="2800" dirty="0"/>
        </a:p>
      </dgm:t>
    </dgm:pt>
    <dgm:pt modelId="{DEEF023E-ACA2-4DED-9B3D-A7CFDF0C9C32}" type="parTrans" cxnId="{7E0815CD-DDC5-47E1-901B-247F78C8718A}">
      <dgm:prSet/>
      <dgm:spPr/>
    </dgm:pt>
    <dgm:pt modelId="{744D663F-A20C-485F-8A0D-B1ED1E4A8076}" type="sibTrans" cxnId="{7E0815CD-DDC5-47E1-901B-247F78C8718A}">
      <dgm:prSet/>
      <dgm:spPr/>
    </dgm:pt>
    <dgm:pt modelId="{FF5D222C-7F02-444F-8859-54FF228E0569}">
      <dgm:prSet phldrT="[Texte]" custT="1"/>
      <dgm:spPr/>
      <dgm:t>
        <a:bodyPr/>
        <a:lstStyle/>
        <a:p>
          <a:pPr>
            <a:lnSpc>
              <a:spcPct val="100000"/>
            </a:lnSpc>
          </a:pPr>
          <a:r>
            <a:rPr lang="fr-FR" sz="2800" b="0" i="0" dirty="0" smtClean="0"/>
            <a:t>Fonctionne avec les bus 16 bits à 800MHz. </a:t>
          </a:r>
          <a:endParaRPr lang="fr-FR" sz="2800" dirty="0"/>
        </a:p>
      </dgm:t>
    </dgm:pt>
    <dgm:pt modelId="{05DA5D00-0D6C-4196-BAFF-350142661030}" type="parTrans" cxnId="{22D5A972-4C74-4CA4-8068-A03C6306B49B}">
      <dgm:prSet/>
      <dgm:spPr/>
    </dgm:pt>
    <dgm:pt modelId="{A72C8EBD-8146-4A91-8294-EAD506EB19CF}" type="sibTrans" cxnId="{22D5A972-4C74-4CA4-8068-A03C6306B49B}">
      <dgm:prSet/>
      <dgm:spPr/>
    </dgm:pt>
    <dgm:pt modelId="{4095A406-6A9A-4F60-A1D7-0CFCE897ABF0}">
      <dgm:prSet phldrT="[Texte]" custT="1"/>
      <dgm:spPr/>
      <dgm:t>
        <a:bodyPr/>
        <a:lstStyle/>
        <a:p>
          <a:pPr>
            <a:lnSpc>
              <a:spcPct val="100000"/>
            </a:lnSpc>
          </a:pPr>
          <a:r>
            <a:rPr lang="fr-FR" sz="2800" b="0" i="0" dirty="0" smtClean="0"/>
            <a:t>Développée par la société américaine </a:t>
          </a:r>
          <a:r>
            <a:rPr lang="fr-FR" sz="2800" b="0" i="0" dirty="0" err="1" smtClean="0"/>
            <a:t>Rambus</a:t>
          </a:r>
          <a:r>
            <a:rPr lang="fr-FR" sz="2800" b="0" i="0" dirty="0" smtClean="0"/>
            <a:t> en 1999.</a:t>
          </a:r>
          <a:endParaRPr lang="fr-FR" sz="2800" dirty="0"/>
        </a:p>
      </dgm:t>
    </dgm:pt>
    <dgm:pt modelId="{836B192E-B7D6-4E07-A770-2CB675DAB4ED}" type="parTrans" cxnId="{23F4D838-5ABF-438D-A7EB-44EB52C60897}">
      <dgm:prSet/>
      <dgm:spPr/>
    </dgm:pt>
    <dgm:pt modelId="{E27D503C-C0A4-4EF4-BC56-556FEEA3EA0C}" type="sibTrans" cxnId="{23F4D838-5ABF-438D-A7EB-44EB52C60897}">
      <dgm:prSet/>
      <dgm:spPr/>
    </dgm:pt>
    <dgm:pt modelId="{926ADEA9-04A0-4D6A-8D61-4ED2BE4DA659}">
      <dgm:prSet phldrT="[Texte]" custT="1"/>
      <dgm:spPr/>
      <dgm:t>
        <a:bodyPr/>
        <a:lstStyle/>
        <a:p>
          <a:pPr>
            <a:lnSpc>
              <a:spcPct val="100000"/>
            </a:lnSpc>
          </a:pPr>
          <a:r>
            <a:rPr lang="fr-FR" sz="2800" b="0" i="0" dirty="0" smtClean="0"/>
            <a:t>Permet de transférer les données à 1.6 Go.</a:t>
          </a:r>
          <a:endParaRPr lang="fr-FR" sz="2800" dirty="0"/>
        </a:p>
      </dgm:t>
    </dgm:pt>
    <dgm:pt modelId="{D89A3274-0AFE-4C48-8BAB-3BB9A03E14A6}" type="parTrans" cxnId="{01657DD4-7995-4947-A586-0AE6ADA115B0}">
      <dgm:prSet/>
      <dgm:spPr/>
    </dgm:pt>
    <dgm:pt modelId="{8D2B70CE-6B65-44C2-8C21-C2463937A35D}" type="sibTrans" cxnId="{01657DD4-7995-4947-A586-0AE6ADA115B0}">
      <dgm:prSet/>
      <dgm:spPr/>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66729"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LinFactNeighborY="-27602">
        <dgm:presLayoutVars>
          <dgm:bulletEnabled val="1"/>
        </dgm:presLayoutVars>
      </dgm:prSet>
      <dgm:spPr/>
      <dgm:t>
        <a:bodyPr/>
        <a:lstStyle/>
        <a:p>
          <a:endParaRPr lang="fr-FR"/>
        </a:p>
      </dgm:t>
    </dgm:pt>
  </dgm:ptLst>
  <dgm:cxnLst>
    <dgm:cxn modelId="{7350ADD4-E4F3-4DB7-819C-A2B2A1CDE8CF}" type="presOf" srcId="{926ADEA9-04A0-4D6A-8D61-4ED2BE4DA659}" destId="{92C4005E-483F-4B2C-BEEA-A838FF946B4D}" srcOrd="0" destOrd="3" presId="urn:microsoft.com/office/officeart/2005/8/layout/vList2"/>
    <dgm:cxn modelId="{23F4D838-5ABF-438D-A7EB-44EB52C60897}" srcId="{2332E745-6FFB-40EB-A75C-E4EE24108126}" destId="{4095A406-6A9A-4F60-A1D7-0CFCE897ABF0}" srcOrd="1" destOrd="0" parTransId="{836B192E-B7D6-4E07-A770-2CB675DAB4ED}" sibTransId="{E27D503C-C0A4-4EF4-BC56-556FEEA3EA0C}"/>
    <dgm:cxn modelId="{3E698196-4C30-4597-9BBE-173094AF6A1A}" type="presOf" srcId="{4C9FC1B9-06D7-4BAC-B609-01F528F8626F}" destId="{92C4005E-483F-4B2C-BEEA-A838FF946B4D}" srcOrd="0" destOrd="0" presId="urn:microsoft.com/office/officeart/2005/8/layout/vList2"/>
    <dgm:cxn modelId="{01657DD4-7995-4947-A586-0AE6ADA115B0}" srcId="{2332E745-6FFB-40EB-A75C-E4EE24108126}" destId="{926ADEA9-04A0-4D6A-8D61-4ED2BE4DA659}" srcOrd="3" destOrd="0" parTransId="{D89A3274-0AFE-4C48-8BAB-3BB9A03E14A6}" sibTransId="{8D2B70CE-6B65-44C2-8C21-C2463937A35D}"/>
    <dgm:cxn modelId="{753E9647-76BC-43E1-B1B6-90D5E2255140}" type="presOf" srcId="{4095A406-6A9A-4F60-A1D7-0CFCE897ABF0}" destId="{92C4005E-483F-4B2C-BEEA-A838FF946B4D}" srcOrd="0" destOrd="1" presId="urn:microsoft.com/office/officeart/2005/8/layout/vList2"/>
    <dgm:cxn modelId="{22D5A972-4C74-4CA4-8068-A03C6306B49B}" srcId="{2332E745-6FFB-40EB-A75C-E4EE24108126}" destId="{FF5D222C-7F02-444F-8859-54FF228E0569}" srcOrd="2" destOrd="0" parTransId="{05DA5D00-0D6C-4196-BAFF-350142661030}" sibTransId="{A72C8EBD-8146-4A91-8294-EAD506EB19CF}"/>
    <dgm:cxn modelId="{0D4C9939-1EAF-4CF8-8659-51254972FF92}" type="presOf" srcId="{25FA344E-664D-4841-A533-FB27B8663F13}" destId="{61AA84B1-E643-4DAC-9E0A-5BD581BF5621}"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7E0815CD-DDC5-47E1-901B-247F78C8718A}" srcId="{2332E745-6FFB-40EB-A75C-E4EE24108126}" destId="{4C9FC1B9-06D7-4BAC-B609-01F528F8626F}" srcOrd="0" destOrd="0" parTransId="{DEEF023E-ACA2-4DED-9B3D-A7CFDF0C9C32}" sibTransId="{744D663F-A20C-485F-8A0D-B1ED1E4A8076}"/>
    <dgm:cxn modelId="{29128CEE-E93C-4785-98BD-7515E2C18878}" type="presOf" srcId="{FF5D222C-7F02-444F-8859-54FF228E0569}" destId="{92C4005E-483F-4B2C-BEEA-A838FF946B4D}" srcOrd="0" destOrd="2" presId="urn:microsoft.com/office/officeart/2005/8/layout/vList2"/>
    <dgm:cxn modelId="{B8D8551E-EFCC-4FB2-BF77-F561B08C1825}" type="presOf" srcId="{2332E745-6FFB-40EB-A75C-E4EE24108126}" destId="{7BB3BA5F-4554-4867-A0E8-EF940B837724}" srcOrd="0" destOrd="0" presId="urn:microsoft.com/office/officeart/2005/8/layout/vList2"/>
    <dgm:cxn modelId="{77830867-1A24-4F3B-9C32-074170AEAED4}" type="presParOf" srcId="{61AA84B1-E643-4DAC-9E0A-5BD581BF5621}" destId="{7BB3BA5F-4554-4867-A0E8-EF940B837724}" srcOrd="0" destOrd="0" presId="urn:microsoft.com/office/officeart/2005/8/layout/vList2"/>
    <dgm:cxn modelId="{D8BABFB8-1B0E-4D67-AB5A-63589F2703C7}"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EA6FB096-8FF5-4AB9-9B0F-99C8D59A3036}"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RDRAM </a:t>
          </a:r>
          <a:r>
            <a:rPr lang="fr-FR" sz="3400" b="0" i="0" dirty="0" smtClean="0"/>
            <a:t>(</a:t>
          </a:r>
          <a:r>
            <a:rPr lang="fr-FR" sz="3400" b="0" i="0" dirty="0" err="1" smtClean="0"/>
            <a:t>Rambus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C2CDD37-99EC-464D-83BE-3FDF5027AF9C}">
      <dgm:prSet phldrT="[Texte]" custT="1"/>
      <dgm:spPr/>
      <dgm:t>
        <a:bodyPr/>
        <a:lstStyle/>
        <a:p>
          <a:pPr>
            <a:lnSpc>
              <a:spcPct val="100000"/>
            </a:lnSpc>
          </a:pPr>
          <a:r>
            <a:rPr lang="fr-FR" sz="2800" b="0" i="0" dirty="0" smtClean="0"/>
            <a:t>Utilisée avec les processeur </a:t>
          </a:r>
          <a:r>
            <a:rPr lang="fr-FR" sz="2800" b="0" i="0" dirty="0" err="1" smtClean="0"/>
            <a:t>intel</a:t>
          </a:r>
          <a:r>
            <a:rPr lang="fr-FR" sz="2800" b="0" i="0" dirty="0" smtClean="0"/>
            <a:t> P</a:t>
          </a:r>
          <a:r>
            <a:rPr lang="fr-FR" sz="2800" b="0" i="0" dirty="0" smtClean="0">
              <a:hlinkClick xmlns:r="http://schemas.openxmlformats.org/officeDocument/2006/relationships" r:id="rId1" tooltip="Pentium III"/>
            </a:rPr>
            <a:t>entium3</a:t>
          </a:r>
          <a:r>
            <a:rPr lang="fr-FR" sz="2800" b="0" i="0" dirty="0" smtClean="0"/>
            <a:t> et </a:t>
          </a:r>
          <a:r>
            <a:rPr lang="fr-FR" sz="2800" b="0" i="0" dirty="0" smtClean="0">
              <a:hlinkClick xmlns:r="http://schemas.openxmlformats.org/officeDocument/2006/relationships" r:id="rId2" tooltip="Pentium 4"/>
            </a:rPr>
            <a:t>Pentium 4</a:t>
          </a:r>
          <a:r>
            <a:rPr lang="fr-FR" sz="2800" b="0" i="0" dirty="0" smtClean="0"/>
            <a:t> et équivalents.</a:t>
          </a:r>
          <a:endParaRPr lang="fr-FR" sz="2800" dirty="0"/>
        </a:p>
      </dgm:t>
    </dgm:pt>
    <dgm:pt modelId="{C8CDF598-1D82-4B94-9FD8-87ECC7525B32}" type="sibTrans" cxnId="{6AE17E74-8F52-4631-9FB2-8A96BE6F2C0B}">
      <dgm:prSet/>
      <dgm:spPr/>
      <dgm:t>
        <a:bodyPr/>
        <a:lstStyle/>
        <a:p>
          <a:endParaRPr lang="fr-FR"/>
        </a:p>
      </dgm:t>
    </dgm:pt>
    <dgm:pt modelId="{F1E59DF7-7486-4094-8762-E4FCD195865A}" type="parTrans" cxnId="{6AE17E74-8F52-4631-9FB2-8A96BE6F2C0B}">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66729" custLinFactY="-21596" custLinFactNeighborY="-100000">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LinFactNeighborY="-99006">
        <dgm:presLayoutVars>
          <dgm:bulletEnabled val="1"/>
        </dgm:presLayoutVars>
      </dgm:prSet>
      <dgm:spPr/>
      <dgm:t>
        <a:bodyPr/>
        <a:lstStyle/>
        <a:p>
          <a:endParaRPr lang="fr-FR"/>
        </a:p>
      </dgm:t>
    </dgm:pt>
  </dgm:ptLst>
  <dgm:cxnLst>
    <dgm:cxn modelId="{6AE17E74-8F52-4631-9FB2-8A96BE6F2C0B}" srcId="{2332E745-6FFB-40EB-A75C-E4EE24108126}" destId="{0C2CDD37-99EC-464D-83BE-3FDF5027AF9C}" srcOrd="0" destOrd="0" parTransId="{F1E59DF7-7486-4094-8762-E4FCD195865A}" sibTransId="{C8CDF598-1D82-4B94-9FD8-87ECC7525B32}"/>
    <dgm:cxn modelId="{BA505318-43DC-4C7E-991B-ABE6696C92FC}" srcId="{25FA344E-664D-4841-A533-FB27B8663F13}" destId="{2332E745-6FFB-40EB-A75C-E4EE24108126}" srcOrd="0" destOrd="0" parTransId="{7DB8287B-CCD5-4EFD-9AA2-3A2CA7E8B2D5}" sibTransId="{93413FBC-F67C-4E95-AB94-2A3410B71142}"/>
    <dgm:cxn modelId="{21327ABC-02B8-425E-BB88-15C5459673FE}" type="presOf" srcId="{2332E745-6FFB-40EB-A75C-E4EE24108126}" destId="{7BB3BA5F-4554-4867-A0E8-EF940B837724}" srcOrd="0" destOrd="0" presId="urn:microsoft.com/office/officeart/2005/8/layout/vList2"/>
    <dgm:cxn modelId="{AB91F275-6457-4645-A717-26FD3115B142}" type="presOf" srcId="{0C2CDD37-99EC-464D-83BE-3FDF5027AF9C}" destId="{92C4005E-483F-4B2C-BEEA-A838FF946B4D}" srcOrd="0" destOrd="0" presId="urn:microsoft.com/office/officeart/2005/8/layout/vList2"/>
    <dgm:cxn modelId="{7B47CAF2-FF47-486E-B788-B0CB84D8A4E2}" type="presOf" srcId="{25FA344E-664D-4841-A533-FB27B8663F13}" destId="{61AA84B1-E643-4DAC-9E0A-5BD581BF5621}" srcOrd="0" destOrd="0" presId="urn:microsoft.com/office/officeart/2005/8/layout/vList2"/>
    <dgm:cxn modelId="{285D209E-B3EA-41E7-B5F3-0EA768D9170E}" type="presParOf" srcId="{61AA84B1-E643-4DAC-9E0A-5BD581BF5621}" destId="{7BB3BA5F-4554-4867-A0E8-EF940B837724}" srcOrd="0" destOrd="0" presId="urn:microsoft.com/office/officeart/2005/8/layout/vList2"/>
    <dgm:cxn modelId="{6D34AFD4-1D27-4D9E-83E0-65B94E752DED}"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151C5CFF-F38C-4FE9-8856-9FBEF8FD33C8}"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pPr algn="l"/>
          <a:r>
            <a:rPr lang="fr-FR" sz="3400" b="1" i="0" dirty="0" smtClean="0">
              <a:solidFill>
                <a:schemeClr val="bg2">
                  <a:lumMod val="25000"/>
                </a:schemeClr>
              </a:solidFill>
            </a:rPr>
            <a:t>DDR SDRAM</a:t>
          </a:r>
          <a:r>
            <a:rPr lang="fr-FR" sz="3400" b="0" i="0" dirty="0" smtClean="0"/>
            <a:t> (Double Data Rate </a:t>
          </a:r>
          <a:r>
            <a:rPr lang="fr-FR" sz="3400" b="0" i="0" dirty="0" err="1" smtClean="0"/>
            <a:t>Synchronous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C2CDD37-99EC-464D-83BE-3FDF5027AF9C}">
      <dgm:prSet phldrT="[Texte]" custT="1"/>
      <dgm:spPr/>
      <dgm:t>
        <a:bodyPr/>
        <a:lstStyle/>
        <a:p>
          <a:r>
            <a:rPr lang="fr-FR" sz="2800" b="0" i="0" dirty="0" smtClean="0"/>
            <a:t>184 broches. </a:t>
          </a:r>
          <a:endParaRPr lang="fr-FR" sz="2800" dirty="0"/>
        </a:p>
      </dgm:t>
    </dgm:pt>
    <dgm:pt modelId="{C8CDF598-1D82-4B94-9FD8-87ECC7525B32}" type="sibTrans" cxnId="{6AE17E74-8F52-4631-9FB2-8A96BE6F2C0B}">
      <dgm:prSet/>
      <dgm:spPr/>
      <dgm:t>
        <a:bodyPr/>
        <a:lstStyle/>
        <a:p>
          <a:endParaRPr lang="fr-FR"/>
        </a:p>
      </dgm:t>
    </dgm:pt>
    <dgm:pt modelId="{F1E59DF7-7486-4094-8762-E4FCD195865A}" type="parTrans" cxnId="{6AE17E74-8F52-4631-9FB2-8A96BE6F2C0B}">
      <dgm:prSet/>
      <dgm:spPr/>
      <dgm:t>
        <a:bodyPr/>
        <a:lstStyle/>
        <a:p>
          <a:endParaRPr lang="fr-FR"/>
        </a:p>
      </dgm:t>
    </dgm:pt>
    <dgm:pt modelId="{CEDC3C39-B1C9-4FB8-B663-51924FAB01CE}">
      <dgm:prSet phldrT="[Texte]" custT="1"/>
      <dgm:spPr/>
      <dgm:t>
        <a:bodyPr/>
        <a:lstStyle/>
        <a:p>
          <a:r>
            <a:rPr lang="fr-FR" sz="2800" b="0" i="0" dirty="0" smtClean="0"/>
            <a:t>Transfère les données deux fois par cycle. </a:t>
          </a:r>
          <a:endParaRPr lang="fr-FR" sz="2800" dirty="0"/>
        </a:p>
      </dgm:t>
    </dgm:pt>
    <dgm:pt modelId="{6859E13D-9EC5-4F29-9F14-2B3EB994A538}" type="parTrans" cxnId="{8B664408-DB5F-468A-B20D-A9202CD9A44F}">
      <dgm:prSet/>
      <dgm:spPr/>
      <dgm:t>
        <a:bodyPr/>
        <a:lstStyle/>
        <a:p>
          <a:endParaRPr lang="fr-FR"/>
        </a:p>
      </dgm:t>
    </dgm:pt>
    <dgm:pt modelId="{8059338D-A2CF-40E8-B7F7-81740AA15FF1}" type="sibTrans" cxnId="{8B664408-DB5F-468A-B20D-A9202CD9A44F}">
      <dgm:prSet/>
      <dgm:spPr/>
      <dgm:t>
        <a:bodyPr/>
        <a:lstStyle/>
        <a:p>
          <a:endParaRPr lang="fr-FR"/>
        </a:p>
      </dgm:t>
    </dgm:pt>
    <dgm:pt modelId="{D3D68443-BAC4-4666-9687-FF980672F886}">
      <dgm:prSet phldrT="[Texte]" custT="1"/>
      <dgm:spPr/>
      <dgm:t>
        <a:bodyPr/>
        <a:lstStyle/>
        <a:p>
          <a:endParaRPr lang="fr-FR" sz="2800" dirty="0"/>
        </a:p>
      </dgm:t>
    </dgm:pt>
    <dgm:pt modelId="{3635ED44-1319-4C17-8ED5-095B2168A3E4}" type="parTrans" cxnId="{EA0CF9CD-752D-44E9-A27B-FF1EB06A5FAE}">
      <dgm:prSet/>
      <dgm:spPr/>
      <dgm:t>
        <a:bodyPr/>
        <a:lstStyle/>
        <a:p>
          <a:endParaRPr lang="fr-FR"/>
        </a:p>
      </dgm:t>
    </dgm:pt>
    <dgm:pt modelId="{AB33358D-B155-4000-B310-EAE153CF8DBA}" type="sibTrans" cxnId="{EA0CF9CD-752D-44E9-A27B-FF1EB06A5FAE}">
      <dgm:prSet/>
      <dgm:spPr/>
      <dgm:t>
        <a:bodyPr/>
        <a:lstStyle/>
        <a:p>
          <a:endParaRPr lang="fr-FR"/>
        </a:p>
      </dgm:t>
    </dgm:pt>
    <dgm:pt modelId="{01AE51A2-6F8D-49E8-83FF-91383C8739C7}">
      <dgm:prSet phldrT="[Texte]" custT="1"/>
      <dgm:spPr/>
      <dgm:t>
        <a:bodyPr/>
        <a:lstStyle/>
        <a:p>
          <a:endParaRPr lang="fr-FR" sz="2800" dirty="0"/>
        </a:p>
      </dgm:t>
    </dgm:pt>
    <dgm:pt modelId="{53A88456-E6FA-42BB-80D5-4A03351EF32A}" type="parTrans" cxnId="{5EB7E27E-AA59-4560-A519-D61E178601C2}">
      <dgm:prSet/>
      <dgm:spPr/>
      <dgm:t>
        <a:bodyPr/>
        <a:lstStyle/>
        <a:p>
          <a:endParaRPr lang="fr-FR"/>
        </a:p>
      </dgm:t>
    </dgm:pt>
    <dgm:pt modelId="{A17DE0C3-9D9D-489D-BE8F-5B30D48D3294}" type="sibTrans" cxnId="{5EB7E27E-AA59-4560-A519-D61E178601C2}">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82838"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23588" custLinFactY="-1204" custLinFactNeighborY="-100000">
        <dgm:presLayoutVars>
          <dgm:bulletEnabled val="1"/>
        </dgm:presLayoutVars>
      </dgm:prSet>
      <dgm:spPr/>
      <dgm:t>
        <a:bodyPr/>
        <a:lstStyle/>
        <a:p>
          <a:endParaRPr lang="fr-FR"/>
        </a:p>
      </dgm:t>
    </dgm:pt>
  </dgm:ptLst>
  <dgm:cxnLst>
    <dgm:cxn modelId="{174620F0-EFA1-4531-93D4-6A4C29C74A38}" type="presOf" srcId="{0C2CDD37-99EC-464D-83BE-3FDF5027AF9C}" destId="{92C4005E-483F-4B2C-BEEA-A838FF946B4D}" srcOrd="0" destOrd="0" presId="urn:microsoft.com/office/officeart/2005/8/layout/vList2"/>
    <dgm:cxn modelId="{D7F536F8-0472-42D4-BDE7-1E463F7FC2F1}" type="presOf" srcId="{25FA344E-664D-4841-A533-FB27B8663F13}" destId="{61AA84B1-E643-4DAC-9E0A-5BD581BF5621}" srcOrd="0" destOrd="0" presId="urn:microsoft.com/office/officeart/2005/8/layout/vList2"/>
    <dgm:cxn modelId="{083C1D96-BE01-480B-B960-0A6078E74179}" type="presOf" srcId="{01AE51A2-6F8D-49E8-83FF-91383C8739C7}" destId="{92C4005E-483F-4B2C-BEEA-A838FF946B4D}" srcOrd="0" destOrd="2" presId="urn:microsoft.com/office/officeart/2005/8/layout/vList2"/>
    <dgm:cxn modelId="{8B664408-DB5F-468A-B20D-A9202CD9A44F}" srcId="{2332E745-6FFB-40EB-A75C-E4EE24108126}" destId="{CEDC3C39-B1C9-4FB8-B663-51924FAB01CE}" srcOrd="1" destOrd="0" parTransId="{6859E13D-9EC5-4F29-9F14-2B3EB994A538}" sibTransId="{8059338D-A2CF-40E8-B7F7-81740AA15FF1}"/>
    <dgm:cxn modelId="{2A3F2621-7CAA-43BF-84C1-B753FBC8851B}" type="presOf" srcId="{D3D68443-BAC4-4666-9687-FF980672F886}" destId="{92C4005E-483F-4B2C-BEEA-A838FF946B4D}" srcOrd="0" destOrd="3"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531DC0E0-1E9B-4F8B-BA9A-3BF04D22056A}" type="presOf" srcId="{CEDC3C39-B1C9-4FB8-B663-51924FAB01CE}" destId="{92C4005E-483F-4B2C-BEEA-A838FF946B4D}" srcOrd="0" destOrd="1" presId="urn:microsoft.com/office/officeart/2005/8/layout/vList2"/>
    <dgm:cxn modelId="{EA0CF9CD-752D-44E9-A27B-FF1EB06A5FAE}" srcId="{2332E745-6FFB-40EB-A75C-E4EE24108126}" destId="{D3D68443-BAC4-4666-9687-FF980672F886}" srcOrd="3" destOrd="0" parTransId="{3635ED44-1319-4C17-8ED5-095B2168A3E4}" sibTransId="{AB33358D-B155-4000-B310-EAE153CF8DBA}"/>
    <dgm:cxn modelId="{5EB7E27E-AA59-4560-A519-D61E178601C2}" srcId="{2332E745-6FFB-40EB-A75C-E4EE24108126}" destId="{01AE51A2-6F8D-49E8-83FF-91383C8739C7}" srcOrd="2" destOrd="0" parTransId="{53A88456-E6FA-42BB-80D5-4A03351EF32A}" sibTransId="{A17DE0C3-9D9D-489D-BE8F-5B30D48D3294}"/>
    <dgm:cxn modelId="{6AE17E74-8F52-4631-9FB2-8A96BE6F2C0B}" srcId="{2332E745-6FFB-40EB-A75C-E4EE24108126}" destId="{0C2CDD37-99EC-464D-83BE-3FDF5027AF9C}" srcOrd="0" destOrd="0" parTransId="{F1E59DF7-7486-4094-8762-E4FCD195865A}" sibTransId="{C8CDF598-1D82-4B94-9FD8-87ECC7525B32}"/>
    <dgm:cxn modelId="{5EFBC5DF-9C3E-4A67-BD06-29C2DCC2DEF0}" type="presOf" srcId="{2332E745-6FFB-40EB-A75C-E4EE24108126}" destId="{7BB3BA5F-4554-4867-A0E8-EF940B837724}" srcOrd="0" destOrd="0" presId="urn:microsoft.com/office/officeart/2005/8/layout/vList2"/>
    <dgm:cxn modelId="{B4664E85-ACE1-4F6D-BE8A-D9B1F9AF9881}" type="presParOf" srcId="{61AA84B1-E643-4DAC-9E0A-5BD581BF5621}" destId="{7BB3BA5F-4554-4867-A0E8-EF940B837724}" srcOrd="0" destOrd="0" presId="urn:microsoft.com/office/officeart/2005/8/layout/vList2"/>
    <dgm:cxn modelId="{DA444220-4C0D-4C5C-AD8D-D6160F6B24D8}"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8806FB98-2151-4279-8C7E-817955C9E088}"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23661C1E-F9E2-4FEC-A65F-1B6AB4F02D11}"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DDR SDRAM</a:t>
          </a:r>
          <a:r>
            <a:rPr lang="fr-FR" sz="3400" b="0" i="0" dirty="0" smtClean="0"/>
            <a:t> (Double Data Rate </a:t>
          </a:r>
          <a:r>
            <a:rPr lang="fr-FR" sz="3400" b="0" i="0" dirty="0" err="1" smtClean="0"/>
            <a:t>Synchronous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C2CDD37-99EC-464D-83BE-3FDF5027AF9C}">
      <dgm:prSet phldrT="[Texte]" custT="1"/>
      <dgm:spPr/>
      <dgm:t>
        <a:bodyPr/>
        <a:lstStyle/>
        <a:p>
          <a:r>
            <a:rPr lang="fr-FR" sz="2800" b="0" i="0" dirty="0" smtClean="0"/>
            <a:t>DDR PC1600, PC2100, PC2700, PC3200... (numéro: quantité de données en </a:t>
          </a:r>
          <a:r>
            <a:rPr lang="fr-FR" sz="2800" b="0" i="0" dirty="0" err="1" smtClean="0"/>
            <a:t>Moctets</a:t>
          </a:r>
          <a:r>
            <a:rPr lang="fr-FR" sz="2800" b="0" i="0" dirty="0" smtClean="0"/>
            <a:t>/s).</a:t>
          </a:r>
          <a:endParaRPr lang="fr-FR" sz="2800" dirty="0"/>
        </a:p>
      </dgm:t>
    </dgm:pt>
    <dgm:pt modelId="{C8CDF598-1D82-4B94-9FD8-87ECC7525B32}" type="sibTrans" cxnId="{6AE17E74-8F52-4631-9FB2-8A96BE6F2C0B}">
      <dgm:prSet/>
      <dgm:spPr/>
      <dgm:t>
        <a:bodyPr/>
        <a:lstStyle/>
        <a:p>
          <a:endParaRPr lang="fr-FR"/>
        </a:p>
      </dgm:t>
    </dgm:pt>
    <dgm:pt modelId="{F1E59DF7-7486-4094-8762-E4FCD195865A}" type="parTrans" cxnId="{6AE17E74-8F52-4631-9FB2-8A96BE6F2C0B}">
      <dgm:prSet/>
      <dgm:spPr/>
      <dgm:t>
        <a:bodyPr/>
        <a:lstStyle/>
        <a:p>
          <a:endParaRPr lang="fr-FR"/>
        </a:p>
      </dgm:t>
    </dgm:pt>
    <dgm:pt modelId="{BFE76019-AFF9-4C2C-999F-239A667EEC73}">
      <dgm:prSet phldrT="[Texte]" custT="1"/>
      <dgm:spPr/>
      <dgm:t>
        <a:bodyPr/>
        <a:lstStyle/>
        <a:p>
          <a:r>
            <a:rPr lang="fr-FR" sz="2800" b="0" i="0" dirty="0" smtClean="0"/>
            <a:t>Pentium 3 et 4. </a:t>
          </a:r>
          <a:endParaRPr lang="fr-FR" sz="2800" dirty="0"/>
        </a:p>
      </dgm:t>
    </dgm:pt>
    <dgm:pt modelId="{668652C1-6DB3-4961-95FD-175FECDF737B}" type="parTrans" cxnId="{119874EA-3863-46A7-9D9C-651534D9B490}">
      <dgm:prSet/>
      <dgm:spPr/>
      <dgm:t>
        <a:bodyPr/>
        <a:lstStyle/>
        <a:p>
          <a:endParaRPr lang="fr-FR"/>
        </a:p>
      </dgm:t>
    </dgm:pt>
    <dgm:pt modelId="{856071E6-269F-4ADA-9E2E-1AEB3FD349DB}" type="sibTrans" cxnId="{119874EA-3863-46A7-9D9C-651534D9B490}">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90286" custLinFactNeighborY="-86150">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92856" custLinFactNeighborY="-79450">
        <dgm:presLayoutVars>
          <dgm:bulletEnabled val="1"/>
        </dgm:presLayoutVars>
      </dgm:prSet>
      <dgm:spPr/>
      <dgm:t>
        <a:bodyPr/>
        <a:lstStyle/>
        <a:p>
          <a:endParaRPr lang="fr-FR"/>
        </a:p>
      </dgm:t>
    </dgm:pt>
  </dgm:ptLst>
  <dgm:cxnLst>
    <dgm:cxn modelId="{2BAFC2E0-FE07-41A6-9A91-5B53CE683E18}" type="presOf" srcId="{0C2CDD37-99EC-464D-83BE-3FDF5027AF9C}" destId="{92C4005E-483F-4B2C-BEEA-A838FF946B4D}" srcOrd="0" destOrd="0" presId="urn:microsoft.com/office/officeart/2005/8/layout/vList2"/>
    <dgm:cxn modelId="{BB4C9369-7A1D-48A8-AE47-4174B8CB9B52}" type="presOf" srcId="{2332E745-6FFB-40EB-A75C-E4EE24108126}" destId="{7BB3BA5F-4554-4867-A0E8-EF940B837724}" srcOrd="0" destOrd="0" presId="urn:microsoft.com/office/officeart/2005/8/layout/vList2"/>
    <dgm:cxn modelId="{C5C89E49-B0ED-45DE-AC62-D9EABCFB236C}" type="presOf" srcId="{25FA344E-664D-4841-A533-FB27B8663F13}" destId="{61AA84B1-E643-4DAC-9E0A-5BD581BF5621}" srcOrd="0" destOrd="0" presId="urn:microsoft.com/office/officeart/2005/8/layout/vList2"/>
    <dgm:cxn modelId="{81AD9F50-B406-4C65-AB9F-CCB06891B043}" type="presOf" srcId="{BFE76019-AFF9-4C2C-999F-239A667EEC73}" destId="{92C4005E-483F-4B2C-BEEA-A838FF946B4D}" srcOrd="0" destOrd="1"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119874EA-3863-46A7-9D9C-651534D9B490}" srcId="{2332E745-6FFB-40EB-A75C-E4EE24108126}" destId="{BFE76019-AFF9-4C2C-999F-239A667EEC73}" srcOrd="1" destOrd="0" parTransId="{668652C1-6DB3-4961-95FD-175FECDF737B}" sibTransId="{856071E6-269F-4ADA-9E2E-1AEB3FD349DB}"/>
    <dgm:cxn modelId="{6AE17E74-8F52-4631-9FB2-8A96BE6F2C0B}" srcId="{2332E745-6FFB-40EB-A75C-E4EE24108126}" destId="{0C2CDD37-99EC-464D-83BE-3FDF5027AF9C}" srcOrd="0" destOrd="0" parTransId="{F1E59DF7-7486-4094-8762-E4FCD195865A}" sibTransId="{C8CDF598-1D82-4B94-9FD8-87ECC7525B32}"/>
    <dgm:cxn modelId="{2D1761A2-E99B-4E10-AA3C-6768E58BF666}" type="presParOf" srcId="{61AA84B1-E643-4DAC-9E0A-5BD581BF5621}" destId="{7BB3BA5F-4554-4867-A0E8-EF940B837724}" srcOrd="0" destOrd="0" presId="urn:microsoft.com/office/officeart/2005/8/layout/vList2"/>
    <dgm:cxn modelId="{EDB59BB8-9822-4B5A-8EB2-135DDAE30713}"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30D0D398-0BA1-4B53-A338-04109DB6F690}"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DDR2 SDRAM</a:t>
          </a:r>
          <a:r>
            <a:rPr lang="fr-FR" sz="3400" b="0" i="0" dirty="0" smtClean="0"/>
            <a:t> (Double Data Rate </a:t>
          </a:r>
          <a:r>
            <a:rPr lang="fr-FR" sz="3400" b="0" i="0" dirty="0" err="1" smtClean="0"/>
            <a:t>Synchronous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59F27A23-6BBB-443B-816C-2513B95426AA}">
      <dgm:prSet phldrT="[Texte]" custT="1"/>
      <dgm:spPr/>
      <dgm:t>
        <a:bodyPr/>
        <a:lstStyle/>
        <a:p>
          <a:r>
            <a:rPr lang="fr-FR" sz="2800" b="0" i="0" dirty="0" smtClean="0"/>
            <a:t>240 broches. </a:t>
          </a:r>
          <a:endParaRPr lang="fr-FR" sz="2800" dirty="0"/>
        </a:p>
      </dgm:t>
    </dgm:pt>
    <dgm:pt modelId="{3C10577F-4569-499F-A81E-4F8D933C0F59}" type="parTrans" cxnId="{77E48054-7BC6-4FEA-9216-F9AEDB5FB950}">
      <dgm:prSet/>
      <dgm:spPr/>
      <dgm:t>
        <a:bodyPr/>
        <a:lstStyle/>
        <a:p>
          <a:endParaRPr lang="fr-FR"/>
        </a:p>
      </dgm:t>
    </dgm:pt>
    <dgm:pt modelId="{10FEDD49-4FF4-4D19-975B-9F00F965770D}" type="sibTrans" cxnId="{77E48054-7BC6-4FEA-9216-F9AEDB5FB950}">
      <dgm:prSet/>
      <dgm:spPr/>
      <dgm:t>
        <a:bodyPr/>
        <a:lstStyle/>
        <a:p>
          <a:endParaRPr lang="fr-FR"/>
        </a:p>
      </dgm:t>
    </dgm:pt>
    <dgm:pt modelId="{FEE60715-C02E-46C7-9910-25E0B8BB63B2}">
      <dgm:prSet phldrT="[Texte]" custT="1"/>
      <dgm:spPr/>
      <dgm:t>
        <a:bodyPr/>
        <a:lstStyle/>
        <a:p>
          <a:r>
            <a:rPr lang="fr-FR" sz="2800" dirty="0" smtClean="0"/>
            <a:t>Canaux séparés pour la lecture et l’écriture.</a:t>
          </a:r>
          <a:endParaRPr lang="fr-FR" sz="2800" dirty="0"/>
        </a:p>
      </dgm:t>
    </dgm:pt>
    <dgm:pt modelId="{744A902F-D65F-4DB2-8335-55044739188A}" type="parTrans" cxnId="{FFD3CB15-C819-4CF4-8564-995E8CD6848A}">
      <dgm:prSet/>
      <dgm:spPr/>
      <dgm:t>
        <a:bodyPr/>
        <a:lstStyle/>
        <a:p>
          <a:endParaRPr lang="fr-FR"/>
        </a:p>
      </dgm:t>
    </dgm:pt>
    <dgm:pt modelId="{CBF765D8-6BF5-4CDF-90E2-F95FE34544B6}" type="sibTrans" cxnId="{FFD3CB15-C819-4CF4-8564-995E8CD6848A}">
      <dgm:prSet/>
      <dgm:spPr/>
      <dgm:t>
        <a:bodyPr/>
        <a:lstStyle/>
        <a:p>
          <a:endParaRPr lang="fr-FR"/>
        </a:p>
      </dgm:t>
    </dgm:pt>
    <dgm:pt modelId="{94525847-2446-4FF6-A1F2-BDD4E799717B}">
      <dgm:prSet phldrT="[Texte]" custT="1"/>
      <dgm:spPr/>
      <dgm:t>
        <a:bodyPr/>
        <a:lstStyle/>
        <a:p>
          <a:r>
            <a:rPr lang="fr-FR" sz="2800" b="0" i="0" dirty="0" smtClean="0"/>
            <a:t>Fonctionne à 1,8 Volt.</a:t>
          </a:r>
          <a:endParaRPr lang="fr-FR" sz="2800" dirty="0"/>
        </a:p>
      </dgm:t>
    </dgm:pt>
    <dgm:pt modelId="{0999472D-8EEB-485A-8DF4-16928ABFD507}" type="parTrans" cxnId="{C1E18113-3598-4E73-8D9F-A2F328627241}">
      <dgm:prSet/>
      <dgm:spPr/>
      <dgm:t>
        <a:bodyPr/>
        <a:lstStyle/>
        <a:p>
          <a:endParaRPr lang="fr-FR"/>
        </a:p>
      </dgm:t>
    </dgm:pt>
    <dgm:pt modelId="{7A7806CB-5F60-4367-BB85-6A4FE9377C67}" type="sibTrans" cxnId="{C1E18113-3598-4E73-8D9F-A2F328627241}">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82838" custLinFactY="-7230" custLinFactNeighborY="-100000">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95258" custLinFactNeighborY="-79618">
        <dgm:presLayoutVars>
          <dgm:bulletEnabled val="1"/>
        </dgm:presLayoutVars>
      </dgm:prSet>
      <dgm:spPr/>
      <dgm:t>
        <a:bodyPr/>
        <a:lstStyle/>
        <a:p>
          <a:endParaRPr lang="fr-FR"/>
        </a:p>
      </dgm:t>
    </dgm:pt>
  </dgm:ptLst>
  <dgm:cxnLst>
    <dgm:cxn modelId="{5FC704BA-87C7-4F1E-88AE-545122CFBA46}" type="presOf" srcId="{94525847-2446-4FF6-A1F2-BDD4E799717B}" destId="{92C4005E-483F-4B2C-BEEA-A838FF946B4D}" srcOrd="0" destOrd="2" presId="urn:microsoft.com/office/officeart/2005/8/layout/vList2"/>
    <dgm:cxn modelId="{77E48054-7BC6-4FEA-9216-F9AEDB5FB950}" srcId="{2332E745-6FFB-40EB-A75C-E4EE24108126}" destId="{59F27A23-6BBB-443B-816C-2513B95426AA}" srcOrd="0" destOrd="0" parTransId="{3C10577F-4569-499F-A81E-4F8D933C0F59}" sibTransId="{10FEDD49-4FF4-4D19-975B-9F00F965770D}"/>
    <dgm:cxn modelId="{C1E18113-3598-4E73-8D9F-A2F328627241}" srcId="{2332E745-6FFB-40EB-A75C-E4EE24108126}" destId="{94525847-2446-4FF6-A1F2-BDD4E799717B}" srcOrd="2" destOrd="0" parTransId="{0999472D-8EEB-485A-8DF4-16928ABFD507}" sibTransId="{7A7806CB-5F60-4367-BB85-6A4FE9377C67}"/>
    <dgm:cxn modelId="{FFD3CB15-C819-4CF4-8564-995E8CD6848A}" srcId="{2332E745-6FFB-40EB-A75C-E4EE24108126}" destId="{FEE60715-C02E-46C7-9910-25E0B8BB63B2}" srcOrd="1" destOrd="0" parTransId="{744A902F-D65F-4DB2-8335-55044739188A}" sibTransId="{CBF765D8-6BF5-4CDF-90E2-F95FE34544B6}"/>
    <dgm:cxn modelId="{C274D213-D97C-4648-807C-FE3597815CF2}" type="presOf" srcId="{FEE60715-C02E-46C7-9910-25E0B8BB63B2}" destId="{92C4005E-483F-4B2C-BEEA-A838FF946B4D}" srcOrd="0" destOrd="1" presId="urn:microsoft.com/office/officeart/2005/8/layout/vList2"/>
    <dgm:cxn modelId="{67B72A0B-4775-4284-BAD5-ECCF03D7926A}" type="presOf" srcId="{2332E745-6FFB-40EB-A75C-E4EE24108126}" destId="{7BB3BA5F-4554-4867-A0E8-EF940B837724}" srcOrd="0" destOrd="0" presId="urn:microsoft.com/office/officeart/2005/8/layout/vList2"/>
    <dgm:cxn modelId="{C2723EA2-87BA-4D36-B77A-E4E23A22AF1A}" type="presOf" srcId="{59F27A23-6BBB-443B-816C-2513B95426AA}" destId="{92C4005E-483F-4B2C-BEEA-A838FF946B4D}"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D6451B32-A979-40E9-8326-9D6C3F0A14CA}" type="presOf" srcId="{25FA344E-664D-4841-A533-FB27B8663F13}" destId="{61AA84B1-E643-4DAC-9E0A-5BD581BF5621}" srcOrd="0" destOrd="0" presId="urn:microsoft.com/office/officeart/2005/8/layout/vList2"/>
    <dgm:cxn modelId="{48A89B60-4D8D-4CE7-AC67-C3224358340B}" type="presParOf" srcId="{61AA84B1-E643-4DAC-9E0A-5BD581BF5621}" destId="{7BB3BA5F-4554-4867-A0E8-EF940B837724}" srcOrd="0" destOrd="0" presId="urn:microsoft.com/office/officeart/2005/8/layout/vList2"/>
    <dgm:cxn modelId="{111F13E2-6178-469A-9337-3CB1DB3E4C1F}"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D0BE6181-5C67-4B63-A849-D8D297078138}"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DDR2 SDRAM</a:t>
          </a:r>
          <a:r>
            <a:rPr lang="fr-FR" sz="3400" b="0" i="0" dirty="0" smtClean="0"/>
            <a:t> (Double Data Rate </a:t>
          </a:r>
          <a:r>
            <a:rPr lang="fr-FR" sz="3400" b="0" i="0" dirty="0" err="1" smtClean="0"/>
            <a:t>Synchronous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BD35E57-0A5A-4B99-B249-483D33D8DFE2}">
      <dgm:prSet phldrT="[Texte]" custT="1"/>
      <dgm:spPr/>
      <dgm:t>
        <a:bodyPr/>
        <a:lstStyle/>
        <a:p>
          <a:endParaRPr lang="fr-FR" sz="2400" b="0" i="0" dirty="0"/>
        </a:p>
      </dgm:t>
    </dgm:pt>
    <dgm:pt modelId="{9E029A21-685B-4B29-BE75-A2C96348E4B3}" type="sibTrans" cxnId="{6EB76F83-D03A-42EB-816E-3642FEA53C9D}">
      <dgm:prSet/>
      <dgm:spPr/>
      <dgm:t>
        <a:bodyPr/>
        <a:lstStyle/>
        <a:p>
          <a:endParaRPr lang="fr-FR"/>
        </a:p>
      </dgm:t>
    </dgm:pt>
    <dgm:pt modelId="{16E7FDEE-AB5B-4054-ADBA-4AFBB18F6F4D}" type="parTrans" cxnId="{6EB76F83-D03A-42EB-816E-3642FEA53C9D}">
      <dgm:prSet/>
      <dgm:spPr/>
      <dgm:t>
        <a:bodyPr/>
        <a:lstStyle/>
        <a:p>
          <a:endParaRPr lang="fr-FR"/>
        </a:p>
      </dgm:t>
    </dgm:pt>
    <dgm:pt modelId="{59F27A23-6BBB-443B-816C-2513B95426AA}">
      <dgm:prSet phldrT="[Texte]" custT="1"/>
      <dgm:spPr/>
      <dgm:t>
        <a:bodyPr/>
        <a:lstStyle/>
        <a:p>
          <a:r>
            <a:rPr lang="fr-FR" sz="2800" b="0" i="0" dirty="0" smtClean="0"/>
            <a:t>DDR2-400, DDR2-533, DDR2-667, DDR2-800 et DDR2-1066. (numéro: fréquence de fonctionnement). Pentium 4 et plus.</a:t>
          </a:r>
          <a:endParaRPr lang="fr-FR" sz="2800" dirty="0"/>
        </a:p>
      </dgm:t>
    </dgm:pt>
    <dgm:pt modelId="{3C10577F-4569-499F-A81E-4F8D933C0F59}" type="parTrans" cxnId="{77E48054-7BC6-4FEA-9216-F9AEDB5FB950}">
      <dgm:prSet/>
      <dgm:spPr/>
      <dgm:t>
        <a:bodyPr/>
        <a:lstStyle/>
        <a:p>
          <a:endParaRPr lang="fr-FR"/>
        </a:p>
      </dgm:t>
    </dgm:pt>
    <dgm:pt modelId="{10FEDD49-4FF4-4D19-975B-9F00F965770D}" type="sibTrans" cxnId="{77E48054-7BC6-4FEA-9216-F9AEDB5FB950}">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90286"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91846" custLinFactNeighborY="-67342">
        <dgm:presLayoutVars>
          <dgm:bulletEnabled val="1"/>
        </dgm:presLayoutVars>
      </dgm:prSet>
      <dgm:spPr/>
      <dgm:t>
        <a:bodyPr/>
        <a:lstStyle/>
        <a:p>
          <a:endParaRPr lang="fr-FR"/>
        </a:p>
      </dgm:t>
    </dgm:pt>
  </dgm:ptLst>
  <dgm:cxnLst>
    <dgm:cxn modelId="{77E48054-7BC6-4FEA-9216-F9AEDB5FB950}" srcId="{2332E745-6FFB-40EB-A75C-E4EE24108126}" destId="{59F27A23-6BBB-443B-816C-2513B95426AA}" srcOrd="0" destOrd="0" parTransId="{3C10577F-4569-499F-A81E-4F8D933C0F59}" sibTransId="{10FEDD49-4FF4-4D19-975B-9F00F965770D}"/>
    <dgm:cxn modelId="{65F8E31E-7678-4967-9784-FF7A2CCD4A34}" type="presOf" srcId="{59F27A23-6BBB-443B-816C-2513B95426AA}" destId="{92C4005E-483F-4B2C-BEEA-A838FF946B4D}"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E0908EB3-0191-42BF-A3E4-EB6DAB4EBD10}" type="presOf" srcId="{25FA344E-664D-4841-A533-FB27B8663F13}" destId="{61AA84B1-E643-4DAC-9E0A-5BD581BF5621}" srcOrd="0" destOrd="0" presId="urn:microsoft.com/office/officeart/2005/8/layout/vList2"/>
    <dgm:cxn modelId="{71166F47-4F37-4C76-9B48-40CF8EE80064}" type="presOf" srcId="{0BD35E57-0A5A-4B99-B249-483D33D8DFE2}" destId="{92C4005E-483F-4B2C-BEEA-A838FF946B4D}" srcOrd="0" destOrd="1" presId="urn:microsoft.com/office/officeart/2005/8/layout/vList2"/>
    <dgm:cxn modelId="{6EB76F83-D03A-42EB-816E-3642FEA53C9D}" srcId="{2332E745-6FFB-40EB-A75C-E4EE24108126}" destId="{0BD35E57-0A5A-4B99-B249-483D33D8DFE2}" srcOrd="1" destOrd="0" parTransId="{16E7FDEE-AB5B-4054-ADBA-4AFBB18F6F4D}" sibTransId="{9E029A21-685B-4B29-BE75-A2C96348E4B3}"/>
    <dgm:cxn modelId="{32E7AA10-5421-4116-8E69-27C7B85023F7}" type="presOf" srcId="{2332E745-6FFB-40EB-A75C-E4EE24108126}" destId="{7BB3BA5F-4554-4867-A0E8-EF940B837724}" srcOrd="0" destOrd="0" presId="urn:microsoft.com/office/officeart/2005/8/layout/vList2"/>
    <dgm:cxn modelId="{4C388D7A-0D29-49BE-AB5F-E46FF441EBC5}" type="presParOf" srcId="{61AA84B1-E643-4DAC-9E0A-5BD581BF5621}" destId="{7BB3BA5F-4554-4867-A0E8-EF940B837724}" srcOrd="0" destOrd="0" presId="urn:microsoft.com/office/officeart/2005/8/layout/vList2"/>
    <dgm:cxn modelId="{9D01E8B0-CBD4-41F8-B8F2-3E3C8B2482AE}"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86B580DE-71AB-4EF5-B48A-0927EF20F49C}"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DDR3 SDRAM</a:t>
          </a:r>
          <a:r>
            <a:rPr lang="fr-FR" sz="3400" b="0" i="0" dirty="0" smtClean="0"/>
            <a:t> (Double Data Rate </a:t>
          </a:r>
          <a:r>
            <a:rPr lang="fr-FR" sz="3400" b="0" i="0" dirty="0" err="1" smtClean="0"/>
            <a:t>three</a:t>
          </a:r>
          <a:r>
            <a:rPr lang="fr-FR" sz="3400" b="0" i="0" dirty="0" smtClean="0"/>
            <a:t> </a:t>
          </a:r>
          <a:r>
            <a:rPr lang="fr-FR" sz="3400" b="0" i="0" dirty="0" err="1" smtClean="0"/>
            <a:t>Synchronous</a:t>
          </a:r>
          <a:r>
            <a:rPr lang="fr-FR" sz="3400" b="0" i="0" dirty="0" smtClean="0"/>
            <a:t> </a:t>
          </a:r>
          <a:r>
            <a:rPr lang="fr-FR" sz="3400" b="0" i="0" dirty="0" err="1" smtClean="0"/>
            <a:t>Dynamic</a:t>
          </a:r>
          <a:r>
            <a:rPr lang="fr-FR" sz="3400" b="0" i="0" dirty="0" smtClean="0"/>
            <a:t> RAM)</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59F27A23-6BBB-443B-816C-2513B95426AA}">
      <dgm:prSet phldrT="[Texte]" custT="1"/>
      <dgm:spPr/>
      <dgm:t>
        <a:bodyPr/>
        <a:lstStyle/>
        <a:p>
          <a:r>
            <a:rPr lang="fr-FR" sz="2800" b="0" i="0" dirty="0" smtClean="0"/>
            <a:t>Apparue en 2007.</a:t>
          </a:r>
          <a:endParaRPr lang="fr-FR" sz="2800" dirty="0"/>
        </a:p>
      </dgm:t>
    </dgm:pt>
    <dgm:pt modelId="{3C10577F-4569-499F-A81E-4F8D933C0F59}" type="parTrans" cxnId="{77E48054-7BC6-4FEA-9216-F9AEDB5FB950}">
      <dgm:prSet/>
      <dgm:spPr/>
      <dgm:t>
        <a:bodyPr/>
        <a:lstStyle/>
        <a:p>
          <a:endParaRPr lang="fr-FR"/>
        </a:p>
      </dgm:t>
    </dgm:pt>
    <dgm:pt modelId="{10FEDD49-4FF4-4D19-975B-9F00F965770D}" type="sibTrans" cxnId="{77E48054-7BC6-4FEA-9216-F9AEDB5FB950}">
      <dgm:prSet/>
      <dgm:spPr/>
      <dgm:t>
        <a:bodyPr/>
        <a:lstStyle/>
        <a:p>
          <a:endParaRPr lang="fr-FR"/>
        </a:p>
      </dgm:t>
    </dgm:pt>
    <dgm:pt modelId="{16D35F81-4EE5-49DB-901E-5CA9D71DC45B}">
      <dgm:prSet phldrT="[Texte]" custT="1"/>
      <dgm:spPr/>
      <dgm:t>
        <a:bodyPr/>
        <a:lstStyle/>
        <a:p>
          <a:r>
            <a:rPr lang="fr-FR" sz="2800" b="0" i="0" dirty="0" smtClean="0"/>
            <a:t>Fonctionne à 1,8 Volt, ce qui entraîne une plus faible consommation (baisse de 17% par rapport à la DDR2).</a:t>
          </a:r>
          <a:endParaRPr lang="fr-FR" sz="2800" dirty="0"/>
        </a:p>
      </dgm:t>
    </dgm:pt>
    <dgm:pt modelId="{433B527B-716C-44BF-966C-ABD924CA7D1B}" type="parTrans" cxnId="{7447B217-1980-4B5E-A8CB-7AF5958A09A0}">
      <dgm:prSet/>
      <dgm:spPr/>
      <dgm:t>
        <a:bodyPr/>
        <a:lstStyle/>
        <a:p>
          <a:endParaRPr lang="fr-FR"/>
        </a:p>
      </dgm:t>
    </dgm:pt>
    <dgm:pt modelId="{A69EE47F-CBB9-47AF-AC7C-D84ABAE1E9AE}" type="sibTrans" cxnId="{7447B217-1980-4B5E-A8CB-7AF5958A09A0}">
      <dgm:prSet/>
      <dgm:spPr/>
      <dgm:t>
        <a:bodyPr/>
        <a:lstStyle/>
        <a:p>
          <a:endParaRPr lang="fr-FR"/>
        </a:p>
      </dgm:t>
    </dgm:pt>
    <dgm:pt modelId="{6C1AB8CE-FA19-4710-9A41-2D2AF3D4004D}">
      <dgm:prSet phldrT="[Texte]" custT="1"/>
      <dgm:spPr/>
      <dgm:t>
        <a:bodyPr/>
        <a:lstStyle/>
        <a:p>
          <a:r>
            <a:rPr lang="fr-FR" sz="2800" dirty="0" smtClean="0"/>
            <a:t>240 broches.</a:t>
          </a:r>
          <a:endParaRPr lang="fr-FR" sz="2800" dirty="0"/>
        </a:p>
      </dgm:t>
    </dgm:pt>
    <dgm:pt modelId="{F9C55381-AFD4-4F4A-B5DC-78691C7B8DC4}" type="parTrans" cxnId="{C3DB0AAA-9A8A-4269-BB3D-B8E55993FB48}">
      <dgm:prSet/>
      <dgm:spPr/>
    </dgm:pt>
    <dgm:pt modelId="{30E9B19A-C287-4F46-BDB9-CD6CCC138D0E}" type="sibTrans" cxnId="{C3DB0AAA-9A8A-4269-BB3D-B8E55993FB48}">
      <dgm:prSet/>
      <dgm:spPr/>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NeighborY="-55187">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LinFactNeighborY="-53118">
        <dgm:presLayoutVars>
          <dgm:bulletEnabled val="1"/>
        </dgm:presLayoutVars>
      </dgm:prSet>
      <dgm:spPr/>
      <dgm:t>
        <a:bodyPr/>
        <a:lstStyle/>
        <a:p>
          <a:endParaRPr lang="fr-FR"/>
        </a:p>
      </dgm:t>
    </dgm:pt>
  </dgm:ptLst>
  <dgm:cxnLst>
    <dgm:cxn modelId="{1370D770-80F8-42EC-955F-87710306EA09}" type="presOf" srcId="{2332E745-6FFB-40EB-A75C-E4EE24108126}" destId="{7BB3BA5F-4554-4867-A0E8-EF940B837724}" srcOrd="0" destOrd="0" presId="urn:microsoft.com/office/officeart/2005/8/layout/vList2"/>
    <dgm:cxn modelId="{7447B217-1980-4B5E-A8CB-7AF5958A09A0}" srcId="{2332E745-6FFB-40EB-A75C-E4EE24108126}" destId="{16D35F81-4EE5-49DB-901E-5CA9D71DC45B}" srcOrd="1" destOrd="0" parTransId="{433B527B-716C-44BF-966C-ABD924CA7D1B}" sibTransId="{A69EE47F-CBB9-47AF-AC7C-D84ABAE1E9AE}"/>
    <dgm:cxn modelId="{77E48054-7BC6-4FEA-9216-F9AEDB5FB950}" srcId="{2332E745-6FFB-40EB-A75C-E4EE24108126}" destId="{59F27A23-6BBB-443B-816C-2513B95426AA}" srcOrd="0" destOrd="0" parTransId="{3C10577F-4569-499F-A81E-4F8D933C0F59}" sibTransId="{10FEDD49-4FF4-4D19-975B-9F00F965770D}"/>
    <dgm:cxn modelId="{C3DB0AAA-9A8A-4269-BB3D-B8E55993FB48}" srcId="{2332E745-6FFB-40EB-A75C-E4EE24108126}" destId="{6C1AB8CE-FA19-4710-9A41-2D2AF3D4004D}" srcOrd="2" destOrd="0" parTransId="{F9C55381-AFD4-4F4A-B5DC-78691C7B8DC4}" sibTransId="{30E9B19A-C287-4F46-BDB9-CD6CCC138D0E}"/>
    <dgm:cxn modelId="{C152FA8C-8126-40F6-B3F9-C7168503E0C4}" type="presOf" srcId="{25FA344E-664D-4841-A533-FB27B8663F13}" destId="{61AA84B1-E643-4DAC-9E0A-5BD581BF5621}" srcOrd="0" destOrd="0" presId="urn:microsoft.com/office/officeart/2005/8/layout/vList2"/>
    <dgm:cxn modelId="{40FF5354-32BA-4AA1-9C0F-281D62D6B3D6}" type="presOf" srcId="{59F27A23-6BBB-443B-816C-2513B95426AA}" destId="{92C4005E-483F-4B2C-BEEA-A838FF946B4D}" srcOrd="0" destOrd="0" presId="urn:microsoft.com/office/officeart/2005/8/layout/vList2"/>
    <dgm:cxn modelId="{26CD8579-6265-43AA-A75F-C6F17C13F4ED}" type="presOf" srcId="{16D35F81-4EE5-49DB-901E-5CA9D71DC45B}" destId="{92C4005E-483F-4B2C-BEEA-A838FF946B4D}" srcOrd="0" destOrd="1"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35C98113-CB9C-4027-90A8-65D32284450B}" type="presOf" srcId="{6C1AB8CE-FA19-4710-9A41-2D2AF3D4004D}" destId="{92C4005E-483F-4B2C-BEEA-A838FF946B4D}" srcOrd="0" destOrd="2" presId="urn:microsoft.com/office/officeart/2005/8/layout/vList2"/>
    <dgm:cxn modelId="{2CFD59C6-F0B6-4255-BE4E-89FF82C03880}" type="presParOf" srcId="{61AA84B1-E643-4DAC-9E0A-5BD581BF5621}" destId="{7BB3BA5F-4554-4867-A0E8-EF940B837724}" srcOrd="0" destOrd="0" presId="urn:microsoft.com/office/officeart/2005/8/layout/vList2"/>
    <dgm:cxn modelId="{C868B596-0077-474C-BCD3-9297D89E4C53}"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8B6AE7E0-8A6A-4999-9D11-6239DEDFB73A}"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a:solidFill>
          <a:schemeClr val="accent3"/>
        </a:solidFill>
      </dgm:spPr>
      <dgm:t>
        <a:bodyPr/>
        <a:lstStyle/>
        <a:p>
          <a:r>
            <a:rPr lang="fr-FR" sz="3400" b="1" i="0" dirty="0" smtClean="0">
              <a:solidFill>
                <a:schemeClr val="bg2">
                  <a:lumMod val="25000"/>
                </a:schemeClr>
              </a:solidFill>
            </a:rPr>
            <a:t>XDR DRAM</a:t>
          </a:r>
          <a:r>
            <a:rPr lang="fr-FR" sz="3400" b="0" i="0" dirty="0" smtClean="0"/>
            <a:t> (</a:t>
          </a:r>
          <a:r>
            <a:rPr lang="en-US" sz="3400" b="0" i="0" dirty="0" err="1" smtClean="0"/>
            <a:t>eXtreme</a:t>
          </a:r>
          <a:r>
            <a:rPr lang="en-US" sz="3400" b="0" i="0" dirty="0" smtClean="0"/>
            <a:t> Data Rate-Dynamic </a:t>
          </a:r>
          <a:r>
            <a:rPr lang="en-US" sz="3400" b="0" i="0" dirty="0" err="1" smtClean="0"/>
            <a:t>Ramdom</a:t>
          </a:r>
          <a:r>
            <a:rPr lang="en-US" sz="3400" b="0" i="0" dirty="0" smtClean="0"/>
            <a:t> </a:t>
          </a:r>
          <a:r>
            <a:rPr lang="en-US" sz="3400" b="0" i="0" dirty="0" err="1" smtClean="0"/>
            <a:t>Acces</a:t>
          </a:r>
          <a:r>
            <a:rPr lang="en-US" sz="3400" b="0" i="0" dirty="0" smtClean="0"/>
            <a:t> Memory)</a:t>
          </a:r>
          <a:endParaRPr lang="fr-FR" sz="34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59F27A23-6BBB-443B-816C-2513B95426AA}">
      <dgm:prSet phldrT="[Texte]" custT="1"/>
      <dgm:spPr/>
      <dgm:t>
        <a:bodyPr/>
        <a:lstStyle/>
        <a:p>
          <a:pPr>
            <a:lnSpc>
              <a:spcPct val="100000"/>
            </a:lnSpc>
          </a:pPr>
          <a:r>
            <a:rPr lang="fr-FR" sz="2800" b="0" i="0" dirty="0" smtClean="0"/>
            <a:t>Permet des débits théoriques de  4,8 à 16 Go/s.</a:t>
          </a:r>
          <a:endParaRPr lang="fr-FR" sz="2800" dirty="0"/>
        </a:p>
      </dgm:t>
    </dgm:pt>
    <dgm:pt modelId="{3C10577F-4569-499F-A81E-4F8D933C0F59}" type="parTrans" cxnId="{77E48054-7BC6-4FEA-9216-F9AEDB5FB950}">
      <dgm:prSet/>
      <dgm:spPr/>
      <dgm:t>
        <a:bodyPr/>
        <a:lstStyle/>
        <a:p>
          <a:endParaRPr lang="fr-FR"/>
        </a:p>
      </dgm:t>
    </dgm:pt>
    <dgm:pt modelId="{10FEDD49-4FF4-4D19-975B-9F00F965770D}" type="sibTrans" cxnId="{77E48054-7BC6-4FEA-9216-F9AEDB5FB950}">
      <dgm:prSet/>
      <dgm:spPr/>
      <dgm:t>
        <a:bodyPr/>
        <a:lstStyle/>
        <a:p>
          <a:endParaRPr lang="fr-FR"/>
        </a:p>
      </dgm:t>
    </dgm:pt>
    <dgm:pt modelId="{818C06D0-81C7-4DDB-844E-4E3FAF9F5A63}">
      <dgm:prSet phldrT="[Texte]" custT="1"/>
      <dgm:spPr/>
      <dgm:t>
        <a:bodyPr/>
        <a:lstStyle/>
        <a:p>
          <a:pPr>
            <a:lnSpc>
              <a:spcPct val="100000"/>
            </a:lnSpc>
          </a:pPr>
          <a:r>
            <a:rPr lang="fr-FR" sz="2800" dirty="0" smtClean="0"/>
            <a:t>Développée par </a:t>
          </a:r>
          <a:r>
            <a:rPr lang="fr-FR" sz="2800" dirty="0" err="1" smtClean="0"/>
            <a:t>Rambus</a:t>
          </a:r>
          <a:r>
            <a:rPr lang="fr-FR" sz="2800" dirty="0" smtClean="0"/>
            <a:t> en 2005.</a:t>
          </a:r>
          <a:endParaRPr lang="fr-FR" sz="2800" dirty="0"/>
        </a:p>
      </dgm:t>
    </dgm:pt>
    <dgm:pt modelId="{D1C23063-67FE-473C-B030-F924A894BD8F}" type="parTrans" cxnId="{511E8212-9B5F-404F-9D0E-43ECFD8F122B}">
      <dgm:prSet/>
      <dgm:spPr/>
      <dgm:t>
        <a:bodyPr/>
        <a:lstStyle/>
        <a:p>
          <a:endParaRPr lang="fr-FR"/>
        </a:p>
      </dgm:t>
    </dgm:pt>
    <dgm:pt modelId="{D73C81FE-0DE2-4930-9295-874EC624479A}" type="sibTrans" cxnId="{511E8212-9B5F-404F-9D0E-43ECFD8F122B}">
      <dgm:prSet/>
      <dgm:spPr/>
      <dgm:t>
        <a:bodyPr/>
        <a:lstStyle/>
        <a:p>
          <a:endParaRPr lang="fr-FR"/>
        </a:p>
      </dgm:t>
    </dgm:pt>
    <dgm:pt modelId="{2FD9281C-FBC0-4588-B13E-80E8FD2DBCE1}">
      <dgm:prSet phldrT="[Texte]" custT="1"/>
      <dgm:spPr/>
      <dgm:t>
        <a:bodyPr/>
        <a:lstStyle/>
        <a:p>
          <a:pPr>
            <a:lnSpc>
              <a:spcPct val="100000"/>
            </a:lnSpc>
          </a:pPr>
          <a:r>
            <a:rPr lang="fr-FR" sz="2800" dirty="0" smtClean="0"/>
            <a:t>Permet des fréquences de 8GHz</a:t>
          </a:r>
          <a:endParaRPr lang="fr-FR" sz="2800" dirty="0"/>
        </a:p>
      </dgm:t>
    </dgm:pt>
    <dgm:pt modelId="{B380AA37-9E37-432B-8166-8FF00179893D}" type="parTrans" cxnId="{51B92F45-D9A7-4CCD-8501-26FA9F6D86A0}">
      <dgm:prSet/>
      <dgm:spPr/>
      <dgm:t>
        <a:bodyPr/>
        <a:lstStyle/>
        <a:p>
          <a:endParaRPr lang="fr-FR"/>
        </a:p>
      </dgm:t>
    </dgm:pt>
    <dgm:pt modelId="{E970AD12-CDC8-4745-BC0F-986288E33178}" type="sibTrans" cxnId="{51B92F45-D9A7-4CCD-8501-26FA9F6D86A0}">
      <dgm:prSet/>
      <dgm:spPr/>
      <dgm:t>
        <a:bodyPr/>
        <a:lstStyle/>
        <a:p>
          <a:endParaRPr lang="fr-FR"/>
        </a:p>
      </dgm:t>
    </dgm:pt>
    <dgm:pt modelId="{E2E82589-25A1-49BA-8CB1-BD8218E79EF1}">
      <dgm:prSet phldrT="[Texte]" custT="1"/>
      <dgm:spPr/>
      <dgm:t>
        <a:bodyPr/>
        <a:lstStyle/>
        <a:p>
          <a:pPr>
            <a:lnSpc>
              <a:spcPct val="100000"/>
            </a:lnSpc>
          </a:pPr>
          <a:r>
            <a:rPr lang="fr-FR" sz="2800" b="0" i="0" dirty="0" smtClean="0"/>
            <a:t>72 broches.</a:t>
          </a:r>
          <a:endParaRPr lang="fr-FR" sz="2800" dirty="0"/>
        </a:p>
      </dgm:t>
    </dgm:pt>
    <dgm:pt modelId="{BAD6807E-F6B1-4A39-8B3E-4535717AAC58}" type="parTrans" cxnId="{3E396275-70AA-4B52-B927-FD2F9AFACB3D}">
      <dgm:prSet/>
      <dgm:spPr/>
    </dgm:pt>
    <dgm:pt modelId="{378A4AAE-CBE6-43BA-9B37-9877AA0D11F5}" type="sibTrans" cxnId="{3E396275-70AA-4B52-B927-FD2F9AFACB3D}">
      <dgm:prSet/>
      <dgm:spPr/>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79849"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96186" custLinFactNeighborY="-61139">
        <dgm:presLayoutVars>
          <dgm:bulletEnabled val="1"/>
        </dgm:presLayoutVars>
      </dgm:prSet>
      <dgm:spPr/>
      <dgm:t>
        <a:bodyPr/>
        <a:lstStyle/>
        <a:p>
          <a:endParaRPr lang="fr-FR"/>
        </a:p>
      </dgm:t>
    </dgm:pt>
  </dgm:ptLst>
  <dgm:cxnLst>
    <dgm:cxn modelId="{3DE04556-E067-4AF0-A974-79D9D12B81D8}" type="presOf" srcId="{2332E745-6FFB-40EB-A75C-E4EE24108126}" destId="{7BB3BA5F-4554-4867-A0E8-EF940B837724}" srcOrd="0" destOrd="0" presId="urn:microsoft.com/office/officeart/2005/8/layout/vList2"/>
    <dgm:cxn modelId="{1CBB89D3-1B67-49E9-B2C2-A4B4EBF058BE}" type="presOf" srcId="{25FA344E-664D-4841-A533-FB27B8663F13}" destId="{61AA84B1-E643-4DAC-9E0A-5BD581BF5621}" srcOrd="0" destOrd="0" presId="urn:microsoft.com/office/officeart/2005/8/layout/vList2"/>
    <dgm:cxn modelId="{C19F973D-287E-48B6-9AB1-FE3E5BD6B0E0}" type="presOf" srcId="{2FD9281C-FBC0-4588-B13E-80E8FD2DBCE1}" destId="{92C4005E-483F-4B2C-BEEA-A838FF946B4D}" srcOrd="0" destOrd="2" presId="urn:microsoft.com/office/officeart/2005/8/layout/vList2"/>
    <dgm:cxn modelId="{77E48054-7BC6-4FEA-9216-F9AEDB5FB950}" srcId="{2332E745-6FFB-40EB-A75C-E4EE24108126}" destId="{59F27A23-6BBB-443B-816C-2513B95426AA}" srcOrd="3" destOrd="0" parTransId="{3C10577F-4569-499F-A81E-4F8D933C0F59}" sibTransId="{10FEDD49-4FF4-4D19-975B-9F00F965770D}"/>
    <dgm:cxn modelId="{6B09B4E4-EB51-4D5E-B16E-595F2141C36F}" type="presOf" srcId="{59F27A23-6BBB-443B-816C-2513B95426AA}" destId="{92C4005E-483F-4B2C-BEEA-A838FF946B4D}" srcOrd="0" destOrd="3"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511E8212-9B5F-404F-9D0E-43ECFD8F122B}" srcId="{2332E745-6FFB-40EB-A75C-E4EE24108126}" destId="{818C06D0-81C7-4DDB-844E-4E3FAF9F5A63}" srcOrd="0" destOrd="0" parTransId="{D1C23063-67FE-473C-B030-F924A894BD8F}" sibTransId="{D73C81FE-0DE2-4930-9295-874EC624479A}"/>
    <dgm:cxn modelId="{51B92F45-D9A7-4CCD-8501-26FA9F6D86A0}" srcId="{2332E745-6FFB-40EB-A75C-E4EE24108126}" destId="{2FD9281C-FBC0-4588-B13E-80E8FD2DBCE1}" srcOrd="2" destOrd="0" parTransId="{B380AA37-9E37-432B-8166-8FF00179893D}" sibTransId="{E970AD12-CDC8-4745-BC0F-986288E33178}"/>
    <dgm:cxn modelId="{1E99C14F-7660-4229-A298-B7BE2C79CC20}" type="presOf" srcId="{818C06D0-81C7-4DDB-844E-4E3FAF9F5A63}" destId="{92C4005E-483F-4B2C-BEEA-A838FF946B4D}" srcOrd="0" destOrd="0" presId="urn:microsoft.com/office/officeart/2005/8/layout/vList2"/>
    <dgm:cxn modelId="{A287A590-EC6C-42E5-A2CE-93276A563F9D}" type="presOf" srcId="{E2E82589-25A1-49BA-8CB1-BD8218E79EF1}" destId="{92C4005E-483F-4B2C-BEEA-A838FF946B4D}" srcOrd="0" destOrd="1" presId="urn:microsoft.com/office/officeart/2005/8/layout/vList2"/>
    <dgm:cxn modelId="{3E396275-70AA-4B52-B927-FD2F9AFACB3D}" srcId="{2332E745-6FFB-40EB-A75C-E4EE24108126}" destId="{E2E82589-25A1-49BA-8CB1-BD8218E79EF1}" srcOrd="1" destOrd="0" parTransId="{BAD6807E-F6B1-4A39-8B3E-4535717AAC58}" sibTransId="{378A4AAE-CBE6-43BA-9B37-9877AA0D11F5}"/>
    <dgm:cxn modelId="{3CE2BD9B-6C38-4652-923B-C8242B570A6C}" type="presParOf" srcId="{61AA84B1-E643-4DAC-9E0A-5BD581BF5621}" destId="{7BB3BA5F-4554-4867-A0E8-EF940B837724}" srcOrd="0" destOrd="0" presId="urn:microsoft.com/office/officeart/2005/8/layout/vList2"/>
    <dgm:cxn modelId="{891B60B5-D359-4190-9D7A-319A0E6D0BFB}"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Mots clés:</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C2CDD37-99EC-464D-83BE-3FDF5027AF9C}">
      <dgm:prSet phldrT="[Texte]"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fr-FR" sz="3200" b="0" dirty="0" smtClean="0"/>
            <a:t>RAM</a:t>
          </a:r>
          <a:endParaRPr lang="fr-FR" sz="3200" b="0" dirty="0"/>
        </a:p>
      </dgm:t>
    </dgm:pt>
    <dgm:pt modelId="{C8CDF598-1D82-4B94-9FD8-87ECC7525B32}" type="sibTrans" cxnId="{6AE17E74-8F52-4631-9FB2-8A96BE6F2C0B}">
      <dgm:prSet/>
      <dgm:spPr/>
      <dgm:t>
        <a:bodyPr/>
        <a:lstStyle/>
        <a:p>
          <a:endParaRPr lang="fr-FR"/>
        </a:p>
      </dgm:t>
    </dgm:pt>
    <dgm:pt modelId="{F1E59DF7-7486-4094-8762-E4FCD195865A}" type="parTrans" cxnId="{6AE17E74-8F52-4631-9FB2-8A96BE6F2C0B}">
      <dgm:prSet/>
      <dgm:spPr/>
      <dgm:t>
        <a:bodyPr/>
        <a:lstStyle/>
        <a:p>
          <a:endParaRPr lang="fr-FR"/>
        </a:p>
      </dgm:t>
    </dgm:pt>
    <dgm:pt modelId="{58616480-E95B-49B7-86F7-1B6B9BA9C7B3}">
      <dgm:prSet phldrT="[Texte]"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fr-FR" sz="3200" b="0" dirty="0" smtClean="0"/>
            <a:t>RAM statique (</a:t>
          </a:r>
          <a:r>
            <a:rPr lang="fr-FR" sz="3200" b="0" dirty="0" err="1" smtClean="0"/>
            <a:t>Static</a:t>
          </a:r>
          <a:r>
            <a:rPr lang="fr-FR" sz="3200" b="0" dirty="0" smtClean="0"/>
            <a:t> RAM)</a:t>
          </a:r>
          <a:endParaRPr lang="fr-FR" sz="3200" b="0" dirty="0"/>
        </a:p>
      </dgm:t>
    </dgm:pt>
    <dgm:pt modelId="{C8CB022E-116A-42B5-9920-B505B121CD23}" type="parTrans" cxnId="{B3A90DB2-06D1-42A9-9B60-261FA09C8A05}">
      <dgm:prSet/>
      <dgm:spPr/>
      <dgm:t>
        <a:bodyPr/>
        <a:lstStyle/>
        <a:p>
          <a:endParaRPr lang="fr-FR"/>
        </a:p>
      </dgm:t>
    </dgm:pt>
    <dgm:pt modelId="{7561A9D8-4BF1-416A-8036-6A471049DAF0}" type="sibTrans" cxnId="{B3A90DB2-06D1-42A9-9B60-261FA09C8A05}">
      <dgm:prSet/>
      <dgm:spPr/>
      <dgm:t>
        <a:bodyPr/>
        <a:lstStyle/>
        <a:p>
          <a:endParaRPr lang="fr-FR"/>
        </a:p>
      </dgm:t>
    </dgm:pt>
    <dgm:pt modelId="{7C330EE5-9026-4200-9AE3-96FA45124725}">
      <dgm:prSet phldrT="[Texte]"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fr-FR" sz="3200" b="0" dirty="0" smtClean="0"/>
            <a:t>RAM dynamique (</a:t>
          </a:r>
          <a:r>
            <a:rPr lang="fr-FR" sz="3200" b="0" dirty="0" err="1" smtClean="0"/>
            <a:t>Dynamic</a:t>
          </a:r>
          <a:r>
            <a:rPr lang="fr-FR" sz="3200" b="0" dirty="0" smtClean="0"/>
            <a:t> RAM)</a:t>
          </a:r>
          <a:endParaRPr lang="fr-FR" sz="3200" b="0" dirty="0"/>
        </a:p>
      </dgm:t>
    </dgm:pt>
    <dgm:pt modelId="{6DCE1457-0B32-4C57-8B8D-0AAC7E32C8FA}" type="parTrans" cxnId="{6A15D7C3-2D91-45DA-AAA8-A01C3C51EEFC}">
      <dgm:prSet/>
      <dgm:spPr/>
      <dgm:t>
        <a:bodyPr/>
        <a:lstStyle/>
        <a:p>
          <a:endParaRPr lang="fr-FR"/>
        </a:p>
      </dgm:t>
    </dgm:pt>
    <dgm:pt modelId="{9C4CFFF8-B7C4-4839-B71F-A7308FBF37EB}" type="sibTrans" cxnId="{6A15D7C3-2D91-45DA-AAA8-A01C3C51EE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NeighborY="-33773">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LinFactNeighborY="-14719">
        <dgm:presLayoutVars>
          <dgm:bulletEnabled val="1"/>
        </dgm:presLayoutVars>
      </dgm:prSet>
      <dgm:spPr/>
      <dgm:t>
        <a:bodyPr/>
        <a:lstStyle/>
        <a:p>
          <a:endParaRPr lang="fr-FR"/>
        </a:p>
      </dgm:t>
    </dgm:pt>
  </dgm:ptLst>
  <dgm:cxnLst>
    <dgm:cxn modelId="{6A15D7C3-2D91-45DA-AAA8-A01C3C51EEFC}" srcId="{2332E745-6FFB-40EB-A75C-E4EE24108126}" destId="{7C330EE5-9026-4200-9AE3-96FA45124725}" srcOrd="2" destOrd="0" parTransId="{6DCE1457-0B32-4C57-8B8D-0AAC7E32C8FA}" sibTransId="{9C4CFFF8-B7C4-4839-B71F-A7308FBF37EB}"/>
    <dgm:cxn modelId="{96F871EE-CB28-4129-88D2-88FE384600A5}" type="presOf" srcId="{2332E745-6FFB-40EB-A75C-E4EE24108126}" destId="{7BB3BA5F-4554-4867-A0E8-EF940B837724}" srcOrd="0" destOrd="0" presId="urn:microsoft.com/office/officeart/2005/8/layout/vList2"/>
    <dgm:cxn modelId="{5C5EDFD8-3DD5-4A67-B026-657E18B5FF7B}" type="presOf" srcId="{58616480-E95B-49B7-86F7-1B6B9BA9C7B3}" destId="{92C4005E-483F-4B2C-BEEA-A838FF946B4D}" srcOrd="0" destOrd="1" presId="urn:microsoft.com/office/officeart/2005/8/layout/vList2"/>
    <dgm:cxn modelId="{336A26E9-C9FB-4FD3-AC15-327404957767}" type="presOf" srcId="{25FA344E-664D-4841-A533-FB27B8663F13}" destId="{61AA84B1-E643-4DAC-9E0A-5BD581BF5621}"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2ADB1589-B409-462D-B506-D52C94F9695F}" type="presOf" srcId="{0C2CDD37-99EC-464D-83BE-3FDF5027AF9C}" destId="{92C4005E-483F-4B2C-BEEA-A838FF946B4D}" srcOrd="0" destOrd="0" presId="urn:microsoft.com/office/officeart/2005/8/layout/vList2"/>
    <dgm:cxn modelId="{6E9481CB-B51B-4C1E-816F-2EB643A92553}" type="presOf" srcId="{7C330EE5-9026-4200-9AE3-96FA45124725}" destId="{92C4005E-483F-4B2C-BEEA-A838FF946B4D}" srcOrd="0" destOrd="2" presId="urn:microsoft.com/office/officeart/2005/8/layout/vList2"/>
    <dgm:cxn modelId="{B3A90DB2-06D1-42A9-9B60-261FA09C8A05}" srcId="{2332E745-6FFB-40EB-A75C-E4EE24108126}" destId="{58616480-E95B-49B7-86F7-1B6B9BA9C7B3}" srcOrd="1" destOrd="0" parTransId="{C8CB022E-116A-42B5-9920-B505B121CD23}" sibTransId="{7561A9D8-4BF1-416A-8036-6A471049DAF0}"/>
    <dgm:cxn modelId="{6AE17E74-8F52-4631-9FB2-8A96BE6F2C0B}" srcId="{2332E745-6FFB-40EB-A75C-E4EE24108126}" destId="{0C2CDD37-99EC-464D-83BE-3FDF5027AF9C}" srcOrd="0" destOrd="0" parTransId="{F1E59DF7-7486-4094-8762-E4FCD195865A}" sibTransId="{C8CDF598-1D82-4B94-9FD8-87ECC7525B32}"/>
    <dgm:cxn modelId="{8E9BB998-FB41-43A5-A004-9F7861A5345A}" type="presParOf" srcId="{61AA84B1-E643-4DAC-9E0A-5BD581BF5621}" destId="{7BB3BA5F-4554-4867-A0E8-EF940B837724}" srcOrd="0" destOrd="0" presId="urn:microsoft.com/office/officeart/2005/8/layout/vList2"/>
    <dgm:cxn modelId="{A94B0B18-1866-4AD9-B114-6834AED85CAA}"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3600" dirty="0" smtClean="0"/>
            <a:t>Inverseur MOS</a:t>
          </a:r>
          <a:endParaRPr lang="fr-FR" sz="36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LinFactNeighborX="1724" custLinFactNeighborY="-8535">
        <dgm:presLayoutVars>
          <dgm:chMax val="0"/>
          <dgm:bulletEnabled val="1"/>
        </dgm:presLayoutVars>
      </dgm:prSet>
      <dgm:spPr/>
      <dgm:t>
        <a:bodyPr/>
        <a:lstStyle/>
        <a:p>
          <a:endParaRPr lang="fr-FR"/>
        </a:p>
      </dgm:t>
    </dgm:pt>
  </dgm:ptLst>
  <dgm:cxnLst>
    <dgm:cxn modelId="{BA505318-43DC-4C7E-991B-ABE6696C92FC}" srcId="{25FA344E-664D-4841-A533-FB27B8663F13}" destId="{2332E745-6FFB-40EB-A75C-E4EE24108126}" srcOrd="0" destOrd="0" parTransId="{7DB8287B-CCD5-4EFD-9AA2-3A2CA7E8B2D5}" sibTransId="{93413FBC-F67C-4E95-AB94-2A3410B71142}"/>
    <dgm:cxn modelId="{699A9CB0-1E5A-4ED1-8ABE-8C630A46EA98}" type="presOf" srcId="{2332E745-6FFB-40EB-A75C-E4EE24108126}" destId="{7BB3BA5F-4554-4867-A0E8-EF940B837724}" srcOrd="0" destOrd="0" presId="urn:microsoft.com/office/officeart/2005/8/layout/vList2"/>
    <dgm:cxn modelId="{71F0B4AA-0741-4F9A-B2EA-244C2813372C}" type="presOf" srcId="{25FA344E-664D-4841-A533-FB27B8663F13}" destId="{61AA84B1-E643-4DAC-9E0A-5BD581BF5621}" srcOrd="0" destOrd="0" presId="urn:microsoft.com/office/officeart/2005/8/layout/vList2"/>
    <dgm:cxn modelId="{0DD46BA7-7CAF-4AD1-A925-136457EAA1CF}" type="presParOf" srcId="{61AA84B1-E643-4DAC-9E0A-5BD581BF5621}" destId="{7BB3BA5F-4554-4867-A0E8-EF940B83772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C5A7DB80-C5C1-4313-8519-959CF5FA855B}"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AC704F23-EED1-4338-BFB5-47DBCA43A8FC}"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FA344E-664D-4841-A533-FB27B8663F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332E745-6FFB-40EB-A75C-E4EE24108126}">
      <dgm:prSet phldrT="[Texte]" custT="1"/>
      <dgm:spPr/>
      <dgm:t>
        <a:bodyPr/>
        <a:lstStyle/>
        <a:p>
          <a:r>
            <a:rPr lang="fr-FR" sz="4000" dirty="0" smtClean="0"/>
            <a:t>Opérations de Lecture/Ecriture</a:t>
          </a:r>
          <a:endParaRPr lang="fr-FR" sz="4000" dirty="0"/>
        </a:p>
      </dgm:t>
    </dgm:pt>
    <dgm:pt modelId="{7DB8287B-CCD5-4EFD-9AA2-3A2CA7E8B2D5}" type="parTrans" cxnId="{BA505318-43DC-4C7E-991B-ABE6696C92FC}">
      <dgm:prSet/>
      <dgm:spPr/>
      <dgm:t>
        <a:bodyPr/>
        <a:lstStyle/>
        <a:p>
          <a:endParaRPr lang="fr-FR"/>
        </a:p>
      </dgm:t>
    </dgm:pt>
    <dgm:pt modelId="{93413FBC-F67C-4E95-AB94-2A3410B71142}" type="sibTrans" cxnId="{BA505318-43DC-4C7E-991B-ABE6696C92FC}">
      <dgm:prSet/>
      <dgm:spPr/>
      <dgm:t>
        <a:bodyPr/>
        <a:lstStyle/>
        <a:p>
          <a:endParaRPr lang="fr-FR"/>
        </a:p>
      </dgm:t>
    </dgm:pt>
    <dgm:pt modelId="{0BD35E57-0A5A-4B99-B249-483D33D8DFE2}">
      <dgm:prSet phldrT="[Texte]" custT="1"/>
      <dgm:spPr/>
      <dgm:t>
        <a:bodyPr/>
        <a:lstStyle/>
        <a:p>
          <a:endParaRPr lang="fr-FR" sz="2800" dirty="0"/>
        </a:p>
      </dgm:t>
    </dgm:pt>
    <dgm:pt modelId="{16E7FDEE-AB5B-4054-ADBA-4AFBB18F6F4D}" type="parTrans" cxnId="{6EB76F83-D03A-42EB-816E-3642FEA53C9D}">
      <dgm:prSet/>
      <dgm:spPr/>
      <dgm:t>
        <a:bodyPr/>
        <a:lstStyle/>
        <a:p>
          <a:endParaRPr lang="fr-FR"/>
        </a:p>
      </dgm:t>
    </dgm:pt>
    <dgm:pt modelId="{9E029A21-685B-4B29-BE75-A2C96348E4B3}" type="sibTrans" cxnId="{6EB76F83-D03A-42EB-816E-3642FEA53C9D}">
      <dgm:prSet/>
      <dgm:spPr/>
      <dgm:t>
        <a:bodyPr/>
        <a:lstStyle/>
        <a:p>
          <a:endParaRPr lang="fr-FR"/>
        </a:p>
      </dgm:t>
    </dgm:pt>
    <dgm:pt modelId="{0C2CDD37-99EC-464D-83BE-3FDF5027AF9C}">
      <dgm:prSet phldrT="[Texte]" custT="1"/>
      <dgm:spPr/>
      <dgm:t>
        <a:bodyPr/>
        <a:lstStyle/>
        <a:p>
          <a:r>
            <a:rPr lang="fr-FR" sz="2800" dirty="0" smtClean="0"/>
            <a:t>Avant toute opération de lecture ou d’écriture en mémoire RAM, il faut au </a:t>
          </a:r>
          <a:r>
            <a:rPr lang="fr-FR" sz="2800" b="1" u="sng" dirty="0" smtClean="0"/>
            <a:t>préalable et impérativement</a:t>
          </a:r>
          <a:r>
            <a:rPr lang="fr-FR" sz="2800" dirty="0" smtClean="0"/>
            <a:t> sélectionner le mot à lire ou à écrire. Pour cela, il faut alimenter le fil du mot correspondant par une tension de ‘5’V délivrée par le décodeur; ceci permet d’activer les transistors de sélection de type N connectés sur le fil de mot sélectionné.</a:t>
          </a:r>
          <a:endParaRPr lang="fr-FR" sz="2800" dirty="0"/>
        </a:p>
      </dgm:t>
    </dgm:pt>
    <dgm:pt modelId="{F1E59DF7-7486-4094-8762-E4FCD195865A}" type="parTrans" cxnId="{6AE17E74-8F52-4631-9FB2-8A96BE6F2C0B}">
      <dgm:prSet/>
      <dgm:spPr/>
      <dgm:t>
        <a:bodyPr/>
        <a:lstStyle/>
        <a:p>
          <a:endParaRPr lang="fr-FR"/>
        </a:p>
      </dgm:t>
    </dgm:pt>
    <dgm:pt modelId="{C8CDF598-1D82-4B94-9FD8-87ECC7525B32}" type="sibTrans" cxnId="{6AE17E74-8F52-4631-9FB2-8A96BE6F2C0B}">
      <dgm:prSet/>
      <dgm:spPr/>
      <dgm:t>
        <a:bodyPr/>
        <a:lstStyle/>
        <a:p>
          <a:endParaRPr lang="fr-FR"/>
        </a:p>
      </dgm:t>
    </dgm:pt>
    <dgm:pt modelId="{5E935C97-E626-43F1-9107-962CFCEC0C13}">
      <dgm:prSet phldrT="[Texte]" custT="1"/>
      <dgm:spPr/>
      <dgm:t>
        <a:bodyPr/>
        <a:lstStyle/>
        <a:p>
          <a:endParaRPr lang="fr-FR" sz="2800" dirty="0"/>
        </a:p>
      </dgm:t>
    </dgm:pt>
    <dgm:pt modelId="{312A7CD3-295D-4FD0-A9F4-8A6F8C64B366}" type="parTrans" cxnId="{22037842-FF64-428E-A5FD-407CB89B3E2B}">
      <dgm:prSet/>
      <dgm:spPr/>
      <dgm:t>
        <a:bodyPr/>
        <a:lstStyle/>
        <a:p>
          <a:endParaRPr lang="fr-FR"/>
        </a:p>
      </dgm:t>
    </dgm:pt>
    <dgm:pt modelId="{2B25CC12-AB8D-4D50-B522-E466EF1B3509}" type="sibTrans" cxnId="{22037842-FF64-428E-A5FD-407CB89B3E2B}">
      <dgm:prSet/>
      <dgm:spPr/>
      <dgm:t>
        <a:bodyPr/>
        <a:lstStyle/>
        <a:p>
          <a:endParaRPr lang="fr-FR"/>
        </a:p>
      </dgm:t>
    </dgm:pt>
    <dgm:pt modelId="{61AA84B1-E643-4DAC-9E0A-5BD581BF5621}" type="pres">
      <dgm:prSet presAssocID="{25FA344E-664D-4841-A533-FB27B8663F13}" presName="linear" presStyleCnt="0">
        <dgm:presLayoutVars>
          <dgm:animLvl val="lvl"/>
          <dgm:resizeHandles val="exact"/>
        </dgm:presLayoutVars>
      </dgm:prSet>
      <dgm:spPr/>
      <dgm:t>
        <a:bodyPr/>
        <a:lstStyle/>
        <a:p>
          <a:endParaRPr lang="fr-FR"/>
        </a:p>
      </dgm:t>
    </dgm:pt>
    <dgm:pt modelId="{7BB3BA5F-4554-4867-A0E8-EF940B837724}" type="pres">
      <dgm:prSet presAssocID="{2332E745-6FFB-40EB-A75C-E4EE24108126}" presName="parentText" presStyleLbl="node1" presStyleIdx="0" presStyleCnt="1" custScaleY="121690" custLinFactNeighborX="-862" custLinFactNeighborY="-78186">
        <dgm:presLayoutVars>
          <dgm:chMax val="0"/>
          <dgm:bulletEnabled val="1"/>
        </dgm:presLayoutVars>
      </dgm:prSet>
      <dgm:spPr/>
      <dgm:t>
        <a:bodyPr/>
        <a:lstStyle/>
        <a:p>
          <a:endParaRPr lang="fr-FR"/>
        </a:p>
      </dgm:t>
    </dgm:pt>
    <dgm:pt modelId="{92C4005E-483F-4B2C-BEEA-A838FF946B4D}" type="pres">
      <dgm:prSet presAssocID="{2332E745-6FFB-40EB-A75C-E4EE24108126}" presName="childText" presStyleLbl="revTx" presStyleIdx="0" presStyleCnt="1" custScaleY="227830" custLinFactNeighborY="2251">
        <dgm:presLayoutVars>
          <dgm:bulletEnabled val="1"/>
        </dgm:presLayoutVars>
      </dgm:prSet>
      <dgm:spPr/>
      <dgm:t>
        <a:bodyPr/>
        <a:lstStyle/>
        <a:p>
          <a:endParaRPr lang="fr-FR"/>
        </a:p>
      </dgm:t>
    </dgm:pt>
  </dgm:ptLst>
  <dgm:cxnLst>
    <dgm:cxn modelId="{B1A1FB69-8A35-4700-B2E5-6AAA62F9E955}" type="presOf" srcId="{0C2CDD37-99EC-464D-83BE-3FDF5027AF9C}" destId="{92C4005E-483F-4B2C-BEEA-A838FF946B4D}" srcOrd="0" destOrd="1" presId="urn:microsoft.com/office/officeart/2005/8/layout/vList2"/>
    <dgm:cxn modelId="{E6145243-9323-4A37-ABF4-0E7532F1F775}" type="presOf" srcId="{5E935C97-E626-43F1-9107-962CFCEC0C13}" destId="{92C4005E-483F-4B2C-BEEA-A838FF946B4D}" srcOrd="0" destOrd="0" presId="urn:microsoft.com/office/officeart/2005/8/layout/vList2"/>
    <dgm:cxn modelId="{BA505318-43DC-4C7E-991B-ABE6696C92FC}" srcId="{25FA344E-664D-4841-A533-FB27B8663F13}" destId="{2332E745-6FFB-40EB-A75C-E4EE24108126}" srcOrd="0" destOrd="0" parTransId="{7DB8287B-CCD5-4EFD-9AA2-3A2CA7E8B2D5}" sibTransId="{93413FBC-F67C-4E95-AB94-2A3410B71142}"/>
    <dgm:cxn modelId="{6A096354-5496-4931-A63E-D2B75D49DCFE}" type="presOf" srcId="{0BD35E57-0A5A-4B99-B249-483D33D8DFE2}" destId="{92C4005E-483F-4B2C-BEEA-A838FF946B4D}" srcOrd="0" destOrd="2" presId="urn:microsoft.com/office/officeart/2005/8/layout/vList2"/>
    <dgm:cxn modelId="{22037842-FF64-428E-A5FD-407CB89B3E2B}" srcId="{2332E745-6FFB-40EB-A75C-E4EE24108126}" destId="{5E935C97-E626-43F1-9107-962CFCEC0C13}" srcOrd="0" destOrd="0" parTransId="{312A7CD3-295D-4FD0-A9F4-8A6F8C64B366}" sibTransId="{2B25CC12-AB8D-4D50-B522-E466EF1B3509}"/>
    <dgm:cxn modelId="{54302425-2296-489D-8CA6-567BDE53190B}" type="presOf" srcId="{2332E745-6FFB-40EB-A75C-E4EE24108126}" destId="{7BB3BA5F-4554-4867-A0E8-EF940B837724}" srcOrd="0" destOrd="0" presId="urn:microsoft.com/office/officeart/2005/8/layout/vList2"/>
    <dgm:cxn modelId="{944F08BA-DAC3-498C-9866-CD634A157345}" type="presOf" srcId="{25FA344E-664D-4841-A533-FB27B8663F13}" destId="{61AA84B1-E643-4DAC-9E0A-5BD581BF5621}" srcOrd="0" destOrd="0" presId="urn:microsoft.com/office/officeart/2005/8/layout/vList2"/>
    <dgm:cxn modelId="{6EB76F83-D03A-42EB-816E-3642FEA53C9D}" srcId="{2332E745-6FFB-40EB-A75C-E4EE24108126}" destId="{0BD35E57-0A5A-4B99-B249-483D33D8DFE2}" srcOrd="2" destOrd="0" parTransId="{16E7FDEE-AB5B-4054-ADBA-4AFBB18F6F4D}" sibTransId="{9E029A21-685B-4B29-BE75-A2C96348E4B3}"/>
    <dgm:cxn modelId="{6AE17E74-8F52-4631-9FB2-8A96BE6F2C0B}" srcId="{2332E745-6FFB-40EB-A75C-E4EE24108126}" destId="{0C2CDD37-99EC-464D-83BE-3FDF5027AF9C}" srcOrd="1" destOrd="0" parTransId="{F1E59DF7-7486-4094-8762-E4FCD195865A}" sibTransId="{C8CDF598-1D82-4B94-9FD8-87ECC7525B32}"/>
    <dgm:cxn modelId="{E49BC994-193B-470D-8088-D88BDB26BE67}" type="presParOf" srcId="{61AA84B1-E643-4DAC-9E0A-5BD581BF5621}" destId="{7BB3BA5F-4554-4867-A0E8-EF940B837724}" srcOrd="0" destOrd="0" presId="urn:microsoft.com/office/officeart/2005/8/layout/vList2"/>
    <dgm:cxn modelId="{21AF8301-293D-4214-AD53-A63BA041AD20}" type="presParOf" srcId="{61AA84B1-E643-4DAC-9E0A-5BD581BF5621}" destId="{92C4005E-483F-4B2C-BEEA-A838FF946B4D}"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291885-ADB2-4028-9BF4-4FD0EC638B1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58746775-4E65-4BB3-B8F6-0DBDC275EAC3}" type="pres">
      <dgm:prSet presAssocID="{99291885-ADB2-4028-9BF4-4FD0EC638B1C}" presName="diagram" presStyleCnt="0">
        <dgm:presLayoutVars>
          <dgm:chPref val="1"/>
          <dgm:dir/>
          <dgm:animOne val="branch"/>
          <dgm:animLvl val="lvl"/>
          <dgm:resizeHandles/>
        </dgm:presLayoutVars>
      </dgm:prSet>
      <dgm:spPr/>
      <dgm:t>
        <a:bodyPr/>
        <a:lstStyle/>
        <a:p>
          <a:endParaRPr lang="fr-FR"/>
        </a:p>
      </dgm:t>
    </dgm:pt>
  </dgm:ptLst>
  <dgm:cxnLst>
    <dgm:cxn modelId="{2FDF944E-9573-4809-A6FE-186B3ABA55BF}" type="presOf" srcId="{99291885-ADB2-4028-9BF4-4FD0EC638B1C}" destId="{58746775-4E65-4BB3-B8F6-0DBDC275EAC3}"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144017"/>
          <a:ext cx="8352928" cy="11980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Comment mémoriser un bit ?</a:t>
          </a:r>
          <a:endParaRPr lang="fr-FR" sz="4000" kern="1200" dirty="0"/>
        </a:p>
      </dsp:txBody>
      <dsp:txXfrm>
        <a:off x="0" y="144017"/>
        <a:ext cx="8352928" cy="1198080"/>
      </dsp:txXfrm>
    </dsp:sp>
    <dsp:sp modelId="{72C37BF2-7B3B-45A5-99ED-01C91E1746AE}">
      <dsp:nvSpPr>
        <dsp:cNvPr id="0" name=""/>
        <dsp:cNvSpPr/>
      </dsp:nvSpPr>
      <dsp:spPr>
        <a:xfrm>
          <a:off x="216006" y="1656185"/>
          <a:ext cx="7920914" cy="645321"/>
        </a:xfrm>
        <a:prstGeom prst="round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spc="300" dirty="0" smtClean="0">
              <a:solidFill>
                <a:schemeClr val="bg1"/>
              </a:solidFill>
            </a:rPr>
            <a:t>Conce</a:t>
          </a:r>
          <a:r>
            <a:rPr lang="fr-FR" sz="2000" kern="1200" spc="300" dirty="0" smtClean="0">
              <a:solidFill>
                <a:schemeClr val="bg2"/>
              </a:solidFill>
            </a:rPr>
            <a:t>pti</a:t>
          </a:r>
          <a:r>
            <a:rPr lang="fr-FR" sz="2000" kern="1200" spc="300" dirty="0" smtClean="0">
              <a:solidFill>
                <a:schemeClr val="bg1"/>
              </a:solidFill>
            </a:rPr>
            <a:t>on de la Cellule Mémoire à base d’un fil conducteur</a:t>
          </a:r>
          <a:endParaRPr lang="fr-FR" sz="2000" kern="1200" spc="300" dirty="0">
            <a:solidFill>
              <a:schemeClr val="bg1"/>
            </a:solidFill>
          </a:endParaRPr>
        </a:p>
      </dsp:txBody>
      <dsp:txXfrm>
        <a:off x="216006" y="1656185"/>
        <a:ext cx="7920914" cy="64532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568952" cy="972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Les Opérations de Lecture/Ecriture</a:t>
          </a:r>
          <a:endParaRPr lang="fr-FR" sz="4000" kern="1200" dirty="0"/>
        </a:p>
      </dsp:txBody>
      <dsp:txXfrm>
        <a:off x="0" y="0"/>
        <a:ext cx="8568952" cy="972720"/>
      </dsp:txXfrm>
    </dsp:sp>
    <dsp:sp modelId="{92C4005E-483F-4B2C-BEEA-A838FF946B4D}">
      <dsp:nvSpPr>
        <dsp:cNvPr id="0" name=""/>
        <dsp:cNvSpPr/>
      </dsp:nvSpPr>
      <dsp:spPr>
        <a:xfrm>
          <a:off x="0" y="985074"/>
          <a:ext cx="8568952" cy="4919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6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kern="1200" dirty="0" smtClean="0"/>
            <a:t>Pour l’opération de </a:t>
          </a:r>
          <a:r>
            <a:rPr lang="fr-FR" sz="2800" b="1" kern="1200" dirty="0" smtClean="0"/>
            <a:t>lecture</a:t>
          </a:r>
          <a:r>
            <a:rPr lang="fr-FR" sz="2800" kern="1200" dirty="0" smtClean="0"/>
            <a:t>, après la sélection du mot à lire et l’activation de la commande de lecture , il y a récupération du contenu de la cellule mémoire sur le fil de bit correspondant.</a:t>
          </a:r>
          <a:endParaRPr lang="fr-FR" sz="2800" kern="1200" dirty="0"/>
        </a:p>
        <a:p>
          <a:pPr marL="285750" lvl="1" indent="-285750" algn="l" defTabSz="1244600">
            <a:lnSpc>
              <a:spcPct val="90000"/>
            </a:lnSpc>
            <a:spcBef>
              <a:spcPct val="0"/>
            </a:spcBef>
            <a:spcAft>
              <a:spcPct val="20000"/>
            </a:spcAft>
            <a:buChar char="••"/>
          </a:pPr>
          <a:r>
            <a:rPr lang="fr-FR" sz="2800" kern="1200" dirty="0" smtClean="0"/>
            <a:t>Pour l’opération d’</a:t>
          </a:r>
          <a:r>
            <a:rPr lang="fr-FR" sz="2800" b="1" kern="1200" dirty="0" smtClean="0"/>
            <a:t>écriture</a:t>
          </a:r>
          <a:r>
            <a:rPr lang="fr-FR" sz="2800" kern="1200" dirty="0" smtClean="0"/>
            <a:t>, après la sélection du mot à écrire, une tension adéquate de ‘5’V ou ‘0’V est d’abord placée sur le fils de bit correspondant, c’est l’information qu’on veut stocker dans la cellule mémoire suivie de la commande d’écriture; la cellule mémoire prend alors l’état présent sur le fil de bit (‘5’V ou ‘0’V) et le mémorise dés que la cellule n’est plus sélectionnée. </a:t>
          </a:r>
          <a:endParaRPr lang="fr-FR" sz="2800" kern="1200" dirty="0"/>
        </a:p>
        <a:p>
          <a:pPr marL="285750" lvl="1" indent="-285750" algn="l" defTabSz="1244600">
            <a:lnSpc>
              <a:spcPct val="90000"/>
            </a:lnSpc>
            <a:spcBef>
              <a:spcPct val="0"/>
            </a:spcBef>
            <a:spcAft>
              <a:spcPct val="20000"/>
            </a:spcAft>
            <a:buChar char="••"/>
          </a:pPr>
          <a:endParaRPr lang="fr-FR" sz="2800" kern="1200" dirty="0"/>
        </a:p>
      </dsp:txBody>
      <dsp:txXfrm>
        <a:off x="0" y="985074"/>
        <a:ext cx="8568952" cy="4919581"/>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Inconvénient d’une RAM statique:</a:t>
          </a:r>
          <a:endParaRPr lang="fr-FR" sz="4000" kern="1200" dirty="0"/>
        </a:p>
      </dsp:txBody>
      <dsp:txXfrm>
        <a:off x="0" y="0"/>
        <a:ext cx="8352928" cy="1216800"/>
      </dsp:txXfrm>
    </dsp:sp>
    <dsp:sp modelId="{92C4005E-483F-4B2C-BEEA-A838FF946B4D}">
      <dsp:nvSpPr>
        <dsp:cNvPr id="0" name=""/>
        <dsp:cNvSpPr/>
      </dsp:nvSpPr>
      <dsp:spPr>
        <a:xfrm>
          <a:off x="0" y="876527"/>
          <a:ext cx="8352928" cy="19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5560" rIns="199136" bIns="35560" numCol="1" spcCol="1270" anchor="t" anchorCtr="0">
          <a:noAutofit/>
        </a:bodyPr>
        <a:lstStyle/>
        <a:p>
          <a:pPr marL="285750" lvl="1" indent="-285750" algn="l" defTabSz="1244600">
            <a:lnSpc>
              <a:spcPct val="90000"/>
            </a:lnSpc>
            <a:spcBef>
              <a:spcPct val="0"/>
            </a:spcBef>
            <a:spcAft>
              <a:spcPct val="20000"/>
            </a:spcAft>
            <a:buChar char="••"/>
          </a:pPr>
          <a:endParaRPr lang="fr-FR" sz="2800" kern="1200" dirty="0"/>
        </a:p>
        <a:p>
          <a:pPr marL="285750" lvl="1" indent="-285750" algn="l" defTabSz="1244600">
            <a:lnSpc>
              <a:spcPct val="90000"/>
            </a:lnSpc>
            <a:spcBef>
              <a:spcPct val="0"/>
            </a:spcBef>
            <a:spcAft>
              <a:spcPct val="20000"/>
            </a:spcAft>
            <a:buChar char="••"/>
          </a:pPr>
          <a:r>
            <a:rPr lang="fr-FR" sz="2800" kern="1200" dirty="0" smtClean="0"/>
            <a:t>5 transistors par cellule</a:t>
          </a:r>
          <a:endParaRPr lang="fr-FR" sz="2800" kern="1200" dirty="0"/>
        </a:p>
        <a:p>
          <a:pPr marL="285750" lvl="1" indent="-285750" algn="l" defTabSz="1244600">
            <a:lnSpc>
              <a:spcPct val="90000"/>
            </a:lnSpc>
            <a:spcBef>
              <a:spcPct val="0"/>
            </a:spcBef>
            <a:spcAft>
              <a:spcPct val="20000"/>
            </a:spcAft>
            <a:buChar char="••"/>
          </a:pPr>
          <a:r>
            <a:rPr lang="fr-FR" sz="2800" kern="1200" dirty="0" smtClean="0"/>
            <a:t>Cout élevé</a:t>
          </a:r>
          <a:endParaRPr lang="fr-FR" sz="2800" kern="1200" dirty="0"/>
        </a:p>
        <a:p>
          <a:pPr marL="285750" lvl="1" indent="-285750" algn="l" defTabSz="1244600">
            <a:lnSpc>
              <a:spcPct val="90000"/>
            </a:lnSpc>
            <a:spcBef>
              <a:spcPct val="0"/>
            </a:spcBef>
            <a:spcAft>
              <a:spcPct val="20000"/>
            </a:spcAft>
            <a:buChar char="••"/>
          </a:pPr>
          <a:endParaRPr lang="fr-FR" sz="2800" kern="1200" dirty="0"/>
        </a:p>
      </dsp:txBody>
      <dsp:txXfrm>
        <a:off x="0" y="876527"/>
        <a:ext cx="8352928" cy="1917337"/>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180019"/>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fr-FR" sz="3200" kern="1200" dirty="0" smtClean="0"/>
            <a:t>Composant de base d’une RAM dynamique:</a:t>
          </a:r>
          <a:endParaRPr lang="fr-FR" sz="3200" kern="1200" dirty="0"/>
        </a:p>
      </dsp:txBody>
      <dsp:txXfrm>
        <a:off x="0" y="180019"/>
        <a:ext cx="8352928" cy="121680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16535"/>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fr-FR" sz="3200" kern="1200" dirty="0" smtClean="0"/>
            <a:t>La cellule mémoire de la RAM dynamique :</a:t>
          </a:r>
          <a:endParaRPr lang="fr-FR" sz="3200" kern="1200" dirty="0"/>
        </a:p>
      </dsp:txBody>
      <dsp:txXfrm>
        <a:off x="0" y="16535"/>
        <a:ext cx="8352928" cy="121680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144012"/>
          <a:ext cx="8352928" cy="816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fr-FR" sz="3200" kern="1200" dirty="0" smtClean="0"/>
            <a:t>Colonne RAM dynamique:</a:t>
          </a:r>
          <a:endParaRPr lang="fr-FR" sz="3200" kern="1200" dirty="0"/>
        </a:p>
      </dsp:txBody>
      <dsp:txXfrm>
        <a:off x="0" y="144012"/>
        <a:ext cx="8352928" cy="816521"/>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496944" cy="1254825"/>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Comment mémoriser un bit ?</a:t>
          </a:r>
          <a:endParaRPr lang="fr-FR" sz="4000" kern="1200" dirty="0"/>
        </a:p>
      </dsp:txBody>
      <dsp:txXfrm>
        <a:off x="0" y="0"/>
        <a:ext cx="8496944" cy="1254825"/>
      </dsp:txXfrm>
    </dsp:sp>
    <dsp:sp modelId="{7D2DB4F4-0423-4872-963B-4FC445D77836}">
      <dsp:nvSpPr>
        <dsp:cNvPr id="0" name=""/>
        <dsp:cNvSpPr/>
      </dsp:nvSpPr>
      <dsp:spPr>
        <a:xfrm>
          <a:off x="288046" y="1354577"/>
          <a:ext cx="7920851" cy="808960"/>
        </a:xfrm>
        <a:prstGeom prst="round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spc="300" dirty="0" smtClean="0"/>
            <a:t>Cellule Mémoire conçue avec deux inverseurs reliés en boucle</a:t>
          </a:r>
          <a:endParaRPr lang="fr-FR" sz="2000" kern="1200" spc="300" dirty="0"/>
        </a:p>
      </dsp:txBody>
      <dsp:txXfrm>
        <a:off x="288046" y="1354577"/>
        <a:ext cx="7920851" cy="808960"/>
      </dsp:txXfrm>
    </dsp:sp>
    <dsp:sp modelId="{301AAB7E-336A-4746-864E-437205B0067B}">
      <dsp:nvSpPr>
        <dsp:cNvPr id="0" name=""/>
        <dsp:cNvSpPr/>
      </dsp:nvSpPr>
      <dsp:spPr>
        <a:xfrm>
          <a:off x="216034" y="4691251"/>
          <a:ext cx="8064874" cy="795714"/>
        </a:xfrm>
        <a:prstGeom prst="roundRect">
          <a:avLst/>
        </a:prstGeom>
        <a:solidFill>
          <a:schemeClr val="accent2"/>
        </a:solidFill>
        <a:ln w="38100" cap="flat" cmpd="sng" algn="ctr">
          <a:solidFill>
            <a:schemeClr val="lt1"/>
          </a:solidFill>
          <a:prstDash val="solid"/>
        </a:ln>
        <a:effectLst>
          <a:outerShdw blurRad="57150" dist="38100" dir="5400000" algn="ctr" rotWithShape="0">
            <a:schemeClr val="accent2">
              <a:shade val="9000"/>
              <a:satMod val="105000"/>
              <a:alpha val="48000"/>
            </a:scheme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spc="300" dirty="0" smtClean="0"/>
            <a:t>Finalement, pour la RAM statique, la cellule mémoire est réalisée avec deux inverseurs reliés en boucle.</a:t>
          </a:r>
          <a:endParaRPr lang="fr-FR" sz="2000" kern="1200" spc="300" dirty="0"/>
        </a:p>
      </dsp:txBody>
      <dsp:txXfrm>
        <a:off x="216034" y="4691251"/>
        <a:ext cx="8064874" cy="79571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575417"/>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Opération  de  lecture</a:t>
          </a:r>
          <a:endParaRPr lang="fr-FR" sz="4000" kern="1200" dirty="0"/>
        </a:p>
      </dsp:txBody>
      <dsp:txXfrm>
        <a:off x="0" y="575417"/>
        <a:ext cx="8352928" cy="1216800"/>
      </dsp:txXfrm>
    </dsp:sp>
    <dsp:sp modelId="{5D14843B-C8B6-4EC8-81A2-7400705B85CA}">
      <dsp:nvSpPr>
        <dsp:cNvPr id="0" name=""/>
        <dsp:cNvSpPr/>
      </dsp:nvSpPr>
      <dsp:spPr>
        <a:xfrm>
          <a:off x="0" y="2519635"/>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Opération   d’écriture</a:t>
          </a:r>
          <a:endParaRPr lang="fr-FR" sz="4000" kern="1200" dirty="0"/>
        </a:p>
      </dsp:txBody>
      <dsp:txXfrm>
        <a:off x="0" y="2519635"/>
        <a:ext cx="8352928" cy="121680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816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fr-FR" sz="3200" kern="1200" dirty="0" smtClean="0"/>
            <a:t>L’opération de lecture</a:t>
          </a:r>
          <a:endParaRPr lang="fr-FR" sz="3200" kern="1200" dirty="0"/>
        </a:p>
      </dsp:txBody>
      <dsp:txXfrm>
        <a:off x="0" y="0"/>
        <a:ext cx="8352928" cy="816521"/>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9605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Problème de rafraîchissement</a:t>
          </a:r>
          <a:endParaRPr lang="fr-FR" sz="4000" kern="1200" dirty="0"/>
        </a:p>
      </dsp:txBody>
      <dsp:txXfrm>
        <a:off x="0" y="0"/>
        <a:ext cx="8352928" cy="960541"/>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128128"/>
          <a:ext cx="8352928" cy="9605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Modes de rafraîchissement</a:t>
          </a:r>
          <a:endParaRPr lang="fr-FR" sz="4000" kern="1200" dirty="0"/>
        </a:p>
      </dsp:txBody>
      <dsp:txXfrm>
        <a:off x="0" y="128128"/>
        <a:ext cx="8352928" cy="960541"/>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Modes de rafraîchissement</a:t>
          </a:r>
          <a:endParaRPr lang="fr-FR" sz="4000" kern="1200" dirty="0"/>
        </a:p>
      </dsp:txBody>
      <dsp:txXfrm>
        <a:off x="0" y="0"/>
        <a:ext cx="8352928" cy="1216800"/>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553712" cy="7913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fr-FR" sz="3600" kern="1200" dirty="0" smtClean="0"/>
            <a:t>Description des Transistors MOS</a:t>
          </a:r>
          <a:endParaRPr lang="fr-FR" sz="3600" kern="1200" dirty="0"/>
        </a:p>
      </dsp:txBody>
      <dsp:txXfrm>
        <a:off x="0" y="0"/>
        <a:ext cx="8553712" cy="791395"/>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Modes de rafraîchissement</a:t>
          </a:r>
          <a:endParaRPr lang="fr-FR" sz="4000" kern="1200" dirty="0"/>
        </a:p>
      </dsp:txBody>
      <dsp:txXfrm>
        <a:off x="0" y="0"/>
        <a:ext cx="8352928" cy="1216800"/>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1216800"/>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SDRAM </a:t>
          </a:r>
          <a:r>
            <a:rPr lang="fr-FR" sz="3400" b="0" i="0" kern="1200" dirty="0" smtClean="0"/>
            <a:t>(</a:t>
          </a:r>
          <a:r>
            <a:rPr lang="fr-FR" sz="3400" b="0" i="1" kern="1200" dirty="0" err="1" smtClean="0"/>
            <a:t>Synchronous</a:t>
          </a:r>
          <a:r>
            <a:rPr lang="fr-FR" sz="3400" b="0" i="1" kern="1200" dirty="0" smtClean="0"/>
            <a:t> </a:t>
          </a:r>
          <a:r>
            <a:rPr lang="fr-FR" sz="3400" b="0" i="1" kern="1200" dirty="0" err="1" smtClean="0"/>
            <a:t>Dynamic</a:t>
          </a:r>
          <a:r>
            <a:rPr lang="fr-FR" sz="3400" b="0" i="1" kern="1200" dirty="0" smtClean="0"/>
            <a:t> RAM</a:t>
          </a:r>
          <a:r>
            <a:rPr lang="fr-FR" sz="3400" b="0" i="0" kern="1200" dirty="0" smtClean="0"/>
            <a:t>)</a:t>
          </a:r>
          <a:endParaRPr lang="fr-FR" sz="3400" kern="1200" dirty="0"/>
        </a:p>
      </dsp:txBody>
      <dsp:txXfrm>
        <a:off x="0" y="0"/>
        <a:ext cx="8352928" cy="1216800"/>
      </dsp:txXfrm>
    </dsp:sp>
    <dsp:sp modelId="{92C4005E-483F-4B2C-BEEA-A838FF946B4D}">
      <dsp:nvSpPr>
        <dsp:cNvPr id="0" name=""/>
        <dsp:cNvSpPr/>
      </dsp:nvSpPr>
      <dsp:spPr>
        <a:xfrm>
          <a:off x="0" y="1405008"/>
          <a:ext cx="8352928"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b="0" i="0" kern="1200" dirty="0" smtClean="0"/>
            <a:t>Apparue en 1997.</a:t>
          </a:r>
          <a:endParaRPr lang="fr-FR" sz="2800" kern="1200" dirty="0"/>
        </a:p>
        <a:p>
          <a:pPr marL="285750" lvl="1" indent="-285750" algn="l" defTabSz="1244600">
            <a:lnSpc>
              <a:spcPct val="90000"/>
            </a:lnSpc>
            <a:spcBef>
              <a:spcPct val="0"/>
            </a:spcBef>
            <a:spcAft>
              <a:spcPct val="20000"/>
            </a:spcAft>
            <a:buChar char="••"/>
          </a:pPr>
          <a:r>
            <a:rPr lang="fr-FR" sz="2800" b="0" i="0" kern="1200" dirty="0" smtClean="0"/>
            <a:t>168 broches, fréquences: 66, 100 et 133 MHz temps d’accès de l’ordre de 10ns.</a:t>
          </a:r>
          <a:endParaRPr lang="fr-FR" sz="2800" kern="1200" dirty="0"/>
        </a:p>
      </dsp:txBody>
      <dsp:txXfrm>
        <a:off x="0" y="1405008"/>
        <a:ext cx="8352928" cy="1345500"/>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640960" cy="837332"/>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RDRAM </a:t>
          </a:r>
          <a:r>
            <a:rPr lang="fr-FR" sz="3400" b="0" i="0" kern="1200" dirty="0" smtClean="0"/>
            <a:t>(</a:t>
          </a:r>
          <a:r>
            <a:rPr lang="fr-FR" sz="3400" b="0" i="0" kern="1200" dirty="0" err="1" smtClean="0"/>
            <a:t>Rambus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0"/>
        <a:ext cx="8640960" cy="837332"/>
      </dsp:txXfrm>
    </dsp:sp>
    <dsp:sp modelId="{92C4005E-483F-4B2C-BEEA-A838FF946B4D}">
      <dsp:nvSpPr>
        <dsp:cNvPr id="0" name=""/>
        <dsp:cNvSpPr/>
      </dsp:nvSpPr>
      <dsp:spPr>
        <a:xfrm>
          <a:off x="0" y="1170348"/>
          <a:ext cx="8640960" cy="255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350" tIns="35560" rIns="199136" bIns="35560" numCol="1" spcCol="1270" anchor="t" anchorCtr="0">
          <a:noAutofit/>
        </a:bodyPr>
        <a:lstStyle/>
        <a:p>
          <a:pPr marL="285750" lvl="1" indent="-285750" algn="l" defTabSz="1244600">
            <a:lnSpc>
              <a:spcPct val="100000"/>
            </a:lnSpc>
            <a:spcBef>
              <a:spcPct val="0"/>
            </a:spcBef>
            <a:spcAft>
              <a:spcPct val="20000"/>
            </a:spcAft>
            <a:buChar char="••"/>
          </a:pPr>
          <a:r>
            <a:rPr lang="fr-FR" sz="2800" b="0" i="0" kern="1200" dirty="0" smtClean="0"/>
            <a:t>Mémoire 64 bits.</a:t>
          </a:r>
          <a:endParaRPr lang="fr-FR" sz="2800" kern="1200" dirty="0"/>
        </a:p>
        <a:p>
          <a:pPr marL="285750" lvl="1" indent="-285750" algn="l" defTabSz="1244600">
            <a:lnSpc>
              <a:spcPct val="100000"/>
            </a:lnSpc>
            <a:spcBef>
              <a:spcPct val="0"/>
            </a:spcBef>
            <a:spcAft>
              <a:spcPct val="20000"/>
            </a:spcAft>
            <a:buChar char="••"/>
          </a:pPr>
          <a:r>
            <a:rPr lang="fr-FR" sz="2800" b="0" i="0" kern="1200" dirty="0" smtClean="0"/>
            <a:t>Développée par la société américaine </a:t>
          </a:r>
          <a:r>
            <a:rPr lang="fr-FR" sz="2800" b="0" i="0" kern="1200" dirty="0" err="1" smtClean="0"/>
            <a:t>Rambus</a:t>
          </a:r>
          <a:r>
            <a:rPr lang="fr-FR" sz="2800" b="0" i="0" kern="1200" dirty="0" smtClean="0"/>
            <a:t> en 1999.</a:t>
          </a:r>
          <a:endParaRPr lang="fr-FR" sz="2800" kern="1200" dirty="0"/>
        </a:p>
        <a:p>
          <a:pPr marL="285750" lvl="1" indent="-285750" algn="l" defTabSz="1244600">
            <a:lnSpc>
              <a:spcPct val="100000"/>
            </a:lnSpc>
            <a:spcBef>
              <a:spcPct val="0"/>
            </a:spcBef>
            <a:spcAft>
              <a:spcPct val="20000"/>
            </a:spcAft>
            <a:buChar char="••"/>
          </a:pPr>
          <a:r>
            <a:rPr lang="fr-FR" sz="2800" b="0" i="0" kern="1200" dirty="0" smtClean="0"/>
            <a:t>Fonctionne avec les bus 16 bits à 800MHz. </a:t>
          </a:r>
          <a:endParaRPr lang="fr-FR" sz="2800" kern="1200" dirty="0"/>
        </a:p>
        <a:p>
          <a:pPr marL="285750" lvl="1" indent="-285750" algn="l" defTabSz="1244600">
            <a:lnSpc>
              <a:spcPct val="100000"/>
            </a:lnSpc>
            <a:spcBef>
              <a:spcPct val="0"/>
            </a:spcBef>
            <a:spcAft>
              <a:spcPct val="20000"/>
            </a:spcAft>
            <a:buChar char="••"/>
          </a:pPr>
          <a:r>
            <a:rPr lang="fr-FR" sz="2800" b="0" i="0" kern="1200" dirty="0" smtClean="0"/>
            <a:t>Permet de transférer les données à 1.6 Go.</a:t>
          </a:r>
          <a:endParaRPr lang="fr-FR" sz="2800" kern="1200" dirty="0"/>
        </a:p>
      </dsp:txBody>
      <dsp:txXfrm>
        <a:off x="0" y="1170348"/>
        <a:ext cx="8640960" cy="2556450"/>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72005"/>
          <a:ext cx="8640960" cy="837332"/>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RDRAM </a:t>
          </a:r>
          <a:r>
            <a:rPr lang="fr-FR" sz="3400" b="0" i="0" kern="1200" dirty="0" smtClean="0"/>
            <a:t>(</a:t>
          </a:r>
          <a:r>
            <a:rPr lang="fr-FR" sz="3400" b="0" i="0" kern="1200" dirty="0" err="1" smtClean="0"/>
            <a:t>Rambus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72005"/>
        <a:ext cx="8640960" cy="837332"/>
      </dsp:txXfrm>
    </dsp:sp>
    <dsp:sp modelId="{92C4005E-483F-4B2C-BEEA-A838FF946B4D}">
      <dsp:nvSpPr>
        <dsp:cNvPr id="0" name=""/>
        <dsp:cNvSpPr/>
      </dsp:nvSpPr>
      <dsp:spPr>
        <a:xfrm>
          <a:off x="0" y="1014378"/>
          <a:ext cx="864096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350" tIns="35560" rIns="199136" bIns="35560" numCol="1" spcCol="1270" anchor="t" anchorCtr="0">
          <a:noAutofit/>
        </a:bodyPr>
        <a:lstStyle/>
        <a:p>
          <a:pPr marL="285750" lvl="1" indent="-285750" algn="l" defTabSz="1244600">
            <a:lnSpc>
              <a:spcPct val="100000"/>
            </a:lnSpc>
            <a:spcBef>
              <a:spcPct val="0"/>
            </a:spcBef>
            <a:spcAft>
              <a:spcPct val="20000"/>
            </a:spcAft>
            <a:buChar char="••"/>
          </a:pPr>
          <a:r>
            <a:rPr lang="fr-FR" sz="2800" b="0" i="0" kern="1200" dirty="0" smtClean="0"/>
            <a:t>Utilisée avec les processeur </a:t>
          </a:r>
          <a:r>
            <a:rPr lang="fr-FR" sz="2800" b="0" i="0" kern="1200" dirty="0" err="1" smtClean="0"/>
            <a:t>intel</a:t>
          </a:r>
          <a:r>
            <a:rPr lang="fr-FR" sz="2800" b="0" i="0" kern="1200" dirty="0" smtClean="0"/>
            <a:t> P</a:t>
          </a:r>
          <a:r>
            <a:rPr lang="fr-FR" sz="2800" b="0" i="0" kern="1200" dirty="0" smtClean="0">
              <a:hlinkClick xmlns:r="http://schemas.openxmlformats.org/officeDocument/2006/relationships" r:id="rId1" tooltip="Pentium III"/>
            </a:rPr>
            <a:t>entium3</a:t>
          </a:r>
          <a:r>
            <a:rPr lang="fr-FR" sz="2800" b="0" i="0" kern="1200" dirty="0" smtClean="0"/>
            <a:t> et </a:t>
          </a:r>
          <a:r>
            <a:rPr lang="fr-FR" sz="2800" b="0" i="0" kern="1200" dirty="0" smtClean="0">
              <a:hlinkClick xmlns:r="http://schemas.openxmlformats.org/officeDocument/2006/relationships" r:id="rId2" tooltip="Pentium 4"/>
            </a:rPr>
            <a:t>Pentium 4</a:t>
          </a:r>
          <a:r>
            <a:rPr lang="fr-FR" sz="2800" b="0" i="0" kern="1200" dirty="0" smtClean="0"/>
            <a:t> et équivalents.</a:t>
          </a:r>
          <a:endParaRPr lang="fr-FR" sz="2800" kern="1200" dirty="0"/>
        </a:p>
      </dsp:txBody>
      <dsp:txXfrm>
        <a:off x="0" y="1014378"/>
        <a:ext cx="8640960" cy="1076400"/>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91755"/>
          <a:ext cx="8352928" cy="1115433"/>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DDR SDRAM</a:t>
          </a:r>
          <a:r>
            <a:rPr lang="fr-FR" sz="3400" b="0" i="0" kern="1200" dirty="0" smtClean="0"/>
            <a:t> (Double Data Rate </a:t>
          </a:r>
          <a:r>
            <a:rPr lang="fr-FR" sz="3400" b="0" i="0" kern="1200" dirty="0" err="1" smtClean="0"/>
            <a:t>Synchronous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91755"/>
        <a:ext cx="8352928" cy="1115433"/>
      </dsp:txXfrm>
    </dsp:sp>
    <dsp:sp modelId="{92C4005E-483F-4B2C-BEEA-A838FF946B4D}">
      <dsp:nvSpPr>
        <dsp:cNvPr id="0" name=""/>
        <dsp:cNvSpPr/>
      </dsp:nvSpPr>
      <dsp:spPr>
        <a:xfrm>
          <a:off x="0" y="1338014"/>
          <a:ext cx="8352928" cy="45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b="0" i="0" kern="1200" dirty="0" smtClean="0"/>
            <a:t>184 broches. </a:t>
          </a:r>
          <a:endParaRPr lang="fr-FR" sz="2800" kern="1200" dirty="0"/>
        </a:p>
        <a:p>
          <a:pPr marL="285750" lvl="1" indent="-285750" algn="l" defTabSz="1244600">
            <a:lnSpc>
              <a:spcPct val="90000"/>
            </a:lnSpc>
            <a:spcBef>
              <a:spcPct val="0"/>
            </a:spcBef>
            <a:spcAft>
              <a:spcPct val="20000"/>
            </a:spcAft>
            <a:buChar char="••"/>
          </a:pPr>
          <a:r>
            <a:rPr lang="fr-FR" sz="2800" b="0" i="0" kern="1200" dirty="0" smtClean="0"/>
            <a:t>Transfère les données deux fois par cycle. </a:t>
          </a:r>
          <a:endParaRPr lang="fr-FR" sz="2800" kern="1200" dirty="0"/>
        </a:p>
        <a:p>
          <a:pPr marL="285750" lvl="1" indent="-285750" algn="l" defTabSz="1244600">
            <a:lnSpc>
              <a:spcPct val="90000"/>
            </a:lnSpc>
            <a:spcBef>
              <a:spcPct val="0"/>
            </a:spcBef>
            <a:spcAft>
              <a:spcPct val="20000"/>
            </a:spcAft>
            <a:buChar char="••"/>
          </a:pPr>
          <a:endParaRPr lang="fr-FR" sz="2800" kern="1200" dirty="0"/>
        </a:p>
        <a:p>
          <a:pPr marL="285750" lvl="1" indent="-285750" algn="l" defTabSz="1244600">
            <a:lnSpc>
              <a:spcPct val="90000"/>
            </a:lnSpc>
            <a:spcBef>
              <a:spcPct val="0"/>
            </a:spcBef>
            <a:spcAft>
              <a:spcPct val="20000"/>
            </a:spcAft>
            <a:buChar char="••"/>
          </a:pPr>
          <a:endParaRPr lang="fr-FR" sz="2800" kern="1200" dirty="0"/>
        </a:p>
      </dsp:txBody>
      <dsp:txXfrm>
        <a:off x="0" y="1338014"/>
        <a:ext cx="8352928" cy="452673"/>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68749"/>
          <a:ext cx="8352928" cy="1215722"/>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DDR SDRAM</a:t>
          </a:r>
          <a:r>
            <a:rPr lang="fr-FR" sz="3400" b="0" i="0" kern="1200" dirty="0" smtClean="0"/>
            <a:t> (Double Data Rate </a:t>
          </a:r>
          <a:r>
            <a:rPr lang="fr-FR" sz="3400" b="0" i="0" kern="1200" dirty="0" err="1" smtClean="0"/>
            <a:t>Synchronous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68749"/>
        <a:ext cx="8352928" cy="1215722"/>
      </dsp:txXfrm>
    </dsp:sp>
    <dsp:sp modelId="{92C4005E-483F-4B2C-BEEA-A838FF946B4D}">
      <dsp:nvSpPr>
        <dsp:cNvPr id="0" name=""/>
        <dsp:cNvSpPr/>
      </dsp:nvSpPr>
      <dsp:spPr>
        <a:xfrm>
          <a:off x="0" y="1383364"/>
          <a:ext cx="8352928" cy="1259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b="0" i="0" kern="1200" dirty="0" smtClean="0"/>
            <a:t>DDR PC1600, PC2100, PC2700, PC3200... (numéro: quantité de données en </a:t>
          </a:r>
          <a:r>
            <a:rPr lang="fr-FR" sz="2800" b="0" i="0" kern="1200" dirty="0" err="1" smtClean="0"/>
            <a:t>Moctets</a:t>
          </a:r>
          <a:r>
            <a:rPr lang="fr-FR" sz="2800" b="0" i="0" kern="1200" dirty="0" smtClean="0"/>
            <a:t>/s).</a:t>
          </a:r>
          <a:endParaRPr lang="fr-FR" sz="2800" kern="1200" dirty="0"/>
        </a:p>
        <a:p>
          <a:pPr marL="285750" lvl="1" indent="-285750" algn="l" defTabSz="1244600">
            <a:lnSpc>
              <a:spcPct val="90000"/>
            </a:lnSpc>
            <a:spcBef>
              <a:spcPct val="0"/>
            </a:spcBef>
            <a:spcAft>
              <a:spcPct val="20000"/>
            </a:spcAft>
            <a:buChar char="••"/>
          </a:pPr>
          <a:r>
            <a:rPr lang="fr-FR" sz="2800" b="0" i="0" kern="1200" dirty="0" smtClean="0"/>
            <a:t>Pentium 3 et 4. </a:t>
          </a:r>
          <a:endParaRPr lang="fr-FR" sz="2800" kern="1200" dirty="0"/>
        </a:p>
      </dsp:txBody>
      <dsp:txXfrm>
        <a:off x="0" y="1383364"/>
        <a:ext cx="8352928" cy="1259678"/>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90736" cy="1115433"/>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DDR2 SDRAM</a:t>
          </a:r>
          <a:r>
            <a:rPr lang="fr-FR" sz="3400" b="0" i="0" kern="1200" dirty="0" smtClean="0"/>
            <a:t> (Double Data Rate </a:t>
          </a:r>
          <a:r>
            <a:rPr lang="fr-FR" sz="3400" b="0" i="0" kern="1200" dirty="0" err="1" smtClean="0"/>
            <a:t>Synchronous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0"/>
        <a:ext cx="8390736" cy="1115433"/>
      </dsp:txXfrm>
    </dsp:sp>
    <dsp:sp modelId="{92C4005E-483F-4B2C-BEEA-A838FF946B4D}">
      <dsp:nvSpPr>
        <dsp:cNvPr id="0" name=""/>
        <dsp:cNvSpPr/>
      </dsp:nvSpPr>
      <dsp:spPr>
        <a:xfrm>
          <a:off x="0" y="1352304"/>
          <a:ext cx="8390736" cy="1355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b="0" i="0" kern="1200" dirty="0" smtClean="0"/>
            <a:t>240 broches. </a:t>
          </a:r>
          <a:endParaRPr lang="fr-FR" sz="2800" kern="1200" dirty="0"/>
        </a:p>
        <a:p>
          <a:pPr marL="285750" lvl="1" indent="-285750" algn="l" defTabSz="1244600">
            <a:lnSpc>
              <a:spcPct val="90000"/>
            </a:lnSpc>
            <a:spcBef>
              <a:spcPct val="0"/>
            </a:spcBef>
            <a:spcAft>
              <a:spcPct val="20000"/>
            </a:spcAft>
            <a:buChar char="••"/>
          </a:pPr>
          <a:r>
            <a:rPr lang="fr-FR" sz="2800" kern="1200" dirty="0" smtClean="0"/>
            <a:t>Canaux séparés pour la lecture et l’écriture.</a:t>
          </a:r>
          <a:endParaRPr lang="fr-FR" sz="2800" kern="1200" dirty="0"/>
        </a:p>
        <a:p>
          <a:pPr marL="285750" lvl="1" indent="-285750" algn="l" defTabSz="1244600">
            <a:lnSpc>
              <a:spcPct val="90000"/>
            </a:lnSpc>
            <a:spcBef>
              <a:spcPct val="0"/>
            </a:spcBef>
            <a:spcAft>
              <a:spcPct val="20000"/>
            </a:spcAft>
            <a:buChar char="••"/>
          </a:pPr>
          <a:r>
            <a:rPr lang="fr-FR" sz="2800" b="0" i="0" kern="1200" dirty="0" smtClean="0"/>
            <a:t>Fonctionne à 1,8 Volt.</a:t>
          </a:r>
          <a:endParaRPr lang="fr-FR" sz="2800" kern="1200" dirty="0"/>
        </a:p>
      </dsp:txBody>
      <dsp:txXfrm>
        <a:off x="0" y="1352304"/>
        <a:ext cx="8390736" cy="1355301"/>
      </dsp:txXfrm>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90736" cy="1215722"/>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DDR2 SDRAM</a:t>
          </a:r>
          <a:r>
            <a:rPr lang="fr-FR" sz="3400" b="0" i="0" kern="1200" dirty="0" smtClean="0"/>
            <a:t> (Double Data Rate </a:t>
          </a:r>
          <a:r>
            <a:rPr lang="fr-FR" sz="3400" b="0" i="0" kern="1200" dirty="0" err="1" smtClean="0"/>
            <a:t>Synchronous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0"/>
        <a:ext cx="8390736" cy="1215722"/>
      </dsp:txXfrm>
    </dsp:sp>
    <dsp:sp modelId="{92C4005E-483F-4B2C-BEEA-A838FF946B4D}">
      <dsp:nvSpPr>
        <dsp:cNvPr id="0" name=""/>
        <dsp:cNvSpPr/>
      </dsp:nvSpPr>
      <dsp:spPr>
        <a:xfrm>
          <a:off x="0" y="1399024"/>
          <a:ext cx="8390736" cy="1549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b="0" i="0" kern="1200" dirty="0" smtClean="0"/>
            <a:t>DDR2-400, DDR2-533, DDR2-667, DDR2-800 et DDR2-1066. (numéro: fréquence de fonctionnement). Pentium 4 et plus.</a:t>
          </a:r>
          <a:endParaRPr lang="fr-FR" sz="2800" kern="1200" dirty="0"/>
        </a:p>
        <a:p>
          <a:pPr marL="228600" lvl="1" indent="-228600" algn="l" defTabSz="1066800">
            <a:lnSpc>
              <a:spcPct val="90000"/>
            </a:lnSpc>
            <a:spcBef>
              <a:spcPct val="0"/>
            </a:spcBef>
            <a:spcAft>
              <a:spcPct val="20000"/>
            </a:spcAft>
            <a:buChar char="••"/>
          </a:pPr>
          <a:endParaRPr lang="fr-FR" sz="2400" b="0" i="0" kern="1200" dirty="0"/>
        </a:p>
      </dsp:txBody>
      <dsp:txXfrm>
        <a:off x="0" y="1399024"/>
        <a:ext cx="8390736" cy="1549874"/>
      </dsp:txXfrm>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1368900"/>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fr-FR" sz="3400" b="1" i="0" kern="1200" dirty="0" smtClean="0">
              <a:solidFill>
                <a:schemeClr val="bg2">
                  <a:lumMod val="25000"/>
                </a:schemeClr>
              </a:solidFill>
            </a:rPr>
            <a:t>DDR3 SDRAM</a:t>
          </a:r>
          <a:r>
            <a:rPr lang="fr-FR" sz="3400" b="0" i="0" kern="1200" dirty="0" smtClean="0"/>
            <a:t> (Double Data Rate </a:t>
          </a:r>
          <a:r>
            <a:rPr lang="fr-FR" sz="3400" b="0" i="0" kern="1200" dirty="0" err="1" smtClean="0"/>
            <a:t>three</a:t>
          </a:r>
          <a:r>
            <a:rPr lang="fr-FR" sz="3400" b="0" i="0" kern="1200" dirty="0" smtClean="0"/>
            <a:t> </a:t>
          </a:r>
          <a:r>
            <a:rPr lang="fr-FR" sz="3400" b="0" i="0" kern="1200" dirty="0" err="1" smtClean="0"/>
            <a:t>Synchronous</a:t>
          </a:r>
          <a:r>
            <a:rPr lang="fr-FR" sz="3400" b="0" i="0" kern="1200" dirty="0" smtClean="0"/>
            <a:t> </a:t>
          </a:r>
          <a:r>
            <a:rPr lang="fr-FR" sz="3400" b="0" i="0" kern="1200" dirty="0" err="1" smtClean="0"/>
            <a:t>Dynamic</a:t>
          </a:r>
          <a:r>
            <a:rPr lang="fr-FR" sz="3400" b="0" i="0" kern="1200" dirty="0" smtClean="0"/>
            <a:t> RAM)</a:t>
          </a:r>
          <a:endParaRPr lang="fr-FR" sz="3400" kern="1200" dirty="0"/>
        </a:p>
      </dsp:txBody>
      <dsp:txXfrm>
        <a:off x="0" y="0"/>
        <a:ext cx="8352928" cy="1368900"/>
      </dsp:txXfrm>
    </dsp:sp>
    <dsp:sp modelId="{92C4005E-483F-4B2C-BEEA-A838FF946B4D}">
      <dsp:nvSpPr>
        <dsp:cNvPr id="0" name=""/>
        <dsp:cNvSpPr/>
      </dsp:nvSpPr>
      <dsp:spPr>
        <a:xfrm>
          <a:off x="0" y="1223544"/>
          <a:ext cx="8352928" cy="222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fr-FR" sz="2800" b="0" i="0" kern="1200" dirty="0" smtClean="0"/>
            <a:t>Apparue en 2007.</a:t>
          </a:r>
          <a:endParaRPr lang="fr-FR" sz="2800" kern="1200" dirty="0"/>
        </a:p>
        <a:p>
          <a:pPr marL="285750" lvl="1" indent="-285750" algn="l" defTabSz="1244600">
            <a:lnSpc>
              <a:spcPct val="90000"/>
            </a:lnSpc>
            <a:spcBef>
              <a:spcPct val="0"/>
            </a:spcBef>
            <a:spcAft>
              <a:spcPct val="20000"/>
            </a:spcAft>
            <a:buChar char="••"/>
          </a:pPr>
          <a:r>
            <a:rPr lang="fr-FR" sz="2800" b="0" i="0" kern="1200" dirty="0" smtClean="0"/>
            <a:t>Fonctionne à 1,8 Volt, ce qui entraîne une plus faible consommation (baisse de 17% par rapport à la DDR2).</a:t>
          </a:r>
          <a:endParaRPr lang="fr-FR" sz="2800" kern="1200" dirty="0"/>
        </a:p>
        <a:p>
          <a:pPr marL="285750" lvl="1" indent="-285750" algn="l" defTabSz="1244600">
            <a:lnSpc>
              <a:spcPct val="90000"/>
            </a:lnSpc>
            <a:spcBef>
              <a:spcPct val="0"/>
            </a:spcBef>
            <a:spcAft>
              <a:spcPct val="20000"/>
            </a:spcAft>
            <a:buChar char="••"/>
          </a:pPr>
          <a:r>
            <a:rPr lang="fr-FR" sz="2800" kern="1200" dirty="0" smtClean="0"/>
            <a:t>240 broches.</a:t>
          </a:r>
          <a:endParaRPr lang="fr-FR" sz="2800" kern="1200" dirty="0"/>
        </a:p>
      </dsp:txBody>
      <dsp:txXfrm>
        <a:off x="0" y="1223544"/>
        <a:ext cx="8352928" cy="2220075"/>
      </dsp:txXfrm>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553712" cy="8632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fr-FR" sz="3600" kern="1200" dirty="0" smtClean="0"/>
            <a:t>Inverseur MOS</a:t>
          </a:r>
          <a:endParaRPr lang="fr-FR" sz="3600" kern="1200" dirty="0"/>
        </a:p>
      </dsp:txBody>
      <dsp:txXfrm>
        <a:off x="0" y="0"/>
        <a:ext cx="8553712" cy="86326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BA5F-4554-4867-A0E8-EF940B837724}">
      <dsp:nvSpPr>
        <dsp:cNvPr id="0" name=""/>
        <dsp:cNvSpPr/>
      </dsp:nvSpPr>
      <dsp:spPr>
        <a:xfrm>
          <a:off x="0" y="0"/>
          <a:ext cx="8352928" cy="9328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Opérations de Lecture/Ecriture</a:t>
          </a:r>
          <a:endParaRPr lang="fr-FR" sz="4000" kern="1200" dirty="0"/>
        </a:p>
      </dsp:txBody>
      <dsp:txXfrm>
        <a:off x="0" y="0"/>
        <a:ext cx="8352928" cy="932855"/>
      </dsp:txXfrm>
    </dsp:sp>
    <dsp:sp modelId="{92C4005E-483F-4B2C-BEEA-A838FF946B4D}">
      <dsp:nvSpPr>
        <dsp:cNvPr id="0" name=""/>
        <dsp:cNvSpPr/>
      </dsp:nvSpPr>
      <dsp:spPr>
        <a:xfrm>
          <a:off x="0" y="940673"/>
          <a:ext cx="8352928" cy="373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5560" rIns="199136" bIns="35560" numCol="1" spcCol="1270" anchor="t" anchorCtr="0">
          <a:noAutofit/>
        </a:bodyPr>
        <a:lstStyle/>
        <a:p>
          <a:pPr marL="285750" lvl="1" indent="-285750" algn="l" defTabSz="1244600">
            <a:lnSpc>
              <a:spcPct val="90000"/>
            </a:lnSpc>
            <a:spcBef>
              <a:spcPct val="0"/>
            </a:spcBef>
            <a:spcAft>
              <a:spcPct val="20000"/>
            </a:spcAft>
            <a:buChar char="••"/>
          </a:pPr>
          <a:endParaRPr lang="fr-FR" sz="2800" kern="1200" dirty="0"/>
        </a:p>
        <a:p>
          <a:pPr marL="285750" lvl="1" indent="-285750" algn="l" defTabSz="1244600">
            <a:lnSpc>
              <a:spcPct val="90000"/>
            </a:lnSpc>
            <a:spcBef>
              <a:spcPct val="0"/>
            </a:spcBef>
            <a:spcAft>
              <a:spcPct val="20000"/>
            </a:spcAft>
            <a:buChar char="••"/>
          </a:pPr>
          <a:r>
            <a:rPr lang="fr-FR" sz="2800" kern="1200" dirty="0" smtClean="0"/>
            <a:t>Avant toute opération de lecture ou d’écriture en mémoire RAM, il faut au </a:t>
          </a:r>
          <a:r>
            <a:rPr lang="fr-FR" sz="2800" b="1" u="sng" kern="1200" dirty="0" smtClean="0"/>
            <a:t>préalable et impérativement</a:t>
          </a:r>
          <a:r>
            <a:rPr lang="fr-FR" sz="2800" kern="1200" dirty="0" smtClean="0"/>
            <a:t> sélectionner le mot à lire ou à écrire. Pour cela, il faut alimenter le fil du mot correspondant par une tension de ‘5’V délivrée par le décodeur; ceci permet d’activer les transistors de sélection de type N connectés sur le fil de mot sélectionné.</a:t>
          </a:r>
          <a:endParaRPr lang="fr-FR" sz="2800" kern="1200" dirty="0"/>
        </a:p>
        <a:p>
          <a:pPr marL="285750" lvl="1" indent="-285750" algn="l" defTabSz="1244600">
            <a:lnSpc>
              <a:spcPct val="90000"/>
            </a:lnSpc>
            <a:spcBef>
              <a:spcPct val="0"/>
            </a:spcBef>
            <a:spcAft>
              <a:spcPct val="20000"/>
            </a:spcAft>
            <a:buChar char="••"/>
          </a:pPr>
          <a:endParaRPr lang="fr-FR" sz="2800" kern="1200" dirty="0"/>
        </a:p>
      </dsp:txBody>
      <dsp:txXfrm>
        <a:off x="0" y="940673"/>
        <a:ext cx="8352928" cy="373984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B2238F-7802-4C10-9D29-215FC1EC672E}" type="datetimeFigureOut">
              <a:rPr lang="fr-FR" smtClean="0"/>
              <a:pPr/>
              <a:t>22/09/2018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68F81-8863-430E-A135-A689DCC2744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7F0DA38D-385E-4A8A-95BE-9E461A6C7A9A}" type="datetime1">
              <a:rPr lang="fr-FR" smtClean="0"/>
              <a:pPr/>
              <a:t>22/09/2018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49D437A1-6797-4E57-8371-9E938AAAB723}"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22E7FE3-C719-4BFA-8455-ECC04B6E1558}" type="datetime1">
              <a:rPr lang="fr-FR" smtClean="0"/>
              <a:pPr/>
              <a:t>22/09/2018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A1EBF64-16C2-4063-BE70-F131BA99CA6A}" type="datetime1">
              <a:rPr lang="fr-FR" smtClean="0"/>
              <a:pPr/>
              <a:t>22/09/2018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3B63290-1060-4F73-950D-3AEF4E85E021}" type="datetime1">
              <a:rPr lang="fr-FR" smtClean="0"/>
              <a:pPr/>
              <a:t>22/09/2018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208EC0B-D991-47A3-B4A0-A605BEA4CFFE}" type="datetime1">
              <a:rPr lang="fr-FR" smtClean="0"/>
              <a:pPr/>
              <a:t>22/09/2018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D437A1-6797-4E57-8371-9E938AAAB723}"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9F0D9EAE-0498-4DBC-BEC4-BF9B35FF872B}" type="datetime1">
              <a:rPr lang="fr-FR" smtClean="0"/>
              <a:pPr/>
              <a:t>22/09/2018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93C299EA-478F-4F79-AB51-40C1465BCD7E}" type="datetime1">
              <a:rPr lang="fr-FR" smtClean="0"/>
              <a:pPr/>
              <a:t>22/09/2018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64957C45-1B4C-43CD-AF90-40248C415620}" type="datetime1">
              <a:rPr lang="fr-FR" smtClean="0"/>
              <a:pPr/>
              <a:t>22/09/2018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A4D730-1D14-4BBC-A46F-945E59321AC7}" type="datetime1">
              <a:rPr lang="fr-FR" smtClean="0"/>
              <a:pPr/>
              <a:t>22/09/2018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392C383D-2CAE-4A7B-B06F-EAF31ABD76BB}" type="datetime1">
              <a:rPr lang="fr-FR" smtClean="0"/>
              <a:pPr/>
              <a:t>22/09/2018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9D437A1-6797-4E57-8371-9E938AAAB72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97B6A785-ABCD-4E40-9724-E7A6B8C63D10}" type="datetime1">
              <a:rPr lang="fr-FR" smtClean="0"/>
              <a:pPr/>
              <a:t>22/09/2018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49D437A1-6797-4E57-8371-9E938AAAB723}"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CA3F8A-5C9E-4988-9CEC-EA3E6EB76F5E}" type="datetime1">
              <a:rPr lang="fr-FR" smtClean="0"/>
              <a:pPr/>
              <a:t>22/09/2018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D437A1-6797-4E57-8371-9E938AAAB723}"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oleObject" Target="../embeddings/oleObject1.bin"/><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5.pn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oleObject" Target="../embeddings/oleObject3.bin"/><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2.xml"/><Relationship Id="rId13" Type="http://schemas.openxmlformats.org/officeDocument/2006/relationships/oleObject" Target="../embeddings/oleObject5.bin"/><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 Id="rId1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oleObject" Target="../embeddings/oleObject7.bin"/><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6.xml"/><Relationship Id="rId13" Type="http://schemas.openxmlformats.org/officeDocument/2006/relationships/oleObject" Target="../embeddings/oleObject8.bin"/><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oleObject" Target="../embeddings/oleObject9.bin"/><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oleObject" Target="../embeddings/oleObject10.bin"/><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12" Type="http://schemas.openxmlformats.org/officeDocument/2006/relationships/image" Target="../media/image12.jpeg"/><Relationship Id="rId2" Type="http://schemas.openxmlformats.org/officeDocument/2006/relationships/diagramData" Target="../diagrams/data31.xml"/><Relationship Id="rId1" Type="http://schemas.openxmlformats.org/officeDocument/2006/relationships/slideLayout" Target="../slideLayouts/slideLayout7.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7.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12" Type="http://schemas.openxmlformats.org/officeDocument/2006/relationships/image" Target="../media/image13.jpeg"/><Relationship Id="rId2" Type="http://schemas.openxmlformats.org/officeDocument/2006/relationships/diagramData" Target="../diagrams/data35.xml"/><Relationship Id="rId1" Type="http://schemas.openxmlformats.org/officeDocument/2006/relationships/slideLayout" Target="../slideLayouts/slideLayout7.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14.png"/><Relationship Id="rId2" Type="http://schemas.openxmlformats.org/officeDocument/2006/relationships/diagramData" Target="../diagrams/data37.xml"/><Relationship Id="rId1" Type="http://schemas.openxmlformats.org/officeDocument/2006/relationships/slideLayout" Target="../slideLayouts/slideLayout7.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12" Type="http://schemas.openxmlformats.org/officeDocument/2006/relationships/image" Target="../media/image15.jpeg"/><Relationship Id="rId2" Type="http://schemas.openxmlformats.org/officeDocument/2006/relationships/diagramData" Target="../diagrams/data39.xml"/><Relationship Id="rId1" Type="http://schemas.openxmlformats.org/officeDocument/2006/relationships/slideLayout" Target="../slideLayouts/slideLayout7.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image" Target="../media/image16.png"/><Relationship Id="rId2" Type="http://schemas.openxmlformats.org/officeDocument/2006/relationships/diagramData" Target="../diagrams/data41.xml"/><Relationship Id="rId1" Type="http://schemas.openxmlformats.org/officeDocument/2006/relationships/slideLayout" Target="../slideLayouts/slideLayout7.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image" Target="../media/image17.jpeg"/><Relationship Id="rId2" Type="http://schemas.openxmlformats.org/officeDocument/2006/relationships/diagramData" Target="../diagrams/data43.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12" Type="http://schemas.openxmlformats.org/officeDocument/2006/relationships/image" Target="../media/image18.jpeg"/><Relationship Id="rId2" Type="http://schemas.openxmlformats.org/officeDocument/2006/relationships/diagramData" Target="../diagrams/data45.xml"/><Relationship Id="rId1" Type="http://schemas.openxmlformats.org/officeDocument/2006/relationships/slideLayout" Target="../slideLayouts/slideLayout7.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12" Type="http://schemas.openxmlformats.org/officeDocument/2006/relationships/image" Target="../media/image19.jpeg"/><Relationship Id="rId2" Type="http://schemas.openxmlformats.org/officeDocument/2006/relationships/diagramData" Target="../diagrams/data47.xml"/><Relationship Id="rId1" Type="http://schemas.openxmlformats.org/officeDocument/2006/relationships/slideLayout" Target="../slideLayouts/slideLayout7.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commons.wikimedia.org/wiki/File:EPROP_Eprom-Brenner_ZIF_Brennsockel.jpg"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fr.wikipedia.org/wiki/Fichier:Memory_module_DDRAM_20-03-2006.jpg"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smtClean="0"/>
              <a:t>COURS D’ARCHITECTURE 2</a:t>
            </a:r>
            <a:br>
              <a:rPr lang="fr-FR" dirty="0" smtClean="0"/>
            </a:br>
            <a:endParaRPr lang="fr-FR" dirty="0"/>
          </a:p>
        </p:txBody>
      </p:sp>
      <p:sp>
        <p:nvSpPr>
          <p:cNvPr id="6" name="Sous-titre 5"/>
          <p:cNvSpPr>
            <a:spLocks noGrp="1"/>
          </p:cNvSpPr>
          <p:nvPr>
            <p:ph type="subTitle" idx="1"/>
          </p:nvPr>
        </p:nvSpPr>
        <p:spPr/>
        <p:txBody>
          <a:bodyPr/>
          <a:lstStyle/>
          <a:p>
            <a:r>
              <a:rPr lang="fr-FR" dirty="0" smtClean="0"/>
              <a:t>Classes préparatoires intégrées</a:t>
            </a:r>
          </a:p>
          <a:p>
            <a:r>
              <a:rPr lang="fr-FR" dirty="0" smtClean="0"/>
              <a:t>Ecole Supérieure d’Informatique</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1</a:t>
            </a:fld>
            <a:endParaRPr lang="fr-F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79208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sp>
        <p:nvSpPr>
          <p:cNvPr id="3" name="Espace réservé du contenu 2"/>
          <p:cNvSpPr>
            <a:spLocks noGrp="1"/>
          </p:cNvSpPr>
          <p:nvPr>
            <p:ph idx="1"/>
          </p:nvPr>
        </p:nvSpPr>
        <p:spPr>
          <a:xfrm>
            <a:off x="457200" y="1412776"/>
            <a:ext cx="8229600" cy="5040560"/>
          </a:xfrm>
        </p:spPr>
        <p:txBody>
          <a:bodyPr>
            <a:normAutofit/>
          </a:bodyPr>
          <a:lstStyle/>
          <a:p>
            <a:pPr>
              <a:buNone/>
            </a:pPr>
            <a:r>
              <a:rPr lang="fr-FR" sz="2400" dirty="0" smtClean="0"/>
              <a:t>Pour remédier à ces deux inconvénients , l’usage de la plus petite porte logique qu’est l’inverseur  parait adéquate (résistance et amplificateur en même temps).  </a:t>
            </a:r>
          </a:p>
          <a:p>
            <a:pPr>
              <a:buNone/>
            </a:pPr>
            <a:r>
              <a:rPr lang="fr-FR" sz="2400" dirty="0" smtClean="0"/>
              <a:t> </a:t>
            </a:r>
          </a:p>
          <a:p>
            <a:pPr>
              <a:buNone/>
            </a:pPr>
            <a:r>
              <a:rPr lang="fr-FR" sz="2400" dirty="0" smtClean="0"/>
              <a:t>                                             </a:t>
            </a:r>
          </a:p>
          <a:p>
            <a:pPr>
              <a:buNone/>
            </a:pPr>
            <a:r>
              <a:rPr lang="fr-FR" sz="2400" dirty="0" smtClean="0"/>
              <a:t>                                        </a:t>
            </a:r>
            <a:r>
              <a:rPr lang="fr-FR" sz="2400" b="1" dirty="0" smtClean="0"/>
              <a:t>0</a:t>
            </a:r>
          </a:p>
          <a:p>
            <a:pPr>
              <a:buNone/>
            </a:pPr>
            <a:r>
              <a:rPr lang="fr-FR" sz="2400" dirty="0" smtClean="0"/>
              <a:t> </a:t>
            </a:r>
          </a:p>
          <a:p>
            <a:pPr>
              <a:buNone/>
            </a:pPr>
            <a:endParaRPr lang="fr-FR" sz="2400" dirty="0" smtClean="0"/>
          </a:p>
          <a:p>
            <a:pPr>
              <a:buNone/>
            </a:pPr>
            <a:endParaRPr lang="fr-FR" sz="2400" dirty="0" smtClean="0"/>
          </a:p>
          <a:p>
            <a:pPr>
              <a:buNone/>
            </a:pPr>
            <a:r>
              <a:rPr lang="fr-FR" sz="2400" dirty="0" smtClean="0"/>
              <a:t>           Ambiguïté  sur la valeur en entrée </a:t>
            </a:r>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10</a:t>
            </a:fld>
            <a:endParaRPr lang="fr-FR"/>
          </a:p>
        </p:txBody>
      </p:sp>
      <p:cxnSp>
        <p:nvCxnSpPr>
          <p:cNvPr id="8" name="Connecteur droit 7"/>
          <p:cNvCxnSpPr/>
          <p:nvPr/>
        </p:nvCxnSpPr>
        <p:spPr>
          <a:xfrm>
            <a:off x="2627784" y="3501008"/>
            <a:ext cx="2880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508104" y="3501008"/>
            <a:ext cx="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H="1">
            <a:off x="3491880" y="4581128"/>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3491880" y="3501008"/>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 name="Groupe 14"/>
          <p:cNvGrpSpPr/>
          <p:nvPr/>
        </p:nvGrpSpPr>
        <p:grpSpPr>
          <a:xfrm>
            <a:off x="4175956" y="3284984"/>
            <a:ext cx="736652" cy="432048"/>
            <a:chOff x="3671900" y="5409220"/>
            <a:chExt cx="736652" cy="432048"/>
          </a:xfrm>
        </p:grpSpPr>
        <p:sp>
          <p:nvSpPr>
            <p:cNvPr id="16" name="Triangle isocèle 15"/>
            <p:cNvSpPr/>
            <p:nvPr/>
          </p:nvSpPr>
          <p:spPr>
            <a:xfrm rot="5400000">
              <a:off x="3707904" y="5373216"/>
              <a:ext cx="432048" cy="504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Organigramme : Connecteur 16"/>
            <p:cNvSpPr/>
            <p:nvPr/>
          </p:nvSpPr>
          <p:spPr>
            <a:xfrm>
              <a:off x="4192528" y="551723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627784" y="3068960"/>
            <a:ext cx="504056" cy="523220"/>
          </a:xfrm>
          <a:prstGeom prst="rect">
            <a:avLst/>
          </a:prstGeom>
          <a:noFill/>
        </p:spPr>
        <p:txBody>
          <a:bodyPr wrap="square" rtlCol="0">
            <a:spAutoFit/>
          </a:bodyPr>
          <a:lstStyle/>
          <a:p>
            <a:r>
              <a:rPr lang="fr-FR" sz="2800" dirty="0" smtClean="0"/>
              <a:t>1</a:t>
            </a:r>
            <a:endParaRPr lang="fr-FR" sz="2800" dirty="0"/>
          </a:p>
        </p:txBody>
      </p:sp>
      <p:sp>
        <p:nvSpPr>
          <p:cNvPr id="19" name="ZoneTexte 18"/>
          <p:cNvSpPr txBox="1"/>
          <p:nvPr/>
        </p:nvSpPr>
        <p:spPr>
          <a:xfrm>
            <a:off x="4932040" y="2996952"/>
            <a:ext cx="432048" cy="523220"/>
          </a:xfrm>
          <a:prstGeom prst="rect">
            <a:avLst/>
          </a:prstGeom>
          <a:noFill/>
        </p:spPr>
        <p:txBody>
          <a:bodyPr wrap="square" rtlCol="0">
            <a:spAutoFit/>
          </a:bodyPr>
          <a:lstStyle/>
          <a:p>
            <a:r>
              <a:rPr lang="fr-FR" sz="2800" dirty="0" smtClean="0"/>
              <a:t>0</a:t>
            </a:r>
            <a:endParaRPr lang="fr-FR" sz="2800" dirty="0"/>
          </a:p>
        </p:txBody>
      </p:sp>
      <p:sp>
        <p:nvSpPr>
          <p:cNvPr id="15" name="Flèche droite 14"/>
          <p:cNvSpPr/>
          <p:nvPr/>
        </p:nvSpPr>
        <p:spPr>
          <a:xfrm>
            <a:off x="683568" y="5445224"/>
            <a:ext cx="504056"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20"/>
          <p:cNvCxnSpPr/>
          <p:nvPr/>
        </p:nvCxnSpPr>
        <p:spPr>
          <a:xfrm>
            <a:off x="2915816" y="3356992"/>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H="1">
            <a:off x="2915816" y="3501008"/>
            <a:ext cx="216024" cy="2160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numéro de diapositive 16"/>
          <p:cNvSpPr>
            <a:spLocks noGrp="1"/>
          </p:cNvSpPr>
          <p:nvPr>
            <p:ph type="sldNum" sz="quarter" idx="12"/>
          </p:nvPr>
        </p:nvSpPr>
        <p:spPr/>
        <p:txBody>
          <a:bodyPr/>
          <a:lstStyle/>
          <a:p>
            <a:fld id="{49D437A1-6797-4E57-8371-9E938AAAB723}" type="slidenum">
              <a:rPr lang="fr-FR" smtClean="0"/>
              <a:pPr/>
              <a:t>11</a:t>
            </a:fld>
            <a:endParaRPr lang="fr-FR"/>
          </a:p>
        </p:txBody>
      </p:sp>
      <p:sp>
        <p:nvSpPr>
          <p:cNvPr id="2" name="Titre 1"/>
          <p:cNvSpPr>
            <a:spLocks noGrp="1"/>
          </p:cNvSpPr>
          <p:nvPr>
            <p:ph type="title" idx="4294967295"/>
          </p:nvPr>
        </p:nvSpPr>
        <p:spPr>
          <a:xfrm>
            <a:off x="1928794" y="44624"/>
            <a:ext cx="6300806" cy="78581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graphicFrame>
        <p:nvGraphicFramePr>
          <p:cNvPr id="8" name="Diagramme 7"/>
          <p:cNvGraphicFramePr/>
          <p:nvPr>
            <p:extLst>
              <p:ext uri="{D42A27DB-BD31-4B8C-83A1-F6EECF244321}">
                <p14:modId xmlns:p14="http://schemas.microsoft.com/office/powerpoint/2010/main" xmlns="" val="511684470"/>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rme libre 5"/>
          <p:cNvSpPr/>
          <p:nvPr/>
        </p:nvSpPr>
        <p:spPr>
          <a:xfrm>
            <a:off x="3275856" y="3645024"/>
            <a:ext cx="2362944" cy="1493520"/>
          </a:xfrm>
          <a:custGeom>
            <a:avLst/>
            <a:gdLst>
              <a:gd name="connsiteX0" fmla="*/ 0 w 3337560"/>
              <a:gd name="connsiteY0" fmla="*/ 0 h 1493520"/>
              <a:gd name="connsiteX1" fmla="*/ 3337560 w 3337560"/>
              <a:gd name="connsiteY1" fmla="*/ 0 h 1493520"/>
              <a:gd name="connsiteX2" fmla="*/ 3337560 w 3337560"/>
              <a:gd name="connsiteY2" fmla="*/ 1493520 h 1493520"/>
              <a:gd name="connsiteX3" fmla="*/ 944880 w 3337560"/>
              <a:gd name="connsiteY3" fmla="*/ 1493520 h 1493520"/>
              <a:gd name="connsiteX4" fmla="*/ 944880 w 3337560"/>
              <a:gd name="connsiteY4" fmla="*/ 15240 h 1493520"/>
              <a:gd name="connsiteX5" fmla="*/ 944880 w 3337560"/>
              <a:gd name="connsiteY5" fmla="*/ 15240 h 1493520"/>
              <a:gd name="connsiteX0" fmla="*/ 0 w 2392680"/>
              <a:gd name="connsiteY0" fmla="*/ 0 h 1493520"/>
              <a:gd name="connsiteX1" fmla="*/ 2392680 w 2392680"/>
              <a:gd name="connsiteY1" fmla="*/ 0 h 1493520"/>
              <a:gd name="connsiteX2" fmla="*/ 2392680 w 2392680"/>
              <a:gd name="connsiteY2" fmla="*/ 1493520 h 1493520"/>
              <a:gd name="connsiteX3" fmla="*/ 0 w 2392680"/>
              <a:gd name="connsiteY3" fmla="*/ 1493520 h 1493520"/>
              <a:gd name="connsiteX4" fmla="*/ 0 w 2392680"/>
              <a:gd name="connsiteY4" fmla="*/ 15240 h 1493520"/>
              <a:gd name="connsiteX5" fmla="*/ 0 w 2392680"/>
              <a:gd name="connsiteY5" fmla="*/ 15240 h 149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2680" h="1493520">
                <a:moveTo>
                  <a:pt x="0" y="0"/>
                </a:moveTo>
                <a:lnTo>
                  <a:pt x="2392680" y="0"/>
                </a:lnTo>
                <a:lnTo>
                  <a:pt x="2392680" y="1493520"/>
                </a:lnTo>
                <a:lnTo>
                  <a:pt x="0" y="1493520"/>
                </a:lnTo>
                <a:lnTo>
                  <a:pt x="0" y="15240"/>
                </a:lnTo>
                <a:lnTo>
                  <a:pt x="0" y="15240"/>
                </a:lnTo>
              </a:path>
            </a:pathLst>
          </a:custGeom>
          <a:ln w="3810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1691680" y="4005064"/>
            <a:ext cx="317716" cy="584775"/>
          </a:xfrm>
          <a:prstGeom prst="rect">
            <a:avLst/>
          </a:prstGeom>
          <a:noFill/>
        </p:spPr>
        <p:txBody>
          <a:bodyPr wrap="none" rtlCol="0">
            <a:spAutoFit/>
          </a:bodyPr>
          <a:lstStyle/>
          <a:p>
            <a:r>
              <a:rPr lang="fr-FR" sz="3200" dirty="0" smtClean="0"/>
              <a:t>I</a:t>
            </a:r>
            <a:endParaRPr lang="fr-FR" sz="3200" dirty="0"/>
          </a:p>
        </p:txBody>
      </p:sp>
      <p:grpSp>
        <p:nvGrpSpPr>
          <p:cNvPr id="5" name="Groupe 4"/>
          <p:cNvGrpSpPr/>
          <p:nvPr/>
        </p:nvGrpSpPr>
        <p:grpSpPr>
          <a:xfrm>
            <a:off x="4175956" y="3429000"/>
            <a:ext cx="736652" cy="432048"/>
            <a:chOff x="3671900" y="5409220"/>
            <a:chExt cx="736652" cy="432048"/>
          </a:xfrm>
        </p:grpSpPr>
        <p:sp>
          <p:nvSpPr>
            <p:cNvPr id="3" name="Triangle isocèle 2"/>
            <p:cNvSpPr/>
            <p:nvPr/>
          </p:nvSpPr>
          <p:spPr>
            <a:xfrm rot="5400000">
              <a:off x="3707904" y="5373216"/>
              <a:ext cx="432048" cy="504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rganigramme : Connecteur 3"/>
            <p:cNvSpPr/>
            <p:nvPr/>
          </p:nvSpPr>
          <p:spPr>
            <a:xfrm>
              <a:off x="4192528" y="551723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p:cNvGrpSpPr/>
          <p:nvPr/>
        </p:nvGrpSpPr>
        <p:grpSpPr>
          <a:xfrm flipH="1" flipV="1">
            <a:off x="4139952" y="4941168"/>
            <a:ext cx="736652" cy="432048"/>
            <a:chOff x="3671900" y="5409220"/>
            <a:chExt cx="736652" cy="432048"/>
          </a:xfrm>
        </p:grpSpPr>
        <p:sp>
          <p:nvSpPr>
            <p:cNvPr id="11" name="Triangle isocèle 10"/>
            <p:cNvSpPr/>
            <p:nvPr/>
          </p:nvSpPr>
          <p:spPr>
            <a:xfrm rot="5400000">
              <a:off x="3707904" y="5373216"/>
              <a:ext cx="432048" cy="504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p:cNvSpPr/>
            <p:nvPr/>
          </p:nvSpPr>
          <p:spPr>
            <a:xfrm>
              <a:off x="4192528" y="551723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ZoneTexte 13"/>
          <p:cNvSpPr txBox="1"/>
          <p:nvPr/>
        </p:nvSpPr>
        <p:spPr>
          <a:xfrm>
            <a:off x="6933024" y="3933056"/>
            <a:ext cx="317716" cy="584775"/>
          </a:xfrm>
          <a:prstGeom prst="rect">
            <a:avLst/>
          </a:prstGeom>
          <a:noFill/>
        </p:spPr>
        <p:txBody>
          <a:bodyPr wrap="none" rtlCol="0">
            <a:spAutoFit/>
          </a:bodyPr>
          <a:lstStyle/>
          <a:p>
            <a:r>
              <a:rPr lang="fr-FR" sz="3200" dirty="0" smtClean="0"/>
              <a:t>I</a:t>
            </a:r>
            <a:endParaRPr lang="fr-FR" sz="3200" dirty="0"/>
          </a:p>
        </p:txBody>
      </p:sp>
      <p:cxnSp>
        <p:nvCxnSpPr>
          <p:cNvPr id="15" name="Connecteur droit 14"/>
          <p:cNvCxnSpPr/>
          <p:nvPr/>
        </p:nvCxnSpPr>
        <p:spPr>
          <a:xfrm flipH="1">
            <a:off x="1979712" y="4437112"/>
            <a:ext cx="12664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5666616" y="4365104"/>
            <a:ext cx="12664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33024" y="4005064"/>
            <a:ext cx="317716"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2517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92088"/>
          </a:xfrm>
        </p:spPr>
        <p:txBody>
          <a:bodyPr>
            <a:normAutofit fontScale="90000"/>
          </a:bodyPr>
          <a:lstStyle/>
          <a:p>
            <a:pPr algn="ctr"/>
            <a:r>
              <a:rPr lang="fr-FR" dirty="0" smtClean="0">
                <a:solidFill>
                  <a:schemeClr val="accent1">
                    <a:lumMod val="50000"/>
                  </a:schemeClr>
                </a:solidFill>
              </a:rPr>
              <a:t> </a:t>
            </a:r>
            <a:r>
              <a:rPr lang="fr-FR" sz="4500" dirty="0" smtClean="0">
                <a:solidFill>
                  <a:schemeClr val="accent1">
                    <a:lumMod val="50000"/>
                  </a:schemeClr>
                </a:solidFill>
              </a:rPr>
              <a:t>La</a:t>
            </a:r>
            <a:r>
              <a:rPr lang="fr-FR" dirty="0" smtClean="0">
                <a:solidFill>
                  <a:schemeClr val="accent1">
                    <a:lumMod val="50000"/>
                  </a:schemeClr>
                </a:solidFill>
              </a:rPr>
              <a:t> RAM statique</a:t>
            </a:r>
            <a:endParaRPr lang="fr-FR" dirty="0">
              <a:solidFill>
                <a:schemeClr val="accent1">
                  <a:lumMod val="50000"/>
                </a:schemeClr>
              </a:solidFill>
            </a:endParaRPr>
          </a:p>
        </p:txBody>
      </p:sp>
      <p:sp>
        <p:nvSpPr>
          <p:cNvPr id="3" name="Espace réservé du contenu 2"/>
          <p:cNvSpPr>
            <a:spLocks noGrp="1"/>
          </p:cNvSpPr>
          <p:nvPr>
            <p:ph idx="1"/>
          </p:nvPr>
        </p:nvSpPr>
        <p:spPr>
          <a:xfrm>
            <a:off x="457200" y="1412776"/>
            <a:ext cx="8229600" cy="4320480"/>
          </a:xfrm>
        </p:spPr>
        <p:txBody>
          <a:bodyPr>
            <a:normAutofit lnSpcReduction="10000"/>
          </a:bodyPr>
          <a:lstStyle/>
          <a:p>
            <a:pPr>
              <a:buNone/>
            </a:pPr>
            <a:r>
              <a:rPr lang="fr-FR" u="sng" dirty="0" smtClean="0"/>
              <a:t>Remarque :</a:t>
            </a:r>
          </a:p>
          <a:p>
            <a:pPr>
              <a:buNone/>
            </a:pPr>
            <a:r>
              <a:rPr lang="fr-FR" dirty="0" smtClean="0"/>
              <a:t>    La cellule mémoire d’une RAM statique peut être construite aussi bien en technologie </a:t>
            </a:r>
            <a:r>
              <a:rPr lang="fr-FR" b="1" dirty="0" smtClean="0"/>
              <a:t>BIPOLAIRE </a:t>
            </a:r>
            <a:r>
              <a:rPr lang="fr-FR" dirty="0" smtClean="0"/>
              <a:t>qu’en technologie </a:t>
            </a:r>
            <a:r>
              <a:rPr lang="fr-FR" b="1" dirty="0" smtClean="0"/>
              <a:t>MOS.</a:t>
            </a:r>
          </a:p>
          <a:p>
            <a:pPr>
              <a:buNone/>
            </a:pPr>
            <a:r>
              <a:rPr lang="fr-FR" dirty="0" smtClean="0"/>
              <a:t>    Dans ce qui suit, on s’intéresse à la réalisation de cellules mémoires en technologie </a:t>
            </a:r>
            <a:r>
              <a:rPr lang="fr-FR" b="1" dirty="0" smtClean="0"/>
              <a:t>MOS</a:t>
            </a:r>
            <a:r>
              <a:rPr lang="fr-FR" dirty="0" smtClean="0"/>
              <a:t> uniquement. </a:t>
            </a:r>
          </a:p>
          <a:p>
            <a:pPr>
              <a:buNone/>
            </a:pPr>
            <a:r>
              <a:rPr lang="fr-FR" dirty="0" smtClean="0"/>
              <a:t>Avant de voir la conception d’une cellule mémoire en technologie </a:t>
            </a:r>
            <a:r>
              <a:rPr lang="fr-FR" b="1" dirty="0" smtClean="0"/>
              <a:t>MOS</a:t>
            </a:r>
            <a:r>
              <a:rPr lang="fr-FR" dirty="0" smtClean="0"/>
              <a:t>, nous allons décrire les deux types de transistors </a:t>
            </a:r>
            <a:r>
              <a:rPr lang="fr-FR" b="1" i="1" dirty="0" smtClean="0"/>
              <a:t>MOS</a:t>
            </a:r>
            <a:r>
              <a:rPr lang="fr-FR" dirty="0" smtClean="0"/>
              <a:t> suivants : </a:t>
            </a:r>
          </a:p>
          <a:p>
            <a:pPr lvl="2">
              <a:buFont typeface="Wingdings" pitchFamily="2" charset="2"/>
              <a:buChar char="q"/>
            </a:pPr>
            <a:r>
              <a:rPr lang="fr-FR" dirty="0" smtClean="0"/>
              <a:t>Transistor  </a:t>
            </a:r>
            <a:r>
              <a:rPr lang="fr-FR" b="1" dirty="0" smtClean="0"/>
              <a:t>MOS</a:t>
            </a:r>
            <a:r>
              <a:rPr lang="fr-FR" dirty="0" smtClean="0"/>
              <a:t> de type </a:t>
            </a:r>
            <a:r>
              <a:rPr lang="fr-FR" b="1" dirty="0" smtClean="0"/>
              <a:t>N</a:t>
            </a:r>
            <a:r>
              <a:rPr lang="fr-FR" dirty="0" smtClean="0"/>
              <a:t> (Négatif où l’ami des ‘0’)</a:t>
            </a:r>
          </a:p>
          <a:p>
            <a:pPr lvl="2">
              <a:buFont typeface="Wingdings" pitchFamily="2" charset="2"/>
              <a:buChar char="q"/>
            </a:pPr>
            <a:r>
              <a:rPr lang="fr-FR" dirty="0" smtClean="0"/>
              <a:t>Transistor  </a:t>
            </a:r>
            <a:r>
              <a:rPr lang="fr-FR" b="1" dirty="0" smtClean="0"/>
              <a:t>MOS</a:t>
            </a:r>
            <a:r>
              <a:rPr lang="fr-FR" dirty="0" smtClean="0"/>
              <a:t> de type </a:t>
            </a:r>
            <a:r>
              <a:rPr lang="fr-FR" b="1" dirty="0" smtClean="0"/>
              <a:t>P </a:t>
            </a:r>
            <a:r>
              <a:rPr lang="fr-FR" dirty="0" smtClean="0"/>
              <a:t> (Positif où l’ami des ‘1’)</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ce réservé du numéro de diapositive 26"/>
          <p:cNvSpPr>
            <a:spLocks noGrp="1"/>
          </p:cNvSpPr>
          <p:nvPr>
            <p:ph type="sldNum" sz="quarter" idx="12"/>
          </p:nvPr>
        </p:nvSpPr>
        <p:spPr/>
        <p:txBody>
          <a:bodyPr/>
          <a:lstStyle/>
          <a:p>
            <a:fld id="{49D437A1-6797-4E57-8371-9E938AAAB723}" type="slidenum">
              <a:rPr lang="fr-FR" smtClean="0"/>
              <a:pPr/>
              <a:t>13</a:t>
            </a:fld>
            <a:endParaRPr lang="fr-FR"/>
          </a:p>
        </p:txBody>
      </p:sp>
      <p:sp>
        <p:nvSpPr>
          <p:cNvPr id="2" name="Titre 1"/>
          <p:cNvSpPr>
            <a:spLocks noGrp="1"/>
          </p:cNvSpPr>
          <p:nvPr>
            <p:ph type="title" idx="4294967295"/>
          </p:nvPr>
        </p:nvSpPr>
        <p:spPr>
          <a:xfrm>
            <a:off x="1000100" y="50894"/>
            <a:ext cx="7229500" cy="78581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graphicFrame>
        <p:nvGraphicFramePr>
          <p:cNvPr id="8" name="Diagramme 7"/>
          <p:cNvGraphicFramePr/>
          <p:nvPr>
            <p:extLst>
              <p:ext uri="{D42A27DB-BD31-4B8C-83A1-F6EECF244321}">
                <p14:modId xmlns:p14="http://schemas.microsoft.com/office/powerpoint/2010/main" xmlns="" val="2820681478"/>
              </p:ext>
            </p:extLst>
          </p:nvPr>
        </p:nvGraphicFramePr>
        <p:xfrm>
          <a:off x="225232" y="1412776"/>
          <a:ext cx="8553712"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extLst>
              <p:ext uri="{D42A27DB-BD31-4B8C-83A1-F6EECF244321}">
                <p14:modId xmlns:p14="http://schemas.microsoft.com/office/powerpoint/2010/main" xmlns="" val="2981942054"/>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cxnSp>
        <p:nvCxnSpPr>
          <p:cNvPr id="10" name="Connecteur droit 9"/>
          <p:cNvCxnSpPr/>
          <p:nvPr/>
        </p:nvCxnSpPr>
        <p:spPr>
          <a:xfrm>
            <a:off x="2915816" y="3145160"/>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915816" y="4149080"/>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2438048" y="3645024"/>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2674836" y="3912292"/>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690076" y="3408236"/>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267744" y="3675504"/>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2015716" y="3669980"/>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6201896" y="3140968"/>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201896" y="4144888"/>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724128" y="3640832"/>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5400000">
            <a:off x="5960916" y="3908100"/>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rot="5400000">
            <a:off x="5976156" y="3404044"/>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5553824" y="3671312"/>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5400000">
            <a:off x="5301796" y="3665788"/>
            <a:ext cx="0" cy="5040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Organigramme : Connecteur 23"/>
          <p:cNvSpPr/>
          <p:nvPr/>
        </p:nvSpPr>
        <p:spPr>
          <a:xfrm>
            <a:off x="5348848" y="3830568"/>
            <a:ext cx="180000"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1547664" y="4932457"/>
            <a:ext cx="2365776" cy="584775"/>
          </a:xfrm>
          <a:prstGeom prst="rect">
            <a:avLst/>
          </a:prstGeom>
          <a:noFill/>
        </p:spPr>
        <p:txBody>
          <a:bodyPr wrap="none" rtlCol="0">
            <a:spAutoFit/>
          </a:bodyPr>
          <a:lstStyle/>
          <a:p>
            <a:r>
              <a:rPr lang="fr-FR" sz="3200" dirty="0" smtClean="0"/>
              <a:t>Transistor N</a:t>
            </a:r>
            <a:endParaRPr lang="fr-FR" sz="3200" dirty="0"/>
          </a:p>
        </p:txBody>
      </p:sp>
      <p:sp>
        <p:nvSpPr>
          <p:cNvPr id="26" name="ZoneTexte 25"/>
          <p:cNvSpPr txBox="1"/>
          <p:nvPr/>
        </p:nvSpPr>
        <p:spPr>
          <a:xfrm>
            <a:off x="4942528" y="4941168"/>
            <a:ext cx="2319289" cy="584775"/>
          </a:xfrm>
          <a:prstGeom prst="rect">
            <a:avLst/>
          </a:prstGeom>
          <a:noFill/>
        </p:spPr>
        <p:txBody>
          <a:bodyPr wrap="none" rtlCol="0">
            <a:spAutoFit/>
          </a:bodyPr>
          <a:lstStyle/>
          <a:p>
            <a:r>
              <a:rPr lang="fr-FR" sz="3200" dirty="0" smtClean="0"/>
              <a:t>Transistor P</a:t>
            </a:r>
            <a:endParaRPr lang="fr-FR" sz="3200" dirty="0"/>
          </a:p>
        </p:txBody>
      </p:sp>
      <p:sp>
        <p:nvSpPr>
          <p:cNvPr id="28" name="ZoneTexte 27"/>
          <p:cNvSpPr txBox="1"/>
          <p:nvPr/>
        </p:nvSpPr>
        <p:spPr>
          <a:xfrm>
            <a:off x="1691680" y="3933056"/>
            <a:ext cx="360040" cy="369332"/>
          </a:xfrm>
          <a:prstGeom prst="rect">
            <a:avLst/>
          </a:prstGeom>
          <a:noFill/>
        </p:spPr>
        <p:txBody>
          <a:bodyPr wrap="square" rtlCol="0">
            <a:spAutoFit/>
          </a:bodyPr>
          <a:lstStyle/>
          <a:p>
            <a:r>
              <a:rPr lang="fr-FR" dirty="0" smtClean="0"/>
              <a:t>G</a:t>
            </a:r>
            <a:endParaRPr lang="fr-FR" dirty="0"/>
          </a:p>
        </p:txBody>
      </p:sp>
      <p:sp>
        <p:nvSpPr>
          <p:cNvPr id="29" name="ZoneTexte 28"/>
          <p:cNvSpPr txBox="1"/>
          <p:nvPr/>
        </p:nvSpPr>
        <p:spPr>
          <a:xfrm>
            <a:off x="2555776" y="2996952"/>
            <a:ext cx="360040" cy="369332"/>
          </a:xfrm>
          <a:prstGeom prst="rect">
            <a:avLst/>
          </a:prstGeom>
          <a:noFill/>
        </p:spPr>
        <p:txBody>
          <a:bodyPr wrap="square" rtlCol="0">
            <a:spAutoFit/>
          </a:bodyPr>
          <a:lstStyle/>
          <a:p>
            <a:r>
              <a:rPr lang="fr-FR" dirty="0" smtClean="0"/>
              <a:t>D</a:t>
            </a:r>
            <a:endParaRPr lang="fr-FR" dirty="0"/>
          </a:p>
        </p:txBody>
      </p:sp>
      <p:sp>
        <p:nvSpPr>
          <p:cNvPr id="30" name="ZoneTexte 29"/>
          <p:cNvSpPr txBox="1"/>
          <p:nvPr/>
        </p:nvSpPr>
        <p:spPr>
          <a:xfrm>
            <a:off x="2555776" y="4365104"/>
            <a:ext cx="288032" cy="369332"/>
          </a:xfrm>
          <a:prstGeom prst="rect">
            <a:avLst/>
          </a:prstGeom>
          <a:noFill/>
        </p:spPr>
        <p:txBody>
          <a:bodyPr wrap="square" rtlCol="0">
            <a:spAutoFit/>
          </a:bodyPr>
          <a:lstStyle/>
          <a:p>
            <a:r>
              <a:rPr lang="fr-FR" dirty="0" smtClean="0"/>
              <a:t>S</a:t>
            </a:r>
            <a:endParaRPr lang="fr-FR" dirty="0"/>
          </a:p>
        </p:txBody>
      </p:sp>
      <p:sp>
        <p:nvSpPr>
          <p:cNvPr id="31" name="ZoneTexte 30"/>
          <p:cNvSpPr txBox="1"/>
          <p:nvPr/>
        </p:nvSpPr>
        <p:spPr>
          <a:xfrm>
            <a:off x="5004048" y="4005064"/>
            <a:ext cx="216024" cy="369332"/>
          </a:xfrm>
          <a:prstGeom prst="rect">
            <a:avLst/>
          </a:prstGeom>
          <a:noFill/>
        </p:spPr>
        <p:txBody>
          <a:bodyPr wrap="square" rtlCol="0">
            <a:spAutoFit/>
          </a:bodyPr>
          <a:lstStyle/>
          <a:p>
            <a:r>
              <a:rPr lang="fr-FR" dirty="0" smtClean="0"/>
              <a:t>G</a:t>
            </a:r>
            <a:endParaRPr lang="fr-FR" dirty="0"/>
          </a:p>
        </p:txBody>
      </p:sp>
      <p:sp>
        <p:nvSpPr>
          <p:cNvPr id="32" name="ZoneTexte 31"/>
          <p:cNvSpPr txBox="1"/>
          <p:nvPr/>
        </p:nvSpPr>
        <p:spPr>
          <a:xfrm>
            <a:off x="5796136" y="2996952"/>
            <a:ext cx="360040" cy="369332"/>
          </a:xfrm>
          <a:prstGeom prst="rect">
            <a:avLst/>
          </a:prstGeom>
          <a:noFill/>
        </p:spPr>
        <p:txBody>
          <a:bodyPr wrap="square" rtlCol="0">
            <a:spAutoFit/>
          </a:bodyPr>
          <a:lstStyle/>
          <a:p>
            <a:r>
              <a:rPr lang="fr-FR" dirty="0" smtClean="0"/>
              <a:t>D</a:t>
            </a:r>
            <a:endParaRPr lang="fr-FR" dirty="0"/>
          </a:p>
        </p:txBody>
      </p:sp>
      <p:sp>
        <p:nvSpPr>
          <p:cNvPr id="33" name="ZoneTexte 32"/>
          <p:cNvSpPr txBox="1"/>
          <p:nvPr/>
        </p:nvSpPr>
        <p:spPr>
          <a:xfrm>
            <a:off x="5868144" y="4365104"/>
            <a:ext cx="288032" cy="369332"/>
          </a:xfrm>
          <a:prstGeom prst="rect">
            <a:avLst/>
          </a:prstGeom>
          <a:noFill/>
        </p:spPr>
        <p:txBody>
          <a:bodyPr wrap="square" rtlCol="0">
            <a:spAutoFit/>
          </a:bodyPr>
          <a:lstStyle/>
          <a:p>
            <a:r>
              <a:rPr lang="fr-FR" dirty="0" smtClean="0"/>
              <a:t>S</a:t>
            </a:r>
            <a:endParaRPr lang="fr-FR" dirty="0"/>
          </a:p>
        </p:txBody>
      </p:sp>
      <p:sp>
        <p:nvSpPr>
          <p:cNvPr id="34" name="ZoneTexte 33"/>
          <p:cNvSpPr txBox="1"/>
          <p:nvPr/>
        </p:nvSpPr>
        <p:spPr>
          <a:xfrm>
            <a:off x="7164288" y="3501008"/>
            <a:ext cx="1584176" cy="923330"/>
          </a:xfrm>
          <a:prstGeom prst="rect">
            <a:avLst/>
          </a:prstGeom>
          <a:noFill/>
        </p:spPr>
        <p:txBody>
          <a:bodyPr wrap="square" rtlCol="0">
            <a:spAutoFit/>
          </a:bodyPr>
          <a:lstStyle/>
          <a:p>
            <a:r>
              <a:rPr lang="fr-FR" dirty="0" smtClean="0"/>
              <a:t>G=Grille   </a:t>
            </a:r>
          </a:p>
          <a:p>
            <a:r>
              <a:rPr lang="fr-FR" dirty="0" smtClean="0"/>
              <a:t>D=Drain  </a:t>
            </a:r>
          </a:p>
          <a:p>
            <a:r>
              <a:rPr lang="fr-FR" dirty="0" smtClean="0"/>
              <a:t>S=Source</a:t>
            </a:r>
            <a:endParaRPr lang="fr-FR" dirty="0"/>
          </a:p>
        </p:txBody>
      </p:sp>
    </p:spTree>
    <p:extLst>
      <p:ext uri="{BB962C8B-B14F-4D97-AF65-F5344CB8AC3E}">
        <p14:creationId xmlns:p14="http://schemas.microsoft.com/office/powerpoint/2010/main" xmlns="" val="692170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854968"/>
          </a:xfrm>
        </p:spPr>
        <p:txBody>
          <a:bodyPr/>
          <a:lstStyle/>
          <a:p>
            <a:pPr algn="ctr"/>
            <a:r>
              <a:rPr lang="fr-FR" dirty="0" smtClean="0"/>
              <a:t> </a:t>
            </a:r>
            <a:r>
              <a:rPr lang="fr-FR" sz="4500" dirty="0" smtClean="0">
                <a:solidFill>
                  <a:schemeClr val="accent1">
                    <a:lumMod val="50000"/>
                  </a:schemeClr>
                </a:solidFill>
              </a:rPr>
              <a:t>la RAM statique</a:t>
            </a:r>
            <a:endParaRPr lang="fr-FR" sz="4500" dirty="0">
              <a:solidFill>
                <a:schemeClr val="accent1">
                  <a:lumMod val="50000"/>
                </a:schemeClr>
              </a:solidFill>
            </a:endParaRPr>
          </a:p>
        </p:txBody>
      </p:sp>
      <p:sp>
        <p:nvSpPr>
          <p:cNvPr id="3" name="Espace réservé du contenu 2"/>
          <p:cNvSpPr>
            <a:spLocks noGrp="1"/>
          </p:cNvSpPr>
          <p:nvPr>
            <p:ph idx="1"/>
          </p:nvPr>
        </p:nvSpPr>
        <p:spPr>
          <a:xfrm>
            <a:off x="457200" y="1268760"/>
            <a:ext cx="8229600" cy="5055840"/>
          </a:xfrm>
        </p:spPr>
        <p:txBody>
          <a:bodyPr/>
          <a:lstStyle/>
          <a:p>
            <a:pPr>
              <a:buNone/>
            </a:pPr>
            <a:r>
              <a:rPr lang="fr-FR" dirty="0" smtClean="0"/>
              <a:t>A – Transistor </a:t>
            </a:r>
            <a:r>
              <a:rPr lang="fr-FR" b="1" dirty="0" smtClean="0"/>
              <a:t>MOS</a:t>
            </a:r>
            <a:r>
              <a:rPr lang="fr-FR" dirty="0" smtClean="0"/>
              <a:t> de type </a:t>
            </a:r>
            <a:r>
              <a:rPr lang="fr-FR" b="1" dirty="0" smtClean="0"/>
              <a:t>N</a:t>
            </a:r>
            <a:r>
              <a:rPr lang="fr-FR" dirty="0" smtClean="0"/>
              <a:t> (négatif ou l’ami des ‘0’)</a:t>
            </a:r>
          </a:p>
          <a:p>
            <a:pPr>
              <a:buNone/>
            </a:pPr>
            <a:r>
              <a:rPr lang="fr-FR" dirty="0" smtClean="0"/>
              <a:t>   Le transistor de type N est passant s’il reçoit une tension de ‘5’V sur la grille. </a:t>
            </a:r>
          </a:p>
          <a:p>
            <a:pPr>
              <a:buNone/>
            </a:pPr>
            <a:r>
              <a:rPr lang="fr-FR" dirty="0" smtClean="0"/>
              <a:t>    Pour la tension de ‘0’V sur la grille il y a la haute impédance (empêchement ou blocage) </a:t>
            </a:r>
          </a:p>
          <a:p>
            <a:pPr>
              <a:buNone/>
            </a:pPr>
            <a:endParaRPr lang="fr-FR" dirty="0" smtClean="0"/>
          </a:p>
          <a:p>
            <a:pPr>
              <a:buNone/>
            </a:pPr>
            <a:r>
              <a:rPr lang="fr-FR" dirty="0" smtClean="0"/>
              <a:t> B – Transistor </a:t>
            </a:r>
            <a:r>
              <a:rPr lang="fr-FR" b="1" dirty="0" smtClean="0"/>
              <a:t>MOS</a:t>
            </a:r>
            <a:r>
              <a:rPr lang="fr-FR" dirty="0" smtClean="0"/>
              <a:t> de type </a:t>
            </a:r>
            <a:r>
              <a:rPr lang="fr-FR" b="1" dirty="0" smtClean="0"/>
              <a:t>P</a:t>
            </a:r>
            <a:r>
              <a:rPr lang="fr-FR" dirty="0" smtClean="0"/>
              <a:t> (positif ou l’ami des ‘1’) </a:t>
            </a:r>
          </a:p>
          <a:p>
            <a:pPr>
              <a:buNone/>
            </a:pPr>
            <a:r>
              <a:rPr lang="fr-FR" dirty="0" smtClean="0"/>
              <a:t>    Le transistor de type P est passant s’il reçoit une tension de ‘0’V sur la grille. </a:t>
            </a:r>
          </a:p>
          <a:p>
            <a:pPr>
              <a:buNone/>
            </a:pPr>
            <a:r>
              <a:rPr lang="fr-FR" dirty="0" smtClean="0"/>
              <a:t>    Pour la tension de ‘5’V sur la grille il y a la haute impédance (empêchement ou blocage) </a:t>
            </a:r>
          </a:p>
          <a:p>
            <a:pPr>
              <a:buNone/>
            </a:pP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49D437A1-6797-4E57-8371-9E938AAAB723}" type="slidenum">
              <a:rPr lang="fr-FR" smtClean="0"/>
              <a:pPr/>
              <a:t>15</a:t>
            </a:fld>
            <a:endParaRPr lang="fr-FR"/>
          </a:p>
        </p:txBody>
      </p:sp>
      <p:sp>
        <p:nvSpPr>
          <p:cNvPr id="2" name="Titre 1"/>
          <p:cNvSpPr>
            <a:spLocks noGrp="1"/>
          </p:cNvSpPr>
          <p:nvPr>
            <p:ph type="title" idx="4294967295"/>
          </p:nvPr>
        </p:nvSpPr>
        <p:spPr>
          <a:xfrm>
            <a:off x="1357290" y="44624"/>
            <a:ext cx="6872310" cy="654032"/>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graphicFrame>
        <p:nvGraphicFramePr>
          <p:cNvPr id="8" name="Diagramme 7"/>
          <p:cNvGraphicFramePr/>
          <p:nvPr>
            <p:extLst>
              <p:ext uri="{D42A27DB-BD31-4B8C-83A1-F6EECF244321}">
                <p14:modId xmlns:p14="http://schemas.microsoft.com/office/powerpoint/2010/main" xmlns="" val="2570194290"/>
              </p:ext>
            </p:extLst>
          </p:nvPr>
        </p:nvGraphicFramePr>
        <p:xfrm>
          <a:off x="225232" y="1268760"/>
          <a:ext cx="8553712"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me 4"/>
          <p:cNvGraphicFramePr/>
          <p:nvPr>
            <p:extLst>
              <p:ext uri="{D42A27DB-BD31-4B8C-83A1-F6EECF244321}">
                <p14:modId xmlns:p14="http://schemas.microsoft.com/office/powerpoint/2010/main" xmlns="" val="20214905"/>
              </p:ext>
            </p:extLst>
          </p:nvPr>
        </p:nvGraphicFramePr>
        <p:xfrm>
          <a:off x="179512" y="2162174"/>
          <a:ext cx="8640960" cy="44351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xmlns="" val="4242557486"/>
              </p:ext>
            </p:extLst>
          </p:nvPr>
        </p:nvGraphicFramePr>
        <p:xfrm>
          <a:off x="1979712" y="2636912"/>
          <a:ext cx="5010150" cy="3303588"/>
        </p:xfrm>
        <a:graphic>
          <a:graphicData uri="http://schemas.openxmlformats.org/presentationml/2006/ole">
            <p:oleObj spid="_x0000_s21621" name="Image bitmap" r:id="rId13" imgW="2278577" imgH="1020952" progId="PBrush">
              <p:embed/>
            </p:oleObj>
          </a:graphicData>
        </a:graphic>
      </p:graphicFrame>
      <p:sp>
        <p:nvSpPr>
          <p:cNvPr id="9" name="ZoneTexte 8"/>
          <p:cNvSpPr txBox="1"/>
          <p:nvPr/>
        </p:nvSpPr>
        <p:spPr>
          <a:xfrm>
            <a:off x="179512" y="5867980"/>
            <a:ext cx="8820472" cy="369332"/>
          </a:xfrm>
          <a:prstGeom prst="rect">
            <a:avLst/>
          </a:prstGeom>
          <a:noFill/>
        </p:spPr>
        <p:txBody>
          <a:bodyPr wrap="square" rtlCol="0">
            <a:spAutoFit/>
          </a:bodyPr>
          <a:lstStyle/>
          <a:p>
            <a:r>
              <a:rPr lang="fr-FR" b="1" dirty="0" smtClean="0"/>
              <a:t>L’alimentation de l’inverseur se fait par les deux tensions VCC(‘5’V) et GND (‘0’V)  </a:t>
            </a:r>
            <a:endParaRPr lang="fr-FR" b="1" dirty="0"/>
          </a:p>
        </p:txBody>
      </p:sp>
    </p:spTree>
    <p:extLst>
      <p:ext uri="{BB962C8B-B14F-4D97-AF65-F5344CB8AC3E}">
        <p14:creationId xmlns:p14="http://schemas.microsoft.com/office/powerpoint/2010/main" xmlns="" val="3183228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9D437A1-6797-4E57-8371-9E938AAAB723}" type="slidenum">
              <a:rPr lang="fr-FR" smtClean="0"/>
              <a:pPr/>
              <a:t>16</a:t>
            </a:fld>
            <a:endParaRPr lang="fr-FR"/>
          </a:p>
        </p:txBody>
      </p:sp>
      <p:sp>
        <p:nvSpPr>
          <p:cNvPr id="2" name="Titre 1"/>
          <p:cNvSpPr>
            <a:spLocks noGrp="1"/>
          </p:cNvSpPr>
          <p:nvPr>
            <p:ph type="title" idx="4294967295"/>
          </p:nvPr>
        </p:nvSpPr>
        <p:spPr>
          <a:xfrm>
            <a:off x="1285852" y="44624"/>
            <a:ext cx="6943748" cy="714380"/>
          </a:xfrm>
        </p:spPr>
        <p:txBody>
          <a:bodyPr>
            <a:noAutofit/>
          </a:bodyPr>
          <a:lstStyle/>
          <a:p>
            <a:pPr algn="ctr"/>
            <a:r>
              <a:rPr lang="fr-FR" sz="4500" dirty="0" smtClean="0">
                <a:solidFill>
                  <a:schemeClr val="accent1">
                    <a:lumMod val="50000"/>
                  </a:schemeClr>
                </a:solidFill>
              </a:rPr>
              <a:t>La RAM  statique</a:t>
            </a:r>
            <a:endParaRPr lang="fr-FR" altLang="en-US" sz="4500" dirty="0">
              <a:solidFill>
                <a:schemeClr val="accent1">
                  <a:lumMod val="50000"/>
                </a:schemeClr>
              </a:solidFill>
            </a:endParaRPr>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xmlns="" val="3703189795"/>
              </p:ext>
            </p:extLst>
          </p:nvPr>
        </p:nvGraphicFramePr>
        <p:xfrm>
          <a:off x="571500" y="1124744"/>
          <a:ext cx="8218488" cy="5441156"/>
        </p:xfrm>
        <a:graphic>
          <a:graphicData uri="http://schemas.openxmlformats.org/presentationml/2006/ole">
            <p:oleObj spid="_x0000_s7370" name="Image bitmap" r:id="rId3" imgW="1767993" imgH="1318374" progId="PBrush">
              <p:embed/>
            </p:oleObj>
          </a:graphicData>
        </a:graphic>
      </p:graphicFrame>
    </p:spTree>
    <p:extLst>
      <p:ext uri="{BB962C8B-B14F-4D97-AF65-F5344CB8AC3E}">
        <p14:creationId xmlns:p14="http://schemas.microsoft.com/office/powerpoint/2010/main" xmlns="" val="30878873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49D437A1-6797-4E57-8371-9E938AAAB723}" type="slidenum">
              <a:rPr lang="fr-FR" smtClean="0"/>
              <a:pPr/>
              <a:t>17</a:t>
            </a:fld>
            <a:endParaRPr lang="fr-FR"/>
          </a:p>
        </p:txBody>
      </p:sp>
      <p:sp>
        <p:nvSpPr>
          <p:cNvPr id="2" name="Titre 1"/>
          <p:cNvSpPr>
            <a:spLocks noGrp="1"/>
          </p:cNvSpPr>
          <p:nvPr>
            <p:ph type="title" idx="4294967295"/>
          </p:nvPr>
        </p:nvSpPr>
        <p:spPr>
          <a:xfrm>
            <a:off x="1214414" y="44624"/>
            <a:ext cx="7015186" cy="654032"/>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pic>
        <p:nvPicPr>
          <p:cNvPr id="9299" name="Picture 8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2060848"/>
            <a:ext cx="7704856" cy="4506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ZoneTexte 3"/>
          <p:cNvSpPr txBox="1"/>
          <p:nvPr/>
        </p:nvSpPr>
        <p:spPr>
          <a:xfrm>
            <a:off x="3131840" y="5296852"/>
            <a:ext cx="1715534" cy="584775"/>
          </a:xfrm>
          <a:prstGeom prst="rect">
            <a:avLst/>
          </a:prstGeom>
          <a:noFill/>
        </p:spPr>
        <p:txBody>
          <a:bodyPr wrap="none" rtlCol="0">
            <a:spAutoFit/>
          </a:bodyPr>
          <a:lstStyle/>
          <a:p>
            <a:r>
              <a:rPr lang="fr-FR" sz="3200" dirty="0" smtClean="0"/>
              <a:t>Fil de bit</a:t>
            </a:r>
            <a:endParaRPr lang="fr-FR" sz="3200" dirty="0"/>
          </a:p>
        </p:txBody>
      </p:sp>
      <p:sp>
        <p:nvSpPr>
          <p:cNvPr id="7" name="ZoneTexte 6"/>
          <p:cNvSpPr txBox="1"/>
          <p:nvPr/>
        </p:nvSpPr>
        <p:spPr>
          <a:xfrm>
            <a:off x="6228184" y="4712077"/>
            <a:ext cx="1936749" cy="584775"/>
          </a:xfrm>
          <a:prstGeom prst="rect">
            <a:avLst/>
          </a:prstGeom>
          <a:noFill/>
        </p:spPr>
        <p:txBody>
          <a:bodyPr wrap="none" rtlCol="0">
            <a:spAutoFit/>
          </a:bodyPr>
          <a:lstStyle/>
          <a:p>
            <a:r>
              <a:rPr lang="fr-FR" sz="3200" dirty="0" smtClean="0"/>
              <a:t>Fil de mot</a:t>
            </a:r>
            <a:endParaRPr lang="fr-FR" sz="3200" dirty="0"/>
          </a:p>
        </p:txBody>
      </p:sp>
      <p:grpSp>
        <p:nvGrpSpPr>
          <p:cNvPr id="6" name="Groupe 5"/>
          <p:cNvGrpSpPr/>
          <p:nvPr/>
        </p:nvGrpSpPr>
        <p:grpSpPr>
          <a:xfrm>
            <a:off x="395536" y="1052736"/>
            <a:ext cx="8352928" cy="785818"/>
            <a:chOff x="0" y="16535"/>
            <a:chExt cx="8352928" cy="1216800"/>
          </a:xfrm>
        </p:grpSpPr>
        <p:sp>
          <p:nvSpPr>
            <p:cNvPr id="8" name="Rectangle à coins arrondis 7"/>
            <p:cNvSpPr/>
            <p:nvPr/>
          </p:nvSpPr>
          <p:spPr>
            <a:xfrm>
              <a:off x="0" y="16535"/>
              <a:ext cx="8352928" cy="12168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59399" y="75934"/>
              <a:ext cx="8234130"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fr-FR" sz="2800" kern="1200" dirty="0" smtClean="0"/>
                <a:t>Sélection de La cellule mémoire de la RAM statique</a:t>
              </a:r>
              <a:endParaRPr lang="fr-FR" sz="2800" kern="1200" dirty="0"/>
            </a:p>
          </p:txBody>
        </p:sp>
      </p:grpSp>
      <p:sp>
        <p:nvSpPr>
          <p:cNvPr id="11" name="ZoneTexte 10"/>
          <p:cNvSpPr txBox="1"/>
          <p:nvPr/>
        </p:nvSpPr>
        <p:spPr>
          <a:xfrm>
            <a:off x="1907704" y="3789040"/>
            <a:ext cx="288032" cy="2308324"/>
          </a:xfrm>
          <a:prstGeom prst="rect">
            <a:avLst/>
          </a:prstGeom>
          <a:noFill/>
        </p:spPr>
        <p:txBody>
          <a:bodyPr wrap="square" rtlCol="0">
            <a:spAutoFit/>
          </a:bodyPr>
          <a:lstStyle/>
          <a:p>
            <a:r>
              <a:rPr lang="fr-FR" b="1" dirty="0" smtClean="0"/>
              <a:t>Décodeur</a:t>
            </a:r>
            <a:endParaRPr lang="fr-FR" b="1" dirty="0"/>
          </a:p>
        </p:txBody>
      </p:sp>
    </p:spTree>
    <p:extLst>
      <p:ext uri="{BB962C8B-B14F-4D97-AF65-F5344CB8AC3E}">
        <p14:creationId xmlns:p14="http://schemas.microsoft.com/office/powerpoint/2010/main" xmlns="" val="494353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9D437A1-6797-4E57-8371-9E938AAAB723}" type="slidenum">
              <a:rPr lang="fr-FR" smtClean="0"/>
              <a:pPr/>
              <a:t>18</a:t>
            </a:fld>
            <a:endParaRPr lang="fr-FR"/>
          </a:p>
        </p:txBody>
      </p:sp>
      <p:sp>
        <p:nvSpPr>
          <p:cNvPr id="2" name="Titre 1"/>
          <p:cNvSpPr>
            <a:spLocks noGrp="1"/>
          </p:cNvSpPr>
          <p:nvPr>
            <p:ph type="title" idx="4294967295"/>
          </p:nvPr>
        </p:nvSpPr>
        <p:spPr>
          <a:xfrm>
            <a:off x="1000100" y="44624"/>
            <a:ext cx="7229500" cy="79690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1636767590"/>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1865498670"/>
              </p:ext>
            </p:extLst>
          </p:nvPr>
        </p:nvGraphicFramePr>
        <p:xfrm>
          <a:off x="323528" y="1052736"/>
          <a:ext cx="8352928" cy="4680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2838851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9D437A1-6797-4E57-8371-9E938AAAB723}" type="slidenum">
              <a:rPr lang="fr-FR" smtClean="0"/>
              <a:pPr/>
              <a:t>19</a:t>
            </a:fld>
            <a:endParaRPr lang="fr-FR"/>
          </a:p>
        </p:txBody>
      </p:sp>
      <p:sp>
        <p:nvSpPr>
          <p:cNvPr id="2" name="Titre 1"/>
          <p:cNvSpPr>
            <a:spLocks noGrp="1"/>
          </p:cNvSpPr>
          <p:nvPr>
            <p:ph type="title" idx="4294967295"/>
          </p:nvPr>
        </p:nvSpPr>
        <p:spPr>
          <a:xfrm>
            <a:off x="1000100" y="44624"/>
            <a:ext cx="7229500" cy="79690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1636767590"/>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1865498670"/>
              </p:ext>
            </p:extLst>
          </p:nvPr>
        </p:nvGraphicFramePr>
        <p:xfrm>
          <a:off x="323528" y="764704"/>
          <a:ext cx="8568952" cy="59046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2838851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571480"/>
            <a:ext cx="7772400" cy="1785950"/>
          </a:xfrm>
        </p:spPr>
        <p:txBody>
          <a:bodyPr>
            <a:noAutofit/>
          </a:bodyPr>
          <a:lstStyle/>
          <a:p>
            <a:pPr algn="ctr"/>
            <a:r>
              <a:rPr lang="fr-FR" sz="4000" dirty="0" smtClean="0"/>
              <a:t>Chapitre 1 : Les mémoires à semi-conducteurs</a:t>
            </a:r>
            <a:br>
              <a:rPr lang="fr-FR" sz="4000" dirty="0" smtClean="0"/>
            </a:br>
            <a:endParaRPr lang="fr-FR" sz="4000" dirty="0"/>
          </a:p>
        </p:txBody>
      </p:sp>
      <p:sp>
        <p:nvSpPr>
          <p:cNvPr id="3" name="Sous-titre 2"/>
          <p:cNvSpPr>
            <a:spLocks noGrp="1"/>
          </p:cNvSpPr>
          <p:nvPr>
            <p:ph type="subTitle" idx="1"/>
          </p:nvPr>
        </p:nvSpPr>
        <p:spPr>
          <a:xfrm>
            <a:off x="428596" y="4581128"/>
            <a:ext cx="8034996" cy="823906"/>
          </a:xfrm>
        </p:spPr>
        <p:txBody>
          <a:bodyPr>
            <a:normAutofit/>
          </a:bodyPr>
          <a:lstStyle/>
          <a:p>
            <a:pPr marR="0" lvl="0" algn="ctr">
              <a:buClr>
                <a:srgbClr val="00272B"/>
              </a:buClr>
              <a:buSzPct val="50000"/>
            </a:pPr>
            <a:r>
              <a:rPr lang="fr-FR" sz="4000" dirty="0" smtClean="0">
                <a:solidFill>
                  <a:srgbClr val="F7F7FF">
                    <a:lumMod val="25000"/>
                  </a:srgbClr>
                </a:solidFill>
                <a:latin typeface="Cambria"/>
              </a:rPr>
              <a:t>CPI2 – E.S.I.</a:t>
            </a:r>
          </a:p>
        </p:txBody>
      </p:sp>
      <p:sp>
        <p:nvSpPr>
          <p:cNvPr id="5" name="ZoneTexte 4"/>
          <p:cNvSpPr txBox="1"/>
          <p:nvPr/>
        </p:nvSpPr>
        <p:spPr>
          <a:xfrm>
            <a:off x="1000100" y="3214686"/>
            <a:ext cx="7786742" cy="369332"/>
          </a:xfrm>
          <a:prstGeom prst="rect">
            <a:avLst/>
          </a:prstGeom>
          <a:noFill/>
        </p:spPr>
        <p:txBody>
          <a:bodyPr wrap="square" rtlCol="0">
            <a:spAutoFit/>
          </a:bodyPr>
          <a:lstStyle/>
          <a:p>
            <a:endParaRPr lang="fr-FR" dirty="0"/>
          </a:p>
        </p:txBody>
      </p:sp>
      <p:sp>
        <p:nvSpPr>
          <p:cNvPr id="6" name="ZoneTexte 5"/>
          <p:cNvSpPr txBox="1"/>
          <p:nvPr/>
        </p:nvSpPr>
        <p:spPr>
          <a:xfrm>
            <a:off x="1142976" y="3026631"/>
            <a:ext cx="7215238" cy="830997"/>
          </a:xfrm>
          <a:prstGeom prst="rect">
            <a:avLst/>
          </a:prstGeom>
          <a:noFill/>
        </p:spPr>
        <p:txBody>
          <a:bodyPr wrap="square" rtlCol="0">
            <a:spAutoFit/>
          </a:bodyPr>
          <a:lstStyle/>
          <a:p>
            <a:pPr algn="ctr"/>
            <a:r>
              <a:rPr lang="fr-FR" altLang="en-US" sz="4800" b="1" dirty="0" smtClean="0">
                <a:ln w="11430"/>
                <a:solidFill>
                  <a:schemeClr val="accent2">
                    <a:lumMod val="40000"/>
                    <a:lumOff val="60000"/>
                  </a:schemeClr>
                </a:solidFill>
                <a:effectLst>
                  <a:outerShdw blurRad="44450" dist="41910" dir="3600000" algn="tl">
                    <a:srgbClr val="000000">
                      <a:alpha val="50000"/>
                    </a:srgbClr>
                  </a:outerShdw>
                </a:effectLst>
                <a:latin typeface="Book Antiqua"/>
                <a:ea typeface="+mj-ea"/>
                <a:cs typeface="+mj-cs"/>
              </a:rPr>
              <a:t>Les mémoires vives</a:t>
            </a:r>
            <a:endParaRPr lang="fr-FR" dirty="0">
              <a:solidFill>
                <a:schemeClr val="accent2">
                  <a:lumMod val="40000"/>
                  <a:lumOff val="60000"/>
                </a:schemeClr>
              </a:solidFill>
            </a:endParaRPr>
          </a:p>
        </p:txBody>
      </p:sp>
    </p:spTree>
    <p:extLst>
      <p:ext uri="{BB962C8B-B14F-4D97-AF65-F5344CB8AC3E}">
        <p14:creationId xmlns:p14="http://schemas.microsoft.com/office/powerpoint/2010/main" xmlns="" val="3322640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9D437A1-6797-4E57-8371-9E938AAAB723}" type="slidenum">
              <a:rPr lang="fr-FR" smtClean="0"/>
              <a:pPr/>
              <a:t>20</a:t>
            </a:fld>
            <a:endParaRPr lang="fr-FR"/>
          </a:p>
        </p:txBody>
      </p:sp>
      <p:sp>
        <p:nvSpPr>
          <p:cNvPr id="2" name="Titre 1"/>
          <p:cNvSpPr>
            <a:spLocks noGrp="1"/>
          </p:cNvSpPr>
          <p:nvPr>
            <p:ph type="title" idx="4294967295"/>
          </p:nvPr>
        </p:nvSpPr>
        <p:spPr>
          <a:xfrm>
            <a:off x="1000100" y="44624"/>
            <a:ext cx="7229500" cy="79690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1636767590"/>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1865498670"/>
              </p:ext>
            </p:extLst>
          </p:nvPr>
        </p:nvGraphicFramePr>
        <p:xfrm>
          <a:off x="323528" y="1697958"/>
          <a:ext cx="8352928" cy="37313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2838851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accent1">
                    <a:lumMod val="50000"/>
                  </a:schemeClr>
                </a:solidFill>
              </a:rPr>
              <a:t>La RAM  dynamique</a:t>
            </a:r>
            <a:endParaRPr lang="fr-FR" dirty="0"/>
          </a:p>
        </p:txBody>
      </p:sp>
      <p:sp>
        <p:nvSpPr>
          <p:cNvPr id="3" name="Espace réservé du contenu 2"/>
          <p:cNvSpPr>
            <a:spLocks noGrp="1"/>
          </p:cNvSpPr>
          <p:nvPr>
            <p:ph idx="1"/>
          </p:nvPr>
        </p:nvSpPr>
        <p:spPr/>
        <p:txBody>
          <a:bodyPr/>
          <a:lstStyle/>
          <a:p>
            <a:pPr>
              <a:buNone/>
            </a:pPr>
            <a:r>
              <a:rPr lang="fr-FR" dirty="0" smtClean="0"/>
              <a:t>     Grace aux progrès réalisés dans le domaine de l’électronique , une nouvelle forme de mémoire vive à accès aléatoire est apparue c’est la RAM dynamique. </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space réservé du numéro de diapositive 41"/>
          <p:cNvSpPr>
            <a:spLocks noGrp="1"/>
          </p:cNvSpPr>
          <p:nvPr>
            <p:ph type="sldNum" sz="quarter" idx="12"/>
          </p:nvPr>
        </p:nvSpPr>
        <p:spPr/>
        <p:txBody>
          <a:bodyPr/>
          <a:lstStyle/>
          <a:p>
            <a:fld id="{49D437A1-6797-4E57-8371-9E938AAAB723}" type="slidenum">
              <a:rPr lang="fr-FR" smtClean="0"/>
              <a:pPr/>
              <a:t>22</a:t>
            </a:fld>
            <a:endParaRPr lang="fr-FR"/>
          </a:p>
        </p:txBody>
      </p:sp>
      <p:sp>
        <p:nvSpPr>
          <p:cNvPr id="2" name="Titre 1"/>
          <p:cNvSpPr>
            <a:spLocks noGrp="1"/>
          </p:cNvSpPr>
          <p:nvPr>
            <p:ph type="title" idx="4294967295"/>
          </p:nvPr>
        </p:nvSpPr>
        <p:spPr>
          <a:xfrm>
            <a:off x="1000100" y="44624"/>
            <a:ext cx="7229500" cy="725470"/>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684508282"/>
              </p:ext>
            </p:extLst>
          </p:nvPr>
        </p:nvGraphicFramePr>
        <p:xfrm>
          <a:off x="179512" y="2162174"/>
          <a:ext cx="8640960" cy="4507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484920692"/>
              </p:ext>
            </p:extLst>
          </p:nvPr>
        </p:nvGraphicFramePr>
        <p:xfrm>
          <a:off x="251520" y="908720"/>
          <a:ext cx="8352928" cy="51125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ZoneTexte 7"/>
          <p:cNvSpPr txBox="1"/>
          <p:nvPr/>
        </p:nvSpPr>
        <p:spPr>
          <a:xfrm>
            <a:off x="3715325" y="2988241"/>
            <a:ext cx="3088923" cy="584775"/>
          </a:xfrm>
          <a:prstGeom prst="rect">
            <a:avLst/>
          </a:prstGeom>
          <a:noFill/>
        </p:spPr>
        <p:txBody>
          <a:bodyPr wrap="none" rtlCol="0">
            <a:spAutoFit/>
          </a:bodyPr>
          <a:lstStyle/>
          <a:p>
            <a:r>
              <a:rPr lang="fr-FR" sz="3200" dirty="0" smtClean="0"/>
              <a:t>Le condensateur</a:t>
            </a:r>
            <a:endParaRPr lang="fr-FR" sz="3200" dirty="0"/>
          </a:p>
        </p:txBody>
      </p:sp>
      <p:grpSp>
        <p:nvGrpSpPr>
          <p:cNvPr id="23556" name="Groupe 23555"/>
          <p:cNvGrpSpPr/>
          <p:nvPr/>
        </p:nvGrpSpPr>
        <p:grpSpPr>
          <a:xfrm>
            <a:off x="2217148" y="3717032"/>
            <a:ext cx="1806531" cy="851953"/>
            <a:chOff x="2765469" y="4653136"/>
            <a:chExt cx="711648" cy="311680"/>
          </a:xfrm>
        </p:grpSpPr>
        <p:cxnSp>
          <p:nvCxnSpPr>
            <p:cNvPr id="25" name="Connecteur droit 24"/>
            <p:cNvCxnSpPr/>
            <p:nvPr/>
          </p:nvCxnSpPr>
          <p:spPr>
            <a:xfrm flipV="1">
              <a:off x="3101837" y="4653136"/>
              <a:ext cx="0" cy="216000"/>
            </a:xfrm>
            <a:prstGeom prst="line">
              <a:avLst/>
            </a:prstGeom>
            <a:ln w="50800"/>
            <a:scene3d>
              <a:camera prst="orthographicFront">
                <a:rot lat="12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2885861" y="4869136"/>
              <a:ext cx="540000" cy="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27" name="Groupe 26"/>
            <p:cNvGrpSpPr/>
            <p:nvPr/>
          </p:nvGrpSpPr>
          <p:grpSpPr>
            <a:xfrm>
              <a:off x="2765469" y="4941168"/>
              <a:ext cx="711648" cy="23648"/>
              <a:chOff x="4076376" y="2643744"/>
              <a:chExt cx="711648" cy="23648"/>
            </a:xfrm>
          </p:grpSpPr>
          <p:grpSp>
            <p:nvGrpSpPr>
              <p:cNvPr id="28" name="Groupe 27"/>
              <p:cNvGrpSpPr/>
              <p:nvPr/>
            </p:nvGrpSpPr>
            <p:grpSpPr>
              <a:xfrm>
                <a:off x="4076376" y="2643744"/>
                <a:ext cx="458264" cy="21636"/>
                <a:chOff x="4076376" y="2420888"/>
                <a:chExt cx="458264" cy="21636"/>
              </a:xfrm>
            </p:grpSpPr>
            <p:grpSp>
              <p:nvGrpSpPr>
                <p:cNvPr id="36" name="Groupe 35"/>
                <p:cNvGrpSpPr/>
                <p:nvPr/>
              </p:nvGrpSpPr>
              <p:grpSpPr>
                <a:xfrm>
                  <a:off x="4076376" y="2425540"/>
                  <a:ext cx="290624" cy="16984"/>
                  <a:chOff x="4076376" y="2425540"/>
                  <a:chExt cx="290624" cy="16984"/>
                </a:xfrm>
              </p:grpSpPr>
              <p:cxnSp>
                <p:nvCxnSpPr>
                  <p:cNvPr id="40" name="Connecteur droit 39"/>
                  <p:cNvCxnSpPr/>
                  <p:nvPr/>
                </p:nvCxnSpPr>
                <p:spPr>
                  <a:xfrm>
                    <a:off x="4076376" y="2425540"/>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4151000" y="2436128"/>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37" name="Groupe 36"/>
                <p:cNvGrpSpPr/>
                <p:nvPr/>
              </p:nvGrpSpPr>
              <p:grpSpPr>
                <a:xfrm>
                  <a:off x="4244016" y="2420888"/>
                  <a:ext cx="290624" cy="16984"/>
                  <a:chOff x="4076376" y="2425540"/>
                  <a:chExt cx="290624" cy="16984"/>
                </a:xfrm>
              </p:grpSpPr>
              <p:cxnSp>
                <p:nvCxnSpPr>
                  <p:cNvPr id="38" name="Connecteur droit 37"/>
                  <p:cNvCxnSpPr/>
                  <p:nvPr/>
                </p:nvCxnSpPr>
                <p:spPr>
                  <a:xfrm>
                    <a:off x="4076376" y="2425540"/>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a:off x="4151000" y="2436128"/>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29" name="Groupe 28"/>
              <p:cNvGrpSpPr/>
              <p:nvPr/>
            </p:nvGrpSpPr>
            <p:grpSpPr>
              <a:xfrm>
                <a:off x="4329760" y="2645756"/>
                <a:ext cx="458264" cy="21636"/>
                <a:chOff x="4076376" y="2420888"/>
                <a:chExt cx="458264" cy="21636"/>
              </a:xfrm>
            </p:grpSpPr>
            <p:grpSp>
              <p:nvGrpSpPr>
                <p:cNvPr id="30" name="Groupe 29"/>
                <p:cNvGrpSpPr/>
                <p:nvPr/>
              </p:nvGrpSpPr>
              <p:grpSpPr>
                <a:xfrm>
                  <a:off x="4076376" y="2425540"/>
                  <a:ext cx="290624" cy="16984"/>
                  <a:chOff x="4076376" y="2425540"/>
                  <a:chExt cx="290624" cy="16984"/>
                </a:xfrm>
              </p:grpSpPr>
              <p:cxnSp>
                <p:nvCxnSpPr>
                  <p:cNvPr id="34" name="Connecteur droit 33"/>
                  <p:cNvCxnSpPr/>
                  <p:nvPr/>
                </p:nvCxnSpPr>
                <p:spPr>
                  <a:xfrm>
                    <a:off x="4076376" y="2425540"/>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4151000" y="2436128"/>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grpSp>
            <p:grpSp>
              <p:nvGrpSpPr>
                <p:cNvPr id="31" name="Groupe 30"/>
                <p:cNvGrpSpPr/>
                <p:nvPr/>
              </p:nvGrpSpPr>
              <p:grpSpPr>
                <a:xfrm>
                  <a:off x="4244016" y="2420888"/>
                  <a:ext cx="290624" cy="16984"/>
                  <a:chOff x="4076376" y="2425540"/>
                  <a:chExt cx="290624" cy="16984"/>
                </a:xfrm>
              </p:grpSpPr>
              <p:cxnSp>
                <p:nvCxnSpPr>
                  <p:cNvPr id="32" name="Connecteur droit 31"/>
                  <p:cNvCxnSpPr/>
                  <p:nvPr/>
                </p:nvCxnSpPr>
                <p:spPr>
                  <a:xfrm>
                    <a:off x="4076376" y="2425540"/>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4151000" y="2436128"/>
                    <a:ext cx="216000" cy="6396"/>
                  </a:xfrm>
                  <a:prstGeom prst="line">
                    <a:avLst/>
                  </a:prstGeom>
                  <a:ln w="34925"/>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grpSp>
          </p:grpSp>
        </p:grpSp>
      </p:grpSp>
      <p:grpSp>
        <p:nvGrpSpPr>
          <p:cNvPr id="23559" name="Groupe 23558"/>
          <p:cNvGrpSpPr/>
          <p:nvPr/>
        </p:nvGrpSpPr>
        <p:grpSpPr>
          <a:xfrm>
            <a:off x="2726080" y="3560765"/>
            <a:ext cx="716277" cy="156267"/>
            <a:chOff x="2843808" y="4221088"/>
            <a:chExt cx="488816" cy="144016"/>
          </a:xfrm>
        </p:grpSpPr>
        <p:cxnSp>
          <p:nvCxnSpPr>
            <p:cNvPr id="48" name="Connecteur droit 47"/>
            <p:cNvCxnSpPr/>
            <p:nvPr/>
          </p:nvCxnSpPr>
          <p:spPr>
            <a:xfrm>
              <a:off x="2843808" y="4365104"/>
              <a:ext cx="48881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2843808" y="4221088"/>
              <a:ext cx="488816" cy="0"/>
            </a:xfrm>
            <a:prstGeom prst="line">
              <a:avLst/>
            </a:prstGeom>
            <a:ln w="50800"/>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a:xfrm flipV="1">
            <a:off x="3075819" y="2564904"/>
            <a:ext cx="0" cy="1053514"/>
          </a:xfrm>
          <a:prstGeom prst="line">
            <a:avLst/>
          </a:prstGeom>
          <a:ln w="50800"/>
          <a:scene3d>
            <a:camera prst="orthographicFront">
              <a:rot lat="12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a:off x="2514248" y="2564904"/>
            <a:ext cx="57606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683568" y="5085184"/>
            <a:ext cx="7848872" cy="923330"/>
          </a:xfrm>
          <a:prstGeom prst="rect">
            <a:avLst/>
          </a:prstGeom>
          <a:noFill/>
        </p:spPr>
        <p:txBody>
          <a:bodyPr wrap="square" rtlCol="0">
            <a:spAutoFit/>
          </a:bodyPr>
          <a:lstStyle/>
          <a:p>
            <a:r>
              <a:rPr lang="fr-FR" b="1" dirty="0" smtClean="0"/>
              <a:t>Définition : </a:t>
            </a:r>
            <a:r>
              <a:rPr lang="fr-FR" dirty="0" smtClean="0"/>
              <a:t>La cellule mémoire d’une RAM dynamique est conçue à base d’un condensateur relié à un transistor de sélection de type N qui permet de l’adresser. </a:t>
            </a:r>
            <a:endParaRPr lang="fr-FR" dirty="0"/>
          </a:p>
        </p:txBody>
      </p:sp>
    </p:spTree>
    <p:extLst>
      <p:ext uri="{BB962C8B-B14F-4D97-AF65-F5344CB8AC3E}">
        <p14:creationId xmlns:p14="http://schemas.microsoft.com/office/powerpoint/2010/main" xmlns="" val="1351163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49D437A1-6797-4E57-8371-9E938AAAB723}" type="slidenum">
              <a:rPr lang="fr-FR" smtClean="0"/>
              <a:pPr/>
              <a:t>23</a:t>
            </a:fld>
            <a:endParaRPr lang="fr-FR"/>
          </a:p>
        </p:txBody>
      </p:sp>
      <p:sp>
        <p:nvSpPr>
          <p:cNvPr id="2" name="Titre 1"/>
          <p:cNvSpPr>
            <a:spLocks noGrp="1"/>
          </p:cNvSpPr>
          <p:nvPr>
            <p:ph type="title" idx="4294967295"/>
          </p:nvPr>
        </p:nvSpPr>
        <p:spPr>
          <a:xfrm>
            <a:off x="928662" y="0"/>
            <a:ext cx="7300938" cy="757294"/>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201685638"/>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603240560"/>
              </p:ext>
            </p:extLst>
          </p:nvPr>
        </p:nvGraphicFramePr>
        <p:xfrm>
          <a:off x="323528" y="1340768"/>
          <a:ext cx="8352928"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4578" name="Picture 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899592" y="2996952"/>
            <a:ext cx="7056784" cy="2887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Connecteur droit 8"/>
          <p:cNvCxnSpPr/>
          <p:nvPr/>
        </p:nvCxnSpPr>
        <p:spPr>
          <a:xfrm>
            <a:off x="3131840" y="2780928"/>
            <a:ext cx="72008" cy="331236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359984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49D437A1-6797-4E57-8371-9E938AAAB723}" type="slidenum">
              <a:rPr lang="fr-FR" smtClean="0"/>
              <a:pPr/>
              <a:t>24</a:t>
            </a:fld>
            <a:endParaRPr lang="fr-FR"/>
          </a:p>
        </p:txBody>
      </p:sp>
      <p:sp>
        <p:nvSpPr>
          <p:cNvPr id="2" name="Titre 1"/>
          <p:cNvSpPr>
            <a:spLocks noGrp="1"/>
          </p:cNvSpPr>
          <p:nvPr>
            <p:ph type="title" idx="4294967295"/>
          </p:nvPr>
        </p:nvSpPr>
        <p:spPr>
          <a:xfrm>
            <a:off x="1142976" y="0"/>
            <a:ext cx="7158062" cy="785818"/>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3473688185"/>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2513223198"/>
              </p:ext>
            </p:extLst>
          </p:nvPr>
        </p:nvGraphicFramePr>
        <p:xfrm>
          <a:off x="323528" y="1340768"/>
          <a:ext cx="8352928" cy="52565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xmlns="" val="2323671733"/>
              </p:ext>
            </p:extLst>
          </p:nvPr>
        </p:nvGraphicFramePr>
        <p:xfrm>
          <a:off x="2071670" y="2643182"/>
          <a:ext cx="5072098" cy="3857652"/>
        </p:xfrm>
        <a:graphic>
          <a:graphicData uri="http://schemas.openxmlformats.org/presentationml/2006/ole">
            <p:oleObj spid="_x0000_s25702" name="Image bitmap" r:id="rId13" imgW="1365517" imgH="1273763" progId="PBrush">
              <p:embed/>
            </p:oleObj>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xmlns="" val="2323671733"/>
              </p:ext>
            </p:extLst>
          </p:nvPr>
        </p:nvGraphicFramePr>
        <p:xfrm>
          <a:off x="2051720" y="2636912"/>
          <a:ext cx="5072098" cy="3888432"/>
        </p:xfrm>
        <a:graphic>
          <a:graphicData uri="http://schemas.openxmlformats.org/presentationml/2006/ole">
            <p:oleObj spid="_x0000_s25703" name="Image bitmap" r:id="rId14" imgW="1365517" imgH="1273763" progId="PBrush">
              <p:embed/>
            </p:oleObj>
          </a:graphicData>
        </a:graphic>
      </p:graphicFrame>
    </p:spTree>
    <p:extLst>
      <p:ext uri="{BB962C8B-B14F-4D97-AF65-F5344CB8AC3E}">
        <p14:creationId xmlns:p14="http://schemas.microsoft.com/office/powerpoint/2010/main" xmlns="" val="1713161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49D437A1-6797-4E57-8371-9E938AAAB723}" type="slidenum">
              <a:rPr lang="fr-FR" smtClean="0"/>
              <a:pPr/>
              <a:t>25</a:t>
            </a:fld>
            <a:endParaRPr lang="fr-FR"/>
          </a:p>
        </p:txBody>
      </p:sp>
      <p:sp>
        <p:nvSpPr>
          <p:cNvPr id="2" name="Titre 1"/>
          <p:cNvSpPr>
            <a:spLocks noGrp="1"/>
          </p:cNvSpPr>
          <p:nvPr>
            <p:ph type="title" idx="4294967295"/>
          </p:nvPr>
        </p:nvSpPr>
        <p:spPr>
          <a:xfrm>
            <a:off x="1214414" y="44624"/>
            <a:ext cx="7015186" cy="796908"/>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1600588361"/>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8" name="Diagramme 7"/>
          <p:cNvGraphicFramePr/>
          <p:nvPr>
            <p:extLst>
              <p:ext uri="{D42A27DB-BD31-4B8C-83A1-F6EECF244321}">
                <p14:modId xmlns:p14="http://schemas.microsoft.com/office/powerpoint/2010/main" xmlns="" val="2768518057"/>
              </p:ext>
            </p:extLst>
          </p:nvPr>
        </p:nvGraphicFramePr>
        <p:xfrm>
          <a:off x="251520" y="1428736"/>
          <a:ext cx="8352928" cy="4592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3644025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49D437A1-6797-4E57-8371-9E938AAAB723}" type="slidenum">
              <a:rPr lang="fr-FR" smtClean="0"/>
              <a:pPr/>
              <a:t>26</a:t>
            </a:fld>
            <a:endParaRPr lang="fr-FR"/>
          </a:p>
        </p:txBody>
      </p:sp>
      <p:sp>
        <p:nvSpPr>
          <p:cNvPr id="2" name="Titre 1"/>
          <p:cNvSpPr>
            <a:spLocks noGrp="1"/>
          </p:cNvSpPr>
          <p:nvPr>
            <p:ph type="title" idx="4294967295"/>
          </p:nvPr>
        </p:nvSpPr>
        <p:spPr>
          <a:xfrm>
            <a:off x="1142976" y="0"/>
            <a:ext cx="7158062" cy="785818"/>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3473688185"/>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Diagramme 10"/>
          <p:cNvGraphicFramePr/>
          <p:nvPr>
            <p:extLst>
              <p:ext uri="{D42A27DB-BD31-4B8C-83A1-F6EECF244321}">
                <p14:modId xmlns:p14="http://schemas.microsoft.com/office/powerpoint/2010/main" xmlns="" val="2513223198"/>
              </p:ext>
            </p:extLst>
          </p:nvPr>
        </p:nvGraphicFramePr>
        <p:xfrm>
          <a:off x="323528" y="908720"/>
          <a:ext cx="8352928" cy="56886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xmlns="" val="2323671733"/>
              </p:ext>
            </p:extLst>
          </p:nvPr>
        </p:nvGraphicFramePr>
        <p:xfrm>
          <a:off x="2071670" y="2643182"/>
          <a:ext cx="5072098" cy="3857652"/>
        </p:xfrm>
        <a:graphic>
          <a:graphicData uri="http://schemas.openxmlformats.org/presentationml/2006/ole">
            <p:oleObj spid="_x0000_s59394" name="Image bitmap" r:id="rId13" imgW="1365517" imgH="1273763" progId="PBrush">
              <p:embed/>
            </p:oleObj>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xmlns="" val="2323671733"/>
              </p:ext>
            </p:extLst>
          </p:nvPr>
        </p:nvGraphicFramePr>
        <p:xfrm>
          <a:off x="971599" y="1844824"/>
          <a:ext cx="7128793" cy="4680520"/>
        </p:xfrm>
        <a:graphic>
          <a:graphicData uri="http://schemas.openxmlformats.org/presentationml/2006/ole">
            <p:oleObj spid="_x0000_s59395" name="Image bitmap" r:id="rId14" imgW="2171888" imgH="2088061" progId="PBrush">
              <p:embed/>
            </p:oleObj>
          </a:graphicData>
        </a:graphic>
      </p:graphicFrame>
    </p:spTree>
    <p:extLst>
      <p:ext uri="{BB962C8B-B14F-4D97-AF65-F5344CB8AC3E}">
        <p14:creationId xmlns:p14="http://schemas.microsoft.com/office/powerpoint/2010/main" xmlns="" val="1713161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792088"/>
          </a:xfrm>
        </p:spPr>
        <p:txBody>
          <a:bodyPr>
            <a:normAutofit/>
          </a:bodyPr>
          <a:lstStyle/>
          <a:p>
            <a:pPr algn="ctr"/>
            <a:r>
              <a:rPr lang="fr-FR" sz="4500" dirty="0" smtClean="0">
                <a:solidFill>
                  <a:schemeClr val="accent1">
                    <a:lumMod val="50000"/>
                  </a:schemeClr>
                </a:solidFill>
              </a:rPr>
              <a:t>La RAM  dynamique</a:t>
            </a:r>
            <a:endParaRPr lang="fr-FR" sz="4500" dirty="0"/>
          </a:p>
        </p:txBody>
      </p:sp>
      <p:sp>
        <p:nvSpPr>
          <p:cNvPr id="3" name="Espace réservé du contenu 2"/>
          <p:cNvSpPr>
            <a:spLocks noGrp="1"/>
          </p:cNvSpPr>
          <p:nvPr>
            <p:ph idx="1"/>
          </p:nvPr>
        </p:nvSpPr>
        <p:spPr>
          <a:xfrm>
            <a:off x="457200" y="1124744"/>
            <a:ext cx="8229600" cy="5199856"/>
          </a:xfrm>
        </p:spPr>
        <p:txBody>
          <a:bodyPr>
            <a:normAutofit fontScale="85000" lnSpcReduction="20000"/>
          </a:bodyPr>
          <a:lstStyle/>
          <a:p>
            <a:pPr lvl="0">
              <a:buNone/>
            </a:pPr>
            <a:r>
              <a:rPr lang="fr-FR" sz="2800" dirty="0" smtClean="0"/>
              <a:t>L’opération de lecture : une fois la cellule mémoire sélectionnée (présence de ‘5’V sur le fil de mot),la lecture consiste à récupérer le contenu du condensateur sur le fil de bit. Celle–ci se réalise par la décharge du condensateur sur le fil du bit.</a:t>
            </a:r>
          </a:p>
          <a:p>
            <a:pPr lvl="0">
              <a:buNone/>
            </a:pPr>
            <a:r>
              <a:rPr lang="fr-FR" sz="2800" dirty="0" smtClean="0"/>
              <a:t>L’information récupérée sur le fil de bit est comparée à un seuil de référence (‘1,6’V) pour déterminer la valeur de la cellule mémoire (‘5’V ou ‘0’V).</a:t>
            </a:r>
          </a:p>
          <a:p>
            <a:pPr lvl="0">
              <a:buNone/>
            </a:pPr>
            <a:r>
              <a:rPr lang="fr-FR" sz="2800" dirty="0" smtClean="0"/>
              <a:t>La lecture consistant à décharger le condensateur est dite &lt;&lt;</a:t>
            </a:r>
            <a:r>
              <a:rPr lang="fr-FR" sz="2800" b="1" dirty="0" smtClean="0"/>
              <a:t>destructive</a:t>
            </a:r>
            <a:r>
              <a:rPr lang="fr-FR" sz="2800" dirty="0" smtClean="0"/>
              <a:t>&gt;&gt; du fait que le condensateur perd son contenu(sa valeur) ce qui implique que l’opération de lecture est </a:t>
            </a:r>
            <a:r>
              <a:rPr lang="fr-FR" sz="2800" b="1" u="sng" dirty="0" smtClean="0"/>
              <a:t>impérativement </a:t>
            </a:r>
            <a:r>
              <a:rPr lang="fr-FR" sz="2800" dirty="0" smtClean="0"/>
              <a:t>suivie de l’opération de </a:t>
            </a:r>
            <a:r>
              <a:rPr lang="fr-FR" sz="2800" b="1" dirty="0" smtClean="0"/>
              <a:t>réécriture </a:t>
            </a:r>
            <a:r>
              <a:rPr lang="fr-FR" sz="2800" dirty="0" smtClean="0"/>
              <a:t>pour recharger le condensateur à sa valeur initiale et maintenir ainsi l’information stockée auparavant c’est pour cela qu’on dit que </a:t>
            </a:r>
            <a:r>
              <a:rPr lang="fr-FR" sz="2800" b="1" i="1" dirty="0" smtClean="0"/>
              <a:t>la lecture est destructive pour la RAM dynamique </a:t>
            </a:r>
          </a:p>
          <a:p>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539552" y="1196752"/>
            <a:ext cx="3600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44624"/>
            <a:ext cx="8229600" cy="864096"/>
          </a:xfrm>
        </p:spPr>
        <p:txBody>
          <a:bodyPr>
            <a:normAutofit/>
          </a:bodyPr>
          <a:lstStyle/>
          <a:p>
            <a:pPr algn="ctr"/>
            <a:r>
              <a:rPr lang="fr-FR" sz="4500" dirty="0" smtClean="0">
                <a:solidFill>
                  <a:schemeClr val="accent1">
                    <a:lumMod val="50000"/>
                  </a:schemeClr>
                </a:solidFill>
              </a:rPr>
              <a:t>La RAM  dynamique</a:t>
            </a:r>
            <a:endParaRPr lang="fr-FR" sz="4500" dirty="0"/>
          </a:p>
        </p:txBody>
      </p:sp>
      <p:sp>
        <p:nvSpPr>
          <p:cNvPr id="3" name="Espace réservé du contenu 2"/>
          <p:cNvSpPr>
            <a:spLocks noGrp="1"/>
          </p:cNvSpPr>
          <p:nvPr>
            <p:ph idx="1"/>
          </p:nvPr>
        </p:nvSpPr>
        <p:spPr>
          <a:xfrm>
            <a:off x="457200" y="1124744"/>
            <a:ext cx="8229600" cy="5199856"/>
          </a:xfrm>
        </p:spPr>
        <p:txBody>
          <a:bodyPr/>
          <a:lstStyle/>
          <a:p>
            <a:pPr>
              <a:buNone/>
            </a:pPr>
            <a:r>
              <a:rPr lang="fr-FR" dirty="0" smtClean="0"/>
              <a:t>L’opération de réécriture  </a:t>
            </a:r>
          </a:p>
          <a:p>
            <a:pPr>
              <a:buNone/>
            </a:pPr>
            <a:endParaRPr lang="fr-FR" dirty="0" smtClean="0"/>
          </a:p>
          <a:p>
            <a:pPr>
              <a:buNone/>
            </a:pPr>
            <a:r>
              <a:rPr lang="fr-FR" dirty="0" smtClean="0"/>
              <a:t>L’opération de réécriture consiste à recharger le condensateur à sa valeur initiale(‘5’V ou ‘0’V). Pour cela la valeur récupérée sur le fil de bit est comparée par rapport au seuil de référence (‘1,6’V) pour savoir si c’est  une tension de ‘5’V ou ‘0’V puis cette valeur est générée sur le fil de bit suivie de l’opération d’écriture qui consiste ,en fait, à recharger le condensateur  s’il s'agit d’une tension de ‘5’V ou à le décharger s’il s’agit d’une tension ‘0’V.  </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539552" y="1196752"/>
            <a:ext cx="3600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44624"/>
            <a:ext cx="8229600" cy="864096"/>
          </a:xfrm>
        </p:spPr>
        <p:txBody>
          <a:bodyPr>
            <a:normAutofit/>
          </a:bodyPr>
          <a:lstStyle/>
          <a:p>
            <a:pPr algn="ctr"/>
            <a:r>
              <a:rPr lang="fr-FR" sz="4500" dirty="0" smtClean="0">
                <a:solidFill>
                  <a:schemeClr val="accent1">
                    <a:lumMod val="50000"/>
                  </a:schemeClr>
                </a:solidFill>
              </a:rPr>
              <a:t>La RAM  dynamique</a:t>
            </a:r>
            <a:endParaRPr lang="fr-FR" sz="4500" dirty="0"/>
          </a:p>
        </p:txBody>
      </p:sp>
      <p:sp>
        <p:nvSpPr>
          <p:cNvPr id="3" name="Espace réservé du contenu 2"/>
          <p:cNvSpPr>
            <a:spLocks noGrp="1"/>
          </p:cNvSpPr>
          <p:nvPr>
            <p:ph idx="1"/>
          </p:nvPr>
        </p:nvSpPr>
        <p:spPr>
          <a:xfrm>
            <a:off x="457200" y="1124744"/>
            <a:ext cx="8229600" cy="5199856"/>
          </a:xfrm>
        </p:spPr>
        <p:txBody>
          <a:bodyPr>
            <a:normAutofit/>
          </a:bodyPr>
          <a:lstStyle/>
          <a:p>
            <a:pPr>
              <a:buNone/>
            </a:pPr>
            <a:r>
              <a:rPr lang="fr-FR" dirty="0" smtClean="0"/>
              <a:t>L’opération d’écriture  </a:t>
            </a:r>
          </a:p>
          <a:p>
            <a:pPr>
              <a:buNone/>
            </a:pPr>
            <a:r>
              <a:rPr lang="fr-FR" dirty="0" smtClean="0"/>
              <a:t>L’information à écrire doit être placée en premier lieu sur le fil de bit suivie de l’opération de sélection du mot à mettre à jour par l’envoi d’une tension de ‘5’V sur le fil de mot correspondant rendant ainsi passant le transistor  de sélection et permet la charge du condensateur pour l’écriture d’un ‘1’ (‘5’V) ou la décharge du condensateur pour l’écriture d’un’0’V en fonction de la valeur présente sur le fil de bit.</a:t>
            </a:r>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864096"/>
          </a:xfrm>
        </p:spPr>
        <p:txBody>
          <a:bodyPr/>
          <a:lstStyle/>
          <a:p>
            <a:pPr algn="ctr"/>
            <a:r>
              <a:rPr lang="fr-FR" dirty="0" smtClean="0">
                <a:solidFill>
                  <a:schemeClr val="accent1">
                    <a:lumMod val="50000"/>
                  </a:schemeClr>
                </a:solidFill>
              </a:rPr>
              <a:t> LES MEMOIRES VIVES </a:t>
            </a:r>
            <a:endParaRPr lang="fr-FR" dirty="0">
              <a:solidFill>
                <a:schemeClr val="accent1">
                  <a:lumMod val="50000"/>
                </a:schemeClr>
              </a:solidFill>
            </a:endParaRPr>
          </a:p>
        </p:txBody>
      </p:sp>
      <p:sp>
        <p:nvSpPr>
          <p:cNvPr id="3" name="Espace réservé du contenu 2"/>
          <p:cNvSpPr>
            <a:spLocks noGrp="1"/>
          </p:cNvSpPr>
          <p:nvPr>
            <p:ph idx="1"/>
          </p:nvPr>
        </p:nvSpPr>
        <p:spPr>
          <a:xfrm>
            <a:off x="457200" y="1412776"/>
            <a:ext cx="8229600" cy="4911824"/>
          </a:xfrm>
        </p:spPr>
        <p:txBody>
          <a:bodyPr/>
          <a:lstStyle/>
          <a:p>
            <a:r>
              <a:rPr lang="fr-FR" u="sng" dirty="0" smtClean="0"/>
              <a:t>Introduction :</a:t>
            </a:r>
          </a:p>
          <a:p>
            <a:pPr>
              <a:buNone/>
            </a:pPr>
            <a:r>
              <a:rPr lang="fr-FR" dirty="0" smtClean="0"/>
              <a:t>        Les mémoires vives sont des mémoires où l’information stockée a une durée de vie très courte. Dans ce type de mémoire , la cellule mémoire est conçue de façon à maintenir l’information  </a:t>
            </a:r>
            <a:r>
              <a:rPr lang="fr-FR" b="1" dirty="0" smtClean="0"/>
              <a:t>temporairement </a:t>
            </a:r>
            <a:r>
              <a:rPr lang="fr-FR" dirty="0" smtClean="0"/>
              <a:t>d’une part et à accepter indifféremment les valeurs ‘</a:t>
            </a:r>
            <a:r>
              <a:rPr lang="fr-FR" b="1" dirty="0" smtClean="0"/>
              <a:t>0</a:t>
            </a:r>
            <a:r>
              <a:rPr lang="fr-FR" dirty="0" smtClean="0"/>
              <a:t>’ ou ‘</a:t>
            </a:r>
            <a:r>
              <a:rPr lang="fr-FR" b="1" dirty="0" smtClean="0"/>
              <a:t>1</a:t>
            </a:r>
            <a:r>
              <a:rPr lang="fr-FR" dirty="0" smtClean="0"/>
              <a:t>’ d’autre part contrairement à la ROM où les valeurs des cellules mémoires sont </a:t>
            </a:r>
            <a:r>
              <a:rPr lang="fr-FR" b="1" dirty="0" smtClean="0"/>
              <a:t>figées</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49D437A1-6797-4E57-8371-9E938AAAB723}" type="slidenum">
              <a:rPr lang="fr-FR" smtClean="0"/>
              <a:pPr/>
              <a:t>30</a:t>
            </a:fld>
            <a:endParaRPr lang="fr-FR"/>
          </a:p>
        </p:txBody>
      </p:sp>
      <p:sp>
        <p:nvSpPr>
          <p:cNvPr id="2" name="Titre 1"/>
          <p:cNvSpPr>
            <a:spLocks noGrp="1"/>
          </p:cNvSpPr>
          <p:nvPr>
            <p:ph type="title" idx="4294967295"/>
          </p:nvPr>
        </p:nvSpPr>
        <p:spPr>
          <a:xfrm>
            <a:off x="1000100" y="44624"/>
            <a:ext cx="7229500" cy="654032"/>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2631206384"/>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8" name="Diagramme 7"/>
          <p:cNvGraphicFramePr/>
          <p:nvPr>
            <p:extLst>
              <p:ext uri="{D42A27DB-BD31-4B8C-83A1-F6EECF244321}">
                <p14:modId xmlns:p14="http://schemas.microsoft.com/office/powerpoint/2010/main" xmlns="" val="1921361477"/>
              </p:ext>
            </p:extLst>
          </p:nvPr>
        </p:nvGraphicFramePr>
        <p:xfrm>
          <a:off x="251520" y="1268760"/>
          <a:ext cx="8352928"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xmlns="" val="2886918215"/>
              </p:ext>
            </p:extLst>
          </p:nvPr>
        </p:nvGraphicFramePr>
        <p:xfrm>
          <a:off x="755576" y="2420888"/>
          <a:ext cx="7272808" cy="4320480"/>
        </p:xfrm>
        <a:graphic>
          <a:graphicData uri="http://schemas.openxmlformats.org/presentationml/2006/ole">
            <p:oleObj spid="_x0000_s58370" name="Image bitmap" r:id="rId13" imgW="3629532" imgH="2448267" progId="PBrush">
              <p:embed/>
            </p:oleObj>
          </a:graphicData>
        </a:graphic>
      </p:graphicFrame>
    </p:spTree>
    <p:extLst>
      <p:ext uri="{BB962C8B-B14F-4D97-AF65-F5344CB8AC3E}">
        <p14:creationId xmlns:p14="http://schemas.microsoft.com/office/powerpoint/2010/main" xmlns="" val="1889792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49D437A1-6797-4E57-8371-9E938AAAB723}" type="slidenum">
              <a:rPr lang="fr-FR" smtClean="0"/>
              <a:pPr/>
              <a:t>31</a:t>
            </a:fld>
            <a:endParaRPr lang="fr-FR"/>
          </a:p>
        </p:txBody>
      </p:sp>
      <p:sp>
        <p:nvSpPr>
          <p:cNvPr id="2" name="Titre 1"/>
          <p:cNvSpPr>
            <a:spLocks noGrp="1"/>
          </p:cNvSpPr>
          <p:nvPr>
            <p:ph type="title" idx="4294967295"/>
          </p:nvPr>
        </p:nvSpPr>
        <p:spPr>
          <a:xfrm>
            <a:off x="928662" y="-27384"/>
            <a:ext cx="7300938" cy="796908"/>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1240489045"/>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8" name="Diagramme 7"/>
          <p:cNvGraphicFramePr/>
          <p:nvPr>
            <p:extLst>
              <p:ext uri="{D42A27DB-BD31-4B8C-83A1-F6EECF244321}">
                <p14:modId xmlns:p14="http://schemas.microsoft.com/office/powerpoint/2010/main" xmlns="" val="95610925"/>
              </p:ext>
            </p:extLst>
          </p:nvPr>
        </p:nvGraphicFramePr>
        <p:xfrm>
          <a:off x="251520" y="1268760"/>
          <a:ext cx="8352928"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 name="Objet 9"/>
          <p:cNvGraphicFramePr>
            <a:graphicFrameLocks noChangeAspect="1"/>
          </p:cNvGraphicFramePr>
          <p:nvPr>
            <p:extLst>
              <p:ext uri="{D42A27DB-BD31-4B8C-83A1-F6EECF244321}">
                <p14:modId xmlns:p14="http://schemas.microsoft.com/office/powerpoint/2010/main" xmlns="" val="1732459475"/>
              </p:ext>
            </p:extLst>
          </p:nvPr>
        </p:nvGraphicFramePr>
        <p:xfrm>
          <a:off x="755576" y="2563213"/>
          <a:ext cx="7056784" cy="3366117"/>
        </p:xfrm>
        <a:graphic>
          <a:graphicData uri="http://schemas.openxmlformats.org/presentationml/2006/ole">
            <p:oleObj spid="_x0000_s29788" name="Image bitmap" r:id="rId13" imgW="2638095" imgH="1267002" progId="PBrush">
              <p:embed/>
            </p:oleObj>
          </a:graphicData>
        </a:graphic>
      </p:graphicFrame>
      <p:sp>
        <p:nvSpPr>
          <p:cNvPr id="11" name="Rectangle 10"/>
          <p:cNvSpPr/>
          <p:nvPr/>
        </p:nvSpPr>
        <p:spPr>
          <a:xfrm>
            <a:off x="1331640" y="6072206"/>
            <a:ext cx="6254213" cy="707886"/>
          </a:xfrm>
          <a:prstGeom prst="rect">
            <a:avLst/>
          </a:prstGeom>
          <a:solidFill>
            <a:schemeClr val="accent5"/>
          </a:solidFill>
          <a:ln>
            <a:solidFill>
              <a:schemeClr val="accent1"/>
            </a:solidFill>
          </a:ln>
        </p:spPr>
        <p:txBody>
          <a:bodyPr wrap="square">
            <a:spAutoFit/>
          </a:bodyPr>
          <a:lstStyle/>
          <a:p>
            <a:pPr hangingPunct="0"/>
            <a:r>
              <a:rPr lang="fr-FR" sz="4000" dirty="0">
                <a:solidFill>
                  <a:schemeClr val="bg1">
                    <a:lumMod val="95000"/>
                  </a:schemeClr>
                </a:solidFill>
              </a:rPr>
              <a:t>Le rafraîchissement groupé</a:t>
            </a:r>
            <a:r>
              <a:rPr lang="fr-FR" sz="3200" dirty="0">
                <a:solidFill>
                  <a:schemeClr val="bg1">
                    <a:lumMod val="95000"/>
                  </a:schemeClr>
                </a:solidFill>
              </a:rPr>
              <a:t>.</a:t>
            </a:r>
            <a:endParaRPr lang="fr-FR" sz="3200" u="sng" dirty="0">
              <a:solidFill>
                <a:schemeClr val="bg1">
                  <a:lumMod val="95000"/>
                </a:schemeClr>
              </a:solidFill>
            </a:endParaRPr>
          </a:p>
        </p:txBody>
      </p:sp>
    </p:spTree>
    <p:extLst>
      <p:ext uri="{BB962C8B-B14F-4D97-AF65-F5344CB8AC3E}">
        <p14:creationId xmlns:p14="http://schemas.microsoft.com/office/powerpoint/2010/main" xmlns="" val="97780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12"/>
          <p:cNvSpPr>
            <a:spLocks noGrp="1"/>
          </p:cNvSpPr>
          <p:nvPr>
            <p:ph type="sldNum" sz="quarter" idx="12"/>
          </p:nvPr>
        </p:nvSpPr>
        <p:spPr/>
        <p:txBody>
          <a:bodyPr/>
          <a:lstStyle/>
          <a:p>
            <a:fld id="{49D437A1-6797-4E57-8371-9E938AAAB723}" type="slidenum">
              <a:rPr lang="fr-FR" smtClean="0"/>
              <a:pPr/>
              <a:t>32</a:t>
            </a:fld>
            <a:endParaRPr lang="fr-FR"/>
          </a:p>
        </p:txBody>
      </p:sp>
      <p:sp>
        <p:nvSpPr>
          <p:cNvPr id="2" name="Titre 1"/>
          <p:cNvSpPr>
            <a:spLocks noGrp="1"/>
          </p:cNvSpPr>
          <p:nvPr>
            <p:ph type="title" idx="4294967295"/>
          </p:nvPr>
        </p:nvSpPr>
        <p:spPr>
          <a:xfrm>
            <a:off x="0" y="-27384"/>
            <a:ext cx="9144000" cy="792088"/>
          </a:xfrm>
        </p:spPr>
        <p:txBody>
          <a:bodyPr>
            <a:normAutofit fontScale="90000"/>
          </a:bodyPr>
          <a:lstStyle/>
          <a:p>
            <a:pPr algn="ctr"/>
            <a:r>
              <a:rPr lang="fr-FR" dirty="0" smtClean="0">
                <a:solidFill>
                  <a:schemeClr val="accent1">
                    <a:lumMod val="50000"/>
                  </a:schemeClr>
                </a:solidFill>
              </a:rPr>
              <a:t>La RAM  dynamique</a:t>
            </a:r>
            <a:endParaRPr lang="fr-FR"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4083630440"/>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8" name="Diagramme 7"/>
          <p:cNvGraphicFramePr/>
          <p:nvPr>
            <p:extLst>
              <p:ext uri="{D42A27DB-BD31-4B8C-83A1-F6EECF244321}">
                <p14:modId xmlns:p14="http://schemas.microsoft.com/office/powerpoint/2010/main" xmlns="" val="140721224"/>
              </p:ext>
            </p:extLst>
          </p:nvPr>
        </p:nvGraphicFramePr>
        <p:xfrm>
          <a:off x="251520" y="1268760"/>
          <a:ext cx="8352928"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p:cNvSpPr/>
          <p:nvPr/>
        </p:nvSpPr>
        <p:spPr>
          <a:xfrm>
            <a:off x="827584" y="5961474"/>
            <a:ext cx="7288983" cy="707886"/>
          </a:xfrm>
          <a:prstGeom prst="rect">
            <a:avLst/>
          </a:prstGeom>
          <a:solidFill>
            <a:schemeClr val="accent5"/>
          </a:solidFill>
          <a:ln>
            <a:solidFill>
              <a:schemeClr val="accent1"/>
            </a:solidFill>
          </a:ln>
        </p:spPr>
        <p:txBody>
          <a:bodyPr wrap="none">
            <a:spAutoFit/>
          </a:bodyPr>
          <a:lstStyle/>
          <a:p>
            <a:pPr hangingPunct="0"/>
            <a:r>
              <a:rPr lang="fr-FR" sz="4000" dirty="0">
                <a:solidFill>
                  <a:schemeClr val="bg1">
                    <a:lumMod val="95000"/>
                  </a:schemeClr>
                </a:solidFill>
              </a:rPr>
              <a:t>Le rafraîchissement </a:t>
            </a:r>
            <a:r>
              <a:rPr lang="fr-FR" sz="4000" dirty="0" smtClean="0">
                <a:solidFill>
                  <a:schemeClr val="bg1">
                    <a:lumMod val="95000"/>
                  </a:schemeClr>
                </a:solidFill>
              </a:rPr>
              <a:t>transparent</a:t>
            </a:r>
            <a:r>
              <a:rPr lang="fr-FR" sz="3200" dirty="0" smtClean="0">
                <a:solidFill>
                  <a:schemeClr val="bg1">
                    <a:lumMod val="95000"/>
                  </a:schemeClr>
                </a:solidFill>
              </a:rPr>
              <a:t>.</a:t>
            </a:r>
            <a:endParaRPr lang="fr-FR" sz="3200" u="sng" dirty="0">
              <a:solidFill>
                <a:schemeClr val="bg1">
                  <a:lumMod val="95000"/>
                </a:schemeClr>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2" name="Objet 11"/>
          <p:cNvGraphicFramePr>
            <a:graphicFrameLocks noChangeAspect="1"/>
          </p:cNvGraphicFramePr>
          <p:nvPr>
            <p:extLst>
              <p:ext uri="{D42A27DB-BD31-4B8C-83A1-F6EECF244321}">
                <p14:modId xmlns:p14="http://schemas.microsoft.com/office/powerpoint/2010/main" xmlns="" val="1175661551"/>
              </p:ext>
            </p:extLst>
          </p:nvPr>
        </p:nvGraphicFramePr>
        <p:xfrm>
          <a:off x="971599" y="2492896"/>
          <a:ext cx="6837443" cy="3468578"/>
        </p:xfrm>
        <a:graphic>
          <a:graphicData uri="http://schemas.openxmlformats.org/presentationml/2006/ole">
            <p:oleObj spid="_x0000_s30812" name="Image bitmap" r:id="rId13" imgW="3038095" imgH="1542857" progId="PBrush">
              <p:embed/>
            </p:oleObj>
          </a:graphicData>
        </a:graphic>
      </p:graphicFrame>
    </p:spTree>
    <p:extLst>
      <p:ext uri="{BB962C8B-B14F-4D97-AF65-F5344CB8AC3E}">
        <p14:creationId xmlns:p14="http://schemas.microsoft.com/office/powerpoint/2010/main" xmlns="" val="4186070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numéro de diapositive 13"/>
          <p:cNvSpPr>
            <a:spLocks noGrp="1"/>
          </p:cNvSpPr>
          <p:nvPr>
            <p:ph type="sldNum" sz="quarter" idx="12"/>
          </p:nvPr>
        </p:nvSpPr>
        <p:spPr/>
        <p:txBody>
          <a:bodyPr/>
          <a:lstStyle/>
          <a:p>
            <a:fld id="{49D437A1-6797-4E57-8371-9E938AAAB723}" type="slidenum">
              <a:rPr lang="fr-FR" smtClean="0"/>
              <a:pPr/>
              <a:t>33</a:t>
            </a:fld>
            <a:endParaRPr lang="fr-FR"/>
          </a:p>
        </p:txBody>
      </p:sp>
      <p:sp>
        <p:nvSpPr>
          <p:cNvPr id="2" name="Titre 1"/>
          <p:cNvSpPr>
            <a:spLocks noGrp="1"/>
          </p:cNvSpPr>
          <p:nvPr>
            <p:ph type="title" idx="4294967295"/>
          </p:nvPr>
        </p:nvSpPr>
        <p:spPr>
          <a:xfrm>
            <a:off x="0" y="0"/>
            <a:ext cx="9144000" cy="764704"/>
          </a:xfrm>
        </p:spPr>
        <p:txBody>
          <a:bodyPr>
            <a:normAutofit/>
          </a:bodyPr>
          <a:lstStyle/>
          <a:p>
            <a:pPr algn="ctr"/>
            <a:r>
              <a:rPr lang="fr-FR" sz="4500" dirty="0" smtClean="0">
                <a:solidFill>
                  <a:schemeClr val="accent1">
                    <a:lumMod val="50000"/>
                  </a:schemeClr>
                </a:solidFill>
              </a:rPr>
              <a:t>La RAM dynamique</a:t>
            </a:r>
            <a:endParaRPr lang="fr-FR" sz="4500"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2285073715"/>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8" name="Diagramme 7"/>
          <p:cNvGraphicFramePr/>
          <p:nvPr>
            <p:extLst>
              <p:ext uri="{D42A27DB-BD31-4B8C-83A1-F6EECF244321}">
                <p14:modId xmlns:p14="http://schemas.microsoft.com/office/powerpoint/2010/main" xmlns="" val="2204857505"/>
              </p:ext>
            </p:extLst>
          </p:nvPr>
        </p:nvGraphicFramePr>
        <p:xfrm>
          <a:off x="251520" y="1268760"/>
          <a:ext cx="8352928"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p:cNvSpPr/>
          <p:nvPr/>
        </p:nvSpPr>
        <p:spPr>
          <a:xfrm>
            <a:off x="395536" y="5961474"/>
            <a:ext cx="8073942" cy="707886"/>
          </a:xfrm>
          <a:prstGeom prst="rect">
            <a:avLst/>
          </a:prstGeom>
          <a:solidFill>
            <a:schemeClr val="accent5"/>
          </a:solidFill>
          <a:ln>
            <a:solidFill>
              <a:schemeClr val="accent1"/>
            </a:solidFill>
          </a:ln>
        </p:spPr>
        <p:txBody>
          <a:bodyPr wrap="none">
            <a:spAutoFit/>
          </a:bodyPr>
          <a:lstStyle/>
          <a:p>
            <a:pPr hangingPunct="0"/>
            <a:r>
              <a:rPr lang="fr-FR" sz="4000" dirty="0">
                <a:solidFill>
                  <a:schemeClr val="bg1">
                    <a:lumMod val="95000"/>
                  </a:schemeClr>
                </a:solidFill>
              </a:rPr>
              <a:t>Le rafraîchissement </a:t>
            </a:r>
            <a:r>
              <a:rPr lang="fr-FR" sz="4000" dirty="0" smtClean="0">
                <a:solidFill>
                  <a:schemeClr val="bg1">
                    <a:lumMod val="95000"/>
                  </a:schemeClr>
                </a:solidFill>
              </a:rPr>
              <a:t>par vol de cycle</a:t>
            </a:r>
            <a:r>
              <a:rPr lang="fr-FR" sz="3200" dirty="0" smtClean="0">
                <a:solidFill>
                  <a:schemeClr val="bg1">
                    <a:lumMod val="95000"/>
                  </a:schemeClr>
                </a:solidFill>
              </a:rPr>
              <a:t>.</a:t>
            </a:r>
            <a:endParaRPr lang="fr-FR" sz="3200" u="sng" dirty="0">
              <a:solidFill>
                <a:schemeClr val="bg1">
                  <a:lumMod val="95000"/>
                </a:schemeClr>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3" name="Objet 12"/>
          <p:cNvGraphicFramePr>
            <a:graphicFrameLocks noChangeAspect="1"/>
          </p:cNvGraphicFramePr>
          <p:nvPr>
            <p:extLst>
              <p:ext uri="{D42A27DB-BD31-4B8C-83A1-F6EECF244321}">
                <p14:modId xmlns:p14="http://schemas.microsoft.com/office/powerpoint/2010/main" xmlns="" val="341888551"/>
              </p:ext>
            </p:extLst>
          </p:nvPr>
        </p:nvGraphicFramePr>
        <p:xfrm>
          <a:off x="539552" y="2492896"/>
          <a:ext cx="7738553" cy="3468578"/>
        </p:xfrm>
        <a:graphic>
          <a:graphicData uri="http://schemas.openxmlformats.org/presentationml/2006/ole">
            <p:oleObj spid="_x0000_s31832" name="Image bitmap" r:id="rId13" imgW="2962689" imgH="1257476" progId="PBrush">
              <p:embed/>
            </p:oleObj>
          </a:graphicData>
        </a:graphic>
      </p:graphicFrame>
    </p:spTree>
    <p:extLst>
      <p:ext uri="{BB962C8B-B14F-4D97-AF65-F5344CB8AC3E}">
        <p14:creationId xmlns:p14="http://schemas.microsoft.com/office/powerpoint/2010/main" xmlns="" val="3386743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708688"/>
          </a:xfrm>
        </p:spPr>
        <p:txBody>
          <a:bodyPr>
            <a:normAutofit fontScale="90000"/>
          </a:bodyPr>
          <a:lstStyle/>
          <a:p>
            <a:pPr algn="ctr"/>
            <a:r>
              <a:rPr lang="fr-FR" dirty="0" smtClean="0"/>
              <a:t> </a:t>
            </a:r>
            <a:r>
              <a:rPr lang="fr-FR" sz="4500" dirty="0" smtClean="0">
                <a:solidFill>
                  <a:schemeClr val="accent1">
                    <a:lumMod val="50000"/>
                  </a:schemeClr>
                </a:solidFill>
              </a:rPr>
              <a:t>La RAM dynamique</a:t>
            </a:r>
            <a:endParaRPr lang="fr-FR" sz="4500" dirty="0">
              <a:solidFill>
                <a:schemeClr val="accent1">
                  <a:lumMod val="50000"/>
                </a:schemeClr>
              </a:solidFill>
            </a:endParaRPr>
          </a:p>
        </p:txBody>
      </p:sp>
      <p:sp>
        <p:nvSpPr>
          <p:cNvPr id="3" name="Espace réservé du contenu 2"/>
          <p:cNvSpPr>
            <a:spLocks noGrp="1"/>
          </p:cNvSpPr>
          <p:nvPr>
            <p:ph idx="1"/>
          </p:nvPr>
        </p:nvSpPr>
        <p:spPr>
          <a:xfrm>
            <a:off x="457200" y="1124744"/>
            <a:ext cx="8229600" cy="5199856"/>
          </a:xfrm>
        </p:spPr>
        <p:txBody>
          <a:bodyPr>
            <a:normAutofit fontScale="92500" lnSpcReduction="20000"/>
          </a:bodyPr>
          <a:lstStyle/>
          <a:p>
            <a:r>
              <a:rPr lang="fr-FR" dirty="0" smtClean="0"/>
              <a:t>Avantages  :</a:t>
            </a:r>
          </a:p>
          <a:p>
            <a:pPr lvl="1">
              <a:buFont typeface="Wingdings" pitchFamily="2" charset="2"/>
              <a:buChar char="ü"/>
            </a:pPr>
            <a:r>
              <a:rPr lang="fr-FR" dirty="0" smtClean="0"/>
              <a:t>Faible consommation d’énergie ce qui implique un taux d’intégration élevé d’où l’obtention de mémoires de grande capacité.</a:t>
            </a:r>
          </a:p>
          <a:p>
            <a:pPr lvl="1">
              <a:buFont typeface="Wingdings" pitchFamily="2" charset="2"/>
              <a:buChar char="ü"/>
            </a:pPr>
            <a:r>
              <a:rPr lang="fr-FR" dirty="0" smtClean="0"/>
              <a:t>Coût faible</a:t>
            </a:r>
          </a:p>
          <a:p>
            <a:pPr lvl="1">
              <a:buFont typeface="Wingdings" pitchFamily="2" charset="2"/>
              <a:buChar char="ü"/>
            </a:pPr>
            <a:endParaRPr lang="fr-FR" dirty="0" smtClean="0"/>
          </a:p>
          <a:p>
            <a:pPr>
              <a:buFont typeface="Arial" pitchFamily="34" charset="0"/>
              <a:buChar char="•"/>
            </a:pPr>
            <a:r>
              <a:rPr lang="fr-FR" dirty="0" smtClean="0"/>
              <a:t>Inconvénients :</a:t>
            </a:r>
          </a:p>
          <a:p>
            <a:pPr lvl="1">
              <a:buFont typeface="Wingdings" pitchFamily="2" charset="2"/>
              <a:buChar char="ü"/>
            </a:pPr>
            <a:r>
              <a:rPr lang="fr-FR" dirty="0" smtClean="0"/>
              <a:t>Nécessité de réécriture après chaque lecture d’où perte de temps</a:t>
            </a:r>
          </a:p>
          <a:p>
            <a:pPr lvl="1">
              <a:buFont typeface="Wingdings" pitchFamily="2" charset="2"/>
              <a:buChar char="ü"/>
            </a:pPr>
            <a:r>
              <a:rPr lang="fr-FR" dirty="0" smtClean="0"/>
              <a:t>Nécessité de rafraichissement de la RAM</a:t>
            </a:r>
          </a:p>
          <a:p>
            <a:pPr lvl="1">
              <a:buNone/>
            </a:pPr>
            <a:r>
              <a:rPr lang="fr-FR" dirty="0" smtClean="0"/>
              <a:t>Ces deux inconvénients impliquent que les RAM dynamiques ont un temps d’accès plus élevé que les RAM statiques  (60 nanosecondes contre 10 nanosecondes) cependant les RAM dynamiques restent les plus utilisées pour la réalisation de mémoires centrales de nos ordinateurs pour des raisons de densité et de coût.  </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49D437A1-6797-4E57-8371-9E938AAAB723}" type="slidenum">
              <a:rPr lang="fr-FR" smtClean="0"/>
              <a:pPr/>
              <a:t>35</a:t>
            </a:fld>
            <a:endParaRPr lang="fr-FR"/>
          </a:p>
        </p:txBody>
      </p:sp>
      <p:sp>
        <p:nvSpPr>
          <p:cNvPr id="2" name="Titre 1"/>
          <p:cNvSpPr>
            <a:spLocks noGrp="1"/>
          </p:cNvSpPr>
          <p:nvPr>
            <p:ph type="title" idx="4294967295"/>
          </p:nvPr>
        </p:nvSpPr>
        <p:spPr>
          <a:xfrm>
            <a:off x="785786" y="44450"/>
            <a:ext cx="8274077" cy="648246"/>
          </a:xfrm>
        </p:spPr>
        <p:txBody>
          <a:bodyPr>
            <a:noAutofit/>
          </a:bodyPr>
          <a:lstStyle/>
          <a:p>
            <a:pPr lvl="0" algn="ctr"/>
            <a:r>
              <a:rPr lang="fr-FR" sz="4000" dirty="0">
                <a:solidFill>
                  <a:schemeClr val="accent1">
                    <a:lumMod val="50000"/>
                  </a:schemeClr>
                </a:solidFill>
              </a:rPr>
              <a:t>Différents types </a:t>
            </a:r>
            <a:r>
              <a:rPr lang="fr-FR" sz="4000" dirty="0" smtClean="0">
                <a:solidFill>
                  <a:schemeClr val="accent1">
                    <a:lumMod val="50000"/>
                  </a:schemeClr>
                </a:solidFill>
              </a:rPr>
              <a:t>de RAM  dynamiques</a:t>
            </a:r>
            <a:endParaRPr lang="fr-FR" sz="4000"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4210817277"/>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3409886530"/>
              </p:ext>
            </p:extLst>
          </p:nvPr>
        </p:nvGraphicFramePr>
        <p:xfrm>
          <a:off x="323528" y="1340768"/>
          <a:ext cx="8352928"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3794" name="Picture 2" descr="SDRAM"/>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07504" y="4005064"/>
            <a:ext cx="8952969" cy="25515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1857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10"/>
          <p:cNvSpPr>
            <a:spLocks noGrp="1"/>
          </p:cNvSpPr>
          <p:nvPr>
            <p:ph type="sldNum" sz="quarter" idx="12"/>
          </p:nvPr>
        </p:nvSpPr>
        <p:spPr/>
        <p:txBody>
          <a:bodyPr/>
          <a:lstStyle/>
          <a:p>
            <a:fld id="{49D437A1-6797-4E57-8371-9E938AAAB723}" type="slidenum">
              <a:rPr lang="fr-FR" smtClean="0"/>
              <a:pPr/>
              <a:t>36</a:t>
            </a:fld>
            <a:endParaRPr lang="fr-FR"/>
          </a:p>
        </p:txBody>
      </p:sp>
      <p:sp>
        <p:nvSpPr>
          <p:cNvPr id="2" name="Titre 1"/>
          <p:cNvSpPr>
            <a:spLocks noGrp="1"/>
          </p:cNvSpPr>
          <p:nvPr>
            <p:ph type="title" idx="4294967295"/>
          </p:nvPr>
        </p:nvSpPr>
        <p:spPr>
          <a:xfrm>
            <a:off x="714348" y="44624"/>
            <a:ext cx="8001056" cy="642942"/>
          </a:xfrm>
        </p:spPr>
        <p:txBody>
          <a:bodyPr>
            <a:noAutofit/>
          </a:bodyPr>
          <a:lstStyle/>
          <a:p>
            <a:pPr algn="ctr"/>
            <a:r>
              <a:rPr lang="fr-FR" sz="4000" dirty="0">
                <a:solidFill>
                  <a:schemeClr val="accent1">
                    <a:lumMod val="50000"/>
                  </a:schemeClr>
                </a:solidFill>
              </a:rPr>
              <a:t>Différents types de </a:t>
            </a:r>
            <a:r>
              <a:rPr lang="fr-FR" sz="4000" dirty="0" smtClean="0">
                <a:solidFill>
                  <a:schemeClr val="accent1">
                    <a:lumMod val="50000"/>
                  </a:schemeClr>
                </a:solidFill>
              </a:rPr>
              <a:t>RAM  </a:t>
            </a:r>
            <a:r>
              <a:rPr lang="fr-FR" sz="4000" dirty="0">
                <a:solidFill>
                  <a:schemeClr val="accent1">
                    <a:lumMod val="50000"/>
                  </a:schemeClr>
                </a:solidFill>
              </a:rPr>
              <a:t>dynamiques</a:t>
            </a:r>
          </a:p>
        </p:txBody>
      </p:sp>
      <p:graphicFrame>
        <p:nvGraphicFramePr>
          <p:cNvPr id="5" name="Diagramme 4"/>
          <p:cNvGraphicFramePr/>
          <p:nvPr>
            <p:extLst>
              <p:ext uri="{D42A27DB-BD31-4B8C-83A1-F6EECF244321}">
                <p14:modId xmlns:p14="http://schemas.microsoft.com/office/powerpoint/2010/main" xmlns="" val="3745043536"/>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2068610394"/>
              </p:ext>
            </p:extLst>
          </p:nvPr>
        </p:nvGraphicFramePr>
        <p:xfrm>
          <a:off x="323528" y="1628800"/>
          <a:ext cx="8640960"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4065136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49D437A1-6797-4E57-8371-9E938AAAB723}" type="slidenum">
              <a:rPr lang="fr-FR" smtClean="0"/>
              <a:pPr/>
              <a:t>37</a:t>
            </a:fld>
            <a:endParaRPr lang="fr-FR"/>
          </a:p>
        </p:txBody>
      </p:sp>
      <p:sp>
        <p:nvSpPr>
          <p:cNvPr id="2" name="Titre 1"/>
          <p:cNvSpPr>
            <a:spLocks noGrp="1"/>
          </p:cNvSpPr>
          <p:nvPr>
            <p:ph type="title" idx="4294967295"/>
          </p:nvPr>
        </p:nvSpPr>
        <p:spPr>
          <a:xfrm>
            <a:off x="857224" y="44624"/>
            <a:ext cx="7929618" cy="725470"/>
          </a:xfrm>
        </p:spPr>
        <p:txBody>
          <a:bodyPr>
            <a:normAutofit/>
          </a:bodyPr>
          <a:lstStyle/>
          <a:p>
            <a:pPr algn="ctr"/>
            <a:r>
              <a:rPr lang="fr-FR" sz="4000" dirty="0">
                <a:solidFill>
                  <a:schemeClr val="accent1">
                    <a:lumMod val="50000"/>
                  </a:schemeClr>
                </a:solidFill>
              </a:rPr>
              <a:t>Différents types de </a:t>
            </a:r>
            <a:r>
              <a:rPr lang="fr-FR" sz="4000" dirty="0" smtClean="0">
                <a:solidFill>
                  <a:schemeClr val="accent1">
                    <a:lumMod val="50000"/>
                  </a:schemeClr>
                </a:solidFill>
              </a:rPr>
              <a:t>RAM  dynamiques</a:t>
            </a:r>
            <a:endParaRPr lang="fr-FR" sz="4000" dirty="0">
              <a:solidFill>
                <a:schemeClr val="accent1">
                  <a:lumMod val="50000"/>
                </a:schemeClr>
              </a:solidFill>
            </a:endParaRPr>
          </a:p>
        </p:txBody>
      </p:sp>
      <p:graphicFrame>
        <p:nvGraphicFramePr>
          <p:cNvPr id="5" name="Diagramme 4"/>
          <p:cNvGraphicFramePr/>
          <p:nvPr>
            <p:extLst>
              <p:ext uri="{D42A27DB-BD31-4B8C-83A1-F6EECF244321}">
                <p14:modId xmlns:p14="http://schemas.microsoft.com/office/powerpoint/2010/main" xmlns="" val="1666840580"/>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3917671029"/>
              </p:ext>
            </p:extLst>
          </p:nvPr>
        </p:nvGraphicFramePr>
        <p:xfrm>
          <a:off x="323528" y="1628800"/>
          <a:ext cx="8640960"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7890" name="Picture 2" descr="DR-SDRAM"/>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51520" y="3857628"/>
            <a:ext cx="8640960" cy="21602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62082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49D437A1-6797-4E57-8371-9E938AAAB723}" type="slidenum">
              <a:rPr lang="fr-FR" smtClean="0"/>
              <a:pPr/>
              <a:t>38</a:t>
            </a:fld>
            <a:endParaRPr lang="fr-FR"/>
          </a:p>
        </p:txBody>
      </p:sp>
      <p:sp>
        <p:nvSpPr>
          <p:cNvPr id="2" name="Titre 1"/>
          <p:cNvSpPr>
            <a:spLocks noGrp="1"/>
          </p:cNvSpPr>
          <p:nvPr>
            <p:ph type="title" idx="4294967295"/>
          </p:nvPr>
        </p:nvSpPr>
        <p:spPr>
          <a:xfrm>
            <a:off x="928662" y="-27384"/>
            <a:ext cx="7300938" cy="741344"/>
          </a:xfrm>
        </p:spPr>
        <p:txBody>
          <a:bodyPr>
            <a:normAutofit fontScale="90000"/>
          </a:bodyPr>
          <a:lstStyle/>
          <a:p>
            <a:pPr algn="ctr"/>
            <a:r>
              <a:rPr lang="fr-FR" sz="4000" dirty="0">
                <a:solidFill>
                  <a:schemeClr val="accent1">
                    <a:lumMod val="50000"/>
                  </a:schemeClr>
                </a:solidFill>
              </a:rPr>
              <a:t>Différents types de </a:t>
            </a:r>
            <a:r>
              <a:rPr lang="fr-FR" sz="4000" dirty="0" smtClean="0">
                <a:solidFill>
                  <a:schemeClr val="accent1">
                    <a:lumMod val="50000"/>
                  </a:schemeClr>
                </a:solidFill>
              </a:rPr>
              <a:t>RAM  </a:t>
            </a:r>
            <a:r>
              <a:rPr lang="fr-FR" sz="4000" dirty="0">
                <a:solidFill>
                  <a:schemeClr val="accent1">
                    <a:lumMod val="50000"/>
                  </a:schemeClr>
                </a:solidFill>
              </a:rPr>
              <a:t>dynamiques</a:t>
            </a:r>
          </a:p>
        </p:txBody>
      </p:sp>
      <p:graphicFrame>
        <p:nvGraphicFramePr>
          <p:cNvPr id="5" name="Diagramme 4"/>
          <p:cNvGraphicFramePr/>
          <p:nvPr>
            <p:extLst>
              <p:ext uri="{D42A27DB-BD31-4B8C-83A1-F6EECF244321}">
                <p14:modId xmlns:p14="http://schemas.microsoft.com/office/powerpoint/2010/main" xmlns="" val="1171060460"/>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900409417"/>
              </p:ext>
            </p:extLst>
          </p:nvPr>
        </p:nvGraphicFramePr>
        <p:xfrm>
          <a:off x="323528" y="1340768"/>
          <a:ext cx="8352928"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8916" name="Picture 4" descr="DDR - Double Data Rate"/>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77757" y="4143380"/>
            <a:ext cx="8054683" cy="1905352"/>
          </a:xfrm>
          <a:prstGeom prst="rect">
            <a:avLst/>
          </a:prstGeom>
          <a:solidFill>
            <a:schemeClr val="bg2">
              <a:lumMod val="25000"/>
            </a:schemeClr>
          </a:solidFill>
        </p:spPr>
      </p:pic>
    </p:spTree>
    <p:extLst>
      <p:ext uri="{BB962C8B-B14F-4D97-AF65-F5344CB8AC3E}">
        <p14:creationId xmlns:p14="http://schemas.microsoft.com/office/powerpoint/2010/main" xmlns="" val="1212343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xmlns="" val="3494651239"/>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3617722109"/>
              </p:ext>
            </p:extLst>
          </p:nvPr>
        </p:nvGraphicFramePr>
        <p:xfrm>
          <a:off x="323528" y="1142984"/>
          <a:ext cx="8352928" cy="49503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2770" name="Picture 2" descr="SDRAM-DDR"/>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14282" y="3857628"/>
            <a:ext cx="8643998" cy="263691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re 1"/>
          <p:cNvSpPr txBox="1">
            <a:spLocks/>
          </p:cNvSpPr>
          <p:nvPr/>
        </p:nvSpPr>
        <p:spPr>
          <a:xfrm>
            <a:off x="714348" y="116632"/>
            <a:ext cx="8106124" cy="597724"/>
          </a:xfrm>
          <a:prstGeom prst="rect">
            <a:avLst/>
          </a:prstGeom>
        </p:spPr>
        <p:txBody>
          <a:bodyPr vert="horz" rtlCol="0" anchor="ctr">
            <a:noAutofit/>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sz="4000" b="0" dirty="0" smtClean="0">
                <a:solidFill>
                  <a:schemeClr val="accent1">
                    <a:lumMod val="50000"/>
                  </a:schemeClr>
                </a:solidFill>
                <a:effectLst/>
              </a:rPr>
              <a:t>Différents types de RAM  dynamiques</a:t>
            </a:r>
            <a:endParaRPr lang="fr-FR" sz="4000" b="0" dirty="0">
              <a:solidFill>
                <a:schemeClr val="accent1">
                  <a:lumMod val="50000"/>
                </a:schemeClr>
              </a:solidFill>
              <a:effectLst/>
            </a:endParaRPr>
          </a:p>
        </p:txBody>
      </p:sp>
      <p:sp>
        <p:nvSpPr>
          <p:cNvPr id="12" name="Espace réservé du numéro de diapositive 11"/>
          <p:cNvSpPr>
            <a:spLocks noGrp="1"/>
          </p:cNvSpPr>
          <p:nvPr>
            <p:ph type="sldNum" sz="quarter" idx="12"/>
          </p:nvPr>
        </p:nvSpPr>
        <p:spPr/>
        <p:txBody>
          <a:bodyPr/>
          <a:lstStyle/>
          <a:p>
            <a:fld id="{49D437A1-6797-4E57-8371-9E938AAAB723}" type="slidenum">
              <a:rPr lang="fr-FR" smtClean="0"/>
              <a:pPr/>
              <a:t>39</a:t>
            </a:fld>
            <a:endParaRPr lang="fr-FR"/>
          </a:p>
        </p:txBody>
      </p:sp>
    </p:spTree>
    <p:extLst>
      <p:ext uri="{BB962C8B-B14F-4D97-AF65-F5344CB8AC3E}">
        <p14:creationId xmlns:p14="http://schemas.microsoft.com/office/powerpoint/2010/main" xmlns="" val="1521236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196752"/>
            <a:ext cx="8229600" cy="5256584"/>
          </a:xfrm>
        </p:spPr>
        <p:txBody>
          <a:bodyPr>
            <a:normAutofit lnSpcReduction="10000"/>
          </a:bodyPr>
          <a:lstStyle/>
          <a:p>
            <a:pPr>
              <a:buNone/>
            </a:pPr>
            <a:r>
              <a:rPr lang="fr-FR" sz="3100" b="1" dirty="0" smtClean="0"/>
              <a:t>Définition :</a:t>
            </a:r>
            <a:r>
              <a:rPr lang="fr-FR" dirty="0" smtClean="0"/>
              <a:t> </a:t>
            </a:r>
          </a:p>
          <a:p>
            <a:pPr>
              <a:buNone/>
            </a:pPr>
            <a:r>
              <a:rPr lang="fr-FR" dirty="0" smtClean="0"/>
              <a:t>        La</a:t>
            </a:r>
            <a:r>
              <a:rPr lang="fr-FR" b="1" dirty="0" smtClean="0"/>
              <a:t> RAM </a:t>
            </a:r>
            <a:r>
              <a:rPr lang="fr-FR" dirty="0" smtClean="0"/>
              <a:t>(</a:t>
            </a:r>
            <a:r>
              <a:rPr lang="fr-FR" dirty="0" err="1" smtClean="0"/>
              <a:t>Random</a:t>
            </a:r>
            <a:r>
              <a:rPr lang="fr-FR" dirty="0" smtClean="0"/>
              <a:t>  </a:t>
            </a:r>
            <a:r>
              <a:rPr lang="fr-FR" dirty="0" err="1" smtClean="0"/>
              <a:t>Acces</a:t>
            </a:r>
            <a:r>
              <a:rPr lang="fr-FR" dirty="0" smtClean="0"/>
              <a:t> </a:t>
            </a:r>
            <a:r>
              <a:rPr lang="fr-FR" dirty="0" err="1" smtClean="0"/>
              <a:t>Mémory</a:t>
            </a:r>
            <a:r>
              <a:rPr lang="fr-FR" dirty="0" smtClean="0"/>
              <a:t>)  est une mémoire vive à accès  aléatoire dont la caractéristique principale  est sa volatilité (Perte d’information à l’arrêt de la machine).</a:t>
            </a:r>
          </a:p>
          <a:p>
            <a:pPr>
              <a:buNone/>
            </a:pPr>
            <a:r>
              <a:rPr lang="fr-FR" dirty="0" smtClean="0"/>
              <a:t>La RAM ou mémoire conventionnelle, constitue la mémoire centrale de l’ ordinateur.</a:t>
            </a:r>
          </a:p>
          <a:p>
            <a:pPr>
              <a:buNone/>
            </a:pPr>
            <a:r>
              <a:rPr lang="fr-FR" dirty="0" smtClean="0"/>
              <a:t>Deux opérations sont possibles sur la RAM :</a:t>
            </a:r>
          </a:p>
          <a:p>
            <a:pPr>
              <a:buFontTx/>
              <a:buChar char="-"/>
            </a:pPr>
            <a:r>
              <a:rPr lang="fr-FR" dirty="0" smtClean="0"/>
              <a:t>l’opération de lecture ou récupération de l’information de la RAM.</a:t>
            </a:r>
          </a:p>
          <a:p>
            <a:pPr>
              <a:buFontTx/>
              <a:buChar char="-"/>
            </a:pPr>
            <a:r>
              <a:rPr lang="fr-FR" dirty="0" smtClean="0"/>
              <a:t>L’opération d’écriture ou mémorisation (stockage)de l’information dans la RAM.</a:t>
            </a:r>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4</a:t>
            </a:fld>
            <a:endParaRPr lang="fr-FR"/>
          </a:p>
        </p:txBody>
      </p:sp>
      <p:sp>
        <p:nvSpPr>
          <p:cNvPr id="7" name="Titre 6"/>
          <p:cNvSpPr>
            <a:spLocks noGrp="1"/>
          </p:cNvSpPr>
          <p:nvPr>
            <p:ph type="title"/>
          </p:nvPr>
        </p:nvSpPr>
        <p:spPr>
          <a:xfrm>
            <a:off x="457200" y="44624"/>
            <a:ext cx="8229600" cy="936104"/>
          </a:xfrm>
        </p:spPr>
        <p:txBody>
          <a:bodyPr/>
          <a:lstStyle/>
          <a:p>
            <a:pPr algn="ctr"/>
            <a:r>
              <a:rPr lang="fr-FR" dirty="0" smtClean="0"/>
              <a:t> </a:t>
            </a:r>
            <a:r>
              <a:rPr lang="fr-FR" sz="4500" dirty="0" smtClean="0">
                <a:solidFill>
                  <a:schemeClr val="accent1">
                    <a:lumMod val="50000"/>
                  </a:schemeClr>
                </a:solidFill>
              </a:rPr>
              <a:t>LES MEMOIRES VIVES</a:t>
            </a:r>
            <a:endParaRPr lang="fr-FR" sz="45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xmlns="" val="2061414227"/>
              </p:ext>
            </p:extLst>
          </p:nvPr>
        </p:nvGraphicFramePr>
        <p:xfrm>
          <a:off x="214282" y="1214422"/>
          <a:ext cx="8572560" cy="529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2285846500"/>
              </p:ext>
            </p:extLst>
          </p:nvPr>
        </p:nvGraphicFramePr>
        <p:xfrm>
          <a:off x="285720" y="1340768"/>
          <a:ext cx="8390736" cy="508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9" name="Groupe 18"/>
          <p:cNvGrpSpPr/>
          <p:nvPr/>
        </p:nvGrpSpPr>
        <p:grpSpPr>
          <a:xfrm>
            <a:off x="571472" y="4214817"/>
            <a:ext cx="8072494" cy="1993994"/>
            <a:chOff x="1941512" y="3342267"/>
            <a:chExt cx="4533347" cy="1598901"/>
          </a:xfrm>
          <a:solidFill>
            <a:schemeClr val="bg2"/>
          </a:solidFill>
        </p:grpSpPr>
        <p:pic>
          <p:nvPicPr>
            <p:cNvPr id="36866" name="Picture 2" descr="QDR - Quad Data Rate"/>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941512" y="3342267"/>
              <a:ext cx="4533347" cy="15989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1" name="Connecteur droit 10"/>
            <p:cNvCxnSpPr/>
            <p:nvPr/>
          </p:nvCxnSpPr>
          <p:spPr>
            <a:xfrm>
              <a:off x="2555776" y="3588256"/>
              <a:ext cx="1080120" cy="1080120"/>
            </a:xfrm>
            <a:prstGeom prst="line">
              <a:avLst/>
            </a:prstGeom>
            <a:grpFill/>
            <a:ln w="25400"/>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3059832" y="3588256"/>
              <a:ext cx="1080120" cy="1080120"/>
            </a:xfrm>
            <a:prstGeom prst="line">
              <a:avLst/>
            </a:prstGeom>
            <a:grpFill/>
            <a:ln w="2540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548648" y="3603496"/>
              <a:ext cx="576064" cy="555300"/>
            </a:xfrm>
            <a:prstGeom prst="line">
              <a:avLst/>
            </a:prstGeom>
            <a:grpFill/>
            <a:ln w="2540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4011176" y="3618736"/>
              <a:ext cx="576064" cy="555300"/>
            </a:xfrm>
            <a:prstGeom prst="line">
              <a:avLst/>
            </a:prstGeom>
            <a:grpFill/>
            <a:ln w="25400"/>
          </p:spPr>
          <p:style>
            <a:lnRef idx="1">
              <a:schemeClr val="accent1"/>
            </a:lnRef>
            <a:fillRef idx="0">
              <a:schemeClr val="accent1"/>
            </a:fillRef>
            <a:effectRef idx="0">
              <a:schemeClr val="accent1"/>
            </a:effectRef>
            <a:fontRef idx="minor">
              <a:schemeClr val="tx1"/>
            </a:fontRef>
          </p:style>
        </p:cxnSp>
      </p:grpSp>
      <p:sp>
        <p:nvSpPr>
          <p:cNvPr id="22" name="Titre 1"/>
          <p:cNvSpPr txBox="1">
            <a:spLocks/>
          </p:cNvSpPr>
          <p:nvPr/>
        </p:nvSpPr>
        <p:spPr>
          <a:xfrm>
            <a:off x="0" y="116632"/>
            <a:ext cx="9144000" cy="864096"/>
          </a:xfrm>
          <a:prstGeom prst="rect">
            <a:avLst/>
          </a:prstGeom>
        </p:spPr>
        <p:txBody>
          <a:bodyPr vert="horz" rtlCol="0" anchor="ctr">
            <a:normAutofit fontScale="97500"/>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sz="4000" b="0" dirty="0" smtClean="0">
                <a:solidFill>
                  <a:schemeClr val="accent1">
                    <a:lumMod val="50000"/>
                  </a:schemeClr>
                </a:solidFill>
                <a:effectLst/>
              </a:rPr>
              <a:t>Différents types de RAM dynamiques</a:t>
            </a:r>
            <a:endParaRPr lang="fr-FR" sz="4000" b="0" dirty="0">
              <a:solidFill>
                <a:schemeClr val="accent1">
                  <a:lumMod val="50000"/>
                </a:schemeClr>
              </a:solidFill>
              <a:effectLst/>
            </a:endParaRPr>
          </a:p>
        </p:txBody>
      </p:sp>
      <p:sp>
        <p:nvSpPr>
          <p:cNvPr id="17" name="Espace réservé du numéro de diapositive 16"/>
          <p:cNvSpPr>
            <a:spLocks noGrp="1"/>
          </p:cNvSpPr>
          <p:nvPr>
            <p:ph type="sldNum" sz="quarter" idx="12"/>
          </p:nvPr>
        </p:nvSpPr>
        <p:spPr/>
        <p:txBody>
          <a:bodyPr/>
          <a:lstStyle/>
          <a:p>
            <a:fld id="{49D437A1-6797-4E57-8371-9E938AAAB723}" type="slidenum">
              <a:rPr lang="fr-FR" smtClean="0"/>
              <a:pPr/>
              <a:t>40</a:t>
            </a:fld>
            <a:endParaRPr lang="fr-FR"/>
          </a:p>
        </p:txBody>
      </p:sp>
    </p:spTree>
    <p:extLst>
      <p:ext uri="{BB962C8B-B14F-4D97-AF65-F5344CB8AC3E}">
        <p14:creationId xmlns:p14="http://schemas.microsoft.com/office/powerpoint/2010/main" xmlns="" val="259198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xmlns="" val="610451837"/>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1768479778"/>
              </p:ext>
            </p:extLst>
          </p:nvPr>
        </p:nvGraphicFramePr>
        <p:xfrm>
          <a:off x="285720" y="1340768"/>
          <a:ext cx="8390736" cy="4945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5842" name="Picture 2" descr="SDRAM-DDR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642910" y="3929066"/>
            <a:ext cx="7992888" cy="2209059"/>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itre 1"/>
          <p:cNvSpPr txBox="1">
            <a:spLocks/>
          </p:cNvSpPr>
          <p:nvPr/>
        </p:nvSpPr>
        <p:spPr>
          <a:xfrm>
            <a:off x="0" y="116632"/>
            <a:ext cx="9144000" cy="669162"/>
          </a:xfrm>
          <a:prstGeom prst="rect">
            <a:avLst/>
          </a:prstGeom>
        </p:spPr>
        <p:txBody>
          <a:bodyPr vert="horz" rtlCol="0" anchor="ctr">
            <a:normAutofit fontScale="90000" lnSpcReduction="10000"/>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b="0" dirty="0" smtClean="0">
                <a:solidFill>
                  <a:schemeClr val="accent1">
                    <a:lumMod val="50000"/>
                  </a:schemeClr>
                </a:solidFill>
                <a:effectLst/>
              </a:rPr>
              <a:t>Différents types de RAM  dynamiques</a:t>
            </a:r>
            <a:endParaRPr lang="fr-FR" b="0" dirty="0">
              <a:solidFill>
                <a:schemeClr val="accent1">
                  <a:lumMod val="50000"/>
                </a:schemeClr>
              </a:solidFill>
              <a:effectLst/>
            </a:endParaRPr>
          </a:p>
        </p:txBody>
      </p:sp>
      <p:sp>
        <p:nvSpPr>
          <p:cNvPr id="12" name="Espace réservé du numéro de diapositive 11"/>
          <p:cNvSpPr>
            <a:spLocks noGrp="1"/>
          </p:cNvSpPr>
          <p:nvPr>
            <p:ph type="sldNum" sz="quarter" idx="12"/>
          </p:nvPr>
        </p:nvSpPr>
        <p:spPr/>
        <p:txBody>
          <a:bodyPr/>
          <a:lstStyle/>
          <a:p>
            <a:fld id="{49D437A1-6797-4E57-8371-9E938AAAB723}" type="slidenum">
              <a:rPr lang="fr-FR" smtClean="0"/>
              <a:pPr/>
              <a:t>41</a:t>
            </a:fld>
            <a:endParaRPr lang="fr-FR"/>
          </a:p>
        </p:txBody>
      </p:sp>
    </p:spTree>
    <p:extLst>
      <p:ext uri="{BB962C8B-B14F-4D97-AF65-F5344CB8AC3E}">
        <p14:creationId xmlns:p14="http://schemas.microsoft.com/office/powerpoint/2010/main" xmlns="" val="25789651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xmlns="" val="3547692548"/>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400355933"/>
              </p:ext>
            </p:extLst>
          </p:nvPr>
        </p:nvGraphicFramePr>
        <p:xfrm>
          <a:off x="323528" y="1268760"/>
          <a:ext cx="8352928"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6866" name="Picture 2" descr="SDRAM-DDR3"/>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23850" y="4653136"/>
            <a:ext cx="8568630" cy="194421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re 1"/>
          <p:cNvSpPr txBox="1">
            <a:spLocks/>
          </p:cNvSpPr>
          <p:nvPr/>
        </p:nvSpPr>
        <p:spPr>
          <a:xfrm>
            <a:off x="0" y="116632"/>
            <a:ext cx="9144000" cy="883476"/>
          </a:xfrm>
          <a:prstGeom prst="rect">
            <a:avLst/>
          </a:prstGeom>
        </p:spPr>
        <p:txBody>
          <a:bodyPr vert="horz" rtlCol="0" anchor="ctr">
            <a:normAutofit fontScale="97500"/>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sz="4000" b="0" dirty="0" smtClean="0">
                <a:solidFill>
                  <a:schemeClr val="accent1">
                    <a:lumMod val="50000"/>
                  </a:schemeClr>
                </a:solidFill>
                <a:effectLst/>
              </a:rPr>
              <a:t>Différents types de RAM  dynamiques</a:t>
            </a:r>
            <a:endParaRPr lang="fr-FR" sz="4000" b="0" dirty="0">
              <a:solidFill>
                <a:schemeClr val="accent1">
                  <a:lumMod val="50000"/>
                </a:schemeClr>
              </a:solidFill>
              <a:effectLst/>
            </a:endParaRPr>
          </a:p>
        </p:txBody>
      </p:sp>
      <p:sp>
        <p:nvSpPr>
          <p:cNvPr id="13" name="Espace réservé du numéro de diapositive 12"/>
          <p:cNvSpPr>
            <a:spLocks noGrp="1"/>
          </p:cNvSpPr>
          <p:nvPr>
            <p:ph type="sldNum" sz="quarter" idx="12"/>
          </p:nvPr>
        </p:nvSpPr>
        <p:spPr/>
        <p:txBody>
          <a:bodyPr/>
          <a:lstStyle/>
          <a:p>
            <a:fld id="{49D437A1-6797-4E57-8371-9E938AAAB723}" type="slidenum">
              <a:rPr lang="fr-FR" smtClean="0"/>
              <a:pPr/>
              <a:t>42</a:t>
            </a:fld>
            <a:endParaRPr lang="fr-FR"/>
          </a:p>
        </p:txBody>
      </p:sp>
    </p:spTree>
    <p:extLst>
      <p:ext uri="{BB962C8B-B14F-4D97-AF65-F5344CB8AC3E}">
        <p14:creationId xmlns:p14="http://schemas.microsoft.com/office/powerpoint/2010/main" xmlns="" val="29702132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xmlns="" val="1510866612"/>
              </p:ext>
            </p:extLst>
          </p:nvPr>
        </p:nvGraphicFramePr>
        <p:xfrm>
          <a:off x="179512" y="2162174"/>
          <a:ext cx="8640960" cy="42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Diagramme 13"/>
          <p:cNvGraphicFramePr/>
          <p:nvPr>
            <p:extLst>
              <p:ext uri="{D42A27DB-BD31-4B8C-83A1-F6EECF244321}">
                <p14:modId xmlns:p14="http://schemas.microsoft.com/office/powerpoint/2010/main" xmlns="" val="794733340"/>
              </p:ext>
            </p:extLst>
          </p:nvPr>
        </p:nvGraphicFramePr>
        <p:xfrm>
          <a:off x="323528" y="1340768"/>
          <a:ext cx="8352928"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itre 1"/>
          <p:cNvSpPr txBox="1">
            <a:spLocks/>
          </p:cNvSpPr>
          <p:nvPr/>
        </p:nvSpPr>
        <p:spPr>
          <a:xfrm>
            <a:off x="0" y="116632"/>
            <a:ext cx="9144000" cy="812038"/>
          </a:xfrm>
          <a:prstGeom prst="rect">
            <a:avLst/>
          </a:prstGeom>
        </p:spPr>
        <p:txBody>
          <a:bodyPr vert="horz" rtlCol="0" anchor="ctr">
            <a:normAutofit fontScale="97500"/>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sz="4000" b="0" dirty="0" smtClean="0">
                <a:solidFill>
                  <a:schemeClr val="accent1">
                    <a:lumMod val="50000"/>
                  </a:schemeClr>
                </a:solidFill>
                <a:effectLst/>
              </a:rPr>
              <a:t>Différents types de RAM  dynamiques</a:t>
            </a:r>
            <a:endParaRPr lang="fr-FR" sz="4000" b="0" dirty="0">
              <a:solidFill>
                <a:schemeClr val="accent1">
                  <a:lumMod val="50000"/>
                </a:schemeClr>
              </a:solidFill>
              <a:effectLst/>
            </a:endParaRPr>
          </a:p>
        </p:txBody>
      </p:sp>
      <p:pic>
        <p:nvPicPr>
          <p:cNvPr id="40962" name="Picture 2" descr="XDR-DRAM"/>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95536" y="4429132"/>
            <a:ext cx="8280920" cy="215721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Espace réservé du numéro de diapositive 11"/>
          <p:cNvSpPr>
            <a:spLocks noGrp="1"/>
          </p:cNvSpPr>
          <p:nvPr>
            <p:ph type="sldNum" sz="quarter" idx="12"/>
          </p:nvPr>
        </p:nvSpPr>
        <p:spPr/>
        <p:txBody>
          <a:bodyPr/>
          <a:lstStyle/>
          <a:p>
            <a:fld id="{49D437A1-6797-4E57-8371-9E938AAAB723}" type="slidenum">
              <a:rPr lang="fr-FR" smtClean="0"/>
              <a:pPr/>
              <a:t>43</a:t>
            </a:fld>
            <a:endParaRPr lang="fr-FR"/>
          </a:p>
        </p:txBody>
      </p:sp>
    </p:spTree>
    <p:extLst>
      <p:ext uri="{BB962C8B-B14F-4D97-AF65-F5344CB8AC3E}">
        <p14:creationId xmlns:p14="http://schemas.microsoft.com/office/powerpoint/2010/main" xmlns="" val="2815309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2"/>
          <p:cNvSpPr/>
          <p:nvPr/>
        </p:nvSpPr>
        <p:spPr>
          <a:xfrm>
            <a:off x="179512" y="6516052"/>
            <a:ext cx="8856984" cy="369332"/>
          </a:xfrm>
          <a:prstGeom prst="rect">
            <a:avLst/>
          </a:prstGeom>
        </p:spPr>
        <p:txBody>
          <a:bodyPr wrap="square">
            <a:spAutoFit/>
          </a:bodyPr>
          <a:lstStyle/>
          <a:p>
            <a:r>
              <a:rPr lang="fr-FR" u="sng" dirty="0" smtClean="0">
                <a:hlinkClick r:id="rId2"/>
              </a:rPr>
              <a:t>http</a:t>
            </a:r>
            <a:r>
              <a:rPr lang="fr-FR" u="sng" dirty="0">
                <a:hlinkClick r:id="rId2"/>
              </a:rPr>
              <a:t>://commons.wikimedia.org/wiki/File:EPROP_Eprom-Brenner_ZIF_Brennsockel.jpg</a:t>
            </a:r>
            <a:r>
              <a:rPr lang="fr-FR" dirty="0"/>
              <a:t> </a:t>
            </a:r>
            <a:endParaRPr lang="fr-FR" sz="2800" dirty="0"/>
          </a:p>
        </p:txBody>
      </p:sp>
      <p:sp>
        <p:nvSpPr>
          <p:cNvPr id="8" name="Rectangle 3"/>
          <p:cNvSpPr>
            <a:spLocks noChangeArrowheads="1"/>
          </p:cNvSpPr>
          <p:nvPr/>
        </p:nvSpPr>
        <p:spPr bwMode="auto">
          <a:xfrm>
            <a:off x="457200" y="3200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32772" name="Picture 4" descr="Fichier:RAM n.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184" y="559142"/>
            <a:ext cx="4426808" cy="603821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4451096" y="5589240"/>
            <a:ext cx="4585400" cy="830997"/>
          </a:xfrm>
          <a:prstGeom prst="rect">
            <a:avLst/>
          </a:prstGeom>
        </p:spPr>
        <p:txBody>
          <a:bodyPr wrap="square">
            <a:spAutoFit/>
          </a:bodyPr>
          <a:lstStyle/>
          <a:p>
            <a:r>
              <a:rPr lang="fr-FR" sz="2400" b="1" dirty="0" smtClean="0"/>
              <a:t>DDR </a:t>
            </a:r>
            <a:r>
              <a:rPr lang="fr-FR" sz="2400" b="1" dirty="0"/>
              <a:t>DIMM</a:t>
            </a:r>
            <a:r>
              <a:rPr lang="fr-FR" sz="2400" dirty="0"/>
              <a:t> </a:t>
            </a:r>
            <a:r>
              <a:rPr lang="fr-FR" sz="2400" dirty="0" smtClean="0">
                <a:solidFill>
                  <a:srgbClr val="303030"/>
                </a:solidFill>
                <a:cs typeface="Arial" pitchFamily="34" charset="0"/>
              </a:rPr>
              <a:t>(Double Data Rate </a:t>
            </a:r>
            <a:r>
              <a:rPr lang="fr-FR" sz="2400" i="1" dirty="0" smtClean="0">
                <a:solidFill>
                  <a:srgbClr val="303030"/>
                </a:solidFill>
                <a:cs typeface="Arial" pitchFamily="34" charset="0"/>
              </a:rPr>
              <a:t>DIMM</a:t>
            </a:r>
            <a:r>
              <a:rPr lang="fr-FR" sz="2400" dirty="0" smtClean="0">
                <a:solidFill>
                  <a:srgbClr val="303030"/>
                </a:solidFill>
                <a:cs typeface="Arial" pitchFamily="34" charset="0"/>
              </a:rPr>
              <a:t>) </a:t>
            </a:r>
            <a:r>
              <a:rPr lang="fr-FR" sz="2400" dirty="0" smtClean="0"/>
              <a:t>184 </a:t>
            </a:r>
            <a:r>
              <a:rPr lang="fr-FR" sz="2400" dirty="0"/>
              <a:t>broches)</a:t>
            </a:r>
          </a:p>
        </p:txBody>
      </p:sp>
      <p:sp>
        <p:nvSpPr>
          <p:cNvPr id="7" name="Rectangle 6"/>
          <p:cNvSpPr/>
          <p:nvPr/>
        </p:nvSpPr>
        <p:spPr>
          <a:xfrm>
            <a:off x="3347864" y="620688"/>
            <a:ext cx="4572000" cy="461665"/>
          </a:xfrm>
          <a:prstGeom prst="rect">
            <a:avLst/>
          </a:prstGeom>
        </p:spPr>
        <p:txBody>
          <a:bodyPr>
            <a:spAutoFit/>
          </a:bodyPr>
          <a:lstStyle/>
          <a:p>
            <a:r>
              <a:rPr lang="fr-FR" sz="2400" b="1" dirty="0" smtClean="0"/>
              <a:t>DIP</a:t>
            </a:r>
            <a:r>
              <a:rPr lang="fr-FR" sz="2400" dirty="0" smtClean="0">
                <a:solidFill>
                  <a:srgbClr val="303030"/>
                </a:solidFill>
                <a:cs typeface="Arial" pitchFamily="34" charset="0"/>
              </a:rPr>
              <a:t> </a:t>
            </a:r>
            <a:r>
              <a:rPr lang="fr-FR" sz="2400" dirty="0">
                <a:solidFill>
                  <a:srgbClr val="303030"/>
                </a:solidFill>
                <a:cs typeface="Arial" pitchFamily="34" charset="0"/>
              </a:rPr>
              <a:t>(</a:t>
            </a:r>
            <a:r>
              <a:rPr lang="fr-FR" sz="2400" i="1" dirty="0">
                <a:solidFill>
                  <a:srgbClr val="303030"/>
                </a:solidFill>
                <a:cs typeface="Arial" pitchFamily="34" charset="0"/>
              </a:rPr>
              <a:t>Dual </a:t>
            </a:r>
            <a:r>
              <a:rPr lang="fr-FR" sz="2400" i="1" dirty="0" err="1">
                <a:solidFill>
                  <a:srgbClr val="303030"/>
                </a:solidFill>
                <a:cs typeface="Arial" pitchFamily="34" charset="0"/>
              </a:rPr>
              <a:t>Inline</a:t>
            </a:r>
            <a:r>
              <a:rPr lang="fr-FR" sz="2400" i="1" dirty="0">
                <a:solidFill>
                  <a:srgbClr val="303030"/>
                </a:solidFill>
                <a:cs typeface="Arial" pitchFamily="34" charset="0"/>
              </a:rPr>
              <a:t> Package</a:t>
            </a:r>
            <a:r>
              <a:rPr lang="fr-FR" sz="2400" dirty="0" smtClean="0">
                <a:solidFill>
                  <a:srgbClr val="303030"/>
                </a:solidFill>
                <a:cs typeface="Arial" pitchFamily="34" charset="0"/>
              </a:rPr>
              <a:t>)</a:t>
            </a:r>
            <a:endParaRPr lang="fr-FR" sz="2400" dirty="0"/>
          </a:p>
        </p:txBody>
      </p:sp>
      <p:sp>
        <p:nvSpPr>
          <p:cNvPr id="10" name="Rectangle 9"/>
          <p:cNvSpPr/>
          <p:nvPr/>
        </p:nvSpPr>
        <p:spPr>
          <a:xfrm>
            <a:off x="3878654" y="1412776"/>
            <a:ext cx="4880695" cy="461665"/>
          </a:xfrm>
          <a:prstGeom prst="rect">
            <a:avLst/>
          </a:prstGeom>
        </p:spPr>
        <p:txBody>
          <a:bodyPr wrap="none">
            <a:spAutoFit/>
          </a:bodyPr>
          <a:lstStyle/>
          <a:p>
            <a:r>
              <a:rPr lang="fr-FR" sz="2400" b="1" dirty="0"/>
              <a:t>SIPP</a:t>
            </a:r>
            <a:r>
              <a:rPr lang="fr-FR" sz="2400" dirty="0"/>
              <a:t> (Single </a:t>
            </a:r>
            <a:r>
              <a:rPr lang="fr-FR" sz="2400" dirty="0" err="1"/>
              <a:t>Inline</a:t>
            </a:r>
            <a:r>
              <a:rPr lang="fr-FR" sz="2400" dirty="0"/>
              <a:t> </a:t>
            </a:r>
            <a:r>
              <a:rPr lang="fr-FR" sz="2400" dirty="0" err="1"/>
              <a:t>Pinned</a:t>
            </a:r>
            <a:r>
              <a:rPr lang="fr-FR" sz="2400" dirty="0"/>
              <a:t> Package)</a:t>
            </a:r>
          </a:p>
        </p:txBody>
      </p:sp>
      <p:sp>
        <p:nvSpPr>
          <p:cNvPr id="11" name="Rectangle 10"/>
          <p:cNvSpPr/>
          <p:nvPr/>
        </p:nvSpPr>
        <p:spPr>
          <a:xfrm>
            <a:off x="3851920" y="2204864"/>
            <a:ext cx="4896544" cy="830997"/>
          </a:xfrm>
          <a:prstGeom prst="rect">
            <a:avLst/>
          </a:prstGeom>
        </p:spPr>
        <p:txBody>
          <a:bodyPr wrap="square">
            <a:spAutoFit/>
          </a:bodyPr>
          <a:lstStyle/>
          <a:p>
            <a:r>
              <a:rPr lang="fr-FR" sz="2400" b="1" dirty="0" smtClean="0"/>
              <a:t>SIMM </a:t>
            </a:r>
            <a:r>
              <a:rPr lang="fr-FR" sz="2400" dirty="0">
                <a:solidFill>
                  <a:srgbClr val="303030"/>
                </a:solidFill>
                <a:cs typeface="Arial" pitchFamily="34" charset="0"/>
              </a:rPr>
              <a:t>(</a:t>
            </a:r>
            <a:r>
              <a:rPr lang="fr-FR" sz="2400" i="1" dirty="0">
                <a:solidFill>
                  <a:srgbClr val="303030"/>
                </a:solidFill>
                <a:cs typeface="Arial" pitchFamily="34" charset="0"/>
              </a:rPr>
              <a:t>Single </a:t>
            </a:r>
            <a:r>
              <a:rPr lang="fr-FR" sz="2400" i="1" dirty="0" err="1">
                <a:solidFill>
                  <a:srgbClr val="303030"/>
                </a:solidFill>
                <a:cs typeface="Arial" pitchFamily="34" charset="0"/>
              </a:rPr>
              <a:t>Inline</a:t>
            </a:r>
            <a:r>
              <a:rPr lang="fr-FR" sz="2400" i="1" dirty="0">
                <a:solidFill>
                  <a:srgbClr val="303030"/>
                </a:solidFill>
                <a:cs typeface="Arial" pitchFamily="34" charset="0"/>
              </a:rPr>
              <a:t> Memory Module</a:t>
            </a:r>
            <a:r>
              <a:rPr lang="fr-FR" sz="2400" dirty="0">
                <a:solidFill>
                  <a:srgbClr val="303030"/>
                </a:solidFill>
                <a:cs typeface="Arial" pitchFamily="34" charset="0"/>
              </a:rPr>
              <a:t>) </a:t>
            </a:r>
            <a:r>
              <a:rPr lang="fr-FR" sz="2400" dirty="0"/>
              <a:t>30 </a:t>
            </a:r>
            <a:r>
              <a:rPr lang="fr-FR" sz="2400" dirty="0" smtClean="0"/>
              <a:t>broches</a:t>
            </a:r>
            <a:endParaRPr lang="fr-FR" sz="2400" dirty="0"/>
          </a:p>
        </p:txBody>
      </p:sp>
      <p:sp>
        <p:nvSpPr>
          <p:cNvPr id="12" name="Rectangle 11"/>
          <p:cNvSpPr/>
          <p:nvPr/>
        </p:nvSpPr>
        <p:spPr>
          <a:xfrm>
            <a:off x="4067944" y="3212976"/>
            <a:ext cx="2488502" cy="461665"/>
          </a:xfrm>
          <a:prstGeom prst="rect">
            <a:avLst/>
          </a:prstGeom>
        </p:spPr>
        <p:txBody>
          <a:bodyPr wrap="none">
            <a:spAutoFit/>
          </a:bodyPr>
          <a:lstStyle/>
          <a:p>
            <a:r>
              <a:rPr lang="fr-FR" sz="2400" b="1" dirty="0"/>
              <a:t>SIMM </a:t>
            </a:r>
            <a:r>
              <a:rPr lang="fr-FR" sz="2400" dirty="0"/>
              <a:t>72 broches</a:t>
            </a:r>
          </a:p>
        </p:txBody>
      </p:sp>
      <p:sp>
        <p:nvSpPr>
          <p:cNvPr id="13" name="Rectangle 12"/>
          <p:cNvSpPr/>
          <p:nvPr/>
        </p:nvSpPr>
        <p:spPr>
          <a:xfrm>
            <a:off x="4464496" y="4221088"/>
            <a:ext cx="4572000" cy="1200329"/>
          </a:xfrm>
          <a:prstGeom prst="rect">
            <a:avLst/>
          </a:prstGeom>
        </p:spPr>
        <p:txBody>
          <a:bodyPr>
            <a:spAutoFit/>
          </a:bodyPr>
          <a:lstStyle/>
          <a:p>
            <a:r>
              <a:rPr lang="fr-FR" sz="2400" b="1" dirty="0" smtClean="0"/>
              <a:t>DIMM </a:t>
            </a:r>
            <a:r>
              <a:rPr lang="fr-FR" sz="2400" dirty="0">
                <a:solidFill>
                  <a:srgbClr val="303030"/>
                </a:solidFill>
                <a:cs typeface="Arial" pitchFamily="34" charset="0"/>
              </a:rPr>
              <a:t>(</a:t>
            </a:r>
            <a:r>
              <a:rPr lang="fr-FR" sz="2400" i="1" dirty="0">
                <a:solidFill>
                  <a:srgbClr val="303030"/>
                </a:solidFill>
                <a:cs typeface="Arial" pitchFamily="34" charset="0"/>
              </a:rPr>
              <a:t>Dual </a:t>
            </a:r>
            <a:r>
              <a:rPr lang="fr-FR" sz="2400" i="1" dirty="0" err="1">
                <a:solidFill>
                  <a:srgbClr val="303030"/>
                </a:solidFill>
                <a:cs typeface="Arial" pitchFamily="34" charset="0"/>
              </a:rPr>
              <a:t>Inline</a:t>
            </a:r>
            <a:r>
              <a:rPr lang="fr-FR" sz="2400" i="1" dirty="0">
                <a:solidFill>
                  <a:srgbClr val="303030"/>
                </a:solidFill>
                <a:cs typeface="Arial" pitchFamily="34" charset="0"/>
              </a:rPr>
              <a:t> Memory Module</a:t>
            </a:r>
            <a:r>
              <a:rPr lang="fr-FR" sz="2400" dirty="0">
                <a:solidFill>
                  <a:srgbClr val="303030"/>
                </a:solidFill>
                <a:cs typeface="Arial" pitchFamily="34" charset="0"/>
              </a:rPr>
              <a:t>) mémoires 64 bits, 168 broches</a:t>
            </a:r>
            <a:r>
              <a:rPr lang="fr-FR" sz="2400" dirty="0"/>
              <a:t>. Ici 168 broches</a:t>
            </a:r>
          </a:p>
        </p:txBody>
      </p:sp>
      <p:sp>
        <p:nvSpPr>
          <p:cNvPr id="15" name="Titre 1"/>
          <p:cNvSpPr txBox="1">
            <a:spLocks/>
          </p:cNvSpPr>
          <p:nvPr/>
        </p:nvSpPr>
        <p:spPr>
          <a:xfrm>
            <a:off x="1357290" y="44624"/>
            <a:ext cx="7175150" cy="526856"/>
          </a:xfrm>
          <a:prstGeom prst="rect">
            <a:avLst/>
          </a:prstGeom>
        </p:spPr>
        <p:txBody>
          <a:bodyPr vert="horz" rtlCol="0" anchor="ctr">
            <a:noAutofit/>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sz="4000" b="0" dirty="0" smtClean="0">
                <a:solidFill>
                  <a:schemeClr val="accent1">
                    <a:lumMod val="50000"/>
                  </a:schemeClr>
                </a:solidFill>
                <a:effectLst/>
              </a:rPr>
              <a:t>Différents</a:t>
            </a:r>
            <a:r>
              <a:rPr lang="fr-FR" sz="4000" b="0" dirty="0" smtClean="0">
                <a:solidFill>
                  <a:schemeClr val="accent1">
                    <a:lumMod val="50000"/>
                  </a:schemeClr>
                </a:solidFill>
              </a:rPr>
              <a:t> </a:t>
            </a:r>
            <a:r>
              <a:rPr lang="fr-FR" sz="4000" b="0" dirty="0" smtClean="0">
                <a:solidFill>
                  <a:schemeClr val="accent1">
                    <a:lumMod val="50000"/>
                  </a:schemeClr>
                </a:solidFill>
                <a:effectLst/>
              </a:rPr>
              <a:t>boitiers RAM </a:t>
            </a:r>
            <a:endParaRPr lang="fr-FR" sz="4000" b="0" dirty="0">
              <a:solidFill>
                <a:schemeClr val="accent1">
                  <a:lumMod val="50000"/>
                </a:schemeClr>
              </a:solidFill>
              <a:effectLst/>
            </a:endParaRPr>
          </a:p>
        </p:txBody>
      </p:sp>
      <p:sp>
        <p:nvSpPr>
          <p:cNvPr id="14" name="Espace réservé du numéro de diapositive 13"/>
          <p:cNvSpPr>
            <a:spLocks noGrp="1"/>
          </p:cNvSpPr>
          <p:nvPr>
            <p:ph type="sldNum" sz="quarter" idx="12"/>
          </p:nvPr>
        </p:nvSpPr>
        <p:spPr/>
        <p:txBody>
          <a:bodyPr/>
          <a:lstStyle/>
          <a:p>
            <a:fld id="{49D437A1-6797-4E57-8371-9E938AAAB723}" type="slidenum">
              <a:rPr lang="fr-FR" smtClean="0"/>
              <a:pPr/>
              <a:t>44</a:t>
            </a:fld>
            <a:endParaRPr lang="fr-FR"/>
          </a:p>
        </p:txBody>
      </p:sp>
    </p:spTree>
    <p:extLst>
      <p:ext uri="{BB962C8B-B14F-4D97-AF65-F5344CB8AC3E}">
        <p14:creationId xmlns:p14="http://schemas.microsoft.com/office/powerpoint/2010/main" xmlns="" val="17136197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2"/>
          <p:cNvSpPr/>
          <p:nvPr/>
        </p:nvSpPr>
        <p:spPr>
          <a:xfrm>
            <a:off x="179512" y="6237312"/>
            <a:ext cx="8856984" cy="369332"/>
          </a:xfrm>
          <a:prstGeom prst="rect">
            <a:avLst/>
          </a:prstGeom>
        </p:spPr>
        <p:txBody>
          <a:bodyPr wrap="square">
            <a:spAutoFit/>
          </a:bodyPr>
          <a:lstStyle/>
          <a:p>
            <a:r>
              <a:rPr lang="fr-FR" dirty="0">
                <a:latin typeface="Times New Roman" pitchFamily="18" charset="0"/>
                <a:cs typeface="Times New Roman" pitchFamily="18" charset="0"/>
                <a:hlinkClick r:id="rId2"/>
              </a:rPr>
              <a:t>http://</a:t>
            </a:r>
            <a:r>
              <a:rPr lang="fr-FR" dirty="0" smtClean="0">
                <a:latin typeface="Times New Roman" pitchFamily="18" charset="0"/>
                <a:cs typeface="Times New Roman" pitchFamily="18" charset="0"/>
                <a:hlinkClick r:id="rId2"/>
              </a:rPr>
              <a:t>fr.wikipedia.org/wiki/Fichier:Memory_module_DDRAM_20-03-2006.jpg</a:t>
            </a:r>
            <a:endParaRPr lang="fr-FR" dirty="0">
              <a:latin typeface="Times New Roman" pitchFamily="18" charset="0"/>
              <a:cs typeface="Times New Roman" pitchFamily="18" charset="0"/>
            </a:endParaRPr>
          </a:p>
        </p:txBody>
      </p:sp>
      <p:sp>
        <p:nvSpPr>
          <p:cNvPr id="8" name="Rectangle 3"/>
          <p:cNvSpPr>
            <a:spLocks noChangeArrowheads="1"/>
          </p:cNvSpPr>
          <p:nvPr/>
        </p:nvSpPr>
        <p:spPr bwMode="auto">
          <a:xfrm>
            <a:off x="457200" y="3200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32770" name="Picture 2" descr="Fichier:Memory module DDRAM 20-03-200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568" y="1124744"/>
            <a:ext cx="7927032" cy="4865154"/>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Tableau 6"/>
          <p:cNvGraphicFramePr>
            <a:graphicFrameLocks noGrp="1"/>
          </p:cNvGraphicFramePr>
          <p:nvPr>
            <p:extLst>
              <p:ext uri="{D42A27DB-BD31-4B8C-83A1-F6EECF244321}">
                <p14:modId xmlns:p14="http://schemas.microsoft.com/office/powerpoint/2010/main" xmlns="" val="3285541906"/>
              </p:ext>
            </p:extLst>
          </p:nvPr>
        </p:nvGraphicFramePr>
        <p:xfrm>
          <a:off x="3995937" y="5655410"/>
          <a:ext cx="5135842" cy="437886"/>
        </p:xfrm>
        <a:graphic>
          <a:graphicData uri="http://schemas.openxmlformats.org/drawingml/2006/table">
            <a:tbl>
              <a:tblPr/>
              <a:tblGrid>
                <a:gridCol w="1654863"/>
                <a:gridCol w="3480979"/>
              </a:tblGrid>
              <a:tr h="331781">
                <a:tc>
                  <a:txBody>
                    <a:bodyPr/>
                    <a:lstStyle/>
                    <a:p>
                      <a:pPr algn="r" fontAlgn="t"/>
                      <a:r>
                        <a:rPr lang="fr-FR" sz="2400" dirty="0">
                          <a:effectLst/>
                        </a:rPr>
                        <a:t>Description</a:t>
                      </a:r>
                    </a:p>
                  </a:txBody>
                  <a:tcPr marL="36063" marR="36063" marT="36063" marB="36063">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CCCCFF"/>
                    </a:solidFill>
                  </a:tcPr>
                </a:tc>
                <a:tc>
                  <a:txBody>
                    <a:bodyPr/>
                    <a:lstStyle/>
                    <a:p>
                      <a:r>
                        <a:rPr lang="fr-FR" sz="2400" dirty="0" smtClean="0">
                          <a:effectLst/>
                        </a:rPr>
                        <a:t>Deux barrettes DDRAM</a:t>
                      </a:r>
                      <a:endParaRPr lang="fr-FR" sz="2400" dirty="0">
                        <a:effectLst/>
                      </a:endParaRPr>
                    </a:p>
                  </a:txBody>
                  <a:tcPr marL="36063" marR="36063" marT="36063" marB="3606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bl>
          </a:graphicData>
        </a:graphic>
      </p:graphicFrame>
      <p:sp>
        <p:nvSpPr>
          <p:cNvPr id="10" name="Titre 1"/>
          <p:cNvSpPr txBox="1">
            <a:spLocks/>
          </p:cNvSpPr>
          <p:nvPr/>
        </p:nvSpPr>
        <p:spPr>
          <a:xfrm>
            <a:off x="1071538" y="0"/>
            <a:ext cx="7460902" cy="764704"/>
          </a:xfrm>
          <a:prstGeom prst="rect">
            <a:avLst/>
          </a:prstGeom>
        </p:spPr>
        <p:txBody>
          <a:bodyPr vert="horz" rtlCol="0" anchor="ctr">
            <a:normAutofit fontScale="97500"/>
            <a:scene3d>
              <a:camera prst="orthographicFront"/>
              <a:lightRig rig="threePt" dir="tl">
                <a:rot lat="0" lon="0" rev="7200000"/>
              </a:lightRig>
            </a:scene3d>
            <a:sp3d contourW="6350">
              <a:contourClr>
                <a:schemeClr val="accent1"/>
              </a:contourClr>
            </a:sp3d>
          </a:bodyPr>
          <a:lst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fr-FR" b="0" dirty="0" smtClean="0">
                <a:solidFill>
                  <a:schemeClr val="accent1">
                    <a:lumMod val="50000"/>
                  </a:schemeClr>
                </a:solidFill>
                <a:effectLst/>
              </a:rPr>
              <a:t>Différents boitiers RAM </a:t>
            </a:r>
            <a:endParaRPr lang="fr-FR" b="0" dirty="0">
              <a:solidFill>
                <a:schemeClr val="accent1">
                  <a:lumMod val="50000"/>
                </a:schemeClr>
              </a:solidFill>
              <a:effectLst/>
            </a:endParaRPr>
          </a:p>
        </p:txBody>
      </p:sp>
      <p:sp>
        <p:nvSpPr>
          <p:cNvPr id="9" name="Espace réservé du numéro de diapositive 8"/>
          <p:cNvSpPr>
            <a:spLocks noGrp="1"/>
          </p:cNvSpPr>
          <p:nvPr>
            <p:ph type="sldNum" sz="quarter" idx="12"/>
          </p:nvPr>
        </p:nvSpPr>
        <p:spPr/>
        <p:txBody>
          <a:bodyPr/>
          <a:lstStyle/>
          <a:p>
            <a:fld id="{49D437A1-6797-4E57-8371-9E938AAAB723}" type="slidenum">
              <a:rPr lang="fr-FR" smtClean="0"/>
              <a:pPr/>
              <a:t>45</a:t>
            </a:fld>
            <a:endParaRPr lang="fr-FR"/>
          </a:p>
        </p:txBody>
      </p:sp>
    </p:spTree>
    <p:extLst>
      <p:ext uri="{BB962C8B-B14F-4D97-AF65-F5344CB8AC3E}">
        <p14:creationId xmlns:p14="http://schemas.microsoft.com/office/powerpoint/2010/main" xmlns="" val="2967306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49D437A1-6797-4E57-8371-9E938AAAB723}" type="slidenum">
              <a:rPr lang="fr-FR" smtClean="0"/>
              <a:pPr/>
              <a:t>46</a:t>
            </a:fld>
            <a:endParaRPr lang="fr-FR"/>
          </a:p>
        </p:txBody>
      </p:sp>
      <p:sp>
        <p:nvSpPr>
          <p:cNvPr id="2" name="Titre 1"/>
          <p:cNvSpPr>
            <a:spLocks noGrp="1"/>
          </p:cNvSpPr>
          <p:nvPr>
            <p:ph type="title" idx="4294967295"/>
          </p:nvPr>
        </p:nvSpPr>
        <p:spPr>
          <a:xfrm>
            <a:off x="755576" y="274638"/>
            <a:ext cx="7102572" cy="725470"/>
          </a:xfrm>
        </p:spPr>
        <p:txBody>
          <a:bodyPr>
            <a:normAutofit fontScale="90000"/>
          </a:bodyPr>
          <a:lstStyle/>
          <a:p>
            <a:pPr algn="ctr"/>
            <a:r>
              <a:rPr lang="fr-FR" dirty="0" smtClean="0">
                <a:solidFill>
                  <a:schemeClr val="accent1">
                    <a:lumMod val="50000"/>
                  </a:schemeClr>
                </a:solidFill>
              </a:rPr>
              <a:t>Synthèse</a:t>
            </a:r>
            <a:endParaRPr lang="fr-FR" dirty="0">
              <a:solidFill>
                <a:schemeClr val="accent1">
                  <a:lumMod val="50000"/>
                </a:schemeClr>
              </a:solidFill>
            </a:endParaRPr>
          </a:p>
        </p:txBody>
      </p:sp>
      <p:sp>
        <p:nvSpPr>
          <p:cNvPr id="13" name="Rectangle 2"/>
          <p:cNvSpPr>
            <a:spLocks noChangeArrowheads="1"/>
          </p:cNvSpPr>
          <p:nvPr/>
        </p:nvSpPr>
        <p:spPr bwMode="auto">
          <a:xfrm>
            <a:off x="2193925" y="373697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Diagramme 7"/>
          <p:cNvGraphicFramePr/>
          <p:nvPr>
            <p:extLst>
              <p:ext uri="{D42A27DB-BD31-4B8C-83A1-F6EECF244321}">
                <p14:modId xmlns:p14="http://schemas.microsoft.com/office/powerpoint/2010/main" xmlns="" val="2307577664"/>
              </p:ext>
            </p:extLst>
          </p:nvPr>
        </p:nvGraphicFramePr>
        <p:xfrm>
          <a:off x="323528" y="1556792"/>
          <a:ext cx="8352928"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5256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196752"/>
            <a:ext cx="8229600" cy="5256584"/>
          </a:xfrm>
        </p:spPr>
        <p:txBody>
          <a:bodyPr>
            <a:normAutofit fontScale="92500" lnSpcReduction="20000"/>
          </a:bodyPr>
          <a:lstStyle/>
          <a:p>
            <a:pPr>
              <a:buNone/>
            </a:pPr>
            <a:r>
              <a:rPr lang="fr-FR" dirty="0" smtClean="0"/>
              <a:t>On distingue deux types de RAM :</a:t>
            </a:r>
          </a:p>
          <a:p>
            <a:pPr lvl="1">
              <a:buFont typeface="Wingdings" pitchFamily="2" charset="2"/>
              <a:buChar char="Ø"/>
            </a:pPr>
            <a:r>
              <a:rPr lang="fr-FR" dirty="0" smtClean="0"/>
              <a:t>  	 la RAM </a:t>
            </a:r>
            <a:r>
              <a:rPr lang="fr-FR" b="1" dirty="0" smtClean="0"/>
              <a:t>statique</a:t>
            </a:r>
          </a:p>
          <a:p>
            <a:pPr lvl="1">
              <a:buFont typeface="Wingdings" pitchFamily="2" charset="2"/>
              <a:buChar char="Ø"/>
            </a:pPr>
            <a:r>
              <a:rPr lang="fr-FR" dirty="0" smtClean="0"/>
              <a:t>     la RAM </a:t>
            </a:r>
            <a:r>
              <a:rPr lang="fr-FR" b="1" dirty="0" smtClean="0"/>
              <a:t>dynamique</a:t>
            </a:r>
          </a:p>
          <a:p>
            <a:pPr lvl="1">
              <a:buFont typeface="Wingdings" pitchFamily="2" charset="2"/>
              <a:buChar char="Ø"/>
            </a:pPr>
            <a:endParaRPr lang="fr-FR" b="1" dirty="0" smtClean="0"/>
          </a:p>
          <a:p>
            <a:pPr>
              <a:buNone/>
            </a:pPr>
            <a:r>
              <a:rPr lang="fr-FR" dirty="0" smtClean="0"/>
              <a:t>Ces deux types ne diffèrent finalement que par la technologie utilisée pour la conception de l’élément de base à savoir la cellule mémoire de la RAM.</a:t>
            </a:r>
          </a:p>
          <a:p>
            <a:pPr>
              <a:buNone/>
            </a:pPr>
            <a:r>
              <a:rPr lang="fr-FR" dirty="0" smtClean="0"/>
              <a:t>Selon la technologie  utilisée </a:t>
            </a:r>
            <a:r>
              <a:rPr lang="fr-FR" b="1" dirty="0" smtClean="0"/>
              <a:t>BIPOLAIRE </a:t>
            </a:r>
            <a:r>
              <a:rPr lang="fr-FR" dirty="0" smtClean="0"/>
              <a:t>ou </a:t>
            </a:r>
            <a:r>
              <a:rPr lang="fr-FR" b="1" dirty="0" smtClean="0"/>
              <a:t>MOS</a:t>
            </a:r>
            <a:r>
              <a:rPr lang="fr-FR" dirty="0" smtClean="0"/>
              <a:t> il y a influence sur le taux d’intégration  ou bien sur le temps d’accès</a:t>
            </a:r>
            <a:r>
              <a:rPr lang="fr-FR" dirty="0" smtClean="0"/>
              <a:t>.</a:t>
            </a:r>
            <a:r>
              <a:rPr lang="fr-FR" dirty="0" smtClean="0"/>
              <a:t> </a:t>
            </a:r>
            <a:endParaRPr lang="fr-FR" dirty="0" smtClean="0"/>
          </a:p>
          <a:p>
            <a:pPr>
              <a:buNone/>
            </a:pPr>
            <a:r>
              <a:rPr lang="fr-FR" dirty="0" smtClean="0"/>
              <a:t>En</a:t>
            </a:r>
            <a:r>
              <a:rPr lang="fr-FR" dirty="0" smtClean="0"/>
              <a:t> </a:t>
            </a:r>
            <a:r>
              <a:rPr lang="fr-FR" dirty="0" smtClean="0"/>
              <a:t>électronique, </a:t>
            </a:r>
            <a:r>
              <a:rPr lang="fr-FR" dirty="0" smtClean="0"/>
              <a:t>l'intégration est le fait de rassembler, dans un même composant, plusieurs composants de base, en général des </a:t>
            </a:r>
            <a:r>
              <a:rPr lang="fr-FR" dirty="0" smtClean="0"/>
              <a:t>transistors</a:t>
            </a:r>
            <a:r>
              <a:rPr lang="fr-FR" dirty="0" smtClean="0"/>
              <a:t> ; actuellement, jusqu'à plusieurs centaines de millions de transistors soient gravés sur un </a:t>
            </a:r>
            <a:r>
              <a:rPr lang="fr-FR" dirty="0" smtClean="0"/>
              <a:t>même microprocesseur. </a:t>
            </a:r>
            <a:endParaRPr lang="fr-FR" dirty="0" smtClean="0"/>
          </a:p>
          <a:p>
            <a:pPr>
              <a:buNone/>
            </a:pPr>
            <a:endParaRPr lang="fr-FR" dirty="0" smtClean="0"/>
          </a:p>
          <a:p>
            <a:pPr>
              <a:buNone/>
            </a:pPr>
            <a:endParaRPr lang="fr-FR" dirty="0" smtClean="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5</a:t>
            </a:fld>
            <a:endParaRPr lang="fr-FR"/>
          </a:p>
        </p:txBody>
      </p:sp>
      <p:sp>
        <p:nvSpPr>
          <p:cNvPr id="7" name="Titre 6"/>
          <p:cNvSpPr>
            <a:spLocks noGrp="1"/>
          </p:cNvSpPr>
          <p:nvPr>
            <p:ph type="title"/>
          </p:nvPr>
        </p:nvSpPr>
        <p:spPr>
          <a:xfrm>
            <a:off x="457200" y="44624"/>
            <a:ext cx="8229600" cy="936104"/>
          </a:xfrm>
        </p:spPr>
        <p:txBody>
          <a:bodyPr/>
          <a:lstStyle/>
          <a:p>
            <a:pPr algn="ctr"/>
            <a:r>
              <a:rPr lang="fr-FR" dirty="0" smtClean="0"/>
              <a:t> </a:t>
            </a:r>
            <a:r>
              <a:rPr lang="fr-FR" sz="4500" dirty="0" smtClean="0">
                <a:solidFill>
                  <a:schemeClr val="accent1">
                    <a:lumMod val="50000"/>
                  </a:schemeClr>
                </a:solidFill>
              </a:rPr>
              <a:t>LES MEMOIRES VIVES</a:t>
            </a:r>
            <a:endParaRPr lang="fr-FR" sz="45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6856" y="0"/>
            <a:ext cx="8229600" cy="836712"/>
          </a:xfrm>
        </p:spPr>
        <p:txBody>
          <a:bodyPr/>
          <a:lstStyle/>
          <a:p>
            <a:pPr algn="ctr"/>
            <a:r>
              <a:rPr lang="fr-FR" dirty="0" smtClean="0"/>
              <a:t> </a:t>
            </a:r>
            <a:r>
              <a:rPr lang="fr-FR" dirty="0" smtClean="0">
                <a:solidFill>
                  <a:schemeClr val="accent1">
                    <a:lumMod val="50000"/>
                  </a:schemeClr>
                </a:solidFill>
              </a:rPr>
              <a:t>les MEMOIRES VIVES</a:t>
            </a:r>
            <a:endParaRPr lang="fr-FR" dirty="0">
              <a:solidFill>
                <a:schemeClr val="accent1">
                  <a:lumMod val="50000"/>
                </a:schemeClr>
              </a:solidFill>
            </a:endParaRPr>
          </a:p>
        </p:txBody>
      </p:sp>
      <p:sp>
        <p:nvSpPr>
          <p:cNvPr id="3" name="Espace réservé du contenu 2"/>
          <p:cNvSpPr>
            <a:spLocks noGrp="1"/>
          </p:cNvSpPr>
          <p:nvPr>
            <p:ph idx="1"/>
          </p:nvPr>
        </p:nvSpPr>
        <p:spPr>
          <a:xfrm>
            <a:off x="457200" y="836712"/>
            <a:ext cx="8229600" cy="5487888"/>
          </a:xfrm>
        </p:spPr>
        <p:txBody>
          <a:bodyPr>
            <a:normAutofit fontScale="92500" lnSpcReduction="20000"/>
          </a:bodyPr>
          <a:lstStyle/>
          <a:p>
            <a:pPr>
              <a:buNone/>
            </a:pPr>
            <a:r>
              <a:rPr lang="fr-FR" dirty="0" smtClean="0"/>
              <a:t>Caractéristiques de la technologie BIPOLAIRE</a:t>
            </a:r>
          </a:p>
          <a:p>
            <a:pPr lvl="1">
              <a:buFont typeface="Wingdings" pitchFamily="2" charset="2"/>
              <a:buChar char="Ø"/>
            </a:pPr>
            <a:r>
              <a:rPr lang="fr-FR" dirty="0" smtClean="0"/>
              <a:t>Le principal avantage est sa </a:t>
            </a:r>
            <a:r>
              <a:rPr lang="fr-FR" b="1" dirty="0" smtClean="0"/>
              <a:t>vitesse élevée </a:t>
            </a:r>
            <a:r>
              <a:rPr lang="fr-FR" dirty="0" smtClean="0"/>
              <a:t>d’où un temps d’accès faible</a:t>
            </a:r>
          </a:p>
          <a:p>
            <a:pPr lvl="1">
              <a:buFont typeface="Wingdings" pitchFamily="2" charset="2"/>
              <a:buChar char="Ø"/>
            </a:pPr>
            <a:r>
              <a:rPr lang="fr-FR" dirty="0" smtClean="0"/>
              <a:t>L’inconvénient majeur c’est la </a:t>
            </a:r>
            <a:r>
              <a:rPr lang="fr-FR" b="1" dirty="0" smtClean="0"/>
              <a:t>consommation en énergie élevée </a:t>
            </a:r>
            <a:r>
              <a:rPr lang="fr-FR" dirty="0" smtClean="0"/>
              <a:t>ce qui entraine un taux d’intégration relativement faible.</a:t>
            </a:r>
          </a:p>
          <a:p>
            <a:pPr lvl="1">
              <a:buFont typeface="Wingdings" pitchFamily="2" charset="2"/>
              <a:buChar char="Ø"/>
            </a:pPr>
            <a:endParaRPr lang="fr-FR" dirty="0" smtClean="0"/>
          </a:p>
          <a:p>
            <a:pPr>
              <a:buNone/>
            </a:pPr>
            <a:r>
              <a:rPr lang="fr-FR" dirty="0" smtClean="0"/>
              <a:t>Caractéristiques de la technologie MOS (Métal Oxyde Semi-conducteur)</a:t>
            </a:r>
          </a:p>
          <a:p>
            <a:pPr lvl="1">
              <a:buFont typeface="Wingdings" pitchFamily="2" charset="2"/>
              <a:buChar char="Ø"/>
            </a:pPr>
            <a:r>
              <a:rPr lang="fr-FR" dirty="0" smtClean="0"/>
              <a:t>Le principal avantage est sa </a:t>
            </a:r>
            <a:r>
              <a:rPr lang="fr-FR" b="1" dirty="0" smtClean="0"/>
              <a:t>faible consommation en énergie</a:t>
            </a:r>
            <a:r>
              <a:rPr lang="fr-FR" dirty="0" smtClean="0"/>
              <a:t> ce qui permet un taux d’intégration élevé</a:t>
            </a:r>
          </a:p>
          <a:p>
            <a:pPr lvl="1">
              <a:buFont typeface="Wingdings" pitchFamily="2" charset="2"/>
              <a:buChar char="Ø"/>
            </a:pPr>
            <a:r>
              <a:rPr lang="fr-FR" dirty="0" smtClean="0"/>
              <a:t>L’inconvénient  majeur reste </a:t>
            </a:r>
            <a:r>
              <a:rPr lang="fr-FR" b="1" dirty="0" smtClean="0"/>
              <a:t>sa vitesse moins élevée </a:t>
            </a:r>
            <a:r>
              <a:rPr lang="fr-FR" dirty="0" smtClean="0"/>
              <a:t>que la technologie Bipolaire </a:t>
            </a:r>
          </a:p>
          <a:p>
            <a:pPr>
              <a:buNone/>
            </a:pPr>
            <a:r>
              <a:rPr lang="fr-FR" dirty="0" smtClean="0"/>
              <a:t>En résumé:</a:t>
            </a:r>
          </a:p>
          <a:p>
            <a:pPr>
              <a:buNone/>
            </a:pPr>
            <a:r>
              <a:rPr lang="fr-FR" dirty="0" smtClean="0"/>
              <a:t>    Technologie </a:t>
            </a:r>
            <a:r>
              <a:rPr lang="fr-FR" b="1" dirty="0" smtClean="0"/>
              <a:t>BIPOLAIRE </a:t>
            </a:r>
            <a:r>
              <a:rPr lang="fr-FR" dirty="0" smtClean="0"/>
              <a:t>            Temps d’accès rapide</a:t>
            </a:r>
          </a:p>
          <a:p>
            <a:pPr>
              <a:buNone/>
            </a:pPr>
            <a:r>
              <a:rPr lang="fr-FR" dirty="0" smtClean="0"/>
              <a:t>    Technologie </a:t>
            </a:r>
            <a:r>
              <a:rPr lang="fr-FR" b="1" dirty="0" smtClean="0"/>
              <a:t>MOS</a:t>
            </a:r>
            <a:r>
              <a:rPr lang="fr-FR" dirty="0" smtClean="0"/>
              <a:t>             Taux d’intégration très élevé    </a:t>
            </a:r>
          </a:p>
          <a:p>
            <a:pPr lvl="1">
              <a:buFont typeface="Wingdings" pitchFamily="2" charset="2"/>
              <a:buChar char="Ø"/>
            </a:pP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6</a:t>
            </a:fld>
            <a:endParaRPr lang="fr-FR"/>
          </a:p>
        </p:txBody>
      </p:sp>
      <p:sp>
        <p:nvSpPr>
          <p:cNvPr id="5" name="Flèche droite rayée 4"/>
          <p:cNvSpPr/>
          <p:nvPr/>
        </p:nvSpPr>
        <p:spPr>
          <a:xfrm>
            <a:off x="4427984" y="5373216"/>
            <a:ext cx="504056" cy="14401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rayée 5"/>
          <p:cNvSpPr/>
          <p:nvPr/>
        </p:nvSpPr>
        <p:spPr>
          <a:xfrm>
            <a:off x="3419872" y="5733256"/>
            <a:ext cx="504056" cy="14401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accent1">
                    <a:lumMod val="50000"/>
                  </a:schemeClr>
                </a:solidFill>
              </a:rPr>
              <a:t>La RAM statique</a:t>
            </a:r>
            <a:endParaRPr lang="fr-FR" dirty="0"/>
          </a:p>
        </p:txBody>
      </p:sp>
      <p:sp>
        <p:nvSpPr>
          <p:cNvPr id="3" name="Espace réservé du contenu 2"/>
          <p:cNvSpPr>
            <a:spLocks noGrp="1"/>
          </p:cNvSpPr>
          <p:nvPr>
            <p:ph idx="1"/>
          </p:nvPr>
        </p:nvSpPr>
        <p:spPr/>
        <p:txBody>
          <a:bodyPr/>
          <a:lstStyle/>
          <a:p>
            <a:pPr>
              <a:buNone/>
            </a:pPr>
            <a:r>
              <a:rPr lang="fr-FR" dirty="0" smtClean="0"/>
              <a:t>Contrairement à la ROM, la cellule mémoire d’une RAM doit être capable d’enregistrer les deux valeurs binaires possibles à savoir le ‘0’ (0 V)ou le ‘1’(5 V) selon la demande.</a:t>
            </a:r>
          </a:p>
          <a:p>
            <a:pPr>
              <a:buNone/>
            </a:pPr>
            <a:r>
              <a:rPr lang="fr-FR" dirty="0" smtClean="0"/>
              <a:t>Pour cela la constitution de la Cellule mémoire de la RAM est différente de celle de la ROM où chaque cellule mémoire est dédiée à une seule valeur binaire uniquement.</a:t>
            </a:r>
          </a:p>
          <a:p>
            <a:pPr>
              <a:buNone/>
            </a:pPr>
            <a:r>
              <a:rPr lang="fr-FR" dirty="0" smtClean="0"/>
              <a:t>Dans ce qui suit, on va décrire la conception de la cellule mémoire de la RAM. </a:t>
            </a:r>
            <a:endParaRPr lang="fr-FR"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49D437A1-6797-4E57-8371-9E938AAAB723}" type="slidenum">
              <a:rPr lang="fr-FR" smtClean="0"/>
              <a:pPr/>
              <a:t>8</a:t>
            </a:fld>
            <a:endParaRPr lang="fr-FR"/>
          </a:p>
        </p:txBody>
      </p:sp>
      <p:sp>
        <p:nvSpPr>
          <p:cNvPr id="2" name="Titre 1"/>
          <p:cNvSpPr>
            <a:spLocks noGrp="1"/>
          </p:cNvSpPr>
          <p:nvPr>
            <p:ph type="title" idx="4294967295"/>
          </p:nvPr>
        </p:nvSpPr>
        <p:spPr>
          <a:xfrm>
            <a:off x="1071538" y="44624"/>
            <a:ext cx="7158062" cy="725470"/>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sp>
        <p:nvSpPr>
          <p:cNvPr id="13" name="Rectangle 2"/>
          <p:cNvSpPr>
            <a:spLocks noChangeArrowheads="1"/>
          </p:cNvSpPr>
          <p:nvPr/>
        </p:nvSpPr>
        <p:spPr bwMode="auto">
          <a:xfrm>
            <a:off x="1547665" y="3816331"/>
            <a:ext cx="53285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Diagramme 7"/>
          <p:cNvGraphicFramePr/>
          <p:nvPr>
            <p:extLst>
              <p:ext uri="{D42A27DB-BD31-4B8C-83A1-F6EECF244321}">
                <p14:modId xmlns:p14="http://schemas.microsoft.com/office/powerpoint/2010/main" xmlns="" val="1347365935"/>
              </p:ext>
            </p:extLst>
          </p:nvPr>
        </p:nvGraphicFramePr>
        <p:xfrm>
          <a:off x="395536" y="1124744"/>
          <a:ext cx="8352928"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rme libre 5"/>
          <p:cNvSpPr/>
          <p:nvPr/>
        </p:nvSpPr>
        <p:spPr>
          <a:xfrm>
            <a:off x="2301240" y="4311744"/>
            <a:ext cx="3337560" cy="1493520"/>
          </a:xfrm>
          <a:custGeom>
            <a:avLst/>
            <a:gdLst>
              <a:gd name="connsiteX0" fmla="*/ 0 w 3337560"/>
              <a:gd name="connsiteY0" fmla="*/ 0 h 1493520"/>
              <a:gd name="connsiteX1" fmla="*/ 3337560 w 3337560"/>
              <a:gd name="connsiteY1" fmla="*/ 0 h 1493520"/>
              <a:gd name="connsiteX2" fmla="*/ 3337560 w 3337560"/>
              <a:gd name="connsiteY2" fmla="*/ 1493520 h 1493520"/>
              <a:gd name="connsiteX3" fmla="*/ 944880 w 3337560"/>
              <a:gd name="connsiteY3" fmla="*/ 1493520 h 1493520"/>
              <a:gd name="connsiteX4" fmla="*/ 944880 w 3337560"/>
              <a:gd name="connsiteY4" fmla="*/ 15240 h 1493520"/>
              <a:gd name="connsiteX5" fmla="*/ 944880 w 3337560"/>
              <a:gd name="connsiteY5" fmla="*/ 15240 h 149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560" h="1493520">
                <a:moveTo>
                  <a:pt x="0" y="0"/>
                </a:moveTo>
                <a:lnTo>
                  <a:pt x="3337560" y="0"/>
                </a:lnTo>
                <a:lnTo>
                  <a:pt x="3337560" y="1493520"/>
                </a:lnTo>
                <a:lnTo>
                  <a:pt x="944880" y="1493520"/>
                </a:lnTo>
                <a:lnTo>
                  <a:pt x="944880" y="15240"/>
                </a:lnTo>
                <a:lnTo>
                  <a:pt x="944880" y="15240"/>
                </a:lnTo>
              </a:path>
            </a:pathLst>
          </a:custGeom>
          <a:ln w="3810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1547664" y="3759423"/>
            <a:ext cx="1408271" cy="461665"/>
          </a:xfrm>
          <a:prstGeom prst="rect">
            <a:avLst/>
          </a:prstGeom>
          <a:noFill/>
        </p:spPr>
        <p:txBody>
          <a:bodyPr wrap="none" rtlCol="0">
            <a:spAutoFit/>
          </a:bodyPr>
          <a:lstStyle/>
          <a:p>
            <a:r>
              <a:rPr lang="fr-FR" sz="2400" dirty="0" smtClean="0"/>
              <a:t>Tension I</a:t>
            </a:r>
            <a:endParaRPr lang="fr-FR" sz="2400" dirty="0"/>
          </a:p>
        </p:txBody>
      </p:sp>
      <p:sp>
        <p:nvSpPr>
          <p:cNvPr id="10" name="ZoneTexte 9"/>
          <p:cNvSpPr txBox="1"/>
          <p:nvPr/>
        </p:nvSpPr>
        <p:spPr>
          <a:xfrm>
            <a:off x="2339752" y="3996353"/>
            <a:ext cx="432048" cy="584775"/>
          </a:xfrm>
          <a:prstGeom prst="rect">
            <a:avLst/>
          </a:prstGeom>
          <a:noFill/>
        </p:spPr>
        <p:txBody>
          <a:bodyPr wrap="square" rtlCol="0">
            <a:spAutoFit/>
          </a:bodyPr>
          <a:lstStyle/>
          <a:p>
            <a:r>
              <a:rPr lang="fr-FR" sz="3200" dirty="0" smtClean="0"/>
              <a:t>&gt;</a:t>
            </a:r>
            <a:endParaRPr lang="fr-FR" sz="3200" dirty="0"/>
          </a:p>
        </p:txBody>
      </p:sp>
      <p:sp>
        <p:nvSpPr>
          <p:cNvPr id="12" name="ZoneTexte 11"/>
          <p:cNvSpPr txBox="1"/>
          <p:nvPr/>
        </p:nvSpPr>
        <p:spPr>
          <a:xfrm>
            <a:off x="1259632" y="6093296"/>
            <a:ext cx="6705128" cy="400110"/>
          </a:xfrm>
          <a:prstGeom prst="rect">
            <a:avLst/>
          </a:prstGeom>
          <a:noFill/>
        </p:spPr>
        <p:txBody>
          <a:bodyPr wrap="square" rtlCol="0">
            <a:spAutoFit/>
          </a:bodyPr>
          <a:lstStyle/>
          <a:p>
            <a:r>
              <a:rPr lang="fr-FR" sz="2000" dirty="0" smtClean="0">
                <a:solidFill>
                  <a:srgbClr val="FF0000"/>
                </a:solidFill>
              </a:rPr>
              <a:t>L’envoi d’une tension sur le fil provoque un court-circuit.</a:t>
            </a:r>
            <a:endParaRPr lang="fr-FR" sz="2000" dirty="0">
              <a:solidFill>
                <a:srgbClr val="FF0000"/>
              </a:solidFill>
            </a:endParaRPr>
          </a:p>
        </p:txBody>
      </p:sp>
    </p:spTree>
    <p:extLst>
      <p:ext uri="{BB962C8B-B14F-4D97-AF65-F5344CB8AC3E}">
        <p14:creationId xmlns:p14="http://schemas.microsoft.com/office/powerpoint/2010/main" xmlns="" val="859578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792088"/>
          </a:xfrm>
        </p:spPr>
        <p:txBody>
          <a:bodyPr>
            <a:normAutofit fontScale="90000"/>
          </a:bodyPr>
          <a:lstStyle/>
          <a:p>
            <a:pPr algn="ctr"/>
            <a:r>
              <a:rPr lang="fr-FR" dirty="0" smtClean="0">
                <a:solidFill>
                  <a:schemeClr val="accent1">
                    <a:lumMod val="50000"/>
                  </a:schemeClr>
                </a:solidFill>
              </a:rPr>
              <a:t>La RAM statique</a:t>
            </a:r>
            <a:endParaRPr lang="fr-FR" dirty="0">
              <a:solidFill>
                <a:schemeClr val="accent1">
                  <a:lumMod val="50000"/>
                </a:schemeClr>
              </a:solidFill>
            </a:endParaRPr>
          </a:p>
        </p:txBody>
      </p:sp>
      <p:sp>
        <p:nvSpPr>
          <p:cNvPr id="3" name="Espace réservé du contenu 2"/>
          <p:cNvSpPr>
            <a:spLocks noGrp="1"/>
          </p:cNvSpPr>
          <p:nvPr>
            <p:ph idx="1"/>
          </p:nvPr>
        </p:nvSpPr>
        <p:spPr>
          <a:xfrm>
            <a:off x="457200" y="1412776"/>
            <a:ext cx="8229600" cy="4176464"/>
          </a:xfrm>
        </p:spPr>
        <p:txBody>
          <a:bodyPr>
            <a:normAutofit lnSpcReduction="10000"/>
          </a:bodyPr>
          <a:lstStyle/>
          <a:p>
            <a:pPr>
              <a:buNone/>
            </a:pPr>
            <a:endParaRPr lang="fr-FR" sz="2400" dirty="0" smtClean="0"/>
          </a:p>
          <a:p>
            <a:pPr>
              <a:buNone/>
            </a:pPr>
            <a:r>
              <a:rPr lang="fr-FR" sz="2400" dirty="0" smtClean="0"/>
              <a:t>                         Tension I</a:t>
            </a:r>
          </a:p>
          <a:p>
            <a:pPr>
              <a:buNone/>
            </a:pPr>
            <a:endParaRPr lang="fr-FR" sz="2400" dirty="0" smtClean="0"/>
          </a:p>
          <a:p>
            <a:pPr>
              <a:buNone/>
            </a:pPr>
            <a:r>
              <a:rPr lang="fr-FR" sz="2400" dirty="0" smtClean="0"/>
              <a:t>                                                                       Résistance</a:t>
            </a:r>
          </a:p>
          <a:p>
            <a:pPr>
              <a:buNone/>
            </a:pPr>
            <a:endParaRPr lang="fr-FR" sz="2400" dirty="0" smtClean="0"/>
          </a:p>
          <a:p>
            <a:pPr>
              <a:buNone/>
            </a:pPr>
            <a:endParaRPr lang="fr-FR" sz="2400" dirty="0" smtClean="0"/>
          </a:p>
          <a:p>
            <a:pPr>
              <a:buNone/>
            </a:pPr>
            <a:r>
              <a:rPr lang="fr-FR" sz="2400" dirty="0" smtClean="0"/>
              <a:t>L’insertion d’une résistance permet d’éviter le Court-circuit, mais altère sur la tension du signal émise au fil du temps (signal non amplifié).</a:t>
            </a:r>
          </a:p>
          <a:p>
            <a:pPr>
              <a:buNone/>
            </a:pPr>
            <a:r>
              <a:rPr lang="fr-FR" sz="2400" dirty="0" smtClean="0"/>
              <a:t> </a:t>
            </a:r>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a:p>
        </p:txBody>
      </p:sp>
      <p:sp>
        <p:nvSpPr>
          <p:cNvPr id="4" name="Espace réservé du numéro de diapositive 3"/>
          <p:cNvSpPr>
            <a:spLocks noGrp="1"/>
          </p:cNvSpPr>
          <p:nvPr>
            <p:ph type="sldNum" sz="quarter" idx="12"/>
          </p:nvPr>
        </p:nvSpPr>
        <p:spPr/>
        <p:txBody>
          <a:bodyPr/>
          <a:lstStyle/>
          <a:p>
            <a:fld id="{49D437A1-6797-4E57-8371-9E938AAAB723}" type="slidenum">
              <a:rPr lang="fr-FR" smtClean="0"/>
              <a:pPr/>
              <a:t>9</a:t>
            </a:fld>
            <a:endParaRPr lang="fr-FR"/>
          </a:p>
        </p:txBody>
      </p:sp>
      <p:cxnSp>
        <p:nvCxnSpPr>
          <p:cNvPr id="8" name="Connecteur droit 7"/>
          <p:cNvCxnSpPr/>
          <p:nvPr/>
        </p:nvCxnSpPr>
        <p:spPr>
          <a:xfrm>
            <a:off x="2627784" y="2420888"/>
            <a:ext cx="2880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508104" y="2420888"/>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H="1">
            <a:off x="3491880" y="3573016"/>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3491880" y="2420888"/>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64088" y="2780928"/>
            <a:ext cx="2880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a:t>
            </a:r>
            <a:endParaRPr lang="fr-FR" dirty="0"/>
          </a:p>
        </p:txBody>
      </p:sp>
      <p:sp>
        <p:nvSpPr>
          <p:cNvPr id="23" name="ZoneTexte 22"/>
          <p:cNvSpPr txBox="1"/>
          <p:nvPr/>
        </p:nvSpPr>
        <p:spPr>
          <a:xfrm>
            <a:off x="2627784" y="2060848"/>
            <a:ext cx="576064" cy="584775"/>
          </a:xfrm>
          <a:prstGeom prst="rect">
            <a:avLst/>
          </a:prstGeom>
          <a:noFill/>
        </p:spPr>
        <p:txBody>
          <a:bodyPr wrap="square" rtlCol="0">
            <a:spAutoFit/>
          </a:bodyPr>
          <a:lstStyle/>
          <a:p>
            <a:r>
              <a:rPr lang="fr-FR" sz="3200" dirty="0" smtClean="0"/>
              <a:t>&gt;</a:t>
            </a:r>
            <a:endParaRPr lang="fr-FR"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2350</TotalTime>
  <Words>2004</Words>
  <Application>Microsoft Office PowerPoint</Application>
  <PresentationFormat>Affichage à l'écran (4:3)</PresentationFormat>
  <Paragraphs>279</Paragraphs>
  <Slides>46</Slides>
  <Notes>0</Notes>
  <HiddenSlides>2</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46</vt:i4>
      </vt:variant>
    </vt:vector>
  </HeadingPairs>
  <TitlesOfParts>
    <vt:vector size="48" baseType="lpstr">
      <vt:lpstr>Débit</vt:lpstr>
      <vt:lpstr>Image bitmap</vt:lpstr>
      <vt:lpstr>COURS D’ARCHITECTURE 2 </vt:lpstr>
      <vt:lpstr>Chapitre 1 : Les mémoires à semi-conducteurs </vt:lpstr>
      <vt:lpstr> LES MEMOIRES VIVES </vt:lpstr>
      <vt:lpstr> LES MEMOIRES VIVES</vt:lpstr>
      <vt:lpstr> LES MEMOIRES VIVES</vt:lpstr>
      <vt:lpstr> les MEMOIRES VIVES</vt:lpstr>
      <vt:lpstr>La RAM statique</vt:lpstr>
      <vt:lpstr>La RAM statique</vt:lpstr>
      <vt:lpstr>La RAM statique</vt:lpstr>
      <vt:lpstr>La RAM statique</vt:lpstr>
      <vt:lpstr>La RAM statique</vt:lpstr>
      <vt:lpstr> La RAM statique</vt:lpstr>
      <vt:lpstr>La RAM  statique</vt:lpstr>
      <vt:lpstr> la RAM statique</vt:lpstr>
      <vt:lpstr>La RAM  statique</vt:lpstr>
      <vt:lpstr>La RAM  statique</vt:lpstr>
      <vt:lpstr>La RAM  statique</vt:lpstr>
      <vt:lpstr>La RAM  statique</vt:lpstr>
      <vt:lpstr>La RAM  statique</vt:lpstr>
      <vt:lpstr>La RAM  statique</vt:lpstr>
      <vt:lpstr>La RAM  dynamique</vt:lpstr>
      <vt:lpstr>La RAM  dynamique</vt:lpstr>
      <vt:lpstr>La RAM  dynamique</vt:lpstr>
      <vt:lpstr>La RAM  dynamique</vt:lpstr>
      <vt:lpstr>La RAM  dynamique</vt:lpstr>
      <vt:lpstr>La RAM  dynamique</vt:lpstr>
      <vt:lpstr>La RAM  dynamique</vt:lpstr>
      <vt:lpstr>La RAM  dynamique</vt:lpstr>
      <vt:lpstr>La RAM  dynamique</vt:lpstr>
      <vt:lpstr>La RAM  dynamique</vt:lpstr>
      <vt:lpstr>La RAM  dynamique</vt:lpstr>
      <vt:lpstr>La RAM  dynamique</vt:lpstr>
      <vt:lpstr>La RAM dynamique</vt:lpstr>
      <vt:lpstr> La RAM dynamique</vt:lpstr>
      <vt:lpstr>Différents types de RAM  dynamiques</vt:lpstr>
      <vt:lpstr>Différents types de RAM  dynamiques</vt:lpstr>
      <vt:lpstr>Différents types de RAM  dynamiques</vt:lpstr>
      <vt:lpstr>Différents types de RAM  dynamiques</vt:lpstr>
      <vt:lpstr>Diapositive 39</vt:lpstr>
      <vt:lpstr>Diapositive 40</vt:lpstr>
      <vt:lpstr>Diapositive 41</vt:lpstr>
      <vt:lpstr>Diapositive 42</vt:lpstr>
      <vt:lpstr>Diapositive 43</vt:lpstr>
      <vt:lpstr>Diapositive 44</vt:lpstr>
      <vt:lpstr>Diapositive 45</vt:lpstr>
      <vt:lpstr>Synthèse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d’Archi 2</dc:title>
  <dc:creator>DG</dc:creator>
  <cp:lastModifiedBy>DMI</cp:lastModifiedBy>
  <cp:revision>300</cp:revision>
  <dcterms:created xsi:type="dcterms:W3CDTF">2010-10-10T12:45:39Z</dcterms:created>
  <dcterms:modified xsi:type="dcterms:W3CDTF">2018-09-22T10:16:39Z</dcterms:modified>
</cp:coreProperties>
</file>