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6" r:id="rId2"/>
    <p:sldId id="267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ED58F-DA4A-42E3-AA50-2D75DEFC986E}" type="datetimeFigureOut">
              <a:rPr lang="fr-FR" smtClean="0"/>
              <a:pPr/>
              <a:t>23/10/2013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B6C8C-8BF7-4370-BB6F-622917CFF6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B6C8C-8BF7-4370-BB6F-622917CFF6CC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B6C8C-8BF7-4370-BB6F-622917CFF6CC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B6C8C-8BF7-4370-BB6F-622917CFF6CC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B6C8C-8BF7-4370-BB6F-622917CFF6CC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B6C8C-8BF7-4370-BB6F-622917CFF6CC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B6C8C-8BF7-4370-BB6F-622917CFF6CC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B6C8C-8BF7-4370-BB6F-622917CFF6CC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B6C8C-8BF7-4370-BB6F-622917CFF6CC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B6C8C-8BF7-4370-BB6F-622917CFF6CC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B6C8C-8BF7-4370-BB6F-622917CFF6CC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octobre 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Architecture des ordinateurs 1CP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724F-B3EE-44EC-8799-4C9D71B94D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octobre 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Architecture des ordinateurs 1CP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724F-B3EE-44EC-8799-4C9D71B94D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octobre 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Architecture des ordinateurs 1CP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724F-B3EE-44EC-8799-4C9D71B94D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octobre 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Architecture des ordinateurs 1CP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724F-B3EE-44EC-8799-4C9D71B94D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octobre 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Architecture des ordinateurs 1CP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724F-B3EE-44EC-8799-4C9D71B94D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octobre 2013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Architecture des ordinateurs 1CP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724F-B3EE-44EC-8799-4C9D71B94D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octobre 2013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Architecture des ordinateurs 1CP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724F-B3EE-44EC-8799-4C9D71B94D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octobre 2013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Architecture des ordinateurs 1CP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724F-B3EE-44EC-8799-4C9D71B94D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octobre 2013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Architecture des ordinateurs 1CP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724F-B3EE-44EC-8799-4C9D71B94D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octobre 2013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Architecture des ordinateurs 1CP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724F-B3EE-44EC-8799-4C9D71B94D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octobre 2013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Architecture des ordinateurs 1CP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724F-B3EE-44EC-8799-4C9D71B94D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octobre 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Architecture des ordinateurs 1CP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724F-B3EE-44EC-8799-4C9D71B94D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/>
            <a:r>
              <a:rPr lang="fr-FR" sz="4000" dirty="0" smtClean="0"/>
              <a:t>Circuits combinatoires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Addition binaire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Soustraction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Comparaison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Décodage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Multiplexage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Encodage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Unité Arithmétique et Logique</a:t>
            </a:r>
          </a:p>
          <a:p>
            <a:pPr marL="514350" indent="-514350">
              <a:buFont typeface="+mj-lt"/>
              <a:buAutoNum type="arabicPeriod"/>
            </a:pPr>
            <a:endParaRPr 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octobre 2013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724F-B3EE-44EC-8799-4C9D71B94D00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Architecture des ordinateurs 1CP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Circuits combinatoires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800" b="1" dirty="0" smtClean="0"/>
              <a:t>5. Décodage:</a:t>
            </a:r>
          </a:p>
          <a:p>
            <a:pPr>
              <a:buNone/>
            </a:pPr>
            <a:r>
              <a:rPr lang="fr-FR" sz="2800" b="1" dirty="0" smtClean="0"/>
              <a:t>	</a:t>
            </a:r>
            <a:r>
              <a:rPr lang="fr-FR" sz="2000" dirty="0" smtClean="0"/>
              <a:t>Dans un système numérique les instructions, tout comme les nombres , sont transportés sous forme de mots binaires;</a:t>
            </a:r>
          </a:p>
          <a:p>
            <a:pPr lvl="1"/>
            <a:r>
              <a:rPr lang="fr-FR" sz="2000" dirty="0" smtClean="0"/>
              <a:t>Un mot de 2 bits permet d’identifier 4 informations différentes;</a:t>
            </a:r>
          </a:p>
          <a:p>
            <a:pPr lvl="1"/>
            <a:r>
              <a:rPr lang="fr-FR" sz="2000" dirty="0" smtClean="0"/>
              <a:t>Un mot de 4 bits permet d’identifier 16 informations différentes.</a:t>
            </a:r>
            <a:endParaRPr lang="fr-FR" sz="2000" dirty="0"/>
          </a:p>
          <a:p>
            <a:pPr lvl="1">
              <a:buNone/>
            </a:pPr>
            <a:endParaRPr lang="fr-FR" sz="2000" dirty="0" smtClean="0"/>
          </a:p>
          <a:p>
            <a:pPr lvl="1">
              <a:buNone/>
            </a:pPr>
            <a:r>
              <a:rPr lang="fr-FR" sz="2000" i="1" dirty="0" smtClean="0"/>
              <a:t>	« La fonction de décodage consiste à faire correspondre à un code présent en entrée sur </a:t>
            </a:r>
            <a:r>
              <a:rPr lang="fr-FR" sz="2000" b="1" i="1" dirty="0" smtClean="0"/>
              <a:t>n </a:t>
            </a:r>
            <a:r>
              <a:rPr lang="fr-FR" sz="2000" dirty="0" smtClean="0"/>
              <a:t>lignes, </a:t>
            </a:r>
            <a:r>
              <a:rPr lang="fr-FR" sz="2000" b="1" i="1" dirty="0" smtClean="0"/>
              <a:t>une</a:t>
            </a:r>
            <a:r>
              <a:rPr lang="fr-FR" sz="2000" dirty="0" smtClean="0"/>
              <a:t> </a:t>
            </a:r>
            <a:r>
              <a:rPr lang="fr-FR" sz="2000" b="1" i="1" dirty="0" smtClean="0"/>
              <a:t>seule</a:t>
            </a:r>
            <a:r>
              <a:rPr lang="fr-FR" sz="2000" i="1" dirty="0" smtClean="0"/>
              <a:t> sortie active parmi les N = 2</a:t>
            </a:r>
            <a:r>
              <a:rPr lang="fr-FR" sz="2000" i="1" baseline="30000" dirty="0" smtClean="0"/>
              <a:t>n</a:t>
            </a:r>
            <a:r>
              <a:rPr lang="fr-FR" sz="2000" i="1" dirty="0" smtClean="0"/>
              <a:t> sorties possibles. »  </a:t>
            </a:r>
          </a:p>
          <a:p>
            <a:pPr lvl="1">
              <a:buNone/>
            </a:pPr>
            <a:r>
              <a:rPr lang="fr-FR" sz="2000" b="1" i="1" dirty="0" smtClean="0"/>
              <a:t>	</a:t>
            </a:r>
            <a:r>
              <a:rPr lang="fr-FR" sz="2000" i="1" dirty="0" smtClean="0"/>
              <a:t>« Un décodeur est un circuit à </a:t>
            </a:r>
            <a:r>
              <a:rPr lang="fr-FR" sz="2000" b="1" i="1" dirty="0" smtClean="0"/>
              <a:t>n</a:t>
            </a:r>
            <a:r>
              <a:rPr lang="fr-FR" sz="2000" i="1" dirty="0" smtClean="0"/>
              <a:t> entrées et </a:t>
            </a:r>
            <a:r>
              <a:rPr lang="fr-FR" sz="2000" b="1" i="1" dirty="0" smtClean="0"/>
              <a:t>2</a:t>
            </a:r>
            <a:r>
              <a:rPr lang="fr-FR" sz="2000" b="1" i="1" baseline="30000" dirty="0" smtClean="0"/>
              <a:t>n</a:t>
            </a:r>
            <a:r>
              <a:rPr lang="fr-FR" sz="2000" i="1" dirty="0" smtClean="0"/>
              <a:t> sorties, dont une seule est active à la fois. »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octobre 2013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724F-B3EE-44EC-8799-4C9D71B94D00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Architecture des ordinateurs 1CP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Circuits combinatoires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/>
          </a:bodyPr>
          <a:lstStyle/>
          <a:p>
            <a:r>
              <a:rPr lang="fr-FR" sz="2000" b="1" i="1" dirty="0" smtClean="0"/>
              <a:t>Exemple 1:</a:t>
            </a:r>
            <a:r>
              <a:rPr lang="fr-FR" sz="2400" b="1" i="1" dirty="0" smtClean="0"/>
              <a:t> </a:t>
            </a:r>
            <a:r>
              <a:rPr lang="fr-FR" sz="2400" dirty="0" smtClean="0"/>
              <a:t> </a:t>
            </a:r>
            <a:r>
              <a:rPr lang="fr-FR" sz="2000" dirty="0" smtClean="0"/>
              <a:t>Décodeur 2 (entrées)  vers  4 ( sorties)</a:t>
            </a:r>
          </a:p>
          <a:p>
            <a:pPr>
              <a:buNone/>
            </a:pPr>
            <a:endParaRPr lang="fr-FR" sz="2400" b="1" i="1" dirty="0" smtClean="0"/>
          </a:p>
          <a:p>
            <a:pPr>
              <a:buNone/>
            </a:pPr>
            <a:r>
              <a:rPr lang="fr-FR" sz="2400" dirty="0" smtClean="0"/>
              <a:t>TV					</a:t>
            </a:r>
            <a:r>
              <a:rPr lang="fr-FR" sz="2000" dirty="0" smtClean="0"/>
              <a:t>Equations de sortie</a:t>
            </a:r>
          </a:p>
          <a:p>
            <a:pPr>
              <a:buNone/>
            </a:pPr>
            <a:r>
              <a:rPr lang="fr-FR" sz="2000" dirty="0" smtClean="0"/>
              <a:t>					</a:t>
            </a:r>
          </a:p>
          <a:p>
            <a:pPr>
              <a:buNone/>
            </a:pPr>
            <a:r>
              <a:rPr lang="fr-FR" sz="2000" dirty="0" smtClean="0"/>
              <a:t>					S0 = /A./B ;   S1 = /A.B</a:t>
            </a:r>
          </a:p>
          <a:p>
            <a:pPr>
              <a:buNone/>
            </a:pPr>
            <a:r>
              <a:rPr lang="fr-FR" sz="2000" dirty="0" smtClean="0"/>
              <a:t>					S2 = A./B ;     S2 = A.B</a:t>
            </a:r>
          </a:p>
          <a:p>
            <a:pPr>
              <a:buNone/>
            </a:pPr>
            <a:endParaRPr lang="fr-FR" sz="2000" dirty="0" smtClean="0"/>
          </a:p>
          <a:p>
            <a:pPr>
              <a:buNone/>
            </a:pPr>
            <a:endParaRPr lang="fr-FR" sz="2000" dirty="0" smtClean="0"/>
          </a:p>
          <a:p>
            <a:pPr>
              <a:buNone/>
            </a:pPr>
            <a:r>
              <a:rPr lang="fr-FR" sz="2000" b="1" i="1" dirty="0" smtClean="0"/>
              <a:t>Exemple 2: </a:t>
            </a:r>
            <a:r>
              <a:rPr lang="fr-FR" sz="2000" dirty="0" smtClean="0"/>
              <a:t>Décodeur BCD                   A			       S0        				  B			.</a:t>
            </a:r>
          </a:p>
          <a:p>
            <a:pPr>
              <a:buNone/>
            </a:pPr>
            <a:r>
              <a:rPr lang="fr-FR" sz="2000" dirty="0" smtClean="0"/>
              <a:t>					  C			.</a:t>
            </a:r>
          </a:p>
          <a:p>
            <a:pPr>
              <a:buNone/>
            </a:pPr>
            <a:r>
              <a:rPr lang="fr-FR" sz="2000" dirty="0" smtClean="0"/>
              <a:t>					  D			       S9</a:t>
            </a:r>
            <a:endParaRPr lang="fr-FR" sz="20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928662" y="2714620"/>
          <a:ext cx="257176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428628"/>
                <a:gridCol w="428628"/>
                <a:gridCol w="428628"/>
                <a:gridCol w="428628"/>
                <a:gridCol w="428628"/>
              </a:tblGrid>
              <a:tr h="328615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S0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S3</a:t>
                      </a:r>
                      <a:endParaRPr lang="fr-FR" dirty="0"/>
                    </a:p>
                  </a:txBody>
                  <a:tcPr/>
                </a:tc>
              </a:tr>
              <a:tr h="328615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28615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28615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28615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286380" y="4857760"/>
            <a:ext cx="1285884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572000" y="5000636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4572000" y="5357826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4572000" y="5643578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4572000" y="592933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6572264" y="592933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6572264" y="5000636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octobre 2013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724F-B3EE-44EC-8799-4C9D71B94D00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Architecture des ordinateurs 1CP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Circuits combinatoires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sz="2000" b="1" i="1" dirty="0" smtClean="0"/>
              <a:t>Exemple 3: </a:t>
            </a:r>
            <a:r>
              <a:rPr lang="fr-FR" sz="2000" dirty="0" smtClean="0"/>
              <a:t>Transcodeur BCD _ 7 segments</a:t>
            </a:r>
          </a:p>
          <a:p>
            <a:pPr>
              <a:buNone/>
            </a:pPr>
            <a:r>
              <a:rPr lang="fr-FR" sz="2000" dirty="0" smtClean="0"/>
              <a:t>				</a:t>
            </a:r>
            <a:r>
              <a:rPr lang="fr-FR" sz="2000" dirty="0" smtClean="0"/>
              <a:t>  </a:t>
            </a:r>
            <a:r>
              <a:rPr lang="fr-FR" sz="2000" dirty="0" smtClean="0"/>
              <a:t>	La fonction de ce circuit décodeur permet 			</a:t>
            </a:r>
            <a:r>
              <a:rPr lang="fr-FR" sz="2000" dirty="0" smtClean="0"/>
              <a:t>    S1</a:t>
            </a:r>
            <a:r>
              <a:rPr lang="fr-FR" sz="2000" dirty="0" smtClean="0"/>
              <a:t>	d’activer certains segments affichant ainsi </a:t>
            </a:r>
            <a:r>
              <a:rPr lang="fr-FR" sz="2000" dirty="0" smtClean="0"/>
              <a:t>	</a:t>
            </a:r>
            <a:r>
              <a:rPr lang="fr-FR" sz="2000" dirty="0" smtClean="0"/>
              <a:t>		</a:t>
            </a:r>
            <a:r>
              <a:rPr lang="fr-FR" sz="2000" dirty="0" smtClean="0"/>
              <a:t>    S2</a:t>
            </a:r>
            <a:r>
              <a:rPr lang="fr-FR" sz="2000" dirty="0" smtClean="0"/>
              <a:t>	la forme du chiffre introduit à travers son 				</a:t>
            </a:r>
            <a:r>
              <a:rPr lang="fr-FR" sz="2000" dirty="0" smtClean="0"/>
              <a:t>    S3</a:t>
            </a:r>
            <a:r>
              <a:rPr lang="fr-FR" sz="2000" dirty="0" smtClean="0"/>
              <a:t>	code BCD.	</a:t>
            </a:r>
          </a:p>
          <a:p>
            <a:pPr>
              <a:buNone/>
            </a:pPr>
            <a:r>
              <a:rPr lang="fr-FR" sz="2000" dirty="0" smtClean="0"/>
              <a:t>				</a:t>
            </a:r>
            <a:r>
              <a:rPr lang="fr-FR" sz="2000" dirty="0" smtClean="0"/>
              <a:t>    S4</a:t>
            </a:r>
            <a:r>
              <a:rPr lang="fr-FR" sz="2000" dirty="0" smtClean="0"/>
              <a:t>			    S1</a:t>
            </a:r>
          </a:p>
          <a:p>
            <a:pPr>
              <a:buNone/>
            </a:pPr>
            <a:r>
              <a:rPr lang="fr-FR" sz="2000" dirty="0" smtClean="0"/>
              <a:t>				    S5</a:t>
            </a:r>
            <a:endParaRPr lang="fr-FR" sz="2000" dirty="0" smtClean="0"/>
          </a:p>
          <a:p>
            <a:pPr>
              <a:buNone/>
            </a:pPr>
            <a:r>
              <a:rPr lang="fr-FR" sz="2000" dirty="0" smtClean="0"/>
              <a:t>				</a:t>
            </a:r>
            <a:r>
              <a:rPr lang="fr-FR" sz="2000" dirty="0" smtClean="0"/>
              <a:t>    S6</a:t>
            </a:r>
            <a:r>
              <a:rPr lang="fr-FR" sz="2000" dirty="0" smtClean="0"/>
              <a:t>		           S6	    S7</a:t>
            </a:r>
          </a:p>
          <a:p>
            <a:pPr>
              <a:buNone/>
            </a:pPr>
            <a:r>
              <a:rPr lang="fr-FR" sz="2000" dirty="0" smtClean="0"/>
              <a:t>	</a:t>
            </a:r>
            <a:r>
              <a:rPr lang="fr-FR" sz="2000" dirty="0" smtClean="0"/>
              <a:t>			    S7</a:t>
            </a:r>
            <a:endParaRPr lang="fr-FR" sz="2000" dirty="0" smtClean="0"/>
          </a:p>
          <a:p>
            <a:pPr>
              <a:buNone/>
            </a:pPr>
            <a:r>
              <a:rPr lang="fr-FR" sz="2000" dirty="0" smtClean="0"/>
              <a:t>						           S5</a:t>
            </a:r>
          </a:p>
          <a:p>
            <a:pPr>
              <a:buNone/>
            </a:pPr>
            <a:endParaRPr lang="fr-FR" sz="2000" dirty="0" smtClean="0"/>
          </a:p>
          <a:p>
            <a:pPr>
              <a:buNone/>
            </a:pPr>
            <a:r>
              <a:rPr lang="fr-FR" sz="2000" dirty="0" smtClean="0"/>
              <a:t>							    S4</a:t>
            </a:r>
          </a:p>
          <a:p>
            <a:pPr>
              <a:buNone/>
            </a:pPr>
            <a:r>
              <a:rPr lang="fr-FR" sz="2000" dirty="0" smtClean="0"/>
              <a:t>	</a:t>
            </a:r>
          </a:p>
          <a:p>
            <a:pPr>
              <a:buNone/>
            </a:pPr>
            <a:r>
              <a:rPr lang="fr-FR" sz="2000" dirty="0" smtClean="0"/>
              <a:t>	</a:t>
            </a:r>
          </a:p>
          <a:p>
            <a:pPr>
              <a:buNone/>
            </a:pPr>
            <a:r>
              <a:rPr lang="fr-FR" sz="2000" dirty="0" smtClean="0"/>
              <a:t>	Ainsi le chiffre 3 (code BCD: 0011) serait transformé en information  </a:t>
            </a:r>
            <a:r>
              <a:rPr lang="fr-FR" sz="2000" dirty="0" smtClean="0"/>
              <a:t>1111001</a:t>
            </a:r>
            <a:endParaRPr lang="fr-FR" sz="2000" dirty="0" smtClean="0"/>
          </a:p>
          <a:p>
            <a:pPr>
              <a:buNone/>
            </a:pPr>
            <a:endParaRPr lang="fr-FR" sz="2000" dirty="0" smtClean="0"/>
          </a:p>
          <a:p>
            <a:pPr>
              <a:buNone/>
            </a:pPr>
            <a:r>
              <a:rPr lang="fr-FR" sz="2000" b="1" i="1" dirty="0" smtClean="0"/>
              <a:t>	</a:t>
            </a:r>
            <a:endParaRPr lang="fr-FR" sz="2000" b="1" i="1" dirty="0"/>
          </a:p>
        </p:txBody>
      </p:sp>
      <p:sp>
        <p:nvSpPr>
          <p:cNvPr id="5" name="Rectangle 4"/>
          <p:cNvSpPr/>
          <p:nvPr/>
        </p:nvSpPr>
        <p:spPr>
          <a:xfrm>
            <a:off x="1714480" y="2143116"/>
            <a:ext cx="928694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1000100" y="2428868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928662" y="3429000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928662" y="3071810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928662" y="2786058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2643174" y="2428868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2643174" y="2643182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2643174" y="2928934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2643174" y="3214686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2643174" y="2214554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2643174" y="3500438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2643174" y="3714752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 bwMode="black">
          <a:xfrm>
            <a:off x="6072198" y="3000372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rot="5400000">
            <a:off x="6500826" y="3357562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rot="5400000">
            <a:off x="6501620" y="3928272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rot="5400000">
            <a:off x="5787240" y="3356768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rot="5400000">
            <a:off x="5787240" y="3928272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6072198" y="3643314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6072198" y="4214818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6858016" y="321468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S2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6929454" y="371475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S3</a:t>
            </a:r>
            <a:endParaRPr lang="fr-FR" dirty="0"/>
          </a:p>
        </p:txBody>
      </p:sp>
      <p:sp>
        <p:nvSpPr>
          <p:cNvPr id="32" name="Espace réservé de la date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octobre 2013</a:t>
            </a:r>
            <a:endParaRPr lang="fr-FR"/>
          </a:p>
        </p:txBody>
      </p:sp>
      <p:sp>
        <p:nvSpPr>
          <p:cNvPr id="33" name="Espace réservé du numéro de diapositive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724F-B3EE-44EC-8799-4C9D71B94D00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34" name="Espace réservé du pied de page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Architecture des ordinateurs 1CP</a:t>
            </a:r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14348" y="221455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714348" y="257174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714348" y="285749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714348" y="321468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Circuits combinatoires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800" b="1" dirty="0" smtClean="0"/>
              <a:t>6. Multiplexage/Démultiplexage:</a:t>
            </a:r>
          </a:p>
          <a:p>
            <a:pPr>
              <a:buNone/>
            </a:pPr>
            <a:r>
              <a:rPr lang="fr-FR" sz="2400" dirty="0" smtClean="0"/>
              <a:t>	</a:t>
            </a:r>
            <a:r>
              <a:rPr lang="fr-FR" sz="2000" dirty="0" smtClean="0"/>
              <a:t>C’est un dispositif qui permet de transmettre sur une seule ligne des informations issues de plusieurs sources, ou à destination de plusieurs cibles.	             Multiplexage</a:t>
            </a:r>
          </a:p>
          <a:p>
            <a:pPr>
              <a:buNone/>
            </a:pPr>
            <a:r>
              <a:rPr lang="fr-FR" sz="2000" dirty="0" smtClean="0"/>
              <a:t>		Entrées				   Sorties</a:t>
            </a:r>
          </a:p>
          <a:p>
            <a:pPr>
              <a:buNone/>
            </a:pPr>
            <a:r>
              <a:rPr lang="fr-FR" sz="2000" dirty="0" smtClean="0"/>
              <a:t>			             Démultiplexage</a:t>
            </a:r>
          </a:p>
          <a:p>
            <a:pPr marL="457200" indent="-457200">
              <a:buFont typeface="+mj-lt"/>
              <a:buAutoNum type="alphaLcParenR"/>
            </a:pPr>
            <a:r>
              <a:rPr lang="fr-FR" sz="2400" b="1" dirty="0" smtClean="0"/>
              <a:t>Multiplexeur:</a:t>
            </a:r>
            <a:endParaRPr lang="fr-FR" sz="2000" dirty="0" smtClean="0"/>
          </a:p>
          <a:p>
            <a:pPr marL="457200" indent="-457200">
              <a:buNone/>
            </a:pPr>
            <a:r>
              <a:rPr lang="fr-FR" sz="2000" dirty="0" smtClean="0"/>
              <a:t>	C’est un circuit qui met en relation </a:t>
            </a:r>
            <a:r>
              <a:rPr lang="fr-FR" sz="2000" b="1" dirty="0" smtClean="0"/>
              <a:t>1</a:t>
            </a:r>
            <a:r>
              <a:rPr lang="fr-FR" sz="2000" dirty="0" smtClean="0"/>
              <a:t> entrée parmi </a:t>
            </a:r>
            <a:r>
              <a:rPr lang="fr-FR" sz="2000" b="1" dirty="0" smtClean="0"/>
              <a:t>n</a:t>
            </a:r>
            <a:r>
              <a:rPr lang="fr-FR" sz="2000" dirty="0" smtClean="0"/>
              <a:t>, avec la sortie, d’où la nécessité de sa sélection.	</a:t>
            </a:r>
          </a:p>
          <a:p>
            <a:pPr marL="457200" indent="-457200">
              <a:buNone/>
            </a:pPr>
            <a:r>
              <a:rPr lang="fr-FR" sz="2000" dirty="0" smtClean="0"/>
              <a:t>	</a:t>
            </a:r>
            <a:r>
              <a:rPr lang="fr-FR" sz="2000" b="1" i="1" dirty="0" smtClean="0"/>
              <a:t>Exemple de </a:t>
            </a:r>
            <a:r>
              <a:rPr lang="fr-FR" sz="2000" b="1" i="1" dirty="0" err="1" smtClean="0"/>
              <a:t>Mux</a:t>
            </a:r>
            <a:r>
              <a:rPr lang="fr-FR" sz="2000" b="1" i="1" dirty="0" smtClean="0"/>
              <a:t> 2 vers 1 </a:t>
            </a:r>
            <a:r>
              <a:rPr lang="fr-FR" sz="2000" dirty="0" smtClean="0"/>
              <a:t>:   Soient 2 entrées d’information et 1 sortie, donc 1 commande pour sélectionner l’une des 2 entrées.</a:t>
            </a:r>
            <a:endParaRPr lang="fr-FR" sz="2000" b="1" i="1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3071802" y="3429000"/>
            <a:ext cx="12858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V="1">
            <a:off x="4357686" y="3000372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2285984" y="3000372"/>
            <a:ext cx="785818" cy="430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4357686" y="3429000"/>
            <a:ext cx="64294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2428860" y="3429000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4429124" y="3357562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2214546" y="3357562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e la date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octobre 2013</a:t>
            </a:r>
            <a:endParaRPr lang="fr-FR"/>
          </a:p>
        </p:txBody>
      </p: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724F-B3EE-44EC-8799-4C9D71B94D00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26" name="Espace réservé du pied de page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Architecture des ordinateurs 1CP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Circuits combinatoires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000" dirty="0" smtClean="0"/>
              <a:t>TV </a:t>
            </a:r>
          </a:p>
          <a:p>
            <a:pPr>
              <a:buNone/>
            </a:pPr>
            <a:endParaRPr lang="fr-FR" sz="2000" dirty="0" smtClean="0"/>
          </a:p>
          <a:p>
            <a:pPr>
              <a:buNone/>
            </a:pPr>
            <a:endParaRPr lang="fr-FR" sz="2000" dirty="0" smtClean="0"/>
          </a:p>
          <a:p>
            <a:pPr>
              <a:buNone/>
            </a:pPr>
            <a:endParaRPr lang="fr-FR" sz="2000" dirty="0" smtClean="0"/>
          </a:p>
          <a:p>
            <a:pPr>
              <a:buNone/>
            </a:pPr>
            <a:endParaRPr lang="fr-FR" sz="2000" dirty="0" smtClean="0"/>
          </a:p>
          <a:p>
            <a:pPr>
              <a:buNone/>
            </a:pPr>
            <a:r>
              <a:rPr lang="fr-FR" sz="2000" dirty="0" smtClean="0"/>
              <a:t>  </a:t>
            </a:r>
          </a:p>
          <a:p>
            <a:pPr>
              <a:buNone/>
            </a:pPr>
            <a:r>
              <a:rPr lang="fr-FR" sz="2000" b="1" i="1" dirty="0" err="1" smtClean="0"/>
              <a:t>Mux</a:t>
            </a:r>
            <a:r>
              <a:rPr lang="fr-FR" sz="2000" b="1" i="1" dirty="0" smtClean="0"/>
              <a:t> 4 vers 1:</a:t>
            </a:r>
            <a:r>
              <a:rPr lang="fr-FR" sz="2000" dirty="0" smtClean="0"/>
              <a:t>    4 entrées d’information, 1 sortie et 2 bits de sélection.</a:t>
            </a:r>
            <a:endParaRPr lang="fr-FR" sz="2000" b="1" i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octobre 2013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Architecture des ordinateurs 1CP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724F-B3EE-44EC-8799-4C9D71B94D00}" type="slidenum">
              <a:rPr lang="fr-FR" smtClean="0"/>
              <a:pPr/>
              <a:t>14</a:t>
            </a:fld>
            <a:endParaRPr 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1214414" y="1928802"/>
          <a:ext cx="21431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88"/>
                <a:gridCol w="446488"/>
                <a:gridCol w="446488"/>
                <a:gridCol w="80367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Sortie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E1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143504" y="2000240"/>
            <a:ext cx="571504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</a:t>
            </a:r>
          </a:p>
          <a:p>
            <a:pPr algn="ctr"/>
            <a:r>
              <a:rPr lang="fr-FR" dirty="0" smtClean="0"/>
              <a:t>U</a:t>
            </a:r>
          </a:p>
          <a:p>
            <a:pPr algn="ctr"/>
            <a:r>
              <a:rPr lang="fr-FR" dirty="0" smtClean="0"/>
              <a:t>X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4643438" y="228599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4643438" y="285749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5715008" y="257174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Forme 13"/>
          <p:cNvCxnSpPr>
            <a:endCxn id="8" idx="2"/>
          </p:cNvCxnSpPr>
          <p:nvPr/>
        </p:nvCxnSpPr>
        <p:spPr>
          <a:xfrm flipV="1">
            <a:off x="4857752" y="3286124"/>
            <a:ext cx="571504" cy="2857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214810" y="214311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E0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4214810" y="271462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E1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357950" y="2357430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Sortie = </a:t>
            </a:r>
            <a:r>
              <a:rPr lang="fr-FR" b="1" dirty="0" smtClean="0"/>
              <a:t>/C.E0 + C.E1</a:t>
            </a:r>
            <a:endParaRPr lang="fr-FR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4143372" y="3214686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Sélection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1428728" y="4429132"/>
            <a:ext cx="714380" cy="15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2285984" y="5214950"/>
            <a:ext cx="527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Sortie = </a:t>
            </a:r>
            <a:r>
              <a:rPr lang="fr-FR" b="1" dirty="0" smtClean="0"/>
              <a:t>/C0./C1.E0 +/C0.C1.E1 + C0./C1.E2 + C0.C1.E3</a:t>
            </a:r>
            <a:endParaRPr lang="fr-FR" b="1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2000232" y="5072074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857224" y="471488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857224" y="507207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857224" y="5715016"/>
            <a:ext cx="590552" cy="20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857224" y="54292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428596" y="450057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E0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428596" y="485776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E1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428596" y="521495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E2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428596" y="550070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E3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928662" y="407194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C0 C1</a:t>
            </a:r>
            <a:endParaRPr lang="fr-FR" dirty="0"/>
          </a:p>
        </p:txBody>
      </p:sp>
      <p:cxnSp>
        <p:nvCxnSpPr>
          <p:cNvPr id="37" name="Connecteur droit avec flèche 36"/>
          <p:cNvCxnSpPr>
            <a:endCxn id="19" idx="0"/>
          </p:cNvCxnSpPr>
          <p:nvPr/>
        </p:nvCxnSpPr>
        <p:spPr>
          <a:xfrm rot="5400000">
            <a:off x="1678761" y="432197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rot="5400000">
            <a:off x="1822431" y="432118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Circuits combinatoires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b="1" dirty="0" smtClean="0"/>
              <a:t>Introduction:</a:t>
            </a:r>
            <a:endParaRPr lang="fr-FR" sz="2400" dirty="0" smtClean="0"/>
          </a:p>
          <a:p>
            <a:pPr marL="514350" indent="-514350">
              <a:buNone/>
            </a:pPr>
            <a:r>
              <a:rPr lang="fr-FR" sz="2400" dirty="0" smtClean="0"/>
              <a:t>	Un circuit combinatoire est un circuit numérique dont les  sorties dépendent uniquement des entrées.</a:t>
            </a:r>
          </a:p>
          <a:p>
            <a:pPr marL="514350" indent="-514350">
              <a:buNone/>
            </a:pPr>
            <a:r>
              <a:rPr lang="fr-FR" sz="2400" dirty="0"/>
              <a:t>	</a:t>
            </a:r>
            <a:r>
              <a:rPr lang="fr-FR" sz="2400" dirty="0" smtClean="0"/>
              <a:t>S</a:t>
            </a:r>
            <a:r>
              <a:rPr lang="fr-FR" sz="2400" baseline="-25000" dirty="0" smtClean="0"/>
              <a:t>i</a:t>
            </a:r>
            <a:r>
              <a:rPr lang="fr-FR" sz="2400" dirty="0" smtClean="0"/>
              <a:t> = F(</a:t>
            </a:r>
            <a:r>
              <a:rPr lang="fr-FR" sz="2400" dirty="0" err="1" smtClean="0"/>
              <a:t>E</a:t>
            </a:r>
            <a:r>
              <a:rPr lang="fr-FR" sz="2400" baseline="-25000" dirty="0" err="1" smtClean="0"/>
              <a:t>i</a:t>
            </a:r>
            <a:r>
              <a:rPr lang="fr-FR" sz="2400" dirty="0" smtClean="0"/>
              <a:t>) 			       </a:t>
            </a:r>
            <a:r>
              <a:rPr lang="fr-FR" sz="1800" dirty="0" smtClean="0"/>
              <a:t>E1  			   Si</a:t>
            </a:r>
          </a:p>
          <a:p>
            <a:pPr marL="514350" indent="-514350">
              <a:buNone/>
            </a:pPr>
            <a:r>
              <a:rPr lang="fr-FR" sz="2400" dirty="0"/>
              <a:t>	</a:t>
            </a:r>
            <a:r>
              <a:rPr lang="fr-FR" sz="2400" dirty="0" smtClean="0"/>
              <a:t>S</a:t>
            </a:r>
            <a:r>
              <a:rPr lang="fr-FR" sz="2400" baseline="-25000" dirty="0" smtClean="0"/>
              <a:t>i</a:t>
            </a:r>
            <a:r>
              <a:rPr lang="fr-FR" sz="2400" dirty="0" smtClean="0"/>
              <a:t> =F(E</a:t>
            </a:r>
            <a:r>
              <a:rPr lang="fr-FR" sz="2400" baseline="-25000" dirty="0" smtClean="0"/>
              <a:t>1</a:t>
            </a:r>
            <a:r>
              <a:rPr lang="fr-FR" sz="2400" dirty="0" smtClean="0"/>
              <a:t>, E</a:t>
            </a:r>
            <a:r>
              <a:rPr lang="fr-FR" sz="2400" baseline="-25000" dirty="0" smtClean="0"/>
              <a:t>2</a:t>
            </a:r>
            <a:r>
              <a:rPr lang="fr-FR" sz="2400" dirty="0" smtClean="0"/>
              <a:t>,….,E</a:t>
            </a:r>
            <a:r>
              <a:rPr lang="fr-FR" sz="2400" baseline="-25000" dirty="0" smtClean="0"/>
              <a:t>n</a:t>
            </a:r>
            <a:r>
              <a:rPr lang="fr-FR" sz="2400" dirty="0" smtClean="0"/>
              <a:t>) 		       </a:t>
            </a:r>
            <a:r>
              <a:rPr lang="fr-FR" sz="1800" dirty="0" smtClean="0"/>
              <a:t>E2</a:t>
            </a:r>
          </a:p>
          <a:p>
            <a:pPr marL="514350" indent="-514350">
              <a:buNone/>
            </a:pPr>
            <a:r>
              <a:rPr lang="fr-FR" sz="1800" dirty="0"/>
              <a:t>	</a:t>
            </a:r>
            <a:r>
              <a:rPr lang="fr-FR" sz="1800" dirty="0" smtClean="0"/>
              <a:t>				         En			    </a:t>
            </a:r>
            <a:r>
              <a:rPr lang="fr-FR" sz="1800" dirty="0" err="1" smtClean="0"/>
              <a:t>Sj</a:t>
            </a:r>
            <a:endParaRPr lang="fr-FR" sz="1800" dirty="0" smtClean="0"/>
          </a:p>
          <a:p>
            <a:pPr marL="514350" indent="-514350">
              <a:buNone/>
            </a:pPr>
            <a:r>
              <a:rPr lang="fr-FR" sz="2000" dirty="0" smtClean="0"/>
              <a:t>	</a:t>
            </a:r>
          </a:p>
          <a:p>
            <a:pPr marL="514350" indent="-514350">
              <a:buNone/>
            </a:pPr>
            <a:r>
              <a:rPr lang="fr-FR" sz="2000" dirty="0" smtClean="0"/>
              <a:t>	Parmi les principaux circuits combinatoires, on distingue les circuits d’opérations arithmétiques (addition, soustraction) et logiques (décodage, multiplexage, comparaison).</a:t>
            </a:r>
          </a:p>
          <a:p>
            <a:pPr marL="514350" indent="-514350">
              <a:buNone/>
            </a:pPr>
            <a:r>
              <a:rPr lang="fr-FR" sz="1800" dirty="0"/>
              <a:t>	</a:t>
            </a:r>
            <a:endParaRPr lang="fr-FR" sz="2400" dirty="0" smtClean="0"/>
          </a:p>
          <a:p>
            <a:pPr>
              <a:buNone/>
            </a:pPr>
            <a:r>
              <a:rPr lang="fr-FR" sz="2000" dirty="0"/>
              <a:t>	</a:t>
            </a:r>
            <a:r>
              <a:rPr lang="fr-FR" sz="2400" i="1" dirty="0" smtClean="0"/>
              <a:t>Remarque:  </a:t>
            </a:r>
            <a:r>
              <a:rPr lang="fr-FR" sz="2400" i="1" dirty="0"/>
              <a:t> </a:t>
            </a:r>
            <a:r>
              <a:rPr lang="fr-FR" sz="2000" dirty="0" smtClean="0"/>
              <a:t>Il est possible d’utiliser des circuits combinatoires pour réaliser d’autres circuits plus complexes.</a:t>
            </a:r>
          </a:p>
          <a:p>
            <a:pPr>
              <a:buNone/>
            </a:pPr>
            <a:endParaRPr lang="fr-FR" sz="2000" dirty="0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5000628" y="3286124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5000628" y="3500438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5000628" y="3929066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6429388" y="3286124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6429388" y="3929066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643570" y="3071810"/>
            <a:ext cx="785818" cy="10715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CC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octobre 2013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724F-B3EE-44EC-8799-4C9D71B94D00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Architecture des ordinateurs 1CP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Circuits combinatoires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800" b="1" dirty="0" smtClean="0"/>
              <a:t>2. Addition binaire:</a:t>
            </a:r>
            <a:endParaRPr lang="fr-FR" sz="2800" dirty="0" smtClean="0"/>
          </a:p>
          <a:p>
            <a:pPr marL="360000" indent="-360000">
              <a:spcBef>
                <a:spcPts val="600"/>
              </a:spcBef>
              <a:buNone/>
            </a:pPr>
            <a:r>
              <a:rPr lang="fr-FR" sz="2800" dirty="0" smtClean="0"/>
              <a:t>	</a:t>
            </a:r>
            <a:r>
              <a:rPr lang="fr-FR" sz="2400" dirty="0" smtClean="0"/>
              <a:t>a) Demi-additionneur:</a:t>
            </a:r>
          </a:p>
          <a:p>
            <a:pPr marL="760050" lvl="1" indent="-360000">
              <a:spcBef>
                <a:spcPts val="600"/>
              </a:spcBef>
              <a:buNone/>
            </a:pPr>
            <a:r>
              <a:rPr lang="fr-FR" sz="1600" dirty="0" smtClean="0"/>
              <a:t>On commence par l’addition de 2 bits </a:t>
            </a:r>
            <a:r>
              <a:rPr lang="fr-FR" sz="1600" b="1" i="1" dirty="0" smtClean="0"/>
              <a:t>a</a:t>
            </a:r>
            <a:r>
              <a:rPr lang="fr-FR" sz="1600" dirty="0" smtClean="0"/>
              <a:t> et </a:t>
            </a:r>
            <a:r>
              <a:rPr lang="fr-FR" sz="1600" b="1" i="1" dirty="0" smtClean="0"/>
              <a:t>b</a:t>
            </a:r>
            <a:r>
              <a:rPr lang="fr-FR" sz="1600" dirty="0" smtClean="0"/>
              <a:t> en entrée ,avec en sortie la </a:t>
            </a:r>
            <a:r>
              <a:rPr lang="fr-FR" sz="2000" dirty="0" smtClean="0"/>
              <a:t>somme </a:t>
            </a:r>
            <a:r>
              <a:rPr lang="fr-FR" sz="2000" b="1" i="1" dirty="0" smtClean="0"/>
              <a:t>S</a:t>
            </a:r>
            <a:r>
              <a:rPr lang="fr-FR" sz="2000" dirty="0" smtClean="0"/>
              <a:t> et une retenue </a:t>
            </a:r>
            <a:r>
              <a:rPr lang="fr-FR" sz="2000" b="1" i="1" dirty="0" smtClean="0"/>
              <a:t>R. </a:t>
            </a:r>
            <a:r>
              <a:rPr lang="fr-FR" sz="2000" dirty="0" smtClean="0"/>
              <a:t>On l’appelle demi additionneur , parce qu'il ne tient pas compte de la retenue qui peut provenir des calculs précédents.</a:t>
            </a:r>
          </a:p>
          <a:p>
            <a:pPr marL="360000" indent="-360000">
              <a:spcBef>
                <a:spcPts val="600"/>
              </a:spcBef>
              <a:buNone/>
            </a:pPr>
            <a:r>
              <a:rPr lang="fr-FR" sz="2400" b="1" i="1" dirty="0"/>
              <a:t>	</a:t>
            </a:r>
            <a:r>
              <a:rPr lang="fr-FR" sz="2400" dirty="0" smtClean="0"/>
              <a:t>0 + 0 = 0 0	       TV			    </a:t>
            </a:r>
            <a:r>
              <a:rPr lang="fr-FR" sz="2000" dirty="0" smtClean="0"/>
              <a:t>On déduit les équations </a:t>
            </a:r>
            <a:endParaRPr lang="fr-FR" sz="2400" dirty="0" smtClean="0"/>
          </a:p>
          <a:p>
            <a:pPr marL="360000" indent="-360000">
              <a:spcBef>
                <a:spcPts val="600"/>
              </a:spcBef>
              <a:buNone/>
            </a:pPr>
            <a:r>
              <a:rPr lang="fr-FR" sz="2400" dirty="0" smtClean="0"/>
              <a:t>	0 + 1 = 0 1				    S = a </a:t>
            </a:r>
            <a:r>
              <a:rPr lang="fr-FR" sz="2000" dirty="0" err="1" smtClean="0"/>
              <a:t>oux</a:t>
            </a:r>
            <a:r>
              <a:rPr lang="fr-FR" sz="2400" dirty="0" smtClean="0"/>
              <a:t> b et R = </a:t>
            </a:r>
            <a:r>
              <a:rPr lang="fr-FR" sz="2400" dirty="0" err="1" smtClean="0"/>
              <a:t>a.b</a:t>
            </a:r>
            <a:r>
              <a:rPr lang="fr-FR" sz="2400" dirty="0" smtClean="0"/>
              <a:t> </a:t>
            </a:r>
          </a:p>
          <a:p>
            <a:pPr marL="360000" indent="-360000">
              <a:spcBef>
                <a:spcPts val="600"/>
              </a:spcBef>
              <a:buNone/>
            </a:pPr>
            <a:r>
              <a:rPr lang="fr-FR" sz="2400" dirty="0" smtClean="0"/>
              <a:t>	1 + 0 = 0 1				        a		        S</a:t>
            </a:r>
          </a:p>
          <a:p>
            <a:pPr marL="360000" indent="-360000">
              <a:spcBef>
                <a:spcPts val="600"/>
              </a:spcBef>
              <a:buNone/>
            </a:pPr>
            <a:r>
              <a:rPr lang="fr-FR" sz="2400" dirty="0" smtClean="0"/>
              <a:t>	1 + 1 = 1 0				        b		        R</a:t>
            </a:r>
          </a:p>
          <a:p>
            <a:pPr marL="360000" indent="-360000">
              <a:spcBef>
                <a:spcPts val="600"/>
              </a:spcBef>
              <a:buNone/>
            </a:pPr>
            <a:r>
              <a:rPr lang="fr-FR" sz="2400" dirty="0" smtClean="0"/>
              <a:t>	</a:t>
            </a:r>
            <a:endParaRPr lang="fr-FR" sz="2000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3428992" y="3786190"/>
          <a:ext cx="17859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88"/>
                <a:gridCol w="446488"/>
                <a:gridCol w="446488"/>
                <a:gridCol w="446488"/>
              </a:tblGrid>
              <a:tr h="328615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286512" y="4643446"/>
            <a:ext cx="714380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DA</a:t>
            </a:r>
            <a:endParaRPr lang="fr-FR" b="1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5857884" y="485776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5857884" y="521495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7000892" y="485776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7000892" y="521495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octobre 2013</a:t>
            </a:r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724F-B3EE-44EC-8799-4C9D71B94D00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Architecture des ordinateurs 1CP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Circuits combinatoires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dirty="0" smtClean="0"/>
              <a:t>b) L’additionneur complet:</a:t>
            </a:r>
          </a:p>
          <a:p>
            <a:pPr>
              <a:buNone/>
            </a:pPr>
            <a:r>
              <a:rPr lang="fr-FR" sz="2400" dirty="0" smtClean="0"/>
              <a:t>	</a:t>
            </a:r>
            <a:r>
              <a:rPr lang="fr-FR" sz="2000" dirty="0" smtClean="0"/>
              <a:t>Comme il faut tenir compte de la retenue provenant des bits de poids inférieurs, donc l’additionneur complet a 3 entrées </a:t>
            </a:r>
            <a:r>
              <a:rPr lang="fr-FR" sz="2000" b="1" i="1" dirty="0" smtClean="0"/>
              <a:t>a</a:t>
            </a:r>
            <a:r>
              <a:rPr lang="fr-FR" sz="2000" dirty="0" smtClean="0"/>
              <a:t>, </a:t>
            </a:r>
            <a:r>
              <a:rPr lang="fr-FR" sz="2000" b="1" i="1" dirty="0" smtClean="0"/>
              <a:t>b</a:t>
            </a:r>
            <a:r>
              <a:rPr lang="fr-FR" sz="2000" dirty="0" smtClean="0"/>
              <a:t> et </a:t>
            </a:r>
            <a:r>
              <a:rPr lang="fr-FR" sz="2000" b="1" i="1" dirty="0" smtClean="0"/>
              <a:t>r</a:t>
            </a:r>
            <a:r>
              <a:rPr lang="fr-FR" sz="2000" dirty="0" smtClean="0"/>
              <a:t> et 2 sorties </a:t>
            </a:r>
            <a:r>
              <a:rPr lang="fr-FR" sz="2000" b="1" i="1" dirty="0" smtClean="0"/>
              <a:t>S</a:t>
            </a:r>
            <a:r>
              <a:rPr lang="fr-FR" sz="2000" dirty="0" smtClean="0"/>
              <a:t> et </a:t>
            </a:r>
            <a:r>
              <a:rPr lang="fr-FR" sz="2000" b="1" i="1" dirty="0" smtClean="0"/>
              <a:t>R </a:t>
            </a:r>
            <a:r>
              <a:rPr lang="fr-FR" sz="2000" dirty="0" smtClean="0"/>
              <a:t>: d’où la TV suivante:</a:t>
            </a:r>
          </a:p>
          <a:p>
            <a:pPr>
              <a:buNone/>
            </a:pPr>
            <a:r>
              <a:rPr lang="fr-FR" sz="2000" b="1" i="1" dirty="0" smtClean="0"/>
              <a:t>					a		           S</a:t>
            </a:r>
          </a:p>
          <a:p>
            <a:pPr>
              <a:buNone/>
            </a:pPr>
            <a:r>
              <a:rPr lang="fr-FR" sz="2000" b="1" i="1" dirty="0" smtClean="0"/>
              <a:t>					b		  </a:t>
            </a:r>
          </a:p>
          <a:p>
            <a:pPr>
              <a:buNone/>
            </a:pPr>
            <a:r>
              <a:rPr lang="fr-FR" sz="2000" b="1" i="1" dirty="0" smtClean="0"/>
              <a:t>					r		          R</a:t>
            </a:r>
          </a:p>
          <a:p>
            <a:pPr>
              <a:buNone/>
            </a:pPr>
            <a:r>
              <a:rPr lang="fr-FR" sz="2000" b="1" i="1" dirty="0" smtClean="0"/>
              <a:t>				       R </a:t>
            </a:r>
            <a:r>
              <a:rPr lang="fr-FR" sz="2000" dirty="0" smtClean="0"/>
              <a:t>= /</a:t>
            </a:r>
            <a:r>
              <a:rPr lang="fr-FR" sz="2000" dirty="0" err="1" smtClean="0"/>
              <a:t>a.b.r</a:t>
            </a:r>
            <a:r>
              <a:rPr lang="fr-FR" sz="2000" dirty="0" smtClean="0"/>
              <a:t> + a./</a:t>
            </a:r>
            <a:r>
              <a:rPr lang="fr-FR" sz="2000" dirty="0" err="1" smtClean="0"/>
              <a:t>b.r</a:t>
            </a:r>
            <a:r>
              <a:rPr lang="fr-FR" sz="2000" dirty="0" smtClean="0"/>
              <a:t> + a.b./r + </a:t>
            </a:r>
            <a:r>
              <a:rPr lang="fr-FR" sz="2000" dirty="0" err="1" smtClean="0"/>
              <a:t>a.b.r</a:t>
            </a:r>
            <a:endParaRPr lang="fr-FR" sz="2000" dirty="0" smtClean="0"/>
          </a:p>
          <a:p>
            <a:pPr>
              <a:buNone/>
            </a:pPr>
            <a:r>
              <a:rPr lang="fr-FR" sz="2000" dirty="0" smtClean="0"/>
              <a:t>				          = (a </a:t>
            </a:r>
            <a:r>
              <a:rPr lang="fr-FR" sz="2000" dirty="0" err="1" smtClean="0"/>
              <a:t>oux</a:t>
            </a:r>
            <a:r>
              <a:rPr lang="fr-FR" sz="2000" dirty="0" smtClean="0"/>
              <a:t> b).r + </a:t>
            </a:r>
            <a:r>
              <a:rPr lang="fr-FR" sz="2000" dirty="0" err="1" smtClean="0"/>
              <a:t>a.b</a:t>
            </a:r>
            <a:endParaRPr lang="fr-FR" sz="2000" b="1" dirty="0" smtClean="0"/>
          </a:p>
          <a:p>
            <a:pPr>
              <a:buNone/>
            </a:pPr>
            <a:r>
              <a:rPr lang="fr-FR" sz="2000" b="1" i="1" dirty="0" smtClean="0"/>
              <a:t> 				          </a:t>
            </a:r>
            <a:r>
              <a:rPr lang="fr-FR" sz="2000" b="1" dirty="0" smtClean="0"/>
              <a:t>= </a:t>
            </a:r>
            <a:r>
              <a:rPr lang="fr-FR" sz="2000" b="1" dirty="0" err="1" smtClean="0"/>
              <a:t>a.b</a:t>
            </a:r>
            <a:r>
              <a:rPr lang="fr-FR" sz="2000" b="1" dirty="0" smtClean="0"/>
              <a:t> + </a:t>
            </a:r>
            <a:r>
              <a:rPr lang="fr-FR" sz="2000" b="1" dirty="0" err="1" smtClean="0"/>
              <a:t>a.r</a:t>
            </a:r>
            <a:r>
              <a:rPr lang="fr-FR" sz="2000" b="1" dirty="0" smtClean="0"/>
              <a:t> + </a:t>
            </a:r>
            <a:r>
              <a:rPr lang="fr-FR" sz="2000" b="1" dirty="0" err="1" smtClean="0"/>
              <a:t>b.r</a:t>
            </a:r>
            <a:r>
              <a:rPr lang="fr-FR" sz="2000" b="1" dirty="0" smtClean="0"/>
              <a:t>  </a:t>
            </a:r>
            <a:r>
              <a:rPr lang="fr-FR" sz="2000" dirty="0" smtClean="0"/>
              <a:t>(après simplification)</a:t>
            </a:r>
            <a:endParaRPr lang="fr-FR" sz="2000" i="1" dirty="0" smtClean="0"/>
          </a:p>
          <a:p>
            <a:pPr>
              <a:buNone/>
            </a:pPr>
            <a:r>
              <a:rPr lang="fr-FR" sz="2000" b="1" i="1" dirty="0" smtClean="0"/>
              <a:t>				       S </a:t>
            </a:r>
            <a:r>
              <a:rPr lang="fr-FR" sz="2000" dirty="0" smtClean="0"/>
              <a:t>=</a:t>
            </a:r>
            <a:r>
              <a:rPr lang="fr-FR" sz="2000" b="1" i="1" dirty="0" smtClean="0"/>
              <a:t> </a:t>
            </a:r>
            <a:r>
              <a:rPr lang="fr-FR" sz="2000" dirty="0" smtClean="0"/>
              <a:t>/a./</a:t>
            </a:r>
            <a:r>
              <a:rPr lang="fr-FR" sz="2000" dirty="0" err="1" smtClean="0"/>
              <a:t>b.r</a:t>
            </a:r>
            <a:r>
              <a:rPr lang="fr-FR" sz="2000" dirty="0" smtClean="0"/>
              <a:t> + /a.b./r + a./b./r + </a:t>
            </a:r>
            <a:r>
              <a:rPr lang="fr-FR" sz="2000" dirty="0" err="1" smtClean="0"/>
              <a:t>a.b.r</a:t>
            </a:r>
            <a:endParaRPr lang="fr-FR" sz="2000" dirty="0" smtClean="0"/>
          </a:p>
          <a:p>
            <a:pPr>
              <a:buNone/>
            </a:pPr>
            <a:r>
              <a:rPr lang="fr-FR" sz="2000" dirty="0" smtClean="0"/>
              <a:t>				          = (a </a:t>
            </a:r>
            <a:r>
              <a:rPr lang="fr-FR" sz="2000" dirty="0" err="1" smtClean="0"/>
              <a:t>oux</a:t>
            </a:r>
            <a:r>
              <a:rPr lang="fr-FR" sz="2000" dirty="0" smtClean="0"/>
              <a:t> b) </a:t>
            </a:r>
            <a:r>
              <a:rPr lang="fr-FR" sz="2000" dirty="0" err="1" smtClean="0"/>
              <a:t>oux</a:t>
            </a:r>
            <a:r>
              <a:rPr lang="fr-FR" sz="2000" dirty="0" smtClean="0"/>
              <a:t> r   </a:t>
            </a:r>
          </a:p>
          <a:p>
            <a:pPr>
              <a:buNone/>
            </a:pPr>
            <a:endParaRPr lang="fr-FR" sz="2000" b="1" i="1" dirty="0" smtClean="0"/>
          </a:p>
          <a:p>
            <a:pPr>
              <a:buNone/>
            </a:pPr>
            <a:endParaRPr lang="fr-FR" sz="2400" b="1" i="1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428728" y="3214686"/>
          <a:ext cx="185739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78"/>
                <a:gridCol w="371478"/>
                <a:gridCol w="371478"/>
                <a:gridCol w="371478"/>
                <a:gridCol w="371478"/>
              </a:tblGrid>
              <a:tr h="145754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</a:t>
                      </a:r>
                      <a:endParaRPr lang="fr-FR" dirty="0"/>
                    </a:p>
                  </a:txBody>
                  <a:tcPr/>
                </a:tc>
              </a:tr>
              <a:tr h="334010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34010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334010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334010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34010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334010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34010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145754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072066" y="3143248"/>
            <a:ext cx="857256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ADC</a:t>
            </a:r>
            <a:endParaRPr lang="fr-FR" b="1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429124" y="3286124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4429124" y="3643314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4429124" y="4000504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5929322" y="3929066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5929322" y="3357562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octobre 2013</a:t>
            </a:r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724F-B3EE-44EC-8799-4C9D71B94D00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Architecture des ordinateurs 1CP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Circuits combinatoires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400" dirty="0" smtClean="0"/>
              <a:t>c) Additionneur parallèle:</a:t>
            </a:r>
          </a:p>
          <a:p>
            <a:pPr>
              <a:buNone/>
            </a:pPr>
            <a:r>
              <a:rPr lang="fr-FR" sz="2400" dirty="0" smtClean="0"/>
              <a:t>	</a:t>
            </a:r>
            <a:r>
              <a:rPr lang="fr-FR" sz="2000" dirty="0" smtClean="0"/>
              <a:t>La méthode, pour additionner 2 nombres, consiste à mettre des additionneurs </a:t>
            </a:r>
            <a:r>
              <a:rPr lang="fr-FR" sz="2000" b="1" dirty="0" smtClean="0"/>
              <a:t>1 bit</a:t>
            </a:r>
            <a:r>
              <a:rPr lang="fr-FR" sz="2000" dirty="0" smtClean="0"/>
              <a:t> en série, avec la retenue sortante de l’un qui devient entrante du suivant, ce qui correspond à la propagation de retenue.</a:t>
            </a:r>
          </a:p>
          <a:p>
            <a:pPr>
              <a:buNone/>
            </a:pPr>
            <a:endParaRPr lang="fr-FR" sz="2000" dirty="0" smtClean="0"/>
          </a:p>
          <a:p>
            <a:pPr>
              <a:buNone/>
            </a:pPr>
            <a:r>
              <a:rPr lang="fr-FR" sz="2000" dirty="0" smtClean="0"/>
              <a:t>	</a:t>
            </a:r>
            <a:r>
              <a:rPr lang="fr-FR" sz="2000" b="1" i="1" dirty="0" smtClean="0"/>
              <a:t>Exemple</a:t>
            </a:r>
            <a:r>
              <a:rPr lang="fr-FR" sz="2000" dirty="0" smtClean="0"/>
              <a:t>: Additionneur 4 bits:</a:t>
            </a:r>
          </a:p>
          <a:p>
            <a:pPr>
              <a:buNone/>
            </a:pPr>
            <a:r>
              <a:rPr lang="fr-FR" sz="2000" dirty="0" smtClean="0"/>
              <a:t>	  a3       b3       a2       b2       a1       b1      a0       b0     r0 = 0</a:t>
            </a:r>
          </a:p>
          <a:p>
            <a:pPr>
              <a:buNone/>
            </a:pPr>
            <a:endParaRPr lang="fr-FR" sz="2000" dirty="0" smtClean="0"/>
          </a:p>
          <a:p>
            <a:pPr>
              <a:buNone/>
            </a:pPr>
            <a:r>
              <a:rPr lang="fr-FR" sz="2000" dirty="0" smtClean="0"/>
              <a:t>		      	             	                     	</a:t>
            </a:r>
          </a:p>
          <a:p>
            <a:pPr>
              <a:buNone/>
            </a:pPr>
            <a:endParaRPr lang="fr-FR" sz="2000" dirty="0" smtClean="0"/>
          </a:p>
          <a:p>
            <a:pPr>
              <a:buNone/>
            </a:pPr>
            <a:r>
              <a:rPr lang="fr-FR" sz="2000" dirty="0" smtClean="0"/>
              <a:t>			r3	      r2                   r1</a:t>
            </a:r>
          </a:p>
          <a:p>
            <a:pPr>
              <a:buNone/>
            </a:pPr>
            <a:r>
              <a:rPr lang="fr-FR" sz="2000" dirty="0" smtClean="0"/>
              <a:t>	  R4       S3	           S2		 S1	        S0	  </a:t>
            </a:r>
          </a:p>
          <a:p>
            <a:pPr>
              <a:buNone/>
            </a:pPr>
            <a:endParaRPr lang="fr-FR" sz="2000" dirty="0" smtClean="0"/>
          </a:p>
          <a:p>
            <a:pPr>
              <a:buNone/>
            </a:pPr>
            <a:endParaRPr lang="fr-FR" sz="2000" dirty="0" smtClean="0"/>
          </a:p>
          <a:p>
            <a:pPr>
              <a:buNone/>
            </a:pPr>
            <a:endParaRPr lang="fr-FR" sz="2400" dirty="0"/>
          </a:p>
        </p:txBody>
      </p:sp>
      <p:sp>
        <p:nvSpPr>
          <p:cNvPr id="4" name="Rectangle 3"/>
          <p:cNvSpPr/>
          <p:nvPr/>
        </p:nvSpPr>
        <p:spPr>
          <a:xfrm>
            <a:off x="1142976" y="4429132"/>
            <a:ext cx="57150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ADC</a:t>
            </a:r>
            <a:endParaRPr lang="fr-FR" sz="1600" dirty="0"/>
          </a:p>
        </p:txBody>
      </p:sp>
      <p:sp>
        <p:nvSpPr>
          <p:cNvPr id="5" name="Rectangle 4"/>
          <p:cNvSpPr/>
          <p:nvPr/>
        </p:nvSpPr>
        <p:spPr>
          <a:xfrm>
            <a:off x="5000628" y="4429132"/>
            <a:ext cx="57150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ADC</a:t>
            </a:r>
            <a:endParaRPr lang="fr-FR" sz="1600" dirty="0"/>
          </a:p>
        </p:txBody>
      </p:sp>
      <p:sp>
        <p:nvSpPr>
          <p:cNvPr id="6" name="Rectangle 5"/>
          <p:cNvSpPr/>
          <p:nvPr/>
        </p:nvSpPr>
        <p:spPr>
          <a:xfrm>
            <a:off x="3714744" y="4429132"/>
            <a:ext cx="57150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ADC</a:t>
            </a:r>
            <a:endParaRPr lang="fr-FR" sz="1600" dirty="0"/>
          </a:p>
        </p:txBody>
      </p:sp>
      <p:sp>
        <p:nvSpPr>
          <p:cNvPr id="7" name="Rectangle 6"/>
          <p:cNvSpPr/>
          <p:nvPr/>
        </p:nvSpPr>
        <p:spPr>
          <a:xfrm>
            <a:off x="2428860" y="4429132"/>
            <a:ext cx="57150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ADC</a:t>
            </a:r>
            <a:endParaRPr lang="fr-FR" sz="1600" dirty="0"/>
          </a:p>
        </p:txBody>
      </p:sp>
      <p:cxnSp>
        <p:nvCxnSpPr>
          <p:cNvPr id="14" name="Connecteur droit avec flèche 13"/>
          <p:cNvCxnSpPr/>
          <p:nvPr/>
        </p:nvCxnSpPr>
        <p:spPr>
          <a:xfrm rot="5400000">
            <a:off x="5215736" y="421402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rot="5400000">
            <a:off x="1072332" y="421402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rot="5400000">
            <a:off x="1358084" y="421402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5400000">
            <a:off x="2358216" y="421402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rot="5400000">
            <a:off x="2643968" y="421402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rot="5400000">
            <a:off x="3644100" y="421402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rot="5400000">
            <a:off x="3929852" y="421402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rot="5400000">
            <a:off x="4929984" y="421402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rot="5400000">
            <a:off x="1148524" y="5495154"/>
            <a:ext cx="852502" cy="6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rot="5400000">
            <a:off x="2434408" y="5495154"/>
            <a:ext cx="852502" cy="6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rot="5400000">
            <a:off x="3720292" y="5495154"/>
            <a:ext cx="852502" cy="6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rot="5400000">
            <a:off x="5006176" y="5495154"/>
            <a:ext cx="852502" cy="6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/>
          <p:nvPr/>
        </p:nvCxnSpPr>
        <p:spPr>
          <a:xfrm rot="10800000">
            <a:off x="4286248" y="4643446"/>
            <a:ext cx="857256" cy="7143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ngle 29"/>
          <p:cNvCxnSpPr/>
          <p:nvPr/>
        </p:nvCxnSpPr>
        <p:spPr>
          <a:xfrm rot="10800000">
            <a:off x="1714480" y="4643446"/>
            <a:ext cx="857256" cy="7143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ngle 30"/>
          <p:cNvCxnSpPr/>
          <p:nvPr/>
        </p:nvCxnSpPr>
        <p:spPr>
          <a:xfrm rot="10800000">
            <a:off x="3000364" y="4643446"/>
            <a:ext cx="857256" cy="7143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rot="5400000">
            <a:off x="5000628" y="521495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rot="5400000">
            <a:off x="2429654" y="5214156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rot="5400000">
            <a:off x="3715538" y="5214156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rot="5400000">
            <a:off x="857224" y="5500702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 rot="10800000">
            <a:off x="5572132" y="464344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rot="5400000">
            <a:off x="5680083" y="4321181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ce réservé de la date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octobre 2013</a:t>
            </a:r>
            <a:endParaRPr lang="fr-FR"/>
          </a:p>
        </p:txBody>
      </p:sp>
      <p:sp>
        <p:nvSpPr>
          <p:cNvPr id="32" name="Espace réservé du numéro de diapositive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724F-B3EE-44EC-8799-4C9D71B94D00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4" name="Espace réservé du pied de page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Architecture des ordinateurs 1CP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Circuits combinatoires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800" b="1" dirty="0" smtClean="0"/>
              <a:t>3. Soustraction:</a:t>
            </a:r>
          </a:p>
          <a:p>
            <a:pPr>
              <a:buNone/>
            </a:pPr>
            <a:r>
              <a:rPr lang="fr-FR" sz="2400" dirty="0" smtClean="0"/>
              <a:t>	Le demi-soustracteur est un soustracteur binaire qui ne tient pas compte de la retenue provenant des bits de poids inférieurs. </a:t>
            </a:r>
          </a:p>
          <a:p>
            <a:pPr>
              <a:buNone/>
            </a:pPr>
            <a:r>
              <a:rPr lang="fr-FR" sz="2400" dirty="0" smtClean="0"/>
              <a:t>	TV 				D = /</a:t>
            </a:r>
            <a:r>
              <a:rPr lang="fr-FR" sz="2400" dirty="0" err="1" smtClean="0"/>
              <a:t>a.b</a:t>
            </a:r>
            <a:r>
              <a:rPr lang="fr-FR" sz="2400" dirty="0" smtClean="0"/>
              <a:t> + a./b = a </a:t>
            </a:r>
            <a:r>
              <a:rPr lang="fr-FR" sz="2400" dirty="0" err="1" smtClean="0"/>
              <a:t>oux</a:t>
            </a:r>
            <a:r>
              <a:rPr lang="fr-FR" sz="2400" dirty="0" smtClean="0"/>
              <a:t> b</a:t>
            </a:r>
          </a:p>
          <a:p>
            <a:pPr>
              <a:buNone/>
            </a:pPr>
            <a:r>
              <a:rPr lang="fr-FR" sz="2400" dirty="0" smtClean="0"/>
              <a:t>					C = /</a:t>
            </a:r>
            <a:r>
              <a:rPr lang="fr-FR" sz="2400" dirty="0" err="1" smtClean="0"/>
              <a:t>a.b</a:t>
            </a:r>
            <a:r>
              <a:rPr lang="fr-FR" sz="2400" dirty="0" smtClean="0"/>
              <a:t>            ( Opération a – b)    </a:t>
            </a:r>
          </a:p>
          <a:p>
            <a:pPr>
              <a:buNone/>
            </a:pPr>
            <a:endParaRPr lang="fr-FR" sz="2400" dirty="0" smtClean="0"/>
          </a:p>
          <a:p>
            <a:pPr>
              <a:buNone/>
            </a:pPr>
            <a:r>
              <a:rPr lang="fr-FR" sz="2400" dirty="0" smtClean="0"/>
              <a:t>				       a			    D</a:t>
            </a:r>
          </a:p>
          <a:p>
            <a:pPr>
              <a:buNone/>
            </a:pPr>
            <a:r>
              <a:rPr lang="fr-FR" sz="2400" dirty="0" smtClean="0"/>
              <a:t>				       b			    C</a:t>
            </a:r>
          </a:p>
          <a:p>
            <a:pPr>
              <a:buNone/>
            </a:pPr>
            <a:r>
              <a:rPr lang="fr-FR" sz="2800" dirty="0" smtClean="0"/>
              <a:t>					</a:t>
            </a:r>
            <a:endParaRPr lang="fr-FR" sz="28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357290" y="3429000"/>
          <a:ext cx="17859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88"/>
                <a:gridCol w="446488"/>
                <a:gridCol w="446488"/>
                <a:gridCol w="44648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0" y="4429132"/>
            <a:ext cx="1071570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 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00496" y="471488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4000496" y="528638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5643570" y="528638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5643570" y="471488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octobre 2013</a:t>
            </a:r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724F-B3EE-44EC-8799-4C9D71B94D00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Architecture des ordinateurs 1CP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Circuits combinatoires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fr-FR" sz="2400" b="1" dirty="0" smtClean="0"/>
              <a:t>	</a:t>
            </a:r>
            <a:r>
              <a:rPr lang="fr-FR" sz="2400" b="1" i="1" dirty="0" smtClean="0"/>
              <a:t>Remarque:</a:t>
            </a:r>
          </a:p>
          <a:p>
            <a:pPr>
              <a:buNone/>
            </a:pPr>
            <a:r>
              <a:rPr lang="fr-FR" sz="2000" dirty="0" smtClean="0"/>
              <a:t>	</a:t>
            </a:r>
            <a:r>
              <a:rPr lang="fr-FR" sz="2200" dirty="0" smtClean="0"/>
              <a:t>En binaire les nombres négatifs sont représentés en complément à 2 (soit A + /A = 2</a:t>
            </a:r>
            <a:r>
              <a:rPr lang="fr-FR" sz="2200" baseline="30000" dirty="0" smtClean="0"/>
              <a:t>n</a:t>
            </a:r>
            <a:r>
              <a:rPr lang="fr-FR" sz="2200" dirty="0" smtClean="0"/>
              <a:t> – 1) .   </a:t>
            </a:r>
            <a:r>
              <a:rPr lang="fr-FR" sz="2200" dirty="0" smtClean="0">
                <a:sym typeface="Wingdings" pitchFamily="2" charset="2"/>
              </a:rPr>
              <a:t></a:t>
            </a:r>
            <a:r>
              <a:rPr lang="fr-FR" sz="2200" dirty="0" smtClean="0"/>
              <a:t> - A = /A + 1 - 2</a:t>
            </a:r>
            <a:r>
              <a:rPr lang="fr-FR" sz="2200" baseline="30000" dirty="0" smtClean="0"/>
              <a:t>n  </a:t>
            </a:r>
            <a:r>
              <a:rPr lang="fr-FR" sz="2200" dirty="0" smtClean="0"/>
              <a:t>or sur n bits 2</a:t>
            </a:r>
            <a:r>
              <a:rPr lang="fr-FR" sz="2200" baseline="30000" dirty="0" smtClean="0"/>
              <a:t>n</a:t>
            </a:r>
            <a:r>
              <a:rPr lang="fr-FR" sz="2200" dirty="0" smtClean="0"/>
              <a:t> = 0. </a:t>
            </a:r>
            <a:r>
              <a:rPr lang="fr-FR" sz="2200" dirty="0" smtClean="0">
                <a:sym typeface="Wingdings" pitchFamily="2" charset="2"/>
              </a:rPr>
              <a:t>    </a:t>
            </a:r>
            <a:r>
              <a:rPr lang="fr-FR" sz="2200" dirty="0" smtClean="0">
                <a:sym typeface="Wingdings" pitchFamily="2" charset="2"/>
              </a:rPr>
              <a:t>- A = /A + 1. Ce qui veut dire que l’on peut transformer la soustraction en addition:</a:t>
            </a:r>
          </a:p>
          <a:p>
            <a:pPr>
              <a:buNone/>
            </a:pPr>
            <a:r>
              <a:rPr lang="fr-FR" sz="2200" dirty="0" smtClean="0">
                <a:sym typeface="Wingdings" pitchFamily="2" charset="2"/>
              </a:rPr>
              <a:t>			</a:t>
            </a:r>
            <a:r>
              <a:rPr lang="fr-FR" sz="2200" b="1" dirty="0" smtClean="0">
                <a:sym typeface="Wingdings" pitchFamily="2" charset="2"/>
              </a:rPr>
              <a:t>A – B = A + /B + 1</a:t>
            </a:r>
          </a:p>
          <a:p>
            <a:pPr>
              <a:buNone/>
            </a:pPr>
            <a:r>
              <a:rPr lang="fr-FR" sz="2000" b="1" dirty="0" smtClean="0"/>
              <a:t>	</a:t>
            </a:r>
            <a:r>
              <a:rPr lang="fr-FR" sz="2200" dirty="0" smtClean="0"/>
              <a:t>Finalement, on utilise un additionneur au lieu d’un soustracteur.</a:t>
            </a:r>
          </a:p>
          <a:p>
            <a:pPr>
              <a:buNone/>
            </a:pPr>
            <a:endParaRPr lang="fr-FR" sz="2200" dirty="0" smtClean="0"/>
          </a:p>
          <a:p>
            <a:pPr>
              <a:buNone/>
            </a:pPr>
            <a:r>
              <a:rPr lang="fr-FR" sz="2200" dirty="0" smtClean="0"/>
              <a:t>		a			D	</a:t>
            </a:r>
            <a:r>
              <a:rPr lang="fr-FR" sz="2200" b="1" i="1" dirty="0" smtClean="0"/>
              <a:t>Exemple :</a:t>
            </a:r>
            <a:r>
              <a:rPr lang="fr-FR" sz="2200" dirty="0" smtClean="0"/>
              <a:t> Réaliser un 						soustracteur complet.</a:t>
            </a:r>
            <a:endParaRPr lang="fr-FR" sz="2200" b="1" i="1" dirty="0" smtClean="0"/>
          </a:p>
          <a:p>
            <a:pPr>
              <a:buNone/>
            </a:pPr>
            <a:r>
              <a:rPr lang="fr-FR" sz="2200" dirty="0" smtClean="0"/>
              <a:t>		/b			</a:t>
            </a:r>
          </a:p>
          <a:p>
            <a:pPr>
              <a:buNone/>
            </a:pPr>
            <a:r>
              <a:rPr lang="fr-FR" sz="2200" dirty="0" smtClean="0"/>
              <a:t>		r			C</a:t>
            </a:r>
          </a:p>
          <a:p>
            <a:pPr>
              <a:buNone/>
            </a:pPr>
            <a:endParaRPr lang="fr-FR" sz="2200" dirty="0"/>
          </a:p>
        </p:txBody>
      </p:sp>
      <p:sp>
        <p:nvSpPr>
          <p:cNvPr id="4" name="Rectangle 3"/>
          <p:cNvSpPr/>
          <p:nvPr/>
        </p:nvSpPr>
        <p:spPr>
          <a:xfrm>
            <a:off x="2357422" y="4643446"/>
            <a:ext cx="1143008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 S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1714480" y="4857760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1714480" y="5286388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1714480" y="5572140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3500430" y="5572140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2324080" y="5467360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3500430" y="4857760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octobre 2013</a:t>
            </a:r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724F-B3EE-44EC-8799-4C9D71B94D00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Architecture des ordinateurs 1CP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Circuits combinatoires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800" b="1" dirty="0" smtClean="0"/>
              <a:t>4. Comparaison:</a:t>
            </a:r>
          </a:p>
          <a:p>
            <a:pPr>
              <a:buNone/>
            </a:pPr>
            <a:r>
              <a:rPr lang="fr-FR" sz="2000" dirty="0" smtClean="0"/>
              <a:t>	Il s’agit de comparer 2 nombres A et B  de n bits chacun, avec comme résultat 3 sorties correspondant à A = B, A &lt; B et A &gt; B.</a:t>
            </a:r>
          </a:p>
          <a:p>
            <a:pPr>
              <a:buNone/>
            </a:pPr>
            <a:endParaRPr lang="fr-FR" sz="2000" dirty="0" smtClean="0"/>
          </a:p>
          <a:p>
            <a:pPr>
              <a:buNone/>
            </a:pPr>
            <a:r>
              <a:rPr lang="fr-FR" sz="2000" dirty="0" smtClean="0"/>
              <a:t>		A n bits			E (A = B)</a:t>
            </a:r>
          </a:p>
          <a:p>
            <a:pPr>
              <a:buNone/>
            </a:pPr>
            <a:r>
              <a:rPr lang="fr-FR" sz="2000" dirty="0" smtClean="0"/>
              <a:t>					S (A &gt; B)</a:t>
            </a:r>
          </a:p>
          <a:p>
            <a:pPr>
              <a:buNone/>
            </a:pPr>
            <a:r>
              <a:rPr lang="fr-FR" sz="2000" dirty="0" smtClean="0"/>
              <a:t>		B n bits			I  (A &lt; B)</a:t>
            </a:r>
          </a:p>
          <a:p>
            <a:pPr>
              <a:buNone/>
            </a:pPr>
            <a:r>
              <a:rPr lang="fr-FR" sz="2000" dirty="0" smtClean="0"/>
              <a:t>TV  d’un comparateur 1 bit:			On déduit:</a:t>
            </a:r>
          </a:p>
          <a:p>
            <a:pPr>
              <a:buNone/>
            </a:pPr>
            <a:r>
              <a:rPr lang="fr-FR" sz="2000" dirty="0" smtClean="0"/>
              <a:t>							</a:t>
            </a:r>
            <a:r>
              <a:rPr lang="fr-FR" sz="2000" b="1" dirty="0" smtClean="0"/>
              <a:t>E</a:t>
            </a:r>
            <a:r>
              <a:rPr lang="fr-FR" sz="2000" dirty="0" smtClean="0"/>
              <a:t> = /a./b + </a:t>
            </a:r>
            <a:r>
              <a:rPr lang="fr-FR" sz="2000" dirty="0" err="1" smtClean="0"/>
              <a:t>a.b</a:t>
            </a:r>
            <a:r>
              <a:rPr lang="fr-FR" sz="2000" dirty="0" smtClean="0"/>
              <a:t> = a /</a:t>
            </a:r>
            <a:r>
              <a:rPr lang="fr-FR" sz="2000" dirty="0" err="1" smtClean="0"/>
              <a:t>oux</a:t>
            </a:r>
            <a:r>
              <a:rPr lang="fr-FR" sz="2000" dirty="0" smtClean="0"/>
              <a:t> b</a:t>
            </a:r>
          </a:p>
          <a:p>
            <a:pPr>
              <a:buNone/>
            </a:pPr>
            <a:r>
              <a:rPr lang="fr-FR" sz="2000" dirty="0" smtClean="0"/>
              <a:t>							</a:t>
            </a:r>
            <a:r>
              <a:rPr lang="fr-FR" sz="2000" b="1" dirty="0" smtClean="0"/>
              <a:t>S</a:t>
            </a:r>
            <a:r>
              <a:rPr lang="fr-FR" sz="2000" dirty="0" smtClean="0"/>
              <a:t> = a./b  ;  </a:t>
            </a:r>
            <a:r>
              <a:rPr lang="fr-FR" sz="2000" b="1" dirty="0" smtClean="0"/>
              <a:t> I </a:t>
            </a:r>
            <a:r>
              <a:rPr lang="fr-FR" sz="2000" dirty="0" smtClean="0"/>
              <a:t>= /</a:t>
            </a:r>
            <a:r>
              <a:rPr lang="fr-FR" sz="2000" dirty="0" err="1" smtClean="0"/>
              <a:t>a.b</a:t>
            </a:r>
            <a:r>
              <a:rPr lang="fr-FR" sz="2000" dirty="0" smtClean="0"/>
              <a:t> </a:t>
            </a:r>
          </a:p>
          <a:p>
            <a:pPr>
              <a:buNone/>
            </a:pPr>
            <a:r>
              <a:rPr lang="fr-FR" sz="2000" dirty="0" smtClean="0"/>
              <a:t>							ou </a:t>
            </a:r>
            <a:r>
              <a:rPr lang="fr-FR" sz="2000" b="1" dirty="0" smtClean="0"/>
              <a:t>E </a:t>
            </a:r>
            <a:r>
              <a:rPr lang="fr-FR" sz="2000" dirty="0" smtClean="0"/>
              <a:t>=</a:t>
            </a:r>
            <a:r>
              <a:rPr lang="fr-FR" sz="2000" b="1" dirty="0" smtClean="0"/>
              <a:t> /( S + I)</a:t>
            </a:r>
            <a:endParaRPr lang="fr-FR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2428860" y="2928934"/>
            <a:ext cx="1428760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Comp</a:t>
            </a:r>
            <a:endParaRPr lang="fr-FR" dirty="0"/>
          </a:p>
        </p:txBody>
      </p:sp>
      <p:sp>
        <p:nvSpPr>
          <p:cNvPr id="5" name="Flèche droite 4"/>
          <p:cNvSpPr/>
          <p:nvPr/>
        </p:nvSpPr>
        <p:spPr>
          <a:xfrm>
            <a:off x="1714480" y="3071810"/>
            <a:ext cx="714380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 droite 5"/>
          <p:cNvSpPr/>
          <p:nvPr/>
        </p:nvSpPr>
        <p:spPr>
          <a:xfrm>
            <a:off x="1714480" y="3857628"/>
            <a:ext cx="714380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3857620" y="3143248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3857620" y="3571876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3857620" y="3929066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au 10"/>
          <p:cNvGraphicFramePr>
            <a:graphicFrameLocks noGrp="1"/>
          </p:cNvGraphicFramePr>
          <p:nvPr/>
        </p:nvGraphicFramePr>
        <p:xfrm>
          <a:off x="3571868" y="4357694"/>
          <a:ext cx="21431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428628"/>
                <a:gridCol w="428628"/>
                <a:gridCol w="428628"/>
                <a:gridCol w="428628"/>
              </a:tblGrid>
              <a:tr h="294322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</a:t>
                      </a:r>
                      <a:endParaRPr lang="fr-FR" dirty="0"/>
                    </a:p>
                  </a:txBody>
                  <a:tcPr/>
                </a:tc>
              </a:tr>
              <a:tr h="294322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294322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294322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294322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octobre 2013</a:t>
            </a:r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724F-B3EE-44EC-8799-4C9D71B94D00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Architecture des ordinateurs 1CP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Circuits combinatoires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b="1" i="1" dirty="0" smtClean="0"/>
              <a:t>Exemple : Comparateur  à 2 bits</a:t>
            </a:r>
          </a:p>
          <a:p>
            <a:endParaRPr lang="fr-FR" sz="2400" b="1" i="1" dirty="0" smtClean="0"/>
          </a:p>
          <a:p>
            <a:pPr lvl="1"/>
            <a:r>
              <a:rPr lang="fr-FR" sz="2000" dirty="0" smtClean="0"/>
              <a:t>Etablir la TV du circuit;</a:t>
            </a:r>
          </a:p>
          <a:p>
            <a:pPr lvl="1"/>
            <a:r>
              <a:rPr lang="fr-FR" sz="2000" dirty="0" smtClean="0"/>
              <a:t>Générer les équations de sortie: E, S, et I;</a:t>
            </a:r>
          </a:p>
          <a:p>
            <a:pPr lvl="1"/>
            <a:r>
              <a:rPr lang="fr-FR" sz="2000" dirty="0" smtClean="0"/>
              <a:t>Faire le schéma;</a:t>
            </a:r>
          </a:p>
          <a:p>
            <a:pPr lvl="1"/>
            <a:r>
              <a:rPr lang="fr-FR" sz="2000" dirty="0" smtClean="0"/>
              <a:t>Réaliser le même circuit à l’aide de circuits comparateurs 1 bit et des portes.</a:t>
            </a:r>
          </a:p>
          <a:p>
            <a:pPr lvl="1">
              <a:buNone/>
            </a:pPr>
            <a:endParaRPr lang="fr-FR" sz="2000" dirty="0" smtClean="0"/>
          </a:p>
          <a:p>
            <a:pPr lvl="1">
              <a:buNone/>
            </a:pPr>
            <a:r>
              <a:rPr lang="fr-FR" sz="2000" dirty="0" smtClean="0"/>
              <a:t>On dit que A = B   Si A1 = B1, </a:t>
            </a:r>
            <a:r>
              <a:rPr lang="fr-FR" sz="2000" b="1" dirty="0" smtClean="0"/>
              <a:t>et</a:t>
            </a:r>
            <a:r>
              <a:rPr lang="fr-FR" sz="2000" dirty="0" smtClean="0"/>
              <a:t>  A0 = B0;</a:t>
            </a:r>
          </a:p>
          <a:p>
            <a:pPr lvl="1">
              <a:buNone/>
            </a:pPr>
            <a:r>
              <a:rPr lang="fr-FR" sz="2000" dirty="0" smtClean="0"/>
              <a:t>A &gt; B  Si  A1 &gt; B1 </a:t>
            </a:r>
            <a:r>
              <a:rPr lang="fr-FR" sz="2000" b="1" dirty="0" smtClean="0"/>
              <a:t>ou</a:t>
            </a:r>
            <a:r>
              <a:rPr lang="fr-FR" sz="2000" dirty="0" smtClean="0"/>
              <a:t> A1 = B1 </a:t>
            </a:r>
            <a:r>
              <a:rPr lang="fr-FR" sz="2000" b="1" dirty="0" smtClean="0"/>
              <a:t>et</a:t>
            </a:r>
            <a:r>
              <a:rPr lang="fr-FR" sz="2000" dirty="0" smtClean="0"/>
              <a:t> A0 &gt; B0;</a:t>
            </a:r>
          </a:p>
          <a:p>
            <a:pPr lvl="1">
              <a:buNone/>
            </a:pPr>
            <a:r>
              <a:rPr lang="fr-FR" sz="2000" dirty="0" smtClean="0"/>
              <a:t>A &lt; B  Si  A1 &lt; B1 </a:t>
            </a:r>
            <a:r>
              <a:rPr lang="fr-FR" sz="2000" b="1" dirty="0" smtClean="0"/>
              <a:t>ou</a:t>
            </a:r>
            <a:r>
              <a:rPr lang="fr-FR" sz="2000" dirty="0" smtClean="0"/>
              <a:t> A1 = B1 </a:t>
            </a:r>
            <a:r>
              <a:rPr lang="fr-FR" sz="2000" b="1" dirty="0" smtClean="0"/>
              <a:t>et</a:t>
            </a:r>
            <a:r>
              <a:rPr lang="fr-FR" sz="2000" dirty="0" smtClean="0"/>
              <a:t> A0 &lt; B0.</a:t>
            </a: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octobre 2013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724F-B3EE-44EC-8799-4C9D71B94D00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Architecture des ordinateurs 1CP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515</Words>
  <Application>Microsoft Office PowerPoint</Application>
  <PresentationFormat>Affichage à l'écran (4:3)</PresentationFormat>
  <Paragraphs>375</Paragraphs>
  <Slides>14</Slides>
  <Notes>10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Circuits combinatoires</vt:lpstr>
      <vt:lpstr>Circuits combinatoires</vt:lpstr>
      <vt:lpstr>Circuits combinatoires</vt:lpstr>
      <vt:lpstr>Circuits combinatoires</vt:lpstr>
      <vt:lpstr>Circuits combinatoires</vt:lpstr>
      <vt:lpstr>Circuits combinatoires</vt:lpstr>
      <vt:lpstr>Circuits combinatoires</vt:lpstr>
      <vt:lpstr>Circuits combinatoires</vt:lpstr>
      <vt:lpstr>Circuits combinatoires</vt:lpstr>
      <vt:lpstr>Circuits combinatoires</vt:lpstr>
      <vt:lpstr>Circuits combinatoires</vt:lpstr>
      <vt:lpstr>Circuits combinatoires</vt:lpstr>
      <vt:lpstr>Circuits combinatoires</vt:lpstr>
      <vt:lpstr>Circuits combinatoires</vt:lpstr>
    </vt:vector>
  </TitlesOfParts>
  <Company>ESI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Circuits combinatoires</dc:title>
  <dc:creator>LABO</dc:creator>
  <cp:lastModifiedBy>ESI</cp:lastModifiedBy>
  <cp:revision>70</cp:revision>
  <dcterms:created xsi:type="dcterms:W3CDTF">2013-10-20T10:08:30Z</dcterms:created>
  <dcterms:modified xsi:type="dcterms:W3CDTF">2013-10-23T19:00:58Z</dcterms:modified>
</cp:coreProperties>
</file>