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9" r:id="rId12"/>
    <p:sldId id="265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47"/>
    <p:restoredTop sz="94637"/>
  </p:normalViewPr>
  <p:slideViewPr>
    <p:cSldViewPr>
      <p:cViewPr varScale="1">
        <p:scale>
          <a:sx n="139" d="100"/>
          <a:sy n="139" d="100"/>
        </p:scale>
        <p:origin x="176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5521E-33B7-9D43-9129-85679A7DD87D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CFB3CC-3C25-FE4A-886F-715188D64088}">
      <dgm:prSet phldrT="[Text]"/>
      <dgm:spPr/>
      <dgm:t>
        <a:bodyPr/>
        <a:lstStyle/>
        <a:p>
          <a:r>
            <a:rPr lang="en-US" dirty="0"/>
            <a:t>Drop irrelevant columns, duplicates, and nulls</a:t>
          </a:r>
        </a:p>
      </dgm:t>
    </dgm:pt>
    <dgm:pt modelId="{33707FA8-73D7-554B-BFFB-999A4CCE2203}" type="parTrans" cxnId="{38E18EB7-02DF-9147-9F44-C93B5EBE0086}">
      <dgm:prSet/>
      <dgm:spPr/>
      <dgm:t>
        <a:bodyPr/>
        <a:lstStyle/>
        <a:p>
          <a:endParaRPr lang="en-US"/>
        </a:p>
      </dgm:t>
    </dgm:pt>
    <dgm:pt modelId="{F3DE7B26-A84B-3D47-B21D-2B84FE425706}" type="sibTrans" cxnId="{38E18EB7-02DF-9147-9F44-C93B5EBE0086}">
      <dgm:prSet/>
      <dgm:spPr/>
      <dgm:t>
        <a:bodyPr/>
        <a:lstStyle/>
        <a:p>
          <a:endParaRPr lang="en-US"/>
        </a:p>
      </dgm:t>
    </dgm:pt>
    <dgm:pt modelId="{B358E4F1-D0E2-4C4D-8AFB-97DB913FD28E}">
      <dgm:prSet phldrT="[Text]"/>
      <dgm:spPr/>
      <dgm:t>
        <a:bodyPr/>
        <a:lstStyle/>
        <a:p>
          <a:pPr rtl="0"/>
          <a:r>
            <a:rPr lang="en-US" dirty="0"/>
            <a:t>Data visualization</a:t>
          </a:r>
        </a:p>
      </dgm:t>
    </dgm:pt>
    <dgm:pt modelId="{CBA907BC-CC05-974F-8EFC-90832BA30ED3}" type="parTrans" cxnId="{FA5A61FA-040B-7F48-A098-371C7FECC416}">
      <dgm:prSet/>
      <dgm:spPr/>
      <dgm:t>
        <a:bodyPr/>
        <a:lstStyle/>
        <a:p>
          <a:endParaRPr lang="en-US"/>
        </a:p>
      </dgm:t>
    </dgm:pt>
    <dgm:pt modelId="{1EEC70A0-B080-D440-B747-F0D511636478}" type="sibTrans" cxnId="{FA5A61FA-040B-7F48-A098-371C7FECC416}">
      <dgm:prSet/>
      <dgm:spPr/>
      <dgm:t>
        <a:bodyPr/>
        <a:lstStyle/>
        <a:p>
          <a:endParaRPr lang="en-US"/>
        </a:p>
      </dgm:t>
    </dgm:pt>
    <dgm:pt modelId="{FA048C2F-6423-8E4D-955B-D3540D5050F4}">
      <dgm:prSet phldrT="[Text]"/>
      <dgm:spPr/>
      <dgm:t>
        <a:bodyPr/>
        <a:lstStyle/>
        <a:p>
          <a:pPr rtl="0"/>
          <a:r>
            <a:rPr lang="en-US" dirty="0"/>
            <a:t>Feature engineering</a:t>
          </a:r>
        </a:p>
      </dgm:t>
    </dgm:pt>
    <dgm:pt modelId="{A623D3D6-E977-5F46-AE5F-B27307C5125A}" type="parTrans" cxnId="{FE34C519-D2EE-7C42-B3DD-5414C1E180FB}">
      <dgm:prSet/>
      <dgm:spPr/>
      <dgm:t>
        <a:bodyPr/>
        <a:lstStyle/>
        <a:p>
          <a:endParaRPr lang="en-US"/>
        </a:p>
      </dgm:t>
    </dgm:pt>
    <dgm:pt modelId="{A78FE622-1FDF-F24C-A5C5-59158D389FE2}" type="sibTrans" cxnId="{FE34C519-D2EE-7C42-B3DD-5414C1E180FB}">
      <dgm:prSet/>
      <dgm:spPr/>
      <dgm:t>
        <a:bodyPr/>
        <a:lstStyle/>
        <a:p>
          <a:endParaRPr lang="en-US"/>
        </a:p>
      </dgm:t>
    </dgm:pt>
    <dgm:pt modelId="{BAACCF7E-82EB-F941-ABEC-72454CE6B808}">
      <dgm:prSet phldrT="[Text]"/>
      <dgm:spPr/>
      <dgm:t>
        <a:bodyPr/>
        <a:lstStyle/>
        <a:p>
          <a:pPr rtl="0"/>
          <a:r>
            <a:rPr lang="en-US" dirty="0"/>
            <a:t>Cross validation</a:t>
          </a:r>
        </a:p>
      </dgm:t>
    </dgm:pt>
    <dgm:pt modelId="{6BA2ED33-8FDE-F14C-BF7F-CBCD2F1D51CD}" type="parTrans" cxnId="{D37DB48D-A9C7-DE47-9CCA-44A7ACC37C8B}">
      <dgm:prSet/>
      <dgm:spPr/>
      <dgm:t>
        <a:bodyPr/>
        <a:lstStyle/>
        <a:p>
          <a:endParaRPr lang="en-US"/>
        </a:p>
      </dgm:t>
    </dgm:pt>
    <dgm:pt modelId="{AB1C36D1-98BC-BC49-AFB5-80CD4E8C54A9}" type="sibTrans" cxnId="{D37DB48D-A9C7-DE47-9CCA-44A7ACC37C8B}">
      <dgm:prSet/>
      <dgm:spPr/>
      <dgm:t>
        <a:bodyPr/>
        <a:lstStyle/>
        <a:p>
          <a:endParaRPr lang="en-US"/>
        </a:p>
      </dgm:t>
    </dgm:pt>
    <dgm:pt modelId="{4DF98A37-6829-644A-B7E1-B17F598EED5E}">
      <dgm:prSet phldrT="[Text]"/>
      <dgm:spPr/>
      <dgm:t>
        <a:bodyPr/>
        <a:lstStyle/>
        <a:p>
          <a:pPr rtl="0"/>
          <a:r>
            <a:rPr lang="en-US" dirty="0"/>
            <a:t>Correlation</a:t>
          </a:r>
        </a:p>
      </dgm:t>
    </dgm:pt>
    <dgm:pt modelId="{968A5436-E95F-2C4C-A020-D6F3005A2C22}" type="parTrans" cxnId="{E70E7C1F-A6B4-2843-95D3-22AC634C8E07}">
      <dgm:prSet/>
      <dgm:spPr/>
      <dgm:t>
        <a:bodyPr/>
        <a:lstStyle/>
        <a:p>
          <a:endParaRPr lang="en-US"/>
        </a:p>
      </dgm:t>
    </dgm:pt>
    <dgm:pt modelId="{1AFD9F29-C781-4C4D-B945-B71D41079E32}" type="sibTrans" cxnId="{E70E7C1F-A6B4-2843-95D3-22AC634C8E07}">
      <dgm:prSet/>
      <dgm:spPr/>
      <dgm:t>
        <a:bodyPr/>
        <a:lstStyle/>
        <a:p>
          <a:endParaRPr lang="en-US"/>
        </a:p>
      </dgm:t>
    </dgm:pt>
    <dgm:pt modelId="{8679C4E2-79B0-334B-9FFB-A9D9304516CF}" type="pres">
      <dgm:prSet presAssocID="{3725521E-33B7-9D43-9129-85679A7DD87D}" presName="Name0" presStyleCnt="0">
        <dgm:presLayoutVars>
          <dgm:dir/>
          <dgm:resizeHandles val="exact"/>
        </dgm:presLayoutVars>
      </dgm:prSet>
      <dgm:spPr/>
    </dgm:pt>
    <dgm:pt modelId="{981962EF-67D4-3F4B-A4FE-38E1898D6038}" type="pres">
      <dgm:prSet presAssocID="{3725521E-33B7-9D43-9129-85679A7DD87D}" presName="cycle" presStyleCnt="0"/>
      <dgm:spPr/>
    </dgm:pt>
    <dgm:pt modelId="{CDB1BD5D-0A36-5A49-89C5-24303AFA4830}" type="pres">
      <dgm:prSet presAssocID="{47CFB3CC-3C25-FE4A-886F-715188D64088}" presName="nodeFirstNode" presStyleLbl="node1" presStyleIdx="0" presStyleCnt="5">
        <dgm:presLayoutVars>
          <dgm:bulletEnabled val="1"/>
        </dgm:presLayoutVars>
      </dgm:prSet>
      <dgm:spPr/>
    </dgm:pt>
    <dgm:pt modelId="{49288BDC-5682-1B4F-BDA0-D91947D96CD6}" type="pres">
      <dgm:prSet presAssocID="{F3DE7B26-A84B-3D47-B21D-2B84FE425706}" presName="sibTransFirstNode" presStyleLbl="bgShp" presStyleIdx="0" presStyleCnt="1"/>
      <dgm:spPr/>
    </dgm:pt>
    <dgm:pt modelId="{91FCB423-87B6-CE41-9380-A836EB8A5673}" type="pres">
      <dgm:prSet presAssocID="{B358E4F1-D0E2-4C4D-8AFB-97DB913FD28E}" presName="nodeFollowingNodes" presStyleLbl="node1" presStyleIdx="1" presStyleCnt="5">
        <dgm:presLayoutVars>
          <dgm:bulletEnabled val="1"/>
        </dgm:presLayoutVars>
      </dgm:prSet>
      <dgm:spPr/>
    </dgm:pt>
    <dgm:pt modelId="{44A1A9D2-A452-3B4E-B700-0E8DD26F0261}" type="pres">
      <dgm:prSet presAssocID="{FA048C2F-6423-8E4D-955B-D3540D5050F4}" presName="nodeFollowingNodes" presStyleLbl="node1" presStyleIdx="2" presStyleCnt="5" custRadScaleRad="96268" custRadScaleInc="-9425">
        <dgm:presLayoutVars>
          <dgm:bulletEnabled val="1"/>
        </dgm:presLayoutVars>
      </dgm:prSet>
      <dgm:spPr/>
    </dgm:pt>
    <dgm:pt modelId="{D88E7A5B-9922-B24A-83D9-7DDD7B5C5FF0}" type="pres">
      <dgm:prSet presAssocID="{BAACCF7E-82EB-F941-ABEC-72454CE6B808}" presName="nodeFollowingNodes" presStyleLbl="node1" presStyleIdx="3" presStyleCnt="5" custRadScaleRad="100942" custRadScaleInc="14272">
        <dgm:presLayoutVars>
          <dgm:bulletEnabled val="1"/>
        </dgm:presLayoutVars>
      </dgm:prSet>
      <dgm:spPr/>
    </dgm:pt>
    <dgm:pt modelId="{81535B08-1598-E243-8EA4-AF097C42CE51}" type="pres">
      <dgm:prSet presAssocID="{4DF98A37-6829-644A-B7E1-B17F598EED5E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D6742409-3AE5-DD43-8B87-8EDD35A1D3DD}" type="presOf" srcId="{B358E4F1-D0E2-4C4D-8AFB-97DB913FD28E}" destId="{91FCB423-87B6-CE41-9380-A836EB8A5673}" srcOrd="0" destOrd="0" presId="urn:microsoft.com/office/officeart/2005/8/layout/cycle3"/>
    <dgm:cxn modelId="{111E5513-95B7-534D-8283-C3C2EBC48DFB}" type="presOf" srcId="{4DF98A37-6829-644A-B7E1-B17F598EED5E}" destId="{81535B08-1598-E243-8EA4-AF097C42CE51}" srcOrd="0" destOrd="0" presId="urn:microsoft.com/office/officeart/2005/8/layout/cycle3"/>
    <dgm:cxn modelId="{FE34C519-D2EE-7C42-B3DD-5414C1E180FB}" srcId="{3725521E-33B7-9D43-9129-85679A7DD87D}" destId="{FA048C2F-6423-8E4D-955B-D3540D5050F4}" srcOrd="2" destOrd="0" parTransId="{A623D3D6-E977-5F46-AE5F-B27307C5125A}" sibTransId="{A78FE622-1FDF-F24C-A5C5-59158D389FE2}"/>
    <dgm:cxn modelId="{E70E7C1F-A6B4-2843-95D3-22AC634C8E07}" srcId="{3725521E-33B7-9D43-9129-85679A7DD87D}" destId="{4DF98A37-6829-644A-B7E1-B17F598EED5E}" srcOrd="4" destOrd="0" parTransId="{968A5436-E95F-2C4C-A020-D6F3005A2C22}" sibTransId="{1AFD9F29-C781-4C4D-B945-B71D41079E32}"/>
    <dgm:cxn modelId="{63E1D020-526A-2347-8410-AECA4663C6FB}" type="presOf" srcId="{47CFB3CC-3C25-FE4A-886F-715188D64088}" destId="{CDB1BD5D-0A36-5A49-89C5-24303AFA4830}" srcOrd="0" destOrd="0" presId="urn:microsoft.com/office/officeart/2005/8/layout/cycle3"/>
    <dgm:cxn modelId="{F79E4779-B85E-3741-A911-AC7C0E9DDD18}" type="presOf" srcId="{F3DE7B26-A84B-3D47-B21D-2B84FE425706}" destId="{49288BDC-5682-1B4F-BDA0-D91947D96CD6}" srcOrd="0" destOrd="0" presId="urn:microsoft.com/office/officeart/2005/8/layout/cycle3"/>
    <dgm:cxn modelId="{BD3C8482-4ED8-4F43-97CC-DAF62A190761}" type="presOf" srcId="{3725521E-33B7-9D43-9129-85679A7DD87D}" destId="{8679C4E2-79B0-334B-9FFB-A9D9304516CF}" srcOrd="0" destOrd="0" presId="urn:microsoft.com/office/officeart/2005/8/layout/cycle3"/>
    <dgm:cxn modelId="{D37DB48D-A9C7-DE47-9CCA-44A7ACC37C8B}" srcId="{3725521E-33B7-9D43-9129-85679A7DD87D}" destId="{BAACCF7E-82EB-F941-ABEC-72454CE6B808}" srcOrd="3" destOrd="0" parTransId="{6BA2ED33-8FDE-F14C-BF7F-CBCD2F1D51CD}" sibTransId="{AB1C36D1-98BC-BC49-AFB5-80CD4E8C54A9}"/>
    <dgm:cxn modelId="{FD01DCA5-9EE9-7343-949C-4D84E63EEEC0}" type="presOf" srcId="{FA048C2F-6423-8E4D-955B-D3540D5050F4}" destId="{44A1A9D2-A452-3B4E-B700-0E8DD26F0261}" srcOrd="0" destOrd="0" presId="urn:microsoft.com/office/officeart/2005/8/layout/cycle3"/>
    <dgm:cxn modelId="{38E18EB7-02DF-9147-9F44-C93B5EBE0086}" srcId="{3725521E-33B7-9D43-9129-85679A7DD87D}" destId="{47CFB3CC-3C25-FE4A-886F-715188D64088}" srcOrd="0" destOrd="0" parTransId="{33707FA8-73D7-554B-BFFB-999A4CCE2203}" sibTransId="{F3DE7B26-A84B-3D47-B21D-2B84FE425706}"/>
    <dgm:cxn modelId="{35ACF5DC-388B-7947-A7D3-43E4C96E792D}" type="presOf" srcId="{BAACCF7E-82EB-F941-ABEC-72454CE6B808}" destId="{D88E7A5B-9922-B24A-83D9-7DDD7B5C5FF0}" srcOrd="0" destOrd="0" presId="urn:microsoft.com/office/officeart/2005/8/layout/cycle3"/>
    <dgm:cxn modelId="{FA5A61FA-040B-7F48-A098-371C7FECC416}" srcId="{3725521E-33B7-9D43-9129-85679A7DD87D}" destId="{B358E4F1-D0E2-4C4D-8AFB-97DB913FD28E}" srcOrd="1" destOrd="0" parTransId="{CBA907BC-CC05-974F-8EFC-90832BA30ED3}" sibTransId="{1EEC70A0-B080-D440-B747-F0D511636478}"/>
    <dgm:cxn modelId="{1D0FE37A-752F-7041-A45C-0D8032EFB4F4}" type="presParOf" srcId="{8679C4E2-79B0-334B-9FFB-A9D9304516CF}" destId="{981962EF-67D4-3F4B-A4FE-38E1898D6038}" srcOrd="0" destOrd="0" presId="urn:microsoft.com/office/officeart/2005/8/layout/cycle3"/>
    <dgm:cxn modelId="{7F488324-64FF-8142-8B87-5C0498BDD69C}" type="presParOf" srcId="{981962EF-67D4-3F4B-A4FE-38E1898D6038}" destId="{CDB1BD5D-0A36-5A49-89C5-24303AFA4830}" srcOrd="0" destOrd="0" presId="urn:microsoft.com/office/officeart/2005/8/layout/cycle3"/>
    <dgm:cxn modelId="{B4DB39E1-D488-1843-9F56-50D38951A749}" type="presParOf" srcId="{981962EF-67D4-3F4B-A4FE-38E1898D6038}" destId="{49288BDC-5682-1B4F-BDA0-D91947D96CD6}" srcOrd="1" destOrd="0" presId="urn:microsoft.com/office/officeart/2005/8/layout/cycle3"/>
    <dgm:cxn modelId="{D11C59F6-D9D9-194C-887C-8623CE912FBC}" type="presParOf" srcId="{981962EF-67D4-3F4B-A4FE-38E1898D6038}" destId="{91FCB423-87B6-CE41-9380-A836EB8A5673}" srcOrd="2" destOrd="0" presId="urn:microsoft.com/office/officeart/2005/8/layout/cycle3"/>
    <dgm:cxn modelId="{838755DA-1918-FD47-8A8F-2CEDCDE3E6F1}" type="presParOf" srcId="{981962EF-67D4-3F4B-A4FE-38E1898D6038}" destId="{44A1A9D2-A452-3B4E-B700-0E8DD26F0261}" srcOrd="3" destOrd="0" presId="urn:microsoft.com/office/officeart/2005/8/layout/cycle3"/>
    <dgm:cxn modelId="{8BD6B221-1389-5D41-A512-6C0EA997607E}" type="presParOf" srcId="{981962EF-67D4-3F4B-A4FE-38E1898D6038}" destId="{D88E7A5B-9922-B24A-83D9-7DDD7B5C5FF0}" srcOrd="4" destOrd="0" presId="urn:microsoft.com/office/officeart/2005/8/layout/cycle3"/>
    <dgm:cxn modelId="{10AB5AEB-89F4-E54A-9611-E051D9BA4118}" type="presParOf" srcId="{981962EF-67D4-3F4B-A4FE-38E1898D6038}" destId="{81535B08-1598-E243-8EA4-AF097C42CE5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88BDC-5682-1B4F-BDA0-D91947D96CD6}">
      <dsp:nvSpPr>
        <dsp:cNvPr id="0" name=""/>
        <dsp:cNvSpPr/>
      </dsp:nvSpPr>
      <dsp:spPr>
        <a:xfrm>
          <a:off x="1978181" y="-24969"/>
          <a:ext cx="3984296" cy="3984296"/>
        </a:xfrm>
        <a:prstGeom prst="circularArrow">
          <a:avLst>
            <a:gd name="adj1" fmla="val 5544"/>
            <a:gd name="adj2" fmla="val 330680"/>
            <a:gd name="adj3" fmla="val 13772013"/>
            <a:gd name="adj4" fmla="val 1738834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1BD5D-0A36-5A49-89C5-24303AFA4830}">
      <dsp:nvSpPr>
        <dsp:cNvPr id="0" name=""/>
        <dsp:cNvSpPr/>
      </dsp:nvSpPr>
      <dsp:spPr>
        <a:xfrm>
          <a:off x="3035906" y="226"/>
          <a:ext cx="1868846" cy="934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 irrelevant columns, duplicates, and nulls</a:t>
          </a:r>
        </a:p>
      </dsp:txBody>
      <dsp:txXfrm>
        <a:off x="3081521" y="45841"/>
        <a:ext cx="1777616" cy="843193"/>
      </dsp:txXfrm>
    </dsp:sp>
    <dsp:sp modelId="{91FCB423-87B6-CE41-9380-A836EB8A5673}">
      <dsp:nvSpPr>
        <dsp:cNvPr id="0" name=""/>
        <dsp:cNvSpPr/>
      </dsp:nvSpPr>
      <dsp:spPr>
        <a:xfrm>
          <a:off x="4651809" y="1174248"/>
          <a:ext cx="1868846" cy="934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</a:t>
          </a:r>
        </a:p>
      </dsp:txBody>
      <dsp:txXfrm>
        <a:off x="4697424" y="1219863"/>
        <a:ext cx="1777616" cy="843193"/>
      </dsp:txXfrm>
    </dsp:sp>
    <dsp:sp modelId="{44A1A9D2-A452-3B4E-B700-0E8DD26F0261}">
      <dsp:nvSpPr>
        <dsp:cNvPr id="0" name=""/>
        <dsp:cNvSpPr/>
      </dsp:nvSpPr>
      <dsp:spPr>
        <a:xfrm>
          <a:off x="4123032" y="2921380"/>
          <a:ext cx="1868846" cy="934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4168647" y="2966995"/>
        <a:ext cx="1777616" cy="843193"/>
      </dsp:txXfrm>
    </dsp:sp>
    <dsp:sp modelId="{D88E7A5B-9922-B24A-83D9-7DDD7B5C5FF0}">
      <dsp:nvSpPr>
        <dsp:cNvPr id="0" name=""/>
        <dsp:cNvSpPr/>
      </dsp:nvSpPr>
      <dsp:spPr>
        <a:xfrm>
          <a:off x="1832452" y="2921231"/>
          <a:ext cx="1868846" cy="934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Cross validation</a:t>
          </a:r>
        </a:p>
      </dsp:txBody>
      <dsp:txXfrm>
        <a:off x="1878067" y="2966846"/>
        <a:ext cx="1777616" cy="843193"/>
      </dsp:txXfrm>
    </dsp:sp>
    <dsp:sp modelId="{81535B08-1598-E243-8EA4-AF097C42CE51}">
      <dsp:nvSpPr>
        <dsp:cNvPr id="0" name=""/>
        <dsp:cNvSpPr/>
      </dsp:nvSpPr>
      <dsp:spPr>
        <a:xfrm>
          <a:off x="1420004" y="1174248"/>
          <a:ext cx="1868846" cy="934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Correlation</a:t>
          </a:r>
        </a:p>
      </dsp:txBody>
      <dsp:txXfrm>
        <a:off x="1465619" y="1219863"/>
        <a:ext cx="1777616" cy="843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.gov.sa/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tats.gov.sa/en/491-0" TargetMode="External"/><Relationship Id="rId4" Type="http://schemas.openxmlformats.org/officeDocument/2006/relationships/hyperlink" Target="https://www.stats.gov.sa/en/88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6590" y="1655520"/>
            <a:ext cx="4581150" cy="1527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Short Term Business and Tourism in Saudi Arabia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Amal M. </a:t>
            </a:r>
            <a:r>
              <a:rPr lang="en-US" dirty="0" err="1"/>
              <a:t>Almutairy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C52BF6-45D8-3A45-ABF5-D041FEBA4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1124364"/>
            <a:ext cx="6764613" cy="38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A101-F3D5-7C4B-9A11-010F6CC71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295" y="1960930"/>
            <a:ext cx="3206805" cy="122164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Challenges</a:t>
            </a:r>
            <a:endParaRPr lang="en-SA" sz="4000" dirty="0"/>
          </a:p>
        </p:txBody>
      </p:sp>
    </p:spTree>
    <p:extLst>
      <p:ext uri="{BB962C8B-B14F-4D97-AF65-F5344CB8AC3E}">
        <p14:creationId xmlns:p14="http://schemas.microsoft.com/office/powerpoint/2010/main" val="110331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33A9-6E0E-A240-9244-55D04C72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482" y="128470"/>
            <a:ext cx="6260905" cy="572644"/>
          </a:xfrm>
        </p:spPr>
        <p:txBody>
          <a:bodyPr>
            <a:noAutofit/>
          </a:bodyPr>
          <a:lstStyle/>
          <a:p>
            <a:r>
              <a:rPr lang="en-SA" sz="2400" dirty="0"/>
              <a:t>Future</a:t>
            </a:r>
            <a:r>
              <a:rPr lang="en-SA" sz="2800" dirty="0"/>
              <a:t> </a:t>
            </a:r>
            <a:r>
              <a:rPr lang="en-SA" sz="2400" dirty="0"/>
              <a:t>Goals</a:t>
            </a:r>
            <a:r>
              <a:rPr lang="en-SA" sz="2800" dirty="0"/>
              <a:t>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250597-A628-6C40-BB42-70A298D5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545" y="739290"/>
            <a:ext cx="6413610" cy="763525"/>
          </a:xfrm>
        </p:spPr>
        <p:txBody>
          <a:bodyPr>
            <a:normAutofit/>
          </a:bodyPr>
          <a:lstStyle/>
          <a:p>
            <a:r>
              <a:rPr lang="en-US" sz="1600" dirty="0"/>
              <a:t>C</a:t>
            </a:r>
            <a:r>
              <a:rPr lang="en-SA" sz="1600" dirty="0"/>
              <a:t>omplete the app in shiny for predicting the </a:t>
            </a:r>
            <a:r>
              <a:rPr lang="en-US" sz="1600" dirty="0"/>
              <a:t>impact of tourism upon economic growth and development.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5470A-9333-5547-AD6F-721B468CA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70" y="1313904"/>
            <a:ext cx="4886560" cy="37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0EA621-E235-8B47-B66E-867ECE2D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1655520"/>
            <a:ext cx="3970330" cy="1527050"/>
          </a:xfrm>
        </p:spPr>
        <p:txBody>
          <a:bodyPr/>
          <a:lstStyle/>
          <a:p>
            <a:pPr algn="ctr"/>
            <a:r>
              <a:rPr lang="en-SA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9729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128470"/>
            <a:ext cx="6260905" cy="106893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Tourism and Economic Development in </a:t>
            </a:r>
            <a:r>
              <a:rPr lang="en-US" dirty="0"/>
              <a:t>Saudi Arabia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Investment in the tourism sector is a promising solution for two essential Saudi economic problems:</a:t>
            </a:r>
          </a:p>
          <a:p>
            <a:pPr>
              <a:buFontTx/>
              <a:buChar char="-"/>
            </a:pPr>
            <a:r>
              <a:rPr lang="en-US" dirty="0"/>
              <a:t>Less diversified economy </a:t>
            </a:r>
          </a:p>
          <a:p>
            <a:pPr>
              <a:buFontTx/>
              <a:buChar char="-"/>
            </a:pPr>
            <a:r>
              <a:rPr lang="en-US" dirty="0"/>
              <a:t>Higher rate of unemployment. </a:t>
            </a:r>
          </a:p>
          <a:p>
            <a:pPr marL="0" indent="0">
              <a:buNone/>
            </a:pPr>
            <a:r>
              <a:rPr lang="en-US" dirty="0"/>
              <a:t>Increasing investment in the Saudi tourism sector can have a significant influence on solving these two problems.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8965" y="1350110"/>
            <a:ext cx="7787954" cy="458116"/>
          </a:xfrm>
        </p:spPr>
        <p:txBody>
          <a:bodyPr>
            <a:normAutofit fontScale="92500"/>
          </a:bodyPr>
          <a:lstStyle/>
          <a:p>
            <a:r>
              <a:rPr lang="en-US" dirty="0"/>
              <a:t>Can we predict employment rate based on investments growth?</a:t>
            </a:r>
            <a:endParaRPr lang="en-US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E34AF6-6C4F-AF4D-8931-AFFF9DFD0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42" y="1960930"/>
            <a:ext cx="533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4425DDF2-775D-4F4F-BA5B-1752E83B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30" y="89199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SA" dirty="0"/>
              <a:t>Data source 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86EBA1A-1059-9440-A715-B3D4BBB7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130" y="1808225"/>
            <a:ext cx="6108200" cy="2901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General Authority for Statistics GASTAT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Short Term Business Statistics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Tourism Establishments Survey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AD013-3872-6143-8679-1095227A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833" y="28117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SA" dirty="0"/>
              <a:t>Processing &amp; EDA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15A56D-FA3D-EB4E-8FE9-2DC2F0E1C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147147"/>
              </p:ext>
            </p:extLst>
          </p:nvPr>
        </p:nvGraphicFramePr>
        <p:xfrm>
          <a:off x="1059786" y="1006525"/>
          <a:ext cx="7940660" cy="400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19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DA7FC5-F8B7-9648-A95E-470174204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2" y="1655520"/>
            <a:ext cx="4454648" cy="274820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3598C7-6A99-5F42-8558-B3B0EADCF4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5520"/>
            <a:ext cx="4454648" cy="27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6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95832B-0A3F-244E-9A95-F883F2862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537233"/>
            <a:ext cx="4702172" cy="2900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B13CBF-9360-2046-8486-6E1910B899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00" y="1502816"/>
            <a:ext cx="4454650" cy="27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3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F3F99B-59BD-9B42-AC83-E06090FA35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1655520"/>
            <a:ext cx="4419295" cy="27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3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</TotalTime>
  <Words>137</Words>
  <Application>Microsoft Macintosh PowerPoint</Application>
  <PresentationFormat>On-screen Show (16:9)</PresentationFormat>
  <Paragraphs>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Office Theme</vt:lpstr>
      <vt:lpstr>Short Term Business and Tourism in Saudi Arabia</vt:lpstr>
      <vt:lpstr>Agenda</vt:lpstr>
      <vt:lpstr>Tourism and Economic Development in Saudi Arabia</vt:lpstr>
      <vt:lpstr>PowerPoint Presentation</vt:lpstr>
      <vt:lpstr>Data source </vt:lpstr>
      <vt:lpstr>Processing &amp; EDA</vt:lpstr>
      <vt:lpstr>PowerPoint Presentation</vt:lpstr>
      <vt:lpstr>PowerPoint Presentation</vt:lpstr>
      <vt:lpstr>PowerPoint Presentation</vt:lpstr>
      <vt:lpstr>PowerPoint Presentation</vt:lpstr>
      <vt:lpstr>Challenges</vt:lpstr>
      <vt:lpstr>Future Goals:</vt:lpstr>
      <vt:lpstr>Thank you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amal mutairy</cp:lastModifiedBy>
  <cp:revision>151</cp:revision>
  <dcterms:created xsi:type="dcterms:W3CDTF">2013-08-21T19:17:07Z</dcterms:created>
  <dcterms:modified xsi:type="dcterms:W3CDTF">2020-12-16T15:37:27Z</dcterms:modified>
</cp:coreProperties>
</file>