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0" r:id="rId2"/>
    <p:sldId id="290" r:id="rId3"/>
    <p:sldId id="286" r:id="rId4"/>
    <p:sldId id="284" r:id="rId5"/>
    <p:sldId id="295" r:id="rId6"/>
    <p:sldId id="291" r:id="rId7"/>
    <p:sldId id="294" r:id="rId8"/>
    <p:sldId id="278" r:id="rId9"/>
    <p:sldId id="280" r:id="rId10"/>
    <p:sldId id="292" r:id="rId11"/>
    <p:sldId id="293" r:id="rId12"/>
    <p:sldId id="296" r:id="rId13"/>
    <p:sldId id="288" r:id="rId14"/>
    <p:sldId id="274" r:id="rId15"/>
    <p:sldId id="287" r:id="rId16"/>
    <p:sldId id="283" r:id="rId17"/>
    <p:sldId id="282"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9D6"/>
    <a:srgbClr val="326FA8"/>
    <a:srgbClr val="027953"/>
    <a:srgbClr val="D8B01A"/>
    <a:srgbClr val="336EA8"/>
    <a:srgbClr val="FFFFFF"/>
    <a:srgbClr val="FF0000"/>
    <a:srgbClr val="4DB597"/>
    <a:srgbClr val="0FAB7D"/>
    <a:srgbClr val="186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94660"/>
  </p:normalViewPr>
  <p:slideViewPr>
    <p:cSldViewPr snapToGrid="0">
      <p:cViewPr varScale="1">
        <p:scale>
          <a:sx n="123" d="100"/>
          <a:sy n="123" d="100"/>
        </p:scale>
        <p:origin x="9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9320F9A-DFA0-4189-B502-951ABE0D96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xmlns="" id="{ECB26E85-A47D-4EB8-AACC-5D71388BF9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xmlns=""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144AB7B-7005-4435-A7A3-37533F456A78}"/>
              </a:ext>
            </a:extLst>
          </p:cNvPr>
          <p:cNvSpPr>
            <a:spLocks noGrp="1"/>
          </p:cNvSpPr>
          <p:nvPr>
            <p:ph type="dt" sz="half" idx="10"/>
          </p:nvPr>
        </p:nvSpPr>
        <p:spPr/>
        <p:txBody>
          <a:bodyPr/>
          <a:lstStyle/>
          <a:p>
            <a:fld id="{1B4777F9-2A00-47FF-A8CF-CA2FA3234A29}" type="datetime1">
              <a:rPr lang="en-US" smtClean="0"/>
              <a:t>11/5/2024</a:t>
            </a:fld>
            <a:endParaRPr lang="en-US"/>
          </a:p>
        </p:txBody>
      </p:sp>
      <p:sp>
        <p:nvSpPr>
          <p:cNvPr id="10" name="Freeform 6">
            <a:extLst>
              <a:ext uri="{FF2B5EF4-FFF2-40B4-BE49-F238E27FC236}">
                <a16:creationId xmlns:a16="http://schemas.microsoft.com/office/drawing/2014/main" xmlns=""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xmlns=""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xmlns="" id="{F9E0C4BE-FE7F-4C02-9A3E-71BC3A48C6D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xmlns=""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xmlns=""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EF606B-F0E0-4BB1-94D6-738E49DF7229}"/>
              </a:ext>
            </a:extLst>
          </p:cNvPr>
          <p:cNvSpPr>
            <a:spLocks noGrp="1"/>
          </p:cNvSpPr>
          <p:nvPr>
            <p:ph type="dt" sz="half" idx="10"/>
          </p:nvPr>
        </p:nvSpPr>
        <p:spPr/>
        <p:txBody>
          <a:bodyPr/>
          <a:lstStyle/>
          <a:p>
            <a:fld id="{6EB1263D-828A-4F7C-B53F-CF7F3AF23101}" type="datetime1">
              <a:rPr lang="en-US" smtClean="0"/>
              <a:t>11/5/2024</a:t>
            </a:fld>
            <a:endParaRPr lang="en-US"/>
          </a:p>
        </p:txBody>
      </p:sp>
      <p:sp>
        <p:nvSpPr>
          <p:cNvPr id="5" name="Footer Placeholder 4">
            <a:extLst>
              <a:ext uri="{FF2B5EF4-FFF2-40B4-BE49-F238E27FC236}">
                <a16:creationId xmlns:a16="http://schemas.microsoft.com/office/drawing/2014/main" xmlns=""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D3F7A1-D368-4F71-BA41-54CA742F4987}"/>
              </a:ext>
            </a:extLst>
          </p:cNvPr>
          <p:cNvSpPr>
            <a:spLocks noGrp="1"/>
          </p:cNvSpPr>
          <p:nvPr>
            <p:ph type="dt" sz="half" idx="10"/>
          </p:nvPr>
        </p:nvSpPr>
        <p:spPr/>
        <p:txBody>
          <a:bodyPr/>
          <a:lstStyle/>
          <a:p>
            <a:fld id="{DFAA11DA-715D-4CCB-8B4E-F539348944E6}" type="datetime1">
              <a:rPr lang="en-US" smtClean="0"/>
              <a:t>11/5/2024</a:t>
            </a:fld>
            <a:endParaRPr lang="en-US"/>
          </a:p>
        </p:txBody>
      </p:sp>
      <p:sp>
        <p:nvSpPr>
          <p:cNvPr id="5" name="Footer Placeholder 4">
            <a:extLst>
              <a:ext uri="{FF2B5EF4-FFF2-40B4-BE49-F238E27FC236}">
                <a16:creationId xmlns:a16="http://schemas.microsoft.com/office/drawing/2014/main" xmlns=""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FA1FC91-FAA2-D65F-E901-C6884F9C6163}"/>
              </a:ext>
            </a:extLst>
          </p:cNvPr>
          <p:cNvSpPr>
            <a:spLocks noGrp="1"/>
          </p:cNvSpPr>
          <p:nvPr>
            <p:ph type="dt" sz="half" idx="10"/>
          </p:nvPr>
        </p:nvSpPr>
        <p:spPr/>
        <p:txBody>
          <a:bodyPr/>
          <a:lstStyle/>
          <a:p>
            <a:fld id="{02979B47-FAC9-4AEE-B74B-3F584ED26D59}" type="datetime1">
              <a:rPr lang="en-US" smtClean="0"/>
              <a:pPr/>
              <a:t>11/5/2024</a:t>
            </a:fld>
            <a:endParaRPr lang="en-US" dirty="0"/>
          </a:p>
        </p:txBody>
      </p:sp>
      <p:sp>
        <p:nvSpPr>
          <p:cNvPr id="4" name="Footer Placeholder 3">
            <a:extLst>
              <a:ext uri="{FF2B5EF4-FFF2-40B4-BE49-F238E27FC236}">
                <a16:creationId xmlns:a16="http://schemas.microsoft.com/office/drawing/2014/main" xmlns=""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xmlns=""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1494AA4-5DCE-4AE8-9BC9-F29480FF880F}"/>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2387F4-F1D2-4A96-86BB-A48310776FBB}"/>
              </a:ext>
            </a:extLst>
          </p:cNvPr>
          <p:cNvSpPr>
            <a:spLocks noGrp="1"/>
          </p:cNvSpPr>
          <p:nvPr>
            <p:ph type="dt" sz="half" idx="10"/>
          </p:nvPr>
        </p:nvSpPr>
        <p:spPr/>
        <p:txBody>
          <a:bodyPr/>
          <a:lstStyle/>
          <a:p>
            <a:fld id="{D40A7B7E-3938-4D0E-8E14-E58AA83CCFB6}" type="datetime1">
              <a:rPr lang="en-US" smtClean="0"/>
              <a:t>11/5/2024</a:t>
            </a:fld>
            <a:endParaRPr lang="en-US" dirty="0"/>
          </a:p>
        </p:txBody>
      </p:sp>
      <p:sp>
        <p:nvSpPr>
          <p:cNvPr id="5" name="Footer Placeholder 4">
            <a:extLst>
              <a:ext uri="{FF2B5EF4-FFF2-40B4-BE49-F238E27FC236}">
                <a16:creationId xmlns:a16="http://schemas.microsoft.com/office/drawing/2014/main" xmlns=""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xmlns="" id="{1A2FDF6D-CD2D-433E-84D7-E83F8FCE52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xmlns="" id="{2B2BDD0D-C88D-431E-BC92-4367CEB006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xmlns=""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1ABCCFF-F409-4BF2-9883-91BA170BFEE8}"/>
              </a:ext>
            </a:extLst>
          </p:cNvPr>
          <p:cNvSpPr>
            <a:spLocks noGrp="1"/>
          </p:cNvSpPr>
          <p:nvPr>
            <p:ph type="dt" sz="half" idx="10"/>
          </p:nvPr>
        </p:nvSpPr>
        <p:spPr/>
        <p:txBody>
          <a:bodyPr/>
          <a:lstStyle/>
          <a:p>
            <a:fld id="{4A9E546C-EE17-4181-9D6E-D78043A81B8F}" type="datetime1">
              <a:rPr lang="en-US" smtClean="0"/>
              <a:t>11/5/2024</a:t>
            </a:fld>
            <a:endParaRPr lang="en-US"/>
          </a:p>
        </p:txBody>
      </p:sp>
      <p:sp>
        <p:nvSpPr>
          <p:cNvPr id="6" name="Footer Placeholder 5">
            <a:extLst>
              <a:ext uri="{FF2B5EF4-FFF2-40B4-BE49-F238E27FC236}">
                <a16:creationId xmlns:a16="http://schemas.microsoft.com/office/drawing/2014/main" xmlns=""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AB99CCF-14FE-46E4-AEF3-3520D661AC00}"/>
              </a:ext>
            </a:extLst>
          </p:cNvPr>
          <p:cNvSpPr>
            <a:spLocks noGrp="1"/>
          </p:cNvSpPr>
          <p:nvPr>
            <p:ph type="dt" sz="half" idx="10"/>
          </p:nvPr>
        </p:nvSpPr>
        <p:spPr/>
        <p:txBody>
          <a:bodyPr/>
          <a:lstStyle/>
          <a:p>
            <a:fld id="{F538DEA4-61AE-4340-8E71-F8E1C0C7F674}" type="datetime1">
              <a:rPr lang="en-US" smtClean="0"/>
              <a:t>11/5/2024</a:t>
            </a:fld>
            <a:endParaRPr lang="en-US"/>
          </a:p>
        </p:txBody>
      </p:sp>
      <p:sp>
        <p:nvSpPr>
          <p:cNvPr id="8" name="Footer Placeholder 7">
            <a:extLst>
              <a:ext uri="{FF2B5EF4-FFF2-40B4-BE49-F238E27FC236}">
                <a16:creationId xmlns:a16="http://schemas.microsoft.com/office/drawing/2014/main" xmlns=""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F396B25-2A2B-41A7-AF6D-57D5055F1B03}"/>
              </a:ext>
            </a:extLst>
          </p:cNvPr>
          <p:cNvSpPr>
            <a:spLocks noGrp="1"/>
          </p:cNvSpPr>
          <p:nvPr>
            <p:ph type="dt" sz="half" idx="10"/>
          </p:nvPr>
        </p:nvSpPr>
        <p:spPr/>
        <p:txBody>
          <a:bodyPr/>
          <a:lstStyle/>
          <a:p>
            <a:fld id="{336EBB09-FDC3-47DE-93B5-ED6916170555}" type="datetime1">
              <a:rPr lang="en-US" smtClean="0"/>
              <a:t>11/5/2024</a:t>
            </a:fld>
            <a:endParaRPr lang="en-US"/>
          </a:p>
        </p:txBody>
      </p:sp>
      <p:sp>
        <p:nvSpPr>
          <p:cNvPr id="4" name="Footer Placeholder 3">
            <a:extLst>
              <a:ext uri="{FF2B5EF4-FFF2-40B4-BE49-F238E27FC236}">
                <a16:creationId xmlns:a16="http://schemas.microsoft.com/office/drawing/2014/main" xmlns=""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92526D-307A-4059-80C4-1413758A2DF6}"/>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7C3DABF-2DE9-4FD5-B4A8-5E200B9876FD}"/>
              </a:ext>
            </a:extLst>
          </p:cNvPr>
          <p:cNvSpPr>
            <a:spLocks noGrp="1"/>
          </p:cNvSpPr>
          <p:nvPr>
            <p:ph type="dt" sz="half" idx="10"/>
          </p:nvPr>
        </p:nvSpPr>
        <p:spPr/>
        <p:txBody>
          <a:bodyPr/>
          <a:lstStyle/>
          <a:p>
            <a:fld id="{4FBD9E29-3541-490B-A77A-28C8A779906A}" type="datetime1">
              <a:rPr lang="en-US" smtClean="0"/>
              <a:t>11/5/2024</a:t>
            </a:fld>
            <a:endParaRPr lang="en-US"/>
          </a:p>
        </p:txBody>
      </p:sp>
      <p:sp>
        <p:nvSpPr>
          <p:cNvPr id="6" name="Footer Placeholder 5">
            <a:extLst>
              <a:ext uri="{FF2B5EF4-FFF2-40B4-BE49-F238E27FC236}">
                <a16:creationId xmlns:a16="http://schemas.microsoft.com/office/drawing/2014/main" xmlns=""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34AE525-9C27-44A4-ADC4-FEBFF450393E}"/>
              </a:ext>
            </a:extLst>
          </p:cNvPr>
          <p:cNvSpPr>
            <a:spLocks noGrp="1"/>
          </p:cNvSpPr>
          <p:nvPr>
            <p:ph type="dt" sz="half" idx="10"/>
          </p:nvPr>
        </p:nvSpPr>
        <p:spPr/>
        <p:txBody>
          <a:bodyPr/>
          <a:lstStyle/>
          <a:p>
            <a:fld id="{4BBB6057-4896-492E-A421-79CA1BC6A688}" type="datetime1">
              <a:rPr lang="en-US" smtClean="0"/>
              <a:t>11/5/2024</a:t>
            </a:fld>
            <a:endParaRPr lang="en-US"/>
          </a:p>
        </p:txBody>
      </p:sp>
      <p:sp>
        <p:nvSpPr>
          <p:cNvPr id="6" name="Footer Placeholder 5">
            <a:extLst>
              <a:ext uri="{FF2B5EF4-FFF2-40B4-BE49-F238E27FC236}">
                <a16:creationId xmlns:a16="http://schemas.microsoft.com/office/drawing/2014/main" xmlns=""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8F972D6-1319-4F4E-A35B-D719D3F5F86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xmlns="" id="{4385C812-25A0-4E40-A6AB-B4A290A6315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xmlns=""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xmlns="" id="{6591E89A-F8E2-4201-95AC-F9DBA9C318FE}"/>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xmlns=""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xmlns=""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11/5/2024</a:t>
            </a:fld>
            <a:endParaRPr lang="en-US" dirty="0"/>
          </a:p>
        </p:txBody>
      </p:sp>
      <p:sp>
        <p:nvSpPr>
          <p:cNvPr id="5" name="Footer Placeholder 4">
            <a:extLst>
              <a:ext uri="{FF2B5EF4-FFF2-40B4-BE49-F238E27FC236}">
                <a16:creationId xmlns:a16="http://schemas.microsoft.com/office/drawing/2014/main" xmlns=""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xmlns=""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mailto:amalmohamed756@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49C5039-D513-FFAD-142A-62C1DD104E13}"/>
              </a:ext>
            </a:extLst>
          </p:cNvPr>
          <p:cNvSpPr>
            <a:spLocks noGrp="1"/>
          </p:cNvSpPr>
          <p:nvPr>
            <p:ph type="dt" sz="half" idx="10"/>
          </p:nvPr>
        </p:nvSpPr>
        <p:spPr/>
        <p:txBody>
          <a:bodyPr/>
          <a:lstStyle/>
          <a:p>
            <a:fld id="{C7A1BBAB-51C5-4FCF-9DF9-CE3252633D91}" type="datetime1">
              <a:rPr lang="en-US" smtClean="0"/>
              <a:t>11/5/2024</a:t>
            </a:fld>
            <a:endParaRPr lang="en-US" dirty="0"/>
          </a:p>
        </p:txBody>
      </p:sp>
      <p:sp>
        <p:nvSpPr>
          <p:cNvPr id="3" name="Footer Placeholder 2">
            <a:extLst>
              <a:ext uri="{FF2B5EF4-FFF2-40B4-BE49-F238E27FC236}">
                <a16:creationId xmlns:a16="http://schemas.microsoft.com/office/drawing/2014/main" xmlns="" id="{19784FD2-D4E3-D796-9562-28E235AD3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D354DB0-3247-C576-7E77-DDD32DF2014D}"/>
              </a:ext>
            </a:extLst>
          </p:cNvPr>
          <p:cNvSpPr>
            <a:spLocks noGrp="1"/>
          </p:cNvSpPr>
          <p:nvPr>
            <p:ph type="sldNum" sz="quarter" idx="12"/>
          </p:nvPr>
        </p:nvSpPr>
        <p:spPr/>
        <p:txBody>
          <a:bodyPr/>
          <a:lstStyle/>
          <a:p>
            <a:fld id="{5EE24C92-1265-4741-8F9F-404A15D9386E}" type="slidenum">
              <a:rPr lang="en-US" smtClean="0"/>
              <a:t>1</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971364" y="2183362"/>
            <a:ext cx="10382435" cy="3739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err="1" smtClean="0">
                <a:solidFill>
                  <a:srgbClr val="326FA8"/>
                </a:solidFill>
                <a:latin typeface="Times New Roman" panose="02020603050405020304" pitchFamily="18" charset="0"/>
                <a:cs typeface="Times New Roman" panose="02020603050405020304" pitchFamily="18" charset="0"/>
              </a:rPr>
              <a:t>ThunderGlide</a:t>
            </a:r>
            <a:r>
              <a:rPr lang="en-US" sz="3600" b="1" dirty="0" smtClean="0">
                <a:solidFill>
                  <a:srgbClr val="326FA8"/>
                </a:solidFill>
                <a:latin typeface="Times New Roman" panose="02020603050405020304" pitchFamily="18" charset="0"/>
                <a:cs typeface="Times New Roman" panose="02020603050405020304" pitchFamily="18" charset="0"/>
              </a:rPr>
              <a:t> Motors Sales Analysis Project</a:t>
            </a:r>
          </a:p>
          <a:p>
            <a:pPr marL="0" indent="0" algn="ctr">
              <a:buNone/>
            </a:pPr>
            <a:endParaRPr lang="en-US" dirty="0">
              <a:solidFill>
                <a:srgbClr val="326FA8"/>
              </a:solidFill>
              <a:latin typeface="Times New Roman" panose="02020603050405020304" pitchFamily="18" charset="0"/>
              <a:cs typeface="Times New Roman" panose="02020603050405020304" pitchFamily="18" charset="0"/>
            </a:endParaRPr>
          </a:p>
          <a:p>
            <a:pPr marL="0" indent="0" algn="ctr">
              <a:buNone/>
            </a:pPr>
            <a:endParaRPr lang="en-US" dirty="0" smtClean="0">
              <a:solidFill>
                <a:srgbClr val="326FA8"/>
              </a:solidFill>
              <a:latin typeface="Times New Roman" panose="02020603050405020304" pitchFamily="18" charset="0"/>
              <a:cs typeface="Times New Roman" panose="02020603050405020304" pitchFamily="18" charset="0"/>
            </a:endParaRPr>
          </a:p>
          <a:p>
            <a:pPr marL="0" indent="0" algn="ctr">
              <a:buNone/>
            </a:pPr>
            <a:r>
              <a:rPr lang="en-US" dirty="0" smtClean="0">
                <a:solidFill>
                  <a:srgbClr val="326FA8"/>
                </a:solidFill>
                <a:latin typeface="Times New Roman" panose="02020603050405020304" pitchFamily="18" charset="0"/>
                <a:cs typeface="Times New Roman" panose="02020603050405020304" pitchFamily="18" charset="0"/>
              </a:rPr>
              <a:t>Team Lead</a:t>
            </a:r>
          </a:p>
          <a:p>
            <a:pPr marL="0" indent="0" algn="ctr">
              <a:buNone/>
            </a:pPr>
            <a:r>
              <a:rPr lang="en-US" dirty="0" smtClean="0">
                <a:solidFill>
                  <a:srgbClr val="326FA8"/>
                </a:solidFill>
                <a:latin typeface="Times New Roman" panose="02020603050405020304" pitchFamily="18" charset="0"/>
                <a:cs typeface="Times New Roman" panose="02020603050405020304" pitchFamily="18" charset="0"/>
              </a:rPr>
              <a:t>Amal </a:t>
            </a:r>
            <a:r>
              <a:rPr lang="en-US" dirty="0" smtClean="0">
                <a:solidFill>
                  <a:srgbClr val="326FA8"/>
                </a:solidFill>
                <a:latin typeface="Times New Roman" panose="02020603050405020304" pitchFamily="18" charset="0"/>
                <a:cs typeface="Times New Roman" panose="02020603050405020304" pitchFamily="18" charset="0"/>
              </a:rPr>
              <a:t>Mohamed </a:t>
            </a:r>
            <a:r>
              <a:rPr lang="en-US" dirty="0" err="1" smtClean="0">
                <a:solidFill>
                  <a:srgbClr val="326FA8"/>
                </a:solidFill>
                <a:latin typeface="Times New Roman" panose="02020603050405020304" pitchFamily="18" charset="0"/>
                <a:cs typeface="Times New Roman" panose="02020603050405020304" pitchFamily="18" charset="0"/>
              </a:rPr>
              <a:t>Abdelrazek</a:t>
            </a:r>
            <a:r>
              <a:rPr lang="en-US" dirty="0" smtClean="0">
                <a:solidFill>
                  <a:srgbClr val="326FA8"/>
                </a:solidFill>
                <a:latin typeface="Times New Roman" panose="02020603050405020304" pitchFamily="18" charset="0"/>
                <a:cs typeface="Times New Roman" panose="02020603050405020304" pitchFamily="18" charset="0"/>
              </a:rPr>
              <a:t> </a:t>
            </a:r>
            <a:r>
              <a:rPr lang="en-US" dirty="0" smtClean="0">
                <a:solidFill>
                  <a:srgbClr val="326FA8"/>
                </a:solidFill>
                <a:latin typeface="Times New Roman" panose="02020603050405020304" pitchFamily="18" charset="0"/>
                <a:cs typeface="Times New Roman" panose="02020603050405020304" pitchFamily="18" charset="0"/>
              </a:rPr>
              <a:t>Nawar</a:t>
            </a:r>
            <a:endParaRPr lang="en-US" dirty="0">
              <a:solidFill>
                <a:srgbClr val="326F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10</a:t>
            </a:fld>
            <a:endParaRPr lang="en-US"/>
          </a:p>
        </p:txBody>
      </p:sp>
      <p:pic>
        <p:nvPicPr>
          <p:cNvPr id="7" name="slide4" descr="Customer Experience Analysis">
            <a:extLst>
              <a:ext uri="{FF2B5EF4-FFF2-40B4-BE49-F238E27FC236}">
                <a16:creationId xmlns:a16="http://schemas.microsoft.com/office/drawing/2014/main" xmlns="" id="{A5C50137-9404-4341-990E-591679AFA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5" y="583608"/>
            <a:ext cx="8857860" cy="5374416"/>
          </a:xfrm>
          <a:prstGeom prst="rect">
            <a:avLst/>
          </a:prstGeom>
        </p:spPr>
      </p:pic>
    </p:spTree>
    <p:extLst>
      <p:ext uri="{BB962C8B-B14F-4D97-AF65-F5344CB8AC3E}">
        <p14:creationId xmlns:p14="http://schemas.microsoft.com/office/powerpoint/2010/main" val="291657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003"/>
          <a:stretch/>
        </p:blipFill>
        <p:spPr>
          <a:xfrm>
            <a:off x="1933171" y="2027852"/>
            <a:ext cx="7943461" cy="3346579"/>
          </a:xfrm>
          <a:prstGeom prst="rect">
            <a:avLst/>
          </a:prstGeom>
        </p:spPr>
      </p:pic>
      <p:sp>
        <p:nvSpPr>
          <p:cNvPr id="8" name="Title 1">
            <a:extLst>
              <a:ext uri="{FF2B5EF4-FFF2-40B4-BE49-F238E27FC236}">
                <a16:creationId xmlns:a16="http://schemas.microsoft.com/office/drawing/2014/main" xmlns="" id="{F4FA1137-5C2E-A3FB-D5B1-9CB016B7978F}"/>
              </a:ext>
            </a:extLst>
          </p:cNvPr>
          <p:cNvSpPr txBox="1">
            <a:spLocks/>
          </p:cNvSpPr>
          <p:nvPr/>
        </p:nvSpPr>
        <p:spPr>
          <a:xfrm>
            <a:off x="1716834" y="715347"/>
            <a:ext cx="7949681" cy="14108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
            </a:r>
            <a:br>
              <a:rPr lang="en-US" sz="2000" dirty="0" smtClean="0"/>
            </a:b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time series forecasting with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to predict the next 3 months of </a:t>
            </a:r>
            <a:r>
              <a:rPr lang="en-US" sz="2000" dirty="0" smtClean="0">
                <a:latin typeface="Times New Roman" panose="02020603050405020304" pitchFamily="18" charset="0"/>
                <a:cs typeface="Times New Roman" panose="02020603050405020304" pitchFamily="18" charset="0"/>
              </a:rPr>
              <a:t>sales, Our </a:t>
            </a:r>
            <a:r>
              <a:rPr lang="en-US" sz="2000" dirty="0">
                <a:latin typeface="Times New Roman" panose="02020603050405020304" pitchFamily="18" charset="0"/>
                <a:cs typeface="Times New Roman" panose="02020603050405020304" pitchFamily="18" charset="0"/>
              </a:rPr>
              <a:t>goal is to project future sales trends</a:t>
            </a:r>
            <a:r>
              <a:rPr lang="en-US" sz="2000" dirty="0" smtClean="0">
                <a:latin typeface="Times New Roman" panose="02020603050405020304" pitchFamily="18" charset="0"/>
                <a:cs typeface="Times New Roman" panose="02020603050405020304" pitchFamily="18" charset="0"/>
              </a:rPr>
              <a:t>.</a:t>
            </a:r>
            <a:r>
              <a:rPr lang="en-US" sz="2000" dirty="0" smtClean="0"/>
              <a:t/>
            </a:r>
            <a:br>
              <a:rPr lang="en-US" sz="2000" dirty="0" smtClean="0"/>
            </a:br>
            <a:endParaRPr lang="en-US" sz="2000" dirty="0"/>
          </a:p>
        </p:txBody>
      </p:sp>
    </p:spTree>
    <p:extLst>
      <p:ext uri="{BB962C8B-B14F-4D97-AF65-F5344CB8AC3E}">
        <p14:creationId xmlns:p14="http://schemas.microsoft.com/office/powerpoint/2010/main" val="170039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12</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1847462" y="1088572"/>
            <a:ext cx="8186056" cy="4834392"/>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smtClean="0">
                <a:solidFill>
                  <a:srgbClr val="326FA8"/>
                </a:solidFill>
                <a:latin typeface="Times New Roman" panose="02020603050405020304" pitchFamily="18" charset="0"/>
                <a:cs typeface="Times New Roman" panose="02020603050405020304" pitchFamily="18" charset="0"/>
              </a:rPr>
              <a:t>Recommendations</a:t>
            </a:r>
          </a:p>
          <a:p>
            <a:pPr marL="0" indent="0" algn="ctr">
              <a:buNone/>
            </a:pPr>
            <a:endParaRPr lang="en-US" sz="1600" b="1" dirty="0" smtClean="0">
              <a:solidFill>
                <a:srgbClr val="326FA8"/>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Increase </a:t>
            </a:r>
            <a:r>
              <a:rPr lang="en-US" sz="1600" dirty="0">
                <a:solidFill>
                  <a:srgbClr val="027953"/>
                </a:solidFill>
                <a:latin typeface="Times New Roman" panose="02020603050405020304" pitchFamily="18" charset="0"/>
                <a:cs typeface="Times New Roman" panose="02020603050405020304" pitchFamily="18" charset="0"/>
              </a:rPr>
              <a:t>promotional activities for underperforming products in specific regions</a:t>
            </a:r>
            <a:r>
              <a:rPr lang="en-US" sz="1600" dirty="0" smtClean="0">
                <a:solidFill>
                  <a:srgbClr val="027953"/>
                </a:solidFill>
                <a:latin typeface="Times New Roman" panose="02020603050405020304" pitchFamily="18" charset="0"/>
                <a:cs typeface="Times New Roman" panose="02020603050405020304" pitchFamily="18" charset="0"/>
              </a:rPr>
              <a:t>.</a:t>
            </a:r>
          </a:p>
          <a:p>
            <a:pPr mar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Strengthen </a:t>
            </a:r>
            <a:r>
              <a:rPr lang="en-US" sz="1600" dirty="0">
                <a:solidFill>
                  <a:srgbClr val="027953"/>
                </a:solidFill>
                <a:latin typeface="Times New Roman" panose="02020603050405020304" pitchFamily="18" charset="0"/>
                <a:cs typeface="Times New Roman" panose="02020603050405020304" pitchFamily="18" charset="0"/>
              </a:rPr>
              <a:t>inventory management for products in high demand during seasonal spikes</a:t>
            </a:r>
            <a:r>
              <a:rPr lang="en-US" sz="1600" dirty="0" smtClean="0">
                <a:solidFill>
                  <a:srgbClr val="027953"/>
                </a:solidFill>
                <a:latin typeface="Times New Roman" panose="02020603050405020304" pitchFamily="18" charset="0"/>
                <a:cs typeface="Times New Roman" panose="02020603050405020304" pitchFamily="18" charset="0"/>
              </a:rPr>
              <a:t>.</a:t>
            </a:r>
          </a:p>
          <a:p>
            <a:pPr mar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Local </a:t>
            </a:r>
            <a:r>
              <a:rPr lang="en-US" sz="1600" dirty="0">
                <a:solidFill>
                  <a:srgbClr val="027953"/>
                </a:solidFill>
                <a:latin typeface="Times New Roman" panose="02020603050405020304" pitchFamily="18" charset="0"/>
                <a:cs typeface="Times New Roman" panose="02020603050405020304" pitchFamily="18" charset="0"/>
              </a:rPr>
              <a:t>Manufacturer construction is recommended for countries’ sales exceeding 150,000 dollars. </a:t>
            </a:r>
            <a:endParaRPr lang="en-US" sz="1600" dirty="0" smtClean="0">
              <a:solidFill>
                <a:srgbClr val="027953"/>
              </a:solidFill>
              <a:latin typeface="Times New Roman" panose="02020603050405020304" pitchFamily="18" charset="0"/>
              <a:cs typeface="Times New Roman" panose="02020603050405020304" pitchFamily="18" charset="0"/>
            </a:endParaRPr>
          </a:p>
          <a:p>
            <a:pPr mar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Use </a:t>
            </a:r>
            <a:r>
              <a:rPr lang="en-US" sz="1600" dirty="0">
                <a:solidFill>
                  <a:srgbClr val="027953"/>
                </a:solidFill>
                <a:latin typeface="Times New Roman" panose="02020603050405020304" pitchFamily="18" charset="0"/>
                <a:cs typeface="Times New Roman" panose="02020603050405020304" pitchFamily="18" charset="0"/>
              </a:rPr>
              <a:t>advanced predictive models to optimize stock levels and ensure product availability during peak times.</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 </a:t>
            </a:r>
          </a:p>
          <a:p>
            <a:pPr lvl="0"/>
            <a:endParaRPr lang="en-US" sz="1600" dirty="0" smtClean="0"/>
          </a:p>
          <a:p>
            <a:pPr lvl="0"/>
            <a:endParaRPr lang="en-US" sz="1600" dirty="0"/>
          </a:p>
        </p:txBody>
      </p:sp>
    </p:spTree>
    <p:extLst>
      <p:ext uri="{BB962C8B-B14F-4D97-AF65-F5344CB8AC3E}">
        <p14:creationId xmlns:p14="http://schemas.microsoft.com/office/powerpoint/2010/main" val="168561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436FF-56D5-B2A8-CAF7-4A1D8E7A8116}"/>
              </a:ext>
            </a:extLst>
          </p:cNvPr>
          <p:cNvSpPr>
            <a:spLocks noGrp="1"/>
          </p:cNvSpPr>
          <p:nvPr>
            <p:ph type="ctrTitle"/>
          </p:nvPr>
        </p:nvSpPr>
        <p:spPr>
          <a:xfrm>
            <a:off x="1405812" y="709128"/>
            <a:ext cx="9144000" cy="5318448"/>
          </a:xfrm>
        </p:spPr>
        <p:txBody>
          <a:bodyPr>
            <a:normAutofit fontScale="90000"/>
          </a:bodyPr>
          <a:lstStyle/>
          <a:p>
            <a:r>
              <a:rPr lang="en-US" sz="1800" b="1" dirty="0">
                <a:solidFill>
                  <a:srgbClr val="326FA8"/>
                </a:solidFill>
                <a:latin typeface="Times New Roman" panose="02020603050405020304" pitchFamily="18" charset="0"/>
                <a:cs typeface="Times New Roman" panose="02020603050405020304" pitchFamily="18" charset="0"/>
              </a:rPr>
              <a:t>First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Dataset was extracted from the company’s sales database for the past three years.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Second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cleaning and preprocessing was conducted using python and pandas.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Incomplete and null sales data was resolved through careful data cleaning and validation processes</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Delivered: 30/9/2024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Third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initial exploration was conducted using Microsoft SQL Server.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Delivered: 10/10/2024</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Fourth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Deep – dive data analysis and sales forecasting was performed using time-series models, leveraging historical data to project future trends.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analysis focused on customer segmentation, product performance, and regional sales patterns</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Delivered: </a:t>
            </a:r>
            <a:r>
              <a:rPr lang="en-US" sz="1800" dirty="0" smtClean="0">
                <a:latin typeface="Times New Roman" panose="02020603050405020304" pitchFamily="18" charset="0"/>
                <a:cs typeface="Times New Roman" panose="02020603050405020304" pitchFamily="18" charset="0"/>
              </a:rPr>
              <a:t>19/10/2024</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solidFill>
                  <a:srgbClr val="326FA8"/>
                </a:solidFill>
                <a:latin typeface="Times New Roman" panose="02020603050405020304" pitchFamily="18" charset="0"/>
                <a:cs typeface="Times New Roman" panose="02020603050405020304" pitchFamily="18" charset="0"/>
              </a:rPr>
              <a:t>Fifth </a:t>
            </a:r>
            <a:r>
              <a:rPr lang="en-US" sz="1800" b="1" dirty="0" smtClean="0">
                <a:solidFill>
                  <a:srgbClr val="326FA8"/>
                </a:solidFill>
                <a:latin typeface="Times New Roman" panose="02020603050405020304" pitchFamily="18" charset="0"/>
                <a:cs typeface="Times New Roman" panose="02020603050405020304" pitchFamily="18" charset="0"/>
              </a:rPr>
              <a:t>Step</a:t>
            </a:r>
            <a:r>
              <a:rPr lang="en-US" sz="1800" b="1" dirty="0">
                <a:solidFill>
                  <a:srgbClr val="326FA8"/>
                </a:solidFill>
                <a:latin typeface="Times New Roman" panose="02020603050405020304" pitchFamily="18" charset="0"/>
                <a:cs typeface="Times New Roman" panose="02020603050405020304" pitchFamily="18" charset="0"/>
              </a:rPr>
              <a:t/>
            </a:r>
            <a:br>
              <a:rPr lang="en-US" sz="1800" b="1" dirty="0">
                <a:solidFill>
                  <a:srgbClr val="326FA8"/>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 Visualization was conducted using Tableau using SQL Server data source</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Delivered: 20/10/2024</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979DE92-BF09-18B7-EA23-C7DD041A7E21}"/>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40B66-9776-1769-3710-74383D24F7D3}"/>
              </a:ext>
            </a:extLst>
          </p:cNvPr>
          <p:cNvSpPr>
            <a:spLocks noGrp="1"/>
          </p:cNvSpPr>
          <p:nvPr>
            <p:ph type="sldNum" sz="quarter" idx="12"/>
          </p:nvPr>
        </p:nvSpPr>
        <p:spPr/>
        <p:txBody>
          <a:bodyPr/>
          <a:lstStyle/>
          <a:p>
            <a:fld id="{5EE24C92-1265-4741-8F9F-404A15D9386E}" type="slidenum">
              <a:rPr lang="en-US" smtClean="0"/>
              <a:t>13</a:t>
            </a:fld>
            <a:endParaRPr lang="en-US"/>
          </a:p>
        </p:txBody>
      </p:sp>
    </p:spTree>
    <p:extLst>
      <p:ext uri="{BB962C8B-B14F-4D97-AF65-F5344CB8AC3E}">
        <p14:creationId xmlns:p14="http://schemas.microsoft.com/office/powerpoint/2010/main" val="17863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436FF-56D5-B2A8-CAF7-4A1D8E7A8116}"/>
              </a:ext>
            </a:extLst>
          </p:cNvPr>
          <p:cNvSpPr>
            <a:spLocks noGrp="1"/>
          </p:cNvSpPr>
          <p:nvPr>
            <p:ph type="ctrTitle"/>
          </p:nvPr>
        </p:nvSpPr>
        <p:spPr>
          <a:xfrm>
            <a:off x="1468017" y="970384"/>
            <a:ext cx="9343053" cy="4257610"/>
          </a:xfrm>
        </p:spPr>
        <p:txBody>
          <a:bodyPr>
            <a:noAutofit/>
          </a:bodyPr>
          <a:lstStyle/>
          <a:p>
            <a:r>
              <a:rPr lang="en-US" sz="1800" b="1" dirty="0" smtClean="0">
                <a:solidFill>
                  <a:srgbClr val="326FA8"/>
                </a:solidFill>
                <a:latin typeface="Times New Roman" panose="02020603050405020304" pitchFamily="18" charset="0"/>
                <a:cs typeface="Times New Roman" panose="02020603050405020304" pitchFamily="18" charset="0"/>
              </a:rPr>
              <a:t>Data Structure</a:t>
            </a:r>
            <a:r>
              <a:rPr lang="en-US" sz="1400" b="1" dirty="0">
                <a:solidFill>
                  <a:srgbClr val="326FA8"/>
                </a:solidFill>
                <a:latin typeface="Times New Roman" panose="02020603050405020304" pitchFamily="18" charset="0"/>
                <a:cs typeface="Times New Roman" panose="02020603050405020304" pitchFamily="18" charset="0"/>
              </a:rPr>
              <a:t/>
            </a:r>
            <a:br>
              <a:rPr lang="en-US" sz="1400" b="1" dirty="0">
                <a:solidFill>
                  <a:srgbClr val="326FA8"/>
                </a:solidFill>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
            </a:r>
            <a:br>
              <a:rPr lang="en-US" sz="1400" b="1" dirty="0" smtClean="0">
                <a:latin typeface="Times New Roman" panose="02020603050405020304" pitchFamily="18" charset="0"/>
                <a:cs typeface="Times New Roman" panose="02020603050405020304" pitchFamily="18" charset="0"/>
              </a:rPr>
            </a:br>
            <a:r>
              <a:rPr lang="en-US" sz="1600" b="1" dirty="0">
                <a:solidFill>
                  <a:srgbClr val="326FA8"/>
                </a:solidFill>
                <a:latin typeface="Times New Roman" panose="02020603050405020304" pitchFamily="18" charset="0"/>
                <a:cs typeface="Times New Roman" panose="02020603050405020304" pitchFamily="18" charset="0"/>
              </a:rPr>
              <a:t/>
            </a:r>
            <a:br>
              <a:rPr lang="en-US" sz="1600" b="1" dirty="0">
                <a:solidFill>
                  <a:srgbClr val="326FA8"/>
                </a:solidFill>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Shape </a:t>
            </a:r>
            <a:r>
              <a:rPr lang="en-US" sz="1600" b="1" dirty="0">
                <a:solidFill>
                  <a:srgbClr val="326FA8"/>
                </a:solidFill>
                <a:latin typeface="Times New Roman" panose="02020603050405020304" pitchFamily="18" charset="0"/>
                <a:cs typeface="Times New Roman" panose="02020603050405020304" pitchFamily="18" charset="0"/>
              </a:rPr>
              <a:t>of </a:t>
            </a:r>
            <a:r>
              <a:rPr lang="en-US" sz="1600" b="1" dirty="0" smtClean="0">
                <a:solidFill>
                  <a:srgbClr val="326FA8"/>
                </a:solidFill>
                <a:latin typeface="Times New Roman" panose="02020603050405020304" pitchFamily="18" charset="0"/>
                <a:cs typeface="Times New Roman" panose="02020603050405020304" pitchFamily="18" charset="0"/>
              </a:rPr>
              <a:t>Data</a:t>
            </a:r>
            <a:r>
              <a:rPr lang="en-US" sz="1600" dirty="0" smtClean="0">
                <a:solidFill>
                  <a:srgbClr val="326FA8"/>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dataset consists </a:t>
            </a:r>
            <a:r>
              <a:rPr lang="en-US" sz="1600" dirty="0" smtClean="0">
                <a:latin typeface="Times New Roman" panose="02020603050405020304" pitchFamily="18" charset="0"/>
                <a:cs typeface="Times New Roman" panose="02020603050405020304" pitchFamily="18" charset="0"/>
              </a:rPr>
              <a:t>of 2,823 </a:t>
            </a:r>
            <a:r>
              <a:rPr lang="en-US" sz="1600" dirty="0">
                <a:latin typeface="Times New Roman" panose="02020603050405020304" pitchFamily="18" charset="0"/>
                <a:cs typeface="Times New Roman" panose="02020603050405020304" pitchFamily="18" charset="0"/>
              </a:rPr>
              <a:t>and 18 columns</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solidFill>
                  <a:srgbClr val="326FA8"/>
                </a:solidFill>
                <a:latin typeface="Times New Roman" panose="02020603050405020304" pitchFamily="18" charset="0"/>
                <a:cs typeface="Times New Roman" panose="02020603050405020304" pitchFamily="18" charset="0"/>
              </a:rPr>
              <a:t>Temporal </a:t>
            </a:r>
            <a:r>
              <a:rPr lang="en-US" sz="1600" b="1" dirty="0" smtClean="0">
                <a:solidFill>
                  <a:srgbClr val="326FA8"/>
                </a:solidFill>
                <a:latin typeface="Times New Roman" panose="02020603050405020304" pitchFamily="18" charset="0"/>
                <a:cs typeface="Times New Roman" panose="02020603050405020304" pitchFamily="18" charset="0"/>
              </a:rPr>
              <a:t>Data</a:t>
            </a:r>
            <a:r>
              <a:rPr lang="en-US" sz="1600" dirty="0" smtClean="0">
                <a:solidFill>
                  <a:srgbClr val="326FA8"/>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order date,</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Month_ID</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Qtr_ID</a:t>
            </a:r>
            <a:r>
              <a:rPr lang="en-US" sz="1600" dirty="0">
                <a:latin typeface="Times New Roman" panose="02020603050405020304" pitchFamily="18" charset="0"/>
                <a:cs typeface="Times New Roman" panose="02020603050405020304" pitchFamily="18" charset="0"/>
              </a:rPr>
              <a:t>, and </a:t>
            </a:r>
            <a:r>
              <a:rPr lang="en-US" sz="1600" dirty="0" err="1" smtClean="0">
                <a:latin typeface="Times New Roman" panose="02020603050405020304" pitchFamily="18" charset="0"/>
                <a:cs typeface="Times New Roman" panose="02020603050405020304" pitchFamily="18" charset="0"/>
              </a:rPr>
              <a:t>Year_ID</a:t>
            </a:r>
            <a:r>
              <a:rPr lang="en-US" sz="1600" dirty="0">
                <a:latin typeface="Times New Roman" panose="02020603050405020304" pitchFamily="18" charset="0"/>
                <a:cs typeface="Times New Roman" panose="02020603050405020304" pitchFamily="18" charset="0"/>
              </a:rPr>
              <a:t> features enable time-based analysis of sales performance and trends</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Quantity </a:t>
            </a:r>
            <a:r>
              <a:rPr lang="en-US" sz="1600" dirty="0" smtClean="0">
                <a:latin typeface="Times New Roman" panose="02020603050405020304" pitchFamily="18" charset="0"/>
                <a:cs typeface="Times New Roman" panose="02020603050405020304" pitchFamily="18" charset="0"/>
              </a:rPr>
              <a:t>Ordered: </a:t>
            </a:r>
            <a:r>
              <a:rPr lang="en-US" sz="1600" dirty="0" smtClean="0">
                <a:latin typeface="Times New Roman" panose="02020603050405020304" pitchFamily="18" charset="0"/>
                <a:cs typeface="Times New Roman" panose="02020603050405020304" pitchFamily="18" charset="0"/>
              </a:rPr>
              <a:t>the quantity ordered for each product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Price </a:t>
            </a:r>
            <a:r>
              <a:rPr lang="en-US" sz="1600" dirty="0" smtClean="0">
                <a:latin typeface="Times New Roman" panose="02020603050405020304" pitchFamily="18" charset="0"/>
                <a:cs typeface="Times New Roman" panose="02020603050405020304" pitchFamily="18" charset="0"/>
              </a:rPr>
              <a:t>Each: </a:t>
            </a:r>
            <a:r>
              <a:rPr lang="en-US" sz="1600" dirty="0" smtClean="0">
                <a:latin typeface="Times New Roman" panose="02020603050405020304" pitchFamily="18" charset="0"/>
                <a:cs typeface="Times New Roman" panose="02020603050405020304" pitchFamily="18" charset="0"/>
              </a:rPr>
              <a:t>Price Per Product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Sales: </a:t>
            </a:r>
            <a:r>
              <a:rPr lang="en-US" sz="1600" dirty="0" smtClean="0">
                <a:latin typeface="Times New Roman" panose="02020603050405020304" pitchFamily="18" charset="0"/>
                <a:cs typeface="Times New Roman" panose="02020603050405020304" pitchFamily="18" charset="0"/>
              </a:rPr>
              <a:t>Quantity Multiply the Product Price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Status: </a:t>
            </a:r>
            <a:r>
              <a:rPr lang="en-US" sz="1600" dirty="0" smtClean="0">
                <a:latin typeface="Times New Roman" panose="02020603050405020304" pitchFamily="18" charset="0"/>
                <a:cs typeface="Times New Roman" panose="02020603050405020304" pitchFamily="18" charset="0"/>
              </a:rPr>
              <a:t>Order Status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MSRP: Manufacturer Selling Recommended Price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Product </a:t>
            </a:r>
            <a:r>
              <a:rPr lang="en-US" sz="1600" dirty="0" smtClean="0">
                <a:latin typeface="Times New Roman" panose="02020603050405020304" pitchFamily="18" charset="0"/>
                <a:cs typeface="Times New Roman" panose="02020603050405020304" pitchFamily="18" charset="0"/>
              </a:rPr>
              <a:t>Code: </a:t>
            </a:r>
            <a:r>
              <a:rPr lang="en-US" sz="1600" dirty="0" smtClean="0">
                <a:latin typeface="Times New Roman" panose="02020603050405020304" pitchFamily="18" charset="0"/>
                <a:cs typeface="Times New Roman" panose="02020603050405020304" pitchFamily="18" charset="0"/>
              </a:rPr>
              <a:t>Represent The Id Identify for </a:t>
            </a:r>
            <a:r>
              <a:rPr lang="en-US" sz="1600" dirty="0">
                <a:latin typeface="Times New Roman" panose="02020603050405020304" pitchFamily="18" charset="0"/>
                <a:cs typeface="Times New Roman" panose="02020603050405020304" pitchFamily="18" charset="0"/>
              </a:rPr>
              <a:t>e</a:t>
            </a:r>
            <a:r>
              <a:rPr lang="en-US" sz="1600" dirty="0" smtClean="0">
                <a:latin typeface="Times New Roman" panose="02020603050405020304" pitchFamily="18" charset="0"/>
                <a:cs typeface="Times New Roman" panose="02020603050405020304" pitchFamily="18" charset="0"/>
              </a:rPr>
              <a:t>ach Product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Deal </a:t>
            </a:r>
            <a:r>
              <a:rPr lang="en-US" sz="1600" dirty="0" smtClean="0">
                <a:latin typeface="Times New Roman" panose="02020603050405020304" pitchFamily="18" charset="0"/>
                <a:cs typeface="Times New Roman" panose="02020603050405020304" pitchFamily="18" charset="0"/>
              </a:rPr>
              <a:t>Size:  </a:t>
            </a:r>
            <a:r>
              <a:rPr lang="en-US" sz="1600" dirty="0" smtClean="0">
                <a:latin typeface="Times New Roman" panose="02020603050405020304" pitchFamily="18" charset="0"/>
                <a:cs typeface="Times New Roman" panose="02020603050405020304" pitchFamily="18" charset="0"/>
              </a:rPr>
              <a:t>How Big, Medium, Small The Deal Can Be Categorized.</a:t>
            </a:r>
            <a:r>
              <a:rPr lang="en-US" sz="1600" dirty="0" smtClean="0"/>
              <a:t/>
            </a:r>
            <a:br>
              <a:rPr lang="en-US" sz="1600" dirty="0" smtClean="0"/>
            </a:br>
            <a:endParaRPr lang="en-US" sz="1600" dirty="0"/>
          </a:p>
        </p:txBody>
      </p:sp>
      <p:sp>
        <p:nvSpPr>
          <p:cNvPr id="4" name="Date Placeholder 3">
            <a:extLst>
              <a:ext uri="{FF2B5EF4-FFF2-40B4-BE49-F238E27FC236}">
                <a16:creationId xmlns:a16="http://schemas.microsoft.com/office/drawing/2014/main" xmlns="" id="{3979DE92-BF09-18B7-EA23-C7DD041A7E21}"/>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40B66-9776-1769-3710-74383D24F7D3}"/>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81724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436FF-56D5-B2A8-CAF7-4A1D8E7A8116}"/>
              </a:ext>
            </a:extLst>
          </p:cNvPr>
          <p:cNvSpPr>
            <a:spLocks noGrp="1"/>
          </p:cNvSpPr>
          <p:nvPr>
            <p:ph type="ctrTitle"/>
          </p:nvPr>
        </p:nvSpPr>
        <p:spPr>
          <a:xfrm>
            <a:off x="2755641" y="1101013"/>
            <a:ext cx="6102220" cy="3054220"/>
          </a:xfrm>
        </p:spPr>
        <p:txBody>
          <a:bodyPr>
            <a:normAutofit fontScale="90000"/>
          </a:bodyPr>
          <a:lstStyle/>
          <a:p>
            <a:r>
              <a:rPr lang="en-US" sz="1600" b="1" dirty="0">
                <a:solidFill>
                  <a:srgbClr val="027953"/>
                </a:solidFill>
                <a:latin typeface="Times New Roman" panose="02020603050405020304" pitchFamily="18" charset="0"/>
                <a:cs typeface="Times New Roman" panose="02020603050405020304" pitchFamily="18" charset="0"/>
              </a:rPr>
              <a:t>Tools &amp; </a:t>
            </a:r>
            <a:r>
              <a:rPr lang="en-US" sz="1600" b="1" dirty="0" smtClean="0">
                <a:solidFill>
                  <a:srgbClr val="027953"/>
                </a:solidFill>
                <a:latin typeface="Times New Roman" panose="02020603050405020304" pitchFamily="18" charset="0"/>
                <a:cs typeface="Times New Roman" panose="02020603050405020304" pitchFamily="18" charset="0"/>
              </a:rPr>
              <a:t>Languages Used</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Data Extraction and </a:t>
            </a:r>
            <a:r>
              <a:rPr lang="en-US" sz="1600" b="1" dirty="0" smtClean="0">
                <a:solidFill>
                  <a:srgbClr val="326FA8"/>
                </a:solidFill>
                <a:latin typeface="Times New Roman" panose="02020603050405020304" pitchFamily="18" charset="0"/>
                <a:cs typeface="Times New Roman" panose="02020603050405020304" pitchFamily="18" charset="0"/>
              </a:rPr>
              <a:t>Cleaning</a:t>
            </a:r>
            <a:br>
              <a:rPr lang="en-US" sz="1600" b="1" dirty="0" smtClean="0">
                <a:solidFill>
                  <a:srgbClr val="326FA8"/>
                </a:solidFill>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Python </a:t>
            </a:r>
            <a:r>
              <a:rPr lang="en-US" sz="1600" dirty="0" smtClean="0">
                <a:latin typeface="Times New Roman" panose="02020603050405020304" pitchFamily="18" charset="0"/>
                <a:cs typeface="Times New Roman" panose="02020603050405020304" pitchFamily="18" charset="0"/>
              </a:rPr>
              <a:t>(Pandas, </a:t>
            </a:r>
            <a:r>
              <a:rPr lang="en-US" sz="1600" dirty="0" err="1" smtClean="0">
                <a:latin typeface="Times New Roman" panose="02020603050405020304" pitchFamily="18" charset="0"/>
                <a:cs typeface="Times New Roman" panose="02020603050405020304" pitchFamily="18" charset="0"/>
              </a:rPr>
              <a:t>Numpy</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Data Exploration and Analysis and </a:t>
            </a:r>
            <a:r>
              <a:rPr lang="en-US" sz="1600" b="1" dirty="0" smtClean="0">
                <a:solidFill>
                  <a:srgbClr val="326FA8"/>
                </a:solidFill>
                <a:latin typeface="Times New Roman" panose="02020603050405020304" pitchFamily="18" charset="0"/>
                <a:cs typeface="Times New Roman" panose="02020603050405020304" pitchFamily="18" charset="0"/>
              </a:rPr>
              <a:t>Forecasting</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Python </a:t>
            </a:r>
            <a:r>
              <a:rPr lang="en-US" sz="1600" dirty="0" smtClean="0">
                <a:latin typeface="Times New Roman" panose="02020603050405020304" pitchFamily="18" charset="0"/>
                <a:cs typeface="Times New Roman" panose="02020603050405020304" pitchFamily="18" charset="0"/>
              </a:rPr>
              <a:t>(Pandas, </a:t>
            </a:r>
            <a:r>
              <a:rPr lang="en-US" sz="1600" dirty="0" err="1" smtClean="0">
                <a:latin typeface="Times New Roman" panose="02020603050405020304" pitchFamily="18" charset="0"/>
                <a:cs typeface="Times New Roman" panose="02020603050405020304" pitchFamily="18" charset="0"/>
              </a:rPr>
              <a:t>Numpy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Matplotlib</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Scikit</a:t>
            </a:r>
            <a:r>
              <a:rPr lang="en-US" sz="1600" dirty="0" smtClean="0">
                <a:latin typeface="Times New Roman" panose="02020603050405020304" pitchFamily="18" charset="0"/>
                <a:cs typeface="Times New Roman" panose="02020603050405020304" pitchFamily="18" charset="0"/>
              </a:rPr>
              <a:t>-learn), Microsoft SQL </a:t>
            </a:r>
            <a:r>
              <a:rPr lang="en-US" sz="1600" dirty="0" smtClean="0">
                <a:latin typeface="Times New Roman" panose="02020603050405020304" pitchFamily="18" charset="0"/>
                <a:cs typeface="Times New Roman" panose="02020603050405020304" pitchFamily="18" charset="0"/>
              </a:rPr>
              <a:t>Server</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smtClean="0">
                <a:solidFill>
                  <a:srgbClr val="326FA8"/>
                </a:solidFill>
                <a:latin typeface="Times New Roman" panose="02020603050405020304" pitchFamily="18" charset="0"/>
                <a:cs typeface="Times New Roman" panose="02020603050405020304" pitchFamily="18" charset="0"/>
              </a:rPr>
              <a:t>Data </a:t>
            </a:r>
            <a:r>
              <a:rPr lang="en-US" sz="1600" b="1" dirty="0" smtClean="0">
                <a:solidFill>
                  <a:srgbClr val="326FA8"/>
                </a:solidFill>
                <a:latin typeface="Times New Roman" panose="02020603050405020304" pitchFamily="18" charset="0"/>
                <a:cs typeface="Times New Roman" panose="02020603050405020304" pitchFamily="18" charset="0"/>
              </a:rPr>
              <a:t>visualization  </a:t>
            </a:r>
            <a:br>
              <a:rPr lang="en-US" sz="1600" b="1" dirty="0" smtClean="0">
                <a:solidFill>
                  <a:srgbClr val="326FA8"/>
                </a:solidFill>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Tableau</a:t>
            </a:r>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979DE92-BF09-18B7-EA23-C7DD041A7E21}"/>
              </a:ext>
            </a:extLst>
          </p:cNvPr>
          <p:cNvSpPr>
            <a:spLocks noGrp="1"/>
          </p:cNvSpPr>
          <p:nvPr>
            <p:ph type="dt" sz="half" idx="10"/>
          </p:nvPr>
        </p:nvSpPr>
        <p:spPr/>
        <p:txBody>
          <a:bodyPr/>
          <a:lstStyle/>
          <a:p>
            <a:fld id="{BBD87E75-7A42-4529-81A0-F6CFD6AF1551}" type="datetime1">
              <a:rPr lang="en-US" smtClean="0"/>
              <a:t>11/5/2024</a:t>
            </a:fld>
            <a:endParaRPr lang="en-US"/>
          </a:p>
        </p:txBody>
      </p:sp>
      <p:sp>
        <p:nvSpPr>
          <p:cNvPr id="5" name="Footer Placeholder 4">
            <a:extLst>
              <a:ext uri="{FF2B5EF4-FFF2-40B4-BE49-F238E27FC236}">
                <a16:creationId xmlns:a16="http://schemas.microsoft.com/office/drawing/2014/main" xmlns=""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40B66-9776-1769-3710-74383D24F7D3}"/>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106654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8C0E7E2-D49E-9F6C-D69D-0649BC673209}"/>
              </a:ext>
            </a:extLst>
          </p:cNvPr>
          <p:cNvSpPr>
            <a:spLocks noGrp="1"/>
          </p:cNvSpPr>
          <p:nvPr>
            <p:ph type="dt" sz="half" idx="10"/>
          </p:nvPr>
        </p:nvSpPr>
        <p:spPr/>
        <p:txBody>
          <a:bodyPr/>
          <a:lstStyle/>
          <a:p>
            <a:fld id="{D40A7B7E-3938-4D0E-8E14-E58AA83CCFB6}" type="datetime1">
              <a:rPr lang="en-US" smtClean="0"/>
              <a:t>11/5/2024</a:t>
            </a:fld>
            <a:endParaRPr lang="en-US" dirty="0"/>
          </a:p>
        </p:txBody>
      </p:sp>
      <p:sp>
        <p:nvSpPr>
          <p:cNvPr id="5" name="Footer Placeholder 4">
            <a:extLst>
              <a:ext uri="{FF2B5EF4-FFF2-40B4-BE49-F238E27FC236}">
                <a16:creationId xmlns:a16="http://schemas.microsoft.com/office/drawing/2014/main" xmlns="" id="{78717946-07C7-DC10-0F0C-F689D30029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E14A019-1D12-BE93-542A-C0C676A74F65}"/>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2" name="Freeform 6">
            <a:extLst>
              <a:ext uri="{FF2B5EF4-FFF2-40B4-BE49-F238E27FC236}">
                <a16:creationId xmlns:a16="http://schemas.microsoft.com/office/drawing/2014/main" xmlns="" id="{B1315722-9528-1E07-C244-4C80A2110232}"/>
              </a:ext>
            </a:extLst>
          </p:cNvPr>
          <p:cNvSpPr/>
          <p:nvPr/>
        </p:nvSpPr>
        <p:spPr>
          <a:xfrm>
            <a:off x="1222288" y="3737103"/>
            <a:ext cx="4444502"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7" name="Freeform 6">
            <a:extLst>
              <a:ext uri="{FF2B5EF4-FFF2-40B4-BE49-F238E27FC236}">
                <a16:creationId xmlns:a16="http://schemas.microsoft.com/office/drawing/2014/main" xmlns="" id="{D6C2C7B1-DD6B-7143-A875-4A7C8DAFF9EF}"/>
              </a:ext>
            </a:extLst>
          </p:cNvPr>
          <p:cNvSpPr/>
          <p:nvPr/>
        </p:nvSpPr>
        <p:spPr>
          <a:xfrm>
            <a:off x="6490971" y="1596801"/>
            <a:ext cx="4444502"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8" name="Freeform 6">
            <a:extLst>
              <a:ext uri="{FF2B5EF4-FFF2-40B4-BE49-F238E27FC236}">
                <a16:creationId xmlns:a16="http://schemas.microsoft.com/office/drawing/2014/main" xmlns="" id="{0914BBCA-B9BB-F5E9-1BD1-14D694A13AB2}"/>
              </a:ext>
            </a:extLst>
          </p:cNvPr>
          <p:cNvSpPr/>
          <p:nvPr/>
        </p:nvSpPr>
        <p:spPr>
          <a:xfrm>
            <a:off x="1222288" y="1596801"/>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a16="http://schemas.microsoft.com/office/drawing/2014/main" xmlns="" id="{8B26B98E-2130-F5AB-5AF3-3F3A1DB81E9E}"/>
              </a:ext>
            </a:extLst>
          </p:cNvPr>
          <p:cNvSpPr>
            <a:spLocks noGrp="1"/>
          </p:cNvSpPr>
          <p:nvPr>
            <p:ph type="title"/>
          </p:nvPr>
        </p:nvSpPr>
        <p:spPr>
          <a:xfrm>
            <a:off x="1222289" y="1596801"/>
            <a:ext cx="4444502" cy="825248"/>
          </a:xfrm>
        </p:spPr>
        <p:txBody>
          <a:bodyPr>
            <a:normAutofit/>
          </a:bodyPr>
          <a:lstStyle/>
          <a:p>
            <a:r>
              <a:rPr lang="en-US" sz="1600" dirty="0" smtClean="0">
                <a:solidFill>
                  <a:schemeClr val="bg1"/>
                </a:solidFill>
                <a:latin typeface="Times New Roman" panose="02020603050405020304" pitchFamily="18" charset="0"/>
                <a:cs typeface="Times New Roman" panose="02020603050405020304" pitchFamily="18" charset="0"/>
              </a:rPr>
              <a:t>Amal Mohamed </a:t>
            </a:r>
            <a:r>
              <a:rPr lang="en-US" sz="1600" dirty="0" err="1" smtClean="0">
                <a:solidFill>
                  <a:schemeClr val="bg1"/>
                </a:solidFill>
                <a:latin typeface="Times New Roman" panose="02020603050405020304" pitchFamily="18" charset="0"/>
                <a:cs typeface="Times New Roman" panose="02020603050405020304" pitchFamily="18" charset="0"/>
              </a:rPr>
              <a:t>Mohamed</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Abdelrazek</a:t>
            </a:r>
            <a:r>
              <a:rPr lang="en-US" sz="1600" dirty="0" smtClean="0">
                <a:solidFill>
                  <a:schemeClr val="bg1"/>
                </a:solidFill>
                <a:latin typeface="Times New Roman" panose="02020603050405020304" pitchFamily="18" charset="0"/>
                <a:cs typeface="Times New Roman" panose="02020603050405020304" pitchFamily="18" charset="0"/>
              </a:rPr>
              <a:t>:</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Team Leader and Tableau Visualization Developer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Freeform 6">
            <a:extLst>
              <a:ext uri="{FF2B5EF4-FFF2-40B4-BE49-F238E27FC236}">
                <a16:creationId xmlns:a16="http://schemas.microsoft.com/office/drawing/2014/main" xmlns="" id="{0914BBCA-B9BB-F5E9-1BD1-14D694A13AB2}"/>
              </a:ext>
            </a:extLst>
          </p:cNvPr>
          <p:cNvSpPr/>
          <p:nvPr/>
        </p:nvSpPr>
        <p:spPr>
          <a:xfrm>
            <a:off x="1222288" y="2660991"/>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1" name="Title 1">
            <a:extLst>
              <a:ext uri="{FF2B5EF4-FFF2-40B4-BE49-F238E27FC236}">
                <a16:creationId xmlns:a16="http://schemas.microsoft.com/office/drawing/2014/main" xmlns="" id="{8B26B98E-2130-F5AB-5AF3-3F3A1DB81E9E}"/>
              </a:ext>
            </a:extLst>
          </p:cNvPr>
          <p:cNvSpPr txBox="1">
            <a:spLocks/>
          </p:cNvSpPr>
          <p:nvPr/>
        </p:nvSpPr>
        <p:spPr>
          <a:xfrm>
            <a:off x="1222290" y="2671069"/>
            <a:ext cx="4444500" cy="81701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Times New Roman" panose="02020603050405020304" pitchFamily="18" charset="0"/>
                <a:cs typeface="Times New Roman" panose="02020603050405020304" pitchFamily="18" charset="0"/>
              </a:rPr>
              <a:t>Esraa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Bahaa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Abdelrahem</a:t>
            </a:r>
            <a:r>
              <a:rPr lang="en-US" sz="1800" dirty="0" smtClean="0">
                <a:solidFill>
                  <a:schemeClr val="bg1"/>
                </a:solidFill>
                <a:latin typeface="Times New Roman" panose="02020603050405020304" pitchFamily="18" charset="0"/>
                <a:cs typeface="Times New Roman" panose="02020603050405020304" pitchFamily="18" charset="0"/>
              </a:rPr>
              <a:t>:</a:t>
            </a:r>
            <a:r>
              <a:rPr lang="ar-EG"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Data Cleaning, Preprocessing and Governance, Reporting (Python Data Cleaning Script Developer). </a:t>
            </a:r>
            <a:r>
              <a:rPr lang="ar-EG"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3" name="Title 1">
            <a:extLst>
              <a:ext uri="{FF2B5EF4-FFF2-40B4-BE49-F238E27FC236}">
                <a16:creationId xmlns:a16="http://schemas.microsoft.com/office/drawing/2014/main" xmlns="" id="{8B26B98E-2130-F5AB-5AF3-3F3A1DB81E9E}"/>
              </a:ext>
            </a:extLst>
          </p:cNvPr>
          <p:cNvSpPr txBox="1">
            <a:spLocks/>
          </p:cNvSpPr>
          <p:nvPr/>
        </p:nvSpPr>
        <p:spPr>
          <a:xfrm>
            <a:off x="6490973" y="1596802"/>
            <a:ext cx="4444500" cy="8252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Nour</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Elhuda</a:t>
            </a:r>
            <a:r>
              <a:rPr lang="en-US" sz="1600" dirty="0" smtClean="0">
                <a:solidFill>
                  <a:schemeClr val="bg1"/>
                </a:solidFill>
                <a:latin typeface="Times New Roman" panose="02020603050405020304" pitchFamily="18" charset="0"/>
                <a:cs typeface="Times New Roman" panose="02020603050405020304" pitchFamily="18" charset="0"/>
              </a:rPr>
              <a:t> Mahmoud : Data Initial Analysis and Exploration (SQL Script Developer)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4" name="Title 1">
            <a:extLst>
              <a:ext uri="{FF2B5EF4-FFF2-40B4-BE49-F238E27FC236}">
                <a16:creationId xmlns:a16="http://schemas.microsoft.com/office/drawing/2014/main" xmlns="" id="{8B26B98E-2130-F5AB-5AF3-3F3A1DB81E9E}"/>
              </a:ext>
            </a:extLst>
          </p:cNvPr>
          <p:cNvSpPr txBox="1">
            <a:spLocks/>
          </p:cNvSpPr>
          <p:nvPr/>
        </p:nvSpPr>
        <p:spPr>
          <a:xfrm>
            <a:off x="1222288" y="3737103"/>
            <a:ext cx="4444500" cy="82709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Times New Roman" panose="02020603050405020304" pitchFamily="18" charset="0"/>
                <a:cs typeface="Times New Roman" panose="02020603050405020304" pitchFamily="18" charset="0"/>
              </a:rPr>
              <a:t>Aya</a:t>
            </a:r>
            <a:r>
              <a:rPr lang="en-US" sz="1800" dirty="0" smtClean="0">
                <a:solidFill>
                  <a:schemeClr val="bg1"/>
                </a:solidFill>
                <a:latin typeface="Times New Roman" panose="02020603050405020304" pitchFamily="18" charset="0"/>
                <a:cs typeface="Times New Roman" panose="02020603050405020304" pitchFamily="18" charset="0"/>
              </a:rPr>
              <a:t> Ibrahim Ramadan:</a:t>
            </a:r>
            <a:r>
              <a:rPr lang="ar-EG"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Deep-dive Data Analysis and Forecasting (Python Script Developer). </a:t>
            </a:r>
            <a:r>
              <a:rPr lang="ar-EG"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5" name="Freeform 6">
            <a:extLst>
              <a:ext uri="{FF2B5EF4-FFF2-40B4-BE49-F238E27FC236}">
                <a16:creationId xmlns:a16="http://schemas.microsoft.com/office/drawing/2014/main" xmlns="" id="{0914BBCA-B9BB-F5E9-1BD1-14D694A13AB2}"/>
              </a:ext>
            </a:extLst>
          </p:cNvPr>
          <p:cNvSpPr/>
          <p:nvPr/>
        </p:nvSpPr>
        <p:spPr>
          <a:xfrm>
            <a:off x="6495636" y="2671069"/>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6" name="Freeform 6">
            <a:extLst>
              <a:ext uri="{FF2B5EF4-FFF2-40B4-BE49-F238E27FC236}">
                <a16:creationId xmlns:a16="http://schemas.microsoft.com/office/drawing/2014/main" xmlns="" id="{0914BBCA-B9BB-F5E9-1BD1-14D694A13AB2}"/>
              </a:ext>
            </a:extLst>
          </p:cNvPr>
          <p:cNvSpPr/>
          <p:nvPr/>
        </p:nvSpPr>
        <p:spPr>
          <a:xfrm>
            <a:off x="6490971" y="3806088"/>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7" name="Freeform 6">
            <a:extLst>
              <a:ext uri="{FF2B5EF4-FFF2-40B4-BE49-F238E27FC236}">
                <a16:creationId xmlns:a16="http://schemas.microsoft.com/office/drawing/2014/main" xmlns="" id="{0914BBCA-B9BB-F5E9-1BD1-14D694A13AB2}"/>
              </a:ext>
            </a:extLst>
          </p:cNvPr>
          <p:cNvSpPr/>
          <p:nvPr/>
        </p:nvSpPr>
        <p:spPr>
          <a:xfrm>
            <a:off x="4024582" y="5046726"/>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9" name="Title 1">
            <a:extLst>
              <a:ext uri="{FF2B5EF4-FFF2-40B4-BE49-F238E27FC236}">
                <a16:creationId xmlns:a16="http://schemas.microsoft.com/office/drawing/2014/main" xmlns="" id="{8B26B98E-2130-F5AB-5AF3-3F3A1DB81E9E}"/>
              </a:ext>
            </a:extLst>
          </p:cNvPr>
          <p:cNvSpPr txBox="1">
            <a:spLocks/>
          </p:cNvSpPr>
          <p:nvPr/>
        </p:nvSpPr>
        <p:spPr>
          <a:xfrm>
            <a:off x="6490973" y="2669226"/>
            <a:ext cx="4444500" cy="8188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Shymaa</a:t>
            </a:r>
            <a:r>
              <a:rPr lang="en-US" sz="1600" dirty="0" smtClean="0">
                <a:solidFill>
                  <a:schemeClr val="bg1"/>
                </a:solidFill>
                <a:latin typeface="Times New Roman" panose="02020603050405020304" pitchFamily="18" charset="0"/>
                <a:cs typeface="Times New Roman" panose="02020603050405020304" pitchFamily="18" charset="0"/>
              </a:rPr>
              <a:t> Ahmed: Business Questions Designer and SQL Queries Designer.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20" name="Title 1">
            <a:extLst>
              <a:ext uri="{FF2B5EF4-FFF2-40B4-BE49-F238E27FC236}">
                <a16:creationId xmlns:a16="http://schemas.microsoft.com/office/drawing/2014/main" xmlns="" id="{8B26B98E-2130-F5AB-5AF3-3F3A1DB81E9E}"/>
              </a:ext>
            </a:extLst>
          </p:cNvPr>
          <p:cNvSpPr txBox="1">
            <a:spLocks/>
          </p:cNvSpPr>
          <p:nvPr/>
        </p:nvSpPr>
        <p:spPr>
          <a:xfrm>
            <a:off x="6490973" y="3816167"/>
            <a:ext cx="4444500" cy="817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bg1"/>
                </a:solidFill>
                <a:latin typeface="Times New Roman" panose="02020603050405020304" pitchFamily="18" charset="0"/>
                <a:cs typeface="Times New Roman" panose="02020603050405020304" pitchFamily="18" charset="0"/>
              </a:rPr>
              <a:t>Salma </a:t>
            </a:r>
            <a:r>
              <a:rPr lang="en-US" sz="1600" dirty="0" err="1" smtClean="0">
                <a:solidFill>
                  <a:schemeClr val="bg1"/>
                </a:solidFill>
                <a:latin typeface="Times New Roman" panose="02020603050405020304" pitchFamily="18" charset="0"/>
                <a:cs typeface="Times New Roman" panose="02020603050405020304" pitchFamily="18" charset="0"/>
              </a:rPr>
              <a:t>Medhat</a:t>
            </a:r>
            <a:r>
              <a:rPr lang="en-US" sz="1600" dirty="0" smtClean="0">
                <a:solidFill>
                  <a:schemeClr val="bg1"/>
                </a:solidFill>
                <a:latin typeface="Times New Roman" panose="02020603050405020304" pitchFamily="18" charset="0"/>
                <a:cs typeface="Times New Roman" panose="02020603050405020304" pitchFamily="18" charset="0"/>
              </a:rPr>
              <a:t> Mohammed: UX Designer</a:t>
            </a:r>
            <a:br>
              <a:rPr lang="en-US" sz="1600" dirty="0" smtClean="0">
                <a:solidFill>
                  <a:schemeClr val="bg1"/>
                </a:solidFill>
                <a:latin typeface="Times New Roman" panose="02020603050405020304" pitchFamily="18" charset="0"/>
                <a:cs typeface="Times New Roman" panose="02020603050405020304" pitchFamily="18" charset="0"/>
              </a:rPr>
            </a:b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xmlns="" id="{8B26B98E-2130-F5AB-5AF3-3F3A1DB81E9E}"/>
              </a:ext>
            </a:extLst>
          </p:cNvPr>
          <p:cNvSpPr txBox="1">
            <a:spLocks/>
          </p:cNvSpPr>
          <p:nvPr/>
        </p:nvSpPr>
        <p:spPr>
          <a:xfrm>
            <a:off x="4026140" y="5046727"/>
            <a:ext cx="4444500" cy="82709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Eslam</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Sleman</a:t>
            </a:r>
            <a:r>
              <a:rPr lang="en-US" sz="1600" dirty="0" smtClean="0">
                <a:solidFill>
                  <a:schemeClr val="bg1"/>
                </a:solidFill>
                <a:latin typeface="Times New Roman" panose="02020603050405020304" pitchFamily="18" charset="0"/>
                <a:cs typeface="Times New Roman" panose="02020603050405020304" pitchFamily="18" charset="0"/>
              </a:rPr>
              <a:t> Mohamed: UX Designer </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7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8B6404-AE30-CF90-8B09-126EEB2F8FF9}"/>
              </a:ext>
            </a:extLst>
          </p:cNvPr>
          <p:cNvSpPr>
            <a:spLocks noGrp="1"/>
          </p:cNvSpPr>
          <p:nvPr>
            <p:ph idx="1"/>
          </p:nvPr>
        </p:nvSpPr>
        <p:spPr>
          <a:xfrm>
            <a:off x="838200" y="3054219"/>
            <a:ext cx="10515600" cy="528735"/>
          </a:xfrm>
        </p:spPr>
        <p:txBody>
          <a:bodyPr>
            <a:normAutofit fontScale="92500" lnSpcReduction="10000"/>
          </a:bodyPr>
          <a:lstStyle/>
          <a:p>
            <a:pPr marL="0" indent="0" algn="ctr">
              <a:buNone/>
            </a:pPr>
            <a:r>
              <a:rPr lang="en-US" sz="3600" b="1" dirty="0" smtClean="0">
                <a:solidFill>
                  <a:srgbClr val="326FA8"/>
                </a:solidFill>
                <a:latin typeface="Times New Roman" panose="02020603050405020304" pitchFamily="18" charset="0"/>
                <a:cs typeface="Times New Roman" panose="02020603050405020304" pitchFamily="18" charset="0"/>
              </a:rPr>
              <a:t>Q&amp;As</a:t>
            </a:r>
            <a:endParaRPr lang="en-US" sz="3600" b="1" dirty="0">
              <a:solidFill>
                <a:srgbClr val="326FA8"/>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8C0E7E2-D49E-9F6C-D69D-0649BC673209}"/>
              </a:ext>
            </a:extLst>
          </p:cNvPr>
          <p:cNvSpPr>
            <a:spLocks noGrp="1"/>
          </p:cNvSpPr>
          <p:nvPr>
            <p:ph type="dt" sz="half" idx="10"/>
          </p:nvPr>
        </p:nvSpPr>
        <p:spPr/>
        <p:txBody>
          <a:bodyPr/>
          <a:lstStyle/>
          <a:p>
            <a:fld id="{D40A7B7E-3938-4D0E-8E14-E58AA83CCFB6}" type="datetime1">
              <a:rPr lang="en-US" smtClean="0"/>
              <a:t>11/5/2024</a:t>
            </a:fld>
            <a:endParaRPr lang="en-US" dirty="0"/>
          </a:p>
        </p:txBody>
      </p:sp>
      <p:sp>
        <p:nvSpPr>
          <p:cNvPr id="5" name="Footer Placeholder 4">
            <a:extLst>
              <a:ext uri="{FF2B5EF4-FFF2-40B4-BE49-F238E27FC236}">
                <a16:creationId xmlns:a16="http://schemas.microsoft.com/office/drawing/2014/main" xmlns=""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14A019-1D12-BE93-542A-C0C676A74F65}"/>
              </a:ext>
            </a:extLst>
          </p:cNvPr>
          <p:cNvSpPr>
            <a:spLocks noGrp="1"/>
          </p:cNvSpPr>
          <p:nvPr>
            <p:ph type="sldNum" sz="quarter" idx="12"/>
          </p:nvPr>
        </p:nvSpPr>
        <p:spPr/>
        <p:txBody>
          <a:bodyPr/>
          <a:lstStyle/>
          <a:p>
            <a:fld id="{5EE24C92-1265-4741-8F9F-404A15D9386E}" type="slidenum">
              <a:rPr lang="en-US" smtClean="0"/>
              <a:t>17</a:t>
            </a:fld>
            <a:endParaRPr lang="en-US"/>
          </a:p>
        </p:txBody>
      </p:sp>
    </p:spTree>
    <p:extLst>
      <p:ext uri="{BB962C8B-B14F-4D97-AF65-F5344CB8AC3E}">
        <p14:creationId xmlns:p14="http://schemas.microsoft.com/office/powerpoint/2010/main" val="215388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a:xfrm>
            <a:off x="838200" y="4876801"/>
            <a:ext cx="4169229" cy="914400"/>
          </a:xfrm>
        </p:spPr>
        <p:txBody>
          <a:bodyPr/>
          <a:lstStyle/>
          <a:p>
            <a:r>
              <a:rPr lang="en-US" dirty="0" smtClean="0">
                <a:solidFill>
                  <a:srgbClr val="027953"/>
                </a:solidFill>
              </a:rPr>
              <a:t>Email: </a:t>
            </a:r>
            <a:r>
              <a:rPr lang="en-US" dirty="0" smtClean="0">
                <a:hlinkClick r:id="rId2"/>
              </a:rPr>
              <a:t>amalmohamed756@gmail.com</a:t>
            </a:r>
            <a:endParaRPr lang="en-US" dirty="0" smtClean="0"/>
          </a:p>
          <a:p>
            <a:r>
              <a:rPr lang="en-US" dirty="0" smtClean="0">
                <a:solidFill>
                  <a:srgbClr val="027953"/>
                </a:solidFill>
              </a:rPr>
              <a:t>Phone Number: </a:t>
            </a:r>
            <a:r>
              <a:rPr lang="en-US" dirty="0" smtClean="0">
                <a:solidFill>
                  <a:srgbClr val="326FA8"/>
                </a:solidFill>
              </a:rPr>
              <a:t>+201010752227</a:t>
            </a:r>
          </a:p>
          <a:p>
            <a:endParaRPr lang="en-US" dirty="0"/>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6" name="Content Placeholder 3">
            <a:extLst>
              <a:ext uri="{FF2B5EF4-FFF2-40B4-BE49-F238E27FC236}">
                <a16:creationId xmlns:a16="http://schemas.microsoft.com/office/drawing/2014/main" xmlns="" id="{AECA9151-E50E-5FC3-427A-A17AF57D91A7}"/>
              </a:ext>
            </a:extLst>
          </p:cNvPr>
          <p:cNvSpPr txBox="1">
            <a:spLocks/>
          </p:cNvSpPr>
          <p:nvPr/>
        </p:nvSpPr>
        <p:spPr>
          <a:xfrm>
            <a:off x="691445" y="1057470"/>
            <a:ext cx="10382435" cy="34709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buFont typeface="Arial" panose="020B0604020202020204" pitchFamily="34" charset="0"/>
              <a:buNone/>
            </a:pPr>
            <a:endParaRPr lang="en-US" sz="2000" b="1" dirty="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lgn="ctr">
              <a:buFont typeface="Arial" panose="020B0604020202020204" pitchFamily="34" charset="0"/>
              <a:buNone/>
            </a:pPr>
            <a:r>
              <a:rPr lang="en-US" sz="3600" b="1" dirty="0" smtClean="0">
                <a:solidFill>
                  <a:srgbClr val="326FA8"/>
                </a:solidFill>
                <a:latin typeface="Times New Roman" panose="02020603050405020304" pitchFamily="18" charset="0"/>
                <a:cs typeface="Times New Roman" panose="02020603050405020304" pitchFamily="18" charset="0"/>
              </a:rPr>
              <a:t>Thank You</a:t>
            </a:r>
            <a:endParaRPr lang="en-US" sz="3600" b="1" dirty="0">
              <a:solidFill>
                <a:srgbClr val="326F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32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2</a:t>
            </a:fld>
            <a:endParaRPr lang="en-US"/>
          </a:p>
        </p:txBody>
      </p:sp>
      <p:sp>
        <p:nvSpPr>
          <p:cNvPr id="5" name="Content Placeholder 3">
            <a:extLst>
              <a:ext uri="{FF2B5EF4-FFF2-40B4-BE49-F238E27FC236}">
                <a16:creationId xmlns:a16="http://schemas.microsoft.com/office/drawing/2014/main" xmlns="" id="{E07DD10C-6134-2126-E716-45B934AD9BBE}"/>
              </a:ext>
            </a:extLst>
          </p:cNvPr>
          <p:cNvSpPr txBox="1">
            <a:spLocks/>
          </p:cNvSpPr>
          <p:nvPr/>
        </p:nvSpPr>
        <p:spPr>
          <a:xfrm>
            <a:off x="4192555" y="217715"/>
            <a:ext cx="7825273" cy="2674775"/>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solidFill>
                <a:srgbClr val="326FA8"/>
              </a:solidFill>
              <a:latin typeface="Times New Roman" panose="02020603050405020304" pitchFamily="18" charset="0"/>
              <a:cs typeface="Times New Roman" panose="02020603050405020304" pitchFamily="18" charset="0"/>
            </a:endParaRPr>
          </a:p>
        </p:txBody>
      </p:sp>
      <p:sp>
        <p:nvSpPr>
          <p:cNvPr id="8" name="Oval 7"/>
          <p:cNvSpPr/>
          <p:nvPr/>
        </p:nvSpPr>
        <p:spPr>
          <a:xfrm>
            <a:off x="1645297" y="901959"/>
            <a:ext cx="8154955" cy="4229877"/>
          </a:xfrm>
          <a:prstGeom prst="ellipse">
            <a:avLst/>
          </a:prstGeom>
          <a:solidFill>
            <a:schemeClr val="bg1"/>
          </a:solidFill>
          <a:ln>
            <a:solidFill>
              <a:srgbClr val="94B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26FA8"/>
                </a:solidFill>
                <a:latin typeface="Times New Roman" panose="02020603050405020304" pitchFamily="18" charset="0"/>
                <a:cs typeface="Times New Roman" panose="02020603050405020304" pitchFamily="18" charset="0"/>
              </a:rPr>
              <a:t>Famous for motorcycles, </a:t>
            </a:r>
            <a:r>
              <a:rPr lang="en-US" b="1" dirty="0" err="1">
                <a:solidFill>
                  <a:srgbClr val="326FA8"/>
                </a:solidFill>
                <a:latin typeface="Times New Roman" panose="02020603050405020304" pitchFamily="18" charset="0"/>
                <a:cs typeface="Times New Roman" panose="02020603050405020304" pitchFamily="18" charset="0"/>
              </a:rPr>
              <a:t>ThunderGlide</a:t>
            </a:r>
            <a:r>
              <a:rPr lang="en-US" b="1" dirty="0">
                <a:solidFill>
                  <a:srgbClr val="326FA8"/>
                </a:solidFill>
                <a:latin typeface="Times New Roman" panose="02020603050405020304" pitchFamily="18" charset="0"/>
                <a:cs typeface="Times New Roman" panose="02020603050405020304" pitchFamily="18" charset="0"/>
              </a:rPr>
              <a:t> Motors</a:t>
            </a:r>
            <a:r>
              <a:rPr lang="en-US" dirty="0">
                <a:solidFill>
                  <a:srgbClr val="326FA8"/>
                </a:solidFill>
                <a:latin typeface="Times New Roman" panose="02020603050405020304" pitchFamily="18" charset="0"/>
                <a:cs typeface="Times New Roman" panose="02020603050405020304" pitchFamily="18" charset="0"/>
              </a:rPr>
              <a:t> Sales Team is working on a project for the past two years 2003, 2004 and the first two quarters of 2005 to analyze key trends and insights with a focus on market preferences and future investment </a:t>
            </a:r>
            <a:r>
              <a:rPr lang="en-US" dirty="0" smtClean="0">
                <a:solidFill>
                  <a:srgbClr val="326FA8"/>
                </a:solidFill>
                <a:latin typeface="Times New Roman" panose="02020603050405020304" pitchFamily="18" charset="0"/>
                <a:cs typeface="Times New Roman" panose="02020603050405020304" pitchFamily="18" charset="0"/>
              </a:rPr>
              <a:t>opportunities</a:t>
            </a:r>
            <a:endParaRPr lang="en-US" dirty="0">
              <a:solidFill>
                <a:srgbClr val="326FA8"/>
              </a:solidFill>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174149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pPr/>
              <a:t>11/5/2024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E24C92-1265-4741-8F9F-404A15D9386E}" type="slidenum">
              <a:rPr lang="en-US" smtClean="0"/>
              <a:pPr/>
              <a:t>3</a:t>
            </a:fld>
            <a:endParaRPr lang="en-US"/>
          </a:p>
        </p:txBody>
      </p:sp>
      <p:sp>
        <p:nvSpPr>
          <p:cNvPr id="5" name="Content Placeholder 3">
            <a:extLst>
              <a:ext uri="{FF2B5EF4-FFF2-40B4-BE49-F238E27FC236}">
                <a16:creationId xmlns:a16="http://schemas.microsoft.com/office/drawing/2014/main" xmlns="" id="{E07DD10C-6134-2126-E716-45B934AD9BBE}"/>
              </a:ext>
            </a:extLst>
          </p:cNvPr>
          <p:cNvSpPr txBox="1">
            <a:spLocks/>
          </p:cNvSpPr>
          <p:nvPr/>
        </p:nvSpPr>
        <p:spPr>
          <a:xfrm>
            <a:off x="1492898" y="1598645"/>
            <a:ext cx="3813110" cy="4324319"/>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b="1" dirty="0" smtClean="0">
                <a:solidFill>
                  <a:srgbClr val="326FA8"/>
                </a:solidFill>
                <a:latin typeface="Times New Roman" panose="02020603050405020304" pitchFamily="18" charset="0"/>
                <a:cs typeface="Times New Roman" panose="02020603050405020304" pitchFamily="18" charset="0"/>
              </a:rPr>
              <a:t>Business </a:t>
            </a:r>
            <a:r>
              <a:rPr lang="en-US" sz="2400" b="1" dirty="0" smtClean="0">
                <a:solidFill>
                  <a:srgbClr val="326FA8"/>
                </a:solidFill>
                <a:latin typeface="Times New Roman" panose="02020603050405020304" pitchFamily="18" charset="0"/>
                <a:cs typeface="Times New Roman" panose="02020603050405020304" pitchFamily="18" charset="0"/>
              </a:rPr>
              <a:t>Need</a:t>
            </a:r>
          </a:p>
          <a:p>
            <a:pPr marL="0" indent="0" algn="r">
              <a:buNone/>
            </a:pPr>
            <a:endParaRPr lang="en-US" sz="1100" b="1" dirty="0" smtClean="0">
              <a:solidFill>
                <a:srgbClr val="326FA8"/>
              </a:solidFill>
              <a:latin typeface="Times New Roman" panose="02020603050405020304" pitchFamily="18" charset="0"/>
              <a:cs typeface="Times New Roman" panose="02020603050405020304" pitchFamily="18" charset="0"/>
            </a:endParaRPr>
          </a:p>
          <a:p>
            <a:pPr marL="0" indent="0" algn="r">
              <a:buNone/>
            </a:pPr>
            <a:endParaRPr lang="en-US" sz="1200" b="1" dirty="0" smtClean="0">
              <a:solidFill>
                <a:srgbClr val="027953"/>
              </a:solidFill>
              <a:latin typeface="Times New Roman" panose="02020603050405020304" pitchFamily="18" charset="0"/>
              <a:cs typeface="Times New Roman" panose="02020603050405020304" pitchFamily="18" charset="0"/>
            </a:endParaRPr>
          </a:p>
          <a:p>
            <a:pPr marL="0" indent="0" algn="r">
              <a:buNone/>
            </a:pPr>
            <a:endParaRPr lang="en-US" b="1" dirty="0" smtClean="0">
              <a:solidFill>
                <a:srgbClr val="027953"/>
              </a:solidFill>
              <a:latin typeface="Times New Roman" panose="02020603050405020304" pitchFamily="18" charset="0"/>
              <a:cs typeface="Times New Roman" panose="02020603050405020304" pitchFamily="18" charset="0"/>
            </a:endParaRPr>
          </a:p>
          <a:p>
            <a:pPr marL="0" indent="0" algn="r">
              <a:buNone/>
            </a:pPr>
            <a:r>
              <a:rPr lang="en-US" sz="2400" b="1" dirty="0" smtClean="0">
                <a:solidFill>
                  <a:srgbClr val="027953"/>
                </a:solidFill>
                <a:latin typeface="Times New Roman" panose="02020603050405020304" pitchFamily="18" charset="0"/>
                <a:cs typeface="Times New Roman" panose="02020603050405020304" pitchFamily="18" charset="0"/>
              </a:rPr>
              <a:t>Key Finding</a:t>
            </a:r>
          </a:p>
          <a:p>
            <a:pPr marL="0" indent="0" algn="r">
              <a:buNone/>
            </a:pPr>
            <a:endParaRPr lang="en-US" sz="1200" b="1" dirty="0" smtClean="0">
              <a:solidFill>
                <a:srgbClr val="027953"/>
              </a:solidFill>
              <a:latin typeface="Times New Roman" panose="02020603050405020304" pitchFamily="18" charset="0"/>
              <a:cs typeface="Times New Roman" panose="02020603050405020304" pitchFamily="18" charset="0"/>
            </a:endParaRPr>
          </a:p>
          <a:p>
            <a:pPr marL="0" indent="0" algn="r">
              <a:buNone/>
            </a:pPr>
            <a:endParaRPr lang="en-US" sz="1100" dirty="0" smtClean="0">
              <a:latin typeface="Times New Roman" panose="02020603050405020304" pitchFamily="18" charset="0"/>
              <a:cs typeface="Times New Roman" panose="02020603050405020304" pitchFamily="18" charset="0"/>
            </a:endParaRPr>
          </a:p>
          <a:p>
            <a:pPr marL="0" indent="0" algn="r">
              <a:buNone/>
            </a:pPr>
            <a:endParaRPr lang="en-US" sz="1100" dirty="0" smtClean="0">
              <a:latin typeface="Times New Roman" panose="02020603050405020304" pitchFamily="18" charset="0"/>
              <a:cs typeface="Times New Roman" panose="02020603050405020304" pitchFamily="18" charset="0"/>
            </a:endParaRPr>
          </a:p>
          <a:p>
            <a:pPr marL="0" indent="0" algn="r">
              <a:buNone/>
            </a:pPr>
            <a:r>
              <a:rPr lang="en-US" sz="2400" b="1" dirty="0" smtClean="0">
                <a:latin typeface="Times New Roman" panose="02020603050405020304" pitchFamily="18" charset="0"/>
                <a:cs typeface="Times New Roman" panose="02020603050405020304" pitchFamily="18" charset="0"/>
              </a:rPr>
              <a:t>Value </a:t>
            </a:r>
            <a:r>
              <a:rPr lang="en-US" sz="2400" b="1" dirty="0" smtClean="0">
                <a:latin typeface="Times New Roman" panose="02020603050405020304" pitchFamily="18" charset="0"/>
                <a:cs typeface="Times New Roman" panose="02020603050405020304" pitchFamily="18" charset="0"/>
              </a:rPr>
              <a:t>Proposition</a:t>
            </a:r>
            <a:endParaRPr lang="en-US" sz="2400" b="1" dirty="0" smtClean="0">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xmlns="" id="{E07DD10C-6134-2126-E716-45B934AD9BBE}"/>
              </a:ext>
            </a:extLst>
          </p:cNvPr>
          <p:cNvSpPr txBox="1">
            <a:spLocks/>
          </p:cNvSpPr>
          <p:nvPr/>
        </p:nvSpPr>
        <p:spPr>
          <a:xfrm>
            <a:off x="5878286" y="1598645"/>
            <a:ext cx="3853543" cy="4324319"/>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326FA8"/>
                </a:solidFill>
                <a:latin typeface="Times New Roman" panose="02020603050405020304" pitchFamily="18" charset="0"/>
                <a:cs typeface="Times New Roman" panose="02020603050405020304" pitchFamily="18" charset="0"/>
              </a:rPr>
              <a:t>Without clear insights into market trends and customer preferences, there was an increased risk of missing potential investment opportunities and failing to align product offerings with consumer demand.</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400" dirty="0" smtClean="0">
                <a:solidFill>
                  <a:srgbClr val="027953"/>
                </a:solidFill>
                <a:latin typeface="Times New Roman" panose="02020603050405020304" pitchFamily="18" charset="0"/>
                <a:cs typeface="Times New Roman" panose="02020603050405020304" pitchFamily="18" charset="0"/>
              </a:rPr>
              <a:t>By targeting specific regions with tailored marketing campaigns, </a:t>
            </a:r>
            <a:r>
              <a:rPr lang="en-US" sz="1400" b="1" dirty="0" err="1" smtClean="0">
                <a:solidFill>
                  <a:srgbClr val="027953"/>
                </a:solidFill>
                <a:latin typeface="Times New Roman" panose="02020603050405020304" pitchFamily="18" charset="0"/>
                <a:cs typeface="Times New Roman" panose="02020603050405020304" pitchFamily="18" charset="0"/>
              </a:rPr>
              <a:t>ThunderGlide</a:t>
            </a:r>
            <a:r>
              <a:rPr lang="en-US" sz="1400" b="1" dirty="0" smtClean="0">
                <a:solidFill>
                  <a:srgbClr val="027953"/>
                </a:solidFill>
                <a:latin typeface="Times New Roman" panose="02020603050405020304" pitchFamily="18" charset="0"/>
                <a:cs typeface="Times New Roman" panose="02020603050405020304" pitchFamily="18" charset="0"/>
              </a:rPr>
              <a:t> Motors</a:t>
            </a:r>
            <a:r>
              <a:rPr lang="en-US" sz="1400" dirty="0" smtClean="0">
                <a:solidFill>
                  <a:srgbClr val="027953"/>
                </a:solidFill>
                <a:latin typeface="Times New Roman" panose="02020603050405020304" pitchFamily="18" charset="0"/>
                <a:cs typeface="Times New Roman" panose="02020603050405020304" pitchFamily="18" charset="0"/>
              </a:rPr>
              <a:t> can raise brand awareness, boost product visibility, and drive up sales for underperforming products.</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100" dirty="0" smtClean="0">
              <a:solidFill>
                <a:srgbClr val="326FA8"/>
              </a:solidFill>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With a </a:t>
            </a:r>
            <a:r>
              <a:rPr lang="en-US" sz="1400" dirty="0">
                <a:latin typeface="Times New Roman" panose="02020603050405020304" pitchFamily="18" charset="0"/>
                <a:cs typeface="Times New Roman" panose="02020603050405020304" pitchFamily="18" charset="0"/>
              </a:rPr>
              <a:t>deep dive into </a:t>
            </a:r>
            <a:r>
              <a:rPr lang="en-US" sz="1400" dirty="0" smtClean="0">
                <a:latin typeface="Times New Roman" panose="02020603050405020304" pitchFamily="18" charset="0"/>
                <a:cs typeface="Times New Roman" panose="02020603050405020304" pitchFamily="18" charset="0"/>
              </a:rPr>
              <a:t>product performance </a:t>
            </a:r>
            <a:r>
              <a:rPr lang="en-US" sz="1400" dirty="0">
                <a:latin typeface="Times New Roman" panose="02020603050405020304" pitchFamily="18" charset="0"/>
                <a:cs typeface="Times New Roman" panose="02020603050405020304" pitchFamily="18" charset="0"/>
              </a:rPr>
              <a:t>by </a:t>
            </a:r>
            <a:r>
              <a:rPr lang="en-US" sz="1400" dirty="0" smtClean="0">
                <a:latin typeface="Times New Roman" panose="02020603050405020304" pitchFamily="18" charset="0"/>
                <a:cs typeface="Times New Roman" panose="02020603050405020304" pitchFamily="18" charset="0"/>
              </a:rPr>
              <a:t>region, customized </a:t>
            </a:r>
            <a:r>
              <a:rPr lang="en-US" sz="1400" dirty="0">
                <a:latin typeface="Times New Roman" panose="02020603050405020304" pitchFamily="18" charset="0"/>
                <a:cs typeface="Times New Roman" panose="02020603050405020304" pitchFamily="18" charset="0"/>
              </a:rPr>
              <a:t>strategies </a:t>
            </a:r>
            <a:r>
              <a:rPr lang="en-US" sz="1400" dirty="0" smtClean="0">
                <a:latin typeface="Times New Roman" panose="02020603050405020304" pitchFamily="18" charset="0"/>
                <a:cs typeface="Times New Roman" panose="02020603050405020304" pitchFamily="18" charset="0"/>
              </a:rPr>
              <a:t>to each market will enhance precision </a:t>
            </a:r>
            <a:r>
              <a:rPr lang="en-US" sz="1400" dirty="0">
                <a:latin typeface="Times New Roman" panose="02020603050405020304" pitchFamily="18" charset="0"/>
                <a:cs typeface="Times New Roman" panose="02020603050405020304" pitchFamily="18" charset="0"/>
              </a:rPr>
              <a:t>and impact, enabling us to make data-driven decisions that cater to regional preferences and demand."</a:t>
            </a:r>
            <a:endParaRPr lang="en-US" sz="1400" dirty="0">
              <a:latin typeface="Times New Roman" panose="02020603050405020304" pitchFamily="18" charset="0"/>
              <a:cs typeface="Times New Roman" panose="02020603050405020304" pitchFamily="18" charset="0"/>
            </a:endParaRPr>
          </a:p>
        </p:txBody>
      </p:sp>
      <p:sp>
        <p:nvSpPr>
          <p:cNvPr id="10" name="Oval 9"/>
          <p:cNvSpPr/>
          <p:nvPr/>
        </p:nvSpPr>
        <p:spPr>
          <a:xfrm>
            <a:off x="5517502" y="1680188"/>
            <a:ext cx="149290" cy="205273"/>
          </a:xfrm>
          <a:prstGeom prst="ellipse">
            <a:avLst/>
          </a:prstGeom>
          <a:solidFill>
            <a:srgbClr val="326FA8"/>
          </a:solidFill>
          <a:ln>
            <a:solidFill>
              <a:srgbClr val="336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17502" y="3246092"/>
            <a:ext cx="149290" cy="205273"/>
          </a:xfrm>
          <a:prstGeom prst="ellipse">
            <a:avLst/>
          </a:prstGeom>
          <a:solidFill>
            <a:srgbClr val="027953"/>
          </a:solidFill>
          <a:ln>
            <a:solidFill>
              <a:srgbClr val="027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17502" y="4529189"/>
            <a:ext cx="149290" cy="2052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41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4</a:t>
            </a:fld>
            <a:endParaRPr lang="en-US"/>
          </a:p>
        </p:txBody>
      </p:sp>
      <p:pic>
        <p:nvPicPr>
          <p:cNvPr id="6" name="slide2" descr="Summary - Dashboard">
            <a:extLst>
              <a:ext uri="{FF2B5EF4-FFF2-40B4-BE49-F238E27FC236}">
                <a16:creationId xmlns:a16="http://schemas.microsoft.com/office/drawing/2014/main" xmlns="" id="{A2FB6504-4000-4705-AB2E-4507B6F8F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596" y="493856"/>
            <a:ext cx="8378889" cy="5625026"/>
          </a:xfrm>
          <a:prstGeom prst="rect">
            <a:avLst/>
          </a:prstGeom>
        </p:spPr>
      </p:pic>
    </p:spTree>
    <p:extLst>
      <p:ext uri="{BB962C8B-B14F-4D97-AF65-F5344CB8AC3E}">
        <p14:creationId xmlns:p14="http://schemas.microsoft.com/office/powerpoint/2010/main" val="189959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BDA1B6-8475-7E4A-D83D-79ECFBF01D47}"/>
              </a:ext>
            </a:extLst>
          </p:cNvPr>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a:extLst>
              <a:ext uri="{FF2B5EF4-FFF2-40B4-BE49-F238E27FC236}">
                <a16:creationId xmlns:a16="http://schemas.microsoft.com/office/drawing/2014/main" xmlns=""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A98CF5-4570-3776-081E-BF9ADD36B43B}"/>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5" name="Picture 4"/>
          <p:cNvPicPr>
            <a:picLocks noChangeAspect="1"/>
          </p:cNvPicPr>
          <p:nvPr/>
        </p:nvPicPr>
        <p:blipFill>
          <a:blip r:embed="rId2"/>
          <a:stretch>
            <a:fillRect/>
          </a:stretch>
        </p:blipFill>
        <p:spPr>
          <a:xfrm>
            <a:off x="1704392" y="402479"/>
            <a:ext cx="8683690" cy="5793047"/>
          </a:xfrm>
          <a:prstGeom prst="rect">
            <a:avLst/>
          </a:prstGeom>
        </p:spPr>
      </p:pic>
    </p:spTree>
    <p:extLst>
      <p:ext uri="{BB962C8B-B14F-4D97-AF65-F5344CB8AC3E}">
        <p14:creationId xmlns:p14="http://schemas.microsoft.com/office/powerpoint/2010/main" val="172177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6</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1816360" y="864636"/>
            <a:ext cx="8186056" cy="4988767"/>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solidFill>
                  <a:srgbClr val="326FA8"/>
                </a:solidFill>
                <a:latin typeface="Times New Roman" panose="02020603050405020304" pitchFamily="18" charset="0"/>
                <a:cs typeface="Times New Roman" panose="02020603050405020304" pitchFamily="18" charset="0"/>
              </a:rPr>
              <a:t>Key Insights</a:t>
            </a:r>
          </a:p>
          <a:p>
            <a:pPr marL="0" indent="0" algn="ctr">
              <a:buNone/>
            </a:pPr>
            <a:endParaRPr lang="ar-EG" sz="1600" dirty="0" smtClean="0">
              <a:solidFill>
                <a:srgbClr val="326FA8"/>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Total Sales for the Last 3 years is 10,032,629 $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Daily Sales Average is 3554 $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93.2% of the orders were shipped successfully</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Average quantity requested per order is 323 item.</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Classic Cars and Vintage Cars are our best seller product lines with 39.07% and 18.97% contribution to the total sales, and Motorcycles come in the third place.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Sales peak at small and medium deal sizes.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lvl="0"/>
            <a:endParaRPr lang="en-US" sz="1600" dirty="0"/>
          </a:p>
        </p:txBody>
      </p:sp>
    </p:spTree>
    <p:extLst>
      <p:ext uri="{BB962C8B-B14F-4D97-AF65-F5344CB8AC3E}">
        <p14:creationId xmlns:p14="http://schemas.microsoft.com/office/powerpoint/2010/main" val="118091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7</a:t>
            </a:fld>
            <a:endParaRPr lang="en-US"/>
          </a:p>
        </p:txBody>
      </p:sp>
      <p:sp>
        <p:nvSpPr>
          <p:cNvPr id="6" name="Content Placeholder 3">
            <a:extLst>
              <a:ext uri="{FF2B5EF4-FFF2-40B4-BE49-F238E27FC236}">
                <a16:creationId xmlns:a16="http://schemas.microsoft.com/office/drawing/2014/main" xmlns="" id="{E07DD10C-6134-2126-E716-45B934AD9BBE}"/>
              </a:ext>
            </a:extLst>
          </p:cNvPr>
          <p:cNvSpPr txBox="1">
            <a:spLocks/>
          </p:cNvSpPr>
          <p:nvPr/>
        </p:nvSpPr>
        <p:spPr>
          <a:xfrm>
            <a:off x="1847462" y="634482"/>
            <a:ext cx="8186056" cy="5288482"/>
          </a:xfrm>
          <a:prstGeom prst="rect">
            <a:avLst/>
          </a:prstGeom>
        </p:spPr>
        <p:txBody>
          <a:bodyPr numCol="1"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solidFill>
                  <a:srgbClr val="326FA8"/>
                </a:solidFill>
                <a:latin typeface="Times New Roman" panose="02020603050405020304" pitchFamily="18" charset="0"/>
                <a:cs typeface="Times New Roman" panose="02020603050405020304" pitchFamily="18" charset="0"/>
              </a:rPr>
              <a:t>Key Insights</a:t>
            </a:r>
          </a:p>
          <a:p>
            <a:pPr marL="0" indent="0" algn="ctr">
              <a:buNone/>
            </a:pPr>
            <a:endParaRPr lang="en-US" sz="1600" b="1" dirty="0">
              <a:solidFill>
                <a:srgbClr val="326FA8"/>
              </a:solidFill>
              <a:latin typeface="Times New Roman" panose="02020603050405020304" pitchFamily="18" charset="0"/>
              <a:cs typeface="Times New Roman" panose="02020603050405020304" pitchFamily="18" charset="0"/>
            </a:endParaRPr>
          </a:p>
          <a:p>
            <a:pPr marL="0" indent="0" algn="ctr">
              <a:buNone/>
            </a:pPr>
            <a:r>
              <a:rPr lang="en-US" sz="1600" dirty="0">
                <a:solidFill>
                  <a:srgbClr val="027953"/>
                </a:solidFill>
                <a:latin typeface="Times New Roman" panose="02020603050405020304" pitchFamily="18" charset="0"/>
                <a:cs typeface="Times New Roman" panose="02020603050405020304" pitchFamily="18" charset="0"/>
              </a:rPr>
              <a:t>Most of our customers especially those in the EMEA territory prefer Medium and small Deal sizes to large Deal size. </a:t>
            </a:r>
          </a:p>
          <a:p>
            <a:pPr marL="0" indent="0" algn="ctr">
              <a:buNone/>
            </a:pPr>
            <a:endParaRPr lang="en-US" sz="2400" b="1" dirty="0" smtClean="0">
              <a:solidFill>
                <a:srgbClr val="326FA8"/>
              </a:solidFill>
              <a:latin typeface="Times New Roman" panose="02020603050405020304" pitchFamily="18" charset="0"/>
              <a:cs typeface="Times New Roman" panose="02020603050405020304" pitchFamily="18" charset="0"/>
            </a:endParaRPr>
          </a:p>
          <a:p>
            <a:pPr marL="0" lvl="0" indent="0" algn="ctr">
              <a:buNone/>
            </a:pPr>
            <a:r>
              <a:rPr lang="en-US" sz="1600" dirty="0">
                <a:solidFill>
                  <a:srgbClr val="027953"/>
                </a:solidFill>
                <a:latin typeface="Times New Roman" panose="02020603050405020304" pitchFamily="18" charset="0"/>
                <a:cs typeface="Times New Roman" panose="02020603050405020304" pitchFamily="18" charset="0"/>
              </a:rPr>
              <a:t>The EMEA territory, which has more countries than other territories has the highest number of sales but individually, the sales from USA dwarfs every other country and Spain comes in the second place. </a:t>
            </a: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indent="0" algn="ctr">
              <a:buNone/>
            </a:pPr>
            <a:r>
              <a:rPr lang="en-US" sz="1600" dirty="0">
                <a:solidFill>
                  <a:srgbClr val="027953"/>
                </a:solidFill>
                <a:latin typeface="Times New Roman" panose="02020603050405020304" pitchFamily="18" charset="0"/>
                <a:cs typeface="Times New Roman" panose="02020603050405020304" pitchFamily="18" charset="0"/>
              </a:rPr>
              <a:t>Sales rise at the third and fourth quarters in the first two years. </a:t>
            </a:r>
          </a:p>
          <a:p>
            <a:pPr marL="0" indent="0" algn="ctr">
              <a:buNone/>
            </a:pPr>
            <a:endParaRPr lang="ar-EG" sz="1600" dirty="0" smtClean="0">
              <a:solidFill>
                <a:srgbClr val="326FA8"/>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The Highest Motorcycle sales were in the last quarter of 2004</a:t>
            </a:r>
          </a:p>
          <a:p>
            <a:pPr marL="0" lvl="0" indent="0" algn="ctr">
              <a:buNone/>
            </a:pPr>
            <a:endParaRPr lang="en-US" sz="1600" dirty="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USA and Spain are the highest consumer of cars of our top ten customer countries</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Average Annual Sales for motorcycles are 465,800 $</a:t>
            </a:r>
          </a:p>
          <a:p>
            <a:pPr marL="0" lvl="0" indent="0" algn="ctr">
              <a:buNone/>
            </a:pPr>
            <a:endParaRPr lang="en-US" sz="1600" dirty="0" smtClean="0">
              <a:solidFill>
                <a:srgbClr val="027953"/>
              </a:solidFill>
              <a:latin typeface="Times New Roman" panose="02020603050405020304" pitchFamily="18" charset="0"/>
              <a:cs typeface="Times New Roman" panose="02020603050405020304" pitchFamily="18" charset="0"/>
            </a:endParaRPr>
          </a:p>
          <a:p>
            <a:pPr marL="0" lvl="0" indent="0" algn="ctr">
              <a:buNone/>
            </a:pPr>
            <a:r>
              <a:rPr lang="en-US" sz="1600" dirty="0" smtClean="0">
                <a:solidFill>
                  <a:srgbClr val="027953"/>
                </a:solidFill>
                <a:latin typeface="Times New Roman" panose="02020603050405020304" pitchFamily="18" charset="0"/>
                <a:cs typeface="Times New Roman" panose="02020603050405020304" pitchFamily="18" charset="0"/>
              </a:rPr>
              <a:t> </a:t>
            </a:r>
          </a:p>
          <a:p>
            <a:pPr lvl="0"/>
            <a:endParaRPr lang="en-US" sz="1600" dirty="0" smtClean="0"/>
          </a:p>
          <a:p>
            <a:pPr lvl="0"/>
            <a:endParaRPr lang="en-US" sz="1600" dirty="0"/>
          </a:p>
        </p:txBody>
      </p:sp>
    </p:spTree>
    <p:extLst>
      <p:ext uri="{BB962C8B-B14F-4D97-AF65-F5344CB8AC3E}">
        <p14:creationId xmlns:p14="http://schemas.microsoft.com/office/powerpoint/2010/main" val="385698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A1137-5C2E-A3FB-D5B1-9CB016B7978F}"/>
              </a:ext>
            </a:extLst>
          </p:cNvPr>
          <p:cNvSpPr>
            <a:spLocks noGrp="1"/>
          </p:cNvSpPr>
          <p:nvPr>
            <p:ph type="title"/>
          </p:nvPr>
        </p:nvSpPr>
        <p:spPr>
          <a:xfrm>
            <a:off x="5859624" y="1285876"/>
            <a:ext cx="5576726" cy="3752656"/>
          </a:xfrm>
        </p:spPr>
        <p:txBody>
          <a:bodyPr>
            <a:normAutofit/>
          </a:bodyPr>
          <a:lstStyle/>
          <a:p>
            <a:pPr algn="just"/>
            <a:r>
              <a:rPr lang="en-US" sz="2400" dirty="0" smtClean="0">
                <a:solidFill>
                  <a:srgbClr val="326FA8"/>
                </a:solidFill>
                <a:latin typeface="Times New Roman" panose="02020603050405020304" pitchFamily="18" charset="0"/>
                <a:cs typeface="Times New Roman" panose="02020603050405020304" pitchFamily="18" charset="0"/>
              </a:rPr>
              <a:t>By </a:t>
            </a:r>
            <a:r>
              <a:rPr lang="en-US" sz="2400" dirty="0">
                <a:solidFill>
                  <a:srgbClr val="326FA8"/>
                </a:solidFill>
                <a:latin typeface="Times New Roman" panose="02020603050405020304" pitchFamily="18" charset="0"/>
                <a:cs typeface="Times New Roman" panose="02020603050405020304" pitchFamily="18" charset="0"/>
              </a:rPr>
              <a:t>analyzing product line sales across different levels (country, city, and region), this project ensures precise, market-specific insights that strengthen upcoming sales strategies for each target segment</a:t>
            </a:r>
            <a:r>
              <a:rPr lang="en-US" sz="2400" dirty="0" smtClean="0">
                <a:solidFill>
                  <a:srgbClr val="326FA8"/>
                </a:solidFill>
                <a:latin typeface="Times New Roman" panose="02020603050405020304" pitchFamily="18" charset="0"/>
                <a:cs typeface="Times New Roman" panose="02020603050405020304" pitchFamily="18" charset="0"/>
              </a:rPr>
              <a:t>.</a:t>
            </a:r>
            <a:endParaRPr lang="en-US" sz="2400" dirty="0"/>
          </a:p>
        </p:txBody>
      </p:sp>
      <p:sp>
        <p:nvSpPr>
          <p:cNvPr id="3" name="Date Placeholder 2">
            <a:extLst>
              <a:ext uri="{FF2B5EF4-FFF2-40B4-BE49-F238E27FC236}">
                <a16:creationId xmlns:a16="http://schemas.microsoft.com/office/drawing/2014/main" xmlns="" id="{4F2968ED-5741-B239-07A0-FABC001BD18E}"/>
              </a:ext>
            </a:extLst>
          </p:cNvPr>
          <p:cNvSpPr>
            <a:spLocks noGrp="1"/>
          </p:cNvSpPr>
          <p:nvPr>
            <p:ph type="dt" sz="half" idx="10"/>
          </p:nvPr>
        </p:nvSpPr>
        <p:spPr/>
        <p:txBody>
          <a:bodyPr/>
          <a:lstStyle/>
          <a:p>
            <a:fld id="{336EBB09-FDC3-47DE-93B5-ED6916170555}" type="datetime1">
              <a:rPr lang="en-US" smtClean="0"/>
              <a:t>11/5/2024</a:t>
            </a:fld>
            <a:endParaRPr lang="en-US"/>
          </a:p>
        </p:txBody>
      </p:sp>
      <p:sp>
        <p:nvSpPr>
          <p:cNvPr id="4" name="Footer Placeholder 3">
            <a:extLst>
              <a:ext uri="{FF2B5EF4-FFF2-40B4-BE49-F238E27FC236}">
                <a16:creationId xmlns:a16="http://schemas.microsoft.com/office/drawing/2014/main" xmlns=""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45FAC0-E845-EE58-8E92-9D4110786E50}"/>
              </a:ext>
            </a:extLst>
          </p:cNvPr>
          <p:cNvSpPr>
            <a:spLocks noGrp="1"/>
          </p:cNvSpPr>
          <p:nvPr>
            <p:ph type="sldNum" sz="quarter" idx="12"/>
          </p:nvPr>
        </p:nvSpPr>
        <p:spPr/>
        <p:txBody>
          <a:bodyPr/>
          <a:lstStyle/>
          <a:p>
            <a:fld id="{5EE24C92-1265-4741-8F9F-404A15D9386E}" type="slidenum">
              <a:rPr lang="en-US" smtClean="0"/>
              <a:t>8</a:t>
            </a:fld>
            <a:endParaRPr lang="en-US" dirty="0"/>
          </a:p>
        </p:txBody>
      </p:sp>
      <p:pic>
        <p:nvPicPr>
          <p:cNvPr id="6" name="Content Placeholder 2">
            <a:extLst>
              <a:ext uri="{FF2B5EF4-FFF2-40B4-BE49-F238E27FC236}">
                <a16:creationId xmlns:a16="http://schemas.microsoft.com/office/drawing/2014/main" xmlns="" id="{97D796F6-89F5-C4A7-992D-331CC80E5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63" y="1677910"/>
            <a:ext cx="4805331" cy="3145809"/>
          </a:xfrm>
          <a:prstGeom prst="roundRect">
            <a:avLst>
              <a:gd name="adj" fmla="val 4167"/>
            </a:avLst>
          </a:prstGeom>
          <a:solidFill>
            <a:srgbClr val="FFFFFF"/>
          </a:solidFill>
          <a:ln w="76200" cap="sq">
            <a:solidFill>
              <a:srgbClr val="336EA8"/>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p:cNvPicPr>
            <a:picLocks noChangeAspect="1"/>
          </p:cNvPicPr>
          <p:nvPr/>
        </p:nvPicPr>
        <p:blipFill>
          <a:blip r:embed="rId3"/>
          <a:stretch>
            <a:fillRect/>
          </a:stretch>
        </p:blipFill>
        <p:spPr>
          <a:xfrm>
            <a:off x="635647" y="1766194"/>
            <a:ext cx="4707683" cy="2936435"/>
          </a:xfrm>
          <a:prstGeom prst="rect">
            <a:avLst/>
          </a:prstGeom>
        </p:spPr>
      </p:pic>
    </p:spTree>
    <p:extLst>
      <p:ext uri="{BB962C8B-B14F-4D97-AF65-F5344CB8AC3E}">
        <p14:creationId xmlns:p14="http://schemas.microsoft.com/office/powerpoint/2010/main" val="261691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A1137-5C2E-A3FB-D5B1-9CB016B7978F}"/>
              </a:ext>
            </a:extLst>
          </p:cNvPr>
          <p:cNvSpPr>
            <a:spLocks noGrp="1"/>
          </p:cNvSpPr>
          <p:nvPr>
            <p:ph type="title"/>
          </p:nvPr>
        </p:nvSpPr>
        <p:spPr>
          <a:xfrm>
            <a:off x="6941976" y="1285875"/>
            <a:ext cx="3831772" cy="4448175"/>
          </a:xfrm>
        </p:spPr>
        <p:txBody>
          <a:bodyPr>
            <a:normAutofit/>
          </a:bodyPr>
          <a:lstStyle/>
          <a:p>
            <a:pPr algn="just"/>
            <a:r>
              <a:rPr lang="en-US" sz="2000" dirty="0"/>
              <a:t/>
            </a:r>
            <a:br>
              <a:rPr lang="en-US" sz="2000" dirty="0"/>
            </a:br>
            <a:r>
              <a:rPr lang="en-US" sz="2400" dirty="0" smtClean="0">
                <a:solidFill>
                  <a:srgbClr val="326FA8"/>
                </a:solidFill>
                <a:latin typeface="Times New Roman" panose="02020603050405020304" pitchFamily="18" charset="0"/>
                <a:cs typeface="Times New Roman" panose="02020603050405020304" pitchFamily="18" charset="0"/>
              </a:rPr>
              <a:t>Based </a:t>
            </a:r>
            <a:r>
              <a:rPr lang="en-US" sz="2400" dirty="0">
                <a:solidFill>
                  <a:srgbClr val="326FA8"/>
                </a:solidFill>
                <a:latin typeface="Times New Roman" panose="02020603050405020304" pitchFamily="18" charset="0"/>
                <a:cs typeface="Times New Roman" panose="02020603050405020304" pitchFamily="18" charset="0"/>
              </a:rPr>
              <a:t>on the Manufacturer Selling Recommended Price data, the sales team recommends partnering with existing manufacturers rather than investing in building new local facilities.</a:t>
            </a:r>
            <a:r>
              <a:rPr lang="en-US" sz="2000" dirty="0"/>
              <a:t/>
            </a:r>
            <a:br>
              <a:rPr lang="en-US" sz="2000" dirty="0"/>
            </a:br>
            <a:endParaRPr lang="en-US" sz="2000" dirty="0"/>
          </a:p>
        </p:txBody>
      </p:sp>
      <p:sp>
        <p:nvSpPr>
          <p:cNvPr id="3" name="Date Placeholder 2">
            <a:extLst>
              <a:ext uri="{FF2B5EF4-FFF2-40B4-BE49-F238E27FC236}">
                <a16:creationId xmlns:a16="http://schemas.microsoft.com/office/drawing/2014/main" xmlns="" id="{4F2968ED-5741-B239-07A0-FABC001BD18E}"/>
              </a:ext>
            </a:extLst>
          </p:cNvPr>
          <p:cNvSpPr>
            <a:spLocks noGrp="1"/>
          </p:cNvSpPr>
          <p:nvPr>
            <p:ph type="dt" sz="half" idx="10"/>
          </p:nvPr>
        </p:nvSpPr>
        <p:spPr/>
        <p:txBody>
          <a:bodyPr/>
          <a:lstStyle/>
          <a:p>
            <a:fld id="{336EBB09-FDC3-47DE-93B5-ED6916170555}" type="datetime1">
              <a:rPr lang="en-US" smtClean="0"/>
              <a:t>11/5/2024</a:t>
            </a:fld>
            <a:endParaRPr lang="en-US"/>
          </a:p>
        </p:txBody>
      </p:sp>
      <p:sp>
        <p:nvSpPr>
          <p:cNvPr id="4" name="Footer Placeholder 3">
            <a:extLst>
              <a:ext uri="{FF2B5EF4-FFF2-40B4-BE49-F238E27FC236}">
                <a16:creationId xmlns:a16="http://schemas.microsoft.com/office/drawing/2014/main" xmlns=""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45FAC0-E845-EE58-8E92-9D4110786E50}"/>
              </a:ext>
            </a:extLst>
          </p:cNvPr>
          <p:cNvSpPr>
            <a:spLocks noGrp="1"/>
          </p:cNvSpPr>
          <p:nvPr>
            <p:ph type="sldNum" sz="quarter" idx="12"/>
          </p:nvPr>
        </p:nvSpPr>
        <p:spPr/>
        <p:txBody>
          <a:bodyPr/>
          <a:lstStyle/>
          <a:p>
            <a:fld id="{5EE24C92-1265-4741-8F9F-404A15D9386E}" type="slidenum">
              <a:rPr lang="en-US" smtClean="0"/>
              <a:t>9</a:t>
            </a:fld>
            <a:endParaRPr lang="en-US" dirty="0"/>
          </a:p>
        </p:txBody>
      </p:sp>
      <p:pic>
        <p:nvPicPr>
          <p:cNvPr id="6" name="Picture 5">
            <a:extLst>
              <a:ext uri="{FF2B5EF4-FFF2-40B4-BE49-F238E27FC236}">
                <a16:creationId xmlns:a16="http://schemas.microsoft.com/office/drawing/2014/main" xmlns="" id="{A237AE5E-2515-9609-EF1C-A25E1ED85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04" y="1405813"/>
            <a:ext cx="5757277" cy="4099248"/>
          </a:xfrm>
          <a:prstGeom prst="snip2DiagRect">
            <a:avLst/>
          </a:prstGeom>
          <a:solidFill>
            <a:srgbClr val="FFFFFF">
              <a:shade val="85000"/>
            </a:srgbClr>
          </a:solidFill>
          <a:ln w="88900" cap="sq">
            <a:solidFill>
              <a:srgbClr val="336EA8"/>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1545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7994</TotalTime>
  <Words>553</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By analyzing product line sales across different levels (country, city, and region), this project ensures precise, market-specific insights that strengthen upcoming sales strategies for each target segment.</vt:lpstr>
      <vt:lpstr> Based on the Manufacturer Selling Recommended Price data, the sales team recommends partnering with existing manufacturers rather than investing in building new local facilities. </vt:lpstr>
      <vt:lpstr>PowerPoint Presentation</vt:lpstr>
      <vt:lpstr>PowerPoint Presentation</vt:lpstr>
      <vt:lpstr>PowerPoint Presentation</vt:lpstr>
      <vt:lpstr>First Step Dataset was extracted from the company’s sales database for the past three years.    Second Step Data cleaning and preprocessing was conducted using python and pandas.  Incomplete and null sales data was resolved through careful data cleaning and validation processes. Delivered: 30/9/2024   Third Step Data initial exploration was conducted using Microsoft SQL Server.  Delivered: 10/10/2024  Fourth Step Deep – dive data analysis and sales forecasting was performed using time-series models, leveraging historical data to project future trends.  The analysis focused on customer segmentation, product performance, and regional sales patterns. Delivered: 19/10/2024  Fifth Step Data Visualization was conducted using Tableau using SQL Server data source. Delivered: 20/10/2024   </vt:lpstr>
      <vt:lpstr>Data Structure   Shape of Data  The dataset consists of 2,823 and 18 columns.  Temporal Data  The order date, Month_ID, Qtr_ID, and Year_ID features enable time-based analysis of sales performance and trends.   Quantity Ordered: the quantity ordered for each product Price Each: Price Per Product Sales: Quantity Multiply the Product Price  Status: Order Status  MSRP: Manufacturer Selling Recommended Price  Product Code: Represent The Id Identify for each Product  Deal Size:  How Big, Medium, Small The Deal Can Be Categorized. </vt:lpstr>
      <vt:lpstr>Tools &amp; Languages Used   Data Extraction and Cleaning Python (Pandas, Numpy)   Data Exploration and Analysis and Forecasting Python (Pandas, Numpy, Matplotlib, Scikit-learn), Microsoft SQL Server   Data visualization   Tableau</vt:lpstr>
      <vt:lpstr>Amal Mohamed Mohamed Abdelrazek: Team Leader and Tableau Visualization Developer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Maher</cp:lastModifiedBy>
  <cp:revision>59</cp:revision>
  <dcterms:created xsi:type="dcterms:W3CDTF">2024-03-14T10:03:54Z</dcterms:created>
  <dcterms:modified xsi:type="dcterms:W3CDTF">2024-11-05T20:57:41Z</dcterms:modified>
</cp:coreProperties>
</file>